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62"/>
  </p:notesMasterIdLst>
  <p:handoutMasterIdLst>
    <p:handoutMasterId r:id="rId63"/>
  </p:handoutMasterIdLst>
  <p:sldIdLst>
    <p:sldId id="257" r:id="rId2"/>
    <p:sldId id="284" r:id="rId3"/>
    <p:sldId id="283" r:id="rId4"/>
    <p:sldId id="260" r:id="rId5"/>
    <p:sldId id="281" r:id="rId6"/>
    <p:sldId id="280" r:id="rId7"/>
    <p:sldId id="309" r:id="rId8"/>
    <p:sldId id="289" r:id="rId9"/>
    <p:sldId id="282" r:id="rId10"/>
    <p:sldId id="313" r:id="rId11"/>
    <p:sldId id="311" r:id="rId12"/>
    <p:sldId id="314" r:id="rId13"/>
    <p:sldId id="264" r:id="rId14"/>
    <p:sldId id="321" r:id="rId15"/>
    <p:sldId id="322" r:id="rId16"/>
    <p:sldId id="327" r:id="rId17"/>
    <p:sldId id="265" r:id="rId18"/>
    <p:sldId id="285" r:id="rId19"/>
    <p:sldId id="286" r:id="rId20"/>
    <p:sldId id="306" r:id="rId21"/>
    <p:sldId id="307" r:id="rId22"/>
    <p:sldId id="287" r:id="rId23"/>
    <p:sldId id="294" r:id="rId24"/>
    <p:sldId id="288" r:id="rId25"/>
    <p:sldId id="291" r:id="rId26"/>
    <p:sldId id="293" r:id="rId27"/>
    <p:sldId id="292" r:id="rId28"/>
    <p:sldId id="268" r:id="rId29"/>
    <p:sldId id="290" r:id="rId30"/>
    <p:sldId id="295" r:id="rId31"/>
    <p:sldId id="296" r:id="rId32"/>
    <p:sldId id="269" r:id="rId33"/>
    <p:sldId id="326" r:id="rId34"/>
    <p:sldId id="325" r:id="rId35"/>
    <p:sldId id="323" r:id="rId36"/>
    <p:sldId id="324" r:id="rId37"/>
    <p:sldId id="271" r:id="rId38"/>
    <p:sldId id="310" r:id="rId39"/>
    <p:sldId id="318" r:id="rId40"/>
    <p:sldId id="315" r:id="rId41"/>
    <p:sldId id="328" r:id="rId42"/>
    <p:sldId id="320" r:id="rId43"/>
    <p:sldId id="319" r:id="rId44"/>
    <p:sldId id="316" r:id="rId45"/>
    <p:sldId id="317" r:id="rId46"/>
    <p:sldId id="272" r:id="rId47"/>
    <p:sldId id="276" r:id="rId48"/>
    <p:sldId id="297" r:id="rId49"/>
    <p:sldId id="298" r:id="rId50"/>
    <p:sldId id="299" r:id="rId51"/>
    <p:sldId id="300" r:id="rId52"/>
    <p:sldId id="303" r:id="rId53"/>
    <p:sldId id="302" r:id="rId54"/>
    <p:sldId id="304" r:id="rId55"/>
    <p:sldId id="278" r:id="rId56"/>
    <p:sldId id="277" r:id="rId57"/>
    <p:sldId id="279" r:id="rId58"/>
    <p:sldId id="305" r:id="rId59"/>
    <p:sldId id="261" r:id="rId60"/>
    <p:sldId id="308"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34" autoAdjust="0"/>
    <p:restoredTop sz="86460" autoAdjust="0"/>
  </p:normalViewPr>
  <p:slideViewPr>
    <p:cSldViewPr>
      <p:cViewPr varScale="1">
        <p:scale>
          <a:sx n="73" d="100"/>
          <a:sy n="73" d="100"/>
        </p:scale>
        <p:origin x="1248" y="60"/>
      </p:cViewPr>
      <p:guideLst>
        <p:guide orient="horz" pos="2160"/>
        <p:guide pos="2880"/>
      </p:guideLst>
    </p:cSldViewPr>
  </p:slideViewPr>
  <p:outlineViewPr>
    <p:cViewPr>
      <p:scale>
        <a:sx n="33" d="100"/>
        <a:sy n="33" d="100"/>
      </p:scale>
      <p:origin x="0" y="261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26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4984631-9BEE-4FBF-9884-C0C813A5A92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657C8A42-B359-4AD8-A0D6-28B805D07CD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80DB4B2-1F41-42D4-A8EB-4289B2468103}" type="datetimeFigureOut">
              <a:rPr lang="zh-CN" altLang="en-US"/>
              <a:pPr>
                <a:defRPr/>
              </a:pPr>
              <a:t>2022/1/24</a:t>
            </a:fld>
            <a:endParaRPr lang="zh-CN" altLang="en-US"/>
          </a:p>
        </p:txBody>
      </p:sp>
      <p:sp>
        <p:nvSpPr>
          <p:cNvPr id="4" name="页脚占位符 3">
            <a:extLst>
              <a:ext uri="{FF2B5EF4-FFF2-40B4-BE49-F238E27FC236}">
                <a16:creationId xmlns:a16="http://schemas.microsoft.com/office/drawing/2014/main" id="{56F03438-0B74-4D46-8104-FE3676DC2BB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a:extLst>
              <a:ext uri="{FF2B5EF4-FFF2-40B4-BE49-F238E27FC236}">
                <a16:creationId xmlns:a16="http://schemas.microsoft.com/office/drawing/2014/main" id="{BA4E796D-A29C-487B-ABC9-627606F8361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33A0FC-3C2B-44BC-9085-932B8B7A817E}" type="slidenum">
              <a:rPr lang="zh-CN" altLang="en-US"/>
              <a:pPr/>
              <a:t>‹#›</a:t>
            </a:fld>
            <a:endParaRPr lang="zh-CN" alt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67430E-A648-45AA-8539-0B9617200806}"/>
              </a:ext>
            </a:extLst>
          </p:cNvPr>
          <p:cNvSpPr>
            <a:spLocks noGrp="1"/>
          </p:cNvSpPr>
          <p:nvPr>
            <p:ph type="hdr" sz="quarter"/>
          </p:nvPr>
        </p:nvSpPr>
        <p:spPr>
          <a:xfrm>
            <a:off x="0" y="0"/>
            <a:ext cx="2971800" cy="457200"/>
          </a:xfrm>
          <a:prstGeom prst="rect">
            <a:avLst/>
          </a:prstGeom>
        </p:spPr>
        <p:txBody>
          <a:bodyPr vert="horz"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Rectangle 2">
            <a:extLst>
              <a:ext uri="{FF2B5EF4-FFF2-40B4-BE49-F238E27FC236}">
                <a16:creationId xmlns:a16="http://schemas.microsoft.com/office/drawing/2014/main" id="{73F3005C-4964-4B1B-9400-A64A26A8E36B}"/>
              </a:ext>
            </a:extLst>
          </p:cNvPr>
          <p:cNvSpPr>
            <a:spLocks noGrp="1"/>
          </p:cNvSpPr>
          <p:nvPr>
            <p:ph type="dt" idx="1"/>
          </p:nvPr>
        </p:nvSpPr>
        <p:spPr>
          <a:xfrm>
            <a:off x="3884613" y="0"/>
            <a:ext cx="2971800" cy="457200"/>
          </a:xfrm>
          <a:prstGeom prst="rect">
            <a:avLst/>
          </a:prstGeom>
        </p:spPr>
        <p:txBody>
          <a:bodyPr vert="horz" rtlCol="0"/>
          <a:lstStyle>
            <a:lvl1pPr algn="r" fontAlgn="auto" latinLnBrk="0">
              <a:spcBef>
                <a:spcPts val="0"/>
              </a:spcBef>
              <a:spcAft>
                <a:spcPts val="0"/>
              </a:spcAft>
              <a:defRPr lang="zh-CN" sz="1200">
                <a:latin typeface="+mn-lt"/>
                <a:ea typeface="+mn-ea"/>
              </a:defRPr>
            </a:lvl1pPr>
          </a:lstStyle>
          <a:p>
            <a:pPr>
              <a:defRPr/>
            </a:pPr>
            <a:fld id="{22B3C8EE-958B-43AF-ABC9-4B034C89E467}" type="datetimeFigureOut">
              <a:rPr altLang="en-US"/>
              <a:pPr>
                <a:defRPr/>
              </a:pPr>
              <a:t>2022/1/24</a:t>
            </a:fld>
            <a:endParaRPr/>
          </a:p>
        </p:txBody>
      </p:sp>
      <p:sp>
        <p:nvSpPr>
          <p:cNvPr id="4" name="Rectangle 3">
            <a:extLst>
              <a:ext uri="{FF2B5EF4-FFF2-40B4-BE49-F238E27FC236}">
                <a16:creationId xmlns:a16="http://schemas.microsoft.com/office/drawing/2014/main" id="{1A6EA49B-596C-4CF8-BF14-40A17176E97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zh-CN" noProof="0"/>
          </a:p>
        </p:txBody>
      </p:sp>
      <p:sp>
        <p:nvSpPr>
          <p:cNvPr id="5" name="Rectangle 4">
            <a:extLst>
              <a:ext uri="{FF2B5EF4-FFF2-40B4-BE49-F238E27FC236}">
                <a16:creationId xmlns:a16="http://schemas.microsoft.com/office/drawing/2014/main" id="{0B87761E-4CAA-4BBE-826A-371A82C74C4F}"/>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a:extLst>
              <a:ext uri="{FF2B5EF4-FFF2-40B4-BE49-F238E27FC236}">
                <a16:creationId xmlns:a16="http://schemas.microsoft.com/office/drawing/2014/main" id="{4698F51A-9639-42E1-90BD-9A2657FF3D2C}"/>
              </a:ext>
            </a:extLst>
          </p:cNvPr>
          <p:cNvSpPr>
            <a:spLocks noGrp="1"/>
          </p:cNvSpPr>
          <p:nvPr>
            <p:ph type="ftr" sz="quarter" idx="4"/>
          </p:nvPr>
        </p:nvSpPr>
        <p:spPr>
          <a:xfrm>
            <a:off x="0" y="8685213"/>
            <a:ext cx="2971800" cy="457200"/>
          </a:xfrm>
          <a:prstGeom prst="rect">
            <a:avLst/>
          </a:prstGeom>
        </p:spPr>
        <p:txBody>
          <a:bodyPr vert="horz"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Rectangle 6">
            <a:extLst>
              <a:ext uri="{FF2B5EF4-FFF2-40B4-BE49-F238E27FC236}">
                <a16:creationId xmlns:a16="http://schemas.microsoft.com/office/drawing/2014/main" id="{B236F367-B2FD-45CC-989D-884BCE3F4F8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1312EAC-A8BE-4916-8C08-8B49738D970C}" type="slidenum">
              <a:rPr lang="en-US" altLang="zh-CN"/>
              <a:pPr/>
              <a:t>‹#›</a:t>
            </a:fld>
            <a:endParaRPr lang="zh-CN" altLang="ja-JP"/>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A9A218E-8715-4739-B22E-E72CA550FD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5BE592BF-EAFB-4F7B-96B6-05D4ED0564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altLang="zh-CN"/>
          </a:p>
        </p:txBody>
      </p:sp>
      <p:sp>
        <p:nvSpPr>
          <p:cNvPr id="28676" name="Slide Number Placeholder 3">
            <a:extLst>
              <a:ext uri="{FF2B5EF4-FFF2-40B4-BE49-F238E27FC236}">
                <a16:creationId xmlns:a16="http://schemas.microsoft.com/office/drawing/2014/main" id="{A5D10E17-E90F-404E-AC4A-AF7056DCDCB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44436E-641E-4E3F-AB56-CEF25B3E8290}"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
        <p:nvSpPr>
          <p:cNvPr id="5" name="页脚占位符 4">
            <a:extLst>
              <a:ext uri="{FF2B5EF4-FFF2-40B4-BE49-F238E27FC236}">
                <a16:creationId xmlns:a16="http://schemas.microsoft.com/office/drawing/2014/main" id="{69D1AF3B-28B3-4070-9A1F-0058ABF4A8F9}"/>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A51ABC96-F0A4-440B-BAA1-339F392F56CB}"/>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8D1CAC61-0CB9-49FD-8B50-C5365233E6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a:extLst>
              <a:ext uri="{FF2B5EF4-FFF2-40B4-BE49-F238E27FC236}">
                <a16:creationId xmlns:a16="http://schemas.microsoft.com/office/drawing/2014/main" id="{9B27E378-0C31-412E-95DB-AC57AEEE24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757DD39F-B66A-4517-809D-567EA2CCB841}"/>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7B218871-E9E9-4338-B8F9-F529E8BDBC1C}"/>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49D2E0AF-3754-4648-BAD5-C8F1E32C503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2EA1A1-ACBA-40C7-B684-38EA541A95CE}" type="slidenum">
              <a:rPr lang="en-US" altLang="zh-CN">
                <a:latin typeface="Calibri" panose="020F0502020204030204" pitchFamily="34" charset="0"/>
              </a:rPr>
              <a:pPr eaLnBrk="1" hangingPunct="1"/>
              <a:t>11</a:t>
            </a:fld>
            <a:endParaRPr lang="en-US" altLang="ja-JP">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2B2BD308-7AE7-4CA0-8149-39F4C9E961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A953BAAA-A9DC-42E7-ABC6-320854D99F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880908FE-ED29-4944-AF1F-B549E3FD7FE2}"/>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D899A09F-00A5-4172-B089-F4CF6A37CCF4}"/>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50C4333A-CEDB-4B62-9DD6-7D6426EF137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6E329-D9DF-4481-B027-F701F61255C9}" type="slidenum">
              <a:rPr lang="en-US" altLang="zh-CN">
                <a:latin typeface="Calibri" panose="020F0502020204030204" pitchFamily="34" charset="0"/>
              </a:rPr>
              <a:pPr eaLnBrk="1" hangingPunct="1"/>
              <a:t>12</a:t>
            </a:fld>
            <a:endParaRPr lang="en-US" altLang="ja-JP">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C5CDDBF4-E9CE-46F9-AC54-F88B0993B9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BBDA6E79-84B3-47DF-A381-4729C54E7A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altLang="ja-JP" sz="600">
                <a:ea typeface="宋体" panose="02010600030101010101" pitchFamily="2" charset="-122"/>
              </a:rPr>
              <a:t>公司已往的研究与开发成果及其技术先进性 </a:t>
            </a:r>
            <a:r>
              <a:rPr lang="en-US" altLang="ja-JP" sz="600" i="1"/>
              <a:t>(</a:t>
            </a:r>
            <a:r>
              <a:rPr altLang="ja-JP" sz="600" i="1">
                <a:ea typeface="宋体" panose="02010600030101010101" pitchFamily="2" charset="-122"/>
              </a:rPr>
              <a:t>包括技术鉴定情况、获国际、国家、省、市及有关部门和机构奖励情况</a:t>
            </a:r>
            <a:r>
              <a:rPr lang="en-US" altLang="ja-JP" sz="600" i="1"/>
              <a:t>)</a:t>
            </a:r>
            <a:r>
              <a:rPr altLang="ja-JP" sz="600" i="1">
                <a:ea typeface="宋体" panose="02010600030101010101" pitchFamily="2" charset="-122"/>
              </a:rPr>
              <a:t>：</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公司参与制订产品或技术的行业标准和质量检测标准情况：</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国内外研究与开发情况，以及公司在技术与产品开发方面的国内外主要的竞争对手</a:t>
            </a:r>
            <a:r>
              <a:rPr lang="en-US" altLang="ja-JP" sz="600"/>
              <a:t>(5</a:t>
            </a:r>
            <a:r>
              <a:rPr altLang="ja-JP" sz="600">
                <a:ea typeface="宋体" panose="02010600030101010101" pitchFamily="2" charset="-122"/>
              </a:rPr>
              <a:t>家</a:t>
            </a:r>
            <a:r>
              <a:rPr lang="en-US" altLang="ja-JP" sz="600"/>
              <a:t>)</a:t>
            </a:r>
            <a:r>
              <a:rPr altLang="ja-JP" sz="600">
                <a:ea typeface="宋体" panose="02010600030101010101" pitchFamily="2" charset="-122"/>
              </a:rPr>
              <a:t>情况，公司为提高竞争力拟采取的措施：</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到目前为止，公司在技术开发方面的资金总投入是多少，计划再投入的开发资金是多少</a:t>
            </a:r>
            <a:r>
              <a:rPr lang="en-US" altLang="ja-JP" sz="600" i="1"/>
              <a:t> (</a:t>
            </a:r>
            <a:r>
              <a:rPr altLang="ja-JP" sz="600" i="1">
                <a:ea typeface="宋体" panose="02010600030101010101" pitchFamily="2" charset="-122"/>
              </a:rPr>
              <a:t>列表说明每年购置开发设备、开发人员工资、试验检测费用、以及与开发有关的其它费用</a:t>
            </a:r>
            <a:r>
              <a:rPr lang="en-US" altLang="ja-JP" sz="600" i="1"/>
              <a:t>)</a:t>
            </a:r>
            <a:r>
              <a:rPr altLang="ja-JP" sz="600" i="1">
                <a:ea typeface="宋体" panose="02010600030101010101" pitchFamily="2" charset="-122"/>
              </a:rPr>
              <a:t>：</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请说明，今后为保证产品质量，产品升级换代和保持技术先进水平，公司的开发方向、开发重点和正在开发的技术和产品等情况：</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公司现有技术开发资源以及技术储备情况：</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公司寻求技术开发依托</a:t>
            </a:r>
            <a:r>
              <a:rPr lang="en-US" altLang="ja-JP" sz="600" i="1"/>
              <a:t> (</a:t>
            </a:r>
            <a:r>
              <a:rPr altLang="ja-JP" sz="600" i="1">
                <a:ea typeface="宋体" panose="02010600030101010101" pitchFamily="2" charset="-122"/>
              </a:rPr>
              <a:t>如大学、研究所等</a:t>
            </a:r>
            <a:r>
              <a:rPr lang="en-US" altLang="ja-JP" sz="600" i="1"/>
              <a:t>) </a:t>
            </a:r>
            <a:r>
              <a:rPr altLang="ja-JP" sz="600">
                <a:ea typeface="宋体" panose="02010600030101010101" pitchFamily="2" charset="-122"/>
              </a:rPr>
              <a:t>情况，合作方式：</a:t>
            </a:r>
            <a:endParaRPr lang="ja-JP" altLang="ja-JP" sz="600"/>
          </a:p>
          <a:p>
            <a:pPr>
              <a:lnSpc>
                <a:spcPct val="80000"/>
              </a:lnSpc>
            </a:pPr>
            <a:r>
              <a:rPr lang="en-US" altLang="ja-JP" sz="600" b="1"/>
              <a:t> </a:t>
            </a:r>
            <a:endParaRPr lang="ja-JP" altLang="ja-JP" sz="600"/>
          </a:p>
          <a:p>
            <a:pPr>
              <a:lnSpc>
                <a:spcPct val="80000"/>
              </a:lnSpc>
            </a:pPr>
            <a:r>
              <a:rPr altLang="ja-JP" sz="600">
                <a:ea typeface="宋体" panose="02010600030101010101" pitchFamily="2" charset="-122"/>
              </a:rPr>
              <a:t>公司将采取怎样的激励机制和措施，来保持关键技术人员和技术队伍的稳定：</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公司未来</a:t>
            </a:r>
            <a:r>
              <a:rPr lang="en-US" altLang="ja-JP" sz="600"/>
              <a:t>3—5</a:t>
            </a:r>
            <a:r>
              <a:rPr altLang="ja-JP" sz="600">
                <a:ea typeface="宋体" panose="02010600030101010101" pitchFamily="2" charset="-122"/>
              </a:rPr>
              <a:t>年在开发资金投入和人员投入计划</a:t>
            </a:r>
            <a:r>
              <a:rPr lang="en-US" altLang="ja-JP" sz="600"/>
              <a:t>(</a:t>
            </a:r>
            <a:r>
              <a:rPr altLang="ja-JP" sz="600">
                <a:ea typeface="宋体" panose="02010600030101010101" pitchFamily="2" charset="-122"/>
              </a:rPr>
              <a:t>万元</a:t>
            </a:r>
            <a:r>
              <a:rPr lang="en-US" altLang="ja-JP" sz="600"/>
              <a:t>)</a:t>
            </a:r>
            <a:r>
              <a:rPr altLang="ja-JP" sz="600">
                <a:ea typeface="宋体" panose="02010600030101010101" pitchFamily="2" charset="-122"/>
              </a:rPr>
              <a:t>：</a:t>
            </a:r>
            <a:endParaRPr lang="ja-JP" altLang="ja-JP" sz="600"/>
          </a:p>
          <a:p>
            <a:pPr>
              <a:lnSpc>
                <a:spcPct val="80000"/>
              </a:lnSpc>
            </a:pPr>
            <a:r>
              <a:rPr altLang="ja-JP" sz="600">
                <a:ea typeface="宋体" panose="02010600030101010101" pitchFamily="2" charset="-122"/>
              </a:rPr>
              <a:t>年</a:t>
            </a:r>
            <a:r>
              <a:rPr lang="en-US" altLang="ja-JP" sz="600"/>
              <a:t>  </a:t>
            </a:r>
            <a:r>
              <a:rPr altLang="ja-JP" sz="600">
                <a:ea typeface="宋体" panose="02010600030101010101" pitchFamily="2" charset="-122"/>
              </a:rPr>
              <a:t>份</a:t>
            </a:r>
            <a:endParaRPr lang="ja-JP" altLang="ja-JP" sz="600"/>
          </a:p>
          <a:p>
            <a:pPr>
              <a:lnSpc>
                <a:spcPct val="80000"/>
              </a:lnSpc>
            </a:pPr>
            <a:r>
              <a:rPr altLang="ja-JP" sz="600">
                <a:ea typeface="宋体" panose="02010600030101010101" pitchFamily="2" charset="-122"/>
              </a:rPr>
              <a:t>第</a:t>
            </a:r>
            <a:r>
              <a:rPr lang="en-US" altLang="ja-JP" sz="600"/>
              <a:t>1</a:t>
            </a:r>
            <a:r>
              <a:rPr altLang="ja-JP" sz="600">
                <a:ea typeface="宋体" panose="02010600030101010101" pitchFamily="2" charset="-122"/>
              </a:rPr>
              <a:t>年</a:t>
            </a:r>
            <a:endParaRPr lang="ja-JP" altLang="ja-JP" sz="600"/>
          </a:p>
          <a:p>
            <a:pPr>
              <a:lnSpc>
                <a:spcPct val="80000"/>
              </a:lnSpc>
            </a:pPr>
            <a:r>
              <a:rPr altLang="ja-JP" sz="600">
                <a:ea typeface="宋体" panose="02010600030101010101" pitchFamily="2" charset="-122"/>
              </a:rPr>
              <a:t>第</a:t>
            </a:r>
            <a:r>
              <a:rPr lang="en-US" altLang="ja-JP" sz="600"/>
              <a:t>2</a:t>
            </a:r>
            <a:r>
              <a:rPr altLang="ja-JP" sz="600">
                <a:ea typeface="宋体" panose="02010600030101010101" pitchFamily="2" charset="-122"/>
              </a:rPr>
              <a:t>年</a:t>
            </a:r>
            <a:endParaRPr lang="ja-JP" altLang="ja-JP" sz="600"/>
          </a:p>
          <a:p>
            <a:pPr>
              <a:lnSpc>
                <a:spcPct val="80000"/>
              </a:lnSpc>
            </a:pPr>
            <a:r>
              <a:rPr altLang="ja-JP" sz="600">
                <a:ea typeface="宋体" panose="02010600030101010101" pitchFamily="2" charset="-122"/>
              </a:rPr>
              <a:t>第</a:t>
            </a:r>
            <a:r>
              <a:rPr lang="en-US" altLang="ja-JP" sz="600"/>
              <a:t>3</a:t>
            </a:r>
            <a:r>
              <a:rPr altLang="ja-JP" sz="600">
                <a:ea typeface="宋体" panose="02010600030101010101" pitchFamily="2" charset="-122"/>
              </a:rPr>
              <a:t>年</a:t>
            </a:r>
            <a:endParaRPr lang="ja-JP" altLang="ja-JP" sz="600"/>
          </a:p>
          <a:p>
            <a:pPr>
              <a:lnSpc>
                <a:spcPct val="80000"/>
              </a:lnSpc>
            </a:pPr>
            <a:r>
              <a:rPr altLang="ja-JP" sz="600">
                <a:ea typeface="宋体" panose="02010600030101010101" pitchFamily="2" charset="-122"/>
              </a:rPr>
              <a:t>第</a:t>
            </a:r>
            <a:r>
              <a:rPr lang="en-US" altLang="ja-JP" sz="600"/>
              <a:t>4</a:t>
            </a:r>
            <a:r>
              <a:rPr altLang="ja-JP" sz="600">
                <a:ea typeface="宋体" panose="02010600030101010101" pitchFamily="2" charset="-122"/>
              </a:rPr>
              <a:t>年</a:t>
            </a:r>
            <a:endParaRPr lang="ja-JP" altLang="ja-JP" sz="600"/>
          </a:p>
          <a:p>
            <a:pPr>
              <a:lnSpc>
                <a:spcPct val="80000"/>
              </a:lnSpc>
            </a:pPr>
            <a:r>
              <a:rPr altLang="ja-JP" sz="600">
                <a:ea typeface="宋体" panose="02010600030101010101" pitchFamily="2" charset="-122"/>
              </a:rPr>
              <a:t>第</a:t>
            </a:r>
            <a:r>
              <a:rPr lang="en-US" altLang="ja-JP" sz="600"/>
              <a:t>5</a:t>
            </a:r>
            <a:r>
              <a:rPr altLang="ja-JP" sz="600">
                <a:ea typeface="宋体" panose="02010600030101010101" pitchFamily="2" charset="-122"/>
              </a:rPr>
              <a:t>年</a:t>
            </a:r>
            <a:endParaRPr lang="ja-JP" altLang="ja-JP" sz="600"/>
          </a:p>
          <a:p>
            <a:pPr>
              <a:lnSpc>
                <a:spcPct val="80000"/>
              </a:lnSpc>
            </a:pPr>
            <a:r>
              <a:rPr altLang="ja-JP" sz="600">
                <a:ea typeface="宋体" panose="02010600030101010101" pitchFamily="2" charset="-122"/>
              </a:rPr>
              <a:t>资金投入</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altLang="ja-JP" sz="600">
                <a:ea typeface="宋体" panose="02010600030101010101" pitchFamily="2" charset="-122"/>
              </a:rPr>
              <a:t>人员</a:t>
            </a:r>
            <a:r>
              <a:rPr lang="en-US" altLang="ja-JP" sz="600"/>
              <a:t>(</a:t>
            </a:r>
            <a:r>
              <a:rPr altLang="ja-JP" sz="600">
                <a:ea typeface="宋体" panose="02010600030101010101" pitchFamily="2" charset="-122"/>
              </a:rPr>
              <a:t>个</a:t>
            </a:r>
            <a:r>
              <a:rPr lang="en-US" altLang="ja-JP" sz="600"/>
              <a:t>)</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r>
              <a:rPr lang="en-US" altLang="ja-JP" sz="600"/>
              <a:t> </a:t>
            </a:r>
            <a:endParaRPr lang="ja-JP" altLang="ja-JP" sz="600"/>
          </a:p>
          <a:p>
            <a:pPr>
              <a:lnSpc>
                <a:spcPct val="80000"/>
              </a:lnSpc>
            </a:pPr>
            <a:endParaRPr kumimoji="1" lang="ja-JP" altLang="en-US" sz="600"/>
          </a:p>
        </p:txBody>
      </p:sp>
      <p:sp>
        <p:nvSpPr>
          <p:cNvPr id="4" name="灯片编号占位符 3">
            <a:extLst>
              <a:ext uri="{FF2B5EF4-FFF2-40B4-BE49-F238E27FC236}">
                <a16:creationId xmlns:a16="http://schemas.microsoft.com/office/drawing/2014/main" id="{5C8BD771-382D-43CA-8322-D4086FCF353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09A85C-D9D6-4E37-816D-982AB4F7AFBE}" type="slidenum">
              <a:rPr lang="en-US" altLang="zh-CN">
                <a:latin typeface="Calibri" panose="020F0502020204030204" pitchFamily="34" charset="0"/>
              </a:rPr>
              <a:pPr eaLnBrk="1" hangingPunct="1"/>
              <a:t>13</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D4D642E5-D215-402D-8149-AA90C2EDD3B6}"/>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96E344FD-1A9A-4D9C-9F95-52ECAD8CCD7D}"/>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F72F2776-96FB-42A2-8D66-23B4EC20D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70AB6170-35F1-44D7-8AB3-7E63FB4163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altLang="ja-JP" sz="300">
                <a:ea typeface="宋体" panose="02010600030101010101" pitchFamily="2" charset="-122"/>
              </a:rPr>
              <a:t>行业情况 （行业发展历史及趋势，哪些行业的变化对产品利润、利润率影响较大，进入该行业的技术壁垒、贸易壁垒。政策限制等，行业市场前景分析与预测）：</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过去</a:t>
            </a:r>
            <a:r>
              <a:rPr lang="en-US" altLang="ja-JP" sz="300"/>
              <a:t>3</a:t>
            </a:r>
            <a:r>
              <a:rPr altLang="ja-JP" sz="300">
                <a:ea typeface="宋体" panose="02010600030101010101" pitchFamily="2" charset="-122"/>
              </a:rPr>
              <a:t>年或</a:t>
            </a:r>
            <a:r>
              <a:rPr lang="en-US" altLang="ja-JP" sz="300"/>
              <a:t>5</a:t>
            </a:r>
            <a:r>
              <a:rPr altLang="ja-JP" sz="300">
                <a:ea typeface="宋体" panose="02010600030101010101" pitchFamily="2" charset="-122"/>
              </a:rPr>
              <a:t>年和年全行业销售总额：</a:t>
            </a:r>
            <a:r>
              <a:rPr altLang="ja-JP" sz="300" i="1">
                <a:ea typeface="宋体" panose="02010600030101010101" pitchFamily="2" charset="-122"/>
              </a:rPr>
              <a:t>必须注明资料来源。</a:t>
            </a:r>
            <a:endParaRPr lang="ja-JP" altLang="ja-JP" sz="300"/>
          </a:p>
          <a:p>
            <a:pPr>
              <a:lnSpc>
                <a:spcPct val="80000"/>
              </a:lnSpc>
            </a:pPr>
            <a:r>
              <a:rPr altLang="ja-JP" sz="300">
                <a:ea typeface="宋体" panose="02010600030101010101" pitchFamily="2" charset="-122"/>
              </a:rPr>
              <a:t>（单位：万元）</a:t>
            </a:r>
            <a:endParaRPr lang="ja-JP" altLang="ja-JP" sz="300"/>
          </a:p>
          <a:p>
            <a:pPr>
              <a:lnSpc>
                <a:spcPct val="80000"/>
              </a:lnSpc>
            </a:pPr>
            <a:r>
              <a:rPr altLang="ja-JP" sz="300">
                <a:ea typeface="宋体" panose="02010600030101010101" pitchFamily="2" charset="-122"/>
              </a:rPr>
              <a:t>年</a:t>
            </a:r>
            <a:r>
              <a:rPr lang="en-US" altLang="ja-JP" sz="300"/>
              <a:t>   </a:t>
            </a:r>
            <a:r>
              <a:rPr altLang="ja-JP" sz="300">
                <a:ea typeface="宋体" panose="02010600030101010101" pitchFamily="2" charset="-122"/>
              </a:rPr>
              <a:t>份</a:t>
            </a:r>
            <a:endParaRPr lang="ja-JP" altLang="ja-JP" sz="300"/>
          </a:p>
          <a:p>
            <a:pPr>
              <a:lnSpc>
                <a:spcPct val="80000"/>
              </a:lnSpc>
            </a:pPr>
            <a:r>
              <a:rPr altLang="ja-JP" sz="300">
                <a:ea typeface="宋体" panose="02010600030101010101" pitchFamily="2" charset="-122"/>
              </a:rPr>
              <a:t>前</a:t>
            </a:r>
            <a:r>
              <a:rPr lang="en-US" altLang="ja-JP" sz="300"/>
              <a:t>5</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前</a:t>
            </a:r>
            <a:r>
              <a:rPr lang="en-US" altLang="ja-JP" sz="300"/>
              <a:t>4</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前</a:t>
            </a:r>
            <a:r>
              <a:rPr lang="en-US" altLang="ja-JP" sz="300"/>
              <a:t>3</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前</a:t>
            </a:r>
            <a:r>
              <a:rPr lang="en-US" altLang="ja-JP" sz="300"/>
              <a:t>2</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前</a:t>
            </a:r>
            <a:r>
              <a:rPr lang="en-US" altLang="ja-JP" sz="300"/>
              <a:t>1</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销售收入</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销售增长率</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未来</a:t>
            </a:r>
            <a:r>
              <a:rPr lang="en-US" altLang="ja-JP" sz="300"/>
              <a:t>3</a:t>
            </a:r>
            <a:r>
              <a:rPr altLang="ja-JP" sz="300">
                <a:ea typeface="宋体" panose="02010600030101010101" pitchFamily="2" charset="-122"/>
              </a:rPr>
              <a:t>年或</a:t>
            </a:r>
            <a:r>
              <a:rPr lang="en-US" altLang="ja-JP" sz="300"/>
              <a:t>5</a:t>
            </a:r>
            <a:r>
              <a:rPr altLang="ja-JP" sz="300">
                <a:ea typeface="宋体" panose="02010600030101010101" pitchFamily="2" charset="-122"/>
              </a:rPr>
              <a:t>年各年全行业销售收入预测：</a:t>
            </a:r>
            <a:r>
              <a:rPr altLang="ja-JP" sz="300" i="1">
                <a:ea typeface="宋体" panose="02010600030101010101" pitchFamily="2" charset="-122"/>
              </a:rPr>
              <a:t>必须注明资料来源。</a:t>
            </a:r>
            <a:endParaRPr lang="ja-JP" altLang="ja-JP" sz="300"/>
          </a:p>
          <a:p>
            <a:pPr>
              <a:lnSpc>
                <a:spcPct val="80000"/>
              </a:lnSpc>
            </a:pPr>
            <a:r>
              <a:rPr altLang="ja-JP" sz="300">
                <a:ea typeface="宋体" panose="02010600030101010101" pitchFamily="2" charset="-122"/>
              </a:rPr>
              <a:t>（单位：万元）</a:t>
            </a:r>
            <a:endParaRPr lang="ja-JP" altLang="ja-JP" sz="300"/>
          </a:p>
          <a:p>
            <a:pPr>
              <a:lnSpc>
                <a:spcPct val="80000"/>
              </a:lnSpc>
            </a:pPr>
            <a:r>
              <a:rPr altLang="ja-JP" sz="300">
                <a:ea typeface="宋体" panose="02010600030101010101" pitchFamily="2" charset="-122"/>
              </a:rPr>
              <a:t>年</a:t>
            </a:r>
            <a:r>
              <a:rPr lang="en-US" altLang="ja-JP" sz="300"/>
              <a:t>   </a:t>
            </a:r>
            <a:r>
              <a:rPr altLang="ja-JP" sz="300">
                <a:ea typeface="宋体" panose="02010600030101010101" pitchFamily="2" charset="-122"/>
              </a:rPr>
              <a:t>份</a:t>
            </a:r>
            <a:endParaRPr lang="ja-JP" altLang="ja-JP" sz="300"/>
          </a:p>
          <a:p>
            <a:pPr>
              <a:lnSpc>
                <a:spcPct val="80000"/>
              </a:lnSpc>
            </a:pPr>
            <a:r>
              <a:rPr altLang="ja-JP" sz="300">
                <a:ea typeface="宋体" panose="02010600030101010101" pitchFamily="2" charset="-122"/>
              </a:rPr>
              <a:t>第</a:t>
            </a:r>
            <a:r>
              <a:rPr lang="en-US" altLang="ja-JP" sz="300"/>
              <a:t>1</a:t>
            </a:r>
            <a:r>
              <a:rPr altLang="ja-JP" sz="300">
                <a:ea typeface="宋体" panose="02010600030101010101" pitchFamily="2" charset="-122"/>
              </a:rPr>
              <a:t>次</a:t>
            </a:r>
            <a:endParaRPr lang="ja-JP" altLang="ja-JP" sz="300"/>
          </a:p>
          <a:p>
            <a:pPr>
              <a:lnSpc>
                <a:spcPct val="80000"/>
              </a:lnSpc>
            </a:pPr>
            <a:r>
              <a:rPr altLang="ja-JP" sz="300">
                <a:ea typeface="宋体" panose="02010600030101010101" pitchFamily="2" charset="-122"/>
              </a:rPr>
              <a:t>第</a:t>
            </a:r>
            <a:r>
              <a:rPr lang="en-US" altLang="ja-JP" sz="300"/>
              <a:t>2</a:t>
            </a:r>
            <a:r>
              <a:rPr altLang="ja-JP" sz="300">
                <a:ea typeface="宋体" panose="02010600030101010101" pitchFamily="2" charset="-122"/>
              </a:rPr>
              <a:t>次</a:t>
            </a:r>
            <a:endParaRPr lang="ja-JP" altLang="ja-JP" sz="300"/>
          </a:p>
          <a:p>
            <a:pPr>
              <a:lnSpc>
                <a:spcPct val="80000"/>
              </a:lnSpc>
            </a:pPr>
            <a:r>
              <a:rPr altLang="ja-JP" sz="300">
                <a:ea typeface="宋体" panose="02010600030101010101" pitchFamily="2" charset="-122"/>
              </a:rPr>
              <a:t>第</a:t>
            </a:r>
            <a:r>
              <a:rPr lang="en-US" altLang="ja-JP" sz="300"/>
              <a:t>3</a:t>
            </a:r>
            <a:r>
              <a:rPr altLang="ja-JP" sz="300">
                <a:ea typeface="宋体" panose="02010600030101010101" pitchFamily="2" charset="-122"/>
              </a:rPr>
              <a:t>次</a:t>
            </a:r>
            <a:endParaRPr lang="ja-JP" altLang="ja-JP" sz="300"/>
          </a:p>
          <a:p>
            <a:pPr>
              <a:lnSpc>
                <a:spcPct val="80000"/>
              </a:lnSpc>
            </a:pPr>
            <a:r>
              <a:rPr altLang="ja-JP" sz="300">
                <a:ea typeface="宋体" panose="02010600030101010101" pitchFamily="2" charset="-122"/>
              </a:rPr>
              <a:t>第</a:t>
            </a:r>
            <a:r>
              <a:rPr lang="en-US" altLang="ja-JP" sz="300"/>
              <a:t>4</a:t>
            </a:r>
            <a:r>
              <a:rPr altLang="ja-JP" sz="300">
                <a:ea typeface="宋体" panose="02010600030101010101" pitchFamily="2" charset="-122"/>
              </a:rPr>
              <a:t>次</a:t>
            </a:r>
            <a:endParaRPr lang="ja-JP" altLang="ja-JP" sz="300"/>
          </a:p>
          <a:p>
            <a:pPr>
              <a:lnSpc>
                <a:spcPct val="80000"/>
              </a:lnSpc>
            </a:pPr>
            <a:r>
              <a:rPr altLang="ja-JP" sz="300">
                <a:ea typeface="宋体" panose="02010600030101010101" pitchFamily="2" charset="-122"/>
              </a:rPr>
              <a:t>第</a:t>
            </a:r>
            <a:r>
              <a:rPr lang="en-US" altLang="ja-JP" sz="300"/>
              <a:t>5</a:t>
            </a:r>
            <a:r>
              <a:rPr altLang="ja-JP" sz="300">
                <a:ea typeface="宋体" panose="02010600030101010101" pitchFamily="2" charset="-122"/>
              </a:rPr>
              <a:t>次</a:t>
            </a:r>
            <a:endParaRPr lang="ja-JP" altLang="ja-JP" sz="300"/>
          </a:p>
          <a:p>
            <a:pPr>
              <a:lnSpc>
                <a:spcPct val="80000"/>
              </a:lnSpc>
            </a:pPr>
            <a:r>
              <a:rPr altLang="ja-JP" sz="300">
                <a:ea typeface="宋体" panose="02010600030101010101" pitchFamily="2" charset="-122"/>
              </a:rPr>
              <a:t>销售收入</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本公司与行业内五个主要竞争对手的比较：</a:t>
            </a:r>
            <a:r>
              <a:rPr altLang="ja-JP" sz="300" i="1">
                <a:ea typeface="宋体" panose="02010600030101010101" pitchFamily="2" charset="-122"/>
              </a:rPr>
              <a:t>主要描述在主要销售市场中的竞争对手。</a:t>
            </a:r>
            <a:endParaRPr lang="ja-JP" altLang="ja-JP" sz="300"/>
          </a:p>
          <a:p>
            <a:pPr>
              <a:lnSpc>
                <a:spcPct val="80000"/>
              </a:lnSpc>
            </a:pPr>
            <a:r>
              <a:rPr altLang="ja-JP" sz="300">
                <a:ea typeface="宋体" panose="02010600030101010101" pitchFamily="2" charset="-122"/>
              </a:rPr>
              <a:t>竞争对手</a:t>
            </a:r>
            <a:endParaRPr lang="ja-JP" altLang="ja-JP" sz="300"/>
          </a:p>
          <a:p>
            <a:pPr>
              <a:lnSpc>
                <a:spcPct val="80000"/>
              </a:lnSpc>
            </a:pPr>
            <a:r>
              <a:rPr altLang="ja-JP" sz="300">
                <a:ea typeface="宋体" panose="02010600030101010101" pitchFamily="2" charset="-122"/>
              </a:rPr>
              <a:t>市场份额</a:t>
            </a:r>
            <a:endParaRPr lang="ja-JP" altLang="ja-JP" sz="300"/>
          </a:p>
          <a:p>
            <a:pPr>
              <a:lnSpc>
                <a:spcPct val="80000"/>
              </a:lnSpc>
            </a:pPr>
            <a:r>
              <a:rPr altLang="ja-JP" sz="300">
                <a:ea typeface="宋体" panose="02010600030101010101" pitchFamily="2" charset="-122"/>
              </a:rPr>
              <a:t>竞争优势</a:t>
            </a:r>
            <a:endParaRPr lang="ja-JP" altLang="ja-JP" sz="300"/>
          </a:p>
          <a:p>
            <a:pPr>
              <a:lnSpc>
                <a:spcPct val="80000"/>
              </a:lnSpc>
            </a:pPr>
            <a:r>
              <a:rPr altLang="ja-JP" sz="300">
                <a:ea typeface="宋体" panose="02010600030101010101" pitchFamily="2" charset="-122"/>
              </a:rPr>
              <a:t>竞争劣势</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本公司</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市场销售有无行业管制，公司产品进入市场的难度分析：</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公司未来</a:t>
            </a:r>
            <a:r>
              <a:rPr lang="en-US" altLang="ja-JP" sz="300"/>
              <a:t>3</a:t>
            </a:r>
            <a:r>
              <a:rPr altLang="ja-JP" sz="300">
                <a:ea typeface="宋体" panose="02010600030101010101" pitchFamily="2" charset="-122"/>
              </a:rPr>
              <a:t>年或</a:t>
            </a:r>
            <a:r>
              <a:rPr lang="en-US" altLang="ja-JP" sz="300"/>
              <a:t>5</a:t>
            </a:r>
            <a:r>
              <a:rPr altLang="ja-JP" sz="300">
                <a:ea typeface="宋体" panose="02010600030101010101" pitchFamily="2" charset="-122"/>
              </a:rPr>
              <a:t>年的销售收入预测（融资不成功的情况下）：</a:t>
            </a:r>
            <a:endParaRPr lang="ja-JP" altLang="ja-JP" sz="300"/>
          </a:p>
          <a:p>
            <a:pPr>
              <a:lnSpc>
                <a:spcPct val="80000"/>
              </a:lnSpc>
            </a:pPr>
            <a:r>
              <a:rPr altLang="ja-JP" sz="300">
                <a:ea typeface="宋体" panose="02010600030101010101" pitchFamily="2" charset="-122"/>
              </a:rPr>
              <a:t>（单位：万元）</a:t>
            </a:r>
            <a:endParaRPr lang="ja-JP" altLang="ja-JP" sz="300"/>
          </a:p>
          <a:p>
            <a:pPr>
              <a:lnSpc>
                <a:spcPct val="80000"/>
              </a:lnSpc>
            </a:pPr>
            <a:r>
              <a:rPr altLang="ja-JP" sz="300">
                <a:ea typeface="宋体" panose="02010600030101010101" pitchFamily="2" charset="-122"/>
              </a:rPr>
              <a:t>年</a:t>
            </a:r>
            <a:r>
              <a:rPr lang="en-US" altLang="ja-JP" sz="300"/>
              <a:t>   </a:t>
            </a:r>
            <a:r>
              <a:rPr altLang="ja-JP" sz="300">
                <a:ea typeface="宋体" panose="02010600030101010101" pitchFamily="2" charset="-122"/>
              </a:rPr>
              <a:t>份</a:t>
            </a:r>
            <a:endParaRPr lang="ja-JP" altLang="ja-JP" sz="300"/>
          </a:p>
          <a:p>
            <a:pPr>
              <a:lnSpc>
                <a:spcPct val="80000"/>
              </a:lnSpc>
            </a:pPr>
            <a:r>
              <a:rPr altLang="ja-JP" sz="300">
                <a:ea typeface="宋体" panose="02010600030101010101" pitchFamily="2" charset="-122"/>
              </a:rPr>
              <a:t>第</a:t>
            </a:r>
            <a:r>
              <a:rPr lang="en-US" altLang="ja-JP" sz="300"/>
              <a:t>1</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2</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3</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4</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5</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销售收入</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市场份额</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公司未来</a:t>
            </a:r>
            <a:r>
              <a:rPr lang="en-US" altLang="ja-JP" sz="300"/>
              <a:t>3</a:t>
            </a:r>
            <a:r>
              <a:rPr altLang="ja-JP" sz="300">
                <a:ea typeface="宋体" panose="02010600030101010101" pitchFamily="2" charset="-122"/>
              </a:rPr>
              <a:t>年或</a:t>
            </a:r>
            <a:r>
              <a:rPr lang="en-US" altLang="ja-JP" sz="300"/>
              <a:t>5</a:t>
            </a:r>
            <a:r>
              <a:rPr altLang="ja-JP" sz="300">
                <a:ea typeface="宋体" panose="02010600030101010101" pitchFamily="2" charset="-122"/>
              </a:rPr>
              <a:t>年的销售收入预测（融资成功情况下）：</a:t>
            </a:r>
            <a:endParaRPr lang="ja-JP" altLang="ja-JP" sz="300"/>
          </a:p>
          <a:p>
            <a:pPr>
              <a:lnSpc>
                <a:spcPct val="80000"/>
              </a:lnSpc>
            </a:pPr>
            <a:r>
              <a:rPr lang="en-US" altLang="ja-JP" sz="300"/>
              <a:t>        </a:t>
            </a:r>
            <a:r>
              <a:rPr altLang="ja-JP" sz="300">
                <a:ea typeface="宋体" panose="02010600030101010101" pitchFamily="2" charset="-122"/>
              </a:rPr>
              <a:t>（单位：万元）</a:t>
            </a:r>
            <a:endParaRPr lang="ja-JP" altLang="ja-JP" sz="300"/>
          </a:p>
          <a:p>
            <a:pPr>
              <a:lnSpc>
                <a:spcPct val="80000"/>
              </a:lnSpc>
            </a:pPr>
            <a:r>
              <a:rPr altLang="ja-JP" sz="300">
                <a:ea typeface="宋体" panose="02010600030101010101" pitchFamily="2" charset="-122"/>
              </a:rPr>
              <a:t>年</a:t>
            </a:r>
            <a:r>
              <a:rPr lang="en-US" altLang="ja-JP" sz="300"/>
              <a:t>  </a:t>
            </a:r>
            <a:r>
              <a:rPr altLang="ja-JP" sz="300">
                <a:ea typeface="宋体" panose="02010600030101010101" pitchFamily="2" charset="-122"/>
              </a:rPr>
              <a:t>份</a:t>
            </a:r>
            <a:endParaRPr lang="ja-JP" altLang="ja-JP" sz="300"/>
          </a:p>
          <a:p>
            <a:pPr>
              <a:lnSpc>
                <a:spcPct val="80000"/>
              </a:lnSpc>
            </a:pPr>
            <a:r>
              <a:rPr altLang="ja-JP" sz="300">
                <a:ea typeface="宋体" panose="02010600030101010101" pitchFamily="2" charset="-122"/>
              </a:rPr>
              <a:t>第</a:t>
            </a:r>
            <a:r>
              <a:rPr lang="en-US" altLang="ja-JP" sz="300"/>
              <a:t>1</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2</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3</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4</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第</a:t>
            </a:r>
            <a:r>
              <a:rPr lang="en-US" altLang="ja-JP" sz="300"/>
              <a:t>5</a:t>
            </a:r>
            <a:r>
              <a:rPr altLang="ja-JP" sz="300">
                <a:ea typeface="宋体" panose="02010600030101010101" pitchFamily="2" charset="-122"/>
              </a:rPr>
              <a:t>年</a:t>
            </a:r>
            <a:endParaRPr lang="ja-JP" altLang="ja-JP" sz="300"/>
          </a:p>
          <a:p>
            <a:pPr>
              <a:lnSpc>
                <a:spcPct val="80000"/>
              </a:lnSpc>
            </a:pPr>
            <a:r>
              <a:rPr altLang="ja-JP" sz="300">
                <a:ea typeface="宋体" panose="02010600030101010101" pitchFamily="2" charset="-122"/>
              </a:rPr>
              <a:t>销售收入</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altLang="ja-JP" sz="300">
                <a:ea typeface="宋体" panose="02010600030101010101" pitchFamily="2" charset="-122"/>
              </a:rPr>
              <a:t>市场份额</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r>
              <a:rPr lang="en-US" altLang="ja-JP" sz="300"/>
              <a:t> </a:t>
            </a:r>
            <a:endParaRPr lang="ja-JP" altLang="ja-JP" sz="300"/>
          </a:p>
          <a:p>
            <a:pPr>
              <a:lnSpc>
                <a:spcPct val="80000"/>
              </a:lnSpc>
            </a:pPr>
            <a:br>
              <a:rPr lang="en-US" altLang="ja-JP" sz="300" b="1"/>
            </a:br>
            <a:endParaRPr kumimoji="1" lang="ja-JP" altLang="en-US" sz="300"/>
          </a:p>
        </p:txBody>
      </p:sp>
      <p:sp>
        <p:nvSpPr>
          <p:cNvPr id="4" name="灯片编号占位符 3">
            <a:extLst>
              <a:ext uri="{FF2B5EF4-FFF2-40B4-BE49-F238E27FC236}">
                <a16:creationId xmlns:a16="http://schemas.microsoft.com/office/drawing/2014/main" id="{E18C1CA6-2D30-4B77-8920-BB26486771E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12419A-6BD3-45F4-9CAC-9B1224A8008A}" type="slidenum">
              <a:rPr lang="en-US" altLang="zh-CN">
                <a:latin typeface="Calibri" panose="020F0502020204030204" pitchFamily="34" charset="0"/>
              </a:rPr>
              <a:pPr eaLnBrk="1" hangingPunct="1"/>
              <a:t>17</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A208C187-C023-4C58-B60E-8F0932BB577A}"/>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4F82EBFB-3A19-4417-88EA-D8AE915CA214}"/>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4603FBE3-A2BA-4D0C-9C62-1C5A9C1EBF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a:extLst>
              <a:ext uri="{FF2B5EF4-FFF2-40B4-BE49-F238E27FC236}">
                <a16:creationId xmlns:a16="http://schemas.microsoft.com/office/drawing/2014/main" id="{F3F39DDC-7E7F-48E5-BE55-DD1F272E91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altLang="ja-JP">
                <a:ea typeface="宋体" panose="02010600030101010101" pitchFamily="2" charset="-122"/>
              </a:rPr>
              <a:t>产品销售成本的构成及销售价格制订的依据：</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如果产品已经在市场上形成了竞争优势，请说明与哪些因素有关</a:t>
            </a:r>
            <a:r>
              <a:rPr altLang="ja-JP" i="1">
                <a:ea typeface="宋体" panose="02010600030101010101" pitchFamily="2" charset="-122"/>
              </a:rPr>
              <a:t>（如成本相同但销售价格低、成本低形成销售优势、以及产品性能、品牌、销售渠道优于竞争对手产品，等等）：</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在建立销售网络、销售渠道、设立代理商、分销商方面的策略与实施：</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在广告促销方面的策略与实施：</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在产品销售价格方面的策略与实施：</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在建立良好销售队伍方面的策略与实施：</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产品售后服务方面的策略与实施：</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其它方面的策略与实施：</a:t>
            </a:r>
            <a:endParaRPr lang="ja-JP" altLang="ja-JP"/>
          </a:p>
          <a:p>
            <a:pPr>
              <a:lnSpc>
                <a:spcPct val="90000"/>
              </a:lnSpc>
            </a:pPr>
            <a:r>
              <a:rPr lang="en-US" altLang="ja-JP"/>
              <a:t> </a:t>
            </a:r>
            <a:endParaRPr lang="ja-JP" altLang="ja-JP"/>
          </a:p>
          <a:p>
            <a:pPr>
              <a:lnSpc>
                <a:spcPct val="90000"/>
              </a:lnSpc>
            </a:pPr>
            <a:r>
              <a:rPr altLang="ja-JP">
                <a:ea typeface="宋体" panose="02010600030101010101" pitchFamily="2" charset="-122"/>
              </a:rPr>
              <a:t>对销售队伍采取什么样的激励机制：</a:t>
            </a:r>
            <a:endParaRPr lang="ja-JP" altLang="ja-JP"/>
          </a:p>
          <a:p>
            <a:pPr>
              <a:lnSpc>
                <a:spcPct val="90000"/>
              </a:lnSpc>
            </a:pPr>
            <a:endParaRPr kumimoji="1" lang="ja-JP" altLang="en-US"/>
          </a:p>
        </p:txBody>
      </p:sp>
      <p:sp>
        <p:nvSpPr>
          <p:cNvPr id="4" name="灯片编号占位符 3">
            <a:extLst>
              <a:ext uri="{FF2B5EF4-FFF2-40B4-BE49-F238E27FC236}">
                <a16:creationId xmlns:a16="http://schemas.microsoft.com/office/drawing/2014/main" id="{8FF80040-4952-429F-9941-9BDA7392992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8DE8B5-617B-4CE7-AE84-A9E668D57EC5}" type="slidenum">
              <a:rPr lang="en-US" altLang="zh-CN">
                <a:latin typeface="Calibri" panose="020F0502020204030204" pitchFamily="34" charset="0"/>
              </a:rPr>
              <a:pPr eaLnBrk="1" hangingPunct="1"/>
              <a:t>28</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C76F732B-D3D3-41E3-BED4-EACE9B32447C}"/>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29781ACE-AEF7-4195-BD41-076E52F1A941}"/>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B695CAEE-3461-4AC2-92DE-BC23057EFF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a16="http://schemas.microsoft.com/office/drawing/2014/main" id="{FE847E92-FC30-4DB7-B2F9-1B09407EC3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altLang="ja-JP" sz="900">
                <a:ea typeface="宋体" panose="02010600030101010101" pitchFamily="2" charset="-122"/>
              </a:rPr>
              <a:t>产品生产制造方式</a:t>
            </a:r>
            <a:r>
              <a:rPr altLang="ja-JP" sz="900" i="1">
                <a:ea typeface="宋体" panose="02010600030101010101" pitchFamily="2" charset="-122"/>
              </a:rPr>
              <a:t>（公司自建厂生产产品，还是委托生产，或其它方式，请说明原因）：</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公司自建厂情况厂，购买厂房还是租用厂房，厂房面积是多少，生产面积是多少，厂房地点在哪里，交通、运输、通讯是否方便：</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现有生产设备情况</a:t>
            </a:r>
            <a:r>
              <a:rPr altLang="ja-JP" sz="900" i="1">
                <a:ea typeface="宋体" panose="02010600030101010101" pitchFamily="2" charset="-122"/>
              </a:rPr>
              <a:t>（专用设备还是通用设备，先进程度如何，价值是多少，是否投保，最大生产能力是多少，能否满足产品销售增长的要求，如果需要增加设备，采购计划、采购周期及安装调试周期；如果需要大规模建设，是否选择“交钥匙”方式进行，“交钥匙”工程的承包机构是否提供工期、质量方面的保证，如何对这些保证加以实施？）：</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请说明，如果设备操作需要特殊技能的员工，如何解决这一问题：</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简述产品的生产制造过程、工艺流程：</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如何保证主要原材料、元器件、配件以及关键零部件等生产必须品的进货渠道的稳定性、可靠性、质量及进货周期，列出</a:t>
            </a:r>
            <a:r>
              <a:rPr lang="en-US" altLang="ja-JP" sz="900"/>
              <a:t>3</a:t>
            </a:r>
            <a:r>
              <a:rPr altLang="ja-JP" sz="900">
                <a:ea typeface="宋体" panose="02010600030101010101" pitchFamily="2" charset="-122"/>
              </a:rPr>
              <a:t>家主要供应商名单及联系电话：</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主要供应商</a:t>
            </a:r>
            <a:r>
              <a:rPr lang="en-US" altLang="ja-JP" sz="900"/>
              <a:t>1</a:t>
            </a:r>
            <a:r>
              <a:rPr lang="en-US" altLang="ja-JP" sz="900" u="sng"/>
              <a:t>                                               </a:t>
            </a:r>
            <a:endParaRPr lang="ja-JP" altLang="ja-JP" sz="900"/>
          </a:p>
          <a:p>
            <a:pPr>
              <a:lnSpc>
                <a:spcPct val="80000"/>
              </a:lnSpc>
            </a:pPr>
            <a:r>
              <a:rPr altLang="ja-JP" sz="900">
                <a:ea typeface="宋体" panose="02010600030101010101" pitchFamily="2" charset="-122"/>
              </a:rPr>
              <a:t>主要供应商</a:t>
            </a:r>
            <a:r>
              <a:rPr lang="en-US" altLang="ja-JP" sz="900"/>
              <a:t>2</a:t>
            </a:r>
            <a:r>
              <a:rPr lang="en-US" altLang="ja-JP" sz="900" u="sng"/>
              <a:t>                                               </a:t>
            </a:r>
            <a:endParaRPr lang="ja-JP" altLang="ja-JP" sz="900"/>
          </a:p>
          <a:p>
            <a:pPr>
              <a:lnSpc>
                <a:spcPct val="80000"/>
              </a:lnSpc>
            </a:pPr>
            <a:r>
              <a:rPr altLang="ja-JP" sz="900">
                <a:ea typeface="宋体" panose="02010600030101010101" pitchFamily="2" charset="-122"/>
              </a:rPr>
              <a:t>主要供应商</a:t>
            </a:r>
            <a:r>
              <a:rPr lang="en-US" altLang="ja-JP" sz="900"/>
              <a:t>3</a:t>
            </a:r>
            <a:r>
              <a:rPr lang="en-US" altLang="ja-JP" sz="900" u="sng"/>
              <a:t>                                               </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正常生产状态下，成品率、返修率、废品率控制在怎样的范围内，描述生产过程中产品的质量保证体系、以及关键质量检测设备：</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产品成本和生产成本如何控制，有怎样的具体措施：</a:t>
            </a:r>
            <a:endParaRPr lang="ja-JP" altLang="ja-JP" sz="900"/>
          </a:p>
          <a:p>
            <a:pPr>
              <a:lnSpc>
                <a:spcPct val="80000"/>
              </a:lnSpc>
            </a:pPr>
            <a:r>
              <a:rPr altLang="ja-JP" sz="900">
                <a:ea typeface="宋体" panose="02010600030101010101" pitchFamily="2" charset="-122"/>
              </a:rPr>
              <a:t>产品批量销售价格的制订，产品毛利润率是多少？纯利润率是多少？</a:t>
            </a:r>
            <a:endParaRPr lang="ja-JP" altLang="ja-JP" sz="900"/>
          </a:p>
          <a:p>
            <a:pPr>
              <a:lnSpc>
                <a:spcPct val="80000"/>
              </a:lnSpc>
            </a:pPr>
            <a:endParaRPr kumimoji="1" lang="ja-JP" altLang="en-US" sz="900"/>
          </a:p>
        </p:txBody>
      </p:sp>
      <p:sp>
        <p:nvSpPr>
          <p:cNvPr id="4" name="灯片编号占位符 3">
            <a:extLst>
              <a:ext uri="{FF2B5EF4-FFF2-40B4-BE49-F238E27FC236}">
                <a16:creationId xmlns:a16="http://schemas.microsoft.com/office/drawing/2014/main" id="{2F356868-D235-45EB-AF08-BF0888303C3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431839-B449-48D9-8331-9BD5FC587B1D}" type="slidenum">
              <a:rPr lang="en-US" altLang="zh-CN">
                <a:latin typeface="Calibri" panose="020F0502020204030204" pitchFamily="34" charset="0"/>
              </a:rPr>
              <a:pPr eaLnBrk="1" hangingPunct="1"/>
              <a:t>32</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9B3CB2A8-7FCD-4981-87AC-B06F79F12534}"/>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782C40AE-737A-4C97-A504-BC9F8D4DFCC6}"/>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C2164677-F663-444D-BA42-8CCAC80332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a:extLst>
              <a:ext uri="{FF2B5EF4-FFF2-40B4-BE49-F238E27FC236}">
                <a16:creationId xmlns:a16="http://schemas.microsoft.com/office/drawing/2014/main" id="{2E89E234-56F3-41D0-AEA6-AAA49EBA05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altLang="ja-JP" sz="900">
                <a:ea typeface="宋体" panose="02010600030101010101" pitchFamily="2" charset="-122"/>
              </a:rPr>
              <a:t>请说明：为保证融资项目按计划实施，公司准备今后各年陆续设立哪些机构，各机构配备多少人员，人员年收入情况。</a:t>
            </a:r>
            <a:r>
              <a:rPr altLang="ja-JP" sz="900" i="1">
                <a:ea typeface="宋体" panose="02010600030101010101" pitchFamily="2" charset="-122"/>
              </a:rPr>
              <a:t>请用图表统计表示出来，附在本计划中。</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公司是否通过国内外管理体系认证？</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公司对管理层及关键人员将采取怎样的激励机制：</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公司是否考虑员工持股问题，请说明：</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公司是否与掌握公司关键技术及其它重要信息的人员签定竞业禁止协议，若有，请说明协议主要内容：</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公司是否与每个雇员签定劳动用工合同：</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公司否与相关员工签定公司技术秘密和商业秘密的保密合同：</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公司是否为每位员工购买保险，请说明保险险种：</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公司是否存在关联经营和家族管理问题，若有，请说明：</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公司与董事会、董事、主要管理者、关键雇员之间是否有实际存在或潜在的利益冲突，如果有，请说明解决办法：</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请说明，公司对知识产权、技术秘密和商业秘密的保护措施：</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请说明，项目实施过程中，公司需要哪些外部支持，如何获得这些支持：</a:t>
            </a:r>
            <a:endParaRPr lang="ja-JP" altLang="ja-JP" sz="900"/>
          </a:p>
          <a:p>
            <a:pPr>
              <a:lnSpc>
                <a:spcPct val="80000"/>
              </a:lnSpc>
            </a:pPr>
            <a:endParaRPr kumimoji="1" lang="ja-JP" altLang="en-US" sz="900"/>
          </a:p>
        </p:txBody>
      </p:sp>
      <p:sp>
        <p:nvSpPr>
          <p:cNvPr id="4" name="灯片编号占位符 3">
            <a:extLst>
              <a:ext uri="{FF2B5EF4-FFF2-40B4-BE49-F238E27FC236}">
                <a16:creationId xmlns:a16="http://schemas.microsoft.com/office/drawing/2014/main" id="{9EE8B886-2E4E-491A-8242-0ABFC56F7A7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5D8366-C29D-4DE0-BDD4-A173B71B98C7}" type="slidenum">
              <a:rPr lang="en-US" altLang="zh-CN">
                <a:latin typeface="Calibri" panose="020F0502020204030204" pitchFamily="34" charset="0"/>
              </a:rPr>
              <a:pPr eaLnBrk="1" hangingPunct="1"/>
              <a:t>37</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8141B14A-E9B3-4B95-9DB2-1CE3912FD9F2}"/>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720FFF99-3745-46AB-8541-66F72CF1F2EF}"/>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4C9E2C94-4935-4460-B61F-026CC75F07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E667B9CD-5B38-4E97-B931-DE6D0811E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altLang="ja-JP" sz="1100">
                <a:ea typeface="宋体" panose="02010600030101010101" pitchFamily="2" charset="-122"/>
              </a:rPr>
              <a:t>为保证项目实施，需要新增投资是多少</a:t>
            </a:r>
            <a:r>
              <a:rPr lang="en-US" altLang="ja-JP" sz="1100" u="sng"/>
              <a:t>                       </a:t>
            </a:r>
            <a:r>
              <a:rPr altLang="ja-JP" sz="1100">
                <a:ea typeface="宋体" panose="02010600030101010101" pitchFamily="2" charset="-122"/>
              </a:rPr>
              <a:t>万元，</a:t>
            </a:r>
            <a:endParaRPr lang="ja-JP" altLang="ja-JP" sz="1100"/>
          </a:p>
          <a:p>
            <a:pPr>
              <a:lnSpc>
                <a:spcPct val="90000"/>
              </a:lnSpc>
            </a:pPr>
            <a:r>
              <a:rPr altLang="ja-JP" sz="1100">
                <a:ea typeface="宋体" panose="02010600030101010101" pitchFamily="2" charset="-122"/>
              </a:rPr>
              <a:t>新增投资中，需投资方投入</a:t>
            </a:r>
            <a:r>
              <a:rPr lang="en-US" altLang="ja-JP" sz="1100" u="sng"/>
              <a:t>          </a:t>
            </a:r>
            <a:r>
              <a:rPr altLang="ja-JP" sz="1100">
                <a:ea typeface="宋体" panose="02010600030101010101" pitchFamily="2" charset="-122"/>
              </a:rPr>
              <a:t>万元，对外借贷</a:t>
            </a:r>
            <a:r>
              <a:rPr lang="en-US" altLang="ja-JP" sz="1100" u="sng"/>
              <a:t>          </a:t>
            </a:r>
            <a:r>
              <a:rPr altLang="ja-JP" sz="1100">
                <a:ea typeface="宋体" panose="02010600030101010101" pitchFamily="2" charset="-122"/>
              </a:rPr>
              <a:t>万元，</a:t>
            </a:r>
            <a:endParaRPr lang="ja-JP" altLang="ja-JP" sz="1100"/>
          </a:p>
          <a:p>
            <a:pPr>
              <a:lnSpc>
                <a:spcPct val="90000"/>
              </a:lnSpc>
            </a:pPr>
            <a:r>
              <a:rPr altLang="ja-JP" sz="1100">
                <a:ea typeface="宋体" panose="02010600030101010101" pitchFamily="2" charset="-122"/>
              </a:rPr>
              <a:t>公司自身投入</a:t>
            </a:r>
            <a:r>
              <a:rPr lang="en-US" altLang="ja-JP" sz="1100" u="sng"/>
              <a:t>        </a:t>
            </a:r>
            <a:r>
              <a:rPr altLang="ja-JP" sz="1100">
                <a:ea typeface="宋体" panose="02010600030101010101" pitchFamily="2" charset="-122"/>
              </a:rPr>
              <a:t>万元。如果有对外借贷，抵押或担保措施是什么？</a:t>
            </a:r>
            <a:endParaRPr lang="ja-JP" altLang="ja-JP" sz="1100"/>
          </a:p>
          <a:p>
            <a:pPr>
              <a:lnSpc>
                <a:spcPct val="90000"/>
              </a:lnSpc>
            </a:pPr>
            <a:r>
              <a:rPr lang="en-US" altLang="ja-JP" sz="1100"/>
              <a:t> </a:t>
            </a:r>
            <a:endParaRPr lang="ja-JP" altLang="ja-JP" sz="1100"/>
          </a:p>
          <a:p>
            <a:pPr>
              <a:lnSpc>
                <a:spcPct val="90000"/>
              </a:lnSpc>
            </a:pPr>
            <a:r>
              <a:rPr lang="en-US" altLang="ja-JP" sz="1100"/>
              <a:t> </a:t>
            </a:r>
            <a:endParaRPr lang="ja-JP" altLang="ja-JP" sz="1100"/>
          </a:p>
          <a:p>
            <a:pPr>
              <a:lnSpc>
                <a:spcPct val="90000"/>
              </a:lnSpc>
            </a:pPr>
            <a:r>
              <a:rPr altLang="ja-JP" sz="1100">
                <a:ea typeface="宋体" panose="02010600030101010101" pitchFamily="2" charset="-122"/>
              </a:rPr>
              <a:t>请说明投入资金的用途和使用计划：</a:t>
            </a:r>
            <a:endParaRPr lang="ja-JP" altLang="ja-JP" sz="1100"/>
          </a:p>
          <a:p>
            <a:pPr>
              <a:lnSpc>
                <a:spcPct val="90000"/>
              </a:lnSpc>
            </a:pPr>
            <a:r>
              <a:rPr lang="en-US" altLang="ja-JP" sz="1100"/>
              <a:t> </a:t>
            </a:r>
            <a:endParaRPr lang="ja-JP" altLang="ja-JP" sz="1100"/>
          </a:p>
          <a:p>
            <a:pPr>
              <a:lnSpc>
                <a:spcPct val="90000"/>
              </a:lnSpc>
            </a:pPr>
            <a:r>
              <a:rPr altLang="ja-JP" sz="1100">
                <a:ea typeface="宋体" panose="02010600030101010101" pitchFamily="2" charset="-122"/>
              </a:rPr>
              <a:t>希望让投资方参股本公司还是投资合作成立新公司？请说明原因：</a:t>
            </a:r>
            <a:endParaRPr lang="ja-JP" altLang="ja-JP" sz="1100"/>
          </a:p>
          <a:p>
            <a:pPr>
              <a:lnSpc>
                <a:spcPct val="90000"/>
              </a:lnSpc>
            </a:pPr>
            <a:r>
              <a:rPr lang="en-US" altLang="ja-JP" sz="1100"/>
              <a:t> </a:t>
            </a:r>
            <a:endParaRPr lang="ja-JP" altLang="ja-JP" sz="1100"/>
          </a:p>
          <a:p>
            <a:pPr>
              <a:lnSpc>
                <a:spcPct val="90000"/>
              </a:lnSpc>
            </a:pPr>
            <a:r>
              <a:rPr altLang="ja-JP" sz="1100">
                <a:ea typeface="宋体" panose="02010600030101010101" pitchFamily="2" charset="-122"/>
              </a:rPr>
              <a:t>拟向投资方出让多少权益？计算依据是什么？</a:t>
            </a:r>
            <a:endParaRPr lang="ja-JP" altLang="ja-JP" sz="1100"/>
          </a:p>
          <a:p>
            <a:pPr>
              <a:lnSpc>
                <a:spcPct val="90000"/>
              </a:lnSpc>
            </a:pPr>
            <a:r>
              <a:rPr lang="en-US" altLang="ja-JP" sz="1100"/>
              <a:t> </a:t>
            </a:r>
            <a:endParaRPr lang="ja-JP" altLang="ja-JP" sz="1100"/>
          </a:p>
          <a:p>
            <a:pPr>
              <a:lnSpc>
                <a:spcPct val="90000"/>
              </a:lnSpc>
            </a:pPr>
            <a:r>
              <a:rPr altLang="ja-JP" sz="1100">
                <a:ea typeface="宋体" panose="02010600030101010101" pitchFamily="2" charset="-122"/>
              </a:rPr>
              <a:t>预计未来</a:t>
            </a:r>
            <a:r>
              <a:rPr lang="en-US" altLang="ja-JP" sz="1100"/>
              <a:t>3</a:t>
            </a:r>
            <a:r>
              <a:rPr altLang="ja-JP" sz="1100">
                <a:ea typeface="宋体" panose="02010600030101010101" pitchFamily="2" charset="-122"/>
              </a:rPr>
              <a:t>年或</a:t>
            </a:r>
            <a:r>
              <a:rPr lang="en-US" altLang="ja-JP" sz="1100"/>
              <a:t>5</a:t>
            </a:r>
            <a:r>
              <a:rPr altLang="ja-JP" sz="1100">
                <a:ea typeface="宋体" panose="02010600030101010101" pitchFamily="2" charset="-122"/>
              </a:rPr>
              <a:t>年平均每年净资产收益率是少？</a:t>
            </a:r>
            <a:endParaRPr lang="ja-JP" altLang="ja-JP" sz="1100"/>
          </a:p>
          <a:p>
            <a:pPr>
              <a:lnSpc>
                <a:spcPct val="90000"/>
              </a:lnSpc>
            </a:pPr>
            <a:r>
              <a:rPr lang="en-US" altLang="ja-JP" sz="1100"/>
              <a:t> </a:t>
            </a:r>
            <a:endParaRPr lang="ja-JP" altLang="ja-JP" sz="1100"/>
          </a:p>
          <a:p>
            <a:pPr>
              <a:lnSpc>
                <a:spcPct val="90000"/>
              </a:lnSpc>
            </a:pPr>
            <a:r>
              <a:rPr altLang="ja-JP" sz="1100">
                <a:ea typeface="宋体" panose="02010600030101010101" pitchFamily="2" charset="-122"/>
              </a:rPr>
              <a:t>投资方可享有哪些监督和管理权力？</a:t>
            </a:r>
            <a:endParaRPr lang="ja-JP" altLang="ja-JP" sz="1100"/>
          </a:p>
          <a:p>
            <a:pPr>
              <a:lnSpc>
                <a:spcPct val="90000"/>
              </a:lnSpc>
            </a:pPr>
            <a:r>
              <a:rPr lang="en-US" altLang="ja-JP" sz="1100"/>
              <a:t> </a:t>
            </a:r>
            <a:endParaRPr lang="ja-JP" altLang="ja-JP" sz="1100"/>
          </a:p>
          <a:p>
            <a:pPr>
              <a:lnSpc>
                <a:spcPct val="90000"/>
              </a:lnSpc>
            </a:pPr>
            <a:r>
              <a:rPr altLang="ja-JP" sz="1100">
                <a:ea typeface="宋体" panose="02010600030101010101" pitchFamily="2" charset="-122"/>
              </a:rPr>
              <a:t>如果公司没有实现项目发展计划，公司与管理层向投资方承担哪些责任？</a:t>
            </a:r>
            <a:endParaRPr lang="ja-JP" altLang="ja-JP" sz="1100"/>
          </a:p>
          <a:p>
            <a:pPr>
              <a:lnSpc>
                <a:spcPct val="90000"/>
              </a:lnSpc>
            </a:pPr>
            <a:r>
              <a:rPr altLang="ja-JP" sz="1100">
                <a:ea typeface="宋体" panose="02010600030101010101" pitchFamily="2" charset="-122"/>
              </a:rPr>
              <a:t>投资方以何种方式收回投资，具体方式和执行时间：在与公司业务有关的税种和税率方面，公司享受哪些政府提供的优惠政策及未来可能的情况（如：市场准入、减免税等方面的优惠政策）：</a:t>
            </a:r>
            <a:endParaRPr lang="ja-JP" altLang="ja-JP" sz="1100"/>
          </a:p>
          <a:p>
            <a:pPr>
              <a:lnSpc>
                <a:spcPct val="90000"/>
              </a:lnSpc>
            </a:pPr>
            <a:r>
              <a:rPr altLang="ja-JP" sz="1100">
                <a:ea typeface="宋体" panose="02010600030101010101" pitchFamily="2" charset="-122"/>
              </a:rPr>
              <a:t>需要对投资方说明的其它情况：</a:t>
            </a:r>
            <a:endParaRPr lang="ja-JP" altLang="ja-JP" sz="1100"/>
          </a:p>
          <a:p>
            <a:pPr>
              <a:lnSpc>
                <a:spcPct val="90000"/>
              </a:lnSpc>
            </a:pPr>
            <a:endParaRPr kumimoji="1" lang="ja-JP" altLang="en-US" sz="1100"/>
          </a:p>
        </p:txBody>
      </p:sp>
      <p:sp>
        <p:nvSpPr>
          <p:cNvPr id="4" name="灯片编号占位符 3">
            <a:extLst>
              <a:ext uri="{FF2B5EF4-FFF2-40B4-BE49-F238E27FC236}">
                <a16:creationId xmlns:a16="http://schemas.microsoft.com/office/drawing/2014/main" id="{1B67969E-A45D-4E43-BEAA-AFB4E063D21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A57C37-1BC8-4B3A-B156-6A05E0803E8E}" type="slidenum">
              <a:rPr lang="en-US" altLang="zh-CN">
                <a:latin typeface="Calibri" panose="020F0502020204030204" pitchFamily="34" charset="0"/>
              </a:rPr>
              <a:pPr eaLnBrk="1" hangingPunct="1"/>
              <a:t>46</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23C115D6-A720-40B3-9353-3D55248506BF}"/>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FE42824B-5063-4F44-85F5-005E0BB94330}"/>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A7563AC8-E158-454B-A5E8-7EF07BD59E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a:extLst>
              <a:ext uri="{FF2B5EF4-FFF2-40B4-BE49-F238E27FC236}">
                <a16:creationId xmlns:a16="http://schemas.microsoft.com/office/drawing/2014/main" id="{55DBA92C-F70A-4BA4-A8A1-75BBD032A3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a:ea typeface="宋体" panose="02010600030101010101" pitchFamily="2" charset="-122"/>
              </a:rPr>
              <a:t>产品形成规模销售时，毛利润率为</a:t>
            </a:r>
            <a:r>
              <a:rPr lang="en-US" altLang="ja-JP" u="sng"/>
              <a:t>        </a:t>
            </a:r>
            <a:r>
              <a:rPr lang="en-US" altLang="ja-JP"/>
              <a:t>%</a:t>
            </a:r>
            <a:r>
              <a:rPr altLang="ja-JP">
                <a:ea typeface="宋体" panose="02010600030101010101" pitchFamily="2" charset="-122"/>
              </a:rPr>
              <a:t>，纯利润率为</a:t>
            </a:r>
            <a:r>
              <a:rPr lang="en-US" altLang="ja-JP" u="sng"/>
              <a:t>        </a:t>
            </a:r>
            <a:r>
              <a:rPr lang="en-US" altLang="ja-JP"/>
              <a:t>%</a:t>
            </a:r>
            <a:endParaRPr lang="ja-JP" altLang="ja-JP"/>
          </a:p>
          <a:p>
            <a:r>
              <a:rPr altLang="ja-JP">
                <a:ea typeface="宋体" panose="02010600030101010101" pitchFamily="2" charset="-122"/>
              </a:rPr>
              <a:t>请提供：未来</a:t>
            </a:r>
            <a:r>
              <a:rPr lang="en-US" altLang="ja-JP"/>
              <a:t>3—5</a:t>
            </a:r>
            <a:r>
              <a:rPr altLang="ja-JP">
                <a:ea typeface="宋体" panose="02010600030101010101" pitchFamily="2" charset="-122"/>
              </a:rPr>
              <a:t>年的项目盈亏平衡表、项目资产负债表、项目损益表、项目现金流量表、项目销售计划表、项目产品成本表；</a:t>
            </a:r>
            <a:endParaRPr lang="ja-JP" altLang="ja-JP"/>
          </a:p>
          <a:p>
            <a:r>
              <a:rPr altLang="ja-JP" i="1">
                <a:ea typeface="宋体" panose="02010600030101010101" pitchFamily="2" charset="-122"/>
              </a:rPr>
              <a:t>（第一年每个月计算现金流量，共</a:t>
            </a:r>
            <a:r>
              <a:rPr lang="en-US" altLang="ja-JP" i="1"/>
              <a:t>12</a:t>
            </a:r>
            <a:r>
              <a:rPr altLang="ja-JP" i="1">
                <a:ea typeface="宋体" panose="02010600030101010101" pitchFamily="2" charset="-122"/>
              </a:rPr>
              <a:t>个月，第二年每季度计算现金流量，共四个季度，第三、四、五年每年计算现金流量，共三年）</a:t>
            </a:r>
            <a:endParaRPr lang="ja-JP" altLang="ja-JP"/>
          </a:p>
          <a:p>
            <a:r>
              <a:rPr altLang="ja-JP" i="1">
                <a:ea typeface="宋体" panose="02010600030101010101" pitchFamily="2" charset="-122"/>
              </a:rPr>
              <a:t>注：每一项财务数据要有依据，要进行财务数据说明。</a:t>
            </a:r>
            <a:endParaRPr lang="ja-JP" altLang="ja-JP"/>
          </a:p>
          <a:p>
            <a:endParaRPr kumimoji="1" lang="ja-JP" altLang="en-US"/>
          </a:p>
        </p:txBody>
      </p:sp>
      <p:sp>
        <p:nvSpPr>
          <p:cNvPr id="4" name="灯片编号占位符 3">
            <a:extLst>
              <a:ext uri="{FF2B5EF4-FFF2-40B4-BE49-F238E27FC236}">
                <a16:creationId xmlns:a16="http://schemas.microsoft.com/office/drawing/2014/main" id="{7A7284D6-C117-4424-8577-24B09FDAC02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46D577-4B2E-475C-A091-DAEAB9EAE15A}" type="slidenum">
              <a:rPr lang="en-US" altLang="zh-CN">
                <a:latin typeface="Calibri" panose="020F0502020204030204" pitchFamily="34" charset="0"/>
              </a:rPr>
              <a:pPr eaLnBrk="1" hangingPunct="1"/>
              <a:t>47</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874433D4-D521-48E9-905D-45F795C90119}"/>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A4FCDB72-3CBD-4C33-AB80-7984926FCF03}"/>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74EA596-FBEA-40BD-BF7A-5F88947C7E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42A578C1-5607-454D-829B-5CF7CC617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a:ea typeface="宋体" panose="02010600030101010101" pitchFamily="2" charset="-122"/>
              </a:rPr>
              <a:t>请说细说明该项目实施过程中可能遇到的风险及控制、防范手段</a:t>
            </a:r>
            <a:r>
              <a:rPr altLang="ja-JP" i="1">
                <a:ea typeface="宋体" panose="02010600030101010101" pitchFamily="2" charset="-122"/>
              </a:rPr>
              <a:t>（包括政策风险、加入</a:t>
            </a:r>
            <a:r>
              <a:rPr lang="en-US" altLang="ja-JP" i="1"/>
              <a:t>WTO</a:t>
            </a:r>
            <a:r>
              <a:rPr altLang="ja-JP" i="1">
                <a:ea typeface="宋体" panose="02010600030101010101" pitchFamily="2" charset="-122"/>
              </a:rPr>
              <a:t>的风险、技术开发风险、经营管理风险、市场开拓风险、生产风险、财务风险、汇率风险、投资风险、股票风险、对公司关键人员依赖的风险等。以上风险如适用，每项要单独叙述控制和防范手段）：</a:t>
            </a:r>
            <a:endParaRPr lang="ja-JP" altLang="ja-JP"/>
          </a:p>
          <a:p>
            <a:endParaRPr kumimoji="1" lang="ja-JP" altLang="en-US"/>
          </a:p>
        </p:txBody>
      </p:sp>
      <p:sp>
        <p:nvSpPr>
          <p:cNvPr id="4" name="灯片编号占位符 3">
            <a:extLst>
              <a:ext uri="{FF2B5EF4-FFF2-40B4-BE49-F238E27FC236}">
                <a16:creationId xmlns:a16="http://schemas.microsoft.com/office/drawing/2014/main" id="{09452275-601B-4460-8879-52B59AFFC0E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BBA924-382F-4D27-9767-08D319204FD7}" type="slidenum">
              <a:rPr lang="en-US" altLang="zh-CN">
                <a:latin typeface="Calibri" panose="020F0502020204030204" pitchFamily="34" charset="0"/>
              </a:rPr>
              <a:pPr eaLnBrk="1" hangingPunct="1"/>
              <a:t>55</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81D982FF-34D7-4743-B6DA-78D5F05E2F83}"/>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C9B75A42-C45D-4E62-8B05-956956747626}"/>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D75BF14C-24CB-48EB-A460-43AC3203FB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B8F551FC-67AB-403B-BA71-AF3428FACE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日本师资的成本问题？</a:t>
            </a:r>
            <a:endParaRPr kumimoji="1" lang="en-US" altLang="zh-CN"/>
          </a:p>
          <a:p>
            <a:r>
              <a:rPr kumimoji="1" altLang="en-US">
                <a:ea typeface="宋体" panose="02010600030101010101" pitchFamily="2" charset="-122"/>
              </a:rPr>
              <a:t>开发的品质保障</a:t>
            </a:r>
            <a:r>
              <a:rPr kumimoji="1" lang="en-US" altLang="zh-CN"/>
              <a:t>?</a:t>
            </a:r>
          </a:p>
          <a:p>
            <a:endParaRPr kumimoji="1" lang="en-US" altLang="zh-CN"/>
          </a:p>
          <a:p>
            <a:r>
              <a:rPr kumimoji="1" altLang="en-US">
                <a:ea typeface="宋体" panose="02010600030101010101" pitchFamily="2" charset="-122"/>
              </a:rPr>
              <a:t>特色：</a:t>
            </a:r>
            <a:endParaRPr kumimoji="1" lang="en-US" altLang="zh-CN"/>
          </a:p>
          <a:p>
            <a:r>
              <a:rPr kumimoji="1" altLang="en-US">
                <a:ea typeface="宋体" panose="02010600030101010101" pitchFamily="2" charset="-122"/>
              </a:rPr>
              <a:t>对日，特色，教材，课程体系</a:t>
            </a:r>
            <a:r>
              <a:rPr kumimoji="1" lang="en-US" altLang="zh-CN"/>
              <a:t>&lt;</a:t>
            </a:r>
            <a:r>
              <a:rPr kumimoji="1" altLang="en-US">
                <a:ea typeface="宋体" panose="02010600030101010101" pitchFamily="2" charset="-122"/>
              </a:rPr>
              <a:t>技术</a:t>
            </a:r>
            <a:r>
              <a:rPr kumimoji="1" lang="en-US" altLang="zh-CN"/>
              <a:t>&gt;&lt;</a:t>
            </a:r>
            <a:r>
              <a:rPr kumimoji="1" altLang="en-US">
                <a:ea typeface="宋体" panose="02010600030101010101" pitchFamily="2" charset="-122"/>
              </a:rPr>
              <a:t>新员工</a:t>
            </a:r>
            <a:r>
              <a:rPr kumimoji="1" lang="en-US" altLang="zh-CN"/>
              <a:t>&gt;</a:t>
            </a:r>
          </a:p>
          <a:p>
            <a:endParaRPr kumimoji="1" lang="en-US" altLang="zh-CN"/>
          </a:p>
          <a:p>
            <a:r>
              <a:rPr kumimoji="1" altLang="en-US">
                <a:ea typeface="宋体" panose="02010600030101010101" pitchFamily="2" charset="-122"/>
              </a:rPr>
              <a:t>模拟实训：日文文档模板，模拟运作的方案，管理体系。</a:t>
            </a:r>
            <a:endParaRPr kumimoji="1" lang="en-US" altLang="zh-CN"/>
          </a:p>
          <a:p>
            <a:endParaRPr kumimoji="1" lang="en-US" altLang="zh-CN"/>
          </a:p>
          <a:p>
            <a:r>
              <a:rPr kumimoji="1" altLang="en-US">
                <a:ea typeface="宋体" panose="02010600030101010101" pitchFamily="2" charset="-122"/>
              </a:rPr>
              <a:t>开发中心：毕业生跟踪反馈，案例，</a:t>
            </a:r>
            <a:r>
              <a:rPr kumimoji="1" lang="en-US" altLang="zh-CN"/>
              <a:t>cose</a:t>
            </a:r>
            <a:r>
              <a:rPr kumimoji="1" altLang="en-US">
                <a:ea typeface="宋体" panose="02010600030101010101" pitchFamily="2" charset="-122"/>
              </a:rPr>
              <a:t>，风险</a:t>
            </a:r>
            <a:endParaRPr kumimoji="1" lang="en-US" altLang="zh-CN"/>
          </a:p>
          <a:p>
            <a:endParaRPr kumimoji="1" lang="en-US" altLang="zh-CN"/>
          </a:p>
          <a:p>
            <a:r>
              <a:rPr kumimoji="1" altLang="en-US">
                <a:ea typeface="宋体" panose="02010600030101010101" pitchFamily="2" charset="-122"/>
              </a:rPr>
              <a:t>云平台：实名制的系统。</a:t>
            </a:r>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a:p>
            <a:endParaRPr kumimoji="1" lang="ja-JP" altLang="en-US"/>
          </a:p>
        </p:txBody>
      </p:sp>
      <p:sp>
        <p:nvSpPr>
          <p:cNvPr id="4" name="页眉占位符 3">
            <a:extLst>
              <a:ext uri="{FF2B5EF4-FFF2-40B4-BE49-F238E27FC236}">
                <a16:creationId xmlns:a16="http://schemas.microsoft.com/office/drawing/2014/main" id="{53677AC8-8AA4-4440-8344-544FB01FBD45}"/>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314FE810-1961-4EBC-9DE5-F1D1A69D274A}"/>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0F025795-303B-41E3-8D3F-B06746FFC13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B6B7D-0CC2-4D5D-960E-8986143F0A25}" type="slidenum">
              <a:rPr lang="en-US" altLang="zh-CN">
                <a:latin typeface="Calibri" panose="020F0502020204030204" pitchFamily="34" charset="0"/>
              </a:rPr>
              <a:pPr eaLnBrk="1" hangingPunct="1"/>
              <a:t>2</a:t>
            </a:fld>
            <a:endParaRPr lang="en-US" altLang="ja-JP">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D95A9009-503A-4623-94F2-A7154170B0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a:extLst>
              <a:ext uri="{FF2B5EF4-FFF2-40B4-BE49-F238E27FC236}">
                <a16:creationId xmlns:a16="http://schemas.microsoft.com/office/drawing/2014/main" id="{666A7D1F-9C9A-4370-AB87-56785EC42B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a:ea typeface="宋体" panose="02010600030101010101" pitchFamily="2" charset="-122"/>
              </a:rPr>
              <a:t>详细列明项目实施计划和进度（注明起止时间）：</a:t>
            </a:r>
            <a:endParaRPr lang="ja-JP" altLang="ja-JP"/>
          </a:p>
          <a:p>
            <a:endParaRPr kumimoji="1" lang="ja-JP" altLang="en-US"/>
          </a:p>
        </p:txBody>
      </p:sp>
      <p:sp>
        <p:nvSpPr>
          <p:cNvPr id="4" name="灯片编号占位符 3">
            <a:extLst>
              <a:ext uri="{FF2B5EF4-FFF2-40B4-BE49-F238E27FC236}">
                <a16:creationId xmlns:a16="http://schemas.microsoft.com/office/drawing/2014/main" id="{31562DED-2E20-4B38-9902-5C1CB7F64EB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88EBE4-C92C-4754-9A7F-22A160249E3D}" type="slidenum">
              <a:rPr lang="en-US" altLang="zh-CN">
                <a:latin typeface="Calibri" panose="020F0502020204030204" pitchFamily="34" charset="0"/>
              </a:rPr>
              <a:pPr eaLnBrk="1" hangingPunct="1"/>
              <a:t>56</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FAA473FA-DD43-4FDF-8B72-FAFFD56B23A3}"/>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39AD0730-7C4B-4209-8E15-58015B971EFC}"/>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D8EC6D30-86EF-4176-A195-C7DE3CE68B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6BA9B648-80EC-42F1-9C27-3DD7F3D6B0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a:ea typeface="宋体" panose="02010600030101010101" pitchFamily="2" charset="-122"/>
              </a:rPr>
              <a:t>为补充本项目计划书内容，需要进一步说明的有关问题</a:t>
            </a:r>
            <a:r>
              <a:rPr altLang="ja-JP" i="1">
                <a:ea typeface="宋体" panose="02010600030101010101" pitchFamily="2" charset="-122"/>
              </a:rPr>
              <a:t>（如公司或公司主要管理人员和关键人员过去、现在是否卷入法律诉讼及仲裁事件中，对公司有何影响）。</a:t>
            </a:r>
            <a:endParaRPr kumimoji="1" lang="ja-JP" altLang="en-US"/>
          </a:p>
        </p:txBody>
      </p:sp>
      <p:sp>
        <p:nvSpPr>
          <p:cNvPr id="4" name="灯片编号占位符 3">
            <a:extLst>
              <a:ext uri="{FF2B5EF4-FFF2-40B4-BE49-F238E27FC236}">
                <a16:creationId xmlns:a16="http://schemas.microsoft.com/office/drawing/2014/main" id="{413F2ABB-A815-4590-B921-91666FE078C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A33977-975F-4FD2-A777-B9B59E13A36C}" type="slidenum">
              <a:rPr lang="en-US" altLang="zh-CN">
                <a:latin typeface="Calibri" panose="020F0502020204030204" pitchFamily="34" charset="0"/>
              </a:rPr>
              <a:pPr eaLnBrk="1" hangingPunct="1"/>
              <a:t>57</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FE5E58BA-8659-4425-B869-49EDAADBDDE2}"/>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000C80C7-BBA2-4C6E-8EF2-F12A07E867A4}"/>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BE04C063-8788-4B5C-92D4-2FB8929BE9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D601868D-7BB3-4D0D-9831-87BF2ACF98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FD53F0FD-05F6-4F12-87EE-A9CC990DF140}"/>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6E9CB2EA-2D4F-47D8-A0FD-35F81B6F40D6}"/>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F06C1CCA-3705-4782-A93D-B5C08C2EE93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EB2896-53C8-4883-B47C-EEBCFB91AFCC}" type="slidenum">
              <a:rPr lang="en-US" altLang="zh-CN">
                <a:latin typeface="Calibri" panose="020F0502020204030204" pitchFamily="34" charset="0"/>
              </a:rPr>
              <a:pPr eaLnBrk="1" hangingPunct="1"/>
              <a:t>3</a:t>
            </a:fld>
            <a:endParaRPr lang="en-US" altLang="ja-JP">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AB13E19-7D4D-4AA6-943E-0BD4275A79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90A68E48-11B8-4198-802C-B4F767D2B7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altLang="ja-JP" sz="900">
                <a:ea typeface="宋体" panose="02010600030101010101" pitchFamily="2" charset="-122"/>
              </a:rPr>
              <a:t>产品</a:t>
            </a:r>
            <a:r>
              <a:rPr lang="en-US" altLang="ja-JP" sz="900"/>
              <a:t>/</a:t>
            </a:r>
            <a:r>
              <a:rPr altLang="ja-JP" sz="900">
                <a:ea typeface="宋体" panose="02010600030101010101" pitchFamily="2" charset="-122"/>
              </a:rPr>
              <a:t>服务描述</a:t>
            </a:r>
            <a:r>
              <a:rPr lang="en-US" altLang="ja-JP" sz="900"/>
              <a:t>(</a:t>
            </a:r>
            <a:r>
              <a:rPr altLang="ja-JP" sz="900">
                <a:ea typeface="宋体" panose="02010600030101010101" pitchFamily="2" charset="-122"/>
              </a:rPr>
              <a:t>这里主要介绍拟投资的产品</a:t>
            </a:r>
            <a:r>
              <a:rPr lang="en-US" altLang="ja-JP" sz="900"/>
              <a:t>/</a:t>
            </a:r>
            <a:r>
              <a:rPr altLang="ja-JP" sz="900">
                <a:ea typeface="宋体" panose="02010600030101010101" pitchFamily="2" charset="-122"/>
              </a:rPr>
              <a:t>服务的背景、目前所处发展阶段、与同行业其它公司同类产品</a:t>
            </a:r>
            <a:r>
              <a:rPr lang="en-US" altLang="ja-JP" sz="900"/>
              <a:t>/</a:t>
            </a:r>
            <a:r>
              <a:rPr altLang="ja-JP" sz="900">
                <a:ea typeface="宋体" panose="02010600030101010101" pitchFamily="2" charset="-122"/>
              </a:rPr>
              <a:t>服务的比较，本公司产品</a:t>
            </a:r>
            <a:r>
              <a:rPr lang="en-US" altLang="ja-JP" sz="900"/>
              <a:t>/</a:t>
            </a:r>
            <a:r>
              <a:rPr altLang="ja-JP" sz="900">
                <a:ea typeface="宋体" panose="02010600030101010101" pitchFamily="2" charset="-122"/>
              </a:rPr>
              <a:t>服务的新颖性、先进性和独特性，如拥有的专门技术、版权、配方、品牌、销售网络、许可证、专营权、特许权经营等。</a:t>
            </a:r>
            <a:r>
              <a:rPr lang="en-US" altLang="ja-JP" sz="900"/>
              <a:t>)</a:t>
            </a:r>
            <a:r>
              <a:rPr altLang="ja-JP" sz="900">
                <a:ea typeface="宋体" panose="02010600030101010101" pitchFamily="2" charset="-122"/>
              </a:rPr>
              <a:t>：</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公司现有的和正在申请的知识产权</a:t>
            </a:r>
            <a:r>
              <a:rPr lang="en-US" altLang="ja-JP" sz="900"/>
              <a:t>(</a:t>
            </a:r>
            <a:r>
              <a:rPr altLang="ja-JP" sz="900">
                <a:ea typeface="宋体" panose="02010600030101010101" pitchFamily="2" charset="-122"/>
              </a:rPr>
              <a:t>专利、商标、版权等</a:t>
            </a:r>
            <a:r>
              <a:rPr lang="en-US" altLang="ja-JP" sz="900"/>
              <a:t>)</a:t>
            </a:r>
            <a:r>
              <a:rPr altLang="ja-JP" sz="900">
                <a:ea typeface="宋体" panose="02010600030101010101" pitchFamily="2" charset="-122"/>
              </a:rPr>
              <a:t>：</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专利申请情况：</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产品商标注册情况：</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公司是否已签署了有关专利权及其它知识产权转让或授权许可的协议？如果有，请说明（并附主要条款）：</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目标市场：</a:t>
            </a:r>
            <a:r>
              <a:rPr altLang="ja-JP" sz="900" i="1">
                <a:ea typeface="宋体" panose="02010600030101010101" pitchFamily="2" charset="-122"/>
              </a:rPr>
              <a:t>这里对产品面向的用户种类要进行详细说明。</a:t>
            </a:r>
            <a:endParaRPr lang="ja-JP" altLang="ja-JP" sz="900"/>
          </a:p>
          <a:p>
            <a:pPr>
              <a:lnSpc>
                <a:spcPct val="80000"/>
              </a:lnSpc>
            </a:pP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endParaRPr lang="ja-JP" altLang="ja-JP" sz="900"/>
          </a:p>
          <a:p>
            <a:pPr>
              <a:lnSpc>
                <a:spcPct val="80000"/>
              </a:lnSpc>
            </a:pP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endParaRPr lang="ja-JP" altLang="ja-JP" sz="900"/>
          </a:p>
          <a:p>
            <a:pPr>
              <a:lnSpc>
                <a:spcPct val="80000"/>
              </a:lnSpc>
            </a:pP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r>
              <a:rPr lang="en-US" altLang="ja-JP" sz="900" u="sng"/>
              <a:t>                 </a:t>
            </a:r>
            <a:endParaRPr lang="ja-JP" altLang="ja-JP" sz="900"/>
          </a:p>
          <a:p>
            <a:pPr>
              <a:lnSpc>
                <a:spcPct val="80000"/>
              </a:lnSpc>
            </a:pP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r>
              <a:rPr lang="en-US" altLang="ja-JP" sz="900" u="sng"/>
              <a:t>                   </a:t>
            </a:r>
            <a:r>
              <a:rPr altLang="ja-JP" sz="900">
                <a:ea typeface="宋体" panose="02010600030101010101" pitchFamily="2" charset="-122"/>
              </a:rPr>
              <a:t>、</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产品更新换代周期：</a:t>
            </a:r>
            <a:r>
              <a:rPr altLang="ja-JP" sz="900" i="1">
                <a:ea typeface="宋体" panose="02010600030101010101" pitchFamily="2" charset="-122"/>
              </a:rPr>
              <a:t>更新换代周期的确定要有资料来源。</a:t>
            </a:r>
            <a:endParaRPr lang="ja-JP" altLang="ja-JP" sz="900"/>
          </a:p>
          <a:p>
            <a:pPr>
              <a:lnSpc>
                <a:spcPct val="80000"/>
              </a:lnSpc>
            </a:pPr>
            <a:r>
              <a:rPr lang="en-US" altLang="ja-JP" sz="900"/>
              <a:t> </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产品标准：</a:t>
            </a:r>
            <a:r>
              <a:rPr altLang="ja-JP" sz="900" i="1">
                <a:ea typeface="宋体" panose="02010600030101010101" pitchFamily="2" charset="-122"/>
              </a:rPr>
              <a:t>详细列明产品执行的标准。</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详细描述本公司产品</a:t>
            </a:r>
            <a:r>
              <a:rPr lang="en-US" altLang="ja-JP" sz="900"/>
              <a:t>/</a:t>
            </a:r>
            <a:r>
              <a:rPr altLang="ja-JP" sz="900">
                <a:ea typeface="宋体" panose="02010600030101010101" pitchFamily="2" charset="-122"/>
              </a:rPr>
              <a:t>服务的竞争优势</a:t>
            </a:r>
            <a:r>
              <a:rPr lang="en-US" altLang="ja-JP" sz="900" i="1"/>
              <a:t> (</a:t>
            </a:r>
            <a:r>
              <a:rPr altLang="ja-JP" sz="900" i="1">
                <a:ea typeface="宋体" panose="02010600030101010101" pitchFamily="2" charset="-122"/>
              </a:rPr>
              <a:t>包括性能、价格、服务等方面</a:t>
            </a:r>
            <a:r>
              <a:rPr lang="en-US" altLang="ja-JP" sz="900" i="1"/>
              <a:t>)</a:t>
            </a:r>
            <a:r>
              <a:rPr altLang="ja-JP" sz="900">
                <a:ea typeface="宋体" panose="02010600030101010101" pitchFamily="2" charset="-122"/>
              </a:rPr>
              <a:t>：</a:t>
            </a:r>
            <a:endParaRPr lang="ja-JP" altLang="ja-JP" sz="900"/>
          </a:p>
          <a:p>
            <a:pPr>
              <a:lnSpc>
                <a:spcPct val="80000"/>
              </a:lnSpc>
            </a:pPr>
            <a:r>
              <a:rPr lang="en-US" altLang="ja-JP" sz="900"/>
              <a:t> </a:t>
            </a:r>
            <a:endParaRPr lang="ja-JP" altLang="ja-JP" sz="900"/>
          </a:p>
          <a:p>
            <a:pPr>
              <a:lnSpc>
                <a:spcPct val="80000"/>
              </a:lnSpc>
            </a:pPr>
            <a:r>
              <a:rPr altLang="ja-JP" sz="900">
                <a:ea typeface="宋体" panose="02010600030101010101" pitchFamily="2" charset="-122"/>
              </a:rPr>
              <a:t>产品的售后服务网络和用户技术支持</a:t>
            </a:r>
            <a:r>
              <a:rPr lang="en-US" altLang="ja-JP" sz="900"/>
              <a:t>:</a:t>
            </a:r>
            <a:endParaRPr lang="ja-JP" altLang="ja-JP" sz="900"/>
          </a:p>
          <a:p>
            <a:pPr>
              <a:lnSpc>
                <a:spcPct val="80000"/>
              </a:lnSpc>
            </a:pPr>
            <a:endParaRPr kumimoji="1" lang="ja-JP" altLang="en-US" sz="900"/>
          </a:p>
        </p:txBody>
      </p:sp>
      <p:sp>
        <p:nvSpPr>
          <p:cNvPr id="4" name="灯片编号占位符 3">
            <a:extLst>
              <a:ext uri="{FF2B5EF4-FFF2-40B4-BE49-F238E27FC236}">
                <a16:creationId xmlns:a16="http://schemas.microsoft.com/office/drawing/2014/main" id="{4EF477E0-8A4E-40AC-B97E-1F9EA42C532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C4869C-351F-48F2-B4C3-705BCB809ED7}" type="slidenum">
              <a:rPr lang="en-US" altLang="zh-CN">
                <a:latin typeface="Calibri" panose="020F0502020204030204" pitchFamily="34" charset="0"/>
              </a:rPr>
              <a:pPr eaLnBrk="1" hangingPunct="1"/>
              <a:t>4</a:t>
            </a:fld>
            <a:endParaRPr lang="en-US" altLang="ja-JP">
              <a:latin typeface="Calibri" panose="020F0502020204030204" pitchFamily="34" charset="0"/>
            </a:endParaRPr>
          </a:p>
        </p:txBody>
      </p:sp>
      <p:sp>
        <p:nvSpPr>
          <p:cNvPr id="5" name="页脚占位符 4">
            <a:extLst>
              <a:ext uri="{FF2B5EF4-FFF2-40B4-BE49-F238E27FC236}">
                <a16:creationId xmlns:a16="http://schemas.microsoft.com/office/drawing/2014/main" id="{57FEF127-6CE8-4969-B90A-A42E178C62FD}"/>
              </a:ext>
            </a:extLst>
          </p:cNvPr>
          <p:cNvSpPr>
            <a:spLocks noGrp="1"/>
          </p:cNvSpPr>
          <p:nvPr>
            <p:ph type="ftr" sz="quarter" idx="4"/>
          </p:nvPr>
        </p:nvSpPr>
        <p:spPr/>
        <p:txBody>
          <a:bodyPr/>
          <a:lstStyle/>
          <a:p>
            <a:pPr>
              <a:defRPr/>
            </a:pPr>
            <a:endParaRPr lang="ja-JP" altLang="en-US"/>
          </a:p>
        </p:txBody>
      </p:sp>
      <p:sp>
        <p:nvSpPr>
          <p:cNvPr id="6" name="页眉占位符 5">
            <a:extLst>
              <a:ext uri="{FF2B5EF4-FFF2-40B4-BE49-F238E27FC236}">
                <a16:creationId xmlns:a16="http://schemas.microsoft.com/office/drawing/2014/main" id="{6923BDD1-A260-4F78-B0C5-D5E1AE18D9BF}"/>
              </a:ext>
            </a:extLst>
          </p:cNvPr>
          <p:cNvSpPr>
            <a:spLocks noGrp="1"/>
          </p:cNvSpPr>
          <p:nvPr>
            <p:ph type="hdr" sz="quarter"/>
          </p:nvPr>
        </p:nvSpPr>
        <p:spPr/>
        <p:txBody>
          <a:bodyPr/>
          <a:lstStyle/>
          <a:p>
            <a:pPr>
              <a:defRPr/>
            </a:pP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7E56075B-EDA2-4DB4-B1D2-6C140551D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3E2667A4-3E75-4CAC-9E7A-84E9FC1FAC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94477EC5-DDAE-4BF5-8638-ABC6CF76A346}"/>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DBF08D9F-C2F7-4A19-8680-876E5A2B8E26}"/>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A07F8DFE-91E2-41E0-B88A-C96554A93BA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83B8B0-1706-4232-8722-DF304ED91B96}" type="slidenum">
              <a:rPr lang="en-US" altLang="zh-CN">
                <a:latin typeface="Calibri" panose="020F0502020204030204" pitchFamily="34" charset="0"/>
              </a:rPr>
              <a:pPr eaLnBrk="1" hangingPunct="1"/>
              <a:t>5</a:t>
            </a:fld>
            <a:endParaRPr lang="en-US" altLang="ja-JP">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040A6848-938F-465D-9D8D-3B67D7796A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3C162DF9-43B3-471F-9082-A2E9F782D2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t>iphone</a:t>
            </a:r>
            <a:endParaRPr kumimoji="1" lang="ja-JP" altLang="en-US"/>
          </a:p>
        </p:txBody>
      </p:sp>
      <p:sp>
        <p:nvSpPr>
          <p:cNvPr id="4" name="页眉占位符 3">
            <a:extLst>
              <a:ext uri="{FF2B5EF4-FFF2-40B4-BE49-F238E27FC236}">
                <a16:creationId xmlns:a16="http://schemas.microsoft.com/office/drawing/2014/main" id="{E180E580-E96E-4B19-A43F-D893F8F56B13}"/>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FCDED9D4-2246-4249-A3F4-A3D8175E99AA}"/>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3B83553B-1DA1-4D1C-AEF7-FEDC8674599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9D53D3A-D9F2-42DB-AC56-F64E6DF1419E}" type="slidenum">
              <a:rPr lang="en-US" altLang="zh-CN">
                <a:latin typeface="Calibri" panose="020F0502020204030204" pitchFamily="34" charset="0"/>
              </a:rPr>
              <a:pPr eaLnBrk="1" hangingPunct="1"/>
              <a:t>6</a:t>
            </a:fld>
            <a:endParaRPr lang="en-US" altLang="ja-JP">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6470E035-B4F3-4ABA-BF32-3BE788D3C9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C217112C-6213-4302-BAA6-2BA4750E18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38012868-8A10-4120-BBEE-14DB3E7F3AF7}"/>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1108DF7D-EE1A-4E0E-A93B-3518FB81BA36}"/>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7D64D496-8F24-4712-AEFD-D79AA801228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4E5C1AA-740B-42D6-B6F2-8C6EF0F3323C}" type="slidenum">
              <a:rPr lang="en-US" altLang="zh-CN">
                <a:latin typeface="Calibri" panose="020F0502020204030204" pitchFamily="34" charset="0"/>
              </a:rPr>
              <a:pPr eaLnBrk="1" hangingPunct="1"/>
              <a:t>8</a:t>
            </a:fld>
            <a:endParaRPr lang="en-US" altLang="ja-JP">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BF4F7F7A-C898-4C17-8991-A6525D956E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a:extLst>
              <a:ext uri="{FF2B5EF4-FFF2-40B4-BE49-F238E27FC236}">
                <a16:creationId xmlns:a16="http://schemas.microsoft.com/office/drawing/2014/main" id="{9AFBC2DE-AD2A-4593-A409-04177658EA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B4EBEE5C-3C38-4EC5-9FF3-92233528A9C0}"/>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F99089F4-93E1-4BF1-B96A-DB1DCF0DF6CA}"/>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92195FE8-0AFE-4A66-99D8-6B909BF9D62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D6A870-A732-4316-B845-FF14AAFCA9DC}" type="slidenum">
              <a:rPr lang="en-US" altLang="zh-CN">
                <a:latin typeface="Calibri" panose="020F0502020204030204" pitchFamily="34" charset="0"/>
              </a:rPr>
              <a:pPr eaLnBrk="1" hangingPunct="1"/>
              <a:t>9</a:t>
            </a:fld>
            <a:endParaRPr lang="en-US" altLang="ja-JP">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512A4A17-D743-4D96-A5A0-38569775DD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7E7B45E7-E9B1-4427-A5BD-A63A6C363D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4" name="页眉占位符 3">
            <a:extLst>
              <a:ext uri="{FF2B5EF4-FFF2-40B4-BE49-F238E27FC236}">
                <a16:creationId xmlns:a16="http://schemas.microsoft.com/office/drawing/2014/main" id="{F2B3AEBC-157E-4FCF-96AF-F0A0C3B1EDD0}"/>
              </a:ext>
            </a:extLst>
          </p:cNvPr>
          <p:cNvSpPr>
            <a:spLocks noGrp="1"/>
          </p:cNvSpPr>
          <p:nvPr>
            <p:ph type="hdr" sz="quarter"/>
          </p:nvPr>
        </p:nvSpPr>
        <p:spPr/>
        <p:txBody>
          <a:bodyPr/>
          <a:lstStyle/>
          <a:p>
            <a:pPr>
              <a:defRPr/>
            </a:pPr>
            <a:endParaRPr lang="ja-JP" altLang="en-US"/>
          </a:p>
        </p:txBody>
      </p:sp>
      <p:sp>
        <p:nvSpPr>
          <p:cNvPr id="5" name="页脚占位符 4">
            <a:extLst>
              <a:ext uri="{FF2B5EF4-FFF2-40B4-BE49-F238E27FC236}">
                <a16:creationId xmlns:a16="http://schemas.microsoft.com/office/drawing/2014/main" id="{3F6C2734-2B0B-4EB2-9F0B-046C6F09D0FB}"/>
              </a:ext>
            </a:extLst>
          </p:cNvPr>
          <p:cNvSpPr>
            <a:spLocks noGrp="1"/>
          </p:cNvSpPr>
          <p:nvPr>
            <p:ph type="ftr" sz="quarter" idx="4"/>
          </p:nvPr>
        </p:nvSpPr>
        <p:spPr/>
        <p:txBody>
          <a:bodyPr/>
          <a:lstStyle/>
          <a:p>
            <a:pPr>
              <a:defRPr/>
            </a:pPr>
            <a:endParaRPr lang="ja-JP" altLang="en-US"/>
          </a:p>
        </p:txBody>
      </p:sp>
      <p:sp>
        <p:nvSpPr>
          <p:cNvPr id="6" name="灯片编号占位符 5">
            <a:extLst>
              <a:ext uri="{FF2B5EF4-FFF2-40B4-BE49-F238E27FC236}">
                <a16:creationId xmlns:a16="http://schemas.microsoft.com/office/drawing/2014/main" id="{8D9BE70E-8C63-4280-8BF8-C98A7104442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6BF8F3-9E45-4A22-BD01-A8B4C7D6884F}" type="slidenum">
              <a:rPr lang="en-US" altLang="zh-CN">
                <a:latin typeface="Calibri" panose="020F0502020204030204" pitchFamily="34" charset="0"/>
              </a:rPr>
              <a:pPr eaLnBrk="1" hangingPunct="1"/>
              <a:t>10</a:t>
            </a:fld>
            <a:endParaRPr lang="en-US" altLang="ja-JP">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0C6DFB63-427A-415C-9DA6-81AB891623F0}"/>
              </a:ext>
            </a:extLst>
          </p:cNvPr>
          <p:cNvSpPr txBox="1">
            <a:spLocks noChangeArrowheads="1"/>
          </p:cNvSpPr>
          <p:nvPr userDrawn="1"/>
        </p:nvSpPr>
        <p:spPr bwMode="auto">
          <a:xfrm>
            <a:off x="5943600" y="6324600"/>
            <a:ext cx="2819400" cy="369888"/>
          </a:xfrm>
          <a:prstGeom prst="rect">
            <a:avLst/>
          </a:prstGeom>
          <a:no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dirty="0"/>
              <a:t>© 2011 </a:t>
            </a:r>
            <a:r>
              <a:rPr lang="en-US" altLang="zh-CN" dirty="0" err="1"/>
              <a:t>LearningPub.Net</a:t>
            </a:r>
            <a:endParaRPr lang="zh-CN" altLang="en-US" dirty="0"/>
          </a:p>
        </p:txBody>
      </p:sp>
      <p:sp>
        <p:nvSpPr>
          <p:cNvPr id="3" name="Shape 4">
            <a:extLst>
              <a:ext uri="{FF2B5EF4-FFF2-40B4-BE49-F238E27FC236}">
                <a16:creationId xmlns:a16="http://schemas.microsoft.com/office/drawing/2014/main" id="{E28DDB57-8C90-411C-930F-1CFB251CF8FD}"/>
              </a:ext>
            </a:extLst>
          </p:cNvPr>
          <p:cNvSpPr>
            <a:spLocks noGrp="1"/>
          </p:cNvSpPr>
          <p:nvPr>
            <p:ph type="ftr" sz="quarter" idx="10"/>
          </p:nvPr>
        </p:nvSpPr>
        <p:spPr>
          <a:xfrm>
            <a:off x="2438400" y="6324600"/>
            <a:ext cx="3352800" cy="365125"/>
          </a:xfrm>
        </p:spPr>
        <p:txBody>
          <a:bodyPr/>
          <a:lstStyle>
            <a:lvl1pPr>
              <a:defRPr smtClean="0"/>
            </a:lvl1pPr>
          </a:lstStyle>
          <a:p>
            <a:pPr>
              <a:defRPr/>
            </a:pPr>
            <a:r>
              <a:rPr lang="zh-CN" altLang="en-US"/>
              <a:t>未经书面授权，谢绝用于任何商业用途。</a:t>
            </a:r>
            <a:endParaRPr lang="zh-CN"/>
          </a:p>
        </p:txBody>
      </p:sp>
      <p:sp>
        <p:nvSpPr>
          <p:cNvPr id="4" name="Shape 5">
            <a:extLst>
              <a:ext uri="{FF2B5EF4-FFF2-40B4-BE49-F238E27FC236}">
                <a16:creationId xmlns:a16="http://schemas.microsoft.com/office/drawing/2014/main" id="{8810FA09-3E5A-4413-B0FC-1126185D5DF2}"/>
              </a:ext>
            </a:extLst>
          </p:cNvPr>
          <p:cNvSpPr>
            <a:spLocks noGrp="1"/>
          </p:cNvSpPr>
          <p:nvPr>
            <p:ph type="sldNum" sz="quarter" idx="11"/>
          </p:nvPr>
        </p:nvSpPr>
        <p:spPr>
          <a:xfrm>
            <a:off x="612775" y="6356350"/>
            <a:ext cx="1673225" cy="365125"/>
          </a:xfrm>
        </p:spPr>
        <p:txBody>
          <a:bodyPr/>
          <a:lstStyle>
            <a:lvl1pPr>
              <a:defRPr/>
            </a:lvl1pPr>
          </a:lstStyle>
          <a:p>
            <a:fld id="{540A93A3-87EF-4B57-9BF4-9B998BB51D41}" type="slidenum">
              <a:rPr lang="en-US" altLang="zh-CN"/>
              <a:pPr/>
              <a:t>‹#›</a:t>
            </a:fld>
            <a:endParaRPr lang="zh-CN" altLang="ja-JP" b="0">
              <a:solidFill>
                <a:schemeClr val="tx2"/>
              </a:solidFill>
            </a:endParaRPr>
          </a:p>
        </p:txBody>
      </p:sp>
    </p:spTree>
    <p:extLst>
      <p:ext uri="{BB962C8B-B14F-4D97-AF65-F5344CB8AC3E}">
        <p14:creationId xmlns:p14="http://schemas.microsoft.com/office/powerpoint/2010/main" val="153884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14EB3A62-B41C-4EDA-8367-F080B98B1E07}"/>
              </a:ext>
            </a:extLst>
          </p:cNvPr>
          <p:cNvSpPr txBox="1">
            <a:spLocks noChangeArrowheads="1"/>
          </p:cNvSpPr>
          <p:nvPr userDrawn="1"/>
        </p:nvSpPr>
        <p:spPr bwMode="auto">
          <a:xfrm>
            <a:off x="6324600" y="6324600"/>
            <a:ext cx="2438400" cy="366713"/>
          </a:xfrm>
          <a:prstGeom prst="rect">
            <a:avLst/>
          </a:prstGeom>
          <a:no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a:t>© 2011 LearnPub.Net</a:t>
            </a:r>
            <a:endParaRPr lang="zh-CN" altLang="en-US"/>
          </a:p>
        </p:txBody>
      </p:sp>
      <p:sp>
        <p:nvSpPr>
          <p:cNvPr id="3" name="Shape 4">
            <a:extLst>
              <a:ext uri="{FF2B5EF4-FFF2-40B4-BE49-F238E27FC236}">
                <a16:creationId xmlns:a16="http://schemas.microsoft.com/office/drawing/2014/main" id="{25397244-835F-4C12-968D-9A26F5EAC8CA}"/>
              </a:ext>
            </a:extLst>
          </p:cNvPr>
          <p:cNvSpPr>
            <a:spLocks noGrp="1"/>
          </p:cNvSpPr>
          <p:nvPr>
            <p:ph type="ftr" sz="quarter" idx="10"/>
          </p:nvPr>
        </p:nvSpPr>
        <p:spPr>
          <a:xfrm>
            <a:off x="2514600" y="6354763"/>
            <a:ext cx="3657600" cy="366712"/>
          </a:xfrm>
        </p:spPr>
        <p:txBody>
          <a:bodyPr/>
          <a:lstStyle>
            <a:lvl1pPr algn="l">
              <a:defRPr smtClean="0"/>
            </a:lvl1pPr>
          </a:lstStyle>
          <a:p>
            <a:pPr>
              <a:defRPr/>
            </a:pPr>
            <a:r>
              <a:rPr lang="zh-CN" altLang="en-US"/>
              <a:t>未经书面授权，谢绝用于任何商业用途。</a:t>
            </a:r>
          </a:p>
        </p:txBody>
      </p:sp>
      <p:sp>
        <p:nvSpPr>
          <p:cNvPr id="4" name="Shape 5">
            <a:extLst>
              <a:ext uri="{FF2B5EF4-FFF2-40B4-BE49-F238E27FC236}">
                <a16:creationId xmlns:a16="http://schemas.microsoft.com/office/drawing/2014/main" id="{E398FF21-78BB-47AF-90B2-2601D49E9B83}"/>
              </a:ext>
            </a:extLst>
          </p:cNvPr>
          <p:cNvSpPr>
            <a:spLocks noGrp="1"/>
          </p:cNvSpPr>
          <p:nvPr>
            <p:ph type="sldNum" sz="quarter" idx="11"/>
          </p:nvPr>
        </p:nvSpPr>
        <p:spPr>
          <a:xfrm>
            <a:off x="685800" y="6324600"/>
            <a:ext cx="1520825" cy="366713"/>
          </a:xfrm>
        </p:spPr>
        <p:txBody>
          <a:bodyPr/>
          <a:lstStyle>
            <a:lvl1pPr>
              <a:defRPr b="0">
                <a:solidFill>
                  <a:schemeClr val="tx2"/>
                </a:solidFill>
              </a:defRPr>
            </a:lvl1pPr>
          </a:lstStyle>
          <a:p>
            <a:r>
              <a:rPr lang="zh-CN" altLang="en-US"/>
              <a:t>第</a:t>
            </a:r>
            <a:fld id="{8152CB9E-EA23-45D1-8202-A625599FF9FC}" type="slidenum">
              <a:rPr lang="en-US" altLang="zh-CN"/>
              <a:pPr/>
              <a:t>‹#›</a:t>
            </a:fld>
            <a:r>
              <a:rPr lang="zh-CN" altLang="en-US"/>
              <a:t>页</a:t>
            </a:r>
            <a:endParaRPr lang="zh-CN" altLang="zh-CN"/>
          </a:p>
        </p:txBody>
      </p:sp>
    </p:spTree>
    <p:extLst>
      <p:ext uri="{BB962C8B-B14F-4D97-AF65-F5344CB8AC3E}">
        <p14:creationId xmlns:p14="http://schemas.microsoft.com/office/powerpoint/2010/main" val="329989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457200" y="1285875"/>
            <a:ext cx="4040188" cy="685800"/>
          </a:xfrm>
          <a:noFill/>
          <a:ln>
            <a:noFill/>
          </a:ln>
        </p:spPr>
        <p:txBody>
          <a:bodyPr anchor="b">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4648200" y="1295400"/>
            <a:ext cx="4041775" cy="685800"/>
          </a:xfrm>
          <a:noFill/>
          <a:ln>
            <a:noFill/>
          </a:ln>
        </p:spPr>
        <p:txBody>
          <a:bodyPr anchor="b"/>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457200" y="2133600"/>
            <a:ext cx="40386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4648200" y="2133600"/>
            <a:ext cx="40386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Shape 6">
            <a:extLst>
              <a:ext uri="{FF2B5EF4-FFF2-40B4-BE49-F238E27FC236}">
                <a16:creationId xmlns:a16="http://schemas.microsoft.com/office/drawing/2014/main" id="{700778DF-5A5A-4D3D-9513-6864008E0462}"/>
              </a:ext>
            </a:extLst>
          </p:cNvPr>
          <p:cNvSpPr>
            <a:spLocks noGrp="1"/>
          </p:cNvSpPr>
          <p:nvPr>
            <p:ph type="dt" sz="half" idx="10"/>
          </p:nvPr>
        </p:nvSpPr>
        <p:spPr/>
        <p:txBody>
          <a:bodyPr/>
          <a:lstStyle>
            <a:lvl1pPr>
              <a:defRPr/>
            </a:lvl1pPr>
          </a:lstStyle>
          <a:p>
            <a:pPr>
              <a:defRPr/>
            </a:pPr>
            <a:endParaRPr/>
          </a:p>
        </p:txBody>
      </p:sp>
      <p:sp>
        <p:nvSpPr>
          <p:cNvPr id="7" name="Shape 7">
            <a:extLst>
              <a:ext uri="{FF2B5EF4-FFF2-40B4-BE49-F238E27FC236}">
                <a16:creationId xmlns:a16="http://schemas.microsoft.com/office/drawing/2014/main" id="{3658E797-0997-48EE-8BAF-FF8F597AB1A1}"/>
              </a:ext>
            </a:extLst>
          </p:cNvPr>
          <p:cNvSpPr>
            <a:spLocks noGrp="1"/>
          </p:cNvSpPr>
          <p:nvPr>
            <p:ph type="ftr" sz="quarter" idx="11"/>
          </p:nvPr>
        </p:nvSpPr>
        <p:spPr/>
        <p:txBody>
          <a:bodyPr/>
          <a:lstStyle>
            <a:lvl1pPr>
              <a:defRPr smtClean="0"/>
            </a:lvl1pPr>
          </a:lstStyle>
          <a:p>
            <a:pPr>
              <a:defRPr/>
            </a:pPr>
            <a:r>
              <a:rPr lang="zh-CN" altLang="en-US"/>
              <a:t>未经书面授权，谢绝用于任何商业用途。</a:t>
            </a:r>
            <a:endParaRPr lang="zh-CN"/>
          </a:p>
        </p:txBody>
      </p:sp>
      <p:sp>
        <p:nvSpPr>
          <p:cNvPr id="8" name="Shape 8">
            <a:extLst>
              <a:ext uri="{FF2B5EF4-FFF2-40B4-BE49-F238E27FC236}">
                <a16:creationId xmlns:a16="http://schemas.microsoft.com/office/drawing/2014/main" id="{8BD626EE-4431-4811-9C6A-7430E98ED3E5}"/>
              </a:ext>
            </a:extLst>
          </p:cNvPr>
          <p:cNvSpPr>
            <a:spLocks noGrp="1"/>
          </p:cNvSpPr>
          <p:nvPr>
            <p:ph type="sldNum" sz="quarter" idx="12"/>
          </p:nvPr>
        </p:nvSpPr>
        <p:spPr/>
        <p:txBody>
          <a:bodyPr/>
          <a:lstStyle>
            <a:lvl1pPr>
              <a:defRPr b="0">
                <a:solidFill>
                  <a:schemeClr val="tx2"/>
                </a:solidFill>
              </a:defRPr>
            </a:lvl1pPr>
          </a:lstStyle>
          <a:p>
            <a:fld id="{A6FE85EF-0B17-45F3-AB7E-8E152DC436B4}" type="slidenum">
              <a:rPr lang="en-US" altLang="zh-CN"/>
              <a:pPr/>
              <a:t>‹#›</a:t>
            </a:fld>
            <a:endParaRPr lang="zh-CN" altLang="ja-JP"/>
          </a:p>
        </p:txBody>
      </p:sp>
    </p:spTree>
    <p:extLst>
      <p:ext uri="{BB962C8B-B14F-4D97-AF65-F5344CB8AC3E}">
        <p14:creationId xmlns:p14="http://schemas.microsoft.com/office/powerpoint/2010/main" val="255068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traight Connector 4">
            <a:extLst>
              <a:ext uri="{FF2B5EF4-FFF2-40B4-BE49-F238E27FC236}">
                <a16:creationId xmlns:a16="http://schemas.microsoft.com/office/drawing/2014/main" id="{D8F254F3-BC86-42B9-9265-EFCC13CCBCFE}"/>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3" name="Shape 5">
            <a:extLst>
              <a:ext uri="{FF2B5EF4-FFF2-40B4-BE49-F238E27FC236}">
                <a16:creationId xmlns:a16="http://schemas.microsoft.com/office/drawing/2014/main" id="{3DB11A0F-2ADF-49CC-BAC1-96EC41F35DDD}"/>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4" name="Shape 1">
            <a:extLst>
              <a:ext uri="{FF2B5EF4-FFF2-40B4-BE49-F238E27FC236}">
                <a16:creationId xmlns:a16="http://schemas.microsoft.com/office/drawing/2014/main" id="{DAC488B6-D177-4D0B-9416-7625E8C328EC}"/>
              </a:ext>
            </a:extLst>
          </p:cNvPr>
          <p:cNvSpPr>
            <a:spLocks noGrp="1"/>
          </p:cNvSpPr>
          <p:nvPr>
            <p:ph type="dt" sz="half" idx="10"/>
          </p:nvPr>
        </p:nvSpPr>
        <p:spPr/>
        <p:txBody>
          <a:bodyPr/>
          <a:lstStyle>
            <a:lvl1pPr>
              <a:defRPr/>
            </a:lvl1pPr>
          </a:lstStyle>
          <a:p>
            <a:pPr>
              <a:defRPr/>
            </a:pPr>
            <a:endParaRPr/>
          </a:p>
        </p:txBody>
      </p:sp>
      <p:sp>
        <p:nvSpPr>
          <p:cNvPr id="5" name="Shape 2">
            <a:extLst>
              <a:ext uri="{FF2B5EF4-FFF2-40B4-BE49-F238E27FC236}">
                <a16:creationId xmlns:a16="http://schemas.microsoft.com/office/drawing/2014/main" id="{AE42C945-DA10-4965-97C2-641A6F1B1FC5}"/>
              </a:ext>
            </a:extLst>
          </p:cNvPr>
          <p:cNvSpPr>
            <a:spLocks noGrp="1"/>
          </p:cNvSpPr>
          <p:nvPr>
            <p:ph type="ftr" sz="quarter" idx="11"/>
          </p:nvPr>
        </p:nvSpPr>
        <p:spPr/>
        <p:txBody>
          <a:bodyPr/>
          <a:lstStyle>
            <a:lvl1pPr>
              <a:defRPr smtClean="0"/>
            </a:lvl1pPr>
          </a:lstStyle>
          <a:p>
            <a:pPr>
              <a:defRPr/>
            </a:pPr>
            <a:r>
              <a:rPr lang="zh-CN" altLang="en-US"/>
              <a:t>未经书面授权，谢绝用于任何商业用途。</a:t>
            </a:r>
            <a:endParaRPr lang="zh-CN"/>
          </a:p>
        </p:txBody>
      </p:sp>
      <p:sp>
        <p:nvSpPr>
          <p:cNvPr id="6" name="Shape 3">
            <a:extLst>
              <a:ext uri="{FF2B5EF4-FFF2-40B4-BE49-F238E27FC236}">
                <a16:creationId xmlns:a16="http://schemas.microsoft.com/office/drawing/2014/main" id="{D7DC1BD5-FEF7-46E5-95C6-EBD4BA2F7A1E}"/>
              </a:ext>
            </a:extLst>
          </p:cNvPr>
          <p:cNvSpPr>
            <a:spLocks noGrp="1"/>
          </p:cNvSpPr>
          <p:nvPr>
            <p:ph type="sldNum" sz="quarter" idx="12"/>
          </p:nvPr>
        </p:nvSpPr>
        <p:spPr/>
        <p:txBody>
          <a:bodyPr/>
          <a:lstStyle>
            <a:lvl1pPr>
              <a:defRPr b="0">
                <a:solidFill>
                  <a:schemeClr val="tx2"/>
                </a:solidFill>
              </a:defRPr>
            </a:lvl1pPr>
          </a:lstStyle>
          <a:p>
            <a:fld id="{76B7619A-0D90-4422-A64A-0AAD60C3E2E6}" type="slidenum">
              <a:rPr lang="en-US" altLang="zh-CN"/>
              <a:pPr/>
              <a:t>‹#›</a:t>
            </a:fld>
            <a:endParaRPr lang="zh-CN" altLang="ja-JP"/>
          </a:p>
        </p:txBody>
      </p:sp>
    </p:spTree>
    <p:extLst>
      <p:ext uri="{BB962C8B-B14F-4D97-AF65-F5344CB8AC3E}">
        <p14:creationId xmlns:p14="http://schemas.microsoft.com/office/powerpoint/2010/main" val="269097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Shape 5">
            <a:extLst>
              <a:ext uri="{FF2B5EF4-FFF2-40B4-BE49-F238E27FC236}">
                <a16:creationId xmlns:a16="http://schemas.microsoft.com/office/drawing/2014/main" id="{E0AA5CA2-B482-4768-92FC-4926303CE6C8}"/>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3" name="Shape 2">
            <a:extLst>
              <a:ext uri="{FF2B5EF4-FFF2-40B4-BE49-F238E27FC236}">
                <a16:creationId xmlns:a16="http://schemas.microsoft.com/office/drawing/2014/main" id="{2FF50DF3-0EF0-41E1-BB9F-D38F249E4D67}"/>
              </a:ext>
            </a:extLst>
          </p:cNvPr>
          <p:cNvSpPr>
            <a:spLocks noGrp="1"/>
          </p:cNvSpPr>
          <p:nvPr>
            <p:ph type="dt" sz="half" idx="10"/>
          </p:nvPr>
        </p:nvSpPr>
        <p:spPr/>
        <p:txBody>
          <a:bodyPr/>
          <a:lstStyle>
            <a:lvl1pPr>
              <a:defRPr/>
            </a:lvl1pPr>
          </a:lstStyle>
          <a:p>
            <a:pPr>
              <a:defRPr/>
            </a:pPr>
            <a:endParaRPr/>
          </a:p>
        </p:txBody>
      </p:sp>
      <p:sp>
        <p:nvSpPr>
          <p:cNvPr id="4" name="Shape 3">
            <a:extLst>
              <a:ext uri="{FF2B5EF4-FFF2-40B4-BE49-F238E27FC236}">
                <a16:creationId xmlns:a16="http://schemas.microsoft.com/office/drawing/2014/main" id="{70F19F3A-B95B-4A4A-AC7C-E9B44E71B158}"/>
              </a:ext>
            </a:extLst>
          </p:cNvPr>
          <p:cNvSpPr>
            <a:spLocks noGrp="1"/>
          </p:cNvSpPr>
          <p:nvPr>
            <p:ph type="ftr" sz="quarter" idx="11"/>
          </p:nvPr>
        </p:nvSpPr>
        <p:spPr/>
        <p:txBody>
          <a:bodyPr/>
          <a:lstStyle>
            <a:lvl1pPr>
              <a:defRPr smtClean="0"/>
            </a:lvl1pPr>
          </a:lstStyle>
          <a:p>
            <a:pPr>
              <a:defRPr/>
            </a:pPr>
            <a:r>
              <a:rPr lang="zh-CN" altLang="en-US"/>
              <a:t>未经书面授权，谢绝用于任何商业用途。</a:t>
            </a:r>
            <a:endParaRPr lang="zh-CN"/>
          </a:p>
        </p:txBody>
      </p:sp>
      <p:sp>
        <p:nvSpPr>
          <p:cNvPr id="5" name="Shape 4">
            <a:extLst>
              <a:ext uri="{FF2B5EF4-FFF2-40B4-BE49-F238E27FC236}">
                <a16:creationId xmlns:a16="http://schemas.microsoft.com/office/drawing/2014/main" id="{FD677410-40CC-4B5B-9749-79A2F5CB43F1}"/>
              </a:ext>
            </a:extLst>
          </p:cNvPr>
          <p:cNvSpPr>
            <a:spLocks noGrp="1"/>
          </p:cNvSpPr>
          <p:nvPr>
            <p:ph type="sldNum" sz="quarter" idx="12"/>
          </p:nvPr>
        </p:nvSpPr>
        <p:spPr/>
        <p:txBody>
          <a:bodyPr/>
          <a:lstStyle>
            <a:lvl1pPr>
              <a:defRPr/>
            </a:lvl1pPr>
          </a:lstStyle>
          <a:p>
            <a:fld id="{085C405C-3301-4DA0-8179-94F877195038}" type="slidenum">
              <a:rPr lang="en-US" altLang="zh-CN"/>
              <a:pPr/>
              <a:t>‹#›</a:t>
            </a:fld>
            <a:endParaRPr lang="zh-CN" altLang="ja-JP" b="0">
              <a:solidFill>
                <a:schemeClr val="tx2"/>
              </a:solidFill>
            </a:endParaRPr>
          </a:p>
        </p:txBody>
      </p:sp>
    </p:spTree>
    <p:extLst>
      <p:ext uri="{BB962C8B-B14F-4D97-AF65-F5344CB8AC3E}">
        <p14:creationId xmlns:p14="http://schemas.microsoft.com/office/powerpoint/2010/main" val="13070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514350" y="2590800"/>
            <a:ext cx="82296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Shape 3">
            <a:extLst>
              <a:ext uri="{FF2B5EF4-FFF2-40B4-BE49-F238E27FC236}">
                <a16:creationId xmlns:a16="http://schemas.microsoft.com/office/drawing/2014/main" id="{EE3767A6-641B-4410-A2F7-C79CB643345A}"/>
              </a:ext>
            </a:extLst>
          </p:cNvPr>
          <p:cNvSpPr>
            <a:spLocks noGrp="1"/>
          </p:cNvSpPr>
          <p:nvPr>
            <p:ph type="dt" sz="half" idx="10"/>
          </p:nvPr>
        </p:nvSpPr>
        <p:spPr/>
        <p:txBody>
          <a:bodyPr/>
          <a:lstStyle>
            <a:lvl1pPr>
              <a:defRPr/>
            </a:lvl1pPr>
          </a:lstStyle>
          <a:p>
            <a:pPr>
              <a:defRPr/>
            </a:pPr>
            <a:endParaRPr/>
          </a:p>
        </p:txBody>
      </p:sp>
      <p:sp>
        <p:nvSpPr>
          <p:cNvPr id="5" name="Shape 4">
            <a:extLst>
              <a:ext uri="{FF2B5EF4-FFF2-40B4-BE49-F238E27FC236}">
                <a16:creationId xmlns:a16="http://schemas.microsoft.com/office/drawing/2014/main" id="{A9BF3E18-4B73-4869-92C7-2E4712848565}"/>
              </a:ext>
            </a:extLst>
          </p:cNvPr>
          <p:cNvSpPr>
            <a:spLocks noGrp="1"/>
          </p:cNvSpPr>
          <p:nvPr>
            <p:ph type="ftr" sz="quarter" idx="11"/>
          </p:nvPr>
        </p:nvSpPr>
        <p:spPr/>
        <p:txBody>
          <a:bodyPr/>
          <a:lstStyle>
            <a:lvl1pPr>
              <a:defRPr smtClean="0"/>
            </a:lvl1pPr>
          </a:lstStyle>
          <a:p>
            <a:pPr>
              <a:defRPr/>
            </a:pPr>
            <a:r>
              <a:rPr lang="zh-CN" altLang="en-US"/>
              <a:t>未经书面授权，谢绝用于任何商业用途。</a:t>
            </a:r>
            <a:endParaRPr lang="zh-CN"/>
          </a:p>
        </p:txBody>
      </p:sp>
      <p:sp>
        <p:nvSpPr>
          <p:cNvPr id="6" name="Shape 5">
            <a:extLst>
              <a:ext uri="{FF2B5EF4-FFF2-40B4-BE49-F238E27FC236}">
                <a16:creationId xmlns:a16="http://schemas.microsoft.com/office/drawing/2014/main" id="{BC855815-524E-4652-A275-98489C0DA901}"/>
              </a:ext>
            </a:extLst>
          </p:cNvPr>
          <p:cNvSpPr>
            <a:spLocks noGrp="1"/>
          </p:cNvSpPr>
          <p:nvPr>
            <p:ph type="sldNum" sz="quarter" idx="12"/>
          </p:nvPr>
        </p:nvSpPr>
        <p:spPr/>
        <p:txBody>
          <a:bodyPr/>
          <a:lstStyle>
            <a:lvl1pPr>
              <a:defRPr/>
            </a:lvl1pPr>
          </a:lstStyle>
          <a:p>
            <a:fld id="{CC14B845-56D1-4577-AD82-34FFA243ECA0}" type="slidenum">
              <a:rPr lang="en-US" altLang="zh-CN"/>
              <a:pPr/>
              <a:t>‹#›</a:t>
            </a:fld>
            <a:endParaRPr lang="zh-CN" altLang="ja-JP" b="0">
              <a:solidFill>
                <a:schemeClr val="tx2"/>
              </a:solidFill>
            </a:endParaRPr>
          </a:p>
        </p:txBody>
      </p:sp>
    </p:spTree>
    <p:extLst>
      <p:ext uri="{BB962C8B-B14F-4D97-AF65-F5344CB8AC3E}">
        <p14:creationId xmlns:p14="http://schemas.microsoft.com/office/powerpoint/2010/main" val="300635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Straight Connector 7">
            <a:extLst>
              <a:ext uri="{FF2B5EF4-FFF2-40B4-BE49-F238E27FC236}">
                <a16:creationId xmlns:a16="http://schemas.microsoft.com/office/drawing/2014/main" id="{422FD6E3-DE39-432B-8B15-AFCF4F2CD7A6}"/>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6" name="Straight Connector 9">
            <a:extLst>
              <a:ext uri="{FF2B5EF4-FFF2-40B4-BE49-F238E27FC236}">
                <a16:creationId xmlns:a16="http://schemas.microsoft.com/office/drawing/2014/main" id="{A1466DD2-DDA6-4897-ACC3-E5D0C4A7EDC5}"/>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7" name="Shape 8">
            <a:extLst>
              <a:ext uri="{FF2B5EF4-FFF2-40B4-BE49-F238E27FC236}">
                <a16:creationId xmlns:a16="http://schemas.microsoft.com/office/drawing/2014/main" id="{0A2A7798-1D3F-42CF-BE95-67E15CB7213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2" name="Shape 1"/>
          <p:cNvSpPr>
            <a:spLocks noGrp="1"/>
          </p:cNvSpPr>
          <p:nvPr>
            <p:ph type="title"/>
          </p:nvPr>
        </p:nvSpPr>
        <p:spPr>
          <a:xfrm flipV="1">
            <a:off x="6324600" y="1295400"/>
            <a:ext cx="25146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6324600" y="2209800"/>
            <a:ext cx="25146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304800" y="1295400"/>
            <a:ext cx="5715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8" name="Shape 4">
            <a:extLst>
              <a:ext uri="{FF2B5EF4-FFF2-40B4-BE49-F238E27FC236}">
                <a16:creationId xmlns:a16="http://schemas.microsoft.com/office/drawing/2014/main" id="{714D8FD2-6E09-4C6A-BD2E-8706CC328A9A}"/>
              </a:ext>
            </a:extLst>
          </p:cNvPr>
          <p:cNvSpPr>
            <a:spLocks noGrp="1"/>
          </p:cNvSpPr>
          <p:nvPr>
            <p:ph type="dt" sz="half" idx="10"/>
          </p:nvPr>
        </p:nvSpPr>
        <p:spPr/>
        <p:txBody>
          <a:bodyPr/>
          <a:lstStyle>
            <a:lvl1pPr>
              <a:defRPr/>
            </a:lvl1pPr>
          </a:lstStyle>
          <a:p>
            <a:pPr>
              <a:defRPr/>
            </a:pPr>
            <a:endParaRPr/>
          </a:p>
        </p:txBody>
      </p:sp>
      <p:sp>
        <p:nvSpPr>
          <p:cNvPr id="9" name="Shape 5">
            <a:extLst>
              <a:ext uri="{FF2B5EF4-FFF2-40B4-BE49-F238E27FC236}">
                <a16:creationId xmlns:a16="http://schemas.microsoft.com/office/drawing/2014/main" id="{13787055-E873-492A-9418-E1E5948B2502}"/>
              </a:ext>
            </a:extLst>
          </p:cNvPr>
          <p:cNvSpPr>
            <a:spLocks noGrp="1"/>
          </p:cNvSpPr>
          <p:nvPr>
            <p:ph type="ftr" sz="quarter" idx="11"/>
          </p:nvPr>
        </p:nvSpPr>
        <p:spPr/>
        <p:txBody>
          <a:bodyPr/>
          <a:lstStyle>
            <a:lvl1pPr>
              <a:defRPr smtClean="0"/>
            </a:lvl1pPr>
          </a:lstStyle>
          <a:p>
            <a:pPr>
              <a:defRPr/>
            </a:pPr>
            <a:r>
              <a:rPr lang="zh-CN" altLang="en-US"/>
              <a:t>未经书面授权，谢绝用于任何商业用途。</a:t>
            </a:r>
            <a:endParaRPr lang="zh-CN"/>
          </a:p>
        </p:txBody>
      </p:sp>
      <p:sp>
        <p:nvSpPr>
          <p:cNvPr id="10" name="Shape 6">
            <a:extLst>
              <a:ext uri="{FF2B5EF4-FFF2-40B4-BE49-F238E27FC236}">
                <a16:creationId xmlns:a16="http://schemas.microsoft.com/office/drawing/2014/main" id="{E979BBBC-1DC0-4582-87EC-3C99F9B69C9E}"/>
              </a:ext>
            </a:extLst>
          </p:cNvPr>
          <p:cNvSpPr>
            <a:spLocks noGrp="1"/>
          </p:cNvSpPr>
          <p:nvPr>
            <p:ph type="sldNum" sz="quarter" idx="12"/>
          </p:nvPr>
        </p:nvSpPr>
        <p:spPr/>
        <p:txBody>
          <a:bodyPr/>
          <a:lstStyle>
            <a:lvl1pPr>
              <a:defRPr/>
            </a:lvl1pPr>
          </a:lstStyle>
          <a:p>
            <a:fld id="{3EB294CB-7F50-4FFC-9468-216254D1B535}" type="slidenum">
              <a:rPr lang="en-US" altLang="zh-CN"/>
              <a:pPr/>
              <a:t>‹#›</a:t>
            </a:fld>
            <a:endParaRPr lang="zh-CN" altLang="ja-JP" b="0">
              <a:solidFill>
                <a:schemeClr val="tx2"/>
              </a:solidFill>
            </a:endParaRPr>
          </a:p>
        </p:txBody>
      </p:sp>
    </p:spTree>
    <p:extLst>
      <p:ext uri="{BB962C8B-B14F-4D97-AF65-F5344CB8AC3E}">
        <p14:creationId xmlns:p14="http://schemas.microsoft.com/office/powerpoint/2010/main" val="113493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Straight Connector 6">
            <a:extLst>
              <a:ext uri="{FF2B5EF4-FFF2-40B4-BE49-F238E27FC236}">
                <a16:creationId xmlns:a16="http://schemas.microsoft.com/office/drawing/2014/main" id="{23E5E293-7D55-4496-8948-EB010F53B3E2}"/>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5" name="Shape 7">
            <a:extLst>
              <a:ext uri="{FF2B5EF4-FFF2-40B4-BE49-F238E27FC236}">
                <a16:creationId xmlns:a16="http://schemas.microsoft.com/office/drawing/2014/main" id="{F03B4B0C-3EC9-4145-B523-A348BAC9AD22}"/>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6" name="Straight Connector 8">
            <a:extLst>
              <a:ext uri="{FF2B5EF4-FFF2-40B4-BE49-F238E27FC236}">
                <a16:creationId xmlns:a16="http://schemas.microsoft.com/office/drawing/2014/main" id="{BDD30521-9625-42F6-82DC-9E49480D929C}"/>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2" name="Shape 1"/>
          <p:cNvSpPr>
            <a:spLocks noGrp="1"/>
          </p:cNvSpPr>
          <p:nvPr>
            <p:ph type="title" orient="vert"/>
          </p:nvPr>
        </p:nvSpPr>
        <p:spPr>
          <a:xfrm>
            <a:off x="6629400" y="274638"/>
            <a:ext cx="20574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457200" y="274638"/>
            <a:ext cx="60198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7" name="Shape 3">
            <a:extLst>
              <a:ext uri="{FF2B5EF4-FFF2-40B4-BE49-F238E27FC236}">
                <a16:creationId xmlns:a16="http://schemas.microsoft.com/office/drawing/2014/main" id="{7050BB27-1E61-43C8-9BF6-2111ADFB4BAD}"/>
              </a:ext>
            </a:extLst>
          </p:cNvPr>
          <p:cNvSpPr>
            <a:spLocks noGrp="1"/>
          </p:cNvSpPr>
          <p:nvPr>
            <p:ph type="dt" sz="half" idx="10"/>
          </p:nvPr>
        </p:nvSpPr>
        <p:spPr/>
        <p:txBody>
          <a:bodyPr/>
          <a:lstStyle>
            <a:lvl1pPr>
              <a:defRPr/>
            </a:lvl1pPr>
          </a:lstStyle>
          <a:p>
            <a:pPr>
              <a:defRPr/>
            </a:pPr>
            <a:endParaRPr/>
          </a:p>
        </p:txBody>
      </p:sp>
      <p:sp>
        <p:nvSpPr>
          <p:cNvPr id="8" name="Shape 4">
            <a:extLst>
              <a:ext uri="{FF2B5EF4-FFF2-40B4-BE49-F238E27FC236}">
                <a16:creationId xmlns:a16="http://schemas.microsoft.com/office/drawing/2014/main" id="{C36D17FE-279F-405F-A2B4-5E215153A667}"/>
              </a:ext>
            </a:extLst>
          </p:cNvPr>
          <p:cNvSpPr>
            <a:spLocks noGrp="1"/>
          </p:cNvSpPr>
          <p:nvPr>
            <p:ph type="ftr" sz="quarter" idx="11"/>
          </p:nvPr>
        </p:nvSpPr>
        <p:spPr/>
        <p:txBody>
          <a:bodyPr/>
          <a:lstStyle>
            <a:lvl1pPr>
              <a:defRPr smtClean="0"/>
            </a:lvl1pPr>
          </a:lstStyle>
          <a:p>
            <a:pPr>
              <a:defRPr/>
            </a:pPr>
            <a:r>
              <a:rPr lang="zh-CN" altLang="en-US"/>
              <a:t>未经书面授权，谢绝用于任何商业用途。</a:t>
            </a:r>
            <a:endParaRPr lang="zh-CN"/>
          </a:p>
        </p:txBody>
      </p:sp>
      <p:sp>
        <p:nvSpPr>
          <p:cNvPr id="9" name="Shape 5">
            <a:extLst>
              <a:ext uri="{FF2B5EF4-FFF2-40B4-BE49-F238E27FC236}">
                <a16:creationId xmlns:a16="http://schemas.microsoft.com/office/drawing/2014/main" id="{16954684-E18D-48EB-95C0-48EAA7E55B59}"/>
              </a:ext>
            </a:extLst>
          </p:cNvPr>
          <p:cNvSpPr>
            <a:spLocks noGrp="1"/>
          </p:cNvSpPr>
          <p:nvPr>
            <p:ph type="sldNum" sz="quarter" idx="12"/>
          </p:nvPr>
        </p:nvSpPr>
        <p:spPr/>
        <p:txBody>
          <a:bodyPr/>
          <a:lstStyle>
            <a:lvl1pPr>
              <a:defRPr/>
            </a:lvl1pPr>
          </a:lstStyle>
          <a:p>
            <a:fld id="{8F5B5269-AAC2-481D-9891-12A97F487726}" type="slidenum">
              <a:rPr lang="en-US" altLang="zh-CN"/>
              <a:pPr/>
              <a:t>‹#›</a:t>
            </a:fld>
            <a:endParaRPr lang="zh-CN" altLang="ja-JP" b="0">
              <a:solidFill>
                <a:schemeClr val="tx2"/>
              </a:solidFill>
            </a:endParaRPr>
          </a:p>
        </p:txBody>
      </p:sp>
    </p:spTree>
    <p:extLst>
      <p:ext uri="{BB962C8B-B14F-4D97-AF65-F5344CB8AC3E}">
        <p14:creationId xmlns:p14="http://schemas.microsoft.com/office/powerpoint/2010/main" val="80760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2">
            <a:extLst>
              <a:ext uri="{FF2B5EF4-FFF2-40B4-BE49-F238E27FC236}">
                <a16:creationId xmlns:a16="http://schemas.microsoft.com/office/drawing/2014/main" id="{3F9C7904-6514-4551-9BD5-BF7051471081}"/>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a:p>
            <a:pPr lvl="4"/>
            <a:r>
              <a:rPr lang="zh-CN" altLang="zh-CN"/>
              <a:t>第六级</a:t>
            </a:r>
          </a:p>
          <a:p>
            <a:pPr lvl="4"/>
            <a:r>
              <a:rPr lang="zh-CN" altLang="zh-CN"/>
              <a:t>第七级</a:t>
            </a:r>
          </a:p>
          <a:p>
            <a:pPr lvl="4"/>
            <a:r>
              <a:rPr lang="zh-CN" altLang="zh-CN"/>
              <a:t>第八级</a:t>
            </a:r>
          </a:p>
          <a:p>
            <a:pPr lvl="4"/>
            <a:r>
              <a:rPr lang="zh-CN" altLang="zh-CN"/>
              <a:t>第九级</a:t>
            </a:r>
          </a:p>
        </p:txBody>
      </p:sp>
      <p:sp>
        <p:nvSpPr>
          <p:cNvPr id="14" name="Rectangle 13">
            <a:extLst>
              <a:ext uri="{FF2B5EF4-FFF2-40B4-BE49-F238E27FC236}">
                <a16:creationId xmlns:a16="http://schemas.microsoft.com/office/drawing/2014/main" id="{E5F0081E-7E25-43E7-B3C4-C540AF17FC8A}"/>
              </a:ext>
            </a:extLst>
          </p:cNvPr>
          <p:cNvSpPr>
            <a:spLocks noGrp="1"/>
          </p:cNvSpPr>
          <p:nvPr>
            <p:ph type="dt" sz="half" idx="2"/>
          </p:nvPr>
        </p:nvSpPr>
        <p:spPr>
          <a:xfrm>
            <a:off x="6400800" y="6356350"/>
            <a:ext cx="2289175" cy="365125"/>
          </a:xfrm>
          <a:prstGeom prst="rect">
            <a:avLst/>
          </a:prstGeom>
        </p:spPr>
        <p:txBody>
          <a:bodyPr vert="horz"/>
          <a:lstStyle>
            <a:lvl1pPr algn="l" fontAlgn="auto" latinLnBrk="0">
              <a:spcBef>
                <a:spcPts val="0"/>
              </a:spcBef>
              <a:spcAft>
                <a:spcPts val="0"/>
              </a:spcAft>
              <a:defRPr lang="zh-CN" sz="1400">
                <a:solidFill>
                  <a:schemeClr val="tx2"/>
                </a:solidFill>
                <a:latin typeface="+mn-lt"/>
                <a:ea typeface="+mn-ea"/>
              </a:defRPr>
            </a:lvl1pPr>
          </a:lstStyle>
          <a:p>
            <a:pPr>
              <a:defRPr/>
            </a:pPr>
            <a:endParaRPr/>
          </a:p>
        </p:txBody>
      </p:sp>
      <p:sp>
        <p:nvSpPr>
          <p:cNvPr id="3" name="Rectangle 2">
            <a:extLst>
              <a:ext uri="{FF2B5EF4-FFF2-40B4-BE49-F238E27FC236}">
                <a16:creationId xmlns:a16="http://schemas.microsoft.com/office/drawing/2014/main" id="{08D5DFC1-06DE-438F-BBC8-1CEEA09C86C2}"/>
              </a:ext>
            </a:extLst>
          </p:cNvPr>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r">
              <a:defRPr sz="1400" smtClean="0">
                <a:solidFill>
                  <a:schemeClr val="tx2"/>
                </a:solidFill>
                <a:latin typeface="Gill Sans MT" pitchFamily="34" charset="0"/>
                <a:ea typeface="华文新魏" pitchFamily="2" charset="-122"/>
              </a:defRPr>
            </a:lvl1pPr>
          </a:lstStyle>
          <a:p>
            <a:pPr>
              <a:defRPr/>
            </a:pPr>
            <a:r>
              <a:rPr lang="zh-CN" altLang="en-US"/>
              <a:t>未经书面授权，谢绝用于任何商业用途。</a:t>
            </a:r>
            <a:endParaRPr lang="zh-CN"/>
          </a:p>
        </p:txBody>
      </p:sp>
      <p:sp>
        <p:nvSpPr>
          <p:cNvPr id="23" name="Rectangle 22">
            <a:extLst>
              <a:ext uri="{FF2B5EF4-FFF2-40B4-BE49-F238E27FC236}">
                <a16:creationId xmlns:a16="http://schemas.microsoft.com/office/drawing/2014/main" id="{7AD44272-F5D8-4FFD-A178-B232D1667114}"/>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b="1">
                <a:solidFill>
                  <a:srgbClr val="FFFFFF"/>
                </a:solidFill>
                <a:latin typeface="Gill Sans MT" panose="020B0502020104020203" pitchFamily="34" charset="0"/>
                <a:ea typeface="华文新魏" panose="02010800040101010101" pitchFamily="2" charset="-122"/>
              </a:defRPr>
            </a:lvl1pPr>
          </a:lstStyle>
          <a:p>
            <a:fld id="{6CF6D51D-6F93-4154-8257-55E3665EE11D}" type="slidenum">
              <a:rPr lang="en-US" altLang="zh-CN"/>
              <a:pPr/>
              <a:t>‹#›</a:t>
            </a:fld>
            <a:endParaRPr lang="zh-CN" altLang="ja-JP" sz="1600" b="0">
              <a:solidFill>
                <a:schemeClr val="tx2"/>
              </a:solidFill>
            </a:endParaRPr>
          </a:p>
        </p:txBody>
      </p:sp>
      <p:sp>
        <p:nvSpPr>
          <p:cNvPr id="1030" name="Straight Connector 27">
            <a:extLst>
              <a:ext uri="{FF2B5EF4-FFF2-40B4-BE49-F238E27FC236}">
                <a16:creationId xmlns:a16="http://schemas.microsoft.com/office/drawing/2014/main" id="{DEC18E63-465B-4761-B555-E57ECAA32302}"/>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1031" name="Straight Connector 28">
            <a:extLst>
              <a:ext uri="{FF2B5EF4-FFF2-40B4-BE49-F238E27FC236}">
                <a16:creationId xmlns:a16="http://schemas.microsoft.com/office/drawing/2014/main" id="{3285EE83-D0B3-4459-8C9A-3562C6220315}"/>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ja-JP" altLang="en-US">
              <a:latin typeface="Arial" charset="0"/>
            </a:endParaRPr>
          </a:p>
        </p:txBody>
      </p:sp>
      <p:sp>
        <p:nvSpPr>
          <p:cNvPr id="10" name="Shape 9">
            <a:extLst>
              <a:ext uri="{FF2B5EF4-FFF2-40B4-BE49-F238E27FC236}">
                <a16:creationId xmlns:a16="http://schemas.microsoft.com/office/drawing/2014/main" id="{01330920-10E9-4B51-9555-9F2193B1C75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pic>
        <p:nvPicPr>
          <p:cNvPr id="3081" name="Picture 11" descr="Logo">
            <a:extLst>
              <a:ext uri="{FF2B5EF4-FFF2-40B4-BE49-F238E27FC236}">
                <a16:creationId xmlns:a16="http://schemas.microsoft.com/office/drawing/2014/main" id="{1402CAF7-F800-4BD5-AF1B-9C0DF62665FC}"/>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57200" y="304800"/>
            <a:ext cx="1752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291BC14E-4BF2-4FFD-8611-7AF98681A0A5}"/>
              </a:ext>
            </a:extLst>
          </p:cNvPr>
          <p:cNvSpPr txBox="1">
            <a:spLocks noRot="1" noChangeAspect="1" noMove="1" noResize="1" noEditPoints="1" noAdjustHandles="1" noChangeArrowheads="1" noChangeShapeType="1" noTextEdit="1"/>
          </p:cNvSpPr>
          <p:nvPr userDrawn="1"/>
        </p:nvSpPr>
        <p:spPr>
          <a:xfrm>
            <a:off x="2362200" y="457200"/>
            <a:ext cx="6324600" cy="473591"/>
          </a:xfrm>
          <a:prstGeom prst="rect">
            <a:avLst/>
          </a:prstGeom>
          <a:blipFill rotWithShape="1">
            <a:blip r:embed="rId11" cstate="print"/>
            <a:stretch>
              <a:fillRect l="-193" b="-19231"/>
            </a:stretch>
          </a:blipFill>
        </p:spPr>
        <p:txBody>
          <a:bodyPr/>
          <a:lstStyle/>
          <a:p>
            <a:pPr>
              <a:defRPr/>
            </a:pPr>
            <a:r>
              <a:rPr lang="zh-CN" altLang="en-US">
                <a:noFill/>
                <a:latin typeface="Arial" charset="0"/>
              </a:rPr>
              <a:t> </a:t>
            </a:r>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Lst>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eaLnBrk="0" fontAlgn="base" hangingPunct="0">
        <a:spcBef>
          <a:spcPct val="0"/>
        </a:spcBef>
        <a:spcAft>
          <a:spcPct val="0"/>
        </a:spcAft>
        <a:defRPr sz="3200">
          <a:solidFill>
            <a:schemeClr val="tx2"/>
          </a:solidFill>
          <a:latin typeface="Bookman Old Style" pitchFamily="18" charset="0"/>
        </a:defRPr>
      </a:lvl6pPr>
      <a:lvl7pPr marL="914400" algn="l" rtl="0" eaLnBrk="0" fontAlgn="base" hangingPunct="0">
        <a:spcBef>
          <a:spcPct val="0"/>
        </a:spcBef>
        <a:spcAft>
          <a:spcPct val="0"/>
        </a:spcAft>
        <a:defRPr sz="3200">
          <a:solidFill>
            <a:schemeClr val="tx2"/>
          </a:solidFill>
          <a:latin typeface="Bookman Old Style" pitchFamily="18" charset="0"/>
        </a:defRPr>
      </a:lvl7pPr>
      <a:lvl8pPr marL="1371600" algn="l" rtl="0" eaLnBrk="0" fontAlgn="base" hangingPunct="0">
        <a:spcBef>
          <a:spcPct val="0"/>
        </a:spcBef>
        <a:spcAft>
          <a:spcPct val="0"/>
        </a:spcAft>
        <a:defRPr sz="3200">
          <a:solidFill>
            <a:schemeClr val="tx2"/>
          </a:solidFill>
          <a:latin typeface="Bookman Old Style" pitchFamily="18" charset="0"/>
        </a:defRPr>
      </a:lvl8pPr>
      <a:lvl9pPr marL="1828800" algn="l" rtl="0" eaLnBrk="0" fontAlgn="base" hangingPunct="0">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549FB3"/>
        </a:buClr>
        <a:buSzPct val="70000"/>
        <a:buFont typeface="Wingdings" panose="05000000000000000000" pitchFamily="2" charset="2"/>
        <a:buChar char=""/>
        <a:defRPr lang="zh-CN"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mn-lt"/>
          <a:ea typeface="+mn-ea"/>
          <a:cs typeface="+mn-cs"/>
        </a:defRPr>
      </a:lvl5pPr>
      <a:lvl6pPr marL="1645920" indent="-182880" algn="l" rtl="0" latinLnBrk="0">
        <a:spcBef>
          <a:spcPts val="300"/>
        </a:spcBef>
        <a:buClr>
          <a:srgbClr val="9FB8CD">
            <a:shade val="75000"/>
          </a:srgbClr>
        </a:buClr>
        <a:buSzPct val="75000"/>
        <a:buFont typeface="Wingdings 3"/>
        <a:buChar char=""/>
        <a:defRPr lang="zh-CN" sz="1600" kern="1200">
          <a:solidFill>
            <a:schemeClr val="tx1"/>
          </a:solidFill>
          <a:latin typeface="+mn-lt"/>
          <a:ea typeface="+mn-ea"/>
          <a:cs typeface="+mn-cs"/>
        </a:defRPr>
      </a:lvl6pPr>
      <a:lvl7pPr marL="1828800" indent="-182880" algn="l" rtl="0" latinLnBrk="0">
        <a:spcBef>
          <a:spcPts val="300"/>
        </a:spcBef>
        <a:buClr>
          <a:srgbClr val="727CA3">
            <a:shade val="75000"/>
          </a:srgbClr>
        </a:buClr>
        <a:buSzPct val="75000"/>
        <a:buFont typeface="Wingdings 3"/>
        <a:buChar char=""/>
        <a:defRPr lang="zh-CN" sz="1400" kern="1200">
          <a:solidFill>
            <a:schemeClr val="tx1"/>
          </a:solidFill>
          <a:latin typeface="+mn-lt"/>
          <a:ea typeface="+mn-ea"/>
          <a:cs typeface="+mn-cs"/>
        </a:defRPr>
      </a:lvl7pPr>
      <a:lvl8pPr marL="2011680" indent="-182880" algn="l" rtl="0" latinLnBrk="0">
        <a:spcBef>
          <a:spcPts val="300"/>
        </a:spcBef>
        <a:buClr>
          <a:prstClr val="white">
            <a:shade val="50000"/>
          </a:prstClr>
        </a:buClr>
        <a:buSzPct val="75000"/>
        <a:buFont typeface="Wingdings 3"/>
        <a:buChar char=""/>
        <a:defRPr lang="zh-CN" sz="1400" kern="1200">
          <a:solidFill>
            <a:schemeClr val="tx1"/>
          </a:solidFill>
          <a:latin typeface="+mn-lt"/>
          <a:ea typeface="+mn-ea"/>
          <a:cs typeface="+mn-cs"/>
        </a:defRPr>
      </a:lvl8pPr>
      <a:lvl9pPr marL="2194560" indent="-182880" algn="l" rtl="0" latinLnBrk="0">
        <a:spcBef>
          <a:spcPts val="300"/>
        </a:spcBef>
        <a:buClr>
          <a:srgbClr val="9FB8CD"/>
        </a:buClr>
        <a:buSzPct val="75000"/>
        <a:buFont typeface="Wingdings 3"/>
        <a:buChar char=""/>
        <a:defRPr lang="zh-CN" sz="1200" kern="1200">
          <a:solidFill>
            <a:schemeClr val="tx1"/>
          </a:solidFill>
          <a:latin typeface="+mn-lt"/>
          <a:ea typeface="+mn-ea"/>
          <a:cs typeface="+mn-cs"/>
        </a:defRPr>
      </a:lvl9pPr>
    </p:bodyStyle>
    <p:otherStyle>
      <a:lvl1pPr marL="0" algn="l" rtl="0" latinLnBrk="0">
        <a:defRPr lang="zh-CN" kern="1200">
          <a:solidFill>
            <a:schemeClr val="tx1"/>
          </a:solidFill>
          <a:latin typeface="+mn-lt"/>
          <a:ea typeface="+mn-ea"/>
          <a:cs typeface="+mn-cs"/>
        </a:defRPr>
      </a:lvl1pPr>
      <a:lvl2pPr marL="457200" algn="l" rtl="0">
        <a:defRPr lang="zh-CN" kern="1200">
          <a:solidFill>
            <a:schemeClr val="tx1"/>
          </a:solidFill>
          <a:latin typeface="+mn-lt"/>
          <a:ea typeface="+mn-ea"/>
          <a:cs typeface="+mn-cs"/>
        </a:defRPr>
      </a:lvl2pPr>
      <a:lvl3pPr marL="914400" algn="l" rtl="0">
        <a:defRPr lang="zh-CN" kern="1200">
          <a:solidFill>
            <a:schemeClr val="tx1"/>
          </a:solidFill>
          <a:latin typeface="+mn-lt"/>
          <a:ea typeface="+mn-ea"/>
          <a:cs typeface="+mn-cs"/>
        </a:defRPr>
      </a:lvl3pPr>
      <a:lvl4pPr marL="1371600" algn="l" rtl="0">
        <a:defRPr lang="zh-CN" kern="1200">
          <a:solidFill>
            <a:schemeClr val="tx1"/>
          </a:solidFill>
          <a:latin typeface="+mn-lt"/>
          <a:ea typeface="+mn-ea"/>
          <a:cs typeface="+mn-cs"/>
        </a:defRPr>
      </a:lvl4pPr>
      <a:lvl5pPr marL="1828800" algn="l" rtl="0">
        <a:defRPr lang="zh-CN" kern="1200">
          <a:solidFill>
            <a:schemeClr val="tx1"/>
          </a:solidFill>
          <a:latin typeface="+mn-lt"/>
          <a:ea typeface="+mn-ea"/>
          <a:cs typeface="+mn-cs"/>
        </a:defRPr>
      </a:lvl5pPr>
      <a:lvl6pPr marL="2286000" algn="l" rtl="0">
        <a:defRPr lang="zh-CN" kern="1200">
          <a:solidFill>
            <a:schemeClr val="tx1"/>
          </a:solidFill>
          <a:latin typeface="+mn-lt"/>
          <a:ea typeface="+mn-ea"/>
          <a:cs typeface="+mn-cs"/>
        </a:defRPr>
      </a:lvl6pPr>
      <a:lvl7pPr marL="2743200" algn="l" rtl="0">
        <a:defRPr lang="zh-CN" kern="1200">
          <a:solidFill>
            <a:schemeClr val="tx1"/>
          </a:solidFill>
          <a:latin typeface="+mn-lt"/>
          <a:ea typeface="+mn-ea"/>
          <a:cs typeface="+mn-cs"/>
        </a:defRPr>
      </a:lvl7pPr>
      <a:lvl8pPr marL="3200400" algn="l" rtl="0">
        <a:defRPr lang="zh-CN" kern="1200">
          <a:solidFill>
            <a:schemeClr val="tx1"/>
          </a:solidFill>
          <a:latin typeface="+mn-lt"/>
          <a:ea typeface="+mn-ea"/>
          <a:cs typeface="+mn-cs"/>
        </a:defRPr>
      </a:lvl8pPr>
      <a:lvl9pPr marL="3657600"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qiyi.com/zongyi/fnms.html" TargetMode="External"/><Relationship Id="rId2" Type="http://schemas.openxmlformats.org/officeDocument/2006/relationships/hyperlink" Target="http://www.qiyi.com/zongyi/zlzw.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learning.sohu.com/s2009/09edu/" TargetMode="External"/><Relationship Id="rId2" Type="http://schemas.openxmlformats.org/officeDocument/2006/relationships/hyperlink" Target="http://learning.sohu.com/s2010/awards/" TargetMode="External"/><Relationship Id="rId1" Type="http://schemas.openxmlformats.org/officeDocument/2006/relationships/slideLayout" Target="../slideLayouts/slideLayout2.xml"/><Relationship Id="rId6" Type="http://schemas.openxmlformats.org/officeDocument/2006/relationships/hyperlink" Target="http://www.edu.cn/html/info/2011/meeting/index.shtml" TargetMode="External"/><Relationship Id="rId5" Type="http://schemas.openxmlformats.org/officeDocument/2006/relationships/hyperlink" Target="http://learning.sohu.com/s2007/07edu/" TargetMode="External"/><Relationship Id="rId4" Type="http://schemas.openxmlformats.org/officeDocument/2006/relationships/hyperlink" Target="http://learning.sohu.com/s2008/08edu/"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1">
            <a:extLst>
              <a:ext uri="{FF2B5EF4-FFF2-40B4-BE49-F238E27FC236}">
                <a16:creationId xmlns:a16="http://schemas.microsoft.com/office/drawing/2014/main" id="{10D81319-F99D-4800-B071-6173ABA22BE7}"/>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932C0B87-51C4-4D72-9EE0-A0D167FCBA6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3A28BF-0EE2-4E62-8DF7-188B84A0C62E}"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ja-JP" b="0">
              <a:solidFill>
                <a:schemeClr val="tx2"/>
              </a:solidFill>
              <a:latin typeface="Gill Sans MT" panose="020B0502020104020203" pitchFamily="34" charset="0"/>
            </a:endParaRPr>
          </a:p>
        </p:txBody>
      </p:sp>
      <p:sp>
        <p:nvSpPr>
          <p:cNvPr id="12292" name="TextBox 4">
            <a:extLst>
              <a:ext uri="{FF2B5EF4-FFF2-40B4-BE49-F238E27FC236}">
                <a16:creationId xmlns:a16="http://schemas.microsoft.com/office/drawing/2014/main" id="{813CBAE4-76C0-406C-AD07-F5ED775E6607}"/>
              </a:ext>
            </a:extLst>
          </p:cNvPr>
          <p:cNvSpPr txBox="1">
            <a:spLocks noChangeArrowheads="1"/>
          </p:cNvSpPr>
          <p:nvPr/>
        </p:nvSpPr>
        <p:spPr bwMode="auto">
          <a:xfrm>
            <a:off x="3886200" y="38100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孙树斌</a:t>
            </a:r>
            <a:endParaRPr lang="en-US" altLang="zh-CN"/>
          </a:p>
        </p:txBody>
      </p:sp>
      <p:sp>
        <p:nvSpPr>
          <p:cNvPr id="12293" name="标题 5">
            <a:extLst>
              <a:ext uri="{FF2B5EF4-FFF2-40B4-BE49-F238E27FC236}">
                <a16:creationId xmlns:a16="http://schemas.microsoft.com/office/drawing/2014/main" id="{B13D599F-1DD9-408A-A2D6-4AF5FE12C82D}"/>
              </a:ext>
            </a:extLst>
          </p:cNvPr>
          <p:cNvSpPr>
            <a:spLocks noGrp="1"/>
          </p:cNvSpPr>
          <p:nvPr>
            <p:ph type="title" idx="4294967295"/>
          </p:nvPr>
        </p:nvSpPr>
        <p:spPr bwMode="auto">
          <a:xfrm>
            <a:off x="609600" y="2286000"/>
            <a:ext cx="7924800" cy="152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altLang="en-US" sz="6000" b="1">
                <a:ea typeface="宋体" panose="02010600030101010101" pitchFamily="2" charset="-122"/>
              </a:rPr>
              <a:t>云教育</a:t>
            </a:r>
            <a:br>
              <a:rPr lang="en-US" altLang="ja-JP" sz="6000" b="1"/>
            </a:br>
            <a:r>
              <a:rPr lang="en-US" altLang="zh-CN" sz="2400" b="1"/>
              <a:t>——</a:t>
            </a:r>
            <a:r>
              <a:rPr altLang="ja-JP" sz="2400" b="1">
                <a:ea typeface="宋体" panose="02010600030101010101" pitchFamily="2" charset="-122"/>
              </a:rPr>
              <a:t>大学生职业技能培训项目</a:t>
            </a:r>
            <a:endParaRPr kumimoji="1" lang="ja-JP"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1">
            <a:extLst>
              <a:ext uri="{FF2B5EF4-FFF2-40B4-BE49-F238E27FC236}">
                <a16:creationId xmlns:a16="http://schemas.microsoft.com/office/drawing/2014/main" id="{8F250206-7A9D-492E-B5A4-66BA238548E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6037B5E-F8B6-4D9F-912B-EAC7633C9A5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9D6C8AB8-943C-4788-9F92-6204B501E4D4}"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10</a:t>
            </a:fld>
            <a:r>
              <a:rPr lang="ja-JP" altLang="en-US">
                <a:solidFill>
                  <a:schemeClr val="tx2"/>
                </a:solidFill>
                <a:latin typeface="Gill Sans MT" panose="020B0502020104020203" pitchFamily="34" charset="0"/>
                <a:ea typeface="ＭＳ Ｐゴシック" panose="020B0600070205080204" pitchFamily="34" charset="-128"/>
              </a:rPr>
              <a:t>页</a:t>
            </a:r>
          </a:p>
        </p:txBody>
      </p:sp>
      <p:graphicFrame>
        <p:nvGraphicFramePr>
          <p:cNvPr id="4" name="表格 3">
            <a:extLst>
              <a:ext uri="{FF2B5EF4-FFF2-40B4-BE49-F238E27FC236}">
                <a16:creationId xmlns:a16="http://schemas.microsoft.com/office/drawing/2014/main" id="{EDAC5EEC-5FA0-4276-8F1E-D83956E44C32}"/>
              </a:ext>
            </a:extLst>
          </p:cNvPr>
          <p:cNvGraphicFramePr>
            <a:graphicFrameLocks noGrp="1"/>
          </p:cNvGraphicFramePr>
          <p:nvPr/>
        </p:nvGraphicFramePr>
        <p:xfrm>
          <a:off x="533400" y="2286000"/>
          <a:ext cx="8077200" cy="1920875"/>
        </p:xfrm>
        <a:graphic>
          <a:graphicData uri="http://schemas.openxmlformats.org/drawingml/2006/table">
            <a:tbl>
              <a:tblPr/>
              <a:tblGrid>
                <a:gridCol w="1746250">
                  <a:extLst>
                    <a:ext uri="{9D8B030D-6E8A-4147-A177-3AD203B41FA5}">
                      <a16:colId xmlns:a16="http://schemas.microsoft.com/office/drawing/2014/main" val="20000"/>
                    </a:ext>
                  </a:extLst>
                </a:gridCol>
                <a:gridCol w="1704975">
                  <a:extLst>
                    <a:ext uri="{9D8B030D-6E8A-4147-A177-3AD203B41FA5}">
                      <a16:colId xmlns:a16="http://schemas.microsoft.com/office/drawing/2014/main" val="20001"/>
                    </a:ext>
                  </a:extLst>
                </a:gridCol>
                <a:gridCol w="1484313">
                  <a:extLst>
                    <a:ext uri="{9D8B030D-6E8A-4147-A177-3AD203B41FA5}">
                      <a16:colId xmlns:a16="http://schemas.microsoft.com/office/drawing/2014/main" val="20002"/>
                    </a:ext>
                  </a:extLst>
                </a:gridCol>
                <a:gridCol w="1570037">
                  <a:extLst>
                    <a:ext uri="{9D8B030D-6E8A-4147-A177-3AD203B41FA5}">
                      <a16:colId xmlns:a16="http://schemas.microsoft.com/office/drawing/2014/main" val="20003"/>
                    </a:ext>
                  </a:extLst>
                </a:gridCol>
                <a:gridCol w="1571625">
                  <a:extLst>
                    <a:ext uri="{9D8B030D-6E8A-4147-A177-3AD203B41FA5}">
                      <a16:colId xmlns:a16="http://schemas.microsoft.com/office/drawing/2014/main" val="20004"/>
                    </a:ext>
                  </a:extLst>
                </a:gridCol>
              </a:tblGrid>
              <a:tr h="3658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Mainframe</a:t>
                      </a: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WEB</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800" b="1" i="0" u="none" strike="noStrike" cap="none" normalizeH="0" baseline="0">
                          <a:ln>
                            <a:noFill/>
                          </a:ln>
                          <a:solidFill>
                            <a:srgbClr val="FFFFFF"/>
                          </a:solidFill>
                          <a:effectLst/>
                          <a:latin typeface="Gill Sans MT" pitchFamily="34" charset="0"/>
                          <a:ea typeface="ＭＳ Ｐゴシック" charset="-128"/>
                        </a:rPr>
                        <a:t>Mobile</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Testing</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6402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能力目标</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掌握面向对象编程，具备学习和工作方面的主动意识，具备团队合作意识 </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9147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第７～１２月</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日语进阶（</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JLPT N2</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检证实施）、</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程序设计进阶（</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Java &amp; C#</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企业文化</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
        <p:nvSpPr>
          <p:cNvPr id="21528" name="标题 4">
            <a:extLst>
              <a:ext uri="{FF2B5EF4-FFF2-40B4-BE49-F238E27FC236}">
                <a16:creationId xmlns:a16="http://schemas.microsoft.com/office/drawing/2014/main" id="{977AE2D5-A0B0-4D2C-AA20-9C9DECB79101}"/>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阶段能力目标与课程</a:t>
            </a:r>
            <a:br>
              <a:rPr kumimoji="1" altLang="en-US">
                <a:ea typeface="宋体" panose="02010600030101010101" pitchFamily="2" charset="-122"/>
              </a:rPr>
            </a:br>
            <a:r>
              <a:rPr kumimoji="1" altLang="en-US">
                <a:ea typeface="宋体" panose="02010600030101010101" pitchFamily="2" charset="-122"/>
              </a:rPr>
              <a:t>第六学期</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1">
            <a:extLst>
              <a:ext uri="{FF2B5EF4-FFF2-40B4-BE49-F238E27FC236}">
                <a16:creationId xmlns:a16="http://schemas.microsoft.com/office/drawing/2014/main" id="{9DF39B7A-192E-413E-9AEE-D70D0CB3AC4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2183E475-9CD3-41CB-808F-FA1AB77FE9B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64D7226A-5384-47D1-A1ED-F59FFAD9362B}"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11</a:t>
            </a:fld>
            <a:r>
              <a:rPr lang="ja-JP" altLang="en-US">
                <a:solidFill>
                  <a:schemeClr val="tx2"/>
                </a:solidFill>
                <a:latin typeface="Gill Sans MT" panose="020B0502020104020203" pitchFamily="34" charset="0"/>
                <a:ea typeface="ＭＳ Ｐゴシック" panose="020B0600070205080204" pitchFamily="34" charset="-128"/>
              </a:rPr>
              <a:t>页</a:t>
            </a:r>
          </a:p>
        </p:txBody>
      </p:sp>
      <p:graphicFrame>
        <p:nvGraphicFramePr>
          <p:cNvPr id="4" name="表格 3">
            <a:extLst>
              <a:ext uri="{FF2B5EF4-FFF2-40B4-BE49-F238E27FC236}">
                <a16:creationId xmlns:a16="http://schemas.microsoft.com/office/drawing/2014/main" id="{2955444F-EA79-4C05-B2D4-A59A069CFB76}"/>
              </a:ext>
            </a:extLst>
          </p:cNvPr>
          <p:cNvGraphicFramePr>
            <a:graphicFrameLocks noGrp="1"/>
          </p:cNvGraphicFramePr>
          <p:nvPr/>
        </p:nvGraphicFramePr>
        <p:xfrm>
          <a:off x="533400" y="2362200"/>
          <a:ext cx="8042275" cy="2193925"/>
        </p:xfrm>
        <a:graphic>
          <a:graphicData uri="http://schemas.openxmlformats.org/drawingml/2006/table">
            <a:tbl>
              <a:tblPr/>
              <a:tblGrid>
                <a:gridCol w="1481138">
                  <a:extLst>
                    <a:ext uri="{9D8B030D-6E8A-4147-A177-3AD203B41FA5}">
                      <a16:colId xmlns:a16="http://schemas.microsoft.com/office/drawing/2014/main" val="20000"/>
                    </a:ext>
                  </a:extLst>
                </a:gridCol>
                <a:gridCol w="118586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58888">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5087">
                  <a:extLst>
                    <a:ext uri="{9D8B030D-6E8A-4147-A177-3AD203B41FA5}">
                      <a16:colId xmlns:a16="http://schemas.microsoft.com/office/drawing/2014/main" val="20005"/>
                    </a:ext>
                  </a:extLst>
                </a:gridCol>
              </a:tblGrid>
              <a:tr h="4178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2100" b="1" i="0" u="none" strike="noStrike" cap="none" normalizeH="0" baseline="0">
                        <a:ln>
                          <a:noFill/>
                        </a:ln>
                        <a:solidFill>
                          <a:srgbClr val="FFFFFF"/>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100" b="1" i="0" u="none" strike="noStrike" cap="none" normalizeH="0" baseline="0">
                          <a:ln>
                            <a:noFill/>
                          </a:ln>
                          <a:solidFill>
                            <a:srgbClr val="FFFFFF"/>
                          </a:solidFill>
                          <a:effectLst/>
                          <a:latin typeface="Gill Sans MT" pitchFamily="34" charset="0"/>
                          <a:ea typeface="华文新魏" pitchFamily="2" charset="-122"/>
                        </a:rPr>
                        <a:t>培训场所</a:t>
                      </a:r>
                      <a:endParaRPr kumimoji="1" lang="ja-JP" altLang="en-US" sz="2100" b="1" i="0" u="none" strike="noStrike" cap="none" normalizeH="0" baseline="0">
                        <a:ln>
                          <a:noFill/>
                        </a:ln>
                        <a:solidFill>
                          <a:srgbClr val="FFFFFF"/>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2100" b="1" i="0" u="none" strike="noStrike" cap="none" normalizeH="0" baseline="0">
                          <a:ln>
                            <a:noFill/>
                          </a:ln>
                          <a:solidFill>
                            <a:srgbClr val="FFFFFF"/>
                          </a:solidFill>
                          <a:effectLst/>
                          <a:latin typeface="Gill Sans MT" pitchFamily="34" charset="0"/>
                          <a:ea typeface="ＭＳ Ｐゴシック" charset="-128"/>
                        </a:rPr>
                        <a:t>Mainframe</a:t>
                      </a: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2100" b="1" i="0" u="none" strike="noStrike" cap="none" normalizeH="0" baseline="0">
                          <a:ln>
                            <a:noFill/>
                          </a:ln>
                          <a:solidFill>
                            <a:srgbClr val="FFFFFF"/>
                          </a:solidFill>
                          <a:effectLst/>
                          <a:latin typeface="Gill Sans MT" pitchFamily="34" charset="0"/>
                          <a:ea typeface="ＭＳ Ｐゴシック" charset="-128"/>
                        </a:rPr>
                        <a:t>WEB</a:t>
                      </a:r>
                      <a:endParaRPr kumimoji="1" lang="ja-JP" altLang="en-US" sz="2100" b="1" i="0" u="none" strike="noStrike" cap="none" normalizeH="0" baseline="0">
                        <a:ln>
                          <a:noFill/>
                        </a:ln>
                        <a:solidFill>
                          <a:srgbClr val="FFFFFF"/>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100" b="1" i="0" u="none" strike="noStrike" cap="none" normalizeH="0" baseline="0">
                          <a:ln>
                            <a:noFill/>
                          </a:ln>
                          <a:solidFill>
                            <a:srgbClr val="FFFFFF"/>
                          </a:solidFill>
                          <a:effectLst/>
                          <a:latin typeface="Gill Sans MT" pitchFamily="34" charset="0"/>
                          <a:ea typeface="ＭＳ Ｐゴシック" charset="-128"/>
                        </a:rPr>
                        <a:t>Mobile</a:t>
                      </a:r>
                      <a:endParaRPr kumimoji="1" lang="ja-JP" altLang="en-US" sz="2100" b="1" i="0" u="none" strike="noStrike" cap="none" normalizeH="0" baseline="0">
                        <a:ln>
                          <a:noFill/>
                        </a:ln>
                        <a:solidFill>
                          <a:srgbClr val="FFFFFF"/>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2100" b="1" i="0" u="none" strike="noStrike" cap="none" normalizeH="0" baseline="0">
                          <a:ln>
                            <a:noFill/>
                          </a:ln>
                          <a:solidFill>
                            <a:srgbClr val="FFFFFF"/>
                          </a:solidFill>
                          <a:effectLst/>
                          <a:latin typeface="Gill Sans MT" pitchFamily="34" charset="0"/>
                          <a:ea typeface="ＭＳ Ｐゴシック" charset="-128"/>
                        </a:rPr>
                        <a:t>Testing</a:t>
                      </a:r>
                      <a:endParaRPr kumimoji="1" lang="ja-JP" altLang="en-US" sz="2100" b="1" i="0" u="none" strike="noStrike" cap="none" normalizeH="0" baseline="0">
                        <a:ln>
                          <a:noFill/>
                        </a:ln>
                        <a:solidFill>
                          <a:srgbClr val="FFFFFF"/>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1789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rgbClr val="FFFFFF"/>
                          </a:solidFill>
                          <a:effectLst/>
                          <a:latin typeface="Gill Sans MT" pitchFamily="34" charset="0"/>
                          <a:ea typeface="华文新魏" pitchFamily="2" charset="-122"/>
                        </a:rPr>
                        <a:t>第１３～１８月</a:t>
                      </a:r>
                      <a:endParaRPr kumimoji="1" lang="ja-JP" altLang="en-US" sz="1600" b="1" i="0" u="none" strike="noStrike" cap="none" normalizeH="0" baseline="0">
                        <a:ln>
                          <a:noFill/>
                        </a:ln>
                        <a:solidFill>
                          <a:srgbClr val="FFFFFF"/>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100" b="0" i="0" u="none" strike="noStrike" cap="none" normalizeH="0" baseline="0">
                          <a:ln>
                            <a:noFill/>
                          </a:ln>
                          <a:solidFill>
                            <a:srgbClr val="000000"/>
                          </a:solidFill>
                          <a:effectLst/>
                          <a:latin typeface="Gill Sans MT" pitchFamily="34" charset="0"/>
                          <a:ea typeface="华文新魏" pitchFamily="2" charset="-122"/>
                        </a:rPr>
                        <a:t>培训中心</a:t>
                      </a:r>
                      <a:endParaRPr kumimoji="1" lang="ja-JP" altLang="en-US" sz="2100" b="0" i="0" u="none" strike="noStrike" cap="none" normalizeH="0" baseline="0">
                        <a:ln>
                          <a:noFill/>
                        </a:ln>
                        <a:solidFill>
                          <a:srgbClr val="000000"/>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100" b="0" i="0" u="none" strike="noStrike" cap="none" normalizeH="0" baseline="0">
                          <a:ln>
                            <a:noFill/>
                          </a:ln>
                          <a:solidFill>
                            <a:srgbClr val="000000"/>
                          </a:solidFill>
                          <a:effectLst/>
                          <a:latin typeface="Gill Sans MT" pitchFamily="34" charset="0"/>
                          <a:ea typeface="华文新魏" pitchFamily="2" charset="-122"/>
                        </a:rPr>
                        <a:t>JLPT N1</a:t>
                      </a:r>
                      <a:r>
                        <a:rPr kumimoji="1" lang="zh-CN" altLang="en-US" sz="2100" b="0" i="0" u="none" strike="noStrike" cap="none" normalizeH="0" baseline="0">
                          <a:ln>
                            <a:noFill/>
                          </a:ln>
                          <a:solidFill>
                            <a:srgbClr val="000000"/>
                          </a:solidFill>
                          <a:effectLst/>
                          <a:latin typeface="Gill Sans MT" pitchFamily="34" charset="0"/>
                          <a:ea typeface="华文新魏" pitchFamily="2" charset="-122"/>
                        </a:rPr>
                        <a:t>实施、专项技术强化、简历设计、求职技巧</a:t>
                      </a:r>
                      <a:endParaRPr kumimoji="1" lang="ja-JP" altLang="en-US" sz="2100" b="0" i="0" u="none" strike="noStrike" cap="none" normalizeH="0" baseline="0">
                        <a:ln>
                          <a:noFill/>
                        </a:ln>
                        <a:solidFill>
                          <a:srgbClr val="000000"/>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1358144">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2100" b="0" i="0" u="none" strike="noStrike" cap="none" normalizeH="0" baseline="0">
                        <a:ln>
                          <a:noFill/>
                        </a:ln>
                        <a:solidFill>
                          <a:srgbClr val="000000"/>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2100" b="0" i="0" u="none" strike="noStrike" cap="none" normalizeH="0" baseline="0">
                        <a:ln>
                          <a:noFill/>
                        </a:ln>
                        <a:solidFill>
                          <a:srgbClr val="000000"/>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2100" b="0" i="0" u="none" strike="noStrike" cap="none" normalizeH="0" baseline="0">
                        <a:ln>
                          <a:noFill/>
                        </a:ln>
                        <a:solidFill>
                          <a:srgbClr val="000000"/>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2100" b="0" i="0" u="none" strike="noStrike" cap="none" normalizeH="0" baseline="0">
                        <a:ln>
                          <a:noFill/>
                        </a:ln>
                        <a:solidFill>
                          <a:srgbClr val="000000"/>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100" b="0" i="0" u="none" strike="noStrike" cap="none" normalizeH="0" baseline="0">
                        <a:ln>
                          <a:noFill/>
                        </a:ln>
                        <a:solidFill>
                          <a:srgbClr val="000000"/>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2100" b="0" i="0" u="none" strike="noStrike" cap="none" normalizeH="0" baseline="0">
                        <a:ln>
                          <a:noFill/>
                        </a:ln>
                        <a:solidFill>
                          <a:srgbClr val="000000"/>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2100" b="0" i="0" u="none" strike="noStrike" cap="none" normalizeH="0" baseline="0">
                        <a:ln>
                          <a:noFill/>
                        </a:ln>
                        <a:solidFill>
                          <a:srgbClr val="000000"/>
                        </a:solidFill>
                        <a:effectLst/>
                        <a:latin typeface="Gill Sans MT" pitchFamily="34" charset="0"/>
                        <a:ea typeface="ＭＳ Ｐゴシック" charset="-128"/>
                      </a:endParaRPr>
                    </a:p>
                  </a:txBody>
                  <a:tcPr marT="52236" marB="522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60" name="标题 4">
            <a:extLst>
              <a:ext uri="{FF2B5EF4-FFF2-40B4-BE49-F238E27FC236}">
                <a16:creationId xmlns:a16="http://schemas.microsoft.com/office/drawing/2014/main" id="{8D4DF99C-F00C-4B50-871D-50F0B999314B}"/>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阶段能力目标与课程</a:t>
            </a:r>
            <a:br>
              <a:rPr kumimoji="1" lang="en-US" altLang="zh-CN"/>
            </a:br>
            <a:r>
              <a:rPr kumimoji="1" altLang="en-US">
                <a:ea typeface="宋体" panose="02010600030101010101" pitchFamily="2" charset="-122"/>
              </a:rPr>
              <a:t>第七学期</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1">
            <a:extLst>
              <a:ext uri="{FF2B5EF4-FFF2-40B4-BE49-F238E27FC236}">
                <a16:creationId xmlns:a16="http://schemas.microsoft.com/office/drawing/2014/main" id="{6FA52355-B138-4DFB-A202-2F92A202341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8D822C8B-2323-4E46-A8C5-869EFF75EAF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C566F126-46CA-4639-AAD5-3B13C63FE04D}"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12</a:t>
            </a:fld>
            <a:r>
              <a:rPr lang="ja-JP" altLang="en-US">
                <a:solidFill>
                  <a:schemeClr val="tx2"/>
                </a:solidFill>
                <a:latin typeface="Gill Sans MT" panose="020B0502020104020203" pitchFamily="34" charset="0"/>
                <a:ea typeface="ＭＳ Ｐゴシック" panose="020B0600070205080204" pitchFamily="34" charset="-128"/>
              </a:rPr>
              <a:t>页</a:t>
            </a:r>
          </a:p>
        </p:txBody>
      </p:sp>
      <p:graphicFrame>
        <p:nvGraphicFramePr>
          <p:cNvPr id="4" name="表格 3">
            <a:extLst>
              <a:ext uri="{FF2B5EF4-FFF2-40B4-BE49-F238E27FC236}">
                <a16:creationId xmlns:a16="http://schemas.microsoft.com/office/drawing/2014/main" id="{CEB4109E-9244-4E8D-81C8-63FFC68FD186}"/>
              </a:ext>
            </a:extLst>
          </p:cNvPr>
          <p:cNvGraphicFramePr>
            <a:graphicFrameLocks noGrp="1"/>
          </p:cNvGraphicFramePr>
          <p:nvPr/>
        </p:nvGraphicFramePr>
        <p:xfrm>
          <a:off x="609600" y="1828800"/>
          <a:ext cx="7848600" cy="2286000"/>
        </p:xfrm>
        <a:graphic>
          <a:graphicData uri="http://schemas.openxmlformats.org/drawingml/2006/table">
            <a:tbl>
              <a:tblPr/>
              <a:tblGrid>
                <a:gridCol w="1697038">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1443038">
                  <a:extLst>
                    <a:ext uri="{9D8B030D-6E8A-4147-A177-3AD203B41FA5}">
                      <a16:colId xmlns:a16="http://schemas.microsoft.com/office/drawing/2014/main" val="20002"/>
                    </a:ext>
                  </a:extLst>
                </a:gridCol>
                <a:gridCol w="1525587">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Mainframe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WEB</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800" b="1" i="0" u="none" strike="noStrike" cap="none" normalizeH="0" baseline="0">
                          <a:ln>
                            <a:noFill/>
                          </a:ln>
                          <a:solidFill>
                            <a:srgbClr val="FFFFFF"/>
                          </a:solidFill>
                          <a:effectLst/>
                          <a:latin typeface="Gill Sans MT" pitchFamily="34" charset="0"/>
                          <a:ea typeface="ＭＳ Ｐゴシック" charset="-128"/>
                        </a:rPr>
                        <a:t>Mobile</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Testing</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能力目标</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JLPT N1</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实施、专项技术强化、简历设计、求职技巧</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3302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第１９～２４月</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OJT</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项目实战、</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r h="330200">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a:ln>
                          <a:noFill/>
                        </a:ln>
                        <a:solidFill>
                          <a:srgbClr val="000000"/>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a:ln>
                          <a:noFill/>
                        </a:ln>
                        <a:solidFill>
                          <a:srgbClr val="000000"/>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a:ln>
                          <a:noFill/>
                        </a:ln>
                        <a:solidFill>
                          <a:srgbClr val="000000"/>
                        </a:solidFill>
                        <a:effectLst/>
                        <a:latin typeface="Gill Sans MT" pitchFamily="34" charset="0"/>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bl>
          </a:graphicData>
        </a:graphic>
      </p:graphicFrame>
      <p:sp>
        <p:nvSpPr>
          <p:cNvPr id="23584" name="标题 4">
            <a:extLst>
              <a:ext uri="{FF2B5EF4-FFF2-40B4-BE49-F238E27FC236}">
                <a16:creationId xmlns:a16="http://schemas.microsoft.com/office/drawing/2014/main" id="{CAD6341A-98AE-4DC6-AA1D-AF71D34E4715}"/>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阶段课程概览</a:t>
            </a:r>
            <a:r>
              <a:rPr kumimoji="1" lang="en-US" altLang="zh-CN"/>
              <a:t>——</a:t>
            </a:r>
            <a:r>
              <a:rPr kumimoji="1" altLang="en-US">
                <a:ea typeface="宋体" panose="02010600030101010101" pitchFamily="2" charset="-122"/>
              </a:rPr>
              <a:t>第八学期</a:t>
            </a:r>
            <a:br>
              <a:rPr kumimoji="1" lang="en-US" altLang="en-US">
                <a:ea typeface="宋体" panose="02010600030101010101" pitchFamily="2" charset="-122"/>
              </a:rPr>
            </a:b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1">
            <a:extLst>
              <a:ext uri="{FF2B5EF4-FFF2-40B4-BE49-F238E27FC236}">
                <a16:creationId xmlns:a16="http://schemas.microsoft.com/office/drawing/2014/main" id="{6C8B750D-0F5D-4895-9B98-BEAA8FFB39E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82FD19C-EF4A-460D-8BCC-7AE848880F4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9CF6FBA9-15B3-4318-8EFD-7860AAFA8312}" type="slidenum">
              <a:rPr lang="en-US" altLang="zh-CN">
                <a:solidFill>
                  <a:schemeClr val="tx2"/>
                </a:solidFill>
                <a:latin typeface="Gill Sans MT" panose="020B0502020104020203" pitchFamily="34" charset="0"/>
                <a:ea typeface="华文新魏" panose="02010800040101010101" pitchFamily="2" charset="-122"/>
              </a:rPr>
              <a:pPr eaLnBrk="1" hangingPunct="1"/>
              <a:t>13</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24580" name="标题 4">
            <a:extLst>
              <a:ext uri="{FF2B5EF4-FFF2-40B4-BE49-F238E27FC236}">
                <a16:creationId xmlns:a16="http://schemas.microsoft.com/office/drawing/2014/main" id="{6C02EC97-756D-43B8-8E84-FBD2D6AE04EF}"/>
              </a:ext>
            </a:extLst>
          </p:cNvPr>
          <p:cNvSpPr>
            <a:spLocks noGrp="1"/>
          </p:cNvSpPr>
          <p:nvPr>
            <p:ph type="title" idx="4294967295"/>
          </p:nvPr>
        </p:nvSpPr>
        <p:spPr bwMode="auto">
          <a:xfrm>
            <a:off x="5334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四、研究与开发</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1">
            <a:extLst>
              <a:ext uri="{FF2B5EF4-FFF2-40B4-BE49-F238E27FC236}">
                <a16:creationId xmlns:a16="http://schemas.microsoft.com/office/drawing/2014/main" id="{A604A79E-DF19-4A17-BAA4-B126D919C470}"/>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5086B11E-F1B0-440F-8BEA-8200AF59313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D7E7E454-7ED8-4695-90BD-7F944AF67CDF}"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14</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25604" name="标题 3">
            <a:extLst>
              <a:ext uri="{FF2B5EF4-FFF2-40B4-BE49-F238E27FC236}">
                <a16:creationId xmlns:a16="http://schemas.microsoft.com/office/drawing/2014/main" id="{76F6246D-5034-4A86-9696-DD112E280F03}"/>
              </a:ext>
            </a:extLst>
          </p:cNvPr>
          <p:cNvSpPr>
            <a:spLocks noGrp="1"/>
          </p:cNvSpPr>
          <p:nvPr>
            <p:ph type="title" idx="4294967295"/>
          </p:nvPr>
        </p:nvSpPr>
        <p:spPr bwMode="auto">
          <a:xfrm>
            <a:off x="457200" y="1295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云教育社区</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1">
            <a:extLst>
              <a:ext uri="{FF2B5EF4-FFF2-40B4-BE49-F238E27FC236}">
                <a16:creationId xmlns:a16="http://schemas.microsoft.com/office/drawing/2014/main" id="{44C440BD-CDED-4AFD-9CA5-90DABB6F7C7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6001AF14-2347-48D0-8C0F-D243B01C557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18E027DB-01C5-4C90-A0F7-B4F5D883922E}"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15</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26628" name="标题 3">
            <a:extLst>
              <a:ext uri="{FF2B5EF4-FFF2-40B4-BE49-F238E27FC236}">
                <a16:creationId xmlns:a16="http://schemas.microsoft.com/office/drawing/2014/main" id="{1E68FDF3-40DA-4F7B-ABC7-F4CA25830709}"/>
              </a:ext>
            </a:extLst>
          </p:cNvPr>
          <p:cNvSpPr>
            <a:spLocks noGrp="1"/>
          </p:cNvSpPr>
          <p:nvPr>
            <p:ph type="title" idx="4294967295"/>
          </p:nvPr>
        </p:nvSpPr>
        <p:spPr bwMode="auto">
          <a:xfrm>
            <a:off x="457200" y="1371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t>SaaS——</a:t>
            </a:r>
            <a:r>
              <a:rPr kumimoji="1" altLang="en-US">
                <a:ea typeface="宋体" panose="02010600030101010101" pitchFamily="2" charset="-122"/>
              </a:rPr>
              <a:t>社区物联网</a:t>
            </a:r>
            <a:endParaRPr kumimoji="1" lang="ja-JP" altLang="en-US"/>
          </a:p>
        </p:txBody>
      </p:sp>
      <p:sp>
        <p:nvSpPr>
          <p:cNvPr id="5" name="标题 3">
            <a:extLst>
              <a:ext uri="{FF2B5EF4-FFF2-40B4-BE49-F238E27FC236}">
                <a16:creationId xmlns:a16="http://schemas.microsoft.com/office/drawing/2014/main" id="{7B9EE915-7F1E-4891-B64D-F45129827329}"/>
              </a:ext>
            </a:extLst>
          </p:cNvPr>
          <p:cNvSpPr txBox="1">
            <a:spLocks/>
          </p:cNvSpPr>
          <p:nvPr/>
        </p:nvSpPr>
        <p:spPr bwMode="auto">
          <a:xfrm>
            <a:off x="609600" y="3124200"/>
            <a:ext cx="8229600" cy="1143000"/>
          </a:xfrm>
          <a:prstGeom prst="rect">
            <a:avLst/>
          </a:prstGeom>
          <a:noFill/>
          <a:ln>
            <a:miter lim="800000"/>
            <a:headEnd/>
            <a:tailEnd/>
          </a:ln>
        </p:spPr>
        <p:txBody>
          <a:bodyPr/>
          <a:lstStyle/>
          <a:p>
            <a:pPr eaLnBrk="0" hangingPunct="0">
              <a:defRPr/>
            </a:pPr>
            <a:endParaRPr kumimoji="1" lang="ja-JP" altLang="en-US" sz="3200" dirty="0">
              <a:solidFill>
                <a:schemeClr val="tx2"/>
              </a:solidFill>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1">
            <a:extLst>
              <a:ext uri="{FF2B5EF4-FFF2-40B4-BE49-F238E27FC236}">
                <a16:creationId xmlns:a16="http://schemas.microsoft.com/office/drawing/2014/main" id="{56EEC3D4-01A2-462C-AB44-1855112B05B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2265D72C-5BB0-4287-9F03-A67235EEC76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045A422E-59AA-48A9-9133-69B9321D23AD}"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16</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 name="标题 3">
            <a:extLst>
              <a:ext uri="{FF2B5EF4-FFF2-40B4-BE49-F238E27FC236}">
                <a16:creationId xmlns:a16="http://schemas.microsoft.com/office/drawing/2014/main" id="{97D602F1-A19C-41F5-9C5A-DE1A1E4C3DD0}"/>
              </a:ext>
            </a:extLst>
          </p:cNvPr>
          <p:cNvSpPr>
            <a:spLocks noGrp="1"/>
          </p:cNvSpPr>
          <p:nvPr>
            <p:ph type="title" idx="4294967295"/>
          </p:nvPr>
        </p:nvSpPr>
        <p:spPr>
          <a:xfrm>
            <a:off x="457200" y="1219200"/>
            <a:ext cx="8229600" cy="533400"/>
          </a:xfrm>
          <a:prstGeom prst="rect">
            <a:avLst/>
          </a:prstGeom>
        </p:spPr>
        <p:txBody>
          <a:bodyPr/>
          <a:lstStyle/>
          <a:p>
            <a:r>
              <a:rPr kumimoji="1" lang="en-US" altLang="ja-JP">
                <a:ea typeface="宋体" panose="02010600030101010101" pitchFamily="2" charset="-122"/>
              </a:rPr>
              <a:t>SaaS——</a:t>
            </a:r>
            <a:r>
              <a:rPr kumimoji="1" altLang="zh-CN"/>
              <a:t>第三方营销与收付系统</a:t>
            </a:r>
            <a:endParaRPr kumimoji="1" lang="ja-JP" altLang="zh-CN">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1">
            <a:extLst>
              <a:ext uri="{FF2B5EF4-FFF2-40B4-BE49-F238E27FC236}">
                <a16:creationId xmlns:a16="http://schemas.microsoft.com/office/drawing/2014/main" id="{38CBC7E4-A1DF-4F18-902A-5E1A4E1C3C0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ABAC4E83-C79E-4383-8B6E-F03C8E10DE8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D1B55772-1DD4-4549-A096-09D85F72B091}" type="slidenum">
              <a:rPr lang="en-US" altLang="zh-CN">
                <a:solidFill>
                  <a:schemeClr val="tx2"/>
                </a:solidFill>
                <a:latin typeface="Gill Sans MT" panose="020B0502020104020203" pitchFamily="34" charset="0"/>
                <a:ea typeface="华文新魏" panose="02010800040101010101" pitchFamily="2" charset="-122"/>
              </a:rPr>
              <a:pPr eaLnBrk="1" hangingPunct="1"/>
              <a:t>17</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28676" name="标题 4">
            <a:extLst>
              <a:ext uri="{FF2B5EF4-FFF2-40B4-BE49-F238E27FC236}">
                <a16:creationId xmlns:a16="http://schemas.microsoft.com/office/drawing/2014/main" id="{53A62190-D6C8-462F-AB7F-2C400D6675D3}"/>
              </a:ext>
            </a:extLst>
          </p:cNvPr>
          <p:cNvSpPr>
            <a:spLocks noGrp="1"/>
          </p:cNvSpPr>
          <p:nvPr>
            <p:ph type="title" idx="4294967295"/>
          </p:nvPr>
        </p:nvSpPr>
        <p:spPr bwMode="auto">
          <a:xfrm>
            <a:off x="457200" y="13716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en-US">
                <a:solidFill>
                  <a:schemeClr val="tx1"/>
                </a:solidFill>
                <a:latin typeface="Arial" panose="020B0604020202020204" pitchFamily="34" charset="0"/>
                <a:ea typeface="宋体" panose="02010600030101010101" pitchFamily="2" charset="-122"/>
              </a:rPr>
              <a:t>五、</a:t>
            </a:r>
            <a:r>
              <a:rPr altLang="ja-JP">
                <a:solidFill>
                  <a:schemeClr val="tx1"/>
                </a:solidFill>
                <a:latin typeface="Arial" panose="020B0604020202020204" pitchFamily="34" charset="0"/>
                <a:ea typeface="宋体" panose="02010600030101010101" pitchFamily="2" charset="-122"/>
              </a:rPr>
              <a:t>行业及市场情况</a:t>
            </a:r>
            <a:endParaRPr kumimoji="1" lang="ja-JP" altLang="ja-JP">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1">
            <a:extLst>
              <a:ext uri="{FF2B5EF4-FFF2-40B4-BE49-F238E27FC236}">
                <a16:creationId xmlns:a16="http://schemas.microsoft.com/office/drawing/2014/main" id="{07C27397-26EB-4298-B711-FE006E9BC7B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4E3C9D0-E0D4-4E48-BE22-73360DFE913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F169B7A6-B4F9-4214-87FD-4870290F61DA}"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18</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1029" name="标题 3">
            <a:extLst>
              <a:ext uri="{FF2B5EF4-FFF2-40B4-BE49-F238E27FC236}">
                <a16:creationId xmlns:a16="http://schemas.microsoft.com/office/drawing/2014/main" id="{D92768EA-DFC8-4797-9524-EE6957CB0ECF}"/>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背景</a:t>
            </a:r>
            <a:endParaRPr kumimoji="1" lang="ja-JP" altLang="en-US"/>
          </a:p>
        </p:txBody>
      </p:sp>
      <p:graphicFrame>
        <p:nvGraphicFramePr>
          <p:cNvPr id="1026" name="Object 6">
            <a:extLst>
              <a:ext uri="{FF2B5EF4-FFF2-40B4-BE49-F238E27FC236}">
                <a16:creationId xmlns:a16="http://schemas.microsoft.com/office/drawing/2014/main" id="{8B3E6180-0E41-4750-8ADD-F0BEA5882DDA}"/>
              </a:ext>
            </a:extLst>
          </p:cNvPr>
          <p:cNvGraphicFramePr>
            <a:graphicFrameLocks noChangeAspect="1"/>
          </p:cNvGraphicFramePr>
          <p:nvPr/>
        </p:nvGraphicFramePr>
        <p:xfrm>
          <a:off x="2971800" y="2438400"/>
          <a:ext cx="2743200" cy="2057400"/>
        </p:xfrm>
        <a:graphic>
          <a:graphicData uri="http://schemas.openxmlformats.org/presentationml/2006/ole">
            <mc:AlternateContent xmlns:mc="http://schemas.openxmlformats.org/markup-compatibility/2006">
              <mc:Choice xmlns:v="urn:schemas-microsoft-com:vml" Requires="v">
                <p:oleObj spid="_x0000_s1030" name="Document" showAsIcon="1" r:id="rId3" imgW="914400" imgH="685800" progId="Word.Document.8">
                  <p:embed/>
                </p:oleObj>
              </mc:Choice>
              <mc:Fallback>
                <p:oleObj name="Document" showAsIcon="1" r:id="rId3" imgW="914400" imgH="68580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438400"/>
                        <a:ext cx="2743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1">
            <a:extLst>
              <a:ext uri="{FF2B5EF4-FFF2-40B4-BE49-F238E27FC236}">
                <a16:creationId xmlns:a16="http://schemas.microsoft.com/office/drawing/2014/main" id="{B843C8A8-F3EC-4AEE-8F15-0D7621DC51E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45AC1138-4CAA-4F84-84F3-B0898BBBCFB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3631B772-84B5-44B0-9652-910BF75068D4}"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19</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29700" name="标题 3">
            <a:extLst>
              <a:ext uri="{FF2B5EF4-FFF2-40B4-BE49-F238E27FC236}">
                <a16:creationId xmlns:a16="http://schemas.microsoft.com/office/drawing/2014/main" id="{3D1940FF-F65A-4AFB-BD18-64AD4A6E8E6C}"/>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现状</a:t>
            </a:r>
            <a:r>
              <a:rPr kumimoji="1" lang="en-US" altLang="zh-CN"/>
              <a:t>——</a:t>
            </a:r>
            <a:r>
              <a:rPr kumimoji="1" altLang="en-US">
                <a:ea typeface="宋体" panose="02010600030101010101" pitchFamily="2" charset="-122"/>
              </a:rPr>
              <a:t>搜狐年度教育总评之十大</a:t>
            </a:r>
            <a:r>
              <a:rPr kumimoji="1" lang="en-US" altLang="zh-CN"/>
              <a:t>IT</a:t>
            </a:r>
            <a:r>
              <a:rPr kumimoji="1" altLang="en-US">
                <a:ea typeface="宋体" panose="02010600030101010101" pitchFamily="2" charset="-122"/>
              </a:rPr>
              <a:t>培训</a:t>
            </a:r>
            <a:endParaRPr kumimoji="1" lang="ja-JP" altLang="en-US">
              <a:ea typeface="宋体" panose="02010600030101010101" pitchFamily="2" charset="-122"/>
            </a:endParaRPr>
          </a:p>
        </p:txBody>
      </p:sp>
      <p:graphicFrame>
        <p:nvGraphicFramePr>
          <p:cNvPr id="5" name="表格 4">
            <a:extLst>
              <a:ext uri="{FF2B5EF4-FFF2-40B4-BE49-F238E27FC236}">
                <a16:creationId xmlns:a16="http://schemas.microsoft.com/office/drawing/2014/main" id="{21335A00-6D3B-4604-97EE-C14A4632C85E}"/>
              </a:ext>
            </a:extLst>
          </p:cNvPr>
          <p:cNvGraphicFramePr>
            <a:graphicFrameLocks noGrp="1"/>
          </p:cNvGraphicFramePr>
          <p:nvPr/>
        </p:nvGraphicFramePr>
        <p:xfrm>
          <a:off x="762000" y="1981200"/>
          <a:ext cx="7620000" cy="4086225"/>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2010</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2009</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2008</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2007</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北大青鸟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北大青鸟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北大青鸟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北大青鸟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成都银河</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汇众益智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达内</a:t>
                      </a:r>
                      <a:r>
                        <a:rPr kumimoji="0" lang="zh-CN" altLang="en-US" sz="1400" b="0" i="0" u="none" strike="noStrike" cap="none" normalizeH="0" baseline="0">
                          <a:ln>
                            <a:noFill/>
                          </a:ln>
                          <a:solidFill>
                            <a:srgbClr val="000000"/>
                          </a:solidFill>
                          <a:effectLst/>
                          <a:latin typeface="宋体" pitchFamily="2" charset="-122"/>
                          <a:ea typeface="宋体" pitchFamily="2" charset="-122"/>
                        </a:rPr>
                        <a:t>科技</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达内</a:t>
                      </a:r>
                      <a:r>
                        <a:rPr kumimoji="0" lang="zh-CN" altLang="en-US" sz="1400" b="0" i="0" u="none" strike="noStrike" cap="none" normalizeH="0" baseline="0">
                          <a:ln>
                            <a:noFill/>
                          </a:ln>
                          <a:solidFill>
                            <a:srgbClr val="000000"/>
                          </a:solidFill>
                          <a:effectLst/>
                          <a:latin typeface="宋体" pitchFamily="2" charset="-122"/>
                          <a:ea typeface="宋体" pitchFamily="2" charset="-122"/>
                        </a:rPr>
                        <a:t>科技</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清华万博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东方标准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汇众益智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东方标准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西安野马</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清华万博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东方标准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清华</a:t>
                      </a:r>
                      <a:r>
                        <a:rPr kumimoji="0" lang="en-US" altLang="ja-JP" sz="1400" b="0" i="0" u="none" strike="noStrike" cap="none" normalizeH="0" baseline="0">
                          <a:ln>
                            <a:noFill/>
                          </a:ln>
                          <a:solidFill>
                            <a:srgbClr val="000000"/>
                          </a:solidFill>
                          <a:effectLst/>
                          <a:latin typeface="宋体" pitchFamily="2" charset="-122"/>
                          <a:ea typeface="宋体" pitchFamily="2" charset="-122"/>
                        </a:rPr>
                        <a:t>IT</a:t>
                      </a:r>
                      <a:r>
                        <a:rPr kumimoji="0" lang="ja-JP" altLang="en-US" sz="1400" b="0" i="0" u="none" strike="noStrike" cap="none" normalizeH="0" baseline="0">
                          <a:ln>
                            <a:noFill/>
                          </a:ln>
                          <a:solidFill>
                            <a:srgbClr val="000000"/>
                          </a:solidFill>
                          <a:effectLst/>
                          <a:latin typeface="宋体" pitchFamily="2" charset="-122"/>
                          <a:ea typeface="宋体" pitchFamily="2" charset="-122"/>
                        </a:rPr>
                        <a:t>学习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凌阳教育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达内</a:t>
                      </a:r>
                      <a:r>
                        <a:rPr kumimoji="0" lang="zh-CN" altLang="en-US" sz="1400" b="0" i="0" u="none" strike="noStrike" cap="none" normalizeH="0" baseline="0">
                          <a:ln>
                            <a:noFill/>
                          </a:ln>
                          <a:solidFill>
                            <a:srgbClr val="000000"/>
                          </a:solidFill>
                          <a:effectLst/>
                          <a:latin typeface="宋体" pitchFamily="2" charset="-122"/>
                          <a:ea typeface="宋体" pitchFamily="2" charset="-122"/>
                        </a:rPr>
                        <a:t>科技</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杰普软件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清华万博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安博亚威</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华育国际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清华</a:t>
                      </a:r>
                      <a:r>
                        <a:rPr kumimoji="0" lang="en-US" altLang="ja-JP" sz="1400" b="0" i="0" u="none" strike="noStrike" cap="none" normalizeH="0" baseline="0">
                          <a:ln>
                            <a:noFill/>
                          </a:ln>
                          <a:solidFill>
                            <a:srgbClr val="000000"/>
                          </a:solidFill>
                          <a:effectLst/>
                          <a:latin typeface="宋体" pitchFamily="2" charset="-122"/>
                          <a:ea typeface="宋体" pitchFamily="2" charset="-122"/>
                        </a:rPr>
                        <a:t>IT</a:t>
                      </a:r>
                      <a:r>
                        <a:rPr kumimoji="0" lang="ja-JP" altLang="en-US" sz="1400" b="0" i="0" u="none" strike="noStrike" cap="none" normalizeH="0" baseline="0">
                          <a:ln>
                            <a:noFill/>
                          </a:ln>
                          <a:solidFill>
                            <a:srgbClr val="000000"/>
                          </a:solidFill>
                          <a:effectLst/>
                          <a:latin typeface="宋体" pitchFamily="2" charset="-122"/>
                          <a:ea typeface="宋体" pitchFamily="2" charset="-122"/>
                        </a:rPr>
                        <a:t>学习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新华电脑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港湾教育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000000"/>
                          </a:solidFill>
                          <a:effectLst/>
                          <a:latin typeface="宋体" pitchFamily="2" charset="-122"/>
                          <a:ea typeface="宋体" pitchFamily="2" charset="-122"/>
                        </a:rPr>
                        <a:t>NIIT</a:t>
                      </a:r>
                      <a:r>
                        <a:rPr kumimoji="0" lang="ja-JP" altLang="en-US" sz="1400" b="0" i="0" u="none" strike="noStrike" cap="none" normalizeH="0" baseline="0">
                          <a:ln>
                            <a:noFill/>
                          </a:ln>
                          <a:solidFill>
                            <a:srgbClr val="000000"/>
                          </a:solidFill>
                          <a:effectLst/>
                          <a:latin typeface="宋体" pitchFamily="2" charset="-122"/>
                          <a:ea typeface="宋体" pitchFamily="2" charset="-122"/>
                        </a:rPr>
                        <a:t>公司</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新华电脑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汇众益智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东方瑞通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华育国际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华育国际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000000"/>
                          </a:solidFill>
                          <a:effectLst/>
                          <a:latin typeface="宋体" pitchFamily="2" charset="-122"/>
                          <a:ea typeface="宋体" pitchFamily="2" charset="-122"/>
                        </a:rPr>
                        <a:t>OPENLAB</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神州数码</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杰普软件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兰赛普学院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北大方正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乐成数字通信</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1">
            <a:extLst>
              <a:ext uri="{FF2B5EF4-FFF2-40B4-BE49-F238E27FC236}">
                <a16:creationId xmlns:a16="http://schemas.microsoft.com/office/drawing/2014/main" id="{597B8193-11BC-45B0-96EB-CF9EB5D7AD01}"/>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D2B42BE-C8B4-4220-BF12-AEE42314058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4A809236-595D-4B5B-ADB2-F4D1D7E93462}"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13316" name="标题 3">
            <a:extLst>
              <a:ext uri="{FF2B5EF4-FFF2-40B4-BE49-F238E27FC236}">
                <a16:creationId xmlns:a16="http://schemas.microsoft.com/office/drawing/2014/main" id="{8D22C9FC-B371-42F8-B58E-D1829D31C933}"/>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一、项目概述</a:t>
            </a:r>
            <a:endParaRPr kumimoji="1" lang="ja-JP" altLang="en-US"/>
          </a:p>
        </p:txBody>
      </p:sp>
      <p:sp>
        <p:nvSpPr>
          <p:cNvPr id="13317" name="TextBox 4">
            <a:extLst>
              <a:ext uri="{FF2B5EF4-FFF2-40B4-BE49-F238E27FC236}">
                <a16:creationId xmlns:a16="http://schemas.microsoft.com/office/drawing/2014/main" id="{AF75F3E9-F071-4240-9013-B85C27A667D8}"/>
              </a:ext>
            </a:extLst>
          </p:cNvPr>
          <p:cNvSpPr txBox="1">
            <a:spLocks noChangeArrowheads="1"/>
          </p:cNvSpPr>
          <p:nvPr/>
        </p:nvSpPr>
        <p:spPr bwMode="auto">
          <a:xfrm>
            <a:off x="609600" y="1905000"/>
            <a:ext cx="7848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不是</a:t>
            </a:r>
            <a:r>
              <a:rPr lang="zh-CN" altLang="ja-JP"/>
              <a:t>单纯的进行</a:t>
            </a:r>
            <a:r>
              <a:rPr lang="en-US" altLang="ja-JP"/>
              <a:t>Face </a:t>
            </a:r>
            <a:r>
              <a:rPr lang="en-US" altLang="zh-CN"/>
              <a:t>To</a:t>
            </a:r>
            <a:r>
              <a:rPr lang="en-US" altLang="ja-JP"/>
              <a:t> Face</a:t>
            </a:r>
            <a:r>
              <a:rPr lang="zh-CN" altLang="en-US"/>
              <a:t>面授</a:t>
            </a:r>
            <a:r>
              <a:rPr lang="zh-CN" altLang="ja-JP"/>
              <a:t>的教育培训机构，</a:t>
            </a:r>
            <a:r>
              <a:rPr lang="zh-CN" altLang="en-US"/>
              <a:t>是一个提供多种业务形式和服务的，集教育、人才开发、软件开发于一体的</a:t>
            </a:r>
            <a:r>
              <a:rPr lang="zh-CN" altLang="ja-JP" b="1"/>
              <a:t>民办官助</a:t>
            </a:r>
            <a:r>
              <a:rPr lang="zh-CN" altLang="en-US" b="1"/>
              <a:t>的</a:t>
            </a:r>
            <a:r>
              <a:rPr lang="zh-CN" altLang="ja-JP"/>
              <a:t>互联网企业</a:t>
            </a:r>
            <a:r>
              <a:rPr lang="zh-CN" altLang="en-US"/>
              <a:t>。</a:t>
            </a:r>
            <a:endParaRPr lang="en-US" altLang="zh-CN"/>
          </a:p>
          <a:p>
            <a:pPr eaLnBrk="1" hangingPunct="1"/>
            <a:r>
              <a:rPr lang="en-US" altLang="zh-CN"/>
              <a:t> </a:t>
            </a:r>
            <a:r>
              <a:rPr lang="zh-CN" altLang="en-US"/>
              <a:t>业务领域包括：</a:t>
            </a:r>
            <a:endParaRPr lang="en-US" altLang="zh-CN"/>
          </a:p>
          <a:p>
            <a:pPr eaLnBrk="1" hangingPunct="1">
              <a:buFont typeface="Wingdings" panose="05000000000000000000" pitchFamily="2" charset="2"/>
              <a:buChar char="l"/>
            </a:pPr>
            <a:r>
              <a:rPr lang="zh-CN" altLang="en-US"/>
              <a:t>与合作高校共同提供实用型人才的本科学历教育</a:t>
            </a:r>
            <a:endParaRPr lang="en-US" altLang="zh-CN"/>
          </a:p>
          <a:p>
            <a:pPr eaLnBrk="1" hangingPunct="1">
              <a:buFont typeface="Wingdings" panose="05000000000000000000" pitchFamily="2" charset="2"/>
              <a:buChar char="l"/>
            </a:pPr>
            <a:r>
              <a:rPr lang="zh-CN" altLang="en-US"/>
              <a:t>为</a:t>
            </a:r>
            <a:r>
              <a:rPr lang="en-US" altLang="zh-CN"/>
              <a:t>IT</a:t>
            </a:r>
            <a:r>
              <a:rPr lang="zh-CN" altLang="en-US"/>
              <a:t>职场人士提供促进职业生涯可持续发展的新技术继续教育</a:t>
            </a:r>
            <a:endParaRPr lang="en-US" altLang="zh-CN"/>
          </a:p>
          <a:p>
            <a:pPr eaLnBrk="1" hangingPunct="1">
              <a:buFont typeface="Wingdings" panose="05000000000000000000" pitchFamily="2" charset="2"/>
              <a:buChar char="l"/>
            </a:pPr>
            <a:r>
              <a:rPr lang="zh-CN" altLang="en-US"/>
              <a:t>利用云计算平台提供人才开发服务</a:t>
            </a:r>
            <a:endParaRPr lang="en-US" altLang="zh-CN"/>
          </a:p>
          <a:p>
            <a:pPr eaLnBrk="1" hangingPunct="1">
              <a:buFont typeface="Wingdings" panose="05000000000000000000" pitchFamily="2" charset="2"/>
              <a:buChar char="l"/>
            </a:pPr>
            <a:r>
              <a:rPr lang="zh-CN" altLang="en-US"/>
              <a:t>利用云计算平台提供软件外包服务</a:t>
            </a:r>
            <a:endParaRPr lang="en-US" altLang="zh-CN"/>
          </a:p>
          <a:p>
            <a:pPr eaLnBrk="1" hangingPunct="1">
              <a:buFont typeface="Wingdings" panose="05000000000000000000" pitchFamily="2" charset="2"/>
              <a:buChar char="l"/>
            </a:pPr>
            <a:r>
              <a:rPr lang="zh-CN" altLang="en-US"/>
              <a:t>通过与高校合作的培训中心和与企业合作的开发中心为大学生提供模拟项目开发的实战训练服务</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1">
            <a:extLst>
              <a:ext uri="{FF2B5EF4-FFF2-40B4-BE49-F238E27FC236}">
                <a16:creationId xmlns:a16="http://schemas.microsoft.com/office/drawing/2014/main" id="{C132DF29-53E0-4565-BC37-EA199CBDDEF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743C95EA-1097-4305-8C6D-E57A91E562C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A8228CEC-38DD-4421-97FD-732C955B300F}"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20</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0724" name="标题 3">
            <a:extLst>
              <a:ext uri="{FF2B5EF4-FFF2-40B4-BE49-F238E27FC236}">
                <a16:creationId xmlns:a16="http://schemas.microsoft.com/office/drawing/2014/main" id="{3FF770A3-D15D-43FE-B310-0EF6E200EB94}"/>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现状</a:t>
            </a:r>
            <a:r>
              <a:rPr kumimoji="1" lang="en-US" altLang="zh-CN"/>
              <a:t>——</a:t>
            </a:r>
            <a:r>
              <a:rPr kumimoji="1" altLang="en-US">
                <a:ea typeface="宋体" panose="02010600030101010101" pitchFamily="2" charset="-122"/>
              </a:rPr>
              <a:t>腾讯年度教育总评之十大</a:t>
            </a:r>
            <a:r>
              <a:rPr kumimoji="1" lang="en-US" altLang="zh-CN"/>
              <a:t>IT</a:t>
            </a:r>
            <a:r>
              <a:rPr kumimoji="1" altLang="en-US">
                <a:ea typeface="宋体" panose="02010600030101010101" pitchFamily="2" charset="-122"/>
              </a:rPr>
              <a:t>培训</a:t>
            </a:r>
            <a:endParaRPr kumimoji="1" lang="ja-JP" altLang="en-US">
              <a:ea typeface="宋体" panose="02010600030101010101" pitchFamily="2" charset="-122"/>
            </a:endParaRPr>
          </a:p>
        </p:txBody>
      </p:sp>
      <p:graphicFrame>
        <p:nvGraphicFramePr>
          <p:cNvPr id="5" name="表格 4">
            <a:extLst>
              <a:ext uri="{FF2B5EF4-FFF2-40B4-BE49-F238E27FC236}">
                <a16:creationId xmlns:a16="http://schemas.microsoft.com/office/drawing/2014/main" id="{7BC4F1E1-2C7A-4CE6-8021-A82EF105263B}"/>
              </a:ext>
            </a:extLst>
          </p:cNvPr>
          <p:cNvGraphicFramePr>
            <a:graphicFrameLocks noGrp="1"/>
          </p:cNvGraphicFramePr>
          <p:nvPr/>
        </p:nvGraphicFramePr>
        <p:xfrm>
          <a:off x="762000" y="1828800"/>
          <a:ext cx="7696200" cy="4086225"/>
        </p:xfrm>
        <a:graphic>
          <a:graphicData uri="http://schemas.openxmlformats.org/drawingml/2006/table">
            <a:tbl>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FFFFFF"/>
                          </a:solidFill>
                          <a:effectLst/>
                          <a:latin typeface="宋体" pitchFamily="2" charset="-122"/>
                          <a:ea typeface="宋体" pitchFamily="2" charset="-122"/>
                        </a:rPr>
                        <a:t>2010</a:t>
                      </a:r>
                      <a:endParaRPr kumimoji="1" lang="ja-JP" altLang="en-US" sz="1400" b="0" i="0" u="none" strike="noStrike" cap="none" normalizeH="0" baseline="0">
                        <a:ln>
                          <a:noFill/>
                        </a:ln>
                        <a:solidFill>
                          <a:srgbClr val="FFFFFF"/>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FFFFFF"/>
                          </a:solidFill>
                          <a:effectLst/>
                          <a:latin typeface="宋体" pitchFamily="2" charset="-122"/>
                          <a:ea typeface="宋体" pitchFamily="2" charset="-122"/>
                        </a:rPr>
                        <a:t>2009</a:t>
                      </a:r>
                      <a:endParaRPr kumimoji="1" lang="ja-JP" altLang="en-US" sz="1400" b="0" i="0" u="none" strike="noStrike" cap="none" normalizeH="0" baseline="0">
                        <a:ln>
                          <a:noFill/>
                        </a:ln>
                        <a:solidFill>
                          <a:srgbClr val="FFFFFF"/>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FFFFFF"/>
                          </a:solidFill>
                          <a:effectLst/>
                          <a:latin typeface="宋体" pitchFamily="2" charset="-122"/>
                          <a:ea typeface="宋体" pitchFamily="2" charset="-122"/>
                        </a:rPr>
                        <a:t>2008</a:t>
                      </a:r>
                      <a:endParaRPr kumimoji="1" lang="ja-JP" altLang="en-US" sz="1400" b="0" i="0" u="none" strike="noStrike" cap="none" normalizeH="0" baseline="0">
                        <a:ln>
                          <a:noFill/>
                        </a:ln>
                        <a:solidFill>
                          <a:srgbClr val="FFFFFF"/>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北大青鸟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文达电脑教育</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迅腾国际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新华电脑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清华万博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中国计算机函授</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文达电脑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思远</a:t>
                      </a:r>
                      <a:r>
                        <a:rPr kumimoji="0" lang="en-US" altLang="ja-JP" sz="1400" b="0" i="0" u="none" strike="noStrike" cap="none" normalizeH="0" baseline="0">
                          <a:ln>
                            <a:noFill/>
                          </a:ln>
                          <a:solidFill>
                            <a:srgbClr val="000000"/>
                          </a:solidFill>
                          <a:effectLst/>
                          <a:latin typeface="宋体" pitchFamily="2" charset="-122"/>
                          <a:ea typeface="宋体" pitchFamily="2" charset="-122"/>
                        </a:rPr>
                        <a:t>IT</a:t>
                      </a:r>
                      <a:r>
                        <a:rPr kumimoji="0" lang="ja-JP" altLang="en-US" sz="1400" b="0" i="0" u="none" strike="noStrike" cap="none" normalizeH="0" baseline="0">
                          <a:ln>
                            <a:noFill/>
                          </a:ln>
                          <a:solidFill>
                            <a:srgbClr val="000000"/>
                          </a:solidFill>
                          <a:effectLst/>
                          <a:latin typeface="宋体" pitchFamily="2" charset="-122"/>
                          <a:ea typeface="宋体" pitchFamily="2" charset="-122"/>
                        </a:rPr>
                        <a:t>学院</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美国硅谷软件工程</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达内</a:t>
                      </a:r>
                      <a:r>
                        <a:rPr kumimoji="0" lang="en-US" altLang="ja-JP" sz="1400" b="0" i="0" u="none" strike="noStrike" cap="none" normalizeH="0" baseline="0">
                          <a:ln>
                            <a:noFill/>
                          </a:ln>
                          <a:solidFill>
                            <a:srgbClr val="000000"/>
                          </a:solidFill>
                          <a:effectLst/>
                          <a:latin typeface="宋体" pitchFamily="2" charset="-122"/>
                          <a:ea typeface="宋体" pitchFamily="2" charset="-122"/>
                        </a:rPr>
                        <a:t>IT</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达内</a:t>
                      </a:r>
                      <a:r>
                        <a:rPr kumimoji="0" lang="en-US" altLang="zh-CN" sz="1400" b="0" i="0" u="none" strike="noStrike" cap="none" normalizeH="0" baseline="0">
                          <a:ln>
                            <a:noFill/>
                          </a:ln>
                          <a:solidFill>
                            <a:srgbClr val="000000"/>
                          </a:solidFill>
                          <a:effectLst/>
                          <a:latin typeface="宋体" pitchFamily="2" charset="-122"/>
                          <a:ea typeface="宋体" pitchFamily="2" charset="-122"/>
                        </a:rPr>
                        <a:t>IT</a:t>
                      </a:r>
                      <a:r>
                        <a:rPr kumimoji="0" lang="zh-CN" altLang="en-US" sz="1400" b="0" i="0" u="none" strike="noStrike" cap="none" normalizeH="0" baseline="0">
                          <a:ln>
                            <a:noFill/>
                          </a:ln>
                          <a:solidFill>
                            <a:srgbClr val="000000"/>
                          </a:solidFill>
                          <a:effectLst/>
                          <a:latin typeface="宋体" pitchFamily="2" charset="-122"/>
                          <a:ea typeface="宋体" pitchFamily="2" charset="-122"/>
                        </a:rPr>
                        <a:t>培训集团</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杭州计算机学校</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中软国际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中软卓越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惠文教育集团</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汇众教育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000000"/>
                          </a:solidFill>
                          <a:effectLst/>
                          <a:latin typeface="宋体" pitchFamily="2" charset="-122"/>
                          <a:ea typeface="宋体" pitchFamily="2" charset="-122"/>
                        </a:rPr>
                        <a:t>ITAT</a:t>
                      </a:r>
                      <a:r>
                        <a:rPr kumimoji="0" lang="ja-JP" altLang="en-US" sz="1400" b="0" i="0" u="none" strike="noStrike" cap="none" normalizeH="0" baseline="0">
                          <a:ln>
                            <a:noFill/>
                          </a:ln>
                          <a:solidFill>
                            <a:srgbClr val="000000"/>
                          </a:solidFill>
                          <a:effectLst/>
                          <a:latin typeface="宋体" pitchFamily="2" charset="-122"/>
                          <a:ea typeface="宋体" pitchFamily="2" charset="-122"/>
                        </a:rPr>
                        <a:t>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大建教育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迅腾国际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华育国际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000000"/>
                          </a:solidFill>
                          <a:effectLst/>
                          <a:latin typeface="宋体" pitchFamily="2" charset="-122"/>
                          <a:ea typeface="宋体" pitchFamily="2" charset="-122"/>
                        </a:rPr>
                        <a:t>51Testing</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威迅教育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威迅教育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北京计算机专修学院 </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用友管理软件</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东方标准</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陕西英泰移动通信</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宋体" pitchFamily="2" charset="-122"/>
                          <a:ea typeface="宋体" pitchFamily="2" charset="-122"/>
                        </a:rPr>
                        <a:t>中国计算机函授</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000000"/>
                          </a:solidFill>
                          <a:effectLst/>
                          <a:latin typeface="宋体" pitchFamily="2" charset="-122"/>
                          <a:ea typeface="宋体" pitchFamily="2" charset="-122"/>
                        </a:rPr>
                        <a:t>NIIT</a:t>
                      </a:r>
                      <a:endParaRPr kumimoji="0" lang="ja-JP" altLang="en-US" sz="1400" b="0" i="0" u="none" strike="noStrike" cap="none" normalizeH="0" baseline="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400" b="0" i="0" u="none" strike="noStrike" cap="none" normalizeH="0" baseline="0">
                          <a:ln>
                            <a:noFill/>
                          </a:ln>
                          <a:solidFill>
                            <a:srgbClr val="000000"/>
                          </a:solidFill>
                          <a:effectLst/>
                          <a:latin typeface="宋体" pitchFamily="2" charset="-122"/>
                          <a:ea typeface="宋体" pitchFamily="2" charset="-122"/>
                        </a:rPr>
                        <a:t>赛迪教育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1">
            <a:extLst>
              <a:ext uri="{FF2B5EF4-FFF2-40B4-BE49-F238E27FC236}">
                <a16:creationId xmlns:a16="http://schemas.microsoft.com/office/drawing/2014/main" id="{E3F92922-359A-4BF0-80A0-B0D7F6A207B6}"/>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A37817DA-66E3-4F94-B245-68593DADEEF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EC6B39C4-9D7D-44D2-8AE9-4DD04965D1DB}"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21</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1748" name="标题 3">
            <a:extLst>
              <a:ext uri="{FF2B5EF4-FFF2-40B4-BE49-F238E27FC236}">
                <a16:creationId xmlns:a16="http://schemas.microsoft.com/office/drawing/2014/main" id="{0282E687-81B3-488A-9D8F-2241E321281B}"/>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现状</a:t>
            </a:r>
            <a:r>
              <a:rPr kumimoji="1" lang="en-US" altLang="zh-CN"/>
              <a:t>——</a:t>
            </a:r>
            <a:r>
              <a:rPr kumimoji="1" altLang="en-US">
                <a:ea typeface="宋体" panose="02010600030101010101" pitchFamily="2" charset="-122"/>
              </a:rPr>
              <a:t>培训机构比较</a:t>
            </a:r>
            <a:endParaRPr kumimoji="1" lang="ja-JP" altLang="en-US">
              <a:ea typeface="宋体" panose="02010600030101010101" pitchFamily="2" charset="-122"/>
            </a:endParaRPr>
          </a:p>
        </p:txBody>
      </p:sp>
      <p:graphicFrame>
        <p:nvGraphicFramePr>
          <p:cNvPr id="5" name="表格 4">
            <a:extLst>
              <a:ext uri="{FF2B5EF4-FFF2-40B4-BE49-F238E27FC236}">
                <a16:creationId xmlns:a16="http://schemas.microsoft.com/office/drawing/2014/main" id="{3CAE4DD1-4753-4536-AB83-63C9D69D8369}"/>
              </a:ext>
            </a:extLst>
          </p:cNvPr>
          <p:cNvGraphicFramePr>
            <a:graphicFrameLocks noGrp="1"/>
          </p:cNvGraphicFramePr>
          <p:nvPr/>
        </p:nvGraphicFramePr>
        <p:xfrm>
          <a:off x="381000" y="1828800"/>
          <a:ext cx="8305800" cy="4191000"/>
        </p:xfrm>
        <a:graphic>
          <a:graphicData uri="http://schemas.openxmlformats.org/drawingml/2006/table">
            <a:tbl>
              <a:tblPr/>
              <a:tblGrid>
                <a:gridCol w="1757363">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gridCol w="1395412">
                  <a:extLst>
                    <a:ext uri="{9D8B030D-6E8A-4147-A177-3AD203B41FA5}">
                      <a16:colId xmlns:a16="http://schemas.microsoft.com/office/drawing/2014/main" val="20002"/>
                    </a:ext>
                  </a:extLst>
                </a:gridCol>
                <a:gridCol w="1630363">
                  <a:extLst>
                    <a:ext uri="{9D8B030D-6E8A-4147-A177-3AD203B41FA5}">
                      <a16:colId xmlns:a16="http://schemas.microsoft.com/office/drawing/2014/main" val="20003"/>
                    </a:ext>
                  </a:extLst>
                </a:gridCol>
                <a:gridCol w="2484437">
                  <a:extLst>
                    <a:ext uri="{9D8B030D-6E8A-4147-A177-3AD203B41FA5}">
                      <a16:colId xmlns:a16="http://schemas.microsoft.com/office/drawing/2014/main" val="20004"/>
                    </a:ext>
                  </a:extLst>
                </a:gridCol>
              </a:tblGrid>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rgbClr val="FFFFFF"/>
                          </a:solidFill>
                          <a:effectLst/>
                          <a:latin typeface="宋体" pitchFamily="2" charset="-122"/>
                          <a:ea typeface="宋体" pitchFamily="2" charset="-122"/>
                        </a:rPr>
                        <a:t>机构名称</a:t>
                      </a:r>
                      <a:endParaRPr kumimoji="1" lang="ja-JP" altLang="en-US" sz="1500" b="0" i="0" u="none" strike="noStrike" cap="none" normalizeH="0" baseline="0">
                        <a:ln>
                          <a:noFill/>
                        </a:ln>
                        <a:solidFill>
                          <a:srgbClr val="FFFFFF"/>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rgbClr val="FFFFFF"/>
                          </a:solidFill>
                          <a:effectLst/>
                          <a:latin typeface="宋体" pitchFamily="2" charset="-122"/>
                          <a:ea typeface="宋体" pitchFamily="2" charset="-122"/>
                        </a:rPr>
                        <a:t>地域范围</a:t>
                      </a:r>
                      <a:endParaRPr kumimoji="1" lang="ja-JP" altLang="en-US" sz="1500" b="0" i="0" u="none" strike="noStrike" cap="none" normalizeH="0" baseline="0">
                        <a:ln>
                          <a:noFill/>
                        </a:ln>
                        <a:solidFill>
                          <a:srgbClr val="FFFFFF"/>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rgbClr val="FFFFFF"/>
                          </a:solidFill>
                          <a:effectLst/>
                          <a:latin typeface="宋体" pitchFamily="2" charset="-122"/>
                          <a:ea typeface="宋体" pitchFamily="2" charset="-122"/>
                        </a:rPr>
                        <a:t>研发产品</a:t>
                      </a:r>
                      <a:endParaRPr kumimoji="1" lang="ja-JP" altLang="en-US" sz="1500" b="0" i="0" u="none" strike="noStrike" cap="none" normalizeH="0" baseline="0">
                        <a:ln>
                          <a:noFill/>
                        </a:ln>
                        <a:solidFill>
                          <a:srgbClr val="FFFFFF"/>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rgbClr val="FFFFFF"/>
                          </a:solidFill>
                          <a:effectLst/>
                          <a:latin typeface="宋体" pitchFamily="2" charset="-122"/>
                          <a:ea typeface="宋体" pitchFamily="2" charset="-122"/>
                        </a:rPr>
                        <a:t>服务对象</a:t>
                      </a:r>
                      <a:endParaRPr kumimoji="1" lang="ja-JP" altLang="en-US" sz="1500" b="0" i="0" u="none" strike="noStrike" cap="none" normalizeH="0" baseline="0">
                        <a:ln>
                          <a:noFill/>
                        </a:ln>
                        <a:solidFill>
                          <a:srgbClr val="FFFFFF"/>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rgbClr val="FFFFFF"/>
                          </a:solidFill>
                          <a:effectLst/>
                          <a:latin typeface="宋体" pitchFamily="2" charset="-122"/>
                          <a:ea typeface="宋体" pitchFamily="2" charset="-122"/>
                        </a:rPr>
                        <a:t>特色</a:t>
                      </a:r>
                      <a:endParaRPr kumimoji="1" lang="ja-JP" altLang="en-US" sz="1500" b="0" i="0" u="none" strike="noStrike" cap="none" normalizeH="0" baseline="0">
                        <a:ln>
                          <a:noFill/>
                        </a:ln>
                        <a:solidFill>
                          <a:srgbClr val="FFFFFF"/>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宋体" pitchFamily="2" charset="-122"/>
                          <a:ea typeface="宋体" pitchFamily="2" charset="-122"/>
                        </a:rPr>
                        <a:t>北大青鸟</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各地</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宋体" pitchFamily="2" charset="-122"/>
                          <a:ea typeface="宋体" pitchFamily="2" charset="-122"/>
                        </a:rPr>
                        <a:t>ACCP6</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Gill Sans MT" pitchFamily="34" charset="0"/>
                          <a:ea typeface="ＭＳ Ｐゴシック" charset="-128"/>
                        </a:rPr>
                        <a:t>高中</a:t>
                      </a:r>
                      <a:r>
                        <a:rPr kumimoji="0" lang="ja-JP" altLang="en-US" sz="1500" b="0" i="0" u="none" strike="noStrike" cap="none" normalizeH="0" baseline="0">
                          <a:ln>
                            <a:noFill/>
                          </a:ln>
                          <a:solidFill>
                            <a:srgbClr val="000000"/>
                          </a:solidFill>
                          <a:effectLst/>
                          <a:latin typeface="宋体" pitchFamily="2" charset="-122"/>
                          <a:ea typeface="宋体" pitchFamily="2" charset="-122"/>
                        </a:rPr>
                        <a:t>以上</a:t>
                      </a:r>
                      <a:r>
                        <a:rPr kumimoji="0" lang="zh-CN" altLang="en-US" sz="1500" b="0" i="0" u="none" strike="noStrike" cap="none" normalizeH="0" baseline="0">
                          <a:ln>
                            <a:noFill/>
                          </a:ln>
                          <a:solidFill>
                            <a:srgbClr val="000000"/>
                          </a:solidFill>
                          <a:effectLst/>
                          <a:latin typeface="宋体" pitchFamily="2" charset="-122"/>
                          <a:ea typeface="宋体" pitchFamily="2" charset="-122"/>
                        </a:rPr>
                        <a:t>社会青年</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Gill Sans MT" pitchFamily="34" charset="0"/>
                          <a:ea typeface="ＭＳ Ｐゴシック" charset="-128"/>
                        </a:rPr>
                        <a:t>职业教育</a:t>
                      </a:r>
                      <a:r>
                        <a:rPr kumimoji="0" lang="zh-CN" altLang="en-US" sz="1500" b="0" i="0" u="none" strike="noStrike" cap="none" normalizeH="0" baseline="0">
                          <a:ln>
                            <a:noFill/>
                          </a:ln>
                          <a:solidFill>
                            <a:srgbClr val="000000"/>
                          </a:solidFill>
                          <a:effectLst/>
                          <a:latin typeface="Gill Sans MT" pitchFamily="34" charset="0"/>
                          <a:ea typeface="华文新魏" pitchFamily="2" charset="-122"/>
                        </a:rPr>
                        <a:t>、</a:t>
                      </a:r>
                      <a:r>
                        <a:rPr kumimoji="0" lang="en-US" altLang="ja-JP" sz="1500" b="0" i="0" u="none" strike="noStrike" cap="none" normalizeH="0" baseline="0">
                          <a:ln>
                            <a:noFill/>
                          </a:ln>
                          <a:solidFill>
                            <a:srgbClr val="000000"/>
                          </a:solidFill>
                          <a:effectLst/>
                          <a:latin typeface="Gill Sans MT" pitchFamily="34" charset="0"/>
                          <a:ea typeface="ＭＳ Ｐゴシック" charset="-128"/>
                        </a:rPr>
                        <a:t>APTECH</a:t>
                      </a:r>
                      <a:r>
                        <a:rPr kumimoji="0" lang="ja-JP" altLang="en-US" sz="1500" b="0" i="0" u="none" strike="noStrike" cap="none" normalizeH="0" baseline="0">
                          <a:ln>
                            <a:noFill/>
                          </a:ln>
                          <a:solidFill>
                            <a:srgbClr val="000000"/>
                          </a:solidFill>
                          <a:effectLst/>
                          <a:latin typeface="Gill Sans MT" pitchFamily="34" charset="0"/>
                          <a:ea typeface="ＭＳ Ｐゴシック" charset="-128"/>
                        </a:rPr>
                        <a:t>公司认证</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宋体" pitchFamily="2" charset="-122"/>
                          <a:ea typeface="宋体" pitchFamily="2" charset="-122"/>
                        </a:rPr>
                        <a:t>新华电脑</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各地</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00"/>
                          </a:solidFill>
                          <a:effectLst/>
                          <a:latin typeface="宋体" pitchFamily="2" charset="-122"/>
                          <a:ea typeface="宋体" pitchFamily="2" charset="-122"/>
                        </a:rPr>
                        <a:t>---</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Gill Sans MT" pitchFamily="34" charset="0"/>
                          <a:ea typeface="ＭＳ Ｐゴシック" charset="-128"/>
                        </a:rPr>
                        <a:t>初中</a:t>
                      </a:r>
                      <a:r>
                        <a:rPr kumimoji="0" lang="ja-JP" altLang="en-US" sz="1500" b="0" i="0" u="none" strike="noStrike" cap="none" normalizeH="0" baseline="0">
                          <a:ln>
                            <a:noFill/>
                          </a:ln>
                          <a:solidFill>
                            <a:srgbClr val="000000"/>
                          </a:solidFill>
                          <a:effectLst/>
                          <a:latin typeface="宋体" pitchFamily="2" charset="-122"/>
                          <a:ea typeface="宋体" pitchFamily="2" charset="-122"/>
                        </a:rPr>
                        <a:t>以上</a:t>
                      </a:r>
                      <a:r>
                        <a:rPr kumimoji="0" lang="zh-CN" altLang="en-US" sz="1500" b="0" i="0" u="none" strike="noStrike" cap="none" normalizeH="0" baseline="0">
                          <a:ln>
                            <a:noFill/>
                          </a:ln>
                          <a:solidFill>
                            <a:srgbClr val="000000"/>
                          </a:solidFill>
                          <a:effectLst/>
                          <a:latin typeface="宋体" pitchFamily="2" charset="-122"/>
                          <a:ea typeface="宋体" pitchFamily="2" charset="-122"/>
                        </a:rPr>
                        <a:t>社会青年</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成人大专学历教育</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宋体" pitchFamily="2" charset="-122"/>
                          <a:ea typeface="宋体" pitchFamily="2" charset="-122"/>
                        </a:rPr>
                        <a:t>清华万博</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加盟</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Gill Sans MT" pitchFamily="34" charset="0"/>
                          <a:ea typeface="ＭＳ Ｐゴシック" charset="-128"/>
                        </a:rPr>
                        <a:t>1+6</a:t>
                      </a:r>
                      <a:r>
                        <a:rPr kumimoji="0" lang="en-US" altLang="zh-CN" sz="1500" b="0" i="0" u="none" strike="noStrike" cap="none" normalizeH="0" baseline="0">
                          <a:ln>
                            <a:noFill/>
                          </a:ln>
                          <a:solidFill>
                            <a:srgbClr val="000000"/>
                          </a:solidFill>
                          <a:effectLst/>
                          <a:latin typeface="Gill Sans MT" pitchFamily="34" charset="0"/>
                          <a:ea typeface="华文新魏" pitchFamily="2" charset="-122"/>
                        </a:rPr>
                        <a:t>IT</a:t>
                      </a:r>
                      <a:r>
                        <a:rPr kumimoji="0" lang="zh-CN" altLang="en-US" sz="1500" b="0" i="0" u="none" strike="noStrike" cap="none" normalizeH="0" baseline="0">
                          <a:ln>
                            <a:noFill/>
                          </a:ln>
                          <a:solidFill>
                            <a:srgbClr val="000000"/>
                          </a:solidFill>
                          <a:effectLst/>
                          <a:latin typeface="Gill Sans MT" pitchFamily="34" charset="0"/>
                          <a:ea typeface="华文新魏" pitchFamily="2" charset="-122"/>
                        </a:rPr>
                        <a:t>培训</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Gill Sans MT" pitchFamily="34" charset="0"/>
                          <a:ea typeface="ＭＳ Ｐゴシック" charset="-128"/>
                        </a:rPr>
                        <a:t>高中</a:t>
                      </a:r>
                      <a:r>
                        <a:rPr kumimoji="0" lang="ja-JP" altLang="en-US" sz="1500" b="0" i="0" u="none" strike="noStrike" cap="none" normalizeH="0" baseline="0">
                          <a:ln>
                            <a:noFill/>
                          </a:ln>
                          <a:solidFill>
                            <a:srgbClr val="000000"/>
                          </a:solidFill>
                          <a:effectLst/>
                          <a:latin typeface="宋体" pitchFamily="2" charset="-122"/>
                          <a:ea typeface="宋体" pitchFamily="2" charset="-122"/>
                        </a:rPr>
                        <a:t>以上</a:t>
                      </a:r>
                      <a:r>
                        <a:rPr kumimoji="0" lang="zh-CN" altLang="en-US" sz="1500" b="0" i="0" u="none" strike="noStrike" cap="none" normalizeH="0" baseline="0">
                          <a:ln>
                            <a:noFill/>
                          </a:ln>
                          <a:solidFill>
                            <a:srgbClr val="000000"/>
                          </a:solidFill>
                          <a:effectLst/>
                          <a:latin typeface="宋体" pitchFamily="2" charset="-122"/>
                          <a:ea typeface="宋体" pitchFamily="2" charset="-122"/>
                        </a:rPr>
                        <a:t>社会青年</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网络工程师</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达内</a:t>
                      </a:r>
                      <a:r>
                        <a:rPr kumimoji="0" lang="en-US" altLang="zh-CN" sz="1500" b="0" i="0" u="none" strike="noStrike" cap="none" normalizeH="0" baseline="0">
                          <a:ln>
                            <a:noFill/>
                          </a:ln>
                          <a:solidFill>
                            <a:srgbClr val="000000"/>
                          </a:solidFill>
                          <a:effectLst/>
                          <a:latin typeface="宋体" pitchFamily="2" charset="-122"/>
                          <a:ea typeface="宋体" pitchFamily="2" charset="-122"/>
                        </a:rPr>
                        <a:t>IT</a:t>
                      </a:r>
                      <a:r>
                        <a:rPr kumimoji="0" lang="zh-CN" altLang="en-US" sz="1500" b="0" i="0" u="none" strike="noStrike" cap="none" normalizeH="0" baseline="0">
                          <a:ln>
                            <a:noFill/>
                          </a:ln>
                          <a:solidFill>
                            <a:srgbClr val="000000"/>
                          </a:solidFill>
                          <a:effectLst/>
                          <a:latin typeface="宋体" pitchFamily="2" charset="-122"/>
                          <a:ea typeface="宋体" pitchFamily="2" charset="-122"/>
                        </a:rPr>
                        <a:t>培训集团</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各地</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大学毕业生</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先付</a:t>
                      </a:r>
                      <a:r>
                        <a:rPr kumimoji="0" lang="en-US" altLang="zh-CN" sz="1500" b="0" i="0" u="none" strike="noStrike" cap="none" normalizeH="0" baseline="0">
                          <a:ln>
                            <a:noFill/>
                          </a:ln>
                          <a:solidFill>
                            <a:srgbClr val="000000"/>
                          </a:solidFill>
                          <a:effectLst/>
                          <a:latin typeface="宋体" pitchFamily="2" charset="-122"/>
                          <a:ea typeface="宋体" pitchFamily="2" charset="-122"/>
                        </a:rPr>
                        <a:t>20%</a:t>
                      </a:r>
                      <a:r>
                        <a:rPr kumimoji="0" lang="zh-CN" altLang="en-US" sz="1500" b="0" i="0" u="none" strike="noStrike" cap="none" normalizeH="0" baseline="0">
                          <a:ln>
                            <a:noFill/>
                          </a:ln>
                          <a:solidFill>
                            <a:srgbClr val="000000"/>
                          </a:solidFill>
                          <a:effectLst/>
                          <a:latin typeface="宋体" pitchFamily="2" charset="-122"/>
                          <a:ea typeface="宋体" pitchFamily="2" charset="-122"/>
                        </a:rPr>
                        <a:t>款，就业后付</a:t>
                      </a:r>
                      <a:r>
                        <a:rPr kumimoji="0" lang="en-US" altLang="zh-CN" sz="1500" b="0" i="0" u="none" strike="noStrike" cap="none" normalizeH="0" baseline="0">
                          <a:ln>
                            <a:noFill/>
                          </a:ln>
                          <a:solidFill>
                            <a:srgbClr val="000000"/>
                          </a:solidFill>
                          <a:effectLst/>
                          <a:latin typeface="宋体" pitchFamily="2" charset="-122"/>
                          <a:ea typeface="宋体" pitchFamily="2" charset="-122"/>
                        </a:rPr>
                        <a:t>80%</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宋体" pitchFamily="2" charset="-122"/>
                          <a:ea typeface="宋体" pitchFamily="2" charset="-122"/>
                        </a:rPr>
                        <a:t>东方标准</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广州</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大学毕业生</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主页许久没更新，有死链</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宋体" pitchFamily="2" charset="-122"/>
                          <a:ea typeface="宋体" pitchFamily="2" charset="-122"/>
                        </a:rPr>
                        <a:t>汇众教育</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各地</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游戏学院</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Gill Sans MT" pitchFamily="34" charset="0"/>
                          <a:ea typeface="ＭＳ Ｐゴシック" charset="-128"/>
                        </a:rPr>
                        <a:t>高中</a:t>
                      </a:r>
                      <a:r>
                        <a:rPr kumimoji="0" lang="ja-JP" altLang="en-US" sz="1500" b="0" i="0" u="none" strike="noStrike" cap="none" normalizeH="0" baseline="0">
                          <a:ln>
                            <a:noFill/>
                          </a:ln>
                          <a:solidFill>
                            <a:srgbClr val="000000"/>
                          </a:solidFill>
                          <a:effectLst/>
                          <a:latin typeface="宋体" pitchFamily="2" charset="-122"/>
                          <a:ea typeface="宋体" pitchFamily="2" charset="-122"/>
                        </a:rPr>
                        <a:t>以上</a:t>
                      </a:r>
                      <a:r>
                        <a:rPr kumimoji="0" lang="zh-CN" altLang="en-US" sz="1500" b="0" i="0" u="none" strike="noStrike" cap="none" normalizeH="0" baseline="0">
                          <a:ln>
                            <a:noFill/>
                          </a:ln>
                          <a:solidFill>
                            <a:srgbClr val="000000"/>
                          </a:solidFill>
                          <a:effectLst/>
                          <a:latin typeface="宋体" pitchFamily="2" charset="-122"/>
                          <a:ea typeface="宋体" pitchFamily="2" charset="-122"/>
                        </a:rPr>
                        <a:t>社会青年</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游戏、动漫、影视</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宋体" pitchFamily="2" charset="-122"/>
                          <a:ea typeface="宋体" pitchFamily="2" charset="-122"/>
                        </a:rPr>
                        <a:t>华育国际</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各地</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ja-JP" altLang="en-US" sz="1500" b="0" i="0" u="none" strike="noStrike" cap="none" normalizeH="0" baseline="0">
                          <a:ln>
                            <a:noFill/>
                          </a:ln>
                          <a:solidFill>
                            <a:srgbClr val="000000"/>
                          </a:solidFill>
                          <a:effectLst/>
                          <a:latin typeface="Gill Sans MT" pitchFamily="34" charset="0"/>
                          <a:ea typeface="ＭＳ Ｐゴシック" charset="-128"/>
                        </a:rPr>
                        <a:t>初中</a:t>
                      </a:r>
                      <a:r>
                        <a:rPr kumimoji="0" lang="ja-JP" altLang="en-US" sz="1500" b="0" i="0" u="none" strike="noStrike" cap="none" normalizeH="0" baseline="0">
                          <a:ln>
                            <a:noFill/>
                          </a:ln>
                          <a:solidFill>
                            <a:srgbClr val="000000"/>
                          </a:solidFill>
                          <a:effectLst/>
                          <a:latin typeface="宋体" pitchFamily="2" charset="-122"/>
                          <a:ea typeface="宋体" pitchFamily="2" charset="-122"/>
                        </a:rPr>
                        <a:t>以上</a:t>
                      </a:r>
                      <a:r>
                        <a:rPr kumimoji="0" lang="zh-CN" altLang="en-US" sz="1500" b="0" i="0" u="none" strike="noStrike" cap="none" normalizeH="0" baseline="0">
                          <a:ln>
                            <a:noFill/>
                          </a:ln>
                          <a:solidFill>
                            <a:srgbClr val="000000"/>
                          </a:solidFill>
                          <a:effectLst/>
                          <a:latin typeface="宋体" pitchFamily="2" charset="-122"/>
                          <a:ea typeface="宋体" pitchFamily="2" charset="-122"/>
                        </a:rPr>
                        <a:t>社会青年</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学历教育、证书教育</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宋体" pitchFamily="2" charset="-122"/>
                          <a:ea typeface="宋体" pitchFamily="2" charset="-122"/>
                        </a:rPr>
                        <a:t>NIIT</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r h="384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500" b="0" i="0" u="none" strike="noStrike" cap="none" normalizeH="0" baseline="0">
                          <a:ln>
                            <a:noFill/>
                          </a:ln>
                          <a:solidFill>
                            <a:srgbClr val="000000"/>
                          </a:solidFill>
                          <a:effectLst/>
                          <a:latin typeface="宋体" pitchFamily="2" charset="-122"/>
                          <a:ea typeface="宋体" pitchFamily="2" charset="-122"/>
                        </a:rPr>
                        <a:t>ITAT</a:t>
                      </a:r>
                      <a:r>
                        <a:rPr kumimoji="0" lang="ja-JP" altLang="en-US" sz="1500" b="0" i="0" u="none" strike="noStrike" cap="none" normalizeH="0" baseline="0">
                          <a:ln>
                            <a:noFill/>
                          </a:ln>
                          <a:solidFill>
                            <a:srgbClr val="000000"/>
                          </a:solidFill>
                          <a:effectLst/>
                          <a:latin typeface="宋体" pitchFamily="2" charset="-122"/>
                          <a:ea typeface="宋体" pitchFamily="2" charset="-122"/>
                        </a:rPr>
                        <a:t>教育</a:t>
                      </a: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全国</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大中院校</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a:ln>
                            <a:noFill/>
                          </a:ln>
                          <a:solidFill>
                            <a:srgbClr val="000000"/>
                          </a:solidFill>
                          <a:effectLst/>
                          <a:latin typeface="宋体" pitchFamily="2" charset="-122"/>
                          <a:ea typeface="宋体" pitchFamily="2" charset="-122"/>
                        </a:rPr>
                        <a:t>教育部、普及性实用技术</a:t>
                      </a: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421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a:ln>
                            <a:noFill/>
                          </a:ln>
                          <a:solidFill>
                            <a:srgbClr val="000000"/>
                          </a:solidFill>
                          <a:effectLst/>
                          <a:latin typeface="宋体" pitchFamily="2" charset="-122"/>
                          <a:ea typeface="宋体" pitchFamily="2" charset="-122"/>
                        </a:rPr>
                        <a:t>MY</a:t>
                      </a:r>
                      <a:endParaRPr kumimoji="0" lang="ja-JP" altLang="en-US" sz="1500" b="1"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ja-JP" altLang="en-US" sz="1500" b="0" i="0" u="none" strike="noStrike" cap="none" normalizeH="0" baseline="0">
                        <a:ln>
                          <a:noFill/>
                        </a:ln>
                        <a:solidFill>
                          <a:srgbClr val="000000"/>
                        </a:solidFill>
                        <a:effectLst/>
                        <a:latin typeface="宋体" pitchFamily="2" charset="-122"/>
                        <a:ea typeface="宋体" pitchFamily="2" charset="-122"/>
                      </a:endParaRPr>
                    </a:p>
                  </a:txBody>
                  <a:tcPr marT="47371" marB="473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1">
            <a:extLst>
              <a:ext uri="{FF2B5EF4-FFF2-40B4-BE49-F238E27FC236}">
                <a16:creationId xmlns:a16="http://schemas.microsoft.com/office/drawing/2014/main" id="{4F7B414E-6377-406C-850A-204DB9664C5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8C41A7FB-157B-42E8-BDB5-EBDB07BD422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BB3A4A72-F360-482A-BDF4-81C21FB296CB}"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22</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2772" name="标题 3">
            <a:extLst>
              <a:ext uri="{FF2B5EF4-FFF2-40B4-BE49-F238E27FC236}">
                <a16:creationId xmlns:a16="http://schemas.microsoft.com/office/drawing/2014/main" id="{9AEB93C4-8299-4DA1-AF97-370FC9EABF55}"/>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机会</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1">
            <a:extLst>
              <a:ext uri="{FF2B5EF4-FFF2-40B4-BE49-F238E27FC236}">
                <a16:creationId xmlns:a16="http://schemas.microsoft.com/office/drawing/2014/main" id="{1F2C5F1C-AF38-4E21-962F-AC358FBA1C6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1C1B0298-241E-42F4-93F3-5064F24A7F8C}"/>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488F769E-75F7-40D7-8ECA-97FF1501C75B}"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23</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3796" name="标题 3">
            <a:extLst>
              <a:ext uri="{FF2B5EF4-FFF2-40B4-BE49-F238E27FC236}">
                <a16:creationId xmlns:a16="http://schemas.microsoft.com/office/drawing/2014/main" id="{E6E0E9FE-17AF-4005-BFF4-DB479AC46A5F}"/>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行业竞争力分析</a:t>
            </a:r>
            <a:endParaRPr kumimoji="1" lang="ja-JP" altLang="en-US"/>
          </a:p>
        </p:txBody>
      </p:sp>
      <p:sp>
        <p:nvSpPr>
          <p:cNvPr id="33797" name="TextBox 4">
            <a:extLst>
              <a:ext uri="{FF2B5EF4-FFF2-40B4-BE49-F238E27FC236}">
                <a16:creationId xmlns:a16="http://schemas.microsoft.com/office/drawing/2014/main" id="{B4F38183-52AB-49B8-A959-431442C6F2D8}"/>
              </a:ext>
            </a:extLst>
          </p:cNvPr>
          <p:cNvSpPr txBox="1">
            <a:spLocks noChangeArrowheads="1"/>
          </p:cNvSpPr>
          <p:nvPr/>
        </p:nvSpPr>
        <p:spPr bwMode="auto">
          <a:xfrm>
            <a:off x="609600" y="1981200"/>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en-US" altLang="zh-CN"/>
          </a:p>
          <a:p>
            <a:pPr eaLnBrk="1" hangingPunct="1"/>
            <a:r>
              <a:rPr kumimoji="1" lang="zh-CN" altLang="en-US"/>
              <a:t>现存竞争对手</a:t>
            </a:r>
            <a:endParaRPr kumimoji="1" lang="en-US" altLang="zh-CN"/>
          </a:p>
          <a:p>
            <a:pPr eaLnBrk="1" hangingPunct="1"/>
            <a:r>
              <a:rPr kumimoji="1" lang="zh-CN" altLang="en-US"/>
              <a:t>潜在竞争对手</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1">
            <a:extLst>
              <a:ext uri="{FF2B5EF4-FFF2-40B4-BE49-F238E27FC236}">
                <a16:creationId xmlns:a16="http://schemas.microsoft.com/office/drawing/2014/main" id="{3328906B-11FC-4FAE-86FB-BEC34371FBC5}"/>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4E265883-B157-491F-9984-63F9D099A33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2626EF2E-6885-4364-A01F-6EE707A2D5B5}"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24</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4820" name="标题 3">
            <a:extLst>
              <a:ext uri="{FF2B5EF4-FFF2-40B4-BE49-F238E27FC236}">
                <a16:creationId xmlns:a16="http://schemas.microsoft.com/office/drawing/2014/main" id="{B576A553-513B-41AB-8D86-4C74B302BB86}"/>
              </a:ext>
            </a:extLst>
          </p:cNvPr>
          <p:cNvSpPr>
            <a:spLocks noGrp="1"/>
          </p:cNvSpPr>
          <p:nvPr>
            <p:ph type="title" idx="4294967295"/>
          </p:nvPr>
        </p:nvSpPr>
        <p:spPr bwMode="auto">
          <a:xfrm>
            <a:off x="457200" y="12192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2200">
                <a:solidFill>
                  <a:srgbClr val="494949"/>
                </a:solidFill>
                <a:latin typeface="黑体" panose="02010609060101010101" pitchFamily="49" charset="-122"/>
                <a:cs typeface="宋体" panose="02010600030101010101" pitchFamily="2" charset="-122"/>
              </a:rPr>
              <a:t>SWOT</a:t>
            </a:r>
            <a:r>
              <a:rPr altLang="ja-JP" sz="2200">
                <a:solidFill>
                  <a:srgbClr val="494949"/>
                </a:solidFill>
                <a:ea typeface="黑体" panose="02010609060101010101" pitchFamily="49" charset="-122"/>
                <a:cs typeface="宋体" panose="02010600030101010101" pitchFamily="2" charset="-122"/>
              </a:rPr>
              <a:t>分析</a:t>
            </a:r>
            <a:r>
              <a:rPr lang="en-US" altLang="zh-CN" sz="2200">
                <a:solidFill>
                  <a:srgbClr val="494949"/>
                </a:solidFill>
                <a:ea typeface="黑体" panose="02010609060101010101" pitchFamily="49" charset="-122"/>
                <a:cs typeface="宋体" panose="02010600030101010101" pitchFamily="2" charset="-122"/>
              </a:rPr>
              <a:t>——</a:t>
            </a:r>
            <a:r>
              <a:rPr lang="en-US" altLang="zh-CN" sz="2200">
                <a:solidFill>
                  <a:srgbClr val="494949"/>
                </a:solidFill>
                <a:latin typeface="黑体" panose="02010609060101010101" pitchFamily="49" charset="-122"/>
              </a:rPr>
              <a:t>S</a:t>
            </a:r>
            <a:r>
              <a:rPr lang="en-US" altLang="ja-JP" sz="2200">
                <a:solidFill>
                  <a:srgbClr val="494949"/>
                </a:solidFill>
                <a:latin typeface="黑体" panose="02010609060101010101" pitchFamily="49" charset="-122"/>
              </a:rPr>
              <a:t>trengths</a:t>
            </a:r>
            <a:r>
              <a:rPr lang="ja-JP" altLang="en-US" sz="2200">
                <a:solidFill>
                  <a:srgbClr val="494949"/>
                </a:solidFill>
                <a:latin typeface="黑体" panose="02010609060101010101" pitchFamily="49" charset="-122"/>
              </a:rPr>
              <a:t>（优势）</a:t>
            </a:r>
          </a:p>
        </p:txBody>
      </p:sp>
      <p:sp>
        <p:nvSpPr>
          <p:cNvPr id="34821" name="TextBox 4">
            <a:extLst>
              <a:ext uri="{FF2B5EF4-FFF2-40B4-BE49-F238E27FC236}">
                <a16:creationId xmlns:a16="http://schemas.microsoft.com/office/drawing/2014/main" id="{E3C95BD1-E647-47D4-9AEC-8958E7EDB7BA}"/>
              </a:ext>
            </a:extLst>
          </p:cNvPr>
          <p:cNvSpPr txBox="1">
            <a:spLocks noChangeArrowheads="1"/>
          </p:cNvSpPr>
          <p:nvPr/>
        </p:nvSpPr>
        <p:spPr bwMode="auto">
          <a:xfrm>
            <a:off x="533400" y="1752600"/>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国际化：紧跟市场调研而设计出的面向市场、面向</a:t>
            </a:r>
            <a:r>
              <a:rPr lang="en-US" altLang="zh-CN"/>
              <a:t>IT</a:t>
            </a:r>
            <a:r>
              <a:rPr lang="zh-CN" altLang="en-US"/>
              <a:t>企业的系列教育产品，使我们的教育水平与国际</a:t>
            </a:r>
            <a:r>
              <a:rPr lang="en-US" altLang="zh-CN"/>
              <a:t>IT</a:t>
            </a:r>
            <a:r>
              <a:rPr lang="zh-CN" altLang="en-US"/>
              <a:t>产业技术同步发展，使我们的学生的知识更具实用性、更加符合社会需求。  </a:t>
            </a:r>
            <a:br>
              <a:rPr lang="zh-CN" altLang="en-US"/>
            </a:br>
            <a:br>
              <a:rPr lang="zh-CN" altLang="en-US"/>
            </a:br>
            <a:r>
              <a:rPr lang="zh-CN" altLang="en-US"/>
              <a:t>系统化：按照软件开发人员需要的知识和技能设置课程，循序渐进、系统性强、课程内容又涵盖了当前各大软件公司和</a:t>
            </a:r>
            <a:r>
              <a:rPr lang="en-US" altLang="zh-CN"/>
              <a:t>IT</a:t>
            </a:r>
            <a:r>
              <a:rPr lang="zh-CN" altLang="en-US"/>
              <a:t>企业正在使 用的流行软件、实用方法学、工业标准和开发工具等。同时，课程设置和教学组织注重培养学生解决问题的能力和实际动手的能力，项目设计参照国际软件开发标准 进行；培养企业需要的大量工程化人才。 </a:t>
            </a:r>
            <a:endParaRPr lang="en-US" altLang="zh-CN"/>
          </a:p>
          <a:p>
            <a:pPr eaLnBrk="1" hangingPunct="1"/>
            <a:endParaRPr kumimoji="1" lang="en-US" altLang="ja-JP"/>
          </a:p>
          <a:p>
            <a:pPr eaLnBrk="1" hangingPunct="1"/>
            <a:r>
              <a:rPr kumimoji="1" lang="zh-CN" altLang="en-US"/>
              <a:t>规范化：</a:t>
            </a:r>
            <a:r>
              <a:rPr lang="zh-CN" altLang="en-US"/>
              <a:t>依据</a:t>
            </a:r>
            <a:r>
              <a:rPr lang="en-US" altLang="zh-CN"/>
              <a:t>IT</a:t>
            </a:r>
            <a:r>
              <a:rPr lang="zh-CN" altLang="en-US"/>
              <a:t>企业最新技术要求，制定其认可的教材、课件、教学目标、教学大纲、教学方法、教师指导手册、项目操作手册及教学管理、质量评估手册等。 通过规范化的教学操作，通过高水平教师的讲授、指导，通过科学的一体化学习方法（理论、上机、辅导、项目操作、实习、技术研讨、技术沙龙），使学生经过一段时间的系统学习、实践，具备企业工作职位的专业知识、技术、技能及操作经验。</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1">
            <a:extLst>
              <a:ext uri="{FF2B5EF4-FFF2-40B4-BE49-F238E27FC236}">
                <a16:creationId xmlns:a16="http://schemas.microsoft.com/office/drawing/2014/main" id="{5EC6519F-F423-4739-A5E8-06C102FB5767}"/>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6184723D-D2B6-4C95-94DE-8BA5185810F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ACC30E65-5710-4B2E-BE12-6405E822201A}"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25</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5844" name="标题 3">
            <a:extLst>
              <a:ext uri="{FF2B5EF4-FFF2-40B4-BE49-F238E27FC236}">
                <a16:creationId xmlns:a16="http://schemas.microsoft.com/office/drawing/2014/main" id="{518D4161-1490-4089-939B-262180736520}"/>
              </a:ext>
            </a:extLst>
          </p:cNvPr>
          <p:cNvSpPr>
            <a:spLocks noGrp="1"/>
          </p:cNvSpPr>
          <p:nvPr>
            <p:ph type="title" idx="4294967295"/>
          </p:nvPr>
        </p:nvSpPr>
        <p:spPr bwMode="auto">
          <a:xfrm>
            <a:off x="457200" y="12192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2200">
                <a:solidFill>
                  <a:srgbClr val="494949"/>
                </a:solidFill>
                <a:latin typeface="黑体" panose="02010609060101010101" pitchFamily="49" charset="-122"/>
                <a:cs typeface="宋体" panose="02010600030101010101" pitchFamily="2" charset="-122"/>
              </a:rPr>
              <a:t>SWOT</a:t>
            </a:r>
            <a:r>
              <a:rPr altLang="ja-JP" sz="2200">
                <a:solidFill>
                  <a:srgbClr val="494949"/>
                </a:solidFill>
                <a:ea typeface="黑体" panose="02010609060101010101" pitchFamily="49" charset="-122"/>
                <a:cs typeface="宋体" panose="02010600030101010101" pitchFamily="2" charset="-122"/>
              </a:rPr>
              <a:t>分析</a:t>
            </a:r>
            <a:r>
              <a:rPr lang="en-US" altLang="zh-CN" sz="2200">
                <a:solidFill>
                  <a:srgbClr val="494949"/>
                </a:solidFill>
                <a:ea typeface="黑体" panose="02010609060101010101" pitchFamily="49" charset="-122"/>
                <a:cs typeface="宋体" panose="02010600030101010101" pitchFamily="2" charset="-122"/>
              </a:rPr>
              <a:t>——W</a:t>
            </a:r>
            <a:r>
              <a:rPr lang="en-US" altLang="ja-JP" sz="2200">
                <a:solidFill>
                  <a:srgbClr val="494949"/>
                </a:solidFill>
                <a:latin typeface="黑体" panose="02010609060101010101" pitchFamily="49" charset="-122"/>
                <a:cs typeface="宋体" panose="02010600030101010101" pitchFamily="2" charset="-122"/>
              </a:rPr>
              <a:t>eaknesses</a:t>
            </a:r>
            <a:r>
              <a:rPr lang="ja-JP" altLang="en-US" sz="2200">
                <a:solidFill>
                  <a:srgbClr val="494949"/>
                </a:solidFill>
                <a:latin typeface="黑体" panose="02010609060101010101" pitchFamily="49" charset="-122"/>
                <a:cs typeface="宋体" panose="02010600030101010101" pitchFamily="2" charset="-122"/>
              </a:rPr>
              <a:t>（劣势）</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1">
            <a:extLst>
              <a:ext uri="{FF2B5EF4-FFF2-40B4-BE49-F238E27FC236}">
                <a16:creationId xmlns:a16="http://schemas.microsoft.com/office/drawing/2014/main" id="{A81B5054-9CD0-488D-A6C9-040C043C422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99A419A3-D6C2-4CAB-A527-34E37D8F7E4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2DCE28C1-0152-4DD3-B6C0-25DBFAE03552}"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26</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6868" name="标题 3">
            <a:extLst>
              <a:ext uri="{FF2B5EF4-FFF2-40B4-BE49-F238E27FC236}">
                <a16:creationId xmlns:a16="http://schemas.microsoft.com/office/drawing/2014/main" id="{A1C643A8-A85A-4B9D-AF36-201EAAF679F2}"/>
              </a:ext>
            </a:extLst>
          </p:cNvPr>
          <p:cNvSpPr>
            <a:spLocks noGrp="1"/>
          </p:cNvSpPr>
          <p:nvPr>
            <p:ph type="title" idx="4294967295"/>
          </p:nvPr>
        </p:nvSpPr>
        <p:spPr bwMode="auto">
          <a:xfrm>
            <a:off x="457200" y="12192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2200">
                <a:solidFill>
                  <a:srgbClr val="494949"/>
                </a:solidFill>
                <a:latin typeface="黑体" panose="02010609060101010101" pitchFamily="49" charset="-122"/>
                <a:cs typeface="宋体" panose="02010600030101010101" pitchFamily="2" charset="-122"/>
              </a:rPr>
              <a:t>SWOT</a:t>
            </a:r>
            <a:r>
              <a:rPr altLang="ja-JP" sz="2200">
                <a:solidFill>
                  <a:srgbClr val="494949"/>
                </a:solidFill>
                <a:ea typeface="黑体" panose="02010609060101010101" pitchFamily="49" charset="-122"/>
                <a:cs typeface="宋体" panose="02010600030101010101" pitchFamily="2" charset="-122"/>
              </a:rPr>
              <a:t>分析</a:t>
            </a:r>
            <a:r>
              <a:rPr lang="en-US" altLang="zh-CN" sz="2200">
                <a:solidFill>
                  <a:srgbClr val="494949"/>
                </a:solidFill>
                <a:ea typeface="黑体" panose="02010609060101010101" pitchFamily="49" charset="-122"/>
                <a:cs typeface="宋体" panose="02010600030101010101" pitchFamily="2" charset="-122"/>
              </a:rPr>
              <a:t>——O</a:t>
            </a:r>
            <a:r>
              <a:rPr lang="en-US" altLang="ja-JP" sz="2200">
                <a:solidFill>
                  <a:srgbClr val="494949"/>
                </a:solidFill>
                <a:latin typeface="黑体" panose="02010609060101010101" pitchFamily="49" charset="-122"/>
                <a:cs typeface="宋体" panose="02010600030101010101" pitchFamily="2" charset="-122"/>
              </a:rPr>
              <a:t>pportunities(</a:t>
            </a:r>
            <a:r>
              <a:rPr lang="ja-JP" altLang="en-US" sz="2200">
                <a:solidFill>
                  <a:srgbClr val="494949"/>
                </a:solidFill>
                <a:latin typeface="黑体" panose="02010609060101010101" pitchFamily="49" charset="-122"/>
                <a:cs typeface="宋体" panose="02010600030101010101" pitchFamily="2" charset="-122"/>
              </a:rPr>
              <a:t>机会</a:t>
            </a:r>
            <a:r>
              <a:rPr lang="en-US" altLang="ja-JP" sz="2200">
                <a:solidFill>
                  <a:srgbClr val="494949"/>
                </a:solidFill>
                <a:latin typeface="黑体" panose="02010609060101010101" pitchFamily="49" charset="-122"/>
                <a:cs typeface="宋体" panose="02010600030101010101" pitchFamily="2" charset="-122"/>
              </a:rPr>
              <a:t>)</a:t>
            </a:r>
            <a:endParaRPr lang="ja-JP" altLang="en-US" sz="2200">
              <a:solidFill>
                <a:srgbClr val="494949"/>
              </a:solidFill>
              <a:latin typeface="黑体" panose="02010609060101010101" pitchFamily="49" charset="-122"/>
              <a:cs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1">
            <a:extLst>
              <a:ext uri="{FF2B5EF4-FFF2-40B4-BE49-F238E27FC236}">
                <a16:creationId xmlns:a16="http://schemas.microsoft.com/office/drawing/2014/main" id="{910D48C1-B435-44FA-9FCA-34D53E0901C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3710AC1-7EF9-4DB4-B8AE-DBEC51D55DF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F6FF6E82-7DF8-4CBE-86B5-687D4FC6F913}"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27</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7892" name="标题 3">
            <a:extLst>
              <a:ext uri="{FF2B5EF4-FFF2-40B4-BE49-F238E27FC236}">
                <a16:creationId xmlns:a16="http://schemas.microsoft.com/office/drawing/2014/main" id="{D2A8CC9E-8131-4346-968D-11B849467BFC}"/>
              </a:ext>
            </a:extLst>
          </p:cNvPr>
          <p:cNvSpPr>
            <a:spLocks noGrp="1"/>
          </p:cNvSpPr>
          <p:nvPr>
            <p:ph type="title" idx="4294967295"/>
          </p:nvPr>
        </p:nvSpPr>
        <p:spPr bwMode="auto">
          <a:xfrm>
            <a:off x="457200" y="12192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2200">
                <a:solidFill>
                  <a:srgbClr val="494949"/>
                </a:solidFill>
                <a:latin typeface="黑体" panose="02010609060101010101" pitchFamily="49" charset="-122"/>
                <a:cs typeface="宋体" panose="02010600030101010101" pitchFamily="2" charset="-122"/>
              </a:rPr>
              <a:t>SWOT</a:t>
            </a:r>
            <a:r>
              <a:rPr altLang="ja-JP" sz="2200">
                <a:solidFill>
                  <a:srgbClr val="494949"/>
                </a:solidFill>
                <a:ea typeface="黑体" panose="02010609060101010101" pitchFamily="49" charset="-122"/>
                <a:cs typeface="宋体" panose="02010600030101010101" pitchFamily="2" charset="-122"/>
              </a:rPr>
              <a:t>分析</a:t>
            </a:r>
            <a:r>
              <a:rPr lang="en-US" altLang="zh-CN" sz="2200">
                <a:solidFill>
                  <a:srgbClr val="494949"/>
                </a:solidFill>
                <a:ea typeface="黑体" panose="02010609060101010101" pitchFamily="49" charset="-122"/>
                <a:cs typeface="宋体" panose="02010600030101010101" pitchFamily="2" charset="-122"/>
              </a:rPr>
              <a:t>——</a:t>
            </a:r>
            <a:r>
              <a:rPr lang="en-US" altLang="zh-CN" sz="2200">
                <a:solidFill>
                  <a:srgbClr val="494949"/>
                </a:solidFill>
                <a:latin typeface="黑体" panose="02010609060101010101" pitchFamily="49" charset="-122"/>
              </a:rPr>
              <a:t>T</a:t>
            </a:r>
            <a:r>
              <a:rPr lang="en-US" altLang="ja-JP" sz="2200">
                <a:solidFill>
                  <a:srgbClr val="494949"/>
                </a:solidFill>
                <a:latin typeface="黑体" panose="02010609060101010101" pitchFamily="49" charset="-122"/>
              </a:rPr>
              <a:t>hreats</a:t>
            </a:r>
            <a:r>
              <a:rPr lang="ja-JP" altLang="en-US" sz="2200">
                <a:solidFill>
                  <a:srgbClr val="494949"/>
                </a:solidFill>
                <a:latin typeface="黑体" panose="02010609060101010101" pitchFamily="49" charset="-122"/>
              </a:rPr>
              <a:t>（威胁）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1">
            <a:extLst>
              <a:ext uri="{FF2B5EF4-FFF2-40B4-BE49-F238E27FC236}">
                <a16:creationId xmlns:a16="http://schemas.microsoft.com/office/drawing/2014/main" id="{6D13E15D-0186-4BF1-9FCD-CCA7B5FCF4A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50E0ABF5-8BA2-4EA2-BCF6-ACBCA84B532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57FF1ACA-D9D4-4A15-966C-21DA8D103B29}" type="slidenum">
              <a:rPr lang="en-US" altLang="zh-CN">
                <a:solidFill>
                  <a:schemeClr val="tx2"/>
                </a:solidFill>
                <a:latin typeface="Gill Sans MT" panose="020B0502020104020203" pitchFamily="34" charset="0"/>
                <a:ea typeface="华文新魏" panose="02010800040101010101" pitchFamily="2" charset="-122"/>
              </a:rPr>
              <a:pPr eaLnBrk="1" hangingPunct="1"/>
              <a:t>28</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38916" name="标题 4">
            <a:extLst>
              <a:ext uri="{FF2B5EF4-FFF2-40B4-BE49-F238E27FC236}">
                <a16:creationId xmlns:a16="http://schemas.microsoft.com/office/drawing/2014/main" id="{B8A39A48-CDB6-48D6-93F2-73A2BD839F20}"/>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六、营销策略</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1">
            <a:extLst>
              <a:ext uri="{FF2B5EF4-FFF2-40B4-BE49-F238E27FC236}">
                <a16:creationId xmlns:a16="http://schemas.microsoft.com/office/drawing/2014/main" id="{03CC446A-2B76-4781-A00D-E903CE60A755}"/>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E2A0A17B-4557-44CE-8795-D6D9CA15C58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E56EB7C8-E9FD-42CA-B461-940394DA6B3F}"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29</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39940" name="标题 3">
            <a:extLst>
              <a:ext uri="{FF2B5EF4-FFF2-40B4-BE49-F238E27FC236}">
                <a16:creationId xmlns:a16="http://schemas.microsoft.com/office/drawing/2014/main" id="{7E03D319-8FD3-481D-AC39-0AAB33148E05}"/>
              </a:ext>
            </a:extLst>
          </p:cNvPr>
          <p:cNvSpPr>
            <a:spLocks noGrp="1"/>
          </p:cNvSpPr>
          <p:nvPr>
            <p:ph type="title" idx="4294967295"/>
          </p:nvPr>
        </p:nvSpPr>
        <p:spPr bwMode="auto">
          <a:xfrm>
            <a:off x="457200" y="1295400"/>
            <a:ext cx="8229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sz="1800" b="1">
                <a:ea typeface="宋体" panose="02010600030101010101" pitchFamily="2" charset="-122"/>
              </a:rPr>
              <a:t>自身定位策略</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1">
            <a:extLst>
              <a:ext uri="{FF2B5EF4-FFF2-40B4-BE49-F238E27FC236}">
                <a16:creationId xmlns:a16="http://schemas.microsoft.com/office/drawing/2014/main" id="{DF934ABD-DFD2-4C7D-A751-06489533BA6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82BD378-4AD3-48E1-A49D-8EB5EF51FB8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EF73042D-4DF0-46B7-A281-BDEFCD6FA618}"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14340" name="标题 3">
            <a:extLst>
              <a:ext uri="{FF2B5EF4-FFF2-40B4-BE49-F238E27FC236}">
                <a16:creationId xmlns:a16="http://schemas.microsoft.com/office/drawing/2014/main" id="{A05F2A9C-37D6-49BE-A315-C9415A4383B1}"/>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二、管理体制</a:t>
            </a:r>
            <a:endParaRPr kumimoji="1"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1">
            <a:extLst>
              <a:ext uri="{FF2B5EF4-FFF2-40B4-BE49-F238E27FC236}">
                <a16:creationId xmlns:a16="http://schemas.microsoft.com/office/drawing/2014/main" id="{AFE167A0-CE83-400D-84AF-C73636363EF6}"/>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04C7F5D4-6D91-4631-A94E-31D12E09DAC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102C707C-C049-4361-9D27-BA29E7AD1A9F}"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30</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0964" name="标题 3">
            <a:extLst>
              <a:ext uri="{FF2B5EF4-FFF2-40B4-BE49-F238E27FC236}">
                <a16:creationId xmlns:a16="http://schemas.microsoft.com/office/drawing/2014/main" id="{0C70C310-469B-48B6-98E9-15E2B66EA0C9}"/>
              </a:ext>
            </a:extLst>
          </p:cNvPr>
          <p:cNvSpPr>
            <a:spLocks noGrp="1"/>
          </p:cNvSpPr>
          <p:nvPr>
            <p:ph type="title" idx="4294967295"/>
          </p:nvPr>
        </p:nvSpPr>
        <p:spPr bwMode="auto">
          <a:xfrm>
            <a:off x="457200" y="12954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sz="1800" b="1">
                <a:ea typeface="宋体" panose="02010600030101010101" pitchFamily="2" charset="-122"/>
              </a:rPr>
              <a:t>分层策略</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1">
            <a:extLst>
              <a:ext uri="{FF2B5EF4-FFF2-40B4-BE49-F238E27FC236}">
                <a16:creationId xmlns:a16="http://schemas.microsoft.com/office/drawing/2014/main" id="{133CFE89-C6AB-4BBD-8A41-DC909CF9807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E943D02D-3758-4C8A-BF73-06300BF34F1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2F0963AC-9552-4A97-8F66-5143EDB5AEAB}"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31</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1988" name="标题 3">
            <a:extLst>
              <a:ext uri="{FF2B5EF4-FFF2-40B4-BE49-F238E27FC236}">
                <a16:creationId xmlns:a16="http://schemas.microsoft.com/office/drawing/2014/main" id="{F071A099-4D69-4FB0-A542-2981333E10E6}"/>
              </a:ext>
            </a:extLst>
          </p:cNvPr>
          <p:cNvSpPr>
            <a:spLocks noGrp="1"/>
          </p:cNvSpPr>
          <p:nvPr>
            <p:ph type="title" idx="4294967295"/>
          </p:nvPr>
        </p:nvSpPr>
        <p:spPr bwMode="auto">
          <a:xfrm>
            <a:off x="457200" y="12954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sz="1800" b="1">
                <a:latin typeface="Times New Roman" panose="02020603050405020304" pitchFamily="18" charset="0"/>
                <a:ea typeface="宋体" panose="02010600030101010101" pitchFamily="2" charset="-122"/>
                <a:cs typeface="Times New Roman" panose="02020603050405020304" pitchFamily="18" charset="0"/>
              </a:rPr>
              <a:t>营销策略实施阶段方案分析</a:t>
            </a:r>
            <a:endParaRPr kumimoji="1" lang="ja-JP" altLang="en-US">
              <a:cs typeface="Times New Roman" panose="02020603050405020304" pitchFamily="18" charset="0"/>
            </a:endParaRPr>
          </a:p>
        </p:txBody>
      </p:sp>
      <p:sp>
        <p:nvSpPr>
          <p:cNvPr id="41989" name="TextBox 4">
            <a:extLst>
              <a:ext uri="{FF2B5EF4-FFF2-40B4-BE49-F238E27FC236}">
                <a16:creationId xmlns:a16="http://schemas.microsoft.com/office/drawing/2014/main" id="{58DBE2EA-F64C-47C4-BCEF-E42652CF5DA7}"/>
              </a:ext>
            </a:extLst>
          </p:cNvPr>
          <p:cNvSpPr txBox="1">
            <a:spLocks noChangeArrowheads="1"/>
          </p:cNvSpPr>
          <p:nvPr/>
        </p:nvSpPr>
        <p:spPr bwMode="auto">
          <a:xfrm>
            <a:off x="533400" y="1981200"/>
            <a:ext cx="8153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t>中央教育电视台第一套</a:t>
            </a:r>
            <a:r>
              <a:rPr kumimoji="1" lang="en-US" altLang="zh-CN"/>
              <a:t>《</a:t>
            </a:r>
            <a:r>
              <a:rPr kumimoji="1" lang="zh-CN" altLang="en-US"/>
              <a:t>职来职往</a:t>
            </a:r>
            <a:r>
              <a:rPr kumimoji="1" lang="en-US" altLang="zh-CN"/>
              <a:t>》</a:t>
            </a:r>
          </a:p>
          <a:p>
            <a:pPr eaLnBrk="1" hangingPunct="1"/>
            <a:r>
              <a:rPr kumimoji="1" lang="en-US" altLang="ja-JP">
                <a:hlinkClick r:id="rId2"/>
              </a:rPr>
              <a:t>http://www.qiyi.com/zongyi/zlzw.html</a:t>
            </a:r>
            <a:endParaRPr kumimoji="1" lang="en-US" altLang="ja-JP"/>
          </a:p>
          <a:p>
            <a:pPr eaLnBrk="1" hangingPunct="1"/>
            <a:endParaRPr kumimoji="1" lang="en-US" altLang="ja-JP"/>
          </a:p>
          <a:p>
            <a:pPr eaLnBrk="1" hangingPunct="1"/>
            <a:r>
              <a:rPr kumimoji="1" lang="zh-CN" altLang="en-US"/>
              <a:t>天津电视台</a:t>
            </a:r>
            <a:r>
              <a:rPr kumimoji="1" lang="en-US" altLang="zh-CN"/>
              <a:t>《</a:t>
            </a:r>
            <a:r>
              <a:rPr kumimoji="1" lang="zh-CN" altLang="en-US"/>
              <a:t>非你莫属</a:t>
            </a:r>
            <a:r>
              <a:rPr kumimoji="1" lang="en-US" altLang="zh-CN"/>
              <a:t>》</a:t>
            </a:r>
          </a:p>
          <a:p>
            <a:pPr eaLnBrk="1" hangingPunct="1"/>
            <a:r>
              <a:rPr kumimoji="1" lang="en-US" altLang="ja-JP">
                <a:hlinkClick r:id="rId3"/>
              </a:rPr>
              <a:t>http://www.qiyi.com/zongyi/fnms.html</a:t>
            </a:r>
            <a:endParaRPr kumimoji="1" lang="en-US" altLang="ja-JP"/>
          </a:p>
          <a:p>
            <a:pPr eaLnBrk="1" hangingPunct="1"/>
            <a:endParaRPr kumimoji="1" lang="en-US" altLang="ja-JP"/>
          </a:p>
          <a:p>
            <a:pPr eaLnBrk="1" hangingPunct="1"/>
            <a:r>
              <a:rPr kumimoji="1" lang="zh-CN" altLang="en-US"/>
              <a:t>网络电子杂志</a:t>
            </a:r>
            <a:endParaRPr kumimoji="1" lang="en-US" altLang="zh-CN"/>
          </a:p>
          <a:p>
            <a:pPr eaLnBrk="1" hangingPunct="1"/>
            <a:endParaRPr kumimoji="1" lang="en-US" altLang="ja-JP"/>
          </a:p>
          <a:p>
            <a:pPr eaLnBrk="1" hangingPunct="1"/>
            <a:r>
              <a:rPr kumimoji="1" lang="zh-CN" altLang="en-US"/>
              <a:t>网络虚拟社区</a:t>
            </a:r>
            <a:endParaRPr kumimoji="1" lang="en-US" altLang="zh-CN"/>
          </a:p>
          <a:p>
            <a:pPr eaLnBrk="1" hangingPunct="1"/>
            <a:endParaRPr kumimoji="1" lang="en-US" altLang="ja-JP"/>
          </a:p>
          <a:p>
            <a:pPr eaLnBrk="1" hangingPunct="1"/>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1">
            <a:extLst>
              <a:ext uri="{FF2B5EF4-FFF2-40B4-BE49-F238E27FC236}">
                <a16:creationId xmlns:a16="http://schemas.microsoft.com/office/drawing/2014/main" id="{6E7BA5F9-8452-4E4D-A236-0DCDFFF9C726}"/>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D137A8D-80E2-474E-AB71-94B03E69F92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63375AA1-1614-4479-974B-FC1AF5228E03}" type="slidenum">
              <a:rPr lang="en-US" altLang="zh-CN">
                <a:solidFill>
                  <a:schemeClr val="tx2"/>
                </a:solidFill>
                <a:latin typeface="Gill Sans MT" panose="020B0502020104020203" pitchFamily="34" charset="0"/>
                <a:ea typeface="华文新魏" panose="02010800040101010101" pitchFamily="2" charset="-122"/>
              </a:rPr>
              <a:pPr eaLnBrk="1" hangingPunct="1"/>
              <a:t>32</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43012" name="标题 4">
            <a:extLst>
              <a:ext uri="{FF2B5EF4-FFF2-40B4-BE49-F238E27FC236}">
                <a16:creationId xmlns:a16="http://schemas.microsoft.com/office/drawing/2014/main" id="{B476B405-CF16-4B43-9B2A-59C198881A76}"/>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七、产品制造</a:t>
            </a:r>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1">
            <a:extLst>
              <a:ext uri="{FF2B5EF4-FFF2-40B4-BE49-F238E27FC236}">
                <a16:creationId xmlns:a16="http://schemas.microsoft.com/office/drawing/2014/main" id="{A96E02A7-077D-4074-8144-760B65BEDA20}"/>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4E5A32D3-2A25-4A5B-BE20-23031A4E263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B958CDBC-5BA6-4E06-BA06-3CF2C3DF7A7F}"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33</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4036" name="标题 3">
            <a:extLst>
              <a:ext uri="{FF2B5EF4-FFF2-40B4-BE49-F238E27FC236}">
                <a16:creationId xmlns:a16="http://schemas.microsoft.com/office/drawing/2014/main" id="{6C4616B2-1399-45B2-A0FC-1CD852E9A202}"/>
              </a:ext>
            </a:extLst>
          </p:cNvPr>
          <p:cNvSpPr>
            <a:spLocks noGrp="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教程</a:t>
            </a:r>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1">
            <a:extLst>
              <a:ext uri="{FF2B5EF4-FFF2-40B4-BE49-F238E27FC236}">
                <a16:creationId xmlns:a16="http://schemas.microsoft.com/office/drawing/2014/main" id="{02C7B930-DD3D-4503-9424-1EB32D27885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A6F0759-9693-4E8C-B056-1EB00DCD2B0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6CF65485-D2C4-47A1-9ADC-5DEF2DA0BAA0}"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34</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5060" name="标题 3">
            <a:extLst>
              <a:ext uri="{FF2B5EF4-FFF2-40B4-BE49-F238E27FC236}">
                <a16:creationId xmlns:a16="http://schemas.microsoft.com/office/drawing/2014/main" id="{AF95ECFD-19F3-47FE-8334-F805E19CA379}"/>
              </a:ext>
            </a:extLst>
          </p:cNvPr>
          <p:cNvSpPr>
            <a:spLocks noGrp="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t>IT</a:t>
            </a:r>
            <a:r>
              <a:rPr kumimoji="1" altLang="en-US">
                <a:ea typeface="宋体" panose="02010600030101010101" pitchFamily="2" charset="-122"/>
              </a:rPr>
              <a:t>前沿</a:t>
            </a:r>
            <a:endParaRPr kumimoji="1"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1">
            <a:extLst>
              <a:ext uri="{FF2B5EF4-FFF2-40B4-BE49-F238E27FC236}">
                <a16:creationId xmlns:a16="http://schemas.microsoft.com/office/drawing/2014/main" id="{192433A1-19D3-48B4-93A3-C098DC4EE7A4}"/>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1B34F097-8D57-4F96-B62A-F83FA31473C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70E0A14D-6D77-45F8-BE8D-F78642427789}"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35</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6084" name="标题 3">
            <a:extLst>
              <a:ext uri="{FF2B5EF4-FFF2-40B4-BE49-F238E27FC236}">
                <a16:creationId xmlns:a16="http://schemas.microsoft.com/office/drawing/2014/main" id="{8469FDE9-3807-49C9-9222-036D1047F7C7}"/>
              </a:ext>
            </a:extLst>
          </p:cNvPr>
          <p:cNvSpPr>
            <a:spLocks noGrp="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t>IT</a:t>
            </a:r>
            <a:r>
              <a:rPr kumimoji="1" altLang="en-US">
                <a:ea typeface="宋体" panose="02010600030101010101" pitchFamily="2" charset="-122"/>
              </a:rPr>
              <a:t>教育社区</a:t>
            </a:r>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1">
            <a:extLst>
              <a:ext uri="{FF2B5EF4-FFF2-40B4-BE49-F238E27FC236}">
                <a16:creationId xmlns:a16="http://schemas.microsoft.com/office/drawing/2014/main" id="{F912C1C9-94AA-44AB-AB10-C9C28665D627}"/>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C80E6C60-8193-4285-93EF-C82D97E7930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CA75200F-D47E-4654-97C5-63C48D172450}"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36</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7108" name="标题 3">
            <a:extLst>
              <a:ext uri="{FF2B5EF4-FFF2-40B4-BE49-F238E27FC236}">
                <a16:creationId xmlns:a16="http://schemas.microsoft.com/office/drawing/2014/main" id="{CCFE1539-B8DB-4B24-9AE8-BF5DF6ABDE76}"/>
              </a:ext>
            </a:extLst>
          </p:cNvPr>
          <p:cNvSpPr>
            <a:spLocks noGrp="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住宅小区物联网</a:t>
            </a:r>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1">
            <a:extLst>
              <a:ext uri="{FF2B5EF4-FFF2-40B4-BE49-F238E27FC236}">
                <a16:creationId xmlns:a16="http://schemas.microsoft.com/office/drawing/2014/main" id="{78A0E80A-835E-4476-BD23-F02CA5CAEC18}"/>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10573ADC-9ADB-4AB6-99A2-287375C10F0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26D1DDBF-D2A3-4376-B424-A0940CADCEDF}" type="slidenum">
              <a:rPr lang="en-US" altLang="zh-CN">
                <a:solidFill>
                  <a:schemeClr val="tx2"/>
                </a:solidFill>
                <a:latin typeface="Gill Sans MT" panose="020B0502020104020203" pitchFamily="34" charset="0"/>
                <a:ea typeface="华文新魏" panose="02010800040101010101" pitchFamily="2" charset="-122"/>
              </a:rPr>
              <a:pPr eaLnBrk="1" hangingPunct="1"/>
              <a:t>37</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48132" name="标题 4">
            <a:extLst>
              <a:ext uri="{FF2B5EF4-FFF2-40B4-BE49-F238E27FC236}">
                <a16:creationId xmlns:a16="http://schemas.microsoft.com/office/drawing/2014/main" id="{190EC814-7FCA-459C-9A2F-BC3554265C7B}"/>
              </a:ext>
            </a:extLst>
          </p:cNvPr>
          <p:cNvSpPr>
            <a:spLocks noGrp="1"/>
          </p:cNvSpPr>
          <p:nvPr>
            <p:ph type="title" idx="4294967295"/>
          </p:nvPr>
        </p:nvSpPr>
        <p:spPr bwMode="auto">
          <a:xfrm>
            <a:off x="5334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八、管理</a:t>
            </a:r>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1">
            <a:extLst>
              <a:ext uri="{FF2B5EF4-FFF2-40B4-BE49-F238E27FC236}">
                <a16:creationId xmlns:a16="http://schemas.microsoft.com/office/drawing/2014/main" id="{163F2CF1-0149-406E-B7AD-C6C09E85D7E4}"/>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C446CD01-FF00-4DE1-9F43-870FAA82002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C51FCA1F-FF91-42A7-A795-0BA63877FA47}"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38</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9156" name="标题 3">
            <a:extLst>
              <a:ext uri="{FF2B5EF4-FFF2-40B4-BE49-F238E27FC236}">
                <a16:creationId xmlns:a16="http://schemas.microsoft.com/office/drawing/2014/main" id="{F23EE9A7-0171-4B79-A6B2-3DFC0B76574D}"/>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企业文化</a:t>
            </a:r>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1">
            <a:extLst>
              <a:ext uri="{FF2B5EF4-FFF2-40B4-BE49-F238E27FC236}">
                <a16:creationId xmlns:a16="http://schemas.microsoft.com/office/drawing/2014/main" id="{024C7D6E-43C0-4E8E-9D54-37A35986864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261236F-8F6A-4F77-890A-72C713F89B5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07FDA070-8607-408C-B288-D8B1A7AA23B9}"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39</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0180" name="标题 3">
            <a:extLst>
              <a:ext uri="{FF2B5EF4-FFF2-40B4-BE49-F238E27FC236}">
                <a16:creationId xmlns:a16="http://schemas.microsoft.com/office/drawing/2014/main" id="{51610B2C-930A-44CD-A20A-8958D086B7F0}"/>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人才储备</a:t>
            </a:r>
            <a:endParaRPr kumimoji="1" lang="ja-JP" altLang="en-US"/>
          </a:p>
        </p:txBody>
      </p:sp>
      <p:sp>
        <p:nvSpPr>
          <p:cNvPr id="50181" name="TextBox 4">
            <a:extLst>
              <a:ext uri="{FF2B5EF4-FFF2-40B4-BE49-F238E27FC236}">
                <a16:creationId xmlns:a16="http://schemas.microsoft.com/office/drawing/2014/main" id="{7DEA628B-9584-4BD9-B2C8-55E80EFE17C9}"/>
              </a:ext>
            </a:extLst>
          </p:cNvPr>
          <p:cNvSpPr txBox="1">
            <a:spLocks noChangeArrowheads="1"/>
          </p:cNvSpPr>
          <p:nvPr/>
        </p:nvSpPr>
        <p:spPr bwMode="auto">
          <a:xfrm>
            <a:off x="533400" y="198120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t>生活教练（</a:t>
            </a:r>
            <a:r>
              <a:rPr lang="en-US" altLang="ja-JP"/>
              <a:t>life coaching</a:t>
            </a:r>
            <a:r>
              <a:rPr lang="ja-JP" altLang="en-US"/>
              <a:t>）</a:t>
            </a:r>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1">
            <a:extLst>
              <a:ext uri="{FF2B5EF4-FFF2-40B4-BE49-F238E27FC236}">
                <a16:creationId xmlns:a16="http://schemas.microsoft.com/office/drawing/2014/main" id="{96E447AF-104A-4797-BA53-73B8F3B91C73}"/>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2EB98662-E9BA-47B4-8DA7-D30193B591E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A7587083-2F43-45A3-9CC2-784240274960}" type="slidenum">
              <a:rPr lang="en-US" altLang="zh-CN">
                <a:solidFill>
                  <a:schemeClr val="tx2"/>
                </a:solidFill>
                <a:latin typeface="Gill Sans MT" panose="020B0502020104020203" pitchFamily="34" charset="0"/>
                <a:ea typeface="华文新魏" panose="02010800040101010101" pitchFamily="2" charset="-122"/>
              </a:rPr>
              <a:pPr eaLnBrk="1" hangingPunct="1"/>
              <a:t>4</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15364" name="标题 4">
            <a:extLst>
              <a:ext uri="{FF2B5EF4-FFF2-40B4-BE49-F238E27FC236}">
                <a16:creationId xmlns:a16="http://schemas.microsoft.com/office/drawing/2014/main" id="{461896D3-E3CF-4DCF-85B1-F60AEC758D1B}"/>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三、</a:t>
            </a:r>
            <a:r>
              <a:rPr kumimoji="1" lang="ja-JP" altLang="en-US">
                <a:ea typeface="宋体" panose="02010600030101010101" pitchFamily="2" charset="-122"/>
              </a:rPr>
              <a:t>产品</a:t>
            </a:r>
            <a:r>
              <a:rPr kumimoji="1" lang="en-US" altLang="ja-JP"/>
              <a:t>/</a:t>
            </a:r>
            <a:r>
              <a:rPr kumimoji="1" lang="ja-JP" altLang="en-US">
                <a:ea typeface="宋体" panose="02010600030101010101" pitchFamily="2" charset="-122"/>
              </a:rPr>
              <a:t>服务</a:t>
            </a:r>
            <a:endParaRPr kumimoji="1" lang="ja-JP" altLang="en-US"/>
          </a:p>
        </p:txBody>
      </p:sp>
      <p:sp>
        <p:nvSpPr>
          <p:cNvPr id="15365" name="TextBox 5">
            <a:extLst>
              <a:ext uri="{FF2B5EF4-FFF2-40B4-BE49-F238E27FC236}">
                <a16:creationId xmlns:a16="http://schemas.microsoft.com/office/drawing/2014/main" id="{978ACCB7-BAEF-4B76-91F9-C57999F58A8A}"/>
              </a:ext>
            </a:extLst>
          </p:cNvPr>
          <p:cNvSpPr txBox="1">
            <a:spLocks noChangeArrowheads="1"/>
          </p:cNvSpPr>
          <p:nvPr/>
        </p:nvSpPr>
        <p:spPr bwMode="auto">
          <a:xfrm>
            <a:off x="533400" y="1828800"/>
            <a:ext cx="8077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kumimoji="1" lang="zh-CN" altLang="en-US"/>
              <a:t>产品</a:t>
            </a:r>
            <a:endParaRPr kumimoji="1" lang="en-US" altLang="zh-CN"/>
          </a:p>
          <a:p>
            <a:pPr lvl="1" eaLnBrk="1" hangingPunct="1">
              <a:buFont typeface="Wingdings" panose="05000000000000000000" pitchFamily="2" charset="2"/>
              <a:buChar char="u"/>
            </a:pPr>
            <a:r>
              <a:rPr kumimoji="1" lang="zh-CN" altLang="en-US"/>
              <a:t>软件开发系列教程（出版物，包括中文版和日文版）</a:t>
            </a:r>
            <a:endParaRPr kumimoji="1" lang="en-US" altLang="zh-CN"/>
          </a:p>
          <a:p>
            <a:pPr lvl="1" eaLnBrk="1" hangingPunct="1">
              <a:buFont typeface="Wingdings" panose="05000000000000000000" pitchFamily="2" charset="2"/>
              <a:buChar char="u"/>
            </a:pPr>
            <a:r>
              <a:rPr kumimoji="1" lang="en-US" altLang="zh-CN"/>
              <a:t>IT</a:t>
            </a:r>
            <a:r>
              <a:rPr kumimoji="1" lang="zh-CN" altLang="en-US"/>
              <a:t>杂志</a:t>
            </a:r>
            <a:endParaRPr kumimoji="1" lang="en-US" altLang="ja-JP"/>
          </a:p>
          <a:p>
            <a:pPr eaLnBrk="1" hangingPunct="1">
              <a:buFont typeface="Wingdings" panose="05000000000000000000" pitchFamily="2" charset="2"/>
              <a:buChar char="l"/>
            </a:pPr>
            <a:r>
              <a:rPr kumimoji="1" lang="zh-CN" altLang="en-US"/>
              <a:t>服务</a:t>
            </a:r>
            <a:endParaRPr kumimoji="1" lang="en-US" altLang="zh-CN"/>
          </a:p>
          <a:p>
            <a:pPr lvl="1" eaLnBrk="1" hangingPunct="1">
              <a:buFont typeface="Wingdings" panose="05000000000000000000" pitchFamily="2" charset="2"/>
              <a:buChar char="u"/>
            </a:pPr>
            <a:r>
              <a:rPr kumimoji="1" lang="zh-CN" altLang="en-US"/>
              <a:t>与合作高校协办</a:t>
            </a:r>
            <a:r>
              <a:rPr kumimoji="1" lang="en-US" altLang="zh-CN"/>
              <a:t>IT</a:t>
            </a:r>
            <a:r>
              <a:rPr kumimoji="1" lang="zh-CN" altLang="en-US"/>
              <a:t>类本科学历教育</a:t>
            </a:r>
            <a:endParaRPr kumimoji="1" lang="en-US" altLang="zh-CN"/>
          </a:p>
          <a:p>
            <a:pPr lvl="1" eaLnBrk="1" hangingPunct="1">
              <a:buFont typeface="Wingdings" panose="05000000000000000000" pitchFamily="2" charset="2"/>
              <a:buChar char="u"/>
            </a:pPr>
            <a:r>
              <a:rPr kumimoji="1" lang="en-US" altLang="zh-CN"/>
              <a:t>IT</a:t>
            </a:r>
            <a:r>
              <a:rPr kumimoji="1" lang="zh-CN" altLang="en-US"/>
              <a:t>培训（以高校合作模式，提供</a:t>
            </a:r>
            <a:r>
              <a:rPr kumimoji="1" lang="en-US" altLang="zh-CN"/>
              <a:t>Face to face</a:t>
            </a:r>
            <a:r>
              <a:rPr kumimoji="1" lang="zh-CN" altLang="en-US"/>
              <a:t>的全程日文授课软件培训）</a:t>
            </a:r>
            <a:endParaRPr kumimoji="1" lang="en-US" altLang="zh-CN"/>
          </a:p>
          <a:p>
            <a:pPr lvl="1" eaLnBrk="1" hangingPunct="1">
              <a:buFont typeface="Wingdings" panose="05000000000000000000" pitchFamily="2" charset="2"/>
              <a:buChar char="u"/>
            </a:pPr>
            <a:r>
              <a:rPr kumimoji="1" lang="en-US" altLang="zh-CN"/>
              <a:t>IT</a:t>
            </a:r>
            <a:r>
              <a:rPr kumimoji="1" lang="zh-CN" altLang="en-US"/>
              <a:t>转职服务（转职、派遣）</a:t>
            </a:r>
            <a:endParaRPr kumimoji="1" lang="en-US" altLang="zh-CN"/>
          </a:p>
          <a:p>
            <a:pPr lvl="1" eaLnBrk="1" hangingPunct="1">
              <a:buFont typeface="Wingdings" panose="05000000000000000000" pitchFamily="2" charset="2"/>
              <a:buChar char="u"/>
            </a:pPr>
            <a:r>
              <a:rPr kumimoji="1" lang="en-US" altLang="zh-CN"/>
              <a:t>IT</a:t>
            </a:r>
            <a:r>
              <a:rPr kumimoji="1" lang="zh-CN" altLang="en-US"/>
              <a:t>职场虚拟社区（经身份认证后实名制网络社区）</a:t>
            </a:r>
            <a:endParaRPr kumimoji="1" lang="en-US" altLang="zh-CN"/>
          </a:p>
          <a:p>
            <a:pPr lvl="1" eaLnBrk="1" hangingPunct="1">
              <a:buFont typeface="Wingdings" panose="05000000000000000000" pitchFamily="2" charset="2"/>
              <a:buChar char="u"/>
            </a:pP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1">
            <a:extLst>
              <a:ext uri="{FF2B5EF4-FFF2-40B4-BE49-F238E27FC236}">
                <a16:creationId xmlns:a16="http://schemas.microsoft.com/office/drawing/2014/main" id="{EC0C1233-50BB-4D95-964B-D1832861FB47}"/>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23BE5842-1C87-46BE-A9DF-46E9EDF2D1B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550BA44D-EC2D-4BC5-B4D5-BE32BCD36B3E}"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40</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1204" name="标题 3">
            <a:extLst>
              <a:ext uri="{FF2B5EF4-FFF2-40B4-BE49-F238E27FC236}">
                <a16:creationId xmlns:a16="http://schemas.microsoft.com/office/drawing/2014/main" id="{9051B6DE-4DBF-4D72-A781-0DE778894352}"/>
              </a:ext>
            </a:extLst>
          </p:cNvPr>
          <p:cNvSpPr>
            <a:spLocks noGrp="1"/>
          </p:cNvSpPr>
          <p:nvPr>
            <p:ph type="title" idx="4294967295"/>
          </p:nvPr>
        </p:nvSpPr>
        <p:spPr bwMode="auto">
          <a:xfrm>
            <a:off x="457200" y="12192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薪酬体系</a:t>
            </a:r>
            <a:r>
              <a:rPr kumimoji="1" lang="en-US" altLang="zh-CN"/>
              <a:t>——</a:t>
            </a:r>
            <a:r>
              <a:rPr kumimoji="1" altLang="en-US">
                <a:ea typeface="宋体" panose="02010600030101010101" pitchFamily="2" charset="-122"/>
              </a:rPr>
              <a:t>基本构成</a:t>
            </a:r>
            <a:endParaRPr kumimoji="1" lang="ja-JP" altLang="en-US"/>
          </a:p>
        </p:txBody>
      </p:sp>
      <p:graphicFrame>
        <p:nvGraphicFramePr>
          <p:cNvPr id="7" name="表格 6">
            <a:extLst>
              <a:ext uri="{FF2B5EF4-FFF2-40B4-BE49-F238E27FC236}">
                <a16:creationId xmlns:a16="http://schemas.microsoft.com/office/drawing/2014/main" id="{96B5B6BA-CC55-4ABE-AD3A-BD2E61E3BA9F}"/>
              </a:ext>
            </a:extLst>
          </p:cNvPr>
          <p:cNvGraphicFramePr>
            <a:graphicFrameLocks noGrp="1"/>
          </p:cNvGraphicFramePr>
          <p:nvPr/>
        </p:nvGraphicFramePr>
        <p:xfrm>
          <a:off x="533400" y="1905000"/>
          <a:ext cx="8077200" cy="2971800"/>
        </p:xfrm>
        <a:graphic>
          <a:graphicData uri="http://schemas.openxmlformats.org/drawingml/2006/table">
            <a:tbl>
              <a:tblPr/>
              <a:tblGrid>
                <a:gridCol w="15240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升职机会</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公司员工分为</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10</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个级别，每年</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6</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月进行一次晋级评价</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2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年度奖金</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每年</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2</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次年度奖金（公司成立月及</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6</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个月后对应月）</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股票期权</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新员工正式入职后即提供</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5</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年期权，期权价值</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10000</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元</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基础工资</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根据级别而定，从</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2500~20000</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不等</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绩效奖金</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根据月度绩效综合评价得分而定</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5"/>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工龄奖金</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每在公司工作一年，次年每月工资中增发</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200</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元</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五险一金</a:t>
                      </a:r>
                      <a:endParaRPr kumimoji="1" lang="en-US" altLang="zh-CN" sz="1400" b="1" i="0" u="none" strike="noStrike" cap="none" normalizeH="0" baseline="0">
                        <a:ln>
                          <a:noFill/>
                        </a:ln>
                        <a:solidFill>
                          <a:srgbClr val="FFFFFF"/>
                        </a:solidFill>
                        <a:effectLst/>
                        <a:latin typeface="Gill Sans MT" pitchFamily="34" charset="0"/>
                        <a:ea typeface="华文新魏" pitchFamily="2" charset="-122"/>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社会养老保险，医疗保险，工伤保险，住房公积金等等</a:t>
                      </a: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1">
            <a:extLst>
              <a:ext uri="{FF2B5EF4-FFF2-40B4-BE49-F238E27FC236}">
                <a16:creationId xmlns:a16="http://schemas.microsoft.com/office/drawing/2014/main" id="{0268BC17-531A-40C0-94A6-E1547B5B3B11}"/>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84B72DCC-EEE7-495B-ABAD-FAC110B4031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980F7F81-5A15-4FA1-9242-EA2007DDE538}"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41</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2228" name="标题 3">
            <a:extLst>
              <a:ext uri="{FF2B5EF4-FFF2-40B4-BE49-F238E27FC236}">
                <a16:creationId xmlns:a16="http://schemas.microsoft.com/office/drawing/2014/main" id="{A108B0AE-5023-4592-A17D-5BBE75C7A09C}"/>
              </a:ext>
            </a:extLst>
          </p:cNvPr>
          <p:cNvSpPr>
            <a:spLocks noGrp="1"/>
          </p:cNvSpPr>
          <p:nvPr>
            <p:ph type="title" idx="4294967295"/>
          </p:nvPr>
        </p:nvSpPr>
        <p:spPr bwMode="auto">
          <a:xfrm>
            <a:off x="457200" y="12192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ja-JP" altLang="en-US">
                <a:ea typeface="宋体" panose="02010600030101010101" pitchFamily="2" charset="-122"/>
              </a:rPr>
              <a:t>薪酬体系</a:t>
            </a:r>
            <a:r>
              <a:rPr kumimoji="1" lang="en-US" altLang="ja-JP">
                <a:ea typeface="宋体" panose="02010600030101010101" pitchFamily="2" charset="-122"/>
              </a:rPr>
              <a:t>——</a:t>
            </a:r>
            <a:r>
              <a:rPr kumimoji="1" altLang="en-US">
                <a:ea typeface="宋体" panose="02010600030101010101" pitchFamily="2" charset="-122"/>
              </a:rPr>
              <a:t>其他福利</a:t>
            </a:r>
            <a:endParaRPr kumimoji="1" lang="ja-JP" altLang="en-US"/>
          </a:p>
        </p:txBody>
      </p:sp>
      <p:graphicFrame>
        <p:nvGraphicFramePr>
          <p:cNvPr id="5" name="表格 4">
            <a:extLst>
              <a:ext uri="{FF2B5EF4-FFF2-40B4-BE49-F238E27FC236}">
                <a16:creationId xmlns:a16="http://schemas.microsoft.com/office/drawing/2014/main" id="{01937AAA-6A5D-4893-9CCF-F12D1C26766C}"/>
              </a:ext>
            </a:extLst>
          </p:cNvPr>
          <p:cNvGraphicFramePr>
            <a:graphicFrameLocks noGrp="1"/>
          </p:cNvGraphicFramePr>
          <p:nvPr/>
        </p:nvGraphicFramePr>
        <p:xfrm>
          <a:off x="533400" y="1905000"/>
          <a:ext cx="8077200" cy="3292475"/>
        </p:xfrm>
        <a:graphic>
          <a:graphicData uri="http://schemas.openxmlformats.org/drawingml/2006/table">
            <a:tbl>
              <a:tblPr/>
              <a:tblGrid>
                <a:gridCol w="15240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FFFF"/>
                          </a:solidFill>
                          <a:effectLst/>
                          <a:latin typeface="Gill Sans MT" pitchFamily="34" charset="0"/>
                          <a:ea typeface="ＭＳ Ｐゴシック" charset="-128"/>
                        </a:rPr>
                        <a:t>商业医疗保险</a:t>
                      </a: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FFFF"/>
                          </a:solidFill>
                          <a:effectLst/>
                          <a:latin typeface="Gill Sans MT" pitchFamily="34" charset="0"/>
                          <a:ea typeface="华文新魏" pitchFamily="2" charset="-122"/>
                        </a:rPr>
                        <a:t>住房互助基金</a:t>
                      </a: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超过住房公积金缴纳上线部分存入购房互助基金</a:t>
                      </a: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FFFF"/>
                          </a:solidFill>
                          <a:effectLst/>
                          <a:latin typeface="Gill Sans MT" pitchFamily="34" charset="0"/>
                          <a:ea typeface="ＭＳ Ｐゴシック" charset="-128"/>
                        </a:rPr>
                        <a:t>培训基金</a:t>
                      </a: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FFFF"/>
                          </a:solidFill>
                          <a:effectLst/>
                          <a:latin typeface="Gill Sans MT" pitchFamily="34" charset="0"/>
                          <a:ea typeface="华文新魏" pitchFamily="2" charset="-122"/>
                        </a:rPr>
                        <a:t>通信补助</a:t>
                      </a: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每月</a:t>
                      </a:r>
                      <a:r>
                        <a:rPr kumimoji="1" lang="en-US" altLang="zh-CN" sz="1800" b="0" i="0" u="none" strike="noStrike" cap="none" normalizeH="0" baseline="0" dirty="0">
                          <a:ln>
                            <a:noFill/>
                          </a:ln>
                          <a:solidFill>
                            <a:srgbClr val="000000"/>
                          </a:solidFill>
                          <a:effectLst/>
                          <a:latin typeface="Gill Sans MT" pitchFamily="34" charset="0"/>
                          <a:ea typeface="华文新魏" pitchFamily="2" charset="-122"/>
                        </a:rPr>
                        <a:t>50</a:t>
                      </a: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元</a:t>
                      </a: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FFFF"/>
                          </a:solidFill>
                          <a:effectLst/>
                          <a:latin typeface="Gill Sans MT" pitchFamily="34" charset="0"/>
                          <a:ea typeface="ＭＳ Ｐゴシック" charset="-128"/>
                        </a:rPr>
                        <a:t>餐补</a:t>
                      </a: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每月</a:t>
                      </a:r>
                      <a:r>
                        <a:rPr kumimoji="1" lang="en-US" altLang="zh-CN" sz="1800" b="0" i="0" u="none" strike="noStrike" cap="none" normalizeH="0" baseline="0" dirty="0">
                          <a:ln>
                            <a:noFill/>
                          </a:ln>
                          <a:solidFill>
                            <a:srgbClr val="000000"/>
                          </a:solidFill>
                          <a:effectLst/>
                          <a:latin typeface="Gill Sans MT" pitchFamily="34" charset="0"/>
                          <a:ea typeface="华文新魏" pitchFamily="2" charset="-122"/>
                        </a:rPr>
                        <a:t>200</a:t>
                      </a: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元</a:t>
                      </a: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FFFF"/>
                          </a:solidFill>
                          <a:effectLst/>
                          <a:latin typeface="Gill Sans MT" pitchFamily="34" charset="0"/>
                          <a:ea typeface="ＭＳ Ｐゴシック" charset="-128"/>
                        </a:rPr>
                        <a:t>交通补助</a:t>
                      </a: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每月</a:t>
                      </a:r>
                      <a:r>
                        <a:rPr kumimoji="1" lang="en-US" altLang="zh-CN" sz="1800" b="0" i="0" u="none" strike="noStrike" cap="none" normalizeH="0" baseline="0" dirty="0">
                          <a:ln>
                            <a:noFill/>
                          </a:ln>
                          <a:solidFill>
                            <a:srgbClr val="000000"/>
                          </a:solidFill>
                          <a:effectLst/>
                          <a:latin typeface="Gill Sans MT" pitchFamily="34" charset="0"/>
                          <a:ea typeface="华文新魏" pitchFamily="2" charset="-122"/>
                        </a:rPr>
                        <a:t>50</a:t>
                      </a: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元</a:t>
                      </a:r>
                      <a:r>
                        <a:rPr kumimoji="1" lang="en-US" altLang="zh-CN" sz="1800" b="0" i="0" u="none" strike="noStrike" cap="none" normalizeH="0" baseline="0" dirty="0">
                          <a:ln>
                            <a:noFill/>
                          </a:ln>
                          <a:solidFill>
                            <a:srgbClr val="000000"/>
                          </a:solidFill>
                          <a:effectLst/>
                          <a:latin typeface="Gill Sans MT" pitchFamily="34" charset="0"/>
                          <a:ea typeface="华文新魏" pitchFamily="2" charset="-122"/>
                        </a:rPr>
                        <a:t>~100</a:t>
                      </a: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元（跟地区而异）</a:t>
                      </a: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normalizeH="0" baseline="0" dirty="0">
                          <a:ln>
                            <a:noFill/>
                          </a:ln>
                          <a:solidFill>
                            <a:srgbClr val="FFFFFF"/>
                          </a:solidFill>
                          <a:effectLst/>
                          <a:latin typeface="Gill Sans MT" pitchFamily="34" charset="0"/>
                          <a:ea typeface="ＭＳ Ｐゴシック" charset="-128"/>
                          <a:cs typeface="+mn-cs"/>
                        </a:rPr>
                        <a:t>PC</a:t>
                      </a:r>
                      <a:r>
                        <a:rPr kumimoji="1" lang="zh-CN" altLang="en-US" sz="1400" b="1" i="0" u="none" strike="noStrike" kern="1200" cap="none" normalizeH="0" baseline="0" dirty="0">
                          <a:ln>
                            <a:noFill/>
                          </a:ln>
                          <a:solidFill>
                            <a:srgbClr val="FFFFFF"/>
                          </a:solidFill>
                          <a:effectLst/>
                          <a:latin typeface="Gill Sans MT" pitchFamily="34" charset="0"/>
                          <a:ea typeface="ＭＳ Ｐゴシック" charset="-128"/>
                          <a:cs typeface="+mn-cs"/>
                        </a:rPr>
                        <a:t>补助</a:t>
                      </a:r>
                      <a:endParaRPr kumimoji="1" lang="ja-JP" altLang="en-US" sz="1400" b="1" i="0" u="none" strike="noStrike" kern="1200" cap="none" normalizeH="0" baseline="0" dirty="0">
                        <a:ln>
                          <a:noFill/>
                        </a:ln>
                        <a:solidFill>
                          <a:srgbClr val="FFFFFF"/>
                        </a:solidFill>
                        <a:effectLst/>
                        <a:latin typeface="Gill Sans MT" pitchFamily="34" charset="0"/>
                        <a:ea typeface="ＭＳ Ｐゴシック" charset="-128"/>
                        <a:cs typeface="+mn-cs"/>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每月</a:t>
                      </a:r>
                      <a:r>
                        <a:rPr kumimoji="1" lang="en-US" altLang="zh-CN" sz="1800" b="0" i="0" u="none" strike="noStrike" cap="none" normalizeH="0" baseline="0" dirty="0">
                          <a:ln>
                            <a:noFill/>
                          </a:ln>
                          <a:solidFill>
                            <a:srgbClr val="000000"/>
                          </a:solidFill>
                          <a:effectLst/>
                          <a:latin typeface="Gill Sans MT" pitchFamily="34" charset="0"/>
                          <a:ea typeface="华文新魏" pitchFamily="2" charset="-122"/>
                        </a:rPr>
                        <a:t>100</a:t>
                      </a:r>
                      <a:r>
                        <a:rPr kumimoji="1" lang="zh-CN" altLang="en-US" sz="1800" b="0" i="0" u="none" strike="noStrike" cap="none" normalizeH="0" baseline="0" dirty="0">
                          <a:ln>
                            <a:noFill/>
                          </a:ln>
                          <a:solidFill>
                            <a:srgbClr val="000000"/>
                          </a:solidFill>
                          <a:effectLst/>
                          <a:latin typeface="Gill Sans MT" pitchFamily="34" charset="0"/>
                          <a:ea typeface="华文新魏" pitchFamily="2" charset="-122"/>
                        </a:rPr>
                        <a:t>元</a:t>
                      </a: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400" b="1" i="0" u="none" strike="noStrike" cap="none" normalizeH="0" baseline="0" dirty="0">
                        <a:ln>
                          <a:noFill/>
                        </a:ln>
                        <a:solidFill>
                          <a:srgbClr val="FFFFFF"/>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rgbClr val="000000"/>
                        </a:solidFill>
                        <a:effectLst/>
                        <a:latin typeface="Gill Sans MT" pitchFamily="34" charset="0"/>
                        <a:ea typeface="ＭＳ Ｐゴシック" charset="-128"/>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1">
            <a:extLst>
              <a:ext uri="{FF2B5EF4-FFF2-40B4-BE49-F238E27FC236}">
                <a16:creationId xmlns:a16="http://schemas.microsoft.com/office/drawing/2014/main" id="{B6B3BAD8-2D94-4A7B-AC51-11F69ADD38C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437C7CA-8615-4BAE-A70B-2E7143F9DA8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E04F524F-1865-4F52-889B-DDF4BF35E5FE}"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42</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3252" name="标题 3">
            <a:extLst>
              <a:ext uri="{FF2B5EF4-FFF2-40B4-BE49-F238E27FC236}">
                <a16:creationId xmlns:a16="http://schemas.microsoft.com/office/drawing/2014/main" id="{723516ED-F421-4867-B83D-29D5A3588C3A}"/>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职业发展框架</a:t>
            </a:r>
            <a:endParaRPr kumimoji="1" lang="ja-JP" altLang="en-US"/>
          </a:p>
        </p:txBody>
      </p:sp>
      <p:graphicFrame>
        <p:nvGraphicFramePr>
          <p:cNvPr id="5" name="表格 4">
            <a:extLst>
              <a:ext uri="{FF2B5EF4-FFF2-40B4-BE49-F238E27FC236}">
                <a16:creationId xmlns:a16="http://schemas.microsoft.com/office/drawing/2014/main" id="{298A5B51-DFD1-4D75-8560-AC3193FBC71B}"/>
              </a:ext>
            </a:extLst>
          </p:cNvPr>
          <p:cNvGraphicFramePr>
            <a:graphicFrameLocks noGrp="1"/>
          </p:cNvGraphicFramePr>
          <p:nvPr/>
        </p:nvGraphicFramePr>
        <p:xfrm>
          <a:off x="533400" y="1905000"/>
          <a:ext cx="7543800" cy="4035425"/>
        </p:xfrm>
        <a:graphic>
          <a:graphicData uri="http://schemas.openxmlformats.org/drawingml/2006/table">
            <a:tbl>
              <a:tblPr/>
              <a:tblGrid>
                <a:gridCol w="1600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136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基础工资</a:t>
                      </a:r>
                      <a:endParaRPr kumimoji="1" lang="en-US" altLang="ja-JP"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绩效工资</a:t>
                      </a:r>
                      <a:endParaRPr kumimoji="1" lang="en-US" altLang="ja-JP"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职位样本</a:t>
                      </a:r>
                      <a:endParaRPr kumimoji="1" lang="en-US" altLang="ja-JP" sz="18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20000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无绩效工资</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16000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354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13000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2 Line Manager</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10000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row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最高</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1000</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元</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1 Line Manager</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8000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SPM</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DM</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5"/>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6000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BSE</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PM</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4000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SSE</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7"/>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3000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SE</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HR</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Level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2500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a:ln>
                            <a:noFill/>
                          </a:ln>
                          <a:solidFill>
                            <a:srgbClr val="000000"/>
                          </a:solidFill>
                          <a:effectLst/>
                          <a:latin typeface="Gill Sans MT" pitchFamily="34" charset="0"/>
                          <a:ea typeface="ＭＳ Ｐゴシック" charset="-128"/>
                        </a:rPr>
                        <a:t>PG</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endParaRPr kumimoji="1" lang="en-US" altLang="ja-JP"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9"/>
                  </a:ext>
                </a:extLst>
              </a:tr>
              <a:tr h="330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试用 </a:t>
                      </a:r>
                      <a:r>
                        <a:rPr kumimoji="1" lang="en-US" altLang="zh-CN" sz="1400" b="1" i="0" u="none" strike="noStrike" cap="none" normalizeH="0" baseline="0">
                          <a:ln>
                            <a:noFill/>
                          </a:ln>
                          <a:solidFill>
                            <a:srgbClr val="FFFFFF"/>
                          </a:solidFill>
                          <a:effectLst/>
                          <a:latin typeface="Gill Sans MT" pitchFamily="34" charset="0"/>
                          <a:ea typeface="华文新魏" pitchFamily="2" charset="-122"/>
                        </a:rPr>
                        <a:t>or </a:t>
                      </a: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实习</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3000</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无绩效工资</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1">
            <a:extLst>
              <a:ext uri="{FF2B5EF4-FFF2-40B4-BE49-F238E27FC236}">
                <a16:creationId xmlns:a16="http://schemas.microsoft.com/office/drawing/2014/main" id="{501735F0-5C94-4588-A7C8-2D4AD1FF8A2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9A8CEFD4-9F3D-4D41-95B0-91263B6BCE0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6B6A2E5E-9697-4CB2-A79C-05641DE1F9E1}"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43</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4276" name="标题 3">
            <a:extLst>
              <a:ext uri="{FF2B5EF4-FFF2-40B4-BE49-F238E27FC236}">
                <a16:creationId xmlns:a16="http://schemas.microsoft.com/office/drawing/2014/main" id="{C1E10BC3-BFB4-4DE3-B386-40E7A3B98E74}"/>
              </a:ext>
            </a:extLst>
          </p:cNvPr>
          <p:cNvSpPr>
            <a:spLocks noGrp="1"/>
          </p:cNvSpPr>
          <p:nvPr>
            <p:ph type="title" idx="4294967295"/>
          </p:nvPr>
        </p:nvSpPr>
        <p:spPr bwMode="auto">
          <a:xfrm>
            <a:off x="457200" y="12954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altLang="en-US" sz="1400" b="1">
                <a:solidFill>
                  <a:schemeClr val="tx1"/>
                </a:solidFill>
                <a:latin typeface="Gill Sans MT" panose="020B0502020104020203" pitchFamily="34" charset="0"/>
                <a:ea typeface="华文新魏" panose="02010800040101010101" pitchFamily="2" charset="-122"/>
              </a:rPr>
              <a:t>住房</a:t>
            </a:r>
            <a:r>
              <a:rPr kumimoji="1" altLang="ja-JP" sz="1400" b="1">
                <a:solidFill>
                  <a:schemeClr val="tx1"/>
                </a:solidFill>
                <a:latin typeface="Gill Sans MT" panose="020B0502020104020203" pitchFamily="34" charset="0"/>
                <a:ea typeface="华文新魏" panose="02010800040101010101" pitchFamily="2" charset="-122"/>
              </a:rPr>
              <a:t>互助基金</a:t>
            </a:r>
            <a:endParaRPr kumimoji="1" lang="ja-JP" altLang="ja-JP" sz="1400" b="1">
              <a:solidFill>
                <a:schemeClr val="tx1"/>
              </a:solidFill>
              <a:latin typeface="Gill Sans MT" panose="020B0502020104020203" pitchFamily="34" charset="0"/>
              <a:ea typeface="ＭＳ Ｐゴシック" panose="020B0600070205080204" pitchFamily="34" charset="-128"/>
            </a:endParaRPr>
          </a:p>
        </p:txBody>
      </p:sp>
      <p:sp>
        <p:nvSpPr>
          <p:cNvPr id="54277" name="TextBox 4">
            <a:extLst>
              <a:ext uri="{FF2B5EF4-FFF2-40B4-BE49-F238E27FC236}">
                <a16:creationId xmlns:a16="http://schemas.microsoft.com/office/drawing/2014/main" id="{ACA5A0E5-006F-4206-9B8E-58A6FCFF967A}"/>
              </a:ext>
            </a:extLst>
          </p:cNvPr>
          <p:cNvSpPr txBox="1">
            <a:spLocks noChangeArrowheads="1"/>
          </p:cNvSpPr>
          <p:nvPr/>
        </p:nvSpPr>
        <p:spPr bwMode="auto">
          <a:xfrm>
            <a:off x="533400" y="1905000"/>
            <a:ext cx="8153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t>设立目的：减轻员工购房压力</a:t>
            </a:r>
            <a:endParaRPr kumimoji="1" lang="en-US" altLang="zh-CN"/>
          </a:p>
          <a:p>
            <a:pPr eaLnBrk="1" hangingPunct="1"/>
            <a:r>
              <a:rPr kumimoji="1" lang="zh-CN" altLang="en-US"/>
              <a:t>基金来源：公司为员工缴纳的住房公积金标准为员工工资额的</a:t>
            </a:r>
            <a:r>
              <a:rPr kumimoji="1" lang="en-US" altLang="zh-CN"/>
              <a:t>10%</a:t>
            </a:r>
            <a:r>
              <a:rPr kumimoji="1" lang="zh-CN" altLang="en-US"/>
              <a:t>，超过住房公积金上限标准的部分转入公司设立的员工住房互助基金</a:t>
            </a:r>
            <a:endParaRPr kumimoji="1" lang="en-US" altLang="zh-CN"/>
          </a:p>
          <a:p>
            <a:pPr eaLnBrk="1" hangingPunct="1"/>
            <a:r>
              <a:rPr kumimoji="1" lang="zh-CN" altLang="en-US"/>
              <a:t>实施原则：公正，公平，互助，无偿</a:t>
            </a:r>
            <a:endParaRPr kumimoji="1" lang="en-US" altLang="zh-CN"/>
          </a:p>
          <a:p>
            <a:pPr eaLnBrk="1" hangingPunct="1"/>
            <a:r>
              <a:rPr kumimoji="1" lang="zh-CN" altLang="en-US"/>
              <a:t>实施方式：无息贷款</a:t>
            </a:r>
            <a:endParaRPr kumimoji="1" lang="en-US" altLang="zh-CN"/>
          </a:p>
          <a:p>
            <a:pPr eaLnBrk="1" hangingPunct="1"/>
            <a:r>
              <a:rPr kumimoji="1" lang="zh-CN" altLang="en-US"/>
              <a:t>实施方法：员工提出购房资助申请，由领导层评议后与企业签订无息贷款合同，企业离职前应全额还款。</a:t>
            </a:r>
            <a:endParaRPr kumimoji="1"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1">
            <a:extLst>
              <a:ext uri="{FF2B5EF4-FFF2-40B4-BE49-F238E27FC236}">
                <a16:creationId xmlns:a16="http://schemas.microsoft.com/office/drawing/2014/main" id="{E50EE1F2-917B-4AAF-AA32-AA4C0198B30B}"/>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E45F3B36-73F8-491E-97E1-53609E970A7B}"/>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04FF1031-E873-454A-8D69-F2F727BB7DDF}"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44</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5300" name="标题 3">
            <a:extLst>
              <a:ext uri="{FF2B5EF4-FFF2-40B4-BE49-F238E27FC236}">
                <a16:creationId xmlns:a16="http://schemas.microsoft.com/office/drawing/2014/main" id="{3EE4CBB2-EB9F-4C33-82A0-330D79706FE0}"/>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altLang="ja-JP" sz="1200">
                <a:solidFill>
                  <a:schemeClr val="tx1"/>
                </a:solidFill>
                <a:latin typeface="Calibri" panose="020F0502020204030204" pitchFamily="34" charset="0"/>
                <a:ea typeface="宋体" panose="02010600030101010101" pitchFamily="2" charset="-122"/>
              </a:rPr>
              <a:t>竞业禁止协议</a:t>
            </a:r>
            <a:endParaRPr kumimoji="1"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页脚占位符 1">
            <a:extLst>
              <a:ext uri="{FF2B5EF4-FFF2-40B4-BE49-F238E27FC236}">
                <a16:creationId xmlns:a16="http://schemas.microsoft.com/office/drawing/2014/main" id="{9C9C2AE4-87A9-4C53-A286-F8A393B9D2BD}"/>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181E9ECD-2630-4C6C-B8B4-0B3E93AE14D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9BD74B8A-3A84-458A-B3F1-D98ABCD0AF90}"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45</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2053" name="标题 3">
            <a:extLst>
              <a:ext uri="{FF2B5EF4-FFF2-40B4-BE49-F238E27FC236}">
                <a16:creationId xmlns:a16="http://schemas.microsoft.com/office/drawing/2014/main" id="{9E7105E5-6E47-422C-9DC5-0A67ACCFBCC9}"/>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相关文档</a:t>
            </a:r>
            <a:r>
              <a:rPr kumimoji="1" lang="en-US" altLang="zh-CN"/>
              <a:t>——</a:t>
            </a:r>
            <a:r>
              <a:rPr kumimoji="1" altLang="en-US">
                <a:ea typeface="宋体" panose="02010600030101010101" pitchFamily="2" charset="-122"/>
              </a:rPr>
              <a:t>绩效评价表（样本）</a:t>
            </a:r>
            <a:endParaRPr kumimoji="1" lang="ja-JP" altLang="en-US"/>
          </a:p>
        </p:txBody>
      </p:sp>
      <p:graphicFrame>
        <p:nvGraphicFramePr>
          <p:cNvPr id="2050" name="Object 3">
            <a:extLst>
              <a:ext uri="{FF2B5EF4-FFF2-40B4-BE49-F238E27FC236}">
                <a16:creationId xmlns:a16="http://schemas.microsoft.com/office/drawing/2014/main" id="{56CFC385-86A6-4FF4-ADAF-60B7A27EF1EA}"/>
              </a:ext>
            </a:extLst>
          </p:cNvPr>
          <p:cNvGraphicFramePr>
            <a:graphicFrameLocks noChangeAspect="1"/>
          </p:cNvGraphicFramePr>
          <p:nvPr/>
        </p:nvGraphicFramePr>
        <p:xfrm>
          <a:off x="3733800" y="2209800"/>
          <a:ext cx="1676400" cy="1257300"/>
        </p:xfrm>
        <a:graphic>
          <a:graphicData uri="http://schemas.openxmlformats.org/presentationml/2006/ole">
            <mc:AlternateContent xmlns:mc="http://schemas.openxmlformats.org/markup-compatibility/2006">
              <mc:Choice xmlns:v="urn:schemas-microsoft-com:vml" Requires="v">
                <p:oleObj spid="_x0000_s2054" name="Document" showAsIcon="1" r:id="rId3" imgW="914400" imgH="685800" progId="Word.Document.8">
                  <p:embed/>
                </p:oleObj>
              </mc:Choice>
              <mc:Fallback>
                <p:oleObj name="Document" showAsIcon="1" r:id="rId3" imgW="914400" imgH="6858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209800"/>
                        <a:ext cx="16764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1">
            <a:extLst>
              <a:ext uri="{FF2B5EF4-FFF2-40B4-BE49-F238E27FC236}">
                <a16:creationId xmlns:a16="http://schemas.microsoft.com/office/drawing/2014/main" id="{ED28CD36-4E2C-4F30-9C6C-1EF0CA1A190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84088365-08FF-41E4-A7DE-23922EF0F37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10ACD300-C48C-47CB-BF85-EA8322A81920}" type="slidenum">
              <a:rPr lang="en-US" altLang="zh-CN">
                <a:solidFill>
                  <a:schemeClr val="tx2"/>
                </a:solidFill>
                <a:latin typeface="Gill Sans MT" panose="020B0502020104020203" pitchFamily="34" charset="0"/>
                <a:ea typeface="华文新魏" panose="02010800040101010101" pitchFamily="2" charset="-122"/>
              </a:rPr>
              <a:pPr eaLnBrk="1" hangingPunct="1"/>
              <a:t>46</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56324" name="标题 4">
            <a:extLst>
              <a:ext uri="{FF2B5EF4-FFF2-40B4-BE49-F238E27FC236}">
                <a16:creationId xmlns:a16="http://schemas.microsoft.com/office/drawing/2014/main" id="{BD194F1F-DA24-4705-8886-2F3F0AC277DE}"/>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九、融资说明</a:t>
            </a:r>
            <a:endParaRPr kumimoji="1" lang="ja-JP"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1">
            <a:extLst>
              <a:ext uri="{FF2B5EF4-FFF2-40B4-BE49-F238E27FC236}">
                <a16:creationId xmlns:a16="http://schemas.microsoft.com/office/drawing/2014/main" id="{235DC998-CF56-4CF2-863E-A818DA9C0811}"/>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A0C5CCB8-A040-4C50-8B01-4BD58EB2142B}"/>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3D49BB35-DC57-4CB7-9787-B3949E7FECD9}" type="slidenum">
              <a:rPr lang="en-US" altLang="zh-CN">
                <a:solidFill>
                  <a:schemeClr val="tx2"/>
                </a:solidFill>
                <a:latin typeface="Gill Sans MT" panose="020B0502020104020203" pitchFamily="34" charset="0"/>
                <a:ea typeface="华文新魏" panose="02010800040101010101" pitchFamily="2" charset="-122"/>
              </a:rPr>
              <a:pPr eaLnBrk="1" hangingPunct="1"/>
              <a:t>47</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57348" name="标题 4">
            <a:extLst>
              <a:ext uri="{FF2B5EF4-FFF2-40B4-BE49-F238E27FC236}">
                <a16:creationId xmlns:a16="http://schemas.microsoft.com/office/drawing/2014/main" id="{9985CC8D-5B64-4C03-9EEE-96614FCCE88F}"/>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十、财务计划</a:t>
            </a:r>
            <a:endParaRPr kumimoji="1" lang="ja-JP"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1">
            <a:extLst>
              <a:ext uri="{FF2B5EF4-FFF2-40B4-BE49-F238E27FC236}">
                <a16:creationId xmlns:a16="http://schemas.microsoft.com/office/drawing/2014/main" id="{6B7DDB10-854A-45E3-80A4-D0A9ECCFF20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B51C9F2B-A5DA-4903-9543-2F0AD00C37B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E6DC28CE-A9B7-40E7-B75B-736DB68EEDEA}"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48</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8372" name="标题 3">
            <a:extLst>
              <a:ext uri="{FF2B5EF4-FFF2-40B4-BE49-F238E27FC236}">
                <a16:creationId xmlns:a16="http://schemas.microsoft.com/office/drawing/2014/main" id="{9037E64A-CAFB-41A9-9103-2A8DB0759C51}"/>
              </a:ext>
            </a:extLst>
          </p:cNvPr>
          <p:cNvSpPr>
            <a:spLocks noGrp="1"/>
          </p:cNvSpPr>
          <p:nvPr>
            <p:ph type="title" idx="4294967295"/>
          </p:nvPr>
        </p:nvSpPr>
        <p:spPr bwMode="auto">
          <a:xfrm>
            <a:off x="457200" y="13716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财务战略</a:t>
            </a:r>
            <a:endParaRPr kumimoji="1" lang="ja-JP"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1">
            <a:extLst>
              <a:ext uri="{FF2B5EF4-FFF2-40B4-BE49-F238E27FC236}">
                <a16:creationId xmlns:a16="http://schemas.microsoft.com/office/drawing/2014/main" id="{65B7D111-1B14-49FA-94B0-9F027A5955D8}"/>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D200B7EB-88C3-42AA-9CA0-86893BF1FD1B}"/>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4900F3A2-93FA-4F60-83E3-BB6F868D40B4}"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49</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59396" name="标题 3">
            <a:extLst>
              <a:ext uri="{FF2B5EF4-FFF2-40B4-BE49-F238E27FC236}">
                <a16:creationId xmlns:a16="http://schemas.microsoft.com/office/drawing/2014/main" id="{C3E09432-3A6F-4A8A-8F4C-8992D40042EE}"/>
              </a:ext>
            </a:extLst>
          </p:cNvPr>
          <p:cNvSpPr>
            <a:spLocks noGrp="1"/>
          </p:cNvSpPr>
          <p:nvPr>
            <p:ph type="title" idx="4294967295"/>
          </p:nvPr>
        </p:nvSpPr>
        <p:spPr bwMode="auto">
          <a:xfrm>
            <a:off x="457200" y="12954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利润分配</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1">
            <a:extLst>
              <a:ext uri="{FF2B5EF4-FFF2-40B4-BE49-F238E27FC236}">
                <a16:creationId xmlns:a16="http://schemas.microsoft.com/office/drawing/2014/main" id="{2D948122-B18A-4C1B-A9BE-7FC8773AC0BA}"/>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2007017D-76DA-475A-AB8F-91BEDE33B32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3E233C93-6CDB-4E85-A4C1-6C57183A1EA9}"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16388" name="标题 3">
            <a:extLst>
              <a:ext uri="{FF2B5EF4-FFF2-40B4-BE49-F238E27FC236}">
                <a16:creationId xmlns:a16="http://schemas.microsoft.com/office/drawing/2014/main" id="{F1D811F1-92B4-45C1-BD2B-280C55278BAD}"/>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人才招募流程</a:t>
            </a:r>
            <a:endParaRPr kumimoji="1" lang="ja-JP" altLang="en-US"/>
          </a:p>
        </p:txBody>
      </p:sp>
      <p:sp>
        <p:nvSpPr>
          <p:cNvPr id="5" name="流程图: 过程 4">
            <a:extLst>
              <a:ext uri="{FF2B5EF4-FFF2-40B4-BE49-F238E27FC236}">
                <a16:creationId xmlns:a16="http://schemas.microsoft.com/office/drawing/2014/main" id="{244ECBD1-E7B7-4CA0-BF10-B88CA507D859}"/>
              </a:ext>
            </a:extLst>
          </p:cNvPr>
          <p:cNvSpPr/>
          <p:nvPr/>
        </p:nvSpPr>
        <p:spPr>
          <a:xfrm>
            <a:off x="533400" y="1981200"/>
            <a:ext cx="457200" cy="1447800"/>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传统流程</a:t>
            </a:r>
            <a:endParaRPr kumimoji="1" lang="ja-JP" altLang="en-US">
              <a:solidFill>
                <a:srgbClr val="FFFFFF"/>
              </a:solidFill>
            </a:endParaRPr>
          </a:p>
        </p:txBody>
      </p:sp>
      <p:sp>
        <p:nvSpPr>
          <p:cNvPr id="6" name="流程图: 过程 5">
            <a:extLst>
              <a:ext uri="{FF2B5EF4-FFF2-40B4-BE49-F238E27FC236}">
                <a16:creationId xmlns:a16="http://schemas.microsoft.com/office/drawing/2014/main" id="{06F20D4B-40CA-46CF-B94D-F3AA46445702}"/>
              </a:ext>
            </a:extLst>
          </p:cNvPr>
          <p:cNvSpPr/>
          <p:nvPr/>
        </p:nvSpPr>
        <p:spPr>
          <a:xfrm>
            <a:off x="533400" y="4114800"/>
            <a:ext cx="457200" cy="1447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理想流程</a:t>
            </a:r>
            <a:endParaRPr kumimoji="1" lang="ja-JP" altLang="en-US" dirty="0"/>
          </a:p>
        </p:txBody>
      </p:sp>
      <p:sp>
        <p:nvSpPr>
          <p:cNvPr id="7" name="流程图: 可选过程 6">
            <a:extLst>
              <a:ext uri="{FF2B5EF4-FFF2-40B4-BE49-F238E27FC236}">
                <a16:creationId xmlns:a16="http://schemas.microsoft.com/office/drawing/2014/main" id="{A7393950-A12E-45CF-BB3B-FB5B8F160415}"/>
              </a:ext>
            </a:extLst>
          </p:cNvPr>
          <p:cNvSpPr/>
          <p:nvPr/>
        </p:nvSpPr>
        <p:spPr>
          <a:xfrm>
            <a:off x="1219200" y="2133600"/>
            <a:ext cx="990600" cy="1066800"/>
          </a:xfrm>
          <a:prstGeom prst="flowChartAlternateProcess">
            <a:avLst/>
          </a:prstGeom>
          <a:solidFill>
            <a:srgbClr val="0070C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获取市场资源</a:t>
            </a:r>
            <a:endParaRPr kumimoji="1" lang="ja-JP" altLang="en-US">
              <a:solidFill>
                <a:srgbClr val="FFFFFF"/>
              </a:solidFill>
            </a:endParaRPr>
          </a:p>
        </p:txBody>
      </p:sp>
      <p:sp>
        <p:nvSpPr>
          <p:cNvPr id="8" name="流程图: 可选过程 7">
            <a:extLst>
              <a:ext uri="{FF2B5EF4-FFF2-40B4-BE49-F238E27FC236}">
                <a16:creationId xmlns:a16="http://schemas.microsoft.com/office/drawing/2014/main" id="{F440846B-DAFA-455F-99DD-66061E022D63}"/>
              </a:ext>
            </a:extLst>
          </p:cNvPr>
          <p:cNvSpPr/>
          <p:nvPr/>
        </p:nvSpPr>
        <p:spPr>
          <a:xfrm>
            <a:off x="2514600" y="2133600"/>
            <a:ext cx="990600" cy="10668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面试</a:t>
            </a:r>
            <a:endParaRPr kumimoji="1" lang="ja-JP" altLang="en-US">
              <a:solidFill>
                <a:srgbClr val="FFFFFF"/>
              </a:solidFill>
            </a:endParaRPr>
          </a:p>
        </p:txBody>
      </p:sp>
      <p:sp>
        <p:nvSpPr>
          <p:cNvPr id="9" name="流程图: 可选过程 8">
            <a:extLst>
              <a:ext uri="{FF2B5EF4-FFF2-40B4-BE49-F238E27FC236}">
                <a16:creationId xmlns:a16="http://schemas.microsoft.com/office/drawing/2014/main" id="{95B06949-668D-4C87-B0B3-18755EEF5D14}"/>
              </a:ext>
            </a:extLst>
          </p:cNvPr>
          <p:cNvSpPr/>
          <p:nvPr/>
        </p:nvSpPr>
        <p:spPr>
          <a:xfrm>
            <a:off x="3810000" y="2133600"/>
            <a:ext cx="990600" cy="10668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录用</a:t>
            </a:r>
            <a:endParaRPr kumimoji="1" lang="ja-JP" altLang="en-US">
              <a:solidFill>
                <a:srgbClr val="FFFFFF"/>
              </a:solidFill>
            </a:endParaRPr>
          </a:p>
        </p:txBody>
      </p:sp>
      <p:sp>
        <p:nvSpPr>
          <p:cNvPr id="10" name="流程图: 可选过程 9">
            <a:extLst>
              <a:ext uri="{FF2B5EF4-FFF2-40B4-BE49-F238E27FC236}">
                <a16:creationId xmlns:a16="http://schemas.microsoft.com/office/drawing/2014/main" id="{106C5588-7760-459D-A9C6-F589890FB57D}"/>
              </a:ext>
            </a:extLst>
          </p:cNvPr>
          <p:cNvSpPr/>
          <p:nvPr/>
        </p:nvSpPr>
        <p:spPr>
          <a:xfrm>
            <a:off x="5105400" y="2133600"/>
            <a:ext cx="990600" cy="1066800"/>
          </a:xfrm>
          <a:prstGeom prst="flowChartAlternateProcess">
            <a:avLst/>
          </a:prstGeom>
          <a:solidFill>
            <a:srgbClr val="0070C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培训</a:t>
            </a:r>
            <a:endParaRPr kumimoji="1" lang="ja-JP" altLang="en-US">
              <a:solidFill>
                <a:srgbClr val="FFFFFF"/>
              </a:solidFill>
            </a:endParaRPr>
          </a:p>
        </p:txBody>
      </p:sp>
      <p:sp>
        <p:nvSpPr>
          <p:cNvPr id="11" name="流程图: 可选过程 10">
            <a:extLst>
              <a:ext uri="{FF2B5EF4-FFF2-40B4-BE49-F238E27FC236}">
                <a16:creationId xmlns:a16="http://schemas.microsoft.com/office/drawing/2014/main" id="{3A738667-CFE2-407D-911D-58ADAEAB433C}"/>
              </a:ext>
            </a:extLst>
          </p:cNvPr>
          <p:cNvSpPr/>
          <p:nvPr/>
        </p:nvSpPr>
        <p:spPr>
          <a:xfrm>
            <a:off x="6400800" y="2133600"/>
            <a:ext cx="990600" cy="10668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开始</a:t>
            </a:r>
            <a:endParaRPr kumimoji="1" lang="en-US" altLang="zh-CN">
              <a:solidFill>
                <a:srgbClr val="FFFFFF"/>
              </a:solidFill>
            </a:endParaRPr>
          </a:p>
          <a:p>
            <a:pPr algn="ctr">
              <a:defRPr/>
            </a:pPr>
            <a:r>
              <a:rPr kumimoji="1" lang="zh-CN" altLang="en-US">
                <a:solidFill>
                  <a:srgbClr val="FFFFFF"/>
                </a:solidFill>
              </a:rPr>
              <a:t>工作</a:t>
            </a:r>
            <a:endParaRPr kumimoji="1" lang="ja-JP" altLang="en-US">
              <a:solidFill>
                <a:srgbClr val="FFFFFF"/>
              </a:solidFill>
            </a:endParaRPr>
          </a:p>
        </p:txBody>
      </p:sp>
      <p:cxnSp>
        <p:nvCxnSpPr>
          <p:cNvPr id="13" name="直接箭头连接符 12">
            <a:extLst>
              <a:ext uri="{FF2B5EF4-FFF2-40B4-BE49-F238E27FC236}">
                <a16:creationId xmlns:a16="http://schemas.microsoft.com/office/drawing/2014/main" id="{8EB17464-3FB6-4082-B06E-70D4F8E54DC3}"/>
              </a:ext>
            </a:extLst>
          </p:cNvPr>
          <p:cNvCxnSpPr>
            <a:stCxn id="7" idx="3"/>
            <a:endCxn id="8" idx="1"/>
          </p:cNvCxnSpPr>
          <p:nvPr/>
        </p:nvCxnSpPr>
        <p:spPr>
          <a:xfrm>
            <a:off x="2209800" y="26670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4FBC909-2A04-4D71-BA2F-CD388DF5CC59}"/>
              </a:ext>
            </a:extLst>
          </p:cNvPr>
          <p:cNvCxnSpPr>
            <a:stCxn id="8" idx="3"/>
            <a:endCxn id="9" idx="1"/>
          </p:cNvCxnSpPr>
          <p:nvPr/>
        </p:nvCxnSpPr>
        <p:spPr>
          <a:xfrm>
            <a:off x="3505200" y="26670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D089327-3DD8-4010-B2BD-880D6B3B8904}"/>
              </a:ext>
            </a:extLst>
          </p:cNvPr>
          <p:cNvCxnSpPr>
            <a:stCxn id="9" idx="3"/>
            <a:endCxn id="10" idx="1"/>
          </p:cNvCxnSpPr>
          <p:nvPr/>
        </p:nvCxnSpPr>
        <p:spPr>
          <a:xfrm>
            <a:off x="4800600" y="26670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6552666-5384-4ED7-A17E-E3F875D93797}"/>
              </a:ext>
            </a:extLst>
          </p:cNvPr>
          <p:cNvCxnSpPr>
            <a:stCxn id="10" idx="3"/>
            <a:endCxn id="11" idx="1"/>
          </p:cNvCxnSpPr>
          <p:nvPr/>
        </p:nvCxnSpPr>
        <p:spPr>
          <a:xfrm>
            <a:off x="6096000" y="26670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圆角矩形 25">
            <a:extLst>
              <a:ext uri="{FF2B5EF4-FFF2-40B4-BE49-F238E27FC236}">
                <a16:creationId xmlns:a16="http://schemas.microsoft.com/office/drawing/2014/main" id="{E2F396E2-1A28-4AED-B829-933B1E3D94FD}"/>
              </a:ext>
            </a:extLst>
          </p:cNvPr>
          <p:cNvSpPr/>
          <p:nvPr/>
        </p:nvSpPr>
        <p:spPr>
          <a:xfrm>
            <a:off x="1219200" y="4343400"/>
            <a:ext cx="990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从高校获取优质资源</a:t>
            </a:r>
            <a:endParaRPr kumimoji="1" lang="ja-JP" altLang="en-US">
              <a:solidFill>
                <a:srgbClr val="FFFFFF"/>
              </a:solidFill>
            </a:endParaRPr>
          </a:p>
        </p:txBody>
      </p:sp>
      <p:sp>
        <p:nvSpPr>
          <p:cNvPr id="27" name="圆角矩形 26">
            <a:extLst>
              <a:ext uri="{FF2B5EF4-FFF2-40B4-BE49-F238E27FC236}">
                <a16:creationId xmlns:a16="http://schemas.microsoft.com/office/drawing/2014/main" id="{64BE635E-2A41-4135-BA08-E82318937135}"/>
              </a:ext>
            </a:extLst>
          </p:cNvPr>
          <p:cNvSpPr/>
          <p:nvPr/>
        </p:nvSpPr>
        <p:spPr>
          <a:xfrm>
            <a:off x="2514600" y="4343400"/>
            <a:ext cx="990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与高校协作基础教育</a:t>
            </a:r>
            <a:endParaRPr kumimoji="1" lang="ja-JP" altLang="en-US">
              <a:solidFill>
                <a:srgbClr val="FFFFFF"/>
              </a:solidFill>
            </a:endParaRPr>
          </a:p>
        </p:txBody>
      </p:sp>
      <p:sp>
        <p:nvSpPr>
          <p:cNvPr id="28" name="圆角矩形 27">
            <a:extLst>
              <a:ext uri="{FF2B5EF4-FFF2-40B4-BE49-F238E27FC236}">
                <a16:creationId xmlns:a16="http://schemas.microsoft.com/office/drawing/2014/main" id="{561AB7D8-5DD9-4868-B87E-A09FD2ABCF96}"/>
              </a:ext>
            </a:extLst>
          </p:cNvPr>
          <p:cNvSpPr/>
          <p:nvPr/>
        </p:nvSpPr>
        <p:spPr>
          <a:xfrm>
            <a:off x="3810000" y="4343400"/>
            <a:ext cx="990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a:solidFill>
                  <a:srgbClr val="FFFFFF"/>
                </a:solidFill>
              </a:rPr>
              <a:t>OJT</a:t>
            </a:r>
            <a:r>
              <a:rPr kumimoji="1" lang="zh-CN" altLang="en-US">
                <a:solidFill>
                  <a:srgbClr val="FFFFFF"/>
                </a:solidFill>
              </a:rPr>
              <a:t>模拟实战</a:t>
            </a:r>
            <a:endParaRPr kumimoji="1" lang="ja-JP" altLang="en-US">
              <a:solidFill>
                <a:srgbClr val="FFFFFF"/>
              </a:solidFill>
            </a:endParaRPr>
          </a:p>
        </p:txBody>
      </p:sp>
      <p:sp>
        <p:nvSpPr>
          <p:cNvPr id="29" name="流程图: 可选过程 28">
            <a:extLst>
              <a:ext uri="{FF2B5EF4-FFF2-40B4-BE49-F238E27FC236}">
                <a16:creationId xmlns:a16="http://schemas.microsoft.com/office/drawing/2014/main" id="{06431884-E0EA-401E-B89A-E3AE66EE542A}"/>
              </a:ext>
            </a:extLst>
          </p:cNvPr>
          <p:cNvSpPr/>
          <p:nvPr/>
        </p:nvSpPr>
        <p:spPr>
          <a:xfrm>
            <a:off x="5105400" y="4343400"/>
            <a:ext cx="990600" cy="10668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面试</a:t>
            </a:r>
            <a:endParaRPr kumimoji="1" lang="ja-JP" altLang="en-US">
              <a:solidFill>
                <a:srgbClr val="FFFFFF"/>
              </a:solidFill>
            </a:endParaRPr>
          </a:p>
        </p:txBody>
      </p:sp>
      <p:sp>
        <p:nvSpPr>
          <p:cNvPr id="37" name="流程图: 可选过程 36">
            <a:extLst>
              <a:ext uri="{FF2B5EF4-FFF2-40B4-BE49-F238E27FC236}">
                <a16:creationId xmlns:a16="http://schemas.microsoft.com/office/drawing/2014/main" id="{814299F0-E63A-4815-96CE-7B9FE3CCBDB5}"/>
              </a:ext>
            </a:extLst>
          </p:cNvPr>
          <p:cNvSpPr/>
          <p:nvPr/>
        </p:nvSpPr>
        <p:spPr>
          <a:xfrm>
            <a:off x="7696200" y="2133600"/>
            <a:ext cx="990600" cy="1066800"/>
          </a:xfrm>
          <a:prstGeom prst="flowChartAlternateProcess">
            <a:avLst/>
          </a:prstGeom>
          <a:solidFill>
            <a:srgbClr val="0070C0"/>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培训</a:t>
            </a:r>
            <a:endParaRPr kumimoji="1" lang="ja-JP" altLang="en-US">
              <a:solidFill>
                <a:srgbClr val="FFFFFF"/>
              </a:solidFill>
            </a:endParaRPr>
          </a:p>
        </p:txBody>
      </p:sp>
      <p:sp>
        <p:nvSpPr>
          <p:cNvPr id="43" name="流程图: 可选过程 42">
            <a:extLst>
              <a:ext uri="{FF2B5EF4-FFF2-40B4-BE49-F238E27FC236}">
                <a16:creationId xmlns:a16="http://schemas.microsoft.com/office/drawing/2014/main" id="{171EE4E9-B541-4A2A-A154-95B5987BC717}"/>
              </a:ext>
            </a:extLst>
          </p:cNvPr>
          <p:cNvSpPr/>
          <p:nvPr/>
        </p:nvSpPr>
        <p:spPr>
          <a:xfrm>
            <a:off x="6400800" y="4343400"/>
            <a:ext cx="990600" cy="10668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录用</a:t>
            </a:r>
            <a:endParaRPr kumimoji="1" lang="ja-JP" altLang="en-US">
              <a:solidFill>
                <a:srgbClr val="FFFFFF"/>
              </a:solidFill>
            </a:endParaRPr>
          </a:p>
        </p:txBody>
      </p:sp>
      <p:sp>
        <p:nvSpPr>
          <p:cNvPr id="44" name="流程图: 可选过程 43">
            <a:extLst>
              <a:ext uri="{FF2B5EF4-FFF2-40B4-BE49-F238E27FC236}">
                <a16:creationId xmlns:a16="http://schemas.microsoft.com/office/drawing/2014/main" id="{2D517AE8-7C9D-43BF-956A-500821DB3DE6}"/>
              </a:ext>
            </a:extLst>
          </p:cNvPr>
          <p:cNvSpPr/>
          <p:nvPr/>
        </p:nvSpPr>
        <p:spPr>
          <a:xfrm>
            <a:off x="7696200" y="4343400"/>
            <a:ext cx="990600" cy="10668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开始</a:t>
            </a:r>
            <a:endParaRPr kumimoji="1" lang="en-US" altLang="zh-CN">
              <a:solidFill>
                <a:srgbClr val="FFFFFF"/>
              </a:solidFill>
            </a:endParaRPr>
          </a:p>
          <a:p>
            <a:pPr algn="ctr">
              <a:defRPr/>
            </a:pPr>
            <a:r>
              <a:rPr kumimoji="1" lang="zh-CN" altLang="en-US">
                <a:solidFill>
                  <a:srgbClr val="FFFFFF"/>
                </a:solidFill>
              </a:rPr>
              <a:t>工作</a:t>
            </a:r>
            <a:endParaRPr kumimoji="1" lang="ja-JP" altLang="en-US">
              <a:solidFill>
                <a:srgbClr val="FFFFFF"/>
              </a:solidFill>
            </a:endParaRPr>
          </a:p>
        </p:txBody>
      </p:sp>
      <p:cxnSp>
        <p:nvCxnSpPr>
          <p:cNvPr id="46" name="直接箭头连接符 45">
            <a:extLst>
              <a:ext uri="{FF2B5EF4-FFF2-40B4-BE49-F238E27FC236}">
                <a16:creationId xmlns:a16="http://schemas.microsoft.com/office/drawing/2014/main" id="{BED0700D-09BF-4B8E-BF41-69E4891367FA}"/>
              </a:ext>
            </a:extLst>
          </p:cNvPr>
          <p:cNvCxnSpPr>
            <a:stCxn id="26" idx="3"/>
            <a:endCxn id="27" idx="1"/>
          </p:cNvCxnSpPr>
          <p:nvPr/>
        </p:nvCxnSpPr>
        <p:spPr>
          <a:xfrm>
            <a:off x="2209800" y="4876800"/>
            <a:ext cx="3048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608216A-36DE-4459-86F7-53FC10974204}"/>
              </a:ext>
            </a:extLst>
          </p:cNvPr>
          <p:cNvCxnSpPr>
            <a:stCxn id="27" idx="3"/>
            <a:endCxn id="28" idx="1"/>
          </p:cNvCxnSpPr>
          <p:nvPr/>
        </p:nvCxnSpPr>
        <p:spPr>
          <a:xfrm>
            <a:off x="3505200" y="4876800"/>
            <a:ext cx="3048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9E2013DD-19D6-46DC-ADCC-F3E4F5806750}"/>
              </a:ext>
            </a:extLst>
          </p:cNvPr>
          <p:cNvCxnSpPr>
            <a:stCxn id="28" idx="3"/>
            <a:endCxn id="29" idx="1"/>
          </p:cNvCxnSpPr>
          <p:nvPr/>
        </p:nvCxnSpPr>
        <p:spPr>
          <a:xfrm>
            <a:off x="4800600" y="48768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DC4BC5D0-35AF-4897-A01C-3FFD4972DDCF}"/>
              </a:ext>
            </a:extLst>
          </p:cNvPr>
          <p:cNvCxnSpPr>
            <a:stCxn id="29" idx="3"/>
            <a:endCxn id="43" idx="1"/>
          </p:cNvCxnSpPr>
          <p:nvPr/>
        </p:nvCxnSpPr>
        <p:spPr>
          <a:xfrm>
            <a:off x="6096000" y="48768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FE4793F9-83B0-466D-BBC3-8599E1944371}"/>
              </a:ext>
            </a:extLst>
          </p:cNvPr>
          <p:cNvCxnSpPr>
            <a:stCxn id="43" idx="3"/>
            <a:endCxn id="44" idx="1"/>
          </p:cNvCxnSpPr>
          <p:nvPr/>
        </p:nvCxnSpPr>
        <p:spPr>
          <a:xfrm>
            <a:off x="7391400" y="48768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ADDCFCCF-3C36-4A24-B7F6-47DB111E7872}"/>
              </a:ext>
            </a:extLst>
          </p:cNvPr>
          <p:cNvCxnSpPr>
            <a:stCxn id="11" idx="3"/>
            <a:endCxn id="37" idx="1"/>
          </p:cNvCxnSpPr>
          <p:nvPr/>
        </p:nvCxnSpPr>
        <p:spPr>
          <a:xfrm>
            <a:off x="7391400" y="2667000"/>
            <a:ext cx="304800" cy="158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BDE1A1B-2E67-4BB6-9176-8466E7DF5139}"/>
              </a:ext>
            </a:extLst>
          </p:cNvPr>
          <p:cNvCxnSpPr>
            <a:stCxn id="7" idx="2"/>
            <a:endCxn id="26" idx="0"/>
          </p:cNvCxnSpPr>
          <p:nvPr/>
        </p:nvCxnSpPr>
        <p:spPr>
          <a:xfrm rot="5400000">
            <a:off x="1143001" y="3771900"/>
            <a:ext cx="1143000" cy="317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ECE691A-A7F4-4387-A6EE-FB7B8DD0DD50}"/>
              </a:ext>
            </a:extLst>
          </p:cNvPr>
          <p:cNvCxnSpPr>
            <a:stCxn id="10" idx="2"/>
            <a:endCxn id="28" idx="0"/>
          </p:cNvCxnSpPr>
          <p:nvPr/>
        </p:nvCxnSpPr>
        <p:spPr>
          <a:xfrm rot="5400000">
            <a:off x="4381500" y="3124200"/>
            <a:ext cx="1143000" cy="1295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FF77418-4309-47A6-9FCD-E05D331148D3}"/>
              </a:ext>
            </a:extLst>
          </p:cNvPr>
          <p:cNvCxnSpPr>
            <a:stCxn id="37" idx="2"/>
            <a:endCxn id="28" idx="0"/>
          </p:cNvCxnSpPr>
          <p:nvPr/>
        </p:nvCxnSpPr>
        <p:spPr>
          <a:xfrm rot="5400000">
            <a:off x="5676900" y="1828800"/>
            <a:ext cx="1143000" cy="38862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1">
            <a:extLst>
              <a:ext uri="{FF2B5EF4-FFF2-40B4-BE49-F238E27FC236}">
                <a16:creationId xmlns:a16="http://schemas.microsoft.com/office/drawing/2014/main" id="{A105DB0B-6925-473A-A2B6-F084CC6C099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08248898-C228-4CE2-9264-798112280DB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2F83C082-F43A-4AAB-B697-07E9F348D49D}"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50</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0420" name="标题 3">
            <a:extLst>
              <a:ext uri="{FF2B5EF4-FFF2-40B4-BE49-F238E27FC236}">
                <a16:creationId xmlns:a16="http://schemas.microsoft.com/office/drawing/2014/main" id="{755A7426-0205-4D1B-A2DD-3B03F7347278}"/>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主要相关因素</a:t>
            </a:r>
            <a:endParaRPr kumimoji="1" lang="ja-JP"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1">
            <a:extLst>
              <a:ext uri="{FF2B5EF4-FFF2-40B4-BE49-F238E27FC236}">
                <a16:creationId xmlns:a16="http://schemas.microsoft.com/office/drawing/2014/main" id="{CC4637DD-E078-47D5-995D-64DA4F6708B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817BA143-45F0-403D-9F95-C91787AEE35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4A020693-5D66-4701-B59C-87F437CDAF19}"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51</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1444" name="标题 3">
            <a:extLst>
              <a:ext uri="{FF2B5EF4-FFF2-40B4-BE49-F238E27FC236}">
                <a16:creationId xmlns:a16="http://schemas.microsoft.com/office/drawing/2014/main" id="{C632C22C-113F-4B09-A9C7-727F1B5B9CEB}"/>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资金预测与流向</a:t>
            </a:r>
            <a:r>
              <a:rPr kumimoji="1" lang="en-US" altLang="zh-CN"/>
              <a:t>——</a:t>
            </a:r>
            <a:r>
              <a:rPr kumimoji="1" altLang="en-US">
                <a:ea typeface="宋体" panose="02010600030101010101" pitchFamily="2" charset="-122"/>
              </a:rPr>
              <a:t>主营业务成本假设</a:t>
            </a:r>
            <a:endParaRPr kumimoji="1" lang="ja-JP"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1">
            <a:extLst>
              <a:ext uri="{FF2B5EF4-FFF2-40B4-BE49-F238E27FC236}">
                <a16:creationId xmlns:a16="http://schemas.microsoft.com/office/drawing/2014/main" id="{7EEB7FC2-EB52-4D34-BC70-277976E3B109}"/>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A355CDCF-4C79-4C61-9CD6-3FFB84119F2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6016E250-082F-469E-8DFE-832D368DC929}"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52</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2468" name="标题 3">
            <a:extLst>
              <a:ext uri="{FF2B5EF4-FFF2-40B4-BE49-F238E27FC236}">
                <a16:creationId xmlns:a16="http://schemas.microsoft.com/office/drawing/2014/main" id="{25F9935C-7234-480F-8FC2-51D99867770A}"/>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资金预测与流向</a:t>
            </a:r>
            <a:r>
              <a:rPr kumimoji="1" lang="en-US" altLang="zh-CN"/>
              <a:t>——</a:t>
            </a:r>
            <a:r>
              <a:rPr altLang="ja-JP" b="1">
                <a:ea typeface="宋体" panose="02010600030101010101" pitchFamily="2" charset="-122"/>
              </a:rPr>
              <a:t>营业费用假设</a:t>
            </a:r>
            <a:endParaRPr kumimoji="1" lang="ja-JP"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1">
            <a:extLst>
              <a:ext uri="{FF2B5EF4-FFF2-40B4-BE49-F238E27FC236}">
                <a16:creationId xmlns:a16="http://schemas.microsoft.com/office/drawing/2014/main" id="{EBA11315-6D46-458C-BA4E-3F6BCA442270}"/>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8561098-BCFF-404D-A85B-D58FCB74F24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84B4419D-48C0-4901-A992-88B685EF9BD5}"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53</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3492" name="标题 3">
            <a:extLst>
              <a:ext uri="{FF2B5EF4-FFF2-40B4-BE49-F238E27FC236}">
                <a16:creationId xmlns:a16="http://schemas.microsoft.com/office/drawing/2014/main" id="{F95C0D45-FEB3-4C36-BFEE-154EA3C9258F}"/>
              </a:ext>
            </a:extLst>
          </p:cNvPr>
          <p:cNvSpPr>
            <a:spLocks noGrp="1"/>
          </p:cNvSpPr>
          <p:nvPr>
            <p:ph type="title" idx="4294967295"/>
          </p:nvPr>
        </p:nvSpPr>
        <p:spPr bwMode="auto">
          <a:xfrm>
            <a:off x="457200" y="1295400"/>
            <a:ext cx="82296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资金预测与流向</a:t>
            </a:r>
            <a:r>
              <a:rPr kumimoji="1" lang="en-US" altLang="zh-CN"/>
              <a:t>——</a:t>
            </a:r>
            <a:r>
              <a:rPr altLang="ja-JP" b="1">
                <a:ea typeface="宋体" panose="02010600030101010101" pitchFamily="2" charset="-122"/>
              </a:rPr>
              <a:t>管理费用假设</a:t>
            </a:r>
            <a:endParaRPr kumimoji="1" lang="ja-JP"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1">
            <a:extLst>
              <a:ext uri="{FF2B5EF4-FFF2-40B4-BE49-F238E27FC236}">
                <a16:creationId xmlns:a16="http://schemas.microsoft.com/office/drawing/2014/main" id="{C6EC87B6-084F-4E5C-936C-38B21ECCBB8F}"/>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0166119D-5C80-42EF-A81D-9A64B1AD9DA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F9484FA3-3A81-459B-91DA-5EE4B256C982}"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54</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4516" name="标题 3">
            <a:extLst>
              <a:ext uri="{FF2B5EF4-FFF2-40B4-BE49-F238E27FC236}">
                <a16:creationId xmlns:a16="http://schemas.microsoft.com/office/drawing/2014/main" id="{7A0A8B01-23D7-4941-AE20-05EE018D670C}"/>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总体财务评价</a:t>
            </a:r>
            <a:endParaRPr kumimoji="1" lang="ja-JP"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1">
            <a:extLst>
              <a:ext uri="{FF2B5EF4-FFF2-40B4-BE49-F238E27FC236}">
                <a16:creationId xmlns:a16="http://schemas.microsoft.com/office/drawing/2014/main" id="{5BB0319B-9F85-41DA-9334-3E2C525A04A6}"/>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1AC57F02-1F15-412D-89CE-67E1236F40D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15308DFF-89D8-4796-A7D6-A74711F21855}"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55</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5540" name="标题 4">
            <a:extLst>
              <a:ext uri="{FF2B5EF4-FFF2-40B4-BE49-F238E27FC236}">
                <a16:creationId xmlns:a16="http://schemas.microsoft.com/office/drawing/2014/main" id="{F3F64237-B545-4A71-8704-09B6A7F0CED4}"/>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十一、风险控制</a:t>
            </a:r>
            <a:endParaRPr kumimoji="1" lang="ja-JP"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1">
            <a:extLst>
              <a:ext uri="{FF2B5EF4-FFF2-40B4-BE49-F238E27FC236}">
                <a16:creationId xmlns:a16="http://schemas.microsoft.com/office/drawing/2014/main" id="{B6C96084-8904-4743-999A-3E78238BB918}"/>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15B7B95F-F3E0-4444-A6B2-43D6A184E47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F2DB3BAE-B8FA-492A-8427-4A839FE5CE49}"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56</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6564" name="标题 4">
            <a:extLst>
              <a:ext uri="{FF2B5EF4-FFF2-40B4-BE49-F238E27FC236}">
                <a16:creationId xmlns:a16="http://schemas.microsoft.com/office/drawing/2014/main" id="{224D7111-1E5E-4D71-944D-828854110487}"/>
              </a:ext>
            </a:extLst>
          </p:cNvPr>
          <p:cNvSpPr>
            <a:spLocks noGrp="1"/>
          </p:cNvSpPr>
          <p:nvPr>
            <p:ph type="title" idx="4294967295"/>
          </p:nvPr>
        </p:nvSpPr>
        <p:spPr bwMode="auto">
          <a:xfrm>
            <a:off x="457200" y="1219200"/>
            <a:ext cx="8229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十二、项目实施进度</a:t>
            </a:r>
            <a:endParaRPr kumimoji="1" lang="ja-JP" altLang="en-US"/>
          </a:p>
        </p:txBody>
      </p:sp>
      <p:graphicFrame>
        <p:nvGraphicFramePr>
          <p:cNvPr id="7" name="表格 6">
            <a:extLst>
              <a:ext uri="{FF2B5EF4-FFF2-40B4-BE49-F238E27FC236}">
                <a16:creationId xmlns:a16="http://schemas.microsoft.com/office/drawing/2014/main" id="{AD943573-CFB0-4EA8-91C2-D56FDC779E56}"/>
              </a:ext>
            </a:extLst>
          </p:cNvPr>
          <p:cNvGraphicFramePr>
            <a:graphicFrameLocks noGrp="1"/>
          </p:cNvGraphicFramePr>
          <p:nvPr/>
        </p:nvGraphicFramePr>
        <p:xfrm>
          <a:off x="685800" y="1905000"/>
          <a:ext cx="7924800" cy="3303588"/>
        </p:xfrm>
        <a:graphic>
          <a:graphicData uri="http://schemas.openxmlformats.org/drawingml/2006/table">
            <a:tbl>
              <a:tblPr/>
              <a:tblGrid>
                <a:gridCol w="914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4648200">
                  <a:extLst>
                    <a:ext uri="{9D8B030D-6E8A-4147-A177-3AD203B41FA5}">
                      <a16:colId xmlns:a16="http://schemas.microsoft.com/office/drawing/2014/main" val="20002"/>
                    </a:ext>
                  </a:extLst>
                </a:gridCol>
              </a:tblGrid>
              <a:tr h="4043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FFFFFF"/>
                          </a:solidFill>
                          <a:effectLst/>
                          <a:latin typeface="Gill Sans MT" pitchFamily="34" charset="0"/>
                          <a:ea typeface="华文新魏" pitchFamily="2" charset="-122"/>
                        </a:rPr>
                        <a:t>年份</a:t>
                      </a:r>
                      <a:endParaRPr kumimoji="1" lang="ja-JP" altLang="en-US" sz="2000" b="1" i="0" u="none" strike="noStrike" cap="none" normalizeH="0" baseline="0">
                        <a:ln>
                          <a:noFill/>
                        </a:ln>
                        <a:solidFill>
                          <a:srgbClr val="FFFFFF"/>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FFFFFF"/>
                          </a:solidFill>
                          <a:effectLst/>
                          <a:latin typeface="Gill Sans MT" pitchFamily="34" charset="0"/>
                          <a:ea typeface="华文新魏" pitchFamily="2" charset="-122"/>
                        </a:rPr>
                        <a:t>进度</a:t>
                      </a:r>
                      <a:endParaRPr kumimoji="1" lang="ja-JP" altLang="en-US" sz="2000" b="1" i="0" u="none" strike="noStrike" cap="none" normalizeH="0" baseline="0">
                        <a:ln>
                          <a:noFill/>
                        </a:ln>
                        <a:solidFill>
                          <a:srgbClr val="FFFFFF"/>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FFFFFF"/>
                          </a:solidFill>
                          <a:effectLst/>
                          <a:latin typeface="Gill Sans MT" pitchFamily="34" charset="0"/>
                          <a:ea typeface="华文新魏" pitchFamily="2" charset="-122"/>
                        </a:rPr>
                        <a:t>实施内容</a:t>
                      </a:r>
                      <a:endParaRPr kumimoji="1" lang="ja-JP" altLang="en-US" sz="2000" b="1" i="0" u="none" strike="noStrike" cap="none" normalizeH="0" baseline="0">
                        <a:ln>
                          <a:noFill/>
                        </a:ln>
                        <a:solidFill>
                          <a:srgbClr val="FFFFFF"/>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6968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rgbClr val="000000"/>
                          </a:solidFill>
                          <a:effectLst/>
                          <a:latin typeface="Gill Sans MT" pitchFamily="34" charset="0"/>
                          <a:ea typeface="华文新魏" pitchFamily="2" charset="-122"/>
                        </a:rPr>
                        <a:t>2013</a:t>
                      </a: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年</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项目准备阶段</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项目洽谈，培训教材出版，合作大学与就业公司洽谈，培训师培养</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968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rgbClr val="000000"/>
                          </a:solidFill>
                          <a:effectLst/>
                          <a:latin typeface="Gill Sans MT" pitchFamily="34" charset="0"/>
                          <a:ea typeface="华文新魏" pitchFamily="2" charset="-122"/>
                        </a:rPr>
                        <a:t>2014</a:t>
                      </a: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年</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项目预实施，预定培训人数</a:t>
                      </a:r>
                      <a:r>
                        <a:rPr kumimoji="1" lang="en-US" altLang="zh-CN" sz="2000" b="0" i="0" u="none" strike="noStrike" cap="none" normalizeH="0" baseline="0">
                          <a:ln>
                            <a:noFill/>
                          </a:ln>
                          <a:solidFill>
                            <a:srgbClr val="000000"/>
                          </a:solidFill>
                          <a:effectLst/>
                          <a:latin typeface="Gill Sans MT" pitchFamily="34" charset="0"/>
                          <a:ea typeface="华文新魏" pitchFamily="2" charset="-122"/>
                        </a:rPr>
                        <a:t>100</a:t>
                      </a: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人</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技术培训实施（进阶阶段），项目实战开发中心建设，就业推进，云教育策划</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6968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rgbClr val="000000"/>
                          </a:solidFill>
                          <a:effectLst/>
                          <a:latin typeface="Gill Sans MT" pitchFamily="34" charset="0"/>
                          <a:ea typeface="华文新魏" pitchFamily="2" charset="-122"/>
                        </a:rPr>
                        <a:t>2015</a:t>
                      </a: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年</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培训项目全面实施</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四阶段全面实施，拓展合作大学业务，开发中心外包业务拓展，云计算中心合作洽谈</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043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rgbClr val="000000"/>
                          </a:solidFill>
                          <a:effectLst/>
                          <a:latin typeface="Gill Sans MT" pitchFamily="34" charset="0"/>
                          <a:ea typeface="华文新魏" pitchFamily="2" charset="-122"/>
                        </a:rPr>
                        <a:t>2016</a:t>
                      </a:r>
                      <a:r>
                        <a:rPr kumimoji="1" lang="zh-CN" altLang="en-US" sz="2000" b="0" i="0" u="none" strike="noStrike" cap="none" normalizeH="0" baseline="0">
                          <a:ln>
                            <a:noFill/>
                          </a:ln>
                          <a:solidFill>
                            <a:srgbClr val="000000"/>
                          </a:solidFill>
                          <a:effectLst/>
                          <a:latin typeface="Gill Sans MT" pitchFamily="34" charset="0"/>
                          <a:ea typeface="华文新魏" pitchFamily="2" charset="-122"/>
                        </a:rPr>
                        <a:t>年</a:t>
                      </a: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40439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rgbClr val="000000"/>
                        </a:solidFill>
                        <a:effectLst/>
                        <a:latin typeface="Gill Sans MT" pitchFamily="34" charset="0"/>
                        <a:ea typeface="ＭＳ Ｐゴシック" charset="-128"/>
                      </a:endParaRPr>
                    </a:p>
                  </a:txBody>
                  <a:tcPr marT="49772" marB="4977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1">
            <a:extLst>
              <a:ext uri="{FF2B5EF4-FFF2-40B4-BE49-F238E27FC236}">
                <a16:creationId xmlns:a16="http://schemas.microsoft.com/office/drawing/2014/main" id="{4475F551-7979-4E7F-BFC3-71BE5086510D}"/>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73423D7F-41AB-47F6-94EC-B2F6805B11F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77A89CB2-89CC-4C01-8200-DFDCE1485F44}"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57</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7588" name="标题 4">
            <a:extLst>
              <a:ext uri="{FF2B5EF4-FFF2-40B4-BE49-F238E27FC236}">
                <a16:creationId xmlns:a16="http://schemas.microsoft.com/office/drawing/2014/main" id="{13D9A87E-DBDF-48D4-9590-3B44905F9C3F}"/>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十三、其他</a:t>
            </a:r>
            <a:endParaRPr kumimoji="1" lang="ja-JP"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1">
            <a:extLst>
              <a:ext uri="{FF2B5EF4-FFF2-40B4-BE49-F238E27FC236}">
                <a16:creationId xmlns:a16="http://schemas.microsoft.com/office/drawing/2014/main" id="{661C35EA-3ABD-4E4A-8B85-438172832B6B}"/>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D75F1830-E142-470B-9115-6FBEA2A9690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C342CEF5-C573-4858-A6C1-17A10D2B9141}"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58</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68612" name="标题 3">
            <a:extLst>
              <a:ext uri="{FF2B5EF4-FFF2-40B4-BE49-F238E27FC236}">
                <a16:creationId xmlns:a16="http://schemas.microsoft.com/office/drawing/2014/main" id="{2296156B-2C55-48A0-A777-B7E43A57CED2}"/>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参考资料</a:t>
            </a:r>
            <a:endParaRPr kumimoji="1" lang="ja-JP" altLang="en-US"/>
          </a:p>
        </p:txBody>
      </p:sp>
      <p:sp>
        <p:nvSpPr>
          <p:cNvPr id="68613" name="TextBox 4">
            <a:extLst>
              <a:ext uri="{FF2B5EF4-FFF2-40B4-BE49-F238E27FC236}">
                <a16:creationId xmlns:a16="http://schemas.microsoft.com/office/drawing/2014/main" id="{574522D9-7350-445E-8C6E-14D1E1DB230B}"/>
              </a:ext>
            </a:extLst>
          </p:cNvPr>
          <p:cNvSpPr txBox="1">
            <a:spLocks noChangeArrowheads="1"/>
          </p:cNvSpPr>
          <p:nvPr/>
        </p:nvSpPr>
        <p:spPr bwMode="auto">
          <a:xfrm>
            <a:off x="609600" y="1828800"/>
            <a:ext cx="8077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t>搜狐教育年度总评榜</a:t>
            </a:r>
            <a:endParaRPr kumimoji="1" lang="en-US" altLang="zh-CN"/>
          </a:p>
          <a:p>
            <a:pPr eaLnBrk="1" hangingPunct="1">
              <a:buFont typeface="Arial" panose="020B0604020202020204" pitchFamily="34" charset="0"/>
              <a:buChar char="•"/>
            </a:pPr>
            <a:r>
              <a:rPr kumimoji="1" lang="en-US" altLang="zh-CN"/>
              <a:t>2010   </a:t>
            </a:r>
            <a:r>
              <a:rPr kumimoji="1" lang="en-US" altLang="zh-CN">
                <a:hlinkClick r:id="rId2"/>
              </a:rPr>
              <a:t>http://learning.sohu.com/s2010/awards/</a:t>
            </a:r>
            <a:endParaRPr kumimoji="1" lang="en-US" altLang="zh-CN"/>
          </a:p>
          <a:p>
            <a:pPr eaLnBrk="1" hangingPunct="1">
              <a:buFont typeface="Arial" panose="020B0604020202020204" pitchFamily="34" charset="0"/>
              <a:buChar char="•"/>
            </a:pPr>
            <a:r>
              <a:rPr kumimoji="1" lang="en-US" altLang="zh-CN"/>
              <a:t>2009   </a:t>
            </a:r>
            <a:r>
              <a:rPr kumimoji="1" lang="en-US" altLang="zh-CN">
                <a:hlinkClick r:id="rId3"/>
              </a:rPr>
              <a:t>http://learning.sohu.com/s2009/09edu/</a:t>
            </a:r>
            <a:endParaRPr kumimoji="1" lang="en-US" altLang="zh-CN"/>
          </a:p>
          <a:p>
            <a:pPr eaLnBrk="1" hangingPunct="1">
              <a:buFont typeface="Arial" panose="020B0604020202020204" pitchFamily="34" charset="0"/>
              <a:buChar char="•"/>
            </a:pPr>
            <a:r>
              <a:rPr kumimoji="1" lang="en-US" altLang="zh-CN"/>
              <a:t>2008   </a:t>
            </a:r>
            <a:r>
              <a:rPr kumimoji="1" lang="en-US" altLang="zh-CN">
                <a:hlinkClick r:id="rId4"/>
              </a:rPr>
              <a:t>http://learning.sohu.com/s2008/08edu/</a:t>
            </a:r>
            <a:endParaRPr kumimoji="1" lang="en-US" altLang="zh-CN"/>
          </a:p>
          <a:p>
            <a:pPr eaLnBrk="1" hangingPunct="1">
              <a:buFont typeface="Arial" panose="020B0604020202020204" pitchFamily="34" charset="0"/>
              <a:buChar char="•"/>
            </a:pPr>
            <a:r>
              <a:rPr kumimoji="1" lang="en-US" altLang="zh-CN"/>
              <a:t>2007   </a:t>
            </a:r>
            <a:r>
              <a:rPr kumimoji="1" lang="en-US" altLang="zh-CN">
                <a:hlinkClick r:id="rId5"/>
              </a:rPr>
              <a:t>http://learning.sohu.com/s2007/07edu/</a:t>
            </a:r>
            <a:endParaRPr kumimoji="1" lang="en-US" altLang="zh-CN"/>
          </a:p>
          <a:p>
            <a:pPr eaLnBrk="1" hangingPunct="1"/>
            <a:endParaRPr kumimoji="1" lang="en-US" altLang="zh-CN"/>
          </a:p>
          <a:p>
            <a:pPr eaLnBrk="1" hangingPunct="1"/>
            <a:r>
              <a:rPr kumimoji="1" lang="en-US" altLang="zh-CN"/>
              <a:t>2011</a:t>
            </a:r>
            <a:r>
              <a:rPr kumimoji="1" lang="zh-CN" altLang="en-US"/>
              <a:t>高等教育信息化创新论坛暨数字校园十二五规划研讨</a:t>
            </a:r>
            <a:endParaRPr kumimoji="1" lang="en-US" altLang="zh-CN"/>
          </a:p>
          <a:p>
            <a:pPr eaLnBrk="1" hangingPunct="1"/>
            <a:r>
              <a:rPr kumimoji="1" lang="en-US" altLang="zh-CN">
                <a:hlinkClick r:id="rId6"/>
              </a:rPr>
              <a:t>http://www.edu.cn/html/info/2011/meeting/index.shtml</a:t>
            </a:r>
            <a:endParaRPr kumimoji="1" lang="en-US" altLang="zh-CN"/>
          </a:p>
          <a:p>
            <a:pPr eaLnBrk="1" hangingPunct="1"/>
            <a:endParaRPr kumimoji="1" lang="en-US" altLang="zh-CN"/>
          </a:p>
          <a:p>
            <a:pPr eaLnBrk="1" hangingPunct="1"/>
            <a:endParaRPr kumimoji="1" lang="en-US" altLang="zh-CN"/>
          </a:p>
          <a:p>
            <a:pPr eaLnBrk="1" hangingPunct="1"/>
            <a:endParaRPr kumimoji="1" lang="en-US" altLang="zh-CN"/>
          </a:p>
          <a:p>
            <a:pPr eaLnBrk="1" hangingPunct="1"/>
            <a:endParaRPr kumimoji="1" lang="en-US" altLang="zh-CN"/>
          </a:p>
          <a:p>
            <a:pPr eaLnBrk="1" hangingPunct="1">
              <a:buFont typeface="Arial" panose="020B0604020202020204" pitchFamily="34" charset="0"/>
              <a:buChar char="•"/>
            </a:pPr>
            <a:endParaRPr kumimoji="1" lang="en-US" altLang="zh-CN"/>
          </a:p>
          <a:p>
            <a:pPr eaLnBrk="1" hangingPunct="1">
              <a:buFont typeface="Arial" panose="020B0604020202020204" pitchFamily="34" charset="0"/>
              <a:buChar char="•"/>
            </a:pPr>
            <a:endParaRPr kumimoji="1" lang="en-US" altLang="zh-CN"/>
          </a:p>
          <a:p>
            <a:pPr eaLnBrk="1" hangingPunct="1">
              <a:buFont typeface="Arial" panose="020B0604020202020204" pitchFamily="34" charset="0"/>
              <a:buChar char="•"/>
            </a:pPr>
            <a:endParaRPr kumimoji="1" lang="ja-JP"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1">
            <a:extLst>
              <a:ext uri="{FF2B5EF4-FFF2-40B4-BE49-F238E27FC236}">
                <a16:creationId xmlns:a16="http://schemas.microsoft.com/office/drawing/2014/main" id="{A5E1951E-29E4-4870-9F1A-C69B7CB92D8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622F7B67-FE98-4587-8883-51ED0963AF6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4CD4D0E8-30A5-4AAF-9EE5-FF8D27FB3146}" type="slidenum">
              <a:rPr lang="en-US" altLang="zh-CN">
                <a:solidFill>
                  <a:schemeClr val="tx2"/>
                </a:solidFill>
                <a:latin typeface="Gill Sans MT" panose="020B0502020104020203" pitchFamily="34" charset="0"/>
                <a:ea typeface="华文新魏" panose="02010800040101010101" pitchFamily="2" charset="-122"/>
              </a:rPr>
              <a:pPr eaLnBrk="1" hangingPunct="1"/>
              <a:t>59</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69636" name="标题 4">
            <a:extLst>
              <a:ext uri="{FF2B5EF4-FFF2-40B4-BE49-F238E27FC236}">
                <a16:creationId xmlns:a16="http://schemas.microsoft.com/office/drawing/2014/main" id="{FC8869F1-8A21-468F-A8D9-33816D39876C}"/>
              </a:ext>
            </a:extLst>
          </p:cNvPr>
          <p:cNvSpPr>
            <a:spLocks noGrp="1"/>
          </p:cNvSpPr>
          <p:nvPr>
            <p:ph type="title" idx="4294967295"/>
          </p:nvPr>
        </p:nvSpPr>
        <p:spPr bwMode="auto">
          <a:xfrm>
            <a:off x="609600" y="27432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4800">
                <a:latin typeface="华文行楷" panose="02010800040101010101" pitchFamily="2" charset="-122"/>
                <a:ea typeface="华文行楷" panose="02010800040101010101" pitchFamily="2" charset="-122"/>
              </a:rPr>
              <a:t>Thank you</a:t>
            </a:r>
            <a:r>
              <a:rPr altLang="en-US" sz="4800">
                <a:latin typeface="华文行楷" panose="02010800040101010101" pitchFamily="2" charset="-122"/>
                <a:ea typeface="华文行楷" panose="02010800040101010101" pitchFamily="2"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1">
            <a:extLst>
              <a:ext uri="{FF2B5EF4-FFF2-40B4-BE49-F238E27FC236}">
                <a16:creationId xmlns:a16="http://schemas.microsoft.com/office/drawing/2014/main" id="{6B7268DA-8532-4187-A276-1ACAE253DB2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16F75A8-BF4E-40D0-9BC0-D8735A3C71B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6708CABE-DE7A-428B-9E88-DBD85B45201C}"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6</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4" name="流程图: 可选过程 3">
            <a:extLst>
              <a:ext uri="{FF2B5EF4-FFF2-40B4-BE49-F238E27FC236}">
                <a16:creationId xmlns:a16="http://schemas.microsoft.com/office/drawing/2014/main" id="{9AE51796-AF7F-4977-97EA-83D72288B24C}"/>
              </a:ext>
            </a:extLst>
          </p:cNvPr>
          <p:cNvSpPr/>
          <p:nvPr/>
        </p:nvSpPr>
        <p:spPr>
          <a:xfrm>
            <a:off x="533400" y="4572000"/>
            <a:ext cx="2590800" cy="533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ja-JP" dirty="0"/>
              <a:t>Testing</a:t>
            </a:r>
          </a:p>
        </p:txBody>
      </p:sp>
      <p:sp>
        <p:nvSpPr>
          <p:cNvPr id="5" name="流程图: 可选过程 4">
            <a:extLst>
              <a:ext uri="{FF2B5EF4-FFF2-40B4-BE49-F238E27FC236}">
                <a16:creationId xmlns:a16="http://schemas.microsoft.com/office/drawing/2014/main" id="{A4E28D27-54D9-4A2F-B68A-2A635B0D79FD}"/>
              </a:ext>
            </a:extLst>
          </p:cNvPr>
          <p:cNvSpPr/>
          <p:nvPr/>
        </p:nvSpPr>
        <p:spPr>
          <a:xfrm>
            <a:off x="533400" y="2895600"/>
            <a:ext cx="2590800" cy="533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ja-JP" dirty="0"/>
              <a:t>WEB</a:t>
            </a:r>
          </a:p>
        </p:txBody>
      </p:sp>
      <p:sp>
        <p:nvSpPr>
          <p:cNvPr id="6" name="流程图: 可选过程 5">
            <a:extLst>
              <a:ext uri="{FF2B5EF4-FFF2-40B4-BE49-F238E27FC236}">
                <a16:creationId xmlns:a16="http://schemas.microsoft.com/office/drawing/2014/main" id="{6DE2C744-7DC8-4423-9C1D-AE8482F056AB}"/>
              </a:ext>
            </a:extLst>
          </p:cNvPr>
          <p:cNvSpPr/>
          <p:nvPr/>
        </p:nvSpPr>
        <p:spPr>
          <a:xfrm>
            <a:off x="533400" y="2057400"/>
            <a:ext cx="25908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ja-JP" dirty="0"/>
              <a:t>Mainframe</a:t>
            </a:r>
          </a:p>
        </p:txBody>
      </p:sp>
      <p:sp>
        <p:nvSpPr>
          <p:cNvPr id="7" name="流程图: 可选过程 6">
            <a:extLst>
              <a:ext uri="{FF2B5EF4-FFF2-40B4-BE49-F238E27FC236}">
                <a16:creationId xmlns:a16="http://schemas.microsoft.com/office/drawing/2014/main" id="{CD70635C-9EFC-4396-B53A-5C672492C82E}"/>
              </a:ext>
            </a:extLst>
          </p:cNvPr>
          <p:cNvSpPr/>
          <p:nvPr/>
        </p:nvSpPr>
        <p:spPr>
          <a:xfrm>
            <a:off x="533400" y="3733800"/>
            <a:ext cx="2590800" cy="533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a:t>Mobile</a:t>
            </a:r>
            <a:endParaRPr kumimoji="1" lang="en-US" altLang="ja-JP" dirty="0"/>
          </a:p>
        </p:txBody>
      </p:sp>
      <p:sp>
        <p:nvSpPr>
          <p:cNvPr id="8" name="流程图: 过程 7">
            <a:extLst>
              <a:ext uri="{FF2B5EF4-FFF2-40B4-BE49-F238E27FC236}">
                <a16:creationId xmlns:a16="http://schemas.microsoft.com/office/drawing/2014/main" id="{FBD3843A-4BA5-43D1-B539-2076457021BE}"/>
              </a:ext>
            </a:extLst>
          </p:cNvPr>
          <p:cNvSpPr/>
          <p:nvPr/>
        </p:nvSpPr>
        <p:spPr>
          <a:xfrm>
            <a:off x="838200" y="1295400"/>
            <a:ext cx="2209800" cy="5334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solidFill>
                  <a:schemeClr val="tx1"/>
                </a:solidFill>
              </a:rPr>
              <a:t>四个方向</a:t>
            </a:r>
            <a:endParaRPr kumimoji="1" lang="ja-JP" altLang="en-US" dirty="0">
              <a:solidFill>
                <a:schemeClr val="tx1"/>
              </a:solidFill>
            </a:endParaRPr>
          </a:p>
        </p:txBody>
      </p:sp>
      <p:sp>
        <p:nvSpPr>
          <p:cNvPr id="9" name="流程图: 可选过程 8">
            <a:extLst>
              <a:ext uri="{FF2B5EF4-FFF2-40B4-BE49-F238E27FC236}">
                <a16:creationId xmlns:a16="http://schemas.microsoft.com/office/drawing/2014/main" id="{F2615ECA-16ED-4EB5-B69C-F2D3AC36F450}"/>
              </a:ext>
            </a:extLst>
          </p:cNvPr>
          <p:cNvSpPr/>
          <p:nvPr/>
        </p:nvSpPr>
        <p:spPr>
          <a:xfrm>
            <a:off x="3886200" y="3657600"/>
            <a:ext cx="2209800" cy="7620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职业技能教育</a:t>
            </a:r>
            <a:endParaRPr kumimoji="1" lang="ja-JP" altLang="en-US">
              <a:solidFill>
                <a:srgbClr val="FFFFFF"/>
              </a:solidFill>
            </a:endParaRPr>
          </a:p>
        </p:txBody>
      </p:sp>
      <p:sp>
        <p:nvSpPr>
          <p:cNvPr id="10" name="流程图: 可选过程 9">
            <a:extLst>
              <a:ext uri="{FF2B5EF4-FFF2-40B4-BE49-F238E27FC236}">
                <a16:creationId xmlns:a16="http://schemas.microsoft.com/office/drawing/2014/main" id="{85EFC156-2DDE-456B-BC7A-77A7D8BFABED}"/>
              </a:ext>
            </a:extLst>
          </p:cNvPr>
          <p:cNvSpPr/>
          <p:nvPr/>
        </p:nvSpPr>
        <p:spPr>
          <a:xfrm>
            <a:off x="3886200" y="2438400"/>
            <a:ext cx="2209800" cy="7620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基本技能强化</a:t>
            </a:r>
            <a:endParaRPr kumimoji="1" lang="ja-JP" altLang="en-US">
              <a:solidFill>
                <a:srgbClr val="FFFFFF"/>
              </a:solidFill>
            </a:endParaRPr>
          </a:p>
        </p:txBody>
      </p:sp>
      <p:sp>
        <p:nvSpPr>
          <p:cNvPr id="11" name="流程图: 可选过程 10">
            <a:extLst>
              <a:ext uri="{FF2B5EF4-FFF2-40B4-BE49-F238E27FC236}">
                <a16:creationId xmlns:a16="http://schemas.microsoft.com/office/drawing/2014/main" id="{B173B0A7-C0B3-42D5-9EA2-23D293B5F993}"/>
              </a:ext>
            </a:extLst>
          </p:cNvPr>
          <p:cNvSpPr/>
          <p:nvPr/>
        </p:nvSpPr>
        <p:spPr>
          <a:xfrm>
            <a:off x="3886200" y="4800600"/>
            <a:ext cx="2209800" cy="7620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dirty="0"/>
              <a:t>OJT</a:t>
            </a:r>
            <a:r>
              <a:rPr kumimoji="1" lang="zh-CN" altLang="en-US" dirty="0"/>
              <a:t>实战</a:t>
            </a:r>
            <a:endParaRPr kumimoji="1" lang="ja-JP" altLang="en-US" dirty="0"/>
          </a:p>
        </p:txBody>
      </p:sp>
      <p:sp>
        <p:nvSpPr>
          <p:cNvPr id="12" name="流程图: 过程 11">
            <a:extLst>
              <a:ext uri="{FF2B5EF4-FFF2-40B4-BE49-F238E27FC236}">
                <a16:creationId xmlns:a16="http://schemas.microsoft.com/office/drawing/2014/main" id="{389EF82C-9414-473A-8A8E-27F42312DD41}"/>
              </a:ext>
            </a:extLst>
          </p:cNvPr>
          <p:cNvSpPr/>
          <p:nvPr/>
        </p:nvSpPr>
        <p:spPr>
          <a:xfrm>
            <a:off x="3886200" y="1371600"/>
            <a:ext cx="2209800" cy="5334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chemeClr val="tx1"/>
                </a:solidFill>
              </a:rPr>
              <a:t>三个过程</a:t>
            </a:r>
            <a:endParaRPr kumimoji="1" lang="ja-JP" altLang="en-US">
              <a:solidFill>
                <a:schemeClr val="tx1"/>
              </a:solidFill>
            </a:endParaRPr>
          </a:p>
        </p:txBody>
      </p:sp>
      <p:sp>
        <p:nvSpPr>
          <p:cNvPr id="13" name="流程图: 过程 12">
            <a:extLst>
              <a:ext uri="{FF2B5EF4-FFF2-40B4-BE49-F238E27FC236}">
                <a16:creationId xmlns:a16="http://schemas.microsoft.com/office/drawing/2014/main" id="{3756C488-C332-4C5F-86C8-EF2C0970D7BC}"/>
              </a:ext>
            </a:extLst>
          </p:cNvPr>
          <p:cNvSpPr/>
          <p:nvPr/>
        </p:nvSpPr>
        <p:spPr>
          <a:xfrm>
            <a:off x="6553200" y="1371600"/>
            <a:ext cx="2209800" cy="5334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chemeClr val="tx1"/>
                </a:solidFill>
              </a:rPr>
              <a:t>一个结果</a:t>
            </a:r>
            <a:endParaRPr kumimoji="1" lang="ja-JP" altLang="en-US">
              <a:solidFill>
                <a:schemeClr val="tx1"/>
              </a:solidFill>
            </a:endParaRPr>
          </a:p>
        </p:txBody>
      </p:sp>
      <p:sp>
        <p:nvSpPr>
          <p:cNvPr id="14" name="流程图: 可选过程 13">
            <a:extLst>
              <a:ext uri="{FF2B5EF4-FFF2-40B4-BE49-F238E27FC236}">
                <a16:creationId xmlns:a16="http://schemas.microsoft.com/office/drawing/2014/main" id="{86C24D7E-A062-4AF4-9BB3-CB2B5FE0F5B6}"/>
              </a:ext>
            </a:extLst>
          </p:cNvPr>
          <p:cNvSpPr/>
          <p:nvPr/>
        </p:nvSpPr>
        <p:spPr>
          <a:xfrm>
            <a:off x="6629400" y="3581400"/>
            <a:ext cx="2209800" cy="762000"/>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a:solidFill>
                  <a:srgbClr val="FFFFFF"/>
                </a:solidFill>
              </a:rPr>
              <a:t>良好的职业发展</a:t>
            </a:r>
            <a:endParaRPr kumimoji="1" lang="ja-JP" altLang="en-US">
              <a:solidFill>
                <a:srgbClr val="FFFFFF"/>
              </a:solidFill>
            </a:endParaRPr>
          </a:p>
        </p:txBody>
      </p:sp>
      <p:sp>
        <p:nvSpPr>
          <p:cNvPr id="17423" name="标题 15">
            <a:extLst>
              <a:ext uri="{FF2B5EF4-FFF2-40B4-BE49-F238E27FC236}">
                <a16:creationId xmlns:a16="http://schemas.microsoft.com/office/drawing/2014/main" id="{2BBDA1D8-7A9A-4A49-B946-1BB0C9934107}"/>
              </a:ext>
            </a:extLst>
          </p:cNvPr>
          <p:cNvSpPr>
            <a:spLocks noGrp="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p>
        </p:txBody>
      </p:sp>
      <p:sp>
        <p:nvSpPr>
          <p:cNvPr id="16" name="流程图: 可选过程 15">
            <a:extLst>
              <a:ext uri="{FF2B5EF4-FFF2-40B4-BE49-F238E27FC236}">
                <a16:creationId xmlns:a16="http://schemas.microsoft.com/office/drawing/2014/main" id="{FF8B0156-9646-49B4-AF08-293BB6373823}"/>
              </a:ext>
            </a:extLst>
          </p:cNvPr>
          <p:cNvSpPr/>
          <p:nvPr/>
        </p:nvSpPr>
        <p:spPr>
          <a:xfrm>
            <a:off x="533400" y="5334000"/>
            <a:ext cx="2590800" cy="533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t>BPO&amp;C</a:t>
            </a:r>
            <a:r>
              <a:rPr lang="en-US" altLang="ja-JP" dirty="0" err="1"/>
              <a:t>all</a:t>
            </a:r>
            <a:r>
              <a:rPr lang="en-US" altLang="ja-JP" dirty="0"/>
              <a:t> </a:t>
            </a:r>
            <a:r>
              <a:rPr lang="en-US" altLang="zh-CN" dirty="0"/>
              <a:t>C</a:t>
            </a:r>
            <a:r>
              <a:rPr lang="en-US" altLang="ja-JP" dirty="0"/>
              <a:t>entre</a:t>
            </a:r>
            <a:endParaRPr kumimoji="1" lang="en-US" altLang="ja-JP"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1">
            <a:extLst>
              <a:ext uri="{FF2B5EF4-FFF2-40B4-BE49-F238E27FC236}">
                <a16:creationId xmlns:a16="http://schemas.microsoft.com/office/drawing/2014/main" id="{8A486FDA-3C05-45FC-902B-ECF32747B7E4}"/>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B7550D89-D66B-488D-BB0C-77A82545742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E96D79E5-2661-4502-A7B4-03C4A0F02BA0}"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60</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70660" name="标题 3">
            <a:extLst>
              <a:ext uri="{FF2B5EF4-FFF2-40B4-BE49-F238E27FC236}">
                <a16:creationId xmlns:a16="http://schemas.microsoft.com/office/drawing/2014/main" id="{366034EF-B6E1-493E-86BE-443BB49A5278}"/>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待确认</a:t>
            </a:r>
            <a:endParaRPr kumimoji="1" lang="ja-JP" altLang="en-US"/>
          </a:p>
        </p:txBody>
      </p:sp>
      <p:sp>
        <p:nvSpPr>
          <p:cNvPr id="70661" name="TextBox 4">
            <a:extLst>
              <a:ext uri="{FF2B5EF4-FFF2-40B4-BE49-F238E27FC236}">
                <a16:creationId xmlns:a16="http://schemas.microsoft.com/office/drawing/2014/main" id="{BC595F7B-3BBB-4D69-A5B3-FF6550E049D2}"/>
              </a:ext>
            </a:extLst>
          </p:cNvPr>
          <p:cNvSpPr txBox="1">
            <a:spLocks noChangeArrowheads="1"/>
          </p:cNvSpPr>
          <p:nvPr/>
        </p:nvSpPr>
        <p:spPr bwMode="auto">
          <a:xfrm>
            <a:off x="457200" y="2209800"/>
            <a:ext cx="8229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t>人才派遣</a:t>
            </a:r>
            <a:r>
              <a:rPr kumimoji="1" lang="en-US" altLang="zh-CN"/>
              <a:t>——</a:t>
            </a:r>
            <a:r>
              <a:rPr kumimoji="1" lang="zh-CN" altLang="en-US"/>
              <a:t>营业执照加注</a:t>
            </a:r>
            <a:endParaRPr kumimoji="1" lang="en-US" altLang="zh-CN"/>
          </a:p>
          <a:p>
            <a:pPr eaLnBrk="1" hangingPunct="1"/>
            <a:r>
              <a:rPr kumimoji="1" lang="zh-CN" altLang="en-US"/>
              <a:t>经验的</a:t>
            </a:r>
            <a:r>
              <a:rPr kumimoji="1" lang="en-US" altLang="zh-CN"/>
              <a:t>HR</a:t>
            </a:r>
          </a:p>
          <a:p>
            <a:pPr eaLnBrk="1" hangingPunct="1"/>
            <a:r>
              <a:rPr kumimoji="1" lang="zh-CN" altLang="en-US"/>
              <a:t>薪酬体系</a:t>
            </a:r>
            <a:endParaRPr kumimoji="1" lang="en-US" altLang="zh-CN"/>
          </a:p>
          <a:p>
            <a:pPr eaLnBrk="1" hangingPunct="1"/>
            <a:endParaRPr kumimoji="1" lang="en-US" altLang="ja-JP"/>
          </a:p>
          <a:p>
            <a:pPr eaLnBrk="1" hangingPunct="1"/>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1">
            <a:extLst>
              <a:ext uri="{FF2B5EF4-FFF2-40B4-BE49-F238E27FC236}">
                <a16:creationId xmlns:a16="http://schemas.microsoft.com/office/drawing/2014/main" id="{95515B31-854C-4AB4-B6F4-093FB0065ABC}"/>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F0B4DB5E-B49C-40FB-B8ED-03FA7F033A0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36CEDCBE-1F04-401A-BCC6-25CBAAD8495E}"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7</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18436" name="TextBox 3">
            <a:extLst>
              <a:ext uri="{FF2B5EF4-FFF2-40B4-BE49-F238E27FC236}">
                <a16:creationId xmlns:a16="http://schemas.microsoft.com/office/drawing/2014/main" id="{490537CA-C0D4-413B-83F4-F032350C9079}"/>
              </a:ext>
            </a:extLst>
          </p:cNvPr>
          <p:cNvSpPr txBox="1">
            <a:spLocks noChangeArrowheads="1"/>
          </p:cNvSpPr>
          <p:nvPr/>
        </p:nvSpPr>
        <p:spPr bwMode="auto">
          <a:xfrm>
            <a:off x="685800" y="22860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企业要求员工应知应会→教学大纲→教材→教学→实习→企业实践</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1">
            <a:extLst>
              <a:ext uri="{FF2B5EF4-FFF2-40B4-BE49-F238E27FC236}">
                <a16:creationId xmlns:a16="http://schemas.microsoft.com/office/drawing/2014/main" id="{B8BA3200-3C70-4E4E-A2B2-2BF8431AC182}"/>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6C5DFCB2-2623-4F0E-86D1-6759ADA7135C}"/>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85FE4274-CBD4-4250-8A9F-8467F7C62283}"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8</a:t>
            </a:fld>
            <a:r>
              <a:rPr lang="ja-JP" altLang="en-US">
                <a:solidFill>
                  <a:schemeClr val="tx2"/>
                </a:solidFill>
                <a:latin typeface="Gill Sans MT" panose="020B0502020104020203" pitchFamily="34" charset="0"/>
                <a:ea typeface="ＭＳ Ｐゴシック" panose="020B0600070205080204" pitchFamily="34" charset="-128"/>
              </a:rPr>
              <a:t>页</a:t>
            </a:r>
          </a:p>
        </p:txBody>
      </p:sp>
      <p:sp>
        <p:nvSpPr>
          <p:cNvPr id="19460" name="标题 3">
            <a:extLst>
              <a:ext uri="{FF2B5EF4-FFF2-40B4-BE49-F238E27FC236}">
                <a16:creationId xmlns:a16="http://schemas.microsoft.com/office/drawing/2014/main" id="{6F103FAD-937C-48FC-8D86-6D0A1EC587B4}"/>
              </a:ext>
            </a:extLst>
          </p:cNvPr>
          <p:cNvSpPr>
            <a:spLocks noGrp="1"/>
          </p:cNvSpPr>
          <p:nvPr>
            <p:ph type="title" idx="4294967295"/>
          </p:nvPr>
        </p:nvSpPr>
        <p:spPr bwMode="auto">
          <a:xfrm>
            <a:off x="457200" y="12954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阶段能力目标达成</a:t>
            </a:r>
            <a:endParaRPr kumimoji="1" lang="ja-JP" altLang="en-US"/>
          </a:p>
        </p:txBody>
      </p:sp>
      <p:graphicFrame>
        <p:nvGraphicFramePr>
          <p:cNvPr id="5" name="表格 4">
            <a:extLst>
              <a:ext uri="{FF2B5EF4-FFF2-40B4-BE49-F238E27FC236}">
                <a16:creationId xmlns:a16="http://schemas.microsoft.com/office/drawing/2014/main" id="{3C0C1EF8-5098-4013-A224-5569AA423088}"/>
              </a:ext>
            </a:extLst>
          </p:cNvPr>
          <p:cNvGraphicFramePr>
            <a:graphicFrameLocks noGrp="1"/>
          </p:cNvGraphicFramePr>
          <p:nvPr/>
        </p:nvGraphicFramePr>
        <p:xfrm>
          <a:off x="457200" y="1905000"/>
          <a:ext cx="8270875" cy="3017838"/>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613275">
                  <a:extLst>
                    <a:ext uri="{9D8B030D-6E8A-4147-A177-3AD203B41FA5}">
                      <a16:colId xmlns:a16="http://schemas.microsoft.com/office/drawing/2014/main" val="20002"/>
                    </a:ext>
                  </a:extLst>
                </a:gridCol>
              </a:tblGrid>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周期</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目标</a:t>
                      </a:r>
                      <a:endParaRPr kumimoji="1" lang="en-US" altLang="ja-JP"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基础阶段</a:t>
                      </a:r>
                      <a:r>
                        <a:rPr kumimoji="1" lang="en-US" altLang="zh-CN" sz="1800" b="1" i="0" u="none" strike="noStrike" cap="none" normalizeH="0" baseline="0">
                          <a:ln>
                            <a:noFill/>
                          </a:ln>
                          <a:solidFill>
                            <a:srgbClr val="FFFFFF"/>
                          </a:solidFill>
                          <a:effectLst/>
                          <a:latin typeface="Gill Sans MT" pitchFamily="34" charset="0"/>
                          <a:ea typeface="华文新魏" pitchFamily="2" charset="-122"/>
                        </a:rPr>
                        <a:t>1</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Gill Sans MT" pitchFamily="34" charset="0"/>
                          <a:ea typeface="华文新魏" pitchFamily="2" charset="-122"/>
                        </a:rPr>
                        <a:t>第１～６月</a:t>
                      </a:r>
                      <a:endParaRPr kumimoji="1" lang="ja-JP" altLang="en-US" sz="1800" b="1" i="0" u="none" strike="noStrike" cap="none" normalizeH="0" baseline="0">
                        <a:ln>
                          <a:noFill/>
                        </a:ln>
                        <a:solidFill>
                          <a:schemeClr val="tx1"/>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基础阶段</a:t>
                      </a:r>
                      <a:r>
                        <a:rPr kumimoji="1" lang="en-US" altLang="zh-CN" sz="1800" b="1" i="0" u="none" strike="noStrike" cap="none" normalizeH="0" baseline="0">
                          <a:ln>
                            <a:noFill/>
                          </a:ln>
                          <a:solidFill>
                            <a:srgbClr val="FFFFFF"/>
                          </a:solidFill>
                          <a:effectLst/>
                          <a:latin typeface="Gill Sans MT" pitchFamily="34" charset="0"/>
                          <a:ea typeface="华文新魏" pitchFamily="2" charset="-122"/>
                        </a:rPr>
                        <a:t>2</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Gill Sans MT" pitchFamily="34" charset="0"/>
                          <a:ea typeface="华文新魏" pitchFamily="2" charset="-122"/>
                        </a:rPr>
                        <a:t>第７～１２月</a:t>
                      </a:r>
                      <a:endParaRPr kumimoji="1" lang="ja-JP" altLang="en-US" sz="1800" b="1" i="0" u="none" strike="noStrike" cap="none" normalizeH="0" baseline="0">
                        <a:ln>
                          <a:noFill/>
                        </a:ln>
                        <a:solidFill>
                          <a:schemeClr val="tx1"/>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2"/>
                  </a:ext>
                </a:extLst>
              </a:tr>
              <a:tr h="640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进阶阶段</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Gill Sans MT" pitchFamily="34" charset="0"/>
                          <a:ea typeface="华文新魏" pitchFamily="2" charset="-122"/>
                        </a:rPr>
                        <a:t>第１３～１８月</a:t>
                      </a:r>
                      <a:endParaRPr kumimoji="1" lang="ja-JP" altLang="en-US" sz="1800" b="1" i="0" u="none" strike="noStrike" cap="none" normalizeH="0" baseline="0">
                        <a:ln>
                          <a:noFill/>
                        </a:ln>
                        <a:solidFill>
                          <a:schemeClr val="tx1"/>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掌握</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简历</a:t>
                      </a: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设计与</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求职面试</a:t>
                      </a: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技巧</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a:t>
                      </a: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了解</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企业规章制度讲解、企业礼仪和沟通</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冲刺阶段</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Gill Sans MT" pitchFamily="34" charset="0"/>
                          <a:ea typeface="华文新魏" pitchFamily="2" charset="-122"/>
                        </a:rPr>
                        <a:t>第１９～２４月</a:t>
                      </a:r>
                      <a:endParaRPr kumimoji="1" lang="ja-JP" altLang="en-US" sz="1800" b="1" i="0" u="none" strike="noStrike" cap="none" normalizeH="0" baseline="0">
                        <a:ln>
                          <a:noFill/>
                        </a:ln>
                        <a:solidFill>
                          <a:schemeClr val="tx1"/>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通过模拟实战，</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积累项目经验、真正达到企业所需要的开发能力</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640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就业以后</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Gill Sans MT" pitchFamily="34" charset="0"/>
                          <a:ea typeface="华文新魏" pitchFamily="2" charset="-122"/>
                        </a:rPr>
                        <a:t>第</a:t>
                      </a:r>
                      <a:r>
                        <a:rPr kumimoji="1" lang="en-US" altLang="zh-CN" sz="1800" b="1" i="0" u="none" strike="noStrike" cap="none" normalizeH="0" baseline="0">
                          <a:ln>
                            <a:noFill/>
                          </a:ln>
                          <a:solidFill>
                            <a:schemeClr val="tx1"/>
                          </a:solidFill>
                          <a:effectLst/>
                          <a:latin typeface="Gill Sans MT" pitchFamily="34" charset="0"/>
                          <a:ea typeface="华文新魏" pitchFamily="2" charset="-122"/>
                        </a:rPr>
                        <a:t>25</a:t>
                      </a:r>
                      <a:r>
                        <a:rPr kumimoji="1" lang="zh-CN" altLang="en-US" sz="1800" b="1" i="0" u="none" strike="noStrike" cap="none" normalizeH="0" baseline="0">
                          <a:ln>
                            <a:noFill/>
                          </a:ln>
                          <a:solidFill>
                            <a:schemeClr val="tx1"/>
                          </a:solidFill>
                          <a:effectLst/>
                          <a:latin typeface="Gill Sans MT" pitchFamily="34" charset="0"/>
                          <a:ea typeface="华文新魏" pitchFamily="2" charset="-122"/>
                        </a:rPr>
                        <a:t>月～</a:t>
                      </a:r>
                      <a:endParaRPr kumimoji="1" lang="en-US" altLang="zh-CN" sz="1800" b="1" i="0" u="none" strike="noStrike" cap="none" normalizeH="0" baseline="0">
                        <a:ln>
                          <a:noFill/>
                        </a:ln>
                        <a:solidFill>
                          <a:schemeClr val="tx1"/>
                        </a:solidFill>
                        <a:effectLst/>
                        <a:latin typeface="Gill Sans MT" pitchFamily="34" charset="0"/>
                        <a:ea typeface="华文新魏"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a:ln>
                          <a:noFill/>
                        </a:ln>
                        <a:solidFill>
                          <a:schemeClr val="tx1"/>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利用虚拟社区的云教育平台学习</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新技术</a:t>
                      </a: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，保证职业生涯的可持续发展</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1">
            <a:extLst>
              <a:ext uri="{FF2B5EF4-FFF2-40B4-BE49-F238E27FC236}">
                <a16:creationId xmlns:a16="http://schemas.microsoft.com/office/drawing/2014/main" id="{94379BD9-586F-4F2C-BC2D-72C1DB9938C5}"/>
              </a:ext>
            </a:extLst>
          </p:cNvPr>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未经书面授权，谢绝用于任何商业用途。</a:t>
            </a:r>
          </a:p>
        </p:txBody>
      </p:sp>
      <p:sp>
        <p:nvSpPr>
          <p:cNvPr id="3" name="灯片编号占位符 2">
            <a:extLst>
              <a:ext uri="{FF2B5EF4-FFF2-40B4-BE49-F238E27FC236}">
                <a16:creationId xmlns:a16="http://schemas.microsoft.com/office/drawing/2014/main" id="{3D98D1DC-FD62-4D0A-A23D-872C9ACF88D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a:solidFill>
                  <a:schemeClr val="tx2"/>
                </a:solidFill>
                <a:latin typeface="Gill Sans MT" panose="020B0502020104020203" pitchFamily="34" charset="0"/>
                <a:ea typeface="ＭＳ Ｐゴシック" panose="020B0600070205080204" pitchFamily="34" charset="-128"/>
              </a:rPr>
              <a:t>第</a:t>
            </a:r>
            <a:fld id="{48D2EB74-4DA6-422D-94E2-10FA10F7F0F2}" type="slidenum">
              <a:rPr lang="en-US" altLang="ja-JP">
                <a:solidFill>
                  <a:schemeClr val="tx2"/>
                </a:solidFill>
                <a:latin typeface="Gill Sans MT" panose="020B0502020104020203" pitchFamily="34" charset="0"/>
                <a:ea typeface="ＭＳ Ｐゴシック" panose="020B0600070205080204" pitchFamily="34" charset="-128"/>
              </a:rPr>
              <a:pPr eaLnBrk="1" hangingPunct="1"/>
              <a:t>9</a:t>
            </a:fld>
            <a:r>
              <a:rPr lang="ja-JP" altLang="en-US">
                <a:solidFill>
                  <a:schemeClr val="tx2"/>
                </a:solidFill>
                <a:latin typeface="Gill Sans MT" panose="020B0502020104020203" pitchFamily="34" charset="0"/>
                <a:ea typeface="ＭＳ Ｐゴシック" panose="020B0600070205080204" pitchFamily="34" charset="-128"/>
              </a:rPr>
              <a:t>页</a:t>
            </a:r>
          </a:p>
        </p:txBody>
      </p:sp>
      <p:graphicFrame>
        <p:nvGraphicFramePr>
          <p:cNvPr id="4" name="表格 3">
            <a:extLst>
              <a:ext uri="{FF2B5EF4-FFF2-40B4-BE49-F238E27FC236}">
                <a16:creationId xmlns:a16="http://schemas.microsoft.com/office/drawing/2014/main" id="{D294F0E7-F02E-40C1-8807-420410265654}"/>
              </a:ext>
            </a:extLst>
          </p:cNvPr>
          <p:cNvGraphicFramePr>
            <a:graphicFrameLocks noGrp="1"/>
          </p:cNvGraphicFramePr>
          <p:nvPr/>
        </p:nvGraphicFramePr>
        <p:xfrm>
          <a:off x="533400" y="2286000"/>
          <a:ext cx="8077200" cy="2468563"/>
        </p:xfrm>
        <a:graphic>
          <a:graphicData uri="http://schemas.openxmlformats.org/drawingml/2006/table">
            <a:tbl>
              <a:tblPr/>
              <a:tblGrid>
                <a:gridCol w="1185863">
                  <a:extLst>
                    <a:ext uri="{9D8B030D-6E8A-4147-A177-3AD203B41FA5}">
                      <a16:colId xmlns:a16="http://schemas.microsoft.com/office/drawing/2014/main" val="20000"/>
                    </a:ext>
                  </a:extLst>
                </a:gridCol>
                <a:gridCol w="2189162">
                  <a:extLst>
                    <a:ext uri="{9D8B030D-6E8A-4147-A177-3AD203B41FA5}">
                      <a16:colId xmlns:a16="http://schemas.microsoft.com/office/drawing/2014/main" val="20001"/>
                    </a:ext>
                  </a:extLst>
                </a:gridCol>
                <a:gridCol w="1508125">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597025">
                  <a:extLst>
                    <a:ext uri="{9D8B030D-6E8A-4147-A177-3AD203B41FA5}">
                      <a16:colId xmlns:a16="http://schemas.microsoft.com/office/drawing/2014/main" val="20004"/>
                    </a:ext>
                  </a:extLst>
                </a:gridCol>
              </a:tblGrid>
              <a:tr h="365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Mainframe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WEB</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800" b="1" i="0" u="none" strike="noStrike" cap="none" normalizeH="0" baseline="0">
                          <a:ln>
                            <a:noFill/>
                          </a:ln>
                          <a:solidFill>
                            <a:srgbClr val="FFFFFF"/>
                          </a:solidFill>
                          <a:effectLst/>
                          <a:latin typeface="Gill Sans MT" pitchFamily="34" charset="0"/>
                          <a:ea typeface="ＭＳ Ｐゴシック" charset="-128"/>
                        </a:rPr>
                        <a:t>Mobile</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a:ln>
                            <a:noFill/>
                          </a:ln>
                          <a:solidFill>
                            <a:srgbClr val="FFFFFF"/>
                          </a:solidFill>
                          <a:effectLst/>
                          <a:latin typeface="Gill Sans MT" pitchFamily="34" charset="0"/>
                          <a:ea typeface="ＭＳ Ｐゴシック" charset="-128"/>
                        </a:rPr>
                        <a:t>Testing</a:t>
                      </a:r>
                      <a:endParaRPr kumimoji="1" lang="ja-JP" altLang="en-US" sz="1800" b="1" i="0" u="none" strike="noStrike" cap="none" normalizeH="0" baseline="0">
                        <a:ln>
                          <a:noFill/>
                        </a:ln>
                        <a:solidFill>
                          <a:srgbClr val="FFFFFF"/>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9142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能力目标</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熟悉计算机软件技术基本知识，理解基本的程序逻辑与算法，</a:t>
                      </a:r>
                      <a:r>
                        <a:rPr kumimoji="1" lang="zh-CN" altLang="ja-JP" sz="1800" b="0" i="0" u="none" strike="noStrike" cap="none" normalizeH="0" baseline="0">
                          <a:ln>
                            <a:noFill/>
                          </a:ln>
                          <a:solidFill>
                            <a:srgbClr val="000000"/>
                          </a:solidFill>
                          <a:effectLst/>
                          <a:latin typeface="Gill Sans MT" pitchFamily="34" charset="0"/>
                          <a:ea typeface="华文新魏" pitchFamily="2" charset="-122"/>
                        </a:rPr>
                        <a:t>具备时间观念</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r>
                        <a:rPr kumimoji="1" lang="zh-CN" altLang="ja-JP" sz="1800" b="0" i="0" u="none" strike="noStrike" cap="none" normalizeH="0" baseline="0">
                          <a:ln>
                            <a:noFill/>
                          </a:ln>
                          <a:solidFill>
                            <a:srgbClr val="000000"/>
                          </a:solidFill>
                          <a:effectLst/>
                          <a:latin typeface="Gill Sans MT" pitchFamily="34" charset="0"/>
                          <a:ea typeface="华文新魏" pitchFamily="2" charset="-122"/>
                        </a:rPr>
                        <a:t>规则意识</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endParaRPr kumimoji="1" lang="ja-JP" altLang="ja-JP" sz="1800" b="0" i="0" u="none" strike="noStrike" cap="none" normalizeH="0" baseline="0">
                        <a:ln>
                          <a:noFill/>
                        </a:ln>
                        <a:solidFill>
                          <a:srgbClr val="000000"/>
                        </a:solidFill>
                        <a:effectLst/>
                        <a:latin typeface="Gill Sans MT" pitchFamily="34"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ja-JP" sz="1800" b="0" i="0" u="none" strike="noStrike" cap="none" normalizeH="0" baseline="0">
                          <a:ln>
                            <a:noFill/>
                          </a:ln>
                          <a:solidFill>
                            <a:srgbClr val="000000"/>
                          </a:solidFill>
                          <a:effectLst/>
                          <a:latin typeface="Gill Sans MT" pitchFamily="34" charset="0"/>
                          <a:ea typeface="华文新魏" pitchFamily="2" charset="-122"/>
                        </a:rPr>
                        <a:t>基本的语言沟通和表达能力</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a:t>
                      </a:r>
                      <a:r>
                        <a:rPr kumimoji="1" lang="zh-CN" altLang="ja-JP" sz="1800" b="0" i="0" u="none" strike="noStrike" cap="none" normalizeH="0" baseline="0">
                          <a:ln>
                            <a:noFill/>
                          </a:ln>
                          <a:solidFill>
                            <a:srgbClr val="000000"/>
                          </a:solidFill>
                          <a:effectLst/>
                          <a:latin typeface="Gill Sans MT" pitchFamily="34" charset="0"/>
                          <a:ea typeface="华文新魏" pitchFamily="2" charset="-122"/>
                        </a:rPr>
                        <a:t>基本的行为礼仪 </a:t>
                      </a: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1"/>
                  </a:ext>
                </a:extLst>
              </a:tr>
              <a:tr h="1188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FFFFFF"/>
                          </a:solidFill>
                          <a:effectLst/>
                          <a:latin typeface="Gill Sans MT" pitchFamily="34" charset="0"/>
                          <a:ea typeface="华文新魏" pitchFamily="2" charset="-122"/>
                        </a:rPr>
                        <a:t>课程</a:t>
                      </a:r>
                      <a:endParaRPr kumimoji="1" lang="ja-JP" altLang="en-US" sz="1400" b="1" i="0" u="none" strike="noStrike" cap="none" normalizeH="0" baseline="0">
                        <a:ln>
                          <a:noFill/>
                        </a:ln>
                        <a:solidFill>
                          <a:srgbClr val="FFFFFF"/>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基础日语（</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JLPT N3</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水平）</a:t>
                      </a:r>
                      <a:r>
                        <a:rPr kumimoji="1" lang="zh-CN" altLang="en-US" sz="1800" b="1" i="0" u="none" strike="noStrike" cap="none" normalizeH="0" baseline="0">
                          <a:ln>
                            <a:noFill/>
                          </a:ln>
                          <a:solidFill>
                            <a:srgbClr val="FFFFFF"/>
                          </a:solidFill>
                          <a:effectLst/>
                          <a:latin typeface="Gill Sans MT" pitchFamily="34" charset="0"/>
                          <a:ea typeface="华文新魏" pitchFamily="2" charset="-122"/>
                        </a:rPr>
                        <a:t>、</a:t>
                      </a:r>
                      <a:r>
                        <a:rPr kumimoji="0" lang="zh-CN" altLang="ja-JP" sz="1800" b="0" i="0" u="none" strike="noStrike" cap="none" normalizeH="0" baseline="0">
                          <a:ln>
                            <a:noFill/>
                          </a:ln>
                          <a:solidFill>
                            <a:srgbClr val="000000"/>
                          </a:solidFill>
                          <a:effectLst/>
                          <a:latin typeface="Gill Sans MT" pitchFamily="34" charset="0"/>
                          <a:ea typeface="华文新魏" pitchFamily="2" charset="-122"/>
                        </a:rPr>
                        <a:t>计算机理论基础课程（中文版），包括离散数学，数据结构，数值分析，数据库基础</a:t>
                      </a:r>
                      <a:r>
                        <a:rPr kumimoji="0" lang="zh-CN" altLang="en-US" sz="1800" b="0" i="0" u="none" strike="noStrike" cap="none" normalizeH="0" baseline="0">
                          <a:ln>
                            <a:noFill/>
                          </a:ln>
                          <a:solidFill>
                            <a:srgbClr val="000000"/>
                          </a:solidFill>
                          <a:effectLst/>
                          <a:latin typeface="Gill Sans MT" pitchFamily="34" charset="0"/>
                          <a:ea typeface="华文新魏" pitchFamily="2" charset="-122"/>
                        </a:rPr>
                        <a:t>，</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程序设计基础（</a:t>
                      </a:r>
                      <a:r>
                        <a:rPr kumimoji="1" lang="en-US" altLang="zh-CN" sz="1800" b="0" i="0" u="none" strike="noStrike" cap="none" normalizeH="0" baseline="0">
                          <a:ln>
                            <a:noFill/>
                          </a:ln>
                          <a:solidFill>
                            <a:srgbClr val="000000"/>
                          </a:solidFill>
                          <a:effectLst/>
                          <a:latin typeface="Gill Sans MT" pitchFamily="34" charset="0"/>
                          <a:ea typeface="华文新魏" pitchFamily="2" charset="-122"/>
                        </a:rPr>
                        <a:t>C</a:t>
                      </a:r>
                      <a:r>
                        <a:rPr kumimoji="1" lang="zh-CN" altLang="en-US" sz="1800" b="0" i="0" u="none" strike="noStrike" cap="none" normalizeH="0" baseline="0">
                          <a:ln>
                            <a:noFill/>
                          </a:ln>
                          <a:solidFill>
                            <a:srgbClr val="000000"/>
                          </a:solidFill>
                          <a:effectLst/>
                          <a:latin typeface="Gill Sans MT" pitchFamily="34" charset="0"/>
                          <a:ea typeface="华文新魏" pitchFamily="2" charset="-122"/>
                        </a:rPr>
                        <a:t>）、商务礼仪、时间管理、沟通与谈判</a:t>
                      </a:r>
                      <a:endParaRPr kumimoji="1" lang="en-US" altLang="zh-CN" sz="1800" b="0" i="0" u="none" strike="noStrike" cap="none" normalizeH="0" baseline="0">
                        <a:ln>
                          <a:noFill/>
                        </a:ln>
                        <a:solidFill>
                          <a:srgbClr val="000000"/>
                        </a:solidFill>
                        <a:effectLst/>
                        <a:latin typeface="Gill Sans MT" pitchFamily="34" charset="0"/>
                        <a:ea typeface="华文新魏"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Gill Sans MT" pitchFamily="34" charset="0"/>
                        <a:ea typeface="ＭＳ Ｐゴシック" charset="-128"/>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
        <p:nvSpPr>
          <p:cNvPr id="20504" name="标题 4">
            <a:extLst>
              <a:ext uri="{FF2B5EF4-FFF2-40B4-BE49-F238E27FC236}">
                <a16:creationId xmlns:a16="http://schemas.microsoft.com/office/drawing/2014/main" id="{4FBF0CD7-B2ED-4AF6-A327-F7D20FD1BC85}"/>
              </a:ext>
            </a:extLst>
          </p:cNvPr>
          <p:cNvSpPr>
            <a:spLocks noGrp="1"/>
          </p:cNvSpPr>
          <p:nvPr>
            <p:ph type="title" idx="4294967295"/>
          </p:nvPr>
        </p:nvSpPr>
        <p:spPr bwMode="auto">
          <a:xfrm>
            <a:off x="457200" y="1219200"/>
            <a:ext cx="82296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altLang="en-US">
                <a:ea typeface="宋体" panose="02010600030101010101" pitchFamily="2" charset="-122"/>
              </a:rPr>
              <a:t>阶段</a:t>
            </a:r>
            <a:r>
              <a:rPr kumimoji="1" lang="ja-JP" altLang="en-US">
                <a:ea typeface="宋体" panose="02010600030101010101" pitchFamily="2" charset="-122"/>
              </a:rPr>
              <a:t>能力目标</a:t>
            </a:r>
            <a:r>
              <a:rPr kumimoji="1" altLang="en-US">
                <a:ea typeface="宋体" panose="02010600030101010101" pitchFamily="2" charset="-122"/>
              </a:rPr>
              <a:t>与课程</a:t>
            </a:r>
            <a:br>
              <a:rPr kumimoji="1" lang="en-US" altLang="en-US">
                <a:ea typeface="宋体" panose="02010600030101010101" pitchFamily="2" charset="-122"/>
              </a:rPr>
            </a:br>
            <a:r>
              <a:rPr kumimoji="1" altLang="en-US">
                <a:ea typeface="宋体" panose="02010600030101010101" pitchFamily="2" charset="-122"/>
              </a:rPr>
              <a:t>第五学期</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3324</Words>
  <Application>Microsoft Office PowerPoint</Application>
  <PresentationFormat>画面に合わせる (4:3)</PresentationFormat>
  <Paragraphs>804</Paragraphs>
  <Slides>60</Slides>
  <Notes>21</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60</vt:i4>
      </vt:variant>
    </vt:vector>
  </HeadingPairs>
  <TitlesOfParts>
    <vt:vector size="75" baseType="lpstr">
      <vt:lpstr>Arial</vt:lpstr>
      <vt:lpstr>宋体</vt:lpstr>
      <vt:lpstr>Bookman Old Style</vt:lpstr>
      <vt:lpstr>Gill Sans MT</vt:lpstr>
      <vt:lpstr>Wingdings 3</vt:lpstr>
      <vt:lpstr>Wingdings</vt:lpstr>
      <vt:lpstr>Calibri</vt:lpstr>
      <vt:lpstr>华文新魏</vt:lpstr>
      <vt:lpstr>HG明朝E</vt:lpstr>
      <vt:lpstr>ＭＳ Ｐゴシック</vt:lpstr>
      <vt:lpstr>黑体</vt:lpstr>
      <vt:lpstr>Times New Roman</vt:lpstr>
      <vt:lpstr>华文行楷</vt:lpstr>
      <vt:lpstr>Origin</vt:lpstr>
      <vt:lpstr>Microsoft Office Word 97 - 2003 Document</vt:lpstr>
      <vt:lpstr>云教育 ——大学生职业技能培训项目</vt:lpstr>
      <vt:lpstr>一、项目概述</vt:lpstr>
      <vt:lpstr>二、管理体制</vt:lpstr>
      <vt:lpstr>三、产品/服务</vt:lpstr>
      <vt:lpstr>人才招募流程</vt:lpstr>
      <vt:lpstr>PowerPoint プレゼンテーション</vt:lpstr>
      <vt:lpstr>PowerPoint プレゼンテーション</vt:lpstr>
      <vt:lpstr>阶段能力目标达成</vt:lpstr>
      <vt:lpstr>阶段能力目标与课程 第五学期</vt:lpstr>
      <vt:lpstr>阶段能力目标与课程 第六学期</vt:lpstr>
      <vt:lpstr>阶段能力目标与课程 第七学期</vt:lpstr>
      <vt:lpstr>阶段课程概览——第八学期 </vt:lpstr>
      <vt:lpstr>四、研究与开发</vt:lpstr>
      <vt:lpstr>云教育社区</vt:lpstr>
      <vt:lpstr>SaaS——社区物联网</vt:lpstr>
      <vt:lpstr>SaaS——第三方营销与收付系统</vt:lpstr>
      <vt:lpstr>五、行业及市场情况</vt:lpstr>
      <vt:lpstr>背景</vt:lpstr>
      <vt:lpstr>现状——搜狐年度教育总评之十大IT培训</vt:lpstr>
      <vt:lpstr>现状——腾讯年度教育总评之十大IT培训</vt:lpstr>
      <vt:lpstr>现状——培训机构比较</vt:lpstr>
      <vt:lpstr>机会</vt:lpstr>
      <vt:lpstr>行业竞争力分析</vt:lpstr>
      <vt:lpstr>SWOT分析——Strengths（优势）</vt:lpstr>
      <vt:lpstr>SWOT分析——Weaknesses（劣势）</vt:lpstr>
      <vt:lpstr>SWOT分析——Opportunities(机会)</vt:lpstr>
      <vt:lpstr>SWOT分析——Threats（威胁）</vt:lpstr>
      <vt:lpstr>六、营销策略</vt:lpstr>
      <vt:lpstr>自身定位策略</vt:lpstr>
      <vt:lpstr>分层策略</vt:lpstr>
      <vt:lpstr>营销策略实施阶段方案分析</vt:lpstr>
      <vt:lpstr>七、产品制造</vt:lpstr>
      <vt:lpstr>教程</vt:lpstr>
      <vt:lpstr>IT前沿</vt:lpstr>
      <vt:lpstr>IT教育社区</vt:lpstr>
      <vt:lpstr>住宅小区物联网</vt:lpstr>
      <vt:lpstr>八、管理</vt:lpstr>
      <vt:lpstr>企业文化</vt:lpstr>
      <vt:lpstr>人才储备</vt:lpstr>
      <vt:lpstr>薪酬体系——基本构成</vt:lpstr>
      <vt:lpstr>薪酬体系——其他福利</vt:lpstr>
      <vt:lpstr>职业发展框架</vt:lpstr>
      <vt:lpstr>住房互助基金</vt:lpstr>
      <vt:lpstr>竞业禁止协议</vt:lpstr>
      <vt:lpstr>相关文档——绩效评价表（样本）</vt:lpstr>
      <vt:lpstr>九、融资说明</vt:lpstr>
      <vt:lpstr>十、财务计划</vt:lpstr>
      <vt:lpstr>财务战略</vt:lpstr>
      <vt:lpstr>利润分配</vt:lpstr>
      <vt:lpstr>主要相关因素</vt:lpstr>
      <vt:lpstr>资金预测与流向——主营业务成本假设</vt:lpstr>
      <vt:lpstr>资金预测与流向——营业费用假设</vt:lpstr>
      <vt:lpstr>资金预测与流向——管理费用假设</vt:lpstr>
      <vt:lpstr>总体财务评价</vt:lpstr>
      <vt:lpstr>十一、风险控制</vt:lpstr>
      <vt:lpstr>十二、项目实施进度</vt:lpstr>
      <vt:lpstr>十三、其他</vt:lpstr>
      <vt:lpstr>参考资料</vt:lpstr>
      <vt:lpstr>Thank you！</vt:lpstr>
      <vt:lpstr>待确认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2022-01-24T01:20:54Z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