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29"/>
  </p:notesMasterIdLst>
  <p:handoutMasterIdLst>
    <p:handoutMasterId r:id="rId30"/>
  </p:handoutMasterIdLst>
  <p:sldIdLst>
    <p:sldId id="257" r:id="rId2"/>
    <p:sldId id="592" r:id="rId3"/>
    <p:sldId id="395" r:id="rId4"/>
    <p:sldId id="588" r:id="rId5"/>
    <p:sldId id="600" r:id="rId6"/>
    <p:sldId id="421" r:id="rId7"/>
    <p:sldId id="599" r:id="rId8"/>
    <p:sldId id="534" r:id="rId9"/>
    <p:sldId id="601" r:id="rId10"/>
    <p:sldId id="589" r:id="rId11"/>
    <p:sldId id="602" r:id="rId12"/>
    <p:sldId id="583" r:id="rId13"/>
    <p:sldId id="603" r:id="rId14"/>
    <p:sldId id="590" r:id="rId15"/>
    <p:sldId id="511" r:id="rId16"/>
    <p:sldId id="595" r:id="rId17"/>
    <p:sldId id="586" r:id="rId18"/>
    <p:sldId id="597" r:id="rId19"/>
    <p:sldId id="598" r:id="rId20"/>
    <p:sldId id="605" r:id="rId21"/>
    <p:sldId id="606" r:id="rId22"/>
    <p:sldId id="607" r:id="rId23"/>
    <p:sldId id="591" r:id="rId24"/>
    <p:sldId id="596" r:id="rId25"/>
    <p:sldId id="594" r:id="rId26"/>
    <p:sldId id="593" r:id="rId27"/>
    <p:sldId id="261" r:id="rId28"/>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93" autoAdjust="0"/>
    <p:restoredTop sz="95394" autoAdjust="0"/>
  </p:normalViewPr>
  <p:slideViewPr>
    <p:cSldViewPr>
      <p:cViewPr varScale="1">
        <p:scale>
          <a:sx n="90" d="100"/>
          <a:sy n="90" d="100"/>
        </p:scale>
        <p:origin x="42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2020/12/30</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2020/12/30</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27</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
        <p:nvSpPr>
          <p:cNvPr id="2" name="标题 1">
            <a:extLst>
              <a:ext uri="{FF2B5EF4-FFF2-40B4-BE49-F238E27FC236}">
                <a16:creationId xmlns:a16="http://schemas.microsoft.com/office/drawing/2014/main" id="{77B3FA6E-64FC-4D3E-9CD4-4B7267CFE859}"/>
              </a:ext>
            </a:extLst>
          </p:cNvPr>
          <p:cNvSpPr>
            <a:spLocks noGrp="1"/>
          </p:cNvSpPr>
          <p:nvPr>
            <p:ph type="title"/>
          </p:nvPr>
        </p:nvSpPr>
        <p:spPr>
          <a:xfrm>
            <a:off x="609598" y="2103437"/>
            <a:ext cx="10972799" cy="1325563"/>
          </a:xfrm>
          <a:prstGeom prst="rect">
            <a:avLst/>
          </a:prstGeom>
        </p:spPr>
        <p:txBody>
          <a:bodyPr/>
          <a:lstStyle>
            <a:lvl1pPr algn="ctr">
              <a:defRPr sz="4800"/>
            </a:lvl1pPr>
          </a:lstStyle>
          <a:p>
            <a:r>
              <a:rPr lang="zh-CN" altLang="en-US" dirty="0"/>
              <a:t>单击此处编辑母版标题样式</a:t>
            </a:r>
          </a:p>
        </p:txBody>
      </p:sp>
    </p:spTree>
    <p:extLst>
      <p:ext uri="{BB962C8B-B14F-4D97-AF65-F5344CB8AC3E}">
        <p14:creationId xmlns:p14="http://schemas.microsoft.com/office/powerpoint/2010/main" val="127450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Shape 7"/>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6" name="Straight Connector 8"/>
          <p:cNvSpPr>
            <a:spLocks noChangeShapeType="1"/>
          </p:cNvSpPr>
          <p:nvPr/>
        </p:nvSpPr>
        <p:spPr bwMode="auto">
          <a:xfrm rot="5400000">
            <a:off x="5816071"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39"/>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39"/>
            <a:ext cx="8026400" cy="5851525"/>
          </a:xfrm>
          <a:prstGeom prst="rect">
            <a:avLst/>
          </a:prstGeo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 name="Shape 5"/>
          <p:cNvSpPr>
            <a:spLocks noGrp="1"/>
          </p:cNvSpPr>
          <p:nvPr>
            <p:ph type="sldNum" sz="quarter" idx="12"/>
          </p:nvPr>
        </p:nvSpPr>
        <p:spPr>
          <a:xfrm>
            <a:off x="817035" y="6356351"/>
            <a:ext cx="1621365" cy="365125"/>
          </a:xfrm>
          <a:prstGeom prst="rect">
            <a:avLst/>
          </a:prstGeom>
        </p:spPr>
        <p:txBody>
          <a:bodyPr/>
          <a:lstStyle>
            <a:lvl1pPr>
              <a:defRPr/>
            </a:lvl1pPr>
          </a:lstStyle>
          <a:p>
            <a:fld id="{E56DD377-43D9-4522-91A4-D0F151E7DF4A}"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82415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4"/>
          <a:stretch>
            <a:fillRect/>
          </a:stretch>
        </p:blipFill>
        <p:spPr>
          <a:xfrm>
            <a:off x="1262267" y="2057400"/>
            <a:ext cx="2325231" cy="1996434"/>
          </a:xfrm>
          <a:prstGeom prst="rect">
            <a:avLst/>
          </a:prstGeom>
        </p:spPr>
      </p:pic>
      <p:sp>
        <p:nvSpPr>
          <p:cNvPr id="8" name="Rectangle 11"/>
          <p:cNvSpPr>
            <a:spLocks noChangeArrowheads="1"/>
          </p:cNvSpPr>
          <p:nvPr>
            <p:custDataLst>
              <p:tags r:id="rId1"/>
            </p:custDataLst>
          </p:nvPr>
        </p:nvSpPr>
        <p:spPr bwMode="auto">
          <a:xfrm>
            <a:off x="1755647" y="2768895"/>
            <a:ext cx="1338469" cy="57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219" tIns="40109" rIns="80219" bIns="40109">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lgn="ctr" eaLnBrk="1" hangingPunct="1"/>
            <a:r>
              <a:rPr lang="ja-JP" altLang="en-US" sz="1600" b="1" dirty="0">
                <a:ea typeface="宋体" panose="02010600030101010101" pitchFamily="2" charset="-122"/>
              </a:rPr>
              <a:t>目次</a:t>
            </a:r>
            <a:endParaRPr lang="en-US" altLang="zh-CN" sz="1600" b="1" dirty="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600" dirty="0">
                <a:ea typeface="宋体" panose="02010600030101010101" pitchFamily="2" charset="-122"/>
              </a:rPr>
              <a:t>CONTENTS</a:t>
            </a:r>
          </a:p>
        </p:txBody>
      </p:sp>
      <p:sp>
        <p:nvSpPr>
          <p:cNvPr id="7" name="Shape 5">
            <a:extLst>
              <a:ext uri="{FF2B5EF4-FFF2-40B4-BE49-F238E27FC236}">
                <a16:creationId xmlns:a16="http://schemas.microsoft.com/office/drawing/2014/main" id="{41C7A6D7-1236-418A-ABF6-DBA4A90394B9}"/>
              </a:ext>
            </a:extLst>
          </p:cNvPr>
          <p:cNvSpPr>
            <a:spLocks noGrp="1"/>
          </p:cNvSpPr>
          <p:nvPr>
            <p:ph type="sldNum" sz="quarter" idx="11"/>
            <p:custDataLst>
              <p:tags r:id="rId2"/>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340583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stretch>
            <a:fillRect/>
          </a:stretch>
        </p:blipFill>
        <p:spPr>
          <a:xfrm>
            <a:off x="1656749" y="2667000"/>
            <a:ext cx="1391251" cy="1023750"/>
          </a:xfrm>
          <a:prstGeom prst="rect">
            <a:avLst/>
          </a:prstGeom>
        </p:spPr>
      </p:pic>
      <p:sp>
        <p:nvSpPr>
          <p:cNvPr id="2" name="标题 1">
            <a:extLst>
              <a:ext uri="{FF2B5EF4-FFF2-40B4-BE49-F238E27FC236}">
                <a16:creationId xmlns:a16="http://schemas.microsoft.com/office/drawing/2014/main" id="{AE770107-45F8-4DD6-9351-E1C50CF3223B}"/>
              </a:ext>
            </a:extLst>
          </p:cNvPr>
          <p:cNvSpPr>
            <a:spLocks noGrp="1"/>
          </p:cNvSpPr>
          <p:nvPr>
            <p:ph type="title"/>
          </p:nvPr>
        </p:nvSpPr>
        <p:spPr>
          <a:xfrm>
            <a:off x="4038600" y="2667000"/>
            <a:ext cx="7543800" cy="1325563"/>
          </a:xfrm>
          <a:prstGeom prst="rect">
            <a:avLst/>
          </a:prstGeom>
        </p:spPr>
        <p:txBody>
          <a:bodyPr/>
          <a:lstStyle/>
          <a:p>
            <a:r>
              <a:rPr lang="zh-CN" altLang="en-US"/>
              <a:t>单击此处编辑母版标题样式</a:t>
            </a:r>
          </a:p>
        </p:txBody>
      </p:sp>
      <p:sp>
        <p:nvSpPr>
          <p:cNvPr id="8" name="Shape 5">
            <a:extLst>
              <a:ext uri="{FF2B5EF4-FFF2-40B4-BE49-F238E27FC236}">
                <a16:creationId xmlns:a16="http://schemas.microsoft.com/office/drawing/2014/main" id="{02DB5BE4-DB77-4E28-A239-EA9D6CC1716F}"/>
              </a:ext>
            </a:extLst>
          </p:cNvPr>
          <p:cNvSpPr>
            <a:spLocks noGrp="1"/>
          </p:cNvSpPr>
          <p:nvPr>
            <p:ph type="sldNum" sz="quarter" idx="11"/>
            <p:custDataLst>
              <p:tags r:id="rId1"/>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3290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10208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3E259-F13F-42F0-9524-9AF306567E47}"/>
              </a:ext>
            </a:extLst>
          </p:cNvPr>
          <p:cNvSpPr>
            <a:spLocks noGrp="1"/>
          </p:cNvSpPr>
          <p:nvPr>
            <p:ph type="title"/>
          </p:nvPr>
        </p:nvSpPr>
        <p:spPr>
          <a:xfrm>
            <a:off x="636270" y="59789"/>
            <a:ext cx="10972800" cy="609424"/>
          </a:xfrm>
          <a:prstGeom prst="rect">
            <a:avLst/>
          </a:prstGeom>
        </p:spPr>
        <p:txBody>
          <a:bodyPr/>
          <a:lstStyle>
            <a:lvl1pPr>
              <a:defRPr b="1">
                <a:solidFill>
                  <a:srgbClr val="002060"/>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42AD13BF-153C-440C-9E72-3D77A76C1191}"/>
              </a:ext>
            </a:extLst>
          </p:cNvPr>
          <p:cNvSpPr>
            <a:spLocks noGrp="1"/>
          </p:cNvSpPr>
          <p:nvPr>
            <p:ph sz="quarter" idx="12"/>
          </p:nvPr>
        </p:nvSpPr>
        <p:spPr>
          <a:xfrm>
            <a:off x="636270" y="818008"/>
            <a:ext cx="10941896" cy="5539087"/>
          </a:xfrm>
          <a:prstGeom prst="rect">
            <a:avLst/>
          </a:prstGeo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Shape 5">
            <a:extLst>
              <a:ext uri="{FF2B5EF4-FFF2-40B4-BE49-F238E27FC236}">
                <a16:creationId xmlns:a16="http://schemas.microsoft.com/office/drawing/2014/main" id="{C40E6D3D-E5ED-411B-BD37-63EDBEFE1D41}"/>
              </a:ext>
            </a:extLst>
          </p:cNvPr>
          <p:cNvSpPr>
            <a:spLocks noGrp="1"/>
          </p:cNvSpPr>
          <p:nvPr>
            <p:ph type="sldNum" sz="quarter" idx="11"/>
            <p:custDataLst>
              <p:tags r:id="rId1"/>
            </p:custDataLst>
          </p:nvPr>
        </p:nvSpPr>
        <p:spPr>
          <a:xfrm>
            <a:off x="617398" y="6431498"/>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dirty="0"/>
              <a:t>第</a:t>
            </a:r>
            <a:fld id="{013907DE-7433-469B-952A-942E92E3B273}" type="slidenum">
              <a:rPr lang="en-US" altLang="zh-CN" smtClean="0"/>
              <a:pPr/>
              <a:t>‹#›</a:t>
            </a:fld>
            <a:r>
              <a:rPr lang="zh-CN" altLang="en-US" dirty="0"/>
              <a:t>页</a:t>
            </a:r>
            <a:endParaRPr lang="zh-CN" dirty="0"/>
          </a:p>
        </p:txBody>
      </p:sp>
      <p:sp>
        <p:nvSpPr>
          <p:cNvPr id="3" name="Straight Connector 4">
            <a:extLst>
              <a:ext uri="{FF2B5EF4-FFF2-40B4-BE49-F238E27FC236}">
                <a16:creationId xmlns:a16="http://schemas.microsoft.com/office/drawing/2014/main" id="{AAA66A39-D67C-4C33-94E0-1E4861EF3240}"/>
              </a:ext>
            </a:extLst>
          </p:cNvPr>
          <p:cNvSpPr>
            <a:spLocks noChangeShapeType="1"/>
          </p:cNvSpPr>
          <p:nvPr userDrawn="1"/>
        </p:nvSpPr>
        <p:spPr bwMode="auto">
          <a:xfrm>
            <a:off x="617398" y="74361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8634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38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prstGeom prst="rect">
            <a:avLst/>
          </a:prstGeo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1" y="1295400"/>
            <a:ext cx="5389033" cy="685800"/>
          </a:xfrm>
          <a:prstGeom prst="rect">
            <a:avLst/>
          </a:prstGeo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 name="Shape 8"/>
          <p:cNvSpPr>
            <a:spLocks noGrp="1"/>
          </p:cNvSpPr>
          <p:nvPr>
            <p:ph type="sldNum" sz="quarter" idx="12"/>
          </p:nvPr>
        </p:nvSpPr>
        <p:spPr>
          <a:xfrm>
            <a:off x="817035" y="6356351"/>
            <a:ext cx="1621365" cy="365125"/>
          </a:xfrm>
          <a:prstGeom prst="rect">
            <a:avLst/>
          </a:prstGeom>
        </p:spPr>
        <p:txBody>
          <a:bodyPr/>
          <a:lstStyle>
            <a:lvl1pPr>
              <a:defRPr b="0">
                <a:solidFill>
                  <a:schemeClr val="tx2"/>
                </a:solidFill>
              </a:defRPr>
            </a:lvl1pPr>
          </a:lstStyle>
          <a:p>
            <a:fld id="{E8E0BA7D-DA0F-4977-BD26-2AB27449D79D}" type="slidenum">
              <a:rPr lang="en-US" altLang="zh-CN"/>
              <a:pPr/>
              <a:t>‹#›</a:t>
            </a:fld>
            <a:endParaRPr lang="zh-CN" altLang="zh-CN"/>
          </a:p>
        </p:txBody>
      </p:sp>
    </p:spTree>
    <p:extLst>
      <p:ext uri="{BB962C8B-B14F-4D97-AF65-F5344CB8AC3E}">
        <p14:creationId xmlns:p14="http://schemas.microsoft.com/office/powerpoint/2010/main" val="11639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a:xfrm>
            <a:off x="609600" y="1219200"/>
            <a:ext cx="10972800" cy="4910138"/>
          </a:xfrm>
          <a:prstGeom prst="rect">
            <a:avLst/>
          </a:prstGeo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Shape 5"/>
          <p:cNvSpPr>
            <a:spLocks noGrp="1"/>
          </p:cNvSpPr>
          <p:nvPr>
            <p:ph type="sldNum" sz="quarter" idx="12"/>
          </p:nvPr>
        </p:nvSpPr>
        <p:spPr>
          <a:xfrm>
            <a:off x="817035" y="6356351"/>
            <a:ext cx="1621365" cy="365125"/>
          </a:xfrm>
          <a:prstGeom prst="rect">
            <a:avLst/>
          </a:prstGeom>
        </p:spPr>
        <p:txBody>
          <a:bodyPr/>
          <a:lstStyle>
            <a:lvl1pPr>
              <a:defRPr/>
            </a:lvl1pPr>
          </a:lstStyle>
          <a:p>
            <a:fld id="{C1ED6FAF-9E3E-4DF4-9A47-7F38C25B99B2}"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0416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Straight Connector 9"/>
          <p:cNvSpPr>
            <a:spLocks noChangeShapeType="1"/>
          </p:cNvSpPr>
          <p:nvPr/>
        </p:nvSpPr>
        <p:spPr bwMode="auto">
          <a:xfrm rot="5400000">
            <a:off x="5220229"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Shape 8"/>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0"/>
            <a:ext cx="3352800" cy="3852863"/>
          </a:xfrm>
          <a:prstGeom prst="rect">
            <a:avLst/>
          </a:prstGeo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a:prstGeom prst="rect">
            <a:avLst/>
          </a:prstGeo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 name="Shape 6"/>
          <p:cNvSpPr>
            <a:spLocks noGrp="1"/>
          </p:cNvSpPr>
          <p:nvPr>
            <p:ph type="sldNum" sz="quarter" idx="12"/>
          </p:nvPr>
        </p:nvSpPr>
        <p:spPr>
          <a:xfrm>
            <a:off x="817035" y="6356351"/>
            <a:ext cx="1621365" cy="365125"/>
          </a:xfrm>
          <a:prstGeom prst="rect">
            <a:avLst/>
          </a:prstGeom>
        </p:spPr>
        <p:txBody>
          <a:bodyPr/>
          <a:lstStyle>
            <a:lvl1pPr>
              <a:defRPr/>
            </a:lvl1pPr>
          </a:lstStyle>
          <a:p>
            <a:fld id="{6D2B4681-6C7A-46E5-B528-3C9B26F1711B}"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7277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traight Connector 28">
            <a:extLst>
              <a:ext uri="{FF2B5EF4-FFF2-40B4-BE49-F238E27FC236}">
                <a16:creationId xmlns:a16="http://schemas.microsoft.com/office/drawing/2014/main" id="{184C1E72-114A-4E03-AF88-1596DDED34DE}"/>
              </a:ext>
            </a:extLst>
          </p:cNvPr>
          <p:cNvSpPr>
            <a:spLocks noChangeShapeType="1"/>
          </p:cNvSpPr>
          <p:nvPr userDrawn="1">
            <p:custDataLst>
              <p:tags r:id="rId12"/>
            </p:custDataLst>
          </p:nvPr>
        </p:nvSpPr>
        <p:spPr bwMode="auto">
          <a:xfrm>
            <a:off x="605366" y="6440431"/>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Text Box 10">
            <a:extLst>
              <a:ext uri="{FF2B5EF4-FFF2-40B4-BE49-F238E27FC236}">
                <a16:creationId xmlns:a16="http://schemas.microsoft.com/office/drawing/2014/main" id="{31076B36-079D-4EFF-870C-9DA27122AC4B}"/>
              </a:ext>
            </a:extLst>
          </p:cNvPr>
          <p:cNvSpPr txBox="1">
            <a:spLocks noChangeArrowheads="1"/>
          </p:cNvSpPr>
          <p:nvPr userDrawn="1"/>
        </p:nvSpPr>
        <p:spPr bwMode="auto">
          <a:xfrm>
            <a:off x="2057400" y="6461451"/>
            <a:ext cx="9491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defRPr/>
            </a:pPr>
            <a:r>
              <a:rPr lang="ja-JP" altLang="en-US" sz="1800" b="1" dirty="0">
                <a:solidFill>
                  <a:schemeClr val="tx1"/>
                </a:solidFill>
                <a:latin typeface="宋体" panose="02010600030101010101" pitchFamily="2" charset="-122"/>
                <a:ea typeface="宋体" panose="02010600030101010101" pitchFamily="2" charset="-122"/>
              </a:rPr>
              <a:t>関連サイト</a:t>
            </a:r>
            <a:r>
              <a:rPr lang="zh-CN" altLang="en-US" sz="1800" b="1" dirty="0">
                <a:solidFill>
                  <a:schemeClr val="tx1"/>
                </a:solidFill>
                <a:latin typeface="宋体" panose="02010600030101010101" pitchFamily="2" charset="-122"/>
                <a:ea typeface="宋体" panose="02010600030101010101" pitchFamily="2" charset="-122"/>
              </a:rPr>
              <a:t>：</a:t>
            </a:r>
            <a:r>
              <a:rPr lang="en-US" altLang="zh-CN" sz="1800" b="1" dirty="0">
                <a:solidFill>
                  <a:schemeClr val="tx1"/>
                </a:solidFill>
                <a:latin typeface="宋体" panose="02010600030101010101" pitchFamily="2" charset="-122"/>
                <a:ea typeface="宋体" panose="02010600030101010101" pitchFamily="2" charset="-122"/>
              </a:rPr>
              <a:t>https://business-consultant.github.</a:t>
            </a:r>
            <a:r>
              <a:rPr lang="en-US" altLang="ja-JP" sz="1800" b="1" dirty="0">
                <a:solidFill>
                  <a:schemeClr val="tx1"/>
                </a:solidFill>
                <a:latin typeface="宋体" panose="02010600030101010101" pitchFamily="2" charset="-122"/>
                <a:ea typeface="宋体" panose="02010600030101010101" pitchFamily="2" charset="-122"/>
              </a:rPr>
              <a:t>io</a:t>
            </a:r>
            <a:r>
              <a:rPr lang="en-US" altLang="zh-CN" sz="1800" b="1" dirty="0">
                <a:solidFill>
                  <a:schemeClr val="tx1"/>
                </a:solidFill>
                <a:latin typeface="宋体" panose="02010600030101010101" pitchFamily="2" charset="-122"/>
                <a:ea typeface="宋体" panose="02010600030101010101" pitchFamily="2" charset="-122"/>
              </a:rPr>
              <a:t>/</a:t>
            </a:r>
            <a:r>
              <a:rPr lang="ja-JP" altLang="en-US" sz="1800" b="1" dirty="0">
                <a:solidFill>
                  <a:schemeClr val="tx1"/>
                </a:solidFill>
                <a:latin typeface="宋体" panose="02010600030101010101" pitchFamily="2" charset="-122"/>
                <a:ea typeface="宋体" panose="02010600030101010101" pitchFamily="2" charset="-122"/>
              </a:rPr>
              <a:t>　</a:t>
            </a:r>
            <a:r>
              <a:rPr lang="en-US" altLang="zh-CN" sz="1800" b="1" dirty="0">
                <a:solidFill>
                  <a:schemeClr val="tx1"/>
                </a:solidFill>
                <a:latin typeface="宋体" panose="02010600030101010101" pitchFamily="2" charset="-122"/>
                <a:ea typeface="宋体" panose="02010600030101010101" pitchFamily="2" charset="-122"/>
              </a:rPr>
              <a:t>mailto:sunshubin@outlook.jp</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53" r:id="rId1"/>
    <p:sldLayoutId id="2147483746" r:id="rId2"/>
    <p:sldLayoutId id="2147483754" r:id="rId3"/>
    <p:sldLayoutId id="2147483749" r:id="rId4"/>
    <p:sldLayoutId id="2147483745" r:id="rId5"/>
    <p:sldLayoutId id="2147483748" r:id="rId6"/>
    <p:sldLayoutId id="2147483747" r:id="rId7"/>
    <p:sldLayoutId id="2147483750" r:id="rId8"/>
    <p:sldLayoutId id="2147483751" r:id="rId9"/>
    <p:sldLayoutId id="2147483752" r:id="rId10"/>
  </p:sldLayoutIdLst>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eaLnBrk="0" fontAlgn="base" hangingPunct="0">
        <a:spcBef>
          <a:spcPct val="0"/>
        </a:spcBef>
        <a:spcAft>
          <a:spcPct val="0"/>
        </a:spcAft>
        <a:defRPr sz="3200">
          <a:solidFill>
            <a:schemeClr val="tx2"/>
          </a:solidFill>
          <a:latin typeface="Bookman Old Style" pitchFamily="18" charset="0"/>
        </a:defRPr>
      </a:lvl6pPr>
      <a:lvl7pPr marL="914400" algn="l" rtl="0" eaLnBrk="0" fontAlgn="base" hangingPunct="0">
        <a:spcBef>
          <a:spcPct val="0"/>
        </a:spcBef>
        <a:spcAft>
          <a:spcPct val="0"/>
        </a:spcAft>
        <a:defRPr sz="3200">
          <a:solidFill>
            <a:schemeClr val="tx2"/>
          </a:solidFill>
          <a:latin typeface="Bookman Old Style" pitchFamily="18" charset="0"/>
        </a:defRPr>
      </a:lvl7pPr>
      <a:lvl8pPr marL="1371600" algn="l" rtl="0" eaLnBrk="0" fontAlgn="base" hangingPunct="0">
        <a:spcBef>
          <a:spcPct val="0"/>
        </a:spcBef>
        <a:spcAft>
          <a:spcPct val="0"/>
        </a:spcAft>
        <a:defRPr sz="3200">
          <a:solidFill>
            <a:schemeClr val="tx2"/>
          </a:solidFill>
          <a:latin typeface="Bookman Old Style" pitchFamily="18" charset="0"/>
        </a:defRPr>
      </a:lvl8pPr>
      <a:lvl9pPr marL="1828800" algn="l" rtl="0" eaLnBrk="0" fontAlgn="base" hangingPunct="0">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mn-lt"/>
          <a:ea typeface="+mn-ea"/>
          <a:cs typeface="+mn-cs"/>
        </a:defRPr>
      </a:lvl5pPr>
      <a:lvl6pPr marL="1645920" indent="-182880" algn="l" rtl="0" latinLnBrk="0">
        <a:spcBef>
          <a:spcPts val="300"/>
        </a:spcBef>
        <a:buClr>
          <a:srgbClr val="9FB8CD">
            <a:shade val="75000"/>
          </a:srgbClr>
        </a:buClr>
        <a:buSzPct val="75000"/>
        <a:buFont typeface="Wingdings 3"/>
        <a:buChar char=""/>
        <a:defRPr lang="zh-CN" sz="1600" kern="1200">
          <a:solidFill>
            <a:schemeClr val="tx1"/>
          </a:solidFill>
          <a:latin typeface="+mn-lt"/>
          <a:ea typeface="+mn-ea"/>
          <a:cs typeface="+mn-cs"/>
        </a:defRPr>
      </a:lvl6pPr>
      <a:lvl7pPr marL="1828800" indent="-182880" algn="l" rtl="0" latinLnBrk="0">
        <a:spcBef>
          <a:spcPts val="300"/>
        </a:spcBef>
        <a:buClr>
          <a:srgbClr val="727CA3">
            <a:shade val="75000"/>
          </a:srgbClr>
        </a:buClr>
        <a:buSzPct val="75000"/>
        <a:buFont typeface="Wingdings 3"/>
        <a:buChar char=""/>
        <a:defRPr lang="zh-CN" sz="1400" kern="1200">
          <a:solidFill>
            <a:schemeClr val="tx1"/>
          </a:solidFill>
          <a:latin typeface="+mn-lt"/>
          <a:ea typeface="+mn-ea"/>
          <a:cs typeface="+mn-cs"/>
        </a:defRPr>
      </a:lvl7pPr>
      <a:lvl8pPr marL="2011680" indent="-182880" algn="l" rtl="0" latinLnBrk="0">
        <a:spcBef>
          <a:spcPts val="300"/>
        </a:spcBef>
        <a:buClr>
          <a:prstClr val="white">
            <a:shade val="50000"/>
          </a:prstClr>
        </a:buClr>
        <a:buSzPct val="75000"/>
        <a:buFont typeface="Wingdings 3"/>
        <a:buChar char=""/>
        <a:defRPr lang="zh-CN" sz="1400" kern="1200">
          <a:solidFill>
            <a:schemeClr val="tx1"/>
          </a:solidFill>
          <a:latin typeface="+mn-lt"/>
          <a:ea typeface="+mn-ea"/>
          <a:cs typeface="+mn-cs"/>
        </a:defRPr>
      </a:lvl8pPr>
      <a:lvl9pPr marL="2194560" indent="-182880" algn="l" rtl="0" latinLnBrk="0">
        <a:spcBef>
          <a:spcPts val="300"/>
        </a:spcBef>
        <a:buClr>
          <a:srgbClr val="9FB8CD"/>
        </a:buClr>
        <a:buSzPct val="75000"/>
        <a:buFont typeface="Wingdings 3"/>
        <a:buChar char=""/>
        <a:defRPr lang="zh-CN" sz="1200" kern="1200">
          <a:solidFill>
            <a:schemeClr val="tx1"/>
          </a:solidFill>
          <a:latin typeface="+mn-lt"/>
          <a:ea typeface="+mn-ea"/>
          <a:cs typeface="+mn-cs"/>
        </a:defRPr>
      </a:lvl9pPr>
    </p:bodyStyle>
    <p:otherStyle>
      <a:lvl1pPr marL="0" algn="l" rtl="0" latinLnBrk="0">
        <a:defRPr lang="zh-CN" kern="1200">
          <a:solidFill>
            <a:schemeClr val="tx1"/>
          </a:solidFill>
          <a:latin typeface="+mn-lt"/>
          <a:ea typeface="+mn-ea"/>
          <a:cs typeface="+mn-cs"/>
        </a:defRPr>
      </a:lvl1pPr>
      <a:lvl2pPr marL="457200" algn="l" rtl="0">
        <a:defRPr lang="zh-CN" kern="1200">
          <a:solidFill>
            <a:schemeClr val="tx1"/>
          </a:solidFill>
          <a:latin typeface="+mn-lt"/>
          <a:ea typeface="+mn-ea"/>
          <a:cs typeface="+mn-cs"/>
        </a:defRPr>
      </a:lvl2pPr>
      <a:lvl3pPr marL="914400" algn="l" rtl="0">
        <a:defRPr lang="zh-CN" kern="1200">
          <a:solidFill>
            <a:schemeClr val="tx1"/>
          </a:solidFill>
          <a:latin typeface="+mn-lt"/>
          <a:ea typeface="+mn-ea"/>
          <a:cs typeface="+mn-cs"/>
        </a:defRPr>
      </a:lvl3pPr>
      <a:lvl4pPr marL="1371600" algn="l" rtl="0">
        <a:defRPr lang="zh-CN" kern="1200">
          <a:solidFill>
            <a:schemeClr val="tx1"/>
          </a:solidFill>
          <a:latin typeface="+mn-lt"/>
          <a:ea typeface="+mn-ea"/>
          <a:cs typeface="+mn-cs"/>
        </a:defRPr>
      </a:lvl4pPr>
      <a:lvl5pPr marL="1828800" algn="l" rtl="0">
        <a:defRPr lang="zh-CN" kern="1200">
          <a:solidFill>
            <a:schemeClr val="tx1"/>
          </a:solidFill>
          <a:latin typeface="+mn-lt"/>
          <a:ea typeface="+mn-ea"/>
          <a:cs typeface="+mn-cs"/>
        </a:defRPr>
      </a:lvl5pPr>
      <a:lvl6pPr marL="2286000" algn="l" rtl="0">
        <a:defRPr lang="zh-CN" kern="1200">
          <a:solidFill>
            <a:schemeClr val="tx1"/>
          </a:solidFill>
          <a:latin typeface="+mn-lt"/>
          <a:ea typeface="+mn-ea"/>
          <a:cs typeface="+mn-cs"/>
        </a:defRPr>
      </a:lvl6pPr>
      <a:lvl7pPr marL="2743200" algn="l" rtl="0">
        <a:defRPr lang="zh-CN" kern="1200">
          <a:solidFill>
            <a:schemeClr val="tx1"/>
          </a:solidFill>
          <a:latin typeface="+mn-lt"/>
          <a:ea typeface="+mn-ea"/>
          <a:cs typeface="+mn-cs"/>
        </a:defRPr>
      </a:lvl7pPr>
      <a:lvl8pPr marL="3200400" algn="l" rtl="0">
        <a:defRPr lang="zh-CN" kern="1200">
          <a:solidFill>
            <a:schemeClr val="tx1"/>
          </a:solidFill>
          <a:latin typeface="+mn-lt"/>
          <a:ea typeface="+mn-ea"/>
          <a:cs typeface="+mn-cs"/>
        </a:defRPr>
      </a:lvl8pPr>
      <a:lvl9pPr marL="3657600"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a:xfrm>
            <a:off x="914400" y="6324601"/>
            <a:ext cx="2027767" cy="366713"/>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2" name="标题 1"/>
          <p:cNvSpPr>
            <a:spLocks noGrp="1"/>
          </p:cNvSpPr>
          <p:nvPr>
            <p:ph type="title"/>
            <p:custDataLst>
              <p:tags r:id="rId2"/>
            </p:custDataLst>
          </p:nvPr>
        </p:nvSpPr>
        <p:spPr>
          <a:xfrm>
            <a:off x="800100" y="1219200"/>
            <a:ext cx="10591800" cy="2971800"/>
          </a:xfrm>
          <a:prstGeom prst="rect">
            <a:avLst/>
          </a:prstGeom>
        </p:spPr>
        <p:txBody>
          <a:bodyPr/>
          <a:lstStyle/>
          <a:p>
            <a:pPr algn="ctr"/>
            <a:r>
              <a:rPr kumimoji="1" lang="ja-JP" altLang="en-US" b="1" dirty="0">
                <a:solidFill>
                  <a:schemeClr val="tx1"/>
                </a:solidFill>
                <a:latin typeface="宋体" panose="02010600030101010101" pitchFamily="2" charset="-122"/>
                <a:ea typeface="宋体" panose="02010600030101010101" pitchFamily="2" charset="-122"/>
              </a:rPr>
              <a:t>ヒューマンリソースィベロッパー</a:t>
            </a:r>
            <a:br>
              <a:rPr kumimoji="1" lang="en-US" altLang="ja-JP" sz="2800" b="1" dirty="0">
                <a:solidFill>
                  <a:schemeClr val="tx1"/>
                </a:solidFill>
                <a:latin typeface="宋体" panose="02010600030101010101" pitchFamily="2" charset="-122"/>
                <a:ea typeface="宋体" panose="02010600030101010101" pitchFamily="2" charset="-122"/>
              </a:rPr>
            </a:br>
            <a:r>
              <a:rPr kumimoji="1" lang="ja-JP" altLang="en-US" sz="2800" b="1" dirty="0">
                <a:solidFill>
                  <a:schemeClr val="tx1"/>
                </a:solidFill>
                <a:latin typeface="宋体" panose="02010600030101010101" pitchFamily="2" charset="-122"/>
                <a:ea typeface="宋体" panose="02010600030101010101" pitchFamily="2" charset="-122"/>
              </a:rPr>
              <a:t>（概要版・編集中）</a:t>
            </a:r>
            <a:br>
              <a:rPr kumimoji="1" lang="en-US" altLang="ja-JP" sz="2800" b="1" dirty="0">
                <a:solidFill>
                  <a:schemeClr val="tx1"/>
                </a:solidFill>
                <a:latin typeface="宋体" panose="02010600030101010101" pitchFamily="2" charset="-122"/>
                <a:ea typeface="宋体" panose="02010600030101010101" pitchFamily="2" charset="-122"/>
              </a:rPr>
            </a:br>
            <a:br>
              <a:rPr kumimoji="1" lang="en-US" altLang="ja-JP" sz="2800" b="1" dirty="0">
                <a:solidFill>
                  <a:schemeClr val="tx1"/>
                </a:solidFill>
                <a:latin typeface="宋体" panose="02010600030101010101" pitchFamily="2" charset="-122"/>
                <a:ea typeface="宋体" panose="02010600030101010101" pitchFamily="2" charset="-122"/>
              </a:rPr>
            </a:br>
            <a:br>
              <a:rPr kumimoji="1" lang="en-US" altLang="ja-JP" sz="2800" b="1" dirty="0">
                <a:solidFill>
                  <a:schemeClr val="tx1"/>
                </a:solidFill>
                <a:latin typeface="宋体" panose="02010600030101010101" pitchFamily="2" charset="-122"/>
                <a:ea typeface="宋体" panose="02010600030101010101" pitchFamily="2" charset="-122"/>
              </a:rPr>
            </a:br>
            <a:r>
              <a:rPr kumimoji="1" lang="en-US" altLang="ja-JP" sz="2800" b="1" dirty="0">
                <a:solidFill>
                  <a:schemeClr val="tx1"/>
                </a:solidFill>
                <a:latin typeface="宋体" panose="02010600030101010101" pitchFamily="2" charset="-122"/>
                <a:ea typeface="宋体" panose="02010600030101010101" pitchFamily="2" charset="-122"/>
              </a:rPr>
              <a:t>Sun</a:t>
            </a:r>
            <a:r>
              <a:rPr kumimoji="1" lang="ja-JP" altLang="en-US" sz="2800" b="1" dirty="0">
                <a:solidFill>
                  <a:schemeClr val="tx1"/>
                </a:solidFill>
                <a:latin typeface="宋体" panose="02010600030101010101" pitchFamily="2" charset="-122"/>
                <a:ea typeface="宋体" panose="02010600030101010101" pitchFamily="2" charset="-122"/>
              </a:rPr>
              <a:t>　</a:t>
            </a:r>
            <a:r>
              <a:rPr kumimoji="1" lang="en-US" altLang="ja-JP" sz="2800" b="1" dirty="0">
                <a:solidFill>
                  <a:schemeClr val="tx1"/>
                </a:solidFill>
                <a:latin typeface="宋体" panose="02010600030101010101" pitchFamily="2" charset="-122"/>
                <a:ea typeface="宋体" panose="02010600030101010101" pitchFamily="2" charset="-122"/>
              </a:rPr>
              <a:t>Shubin</a:t>
            </a:r>
            <a:br>
              <a:rPr kumimoji="1" lang="en-US" altLang="ja-JP" sz="2800" b="1" dirty="0">
                <a:solidFill>
                  <a:schemeClr val="tx1"/>
                </a:solidFill>
                <a:latin typeface="宋体" panose="02010600030101010101" pitchFamily="2" charset="-122"/>
                <a:ea typeface="宋体" panose="02010600030101010101" pitchFamily="2" charset="-122"/>
              </a:rPr>
            </a:br>
            <a:r>
              <a:rPr kumimoji="1" lang="en-US" altLang="ja-JP" sz="2800" b="1" dirty="0">
                <a:solidFill>
                  <a:schemeClr val="tx1"/>
                </a:solidFill>
                <a:latin typeface="宋体" panose="02010600030101010101" pitchFamily="2" charset="-122"/>
                <a:ea typeface="宋体" panose="02010600030101010101" pitchFamily="2" charset="-122"/>
              </a:rPr>
              <a:t>2020</a:t>
            </a:r>
            <a:r>
              <a:rPr kumimoji="1" lang="ja-JP" altLang="en-US" sz="2800" b="1" dirty="0">
                <a:solidFill>
                  <a:schemeClr val="tx1"/>
                </a:solidFill>
                <a:latin typeface="宋体" panose="02010600030101010101" pitchFamily="2" charset="-122"/>
                <a:ea typeface="宋体" panose="02010600030101010101" pitchFamily="2" charset="-122"/>
              </a:rPr>
              <a:t>年</a:t>
            </a:r>
            <a:r>
              <a:rPr kumimoji="1" lang="en-US" altLang="ja-JP" sz="2800" b="1" dirty="0">
                <a:solidFill>
                  <a:schemeClr val="tx1"/>
                </a:solidFill>
                <a:latin typeface="宋体" panose="02010600030101010101" pitchFamily="2" charset="-122"/>
                <a:ea typeface="宋体" panose="02010600030101010101" pitchFamily="2" charset="-122"/>
              </a:rPr>
              <a:t>1</a:t>
            </a:r>
            <a:r>
              <a:rPr kumimoji="1" lang="ja-JP" altLang="en-US" sz="2800" b="1" dirty="0">
                <a:solidFill>
                  <a:schemeClr val="tx1"/>
                </a:solidFill>
                <a:latin typeface="宋体" panose="02010600030101010101" pitchFamily="2" charset="-122"/>
                <a:ea typeface="宋体" panose="02010600030101010101" pitchFamily="2" charset="-122"/>
              </a:rPr>
              <a:t>月</a:t>
            </a:r>
            <a:br>
              <a:rPr kumimoji="1" lang="en-US" altLang="zh-CN" sz="2800" b="1" dirty="0">
                <a:solidFill>
                  <a:schemeClr val="tx1"/>
                </a:solidFill>
                <a:latin typeface="宋体" panose="02010600030101010101" pitchFamily="2" charset="-122"/>
                <a:ea typeface="宋体" panose="02010600030101010101" pitchFamily="2" charset="-122"/>
              </a:rPr>
            </a:br>
            <a:endParaRPr lang="zh-CN" altLang="en-US" sz="2800" dirty="0">
              <a:solidFill>
                <a:srgbClr val="002060"/>
              </a:solidFill>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774060-693E-4BD8-85BD-9E47B476972F}"/>
              </a:ext>
            </a:extLst>
          </p:cNvPr>
          <p:cNvSpPr>
            <a:spLocks noGrp="1"/>
          </p:cNvSpPr>
          <p:nvPr>
            <p:ph type="title"/>
          </p:nvPr>
        </p:nvSpPr>
        <p:spPr/>
        <p:txBody>
          <a:bodyPr/>
          <a:lstStyle/>
          <a:p>
            <a:r>
              <a:rPr lang="en-US" altLang="ja-JP" dirty="0"/>
              <a:t>EdTech</a:t>
            </a:r>
            <a:endParaRPr lang="ja-JP" altLang="en-US" dirty="0"/>
          </a:p>
        </p:txBody>
      </p:sp>
      <p:sp>
        <p:nvSpPr>
          <p:cNvPr id="3" name="スライド番号プレースホルダー 2">
            <a:extLst>
              <a:ext uri="{FF2B5EF4-FFF2-40B4-BE49-F238E27FC236}">
                <a16:creationId xmlns:a16="http://schemas.microsoft.com/office/drawing/2014/main" id="{E19EB628-B6E5-4823-8EC3-9DBB36B45A85}"/>
              </a:ext>
            </a:extLst>
          </p:cNvPr>
          <p:cNvSpPr>
            <a:spLocks noGrp="1"/>
          </p:cNvSpPr>
          <p:nvPr>
            <p:ph type="sldNum" sz="quarter" idx="11"/>
          </p:nvPr>
        </p:nvSpPr>
        <p:spPr/>
        <p:txBody>
          <a:bodyPr/>
          <a:lstStyle/>
          <a:p>
            <a:r>
              <a:rPr lang="zh-CN" altLang="en-US"/>
              <a:t>第</a:t>
            </a:r>
            <a:fld id="{013907DE-7433-469B-952A-942E92E3B273}" type="slidenum">
              <a:rPr lang="en-US" altLang="zh-CN" smtClean="0"/>
              <a:pPr/>
              <a:t>10</a:t>
            </a:fld>
            <a:r>
              <a:rPr lang="zh-CN" altLang="en-US"/>
              <a:t>页</a:t>
            </a:r>
            <a:endParaRPr lang="zh-CN"/>
          </a:p>
        </p:txBody>
      </p:sp>
    </p:spTree>
    <p:extLst>
      <p:ext uri="{BB962C8B-B14F-4D97-AF65-F5344CB8AC3E}">
        <p14:creationId xmlns:p14="http://schemas.microsoft.com/office/powerpoint/2010/main" val="106626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266B81C-B4BD-4442-A759-ECBF9A99D68E}"/>
              </a:ext>
            </a:extLst>
          </p:cNvPr>
          <p:cNvSpPr>
            <a:spLocks noGrp="1"/>
          </p:cNvSpPr>
          <p:nvPr>
            <p:ph type="title"/>
          </p:nvPr>
        </p:nvSpPr>
        <p:spPr/>
        <p:txBody>
          <a:bodyPr/>
          <a:lstStyle/>
          <a:p>
            <a:r>
              <a:rPr lang="ja-JP" altLang="en-US" dirty="0"/>
              <a:t>人材育成ソリューション</a:t>
            </a:r>
          </a:p>
        </p:txBody>
      </p:sp>
      <p:sp>
        <p:nvSpPr>
          <p:cNvPr id="5" name="コンテンツ プレースホルダー 4">
            <a:extLst>
              <a:ext uri="{FF2B5EF4-FFF2-40B4-BE49-F238E27FC236}">
                <a16:creationId xmlns:a16="http://schemas.microsoft.com/office/drawing/2014/main" id="{14E448FE-B0C7-4BA4-8662-A7BBBC9F3B12}"/>
              </a:ext>
            </a:extLst>
          </p:cNvPr>
          <p:cNvSpPr>
            <a:spLocks noGrp="1"/>
          </p:cNvSpPr>
          <p:nvPr>
            <p:ph sz="quarter" idx="12"/>
          </p:nvPr>
        </p:nvSpPr>
        <p:spPr/>
        <p:txBody>
          <a:bodyPr/>
          <a:lstStyle/>
          <a:p>
            <a:r>
              <a:rPr lang="en-US" altLang="ja-JP" dirty="0"/>
              <a:t>2017</a:t>
            </a:r>
            <a:r>
              <a:rPr lang="ja-JP" altLang="en-US" dirty="0"/>
              <a:t>年から　中国有名の北京師範大学のイベントを参加して　教育学と教育技術など知識を勉強しています。さらに　中国の大学、中学の教育現場の現状と将来のニーズを調査しました。</a:t>
            </a:r>
            <a:endParaRPr lang="en-US" altLang="ja-JP" dirty="0"/>
          </a:p>
          <a:p>
            <a:r>
              <a:rPr lang="en-US" altLang="ja-JP" dirty="0"/>
              <a:t>2030</a:t>
            </a:r>
            <a:r>
              <a:rPr lang="ja-JP" altLang="en-US" dirty="0"/>
              <a:t>年まで　</a:t>
            </a:r>
            <a:r>
              <a:rPr lang="en-US" altLang="ja-JP" dirty="0"/>
              <a:t>IT</a:t>
            </a:r>
            <a:r>
              <a:rPr lang="ja-JP" altLang="en-US" dirty="0"/>
              <a:t>人材不足は続いています。</a:t>
            </a:r>
            <a:r>
              <a:rPr lang="en-US" altLang="ja-JP" dirty="0"/>
              <a:t>IBM</a:t>
            </a:r>
            <a:r>
              <a:rPr lang="ja-JP" altLang="en-US" dirty="0"/>
              <a:t>の成功ケースとマーキングニーズによって　新しい</a:t>
            </a:r>
            <a:r>
              <a:rPr lang="en-US" altLang="ja-JP" dirty="0"/>
              <a:t>IT</a:t>
            </a:r>
            <a:r>
              <a:rPr lang="ja-JP" altLang="en-US" dirty="0"/>
              <a:t>企業と大学の協力の人材育成モデルをデザインしました。</a:t>
            </a:r>
          </a:p>
        </p:txBody>
      </p:sp>
      <p:sp>
        <p:nvSpPr>
          <p:cNvPr id="3" name="スライド番号プレースホルダー 2">
            <a:extLst>
              <a:ext uri="{FF2B5EF4-FFF2-40B4-BE49-F238E27FC236}">
                <a16:creationId xmlns:a16="http://schemas.microsoft.com/office/drawing/2014/main" id="{CE48413B-FF50-4389-BDB5-9F013F8D634C}"/>
              </a:ext>
            </a:extLst>
          </p:cNvPr>
          <p:cNvSpPr>
            <a:spLocks noGrp="1"/>
          </p:cNvSpPr>
          <p:nvPr>
            <p:ph type="sldNum" sz="quarter" idx="11"/>
          </p:nvPr>
        </p:nvSpPr>
        <p:spPr/>
        <p:txBody>
          <a:bodyPr/>
          <a:lstStyle/>
          <a:p>
            <a:r>
              <a:rPr lang="zh-CN" altLang="en-US"/>
              <a:t>第</a:t>
            </a:r>
            <a:fld id="{013907DE-7433-469B-952A-942E92E3B273}" type="slidenum">
              <a:rPr lang="en-US" altLang="zh-CN" smtClean="0"/>
              <a:pPr/>
              <a:t>11</a:t>
            </a:fld>
            <a:r>
              <a:rPr lang="zh-CN" altLang="en-US"/>
              <a:t>页</a:t>
            </a:r>
            <a:endParaRPr lang="zh-CN"/>
          </a:p>
        </p:txBody>
      </p:sp>
    </p:spTree>
    <p:extLst>
      <p:ext uri="{BB962C8B-B14F-4D97-AF65-F5344CB8AC3E}">
        <p14:creationId xmlns:p14="http://schemas.microsoft.com/office/powerpoint/2010/main" val="386834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6392A64-C71C-487B-9B7F-73997B9B9871}"/>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人材育成ソリューション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extLst>
              <p:ext uri="{D42A27DB-BD31-4B8C-83A1-F6EECF244321}">
                <p14:modId xmlns:p14="http://schemas.microsoft.com/office/powerpoint/2010/main" val="1055472189"/>
              </p:ext>
            </p:extLst>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03866">
                  <a:extLst>
                    <a:ext uri="{9D8B030D-6E8A-4147-A177-3AD203B41FA5}">
                      <a16:colId xmlns:a16="http://schemas.microsoft.com/office/drawing/2014/main" val="3483846886"/>
                    </a:ext>
                  </a:extLst>
                </a:gridCol>
                <a:gridCol w="1035916">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3" name="テキスト ボックス 62">
            <a:extLst>
              <a:ext uri="{FF2B5EF4-FFF2-40B4-BE49-F238E27FC236}">
                <a16:creationId xmlns:a16="http://schemas.microsoft.com/office/drawing/2014/main" id="{3A7C4F73-6439-4B23-8995-E8E564009D43}"/>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https://github.com/career-consultant/</a:t>
            </a:r>
            <a:endParaRPr lang="ja-JP" altLang="en-US" dirty="0">
              <a:latin typeface="+mn-ea"/>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9467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7F73B-BDB1-4616-B931-297C84D2BD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B1BEA36-D6FF-4F82-96E1-975B633F4428}"/>
              </a:ext>
            </a:extLst>
          </p:cNvPr>
          <p:cNvSpPr>
            <a:spLocks noGrp="1"/>
          </p:cNvSpPr>
          <p:nvPr>
            <p:ph type="sldNum" sz="quarter" idx="11"/>
          </p:nvPr>
        </p:nvSpPr>
        <p:spPr/>
        <p:txBody>
          <a:bodyPr/>
          <a:lstStyle/>
          <a:p>
            <a:r>
              <a:rPr lang="zh-CN" altLang="en-US"/>
              <a:t>第</a:t>
            </a:r>
            <a:fld id="{013907DE-7433-469B-952A-942E92E3B273}" type="slidenum">
              <a:rPr lang="en-US" altLang="zh-CN" smtClean="0"/>
              <a:pPr/>
              <a:t>13</a:t>
            </a:fld>
            <a:r>
              <a:rPr lang="zh-CN" altLang="en-US"/>
              <a:t>页</a:t>
            </a:r>
            <a:endParaRPr lang="zh-CN"/>
          </a:p>
        </p:txBody>
      </p:sp>
      <p:graphicFrame>
        <p:nvGraphicFramePr>
          <p:cNvPr id="4" name="表 4">
            <a:extLst>
              <a:ext uri="{FF2B5EF4-FFF2-40B4-BE49-F238E27FC236}">
                <a16:creationId xmlns:a16="http://schemas.microsoft.com/office/drawing/2014/main" id="{3D278E88-F51A-42B4-A928-E6B1CDA2328E}"/>
              </a:ext>
            </a:extLst>
          </p:cNvPr>
          <p:cNvGraphicFramePr>
            <a:graphicFrameLocks noGrp="1"/>
          </p:cNvGraphicFramePr>
          <p:nvPr>
            <p:extLst>
              <p:ext uri="{D42A27DB-BD31-4B8C-83A1-F6EECF244321}">
                <p14:modId xmlns:p14="http://schemas.microsoft.com/office/powerpoint/2010/main" val="1145802010"/>
              </p:ext>
            </p:extLst>
          </p:nvPr>
        </p:nvGraphicFramePr>
        <p:xfrm>
          <a:off x="636890" y="622002"/>
          <a:ext cx="10953307" cy="3291840"/>
        </p:xfrm>
        <a:graphic>
          <a:graphicData uri="http://schemas.openxmlformats.org/drawingml/2006/table">
            <a:tbl>
              <a:tblPr firstRow="1" bandRow="1">
                <a:tableStyleId>{21E4AEA4-8DFA-4A89-87EB-49C32662AFE0}</a:tableStyleId>
              </a:tblPr>
              <a:tblGrid>
                <a:gridCol w="3651102">
                  <a:extLst>
                    <a:ext uri="{9D8B030D-6E8A-4147-A177-3AD203B41FA5}">
                      <a16:colId xmlns:a16="http://schemas.microsoft.com/office/drawing/2014/main" val="1623254192"/>
                    </a:ext>
                  </a:extLst>
                </a:gridCol>
                <a:gridCol w="5075847">
                  <a:extLst>
                    <a:ext uri="{9D8B030D-6E8A-4147-A177-3AD203B41FA5}">
                      <a16:colId xmlns:a16="http://schemas.microsoft.com/office/drawing/2014/main" val="3118626580"/>
                    </a:ext>
                  </a:extLst>
                </a:gridCol>
                <a:gridCol w="2226358">
                  <a:extLst>
                    <a:ext uri="{9D8B030D-6E8A-4147-A177-3AD203B41FA5}">
                      <a16:colId xmlns:a16="http://schemas.microsoft.com/office/drawing/2014/main" val="2187840905"/>
                    </a:ext>
                  </a:extLst>
                </a:gridCol>
              </a:tblGrid>
              <a:tr h="34713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授業内容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担当先生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61918"/>
                  </a:ext>
                </a:extLst>
              </a:tr>
              <a:tr h="347133">
                <a:tc>
                  <a:txBody>
                    <a:bodyPr/>
                    <a:lstStyle/>
                    <a:p>
                      <a:r>
                        <a:rPr kumimoji="1" lang="ja-JP" altLang="en-US" dirty="0"/>
                        <a:t>第一学年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dirty="0"/>
                        <a:t>大学共通学科</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47133">
                <a:tc>
                  <a:txBody>
                    <a:bodyPr/>
                    <a:lstStyle/>
                    <a:p>
                      <a:r>
                        <a:rPr kumimoji="1" lang="ja-JP" altLang="en-US" dirty="0"/>
                        <a:t>第二学年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大学専門基礎学科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47133">
                <a:tc>
                  <a:txBody>
                    <a:bodyPr/>
                    <a:lstStyle/>
                    <a:p>
                      <a:r>
                        <a:rPr kumimoji="1" lang="ja-JP" altLang="en-US" dirty="0"/>
                        <a:t>第三学年前半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ビジネス学科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47133">
                <a:tc>
                  <a:txBody>
                    <a:bodyPr/>
                    <a:lstStyle/>
                    <a:p>
                      <a:r>
                        <a:rPr kumimoji="1" lang="ja-JP" altLang="en-US" dirty="0"/>
                        <a:t>第三学年後半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専門学科（ケーススタディを含め）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47133">
                <a:tc rowSpan="2">
                  <a:txBody>
                    <a:bodyPr/>
                    <a:lstStyle/>
                    <a:p>
                      <a:r>
                        <a:rPr kumimoji="1" lang="ja-JP" altLang="en-US" dirty="0"/>
                        <a:t>第四学年前半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ケーススタディのチーム管理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964726"/>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ケーススタディ（総合）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r h="347133">
                <a:tc rowSpan="2">
                  <a:txBody>
                    <a:bodyPr/>
                    <a:lstStyle/>
                    <a:p>
                      <a:r>
                        <a:rPr kumimoji="1" lang="ja-JP" altLang="en-US" dirty="0"/>
                        <a:t>第四学年後半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論文</a:t>
                      </a:r>
                      <a:r>
                        <a:rPr kumimoji="1" lang="en-US" altLang="ja-JP" dirty="0"/>
                        <a:t>/</a:t>
                      </a:r>
                      <a:r>
                        <a:rPr kumimoji="1" lang="ja-JP" altLang="en-US" dirty="0"/>
                        <a:t>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60178"/>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a:t>
                      </a:r>
                      <a:r>
                        <a:rPr kumimoji="1" lang="en-US" altLang="ja-JP" dirty="0"/>
                        <a:t>OJT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870"/>
                  </a:ext>
                </a:extLst>
              </a:tr>
            </a:tbl>
          </a:graphicData>
        </a:graphic>
      </p:graphicFrame>
      <p:graphicFrame>
        <p:nvGraphicFramePr>
          <p:cNvPr id="5" name="表 4">
            <a:extLst>
              <a:ext uri="{FF2B5EF4-FFF2-40B4-BE49-F238E27FC236}">
                <a16:creationId xmlns:a16="http://schemas.microsoft.com/office/drawing/2014/main" id="{15D37E4D-DE4B-4779-AEF8-0EB9EABD1E52}"/>
              </a:ext>
            </a:extLst>
          </p:cNvPr>
          <p:cNvGraphicFramePr>
            <a:graphicFrameLocks noGrp="1"/>
          </p:cNvGraphicFramePr>
          <p:nvPr>
            <p:extLst>
              <p:ext uri="{D42A27DB-BD31-4B8C-83A1-F6EECF244321}">
                <p14:modId xmlns:p14="http://schemas.microsoft.com/office/powerpoint/2010/main" val="2901016434"/>
              </p:ext>
            </p:extLst>
          </p:nvPr>
        </p:nvGraphicFramePr>
        <p:xfrm>
          <a:off x="610310" y="4167817"/>
          <a:ext cx="10953307" cy="2225040"/>
        </p:xfrm>
        <a:graphic>
          <a:graphicData uri="http://schemas.openxmlformats.org/drawingml/2006/table">
            <a:tbl>
              <a:tblPr firstRow="1" bandRow="1">
                <a:tableStyleId>{21E4AEA4-8DFA-4A89-87EB-49C32662AFE0}</a:tableStyleId>
              </a:tblPr>
              <a:tblGrid>
                <a:gridCol w="2494931">
                  <a:extLst>
                    <a:ext uri="{9D8B030D-6E8A-4147-A177-3AD203B41FA5}">
                      <a16:colId xmlns:a16="http://schemas.microsoft.com/office/drawing/2014/main" val="1623254192"/>
                    </a:ext>
                  </a:extLst>
                </a:gridCol>
                <a:gridCol w="3468512">
                  <a:extLst>
                    <a:ext uri="{9D8B030D-6E8A-4147-A177-3AD203B41FA5}">
                      <a16:colId xmlns:a16="http://schemas.microsoft.com/office/drawing/2014/main" val="3118626580"/>
                    </a:ext>
                  </a:extLst>
                </a:gridCol>
                <a:gridCol w="1579647">
                  <a:extLst>
                    <a:ext uri="{9D8B030D-6E8A-4147-A177-3AD203B41FA5}">
                      <a16:colId xmlns:a16="http://schemas.microsoft.com/office/drawing/2014/main" val="3283769837"/>
                    </a:ext>
                  </a:extLst>
                </a:gridCol>
                <a:gridCol w="3410217">
                  <a:extLst>
                    <a:ext uri="{9D8B030D-6E8A-4147-A177-3AD203B41FA5}">
                      <a16:colId xmlns:a16="http://schemas.microsoft.com/office/drawing/2014/main" val="2187840905"/>
                    </a:ext>
                  </a:extLst>
                </a:gridCol>
              </a:tblGrid>
              <a:tr h="370840">
                <a:tc>
                  <a:txBody>
                    <a:bodyPr/>
                    <a:lstStyle/>
                    <a:p>
                      <a:r>
                        <a:rPr kumimoji="1" lang="ja-JP" altLang="en-US" dirty="0"/>
                        <a:t>評価ポイント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評価方法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満点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メモ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61918"/>
                  </a:ext>
                </a:extLst>
              </a:tr>
              <a:tr h="370840">
                <a:tc>
                  <a:txBody>
                    <a:bodyPr/>
                    <a:lstStyle/>
                    <a:p>
                      <a:r>
                        <a:rPr kumimoji="1" lang="ja-JP" altLang="en-US" dirty="0"/>
                        <a:t>出欠勤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出欠勤の回数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70840">
                <a:tc>
                  <a:txBody>
                    <a:bodyPr/>
                    <a:lstStyle/>
                    <a:p>
                      <a:r>
                        <a:rPr kumimoji="1" lang="ja-JP" altLang="en-US" dirty="0"/>
                        <a:t>宿題・練習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評点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70840">
                <a:tc>
                  <a:txBody>
                    <a:bodyPr/>
                    <a:lstStyle/>
                    <a:p>
                      <a:r>
                        <a:rPr kumimoji="1" lang="ja-JP" altLang="en-US" dirty="0"/>
                        <a:t>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中途テスト、終了テスト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60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基本：中：高＝</a:t>
                      </a:r>
                      <a:r>
                        <a:rPr kumimoji="1" lang="en-US" altLang="ja-JP" dirty="0"/>
                        <a:t>40</a:t>
                      </a:r>
                      <a:r>
                        <a:rPr kumimoji="1" lang="ja-JP" altLang="en-US" dirty="0"/>
                        <a:t>：</a:t>
                      </a:r>
                      <a:r>
                        <a:rPr kumimoji="1" lang="en-US" altLang="ja-JP" dirty="0"/>
                        <a:t>40</a:t>
                      </a:r>
                      <a:r>
                        <a:rPr kumimoji="1" lang="ja-JP" altLang="en-US" dirty="0"/>
                        <a:t>：</a:t>
                      </a:r>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プレゼン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チームワーク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70840">
                <a:tc>
                  <a:txBody>
                    <a:bodyPr/>
                    <a:lstStyle/>
                    <a:p>
                      <a:r>
                        <a:rPr kumimoji="1" lang="ja-JP" altLang="en-US" dirty="0"/>
                        <a:t>合格基準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総合得点６０以上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１００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bl>
          </a:graphicData>
        </a:graphic>
      </p:graphicFrame>
    </p:spTree>
    <p:extLst>
      <p:ext uri="{BB962C8B-B14F-4D97-AF65-F5344CB8AC3E}">
        <p14:creationId xmlns:p14="http://schemas.microsoft.com/office/powerpoint/2010/main" val="151035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en-US" altLang="ja-JP" dirty="0"/>
              <a:t>HRTech</a:t>
            </a:r>
            <a:endParaRPr lang="ja-JP" altLang="en-US" dirty="0"/>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1"/>
          </p:nvPr>
        </p:nvSpPr>
        <p:spPr/>
        <p:txBody>
          <a:bodyPr/>
          <a:lstStyle/>
          <a:p>
            <a:r>
              <a:rPr lang="zh-CN" altLang="en-US"/>
              <a:t>第</a:t>
            </a:r>
            <a:fld id="{013907DE-7433-469B-952A-942E92E3B273}" type="slidenum">
              <a:rPr lang="en-US" altLang="zh-CN" smtClean="0"/>
              <a:pPr/>
              <a:t>14</a:t>
            </a:fld>
            <a:r>
              <a:rPr lang="zh-CN" altLang="en-US"/>
              <a:t>页</a:t>
            </a:r>
            <a:endParaRPr lang="zh-CN"/>
          </a:p>
        </p:txBody>
      </p:sp>
    </p:spTree>
    <p:extLst>
      <p:ext uri="{BB962C8B-B14F-4D97-AF65-F5344CB8AC3E}">
        <p14:creationId xmlns:p14="http://schemas.microsoft.com/office/powerpoint/2010/main" val="153195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15</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1310206191"/>
              </p:ext>
            </p:extLst>
          </p:nvPr>
        </p:nvGraphicFramePr>
        <p:xfrm>
          <a:off x="1918083" y="800100"/>
          <a:ext cx="2118820" cy="2377440"/>
        </p:xfrm>
        <a:graphic>
          <a:graphicData uri="http://schemas.openxmlformats.org/drawingml/2006/table">
            <a:tbl>
              <a:tblPr firstRow="1" bandRow="1">
                <a:tableStyleId>{21E4AEA4-8DFA-4A89-87EB-49C32662AFE0}</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latin typeface="+mj-ea"/>
                          <a:ea typeface="+mj-ea"/>
                        </a:rPr>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latin typeface="+mj-ea"/>
                          <a:ea typeface="+mj-ea"/>
                        </a:rPr>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latin typeface="+mj-ea"/>
                          <a:ea typeface="+mj-ea"/>
                        </a:rPr>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latin typeface="+mj-ea"/>
                          <a:ea typeface="+mj-ea"/>
                        </a:rPr>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latin typeface="+mj-ea"/>
                          <a:ea typeface="+mj-ea"/>
                        </a:rPr>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3080090008"/>
              </p:ext>
            </p:extLst>
          </p:nvPr>
        </p:nvGraphicFramePr>
        <p:xfrm>
          <a:off x="2070623" y="3559127"/>
          <a:ext cx="1831088" cy="2131500"/>
        </p:xfrm>
        <a:graphic>
          <a:graphicData uri="http://schemas.openxmlformats.org/drawingml/2006/table">
            <a:tbl>
              <a:tblPr firstRow="1" bandRow="1">
                <a:tableStyleId>{21E4AEA4-8DFA-4A89-87EB-49C32662AFE0}</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latin typeface="+mj-ea"/>
                          <a:ea typeface="+mj-ea"/>
                        </a:rPr>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latin typeface="+mj-ea"/>
                          <a:ea typeface="+mj-ea"/>
                        </a:rPr>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latin typeface="+mj-ea"/>
                          <a:ea typeface="+mj-ea"/>
                        </a:rPr>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latin typeface="+mj-ea"/>
                          <a:ea typeface="+mj-ea"/>
                        </a:rPr>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1473067927"/>
              </p:ext>
            </p:extLst>
          </p:nvPr>
        </p:nvGraphicFramePr>
        <p:xfrm>
          <a:off x="8371745" y="3492607"/>
          <a:ext cx="1619915" cy="2225040"/>
        </p:xfrm>
        <a:graphic>
          <a:graphicData uri="http://schemas.openxmlformats.org/drawingml/2006/table">
            <a:tbl>
              <a:tblPr firstRow="1" bandRow="1">
                <a:tableStyleId>{21E4AEA4-8DFA-4A89-87EB-49C32662AFE0}</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latin typeface="+mj-ea"/>
                          <a:ea typeface="+mj-ea"/>
                        </a:rPr>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latin typeface="+mj-ea"/>
                          <a:ea typeface="+mj-ea"/>
                        </a:rPr>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D01643A-8D17-4397-84EC-B29244F9D577}"/>
              </a:ext>
            </a:extLst>
          </p:cNvPr>
          <p:cNvSpPr>
            <a:spLocks noGrp="1"/>
          </p:cNvSpPr>
          <p:nvPr>
            <p:ph type="title"/>
          </p:nvPr>
        </p:nvSpPr>
        <p:spPr/>
        <p:txBody>
          <a:bodyPr/>
          <a:lstStyle/>
          <a:p>
            <a:r>
              <a:rPr lang="ja-JP" altLang="en-US" sz="2400" dirty="0"/>
              <a:t>プロダクトマネージャー（</a:t>
            </a:r>
            <a:r>
              <a:rPr lang="en-US" altLang="ja-JP" sz="2400" dirty="0"/>
              <a:t>P</a:t>
            </a:r>
            <a:r>
              <a:rPr lang="ja-JP" altLang="en-US" sz="2400" dirty="0"/>
              <a:t>ｄＭ）・プロジェクトマネージャー（</a:t>
            </a:r>
            <a:r>
              <a:rPr lang="en-US" altLang="ja-JP" sz="2400" dirty="0"/>
              <a:t>P</a:t>
            </a:r>
            <a:r>
              <a:rPr lang="ja-JP" altLang="en-US" sz="2400" dirty="0"/>
              <a:t>ｊＭ）</a:t>
            </a:r>
          </a:p>
        </p:txBody>
      </p:sp>
      <p:sp>
        <p:nvSpPr>
          <p:cNvPr id="4" name="コンテンツ プレースホルダー 3">
            <a:extLst>
              <a:ext uri="{FF2B5EF4-FFF2-40B4-BE49-F238E27FC236}">
                <a16:creationId xmlns:a16="http://schemas.microsoft.com/office/drawing/2014/main" id="{73F828D4-B664-4BF6-81E5-6A8C92E05429}"/>
              </a:ext>
            </a:extLst>
          </p:cNvPr>
          <p:cNvSpPr>
            <a:spLocks noGrp="1"/>
          </p:cNvSpPr>
          <p:nvPr>
            <p:ph sz="quarter" idx="12"/>
          </p:nvPr>
        </p:nvSpPr>
        <p:spPr/>
        <p:txBody>
          <a:bodyPr/>
          <a:lstStyle/>
          <a:p>
            <a:r>
              <a:rPr lang="ja-JP" altLang="en-US" dirty="0"/>
              <a:t>プロダクトマネジメントとプロジェクトマネジメントの経験を基に　大学授業用のテキストブック</a:t>
            </a:r>
            <a:r>
              <a:rPr lang="en-US" altLang="ja-JP" dirty="0"/>
              <a:t>《</a:t>
            </a:r>
            <a:r>
              <a:rPr lang="ja-JP" altLang="en-US" dirty="0"/>
              <a:t>プロダクトマネージャ</a:t>
            </a:r>
            <a:r>
              <a:rPr lang="en-US" altLang="ja-JP" dirty="0"/>
              <a:t>》</a:t>
            </a:r>
            <a:r>
              <a:rPr lang="ja-JP" altLang="en-US" dirty="0"/>
              <a:t>（前版</a:t>
            </a:r>
            <a:r>
              <a:rPr lang="en-US" altLang="ja-JP" dirty="0"/>
              <a:t>2015</a:t>
            </a:r>
            <a:r>
              <a:rPr lang="ja-JP" altLang="en-US" dirty="0"/>
              <a:t>年）を編集・更新しています。今回　近年の</a:t>
            </a:r>
            <a:r>
              <a:rPr lang="en-US" altLang="ja-JP" dirty="0"/>
              <a:t>IT</a:t>
            </a:r>
            <a:r>
              <a:rPr lang="ja-JP" altLang="en-US" dirty="0"/>
              <a:t>業界の進化、業界ビジネスイノベーションによって　内容を添削して　最新のバージョンを作成します。</a:t>
            </a:r>
          </a:p>
        </p:txBody>
      </p:sp>
      <p:sp>
        <p:nvSpPr>
          <p:cNvPr id="2" name="スライド番号プレースホルダー 1">
            <a:extLst>
              <a:ext uri="{FF2B5EF4-FFF2-40B4-BE49-F238E27FC236}">
                <a16:creationId xmlns:a16="http://schemas.microsoft.com/office/drawing/2014/main" id="{37CDBA91-6A3D-42A5-94E4-EDE61B45AFEE}"/>
              </a:ext>
            </a:extLst>
          </p:cNvPr>
          <p:cNvSpPr>
            <a:spLocks noGrp="1"/>
          </p:cNvSpPr>
          <p:nvPr>
            <p:ph type="sldNum" sz="quarter" idx="11"/>
          </p:nvPr>
        </p:nvSpPr>
        <p:spPr/>
        <p:txBody>
          <a:bodyPr/>
          <a:lstStyle/>
          <a:p>
            <a:r>
              <a:rPr lang="zh-CN" altLang="en-US"/>
              <a:t>第</a:t>
            </a:r>
            <a:fld id="{013907DE-7433-469B-952A-942E92E3B273}" type="slidenum">
              <a:rPr lang="en-US" altLang="zh-CN" smtClean="0"/>
              <a:pPr/>
              <a:t>16</a:t>
            </a:fld>
            <a:r>
              <a:rPr lang="zh-CN" altLang="en-US"/>
              <a:t>页</a:t>
            </a:r>
            <a:endParaRPr lang="zh-CN"/>
          </a:p>
        </p:txBody>
      </p:sp>
    </p:spTree>
    <p:extLst>
      <p:ext uri="{BB962C8B-B14F-4D97-AF65-F5344CB8AC3E}">
        <p14:creationId xmlns:p14="http://schemas.microsoft.com/office/powerpoint/2010/main" val="157716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617398" y="25356"/>
            <a:ext cx="10972800" cy="531076"/>
          </a:xfrm>
        </p:spPr>
        <p:txBody>
          <a:bodyPr/>
          <a:lstStyle/>
          <a:p>
            <a:r>
              <a:rPr lang="ja-JP" altLang="en-US" dirty="0">
                <a:latin typeface="ＭＳ ゴシック" panose="020B0609070205080204" pitchFamily="49" charset="-128"/>
                <a:ea typeface="ＭＳ ゴシック" panose="020B0609070205080204" pitchFamily="49" charset="-128"/>
              </a:rPr>
              <a:t>プロダクトマネジメント・プロジェクトマネジメント</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9DD22B9-F3EB-426C-A4A0-5950DFE270DA}"/>
              </a:ext>
            </a:extLst>
          </p:cNvPr>
          <p:cNvSpPr txBox="1"/>
          <p:nvPr/>
        </p:nvSpPr>
        <p:spPr>
          <a:xfrm>
            <a:off x="546410" y="6468279"/>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a:t>
            </a:r>
            <a:r>
              <a:rPr lang="en-US" altLang="zh-CN" dirty="0">
                <a:latin typeface="+mn-ea"/>
              </a:rPr>
              <a:t>c</a:t>
            </a:r>
            <a:r>
              <a:rPr lang="en-US" altLang="ja-JP" dirty="0">
                <a:latin typeface="+mn-ea"/>
              </a:rPr>
              <a:t>onsultant/</a:t>
            </a:r>
            <a:endParaRPr lang="ja-JP" altLang="en-US" dirty="0">
              <a:latin typeface="+mn-ea"/>
            </a:endParaRPr>
          </a:p>
        </p:txBody>
      </p:sp>
      <p:sp>
        <p:nvSpPr>
          <p:cNvPr id="7" name="テキスト ボックス 6">
            <a:extLst>
              <a:ext uri="{FF2B5EF4-FFF2-40B4-BE49-F238E27FC236}">
                <a16:creationId xmlns:a16="http://schemas.microsoft.com/office/drawing/2014/main" id="{EEC566A7-8AB3-402B-A201-71A63499E06B}"/>
              </a:ext>
            </a:extLst>
          </p:cNvPr>
          <p:cNvSpPr txBox="1"/>
          <p:nvPr/>
        </p:nvSpPr>
        <p:spPr>
          <a:xfrm>
            <a:off x="6057187" y="4422598"/>
            <a:ext cx="1615593"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PjM</a:t>
            </a:r>
            <a:endParaRPr kumimoji="1" lang="ja-JP" altLang="en-US" dirty="0">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E916E93B-6B86-4D5B-B237-E72E9C2F0B98}"/>
              </a:ext>
            </a:extLst>
          </p:cNvPr>
          <p:cNvSpPr txBox="1"/>
          <p:nvPr/>
        </p:nvSpPr>
        <p:spPr>
          <a:xfrm>
            <a:off x="662007" y="665131"/>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マーキングニーズ</a:t>
            </a:r>
          </a:p>
        </p:txBody>
      </p:sp>
      <p:sp>
        <p:nvSpPr>
          <p:cNvPr id="12" name="テキスト ボックス 11">
            <a:extLst>
              <a:ext uri="{FF2B5EF4-FFF2-40B4-BE49-F238E27FC236}">
                <a16:creationId xmlns:a16="http://schemas.microsoft.com/office/drawing/2014/main" id="{91E9DC87-EA7F-4215-854B-CBB014D60CCF}"/>
              </a:ext>
            </a:extLst>
          </p:cNvPr>
          <p:cNvSpPr txBox="1"/>
          <p:nvPr/>
        </p:nvSpPr>
        <p:spPr>
          <a:xfrm>
            <a:off x="6064975" y="1782869"/>
            <a:ext cx="1630911"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PdM</a:t>
            </a:r>
            <a:endParaRPr kumimoji="1" lang="en-US" altLang="ja-JP"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EAEA0CE6-BEC8-4939-BEE4-7086A6F5F6C8}"/>
              </a:ext>
            </a:extLst>
          </p:cNvPr>
          <p:cNvSpPr txBox="1"/>
          <p:nvPr/>
        </p:nvSpPr>
        <p:spPr>
          <a:xfrm>
            <a:off x="608428" y="1333483"/>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生活</a:t>
            </a:r>
          </a:p>
        </p:txBody>
      </p:sp>
      <p:sp>
        <p:nvSpPr>
          <p:cNvPr id="16" name="テキスト ボックス 15">
            <a:extLst>
              <a:ext uri="{FF2B5EF4-FFF2-40B4-BE49-F238E27FC236}">
                <a16:creationId xmlns:a16="http://schemas.microsoft.com/office/drawing/2014/main" id="{D066C18B-AEA3-4A87-B324-1F5B29E6B6EF}"/>
              </a:ext>
            </a:extLst>
          </p:cNvPr>
          <p:cNvSpPr txBox="1"/>
          <p:nvPr/>
        </p:nvSpPr>
        <p:spPr>
          <a:xfrm>
            <a:off x="3252807" y="716357"/>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プロダクトニーズ</a:t>
            </a:r>
          </a:p>
        </p:txBody>
      </p:sp>
      <p:sp>
        <p:nvSpPr>
          <p:cNvPr id="19" name="テキスト ボックス 18">
            <a:extLst>
              <a:ext uri="{FF2B5EF4-FFF2-40B4-BE49-F238E27FC236}">
                <a16:creationId xmlns:a16="http://schemas.microsoft.com/office/drawing/2014/main" id="{8947C95A-83F5-4D21-9286-2BEF73727296}"/>
              </a:ext>
            </a:extLst>
          </p:cNvPr>
          <p:cNvSpPr txBox="1"/>
          <p:nvPr/>
        </p:nvSpPr>
        <p:spPr>
          <a:xfrm>
            <a:off x="579564" y="186890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健康</a:t>
            </a:r>
          </a:p>
        </p:txBody>
      </p:sp>
      <p:sp>
        <p:nvSpPr>
          <p:cNvPr id="21" name="テキスト ボックス 20">
            <a:extLst>
              <a:ext uri="{FF2B5EF4-FFF2-40B4-BE49-F238E27FC236}">
                <a16:creationId xmlns:a16="http://schemas.microsoft.com/office/drawing/2014/main" id="{6F5C652A-CC0B-4672-8A04-F7D580255157}"/>
              </a:ext>
            </a:extLst>
          </p:cNvPr>
          <p:cNvSpPr txBox="1"/>
          <p:nvPr/>
        </p:nvSpPr>
        <p:spPr>
          <a:xfrm>
            <a:off x="555270" y="247823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キャリア</a:t>
            </a:r>
          </a:p>
        </p:txBody>
      </p:sp>
      <p:sp>
        <p:nvSpPr>
          <p:cNvPr id="22" name="テキスト ボックス 21">
            <a:extLst>
              <a:ext uri="{FF2B5EF4-FFF2-40B4-BE49-F238E27FC236}">
                <a16:creationId xmlns:a16="http://schemas.microsoft.com/office/drawing/2014/main" id="{2160848F-504E-4EEE-9069-16E93689243A}"/>
              </a:ext>
            </a:extLst>
          </p:cNvPr>
          <p:cNvSpPr txBox="1"/>
          <p:nvPr/>
        </p:nvSpPr>
        <p:spPr>
          <a:xfrm>
            <a:off x="555270" y="305966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遊び</a:t>
            </a:r>
          </a:p>
        </p:txBody>
      </p:sp>
      <p:cxnSp>
        <p:nvCxnSpPr>
          <p:cNvPr id="38" name="コネクタ: カギ線 37">
            <a:extLst>
              <a:ext uri="{FF2B5EF4-FFF2-40B4-BE49-F238E27FC236}">
                <a16:creationId xmlns:a16="http://schemas.microsoft.com/office/drawing/2014/main" id="{DD01FA78-1A5C-48BD-AC83-92965127905D}"/>
              </a:ext>
            </a:extLst>
          </p:cNvPr>
          <p:cNvCxnSpPr>
            <a:cxnSpLocks/>
            <a:stCxn id="14" idx="3"/>
            <a:endCxn id="72" idx="1"/>
          </p:cNvCxnSpPr>
          <p:nvPr/>
        </p:nvCxnSpPr>
        <p:spPr>
          <a:xfrm>
            <a:off x="1707180" y="1518149"/>
            <a:ext cx="809839" cy="84009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コネクタ: カギ線 46">
            <a:extLst>
              <a:ext uri="{FF2B5EF4-FFF2-40B4-BE49-F238E27FC236}">
                <a16:creationId xmlns:a16="http://schemas.microsoft.com/office/drawing/2014/main" id="{F79A1F03-12AE-41E6-8B79-17746778FBE4}"/>
              </a:ext>
            </a:extLst>
          </p:cNvPr>
          <p:cNvCxnSpPr>
            <a:cxnSpLocks/>
            <a:stCxn id="22" idx="3"/>
            <a:endCxn id="72" idx="1"/>
          </p:cNvCxnSpPr>
          <p:nvPr/>
        </p:nvCxnSpPr>
        <p:spPr>
          <a:xfrm flipV="1">
            <a:off x="1654022" y="2358239"/>
            <a:ext cx="862997" cy="88609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9" name="コネクタ: カギ線 48">
            <a:extLst>
              <a:ext uri="{FF2B5EF4-FFF2-40B4-BE49-F238E27FC236}">
                <a16:creationId xmlns:a16="http://schemas.microsoft.com/office/drawing/2014/main" id="{B6AC34D8-0BEC-49AC-B96B-17992D6C87C0}"/>
              </a:ext>
            </a:extLst>
          </p:cNvPr>
          <p:cNvCxnSpPr>
            <a:cxnSpLocks/>
            <a:stCxn id="88" idx="3"/>
            <a:endCxn id="7" idx="1"/>
          </p:cNvCxnSpPr>
          <p:nvPr/>
        </p:nvCxnSpPr>
        <p:spPr>
          <a:xfrm>
            <a:off x="5216708" y="3876094"/>
            <a:ext cx="840479" cy="111800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8A79AFB0-F339-43F2-BE54-296E1DF8C774}"/>
              </a:ext>
            </a:extLst>
          </p:cNvPr>
          <p:cNvCxnSpPr>
            <a:cxnSpLocks/>
            <a:stCxn id="21" idx="3"/>
            <a:endCxn id="72" idx="1"/>
          </p:cNvCxnSpPr>
          <p:nvPr/>
        </p:nvCxnSpPr>
        <p:spPr>
          <a:xfrm flipV="1">
            <a:off x="1654022" y="2358239"/>
            <a:ext cx="862997"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コネクタ: カギ線 51">
            <a:extLst>
              <a:ext uri="{FF2B5EF4-FFF2-40B4-BE49-F238E27FC236}">
                <a16:creationId xmlns:a16="http://schemas.microsoft.com/office/drawing/2014/main" id="{10C987AB-F3DA-4D94-944C-8E3450FB8631}"/>
              </a:ext>
            </a:extLst>
          </p:cNvPr>
          <p:cNvCxnSpPr>
            <a:cxnSpLocks/>
            <a:stCxn id="19" idx="3"/>
            <a:endCxn id="72" idx="1"/>
          </p:cNvCxnSpPr>
          <p:nvPr/>
        </p:nvCxnSpPr>
        <p:spPr>
          <a:xfrm>
            <a:off x="1678316" y="2053574"/>
            <a:ext cx="838703"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a:extLst>
              <a:ext uri="{FF2B5EF4-FFF2-40B4-BE49-F238E27FC236}">
                <a16:creationId xmlns:a16="http://schemas.microsoft.com/office/drawing/2014/main" id="{85775128-AC2F-4375-A5E7-385D3875E709}"/>
              </a:ext>
            </a:extLst>
          </p:cNvPr>
          <p:cNvCxnSpPr>
            <a:cxnSpLocks/>
            <a:stCxn id="81" idx="3"/>
            <a:endCxn id="12" idx="1"/>
          </p:cNvCxnSpPr>
          <p:nvPr/>
        </p:nvCxnSpPr>
        <p:spPr>
          <a:xfrm>
            <a:off x="5438173" y="2354369"/>
            <a:ext cx="6268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1470CC3E-001C-45D8-B746-20BC8802310F}"/>
              </a:ext>
            </a:extLst>
          </p:cNvPr>
          <p:cNvSpPr txBox="1"/>
          <p:nvPr/>
        </p:nvSpPr>
        <p:spPr>
          <a:xfrm>
            <a:off x="8332434" y="4654219"/>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プロジェクト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チーム</a:t>
            </a:r>
          </a:p>
        </p:txBody>
      </p:sp>
      <p:sp>
        <p:nvSpPr>
          <p:cNvPr id="63" name="テキスト ボックス 62">
            <a:extLst>
              <a:ext uri="{FF2B5EF4-FFF2-40B4-BE49-F238E27FC236}">
                <a16:creationId xmlns:a16="http://schemas.microsoft.com/office/drawing/2014/main" id="{BC530315-FFAB-49B3-B4D5-4184AD872A40}"/>
              </a:ext>
            </a:extLst>
          </p:cNvPr>
          <p:cNvSpPr txBox="1"/>
          <p:nvPr/>
        </p:nvSpPr>
        <p:spPr>
          <a:xfrm>
            <a:off x="8330150" y="2005000"/>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デザイン</a:t>
            </a:r>
          </a:p>
        </p:txBody>
      </p:sp>
      <p:sp>
        <p:nvSpPr>
          <p:cNvPr id="72" name="フローチャート: 複数書類 71">
            <a:extLst>
              <a:ext uri="{FF2B5EF4-FFF2-40B4-BE49-F238E27FC236}">
                <a16:creationId xmlns:a16="http://schemas.microsoft.com/office/drawing/2014/main" id="{D49902A5-F6A5-4EB9-8318-A8242F9458EC}"/>
              </a:ext>
            </a:extLst>
          </p:cNvPr>
          <p:cNvSpPr/>
          <p:nvPr/>
        </p:nvSpPr>
        <p:spPr>
          <a:xfrm>
            <a:off x="2517019" y="1858215"/>
            <a:ext cx="1254081" cy="1000048"/>
          </a:xfrm>
          <a:prstGeom prst="flowChartMulti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BRD</a:t>
            </a:r>
          </a:p>
          <a:p>
            <a:pPr algn="ctr"/>
            <a:r>
              <a:rPr kumimoji="1" lang="en-US" altLang="ja-JP" dirty="0"/>
              <a:t>MRD</a:t>
            </a:r>
            <a:endParaRPr kumimoji="1" lang="ja-JP" altLang="en-US" dirty="0"/>
          </a:p>
        </p:txBody>
      </p:sp>
      <p:sp>
        <p:nvSpPr>
          <p:cNvPr id="81" name="フローチャート: 書類 80">
            <a:extLst>
              <a:ext uri="{FF2B5EF4-FFF2-40B4-BE49-F238E27FC236}">
                <a16:creationId xmlns:a16="http://schemas.microsoft.com/office/drawing/2014/main" id="{FAA2984B-EEC5-48DE-8241-E3AF35337719}"/>
              </a:ext>
            </a:extLst>
          </p:cNvPr>
          <p:cNvSpPr/>
          <p:nvPr/>
        </p:nvSpPr>
        <p:spPr>
          <a:xfrm>
            <a:off x="4382859" y="1918360"/>
            <a:ext cx="1055314" cy="872018"/>
          </a:xfrm>
          <a:prstGeom prst="flowChart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PRD</a:t>
            </a:r>
            <a:endParaRPr kumimoji="1" lang="ja-JP" altLang="en-US" dirty="0"/>
          </a:p>
        </p:txBody>
      </p:sp>
      <p:cxnSp>
        <p:nvCxnSpPr>
          <p:cNvPr id="84" name="直線矢印コネクタ 83">
            <a:extLst>
              <a:ext uri="{FF2B5EF4-FFF2-40B4-BE49-F238E27FC236}">
                <a16:creationId xmlns:a16="http://schemas.microsoft.com/office/drawing/2014/main" id="{866534D3-3980-4D56-B3B4-6E74457088E2}"/>
              </a:ext>
            </a:extLst>
          </p:cNvPr>
          <p:cNvCxnSpPr>
            <a:cxnSpLocks/>
            <a:stCxn id="72" idx="3"/>
            <a:endCxn id="81" idx="1"/>
          </p:cNvCxnSpPr>
          <p:nvPr/>
        </p:nvCxnSpPr>
        <p:spPr>
          <a:xfrm flipV="1">
            <a:off x="3771100" y="2354369"/>
            <a:ext cx="611759" cy="38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8" name="テキスト ボックス 87">
            <a:extLst>
              <a:ext uri="{FF2B5EF4-FFF2-40B4-BE49-F238E27FC236}">
                <a16:creationId xmlns:a16="http://schemas.microsoft.com/office/drawing/2014/main" id="{DC0B1462-63A4-4CA9-A523-6738BDB30E7C}"/>
              </a:ext>
            </a:extLst>
          </p:cNvPr>
          <p:cNvSpPr txBox="1"/>
          <p:nvPr/>
        </p:nvSpPr>
        <p:spPr>
          <a:xfrm>
            <a:off x="4117956" y="369142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人材</a:t>
            </a:r>
          </a:p>
        </p:txBody>
      </p:sp>
      <p:sp>
        <p:nvSpPr>
          <p:cNvPr id="90" name="テキスト ボックス 89">
            <a:extLst>
              <a:ext uri="{FF2B5EF4-FFF2-40B4-BE49-F238E27FC236}">
                <a16:creationId xmlns:a16="http://schemas.microsoft.com/office/drawing/2014/main" id="{D77E31B8-0920-4799-B945-64E7F7430D68}"/>
              </a:ext>
            </a:extLst>
          </p:cNvPr>
          <p:cNvSpPr txBox="1"/>
          <p:nvPr/>
        </p:nvSpPr>
        <p:spPr>
          <a:xfrm>
            <a:off x="4129044" y="4815916"/>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技術</a:t>
            </a:r>
          </a:p>
        </p:txBody>
      </p:sp>
      <p:sp>
        <p:nvSpPr>
          <p:cNvPr id="92" name="テキスト ボックス 91">
            <a:extLst>
              <a:ext uri="{FF2B5EF4-FFF2-40B4-BE49-F238E27FC236}">
                <a16:creationId xmlns:a16="http://schemas.microsoft.com/office/drawing/2014/main" id="{D9855C56-0D1E-4A84-845B-53D615CD93DC}"/>
              </a:ext>
            </a:extLst>
          </p:cNvPr>
          <p:cNvSpPr txBox="1"/>
          <p:nvPr/>
        </p:nvSpPr>
        <p:spPr>
          <a:xfrm>
            <a:off x="4139147" y="5759657"/>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オフェス</a:t>
            </a:r>
          </a:p>
        </p:txBody>
      </p:sp>
      <p:cxnSp>
        <p:nvCxnSpPr>
          <p:cNvPr id="95" name="直線矢印コネクタ 94">
            <a:extLst>
              <a:ext uri="{FF2B5EF4-FFF2-40B4-BE49-F238E27FC236}">
                <a16:creationId xmlns:a16="http://schemas.microsoft.com/office/drawing/2014/main" id="{02929726-9174-4EE2-B016-FEDAF52CCD13}"/>
              </a:ext>
            </a:extLst>
          </p:cNvPr>
          <p:cNvCxnSpPr>
            <a:cxnSpLocks/>
            <a:stCxn id="12" idx="3"/>
            <a:endCxn id="63" idx="1"/>
          </p:cNvCxnSpPr>
          <p:nvPr/>
        </p:nvCxnSpPr>
        <p:spPr>
          <a:xfrm flipV="1">
            <a:off x="7695886" y="2346880"/>
            <a:ext cx="634264" cy="74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8" name="コネクタ: カギ線 97">
            <a:extLst>
              <a:ext uri="{FF2B5EF4-FFF2-40B4-BE49-F238E27FC236}">
                <a16:creationId xmlns:a16="http://schemas.microsoft.com/office/drawing/2014/main" id="{3DA1041F-4923-4A2B-BE71-54F78FD72B65}"/>
              </a:ext>
            </a:extLst>
          </p:cNvPr>
          <p:cNvCxnSpPr>
            <a:cxnSpLocks/>
            <a:stCxn id="90" idx="3"/>
            <a:endCxn id="7" idx="1"/>
          </p:cNvCxnSpPr>
          <p:nvPr/>
        </p:nvCxnSpPr>
        <p:spPr>
          <a:xfrm flipV="1">
            <a:off x="5227796" y="4994098"/>
            <a:ext cx="829391" cy="648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1" name="コネクタ: カギ線 100">
            <a:extLst>
              <a:ext uri="{FF2B5EF4-FFF2-40B4-BE49-F238E27FC236}">
                <a16:creationId xmlns:a16="http://schemas.microsoft.com/office/drawing/2014/main" id="{239BCC87-3E40-445A-B207-2E3809E6DA92}"/>
              </a:ext>
            </a:extLst>
          </p:cNvPr>
          <p:cNvCxnSpPr>
            <a:cxnSpLocks/>
            <a:stCxn id="92" idx="3"/>
            <a:endCxn id="7" idx="1"/>
          </p:cNvCxnSpPr>
          <p:nvPr/>
        </p:nvCxnSpPr>
        <p:spPr>
          <a:xfrm flipV="1">
            <a:off x="5237899" y="4994098"/>
            <a:ext cx="819288" cy="95022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6" name="直線矢印コネクタ 105">
            <a:extLst>
              <a:ext uri="{FF2B5EF4-FFF2-40B4-BE49-F238E27FC236}">
                <a16:creationId xmlns:a16="http://schemas.microsoft.com/office/drawing/2014/main" id="{FCD34FA3-F987-4349-8A65-B631DF4CCDDD}"/>
              </a:ext>
            </a:extLst>
          </p:cNvPr>
          <p:cNvCxnSpPr>
            <a:cxnSpLocks/>
            <a:stCxn id="7" idx="3"/>
            <a:endCxn id="60" idx="1"/>
          </p:cNvCxnSpPr>
          <p:nvPr/>
        </p:nvCxnSpPr>
        <p:spPr>
          <a:xfrm>
            <a:off x="7672780" y="4994098"/>
            <a:ext cx="659654" cy="20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1" name="テキスト ボックス 110">
            <a:extLst>
              <a:ext uri="{FF2B5EF4-FFF2-40B4-BE49-F238E27FC236}">
                <a16:creationId xmlns:a16="http://schemas.microsoft.com/office/drawing/2014/main" id="{C49C4C47-E56F-44D9-A3D9-FCA793D92680}"/>
              </a:ext>
            </a:extLst>
          </p:cNvPr>
          <p:cNvSpPr txBox="1"/>
          <p:nvPr/>
        </p:nvSpPr>
        <p:spPr>
          <a:xfrm>
            <a:off x="9913797" y="3192335"/>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サービス</a:t>
            </a:r>
          </a:p>
        </p:txBody>
      </p:sp>
      <p:cxnSp>
        <p:nvCxnSpPr>
          <p:cNvPr id="112" name="コネクタ: カギ線 111">
            <a:extLst>
              <a:ext uri="{FF2B5EF4-FFF2-40B4-BE49-F238E27FC236}">
                <a16:creationId xmlns:a16="http://schemas.microsoft.com/office/drawing/2014/main" id="{469AAD3F-1282-4260-A5BC-1DB56ACF527F}"/>
              </a:ext>
            </a:extLst>
          </p:cNvPr>
          <p:cNvCxnSpPr>
            <a:cxnSpLocks/>
            <a:stCxn id="63" idx="3"/>
            <a:endCxn id="111" idx="0"/>
          </p:cNvCxnSpPr>
          <p:nvPr/>
        </p:nvCxnSpPr>
        <p:spPr>
          <a:xfrm>
            <a:off x="10006551" y="2346880"/>
            <a:ext cx="745447" cy="84545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5" name="直線矢印コネクタ 114">
            <a:extLst>
              <a:ext uri="{FF2B5EF4-FFF2-40B4-BE49-F238E27FC236}">
                <a16:creationId xmlns:a16="http://schemas.microsoft.com/office/drawing/2014/main" id="{00FC57CE-F4B2-4DB1-9B87-55A73A7707F4}"/>
              </a:ext>
            </a:extLst>
          </p:cNvPr>
          <p:cNvCxnSpPr>
            <a:cxnSpLocks/>
            <a:stCxn id="63" idx="2"/>
            <a:endCxn id="60" idx="0"/>
          </p:cNvCxnSpPr>
          <p:nvPr/>
        </p:nvCxnSpPr>
        <p:spPr>
          <a:xfrm>
            <a:off x="9168351" y="2688759"/>
            <a:ext cx="2284" cy="196546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8" name="コネクタ: カギ線 117">
            <a:extLst>
              <a:ext uri="{FF2B5EF4-FFF2-40B4-BE49-F238E27FC236}">
                <a16:creationId xmlns:a16="http://schemas.microsoft.com/office/drawing/2014/main" id="{B3F926E1-D367-4E11-B3F4-BFD1A9786E41}"/>
              </a:ext>
            </a:extLst>
          </p:cNvPr>
          <p:cNvCxnSpPr>
            <a:cxnSpLocks/>
            <a:stCxn id="60" idx="3"/>
            <a:endCxn id="111" idx="2"/>
          </p:cNvCxnSpPr>
          <p:nvPr/>
        </p:nvCxnSpPr>
        <p:spPr>
          <a:xfrm flipV="1">
            <a:off x="10008835" y="3876094"/>
            <a:ext cx="743163" cy="112000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919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4812C-44CA-4A2A-B83F-CCE093CE72FA}"/>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11"/>
          </p:nvPr>
        </p:nvSpPr>
        <p:spPr/>
        <p:txBody>
          <a:bodyPr/>
          <a:lstStyle/>
          <a:p>
            <a:r>
              <a:rPr lang="zh-CN" altLang="en-US"/>
              <a:t>第</a:t>
            </a:r>
            <a:fld id="{013907DE-7433-469B-952A-942E92E3B273}" type="slidenum">
              <a:rPr lang="en-US" altLang="zh-CN" smtClean="0"/>
              <a:pPr/>
              <a:t>18</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1259678622"/>
              </p:ext>
            </p:extLst>
          </p:nvPr>
        </p:nvGraphicFramePr>
        <p:xfrm>
          <a:off x="617398" y="606997"/>
          <a:ext cx="10972800" cy="4358640"/>
        </p:xfrm>
        <a:graphic>
          <a:graphicData uri="http://schemas.openxmlformats.org/drawingml/2006/table">
            <a:tbl>
              <a:tblPr firstRow="1" bandRow="1">
                <a:tableStyleId>{21E4AEA4-8DFA-4A89-87EB-49C32662AFE0}</a:tableStyleId>
              </a:tblPr>
              <a:tblGrid>
                <a:gridCol w="2811602">
                  <a:extLst>
                    <a:ext uri="{9D8B030D-6E8A-4147-A177-3AD203B41FA5}">
                      <a16:colId xmlns:a16="http://schemas.microsoft.com/office/drawing/2014/main" val="1668789385"/>
                    </a:ext>
                  </a:extLst>
                </a:gridCol>
                <a:gridCol w="4114800">
                  <a:extLst>
                    <a:ext uri="{9D8B030D-6E8A-4147-A177-3AD203B41FA5}">
                      <a16:colId xmlns:a16="http://schemas.microsoft.com/office/drawing/2014/main" val="4132911795"/>
                    </a:ext>
                  </a:extLst>
                </a:gridCol>
                <a:gridCol w="4046398">
                  <a:extLst>
                    <a:ext uri="{9D8B030D-6E8A-4147-A177-3AD203B41FA5}">
                      <a16:colId xmlns:a16="http://schemas.microsoft.com/office/drawing/2014/main" val="2136184459"/>
                    </a:ext>
                  </a:extLst>
                </a:gridCol>
              </a:tblGrid>
              <a:tr h="342900">
                <a:tc>
                  <a:txBody>
                    <a:bodyPr/>
                    <a:lstStyle/>
                    <a:p>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dirty="0"/>
                        <a:t>プロダクトマネージャー（</a:t>
                      </a:r>
                      <a:r>
                        <a:rPr kumimoji="1" lang="en-US" altLang="ja-JP" sz="2000" dirty="0"/>
                        <a:t>P</a:t>
                      </a:r>
                      <a:r>
                        <a:rPr kumimoji="1" lang="ja-JP" altLang="en-US" sz="20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プロジェクトマネージャー（</a:t>
                      </a:r>
                      <a:r>
                        <a:rPr kumimoji="1" lang="en-US" altLang="ja-JP" sz="2000" dirty="0"/>
                        <a:t>P</a:t>
                      </a:r>
                      <a:r>
                        <a:rPr kumimoji="1" lang="ja-JP" altLang="en-US" sz="20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323650"/>
                  </a:ext>
                </a:extLst>
              </a:tr>
              <a:tr h="342900">
                <a:tc>
                  <a:txBody>
                    <a:bodyPr/>
                    <a:lstStyle/>
                    <a:p>
                      <a:r>
                        <a:rPr kumimoji="1" lang="ja-JP" altLang="en-US" sz="2000" dirty="0">
                          <a:solidFill>
                            <a:schemeClr val="tx1"/>
                          </a:solidFill>
                        </a:rPr>
                        <a:t>客先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エンドユーザー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プロダクトオーナー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1383623"/>
                  </a:ext>
                </a:extLst>
              </a:tr>
              <a:tr h="342900">
                <a:tc>
                  <a:txBody>
                    <a:bodyPr/>
                    <a:lstStyle/>
                    <a:p>
                      <a:r>
                        <a:rPr kumimoji="1" lang="ja-JP" altLang="en-US" sz="2000" dirty="0">
                          <a:solidFill>
                            <a:schemeClr val="tx1"/>
                          </a:solidFill>
                        </a:rPr>
                        <a:t>インプット情報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業界の情報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374925"/>
                  </a:ext>
                </a:extLst>
              </a:tr>
              <a:tr h="342900">
                <a:tc rowSpan="5">
                  <a:txBody>
                    <a:bodyPr/>
                    <a:lstStyle/>
                    <a:p>
                      <a:r>
                        <a:rPr kumimoji="1" lang="ja-JP" altLang="en-US" sz="2000" dirty="0">
                          <a:solidFill>
                            <a:schemeClr val="tx1"/>
                          </a:solidFill>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BRD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設計書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46287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MRD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ソース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PRD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テストケースとデータ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697973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プロジェクトマネジメントレポート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183263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プロダクトのデモ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システムガイド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797254"/>
                  </a:ext>
                </a:extLst>
              </a:tr>
              <a:tr h="342900">
                <a:tc>
                  <a:txBody>
                    <a:bodyPr/>
                    <a:lstStyle/>
                    <a:p>
                      <a:r>
                        <a:rPr kumimoji="1" lang="ja-JP" altLang="en-US" sz="2000" dirty="0">
                          <a:solidFill>
                            <a:schemeClr val="tx1"/>
                          </a:solidFill>
                        </a:rPr>
                        <a:t>アウトプット情報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30307"/>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667561"/>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0712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4812C-44CA-4A2A-B83F-CCE093CE72FA}"/>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11"/>
          </p:nvPr>
        </p:nvSpPr>
        <p:spPr/>
        <p:txBody>
          <a:bodyPr/>
          <a:lstStyle/>
          <a:p>
            <a:r>
              <a:rPr lang="zh-CN" altLang="en-US"/>
              <a:t>第</a:t>
            </a:r>
            <a:fld id="{013907DE-7433-469B-952A-942E92E3B273}" type="slidenum">
              <a:rPr lang="en-US" altLang="zh-CN" smtClean="0"/>
              <a:pPr/>
              <a:t>19</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2527054480"/>
              </p:ext>
            </p:extLst>
          </p:nvPr>
        </p:nvGraphicFramePr>
        <p:xfrm>
          <a:off x="617398" y="606997"/>
          <a:ext cx="10972800" cy="4457700"/>
        </p:xfrm>
        <a:graphic>
          <a:graphicData uri="http://schemas.openxmlformats.org/drawingml/2006/table">
            <a:tbl>
              <a:tblPr firstRow="1" bandRow="1">
                <a:tableStyleId>{21E4AEA4-8DFA-4A89-87EB-49C32662AFE0}</a:tableStyleId>
              </a:tblPr>
              <a:tblGrid>
                <a:gridCol w="3657600">
                  <a:extLst>
                    <a:ext uri="{9D8B030D-6E8A-4147-A177-3AD203B41FA5}">
                      <a16:colId xmlns:a16="http://schemas.microsoft.com/office/drawing/2014/main" val="1668789385"/>
                    </a:ext>
                  </a:extLst>
                </a:gridCol>
                <a:gridCol w="3739823">
                  <a:extLst>
                    <a:ext uri="{9D8B030D-6E8A-4147-A177-3AD203B41FA5}">
                      <a16:colId xmlns:a16="http://schemas.microsoft.com/office/drawing/2014/main" val="4132911795"/>
                    </a:ext>
                  </a:extLst>
                </a:gridCol>
                <a:gridCol w="3575377">
                  <a:extLst>
                    <a:ext uri="{9D8B030D-6E8A-4147-A177-3AD203B41FA5}">
                      <a16:colId xmlns:a16="http://schemas.microsoft.com/office/drawing/2014/main" val="2136184459"/>
                    </a:ext>
                  </a:extLst>
                </a:gridCol>
              </a:tblGrid>
              <a:tr h="342900">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プロダクトマネージャー（</a:t>
                      </a:r>
                      <a:r>
                        <a:rPr kumimoji="1" lang="en-US" altLang="ja-JP" sz="1600" dirty="0"/>
                        <a:t>P</a:t>
                      </a:r>
                      <a:r>
                        <a:rPr kumimoji="1" lang="ja-JP" altLang="en-US" sz="16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プロジェクトマネージャー（</a:t>
                      </a:r>
                      <a:r>
                        <a:rPr kumimoji="1" lang="en-US" altLang="ja-JP" sz="1600" dirty="0"/>
                        <a:t>P</a:t>
                      </a:r>
                      <a:r>
                        <a:rPr kumimoji="1" lang="ja-JP" altLang="en-US" sz="16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323650"/>
                  </a:ext>
                </a:extLst>
              </a:tr>
              <a:tr h="342900">
                <a:tc rowSpan="4">
                  <a:txBody>
                    <a:bodyPr/>
                    <a:lstStyle/>
                    <a:p>
                      <a:pPr algn="ctr"/>
                      <a:r>
                        <a:rPr kumimoji="1" lang="ja-JP" altLang="en-US" sz="1600" dirty="0">
                          <a:solidFill>
                            <a:schemeClr val="tx1"/>
                          </a:solidFill>
                        </a:rPr>
                        <a:t>必要な知識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ソーシャルネットワーク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ITIL</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9689864"/>
                  </a:ext>
                </a:extLst>
              </a:tr>
              <a:tr h="342900">
                <a:tc vMerge="1">
                  <a:txBody>
                    <a:bodyPr/>
                    <a:lstStyle/>
                    <a:p>
                      <a:endParaRPr kumimoji="1" lang="ja-JP" altLang="en-US"/>
                    </a:p>
                  </a:txBody>
                  <a:tcPr/>
                </a:tc>
                <a:tc>
                  <a:txBody>
                    <a:bodyPr/>
                    <a:lstStyle/>
                    <a:p>
                      <a:r>
                        <a:rPr kumimoji="1" lang="ja-JP" altLang="en-US" sz="1600" dirty="0">
                          <a:solidFill>
                            <a:schemeClr val="tx1"/>
                          </a:solidFill>
                        </a:rPr>
                        <a:t>一般心理学・行動経済学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PMP</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7442335"/>
                  </a:ext>
                </a:extLst>
              </a:tr>
              <a:tr h="342900">
                <a:tc vMerge="1">
                  <a:txBody>
                    <a:bodyPr/>
                    <a:lstStyle/>
                    <a:p>
                      <a:endParaRPr kumimoji="1" lang="ja-JP" altLang="en-US"/>
                    </a:p>
                  </a:txBody>
                  <a:tcPr/>
                </a:tc>
                <a:tc>
                  <a:txBody>
                    <a:bodyPr/>
                    <a:lstStyle/>
                    <a:p>
                      <a:r>
                        <a:rPr kumimoji="1" lang="ja-JP" altLang="en-US" sz="1600" dirty="0">
                          <a:solidFill>
                            <a:schemeClr val="tx1"/>
                          </a:solidFill>
                        </a:rPr>
                        <a:t>ビジネスマネージメント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経理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2256901"/>
                  </a:ext>
                </a:extLst>
              </a:tr>
              <a:tr h="342900">
                <a:tc vMerge="1">
                  <a:txBody>
                    <a:bodyPr/>
                    <a:lstStyle/>
                    <a:p>
                      <a:endParaRPr kumimoji="1" lang="ja-JP" altLang="en-US" dirty="0"/>
                    </a:p>
                  </a:txBody>
                  <a:tcPr/>
                </a:tc>
                <a:tc>
                  <a:txBody>
                    <a:bodyPr/>
                    <a:lstStyle/>
                    <a:p>
                      <a:r>
                        <a:rPr kumimoji="1" lang="ja-JP" altLang="en-US" sz="1600" dirty="0">
                          <a:solidFill>
                            <a:schemeClr val="tx1"/>
                          </a:solidFill>
                        </a:rPr>
                        <a:t>ユーザーエクスペリエンス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a:t>
                      </a:r>
                      <a:r>
                        <a:rPr kumimoji="1" lang="ja-JP" altLang="en-US" sz="1600" dirty="0">
                          <a:solidFill>
                            <a:schemeClr val="tx1"/>
                          </a:solidFill>
                        </a:rPr>
                        <a:t>関連知識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663037"/>
                  </a:ext>
                </a:extLst>
              </a:tr>
              <a:tr h="342900">
                <a:tc rowSpan="7">
                  <a:txBody>
                    <a:bodyPr/>
                    <a:lstStyle/>
                    <a:p>
                      <a:r>
                        <a:rPr kumimoji="1" lang="ja-JP" altLang="en-US" sz="1600" dirty="0">
                          <a:solidFill>
                            <a:schemeClr val="tx1"/>
                          </a:solidFill>
                        </a:rPr>
                        <a:t>主な作業内容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マーケティング調査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スコープ管理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5682629"/>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ユーザーエクスペリエンスデザイン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スケジュール計画と管理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541383"/>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チーム体制、要員計画と管理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989233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見積、コスト管理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18444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品質管理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328457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リスク管理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86028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9825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FE82D79-7D36-4E97-8818-9F75F5689A2B}"/>
              </a:ext>
            </a:extLst>
          </p:cNvPr>
          <p:cNvSpPr>
            <a:spLocks noGrp="1"/>
          </p:cNvSpPr>
          <p:nvPr>
            <p:ph type="sldNum" sz="quarter" idx="4294967295"/>
          </p:nvPr>
        </p:nvSpPr>
        <p:spPr>
          <a:xfrm>
            <a:off x="625475" y="6491288"/>
            <a:ext cx="2027238" cy="366712"/>
          </a:xfrm>
          <a:prstGeom prst="rect">
            <a:avLst/>
          </a:prstGeom>
        </p:spPr>
        <p:txBody>
          <a:bodyPr/>
          <a:lstStyle/>
          <a:p>
            <a:r>
              <a:rPr lang="zh-CN" altLang="en-US" dirty="0"/>
              <a:t>第</a:t>
            </a:r>
            <a:fld id="{013907DE-7433-469B-952A-942E92E3B273}" type="slidenum">
              <a:rPr lang="en-US" altLang="zh-CN" smtClean="0"/>
              <a:pPr/>
              <a:t>2</a:t>
            </a:fld>
            <a:r>
              <a:rPr lang="zh-CN" altLang="en-US" dirty="0"/>
              <a:t>页</a:t>
            </a:r>
            <a:endParaRPr lang="zh-CN" dirty="0"/>
          </a:p>
        </p:txBody>
      </p:sp>
      <p:sp>
        <p:nvSpPr>
          <p:cNvPr id="4" name="コンテンツ プレースホルダー 3">
            <a:extLst>
              <a:ext uri="{FF2B5EF4-FFF2-40B4-BE49-F238E27FC236}">
                <a16:creationId xmlns:a16="http://schemas.microsoft.com/office/drawing/2014/main" id="{70C49CF8-9526-4587-8CBE-00091285767C}"/>
              </a:ext>
            </a:extLst>
          </p:cNvPr>
          <p:cNvSpPr>
            <a:spLocks noGrp="1"/>
          </p:cNvSpPr>
          <p:nvPr>
            <p:ph sz="quarter" idx="4294967295"/>
          </p:nvPr>
        </p:nvSpPr>
        <p:spPr>
          <a:xfrm>
            <a:off x="625475" y="609600"/>
            <a:ext cx="10941050" cy="5538787"/>
          </a:xfrm>
          <a:prstGeom prst="rect">
            <a:avLst/>
          </a:prstGeom>
        </p:spPr>
        <p:txBody>
          <a:bodyPr/>
          <a:lstStyle/>
          <a:p>
            <a:r>
              <a:rPr lang="ja-JP" altLang="en-US" dirty="0"/>
              <a:t>ビジネスプラン　サンプルとは　仮想事業の提案文書です。面談・プレゼンの時　詳細版で説明します。</a:t>
            </a:r>
            <a:endParaRPr lang="en-US" altLang="ja-JP" dirty="0"/>
          </a:p>
          <a:p>
            <a:r>
              <a:rPr lang="ja-JP" altLang="en-US" dirty="0"/>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p>
          <a:p>
            <a:r>
              <a:rPr lang="ja-JP" altLang="en-US" dirty="0"/>
              <a:t>資料に記載されている会社名、製品名は一般に各社の商標または登録商標です。本文中では™、</a:t>
            </a:r>
            <a:r>
              <a:rPr lang="en-US" altLang="ja-JP" dirty="0"/>
              <a:t>©</a:t>
            </a:r>
            <a:r>
              <a:rPr lang="ja-JP" altLang="en-US" dirty="0"/>
              <a:t>、🄬マークなどは表示しておりません。</a:t>
            </a:r>
            <a:endParaRPr lang="en-US" altLang="ja-JP" dirty="0"/>
          </a:p>
          <a:p>
            <a:r>
              <a:rPr lang="ja-JP" altLang="en-US" dirty="0"/>
              <a:t>資料の一部または全部を著作権法の定める範囲を越え、無断で複写、複製、転載、テープ化、ファイルにおとすことを禁じます。</a:t>
            </a:r>
            <a:endParaRPr lang="en-US" altLang="ja-JP" dirty="0"/>
          </a:p>
          <a:p>
            <a:r>
              <a:rPr lang="ja-JP" altLang="en-US" dirty="0"/>
              <a:t>この資料は　書類選考済みの</a:t>
            </a:r>
            <a:r>
              <a:rPr lang="en-US" altLang="ja-JP" dirty="0"/>
              <a:t>1</a:t>
            </a:r>
            <a:r>
              <a:rPr lang="ja-JP" altLang="en-US" dirty="0"/>
              <a:t>社（</a:t>
            </a:r>
            <a:r>
              <a:rPr lang="en-US" altLang="ja-JP" dirty="0"/>
              <a:t>S</a:t>
            </a:r>
            <a:r>
              <a:rPr lang="ja-JP" altLang="en-US" dirty="0"/>
              <a:t>＊）の会社営業業務プレゼン用ホームページに参照されました。</a:t>
            </a:r>
          </a:p>
          <a:p>
            <a:endParaRPr lang="ja-JP" altLang="en-US" dirty="0"/>
          </a:p>
        </p:txBody>
      </p:sp>
    </p:spTree>
    <p:extLst>
      <p:ext uri="{BB962C8B-B14F-4D97-AF65-F5344CB8AC3E}">
        <p14:creationId xmlns:p14="http://schemas.microsoft.com/office/powerpoint/2010/main" val="378169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31F8-821E-4B52-A40B-36754E7FF585}"/>
              </a:ext>
            </a:extLst>
          </p:cNvPr>
          <p:cNvSpPr>
            <a:spLocks noGrp="1"/>
          </p:cNvSpPr>
          <p:nvPr>
            <p:ph type="title"/>
          </p:nvPr>
        </p:nvSpPr>
        <p:spPr/>
        <p:txBody>
          <a:bodyPr/>
          <a:lstStyle/>
          <a:p>
            <a:r>
              <a:rPr kumimoji="1" lang="en-US" altLang="ja-JP" sz="2400" dirty="0"/>
              <a:t>Step by Step</a:t>
            </a:r>
            <a:r>
              <a:rPr kumimoji="1" lang="ja-JP" altLang="en-US" sz="2400" dirty="0"/>
              <a:t>のケーススタディテキストブックと人材育成ワークショップ</a:t>
            </a:r>
          </a:p>
        </p:txBody>
      </p:sp>
      <p:sp>
        <p:nvSpPr>
          <p:cNvPr id="4" name="コンテンツ プレースホルダー 3">
            <a:extLst>
              <a:ext uri="{FF2B5EF4-FFF2-40B4-BE49-F238E27FC236}">
                <a16:creationId xmlns:a16="http://schemas.microsoft.com/office/drawing/2014/main" id="{D0CA41DF-7A8C-4253-95C6-73A913F056E9}"/>
              </a:ext>
            </a:extLst>
          </p:cNvPr>
          <p:cNvSpPr>
            <a:spLocks noGrp="1"/>
          </p:cNvSpPr>
          <p:nvPr>
            <p:ph sz="quarter" idx="12"/>
          </p:nvPr>
        </p:nvSpPr>
        <p:spPr>
          <a:xfrm>
            <a:off x="636270" y="838200"/>
            <a:ext cx="10941896" cy="2057400"/>
          </a:xfrm>
        </p:spPr>
        <p:txBody>
          <a:bodyPr/>
          <a:lstStyle/>
          <a:p>
            <a:r>
              <a:rPr lang="ja-JP" altLang="en-US" dirty="0"/>
              <a:t>テキストブック資料は私の自習ノートです。一部資料は大学講習と新入社員研修資料として活用しました。</a:t>
            </a:r>
            <a:r>
              <a:rPr lang="en-US" altLang="ja-JP" dirty="0"/>
              <a:t>2020</a:t>
            </a:r>
            <a:r>
              <a:rPr lang="ja-JP" altLang="en-US" dirty="0"/>
              <a:t>年</a:t>
            </a:r>
            <a:r>
              <a:rPr lang="en-US" altLang="ja-JP" dirty="0"/>
              <a:t>9</a:t>
            </a:r>
            <a:r>
              <a:rPr lang="ja-JP" altLang="en-US" dirty="0"/>
              <a:t>月から整理してウエッブサイト「</a:t>
            </a:r>
            <a:r>
              <a:rPr lang="en-US" altLang="ja-JP" dirty="0"/>
              <a:t>https://Experience-Training.github.io/</a:t>
            </a:r>
            <a:r>
              <a:rPr lang="ja-JP" altLang="en-US" dirty="0"/>
              <a:t>」に公開しています。</a:t>
            </a:r>
            <a:endParaRPr lang="en-US" altLang="ja-JP" dirty="0"/>
          </a:p>
          <a:p>
            <a:pPr marL="0" indent="0">
              <a:buNone/>
            </a:pPr>
            <a:r>
              <a:rPr lang="ja-JP" altLang="en-US" sz="2000" dirty="0"/>
              <a:t>（英）：英語　（中）：中国語　　（日）：日本語　（中日）：中国語と日本語</a:t>
            </a:r>
          </a:p>
        </p:txBody>
      </p:sp>
      <p:sp>
        <p:nvSpPr>
          <p:cNvPr id="3" name="スライド番号プレースホルダー 2">
            <a:extLst>
              <a:ext uri="{FF2B5EF4-FFF2-40B4-BE49-F238E27FC236}">
                <a16:creationId xmlns:a16="http://schemas.microsoft.com/office/drawing/2014/main" id="{A1F51DF9-C6D6-4935-B23D-D32030119EEC}"/>
              </a:ext>
            </a:extLst>
          </p:cNvPr>
          <p:cNvSpPr>
            <a:spLocks noGrp="1"/>
          </p:cNvSpPr>
          <p:nvPr>
            <p:ph type="sldNum" sz="quarter" idx="11"/>
          </p:nvPr>
        </p:nvSpPr>
        <p:spPr/>
        <p:txBody>
          <a:bodyPr/>
          <a:lstStyle/>
          <a:p>
            <a:r>
              <a:rPr lang="zh-CN" altLang="en-US"/>
              <a:t>第</a:t>
            </a:r>
            <a:fld id="{013907DE-7433-469B-952A-942E92E3B273}" type="slidenum">
              <a:rPr lang="en-US" altLang="zh-CN" smtClean="0"/>
              <a:pPr/>
              <a:t>20</a:t>
            </a:fld>
            <a:r>
              <a:rPr lang="zh-CN" altLang="en-US"/>
              <a:t>页</a:t>
            </a:r>
            <a:endParaRPr lang="zh-CN"/>
          </a:p>
        </p:txBody>
      </p:sp>
      <p:sp>
        <p:nvSpPr>
          <p:cNvPr id="6" name="テキスト ボックス 5">
            <a:extLst>
              <a:ext uri="{FF2B5EF4-FFF2-40B4-BE49-F238E27FC236}">
                <a16:creationId xmlns:a16="http://schemas.microsoft.com/office/drawing/2014/main" id="{0CB7E481-EB03-4AE0-B524-BD9559152E10}"/>
              </a:ext>
            </a:extLst>
          </p:cNvPr>
          <p:cNvSpPr txBox="1"/>
          <p:nvPr/>
        </p:nvSpPr>
        <p:spPr>
          <a:xfrm>
            <a:off x="838200" y="3200400"/>
            <a:ext cx="4952114" cy="2308324"/>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✔外国語シリーズ</a:t>
            </a:r>
            <a:endParaRPr lang="en-US" altLang="ja-JP" dirty="0"/>
          </a:p>
          <a:p>
            <a:r>
              <a:rPr lang="ja-JP" altLang="en-US" dirty="0"/>
              <a:t>一般英語</a:t>
            </a:r>
            <a:endParaRPr lang="en-US" altLang="ja-JP" dirty="0"/>
          </a:p>
          <a:p>
            <a:r>
              <a:rPr lang="en-US" altLang="ja-JP" dirty="0"/>
              <a:t>IT</a:t>
            </a:r>
            <a:r>
              <a:rPr lang="ja-JP" altLang="en-US" dirty="0"/>
              <a:t>英語</a:t>
            </a:r>
            <a:endParaRPr lang="en-US" altLang="ja-JP" dirty="0"/>
          </a:p>
          <a:p>
            <a:r>
              <a:rPr lang="ja-JP" altLang="en-US" dirty="0"/>
              <a:t>一般日本語</a:t>
            </a:r>
            <a:endParaRPr lang="en-US" altLang="ja-JP" dirty="0"/>
          </a:p>
          <a:p>
            <a:r>
              <a:rPr lang="en-US" altLang="ja-JP" dirty="0"/>
              <a:t>JLPT N1	</a:t>
            </a:r>
          </a:p>
          <a:p>
            <a:r>
              <a:rPr lang="en-US" altLang="ja-JP" dirty="0"/>
              <a:t>JLPT N2	</a:t>
            </a:r>
          </a:p>
          <a:p>
            <a:r>
              <a:rPr lang="en-US" altLang="ja-JP" dirty="0"/>
              <a:t>IT</a:t>
            </a:r>
            <a:r>
              <a:rPr lang="ja-JP" altLang="en-US" dirty="0"/>
              <a:t>日本語基礎</a:t>
            </a:r>
            <a:endParaRPr lang="en-US" altLang="ja-JP" dirty="0"/>
          </a:p>
          <a:p>
            <a:r>
              <a:rPr lang="ja-JP" altLang="en-US" dirty="0"/>
              <a:t>日本企業の文化とビジネスマナー（敬語を含め）	</a:t>
            </a:r>
          </a:p>
        </p:txBody>
      </p:sp>
      <p:sp>
        <p:nvSpPr>
          <p:cNvPr id="8" name="テキスト ボックス 7">
            <a:extLst>
              <a:ext uri="{FF2B5EF4-FFF2-40B4-BE49-F238E27FC236}">
                <a16:creationId xmlns:a16="http://schemas.microsoft.com/office/drawing/2014/main" id="{EAEB38AE-C146-4E64-9184-951D6176CA31}"/>
              </a:ext>
            </a:extLst>
          </p:cNvPr>
          <p:cNvSpPr txBox="1"/>
          <p:nvPr/>
        </p:nvSpPr>
        <p:spPr>
          <a:xfrm>
            <a:off x="6629400" y="3200400"/>
            <a:ext cx="4495800" cy="1754326"/>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✔新入社員教育シリーズ</a:t>
            </a:r>
            <a:endParaRPr lang="en-US" altLang="ja-JP" dirty="0"/>
          </a:p>
          <a:p>
            <a:r>
              <a:rPr lang="en-US" altLang="ja-JP" dirty="0"/>
              <a:t>Moment</a:t>
            </a:r>
            <a:r>
              <a:rPr lang="ja-JP" altLang="en-US" dirty="0"/>
              <a:t>　</a:t>
            </a:r>
            <a:r>
              <a:rPr lang="en-US" altLang="ja-JP" dirty="0"/>
              <a:t>of</a:t>
            </a:r>
            <a:r>
              <a:rPr lang="ja-JP" altLang="en-US" dirty="0"/>
              <a:t>　</a:t>
            </a:r>
            <a:r>
              <a:rPr lang="en-US" altLang="ja-JP" dirty="0"/>
              <a:t>Truth</a:t>
            </a:r>
            <a:r>
              <a:rPr lang="ja-JP" altLang="en-US" dirty="0"/>
              <a:t>（中）</a:t>
            </a:r>
            <a:endParaRPr lang="en-US" altLang="ja-JP" dirty="0"/>
          </a:p>
          <a:p>
            <a:r>
              <a:rPr lang="en-US" altLang="ja-JP" dirty="0"/>
              <a:t>Python</a:t>
            </a:r>
            <a:r>
              <a:rPr lang="ja-JP" altLang="en-US" dirty="0"/>
              <a:t>と</a:t>
            </a:r>
            <a:r>
              <a:rPr lang="en-US" altLang="ja-JP" dirty="0"/>
              <a:t>Django</a:t>
            </a:r>
            <a:r>
              <a:rPr lang="ja-JP" altLang="en-US" dirty="0"/>
              <a:t>の入門（中）	</a:t>
            </a:r>
            <a:endParaRPr lang="en-US" altLang="ja-JP" dirty="0"/>
          </a:p>
          <a:p>
            <a:r>
              <a:rPr lang="ja-JP" altLang="en-US" dirty="0"/>
              <a:t>業務プロセス自動化（中）</a:t>
            </a:r>
            <a:endParaRPr lang="en-US" altLang="ja-JP" dirty="0"/>
          </a:p>
          <a:p>
            <a:r>
              <a:rPr lang="en-US" altLang="ja-JP" dirty="0"/>
              <a:t>Vue.js</a:t>
            </a:r>
            <a:r>
              <a:rPr lang="ja-JP" altLang="en-US" dirty="0"/>
              <a:t>（中）					</a:t>
            </a:r>
          </a:p>
        </p:txBody>
      </p:sp>
    </p:spTree>
    <p:extLst>
      <p:ext uri="{BB962C8B-B14F-4D97-AF65-F5344CB8AC3E}">
        <p14:creationId xmlns:p14="http://schemas.microsoft.com/office/powerpoint/2010/main" val="555225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31F8-821E-4B52-A40B-36754E7FF585}"/>
              </a:ext>
            </a:extLst>
          </p:cNvPr>
          <p:cNvSpPr>
            <a:spLocks noGrp="1"/>
          </p:cNvSpPr>
          <p:nvPr>
            <p:ph type="title"/>
          </p:nvPr>
        </p:nvSpPr>
        <p:spPr/>
        <p:txBody>
          <a:bodyPr/>
          <a:lstStyle/>
          <a:p>
            <a:r>
              <a:rPr kumimoji="1" lang="en-US" altLang="ja-JP" sz="2400" dirty="0"/>
              <a:t>Step by Step</a:t>
            </a:r>
            <a:r>
              <a:rPr kumimoji="1" lang="ja-JP" altLang="en-US" sz="2400" dirty="0"/>
              <a:t>のケーススタディテキストブックと人材育成ワークショップ</a:t>
            </a:r>
          </a:p>
        </p:txBody>
      </p:sp>
      <p:sp>
        <p:nvSpPr>
          <p:cNvPr id="3" name="スライド番号プレースホルダー 2">
            <a:extLst>
              <a:ext uri="{FF2B5EF4-FFF2-40B4-BE49-F238E27FC236}">
                <a16:creationId xmlns:a16="http://schemas.microsoft.com/office/drawing/2014/main" id="{A1F51DF9-C6D6-4935-B23D-D32030119EEC}"/>
              </a:ext>
            </a:extLst>
          </p:cNvPr>
          <p:cNvSpPr>
            <a:spLocks noGrp="1"/>
          </p:cNvSpPr>
          <p:nvPr>
            <p:ph type="sldNum" sz="quarter" idx="11"/>
          </p:nvPr>
        </p:nvSpPr>
        <p:spPr/>
        <p:txBody>
          <a:bodyPr/>
          <a:lstStyle/>
          <a:p>
            <a:r>
              <a:rPr lang="zh-CN" altLang="en-US"/>
              <a:t>第</a:t>
            </a:r>
            <a:fld id="{013907DE-7433-469B-952A-942E92E3B273}" type="slidenum">
              <a:rPr lang="en-US" altLang="zh-CN" smtClean="0"/>
              <a:pPr/>
              <a:t>21</a:t>
            </a:fld>
            <a:r>
              <a:rPr lang="zh-CN" altLang="en-US"/>
              <a:t>页</a:t>
            </a:r>
            <a:endParaRPr lang="zh-CN"/>
          </a:p>
        </p:txBody>
      </p:sp>
      <p:sp>
        <p:nvSpPr>
          <p:cNvPr id="10" name="テキスト ボックス 9">
            <a:extLst>
              <a:ext uri="{FF2B5EF4-FFF2-40B4-BE49-F238E27FC236}">
                <a16:creationId xmlns:a16="http://schemas.microsoft.com/office/drawing/2014/main" id="{201B21D4-0260-4474-A021-D45997A85462}"/>
              </a:ext>
            </a:extLst>
          </p:cNvPr>
          <p:cNvSpPr txBox="1"/>
          <p:nvPr/>
        </p:nvSpPr>
        <p:spPr>
          <a:xfrm>
            <a:off x="617398" y="762000"/>
            <a:ext cx="3878402" cy="1477328"/>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a:t>✔メインフレーム開発シリーズ	</a:t>
            </a:r>
          </a:p>
          <a:p>
            <a:r>
              <a:rPr lang="ja-JP" altLang="en-US" dirty="0"/>
              <a:t>	</a:t>
            </a:r>
            <a:r>
              <a:rPr lang="en-US" altLang="ja-JP" dirty="0"/>
              <a:t>COBOL</a:t>
            </a:r>
            <a:r>
              <a:rPr lang="ja-JP" altLang="en-US" dirty="0"/>
              <a:t>（中日）</a:t>
            </a:r>
          </a:p>
          <a:p>
            <a:r>
              <a:rPr lang="ja-JP" altLang="en-US" dirty="0"/>
              <a:t>	</a:t>
            </a:r>
            <a:r>
              <a:rPr lang="en-US" altLang="ja-JP" dirty="0"/>
              <a:t>PL/</a:t>
            </a:r>
            <a:r>
              <a:rPr lang="ja-JP" altLang="en-US" dirty="0"/>
              <a:t>１（中日）</a:t>
            </a:r>
          </a:p>
          <a:p>
            <a:r>
              <a:rPr lang="ja-JP" altLang="en-US" dirty="0"/>
              <a:t>	</a:t>
            </a:r>
            <a:r>
              <a:rPr lang="en-US" altLang="ja-JP" dirty="0"/>
              <a:t>TSO</a:t>
            </a:r>
            <a:r>
              <a:rPr lang="ja-JP" altLang="en-US" dirty="0"/>
              <a:t>（中日）</a:t>
            </a:r>
          </a:p>
          <a:p>
            <a:r>
              <a:rPr lang="ja-JP" altLang="en-US" dirty="0"/>
              <a:t>	</a:t>
            </a:r>
            <a:r>
              <a:rPr lang="en-US" altLang="ja-JP" dirty="0"/>
              <a:t>JCL</a:t>
            </a:r>
            <a:r>
              <a:rPr lang="ja-JP" altLang="en-US" dirty="0"/>
              <a:t>（中日）</a:t>
            </a:r>
          </a:p>
        </p:txBody>
      </p:sp>
      <p:sp>
        <p:nvSpPr>
          <p:cNvPr id="12" name="テキスト ボックス 11">
            <a:extLst>
              <a:ext uri="{FF2B5EF4-FFF2-40B4-BE49-F238E27FC236}">
                <a16:creationId xmlns:a16="http://schemas.microsoft.com/office/drawing/2014/main" id="{5424C1F6-F1E4-407D-98BC-4415FA7C93B6}"/>
              </a:ext>
            </a:extLst>
          </p:cNvPr>
          <p:cNvSpPr txBox="1"/>
          <p:nvPr/>
        </p:nvSpPr>
        <p:spPr>
          <a:xfrm>
            <a:off x="609377" y="2587348"/>
            <a:ext cx="3878402" cy="2031325"/>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✔先進技術シリーズ	</a:t>
            </a:r>
          </a:p>
          <a:p>
            <a:r>
              <a:rPr lang="ja-JP" altLang="en-US" dirty="0"/>
              <a:t>	仮想マシン</a:t>
            </a:r>
          </a:p>
          <a:p>
            <a:r>
              <a:rPr lang="ja-JP" altLang="en-US" dirty="0"/>
              <a:t>	</a:t>
            </a:r>
            <a:r>
              <a:rPr lang="en-US" altLang="ja-JP" dirty="0"/>
              <a:t>Hadoop</a:t>
            </a:r>
            <a:r>
              <a:rPr lang="ja-JP" altLang="en-US" dirty="0"/>
              <a:t>プラットフォーム</a:t>
            </a:r>
          </a:p>
          <a:p>
            <a:r>
              <a:rPr lang="ja-JP" altLang="en-US" dirty="0"/>
              <a:t>	グラフデータベース</a:t>
            </a:r>
          </a:p>
          <a:p>
            <a:r>
              <a:rPr lang="ja-JP" altLang="en-US" dirty="0"/>
              <a:t>	データ可視化</a:t>
            </a:r>
          </a:p>
          <a:p>
            <a:r>
              <a:rPr lang="ja-JP" altLang="en-US" dirty="0"/>
              <a:t>	機械学習</a:t>
            </a:r>
          </a:p>
          <a:p>
            <a:r>
              <a:rPr lang="ja-JP" altLang="en-US" dirty="0"/>
              <a:t>	知的意思決定支援（</a:t>
            </a:r>
            <a:r>
              <a:rPr lang="en-US" altLang="ja-JP" dirty="0"/>
              <a:t>IDSS</a:t>
            </a:r>
            <a:r>
              <a:rPr lang="ja-JP" altLang="en-US" dirty="0"/>
              <a:t>）</a:t>
            </a:r>
          </a:p>
        </p:txBody>
      </p:sp>
      <p:sp>
        <p:nvSpPr>
          <p:cNvPr id="14" name="テキスト ボックス 13">
            <a:extLst>
              <a:ext uri="{FF2B5EF4-FFF2-40B4-BE49-F238E27FC236}">
                <a16:creationId xmlns:a16="http://schemas.microsoft.com/office/drawing/2014/main" id="{CFB67DE0-2222-4B91-9437-776A659B3F62}"/>
              </a:ext>
            </a:extLst>
          </p:cNvPr>
          <p:cNvSpPr txBox="1"/>
          <p:nvPr/>
        </p:nvSpPr>
        <p:spPr>
          <a:xfrm>
            <a:off x="5496204" y="751423"/>
            <a:ext cx="6093994" cy="2308324"/>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✔プロダクトマネジメントシ・プロジェクトマネジメントシリーズ</a:t>
            </a:r>
            <a:endParaRPr lang="en-US" altLang="ja-JP" dirty="0"/>
          </a:p>
          <a:p>
            <a:r>
              <a:rPr lang="ja-JP" altLang="en-US" dirty="0"/>
              <a:t>プロダクトマネジャー（</a:t>
            </a:r>
            <a:r>
              <a:rPr lang="en-US" altLang="ja-JP" dirty="0" err="1"/>
              <a:t>PdM</a:t>
            </a:r>
            <a:r>
              <a:rPr lang="ja-JP" altLang="en-US" dirty="0"/>
              <a:t>、中）</a:t>
            </a:r>
          </a:p>
          <a:p>
            <a:r>
              <a:rPr lang="ja-JP" altLang="en-US" dirty="0"/>
              <a:t>	プロジェクトマネジメント（</a:t>
            </a:r>
            <a:r>
              <a:rPr lang="en-US" altLang="ja-JP" dirty="0" err="1"/>
              <a:t>PjM</a:t>
            </a:r>
            <a:r>
              <a:rPr lang="ja-JP" altLang="en-US" dirty="0"/>
              <a:t>、中日）</a:t>
            </a:r>
          </a:p>
          <a:p>
            <a:r>
              <a:rPr lang="ja-JP" altLang="en-US" dirty="0"/>
              <a:t>	ソーシャルネットワーク</a:t>
            </a:r>
            <a:r>
              <a:rPr lang="en-US" altLang="ja-JP" dirty="0"/>
              <a:t>(</a:t>
            </a:r>
            <a:r>
              <a:rPr lang="ja-JP" altLang="en-US" dirty="0"/>
              <a:t>中</a:t>
            </a:r>
            <a:r>
              <a:rPr lang="en-US" altLang="ja-JP" dirty="0"/>
              <a:t>)</a:t>
            </a:r>
          </a:p>
          <a:p>
            <a:r>
              <a:rPr lang="en-US" altLang="ja-JP" dirty="0"/>
              <a:t>	</a:t>
            </a:r>
            <a:r>
              <a:rPr lang="ja-JP" altLang="en-US" dirty="0"/>
              <a:t>ソフトウエア工学（</a:t>
            </a:r>
            <a:r>
              <a:rPr lang="en-US" altLang="ja-JP" dirty="0"/>
              <a:t>Software</a:t>
            </a:r>
            <a:r>
              <a:rPr lang="ja-JP" altLang="en-US" dirty="0"/>
              <a:t>　</a:t>
            </a:r>
            <a:r>
              <a:rPr lang="en-US" altLang="ja-JP" dirty="0"/>
              <a:t>Engineering</a:t>
            </a:r>
            <a:r>
              <a:rPr lang="ja-JP" altLang="en-US" dirty="0"/>
              <a:t>、中日）</a:t>
            </a:r>
          </a:p>
          <a:p>
            <a:r>
              <a:rPr lang="ja-JP" altLang="en-US" dirty="0"/>
              <a:t>	モバイルアプリデザイン</a:t>
            </a:r>
          </a:p>
          <a:p>
            <a:r>
              <a:rPr lang="ja-JP" altLang="en-US" dirty="0"/>
              <a:t>	行動心理学</a:t>
            </a:r>
            <a:endParaRPr lang="en-US" altLang="ja-JP" dirty="0"/>
          </a:p>
          <a:p>
            <a:r>
              <a:rPr lang="ja-JP" altLang="en-US" dirty="0"/>
              <a:t>行動経済学</a:t>
            </a:r>
          </a:p>
        </p:txBody>
      </p:sp>
      <p:sp>
        <p:nvSpPr>
          <p:cNvPr id="16" name="テキスト ボックス 15">
            <a:extLst>
              <a:ext uri="{FF2B5EF4-FFF2-40B4-BE49-F238E27FC236}">
                <a16:creationId xmlns:a16="http://schemas.microsoft.com/office/drawing/2014/main" id="{44257502-CC53-4AE8-B74C-1BBA95F3AA88}"/>
              </a:ext>
            </a:extLst>
          </p:cNvPr>
          <p:cNvSpPr txBox="1"/>
          <p:nvPr/>
        </p:nvSpPr>
        <p:spPr>
          <a:xfrm>
            <a:off x="5496204" y="4191000"/>
            <a:ext cx="6093994" cy="1477328"/>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✔コンサルティングシリーズ	</a:t>
            </a:r>
          </a:p>
          <a:p>
            <a:r>
              <a:rPr lang="ja-JP" altLang="en-US" dirty="0"/>
              <a:t>	中小企業ビジネスイノベーション</a:t>
            </a:r>
          </a:p>
          <a:p>
            <a:r>
              <a:rPr lang="ja-JP" altLang="en-US" dirty="0"/>
              <a:t>	キャリアデザイン</a:t>
            </a:r>
          </a:p>
          <a:p>
            <a:r>
              <a:rPr lang="ja-JP" altLang="en-US" dirty="0"/>
              <a:t>	コンサルのビジネス文書</a:t>
            </a:r>
          </a:p>
          <a:p>
            <a:r>
              <a:rPr lang="ja-JP" altLang="en-US" dirty="0"/>
              <a:t>	</a:t>
            </a:r>
            <a:r>
              <a:rPr lang="en-US" altLang="ja-JP" dirty="0"/>
              <a:t>CRM</a:t>
            </a:r>
          </a:p>
        </p:txBody>
      </p:sp>
    </p:spTree>
    <p:extLst>
      <p:ext uri="{BB962C8B-B14F-4D97-AF65-F5344CB8AC3E}">
        <p14:creationId xmlns:p14="http://schemas.microsoft.com/office/powerpoint/2010/main" val="3014099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45E72-FCE2-4DD1-978D-15B6AA32D52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C68A16A-1CEF-47C6-9766-0E9F33EE80F9}"/>
              </a:ext>
            </a:extLst>
          </p:cNvPr>
          <p:cNvSpPr>
            <a:spLocks noGrp="1"/>
          </p:cNvSpPr>
          <p:nvPr>
            <p:ph type="sldNum" sz="quarter" idx="11"/>
          </p:nvPr>
        </p:nvSpPr>
        <p:spPr/>
        <p:txBody>
          <a:bodyPr/>
          <a:lstStyle/>
          <a:p>
            <a:r>
              <a:rPr lang="zh-CN" altLang="en-US"/>
              <a:t>第</a:t>
            </a:r>
            <a:fld id="{013907DE-7433-469B-952A-942E92E3B273}" type="slidenum">
              <a:rPr lang="en-US" altLang="zh-CN" smtClean="0"/>
              <a:pPr/>
              <a:t>22</a:t>
            </a:fld>
            <a:r>
              <a:rPr lang="zh-CN" altLang="en-US"/>
              <a:t>页</a:t>
            </a:r>
            <a:endParaRPr lang="zh-CN"/>
          </a:p>
        </p:txBody>
      </p:sp>
      <p:graphicFrame>
        <p:nvGraphicFramePr>
          <p:cNvPr id="4" name="表 4">
            <a:extLst>
              <a:ext uri="{FF2B5EF4-FFF2-40B4-BE49-F238E27FC236}">
                <a16:creationId xmlns:a16="http://schemas.microsoft.com/office/drawing/2014/main" id="{805405DC-7E97-469F-BAFD-B48523C0615E}"/>
              </a:ext>
            </a:extLst>
          </p:cNvPr>
          <p:cNvGraphicFramePr>
            <a:graphicFrameLocks noGrp="1"/>
          </p:cNvGraphicFramePr>
          <p:nvPr>
            <p:extLst>
              <p:ext uri="{D42A27DB-BD31-4B8C-83A1-F6EECF244321}">
                <p14:modId xmlns:p14="http://schemas.microsoft.com/office/powerpoint/2010/main" val="923204828"/>
              </p:ext>
            </p:extLst>
          </p:nvPr>
        </p:nvGraphicFramePr>
        <p:xfrm>
          <a:off x="685800" y="719666"/>
          <a:ext cx="10904398" cy="2966720"/>
        </p:xfrm>
        <a:graphic>
          <a:graphicData uri="http://schemas.openxmlformats.org/drawingml/2006/table">
            <a:tbl>
              <a:tblPr firstRow="1" bandRow="1">
                <a:tableStyleId>{21E4AEA4-8DFA-4A89-87EB-49C32662AFE0}</a:tableStyleId>
              </a:tblPr>
              <a:tblGrid>
                <a:gridCol w="5638800">
                  <a:extLst>
                    <a:ext uri="{9D8B030D-6E8A-4147-A177-3AD203B41FA5}">
                      <a16:colId xmlns:a16="http://schemas.microsoft.com/office/drawing/2014/main" val="1471487262"/>
                    </a:ext>
                  </a:extLst>
                </a:gridCol>
                <a:gridCol w="5265598">
                  <a:extLst>
                    <a:ext uri="{9D8B030D-6E8A-4147-A177-3AD203B41FA5}">
                      <a16:colId xmlns:a16="http://schemas.microsoft.com/office/drawing/2014/main" val="1896686959"/>
                    </a:ext>
                  </a:extLst>
                </a:gridCol>
              </a:tblGrid>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習得知識・能力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1224943"/>
                  </a:ext>
                </a:extLst>
              </a:tr>
              <a:tr h="370840">
                <a:tc>
                  <a:txBody>
                    <a:bodyPr/>
                    <a:lstStyle/>
                    <a:p>
                      <a:r>
                        <a:rPr kumimoji="1" lang="ja-JP" altLang="en-US" dirty="0"/>
                        <a:t>銀行預金システムの入出金と帳票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メインフレーム（</a:t>
                      </a:r>
                      <a:r>
                        <a:rPr kumimoji="1" lang="en-US" altLang="ja-JP" dirty="0"/>
                        <a:t>IBM</a:t>
                      </a:r>
                      <a:r>
                        <a:rPr kumimoji="1" lang="ja-JP" altLang="en-US" dirty="0"/>
                        <a:t>　ｚ</a:t>
                      </a:r>
                      <a:r>
                        <a:rPr kumimoji="1" lang="en-US" altLang="ja-JP" dirty="0"/>
                        <a:t>/</a:t>
                      </a:r>
                      <a:r>
                        <a:rPr kumimoji="1" lang="ja-JP" altLang="en-US" dirty="0"/>
                        <a:t>ＯＳ）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6118141"/>
                  </a:ext>
                </a:extLst>
              </a:tr>
              <a:tr h="370840">
                <a:tc>
                  <a:txBody>
                    <a:bodyPr/>
                    <a:lstStyle/>
                    <a:p>
                      <a:r>
                        <a:rPr kumimoji="1" lang="ja-JP" altLang="en-US" dirty="0"/>
                        <a:t>企業の物流システム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4852958"/>
                  </a:ext>
                </a:extLst>
              </a:tr>
              <a:tr h="370840">
                <a:tc>
                  <a:txBody>
                    <a:bodyPr/>
                    <a:lstStyle/>
                    <a:p>
                      <a:r>
                        <a:rPr kumimoji="1" lang="en-US" altLang="ja-JP" dirty="0"/>
                        <a:t>JLPT</a:t>
                      </a:r>
                      <a:r>
                        <a:rPr kumimoji="1" lang="ja-JP" altLang="en-US" dirty="0"/>
                        <a:t>オンラインライニングアプリ（端末版・</a:t>
                      </a:r>
                      <a:r>
                        <a:rPr kumimoji="1" lang="en-US" altLang="ja-JP" dirty="0"/>
                        <a:t>WEB</a:t>
                      </a:r>
                      <a:r>
                        <a:rPr kumimoji="1" lang="ja-JP" altLang="en-US" dirty="0"/>
                        <a:t>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r>
                        <a:rPr kumimoji="1" lang="ja-JP" altLang="en-US" dirty="0"/>
                        <a:t>、ＩＯＳ、</a:t>
                      </a:r>
                      <a:r>
                        <a:rPr kumimoji="1" lang="en-US" altLang="ja-JP" dirty="0"/>
                        <a:t>Android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1266325"/>
                  </a:ext>
                </a:extLst>
              </a:tr>
              <a:tr h="370840">
                <a:tc>
                  <a:txBody>
                    <a:bodyPr/>
                    <a:lstStyle/>
                    <a:p>
                      <a:r>
                        <a:rPr kumimoji="1" lang="ja-JP" altLang="en-US" dirty="0"/>
                        <a:t>プロダクトマネージャー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プロダクトデザイン、</a:t>
                      </a:r>
                      <a:r>
                        <a:rPr kumimoji="1" lang="en-US" altLang="ja-JP" dirty="0"/>
                        <a:t>PMP</a:t>
                      </a:r>
                      <a:r>
                        <a:rPr kumimoji="1" lang="ja-JP" altLang="en-US" dirty="0"/>
                        <a:t>、プレゼン、講演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495189"/>
                  </a:ext>
                </a:extLst>
              </a:tr>
              <a:tr h="370840">
                <a:tc>
                  <a:txBody>
                    <a:bodyPr/>
                    <a:lstStyle/>
                    <a:p>
                      <a:r>
                        <a:rPr kumimoji="1" lang="en-US" altLang="ja-JP" dirty="0"/>
                        <a:t>EC</a:t>
                      </a:r>
                      <a:r>
                        <a:rPr kumimoji="1" lang="ja-JP" altLang="en-US" dirty="0"/>
                        <a:t>サイトデザイン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zh-TW" dirty="0"/>
                        <a:t>EC</a:t>
                      </a:r>
                      <a:r>
                        <a:rPr kumimoji="1" lang="zh-TW" altLang="en-US" dirty="0"/>
                        <a:t>、物流、経理（準備中　</a:t>
                      </a:r>
                      <a:r>
                        <a:rPr kumimoji="1" lang="en-US" altLang="zh-TW" dirty="0"/>
                        <a:t>2020/11/1</a:t>
                      </a:r>
                      <a:r>
                        <a:rPr kumimoji="1" lang="zh-TW" altLang="en-US"/>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464102"/>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269065"/>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7290027"/>
                  </a:ext>
                </a:extLst>
              </a:tr>
            </a:tbl>
          </a:graphicData>
        </a:graphic>
      </p:graphicFrame>
    </p:spTree>
    <p:extLst>
      <p:ext uri="{BB962C8B-B14F-4D97-AF65-F5344CB8AC3E}">
        <p14:creationId xmlns:p14="http://schemas.microsoft.com/office/powerpoint/2010/main" val="635913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ja-JP" altLang="en-US" dirty="0"/>
              <a:t>プラットフォームサービス</a:t>
            </a:r>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1"/>
          </p:nvPr>
        </p:nvSpPr>
        <p:spPr/>
        <p:txBody>
          <a:bodyPr/>
          <a:lstStyle/>
          <a:p>
            <a:r>
              <a:rPr lang="zh-CN" altLang="en-US"/>
              <a:t>第</a:t>
            </a:r>
            <a:fld id="{013907DE-7433-469B-952A-942E92E3B273}" type="slidenum">
              <a:rPr lang="en-US" altLang="zh-CN" smtClean="0"/>
              <a:pPr/>
              <a:t>23</a:t>
            </a:fld>
            <a:r>
              <a:rPr lang="zh-CN" altLang="en-US"/>
              <a:t>页</a:t>
            </a:r>
            <a:endParaRPr lang="zh-CN"/>
          </a:p>
        </p:txBody>
      </p:sp>
    </p:spTree>
    <p:extLst>
      <p:ext uri="{BB962C8B-B14F-4D97-AF65-F5344CB8AC3E}">
        <p14:creationId xmlns:p14="http://schemas.microsoft.com/office/powerpoint/2010/main" val="179104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B6DAD7-0712-4F44-B6AA-1B578C249EA9}"/>
              </a:ext>
            </a:extLst>
          </p:cNvPr>
          <p:cNvSpPr>
            <a:spLocks noGrp="1"/>
          </p:cNvSpPr>
          <p:nvPr>
            <p:ph type="title"/>
          </p:nvPr>
        </p:nvSpPr>
        <p:spPr/>
        <p:txBody>
          <a:bodyPr/>
          <a:lstStyle/>
          <a:p>
            <a:r>
              <a:rPr lang="ja-JP" altLang="en-US" dirty="0"/>
              <a:t>プラットフォームについて</a:t>
            </a:r>
          </a:p>
        </p:txBody>
      </p:sp>
      <p:sp>
        <p:nvSpPr>
          <p:cNvPr id="5" name="コンテンツ プレースホルダー 4">
            <a:extLst>
              <a:ext uri="{FF2B5EF4-FFF2-40B4-BE49-F238E27FC236}">
                <a16:creationId xmlns:a16="http://schemas.microsoft.com/office/drawing/2014/main" id="{6AFE2AC6-1EC8-4B9A-AE06-400AF06ADFF5}"/>
              </a:ext>
            </a:extLst>
          </p:cNvPr>
          <p:cNvSpPr>
            <a:spLocks noGrp="1"/>
          </p:cNvSpPr>
          <p:nvPr>
            <p:ph sz="quarter" idx="12"/>
          </p:nvPr>
        </p:nvSpPr>
        <p:spPr/>
        <p:txBody>
          <a:bodyPr/>
          <a:lstStyle/>
          <a:p>
            <a:r>
              <a:rPr lang="ja-JP" altLang="en-US" dirty="0"/>
              <a:t>共通プラットフォームサービスなのでプラットフォーム紹介資料をご覧ください。　</a:t>
            </a:r>
          </a:p>
        </p:txBody>
      </p:sp>
      <p:sp>
        <p:nvSpPr>
          <p:cNvPr id="3" name="スライド番号プレースホルダー 2">
            <a:extLst>
              <a:ext uri="{FF2B5EF4-FFF2-40B4-BE49-F238E27FC236}">
                <a16:creationId xmlns:a16="http://schemas.microsoft.com/office/drawing/2014/main" id="{A84B68C6-8BF5-4EEA-AF24-D96A703D3E8D}"/>
              </a:ext>
            </a:extLst>
          </p:cNvPr>
          <p:cNvSpPr>
            <a:spLocks noGrp="1"/>
          </p:cNvSpPr>
          <p:nvPr>
            <p:ph type="sldNum" sz="quarter" idx="11"/>
          </p:nvPr>
        </p:nvSpPr>
        <p:spPr/>
        <p:txBody>
          <a:bodyPr/>
          <a:lstStyle/>
          <a:p>
            <a:r>
              <a:rPr lang="zh-CN" altLang="en-US"/>
              <a:t>第</a:t>
            </a:r>
            <a:fld id="{013907DE-7433-469B-952A-942E92E3B273}" type="slidenum">
              <a:rPr lang="en-US" altLang="zh-CN" smtClean="0"/>
              <a:pPr/>
              <a:t>24</a:t>
            </a:fld>
            <a:r>
              <a:rPr lang="zh-CN" altLang="en-US"/>
              <a:t>页</a:t>
            </a:r>
            <a:endParaRPr lang="zh-CN"/>
          </a:p>
        </p:txBody>
      </p:sp>
    </p:spTree>
    <p:extLst>
      <p:ext uri="{BB962C8B-B14F-4D97-AF65-F5344CB8AC3E}">
        <p14:creationId xmlns:p14="http://schemas.microsoft.com/office/powerpoint/2010/main" val="34503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en-US" altLang="ja-JP" dirty="0"/>
              <a:t>SWOT</a:t>
            </a:r>
            <a:endParaRPr kumimoji="1" lang="ja-JP" altLang="en-US" dirty="0"/>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11"/>
          </p:nvPr>
        </p:nvSpPr>
        <p:spPr/>
        <p:txBody>
          <a:bodyPr/>
          <a:lstStyle/>
          <a:p>
            <a:r>
              <a:rPr lang="zh-CN" altLang="en-US"/>
              <a:t>第</a:t>
            </a:r>
            <a:fld id="{013907DE-7433-469B-952A-942E92E3B273}" type="slidenum">
              <a:rPr lang="en-US" altLang="zh-CN" smtClean="0"/>
              <a:pPr/>
              <a:t>25</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en-US" altLang="ja-JP" dirty="0"/>
              <a:t>SWOT</a:t>
            </a:r>
            <a:endParaRPr lang="ja-JP" altLang="en-US" dirty="0"/>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sz="quarter" idx="12"/>
          </p:nvPr>
        </p:nvSpPr>
        <p:spPr/>
        <p:txBody>
          <a:bodyPr/>
          <a:lstStyle/>
          <a:p>
            <a:r>
              <a:rPr lang="ja-JP" altLang="en-US" dirty="0"/>
              <a:t>このページ以降のビジネス運営など内容は略です。</a:t>
            </a:r>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11"/>
          </p:nvPr>
        </p:nvSpPr>
        <p:spPr/>
        <p:txBody>
          <a:bodyPr/>
          <a:lstStyle/>
          <a:p>
            <a:r>
              <a:rPr lang="zh-CN" altLang="en-US"/>
              <a:t>第</a:t>
            </a:r>
            <a:fld id="{013907DE-7433-469B-952A-942E92E3B273}" type="slidenum">
              <a:rPr lang="en-US" altLang="zh-CN" smtClean="0"/>
              <a:pPr/>
              <a:t>26</a:t>
            </a:fld>
            <a:r>
              <a:rPr lang="zh-CN" altLang="en-US"/>
              <a:t>页</a:t>
            </a:r>
            <a:endParaRPr lang="zh-CN"/>
          </a:p>
        </p:txBody>
      </p:sp>
    </p:spTree>
    <p:extLst>
      <p:ext uri="{BB962C8B-B14F-4D97-AF65-F5344CB8AC3E}">
        <p14:creationId xmlns:p14="http://schemas.microsoft.com/office/powerpoint/2010/main" val="3311228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custDataLst>
              <p:tags r:id="rId1"/>
            </p:custDataLst>
          </p:nvPr>
        </p:nvSpPr>
        <p:spPr>
          <a:xfrm>
            <a:off x="8382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27</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11"/>
          </p:nvPr>
        </p:nvSpPr>
        <p:spPr/>
        <p:txBody>
          <a:bodyPr/>
          <a:lstStyle/>
          <a:p>
            <a:r>
              <a:rPr lang="zh-CN" altLang="en-US"/>
              <a:t>第</a:t>
            </a:r>
            <a:fld id="{013907DE-7433-469B-952A-942E92E3B273}" type="slidenum">
              <a:rPr lang="en-US" altLang="zh-CN" smtClean="0"/>
              <a:pPr/>
              <a:t>3</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4953000" y="609600"/>
            <a:ext cx="6781800" cy="4278094"/>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ビジネスモデル</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EdTech</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HRTech</a:t>
            </a:r>
          </a:p>
          <a:p>
            <a:pPr marL="457200" indent="-457200">
              <a:buFont typeface="Wingdings" panose="05000000000000000000" pitchFamily="2" charset="2"/>
              <a:buChar char="p"/>
            </a:pPr>
            <a:r>
              <a:rPr kumimoji="1" lang="ja-JP" altLang="en-US" sz="3200" b="1" dirty="0">
                <a:solidFill>
                  <a:srgbClr val="002060"/>
                </a:solidFill>
                <a:latin typeface="+mj-ea"/>
                <a:ea typeface="+mj-ea"/>
              </a:rPr>
              <a:t>プラットフォームサービス</a:t>
            </a:r>
            <a:endParaRPr kumimoji="1" lang="zh-CN" altLang="en-US" sz="32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プラットフォームアーキテクチャ</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意思決定システム</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ソーシャルネットワーク</a:t>
            </a:r>
            <a:endParaRPr lang="en-US" altLang="zh-CN" sz="2800" b="1" dirty="0">
              <a:solidFill>
                <a:srgbClr val="002060"/>
              </a:solidFill>
              <a:latin typeface="+mj-ea"/>
            </a:endParaRPr>
          </a:p>
          <a:p>
            <a:pPr lvl="1" indent="-457200">
              <a:buFont typeface="Wingdings" panose="05000000000000000000" pitchFamily="2" charset="2"/>
              <a:buChar char="p"/>
            </a:pPr>
            <a:r>
              <a:rPr kumimoji="1" lang="en-US" altLang="zh-CN" sz="3200" b="1" dirty="0">
                <a:solidFill>
                  <a:srgbClr val="002060"/>
                </a:solidFill>
                <a:latin typeface="+mj-ea"/>
                <a:ea typeface="+mj-ea"/>
              </a:rPr>
              <a:t>SWOT</a:t>
            </a: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ビジネスモデル</a:t>
            </a:r>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11"/>
          </p:nvPr>
        </p:nvSpPr>
        <p:spPr/>
        <p:txBody>
          <a:bodyPr/>
          <a:lstStyle/>
          <a:p>
            <a:r>
              <a:rPr lang="zh-CN" altLang="en-US"/>
              <a:t>第</a:t>
            </a:r>
            <a:fld id="{013907DE-7433-469B-952A-942E92E3B273}" type="slidenum">
              <a:rPr lang="en-US" altLang="zh-CN" smtClean="0"/>
              <a:pPr/>
              <a:t>4</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77CE2F1-E53F-47C0-98A5-4958E847943D}"/>
              </a:ext>
            </a:extLst>
          </p:cNvPr>
          <p:cNvSpPr>
            <a:spLocks noGrp="1"/>
          </p:cNvSpPr>
          <p:nvPr>
            <p:ph type="title"/>
          </p:nvPr>
        </p:nvSpPr>
        <p:spPr/>
        <p:txBody>
          <a:bodyPr/>
          <a:lstStyle/>
          <a:p>
            <a:r>
              <a:rPr lang="en-US" altLang="ja-JP" sz="2800" dirty="0"/>
              <a:t>EdTech</a:t>
            </a:r>
            <a:r>
              <a:rPr lang="ja-JP" altLang="en-US" sz="2800" dirty="0"/>
              <a:t>と</a:t>
            </a:r>
            <a:r>
              <a:rPr lang="en-US" altLang="ja-JP" sz="2800" dirty="0"/>
              <a:t>HRTech</a:t>
            </a:r>
            <a:r>
              <a:rPr lang="ja-JP" altLang="en-US" sz="2800" dirty="0"/>
              <a:t>の人材バンク（人資銀行）ビジネスモデル</a:t>
            </a:r>
          </a:p>
        </p:txBody>
      </p:sp>
      <p:sp>
        <p:nvSpPr>
          <p:cNvPr id="5" name="コンテンツ プレースホルダー 4">
            <a:extLst>
              <a:ext uri="{FF2B5EF4-FFF2-40B4-BE49-F238E27FC236}">
                <a16:creationId xmlns:a16="http://schemas.microsoft.com/office/drawing/2014/main" id="{1FA641A7-804D-48BA-8AB6-970D13E81B77}"/>
              </a:ext>
            </a:extLst>
          </p:cNvPr>
          <p:cNvSpPr>
            <a:spLocks noGrp="1"/>
          </p:cNvSpPr>
          <p:nvPr>
            <p:ph sz="quarter" idx="12"/>
          </p:nvPr>
        </p:nvSpPr>
        <p:spPr/>
        <p:txBody>
          <a:bodyPr/>
          <a:lstStyle/>
          <a:p>
            <a:r>
              <a:rPr lang="ja-JP" altLang="en-US" dirty="0"/>
              <a:t>教育技術（</a:t>
            </a:r>
            <a:r>
              <a:rPr lang="en-US" altLang="ja-JP" dirty="0"/>
              <a:t>EdTech</a:t>
            </a:r>
            <a:r>
              <a:rPr lang="ja-JP" altLang="en-US" dirty="0"/>
              <a:t>）市場の規模は</a:t>
            </a:r>
            <a:r>
              <a:rPr lang="en-US" altLang="ja-JP" dirty="0"/>
              <a:t>200</a:t>
            </a:r>
            <a:r>
              <a:rPr lang="ja-JP" altLang="en-US" dirty="0"/>
              <a:t>万億円以上、まだ　毎年１０％以上を増長しています。</a:t>
            </a:r>
            <a:endParaRPr lang="en-US" altLang="ja-JP" dirty="0"/>
          </a:p>
          <a:p>
            <a:r>
              <a:rPr lang="ja-JP" altLang="en-US" dirty="0"/>
              <a:t>ヒューマンリソース管理技術（</a:t>
            </a:r>
            <a:r>
              <a:rPr lang="en-US" altLang="ja-JP" dirty="0"/>
              <a:t>HRTech</a:t>
            </a:r>
            <a:r>
              <a:rPr lang="ja-JP" altLang="en-US" dirty="0"/>
              <a:t>）市場の規模は</a:t>
            </a:r>
            <a:r>
              <a:rPr lang="en-US" altLang="ja-JP" dirty="0"/>
              <a:t>50</a:t>
            </a:r>
            <a:r>
              <a:rPr lang="ja-JP" altLang="en-US" dirty="0"/>
              <a:t>万億円以上、まだ　毎年９％以上を増長しています。</a:t>
            </a:r>
            <a:endParaRPr lang="en-US" altLang="ja-JP" dirty="0"/>
          </a:p>
          <a:p>
            <a:r>
              <a:rPr lang="en-US" altLang="ja-JP" dirty="0"/>
              <a:t>EdTech</a:t>
            </a:r>
            <a:r>
              <a:rPr lang="ja-JP" altLang="en-US" dirty="0"/>
              <a:t>と</a:t>
            </a:r>
            <a:r>
              <a:rPr lang="en-US" altLang="ja-JP" dirty="0"/>
              <a:t>HRTech</a:t>
            </a:r>
            <a:r>
              <a:rPr lang="ja-JP" altLang="en-US" dirty="0"/>
              <a:t>をを組み合わせ、クラウドやビッグデータ解析、人工知能（</a:t>
            </a:r>
            <a:r>
              <a:rPr lang="en-US" altLang="ja-JP" dirty="0"/>
              <a:t>AI</a:t>
            </a:r>
            <a:r>
              <a:rPr lang="ja-JP" altLang="en-US" dirty="0"/>
              <a:t>）など最先端の</a:t>
            </a:r>
            <a:r>
              <a:rPr lang="en-US" altLang="ja-JP" dirty="0"/>
              <a:t>IT</a:t>
            </a:r>
            <a:r>
              <a:rPr lang="ja-JP" altLang="en-US" dirty="0"/>
              <a:t>関連技術を使って、オンラインライニングと学力分析から、採用・育成・評価・配置、離職リスク予防まで人事関連業務を行う、採用やタレントマネジメント、リーダー育成、評価、給与計算、業務改善など幅広い領域に新しいテクノロジーを導入し、巨大ビジネスに成長する可能性も期待されています。</a:t>
            </a:r>
          </a:p>
        </p:txBody>
      </p:sp>
      <p:sp>
        <p:nvSpPr>
          <p:cNvPr id="3" name="スライド番号プレースホルダー 2">
            <a:extLst>
              <a:ext uri="{FF2B5EF4-FFF2-40B4-BE49-F238E27FC236}">
                <a16:creationId xmlns:a16="http://schemas.microsoft.com/office/drawing/2014/main" id="{897B33A0-7097-4582-8A04-0965D7349869}"/>
              </a:ext>
            </a:extLst>
          </p:cNvPr>
          <p:cNvSpPr>
            <a:spLocks noGrp="1"/>
          </p:cNvSpPr>
          <p:nvPr>
            <p:ph type="sldNum" sz="quarter" idx="11"/>
          </p:nvPr>
        </p:nvSpPr>
        <p:spPr/>
        <p:txBody>
          <a:bodyPr/>
          <a:lstStyle/>
          <a:p>
            <a:r>
              <a:rPr lang="zh-CN" altLang="en-US"/>
              <a:t>第</a:t>
            </a:r>
            <a:fld id="{013907DE-7433-469B-952A-942E92E3B273}" type="slidenum">
              <a:rPr lang="en-US" altLang="zh-CN" smtClean="0"/>
              <a:pPr/>
              <a:t>5</a:t>
            </a:fld>
            <a:r>
              <a:rPr lang="zh-CN" altLang="en-US"/>
              <a:t>页</a:t>
            </a:r>
            <a:endParaRPr lang="zh-CN"/>
          </a:p>
        </p:txBody>
      </p:sp>
    </p:spTree>
    <p:extLst>
      <p:ext uri="{BB962C8B-B14F-4D97-AF65-F5344CB8AC3E}">
        <p14:creationId xmlns:p14="http://schemas.microsoft.com/office/powerpoint/2010/main" val="223298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639455" y="34917"/>
            <a:ext cx="10972800" cy="612932"/>
          </a:xfrm>
        </p:spPr>
        <p:txBody>
          <a:bodyPr/>
          <a:lstStyle/>
          <a:p>
            <a:r>
              <a:rPr lang="ja-JP" altLang="en-US">
                <a:latin typeface="ＭＳ ゴシック" panose="020B0609070205080204" pitchFamily="49" charset="-128"/>
                <a:ea typeface="ＭＳ ゴシック" panose="020B0609070205080204" pitchFamily="49" charset="-128"/>
              </a:rPr>
              <a:t>ニアショア・オフショアのリソース活用のビジネスモデル</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223869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8921795"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5372098"/>
            <a:ext cx="11049000" cy="97666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39455" y="738629"/>
            <a:ext cx="2821746"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10385502" y="551241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a:off x="10662405" y="2438547"/>
            <a:ext cx="256497" cy="30738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29005" y="175274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9139286" y="555765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9672686" y="2438547"/>
            <a:ext cx="989719" cy="311910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7906700" y="5554770"/>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8297413" y="3838817"/>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6965145" y="384654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8440100" y="4524617"/>
            <a:ext cx="390713" cy="103015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7498545" y="4532341"/>
            <a:ext cx="941555" cy="10224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7498545" y="2438547"/>
            <a:ext cx="3163860" cy="140799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8830813" y="2438547"/>
            <a:ext cx="1831592" cy="14002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5658588" y="3842594"/>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6191988" y="2438547"/>
            <a:ext cx="4470417" cy="14040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830813" y="140984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843041" y="1382621"/>
            <a:ext cx="2430871" cy="818820"/>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先進技術</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研究センター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949186"/>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a:off x="3224484" y="2438547"/>
            <a:ext cx="7437921" cy="8293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43041" y="4007622"/>
            <a:ext cx="3350473" cy="486497"/>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a:endCxn id="75" idx="0"/>
          </p:cNvCxnSpPr>
          <p:nvPr/>
        </p:nvCxnSpPr>
        <p:spPr>
          <a:xfrm flipH="1">
            <a:off x="2518278" y="2438547"/>
            <a:ext cx="8144127" cy="156907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852087" y="5625156"/>
            <a:ext cx="3292765" cy="486497"/>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flipH="1">
            <a:off x="2498470" y="4494119"/>
            <a:ext cx="19808" cy="11310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68542" y="809309"/>
            <a:ext cx="2852811" cy="2226939"/>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06499" y="137975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先進技術研究センター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226303"/>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752747"/>
            <a:ext cx="1348321" cy="7746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6191988" y="2828393"/>
            <a:ext cx="2056" cy="10142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273912" y="1680797"/>
            <a:ext cx="1632587" cy="1112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83395" y="1680797"/>
            <a:ext cx="1347418" cy="7195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テキスト ボックス 28">
            <a:extLst>
              <a:ext uri="{FF2B5EF4-FFF2-40B4-BE49-F238E27FC236}">
                <a16:creationId xmlns:a16="http://schemas.microsoft.com/office/drawing/2014/main" id="{2B57BEE9-C3A4-4A55-8F2E-DE4663E863D4}"/>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https://github.com/business-consultant/</a:t>
            </a:r>
            <a:endParaRPr lang="ja-JP" altLang="en-US" dirty="0">
              <a:latin typeface="+mn-ea"/>
            </a:endParaRPr>
          </a:p>
        </p:txBody>
      </p:sp>
    </p:spTree>
    <p:extLst>
      <p:ext uri="{BB962C8B-B14F-4D97-AF65-F5344CB8AC3E}">
        <p14:creationId xmlns:p14="http://schemas.microsoft.com/office/powerpoint/2010/main" val="203894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6BCADC7-1F86-4522-BFDF-8B00C852CCB5}"/>
              </a:ext>
            </a:extLst>
          </p:cNvPr>
          <p:cNvSpPr>
            <a:spLocks noGrp="1"/>
          </p:cNvSpPr>
          <p:nvPr>
            <p:ph type="title"/>
          </p:nvPr>
        </p:nvSpPr>
        <p:spPr/>
        <p:txBody>
          <a:bodyPr/>
          <a:lstStyle/>
          <a:p>
            <a:r>
              <a:rPr lang="ja-JP" altLang="en-US" dirty="0"/>
              <a:t>グローバルビジネスイノベーション</a:t>
            </a:r>
          </a:p>
        </p:txBody>
      </p:sp>
      <p:sp>
        <p:nvSpPr>
          <p:cNvPr id="5" name="コンテンツ プレースホルダー 4">
            <a:extLst>
              <a:ext uri="{FF2B5EF4-FFF2-40B4-BE49-F238E27FC236}">
                <a16:creationId xmlns:a16="http://schemas.microsoft.com/office/drawing/2014/main" id="{A592EBDD-8E01-47A7-82E0-5C5F033C2441}"/>
              </a:ext>
            </a:extLst>
          </p:cNvPr>
          <p:cNvSpPr>
            <a:spLocks noGrp="1"/>
          </p:cNvSpPr>
          <p:nvPr>
            <p:ph sz="quarter" idx="12"/>
          </p:nvPr>
        </p:nvSpPr>
        <p:spPr/>
        <p:txBody>
          <a:bodyPr/>
          <a:lstStyle/>
          <a:p>
            <a:r>
              <a:rPr lang="ja-JP" altLang="en-US" sz="2000" dirty="0"/>
              <a:t>中国の先進技術、安心な品質とベトナムの低コストを組み合わせてリスクをコントロールし　プロジェクトの利益を確保します。</a:t>
            </a:r>
            <a:endParaRPr lang="en-US" altLang="ja-JP" sz="2000" dirty="0"/>
          </a:p>
          <a:p>
            <a:r>
              <a:rPr lang="ja-JP" altLang="en-US" sz="2000" dirty="0"/>
              <a:t>✔安心な品質　　中国の</a:t>
            </a:r>
            <a:r>
              <a:rPr lang="en-US" altLang="ja-JP" sz="2000" dirty="0"/>
              <a:t>IT</a:t>
            </a:r>
            <a:r>
              <a:rPr lang="ja-JP" altLang="en-US" sz="2000" dirty="0"/>
              <a:t>業界は２５年の日本向けソフトウエア開発経験を積み、高品質の納品とサービスを提供することができます。</a:t>
            </a:r>
            <a:endParaRPr lang="en-US" altLang="ja-JP" sz="2000" dirty="0"/>
          </a:p>
          <a:p>
            <a:r>
              <a:rPr lang="ja-JP" altLang="en-US" sz="2000" dirty="0"/>
              <a:t>✔豊富な人材　　先進技術人材について　まだ</a:t>
            </a:r>
            <a:r>
              <a:rPr lang="en-US" altLang="ja-JP" sz="2000" dirty="0"/>
              <a:t>10</a:t>
            </a:r>
            <a:r>
              <a:rPr lang="ja-JP" altLang="en-US" sz="2000" dirty="0"/>
              <a:t>年以上　２％～５％のニーズを続いています。中国の大学に</a:t>
            </a:r>
            <a:r>
              <a:rPr lang="en-US" altLang="ja-JP" sz="2000" dirty="0"/>
              <a:t>IT</a:t>
            </a:r>
            <a:r>
              <a:rPr lang="ja-JP" altLang="en-US" sz="2000" dirty="0"/>
              <a:t>＋日本語の専門（</a:t>
            </a:r>
            <a:r>
              <a:rPr lang="en-US" altLang="ja-JP" sz="2000" dirty="0"/>
              <a:t>4</a:t>
            </a:r>
            <a:r>
              <a:rPr lang="ja-JP" altLang="en-US" sz="2000" dirty="0"/>
              <a:t>年制）を設立しました。先進技術人材と日本語の</a:t>
            </a:r>
            <a:r>
              <a:rPr lang="en-US" altLang="ja-JP" sz="2000" dirty="0"/>
              <a:t>IT</a:t>
            </a:r>
            <a:r>
              <a:rPr lang="ja-JP" altLang="en-US" sz="2000" dirty="0"/>
              <a:t>人材需給（</a:t>
            </a:r>
            <a:r>
              <a:rPr lang="en-US" altLang="ja-JP" sz="2000" dirty="0"/>
              <a:t>N2</a:t>
            </a:r>
            <a:r>
              <a:rPr lang="ja-JP" altLang="en-US" sz="2000" dirty="0"/>
              <a:t>以上レベル合格）を確保できます。</a:t>
            </a:r>
            <a:endParaRPr lang="en-US" altLang="ja-JP" sz="2000" dirty="0"/>
          </a:p>
          <a:p>
            <a:r>
              <a:rPr lang="ja-JP" altLang="en-US" sz="2000" dirty="0"/>
              <a:t>✔低いコスト　　</a:t>
            </a:r>
            <a:r>
              <a:rPr lang="en-US" altLang="ja-JP" sz="2000" dirty="0"/>
              <a:t>IT</a:t>
            </a:r>
            <a:r>
              <a:rPr lang="ja-JP" altLang="en-US" sz="2000" dirty="0"/>
              <a:t>人材の平均年収について　日本人は</a:t>
            </a:r>
            <a:r>
              <a:rPr lang="en-US" altLang="ja-JP" sz="2000" dirty="0"/>
              <a:t>600</a:t>
            </a:r>
            <a:r>
              <a:rPr lang="ja-JP" altLang="en-US" sz="2000" dirty="0"/>
              <a:t>万円</a:t>
            </a:r>
            <a:r>
              <a:rPr lang="en-US" altLang="ja-JP" sz="2000" dirty="0"/>
              <a:t>/</a:t>
            </a:r>
            <a:r>
              <a:rPr lang="ja-JP" altLang="en-US" sz="2000" dirty="0"/>
              <a:t>年、中国人は</a:t>
            </a:r>
            <a:r>
              <a:rPr lang="en-US" altLang="ja-JP" sz="2000" dirty="0"/>
              <a:t>400</a:t>
            </a:r>
            <a:r>
              <a:rPr lang="ja-JP" altLang="en-US" sz="2000" dirty="0"/>
              <a:t>万円</a:t>
            </a:r>
            <a:r>
              <a:rPr lang="en-US" altLang="ja-JP" sz="2000" dirty="0"/>
              <a:t>/</a:t>
            </a:r>
            <a:r>
              <a:rPr lang="ja-JP" altLang="en-US" sz="2000" dirty="0"/>
              <a:t>年、ベトナム人は　</a:t>
            </a:r>
            <a:r>
              <a:rPr lang="en-US" altLang="ja-JP" sz="2000" dirty="0"/>
              <a:t>200</a:t>
            </a:r>
            <a:r>
              <a:rPr lang="ja-JP" altLang="en-US" sz="2000" dirty="0"/>
              <a:t>万円</a:t>
            </a:r>
            <a:r>
              <a:rPr lang="en-US" altLang="ja-JP" sz="2000" dirty="0"/>
              <a:t>/</a:t>
            </a:r>
            <a:r>
              <a:rPr lang="ja-JP" altLang="en-US" sz="2000" dirty="0"/>
              <a:t>年、中国とベトナムの人材を組み合わせて　開発コストを削減できます。</a:t>
            </a:r>
            <a:endParaRPr lang="en-US" altLang="ja-JP" sz="2000" dirty="0"/>
          </a:p>
          <a:p>
            <a:r>
              <a:rPr lang="ja-JP" altLang="en-US" sz="2000" dirty="0"/>
              <a:t>✔スピード対応　　開発プロセスは　ワォーターフォール型ではなくて　アジャイル型開発になりました。ビジネスニーズによって　機能を早速追加・修正することができます。</a:t>
            </a:r>
            <a:endParaRPr lang="en-US" altLang="ja-JP" sz="2000" dirty="0"/>
          </a:p>
          <a:p>
            <a:r>
              <a:rPr lang="ja-JP" altLang="en-US" sz="2000" dirty="0"/>
              <a:t>✔先進技術の活用　　中国の先進技術人材、オフショア開発人材を活用し、課題を解決し、価値創造と事業共創のグローバルビジネスモデルになります。</a:t>
            </a:r>
          </a:p>
        </p:txBody>
      </p:sp>
      <p:sp>
        <p:nvSpPr>
          <p:cNvPr id="3" name="スライド番号プレースホルダー 2">
            <a:extLst>
              <a:ext uri="{FF2B5EF4-FFF2-40B4-BE49-F238E27FC236}">
                <a16:creationId xmlns:a16="http://schemas.microsoft.com/office/drawing/2014/main" id="{C20F3199-7F17-415B-A6B2-28E0B57AB2C8}"/>
              </a:ext>
            </a:extLst>
          </p:cNvPr>
          <p:cNvSpPr>
            <a:spLocks noGrp="1"/>
          </p:cNvSpPr>
          <p:nvPr>
            <p:ph type="sldNum" sz="quarter" idx="11"/>
          </p:nvPr>
        </p:nvSpPr>
        <p:spPr/>
        <p:txBody>
          <a:bodyPr/>
          <a:lstStyle/>
          <a:p>
            <a:r>
              <a:rPr lang="zh-CN" altLang="en-US"/>
              <a:t>第</a:t>
            </a:r>
            <a:fld id="{013907DE-7433-469B-952A-942E92E3B273}" type="slidenum">
              <a:rPr lang="en-US" altLang="zh-CN" smtClean="0"/>
              <a:pPr/>
              <a:t>7</a:t>
            </a:fld>
            <a:r>
              <a:rPr lang="zh-CN" altLang="en-US"/>
              <a:t>页</a:t>
            </a:r>
            <a:endParaRPr lang="zh-CN"/>
          </a:p>
        </p:txBody>
      </p:sp>
    </p:spTree>
    <p:extLst>
      <p:ext uri="{BB962C8B-B14F-4D97-AF65-F5344CB8AC3E}">
        <p14:creationId xmlns:p14="http://schemas.microsoft.com/office/powerpoint/2010/main" val="11700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a:xfrm>
            <a:off x="617398" y="29665"/>
            <a:ext cx="10972800" cy="531076"/>
          </a:xfrm>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29" name="テキスト ボックス 28">
            <a:extLst>
              <a:ext uri="{FF2B5EF4-FFF2-40B4-BE49-F238E27FC236}">
                <a16:creationId xmlns:a16="http://schemas.microsoft.com/office/drawing/2014/main" id="{397F647F-4567-44B5-9872-AE4EE4CA0010}"/>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https://github.com/business-consultant/</a:t>
            </a:r>
            <a:endParaRPr lang="ja-JP" altLang="en-US" dirty="0">
              <a:latin typeface="+mn-ea"/>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FFE2A29-92FA-46F2-880F-D4E61CB80723}"/>
              </a:ext>
            </a:extLst>
          </p:cNvPr>
          <p:cNvSpPr>
            <a:spLocks noGrp="1"/>
          </p:cNvSpPr>
          <p:nvPr>
            <p:ph type="title"/>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B60C6BF3-A770-4790-9A31-7AB3A77070C9}"/>
              </a:ext>
            </a:extLst>
          </p:cNvPr>
          <p:cNvSpPr>
            <a:spLocks noGrp="1"/>
          </p:cNvSpPr>
          <p:nvPr>
            <p:ph sz="quarter" idx="12"/>
          </p:nvPr>
        </p:nvSpPr>
        <p:spPr/>
        <p:txBody>
          <a:bodyPr/>
          <a:lstStyle/>
          <a:p>
            <a:r>
              <a:rPr lang="ja-JP" altLang="en-US" sz="2400" dirty="0"/>
              <a:t>✔学力診断テスト　学力を把握・分析し、指導上の課題を明らかにするとともに、個人に応じたきめ細かな学習プランの工夫や改善の充実に役立てます。</a:t>
            </a:r>
            <a:endParaRPr lang="en-US" altLang="ja-JP" sz="2400" dirty="0"/>
          </a:p>
          <a:p>
            <a:r>
              <a:rPr lang="ja-JP" altLang="en-US" sz="2400" dirty="0"/>
              <a:t>✔職業能力評価　仕事をこなすために必要な「知識」と「技術・技能」に加えて、「成果につながる職務行動例（職務遂行能力）」を評価したものです。</a:t>
            </a:r>
            <a:endParaRPr lang="en-US" altLang="ja-JP" sz="2400" dirty="0"/>
          </a:p>
          <a:p>
            <a:r>
              <a:rPr lang="ja-JP" altLang="en-US" sz="2400" dirty="0"/>
              <a:t>✔最適化の人材紹介　学力診断テストと職業能力評価のデータを基に　企業の職位の能力マップとマーチングして　結果は　８０％以上ポイントが一致する人材を企業に紹介します。</a:t>
            </a:r>
            <a:endParaRPr lang="en-US" altLang="ja-JP" sz="2400" dirty="0"/>
          </a:p>
          <a:p>
            <a:r>
              <a:rPr lang="ja-JP" altLang="en-US" sz="2400" dirty="0"/>
              <a:t>✔人材管理分析と評価　　組織の可視化により適材適所を実現、人が育つ組織になります。従業員満足度調査も簡単、基幹システムとの連携し、退職リスクも早期発見、人材情報の一元化になります。</a:t>
            </a:r>
            <a:endParaRPr lang="en-US" altLang="ja-JP" sz="2400" dirty="0"/>
          </a:p>
          <a:p>
            <a:r>
              <a:rPr lang="ja-JP" altLang="en-US" sz="2400" dirty="0"/>
              <a:t>✔学習の進捗と成果の可視化　マイページで　個人のレポートを確認できます。</a:t>
            </a:r>
          </a:p>
        </p:txBody>
      </p:sp>
      <p:sp>
        <p:nvSpPr>
          <p:cNvPr id="3" name="スライド番号プレースホルダー 2">
            <a:extLst>
              <a:ext uri="{FF2B5EF4-FFF2-40B4-BE49-F238E27FC236}">
                <a16:creationId xmlns:a16="http://schemas.microsoft.com/office/drawing/2014/main" id="{0D0980D0-A54A-4874-9685-0CCD8837712B}"/>
              </a:ext>
            </a:extLst>
          </p:cNvPr>
          <p:cNvSpPr>
            <a:spLocks noGrp="1"/>
          </p:cNvSpPr>
          <p:nvPr>
            <p:ph type="sldNum" sz="quarter" idx="11"/>
          </p:nvPr>
        </p:nvSpPr>
        <p:spPr/>
        <p:txBody>
          <a:bodyPr/>
          <a:lstStyle/>
          <a:p>
            <a:r>
              <a:rPr lang="zh-CN" altLang="en-US"/>
              <a:t>第</a:t>
            </a:r>
            <a:fld id="{013907DE-7433-469B-952A-942E92E3B273}" type="slidenum">
              <a:rPr lang="en-US" altLang="zh-CN" smtClean="0"/>
              <a:pPr/>
              <a:t>9</a:t>
            </a:fld>
            <a:r>
              <a:rPr lang="zh-CN" altLang="en-US"/>
              <a:t>页</a:t>
            </a:r>
            <a:endParaRPr lang="zh-CN"/>
          </a:p>
        </p:txBody>
      </p:sp>
    </p:spTree>
    <p:extLst>
      <p:ext uri="{BB962C8B-B14F-4D97-AF65-F5344CB8AC3E}">
        <p14:creationId xmlns:p14="http://schemas.microsoft.com/office/powerpoint/2010/main" val="2279367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F3352E8B-06CA-42D7-B54A-AF35F2E9F5F6}&quot;/&gt;&lt;isInvalidForFieldText val=&quot;0&quot;/&gt;&lt;Image&gt;&lt;filename val=&quot;C:\Users\sunsh_q64utuq\AppData\Local\Temp\CP26815248609Session\CPTrustFolder26815248625\PPTImport26815441171\data\asimages\{F3352E8B-06CA-42D7-B54A-AF35F2E9F5F6}_2.png&quot;/&gt;&lt;left val=&quot;354&quot;/&gt;&lt;top val=&quot;339&quot;/&gt;&lt;width val=&quot;106&quot;/&gt;&lt;height val=&quot;46&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Think">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00B0F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2">
          <a:schemeClr val="dk1"/>
        </a:lnRef>
        <a:fillRef idx="0">
          <a:schemeClr val="dk1"/>
        </a:fillRef>
        <a:effectRef idx="1">
          <a:schemeClr val="dk1"/>
        </a:effectRef>
        <a:fontRef idx="minor">
          <a:schemeClr val="tx1"/>
        </a:fontRef>
      </a:style>
    </a:lnDef>
    <a:txDef>
      <a:spPr>
        <a:ln>
          <a:solidFill>
            <a:schemeClr val="tx1"/>
          </a:solidFill>
        </a:ln>
      </a:spPr>
      <a:bodyPr wrap="square" rtlCol="0" anchor="ctr">
        <a:noAutofit/>
      </a:bodyPr>
      <a:lstStyle>
        <a:defPPr algn="ctr">
          <a:defRPr dirty="0" smtClean="0">
            <a:latin typeface="ＭＳ ゴシック" panose="020B0609070205080204" pitchFamily="49" charset="-128"/>
            <a:ea typeface="ＭＳ ゴシック" panose="020B0609070205080204" pitchFamily="49" charset="-128"/>
          </a:defRPr>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1889</Words>
  <Application>Microsoft Office PowerPoint</Application>
  <PresentationFormat>ワイド画面</PresentationFormat>
  <Paragraphs>386</Paragraphs>
  <Slides>27</Slides>
  <Notes>4</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27</vt:i4>
      </vt:variant>
    </vt:vector>
  </HeadingPairs>
  <TitlesOfParts>
    <vt:vector size="40" baseType="lpstr">
      <vt:lpstr>HG明朝E</vt:lpstr>
      <vt:lpstr>ＭＳ ゴシック</vt:lpstr>
      <vt:lpstr>ＭＳ Ｐゴシック</vt:lpstr>
      <vt:lpstr>宋体</vt:lpstr>
      <vt:lpstr>华文行楷</vt:lpstr>
      <vt:lpstr>华文新魏</vt:lpstr>
      <vt:lpstr>Arial</vt:lpstr>
      <vt:lpstr>Bookman Old Style</vt:lpstr>
      <vt:lpstr>Calibri</vt:lpstr>
      <vt:lpstr>Gill Sans MT</vt:lpstr>
      <vt:lpstr>Wingdings</vt:lpstr>
      <vt:lpstr>Wingdings 3</vt:lpstr>
      <vt:lpstr>NewThink</vt:lpstr>
      <vt:lpstr>ヒューマンリソースィベロッパー （概要版・編集中）   Sun　Shubin 2020年1月 </vt:lpstr>
      <vt:lpstr>PowerPoint プレゼンテーション</vt:lpstr>
      <vt:lpstr>PowerPoint プレゼンテーション</vt:lpstr>
      <vt:lpstr>ビジネスモデル</vt:lpstr>
      <vt:lpstr>EdTechとHRTechの人材バンク（人資銀行）ビジネスモデル</vt:lpstr>
      <vt:lpstr>ニアショア・オフショアのリソース活用のビジネスモデル</vt:lpstr>
      <vt:lpstr>グローバルビジネスイノベーション</vt:lpstr>
      <vt:lpstr>EdTechとHRTechの新事業ビジネスモデル</vt:lpstr>
      <vt:lpstr>PowerPoint プレゼンテーション</vt:lpstr>
      <vt:lpstr>EdTech</vt:lpstr>
      <vt:lpstr>人材育成ソリューション</vt:lpstr>
      <vt:lpstr>人材育成ソリューション</vt:lpstr>
      <vt:lpstr>PowerPoint プレゼンテーション</vt:lpstr>
      <vt:lpstr>HRTech</vt:lpstr>
      <vt:lpstr>HRTech</vt:lpstr>
      <vt:lpstr>プロダクトマネージャー（PｄＭ）・プロジェクトマネージャー（PｊＭ）</vt:lpstr>
      <vt:lpstr>プロダクトマネジメント・プロジェクトマネジメント</vt:lpstr>
      <vt:lpstr>PowerPoint プレゼンテーション</vt:lpstr>
      <vt:lpstr>PowerPoint プレゼンテーション</vt:lpstr>
      <vt:lpstr>Step by Stepのケーススタディテキストブックと人材育成ワークショップ</vt:lpstr>
      <vt:lpstr>Step by Stepのケーススタディテキストブックと人材育成ワークショップ</vt:lpstr>
      <vt:lpstr>PowerPoint プレゼンテーション</vt:lpstr>
      <vt:lpstr>プラットフォームサービス</vt:lpstr>
      <vt:lpstr>プラットフォームについて</vt:lpstr>
      <vt:lpstr>SWOT</vt:lpstr>
      <vt:lpstr>SWOT</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2020-12-30T06:02:04Z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