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584" r:id="rId3"/>
    <p:sldId id="267" r:id="rId4"/>
    <p:sldId id="597" r:id="rId5"/>
    <p:sldId id="600" r:id="rId6"/>
    <p:sldId id="598" r:id="rId7"/>
    <p:sldId id="601" r:id="rId8"/>
    <p:sldId id="599" r:id="rId9"/>
    <p:sldId id="602" r:id="rId10"/>
    <p:sldId id="603" r:id="rId11"/>
    <p:sldId id="310" r:id="rId12"/>
    <p:sldId id="311" r:id="rId13"/>
    <p:sldId id="312" r:id="rId14"/>
    <p:sldId id="588" r:id="rId15"/>
    <p:sldId id="304" r:id="rId16"/>
    <p:sldId id="259" r:id="rId17"/>
    <p:sldId id="421" r:id="rId18"/>
    <p:sldId id="583" r:id="rId19"/>
    <p:sldId id="307" r:id="rId20"/>
    <p:sldId id="279" r:id="rId21"/>
    <p:sldId id="596" r:id="rId22"/>
    <p:sldId id="313" r:id="rId23"/>
    <p:sldId id="305" r:id="rId24"/>
    <p:sldId id="308" r:id="rId25"/>
    <p:sldId id="300" r:id="rId26"/>
    <p:sldId id="301" r:id="rId27"/>
    <p:sldId id="286" r:id="rId28"/>
    <p:sldId id="306" r:id="rId29"/>
    <p:sldId id="288" r:id="rId30"/>
    <p:sldId id="285" r:id="rId31"/>
    <p:sldId id="294" r:id="rId32"/>
    <p:sldId id="298" r:id="rId33"/>
    <p:sldId id="284" r:id="rId34"/>
    <p:sldId id="296" r:id="rId35"/>
    <p:sldId id="297" r:id="rId36"/>
    <p:sldId id="287" r:id="rId37"/>
    <p:sldId id="302" r:id="rId38"/>
    <p:sldId id="303"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267"/>
          </p14:sldIdLst>
        </p14:section>
        <p14:section name="現状分析" id="{FDECF7C8-8A6D-4388-8E92-2B9C07BB47EC}">
          <p14:sldIdLst>
            <p14:sldId id="597"/>
            <p14:sldId id="600"/>
            <p14:sldId id="598"/>
            <p14:sldId id="601"/>
            <p14:sldId id="599"/>
            <p14:sldId id="602"/>
            <p14:sldId id="603"/>
          </p14:sldIdLst>
        </p14:section>
        <p14:section name="大宇宙ジャパン会社目標" id="{9B01B4AA-8769-42F5-B05B-46DBA93D4093}">
          <p14:sldIdLst>
            <p14:sldId id="310"/>
            <p14:sldId id="311"/>
            <p14:sldId id="312"/>
            <p14:sldId id="588"/>
          </p14:sldIdLst>
        </p14:section>
        <p14:section name="組織改革" id="{D13A7451-7AE4-484A-8C69-3C5657EE0585}">
          <p14:sldIdLst>
            <p14:sldId id="304"/>
            <p14:sldId id="259"/>
            <p14:sldId id="421"/>
            <p14:sldId id="583"/>
          </p14:sldIdLst>
        </p14:section>
        <p14:section name="人事管理" id="{B484A0D6-6FE3-41FE-8622-A604DDF0D43B}">
          <p14:sldIdLst>
            <p14:sldId id="307"/>
            <p14:sldId id="279"/>
            <p14:sldId id="596"/>
            <p14:sldId id="313"/>
            <p14:sldId id="305"/>
          </p14:sldIdLst>
        </p14:section>
        <p14:section name="社内コミュニケーション" id="{D9218593-1A25-4878-AF30-75512B411AB3}">
          <p14:sldIdLst>
            <p14:sldId id="308"/>
            <p14:sldId id="300"/>
          </p14:sldIdLst>
        </p14:section>
        <p14:section name="社内イベント" id="{49218D8C-2C59-40CF-A6E4-D7E0090D2AAB}">
          <p14:sldIdLst>
            <p14:sldId id="301"/>
            <p14:sldId id="286"/>
            <p14:sldId id="306"/>
            <p14:sldId id="288"/>
            <p14:sldId id="285"/>
            <p14:sldId id="294"/>
            <p14:sldId id="298"/>
            <p14:sldId id="284"/>
            <p14:sldId id="296"/>
            <p14:sldId id="297"/>
          </p14:sldIdLst>
        </p14:section>
        <p14:section name="会社プレゼン" id="{407E76A8-E167-49CE-94C1-8F7334C3359A}">
          <p14:sldIdLst>
            <p14:sldId id="287"/>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60666" autoAdjust="0"/>
  </p:normalViewPr>
  <p:slideViewPr>
    <p:cSldViewPr snapToGrid="0">
      <p:cViewPr varScale="1">
        <p:scale>
          <a:sx n="53" d="100"/>
          <a:sy n="53" d="100"/>
        </p:scale>
        <p:origin x="18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2B58A801-85F2-431F-B003-6E6254BA1131}"/>
    <pc:docChg chg="addSld modSld modSection">
      <pc:chgData name="Publish Sun Shubin" userId="80244614d81fa6b2" providerId="LiveId" clId="{2B58A801-85F2-431F-B003-6E6254BA1131}" dt="2021-11-10T09:25:51.144" v="246" actId="6549"/>
      <pc:docMkLst>
        <pc:docMk/>
      </pc:docMkLst>
      <pc:sldChg chg="modSp mod">
        <pc:chgData name="Publish Sun Shubin" userId="80244614d81fa6b2" providerId="LiveId" clId="{2B58A801-85F2-431F-B003-6E6254BA1131}" dt="2021-11-10T09:22:55.958" v="53" actId="20577"/>
        <pc:sldMkLst>
          <pc:docMk/>
          <pc:sldMk cId="3203915435" sldId="600"/>
        </pc:sldMkLst>
        <pc:spChg chg="mod">
          <ac:chgData name="Publish Sun Shubin" userId="80244614d81fa6b2" providerId="LiveId" clId="{2B58A801-85F2-431F-B003-6E6254BA1131}" dt="2021-11-10T09:22:42.834" v="49" actId="20577"/>
          <ac:spMkLst>
            <pc:docMk/>
            <pc:sldMk cId="3203915435" sldId="600"/>
            <ac:spMk id="4" creationId="{E899E1AC-3151-4338-B6E9-812FB2A00070}"/>
          </ac:spMkLst>
        </pc:spChg>
        <pc:spChg chg="mod">
          <ac:chgData name="Publish Sun Shubin" userId="80244614d81fa6b2" providerId="LiveId" clId="{2B58A801-85F2-431F-B003-6E6254BA1131}" dt="2021-11-10T09:22:55.958" v="53" actId="20577"/>
          <ac:spMkLst>
            <pc:docMk/>
            <pc:sldMk cId="3203915435" sldId="600"/>
            <ac:spMk id="5" creationId="{422FC2F7-6260-4F6E-BC78-D4D0D11003FD}"/>
          </ac:spMkLst>
        </pc:spChg>
      </pc:sldChg>
      <pc:sldChg chg="modSp mod">
        <pc:chgData name="Publish Sun Shubin" userId="80244614d81fa6b2" providerId="LiveId" clId="{2B58A801-85F2-431F-B003-6E6254BA1131}" dt="2021-11-10T09:25:29.646" v="197" actId="20577"/>
        <pc:sldMkLst>
          <pc:docMk/>
          <pc:sldMk cId="1048579449" sldId="602"/>
        </pc:sldMkLst>
        <pc:spChg chg="mod">
          <ac:chgData name="Publish Sun Shubin" userId="80244614d81fa6b2" providerId="LiveId" clId="{2B58A801-85F2-431F-B003-6E6254BA1131}" dt="2021-11-10T09:25:29.646" v="197" actId="20577"/>
          <ac:spMkLst>
            <pc:docMk/>
            <pc:sldMk cId="1048579449" sldId="602"/>
            <ac:spMk id="5" creationId="{422FC2F7-6260-4F6E-BC78-D4D0D11003FD}"/>
          </ac:spMkLst>
        </pc:spChg>
      </pc:sldChg>
      <pc:sldChg chg="modSp add mod">
        <pc:chgData name="Publish Sun Shubin" userId="80244614d81fa6b2" providerId="LiveId" clId="{2B58A801-85F2-431F-B003-6E6254BA1131}" dt="2021-11-10T09:25:51.144" v="246" actId="6549"/>
        <pc:sldMkLst>
          <pc:docMk/>
          <pc:sldMk cId="1828314968" sldId="603"/>
        </pc:sldMkLst>
        <pc:spChg chg="mod">
          <ac:chgData name="Publish Sun Shubin" userId="80244614d81fa6b2" providerId="LiveId" clId="{2B58A801-85F2-431F-B003-6E6254BA1131}" dt="2021-11-10T09:24:21.268" v="84" actId="20577"/>
          <ac:spMkLst>
            <pc:docMk/>
            <pc:sldMk cId="1828314968" sldId="603"/>
            <ac:spMk id="4" creationId="{E899E1AC-3151-4338-B6E9-812FB2A00070}"/>
          </ac:spMkLst>
        </pc:spChg>
        <pc:spChg chg="mod">
          <ac:chgData name="Publish Sun Shubin" userId="80244614d81fa6b2" providerId="LiveId" clId="{2B58A801-85F2-431F-B003-6E6254BA1131}" dt="2021-11-10T09:25:51.144" v="246" actId="6549"/>
          <ac:spMkLst>
            <pc:docMk/>
            <pc:sldMk cId="1828314968" sldId="603"/>
            <ac:spMk id="5" creationId="{422FC2F7-6260-4F6E-BC78-D4D0D11003FD}"/>
          </ac:spMkLst>
        </pc:spChg>
      </pc:sldChg>
    </pc:docChg>
  </pc:docChgLst>
  <pc:docChgLst>
    <pc:chgData name="Publish Sun Shubin" userId="80244614d81fa6b2" providerId="LiveId" clId="{5804D6D9-87D2-47C9-8C79-5D9EDA52740B}"/>
    <pc:docChg chg="addSld modSld modSection">
      <pc:chgData name="Publish Sun Shubin" userId="80244614d81fa6b2" providerId="LiveId" clId="{5804D6D9-87D2-47C9-8C79-5D9EDA52740B}" dt="2021-11-10T09:15:10.886" v="391" actId="20577"/>
      <pc:docMkLst>
        <pc:docMk/>
      </pc:docMkLst>
      <pc:sldChg chg="modSp mod">
        <pc:chgData name="Publish Sun Shubin" userId="80244614d81fa6b2" providerId="LiveId" clId="{5804D6D9-87D2-47C9-8C79-5D9EDA52740B}" dt="2021-11-10T09:11:46.176" v="187" actId="20577"/>
        <pc:sldMkLst>
          <pc:docMk/>
          <pc:sldMk cId="2382831103" sldId="598"/>
        </pc:sldMkLst>
        <pc:spChg chg="mod">
          <ac:chgData name="Publish Sun Shubin" userId="80244614d81fa6b2" providerId="LiveId" clId="{5804D6D9-87D2-47C9-8C79-5D9EDA52740B}" dt="2021-11-10T09:11:46.176" v="187" actId="20577"/>
          <ac:spMkLst>
            <pc:docMk/>
            <pc:sldMk cId="2382831103" sldId="598"/>
            <ac:spMk id="4" creationId="{E899E1AC-3151-4338-B6E9-812FB2A00070}"/>
          </ac:spMkLst>
        </pc:spChg>
        <pc:spChg chg="mod">
          <ac:chgData name="Publish Sun Shubin" userId="80244614d81fa6b2" providerId="LiveId" clId="{5804D6D9-87D2-47C9-8C79-5D9EDA52740B}" dt="2021-11-10T09:10:10.680" v="134" actId="20577"/>
          <ac:spMkLst>
            <pc:docMk/>
            <pc:sldMk cId="2382831103" sldId="598"/>
            <ac:spMk id="5" creationId="{422FC2F7-6260-4F6E-BC78-D4D0D11003FD}"/>
          </ac:spMkLst>
        </pc:spChg>
      </pc:sldChg>
      <pc:sldChg chg="modSp mod">
        <pc:chgData name="Publish Sun Shubin" userId="80244614d81fa6b2" providerId="LiveId" clId="{5804D6D9-87D2-47C9-8C79-5D9EDA52740B}" dt="2021-11-10T09:12:19.305" v="211" actId="20577"/>
        <pc:sldMkLst>
          <pc:docMk/>
          <pc:sldMk cId="1151863546" sldId="599"/>
        </pc:sldMkLst>
        <pc:spChg chg="mod">
          <ac:chgData name="Publish Sun Shubin" userId="80244614d81fa6b2" providerId="LiveId" clId="{5804D6D9-87D2-47C9-8C79-5D9EDA52740B}" dt="2021-11-10T09:12:19.305" v="211" actId="20577"/>
          <ac:spMkLst>
            <pc:docMk/>
            <pc:sldMk cId="1151863546" sldId="599"/>
            <ac:spMk id="4" creationId="{E899E1AC-3151-4338-B6E9-812FB2A00070}"/>
          </ac:spMkLst>
        </pc:spChg>
        <pc:spChg chg="mod">
          <ac:chgData name="Publish Sun Shubin" userId="80244614d81fa6b2" providerId="LiveId" clId="{5804D6D9-87D2-47C9-8C79-5D9EDA52740B}" dt="2021-11-10T09:11:10.294" v="163" actId="12"/>
          <ac:spMkLst>
            <pc:docMk/>
            <pc:sldMk cId="1151863546" sldId="599"/>
            <ac:spMk id="5" creationId="{422FC2F7-6260-4F6E-BC78-D4D0D11003FD}"/>
          </ac:spMkLst>
        </pc:spChg>
      </pc:sldChg>
      <pc:sldChg chg="modSp mod">
        <pc:chgData name="Publish Sun Shubin" userId="80244614d81fa6b2" providerId="LiveId" clId="{5804D6D9-87D2-47C9-8C79-5D9EDA52740B}" dt="2021-11-10T09:09:15.413" v="96" actId="20577"/>
        <pc:sldMkLst>
          <pc:docMk/>
          <pc:sldMk cId="3203915435" sldId="600"/>
        </pc:sldMkLst>
        <pc:spChg chg="mod">
          <ac:chgData name="Publish Sun Shubin" userId="80244614d81fa6b2" providerId="LiveId" clId="{5804D6D9-87D2-47C9-8C79-5D9EDA52740B}" dt="2021-11-10T09:09:15.413" v="96" actId="20577"/>
          <ac:spMkLst>
            <pc:docMk/>
            <pc:sldMk cId="3203915435" sldId="600"/>
            <ac:spMk id="5" creationId="{422FC2F7-6260-4F6E-BC78-D4D0D11003FD}"/>
          </ac:spMkLst>
        </pc:spChg>
      </pc:sldChg>
      <pc:sldChg chg="modSp mod">
        <pc:chgData name="Publish Sun Shubin" userId="80244614d81fa6b2" providerId="LiveId" clId="{5804D6D9-87D2-47C9-8C79-5D9EDA52740B}" dt="2021-11-10T09:12:05.004" v="199" actId="20577"/>
        <pc:sldMkLst>
          <pc:docMk/>
          <pc:sldMk cId="3884999509" sldId="601"/>
        </pc:sldMkLst>
        <pc:spChg chg="mod">
          <ac:chgData name="Publish Sun Shubin" userId="80244614d81fa6b2" providerId="LiveId" clId="{5804D6D9-87D2-47C9-8C79-5D9EDA52740B}" dt="2021-11-10T09:12:05.004" v="199" actId="20577"/>
          <ac:spMkLst>
            <pc:docMk/>
            <pc:sldMk cId="3884999509" sldId="601"/>
            <ac:spMk id="4" creationId="{E899E1AC-3151-4338-B6E9-812FB2A00070}"/>
          </ac:spMkLst>
        </pc:spChg>
        <pc:spChg chg="mod">
          <ac:chgData name="Publish Sun Shubin" userId="80244614d81fa6b2" providerId="LiveId" clId="{5804D6D9-87D2-47C9-8C79-5D9EDA52740B}" dt="2021-11-10T09:10:52.155" v="156" actId="20577"/>
          <ac:spMkLst>
            <pc:docMk/>
            <pc:sldMk cId="3884999509" sldId="601"/>
            <ac:spMk id="5" creationId="{422FC2F7-6260-4F6E-BC78-D4D0D11003FD}"/>
          </ac:spMkLst>
        </pc:spChg>
      </pc:sldChg>
      <pc:sldChg chg="modSp add mod">
        <pc:chgData name="Publish Sun Shubin" userId="80244614d81fa6b2" providerId="LiveId" clId="{5804D6D9-87D2-47C9-8C79-5D9EDA52740B}" dt="2021-11-10T09:15:10.886" v="391" actId="20577"/>
        <pc:sldMkLst>
          <pc:docMk/>
          <pc:sldMk cId="1048579449" sldId="602"/>
        </pc:sldMkLst>
        <pc:spChg chg="mod">
          <ac:chgData name="Publish Sun Shubin" userId="80244614d81fa6b2" providerId="LiveId" clId="{5804D6D9-87D2-47C9-8C79-5D9EDA52740B}" dt="2021-11-10T09:12:57.660" v="233" actId="20577"/>
          <ac:spMkLst>
            <pc:docMk/>
            <pc:sldMk cId="1048579449" sldId="602"/>
            <ac:spMk id="4" creationId="{E899E1AC-3151-4338-B6E9-812FB2A00070}"/>
          </ac:spMkLst>
        </pc:spChg>
        <pc:spChg chg="mod">
          <ac:chgData name="Publish Sun Shubin" userId="80244614d81fa6b2" providerId="LiveId" clId="{5804D6D9-87D2-47C9-8C79-5D9EDA52740B}" dt="2021-11-10T09:15:10.886" v="391" actId="20577"/>
          <ac:spMkLst>
            <pc:docMk/>
            <pc:sldMk cId="1048579449" sldId="602"/>
            <ac:spMk id="5" creationId="{422FC2F7-6260-4F6E-BC78-D4D0D11003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a:t>小売</a:t>
            </a:r>
            <a:r>
              <a:rPr lang="en-US" altLang="zh-CN" sz="1400" b="1" dirty="0"/>
              <a:t>SaaS</a:t>
            </a:r>
            <a:r>
              <a:rPr lang="ja-JP" altLang="en-US" sz="1400" b="1" dirty="0"/>
              <a:t>機能</a:t>
            </a:r>
            <a:endParaRPr lang="zh-CN" altLang="en-US" sz="1400" b="1" dirty="0"/>
          </a:p>
          <a:p>
            <a:endParaRPr lang="en-US" altLang="zh-CN" dirty="0"/>
          </a:p>
          <a:p>
            <a:pPr marL="0" marR="0" indent="0" algn="l" eaLnBrk="1" fontAlgn="auto" latinLnBrk="0" hangingPunct="1">
              <a:spcBef>
                <a:spcPts val="0"/>
              </a:spcBef>
              <a:spcAft>
                <a:spcPts val="0"/>
              </a:spcAft>
            </a:pPr>
            <a:r>
              <a:rPr lang="ja-JP" altLang="zh-CN" sz="1200" b="0" i="0" u="none" strike="noStrike" dirty="0">
                <a:solidFill>
                  <a:srgbClr val="FFFFFF"/>
                </a:solidFill>
                <a:effectLst/>
                <a:latin typeface="Calibri" panose="020F0502020204030204" pitchFamily="34" charset="0"/>
              </a:rPr>
              <a:t>オンラインショッピング、</a:t>
            </a:r>
            <a:r>
              <a:rPr lang="en-US" altLang="zh-CN" sz="1200" b="0" i="0" u="none" strike="noStrike" dirty="0">
                <a:solidFill>
                  <a:srgbClr val="FFFFFF"/>
                </a:solidFill>
                <a:effectLst/>
                <a:latin typeface="Calibri" panose="020F0502020204030204" pitchFamily="34" charset="0"/>
              </a:rPr>
              <a:t>CRM</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多実体店舗</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集客</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商品管理＆物流</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宅配ボックス</a:t>
            </a:r>
            <a:endParaRPr lang="zh-CN" altLang="zh-CN" sz="1200" b="0" i="0" u="none" strike="noStrike" dirty="0">
              <a:effectLst/>
              <a:latin typeface="Arial" panose="020B0604020202020204" pitchFamily="34" charset="0"/>
            </a:endParaRPr>
          </a:p>
          <a:p>
            <a:endParaRPr lang="en-US" altLang="zh-CN" dirty="0"/>
          </a:p>
          <a:p>
            <a:endParaRPr lang="en-US" altLang="zh-CN" dirty="0"/>
          </a:p>
          <a:p>
            <a:r>
              <a:rPr lang="en-US" altLang="ja-JP" sz="1400" b="1" dirty="0">
                <a:latin typeface="+mn-lt"/>
              </a:rPr>
              <a:t>HRTech</a:t>
            </a:r>
            <a:r>
              <a:rPr lang="ja-JP" altLang="en-US" sz="1400" b="1" dirty="0">
                <a:latin typeface="+mn-lt"/>
              </a:rPr>
              <a:t>：中小企業社内管理</a:t>
            </a:r>
            <a:r>
              <a:rPr lang="en-US" altLang="ja-JP" sz="1400" b="1" dirty="0">
                <a:latin typeface="+mn-lt"/>
              </a:rPr>
              <a:t>SaaS</a:t>
            </a:r>
          </a:p>
          <a:p>
            <a:pPr marL="0" marR="0" indent="0" algn="l" eaLnBrk="1" fontAlgn="auto" latinLnBrk="0" hangingPunct="1">
              <a:spcBef>
                <a:spcPts val="0"/>
              </a:spcBef>
              <a:spcAft>
                <a:spcPts val="0"/>
              </a:spcAft>
            </a:pPr>
            <a:r>
              <a:rPr lang="ja-JP" altLang="zh-CN" sz="1200" b="0" i="0" u="none" strike="noStrike" dirty="0">
                <a:solidFill>
                  <a:srgbClr val="FFFFFF"/>
                </a:solidFill>
                <a:effectLst/>
                <a:latin typeface="Calibri" panose="020F0502020204030204" pitchFamily="34" charset="0"/>
              </a:rPr>
              <a:t>人事</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労務</a:t>
            </a:r>
            <a:endParaRPr lang="zh-CN" altLang="zh-CN"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zh-CN" sz="1200" b="0" i="0" u="none" strike="noStrike" dirty="0">
                <a:solidFill>
                  <a:srgbClr val="000000"/>
                </a:solidFill>
                <a:effectLst/>
                <a:latin typeface="Calibri" panose="020F0502020204030204" pitchFamily="34" charset="0"/>
              </a:rPr>
              <a:t>資産</a:t>
            </a:r>
            <a:endParaRPr lang="en-US" altLang="ja-JP" sz="1200" b="0" i="0" u="none" strike="noStrike" dirty="0">
              <a:solidFill>
                <a:srgbClr val="000000"/>
              </a:solidFill>
              <a:effectLst/>
              <a:latin typeface="Calibri" panose="020F0502020204030204" pitchFamily="34" charset="0"/>
            </a:endParaRPr>
          </a:p>
          <a:p>
            <a:pPr marL="0" marR="0" indent="0" algn="l" eaLnBrk="1" fontAlgn="auto" latinLnBrk="0" hangingPunct="1">
              <a:spcBef>
                <a:spcPts val="0"/>
              </a:spcBef>
              <a:spcAft>
                <a:spcPts val="0"/>
              </a:spcAft>
            </a:pPr>
            <a:endParaRPr lang="en-US" altLang="zh-CN" sz="1200" b="0" i="0" u="none" strike="noStrike" dirty="0">
              <a:solidFill>
                <a:srgbClr val="000000"/>
              </a:solidFill>
              <a:effectLst/>
              <a:latin typeface="Calibri" panose="020F0502020204030204" pitchFamily="34" charset="0"/>
            </a:endParaRPr>
          </a:p>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略</a:t>
            </a:r>
            <a:endParaRPr lang="en-US" altLang="ja-JP"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endParaRPr lang="en-US" altLang="ja-JP" sz="12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402435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a:effectLst/>
                <a:latin typeface="Arial" panose="020B0604020202020204" pitchFamily="34" charset="0"/>
              </a:rPr>
              <a:t>参照資料：</a:t>
            </a:r>
            <a:r>
              <a:rPr lang="en-US" altLang="ja-JP" sz="1200" b="0" i="0" u="none" strike="noStrike" dirty="0">
                <a:effectLst/>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65430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600" dirty="0"/>
              <a:t>OKR</a:t>
            </a:r>
            <a:r>
              <a:rPr lang="ja-JP" altLang="en-US" sz="1600" dirty="0"/>
              <a:t>の</a:t>
            </a:r>
            <a:r>
              <a:rPr lang="zh-CN" altLang="en-US" sz="1600" dirty="0"/>
              <a:t>考</a:t>
            </a:r>
            <a:r>
              <a:rPr lang="ja-JP" altLang="en-US" sz="1600" dirty="0"/>
              <a:t>え</a:t>
            </a:r>
            <a:r>
              <a:rPr lang="zh-CN" altLang="en-US" sz="1600" dirty="0"/>
              <a:t>方</a:t>
            </a:r>
            <a:endParaRPr lang="en-US" altLang="ja-JP" sz="1600" dirty="0"/>
          </a:p>
          <a:p>
            <a:r>
              <a:rPr lang="en-US" altLang="ja-JP" sz="1200" dirty="0"/>
              <a:t>OKR</a:t>
            </a:r>
            <a:r>
              <a:rPr lang="ja-JP" altLang="en-US" sz="1200" dirty="0"/>
              <a:t>は、これまでのピラミッド型の組織と似ていて、トップの決めた方向性に末端の人材までが合わせる。</a:t>
            </a:r>
          </a:p>
          <a:p>
            <a:r>
              <a:rPr lang="ja-JP" altLang="en-US" sz="1200" dirty="0"/>
              <a:t>個人個人の「重要なこと」が明確になっていて、そこに向かって目標設定がされる。</a:t>
            </a:r>
          </a:p>
          <a:p>
            <a:r>
              <a:rPr lang="ja-JP" altLang="en-US" sz="1200" dirty="0"/>
              <a:t>そして、その前提で、個人は裁量を持ち、ある程度の自己判断が許されるという考え方です。</a:t>
            </a:r>
          </a:p>
          <a:p>
            <a:r>
              <a:rPr lang="ja-JP" altLang="en-US" sz="1200" dirty="0"/>
              <a:t>この考え方の場合、トップから末端まで、目標が明確に設定されるため、束になった時の力が大きく発揮されるというメリットがあります。</a:t>
            </a:r>
          </a:p>
          <a:p>
            <a:r>
              <a:rPr lang="ja-JP" altLang="en-US" sz="1200" dirty="0"/>
              <a:t>また、変化の激しい時代に対応するため、実践から評価までの期間を３ヶ月など短い期間で区切っていくことも特徴の一つです。</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400" b="1" dirty="0"/>
              <a:t>IT</a:t>
            </a:r>
            <a:r>
              <a:rPr lang="ja-JP" altLang="en-US" sz="1400" b="1" dirty="0"/>
              <a:t>業界関連法律・社員評価（</a:t>
            </a:r>
            <a:r>
              <a:rPr lang="en-US" altLang="ja-JP" sz="1400" b="1" dirty="0"/>
              <a:t>OKR</a:t>
            </a:r>
            <a:r>
              <a:rPr lang="ja-JP" altLang="en-US" sz="1400" b="1" dirty="0"/>
              <a:t>）</a:t>
            </a:r>
            <a:endParaRPr lang="en-US" altLang="ja-JP" sz="1400" b="1" dirty="0"/>
          </a:p>
          <a:p>
            <a:pPr marL="0" algn="l" fontAlgn="t">
              <a:spcBef>
                <a:spcPts val="0"/>
              </a:spcBef>
              <a:spcAft>
                <a:spcPts val="0"/>
              </a:spcAft>
            </a:pPr>
            <a:r>
              <a:rPr lang="ja-JP" altLang="zh-CN" sz="1200" b="0" i="0" u="none" strike="noStrike" dirty="0">
                <a:solidFill>
                  <a:srgbClr val="FFFFFF"/>
                </a:solidFill>
                <a:effectLst/>
                <a:latin typeface="Calibri" panose="020F0502020204030204" pitchFamily="34" charset="0"/>
              </a:rPr>
              <a:t>法律</a:t>
            </a:r>
            <a:r>
              <a:rPr lang="ja-JP" altLang="en-US" sz="1200" b="0" i="0" u="none" strike="noStrike" dirty="0">
                <a:solidFill>
                  <a:srgbClr val="FFFFFF"/>
                </a:solidFill>
                <a:effectLst/>
                <a:latin typeface="Calibri" panose="020F0502020204030204" pitchFamily="34" charset="0"/>
              </a:rPr>
              <a:t>：</a:t>
            </a:r>
            <a:r>
              <a:rPr lang="ja-JP" altLang="zh-CN" sz="1200" b="0" i="0" u="none" strike="noStrike" dirty="0">
                <a:solidFill>
                  <a:srgbClr val="FFFFFF"/>
                </a:solidFill>
                <a:effectLst/>
                <a:latin typeface="Calibri" panose="020F0502020204030204" pitchFamily="34" charset="0"/>
              </a:rPr>
              <a:t>著作権法</a:t>
            </a:r>
            <a:r>
              <a:rPr lang="ja-JP" altLang="en-US" sz="1200" b="0" i="0" u="none" strike="noStrike" dirty="0">
                <a:solidFill>
                  <a:srgbClr val="FFFFFF"/>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労働法</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民法</a:t>
            </a:r>
            <a:r>
              <a:rPr lang="ja-JP" altLang="en-US" sz="1200" b="0" i="0" u="none" strike="noStrike" dirty="0">
                <a:solidFill>
                  <a:srgbClr val="000000"/>
                </a:solidFill>
                <a:effectLst/>
                <a:latin typeface="Calibri" panose="020F0502020204030204" pitchFamily="34" charset="0"/>
              </a:rPr>
              <a:t>、</a:t>
            </a:r>
            <a:r>
              <a:rPr lang="ja-JP" altLang="zh-CN" sz="1200" b="0" i="0" u="none" strike="noStrike" dirty="0">
                <a:solidFill>
                  <a:srgbClr val="000000"/>
                </a:solidFill>
                <a:effectLst/>
                <a:latin typeface="Calibri" panose="020F0502020204030204" pitchFamily="34" charset="0"/>
              </a:rPr>
              <a:t>個人情報保護法</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社内管理ルール</a:t>
            </a:r>
            <a:r>
              <a:rPr lang="ja-JP" altLang="en-US" sz="1200" b="0" i="0" u="none" strike="noStrike" dirty="0">
                <a:solidFill>
                  <a:srgbClr val="000000"/>
                </a:solidFill>
                <a:effectLst/>
                <a:latin typeface="Calibri" panose="020F0502020204030204" pitchFamily="34" charset="0"/>
              </a:rPr>
              <a:t>：</a:t>
            </a:r>
            <a:endParaRPr lang="en-US" altLang="ja-JP" sz="1200" b="0" i="0" u="none" strike="noStrike" dirty="0">
              <a:solidFill>
                <a:srgbClr val="000000"/>
              </a:solidFill>
              <a:effectLst/>
              <a:latin typeface="Calibri" panose="020F050202020403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業績評価</a:t>
            </a:r>
            <a:r>
              <a:rPr lang="ja-JP" altLang="en-US" sz="1200" b="0" i="0" u="none" strike="noStrike" dirty="0">
                <a:solidFill>
                  <a:srgbClr val="000000"/>
                </a:solidFill>
                <a:effectLst/>
                <a:latin typeface="Calibri" panose="020F0502020204030204" pitchFamily="34" charset="0"/>
              </a:rPr>
              <a:t>、</a:t>
            </a:r>
            <a:r>
              <a:rPr lang="en-US" altLang="zh-CN" sz="1200" b="0" i="0" u="none" strike="noStrike" dirty="0">
                <a:solidFill>
                  <a:srgbClr val="000000"/>
                </a:solidFill>
                <a:effectLst/>
                <a:latin typeface="Calibri" panose="020F0502020204030204" pitchFamily="34" charset="0"/>
              </a:rPr>
              <a:t>OKR</a:t>
            </a:r>
            <a:r>
              <a:rPr lang="ja-JP" altLang="zh-CN" sz="1200" b="0" i="0" u="none" strike="noStrike" dirty="0">
                <a:solidFill>
                  <a:srgbClr val="000000"/>
                </a:solidFill>
                <a:effectLst/>
                <a:latin typeface="Calibri" panose="020F0502020204030204" pitchFamily="34" charset="0"/>
              </a:rPr>
              <a:t>とは</a:t>
            </a:r>
            <a:endParaRPr lang="en-US" altLang="ja-JP" sz="1200" b="0" i="0" u="none" strike="noStrike" dirty="0">
              <a:solidFill>
                <a:srgbClr val="000000"/>
              </a:solidFill>
              <a:effectLst/>
              <a:latin typeface="Calibri" panose="020F0502020204030204" pitchFamily="34" charset="0"/>
            </a:endParaRPr>
          </a:p>
          <a:p>
            <a:pPr marL="0" algn="l" fontAlgn="t">
              <a:spcBef>
                <a:spcPts val="0"/>
              </a:spcBef>
              <a:spcAft>
                <a:spcPts val="0"/>
              </a:spcAft>
            </a:pPr>
            <a:endParaRPr lang="en-US" altLang="zh-CN" sz="1800" b="0" i="0" u="none" strike="noStrike" dirty="0">
              <a:solidFill>
                <a:srgbClr val="000000"/>
              </a:solidFill>
              <a:effectLst/>
              <a:latin typeface="Calibri" panose="020F0502020204030204" pitchFamily="34" charset="0"/>
            </a:endParaRPr>
          </a:p>
          <a:p>
            <a:pPr marL="0" algn="l" fontAlgn="t">
              <a:spcBef>
                <a:spcPts val="0"/>
              </a:spcBef>
              <a:spcAft>
                <a:spcPts val="0"/>
              </a:spcAft>
            </a:pPr>
            <a:r>
              <a:rPr lang="en-US" altLang="zh-CN" sz="1400" b="1" dirty="0"/>
              <a:t>Salesforce</a:t>
            </a:r>
            <a:r>
              <a:rPr lang="ja-JP" altLang="en-US" sz="1400" b="1" dirty="0"/>
              <a:t>基本</a:t>
            </a:r>
            <a:endParaRPr lang="zh-CN" altLang="zh-CN" sz="1400" b="1" i="0" u="none" strike="noStrike" dirty="0">
              <a:effectLst/>
              <a:latin typeface="Arial" panose="020B0604020202020204" pitchFamily="34" charset="0"/>
            </a:endParaRPr>
          </a:p>
          <a:p>
            <a:endParaRPr lang="en-US" altLang="zh-CN" dirty="0"/>
          </a:p>
          <a:p>
            <a:endParaRPr lang="en-US" altLang="zh-CN" dirty="0"/>
          </a:p>
          <a:p>
            <a:r>
              <a:rPr lang="en-US" altLang="ja-JP" sz="1400" b="1" dirty="0"/>
              <a:t>RPA</a:t>
            </a:r>
          </a:p>
          <a:p>
            <a:endParaRPr lang="en-US" altLang="zh-CN" dirty="0"/>
          </a:p>
          <a:p>
            <a:r>
              <a:rPr lang="ja-JP" altLang="en-US" sz="1400" b="1" dirty="0"/>
              <a:t>アジャイル開発</a:t>
            </a:r>
            <a:endParaRPr lang="en-US" altLang="ja-JP" sz="1400" b="1" dirty="0"/>
          </a:p>
          <a:p>
            <a:endParaRPr lang="en-US" altLang="zh-CN" dirty="0"/>
          </a:p>
          <a:p>
            <a:endParaRPr lang="en-US" altLang="zh-CN" dirty="0"/>
          </a:p>
          <a:p>
            <a:endParaRPr lang="en-US" altLang="zh-CN" dirty="0"/>
          </a:p>
          <a:p>
            <a:endParaRPr lang="en-US" altLang="zh-CN" dirty="0"/>
          </a:p>
          <a:p>
            <a:r>
              <a:rPr lang="ja-JP" altLang="en-US" sz="1400" b="1" dirty="0"/>
              <a:t>人材ビジネスの基礎知識</a:t>
            </a:r>
            <a:endParaRPr lang="en-US" altLang="ja-JP" sz="1400" b="1" dirty="0"/>
          </a:p>
          <a:p>
            <a:pPr marL="0" algn="l" fontAlgn="t">
              <a:spcBef>
                <a:spcPts val="0"/>
              </a:spcBef>
              <a:spcAft>
                <a:spcPts val="0"/>
              </a:spcAft>
            </a:pPr>
            <a:r>
              <a:rPr lang="ja-JP" altLang="zh-CN" sz="1200" b="0" i="0" u="none" strike="noStrike" dirty="0">
                <a:solidFill>
                  <a:srgbClr val="FFFFFF"/>
                </a:solidFill>
                <a:effectLst/>
                <a:latin typeface="Calibri" panose="020F0502020204030204" pitchFamily="34" charset="0"/>
              </a:rPr>
              <a:t>働い方改革と労働力市場</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人材ビジネス概要</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労働力確保サービス</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人事労務サービス</a:t>
            </a:r>
            <a:endParaRPr lang="zh-CN" altLang="zh-CN" sz="1200" b="0" i="0" u="none" strike="noStrike" dirty="0">
              <a:effectLst/>
              <a:latin typeface="Arial" panose="020B0604020202020204" pitchFamily="34" charset="0"/>
            </a:endParaRPr>
          </a:p>
          <a:p>
            <a:pPr marL="0" algn="l" fontAlgn="t">
              <a:spcBef>
                <a:spcPts val="0"/>
              </a:spcBef>
              <a:spcAft>
                <a:spcPts val="0"/>
              </a:spcAft>
            </a:pPr>
            <a:r>
              <a:rPr lang="ja-JP" altLang="zh-CN" sz="1200" b="0" i="0" u="none" strike="noStrike" dirty="0">
                <a:solidFill>
                  <a:srgbClr val="000000"/>
                </a:solidFill>
                <a:effectLst/>
                <a:latin typeface="Calibri" panose="020F0502020204030204" pitchFamily="34" charset="0"/>
              </a:rPr>
              <a:t>人材ビジネスの課題</a:t>
            </a:r>
            <a:endParaRPr lang="zh-CN" altLang="zh-CN" sz="1200" b="0" i="0" u="none" strike="noStrike" dirty="0">
              <a:effectLst/>
              <a:latin typeface="Arial" panose="020B0604020202020204" pitchFamily="34" charset="0"/>
            </a:endParaRPr>
          </a:p>
          <a:p>
            <a:endParaRPr lang="en-US" altLang="zh-CN" dirty="0"/>
          </a:p>
          <a:p>
            <a:r>
              <a:rPr lang="ja-JP" altLang="en-US" sz="1400" b="1" dirty="0"/>
              <a:t>小売業界の</a:t>
            </a:r>
            <a:r>
              <a:rPr lang="ja-JP" altLang="zh-CN" sz="1400" b="1" i="0" u="none" strike="noStrike" dirty="0">
                <a:solidFill>
                  <a:srgbClr val="FFFFFF"/>
                </a:solidFill>
                <a:effectLst/>
                <a:latin typeface="Calibri" panose="020F0502020204030204" pitchFamily="34" charset="0"/>
              </a:rPr>
              <a:t>基本</a:t>
            </a:r>
            <a:endParaRPr lang="en-US" altLang="ja-JP" sz="1400" b="1" i="0" u="none" strike="noStrike" dirty="0">
              <a:solidFill>
                <a:schemeClr val="tx1"/>
              </a:solidFill>
              <a:effectLst/>
              <a:latin typeface="+mn-lt"/>
            </a:endParaRPr>
          </a:p>
          <a:p>
            <a:r>
              <a:rPr lang="en-US" altLang="ja-JP" sz="1400" b="0" i="0" u="none" strike="noStrike" dirty="0">
                <a:solidFill>
                  <a:schemeClr val="tx1"/>
                </a:solidFill>
                <a:effectLst/>
                <a:latin typeface="+mn-lt"/>
              </a:rPr>
              <a:t>      </a:t>
            </a:r>
            <a:r>
              <a:rPr lang="ja-JP" altLang="zh-CN" sz="1800" b="0" i="0" u="none" strike="noStrike" dirty="0">
                <a:solidFill>
                  <a:srgbClr val="FFFFFF"/>
                </a:solidFill>
                <a:effectLst/>
                <a:latin typeface="Calibri" panose="020F0502020204030204" pitchFamily="34" charset="0"/>
              </a:rPr>
              <a:t>物流</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物流の基礎知識</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業界別の物流の仕組み</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物流を支える最新技術</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物流に関連する法律</a:t>
            </a:r>
            <a:endParaRPr lang="zh-CN" altLang="zh-CN" sz="1800" b="0" i="0" u="none" strike="noStrike" dirty="0">
              <a:effectLst/>
              <a:latin typeface="Arial" panose="020B0604020202020204" pitchFamily="34" charset="0"/>
            </a:endParaRPr>
          </a:p>
          <a:p>
            <a:pPr marL="457200" lvl="1" algn="l" fontAlgn="t">
              <a:spcBef>
                <a:spcPts val="0"/>
              </a:spcBef>
              <a:spcAft>
                <a:spcPts val="0"/>
              </a:spcAft>
            </a:pPr>
            <a:r>
              <a:rPr lang="ja-JP" altLang="zh-CN" sz="1800" b="0" i="0" u="none" strike="noStrike" dirty="0">
                <a:solidFill>
                  <a:srgbClr val="000000"/>
                </a:solidFill>
                <a:effectLst/>
                <a:latin typeface="Calibri" panose="020F0502020204030204" pitchFamily="34" charset="0"/>
              </a:rPr>
              <a:t>物流の現状課題と将来の展望</a:t>
            </a:r>
            <a:endParaRPr lang="en-US" altLang="ja-JP" sz="1800" b="0" i="0" u="none" strike="noStrike" dirty="0">
              <a:solidFill>
                <a:srgbClr val="000000"/>
              </a:solidFill>
              <a:effectLst/>
              <a:latin typeface="Calibri" panose="020F0502020204030204" pitchFamily="34" charset="0"/>
            </a:endParaRPr>
          </a:p>
          <a:p>
            <a:pPr marL="0" algn="l" fontAlgn="t">
              <a:spcBef>
                <a:spcPts val="0"/>
              </a:spcBef>
              <a:spcAft>
                <a:spcPts val="0"/>
              </a:spcAft>
            </a:pPr>
            <a:endParaRPr lang="en-US" altLang="zh-CN" sz="1800" b="0" i="0" u="none" strike="noStrike" dirty="0">
              <a:solidFill>
                <a:srgbClr val="000000"/>
              </a:solidFill>
              <a:effectLst/>
              <a:latin typeface="Calibri" panose="020F050202020403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400" b="1" dirty="0"/>
              <a:t>プロダクトマネージャー</a:t>
            </a:r>
            <a:endParaRPr lang="zh-CN" altLang="en-US" sz="1400" b="1" dirty="0"/>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800" dirty="0"/>
              <a:t>     ソーシャルネットワークの基礎知識</a:t>
            </a:r>
            <a:endParaRPr lang="en-US" altLang="ja-JP" sz="1800" dirty="0"/>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algn="l" fontAlgn="t">
              <a:spcBef>
                <a:spcPts val="0"/>
              </a:spcBef>
              <a:spcAft>
                <a:spcPts val="0"/>
              </a:spcAft>
            </a:pPr>
            <a:endParaRPr lang="en-US" altLang="zh-CN" sz="1800" b="0" i="0" u="none" strike="noStrike" dirty="0">
              <a:effectLst/>
              <a:latin typeface="Arial" panose="020B060402020202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800" b="0" i="0" u="none" strike="noStrike" dirty="0">
                <a:effectLst/>
                <a:latin typeface="Arial" panose="020B0604020202020204" pitchFamily="34" charset="0"/>
              </a:rPr>
              <a:t>参照資料：</a:t>
            </a:r>
            <a:r>
              <a:rPr lang="en-US" altLang="ja-JP" sz="1800" b="0" i="0" u="none" strike="noStrike" dirty="0">
                <a:effectLst/>
                <a:latin typeface="Arial" panose="020B0604020202020204" pitchFamily="34" charset="0"/>
              </a:rPr>
              <a:t>https://sunshubin.github.io/</a:t>
            </a:r>
            <a:endParaRPr lang="zh-CN" altLang="en-US" sz="1800" dirty="0"/>
          </a:p>
          <a:p>
            <a:pPr marL="0" algn="l" fontAlgn="t">
              <a:spcBef>
                <a:spcPts val="0"/>
              </a:spcBef>
              <a:spcAft>
                <a:spcPts val="0"/>
              </a:spcAft>
            </a:pPr>
            <a:endParaRPr lang="zh-CN" altLang="zh-CN" sz="18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C1E9A09B-59ED-4F0E-AA09-1D7970C5AB2B}" type="datetimeFigureOut">
              <a:rPr kumimoji="1" lang="ja-JP" altLang="en-US" smtClean="0"/>
              <a:t>2021/11/10</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054AD30-90D9-42E0-95DF-3D81126E480B}"/>
              </a:ext>
            </a:extLst>
          </p:cNvPr>
          <p:cNvSpPr>
            <a:spLocks noGrp="1"/>
          </p:cNvSpPr>
          <p:nvPr>
            <p:ph type="sldNum" sz="quarter" idx="12"/>
          </p:nvPr>
        </p:nvSpPr>
        <p:spPr/>
        <p:txBody>
          <a:bodyPr/>
          <a:lstStyle/>
          <a:p>
            <a:fld id="{1C27505C-2D7B-442C-9514-B1DD93127EF6}" type="slidenum">
              <a:rPr kumimoji="1" lang="ja-JP" altLang="en-US" smtClean="0"/>
              <a:t>‹#›</a:t>
            </a:fld>
            <a:endParaRPr kumimoji="1" lang="ja-JP" altLang="en-US"/>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BAB84D8C-C303-4068-BB35-C962BFE908E0}" type="datetimeFigureOut">
              <a:rPr kumimoji="1" lang="ja-JP" altLang="en-US" smtClean="0"/>
              <a:t>2021/11/10</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17EF957-C419-4F49-8246-10DCAC5A8E38}"/>
              </a:ext>
            </a:extLst>
          </p:cNvPr>
          <p:cNvSpPr>
            <a:spLocks noGrp="1"/>
          </p:cNvSpPr>
          <p:nvPr>
            <p:ph type="sldNum" sz="quarter" idx="12"/>
          </p:nvPr>
        </p:nvSpPr>
        <p:spPr/>
        <p:txBody>
          <a:bodyPr/>
          <a:lstStyle/>
          <a:p>
            <a:fld id="{F7963180-57F4-4A05-99B2-90D7935AA26D}" type="slidenum">
              <a:rPr kumimoji="1" lang="ja-JP" altLang="en-US" smtClean="0"/>
              <a:t>‹#›</a:t>
            </a:fld>
            <a:endParaRPr kumimoji="1" lang="ja-JP" altLang="en-US"/>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5"/>
            <a:ext cx="11540249" cy="369332"/>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251751" y="2586633"/>
            <a:ext cx="9729927" cy="923330"/>
          </a:xfrm>
        </p:spPr>
        <p:txBody>
          <a:bodyPr/>
          <a:lstStyle/>
          <a:p>
            <a:r>
              <a:rPr kumimoji="1" lang="ja-JP" altLang="en-US" dirty="0"/>
              <a:t>トランスコスモス業務改善</a:t>
            </a:r>
          </a:p>
        </p:txBody>
      </p:sp>
      <p:sp>
        <p:nvSpPr>
          <p:cNvPr id="3" name="字幕 2">
            <a:extLst>
              <a:ext uri="{FF2B5EF4-FFF2-40B4-BE49-F238E27FC236}">
                <a16:creationId xmlns:a16="http://schemas.microsoft.com/office/drawing/2014/main" id="{B18D410F-C6B3-4ED6-A74D-EC2056793336}"/>
              </a:ext>
            </a:extLst>
          </p:cNvPr>
          <p:cNvSpPr>
            <a:spLocks noGrp="1"/>
          </p:cNvSpPr>
          <p:nvPr>
            <p:ph type="subTitle" idx="1"/>
          </p:nvPr>
        </p:nvSpPr>
        <p:spPr>
          <a:xfrm>
            <a:off x="1524000" y="3602038"/>
            <a:ext cx="9144000" cy="369332"/>
          </a:xfrm>
        </p:spPr>
        <p:txBody>
          <a:bodyPr/>
          <a:lstStyle/>
          <a:p>
            <a:endParaRPr kumimoji="1" lang="en-US" altLang="ja-JP"/>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a:t>品質保証の部署を新設</a:t>
            </a:r>
            <a:endParaRPr lang="zh-CN" altLang="en-US" dirty="0"/>
          </a:p>
        </p:txBody>
      </p:sp>
    </p:spTree>
    <p:extLst>
      <p:ext uri="{BB962C8B-B14F-4D97-AF65-F5344CB8AC3E}">
        <p14:creationId xmlns:p14="http://schemas.microsoft.com/office/powerpoint/2010/main" val="182831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A60D25-0D06-4182-AA10-FFF4DB646D19}"/>
              </a:ext>
            </a:extLst>
          </p:cNvPr>
          <p:cNvSpPr>
            <a:spLocks noGrp="1"/>
          </p:cNvSpPr>
          <p:nvPr>
            <p:ph type="title"/>
          </p:nvPr>
        </p:nvSpPr>
        <p:spPr>
          <a:xfrm>
            <a:off x="831850" y="3639145"/>
            <a:ext cx="10515600" cy="923330"/>
          </a:xfrm>
        </p:spPr>
        <p:txBody>
          <a:bodyPr/>
          <a:lstStyle/>
          <a:p>
            <a:r>
              <a:rPr lang="ja-JP" altLang="en-US" dirty="0"/>
              <a:t>大宇宙ジャパン会社目標</a:t>
            </a:r>
            <a:endParaRPr lang="zh-CN" altLang="en-US" dirty="0"/>
          </a:p>
        </p:txBody>
      </p:sp>
      <p:sp>
        <p:nvSpPr>
          <p:cNvPr id="5" name="文本占位符 4">
            <a:extLst>
              <a:ext uri="{FF2B5EF4-FFF2-40B4-BE49-F238E27FC236}">
                <a16:creationId xmlns:a16="http://schemas.microsoft.com/office/drawing/2014/main" id="{8A358729-F1FD-4EF8-94C4-F8AFCD040C7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138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061823528"/>
              </p:ext>
            </p:extLst>
          </p:nvPr>
        </p:nvGraphicFramePr>
        <p:xfrm>
          <a:off x="315152" y="540380"/>
          <a:ext cx="11561696" cy="53949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zh-CN" sz="1800" b="1" dirty="0">
                          <a:solidFill>
                            <a:schemeClr val="lt1"/>
                          </a:solidFill>
                          <a:effectLst/>
                          <a:latin typeface="+mn-ea"/>
                          <a:ea typeface="+mn-ea"/>
                          <a:cs typeface="+mn-cs"/>
                        </a:rPr>
                        <a:t>アウトソーシング：ソリューションサービス：自社事業</a:t>
                      </a: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zh-CN" altLang="zh-CN" sz="1800" dirty="0">
                          <a:solidFill>
                            <a:schemeClr val="dk1"/>
                          </a:solidFill>
                          <a:effectLst/>
                          <a:latin typeface="+mn-ea"/>
                          <a:ea typeface="+mn-ea"/>
                          <a:cs typeface="+mn-cs"/>
                        </a:rPr>
                        <a:t>トランスコスモス株式会社業務を全面</a:t>
                      </a:r>
                      <a:r>
                        <a:rPr lang="ja-JP" altLang="en-US" sz="1800" dirty="0">
                          <a:solidFill>
                            <a:schemeClr val="dk1"/>
                          </a:solidFill>
                          <a:effectLst/>
                          <a:latin typeface="+mn-ea"/>
                          <a:ea typeface="+mn-ea"/>
                          <a:cs typeface="+mn-cs"/>
                        </a:rPr>
                        <a:t>な</a:t>
                      </a:r>
                      <a:r>
                        <a:rPr lang="zh-CN" altLang="zh-CN" sz="1800" dirty="0">
                          <a:solidFill>
                            <a:schemeClr val="dk1"/>
                          </a:solidFill>
                          <a:effectLst/>
                          <a:latin typeface="+mn-ea"/>
                          <a:ea typeface="+mn-ea"/>
                          <a:cs typeface="+mn-cs"/>
                        </a:rPr>
                        <a:t>サポートし、コア技術は強くなる</a:t>
                      </a:r>
                      <a:endParaRPr lang="en-US" altLang="zh-CN" sz="1800" dirty="0">
                        <a:solidFill>
                          <a:schemeClr val="dk1"/>
                        </a:solidFill>
                        <a:effectLst/>
                        <a:latin typeface="+mn-ea"/>
                        <a:ea typeface="+mn-ea"/>
                        <a:cs typeface="+mn-cs"/>
                      </a:endParaRPr>
                    </a:p>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ja-JP" sz="1800" dirty="0">
                          <a:solidFill>
                            <a:schemeClr val="dk1"/>
                          </a:solidFill>
                          <a:effectLst/>
                          <a:latin typeface="+mn-ea"/>
                          <a:ea typeface="+mn-ea"/>
                          <a:cs typeface="+mn-cs"/>
                        </a:rPr>
                        <a:t>V1</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７</a:t>
                      </a:r>
                      <a:r>
                        <a:rPr lang="zh-CN" altLang="zh-CN" sz="1800" b="0" dirty="0">
                          <a:solidFill>
                            <a:schemeClr val="tx1"/>
                          </a:solidFill>
                          <a:effectLst/>
                          <a:latin typeface="+mn-ea"/>
                          <a:ea typeface="+mn-ea"/>
                          <a:cs typeface="+mn-cs"/>
                        </a:rPr>
                        <a:t>：</a:t>
                      </a:r>
                      <a:r>
                        <a:rPr lang="ja-JP" altLang="en-US" sz="1800" b="0" dirty="0">
                          <a:solidFill>
                            <a:schemeClr val="tx1"/>
                          </a:solidFill>
                          <a:effectLst/>
                          <a:latin typeface="+mn-ea"/>
                          <a:ea typeface="+mn-ea"/>
                          <a:cs typeface="+mn-cs"/>
                        </a:rPr>
                        <a:t>２</a:t>
                      </a:r>
                      <a:r>
                        <a:rPr lang="zh-CN" altLang="zh-CN" sz="1800" b="0" dirty="0">
                          <a:solidFill>
                            <a:schemeClr val="tx1"/>
                          </a:solidFill>
                          <a:effectLst/>
                          <a:latin typeface="+mn-ea"/>
                          <a:ea typeface="+mn-ea"/>
                          <a:cs typeface="+mn-cs"/>
                        </a:rPr>
                        <a:t>：</a:t>
                      </a:r>
                      <a:r>
                        <a:rPr lang="ja-JP" altLang="en-US" sz="1800" b="0" dirty="0">
                          <a:solidFill>
                            <a:schemeClr val="tx1"/>
                          </a:solidFill>
                          <a:effectLst/>
                          <a:latin typeface="+mn-ea"/>
                          <a:ea typeface="+mn-ea"/>
                          <a:cs typeface="+mn-cs"/>
                        </a:rPr>
                        <a:t>１</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zh-CN" altLang="zh-CN" sz="1800" dirty="0">
                          <a:solidFill>
                            <a:schemeClr val="dk1"/>
                          </a:solidFill>
                          <a:effectLst/>
                          <a:latin typeface="+mn-ea"/>
                          <a:ea typeface="+mn-ea"/>
                          <a:cs typeface="+mn-cs"/>
                        </a:rPr>
                        <a:t>トランスコスモス株式会社グループに　技術力№１の子会社になる</a:t>
                      </a:r>
                      <a:endParaRPr lang="en-US" altLang="zh-CN" sz="1800" dirty="0">
                        <a:solidFill>
                          <a:schemeClr val="dk1"/>
                        </a:solidFill>
                        <a:effectLst/>
                        <a:latin typeface="+mn-ea"/>
                        <a:ea typeface="+mn-ea"/>
                        <a:cs typeface="+mn-cs"/>
                      </a:endParaRPr>
                    </a:p>
                    <a:p>
                      <a:r>
                        <a:rPr lang="ja-JP" altLang="en-US" sz="1800" dirty="0">
                          <a:solidFill>
                            <a:schemeClr val="dk1"/>
                          </a:solidFill>
                          <a:effectLst/>
                          <a:latin typeface="+mn-ea"/>
                          <a:ea typeface="+mn-ea"/>
                          <a:cs typeface="+mn-cs"/>
                        </a:rPr>
                        <a:t>コア技術戦略：機械学習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中小企業社内管理（人事）</a:t>
                      </a:r>
                      <a:r>
                        <a:rPr lang="en-US" altLang="ja-JP" sz="1800" dirty="0">
                          <a:solidFill>
                            <a:schemeClr val="dk1"/>
                          </a:solidFill>
                          <a:effectLst/>
                          <a:latin typeface="+mn-ea"/>
                          <a:ea typeface="+mn-ea"/>
                          <a:cs typeface="+mn-cs"/>
                        </a:rPr>
                        <a:t>SaaS</a:t>
                      </a:r>
                    </a:p>
                  </a:txBody>
                  <a:tcPr/>
                </a:tc>
                <a:tc>
                  <a:txBody>
                    <a:bodyPr/>
                    <a:lstStyle/>
                    <a:p>
                      <a:r>
                        <a:rPr lang="ja-JP" altLang="en-US" sz="1800" dirty="0">
                          <a:solidFill>
                            <a:schemeClr val="dk1"/>
                          </a:solidFill>
                          <a:effectLst/>
                          <a:latin typeface="+mn-ea"/>
                          <a:ea typeface="+mn-ea"/>
                          <a:cs typeface="+mn-cs"/>
                        </a:rPr>
                        <a:t>６</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２</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２</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txBody>
                  <a:tcPr/>
                </a:tc>
                <a:tc>
                  <a:txBody>
                    <a:bodyPr/>
                    <a:lstStyle/>
                    <a:p>
                      <a:r>
                        <a:rPr lang="ja-JP" altLang="en-US" dirty="0">
                          <a:latin typeface="+mn-ea"/>
                          <a:ea typeface="+mn-ea"/>
                        </a:rPr>
                        <a:t>５</a:t>
                      </a:r>
                      <a:r>
                        <a:rPr lang="zh-CN" altLang="en-US" dirty="0">
                          <a:latin typeface="+mn-ea"/>
                          <a:ea typeface="+mn-ea"/>
                        </a:rPr>
                        <a:t>：</a:t>
                      </a:r>
                      <a:r>
                        <a:rPr lang="ja-JP" altLang="en-US" dirty="0">
                          <a:latin typeface="+mn-ea"/>
                          <a:ea typeface="+mn-ea"/>
                        </a:rPr>
                        <a:t>３</a:t>
                      </a:r>
                      <a:r>
                        <a:rPr lang="zh-CN" altLang="en-US" dirty="0">
                          <a:latin typeface="+mn-ea"/>
                          <a:ea typeface="+mn-ea"/>
                        </a:rPr>
                        <a:t>：</a:t>
                      </a:r>
                      <a:r>
                        <a:rPr lang="ja-JP" altLang="en-US" dirty="0">
                          <a:latin typeface="+mn-ea"/>
                          <a:ea typeface="+mn-ea"/>
                        </a:rPr>
                        <a:t>２</a:t>
                      </a:r>
                      <a:endParaRPr lang="zh-CN" altLang="en-US" dirty="0">
                        <a:latin typeface="+mn-ea"/>
                        <a:ea typeface="+mn-ea"/>
                      </a:endParaRPr>
                    </a:p>
                  </a:txBody>
                  <a:tcPr/>
                </a:tc>
                <a:extLst>
                  <a:ext uri="{0D108BD9-81ED-4DB2-BD59-A6C34878D82A}">
                    <a16:rowId xmlns:a16="http://schemas.microsoft.com/office/drawing/2014/main" val="3723743411"/>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a:t>
                      </a:r>
                      <a:r>
                        <a:rPr lang="en-US" altLang="ja-JP" sz="1800" dirty="0">
                          <a:solidFill>
                            <a:schemeClr val="dk1"/>
                          </a:solidFill>
                          <a:effectLst/>
                          <a:latin typeface="+mn-ea"/>
                          <a:ea typeface="+mn-ea"/>
                          <a:cs typeface="+mn-cs"/>
                        </a:rPr>
                        <a:t>SaaS</a:t>
                      </a:r>
                      <a:endParaRPr lang="zh-CN" altLang="en-US" dirty="0">
                        <a:latin typeface="+mn-ea"/>
                        <a:ea typeface="+mn-ea"/>
                      </a:endParaRPr>
                    </a:p>
                  </a:txBody>
                  <a:tcPr/>
                </a:tc>
                <a:tc>
                  <a:txBody>
                    <a:bodyPr/>
                    <a:lstStyle/>
                    <a:p>
                      <a:r>
                        <a:rPr lang="ja-JP" altLang="en-US" dirty="0">
                          <a:latin typeface="+mn-ea"/>
                          <a:ea typeface="+mn-ea"/>
                        </a:rPr>
                        <a:t>４</a:t>
                      </a:r>
                      <a:r>
                        <a:rPr lang="zh-CN" altLang="en-US" dirty="0">
                          <a:latin typeface="+mn-ea"/>
                          <a:ea typeface="+mn-ea"/>
                        </a:rPr>
                        <a:t>：</a:t>
                      </a:r>
                      <a:r>
                        <a:rPr lang="ja-JP" altLang="en-US" dirty="0">
                          <a:latin typeface="+mn-ea"/>
                          <a:ea typeface="+mn-ea"/>
                        </a:rPr>
                        <a:t>３</a:t>
                      </a:r>
                      <a:r>
                        <a:rPr lang="zh-CN" altLang="en-US" dirty="0">
                          <a:latin typeface="+mn-ea"/>
                          <a:ea typeface="+mn-ea"/>
                        </a:rPr>
                        <a:t>：</a:t>
                      </a:r>
                      <a:r>
                        <a:rPr lang="ja-JP" altLang="en-US" dirty="0">
                          <a:latin typeface="+mn-ea"/>
                          <a:ea typeface="+mn-ea"/>
                        </a:rPr>
                        <a:t>３</a:t>
                      </a:r>
                      <a:endParaRPr lang="zh-CN" altLang="en-US" dirty="0">
                        <a:latin typeface="+mn-ea"/>
                        <a:ea typeface="+mn-ea"/>
                      </a:endParaRPr>
                    </a:p>
                  </a:txBody>
                  <a:tcPr/>
                </a:tc>
                <a:extLst>
                  <a:ext uri="{0D108BD9-81ED-4DB2-BD59-A6C34878D82A}">
                    <a16:rowId xmlns:a16="http://schemas.microsoft.com/office/drawing/2014/main" val="2614410228"/>
                  </a:ext>
                </a:extLst>
              </a:tr>
            </a:tbl>
          </a:graphicData>
        </a:graphic>
      </p:graphicFrame>
    </p:spTree>
    <p:extLst>
      <p:ext uri="{BB962C8B-B14F-4D97-AF65-F5344CB8AC3E}">
        <p14:creationId xmlns:p14="http://schemas.microsoft.com/office/powerpoint/2010/main" val="792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772202975"/>
              </p:ext>
            </p:extLst>
          </p:nvPr>
        </p:nvGraphicFramePr>
        <p:xfrm>
          <a:off x="315152" y="540380"/>
          <a:ext cx="11561696" cy="2763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zh-CN" sz="1800" b="1" dirty="0">
                          <a:solidFill>
                            <a:schemeClr val="lt1"/>
                          </a:solidFill>
                          <a:effectLst/>
                          <a:latin typeface="+mn-ea"/>
                          <a:ea typeface="+mn-ea"/>
                          <a:cs typeface="+mn-cs"/>
                        </a:rPr>
                        <a:t>アウトソーシング：ソリューションサービス：自社事業</a:t>
                      </a: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dirty="0">
                          <a:latin typeface="+mn-ea"/>
                          <a:ea typeface="+mn-ea"/>
                        </a:rPr>
                        <a:t>３</a:t>
                      </a:r>
                      <a:r>
                        <a:rPr lang="zh-CN" altLang="en-US" dirty="0">
                          <a:latin typeface="+mn-ea"/>
                          <a:ea typeface="+mn-ea"/>
                        </a:rPr>
                        <a:t>：３：</a:t>
                      </a:r>
                      <a:r>
                        <a:rPr lang="en-US" altLang="ja-JP" dirty="0">
                          <a:latin typeface="+mn-ea"/>
                          <a:ea typeface="+mn-ea"/>
                        </a:rPr>
                        <a:t>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endParaRPr lang="en-US" altLang="zh-CN" dirty="0">
                        <a:latin typeface="+mn-ea"/>
                        <a:ea typeface="+mn-ea"/>
                      </a:endParaRPr>
                    </a:p>
                  </a:txBody>
                  <a:tcPr/>
                </a:tc>
                <a:tc>
                  <a:txBody>
                    <a:bodyPr/>
                    <a:lstStyle/>
                    <a:p>
                      <a:r>
                        <a:rPr lang="ja-JP" altLang="en-US" dirty="0">
                          <a:latin typeface="+mn-ea"/>
                          <a:ea typeface="+mn-ea"/>
                        </a:rPr>
                        <a:t>２</a:t>
                      </a:r>
                      <a:r>
                        <a:rPr lang="zh-CN" altLang="en-US" dirty="0">
                          <a:latin typeface="+mn-ea"/>
                          <a:ea typeface="+mn-ea"/>
                        </a:rPr>
                        <a:t>：３：</a:t>
                      </a:r>
                      <a:r>
                        <a:rPr lang="ja-JP" altLang="en-US" dirty="0">
                          <a:latin typeface="+mn-ea"/>
                          <a:ea typeface="+mn-ea"/>
                        </a:rPr>
                        <a:t>５</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endParaRPr lang="zh-CN" altLang="en-US" sz="1800" dirty="0">
                        <a:solidFill>
                          <a:schemeClr val="dk1"/>
                        </a:solidFill>
                        <a:effectLst/>
                        <a:latin typeface="+mn-ea"/>
                        <a:ea typeface="+mn-ea"/>
                        <a:cs typeface="+mn-cs"/>
                      </a:endParaRPr>
                    </a:p>
                  </a:txBody>
                  <a:tcPr/>
                </a:tc>
                <a:tc>
                  <a:txBody>
                    <a:bodyPr/>
                    <a:lstStyle/>
                    <a:p>
                      <a:r>
                        <a:rPr lang="ja-JP" altLang="en-US" dirty="0">
                          <a:latin typeface="+mn-ea"/>
                          <a:ea typeface="+mn-ea"/>
                        </a:rPr>
                        <a:t>２</a:t>
                      </a:r>
                      <a:r>
                        <a:rPr lang="zh-CN" altLang="en-US" dirty="0">
                          <a:latin typeface="+mn-ea"/>
                          <a:ea typeface="+mn-ea"/>
                        </a:rPr>
                        <a:t>：３：</a:t>
                      </a:r>
                      <a:r>
                        <a:rPr lang="ja-JP" altLang="en-US" dirty="0">
                          <a:latin typeface="+mn-ea"/>
                          <a:ea typeface="+mn-ea"/>
                        </a:rPr>
                        <a:t>５</a:t>
                      </a:r>
                      <a:endParaRPr lang="zh-CN" altLang="en-US" dirty="0">
                        <a:latin typeface="+mn-ea"/>
                        <a:ea typeface="+mn-ea"/>
                      </a:endParaRPr>
                    </a:p>
                  </a:txBody>
                  <a:tcPr/>
                </a:tc>
                <a:extLst>
                  <a:ext uri="{0D108BD9-81ED-4DB2-BD59-A6C34878D82A}">
                    <a16:rowId xmlns:a16="http://schemas.microsoft.com/office/drawing/2014/main" val="3723743411"/>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endParaRPr lang="zh-CN" altLang="en-US" dirty="0">
                        <a:latin typeface="+mn-ea"/>
                        <a:ea typeface="+mn-ea"/>
                      </a:endParaRPr>
                    </a:p>
                  </a:txBody>
                  <a:tcPr/>
                </a:tc>
                <a:tc>
                  <a:txBody>
                    <a:bodyPr/>
                    <a:lstStyle/>
                    <a:p>
                      <a:r>
                        <a:rPr lang="ja-JP" altLang="en-US" dirty="0">
                          <a:latin typeface="+mn-ea"/>
                          <a:ea typeface="+mn-ea"/>
                        </a:rPr>
                        <a:t>２</a:t>
                      </a:r>
                      <a:r>
                        <a:rPr lang="zh-CN" altLang="en-US" dirty="0">
                          <a:latin typeface="+mn-ea"/>
                          <a:ea typeface="+mn-ea"/>
                        </a:rPr>
                        <a:t>：</a:t>
                      </a:r>
                      <a:r>
                        <a:rPr lang="ja-JP" altLang="en-US" dirty="0">
                          <a:latin typeface="+mn-ea"/>
                          <a:ea typeface="+mn-ea"/>
                        </a:rPr>
                        <a:t>２</a:t>
                      </a:r>
                      <a:r>
                        <a:rPr lang="zh-CN" altLang="en-US" dirty="0">
                          <a:latin typeface="+mn-ea"/>
                          <a:ea typeface="+mn-ea"/>
                        </a:rPr>
                        <a:t>：</a:t>
                      </a:r>
                      <a:r>
                        <a:rPr lang="ja-JP" altLang="en-US" dirty="0">
                          <a:latin typeface="+mn-ea"/>
                          <a:ea typeface="+mn-ea"/>
                        </a:rPr>
                        <a:t>６</a:t>
                      </a:r>
                      <a:endParaRPr lang="zh-CN" altLang="en-US" dirty="0">
                        <a:latin typeface="+mn-ea"/>
                        <a:ea typeface="+mn-ea"/>
                      </a:endParaRPr>
                    </a:p>
                  </a:txBody>
                  <a:tcPr/>
                </a:tc>
                <a:extLst>
                  <a:ext uri="{0D108BD9-81ED-4DB2-BD59-A6C34878D82A}">
                    <a16:rowId xmlns:a16="http://schemas.microsoft.com/office/drawing/2014/main" val="2614410228"/>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endParaRPr lang="zh-CN" altLang="en-US" dirty="0">
                        <a:latin typeface="+mn-ea"/>
                        <a:ea typeface="+mn-ea"/>
                      </a:endParaRPr>
                    </a:p>
                  </a:txBody>
                  <a:tcPr/>
                </a:tc>
                <a:tc>
                  <a:txBody>
                    <a:bodyPr/>
                    <a:lstStyle/>
                    <a:p>
                      <a:r>
                        <a:rPr lang="ja-JP" altLang="en-US" dirty="0">
                          <a:latin typeface="+mn-ea"/>
                          <a:ea typeface="+mn-ea"/>
                        </a:rPr>
                        <a:t>２</a:t>
                      </a:r>
                      <a:r>
                        <a:rPr lang="zh-CN" altLang="en-US" dirty="0">
                          <a:latin typeface="+mn-ea"/>
                          <a:ea typeface="+mn-ea"/>
                        </a:rPr>
                        <a:t>：</a:t>
                      </a:r>
                      <a:r>
                        <a:rPr lang="ja-JP" altLang="en-US" dirty="0">
                          <a:latin typeface="+mn-ea"/>
                          <a:ea typeface="+mn-ea"/>
                        </a:rPr>
                        <a:t>２</a:t>
                      </a:r>
                      <a:r>
                        <a:rPr lang="zh-CN" altLang="en-US" dirty="0">
                          <a:latin typeface="+mn-ea"/>
                          <a:ea typeface="+mn-ea"/>
                        </a:rPr>
                        <a:t>：</a:t>
                      </a:r>
                      <a:r>
                        <a:rPr lang="ja-JP" altLang="en-US" dirty="0">
                          <a:latin typeface="+mn-ea"/>
                          <a:ea typeface="+mn-ea"/>
                        </a:rPr>
                        <a:t>６</a:t>
                      </a:r>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AE40EA-FE9F-4799-8FA7-96F3921219B1}"/>
              </a:ext>
            </a:extLst>
          </p:cNvPr>
          <p:cNvSpPr>
            <a:spLocks noGrp="1"/>
          </p:cNvSpPr>
          <p:nvPr>
            <p:ph type="title"/>
          </p:nvPr>
        </p:nvSpPr>
        <p:spPr>
          <a:xfrm>
            <a:off x="831850" y="3639145"/>
            <a:ext cx="10515600" cy="923330"/>
          </a:xfrm>
        </p:spPr>
        <p:txBody>
          <a:bodyPr/>
          <a:lstStyle/>
          <a:p>
            <a:r>
              <a:rPr lang="ja-JP" altLang="en-US" dirty="0"/>
              <a:t>マーキング戦略</a:t>
            </a:r>
            <a:endParaRPr lang="zh-CN" altLang="en-US" dirty="0"/>
          </a:p>
        </p:txBody>
      </p:sp>
      <p:sp>
        <p:nvSpPr>
          <p:cNvPr id="5" name="文本占位符 4">
            <a:extLst>
              <a:ext uri="{FF2B5EF4-FFF2-40B4-BE49-F238E27FC236}">
                <a16:creationId xmlns:a16="http://schemas.microsoft.com/office/drawing/2014/main" id="{DE6F6097-3A33-46FA-9CD9-9155119A7C9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741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7D4C7-3AE1-47D4-84D4-6050C5D45A40}"/>
              </a:ext>
            </a:extLst>
          </p:cNvPr>
          <p:cNvSpPr>
            <a:spLocks noGrp="1"/>
          </p:cNvSpPr>
          <p:nvPr>
            <p:ph type="title"/>
          </p:nvPr>
        </p:nvSpPr>
        <p:spPr>
          <a:xfrm>
            <a:off x="831850" y="3639145"/>
            <a:ext cx="10515600" cy="923330"/>
          </a:xfrm>
        </p:spPr>
        <p:txBody>
          <a:bodyPr/>
          <a:lstStyle/>
          <a:p>
            <a:r>
              <a:rPr lang="ja-JP" altLang="en-US" dirty="0"/>
              <a:t>組織改革</a:t>
            </a:r>
            <a:endParaRPr lang="zh-CN" altLang="en-US" dirty="0"/>
          </a:p>
        </p:txBody>
      </p:sp>
      <p:sp>
        <p:nvSpPr>
          <p:cNvPr id="3" name="文本占位符 2">
            <a:extLst>
              <a:ext uri="{FF2B5EF4-FFF2-40B4-BE49-F238E27FC236}">
                <a16:creationId xmlns:a16="http://schemas.microsoft.com/office/drawing/2014/main" id="{C71F5249-E8B7-4840-A2D7-188B5841846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1479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499956" y="5345515"/>
            <a:ext cx="6632247"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p:txBody>
          <a:bodyPr/>
          <a:lstStyle/>
          <a:p>
            <a:r>
              <a:rPr lang="ja-JP" altLang="en-US" dirty="0"/>
              <a:t>アジャイル組織構造</a:t>
            </a:r>
            <a:r>
              <a:rPr lang="en-US" altLang="ja-JP" dirty="0"/>
              <a:t>(</a:t>
            </a:r>
            <a:r>
              <a:rPr lang="ja-JP" altLang="en-US" dirty="0"/>
              <a:t>マトリックス組織</a:t>
            </a:r>
            <a:r>
              <a:rPr lang="en-US" altLang="ja-JP" dirty="0"/>
              <a:t>)</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7069131" y="1253719"/>
            <a:ext cx="3022078" cy="369332"/>
          </a:xfrm>
          <a:prstGeom prst="rect">
            <a:avLst/>
          </a:prstGeom>
          <a:noFill/>
          <a:ln>
            <a:solidFill>
              <a:schemeClr val="tx1"/>
            </a:solidFill>
          </a:ln>
        </p:spPr>
        <p:txBody>
          <a:bodyPr wrap="square" rtlCol="0">
            <a:spAutoFit/>
          </a:bodyPr>
          <a:lstStyle/>
          <a:p>
            <a:pPr algn="ctr"/>
            <a:r>
              <a:rPr kumimoji="1" lang="ja-JP" altLang="en-US" dirty="0"/>
              <a:t>テクニックコミュニティー</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60395" y="3579734"/>
            <a:ext cx="738664" cy="2501829"/>
          </a:xfrm>
          <a:prstGeom prst="rect">
            <a:avLst/>
          </a:prstGeom>
          <a:noFill/>
          <a:ln>
            <a:solidFill>
              <a:schemeClr val="tx1"/>
            </a:solidFill>
          </a:ln>
        </p:spPr>
        <p:txBody>
          <a:bodyPr vert="eaVert" wrap="square" rtlCol="0">
            <a:spAutoFit/>
          </a:bodyPr>
          <a:lstStyle/>
          <a:p>
            <a:pPr algn="ctr"/>
            <a:r>
              <a:rPr kumimoji="1" lang="ja-JP" altLang="en-US" dirty="0"/>
              <a:t>プロジェクトマネージャー</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1801866" y="2477793"/>
            <a:ext cx="8355694" cy="369332"/>
          </a:xfrm>
          <a:prstGeom prst="rect">
            <a:avLst/>
          </a:prstGeom>
          <a:solidFill>
            <a:schemeClr val="bg1"/>
          </a:solidFill>
          <a:ln>
            <a:solidFill>
              <a:schemeClr val="tx1"/>
            </a:solidFill>
          </a:ln>
        </p:spPr>
        <p:txBody>
          <a:bodyPr vert="horz" wrap="square" rtlCol="0">
            <a:spAutoFit/>
          </a:bodyPr>
          <a:lstStyle/>
          <a:p>
            <a:r>
              <a:rPr lang="en-US" altLang="ja-JP" dirty="0"/>
              <a:t>R</a:t>
            </a:r>
            <a:r>
              <a:rPr lang="ja-JP" altLang="en-US" dirty="0"/>
              <a:t>＆</a:t>
            </a:r>
            <a:r>
              <a:rPr lang="en-US" altLang="ja-JP" dirty="0"/>
              <a:t>D</a:t>
            </a:r>
            <a:r>
              <a:rPr lang="ja-JP" altLang="en-US" dirty="0"/>
              <a:t>（自社事業</a:t>
            </a:r>
            <a:r>
              <a:rPr lang="en-US" altLang="ja-JP" dirty="0"/>
              <a:t>or</a:t>
            </a:r>
            <a:r>
              <a:rPr lang="ja-JP" altLang="en-US" dirty="0"/>
              <a:t>長期保守）</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898113" y="125295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144108" y="2542031"/>
            <a:ext cx="461665" cy="3081585"/>
          </a:xfrm>
          <a:prstGeom prst="rect">
            <a:avLst/>
          </a:prstGeom>
          <a:noFill/>
          <a:ln>
            <a:solidFill>
              <a:schemeClr val="tx1"/>
            </a:solidFill>
          </a:ln>
        </p:spPr>
        <p:txBody>
          <a:bodyPr vert="eaVert" wrap="square" rtlCol="0">
            <a:spAutoFit/>
          </a:bodyPr>
          <a:lstStyle/>
          <a:p>
            <a:pPr algn="ctr"/>
            <a:r>
              <a:rPr kumimoji="1" lang="ja-JP" altLang="en-US" dirty="0"/>
              <a:t>人事</a:t>
            </a:r>
          </a:p>
        </p:txBody>
      </p:sp>
      <p:cxnSp>
        <p:nvCxnSpPr>
          <p:cNvPr id="15" name="コネクタ: カギ線 14">
            <a:extLst>
              <a:ext uri="{FF2B5EF4-FFF2-40B4-BE49-F238E27FC236}">
                <a16:creationId xmlns:a16="http://schemas.microsoft.com/office/drawing/2014/main" id="{20DD6D47-6149-4508-9885-55D574D17421}"/>
              </a:ext>
            </a:extLst>
          </p:cNvPr>
          <p:cNvCxnSpPr>
            <a:stCxn id="7" idx="3"/>
            <a:endCxn id="13" idx="1"/>
          </p:cNvCxnSpPr>
          <p:nvPr/>
        </p:nvCxnSpPr>
        <p:spPr>
          <a:xfrm>
            <a:off x="10157560" y="2662459"/>
            <a:ext cx="986548" cy="14203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631624" y="3569780"/>
            <a:ext cx="461665" cy="1265654"/>
          </a:xfrm>
          <a:prstGeom prst="rect">
            <a:avLst/>
          </a:prstGeom>
          <a:solidFill>
            <a:schemeClr val="bg1"/>
          </a:solidFill>
          <a:ln>
            <a:solidFill>
              <a:schemeClr val="tx1"/>
            </a:solidFill>
          </a:ln>
        </p:spPr>
        <p:txBody>
          <a:bodyPr vert="eaVert" wrap="square" rtlCol="0">
            <a:spAutoFit/>
          </a:bodyPr>
          <a:lstStyle/>
          <a:p>
            <a:pPr algn="ctr"/>
            <a:r>
              <a:rPr kumimoji="1" lang="en-US" altLang="ja-JP" dirty="0"/>
              <a:t>PM</a:t>
            </a:r>
            <a:endParaRPr kumimoji="1" lang="ja-JP" altLang="en-US" dirty="0"/>
          </a:p>
        </p:txBody>
      </p:sp>
      <p:cxnSp>
        <p:nvCxnSpPr>
          <p:cNvPr id="19" name="コネクタ: カギ線 18">
            <a:extLst>
              <a:ext uri="{FF2B5EF4-FFF2-40B4-BE49-F238E27FC236}">
                <a16:creationId xmlns:a16="http://schemas.microsoft.com/office/drawing/2014/main" id="{295EC25A-24A2-4B44-9C7B-15C186A7C727}"/>
              </a:ext>
            </a:extLst>
          </p:cNvPr>
          <p:cNvCxnSpPr>
            <a:cxnSpLocks/>
            <a:stCxn id="6" idx="3"/>
            <a:endCxn id="127" idx="1"/>
          </p:cNvCxnSpPr>
          <p:nvPr/>
        </p:nvCxnSpPr>
        <p:spPr>
          <a:xfrm flipV="1">
            <a:off x="1299059" y="4185433"/>
            <a:ext cx="529441" cy="64521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122163" y="3764400"/>
            <a:ext cx="1021945" cy="31842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8B7904-B3F0-4080-9408-5B698AF1BF48}"/>
              </a:ext>
            </a:extLst>
          </p:cNvPr>
          <p:cNvCxnSpPr>
            <a:stCxn id="12" idx="2"/>
            <a:endCxn id="13" idx="0"/>
          </p:cNvCxnSpPr>
          <p:nvPr/>
        </p:nvCxnSpPr>
        <p:spPr>
          <a:xfrm>
            <a:off x="11374941" y="1622284"/>
            <a:ext cx="0" cy="919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5" idx="3"/>
          </p:cNvCxnSpPr>
          <p:nvPr/>
        </p:nvCxnSpPr>
        <p:spPr>
          <a:xfrm flipH="1">
            <a:off x="10091209" y="1437618"/>
            <a:ext cx="806904" cy="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489916" y="3579734"/>
            <a:ext cx="6632247"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509997" y="4083581"/>
            <a:ext cx="6612166" cy="369332"/>
          </a:xfrm>
          <a:prstGeom prst="rect">
            <a:avLst/>
          </a:prstGeom>
          <a:solidFill>
            <a:schemeClr val="bg1"/>
          </a:solidFill>
          <a:ln>
            <a:solidFill>
              <a:schemeClr val="tx1"/>
            </a:solidFill>
          </a:ln>
        </p:spPr>
        <p:txBody>
          <a:bodyPr vert="horz" wrap="square" rtlCol="0">
            <a:spAutoFit/>
          </a:bodyPr>
          <a:lstStyle/>
          <a:p>
            <a:r>
              <a:rPr lang="ja-JP" altLang="en-US" dirty="0"/>
              <a:t>天津オフショア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093289" y="3764400"/>
            <a:ext cx="396627" cy="4382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093289" y="4202607"/>
            <a:ext cx="416708" cy="656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509997" y="4673354"/>
            <a:ext cx="6612166" cy="369332"/>
          </a:xfrm>
          <a:prstGeom prst="rect">
            <a:avLst/>
          </a:prstGeom>
          <a:solidFill>
            <a:schemeClr val="bg1"/>
          </a:solidFill>
          <a:ln>
            <a:solidFill>
              <a:schemeClr val="tx1"/>
            </a:solidFill>
          </a:ln>
        </p:spPr>
        <p:txBody>
          <a:bodyPr vert="horz" wrap="square" rtlCol="0">
            <a:spAutoFit/>
          </a:bodyPr>
          <a:lstStyle/>
          <a:p>
            <a:r>
              <a:rPr lang="ja-JP" altLang="en-US" dirty="0"/>
              <a:t>蘇州オフショア</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8" idx="3"/>
            <a:endCxn id="43" idx="1"/>
          </p:cNvCxnSpPr>
          <p:nvPr/>
        </p:nvCxnSpPr>
        <p:spPr>
          <a:xfrm>
            <a:off x="3093289" y="4202607"/>
            <a:ext cx="416708" cy="6554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640365" y="3060382"/>
            <a:ext cx="7481798"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endCxn id="58" idx="1"/>
          </p:cNvCxnSpPr>
          <p:nvPr/>
        </p:nvCxnSpPr>
        <p:spPr>
          <a:xfrm rot="16200000" flipH="1">
            <a:off x="2242144" y="2846827"/>
            <a:ext cx="415050" cy="3813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7052885" y="2356588"/>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AI</a:t>
            </a:r>
            <a:endParaRPr kumimoji="1" lang="ja-JP" altLang="en-US"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648148" y="2378269"/>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仮想化</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7548760" y="1325177"/>
            <a:ext cx="733537" cy="132928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835550" y="1633649"/>
            <a:ext cx="755218" cy="73402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122163" y="3245048"/>
            <a:ext cx="1021945" cy="8377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122163" y="4082824"/>
            <a:ext cx="1021945" cy="18542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122163" y="4082824"/>
            <a:ext cx="1021945" cy="77519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339422" y="2378269"/>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9670236" y="2370093"/>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9004829" y="2370093"/>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8181187" y="1979286"/>
            <a:ext cx="755218" cy="427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8517978" y="1685242"/>
            <a:ext cx="747042" cy="62265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850682" y="1352539"/>
            <a:ext cx="747042" cy="12880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381995" y="1252656"/>
            <a:ext cx="2046695" cy="369332"/>
          </a:xfrm>
          <a:prstGeom prst="rect">
            <a:avLst/>
          </a:prstGeom>
          <a:noFill/>
          <a:ln>
            <a:solidFill>
              <a:schemeClr val="tx1"/>
            </a:solidFill>
          </a:ln>
        </p:spPr>
        <p:txBody>
          <a:bodyPr wrap="square" rtlCol="0">
            <a:spAutoFit/>
          </a:bodyPr>
          <a:lstStyle/>
          <a:p>
            <a:pPr algn="ctr"/>
            <a:r>
              <a:rPr kumimoji="1" lang="ja-JP" altLang="en-US" dirty="0"/>
              <a:t>経営チーム（</a:t>
            </a:r>
            <a:r>
              <a:rPr kumimoji="1" lang="en-US" altLang="ja-JP" dirty="0"/>
              <a:t>PMO</a:t>
            </a:r>
            <a:r>
              <a:rPr kumimoji="1" lang="ja-JP" altLang="en-US" dirty="0"/>
              <a:t>）</a:t>
            </a:r>
          </a:p>
        </p:txBody>
      </p:sp>
      <p:cxnSp>
        <p:nvCxnSpPr>
          <p:cNvPr id="99" name="直線コネクタ 98">
            <a:extLst>
              <a:ext uri="{FF2B5EF4-FFF2-40B4-BE49-F238E27FC236}">
                <a16:creationId xmlns:a16="http://schemas.microsoft.com/office/drawing/2014/main" id="{CB24F4F6-1702-4CB7-9340-ABC712951C28}"/>
              </a:ext>
            </a:extLst>
          </p:cNvPr>
          <p:cNvCxnSpPr>
            <a:cxnSpLocks/>
            <a:stCxn id="97" idx="3"/>
            <a:endCxn id="5" idx="1"/>
          </p:cNvCxnSpPr>
          <p:nvPr/>
        </p:nvCxnSpPr>
        <p:spPr>
          <a:xfrm>
            <a:off x="6428690" y="1437322"/>
            <a:ext cx="640441" cy="106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カギ線 103">
            <a:extLst>
              <a:ext uri="{FF2B5EF4-FFF2-40B4-BE49-F238E27FC236}">
                <a16:creationId xmlns:a16="http://schemas.microsoft.com/office/drawing/2014/main" id="{52846C9D-38E1-4C15-997E-01D915A32BD1}"/>
              </a:ext>
            </a:extLst>
          </p:cNvPr>
          <p:cNvCxnSpPr>
            <a:cxnSpLocks/>
            <a:stCxn id="97" idx="1"/>
            <a:endCxn id="6" idx="1"/>
          </p:cNvCxnSpPr>
          <p:nvPr/>
        </p:nvCxnSpPr>
        <p:spPr>
          <a:xfrm rot="10800000" flipV="1">
            <a:off x="560395" y="1437321"/>
            <a:ext cx="3821600" cy="3393327"/>
          </a:xfrm>
          <a:prstGeom prst="bentConnector3">
            <a:avLst>
              <a:gd name="adj1" fmla="val 1059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28500" y="3552605"/>
            <a:ext cx="461665" cy="1265655"/>
          </a:xfrm>
          <a:prstGeom prst="rect">
            <a:avLst/>
          </a:prstGeom>
          <a:solidFill>
            <a:schemeClr val="bg1"/>
          </a:solidFill>
          <a:ln>
            <a:solidFill>
              <a:schemeClr val="tx1"/>
            </a:solidFill>
          </a:ln>
        </p:spPr>
        <p:txBody>
          <a:bodyPr vert="eaVert" wrap="square" rtlCol="0">
            <a:spAutoFit/>
          </a:bodyPr>
          <a:lstStyle/>
          <a:p>
            <a:pPr algn="ctr"/>
            <a:r>
              <a:rPr kumimoji="1" lang="en-US" altLang="ja-JP" dirty="0"/>
              <a:t>OS</a:t>
            </a:r>
            <a:r>
              <a:rPr kumimoji="1" lang="ja-JP" altLang="en-US" dirty="0"/>
              <a:t>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02268" y="4995272"/>
            <a:ext cx="461665" cy="1065783"/>
          </a:xfrm>
          <a:prstGeom prst="rect">
            <a:avLst/>
          </a:prstGeom>
          <a:solidFill>
            <a:schemeClr val="bg1"/>
          </a:solidFill>
          <a:ln>
            <a:solidFill>
              <a:schemeClr val="tx1"/>
            </a:solidFill>
          </a:ln>
        </p:spPr>
        <p:txBody>
          <a:bodyPr vert="eaVert" wrap="square" rtlCol="0">
            <a:spAutoFit/>
          </a:bodyPr>
          <a:lstStyle/>
          <a:p>
            <a:pPr algn="ctr"/>
            <a:r>
              <a:rPr kumimoji="1" lang="en-US" altLang="ja-JP" dirty="0"/>
              <a:t>SI</a:t>
            </a:r>
            <a:r>
              <a:rPr kumimoji="1" lang="ja-JP" altLang="en-US" dirty="0"/>
              <a:t>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628855" y="5072951"/>
            <a:ext cx="461665" cy="915893"/>
          </a:xfrm>
          <a:prstGeom prst="rect">
            <a:avLst/>
          </a:prstGeom>
          <a:solidFill>
            <a:schemeClr val="bg1"/>
          </a:solidFill>
          <a:ln>
            <a:solidFill>
              <a:schemeClr val="tx1"/>
            </a:solidFill>
          </a:ln>
        </p:spPr>
        <p:txBody>
          <a:bodyPr vert="eaVert" wrap="square" rtlCol="0">
            <a:spAutoFit/>
          </a:bodyPr>
          <a:lstStyle/>
          <a:p>
            <a:pPr algn="ctr"/>
            <a:r>
              <a:rPr kumimoji="1" lang="en-US" altLang="ja-JP" dirty="0"/>
              <a:t>PM</a:t>
            </a:r>
          </a:p>
        </p:txBody>
      </p:sp>
      <p:cxnSp>
        <p:nvCxnSpPr>
          <p:cNvPr id="154" name="直線矢印コネクタ 153">
            <a:extLst>
              <a:ext uri="{FF2B5EF4-FFF2-40B4-BE49-F238E27FC236}">
                <a16:creationId xmlns:a16="http://schemas.microsoft.com/office/drawing/2014/main" id="{AB56D9F3-607F-4A2A-9E70-22BB9E828704}"/>
              </a:ext>
            </a:extLst>
          </p:cNvPr>
          <p:cNvCxnSpPr>
            <a:stCxn id="127" idx="3"/>
            <a:endCxn id="18" idx="1"/>
          </p:cNvCxnSpPr>
          <p:nvPr/>
        </p:nvCxnSpPr>
        <p:spPr>
          <a:xfrm>
            <a:off x="2290165" y="4185433"/>
            <a:ext cx="341459" cy="171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99059" y="4830649"/>
            <a:ext cx="503209" cy="69751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263933" y="5528164"/>
            <a:ext cx="364922" cy="2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flipV="1">
            <a:off x="3090520" y="5530181"/>
            <a:ext cx="409436" cy="7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8450915" y="112475"/>
            <a:ext cx="2574523" cy="801423"/>
          </a:xfrm>
          <a:prstGeom prst="wedgeRoundRectCallout">
            <a:avLst>
              <a:gd name="adj1" fmla="val -35911"/>
              <a:gd name="adj2" fmla="val 93900"/>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72145" y="1887765"/>
            <a:ext cx="738664" cy="1541235"/>
          </a:xfrm>
          <a:prstGeom prst="rect">
            <a:avLst/>
          </a:prstGeom>
          <a:noFill/>
          <a:ln>
            <a:solidFill>
              <a:schemeClr val="tx1"/>
            </a:solidFill>
          </a:ln>
        </p:spPr>
        <p:txBody>
          <a:bodyPr vert="eaVert" wrap="square" rtlCol="0">
            <a:spAutoFit/>
          </a:bodyPr>
          <a:lstStyle/>
          <a:p>
            <a:pPr algn="ctr"/>
            <a:r>
              <a:rPr kumimoji="1" lang="ja-JP" altLang="en-US" dirty="0"/>
              <a:t>プロダクトオーナー</a:t>
            </a:r>
          </a:p>
        </p:txBody>
      </p:sp>
      <p:cxnSp>
        <p:nvCxnSpPr>
          <p:cNvPr id="45" name="直線コネクタ 44">
            <a:extLst>
              <a:ext uri="{FF2B5EF4-FFF2-40B4-BE49-F238E27FC236}">
                <a16:creationId xmlns:a16="http://schemas.microsoft.com/office/drawing/2014/main" id="{A4B847B1-F5E4-4E72-ACD8-AE3341652718}"/>
              </a:ext>
            </a:extLst>
          </p:cNvPr>
          <p:cNvCxnSpPr>
            <a:cxnSpLocks/>
            <a:stCxn id="66" idx="3"/>
            <a:endCxn id="7" idx="1"/>
          </p:cNvCxnSpPr>
          <p:nvPr/>
        </p:nvCxnSpPr>
        <p:spPr>
          <a:xfrm>
            <a:off x="1310809" y="2658383"/>
            <a:ext cx="491057" cy="407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6EF53AD3-3F95-4747-98C2-B86E21DD4D93}"/>
              </a:ext>
            </a:extLst>
          </p:cNvPr>
          <p:cNvCxnSpPr>
            <a:cxnSpLocks/>
            <a:stCxn id="97" idx="1"/>
            <a:endCxn id="66" idx="1"/>
          </p:cNvCxnSpPr>
          <p:nvPr/>
        </p:nvCxnSpPr>
        <p:spPr>
          <a:xfrm rot="10800000" flipV="1">
            <a:off x="572145" y="1437321"/>
            <a:ext cx="3809850" cy="1221061"/>
          </a:xfrm>
          <a:prstGeom prst="bentConnector3">
            <a:avLst>
              <a:gd name="adj1" fmla="val 106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6096000"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endParaRPr lang="ja-JP" altLang="en-US" dirty="0"/>
          </a:p>
        </p:txBody>
      </p: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132203" y="4082824"/>
            <a:ext cx="1011905" cy="144735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920071" y="2405611"/>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69896" y="1657435"/>
            <a:ext cx="783623" cy="7127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5202770" y="2401029"/>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a:t>営業部</a:t>
            </a:r>
            <a:endParaRPr kumimoji="1" lang="ja-JP" altLang="en-US" dirty="0"/>
          </a:p>
        </p:txBody>
      </p:sp>
      <p:cxnSp>
        <p:nvCxnSpPr>
          <p:cNvPr id="55" name="コネクタ: カギ線 61">
            <a:extLst>
              <a:ext uri="{FF2B5EF4-FFF2-40B4-BE49-F238E27FC236}">
                <a16:creationId xmlns:a16="http://schemas.microsoft.com/office/drawing/2014/main" id="{8C138A76-E52B-4490-B575-D2125908961D}"/>
              </a:ext>
            </a:extLst>
          </p:cNvPr>
          <p:cNvCxnSpPr>
            <a:cxnSpLocks/>
            <a:stCxn id="97" idx="2"/>
            <a:endCxn id="112" idx="0"/>
          </p:cNvCxnSpPr>
          <p:nvPr/>
        </p:nvCxnSpPr>
        <p:spPr>
          <a:xfrm rot="5400000">
            <a:off x="5013537" y="2009222"/>
            <a:ext cx="779041" cy="45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223869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8921795"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5372098"/>
            <a:ext cx="11049000" cy="97666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10385502" y="551241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a:off x="10662405" y="2438547"/>
            <a:ext cx="256497" cy="30738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29005" y="175274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9139286" y="555765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9672686" y="2438547"/>
            <a:ext cx="989719" cy="311910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7906700" y="5554770"/>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8297413" y="3838817"/>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6965145" y="384654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8440100" y="4524617"/>
            <a:ext cx="390713" cy="103015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7498545" y="4532341"/>
            <a:ext cx="941555" cy="10224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7498545" y="2438547"/>
            <a:ext cx="3163860" cy="140799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8830813" y="2438547"/>
            <a:ext cx="1831592" cy="14002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5658588" y="3842594"/>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6191988" y="2438547"/>
            <a:ext cx="4470417" cy="14040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830813" y="140984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48103" y="1382621"/>
            <a:ext cx="2525810" cy="818820"/>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産学研センター</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949186"/>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a:off x="3224484" y="2438547"/>
            <a:ext cx="7437921" cy="8293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43041" y="4007622"/>
            <a:ext cx="3350473" cy="486497"/>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a:endCxn id="75" idx="0"/>
          </p:cNvCxnSpPr>
          <p:nvPr/>
        </p:nvCxnSpPr>
        <p:spPr>
          <a:xfrm flipH="1">
            <a:off x="2518278" y="2438547"/>
            <a:ext cx="8144127" cy="156907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852087" y="5625156"/>
            <a:ext cx="3292765" cy="486497"/>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flipH="1">
            <a:off x="2498470" y="4494119"/>
            <a:ext cx="19808" cy="11310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68542" y="809309"/>
            <a:ext cx="2852811" cy="2226939"/>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06499" y="137975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先進技術研究センター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226303"/>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752747"/>
            <a:ext cx="1348321" cy="7746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6191988" y="2828393"/>
            <a:ext cx="2056" cy="10142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273913" y="1680797"/>
            <a:ext cx="1632586" cy="1112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83395" y="1680797"/>
            <a:ext cx="1347418" cy="7195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894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extLst>
              <p:ext uri="{D42A27DB-BD31-4B8C-83A1-F6EECF244321}">
                <p14:modId xmlns:p14="http://schemas.microsoft.com/office/powerpoint/2010/main" val="2971438488"/>
              </p:ext>
            </p:extLst>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9467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C4CC55-80BA-4297-858B-23F7D6CE463A}"/>
              </a:ext>
            </a:extLst>
          </p:cNvPr>
          <p:cNvSpPr>
            <a:spLocks noGrp="1"/>
          </p:cNvSpPr>
          <p:nvPr>
            <p:ph type="title"/>
          </p:nvPr>
        </p:nvSpPr>
        <p:spPr>
          <a:xfrm>
            <a:off x="831850" y="3639145"/>
            <a:ext cx="10515600" cy="923330"/>
          </a:xfrm>
        </p:spPr>
        <p:txBody>
          <a:bodyPr/>
          <a:lstStyle/>
          <a:p>
            <a:r>
              <a:rPr lang="ja-JP" altLang="en-US" dirty="0"/>
              <a:t>人事管理</a:t>
            </a:r>
            <a:endParaRPr lang="zh-CN" altLang="en-US" dirty="0"/>
          </a:p>
        </p:txBody>
      </p:sp>
      <p:sp>
        <p:nvSpPr>
          <p:cNvPr id="5" name="文本占位符 4">
            <a:extLst>
              <a:ext uri="{FF2B5EF4-FFF2-40B4-BE49-F238E27FC236}">
                <a16:creationId xmlns:a16="http://schemas.microsoft.com/office/drawing/2014/main" id="{43CF29D9-C8D0-461B-8D1B-10D7AC52F90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880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16983" y="702875"/>
            <a:ext cx="11540249" cy="1477328"/>
          </a:xfrm>
        </p:spPr>
        <p:txBody>
          <a:bodyPr/>
          <a:lstStyle/>
          <a:p>
            <a:r>
              <a:rPr lang="ja-JP" altLang="en-US" dirty="0"/>
              <a:t>この文書は　会社ビジネス経営の提案文書ではない、経営意思決定の練習文書です。</a:t>
            </a:r>
            <a:endParaRPr lang="en-US" altLang="ja-JP" dirty="0"/>
          </a:p>
          <a:p>
            <a:r>
              <a:rPr lang="ja-JP" altLang="en-US" dirty="0"/>
              <a:t>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3371863260"/>
              </p:ext>
            </p:extLst>
          </p:nvPr>
        </p:nvGraphicFramePr>
        <p:xfrm>
          <a:off x="398581" y="2180203"/>
          <a:ext cx="11394837" cy="1854200"/>
        </p:xfrm>
        <a:graphic>
          <a:graphicData uri="http://schemas.openxmlformats.org/drawingml/2006/table">
            <a:tbl>
              <a:tblPr firstRow="1" bandRow="1">
                <a:tableStyleId>{5C22544A-7EE6-4342-B048-85BDC9FD1C3A}</a:tableStyleId>
              </a:tblPr>
              <a:tblGrid>
                <a:gridCol w="1686251">
                  <a:extLst>
                    <a:ext uri="{9D8B030D-6E8A-4147-A177-3AD203B41FA5}">
                      <a16:colId xmlns:a16="http://schemas.microsoft.com/office/drawing/2014/main" val="3370354385"/>
                    </a:ext>
                  </a:extLst>
                </a:gridCol>
                <a:gridCol w="7918704">
                  <a:extLst>
                    <a:ext uri="{9D8B030D-6E8A-4147-A177-3AD203B41FA5}">
                      <a16:colId xmlns:a16="http://schemas.microsoft.com/office/drawing/2014/main" val="3006470623"/>
                    </a:ext>
                  </a:extLst>
                </a:gridCol>
                <a:gridCol w="1789882">
                  <a:extLst>
                    <a:ext uri="{9D8B030D-6E8A-4147-A177-3AD203B41FA5}">
                      <a16:colId xmlns:a16="http://schemas.microsoft.com/office/drawing/2014/main" val="472525779"/>
                    </a:ext>
                  </a:extLst>
                </a:gridCol>
              </a:tblGrid>
              <a:tr h="370840">
                <a:tc>
                  <a:txBody>
                    <a:bodyPr/>
                    <a:lstStyle/>
                    <a:p>
                      <a:r>
                        <a:rPr lang="ja-JP" altLang="en-US" dirty="0"/>
                        <a:t>バージョン</a:t>
                      </a:r>
                      <a:endParaRPr lang="zh-CN" altLang="en-US" dirty="0"/>
                    </a:p>
                  </a:txBody>
                  <a:tcPr/>
                </a:tc>
                <a:tc>
                  <a:txBody>
                    <a:bodyPr/>
                    <a:lstStyle/>
                    <a:p>
                      <a:r>
                        <a:rPr lang="ja-JP" altLang="en-US" dirty="0"/>
                        <a:t>更新要件</a:t>
                      </a:r>
                      <a:endParaRPr lang="zh-CN" altLang="en-US" dirty="0"/>
                    </a:p>
                  </a:txBody>
                  <a:tcPr/>
                </a:tc>
                <a:tc>
                  <a:txBody>
                    <a:bodyPr/>
                    <a:lstStyle/>
                    <a:p>
                      <a:r>
                        <a:rPr lang="ja-JP" altLang="en-US" dirty="0"/>
                        <a:t>日付</a:t>
                      </a:r>
                      <a:endParaRPr lang="zh-CN" altLang="en-US" dirty="0"/>
                    </a:p>
                  </a:txBody>
                  <a:tcPr/>
                </a:tc>
                <a:extLst>
                  <a:ext uri="{0D108BD9-81ED-4DB2-BD59-A6C34878D82A}">
                    <a16:rowId xmlns:a16="http://schemas.microsoft.com/office/drawing/2014/main" val="125863718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229519703"/>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26706897"/>
                  </a:ext>
                </a:extLst>
              </a:tr>
              <a:tr h="370840">
                <a:tc>
                  <a:txBody>
                    <a:bodyPr/>
                    <a:lstStyle/>
                    <a:p>
                      <a:r>
                        <a:rPr lang="ja-JP" altLang="en-US" dirty="0"/>
                        <a:t>０．４</a:t>
                      </a:r>
                      <a:endParaRPr lang="zh-CN" altLang="en-US" dirty="0"/>
                    </a:p>
                  </a:txBody>
                  <a:tcPr/>
                </a:tc>
                <a:tc>
                  <a:txBody>
                    <a:bodyPr/>
                    <a:lstStyle/>
                    <a:p>
                      <a:r>
                        <a:rPr lang="ja-JP" altLang="en-US" dirty="0"/>
                        <a:t>親会社業務連携の業務改善反省</a:t>
                      </a:r>
                      <a:endParaRPr lang="zh-CN" altLang="en-US" dirty="0"/>
                    </a:p>
                  </a:txBody>
                  <a:tcPr/>
                </a:tc>
                <a:tc>
                  <a:txBody>
                    <a:bodyPr/>
                    <a:lstStyle/>
                    <a:p>
                      <a:r>
                        <a:rPr lang="en-US" altLang="ja-JP" dirty="0"/>
                        <a:t>2021/11/2</a:t>
                      </a:r>
                      <a:endParaRPr lang="zh-CN" altLang="en-US" dirty="0"/>
                    </a:p>
                  </a:txBody>
                  <a:tcPr/>
                </a:tc>
                <a:extLst>
                  <a:ext uri="{0D108BD9-81ED-4DB2-BD59-A6C34878D82A}">
                    <a16:rowId xmlns:a16="http://schemas.microsoft.com/office/drawing/2014/main" val="3222459763"/>
                  </a:ext>
                </a:extLst>
              </a:tr>
              <a:tr h="370840">
                <a:tc>
                  <a:txBody>
                    <a:bodyPr/>
                    <a:lstStyle/>
                    <a:p>
                      <a:r>
                        <a:rPr lang="ja-JP" altLang="en-US" dirty="0"/>
                        <a:t>０．３</a:t>
                      </a:r>
                      <a:endParaRPr lang="zh-CN" altLang="en-US" dirty="0"/>
                    </a:p>
                  </a:txBody>
                  <a:tcPr/>
                </a:tc>
                <a:tc>
                  <a:txBody>
                    <a:bodyPr/>
                    <a:lstStyle/>
                    <a:p>
                      <a:r>
                        <a:rPr lang="ja-JP" altLang="en-US" dirty="0"/>
                        <a:t>大宇宙ジャパン改善</a:t>
                      </a:r>
                      <a:endParaRPr lang="zh-CN" altLang="en-US" dirty="0"/>
                    </a:p>
                  </a:txBody>
                  <a:tcPr/>
                </a:tc>
                <a:tc>
                  <a:txBody>
                    <a:bodyPr/>
                    <a:lstStyle/>
                    <a:p>
                      <a:r>
                        <a:rPr lang="en-US" altLang="ja-JP" dirty="0"/>
                        <a:t>2021/10/28</a:t>
                      </a:r>
                      <a:endParaRPr lang="zh-CN" altLang="en-US" dirty="0"/>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Tree>
    <p:extLst>
      <p:ext uri="{BB962C8B-B14F-4D97-AF65-F5344CB8AC3E}">
        <p14:creationId xmlns:p14="http://schemas.microsoft.com/office/powerpoint/2010/main" val="1850721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107996"/>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2613830779"/>
              </p:ext>
            </p:extLst>
          </p:nvPr>
        </p:nvGraphicFramePr>
        <p:xfrm>
          <a:off x="316983" y="2146685"/>
          <a:ext cx="11540250" cy="286512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811130592"/>
                    </a:ext>
                  </a:extLst>
                </a:gridCol>
                <a:gridCol w="1448203">
                  <a:extLst>
                    <a:ext uri="{9D8B030D-6E8A-4147-A177-3AD203B41FA5}">
                      <a16:colId xmlns:a16="http://schemas.microsoft.com/office/drawing/2014/main" val="2371349134"/>
                    </a:ext>
                  </a:extLst>
                </a:gridCol>
                <a:gridCol w="2479964">
                  <a:extLst>
                    <a:ext uri="{9D8B030D-6E8A-4147-A177-3AD203B41FA5}">
                      <a16:colId xmlns:a16="http://schemas.microsoft.com/office/drawing/2014/main" val="501036718"/>
                    </a:ext>
                  </a:extLst>
                </a:gridCol>
                <a:gridCol w="2410691">
                  <a:extLst>
                    <a:ext uri="{9D8B030D-6E8A-4147-A177-3AD203B41FA5}">
                      <a16:colId xmlns:a16="http://schemas.microsoft.com/office/drawing/2014/main" val="3279362958"/>
                    </a:ext>
                  </a:extLst>
                </a:gridCol>
                <a:gridCol w="2893342">
                  <a:extLst>
                    <a:ext uri="{9D8B030D-6E8A-4147-A177-3AD203B41FA5}">
                      <a16:colId xmlns:a16="http://schemas.microsoft.com/office/drawing/2014/main" val="1961493999"/>
                    </a:ext>
                  </a:extLst>
                </a:gridCol>
              </a:tblGrid>
              <a:tr h="370840">
                <a:tc>
                  <a:txBody>
                    <a:bodyPr/>
                    <a:lstStyle/>
                    <a:p>
                      <a:r>
                        <a:rPr lang="en-US" altLang="ja-JP" dirty="0"/>
                        <a:t>OKR</a:t>
                      </a:r>
                      <a:r>
                        <a:rPr lang="ja-JP" altLang="en-US" dirty="0"/>
                        <a:t>評価得点</a:t>
                      </a:r>
                      <a:endParaRPr lang="zh-CN" altLang="en-US" dirty="0"/>
                    </a:p>
                  </a:txBody>
                  <a:tcPr/>
                </a:tc>
                <a:tc>
                  <a:txBody>
                    <a:bodyPr/>
                    <a:lstStyle/>
                    <a:p>
                      <a:r>
                        <a:rPr lang="ja-JP" altLang="en-US" dirty="0"/>
                        <a:t>割合</a:t>
                      </a:r>
                      <a:endParaRPr lang="zh-CN" altLang="en-US" dirty="0"/>
                    </a:p>
                  </a:txBody>
                  <a:tcPr/>
                </a:tc>
                <a:tc>
                  <a:txBody>
                    <a:bodyPr/>
                    <a:lstStyle/>
                    <a:p>
                      <a:r>
                        <a:rPr lang="ja-JP" altLang="en-US" dirty="0"/>
                        <a:t>基本給</a:t>
                      </a:r>
                      <a:endParaRPr lang="zh-CN" altLang="en-US" dirty="0"/>
                    </a:p>
                  </a:txBody>
                  <a:tcPr/>
                </a:tc>
                <a:tc>
                  <a:txBody>
                    <a:bodyPr/>
                    <a:lstStyle/>
                    <a:p>
                      <a:r>
                        <a:rPr lang="ja-JP" altLang="en-US" dirty="0"/>
                        <a:t>賞与</a:t>
                      </a:r>
                      <a:endParaRPr lang="zh-CN" altLang="en-US" dirty="0"/>
                    </a:p>
                  </a:txBody>
                  <a:tcPr/>
                </a:tc>
                <a:tc>
                  <a:txBody>
                    <a:bodyPr/>
                    <a:lstStyle/>
                    <a:p>
                      <a:r>
                        <a:rPr lang="ja-JP" altLang="en-US" dirty="0"/>
                        <a:t>メモ</a:t>
                      </a:r>
                      <a:endParaRPr lang="zh-CN" altLang="en-US" dirty="0"/>
                    </a:p>
                  </a:txBody>
                  <a:tcPr/>
                </a:tc>
                <a:extLst>
                  <a:ext uri="{0D108BD9-81ED-4DB2-BD59-A6C34878D82A}">
                    <a16:rowId xmlns:a16="http://schemas.microsoft.com/office/drawing/2014/main" val="4222128786"/>
                  </a:ext>
                </a:extLst>
              </a:tr>
              <a:tr h="370840">
                <a:tc>
                  <a:txBody>
                    <a:bodyPr/>
                    <a:lstStyle/>
                    <a:p>
                      <a:r>
                        <a:rPr lang="ja-JP" altLang="en-US" dirty="0"/>
                        <a:t>≦３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５％～</a:t>
                      </a:r>
                      <a:r>
                        <a:rPr lang="en-US" altLang="ja-JP" dirty="0"/>
                        <a:t>10%</a:t>
                      </a:r>
                      <a:endParaRPr lang="zh-CN" altLang="en-US" dirty="0"/>
                    </a:p>
                  </a:txBody>
                  <a:tcPr/>
                </a:tc>
                <a:tc>
                  <a:txBody>
                    <a:bodyPr/>
                    <a:lstStyle/>
                    <a:p>
                      <a:r>
                        <a:rPr lang="ja-JP" altLang="en-US" dirty="0"/>
                        <a:t>職級ダウン</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半年試用期間になり</a:t>
                      </a:r>
                      <a:endParaRPr lang="en-US" altLang="ja-JP" dirty="0"/>
                    </a:p>
                    <a:p>
                      <a:r>
                        <a:rPr lang="ja-JP" altLang="en-US" dirty="0"/>
                        <a:t>次回５点不満、退職</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en-US" altLang="ja-JP" dirty="0"/>
                        <a:t>20%</a:t>
                      </a:r>
                      <a:endParaRPr lang="zh-CN" altLang="en-US" dirty="0"/>
                    </a:p>
                  </a:txBody>
                  <a:tcPr/>
                </a:tc>
                <a:tc>
                  <a:txBody>
                    <a:bodyPr/>
                    <a:lstStyle/>
                    <a:p>
                      <a:r>
                        <a:rPr lang="ja-JP" altLang="en-US" dirty="0"/>
                        <a:t>職級不変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自己改善</a:t>
                      </a:r>
                      <a:endParaRPr lang="zh-CN" altLang="en-US"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得点≦７</a:t>
                      </a:r>
                      <a:endParaRPr lang="zh-CN" altLang="en-US" dirty="0"/>
                    </a:p>
                  </a:txBody>
                  <a:tcPr/>
                </a:tc>
                <a:tc>
                  <a:txBody>
                    <a:bodyPr/>
                    <a:lstStyle/>
                    <a:p>
                      <a:r>
                        <a:rPr lang="en-US" altLang="ja-JP" dirty="0"/>
                        <a:t>50%</a:t>
                      </a:r>
                      <a:endParaRPr lang="zh-CN" altLang="en-US" dirty="0"/>
                    </a:p>
                  </a:txBody>
                  <a:tcPr/>
                </a:tc>
                <a:tc>
                  <a:txBody>
                    <a:bodyPr/>
                    <a:lstStyle/>
                    <a:p>
                      <a:r>
                        <a:rPr lang="ja-JP" altLang="en-US" dirty="0"/>
                        <a:t>職級不変</a:t>
                      </a:r>
                      <a:endParaRPr lang="zh-CN" altLang="en-US" dirty="0"/>
                    </a:p>
                  </a:txBody>
                  <a:tcPr/>
                </a:tc>
                <a:tc>
                  <a:txBody>
                    <a:bodyPr/>
                    <a:lstStyle/>
                    <a:p>
                      <a:r>
                        <a:rPr lang="ja-JP" altLang="en-US" dirty="0"/>
                        <a:t>０．５か月～</a:t>
                      </a:r>
                      <a:r>
                        <a:rPr lang="en-US" altLang="ja-JP" dirty="0"/>
                        <a:t>1</a:t>
                      </a:r>
                      <a:r>
                        <a:rPr lang="ja-JP" altLang="en-US" dirty="0"/>
                        <a:t>ヶ月</a:t>
                      </a:r>
                      <a:endParaRPr lang="zh-CN" altLang="en-US" dirty="0"/>
                    </a:p>
                  </a:txBody>
                  <a:tcPr/>
                </a:tc>
                <a:tc>
                  <a:txBody>
                    <a:bodyPr/>
                    <a:lstStyle/>
                    <a:p>
                      <a:r>
                        <a:rPr lang="ja-JP" altLang="en-US" dirty="0"/>
                        <a:t>普通の業績貢献</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得点≦９</a:t>
                      </a:r>
                      <a:endParaRPr lang="zh-CN" altLang="en-US" dirty="0"/>
                    </a:p>
                  </a:txBody>
                  <a:tcPr/>
                </a:tc>
                <a:tc>
                  <a:txBody>
                    <a:bodyPr/>
                    <a:lstStyle/>
                    <a:p>
                      <a:r>
                        <a:rPr lang="en-US" altLang="ja-JP" dirty="0"/>
                        <a:t>10%</a:t>
                      </a:r>
                      <a:r>
                        <a:rPr lang="ja-JP" altLang="en-US" dirty="0"/>
                        <a:t>～</a:t>
                      </a:r>
                      <a:r>
                        <a:rPr lang="en-US" altLang="ja-JP" dirty="0"/>
                        <a:t>20%</a:t>
                      </a:r>
                      <a:endParaRPr lang="zh-CN" altLang="en-US" dirty="0"/>
                    </a:p>
                  </a:txBody>
                  <a:tcPr/>
                </a:tc>
                <a:tc>
                  <a:txBody>
                    <a:bodyPr/>
                    <a:lstStyle/>
                    <a:p>
                      <a:r>
                        <a:rPr lang="ja-JP" altLang="en-US" dirty="0"/>
                        <a:t>職級アップ可能</a:t>
                      </a:r>
                      <a:endParaRPr lang="zh-CN" altLang="en-US" dirty="0"/>
                    </a:p>
                  </a:txBody>
                  <a:tcPr/>
                </a:tc>
                <a:tc>
                  <a:txBody>
                    <a:bodyPr/>
                    <a:lstStyle/>
                    <a:p>
                      <a:r>
                        <a:rPr lang="en-US" altLang="ja-JP" dirty="0"/>
                        <a:t>1</a:t>
                      </a:r>
                      <a:r>
                        <a:rPr lang="ja-JP" altLang="en-US" dirty="0"/>
                        <a:t>ヶ月～</a:t>
                      </a:r>
                      <a:r>
                        <a:rPr lang="en-US" altLang="ja-JP" dirty="0"/>
                        <a:t>1.</a:t>
                      </a:r>
                      <a:r>
                        <a:rPr lang="ja-JP" altLang="en-US" dirty="0"/>
                        <a:t>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５％～</a:t>
                      </a:r>
                      <a:r>
                        <a:rPr lang="en-US" altLang="ja-JP" dirty="0"/>
                        <a:t>10%</a:t>
                      </a:r>
                      <a:endParaRPr lang="zh-CN" altLang="en-US" dirty="0"/>
                    </a:p>
                  </a:txBody>
                  <a:tcPr/>
                </a:tc>
                <a:tc>
                  <a:txBody>
                    <a:bodyPr/>
                    <a:lstStyle/>
                    <a:p>
                      <a:r>
                        <a:rPr lang="ja-JP" altLang="en-US" dirty="0"/>
                        <a:t>職級アップ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目標達成</a:t>
                      </a:r>
                      <a:endParaRPr lang="zh-CN" altLang="en-US" dirty="0"/>
                    </a:p>
                  </a:txBody>
                  <a:tcPr/>
                </a:tc>
                <a:extLst>
                  <a:ext uri="{0D108BD9-81ED-4DB2-BD59-A6C34878D82A}">
                    <a16:rowId xmlns:a16="http://schemas.microsoft.com/office/drawing/2014/main" val="2848629782"/>
                  </a:ext>
                </a:extLst>
              </a:tr>
              <a:tr h="370840">
                <a:tc gridSpan="4">
                  <a:txBody>
                    <a:bodyPr/>
                    <a:lstStyle/>
                    <a:p>
                      <a:r>
                        <a:rPr lang="en-US" altLang="ja-JP" dirty="0"/>
                        <a:t>OKR</a:t>
                      </a:r>
                      <a:r>
                        <a:rPr lang="ja-JP" altLang="en-US" dirty="0"/>
                        <a:t>得点：満点１０</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Tree>
    <p:extLst>
      <p:ext uri="{BB962C8B-B14F-4D97-AF65-F5344CB8AC3E}">
        <p14:creationId xmlns:p14="http://schemas.microsoft.com/office/powerpoint/2010/main" val="214145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人材採用プラン（新卒）</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790404574"/>
              </p:ext>
            </p:extLst>
          </p:nvPr>
        </p:nvGraphicFramePr>
        <p:xfrm>
          <a:off x="376902" y="558102"/>
          <a:ext cx="11438195" cy="31343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クラス</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新卒</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日本大学</a:t>
                      </a:r>
                      <a:endParaRPr lang="zh-CN" altLang="en-US" dirty="0"/>
                    </a:p>
                  </a:txBody>
                  <a:tcPr/>
                </a:tc>
                <a:tc>
                  <a:txBody>
                    <a:bodyPr/>
                    <a:lstStyle/>
                    <a:p>
                      <a:endParaRPr lang="zh-CN" altLang="en-US" dirty="0"/>
                    </a:p>
                  </a:txBody>
                  <a:tcPr/>
                </a:tc>
                <a:tc>
                  <a:txBody>
                    <a:bodyPr/>
                    <a:lstStyle/>
                    <a:p>
                      <a:r>
                        <a:rPr lang="ja-JP" altLang="en-US" dirty="0"/>
                        <a:t>なし</a:t>
                      </a:r>
                      <a:endParaRPr lang="zh-CN" altLang="en-US" dirty="0"/>
                    </a:p>
                  </a:txBody>
                  <a:tcPr/>
                </a:tc>
                <a:tc>
                  <a:txBody>
                    <a:bodyPr/>
                    <a:lstStyle/>
                    <a:p>
                      <a:endParaRPr lang="zh-CN" altLang="en-US" dirty="0"/>
                    </a:p>
                  </a:txBody>
                  <a:tcPr/>
                </a:tc>
                <a:extLst>
                  <a:ext uri="{0D108BD9-81ED-4DB2-BD59-A6C34878D82A}">
                    <a16:rowId xmlns:a16="http://schemas.microsoft.com/office/drawing/2014/main" val="999663775"/>
                  </a:ext>
                </a:extLst>
              </a:tr>
              <a:tr h="370840">
                <a:tc>
                  <a:txBody>
                    <a:bodyPr/>
                    <a:lstStyle/>
                    <a:p>
                      <a:r>
                        <a:rPr lang="ja-JP" altLang="en-US" dirty="0"/>
                        <a:t>新卒</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中国大学</a:t>
                      </a:r>
                      <a:endParaRPr lang="zh-CN" altLang="en-US" dirty="0"/>
                    </a:p>
                  </a:txBody>
                  <a:tcPr/>
                </a:tc>
                <a:tc>
                  <a:txBody>
                    <a:bodyPr/>
                    <a:lstStyle/>
                    <a:p>
                      <a:r>
                        <a:rPr lang="ja-JP" altLang="en-US" dirty="0"/>
                        <a:t>インターンシップ</a:t>
                      </a:r>
                      <a:endParaRPr lang="en-US" altLang="ja-JP"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344412342"/>
                  </a:ext>
                </a:extLst>
              </a:tr>
              <a:tr h="370840">
                <a:tc>
                  <a:txBody>
                    <a:bodyPr/>
                    <a:lstStyle/>
                    <a:p>
                      <a:r>
                        <a:rPr lang="ja-JP" altLang="en-US" dirty="0"/>
                        <a:t>新卒</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ja-JP" altLang="en-US" dirty="0"/>
                        <a:t>新卒</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ja-JP" altLang="en-US" dirty="0"/>
                        <a:t>新卒</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ja-JP" altLang="en-US" dirty="0"/>
                        <a:t>新卒</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Tree>
    <p:extLst>
      <p:ext uri="{BB962C8B-B14F-4D97-AF65-F5344CB8AC3E}">
        <p14:creationId xmlns:p14="http://schemas.microsoft.com/office/powerpoint/2010/main" val="97239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2942454"/>
              </p:ext>
            </p:extLst>
          </p:nvPr>
        </p:nvGraphicFramePr>
        <p:xfrm>
          <a:off x="376902" y="558102"/>
          <a:ext cx="11438195" cy="38455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クラス</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中途</a:t>
                      </a:r>
                      <a:endParaRPr lang="zh-CN" altLang="en-US" dirty="0"/>
                    </a:p>
                  </a:txBody>
                  <a:tcPr/>
                </a:tc>
                <a:tc>
                  <a:txBody>
                    <a:bodyPr/>
                    <a:lstStyle/>
                    <a:p>
                      <a:r>
                        <a:rPr lang="ja-JP" altLang="en-US" dirty="0"/>
                        <a:t>学士以上</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ja-JP" altLang="en-US" dirty="0"/>
                        <a:t>中途</a:t>
                      </a:r>
                      <a:endParaRPr lang="zh-CN" altLang="en-US" dirty="0"/>
                    </a:p>
                  </a:txBody>
                  <a:tcPr/>
                </a:tc>
                <a:tc>
                  <a:txBody>
                    <a:bodyPr/>
                    <a:lstStyle/>
                    <a:p>
                      <a:r>
                        <a:rPr lang="ja-JP" altLang="en-US" dirty="0"/>
                        <a:t>学士以上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a:t>
                      </a:r>
                      <a:endParaRPr lang="en-US" altLang="zh-CN" sz="1800" dirty="0">
                        <a:solidFill>
                          <a:schemeClr val="dk1"/>
                        </a:solidFill>
                        <a:effectLst/>
                        <a:latin typeface="+mn-lt"/>
                        <a:ea typeface="+mn-ea"/>
                        <a:cs typeface="+mn-cs"/>
                      </a:endParaRP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363630936"/>
                  </a:ext>
                </a:extLst>
              </a:tr>
            </a:tbl>
          </a:graphicData>
        </a:graphic>
      </p:graphicFrame>
    </p:spTree>
    <p:extLst>
      <p:ext uri="{BB962C8B-B14F-4D97-AF65-F5344CB8AC3E}">
        <p14:creationId xmlns:p14="http://schemas.microsoft.com/office/powerpoint/2010/main" val="200844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7D4C7-3AE1-47D4-84D4-6050C5D45A40}"/>
              </a:ext>
            </a:extLst>
          </p:cNvPr>
          <p:cNvSpPr>
            <a:spLocks noGrp="1"/>
          </p:cNvSpPr>
          <p:nvPr>
            <p:ph type="title"/>
          </p:nvPr>
        </p:nvSpPr>
        <p:spPr>
          <a:xfrm>
            <a:off x="831850" y="3639145"/>
            <a:ext cx="10515600" cy="923330"/>
          </a:xfrm>
        </p:spPr>
        <p:txBody>
          <a:bodyPr/>
          <a:lstStyle/>
          <a:p>
            <a:r>
              <a:rPr lang="ja-JP" altLang="en-US" dirty="0"/>
              <a:t>社内コミュニケーション</a:t>
            </a:r>
            <a:endParaRPr lang="zh-CN" altLang="en-US" dirty="0"/>
          </a:p>
        </p:txBody>
      </p:sp>
      <p:sp>
        <p:nvSpPr>
          <p:cNvPr id="3" name="文本占位符 2">
            <a:extLst>
              <a:ext uri="{FF2B5EF4-FFF2-40B4-BE49-F238E27FC236}">
                <a16:creationId xmlns:a16="http://schemas.microsoft.com/office/drawing/2014/main" id="{C71F5249-E8B7-4840-A2D7-188B5841846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83819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5430328"/>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半期一回（オンライン可能）</a:t>
            </a:r>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Tree>
    <p:extLst>
      <p:ext uri="{BB962C8B-B14F-4D97-AF65-F5344CB8AC3E}">
        <p14:creationId xmlns:p14="http://schemas.microsoft.com/office/powerpoint/2010/main" val="3867185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34003D-8CAB-4FDE-9965-2FE5E81AA9D5}"/>
              </a:ext>
            </a:extLst>
          </p:cNvPr>
          <p:cNvSpPr>
            <a:spLocks noGrp="1"/>
          </p:cNvSpPr>
          <p:nvPr>
            <p:ph type="title"/>
          </p:nvPr>
        </p:nvSpPr>
        <p:spPr>
          <a:xfrm>
            <a:off x="831850" y="3639145"/>
            <a:ext cx="10515600" cy="923330"/>
          </a:xfrm>
        </p:spPr>
        <p:txBody>
          <a:bodyPr/>
          <a:lstStyle/>
          <a:p>
            <a:r>
              <a:rPr lang="ja-JP" altLang="en-US" dirty="0"/>
              <a:t>社内イベント</a:t>
            </a:r>
          </a:p>
        </p:txBody>
      </p:sp>
      <p:sp>
        <p:nvSpPr>
          <p:cNvPr id="5" name="テキスト プレースホルダー 4">
            <a:extLst>
              <a:ext uri="{FF2B5EF4-FFF2-40B4-BE49-F238E27FC236}">
                <a16:creationId xmlns:a16="http://schemas.microsoft.com/office/drawing/2014/main" id="{8CDEFC3F-B0FA-417B-91A0-B81DD3595098}"/>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1222130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p:txBody>
          <a:bodyPr/>
          <a:lstStyle/>
          <a:p>
            <a:r>
              <a:rPr lang="ja-JP" altLang="en-US" dirty="0"/>
              <a:t>概要</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Tree>
    <p:extLst>
      <p:ext uri="{BB962C8B-B14F-4D97-AF65-F5344CB8AC3E}">
        <p14:creationId xmlns:p14="http://schemas.microsoft.com/office/powerpoint/2010/main" val="827015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763381418"/>
              </p:ext>
            </p:extLst>
          </p:nvPr>
        </p:nvGraphicFramePr>
        <p:xfrm>
          <a:off x="315152" y="673946"/>
          <a:ext cx="11526329" cy="5191760"/>
        </p:xfrm>
        <a:graphic>
          <a:graphicData uri="http://schemas.openxmlformats.org/drawingml/2006/table">
            <a:tbl>
              <a:tblPr firstRow="1" bandRow="1">
                <a:tableStyleId>{5C22544A-7EE6-4342-B048-85BDC9FD1C3A}</a:tableStyleId>
              </a:tblPr>
              <a:tblGrid>
                <a:gridCol w="3397866">
                  <a:extLst>
                    <a:ext uri="{9D8B030D-6E8A-4147-A177-3AD203B41FA5}">
                      <a16:colId xmlns:a16="http://schemas.microsoft.com/office/drawing/2014/main" val="3948727593"/>
                    </a:ext>
                  </a:extLst>
                </a:gridCol>
                <a:gridCol w="1343891">
                  <a:extLst>
                    <a:ext uri="{9D8B030D-6E8A-4147-A177-3AD203B41FA5}">
                      <a16:colId xmlns:a16="http://schemas.microsoft.com/office/drawing/2014/main" val="236633133"/>
                    </a:ext>
                  </a:extLst>
                </a:gridCol>
                <a:gridCol w="900546">
                  <a:extLst>
                    <a:ext uri="{9D8B030D-6E8A-4147-A177-3AD203B41FA5}">
                      <a16:colId xmlns:a16="http://schemas.microsoft.com/office/drawing/2014/main" val="2443955635"/>
                    </a:ext>
                  </a:extLst>
                </a:gridCol>
                <a:gridCol w="1039090">
                  <a:extLst>
                    <a:ext uri="{9D8B030D-6E8A-4147-A177-3AD203B41FA5}">
                      <a16:colId xmlns:a16="http://schemas.microsoft.com/office/drawing/2014/main" val="2125255742"/>
                    </a:ext>
                  </a:extLst>
                </a:gridCol>
                <a:gridCol w="1177637">
                  <a:extLst>
                    <a:ext uri="{9D8B030D-6E8A-4147-A177-3AD203B41FA5}">
                      <a16:colId xmlns:a16="http://schemas.microsoft.com/office/drawing/2014/main" val="1199080456"/>
                    </a:ext>
                  </a:extLst>
                </a:gridCol>
                <a:gridCol w="3667299">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業界関連法律・社員評価（</a:t>
                      </a:r>
                      <a:r>
                        <a:rPr lang="en-US" altLang="ja-JP" dirty="0"/>
                        <a:t>OKR</a:t>
                      </a:r>
                      <a:r>
                        <a:rPr lang="ja-JP" altLang="en-US" dirty="0"/>
                        <a:t>）</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宋（想定）</a:t>
                      </a:r>
                      <a:endParaRPr lang="zh-CN" altLang="en-US" dirty="0"/>
                    </a:p>
                  </a:txBody>
                  <a:tcPr/>
                </a:tc>
                <a:tc>
                  <a:txBody>
                    <a:bodyPr/>
                    <a:lstStyle/>
                    <a:p>
                      <a:r>
                        <a:rPr lang="ja-JP" altLang="en-US" dirty="0"/>
                        <a:t>対面座学／</a:t>
                      </a:r>
                      <a:endParaRPr lang="zh-CN" altLang="en-US" dirty="0"/>
                    </a:p>
                  </a:txBody>
                  <a:tcPr/>
                </a:tc>
                <a:extLst>
                  <a:ext uri="{0D108BD9-81ED-4DB2-BD59-A6C34878D82A}">
                    <a16:rowId xmlns:a16="http://schemas.microsoft.com/office/drawing/2014/main" val="136656922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自由</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自由</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69276159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441893905"/>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ja-JP" altLang="en-US" dirty="0"/>
                        <a:t>約</a:t>
                      </a:r>
                      <a:r>
                        <a:rPr lang="en-US" altLang="ja-JP" dirty="0"/>
                        <a:t>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Tree>
    <p:extLst>
      <p:ext uri="{BB962C8B-B14F-4D97-AF65-F5344CB8AC3E}">
        <p14:creationId xmlns:p14="http://schemas.microsoft.com/office/powerpoint/2010/main" val="118050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p:txBody>
          <a:bodyPr/>
          <a:lstStyle/>
          <a:p>
            <a:r>
              <a:rPr lang="ja-JP" altLang="en-US" dirty="0"/>
              <a:t>実施方法（</a:t>
            </a:r>
            <a:r>
              <a:rPr lang="en-US" altLang="ja-JP" dirty="0"/>
              <a:t>OKR</a:t>
            </a:r>
            <a:r>
              <a:rPr lang="ja-JP" altLang="en-US" dirty="0"/>
              <a:t>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Tree>
    <p:extLst>
      <p:ext uri="{BB962C8B-B14F-4D97-AF65-F5344CB8AC3E}">
        <p14:creationId xmlns:p14="http://schemas.microsoft.com/office/powerpoint/2010/main" val="4281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2585323"/>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大宇宙ジャパン会社目標</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sz="2400" dirty="0"/>
              <a:t>社内コミュニケーション</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2284386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Tree>
    <p:extLst>
      <p:ext uri="{BB962C8B-B14F-4D97-AF65-F5344CB8AC3E}">
        <p14:creationId xmlns:p14="http://schemas.microsoft.com/office/powerpoint/2010/main" val="3206556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Tree>
    <p:extLst>
      <p:ext uri="{BB962C8B-B14F-4D97-AF65-F5344CB8AC3E}">
        <p14:creationId xmlns:p14="http://schemas.microsoft.com/office/powerpoint/2010/main" val="1695426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Tree>
    <p:extLst>
      <p:ext uri="{BB962C8B-B14F-4D97-AF65-F5344CB8AC3E}">
        <p14:creationId xmlns:p14="http://schemas.microsoft.com/office/powerpoint/2010/main" val="193605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921164"/>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2563577"/>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3223686"/>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84042" y="3817195"/>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354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2041236"/>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41306" y="29787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77379" y="388851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95706" y="467360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752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34003D-8CAB-4FDE-9965-2FE5E81AA9D5}"/>
              </a:ext>
            </a:extLst>
          </p:cNvPr>
          <p:cNvSpPr>
            <a:spLocks noGrp="1"/>
          </p:cNvSpPr>
          <p:nvPr>
            <p:ph type="title"/>
          </p:nvPr>
        </p:nvSpPr>
        <p:spPr>
          <a:xfrm>
            <a:off x="831850" y="2715816"/>
            <a:ext cx="10515600" cy="1846659"/>
          </a:xfrm>
        </p:spPr>
        <p:txBody>
          <a:bodyPr/>
          <a:lstStyle/>
          <a:p>
            <a:br>
              <a:rPr lang="en-US" altLang="ja-JP" dirty="0"/>
            </a:br>
            <a:r>
              <a:rPr lang="ja-JP" altLang="en-US" dirty="0"/>
              <a:t>会社プレゼン</a:t>
            </a:r>
          </a:p>
        </p:txBody>
      </p:sp>
      <p:sp>
        <p:nvSpPr>
          <p:cNvPr id="5" name="テキスト プレースホルダー 4">
            <a:extLst>
              <a:ext uri="{FF2B5EF4-FFF2-40B4-BE49-F238E27FC236}">
                <a16:creationId xmlns:a16="http://schemas.microsoft.com/office/drawing/2014/main" id="{8CDEFC3F-B0FA-417B-91A0-B81DD3595098}"/>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1792206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2" name="文本占位符 1">
            <a:extLst>
              <a:ext uri="{FF2B5EF4-FFF2-40B4-BE49-F238E27FC236}">
                <a16:creationId xmlns:a16="http://schemas.microsoft.com/office/drawing/2014/main" id="{6FF957BC-9BB1-4755-B953-D538575F5DC5}"/>
              </a:ext>
            </a:extLst>
          </p:cNvPr>
          <p:cNvSpPr>
            <a:spLocks noGrp="1"/>
          </p:cNvSpPr>
          <p:nvPr>
            <p:ph type="body" idx="1"/>
          </p:nvPr>
        </p:nvSpPr>
        <p:spPr>
          <a:xfrm>
            <a:off x="316983" y="702875"/>
            <a:ext cx="11540249" cy="738664"/>
          </a:xfrm>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4288315804"/>
              </p:ext>
            </p:extLst>
          </p:nvPr>
        </p:nvGraphicFramePr>
        <p:xfrm>
          <a:off x="316983" y="1714107"/>
          <a:ext cx="11289801" cy="2595880"/>
        </p:xfrm>
        <a:graphic>
          <a:graphicData uri="http://schemas.openxmlformats.org/drawingml/2006/table">
            <a:tbl>
              <a:tblPr firstRow="1" bandRow="1">
                <a:tableStyleId>{5C22544A-7EE6-4342-B048-85BDC9FD1C3A}</a:tableStyleId>
              </a:tblPr>
              <a:tblGrid>
                <a:gridCol w="2133609">
                  <a:extLst>
                    <a:ext uri="{9D8B030D-6E8A-4147-A177-3AD203B41FA5}">
                      <a16:colId xmlns:a16="http://schemas.microsoft.com/office/drawing/2014/main" val="879779731"/>
                    </a:ext>
                  </a:extLst>
                </a:gridCol>
                <a:gridCol w="6255424">
                  <a:extLst>
                    <a:ext uri="{9D8B030D-6E8A-4147-A177-3AD203B41FA5}">
                      <a16:colId xmlns:a16="http://schemas.microsoft.com/office/drawing/2014/main" val="2909073703"/>
                    </a:ext>
                  </a:extLst>
                </a:gridCol>
                <a:gridCol w="2900768">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p:txBody>
          <a:bodyPr/>
          <a:lstStyle/>
          <a:p>
            <a:r>
              <a:rPr lang="ja-JP" altLang="en-US" dirty="0"/>
              <a:t>トランスコスモスジャーナル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325875" y="696152"/>
            <a:ext cx="11540249" cy="1846659"/>
          </a:xfrm>
        </p:spPr>
        <p:txBody>
          <a:bodyPr/>
          <a:lstStyle/>
          <a:p>
            <a:r>
              <a:rPr lang="ja-JP" altLang="en-US" dirty="0"/>
              <a:t>月～金　朝</a:t>
            </a:r>
            <a:r>
              <a:rPr lang="en-US" altLang="ja-JP" dirty="0"/>
              <a:t>7</a:t>
            </a:r>
            <a:r>
              <a:rPr lang="ja-JP" altLang="en-US" dirty="0"/>
              <a:t>時～</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1145537831"/>
              </p:ext>
            </p:extLst>
          </p:nvPr>
        </p:nvGraphicFramePr>
        <p:xfrm>
          <a:off x="325875" y="2542811"/>
          <a:ext cx="11331705" cy="2595880"/>
        </p:xfrm>
        <a:graphic>
          <a:graphicData uri="http://schemas.openxmlformats.org/drawingml/2006/table">
            <a:tbl>
              <a:tblPr firstRow="1" bandRow="1">
                <a:tableStyleId>{5C22544A-7EE6-4342-B048-85BDC9FD1C3A}</a:tableStyleId>
              </a:tblPr>
              <a:tblGrid>
                <a:gridCol w="5121581">
                  <a:extLst>
                    <a:ext uri="{9D8B030D-6E8A-4147-A177-3AD203B41FA5}">
                      <a16:colId xmlns:a16="http://schemas.microsoft.com/office/drawing/2014/main" val="1084558633"/>
                    </a:ext>
                  </a:extLst>
                </a:gridCol>
                <a:gridCol w="2432889">
                  <a:extLst>
                    <a:ext uri="{9D8B030D-6E8A-4147-A177-3AD203B41FA5}">
                      <a16:colId xmlns:a16="http://schemas.microsoft.com/office/drawing/2014/main" val="2265570437"/>
                    </a:ext>
                  </a:extLst>
                </a:gridCol>
                <a:gridCol w="3777235">
                  <a:extLst>
                    <a:ext uri="{9D8B030D-6E8A-4147-A177-3AD203B41FA5}">
                      <a16:colId xmlns:a16="http://schemas.microsoft.com/office/drawing/2014/main" val="2081634486"/>
                    </a:ext>
                  </a:extLst>
                </a:gridCol>
              </a:tblGrid>
              <a:tr h="370840">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370840">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370840">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370840">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370840">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Tree>
    <p:extLst>
      <p:ext uri="{BB962C8B-B14F-4D97-AF65-F5344CB8AC3E}">
        <p14:creationId xmlns:p14="http://schemas.microsoft.com/office/powerpoint/2010/main" val="305366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831850" y="3639145"/>
            <a:ext cx="10515600" cy="923330"/>
          </a:xfrm>
        </p:spPr>
        <p:txBody>
          <a:bodyPr/>
          <a:lstStyle/>
          <a:p>
            <a:r>
              <a:rPr lang="ja-JP" altLang="en-US" dirty="0"/>
              <a:t>経営リスク分析＆対策</a:t>
            </a:r>
            <a:endParaRPr lang="zh-CN" altLang="en-US" dirty="0"/>
          </a:p>
        </p:txBody>
      </p:sp>
      <p:sp>
        <p:nvSpPr>
          <p:cNvPr id="5" name="文本占位符 4">
            <a:extLst>
              <a:ext uri="{FF2B5EF4-FFF2-40B4-BE49-F238E27FC236}">
                <a16:creationId xmlns:a16="http://schemas.microsoft.com/office/drawing/2014/main" id="{CACAB67A-6FC9-49B7-A6E9-AEE2B96F220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787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a:t>
            </a:r>
            <a:r>
              <a:rPr lang="en-US" altLang="ja-JP" dirty="0"/>
              <a:t>SNS</a:t>
            </a:r>
            <a:r>
              <a:rPr lang="ja-JP" altLang="en-US" dirty="0"/>
              <a:t>の風評などの監視</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a:t>
            </a:r>
            <a:r>
              <a:rPr lang="en-US" altLang="ja-JP" dirty="0"/>
              <a:t>SNS</a:t>
            </a:r>
            <a:r>
              <a:rPr lang="ja-JP" altLang="en-US" dirty="0"/>
              <a:t>の風評などの監視は　ほぼありません</a:t>
            </a:r>
            <a:endParaRPr lang="en-US" altLang="ja-JP" dirty="0"/>
          </a:p>
          <a:p>
            <a:r>
              <a:rPr lang="ja-JP" altLang="en-US" dirty="0"/>
              <a:t>部署：トランスコスモス法務本部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告発専用メールアドレスを会社ホームページに公開します。</a:t>
            </a:r>
            <a:endParaRPr lang="en-US" altLang="ja-JP" dirty="0"/>
          </a:p>
        </p:txBody>
      </p:sp>
    </p:spTree>
    <p:extLst>
      <p:ext uri="{BB962C8B-B14F-4D97-AF65-F5344CB8AC3E}">
        <p14:creationId xmlns:p14="http://schemas.microsoft.com/office/powerpoint/2010/main" val="320391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現状：組織体制は　古いなので　社内コミュニケーションは難しい。</a:t>
            </a:r>
            <a:endParaRPr lang="en-US" altLang="ja-JP" dirty="0"/>
          </a:p>
          <a:p>
            <a:r>
              <a:rPr lang="ja-JP" altLang="en-US" dirty="0"/>
              <a:t>部署：トランスコスモス人事部、大宇宙人事部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sz="1800"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社員悩みなど投稿専用メールアドレスを会社ホームページに公開します。</a:t>
            </a:r>
            <a:endParaRPr lang="en-US" altLang="ja-JP" dirty="0"/>
          </a:p>
        </p:txBody>
      </p:sp>
    </p:spTree>
    <p:extLst>
      <p:ext uri="{BB962C8B-B14F-4D97-AF65-F5344CB8AC3E}">
        <p14:creationId xmlns:p14="http://schemas.microsoft.com/office/powerpoint/2010/main" val="238283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リスク：人材採用、育成、退職リスク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954655"/>
          </a:xfrm>
        </p:spPr>
        <p:txBody>
          <a:bodyPr/>
          <a:lstStyle/>
          <a:p>
            <a:r>
              <a:rPr lang="ja-JP" altLang="en-US" dirty="0"/>
              <a:t>現状：人材採用の</a:t>
            </a:r>
            <a:r>
              <a:rPr lang="en-US" altLang="ja-JP" dirty="0"/>
              <a:t>RPO</a:t>
            </a:r>
            <a:r>
              <a:rPr lang="ja-JP" altLang="en-US" dirty="0"/>
              <a:t>は　</a:t>
            </a:r>
            <a:r>
              <a:rPr lang="en-US" altLang="ja-JP" dirty="0"/>
              <a:t>IT</a:t>
            </a:r>
            <a:r>
              <a:rPr lang="ja-JP" altLang="en-US" dirty="0"/>
              <a:t>の専門家ではない、担当さんの</a:t>
            </a:r>
            <a:r>
              <a:rPr lang="en-US" altLang="ja-JP" dirty="0"/>
              <a:t>IT</a:t>
            </a:r>
            <a:r>
              <a:rPr lang="ja-JP" altLang="en-US" dirty="0"/>
              <a:t>関連知識はぜんぜんありません。</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Tree>
    <p:extLst>
      <p:ext uri="{BB962C8B-B14F-4D97-AF65-F5344CB8AC3E}">
        <p14:creationId xmlns:p14="http://schemas.microsoft.com/office/powerpoint/2010/main" val="388499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リスク：会社ブラントアピール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Tree>
    <p:extLst>
      <p:ext uri="{BB962C8B-B14F-4D97-AF65-F5344CB8AC3E}">
        <p14:creationId xmlns:p14="http://schemas.microsoft.com/office/powerpoint/2010/main" val="104857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1824</TotalTime>
  <Words>2508</Words>
  <Application>Microsoft Office PowerPoint</Application>
  <PresentationFormat>宽屏</PresentationFormat>
  <Paragraphs>617</Paragraphs>
  <Slides>38</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Meiryo</vt:lpstr>
      <vt:lpstr>ＭＳ ゴシック</vt:lpstr>
      <vt:lpstr>等线</vt:lpstr>
      <vt:lpstr>Arial</vt:lpstr>
      <vt:lpstr>Calibri</vt:lpstr>
      <vt:lpstr>Roboto</vt:lpstr>
      <vt:lpstr>Tahoma</vt:lpstr>
      <vt:lpstr>Times New Roman</vt:lpstr>
      <vt:lpstr>Wingdings</vt:lpstr>
      <vt:lpstr>Office Theme</vt:lpstr>
      <vt:lpstr>トランスコスモス業務改善</vt:lpstr>
      <vt:lpstr>重要説明   </vt:lpstr>
      <vt:lpstr>目次</vt:lpstr>
      <vt:lpstr>経営リスク分析＆対策</vt:lpstr>
      <vt:lpstr>リスク：SNSの風評などの監視</vt:lpstr>
      <vt:lpstr>リスク：組織体制、人事管理、業績評価</vt:lpstr>
      <vt:lpstr>リスク：人材採用、育成、退職リスク</vt:lpstr>
      <vt:lpstr>リスク：ビジネスモデル・イノベーション</vt:lpstr>
      <vt:lpstr>リスク：会社ブラントアピール</vt:lpstr>
      <vt:lpstr>リスク：品質管理・品質保証</vt:lpstr>
      <vt:lpstr>大宇宙ジャパン会社目標</vt:lpstr>
      <vt:lpstr>事業目標（第１期）</vt:lpstr>
      <vt:lpstr>事業目標（第２期）</vt:lpstr>
      <vt:lpstr>マーキング戦略</vt:lpstr>
      <vt:lpstr>組織改革</vt:lpstr>
      <vt:lpstr>アジャイル組織構造(マトリックス組織)</vt:lpstr>
      <vt:lpstr>ニアショア・オフショアのグローバルリソース活用</vt:lpstr>
      <vt:lpstr>産学研協力（大学キャンパス内有給インターンシップ）</vt:lpstr>
      <vt:lpstr>人事管理</vt:lpstr>
      <vt:lpstr>OKRの仕組みや考え方</vt:lpstr>
      <vt:lpstr>給料制度</vt:lpstr>
      <vt:lpstr>人材採用プラン（新卒）</vt:lpstr>
      <vt:lpstr>人材採用プラン（中途）</vt:lpstr>
      <vt:lpstr>社内コミュニケーション</vt:lpstr>
      <vt:lpstr>定例社員会議</vt:lpstr>
      <vt:lpstr>社内イベント</vt:lpstr>
      <vt:lpstr>概要</vt:lpstr>
      <vt:lpstr>トレニンーグトピック</vt:lpstr>
      <vt:lpstr>実施方法（OKRの例）</vt:lpstr>
      <vt:lpstr>チームワークツール</vt:lpstr>
      <vt:lpstr>全体目標（予想）</vt:lpstr>
      <vt:lpstr>課題検討</vt:lpstr>
      <vt:lpstr>サイクル１目標</vt:lpstr>
      <vt:lpstr>サイクル１スケジュール（前半）</vt:lpstr>
      <vt:lpstr>サイクル１スケジュール（後半）</vt:lpstr>
      <vt:lpstr> 会社プレゼン</vt:lpstr>
      <vt:lpstr>図書出版(出版社限定：技術評論社)</vt:lpstr>
      <vt:lpstr>トランスコスモスジャーナル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Sun Shubin Malaysia</cp:lastModifiedBy>
  <cp:revision>597</cp:revision>
  <dcterms:created xsi:type="dcterms:W3CDTF">2021-07-14T02:05:05Z</dcterms:created>
  <dcterms:modified xsi:type="dcterms:W3CDTF">2021-11-10T09:25:51Z</dcterms:modified>
</cp:coreProperties>
</file>