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5"/>
  </p:notesMasterIdLst>
  <p:handoutMasterIdLst>
    <p:handoutMasterId r:id="rId96"/>
  </p:handoutMasterIdLst>
  <p:sldIdLst>
    <p:sldId id="256" r:id="rId2"/>
    <p:sldId id="670" r:id="rId3"/>
    <p:sldId id="267" r:id="rId4"/>
    <p:sldId id="600" r:id="rId5"/>
    <p:sldId id="679" r:id="rId6"/>
    <p:sldId id="602" r:id="rId7"/>
    <p:sldId id="681" r:id="rId8"/>
    <p:sldId id="680" r:id="rId9"/>
    <p:sldId id="598" r:id="rId10"/>
    <p:sldId id="601" r:id="rId11"/>
    <p:sldId id="599" r:id="rId12"/>
    <p:sldId id="603" r:id="rId13"/>
    <p:sldId id="630" r:id="rId14"/>
    <p:sldId id="647" r:id="rId15"/>
    <p:sldId id="655" r:id="rId16"/>
    <p:sldId id="627" r:id="rId17"/>
    <p:sldId id="625" r:id="rId18"/>
    <p:sldId id="629" r:id="rId19"/>
    <p:sldId id="628" r:id="rId20"/>
    <p:sldId id="665" r:id="rId21"/>
    <p:sldId id="311" r:id="rId22"/>
    <p:sldId id="666" r:id="rId23"/>
    <p:sldId id="653" r:id="rId24"/>
    <p:sldId id="674" r:id="rId25"/>
    <p:sldId id="312" r:id="rId26"/>
    <p:sldId id="676" r:id="rId27"/>
    <p:sldId id="652" r:id="rId28"/>
    <p:sldId id="677" r:id="rId29"/>
    <p:sldId id="678" r:id="rId30"/>
    <p:sldId id="664" r:id="rId31"/>
    <p:sldId id="657" r:id="rId32"/>
    <p:sldId id="656" r:id="rId33"/>
    <p:sldId id="672" r:id="rId34"/>
    <p:sldId id="658" r:id="rId35"/>
    <p:sldId id="259" r:id="rId36"/>
    <p:sldId id="682" r:id="rId37"/>
    <p:sldId id="421" r:id="rId38"/>
    <p:sldId id="614" r:id="rId39"/>
    <p:sldId id="583" r:id="rId40"/>
    <p:sldId id="622" r:id="rId41"/>
    <p:sldId id="605" r:id="rId42"/>
    <p:sldId id="604" r:id="rId43"/>
    <p:sldId id="606" r:id="rId44"/>
    <p:sldId id="607" r:id="rId45"/>
    <p:sldId id="649" r:id="rId46"/>
    <p:sldId id="637" r:id="rId47"/>
    <p:sldId id="640" r:id="rId48"/>
    <p:sldId id="659" r:id="rId49"/>
    <p:sldId id="643" r:id="rId50"/>
    <p:sldId id="644" r:id="rId51"/>
    <p:sldId id="645" r:id="rId52"/>
    <p:sldId id="660" r:id="rId53"/>
    <p:sldId id="279" r:id="rId54"/>
    <p:sldId id="271" r:id="rId55"/>
    <p:sldId id="633" r:id="rId56"/>
    <p:sldId id="641" r:id="rId57"/>
    <p:sldId id="596" r:id="rId58"/>
    <p:sldId id="609" r:id="rId59"/>
    <p:sldId id="611" r:id="rId60"/>
    <p:sldId id="616" r:id="rId61"/>
    <p:sldId id="624" r:id="rId62"/>
    <p:sldId id="621" r:id="rId63"/>
    <p:sldId id="313" r:id="rId64"/>
    <p:sldId id="671" r:id="rId65"/>
    <p:sldId id="305" r:id="rId66"/>
    <p:sldId id="623" r:id="rId67"/>
    <p:sldId id="631" r:id="rId68"/>
    <p:sldId id="634" r:id="rId69"/>
    <p:sldId id="661" r:id="rId70"/>
    <p:sldId id="646" r:id="rId71"/>
    <p:sldId id="620" r:id="rId72"/>
    <p:sldId id="662" r:id="rId73"/>
    <p:sldId id="617" r:id="rId74"/>
    <p:sldId id="618" r:id="rId75"/>
    <p:sldId id="300" r:id="rId76"/>
    <p:sldId id="286" r:id="rId77"/>
    <p:sldId id="368" r:id="rId78"/>
    <p:sldId id="306" r:id="rId79"/>
    <p:sldId id="615" r:id="rId80"/>
    <p:sldId id="288" r:id="rId81"/>
    <p:sldId id="285" r:id="rId82"/>
    <p:sldId id="294" r:id="rId83"/>
    <p:sldId id="298" r:id="rId84"/>
    <p:sldId id="284" r:id="rId85"/>
    <p:sldId id="296" r:id="rId86"/>
    <p:sldId id="297" r:id="rId87"/>
    <p:sldId id="663" r:id="rId88"/>
    <p:sldId id="302" r:id="rId89"/>
    <p:sldId id="303" r:id="rId90"/>
    <p:sldId id="613" r:id="rId91"/>
    <p:sldId id="668" r:id="rId92"/>
    <p:sldId id="669" r:id="rId93"/>
    <p:sldId id="673" r:id="rId94"/>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BADB3B-9B03-4CDB-9022-7C147E17B948}">
          <p14:sldIdLst>
            <p14:sldId id="256"/>
            <p14:sldId id="670"/>
          </p14:sldIdLst>
        </p14:section>
        <p14:section name="現状分析" id="{FDECF7C8-8A6D-4388-8E92-2B9C07BB47EC}">
          <p14:sldIdLst>
            <p14:sldId id="267"/>
            <p14:sldId id="600"/>
            <p14:sldId id="679"/>
            <p14:sldId id="602"/>
            <p14:sldId id="681"/>
            <p14:sldId id="680"/>
            <p14:sldId id="598"/>
            <p14:sldId id="601"/>
            <p14:sldId id="599"/>
            <p14:sldId id="603"/>
            <p14:sldId id="630"/>
            <p14:sldId id="647"/>
          </p14:sldIdLst>
        </p14:section>
        <p14:section name="会社目標" id="{9B01B4AA-8769-42F5-B05B-46DBA93D4093}">
          <p14:sldIdLst>
            <p14:sldId id="655"/>
            <p14:sldId id="627"/>
            <p14:sldId id="625"/>
            <p14:sldId id="629"/>
            <p14:sldId id="628"/>
            <p14:sldId id="665"/>
            <p14:sldId id="311"/>
            <p14:sldId id="666"/>
            <p14:sldId id="653"/>
            <p14:sldId id="674"/>
            <p14:sldId id="312"/>
            <p14:sldId id="676"/>
            <p14:sldId id="652"/>
            <p14:sldId id="677"/>
            <p14:sldId id="678"/>
            <p14:sldId id="664"/>
          </p14:sldIdLst>
        </p14:section>
        <p14:section name="マーキング戦略" id="{2CF1C55D-A128-4B50-8507-78419BA7FBDF}">
          <p14:sldIdLst>
            <p14:sldId id="657"/>
            <p14:sldId id="656"/>
            <p14:sldId id="672"/>
          </p14:sldIdLst>
        </p14:section>
        <p14:section name="組織改革" id="{D13A7451-7AE4-484A-8C69-3C5657EE0585}">
          <p14:sldIdLst>
            <p14:sldId id="658"/>
            <p14:sldId id="259"/>
            <p14:sldId id="682"/>
            <p14:sldId id="421"/>
            <p14:sldId id="614"/>
            <p14:sldId id="583"/>
            <p14:sldId id="622"/>
            <p14:sldId id="605"/>
            <p14:sldId id="604"/>
            <p14:sldId id="606"/>
            <p14:sldId id="607"/>
            <p14:sldId id="649"/>
            <p14:sldId id="637"/>
            <p14:sldId id="640"/>
          </p14:sldIdLst>
        </p14:section>
        <p14:section name="社内チームワークとコスト精算" id="{0303DD33-FC07-4C67-8FBD-C55B17EBF7FE}">
          <p14:sldIdLst>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69"/>
            <p14:sldId id="67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5" autoAdjust="0"/>
    <p:restoredTop sz="84894" autoAdjust="0"/>
  </p:normalViewPr>
  <p:slideViewPr>
    <p:cSldViewPr snapToGrid="0">
      <p:cViewPr varScale="1">
        <p:scale>
          <a:sx n="71" d="100"/>
          <a:sy n="71" d="100"/>
        </p:scale>
        <p:origin x="852" y="72"/>
      </p:cViewPr>
      <p:guideLst>
        <p:guide orient="horz" pos="2160"/>
        <p:guide pos="3817"/>
      </p:guideLst>
    </p:cSldViewPr>
  </p:slideViewPr>
  <p:outlineViewPr>
    <p:cViewPr>
      <p:scale>
        <a:sx n="33" d="100"/>
        <a:sy n="33" d="100"/>
      </p:scale>
      <p:origin x="0" y="-24402"/>
    </p:cViewPr>
  </p:outlineViewPr>
  <p:notesTextViewPr>
    <p:cViewPr>
      <p:scale>
        <a:sx n="1" d="1"/>
        <a:sy n="1" d="1"/>
      </p:scale>
      <p:origin x="0" y="-1572"/>
    </p:cViewPr>
  </p:notesTextViewPr>
  <p:notesViewPr>
    <p:cSldViewPr snapToGrid="0">
      <p:cViewPr varScale="1">
        <p:scale>
          <a:sx n="67" d="100"/>
          <a:sy n="67" d="100"/>
        </p:scale>
        <p:origin x="331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2022/5/29</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2022/5/29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p>
          <a:p>
            <a:endParaRPr lang="en-US" altLang="zh-CN" dirty="0"/>
          </a:p>
          <a:p>
            <a:r>
              <a:rPr lang="ja-JP" altLang="en-US" dirty="0"/>
              <a:t>重要説明</a:t>
            </a:r>
            <a:endParaRPr lang="en-US" altLang="ja-JP" dirty="0"/>
          </a:p>
          <a:p>
            <a:r>
              <a:rPr lang="ja-JP" altLang="en-US" dirty="0"/>
              <a:t>この文書は　会社ビジネス経営の提案文書ではない、経営意思決定の練習文書です。</a:t>
            </a:r>
            <a:endParaRPr lang="en-US" altLang="ja-JP" dirty="0"/>
          </a:p>
          <a:p>
            <a:r>
              <a:rPr lang="ja-JP" altLang="en-US" dirty="0"/>
              <a:t>今世界</a:t>
            </a:r>
            <a:r>
              <a:rPr lang="en-US" altLang="ja-JP" dirty="0"/>
              <a:t>IT</a:t>
            </a:r>
            <a:r>
              <a:rPr lang="ja-JP" altLang="en-US" dirty="0"/>
              <a:t>業界の最新組織管理理論を元に日本の</a:t>
            </a:r>
            <a:r>
              <a:rPr lang="en-US" altLang="ja-JP" dirty="0"/>
              <a:t>DX</a:t>
            </a:r>
            <a:r>
              <a:rPr lang="ja-JP" altLang="en-US" dirty="0"/>
              <a:t>ニーズにより　ビジネスモデルをデザインします。本資料を用いた運用は必ず自身の責任と判断によって行ってください。これらの情報の運用の結果について 著者はいかなる責任も負けいません。</a:t>
            </a:r>
            <a:endParaRPr lang="en-US" altLang="ja-JP" dirty="0"/>
          </a:p>
          <a:p>
            <a:endParaRPr lang="en-US" altLang="zh-CN" dirty="0"/>
          </a:p>
          <a:p>
            <a:pPr marL="0" algn="l" fontAlgn="t">
              <a:spcBef>
                <a:spcPts val="0"/>
              </a:spcBef>
              <a:spcAft>
                <a:spcPts val="0"/>
              </a:spcAft>
            </a:pPr>
            <a:r>
              <a:rPr lang="ja-JP" altLang="ja-JP" sz="1800" b="1" i="0" u="none" strike="noStrike" dirty="0">
                <a:solidFill>
                  <a:srgbClr val="FFFFFF"/>
                </a:solidFill>
                <a:effectLst/>
                <a:latin typeface="SimSun" panose="02010600030101010101" pitchFamily="2" charset="-122"/>
                <a:ea typeface="SimSun" panose="02010600030101010101" pitchFamily="2" charset="-122"/>
              </a:rPr>
              <a:t>バージョン</a:t>
            </a:r>
            <a:r>
              <a:rPr lang="ja-JP" altLang="en-US" sz="1800" b="1" i="0" u="none" strike="noStrike" dirty="0">
                <a:solidFill>
                  <a:srgbClr val="FFFFFF"/>
                </a:solidFill>
                <a:effectLst/>
                <a:latin typeface="SimSun" panose="02010600030101010101" pitchFamily="2" charset="-122"/>
                <a:ea typeface="SimSun" panose="02010600030101010101" pitchFamily="2" charset="-122"/>
              </a:rPr>
              <a:t>　　　　　　　　</a:t>
            </a:r>
            <a:r>
              <a:rPr lang="ja-JP" altLang="ja-JP" sz="1800" b="1" i="0" u="none" strike="noStrike" dirty="0">
                <a:solidFill>
                  <a:srgbClr val="FFFFFF"/>
                </a:solidFill>
                <a:effectLst/>
                <a:latin typeface="SimSun" panose="02010600030101010101" pitchFamily="2" charset="-122"/>
                <a:ea typeface="SimSun" panose="02010600030101010101" pitchFamily="2" charset="-122"/>
              </a:rPr>
              <a:t>更新要件</a:t>
            </a:r>
            <a:r>
              <a:rPr lang="ja-JP" altLang="en-US" sz="1800" b="1" i="0" u="none" strike="noStrike" dirty="0">
                <a:solidFill>
                  <a:srgbClr val="FFFFFF"/>
                </a:solidFill>
                <a:effectLst/>
                <a:latin typeface="SimSun" panose="02010600030101010101" pitchFamily="2" charset="-122"/>
                <a:ea typeface="SimSun" panose="02010600030101010101" pitchFamily="2" charset="-122"/>
              </a:rPr>
              <a:t>　　　　　　　　　　　　　　　　　　　　　　　　　　　　　　　　　　　　　　　　　</a:t>
            </a:r>
            <a:r>
              <a:rPr lang="ja-JP" altLang="ja-JP" sz="1800" b="1" i="0" u="none" strike="noStrike" dirty="0">
                <a:solidFill>
                  <a:srgbClr val="FFFFFF"/>
                </a:solidFill>
                <a:effectLst/>
                <a:latin typeface="SimSun" panose="02010600030101010101" pitchFamily="2" charset="-122"/>
                <a:ea typeface="SimSun" panose="02010600030101010101" pitchFamily="2" charset="-122"/>
              </a:rPr>
              <a:t>日付</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０．９</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グロバール組織・運営管理</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2021/02/18</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０．８</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10</a:t>
            </a:r>
            <a:r>
              <a:rPr lang="ja-JP" altLang="ja-JP" sz="1800" b="0" i="0" u="none" strike="noStrike" dirty="0">
                <a:solidFill>
                  <a:srgbClr val="000000"/>
                </a:solidFill>
                <a:effectLst/>
                <a:latin typeface="SimSun" panose="02010600030101010101" pitchFamily="2" charset="-122"/>
                <a:ea typeface="SimSun" panose="02010600030101010101" pitchFamily="2" charset="-122"/>
              </a:rPr>
              <a:t>年プラン：未来</a:t>
            </a:r>
            <a:r>
              <a:rPr lang="en-US" altLang="ja-JP" sz="1800" b="0" i="0" u="none" strike="noStrike" dirty="0">
                <a:solidFill>
                  <a:srgbClr val="000000"/>
                </a:solidFill>
                <a:effectLst/>
                <a:latin typeface="SimSun" panose="02010600030101010101" pitchFamily="2" charset="-122"/>
                <a:ea typeface="SimSun" panose="02010600030101010101" pitchFamily="2" charset="-122"/>
              </a:rPr>
              <a:t>10</a:t>
            </a:r>
            <a:r>
              <a:rPr lang="ja-JP" altLang="ja-JP" sz="1800" b="0" i="0" u="none" strike="noStrike" dirty="0">
                <a:solidFill>
                  <a:srgbClr val="000000"/>
                </a:solidFill>
                <a:effectLst/>
                <a:latin typeface="SimSun" panose="02010600030101010101" pitchFamily="2" charset="-122"/>
                <a:ea typeface="SimSun" panose="02010600030101010101" pitchFamily="2" charset="-122"/>
              </a:rPr>
              <a:t>年成功可能のビジネスマップ、人事の三つ柱</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2021/02/01</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０．７</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グローバル教育</a:t>
            </a:r>
            <a:r>
              <a:rPr lang="en-US" altLang="ja-JP" sz="1800" b="0" i="0" u="none" strike="noStrike" dirty="0">
                <a:solidFill>
                  <a:srgbClr val="000000"/>
                </a:solidFill>
                <a:effectLst/>
                <a:latin typeface="SimSun" panose="02010600030101010101" pitchFamily="2" charset="-122"/>
                <a:ea typeface="SimSun" panose="02010600030101010101" pitchFamily="2" charset="-122"/>
              </a:rPr>
              <a:t>DX</a:t>
            </a:r>
            <a:r>
              <a:rPr lang="ja-JP" altLang="ja-JP" sz="1800" b="0" i="0" u="none" strike="noStrike" dirty="0">
                <a:solidFill>
                  <a:srgbClr val="000000"/>
                </a:solidFill>
                <a:effectLst/>
                <a:latin typeface="SimSun" panose="02010600030101010101" pitchFamily="2" charset="-122"/>
                <a:ea typeface="SimSun" panose="02010600030101010101" pitchFamily="2" charset="-122"/>
              </a:rPr>
              <a:t>支援事業、マーケティング＆セールス、参考文献</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2021/12/12</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０．６</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ビジネスモデル</a:t>
            </a:r>
            <a:r>
              <a:rPr lang="zh-CN" altLang="ja-JP" sz="1800" b="0" i="0" u="none" strike="noStrike" dirty="0">
                <a:solidFill>
                  <a:srgbClr val="000000"/>
                </a:solidFill>
                <a:effectLst/>
                <a:latin typeface="SimSun" panose="02010600030101010101" pitchFamily="2" charset="-122"/>
                <a:ea typeface="SimSun" panose="02010600030101010101" pitchFamily="2" charset="-122"/>
              </a:rPr>
              <a:t>、</a:t>
            </a:r>
            <a:r>
              <a:rPr lang="en-US" altLang="ja-JP" sz="1800" b="0" i="0" u="none" strike="noStrike" dirty="0">
                <a:solidFill>
                  <a:srgbClr val="000000"/>
                </a:solidFill>
                <a:effectLst/>
                <a:latin typeface="SimSun" panose="02010600030101010101" pitchFamily="2" charset="-122"/>
                <a:ea typeface="SimSun" panose="02010600030101010101" pitchFamily="2" charset="-122"/>
              </a:rPr>
              <a:t>OKR</a:t>
            </a:r>
            <a:r>
              <a:rPr lang="ja-JP" altLang="ja-JP" sz="1800" b="0" i="0" u="none" strike="noStrike" dirty="0">
                <a:solidFill>
                  <a:srgbClr val="000000"/>
                </a:solidFill>
                <a:effectLst/>
                <a:latin typeface="SimSun" panose="02010600030101010101" pitchFamily="2" charset="-122"/>
                <a:ea typeface="SimSun" panose="02010600030101010101" pitchFamily="2" charset="-122"/>
              </a:rPr>
              <a:t>評価、社員紹介制度、</a:t>
            </a:r>
            <a:r>
              <a:rPr lang="en-US" altLang="ja-JP" sz="1800" b="0" i="0" u="none" strike="noStrike" dirty="0">
                <a:solidFill>
                  <a:srgbClr val="000000"/>
                </a:solidFill>
                <a:effectLst/>
                <a:latin typeface="SimSun" panose="02010600030101010101" pitchFamily="2" charset="-122"/>
                <a:ea typeface="SimSun" panose="02010600030101010101" pitchFamily="2" charset="-122"/>
              </a:rPr>
              <a:t>GIGA</a:t>
            </a:r>
            <a:r>
              <a:rPr lang="ja-JP" altLang="ja-JP" sz="1800" b="0" i="0" u="none" strike="noStrike" dirty="0">
                <a:solidFill>
                  <a:srgbClr val="000000"/>
                </a:solidFill>
                <a:effectLst/>
                <a:latin typeface="SimSun" panose="02010600030101010101" pitchFamily="2" charset="-122"/>
                <a:ea typeface="SimSun" panose="02010600030101010101" pitchFamily="2" charset="-122"/>
              </a:rPr>
              <a:t>スクールの</a:t>
            </a:r>
            <a:r>
              <a:rPr lang="en-US" altLang="ja-JP" sz="1800" b="0" i="0" u="none" strike="noStrike" dirty="0">
                <a:solidFill>
                  <a:srgbClr val="000000"/>
                </a:solidFill>
                <a:effectLst/>
                <a:latin typeface="SimSun" panose="02010600030101010101" pitchFamily="2" charset="-122"/>
                <a:ea typeface="SimSun" panose="02010600030101010101" pitchFamily="2" charset="-122"/>
              </a:rPr>
              <a:t>ICT</a:t>
            </a:r>
            <a:r>
              <a:rPr lang="ja-JP" altLang="ja-JP" sz="1800" b="0" i="0" u="none" strike="noStrike" dirty="0">
                <a:solidFill>
                  <a:srgbClr val="000000"/>
                </a:solidFill>
                <a:effectLst/>
                <a:latin typeface="SimSun" panose="02010600030101010101" pitchFamily="2" charset="-122"/>
                <a:ea typeface="SimSun" panose="02010600030101010101" pitchFamily="2" charset="-122"/>
              </a:rPr>
              <a:t>支援</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2021/11/26</a:t>
            </a:r>
            <a:endParaRPr lang="ja-JP" altLang="ja-JP" sz="1800" b="0" i="0" u="none" strike="noStrike" dirty="0">
              <a:effectLst/>
              <a:latin typeface="Arial" panose="020B0604020202020204" pitchFamily="34" charset="0"/>
            </a:endParaRPr>
          </a:p>
          <a:p>
            <a:pPr marL="0" algn="l" fontAlgn="t">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０．５</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組織体制、人事管理、社内副職、ビジネスマナー、セキュリティ対策</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2021/11/18</a:t>
            </a:r>
            <a:endParaRPr lang="ja-JP" altLang="ja-JP" sz="1800" b="0" i="0" u="none" strike="noStrike" dirty="0">
              <a:effectLst/>
              <a:latin typeface="Arial" panose="020B0604020202020204" pitchFamily="34" charset="0"/>
            </a:endParaRPr>
          </a:p>
          <a:p>
            <a:pPr marL="0" algn="l" fontAlgn="t">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０．３</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業務改善ポイント</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2021/10/28</a:t>
            </a:r>
            <a:endParaRPr lang="ja-JP" altLang="ja-JP" sz="1800" b="0" i="0" u="none" strike="noStrike" dirty="0">
              <a:effectLst/>
              <a:latin typeface="Arial" panose="020B0604020202020204" pitchFamily="34" charset="0"/>
            </a:endParaRPr>
          </a:p>
          <a:p>
            <a:endParaRPr lang="en-US" altLang="zh-CN" dirty="0"/>
          </a:p>
          <a:p>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2671098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2022/1/11</a:t>
            </a:r>
            <a:r>
              <a:rPr lang="ja-JP" altLang="en-US" dirty="0"/>
              <a:t>　ミス修正　　</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2022/3/6</a:t>
            </a:r>
            <a:r>
              <a:rPr lang="ja-JP" altLang="en-US" dirty="0"/>
              <a:t>　</a:t>
            </a:r>
            <a:r>
              <a:rPr lang="en-US" altLang="ja-JP" dirty="0"/>
              <a:t>Bug</a:t>
            </a:r>
            <a:r>
              <a:rPr lang="ja-JP" altLang="en-US" dirty="0"/>
              <a:t>修正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70044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2022/2/13</a:t>
            </a:r>
            <a:r>
              <a:rPr lang="ja-JP" altLang="en-US" sz="1200" b="0" dirty="0">
                <a:latin typeface="SimSun" panose="02010600030101010101" pitchFamily="2" charset="-122"/>
                <a:ea typeface="SimSun" panose="02010600030101010101" pitchFamily="2" charset="-122"/>
              </a:rPr>
              <a:t>更新　</a:t>
            </a: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2022/2/10</a:t>
            </a:r>
            <a:r>
              <a:rPr lang="ja-JP" altLang="en-US" sz="1200" b="0" dirty="0">
                <a:latin typeface="SimSun" panose="02010600030101010101" pitchFamily="2" charset="-122"/>
                <a:ea typeface="SimSun" panose="02010600030101010101" pitchFamily="2" charset="-122"/>
              </a:rPr>
              <a:t>ミス修正　</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2022/2/4 </a:t>
            </a:r>
            <a:r>
              <a:rPr lang="ja-JP" altLang="en-US" sz="1200" b="0" dirty="0">
                <a:latin typeface="SimSun" panose="02010600030101010101" pitchFamily="2" charset="-122"/>
                <a:ea typeface="SimSun" panose="02010600030101010101" pitchFamily="2" charset="-122"/>
              </a:rPr>
              <a:t>修正</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2456349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ミス修正</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39991939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2156979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18546661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8880146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r>
              <a:rPr lang="ja-JP" altLang="en-US" dirty="0"/>
              <a:t>組織管理と経営戦略</a:t>
            </a:r>
            <a:endParaRPr lang="en-US" altLang="ja-JP" dirty="0"/>
          </a:p>
          <a:p>
            <a:pPr defTabSz="990752">
              <a:defRPr/>
            </a:pPr>
            <a:endParaRPr lang="en-US" altLang="zh-CN" dirty="0"/>
          </a:p>
          <a:p>
            <a:pPr defTabSz="990752">
              <a:defRPr/>
            </a:pPr>
            <a:r>
              <a:rPr lang="en-US" altLang="ja-JP" dirty="0"/>
              <a:t>2022/5/28</a:t>
            </a:r>
            <a:r>
              <a:rPr lang="ja-JP" altLang="en-US" dirty="0"/>
              <a:t>　三つ柱</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2022/3/6</a:t>
            </a:r>
            <a:r>
              <a:rPr lang="ja-JP" altLang="en-US" dirty="0"/>
              <a:t>　</a:t>
            </a:r>
            <a:r>
              <a:rPr lang="en-US" altLang="ja-JP" dirty="0"/>
              <a:t>Add</a:t>
            </a:r>
            <a:r>
              <a:rPr lang="ja-JP" altLang="en-US" dirty="0"/>
              <a:t>　</a:t>
            </a:r>
            <a:r>
              <a:rPr lang="en-US" altLang="ja-JP" dirty="0"/>
              <a:t>MASSC</a:t>
            </a:r>
          </a:p>
          <a:p>
            <a:r>
              <a:rPr lang="en-US" altLang="ja-JP" dirty="0"/>
              <a:t>2022/2/18</a:t>
            </a:r>
            <a:r>
              <a:rPr lang="ja-JP" altLang="en-US" dirty="0"/>
              <a:t>　</a:t>
            </a:r>
            <a:r>
              <a:rPr lang="en-US" altLang="ja-JP" dirty="0"/>
              <a:t>add</a:t>
            </a: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r>
              <a:rPr lang="ja-JP" altLang="en-US" dirty="0"/>
              <a:t>組織管理と経営戦略</a:t>
            </a:r>
            <a:endParaRPr lang="en-US" altLang="ja-JP" dirty="0"/>
          </a:p>
          <a:p>
            <a:pPr defTabSz="990752">
              <a:defRPr/>
            </a:pPr>
            <a:endParaRPr lang="en-US" altLang="zh-CN" dirty="0"/>
          </a:p>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2022/5/28</a:t>
            </a:r>
            <a:r>
              <a:rPr lang="ja-JP" altLang="en-US" dirty="0"/>
              <a:t>　三つ柱</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2022/2/2</a:t>
            </a:r>
            <a:r>
              <a:rPr lang="ja-JP" altLang="en-US" dirty="0"/>
              <a:t>　管理部</a:t>
            </a:r>
          </a:p>
          <a:p>
            <a:r>
              <a:rPr lang="en-US" altLang="ja-JP" dirty="0"/>
              <a:t>2022/1/5</a:t>
            </a:r>
            <a:r>
              <a:rPr lang="ja-JP" altLang="en-US"/>
              <a:t>　ミス</a:t>
            </a:r>
            <a:r>
              <a:rPr lang="ja-JP" altLang="en-US" dirty="0"/>
              <a:t>修正</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ベトナム市場運営センター（</a:t>
            </a:r>
            <a:r>
              <a:rPr lang="en-US" altLang="ja-JP" dirty="0"/>
              <a:t>2022/1/5</a:t>
            </a:r>
            <a:r>
              <a:rPr lang="ja-JP" altLang="en-US" dirty="0"/>
              <a:t>　追加）</a:t>
            </a:r>
            <a:endParaRPr lang="en-US" altLang="ja-JP" dirty="0"/>
          </a:p>
          <a:p>
            <a:r>
              <a:rPr lang="ja-JP" altLang="en-US" dirty="0"/>
              <a:t>理由：</a:t>
            </a:r>
            <a:endParaRPr lang="en-US" altLang="ja-JP" dirty="0"/>
          </a:p>
          <a:p>
            <a:r>
              <a:rPr lang="ja-JP" altLang="en-US" dirty="0"/>
              <a:t>ベトナムの日本語教育能力は弱いです。</a:t>
            </a:r>
            <a:r>
              <a:rPr lang="en-US" altLang="ja-JP" dirty="0"/>
              <a:t>2022</a:t>
            </a:r>
            <a:r>
              <a:rPr lang="ja-JP" altLang="en-US" dirty="0"/>
              <a:t>年の現在、日本語できる人材はまだ　不足だと思います。</a:t>
            </a:r>
            <a:endParaRPr lang="en-US" altLang="ja-JP" dirty="0"/>
          </a:p>
          <a:p>
            <a:r>
              <a:rPr lang="ja-JP" altLang="en-US" dirty="0"/>
              <a:t>マーケティングと人材確保のため　ビジネス先行として　下流工程と業務代行の運営センターのチームを構築します。　</a:t>
            </a:r>
            <a:endParaRPr lang="en-US" altLang="ja-JP" dirty="0"/>
          </a:p>
          <a:p>
            <a:endParaRPr lang="en-US" altLang="ja-JP"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2688854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32931636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35183911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4362587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a:p>
            <a:r>
              <a:rPr lang="en-US" altLang="ja-JP" dirty="0"/>
              <a:t>2022/2/14</a:t>
            </a:r>
            <a:r>
              <a:rPr lang="ja-JP" altLang="en-US" dirty="0"/>
              <a:t>　</a:t>
            </a:r>
            <a:r>
              <a:rPr lang="en-US" altLang="ja-JP" dirty="0"/>
              <a:t>add</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en-US" altLang="ja-JP" dirty="0"/>
              <a:t>2022/5/30</a:t>
            </a:r>
            <a:r>
              <a:rPr lang="ja-JP" altLang="en-US" dirty="0"/>
              <a:t>　評価、賞与支給の時間を修正</a:t>
            </a:r>
            <a:endParaRPr lang="en-US" altLang="ja-JP" dirty="0"/>
          </a:p>
          <a:p>
            <a:r>
              <a:rPr lang="en-US" altLang="ja-JP" dirty="0"/>
              <a:t>2022/1/16</a:t>
            </a:r>
            <a:r>
              <a:rPr lang="ja-JP" altLang="en-US" dirty="0"/>
              <a:t>　ミス修正</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2022/2/14</a:t>
            </a:r>
            <a:r>
              <a:rPr lang="ja-JP" altLang="en-US" dirty="0"/>
              <a:t>　</a:t>
            </a:r>
            <a:r>
              <a:rPr lang="en-US" altLang="ja-JP" dirty="0"/>
              <a:t>add</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2022/2/14</a:t>
            </a:r>
            <a:r>
              <a:rPr lang="ja-JP" altLang="en-US" dirty="0"/>
              <a:t>　</a:t>
            </a:r>
            <a:r>
              <a:rPr lang="en-US" altLang="ja-JP" dirty="0"/>
              <a:t>add</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en-US" altLang="ja-JP" dirty="0"/>
              <a:t>2022/1/28</a:t>
            </a:r>
            <a:r>
              <a:rPr lang="ja-JP" altLang="en-US" dirty="0"/>
              <a:t>　</a:t>
            </a:r>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301483679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94475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2022/5/29</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2022/5/29</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2022/5/29</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2022/5/29</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2022/5/29</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2022/5/29</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2022/5/29</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2022/5/29</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Microsoft_Excel_Worksheet.xlsx"/><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524000" y="2586633"/>
            <a:ext cx="9144000" cy="923330"/>
          </a:xfrm>
        </p:spPr>
        <p:txBody>
          <a:bodyPr/>
          <a:lstStyle/>
          <a:p>
            <a:r>
              <a:rPr lang="en-US" altLang="ja-JP" dirty="0"/>
              <a:t>Startup Plan</a:t>
            </a:r>
            <a:endParaRPr lang="ja-JP" altLang="en-US" dirty="0"/>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②</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2022/5/29</a:t>
            </a:fld>
            <a:endParaRPr lang="en-US"/>
          </a:p>
        </p:txBody>
      </p:sp>
    </p:spTree>
    <p:extLst>
      <p:ext uri="{BB962C8B-B14F-4D97-AF65-F5344CB8AC3E}">
        <p14:creationId xmlns:p14="http://schemas.microsoft.com/office/powerpoint/2010/main" val="388499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③</a:t>
            </a:r>
            <a:r>
              <a:rPr lang="en-US" altLang="ja-JP"/>
              <a:t>COE</a:t>
            </a:r>
            <a:r>
              <a:rPr lang="en-US" altLang="ja-JP" dirty="0"/>
              <a:t>:</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2022/5/29</a:t>
            </a:fld>
            <a:endParaRPr lang="en-US"/>
          </a:p>
        </p:txBody>
      </p:sp>
    </p:spTree>
    <p:extLst>
      <p:ext uri="{BB962C8B-B14F-4D97-AF65-F5344CB8AC3E}">
        <p14:creationId xmlns:p14="http://schemas.microsoft.com/office/powerpoint/2010/main" val="1151863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477328"/>
          </a:xfrm>
        </p:spPr>
        <p:txBody>
          <a:bodyPr/>
          <a:lstStyle/>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2022/5/29</a:t>
            </a:fld>
            <a:endParaRPr lang="en-US"/>
          </a:p>
        </p:txBody>
      </p:sp>
    </p:spTree>
    <p:extLst>
      <p:ext uri="{BB962C8B-B14F-4D97-AF65-F5344CB8AC3E}">
        <p14:creationId xmlns:p14="http://schemas.microsoft.com/office/powerpoint/2010/main" val="182831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運営コスト①：</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a:t>
            </a:r>
            <a:r>
              <a:rPr lang="ja-JP" altLang="en-US"/>
              <a:t>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2022/5/29</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57157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運営コスト②：座席指定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2022/5/29</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Tree>
    <p:extLst>
      <p:ext uri="{BB962C8B-B14F-4D97-AF65-F5344CB8AC3E}">
        <p14:creationId xmlns:p14="http://schemas.microsoft.com/office/powerpoint/2010/main" val="1681258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highlight>
                  <a:srgbClr val="00FF00"/>
                </a:highlight>
              </a:rPr>
              <a:t>会社目標</a:t>
            </a:r>
            <a:endParaRPr lang="en-US" altLang="ja-JP" sz="2400" dirty="0">
              <a:highlight>
                <a:srgbClr val="00FF00"/>
              </a:highlight>
            </a:endParaRPr>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2022/5/29</a:t>
            </a:fld>
            <a:endParaRPr lang="en-US"/>
          </a:p>
        </p:txBody>
      </p:sp>
    </p:spTree>
    <p:extLst>
      <p:ext uri="{BB962C8B-B14F-4D97-AF65-F5344CB8AC3E}">
        <p14:creationId xmlns:p14="http://schemas.microsoft.com/office/powerpoint/2010/main" val="778607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2022/5/29</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p:txBody>
          <a:bodyPr/>
          <a:lstStyle/>
          <a:p>
            <a:r>
              <a:rPr lang="ja-JP" altLang="en-US" dirty="0"/>
              <a:t>ビジネスモデル：戦略目標</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a:t>みんなの大好き</a:t>
            </a:r>
            <a:r>
              <a:rPr lang="ja-JP" altLang="en-US" sz="4800" dirty="0"/>
              <a:t>な会社です！！</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2022/5/29</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1569660"/>
          </a:xfrm>
          <a:prstGeom prst="rect">
            <a:avLst/>
          </a:prstGeom>
          <a:noFill/>
        </p:spPr>
        <p:txBody>
          <a:bodyPr wrap="square">
            <a:spAutoFit/>
          </a:bodyPr>
          <a:lstStyle/>
          <a:p>
            <a:pPr algn="ctr"/>
            <a:r>
              <a:rPr lang="en-US" altLang="zh-CN" sz="4800" dirty="0"/>
              <a:t>Software</a:t>
            </a:r>
          </a:p>
          <a:p>
            <a:pPr algn="ctr"/>
            <a:r>
              <a:rPr lang="en-US" altLang="zh-CN" sz="4800" dirty="0"/>
              <a:t> Outsourcing</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2308324"/>
          </a:xfrm>
          <a:prstGeom prst="rect">
            <a:avLst/>
          </a:prstGeom>
          <a:noFill/>
        </p:spPr>
        <p:txBody>
          <a:bodyPr wrap="square">
            <a:spAutoFit/>
          </a:bodyPr>
          <a:lstStyle/>
          <a:p>
            <a:pPr algn="ctr"/>
            <a:r>
              <a:rPr lang="en-US" altLang="zh-CN" sz="4800" dirty="0"/>
              <a:t>Internet Service</a:t>
            </a:r>
          </a:p>
          <a:p>
            <a:pPr algn="ctr"/>
            <a:r>
              <a:rPr lang="en-US" altLang="zh-CN" sz="4800" dirty="0"/>
              <a:t>Startup</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a:t>
            </a:r>
            <a:endParaRPr lang="zh-CN" altLang="en-US" dirty="0"/>
          </a:p>
        </p:txBody>
      </p:sp>
      <p:sp>
        <p:nvSpPr>
          <p:cNvPr id="3" name="日期占位符 2">
            <a:extLst>
              <a:ext uri="{FF2B5EF4-FFF2-40B4-BE49-F238E27FC236}">
                <a16:creationId xmlns:a16="http://schemas.microsoft.com/office/drawing/2014/main" id="{00CA5CAB-B059-407C-82BB-17F672EEFDE0}"/>
              </a:ext>
            </a:extLst>
          </p:cNvPr>
          <p:cNvSpPr>
            <a:spLocks noGrp="1"/>
          </p:cNvSpPr>
          <p:nvPr>
            <p:ph type="dt" sz="half" idx="6"/>
          </p:nvPr>
        </p:nvSpPr>
        <p:spPr/>
        <p:txBody>
          <a:bodyPr/>
          <a:lstStyle/>
          <a:p>
            <a:fld id="{A72248A3-A704-493F-A6B2-2EECB04E2850}" type="datetime1">
              <a:rPr lang="zh-CN" altLang="en-US" smtClean="0"/>
              <a:t>2022/5/29</a:t>
            </a:fld>
            <a:endParaRPr lang="en-US"/>
          </a:p>
        </p:txBody>
      </p:sp>
      <p:sp>
        <p:nvSpPr>
          <p:cNvPr id="4" name="灯片编号占位符 3">
            <a:extLst>
              <a:ext uri="{FF2B5EF4-FFF2-40B4-BE49-F238E27FC236}">
                <a16:creationId xmlns:a16="http://schemas.microsoft.com/office/drawing/2014/main" id="{650EF0A9-FF01-4E7C-91F1-FBE5D60DBA1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
        <p:nvSpPr>
          <p:cNvPr id="5" name="矩形 4">
            <a:extLst>
              <a:ext uri="{FF2B5EF4-FFF2-40B4-BE49-F238E27FC236}">
                <a16:creationId xmlns:a16="http://schemas.microsoft.com/office/drawing/2014/main" id="{2F82FF0B-3E91-43B5-A0A5-E845C156037E}"/>
              </a:ext>
            </a:extLst>
          </p:cNvPr>
          <p:cNvSpPr/>
          <p:nvPr/>
        </p:nvSpPr>
        <p:spPr>
          <a:xfrm>
            <a:off x="6320114" y="1020821"/>
            <a:ext cx="3630706" cy="50239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E2853FE-721E-40EB-9C8F-782770B1BA7A}"/>
              </a:ext>
            </a:extLst>
          </p:cNvPr>
          <p:cNvSpPr/>
          <p:nvPr/>
        </p:nvSpPr>
        <p:spPr>
          <a:xfrm>
            <a:off x="1068402" y="995871"/>
            <a:ext cx="3630706" cy="507385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4F32CA9-A15C-414D-888D-CB9066435263}"/>
              </a:ext>
            </a:extLst>
          </p:cNvPr>
          <p:cNvSpPr txBox="1"/>
          <p:nvPr/>
        </p:nvSpPr>
        <p:spPr>
          <a:xfrm>
            <a:off x="6952124" y="1202118"/>
            <a:ext cx="2366683" cy="369332"/>
          </a:xfrm>
          <a:prstGeom prst="rect">
            <a:avLst/>
          </a:prstGeom>
          <a:noFill/>
          <a:ln w="28575">
            <a:solidFill>
              <a:srgbClr val="00B050"/>
            </a:solidFill>
            <a:prstDash val="dash"/>
          </a:ln>
        </p:spPr>
        <p:txBody>
          <a:bodyPr wrap="square" rtlCol="0">
            <a:spAutoFit/>
          </a:bodyPr>
          <a:lstStyle/>
          <a:p>
            <a:pPr algn="ctr"/>
            <a:r>
              <a:rPr lang="en-US" altLang="zh-CN" dirty="0"/>
              <a:t>BPO</a:t>
            </a:r>
            <a:endParaRPr lang="zh-CN" altLang="en-US" dirty="0"/>
          </a:p>
        </p:txBody>
      </p:sp>
      <p:sp>
        <p:nvSpPr>
          <p:cNvPr id="8" name="文本框 7">
            <a:extLst>
              <a:ext uri="{FF2B5EF4-FFF2-40B4-BE49-F238E27FC236}">
                <a16:creationId xmlns:a16="http://schemas.microsoft.com/office/drawing/2014/main" id="{BF9F9DF1-EEC2-4B8F-A114-EB48B39AB0AB}"/>
              </a:ext>
            </a:extLst>
          </p:cNvPr>
          <p:cNvSpPr txBox="1"/>
          <p:nvPr/>
        </p:nvSpPr>
        <p:spPr>
          <a:xfrm>
            <a:off x="6990228" y="1832999"/>
            <a:ext cx="2366683" cy="369332"/>
          </a:xfrm>
          <a:prstGeom prst="rect">
            <a:avLst/>
          </a:prstGeom>
          <a:noFill/>
          <a:ln w="28575">
            <a:solidFill>
              <a:srgbClr val="00B050"/>
            </a:solidFill>
            <a:prstDash val="dash"/>
          </a:ln>
        </p:spPr>
        <p:txBody>
          <a:bodyPr wrap="square" rtlCol="0">
            <a:spAutoFit/>
          </a:bodyPr>
          <a:lstStyle/>
          <a:p>
            <a:pPr algn="ctr"/>
            <a:r>
              <a:rPr lang="ja-JP" altLang="en-US" dirty="0"/>
              <a:t>物流・販売（</a:t>
            </a:r>
            <a:r>
              <a:rPr lang="en-US" altLang="ja-JP" dirty="0"/>
              <a:t>EC</a:t>
            </a:r>
            <a:r>
              <a:rPr lang="ja-JP" altLang="en-US" dirty="0"/>
              <a:t>）代行</a:t>
            </a:r>
            <a:endParaRPr lang="zh-CN" altLang="en-US" dirty="0"/>
          </a:p>
        </p:txBody>
      </p:sp>
      <p:sp>
        <p:nvSpPr>
          <p:cNvPr id="9" name="文本框 8">
            <a:extLst>
              <a:ext uri="{FF2B5EF4-FFF2-40B4-BE49-F238E27FC236}">
                <a16:creationId xmlns:a16="http://schemas.microsoft.com/office/drawing/2014/main" id="{7B380DE2-B37B-4B2B-8A4D-F732390E1E68}"/>
              </a:ext>
            </a:extLst>
          </p:cNvPr>
          <p:cNvSpPr txBox="1"/>
          <p:nvPr/>
        </p:nvSpPr>
        <p:spPr>
          <a:xfrm>
            <a:off x="1700413" y="1188814"/>
            <a:ext cx="2366683" cy="369332"/>
          </a:xfrm>
          <a:prstGeom prst="rect">
            <a:avLst/>
          </a:prstGeom>
          <a:noFill/>
          <a:ln>
            <a:solidFill>
              <a:srgbClr val="0070C0"/>
            </a:solidFill>
            <a:prstDash val="dash"/>
          </a:ln>
        </p:spPr>
        <p:txBody>
          <a:bodyPr wrap="square" rtlCol="0">
            <a:spAutoFit/>
          </a:bodyPr>
          <a:lstStyle/>
          <a:p>
            <a:pPr algn="ctr"/>
            <a:r>
              <a:rPr lang="ja-JP" altLang="en-US" dirty="0"/>
              <a:t>インフラ</a:t>
            </a:r>
            <a:endParaRPr lang="zh-CN" altLang="en-US" dirty="0"/>
          </a:p>
        </p:txBody>
      </p:sp>
      <p:sp>
        <p:nvSpPr>
          <p:cNvPr id="10" name="文本框 9">
            <a:extLst>
              <a:ext uri="{FF2B5EF4-FFF2-40B4-BE49-F238E27FC236}">
                <a16:creationId xmlns:a16="http://schemas.microsoft.com/office/drawing/2014/main" id="{B6408789-F54C-456B-B145-B920155B14AA}"/>
              </a:ext>
            </a:extLst>
          </p:cNvPr>
          <p:cNvSpPr txBox="1"/>
          <p:nvPr/>
        </p:nvSpPr>
        <p:spPr>
          <a:xfrm>
            <a:off x="1651743" y="1832999"/>
            <a:ext cx="2366683" cy="369332"/>
          </a:xfrm>
          <a:prstGeom prst="rect">
            <a:avLst/>
          </a:prstGeom>
          <a:noFill/>
          <a:ln>
            <a:solidFill>
              <a:srgbClr val="0070C0"/>
            </a:solidFill>
            <a:prstDash val="dash"/>
          </a:ln>
        </p:spPr>
        <p:txBody>
          <a:bodyPr wrap="square" rtlCol="0">
            <a:spAutoFit/>
          </a:bodyPr>
          <a:lstStyle/>
          <a:p>
            <a:pPr algn="ctr"/>
            <a:r>
              <a:rPr lang="ja-JP" altLang="en-US" dirty="0"/>
              <a:t>流通・財務</a:t>
            </a:r>
          </a:p>
        </p:txBody>
      </p:sp>
      <p:sp>
        <p:nvSpPr>
          <p:cNvPr id="11" name="文本框 10">
            <a:extLst>
              <a:ext uri="{FF2B5EF4-FFF2-40B4-BE49-F238E27FC236}">
                <a16:creationId xmlns:a16="http://schemas.microsoft.com/office/drawing/2014/main" id="{8808481E-5BD1-452F-A6B3-E79174A7D292}"/>
              </a:ext>
            </a:extLst>
          </p:cNvPr>
          <p:cNvSpPr txBox="1"/>
          <p:nvPr/>
        </p:nvSpPr>
        <p:spPr>
          <a:xfrm>
            <a:off x="1651742" y="3086690"/>
            <a:ext cx="2366683" cy="369332"/>
          </a:xfrm>
          <a:prstGeom prst="rect">
            <a:avLst/>
          </a:prstGeom>
          <a:noFill/>
          <a:ln>
            <a:solidFill>
              <a:srgbClr val="0070C0"/>
            </a:solidFill>
            <a:prstDash val="dash"/>
          </a:ln>
        </p:spPr>
        <p:txBody>
          <a:bodyPr wrap="square" rtlCol="0">
            <a:spAutoFit/>
          </a:bodyPr>
          <a:lstStyle/>
          <a:p>
            <a:pPr algn="ctr"/>
            <a:r>
              <a:rPr lang="ja-JP" altLang="en-US" dirty="0"/>
              <a:t>人材、財務</a:t>
            </a:r>
            <a:endParaRPr lang="en-US" altLang="ja-JP" dirty="0"/>
          </a:p>
        </p:txBody>
      </p:sp>
      <p:sp>
        <p:nvSpPr>
          <p:cNvPr id="12" name="文本框 11">
            <a:extLst>
              <a:ext uri="{FF2B5EF4-FFF2-40B4-BE49-F238E27FC236}">
                <a16:creationId xmlns:a16="http://schemas.microsoft.com/office/drawing/2014/main" id="{F054ABBB-137C-4EE4-AFC1-3A67A5B45D72}"/>
              </a:ext>
            </a:extLst>
          </p:cNvPr>
          <p:cNvSpPr txBox="1"/>
          <p:nvPr/>
        </p:nvSpPr>
        <p:spPr>
          <a:xfrm>
            <a:off x="7113496" y="3107104"/>
            <a:ext cx="2366683" cy="369332"/>
          </a:xfrm>
          <a:prstGeom prst="rect">
            <a:avLst/>
          </a:prstGeom>
          <a:noFill/>
          <a:ln w="28575">
            <a:solidFill>
              <a:srgbClr val="00B050"/>
            </a:solidFill>
            <a:prstDash val="dash"/>
          </a:ln>
        </p:spPr>
        <p:txBody>
          <a:bodyPr wrap="square" rtlCol="0">
            <a:spAutoFit/>
          </a:bodyPr>
          <a:lstStyle/>
          <a:p>
            <a:pPr algn="ctr"/>
            <a:r>
              <a:rPr lang="ja-JP" altLang="en-US" dirty="0"/>
              <a:t>人事・事務支援など</a:t>
            </a:r>
            <a:endParaRPr lang="zh-CN" altLang="en-US" dirty="0"/>
          </a:p>
        </p:txBody>
      </p:sp>
      <p:sp>
        <p:nvSpPr>
          <p:cNvPr id="13" name="文本框 12">
            <a:extLst>
              <a:ext uri="{FF2B5EF4-FFF2-40B4-BE49-F238E27FC236}">
                <a16:creationId xmlns:a16="http://schemas.microsoft.com/office/drawing/2014/main" id="{E4B826B9-0D21-4ECA-A3E3-7C4B4CDCFCE1}"/>
              </a:ext>
            </a:extLst>
          </p:cNvPr>
          <p:cNvSpPr txBox="1"/>
          <p:nvPr/>
        </p:nvSpPr>
        <p:spPr>
          <a:xfrm>
            <a:off x="1651743" y="553662"/>
            <a:ext cx="2366683" cy="369332"/>
          </a:xfrm>
          <a:prstGeom prst="rect">
            <a:avLst/>
          </a:prstGeom>
          <a:noFill/>
          <a:ln>
            <a:noFill/>
            <a:prstDash val="dash"/>
          </a:ln>
        </p:spPr>
        <p:txBody>
          <a:bodyPr wrap="square" rtlCol="0">
            <a:spAutoFit/>
          </a:bodyPr>
          <a:lstStyle/>
          <a:p>
            <a:pPr algn="ctr"/>
            <a:r>
              <a:rPr lang="ja-JP" altLang="en-US" dirty="0"/>
              <a:t>サービスユニット</a:t>
            </a:r>
            <a:endParaRPr lang="zh-CN" altLang="en-US" dirty="0"/>
          </a:p>
        </p:txBody>
      </p:sp>
      <p:sp>
        <p:nvSpPr>
          <p:cNvPr id="14" name="文本框 13">
            <a:extLst>
              <a:ext uri="{FF2B5EF4-FFF2-40B4-BE49-F238E27FC236}">
                <a16:creationId xmlns:a16="http://schemas.microsoft.com/office/drawing/2014/main" id="{98B089B4-5650-413F-953F-38138F28E2E5}"/>
              </a:ext>
            </a:extLst>
          </p:cNvPr>
          <p:cNvSpPr txBox="1"/>
          <p:nvPr/>
        </p:nvSpPr>
        <p:spPr>
          <a:xfrm>
            <a:off x="6828818" y="538066"/>
            <a:ext cx="2366683" cy="369332"/>
          </a:xfrm>
          <a:prstGeom prst="rect">
            <a:avLst/>
          </a:prstGeom>
          <a:noFill/>
          <a:ln>
            <a:noFill/>
            <a:prstDash val="dash"/>
          </a:ln>
        </p:spPr>
        <p:txBody>
          <a:bodyPr wrap="square" rtlCol="0">
            <a:spAutoFit/>
          </a:bodyPr>
          <a:lstStyle/>
          <a:p>
            <a:pPr algn="ctr"/>
            <a:r>
              <a:rPr lang="ja-JP" altLang="en-US" dirty="0"/>
              <a:t>ビジネス</a:t>
            </a:r>
            <a:endParaRPr lang="zh-CN" altLang="en-US" dirty="0"/>
          </a:p>
        </p:txBody>
      </p:sp>
      <p:sp>
        <p:nvSpPr>
          <p:cNvPr id="15" name="文本框 14">
            <a:extLst>
              <a:ext uri="{FF2B5EF4-FFF2-40B4-BE49-F238E27FC236}">
                <a16:creationId xmlns:a16="http://schemas.microsoft.com/office/drawing/2014/main" id="{1D47A1C5-CC6D-426F-80FA-62CD0BDE5A57}"/>
              </a:ext>
            </a:extLst>
          </p:cNvPr>
          <p:cNvSpPr txBox="1"/>
          <p:nvPr/>
        </p:nvSpPr>
        <p:spPr>
          <a:xfrm>
            <a:off x="1651741" y="3820030"/>
            <a:ext cx="2366683" cy="369332"/>
          </a:xfrm>
          <a:prstGeom prst="rect">
            <a:avLst/>
          </a:prstGeom>
          <a:noFill/>
          <a:ln>
            <a:solidFill>
              <a:srgbClr val="0070C0"/>
            </a:solidFill>
            <a:prstDash val="dash"/>
          </a:ln>
        </p:spPr>
        <p:txBody>
          <a:bodyPr wrap="square" rtlCol="0">
            <a:spAutoFit/>
          </a:bodyPr>
          <a:lstStyle/>
          <a:p>
            <a:pPr algn="ctr"/>
            <a:r>
              <a:rPr lang="ja-JP" altLang="en-US" dirty="0"/>
              <a:t>人材、インフラ</a:t>
            </a:r>
            <a:endParaRPr lang="en-US" altLang="ja-JP" dirty="0"/>
          </a:p>
        </p:txBody>
      </p:sp>
      <p:sp>
        <p:nvSpPr>
          <p:cNvPr id="16" name="文本框 15">
            <a:extLst>
              <a:ext uri="{FF2B5EF4-FFF2-40B4-BE49-F238E27FC236}">
                <a16:creationId xmlns:a16="http://schemas.microsoft.com/office/drawing/2014/main" id="{641D41A8-DAE5-44BA-9677-6D95A297C11B}"/>
              </a:ext>
            </a:extLst>
          </p:cNvPr>
          <p:cNvSpPr txBox="1"/>
          <p:nvPr/>
        </p:nvSpPr>
        <p:spPr>
          <a:xfrm>
            <a:off x="7086601" y="380358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バーチャルスクール</a:t>
            </a:r>
            <a:endParaRPr lang="en-US" altLang="ja-JP" dirty="0">
              <a:solidFill>
                <a:srgbClr val="FF0000"/>
              </a:solidFill>
            </a:endParaRPr>
          </a:p>
        </p:txBody>
      </p:sp>
      <p:cxnSp>
        <p:nvCxnSpPr>
          <p:cNvPr id="18" name="直接箭头连接符 17">
            <a:extLst>
              <a:ext uri="{FF2B5EF4-FFF2-40B4-BE49-F238E27FC236}">
                <a16:creationId xmlns:a16="http://schemas.microsoft.com/office/drawing/2014/main" id="{D49398C6-4C9F-4DD0-B915-C2917F7CD596}"/>
              </a:ext>
            </a:extLst>
          </p:cNvPr>
          <p:cNvCxnSpPr>
            <a:stCxn id="9" idx="3"/>
            <a:endCxn id="7" idx="1"/>
          </p:cNvCxnSpPr>
          <p:nvPr/>
        </p:nvCxnSpPr>
        <p:spPr>
          <a:xfrm>
            <a:off x="4067096" y="1373480"/>
            <a:ext cx="2885028" cy="1330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1A6F53E-554D-4805-9510-5768D368893B}"/>
              </a:ext>
            </a:extLst>
          </p:cNvPr>
          <p:cNvCxnSpPr>
            <a:cxnSpLocks/>
            <a:stCxn id="10" idx="3"/>
            <a:endCxn id="8" idx="1"/>
          </p:cNvCxnSpPr>
          <p:nvPr/>
        </p:nvCxnSpPr>
        <p:spPr>
          <a:xfrm>
            <a:off x="4018426" y="2017665"/>
            <a:ext cx="2971802"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003A726-0684-40CE-B361-4909400B87F4}"/>
              </a:ext>
            </a:extLst>
          </p:cNvPr>
          <p:cNvCxnSpPr>
            <a:cxnSpLocks/>
            <a:stCxn id="15" idx="3"/>
            <a:endCxn id="16" idx="1"/>
          </p:cNvCxnSpPr>
          <p:nvPr/>
        </p:nvCxnSpPr>
        <p:spPr>
          <a:xfrm flipV="1">
            <a:off x="4018424" y="3988251"/>
            <a:ext cx="3068177" cy="16445"/>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6B8FC21-F540-4186-8B0A-B526101E36B1}"/>
              </a:ext>
            </a:extLst>
          </p:cNvPr>
          <p:cNvCxnSpPr>
            <a:cxnSpLocks/>
            <a:stCxn id="11" idx="3"/>
            <a:endCxn id="12" idx="1"/>
          </p:cNvCxnSpPr>
          <p:nvPr/>
        </p:nvCxnSpPr>
        <p:spPr>
          <a:xfrm>
            <a:off x="4018425" y="3271356"/>
            <a:ext cx="3095071" cy="2041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本框 14">
            <a:extLst>
              <a:ext uri="{FF2B5EF4-FFF2-40B4-BE49-F238E27FC236}">
                <a16:creationId xmlns:a16="http://schemas.microsoft.com/office/drawing/2014/main" id="{E2F1D2A7-5431-43CB-86D0-45F73DDEBE0B}"/>
              </a:ext>
            </a:extLst>
          </p:cNvPr>
          <p:cNvSpPr txBox="1"/>
          <p:nvPr/>
        </p:nvSpPr>
        <p:spPr>
          <a:xfrm>
            <a:off x="1717232" y="5369091"/>
            <a:ext cx="2366683" cy="369332"/>
          </a:xfrm>
          <a:prstGeom prst="rect">
            <a:avLst/>
          </a:prstGeom>
          <a:noFill/>
          <a:ln>
            <a:solidFill>
              <a:srgbClr val="0070C0"/>
            </a:solidFill>
            <a:prstDash val="dash"/>
          </a:ln>
        </p:spPr>
        <p:txBody>
          <a:bodyPr wrap="square" rtlCol="0">
            <a:spAutoFit/>
          </a:bodyPr>
          <a:lstStyle/>
          <a:p>
            <a:pPr algn="ctr"/>
            <a:r>
              <a:rPr lang="ja-JP" altLang="en-US" dirty="0"/>
              <a:t>人材、ヘルスケア</a:t>
            </a:r>
            <a:endParaRPr lang="en-US" altLang="ja-JP" dirty="0"/>
          </a:p>
        </p:txBody>
      </p:sp>
      <p:sp>
        <p:nvSpPr>
          <p:cNvPr id="26" name="文本框 15">
            <a:extLst>
              <a:ext uri="{FF2B5EF4-FFF2-40B4-BE49-F238E27FC236}">
                <a16:creationId xmlns:a16="http://schemas.microsoft.com/office/drawing/2014/main" id="{157255C2-0DA8-4FAF-8FDE-F5CF062B53BC}"/>
              </a:ext>
            </a:extLst>
          </p:cNvPr>
          <p:cNvSpPr txBox="1"/>
          <p:nvPr/>
        </p:nvSpPr>
        <p:spPr>
          <a:xfrm>
            <a:off x="6828818" y="5378053"/>
            <a:ext cx="2689501"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セキュリティ、健康管理</a:t>
            </a:r>
            <a:endParaRPr lang="zh-CN" altLang="en-US" dirty="0">
              <a:solidFill>
                <a:srgbClr val="FF0000"/>
              </a:solidFill>
            </a:endParaRPr>
          </a:p>
        </p:txBody>
      </p:sp>
      <p:cxnSp>
        <p:nvCxnSpPr>
          <p:cNvPr id="27" name="直接箭头连接符 22">
            <a:extLst>
              <a:ext uri="{FF2B5EF4-FFF2-40B4-BE49-F238E27FC236}">
                <a16:creationId xmlns:a16="http://schemas.microsoft.com/office/drawing/2014/main" id="{30AEFAE9-1511-4C64-B82F-304B89139345}"/>
              </a:ext>
            </a:extLst>
          </p:cNvPr>
          <p:cNvCxnSpPr>
            <a:cxnSpLocks/>
            <a:stCxn id="22" idx="3"/>
            <a:endCxn id="26" idx="1"/>
          </p:cNvCxnSpPr>
          <p:nvPr/>
        </p:nvCxnSpPr>
        <p:spPr>
          <a:xfrm>
            <a:off x="4083915" y="5553757"/>
            <a:ext cx="2744903" cy="8962"/>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15">
            <a:extLst>
              <a:ext uri="{FF2B5EF4-FFF2-40B4-BE49-F238E27FC236}">
                <a16:creationId xmlns:a16="http://schemas.microsoft.com/office/drawing/2014/main" id="{C4750CAE-9E9F-4D51-BC39-F7DB181C4C03}"/>
              </a:ext>
            </a:extLst>
          </p:cNvPr>
          <p:cNvSpPr txBox="1"/>
          <p:nvPr/>
        </p:nvSpPr>
        <p:spPr>
          <a:xfrm>
            <a:off x="7057469" y="247789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インバウンド</a:t>
            </a:r>
            <a:endParaRPr lang="zh-CN" altLang="en-US" dirty="0">
              <a:solidFill>
                <a:srgbClr val="FF0000"/>
              </a:solidFill>
            </a:endParaRPr>
          </a:p>
        </p:txBody>
      </p:sp>
      <p:sp>
        <p:nvSpPr>
          <p:cNvPr id="33" name="文本框 9">
            <a:extLst>
              <a:ext uri="{FF2B5EF4-FFF2-40B4-BE49-F238E27FC236}">
                <a16:creationId xmlns:a16="http://schemas.microsoft.com/office/drawing/2014/main" id="{9F3D6E46-4075-40E8-86CC-33FF3E83E2F4}"/>
              </a:ext>
            </a:extLst>
          </p:cNvPr>
          <p:cNvSpPr txBox="1"/>
          <p:nvPr/>
        </p:nvSpPr>
        <p:spPr>
          <a:xfrm>
            <a:off x="1651742" y="2456326"/>
            <a:ext cx="2366683" cy="369332"/>
          </a:xfrm>
          <a:prstGeom prst="rect">
            <a:avLst/>
          </a:prstGeom>
          <a:noFill/>
          <a:ln>
            <a:solidFill>
              <a:srgbClr val="0070C0"/>
            </a:solidFill>
            <a:prstDash val="dash"/>
          </a:ln>
        </p:spPr>
        <p:txBody>
          <a:bodyPr wrap="square" rtlCol="0">
            <a:spAutoFit/>
          </a:bodyPr>
          <a:lstStyle/>
          <a:p>
            <a:pPr algn="ctr"/>
            <a:r>
              <a:rPr lang="ja-JP" altLang="en-US" dirty="0"/>
              <a:t>人材、流通</a:t>
            </a:r>
          </a:p>
        </p:txBody>
      </p:sp>
      <p:cxnSp>
        <p:nvCxnSpPr>
          <p:cNvPr id="34" name="直接箭头连接符 19">
            <a:extLst>
              <a:ext uri="{FF2B5EF4-FFF2-40B4-BE49-F238E27FC236}">
                <a16:creationId xmlns:a16="http://schemas.microsoft.com/office/drawing/2014/main" id="{E5D6DF2C-9F70-4048-A5CF-58C6B8AC36C4}"/>
              </a:ext>
            </a:extLst>
          </p:cNvPr>
          <p:cNvCxnSpPr>
            <a:cxnSpLocks/>
            <a:stCxn id="33" idx="3"/>
            <a:endCxn id="30" idx="1"/>
          </p:cNvCxnSpPr>
          <p:nvPr/>
        </p:nvCxnSpPr>
        <p:spPr>
          <a:xfrm>
            <a:off x="4018425" y="2640992"/>
            <a:ext cx="3039044" cy="2156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31A4884-F48A-4CB4-82AE-E395ABDF1BFB}"/>
              </a:ext>
            </a:extLst>
          </p:cNvPr>
          <p:cNvSpPr txBox="1"/>
          <p:nvPr/>
        </p:nvSpPr>
        <p:spPr>
          <a:xfrm>
            <a:off x="768096" y="6145732"/>
            <a:ext cx="10627436" cy="369332"/>
          </a:xfrm>
          <a:prstGeom prst="rect">
            <a:avLst/>
          </a:prstGeom>
          <a:noFill/>
        </p:spPr>
        <p:txBody>
          <a:bodyPr wrap="square">
            <a:spAutoFit/>
          </a:bodyPr>
          <a:lstStyle/>
          <a:p>
            <a:r>
              <a:rPr lang="ja-JP" altLang="en-US" dirty="0">
                <a:solidFill>
                  <a:srgbClr val="FF0000"/>
                </a:solidFill>
              </a:rPr>
              <a:t>赤い字は日本の「観光立国」（インバウンド）、「教育立国」、「少子高齢化社会」により　新規自社運営事業です。</a:t>
            </a:r>
          </a:p>
        </p:txBody>
      </p:sp>
    </p:spTree>
    <p:extLst>
      <p:ext uri="{BB962C8B-B14F-4D97-AF65-F5344CB8AC3E}">
        <p14:creationId xmlns:p14="http://schemas.microsoft.com/office/powerpoint/2010/main" val="9149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randombar(horizontal)">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2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500"/>
                            </p:stCondLst>
                            <p:childTnLst>
                              <p:par>
                                <p:cTn id="24" presetID="14" presetClass="entr" presetSubtype="10"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randombar(horizontal)">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par>
                          <p:cTn id="42" fill="hold">
                            <p:stCondLst>
                              <p:cond delay="0"/>
                            </p:stCondLst>
                            <p:childTnLst>
                              <p:par>
                                <p:cTn id="43" presetID="14" presetClass="entr" presetSubtype="1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childTnLst>
                          </p:cTn>
                        </p:par>
                        <p:par>
                          <p:cTn id="46" fill="hold">
                            <p:stCondLst>
                              <p:cond delay="500"/>
                            </p:stCondLst>
                            <p:childTnLst>
                              <p:par>
                                <p:cTn id="47" presetID="14" presetClass="entr" presetSubtype="1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randombar(horizontal)">
                                      <p:cBhvr>
                                        <p:cTn id="49" dur="500"/>
                                        <p:tgtEl>
                                          <p:spTgt spid="23"/>
                                        </p:tgtEl>
                                      </p:cBhvr>
                                    </p:animEffect>
                                  </p:childTnLst>
                                </p:cTn>
                              </p:par>
                            </p:childTnLst>
                          </p:cTn>
                        </p:par>
                        <p:par>
                          <p:cTn id="50" fill="hold">
                            <p:stCondLst>
                              <p:cond delay="1000"/>
                            </p:stCondLst>
                            <p:childTnLst>
                              <p:par>
                                <p:cTn id="51" presetID="14" presetClass="entr" presetSubtype="1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randombar(horizontal)">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childTnLst>
                                </p:cTn>
                              </p:par>
                            </p:childTnLst>
                          </p:cTn>
                        </p:par>
                        <p:par>
                          <p:cTn id="58" fill="hold">
                            <p:stCondLst>
                              <p:cond delay="0"/>
                            </p:stCondLst>
                            <p:childTnLst>
                              <p:par>
                                <p:cTn id="59" presetID="14" presetClass="entr" presetSubtype="10"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randombar(horizontal)">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childTnLst>
                          </p:cTn>
                        </p:par>
                        <p:par>
                          <p:cTn id="66" fill="hold">
                            <p:stCondLst>
                              <p:cond delay="0"/>
                            </p:stCondLst>
                            <p:childTnLst>
                              <p:par>
                                <p:cTn id="67" presetID="22" presetClass="entr" presetSubtype="4"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down)">
                                      <p:cBhvr>
                                        <p:cTn id="69" dur="500"/>
                                        <p:tgtEl>
                                          <p:spTgt spid="33"/>
                                        </p:tgtEl>
                                      </p:cBhvr>
                                    </p:animEffect>
                                  </p:childTnLst>
                                </p:cTn>
                              </p:par>
                            </p:childTnLst>
                          </p:cTn>
                        </p:par>
                        <p:par>
                          <p:cTn id="70" fill="hold">
                            <p:stCondLst>
                              <p:cond delay="500"/>
                            </p:stCondLst>
                            <p:childTnLst>
                              <p:par>
                                <p:cTn id="71" presetID="14" presetClass="entr" presetSubtype="10" fill="hold" nodeType="after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randombar(horizontal)">
                                      <p:cBhvr>
                                        <p:cTn id="7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5" grpId="0" animBg="1"/>
      <p:bldP spid="16" grpId="0" animBg="1"/>
      <p:bldP spid="22" grpId="0" animBg="1"/>
      <p:bldP spid="26" grpId="0" animBg="1"/>
      <p:bldP spid="30" grpId="0" animBg="1"/>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B</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2022/5/29</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キーワード</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2022/5/29</a:t>
            </a:fld>
            <a:endParaRPr lang="en-US"/>
          </a:p>
        </p:txBody>
      </p:sp>
      <p:sp>
        <p:nvSpPr>
          <p:cNvPr id="5" name="スライド番号プレースホルダー 4">
            <a:extLst>
              <a:ext uri="{FF2B5EF4-FFF2-40B4-BE49-F238E27FC236}">
                <a16:creationId xmlns:a16="http://schemas.microsoft.com/office/drawing/2014/main" id="{FFA94002-CA87-457A-83F3-90EE39E770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a:t>
            </a:fld>
            <a:r>
              <a:rPr spc="-45"/>
              <a:t> </a:t>
            </a:r>
            <a:r>
              <a:rPr spc="-5"/>
              <a:t>-</a:t>
            </a:r>
            <a:endParaRPr spc="-5" dirty="0"/>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494205663"/>
              </p:ext>
            </p:extLst>
          </p:nvPr>
        </p:nvGraphicFramePr>
        <p:xfrm>
          <a:off x="336546" y="557213"/>
          <a:ext cx="11518908" cy="482092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en-US" altLang="ja-JP" dirty="0"/>
                        <a:t>Out-Sourcing</a:t>
                      </a:r>
                      <a:r>
                        <a:rPr lang="ja-JP" altLang="en-US" dirty="0"/>
                        <a:t>　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a:t>
                      </a:r>
                      <a:r>
                        <a:rPr lang="ja-JP" altLang="en-US"/>
                        <a:t>事業創出チーム</a:t>
                      </a: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Client Manager</a:t>
                      </a: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MA</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SI</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Roboto" panose="02000000000000000000" pitchFamily="2" charset="0"/>
                        </a:rPr>
                        <a:t>S</a:t>
                      </a:r>
                      <a:r>
                        <a:rPr lang="en-US" altLang="ja-JP" b="0" i="0" dirty="0">
                          <a:solidFill>
                            <a:srgbClr val="000000"/>
                          </a:solidFill>
                          <a:effectLst/>
                          <a:latin typeface="Roboto" panose="02000000000000000000" pitchFamily="2" charset="0"/>
                        </a:rPr>
                        <a:t>ystem Integration</a:t>
                      </a:r>
                      <a:r>
                        <a:rPr lang="ja-JP" altLang="en-US" b="0" i="0" dirty="0">
                          <a:solidFill>
                            <a:srgbClr val="000000"/>
                          </a:solidFill>
                          <a:effectLst/>
                          <a:latin typeface="Roboto" panose="02000000000000000000" pitchFamily="2" charset="0"/>
                        </a:rPr>
                        <a:t>　</a:t>
                      </a: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Roboto" panose="02000000000000000000" pitchFamily="2" charset="0"/>
                        </a:rPr>
                        <a:t>PdM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effectLst/>
                          <a:latin typeface="Tahoma" panose="020B0604030504040204" pitchFamily="34" charset="0"/>
                        </a:rPr>
                        <a:t>product manager</a:t>
                      </a:r>
                      <a:r>
                        <a:rPr lang="ja-JP" altLang="en-US" sz="1800" dirty="0">
                          <a:effectLst/>
                          <a:latin typeface="Tahoma" panose="020B0604030504040204" pitchFamily="34" charset="0"/>
                        </a:rPr>
                        <a:t>　</a:t>
                      </a: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bl>
          </a:graphicData>
        </a:graphic>
      </p:graphicFrame>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C</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2022/5/29</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ユーザー</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事業目標（第１期①）</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540911195"/>
              </p:ext>
            </p:extLst>
          </p:nvPr>
        </p:nvGraphicFramePr>
        <p:xfrm>
          <a:off x="315152" y="492443"/>
          <a:ext cx="11561696" cy="27482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endParaRPr lang="en-US" altLang="ja-JP" sz="1800" b="0" dirty="0">
                        <a:solidFill>
                          <a:schemeClr val="tx1"/>
                        </a:solidFill>
                        <a:effectLst/>
                        <a:latin typeface="+mn-ea"/>
                        <a:ea typeface="+mn-ea"/>
                        <a:cs typeface="+mn-cs"/>
                      </a:endParaRPr>
                    </a:p>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ja-JP" altLang="en-US" sz="1800">
                          <a:solidFill>
                            <a:schemeClr val="dk1"/>
                          </a:solidFill>
                          <a:effectLst/>
                          <a:latin typeface="+mn-ea"/>
                          <a:ea typeface="+mn-ea"/>
                          <a:cs typeface="+mn-cs"/>
                        </a:rPr>
                        <a:t>コア</a:t>
                      </a:r>
                      <a:r>
                        <a:rPr lang="ja-JP" altLang="en-US" sz="1800" dirty="0">
                          <a:solidFill>
                            <a:schemeClr val="dk1"/>
                          </a:solidFill>
                          <a:effectLst/>
                          <a:latin typeface="+mn-ea"/>
                          <a:ea typeface="+mn-ea"/>
                          <a:cs typeface="+mn-cs"/>
                        </a:rPr>
                        <a:t>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r>
                        <a:rPr lang="en-US" altLang="ja-JP" dirty="0">
                          <a:latin typeface="+mn-ea"/>
                          <a:ea typeface="+mn-ea"/>
                        </a:rPr>
                        <a:t>50%UP</a:t>
                      </a:r>
                      <a:r>
                        <a:rPr lang="ja-JP" altLang="en-US" sz="1800" b="0" dirty="0">
                          <a:solidFill>
                            <a:schemeClr val="tx1"/>
                          </a:solidFill>
                          <a:effectLst/>
                          <a:latin typeface="+mn-ea"/>
                          <a:ea typeface="+mn-ea"/>
                          <a:cs typeface="+mn-cs"/>
                        </a:rPr>
                        <a:t>）</a:t>
                      </a:r>
                      <a:endParaRPr lang="en-US" altLang="zh-CN" sz="1800" dirty="0">
                        <a:solidFill>
                          <a:schemeClr val="dk1"/>
                        </a:solidFill>
                        <a:effectLst/>
                        <a:latin typeface="+mn-ea"/>
                        <a:ea typeface="+mn-ea"/>
                        <a:cs typeface="+mn-cs"/>
                      </a:endParaRPr>
                    </a:p>
                    <a:p>
                      <a:r>
                        <a:rPr lang="en-US" altLang="zh-CN" sz="1800" dirty="0">
                          <a:solidFill>
                            <a:schemeClr val="dk1"/>
                          </a:solidFill>
                          <a:effectLst/>
                          <a:latin typeface="+mn-ea"/>
                          <a:ea typeface="+mn-ea"/>
                          <a:cs typeface="+mn-cs"/>
                        </a:rPr>
                        <a:t>7.5</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0.7</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0.8</a:t>
                      </a:r>
                    </a:p>
                    <a:p>
                      <a:r>
                        <a:rPr lang="en-US" altLang="ja-JP" sz="1800" dirty="0">
                          <a:solidFill>
                            <a:schemeClr val="dk1"/>
                          </a:solidFill>
                          <a:effectLst/>
                          <a:latin typeface="+mn-ea"/>
                          <a:ea typeface="+mn-ea"/>
                          <a:cs typeface="+mn-cs"/>
                        </a:rPr>
                        <a:t>225</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21</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24</a:t>
                      </a:r>
                    </a:p>
                    <a:p>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2022/5/29</a:t>
            </a:fld>
            <a:endParaRPr lang="en-US"/>
          </a:p>
        </p:txBody>
      </p:sp>
    </p:spTree>
    <p:extLst>
      <p:ext uri="{BB962C8B-B14F-4D97-AF65-F5344CB8AC3E}">
        <p14:creationId xmlns:p14="http://schemas.microsoft.com/office/powerpoint/2010/main" val="7925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事業目標（第１期②）</a:t>
            </a:r>
            <a:endParaRPr lang="zh-CN" altLang="en-US" dirty="0"/>
          </a:p>
        </p:txBody>
      </p:sp>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2022/5/29</a:t>
            </a:fld>
            <a:endParaRPr lang="en-US"/>
          </a:p>
        </p:txBody>
      </p:sp>
      <p:sp>
        <p:nvSpPr>
          <p:cNvPr id="7" name="テキスト ボックス 6">
            <a:extLst>
              <a:ext uri="{FF2B5EF4-FFF2-40B4-BE49-F238E27FC236}">
                <a16:creationId xmlns:a16="http://schemas.microsoft.com/office/drawing/2014/main" id="{71AC6A98-0804-40CA-88C2-5B70745DB705}"/>
              </a:ext>
            </a:extLst>
          </p:cNvPr>
          <p:cNvSpPr txBox="1"/>
          <p:nvPr/>
        </p:nvSpPr>
        <p:spPr>
          <a:xfrm>
            <a:off x="306261" y="615048"/>
            <a:ext cx="11561696" cy="5632311"/>
          </a:xfrm>
          <a:prstGeom prst="rect">
            <a:avLst/>
          </a:prstGeom>
          <a:noFill/>
        </p:spPr>
        <p:txBody>
          <a:bodyPr wrap="square">
            <a:spAutoFit/>
          </a:bodyPr>
          <a:lstStyle/>
          <a:p>
            <a:r>
              <a:rPr lang="ja-JP" altLang="en-US" dirty="0"/>
              <a:t>本社引越：</a:t>
            </a:r>
            <a:endParaRPr lang="en-US" altLang="ja-JP" dirty="0"/>
          </a:p>
          <a:p>
            <a:r>
              <a:rPr lang="ja-JP" altLang="en-US" dirty="0"/>
              <a:t>秋葉原（理由：交通便利、週末イベント集客可能、自社購入優先）</a:t>
            </a:r>
            <a:endParaRPr lang="en-US" altLang="ja-JP" dirty="0"/>
          </a:p>
          <a:p>
            <a:r>
              <a:rPr lang="ja-JP" altLang="en-US" dirty="0"/>
              <a:t>最上階：管理部、営業部</a:t>
            </a:r>
            <a:endParaRPr lang="en-US" altLang="ja-JP" dirty="0"/>
          </a:p>
          <a:p>
            <a:r>
              <a:rPr lang="ja-JP" altLang="en-US" dirty="0"/>
              <a:t>４</a:t>
            </a:r>
            <a:r>
              <a:rPr lang="en-US" altLang="ja-JP" dirty="0"/>
              <a:t>F</a:t>
            </a:r>
            <a:r>
              <a:rPr lang="ja-JP" altLang="en-US" dirty="0"/>
              <a:t>～：事業部用オフェス</a:t>
            </a:r>
            <a:endParaRPr lang="en-US" altLang="ja-JP" dirty="0"/>
          </a:p>
          <a:p>
            <a:r>
              <a:rPr lang="ja-JP" altLang="en-US" dirty="0"/>
              <a:t>３</a:t>
            </a:r>
            <a:r>
              <a:rPr lang="en-US" altLang="ja-JP" dirty="0"/>
              <a:t>F</a:t>
            </a:r>
            <a:r>
              <a:rPr lang="ja-JP" altLang="en-US" dirty="0"/>
              <a:t>：社内用会議室（スライディングウォールで任意分割可能、最大３０名の教室利用も　可能）、電話室（</a:t>
            </a:r>
            <a:r>
              <a:rPr lang="en-US" altLang="ja-JP" dirty="0"/>
              <a:t>2</a:t>
            </a:r>
            <a:r>
              <a:rPr lang="ja-JP" altLang="en-US" dirty="0"/>
              <a:t>名、４名）</a:t>
            </a:r>
            <a:endParaRPr lang="en-US" altLang="ja-JP" dirty="0"/>
          </a:p>
          <a:p>
            <a:endParaRPr lang="en-US" altLang="ja-JP" dirty="0"/>
          </a:p>
          <a:p>
            <a:r>
              <a:rPr lang="ja-JP" altLang="en-US" dirty="0"/>
              <a:t>（１</a:t>
            </a:r>
            <a:r>
              <a:rPr lang="en-US" altLang="ja-JP" dirty="0"/>
              <a:t>F</a:t>
            </a:r>
            <a:r>
              <a:rPr lang="ja-JP" altLang="en-US" dirty="0"/>
              <a:t>と２</a:t>
            </a:r>
            <a:r>
              <a:rPr lang="en-US" altLang="ja-JP" dirty="0"/>
              <a:t>F</a:t>
            </a:r>
            <a:r>
              <a:rPr lang="ja-JP" altLang="en-US" dirty="0"/>
              <a:t>は　</a:t>
            </a:r>
            <a:r>
              <a:rPr lang="en-US" altLang="zh-CN" dirty="0"/>
              <a:t>·</a:t>
            </a:r>
            <a:r>
              <a:rPr lang="ja-JP" altLang="en-US" dirty="0"/>
              <a:t>毎日</a:t>
            </a:r>
            <a:r>
              <a:rPr lang="en-US" altLang="ja-JP" dirty="0"/>
              <a:t>10</a:t>
            </a:r>
            <a:r>
              <a:rPr lang="ja-JP" altLang="en-US" dirty="0"/>
              <a:t>時～</a:t>
            </a:r>
            <a:r>
              <a:rPr lang="en-US" altLang="ja-JP" dirty="0"/>
              <a:t>16</a:t>
            </a:r>
            <a:r>
              <a:rPr lang="ja-JP" altLang="en-US" dirty="0"/>
              <a:t>時（年末年始除外）　社外公衆に</a:t>
            </a:r>
            <a:r>
              <a:rPr lang="ja-JP" altLang="en-US"/>
              <a:t>開放し）</a:t>
            </a:r>
            <a:endParaRPr lang="en-US" altLang="ja-JP" dirty="0"/>
          </a:p>
          <a:p>
            <a:pPr marL="285750" indent="-285750">
              <a:buFont typeface="Wingdings" panose="05000000000000000000" pitchFamily="2" charset="2"/>
              <a:buChar char="l"/>
            </a:pPr>
            <a:r>
              <a:rPr lang="ja-JP" altLang="en-US" dirty="0"/>
              <a:t>２</a:t>
            </a:r>
            <a:r>
              <a:rPr lang="en-US" altLang="ja-JP" dirty="0"/>
              <a:t>F</a:t>
            </a:r>
          </a:p>
          <a:p>
            <a:r>
              <a:rPr lang="ja-JP" altLang="en-US" dirty="0"/>
              <a:t>無人販売スーパー（小売りソリューション展示）</a:t>
            </a:r>
            <a:endParaRPr lang="en-US" altLang="ja-JP" dirty="0"/>
          </a:p>
          <a:p>
            <a:r>
              <a:rPr lang="ja-JP" altLang="en-US" dirty="0"/>
              <a:t>ソリューション実証展示（ビジネスマップ、観光、セキュリティなど）</a:t>
            </a:r>
            <a:endParaRPr lang="en-US" altLang="ja-JP" dirty="0"/>
          </a:p>
          <a:p>
            <a:r>
              <a:rPr lang="ja-JP" altLang="en-US" dirty="0"/>
              <a:t>イベントホール２（座席なし、立食可能） 、ビジネス面談室</a:t>
            </a:r>
            <a:endParaRPr lang="en-US" altLang="ja-JP" dirty="0"/>
          </a:p>
          <a:p>
            <a:pPr marL="285750" indent="-285750">
              <a:buFont typeface="Wingdings" panose="05000000000000000000" pitchFamily="2" charset="2"/>
              <a:buChar char="l"/>
            </a:pPr>
            <a:r>
              <a:rPr lang="ja-JP" altLang="en-US" b="1" dirty="0"/>
              <a:t>１</a:t>
            </a:r>
            <a:r>
              <a:rPr lang="en-US" altLang="ja-JP" b="1" dirty="0"/>
              <a:t>F</a:t>
            </a:r>
            <a:endParaRPr lang="en-US" altLang="ja-JP" dirty="0"/>
          </a:p>
          <a:p>
            <a:r>
              <a:rPr lang="ja-JP" altLang="en-US" dirty="0"/>
              <a:t>受付</a:t>
            </a:r>
            <a:endParaRPr lang="en-US" altLang="ja-JP" dirty="0"/>
          </a:p>
          <a:p>
            <a:r>
              <a:rPr lang="ja-JP" altLang="en-US" dirty="0"/>
              <a:t>転職エージェント</a:t>
            </a:r>
            <a:endParaRPr lang="en-US" altLang="ja-JP" dirty="0"/>
          </a:p>
          <a:p>
            <a:r>
              <a:rPr lang="ja-JP" altLang="en-US" dirty="0"/>
              <a:t>バーチャルスクールソリューション実証展示        イベントホール</a:t>
            </a:r>
            <a:r>
              <a:rPr lang="en-US" altLang="ja-JP" dirty="0"/>
              <a:t>1</a:t>
            </a:r>
            <a:r>
              <a:rPr lang="ja-JP" altLang="en-US" dirty="0"/>
              <a:t>（座席あり、食事不可）</a:t>
            </a:r>
            <a:endParaRPr lang="en-US" altLang="ja-JP" dirty="0"/>
          </a:p>
          <a:p>
            <a:r>
              <a:rPr lang="ja-JP" altLang="en-US" dirty="0"/>
              <a:t>デジタル図書館、デジタル手帳、チャットアプリ</a:t>
            </a:r>
            <a:endParaRPr lang="en-US" altLang="ja-JP" dirty="0"/>
          </a:p>
          <a:p>
            <a:r>
              <a:rPr lang="ja-JP" altLang="en-US" dirty="0"/>
              <a:t>ヘルスケア（位置確認、健康管理、転倒、</a:t>
            </a:r>
            <a:r>
              <a:rPr lang="en-US" altLang="ja-JP" dirty="0"/>
              <a:t>SOS</a:t>
            </a:r>
            <a:r>
              <a:rPr lang="ja-JP" altLang="en-US" dirty="0"/>
              <a:t>）</a:t>
            </a:r>
            <a:endParaRPr lang="en-US" altLang="ja-JP" dirty="0"/>
          </a:p>
          <a:p>
            <a:r>
              <a:rPr lang="en-US" altLang="ja-JP" dirty="0"/>
              <a:t>IoT</a:t>
            </a:r>
            <a:r>
              <a:rPr lang="ja-JP" altLang="en-US" dirty="0"/>
              <a:t>展示</a:t>
            </a:r>
            <a:endParaRPr lang="en-US" altLang="ja-JP" dirty="0"/>
          </a:p>
          <a:p>
            <a:r>
              <a:rPr lang="ja-JP" altLang="en-US" dirty="0"/>
              <a:t>バーチャルスクールデバイスショップ（パソコン、</a:t>
            </a:r>
            <a:r>
              <a:rPr lang="en-US" altLang="ja-JP" dirty="0"/>
              <a:t>iPad</a:t>
            </a:r>
            <a:r>
              <a:rPr lang="ja-JP" altLang="en-US" dirty="0"/>
              <a:t>などの貸出、中古販売、修理受付）</a:t>
            </a:r>
            <a:endParaRPr lang="en-US" altLang="ja-JP" dirty="0"/>
          </a:p>
          <a:p>
            <a:endParaRPr lang="en-US" altLang="ja-JP" dirty="0"/>
          </a:p>
        </p:txBody>
      </p:sp>
    </p:spTree>
    <p:extLst>
      <p:ext uri="{BB962C8B-B14F-4D97-AF65-F5344CB8AC3E}">
        <p14:creationId xmlns:p14="http://schemas.microsoft.com/office/powerpoint/2010/main" val="1806934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事業目標（第１期③）</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4064026948"/>
              </p:ext>
            </p:extLst>
          </p:nvPr>
        </p:nvGraphicFramePr>
        <p:xfrm>
          <a:off x="315152" y="533381"/>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スクール業務管理、学力テスト＆分析</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500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66</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7</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solidFill>
                            <a:schemeClr val="dk1"/>
                          </a:solidFill>
                          <a:latin typeface="+mn-ea"/>
                          <a:ea typeface="+mn-ea"/>
                          <a:cs typeface="+mn-cs"/>
                        </a:rPr>
                        <a:t>0.9</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0.6</a:t>
                      </a:r>
                      <a:endParaRPr lang="en-US" altLang="ja-JP" dirty="0">
                        <a:solidFill>
                          <a:schemeClr val="dk1"/>
                        </a:solidFill>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350</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75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45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3</a:t>
                      </a:r>
                      <a:r>
                        <a:rPr lang="en-US" altLang="ja-JP" dirty="0">
                          <a:solidFill>
                            <a:schemeClr val="dk1"/>
                          </a:solidFill>
                          <a:latin typeface="+mn-ea"/>
                          <a:ea typeface="+mn-ea"/>
                          <a:cs typeface="+mn-cs"/>
                        </a:rPr>
                        <a:t>0</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2022/5/29</a:t>
            </a:fld>
            <a:endParaRPr lang="en-US"/>
          </a:p>
        </p:txBody>
      </p:sp>
    </p:spTree>
    <p:extLst>
      <p:ext uri="{BB962C8B-B14F-4D97-AF65-F5344CB8AC3E}">
        <p14:creationId xmlns:p14="http://schemas.microsoft.com/office/powerpoint/2010/main" val="3498777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事業目標（第１期④）</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2022/5/29</a:t>
            </a:fld>
            <a:endParaRPr lang="en-US"/>
          </a:p>
        </p:txBody>
      </p:sp>
    </p:spTree>
    <p:extLst>
      <p:ext uri="{BB962C8B-B14F-4D97-AF65-F5344CB8AC3E}">
        <p14:creationId xmlns:p14="http://schemas.microsoft.com/office/powerpoint/2010/main" val="1024614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事業目標（第２期①）</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2022/5/29</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828649144"/>
              </p:ext>
            </p:extLst>
          </p:nvPr>
        </p:nvGraphicFramePr>
        <p:xfrm>
          <a:off x="386107" y="492443"/>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　　　　　　　　</a:t>
                      </a:r>
                      <a:r>
                        <a:rPr lang="ja-JP" altLang="en-US" sz="1800" dirty="0">
                          <a:solidFill>
                            <a:schemeClr val="dk1"/>
                          </a:solidFill>
                          <a:effectLst/>
                          <a:latin typeface="+mn-ea"/>
                          <a:ea typeface="+mn-ea"/>
                          <a:cs typeface="+mn-cs"/>
                        </a:rPr>
                        <a:t>バーチャルスクール（業務管理、学力テスト＆分析、セキュリティ、健康）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43</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6</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600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zh-CN" dirty="0">
                          <a:latin typeface="+mn-ea"/>
                          <a:ea typeface="+mn-ea"/>
                        </a:rPr>
                        <a:t>100</a:t>
                      </a:r>
                      <a:r>
                        <a:rPr lang="zh-CN" altLang="en-US" dirty="0">
                          <a:latin typeface="+mn-ea"/>
                          <a:ea typeface="+mn-ea"/>
                        </a:rPr>
                        <a:t>：</a:t>
                      </a:r>
                      <a:r>
                        <a:rPr lang="en-US" altLang="zh-CN" dirty="0">
                          <a:latin typeface="+mn-ea"/>
                          <a:ea typeface="+mn-ea"/>
                        </a:rPr>
                        <a:t>5</a:t>
                      </a:r>
                      <a:r>
                        <a:rPr lang="en-US" altLang="ja-JP" dirty="0">
                          <a:latin typeface="+mn-ea"/>
                          <a:ea typeface="+mn-ea"/>
                        </a:rPr>
                        <a:t>0</a:t>
                      </a:r>
                      <a:endParaRPr lang="zh-CN" altLang="en-US" dirty="0">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3794685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事業目標（第２期②）</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2022/5/29</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288332108"/>
              </p:ext>
            </p:extLst>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1216813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事業目標（第２期③）</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2022/5/29</a:t>
            </a:fld>
            <a:endParaRPr lang="en-US"/>
          </a:p>
        </p:txBody>
      </p:sp>
    </p:spTree>
    <p:extLst>
      <p:ext uri="{BB962C8B-B14F-4D97-AF65-F5344CB8AC3E}">
        <p14:creationId xmlns:p14="http://schemas.microsoft.com/office/powerpoint/2010/main" val="4061246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事業目標（第２期④）</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2022/5/29</a:t>
            </a:fld>
            <a:endParaRPr lang="en-US"/>
          </a:p>
        </p:txBody>
      </p:sp>
    </p:spTree>
    <p:extLst>
      <p:ext uri="{BB962C8B-B14F-4D97-AF65-F5344CB8AC3E}">
        <p14:creationId xmlns:p14="http://schemas.microsoft.com/office/powerpoint/2010/main" val="4245593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事業目標（第２期⑤）</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2022/5/29</a:t>
            </a:fld>
            <a:endParaRPr lang="en-US"/>
          </a:p>
        </p:txBody>
      </p:sp>
    </p:spTree>
    <p:extLst>
      <p:ext uri="{BB962C8B-B14F-4D97-AF65-F5344CB8AC3E}">
        <p14:creationId xmlns:p14="http://schemas.microsoft.com/office/powerpoint/2010/main" val="3529069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6" y="843677"/>
            <a:ext cx="6479874" cy="3693319"/>
          </a:xfrm>
        </p:spPr>
        <p:txBody>
          <a:bodyPr/>
          <a:lstStyle/>
          <a:p>
            <a:pPr marL="285750" indent="-285750">
              <a:buFont typeface="Arial" panose="020B0604020202020204" pitchFamily="34" charset="0"/>
              <a:buChar char="•"/>
            </a:pPr>
            <a:r>
              <a:rPr lang="ja-JP" altLang="en-US" dirty="0">
                <a:highlight>
                  <a:srgbClr val="00FF00"/>
                </a:highlight>
              </a:rPr>
              <a:t>経営リスク分析＆対策</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2022/5/29</a:t>
            </a:fld>
            <a:endParaRPr lang="en-US"/>
          </a:p>
        </p:txBody>
      </p:sp>
    </p:spTree>
    <p:extLst>
      <p:ext uri="{BB962C8B-B14F-4D97-AF65-F5344CB8AC3E}">
        <p14:creationId xmlns:p14="http://schemas.microsoft.com/office/powerpoint/2010/main" val="2984660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事業プラン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2022/5/29</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Tree>
    <p:extLst>
      <p:ext uri="{BB962C8B-B14F-4D97-AF65-F5344CB8AC3E}">
        <p14:creationId xmlns:p14="http://schemas.microsoft.com/office/powerpoint/2010/main" val="526793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highlight>
                  <a:srgbClr val="00FF00"/>
                </a:highlight>
              </a:rPr>
              <a:t>マーキング戦略</a:t>
            </a:r>
            <a:endParaRPr lang="en-US" altLang="ja-JP" sz="2400" dirty="0">
              <a:highlight>
                <a:srgbClr val="00FF00"/>
              </a:highlight>
            </a:endParaRPr>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2022/5/29</a:t>
            </a:fld>
            <a:endParaRPr lang="en-US"/>
          </a:p>
        </p:txBody>
      </p:sp>
    </p:spTree>
    <p:extLst>
      <p:ext uri="{BB962C8B-B14F-4D97-AF65-F5344CB8AC3E}">
        <p14:creationId xmlns:p14="http://schemas.microsoft.com/office/powerpoint/2010/main" val="2886704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A5DB15F-692C-4CDE-A576-BD9F14B94F2A}"/>
              </a:ext>
            </a:extLst>
          </p:cNvPr>
          <p:cNvSpPr>
            <a:spLocks noGrp="1"/>
          </p:cNvSpPr>
          <p:nvPr>
            <p:ph type="title"/>
          </p:nvPr>
        </p:nvSpPr>
        <p:spPr>
          <a:xfrm>
            <a:off x="316983" y="-16805"/>
            <a:ext cx="11540249" cy="492443"/>
          </a:xfrm>
        </p:spPr>
        <p:txBody>
          <a:bodyPr/>
          <a:lstStyle/>
          <a:p>
            <a:r>
              <a:rPr lang="ja-JP" altLang="en-US" dirty="0"/>
              <a:t>中小企業向けの人事・労務サービス</a:t>
            </a:r>
            <a:endParaRPr lang="zh-CN" altLang="en-US" dirty="0"/>
          </a:p>
        </p:txBody>
      </p:sp>
      <p:sp>
        <p:nvSpPr>
          <p:cNvPr id="7" name="テキスト プレースホルダー 6">
            <a:extLst>
              <a:ext uri="{FF2B5EF4-FFF2-40B4-BE49-F238E27FC236}">
                <a16:creationId xmlns:a16="http://schemas.microsoft.com/office/drawing/2014/main" id="{CBA10022-1D6B-4DB0-9C7C-1FA5ACF064AB}"/>
              </a:ext>
            </a:extLst>
          </p:cNvPr>
          <p:cNvSpPr>
            <a:spLocks noGrp="1"/>
          </p:cNvSpPr>
          <p:nvPr>
            <p:ph type="body" idx="1"/>
          </p:nvPr>
        </p:nvSpPr>
        <p:spPr>
          <a:xfrm>
            <a:off x="316983" y="557909"/>
            <a:ext cx="11540249" cy="738664"/>
          </a:xfrm>
        </p:spPr>
        <p:txBody>
          <a:bodyPr/>
          <a:lstStyle/>
          <a:p>
            <a:r>
              <a:rPr lang="en-US" altLang="ja-JP" dirty="0"/>
              <a:t>XX</a:t>
            </a:r>
            <a:endParaRPr lang="en-US" altLang="zh-CN" dirty="0"/>
          </a:p>
          <a:p>
            <a:endParaRPr lang="en-US" altLang="zh-CN" dirty="0"/>
          </a:p>
        </p:txBody>
      </p:sp>
      <p:sp>
        <p:nvSpPr>
          <p:cNvPr id="4" name="日付プレースホルダー 3">
            <a:extLst>
              <a:ext uri="{FF2B5EF4-FFF2-40B4-BE49-F238E27FC236}">
                <a16:creationId xmlns:a16="http://schemas.microsoft.com/office/drawing/2014/main" id="{1AFFD2B9-E493-49DF-BFD9-4997B22E751D}"/>
              </a:ext>
            </a:extLst>
          </p:cNvPr>
          <p:cNvSpPr>
            <a:spLocks noGrp="1"/>
          </p:cNvSpPr>
          <p:nvPr>
            <p:ph type="dt" sz="half" idx="6"/>
          </p:nvPr>
        </p:nvSpPr>
        <p:spPr/>
        <p:txBody>
          <a:bodyPr/>
          <a:lstStyle/>
          <a:p>
            <a:fld id="{7741A87D-8854-4856-A598-5B71DC96129A}" type="datetime1">
              <a:rPr kumimoji="1" lang="zh-CN" altLang="en-US" smtClean="0"/>
              <a:t>2022/5/29</a:t>
            </a:fld>
            <a:endParaRPr kumimoji="1" lang="ja-JP" altLang="en-US"/>
          </a:p>
        </p:txBody>
      </p:sp>
      <p:sp>
        <p:nvSpPr>
          <p:cNvPr id="5" name="スライド番号プレースホルダー 4">
            <a:extLst>
              <a:ext uri="{FF2B5EF4-FFF2-40B4-BE49-F238E27FC236}">
                <a16:creationId xmlns:a16="http://schemas.microsoft.com/office/drawing/2014/main" id="{E329216E-BD56-4BBF-9B47-65097E8959E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graphicFrame>
        <p:nvGraphicFramePr>
          <p:cNvPr id="2" name="表 2">
            <a:extLst>
              <a:ext uri="{FF2B5EF4-FFF2-40B4-BE49-F238E27FC236}">
                <a16:creationId xmlns:a16="http://schemas.microsoft.com/office/drawing/2014/main" id="{2D505178-736B-42CA-9065-8CDAA2F056E4}"/>
              </a:ext>
            </a:extLst>
          </p:cNvPr>
          <p:cNvGraphicFramePr>
            <a:graphicFrameLocks noGrp="1"/>
          </p:cNvGraphicFramePr>
          <p:nvPr>
            <p:extLst>
              <p:ext uri="{D42A27DB-BD31-4B8C-83A1-F6EECF244321}">
                <p14:modId xmlns:p14="http://schemas.microsoft.com/office/powerpoint/2010/main" val="3812430085"/>
              </p:ext>
            </p:extLst>
          </p:nvPr>
        </p:nvGraphicFramePr>
        <p:xfrm>
          <a:off x="316983" y="2819416"/>
          <a:ext cx="11518910" cy="2661920"/>
        </p:xfrm>
        <a:graphic>
          <a:graphicData uri="http://schemas.openxmlformats.org/drawingml/2006/table">
            <a:tbl>
              <a:tblPr firstRow="1" bandRow="1">
                <a:tableStyleId>{5C22544A-7EE6-4342-B048-85BDC9FD1C3A}</a:tableStyleId>
              </a:tblPr>
              <a:tblGrid>
                <a:gridCol w="1903703">
                  <a:extLst>
                    <a:ext uri="{9D8B030D-6E8A-4147-A177-3AD203B41FA5}">
                      <a16:colId xmlns:a16="http://schemas.microsoft.com/office/drawing/2014/main" val="2037695324"/>
                    </a:ext>
                  </a:extLst>
                </a:gridCol>
                <a:gridCol w="1998617">
                  <a:extLst>
                    <a:ext uri="{9D8B030D-6E8A-4147-A177-3AD203B41FA5}">
                      <a16:colId xmlns:a16="http://schemas.microsoft.com/office/drawing/2014/main" val="3334547513"/>
                    </a:ext>
                  </a:extLst>
                </a:gridCol>
                <a:gridCol w="1946366">
                  <a:extLst>
                    <a:ext uri="{9D8B030D-6E8A-4147-A177-3AD203B41FA5}">
                      <a16:colId xmlns:a16="http://schemas.microsoft.com/office/drawing/2014/main" val="133329368"/>
                    </a:ext>
                  </a:extLst>
                </a:gridCol>
                <a:gridCol w="2194560">
                  <a:extLst>
                    <a:ext uri="{9D8B030D-6E8A-4147-A177-3AD203B41FA5}">
                      <a16:colId xmlns:a16="http://schemas.microsoft.com/office/drawing/2014/main" val="571017580"/>
                    </a:ext>
                  </a:extLst>
                </a:gridCol>
                <a:gridCol w="3475664">
                  <a:extLst>
                    <a:ext uri="{9D8B030D-6E8A-4147-A177-3AD203B41FA5}">
                      <a16:colId xmlns:a16="http://schemas.microsoft.com/office/drawing/2014/main" val="3657628625"/>
                    </a:ext>
                  </a:extLst>
                </a:gridCol>
              </a:tblGrid>
              <a:tr h="370840">
                <a:tc>
                  <a:txBody>
                    <a:bodyPr/>
                    <a:lstStyle/>
                    <a:p>
                      <a:endParaRPr lang="zh-CN" altLang="en-US"/>
                    </a:p>
                  </a:txBody>
                  <a:tcPr/>
                </a:tc>
                <a:tc>
                  <a:txBody>
                    <a:bodyPr/>
                    <a:lstStyle/>
                    <a:p>
                      <a:pPr algn="ctr"/>
                      <a:r>
                        <a:rPr lang="en-US" altLang="ja-JP" dirty="0"/>
                        <a:t>HRBP</a:t>
                      </a:r>
                      <a:endParaRPr lang="zh-CN" altLang="en-US" dirty="0"/>
                    </a:p>
                  </a:txBody>
                  <a:tcPr/>
                </a:tc>
                <a:tc>
                  <a:txBody>
                    <a:bodyPr/>
                    <a:lstStyle/>
                    <a:p>
                      <a:pPr algn="ctr"/>
                      <a:r>
                        <a:rPr lang="en-US" altLang="ja-JP" dirty="0"/>
                        <a:t>SSC</a:t>
                      </a:r>
                      <a:endParaRPr lang="zh-CN" altLang="en-US" dirty="0"/>
                    </a:p>
                  </a:txBody>
                  <a:tcPr/>
                </a:tc>
                <a:tc>
                  <a:txBody>
                    <a:bodyPr/>
                    <a:lstStyle/>
                    <a:p>
                      <a:pPr algn="ctr"/>
                      <a:r>
                        <a:rPr lang="zh-CN" altLang="en-US" dirty="0"/>
                        <a:t>人事・労務</a:t>
                      </a:r>
                      <a:r>
                        <a:rPr lang="en-US" altLang="ja-JP" dirty="0"/>
                        <a:t>SaaS</a:t>
                      </a:r>
                      <a:endParaRPr lang="zh-CN" altLang="en-US" dirty="0"/>
                    </a:p>
                  </a:txBody>
                  <a:tcPr/>
                </a:tc>
                <a:tc>
                  <a:txBody>
                    <a:bodyPr/>
                    <a:lstStyle/>
                    <a:p>
                      <a:r>
                        <a:rPr lang="ja-JP" altLang="en-US" dirty="0"/>
                        <a:t>料金</a:t>
                      </a:r>
                      <a:endParaRPr lang="zh-CN" altLang="en-US" dirty="0"/>
                    </a:p>
                  </a:txBody>
                  <a:tcPr/>
                </a:tc>
                <a:extLst>
                  <a:ext uri="{0D108BD9-81ED-4DB2-BD59-A6C34878D82A}">
                    <a16:rowId xmlns:a16="http://schemas.microsoft.com/office/drawing/2014/main" val="1099873262"/>
                  </a:ext>
                </a:extLst>
              </a:tr>
              <a:tr h="370840">
                <a:tc>
                  <a:txBody>
                    <a:bodyPr/>
                    <a:lstStyle/>
                    <a:p>
                      <a:r>
                        <a:rPr lang="ja-JP" altLang="en-US" dirty="0"/>
                        <a:t>プラン１</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r>
                        <a:rPr lang="en-US" altLang="ja-JP" dirty="0"/>
                        <a:t>HRBP</a:t>
                      </a:r>
                      <a:r>
                        <a:rPr lang="ja-JP" altLang="en-US" dirty="0"/>
                        <a:t>と</a:t>
                      </a:r>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212676071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354855809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p>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HRBP</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14000863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プラン４</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ja-JP" altLang="en-US" dirty="0"/>
                        <a:t>精算</a:t>
                      </a:r>
                      <a:endParaRPr lang="zh-CN" altLang="en-US" dirty="0"/>
                    </a:p>
                  </a:txBody>
                  <a:tcPr/>
                </a:tc>
                <a:extLst>
                  <a:ext uri="{0D108BD9-81ED-4DB2-BD59-A6C34878D82A}">
                    <a16:rowId xmlns:a16="http://schemas.microsoft.com/office/drawing/2014/main" val="1284373863"/>
                  </a:ext>
                </a:extLst>
              </a:tr>
            </a:tbl>
          </a:graphicData>
        </a:graphic>
      </p:graphicFrame>
    </p:spTree>
    <p:extLst>
      <p:ext uri="{BB962C8B-B14F-4D97-AF65-F5344CB8AC3E}">
        <p14:creationId xmlns:p14="http://schemas.microsoft.com/office/powerpoint/2010/main" val="4241784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FE8AAC-BE47-4769-8481-5EA7F6332EFB}"/>
              </a:ext>
            </a:extLst>
          </p:cNvPr>
          <p:cNvSpPr>
            <a:spLocks noGrp="1"/>
          </p:cNvSpPr>
          <p:nvPr>
            <p:ph type="title"/>
          </p:nvPr>
        </p:nvSpPr>
        <p:spPr>
          <a:xfrm>
            <a:off x="316983" y="-16805"/>
            <a:ext cx="11540249" cy="492443"/>
          </a:xfrm>
        </p:spPr>
        <p:txBody>
          <a:bodyPr/>
          <a:lstStyle/>
          <a:p>
            <a:r>
              <a:rPr lang="ja-JP" altLang="en-US" dirty="0"/>
              <a:t>バーチャルスクール</a:t>
            </a:r>
            <a:endParaRPr lang="zh-CN" altLang="en-US" dirty="0"/>
          </a:p>
        </p:txBody>
      </p:sp>
      <p:sp>
        <p:nvSpPr>
          <p:cNvPr id="3" name="テキスト プレースホルダー 2">
            <a:extLst>
              <a:ext uri="{FF2B5EF4-FFF2-40B4-BE49-F238E27FC236}">
                <a16:creationId xmlns:a16="http://schemas.microsoft.com/office/drawing/2014/main" id="{62D08387-3A09-43BB-9D7F-357E31D54F36}"/>
              </a:ext>
            </a:extLst>
          </p:cNvPr>
          <p:cNvSpPr>
            <a:spLocks noGrp="1"/>
          </p:cNvSpPr>
          <p:nvPr>
            <p:ph type="body" idx="1"/>
          </p:nvPr>
        </p:nvSpPr>
        <p:spPr>
          <a:xfrm>
            <a:off x="316983" y="557909"/>
            <a:ext cx="11540249" cy="1741538"/>
          </a:xfrm>
        </p:spPr>
        <p:txBody>
          <a:bodyPr/>
          <a:lstStyle/>
          <a:p>
            <a:endParaRPr lang="zh-CN" altLang="en-US" dirty="0"/>
          </a:p>
        </p:txBody>
      </p:sp>
      <p:sp>
        <p:nvSpPr>
          <p:cNvPr id="4" name="日付プレースホルダー 3">
            <a:extLst>
              <a:ext uri="{FF2B5EF4-FFF2-40B4-BE49-F238E27FC236}">
                <a16:creationId xmlns:a16="http://schemas.microsoft.com/office/drawing/2014/main" id="{6B1B419D-4E53-4B26-8ADE-ED804B44AABA}"/>
              </a:ext>
            </a:extLst>
          </p:cNvPr>
          <p:cNvSpPr>
            <a:spLocks noGrp="1"/>
          </p:cNvSpPr>
          <p:nvPr>
            <p:ph type="dt" sz="half" idx="6"/>
          </p:nvPr>
        </p:nvSpPr>
        <p:spPr/>
        <p:txBody>
          <a:bodyPr/>
          <a:lstStyle/>
          <a:p>
            <a:fld id="{9526FDD1-8544-47E2-9C82-740ED6BB3910}" type="datetime1">
              <a:rPr lang="zh-CN" altLang="en-US" smtClean="0"/>
              <a:t>2022/5/29</a:t>
            </a:fld>
            <a:endParaRPr lang="en-US"/>
          </a:p>
        </p:txBody>
      </p:sp>
      <p:sp>
        <p:nvSpPr>
          <p:cNvPr id="5" name="スライド番号プレースホルダー 4">
            <a:extLst>
              <a:ext uri="{FF2B5EF4-FFF2-40B4-BE49-F238E27FC236}">
                <a16:creationId xmlns:a16="http://schemas.microsoft.com/office/drawing/2014/main" id="{9B9C9847-326E-4397-AAA7-FEF59479A9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graphicFrame>
        <p:nvGraphicFramePr>
          <p:cNvPr id="6" name="表 6">
            <a:extLst>
              <a:ext uri="{FF2B5EF4-FFF2-40B4-BE49-F238E27FC236}">
                <a16:creationId xmlns:a16="http://schemas.microsoft.com/office/drawing/2014/main" id="{0D144BC3-CE3A-4D2E-B5B5-5DD6E8AABF48}"/>
              </a:ext>
            </a:extLst>
          </p:cNvPr>
          <p:cNvGraphicFramePr>
            <a:graphicFrameLocks noGrp="1"/>
          </p:cNvGraphicFramePr>
          <p:nvPr>
            <p:extLst>
              <p:ext uri="{D42A27DB-BD31-4B8C-83A1-F6EECF244321}">
                <p14:modId xmlns:p14="http://schemas.microsoft.com/office/powerpoint/2010/main" val="1077342977"/>
              </p:ext>
            </p:extLst>
          </p:nvPr>
        </p:nvGraphicFramePr>
        <p:xfrm>
          <a:off x="338324" y="2704354"/>
          <a:ext cx="11518905" cy="1854200"/>
        </p:xfrm>
        <a:graphic>
          <a:graphicData uri="http://schemas.openxmlformats.org/drawingml/2006/table">
            <a:tbl>
              <a:tblPr firstRow="1" bandRow="1">
                <a:tableStyleId>{5C22544A-7EE6-4342-B048-85BDC9FD1C3A}</a:tableStyleId>
              </a:tblPr>
              <a:tblGrid>
                <a:gridCol w="2303781">
                  <a:extLst>
                    <a:ext uri="{9D8B030D-6E8A-4147-A177-3AD203B41FA5}">
                      <a16:colId xmlns:a16="http://schemas.microsoft.com/office/drawing/2014/main" val="2318358560"/>
                    </a:ext>
                  </a:extLst>
                </a:gridCol>
                <a:gridCol w="2303781">
                  <a:extLst>
                    <a:ext uri="{9D8B030D-6E8A-4147-A177-3AD203B41FA5}">
                      <a16:colId xmlns:a16="http://schemas.microsoft.com/office/drawing/2014/main" val="3330595114"/>
                    </a:ext>
                  </a:extLst>
                </a:gridCol>
                <a:gridCol w="3028220">
                  <a:extLst>
                    <a:ext uri="{9D8B030D-6E8A-4147-A177-3AD203B41FA5}">
                      <a16:colId xmlns:a16="http://schemas.microsoft.com/office/drawing/2014/main" val="636416403"/>
                    </a:ext>
                  </a:extLst>
                </a:gridCol>
                <a:gridCol w="1579342">
                  <a:extLst>
                    <a:ext uri="{9D8B030D-6E8A-4147-A177-3AD203B41FA5}">
                      <a16:colId xmlns:a16="http://schemas.microsoft.com/office/drawing/2014/main" val="625799516"/>
                    </a:ext>
                  </a:extLst>
                </a:gridCol>
                <a:gridCol w="2303781">
                  <a:extLst>
                    <a:ext uri="{9D8B030D-6E8A-4147-A177-3AD203B41FA5}">
                      <a16:colId xmlns:a16="http://schemas.microsoft.com/office/drawing/2014/main" val="705804663"/>
                    </a:ext>
                  </a:extLst>
                </a:gridCol>
              </a:tblGrid>
              <a:tr h="370840">
                <a:tc>
                  <a:txBody>
                    <a:bodyPr/>
                    <a:lstStyle/>
                    <a:p>
                      <a:endParaRPr lang="zh-CN" altLang="en-US"/>
                    </a:p>
                  </a:txBody>
                  <a:tcPr/>
                </a:tc>
                <a:tc>
                  <a:txBody>
                    <a:bodyPr/>
                    <a:lstStyle/>
                    <a:p>
                      <a:r>
                        <a:rPr lang="ja-JP" altLang="en-US" dirty="0"/>
                        <a:t>パソコンリース</a:t>
                      </a:r>
                      <a:endParaRPr lang="zh-CN" altLang="en-US" dirty="0"/>
                    </a:p>
                  </a:txBody>
                  <a:tcPr/>
                </a:tc>
                <a:tc>
                  <a:txBody>
                    <a:bodyPr/>
                    <a:lstStyle/>
                    <a:p>
                      <a:r>
                        <a:rPr lang="ja-JP" altLang="en-US" dirty="0"/>
                        <a:t>バーチャルスクール</a:t>
                      </a:r>
                      <a:r>
                        <a:rPr lang="en-US" altLang="ja-JP" dirty="0"/>
                        <a:t>SaaS</a:t>
                      </a:r>
                      <a:endParaRPr lang="zh-CN" altLang="en-US" dirty="0"/>
                    </a:p>
                  </a:txBody>
                  <a:tcPr/>
                </a:tc>
                <a:tc>
                  <a:txBody>
                    <a:bodyPr/>
                    <a:lstStyle/>
                    <a:p>
                      <a:r>
                        <a:rPr lang="ja-JP" altLang="en-US" dirty="0"/>
                        <a:t>教員出向</a:t>
                      </a:r>
                      <a:endParaRPr lang="zh-CN" altLang="en-US" dirty="0"/>
                    </a:p>
                  </a:txBody>
                  <a:tcPr/>
                </a:tc>
                <a:tc>
                  <a:txBody>
                    <a:bodyPr/>
                    <a:lstStyle/>
                    <a:p>
                      <a:endParaRPr lang="zh-CN" altLang="en-US"/>
                    </a:p>
                  </a:txBody>
                  <a:tcPr/>
                </a:tc>
                <a:extLst>
                  <a:ext uri="{0D108BD9-81ED-4DB2-BD59-A6C34878D82A}">
                    <a16:rowId xmlns:a16="http://schemas.microsoft.com/office/drawing/2014/main" val="3417945703"/>
                  </a:ext>
                </a:extLst>
              </a:tr>
              <a:tr h="370840">
                <a:tc>
                  <a:txBody>
                    <a:bodyPr/>
                    <a:lstStyle/>
                    <a:p>
                      <a:r>
                        <a:rPr lang="ja-JP" altLang="en-US" dirty="0"/>
                        <a:t>プラン１</a:t>
                      </a:r>
                      <a:endParaRPr lang="zh-CN" altLang="en-US" dirty="0"/>
                    </a:p>
                  </a:txBody>
                  <a:tcPr/>
                </a:tc>
                <a:tc>
                  <a:txBody>
                    <a:bodyPr/>
                    <a:lstStyle/>
                    <a:p>
                      <a:r>
                        <a:rPr lang="ja-JP" altLang="en-US" dirty="0"/>
                        <a:t>●</a:t>
                      </a:r>
                      <a:endParaRPr lang="zh-CN" altLang="en-US" dirty="0"/>
                    </a:p>
                  </a:txBody>
                  <a:tcPr/>
                </a:tc>
                <a:tc>
                  <a:txBody>
                    <a:bodyPr/>
                    <a:lstStyle/>
                    <a:p>
                      <a:r>
                        <a:rPr lang="ja-JP" altLang="en-US" dirty="0"/>
                        <a:t>無料</a:t>
                      </a:r>
                      <a:endParaRPr lang="zh-CN" altLang="en-US" dirty="0"/>
                    </a:p>
                  </a:txBody>
                  <a:tcPr/>
                </a:tc>
                <a:tc>
                  <a:txBody>
                    <a:bodyPr/>
                    <a:lstStyle/>
                    <a:p>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141950383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34365350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2568014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153134703"/>
                  </a:ext>
                </a:extLst>
              </a:tr>
            </a:tbl>
          </a:graphicData>
        </a:graphic>
      </p:graphicFrame>
    </p:spTree>
    <p:extLst>
      <p:ext uri="{BB962C8B-B14F-4D97-AF65-F5344CB8AC3E}">
        <p14:creationId xmlns:p14="http://schemas.microsoft.com/office/powerpoint/2010/main" val="1828189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highlight>
                  <a:srgbClr val="00FF00"/>
                </a:highlight>
              </a:rPr>
              <a:t>組織改革</a:t>
            </a:r>
            <a:endParaRPr lang="en-US" altLang="ja-JP" sz="2400" dirty="0">
              <a:highlight>
                <a:srgbClr val="00FF00"/>
              </a:highlight>
            </a:endParaRPr>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2022/5/29</a:t>
            </a:fld>
            <a:endParaRPr lang="en-US"/>
          </a:p>
        </p:txBody>
      </p:sp>
    </p:spTree>
    <p:extLst>
      <p:ext uri="{BB962C8B-B14F-4D97-AF65-F5344CB8AC3E}">
        <p14:creationId xmlns:p14="http://schemas.microsoft.com/office/powerpoint/2010/main" val="1318071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dirty="0"/>
              <a:t>－ビジネス推進体制</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571459" y="2733393"/>
            <a:ext cx="9159185"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cxnSp>
        <p:nvCxnSpPr>
          <p:cNvPr id="22" name="コネクタ: カギ線 21">
            <a:extLst>
              <a:ext uri="{FF2B5EF4-FFF2-40B4-BE49-F238E27FC236}">
                <a16:creationId xmlns:a16="http://schemas.microsoft.com/office/drawing/2014/main" id="{766C66FB-E308-4BCA-AD41-2A40BB2FC76B}"/>
              </a:ext>
            </a:extLst>
          </p:cNvPr>
          <p:cNvCxnSpPr>
            <a:cxnSpLocks/>
          </p:cNvCxnSpPr>
          <p:nvPr/>
        </p:nvCxnSpPr>
        <p:spPr>
          <a:xfrm flipV="1">
            <a:off x="10641302" y="4063052"/>
            <a:ext cx="721174"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584160" y="3889015"/>
            <a:ext cx="9159185"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584161" y="5048920"/>
            <a:ext cx="9159186"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7248420" y="2312419"/>
            <a:ext cx="360000" cy="3781425"/>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〇〇アメリカ</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7774244" y="2320843"/>
            <a:ext cx="327273" cy="3806856"/>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〇〇イギリス</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77" idx="2"/>
            <a:endCxn id="8" idx="0"/>
          </p:cNvCxnSpPr>
          <p:nvPr/>
        </p:nvCxnSpPr>
        <p:spPr>
          <a:xfrm rot="5400000">
            <a:off x="7594070" y="1510862"/>
            <a:ext cx="635908" cy="96720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77" idx="2"/>
            <a:endCxn id="30" idx="0"/>
          </p:cNvCxnSpPr>
          <p:nvPr/>
        </p:nvCxnSpPr>
        <p:spPr>
          <a:xfrm rot="5400000">
            <a:off x="7844588" y="1769804"/>
            <a:ext cx="644332" cy="45774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8764516" y="2320843"/>
            <a:ext cx="327273" cy="3768005"/>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〇〇チャイナ</a:t>
            </a:r>
            <a:endParaRPr kumimoji="1" lang="en-US" altLang="ja-JP" dirty="0"/>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5929138" y="2288271"/>
            <a:ext cx="360000" cy="3722028"/>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●●物流</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5413428" y="2284858"/>
            <a:ext cx="360000" cy="3768005"/>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産学協力ー技能実践センター</a:t>
            </a:r>
            <a:endParaRPr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77" idx="2"/>
            <a:endCxn id="83" idx="0"/>
          </p:cNvCxnSpPr>
          <p:nvPr/>
        </p:nvCxnSpPr>
        <p:spPr>
          <a:xfrm rot="16200000" flipH="1">
            <a:off x="8339724" y="1732414"/>
            <a:ext cx="644332" cy="5325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60" idx="2"/>
            <a:endCxn id="87" idx="0"/>
          </p:cNvCxnSpPr>
          <p:nvPr/>
        </p:nvCxnSpPr>
        <p:spPr>
          <a:xfrm rot="16200000" flipH="1">
            <a:off x="5297174" y="1988603"/>
            <a:ext cx="587127" cy="538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60" idx="2"/>
            <a:endCxn id="84" idx="0"/>
          </p:cNvCxnSpPr>
          <p:nvPr/>
        </p:nvCxnSpPr>
        <p:spPr>
          <a:xfrm rot="16200000" flipH="1">
            <a:off x="5553322" y="1732455"/>
            <a:ext cx="590540" cy="52109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5075451" y="492674"/>
            <a:ext cx="3059538" cy="369332"/>
          </a:xfrm>
          <a:prstGeom prst="rect">
            <a:avLst/>
          </a:prstGeom>
          <a:noFill/>
          <a:ln>
            <a:solidFill>
              <a:schemeClr val="tx1"/>
            </a:solidFill>
          </a:ln>
        </p:spPr>
        <p:txBody>
          <a:bodyPr wrap="square" rtlCol="0">
            <a:spAutoFit/>
          </a:bodyPr>
          <a:lstStyle/>
          <a:p>
            <a:pPr algn="ctr"/>
            <a:r>
              <a:rPr lang="ja-JP" altLang="en-US" dirty="0"/>
              <a:t>〇〇ホールディングス</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60" idx="1"/>
            <a:endCxn id="6" idx="1"/>
          </p:cNvCxnSpPr>
          <p:nvPr/>
        </p:nvCxnSpPr>
        <p:spPr>
          <a:xfrm rot="10800000" flipV="1">
            <a:off x="546744" y="1513065"/>
            <a:ext cx="4095814" cy="3718544"/>
          </a:xfrm>
          <a:prstGeom prst="bentConnector3">
            <a:avLst>
              <a:gd name="adj1" fmla="val 1055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60" idx="1"/>
            <a:endCxn id="66" idx="1"/>
          </p:cNvCxnSpPr>
          <p:nvPr/>
        </p:nvCxnSpPr>
        <p:spPr>
          <a:xfrm rot="10800000" flipV="1">
            <a:off x="569678" y="1513065"/>
            <a:ext cx="4072881" cy="1404682"/>
          </a:xfrm>
          <a:prstGeom prst="bentConnector3">
            <a:avLst>
              <a:gd name="adj1" fmla="val 10561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900419" y="2282286"/>
            <a:ext cx="372901" cy="3738161"/>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品質管理統括本部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60" idx="2"/>
            <a:endCxn id="68" idx="0"/>
          </p:cNvCxnSpPr>
          <p:nvPr/>
        </p:nvCxnSpPr>
        <p:spPr>
          <a:xfrm rot="5400000">
            <a:off x="5045182" y="1739420"/>
            <a:ext cx="584555" cy="5011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60" idx="1"/>
            <a:endCxn id="143" idx="1"/>
          </p:cNvCxnSpPr>
          <p:nvPr/>
        </p:nvCxnSpPr>
        <p:spPr>
          <a:xfrm rot="10800000" flipV="1">
            <a:off x="538606" y="1513064"/>
            <a:ext cx="4103953" cy="2554455"/>
          </a:xfrm>
          <a:prstGeom prst="bentConnector3">
            <a:avLst>
              <a:gd name="adj1" fmla="val 10557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6451623" y="2320843"/>
            <a:ext cx="360000" cy="37381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60" idx="2"/>
            <a:endCxn id="61" idx="0"/>
          </p:cNvCxnSpPr>
          <p:nvPr/>
        </p:nvCxnSpPr>
        <p:spPr>
          <a:xfrm rot="16200000" flipH="1">
            <a:off x="5798279" y="1487499"/>
            <a:ext cx="623112" cy="104357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34471" y="990385"/>
            <a:ext cx="6758041"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6997488" y="1011898"/>
            <a:ext cx="2843227"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961028" y="968262"/>
            <a:ext cx="1967585"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7833" y="2299779"/>
            <a:ext cx="372901" cy="3738161"/>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ビジネス統括本部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60" idx="2"/>
            <a:endCxn id="70" idx="0"/>
          </p:cNvCxnSpPr>
          <p:nvPr/>
        </p:nvCxnSpPr>
        <p:spPr>
          <a:xfrm rot="5400000">
            <a:off x="4770142" y="1481874"/>
            <a:ext cx="602048" cy="10337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2022/5/29</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97" idx="2"/>
            <a:endCxn id="74" idx="0"/>
          </p:cNvCxnSpPr>
          <p:nvPr/>
        </p:nvCxnSpPr>
        <p:spPr>
          <a:xfrm rot="16200000" flipH="1">
            <a:off x="8567865" y="-1100640"/>
            <a:ext cx="442580" cy="43678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74" idx="2"/>
            <a:endCxn id="90" idx="0"/>
          </p:cNvCxnSpPr>
          <p:nvPr/>
        </p:nvCxnSpPr>
        <p:spPr>
          <a:xfrm rot="5400000">
            <a:off x="10433050" y="1879127"/>
            <a:ext cx="745251" cy="33483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474622" y="2419169"/>
            <a:ext cx="327273" cy="3672953"/>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8265859" y="2320843"/>
            <a:ext cx="327273" cy="3758066"/>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〇〇ジャパン</a:t>
            </a:r>
            <a:endParaRPr kumimoji="1" lang="en-US" altLang="ja-JP" dirty="0"/>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77" idx="2"/>
            <a:endCxn id="50" idx="0"/>
          </p:cNvCxnSpPr>
          <p:nvPr/>
        </p:nvCxnSpPr>
        <p:spPr>
          <a:xfrm rot="16200000" flipH="1">
            <a:off x="8090395" y="1981742"/>
            <a:ext cx="644332" cy="338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281506" y="2918059"/>
            <a:ext cx="289953"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301113" y="4066691"/>
            <a:ext cx="283047"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331008" y="5233586"/>
            <a:ext cx="2531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10202836" y="1304586"/>
            <a:ext cx="1540510" cy="369332"/>
          </a:xfrm>
          <a:prstGeom prst="rect">
            <a:avLst/>
          </a:prstGeom>
          <a:noFill/>
          <a:ln>
            <a:solidFill>
              <a:schemeClr val="tx1"/>
            </a:solidFill>
          </a:ln>
        </p:spPr>
        <p:txBody>
          <a:bodyPr wrap="square" rtlCol="0">
            <a:spAutoFit/>
          </a:bodyPr>
          <a:lstStyle/>
          <a:p>
            <a:pPr algn="ctr"/>
            <a:r>
              <a:rPr lang="ja-JP" altLang="en-US" dirty="0"/>
              <a:t>運営</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1215638" y="2440033"/>
            <a:ext cx="327273" cy="3672953"/>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74" idx="2"/>
            <a:endCxn id="86" idx="0"/>
          </p:cNvCxnSpPr>
          <p:nvPr/>
        </p:nvCxnSpPr>
        <p:spPr>
          <a:xfrm rot="16200000" flipH="1">
            <a:off x="10793126" y="1853883"/>
            <a:ext cx="766115" cy="40618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97" idx="2"/>
            <a:endCxn id="77" idx="0"/>
          </p:cNvCxnSpPr>
          <p:nvPr/>
        </p:nvCxnSpPr>
        <p:spPr>
          <a:xfrm rot="16200000" flipH="1">
            <a:off x="7277837" y="189388"/>
            <a:ext cx="445173" cy="179040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97" idx="2"/>
            <a:endCxn id="60" idx="0"/>
          </p:cNvCxnSpPr>
          <p:nvPr/>
        </p:nvCxnSpPr>
        <p:spPr>
          <a:xfrm rot="5400000">
            <a:off x="5863438" y="586616"/>
            <a:ext cx="466393" cy="101717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B05EC3C1-C315-397D-4DBA-6B99A464B1FC}"/>
              </a:ext>
            </a:extLst>
          </p:cNvPr>
          <p:cNvSpPr txBox="1"/>
          <p:nvPr/>
        </p:nvSpPr>
        <p:spPr>
          <a:xfrm>
            <a:off x="4642558" y="1328399"/>
            <a:ext cx="1890978" cy="369332"/>
          </a:xfrm>
          <a:prstGeom prst="rect">
            <a:avLst/>
          </a:prstGeom>
          <a:noFill/>
          <a:ln>
            <a:solidFill>
              <a:schemeClr val="tx1"/>
            </a:solidFill>
          </a:ln>
        </p:spPr>
        <p:txBody>
          <a:bodyPr wrap="square" rtlCol="0">
            <a:spAutoFit/>
          </a:bodyPr>
          <a:lstStyle/>
          <a:p>
            <a:pPr algn="ctr"/>
            <a:r>
              <a:rPr lang="ja-JP" altLang="en-US" dirty="0"/>
              <a:t>投資・経営</a:t>
            </a:r>
            <a:endParaRPr kumimoji="1" lang="ja-JP" altLang="en-US" dirty="0"/>
          </a:p>
        </p:txBody>
      </p:sp>
      <p:sp>
        <p:nvSpPr>
          <p:cNvPr id="77" name="テキスト ボックス 76">
            <a:extLst>
              <a:ext uri="{FF2B5EF4-FFF2-40B4-BE49-F238E27FC236}">
                <a16:creationId xmlns:a16="http://schemas.microsoft.com/office/drawing/2014/main" id="{A0016ABB-7466-4516-1C8D-6C0C45CEBA26}"/>
              </a:ext>
            </a:extLst>
          </p:cNvPr>
          <p:cNvSpPr txBox="1"/>
          <p:nvPr/>
        </p:nvSpPr>
        <p:spPr>
          <a:xfrm>
            <a:off x="7450138" y="1307179"/>
            <a:ext cx="1890978" cy="369332"/>
          </a:xfrm>
          <a:prstGeom prst="rect">
            <a:avLst/>
          </a:prstGeom>
          <a:noFill/>
          <a:ln>
            <a:solidFill>
              <a:schemeClr val="tx1"/>
            </a:solidFill>
          </a:ln>
        </p:spPr>
        <p:txBody>
          <a:bodyPr wrap="square" rtlCol="0">
            <a:spAutoFit/>
          </a:bodyPr>
          <a:lstStyle/>
          <a:p>
            <a:pPr algn="ctr"/>
            <a:r>
              <a:rPr kumimoji="1" lang="ja-JP" altLang="en-US" dirty="0"/>
              <a:t>ビジネス推進</a:t>
            </a:r>
          </a:p>
        </p:txBody>
      </p:sp>
      <p:sp>
        <p:nvSpPr>
          <p:cNvPr id="153" name="テキスト ボックス 152">
            <a:extLst>
              <a:ext uri="{FF2B5EF4-FFF2-40B4-BE49-F238E27FC236}">
                <a16:creationId xmlns:a16="http://schemas.microsoft.com/office/drawing/2014/main" id="{FA47D985-76F1-7FB4-3D89-9C527AA53ADE}"/>
              </a:ext>
            </a:extLst>
          </p:cNvPr>
          <p:cNvSpPr txBox="1"/>
          <p:nvPr/>
        </p:nvSpPr>
        <p:spPr>
          <a:xfrm>
            <a:off x="9293268" y="2326178"/>
            <a:ext cx="327273" cy="3768005"/>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〇〇ベトナム</a:t>
            </a:r>
            <a:endParaRPr kumimoji="1" lang="en-US" altLang="ja-JP" dirty="0"/>
          </a:p>
        </p:txBody>
      </p:sp>
      <p:cxnSp>
        <p:nvCxnSpPr>
          <p:cNvPr id="154" name="コネクタ: カギ線 153">
            <a:extLst>
              <a:ext uri="{FF2B5EF4-FFF2-40B4-BE49-F238E27FC236}">
                <a16:creationId xmlns:a16="http://schemas.microsoft.com/office/drawing/2014/main" id="{25128B50-569B-5B5B-415F-3EE35C6AFF37}"/>
              </a:ext>
            </a:extLst>
          </p:cNvPr>
          <p:cNvCxnSpPr>
            <a:cxnSpLocks/>
            <a:stCxn id="77" idx="2"/>
            <a:endCxn id="153" idx="0"/>
          </p:cNvCxnSpPr>
          <p:nvPr/>
        </p:nvCxnSpPr>
        <p:spPr>
          <a:xfrm rot="16200000" flipH="1">
            <a:off x="8601433" y="1470705"/>
            <a:ext cx="649667" cy="10612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1770469" y="5358896"/>
            <a:ext cx="8644382"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ーユニット体制</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9529481" y="1323852"/>
            <a:ext cx="1705885" cy="369332"/>
          </a:xfrm>
          <a:prstGeom prst="rect">
            <a:avLst/>
          </a:prstGeom>
          <a:noFill/>
          <a:ln>
            <a:solidFill>
              <a:schemeClr val="tx1"/>
            </a:solidFill>
          </a:ln>
        </p:spPr>
        <p:txBody>
          <a:bodyPr wrap="square" rtlCol="0">
            <a:spAutoFit/>
          </a:bodyPr>
          <a:lstStyle/>
          <a:p>
            <a:pPr algn="ctr"/>
            <a:r>
              <a:rPr lang="ja-JP" altLang="en-US" dirty="0"/>
              <a:t>業務推進部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営業</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1818865" y="2477793"/>
            <a:ext cx="8484252" cy="369332"/>
          </a:xfrm>
          <a:prstGeom prst="rect">
            <a:avLst/>
          </a:prstGeom>
          <a:solidFill>
            <a:schemeClr val="bg1"/>
          </a:solidFill>
          <a:ln>
            <a:solidFill>
              <a:schemeClr val="tx1"/>
            </a:solidFill>
          </a:ln>
        </p:spPr>
        <p:txBody>
          <a:bodyPr vert="horz" wrap="square" rtlCol="0">
            <a:spAutoFit/>
          </a:bodyPr>
          <a:lstStyle/>
          <a:p>
            <a:r>
              <a:rPr lang="ja-JP" altLang="en-US" dirty="0"/>
              <a:t>＊＊サービス</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7690525" y="1346432"/>
            <a:ext cx="953655" cy="369332"/>
          </a:xfrm>
          <a:prstGeom prst="rect">
            <a:avLst/>
          </a:prstGeom>
          <a:noFill/>
          <a:ln>
            <a:solidFill>
              <a:schemeClr val="tx1"/>
            </a:solidFill>
          </a:ln>
        </p:spPr>
        <p:txBody>
          <a:bodyPr wrap="square" rtlCol="0">
            <a:spAutoFit/>
          </a:bodyPr>
          <a:lstStyle/>
          <a:p>
            <a:pPr algn="ctr"/>
            <a:r>
              <a:rPr kumimoji="1" lang="ja-JP" altLang="en-US" dirty="0"/>
              <a:t>管理部</a:t>
            </a:r>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112" idx="0"/>
            <a:endCxn id="97" idx="2"/>
          </p:cNvCxnSpPr>
          <p:nvPr/>
        </p:nvCxnSpPr>
        <p:spPr>
          <a:xfrm rot="5400000" flipH="1" flipV="1">
            <a:off x="5314227" y="820340"/>
            <a:ext cx="399773" cy="531340"/>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127" idx="0"/>
            <a:endCxn id="5" idx="2"/>
          </p:cNvCxnSpPr>
          <p:nvPr/>
        </p:nvCxnSpPr>
        <p:spPr>
          <a:xfrm rot="5400000" flipH="1" flipV="1">
            <a:off x="9757907" y="1696222"/>
            <a:ext cx="627554" cy="62147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1813752" y="3484915"/>
            <a:ext cx="8512804"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1794428" y="4071689"/>
            <a:ext cx="8532128"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43" idx="3"/>
            <a:endCxn id="35" idx="1"/>
          </p:cNvCxnSpPr>
          <p:nvPr/>
        </p:nvCxnSpPr>
        <p:spPr>
          <a:xfrm flipV="1">
            <a:off x="1289020" y="3669581"/>
            <a:ext cx="524732" cy="39793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143" idx="3"/>
            <a:endCxn id="37" idx="1"/>
          </p:cNvCxnSpPr>
          <p:nvPr/>
        </p:nvCxnSpPr>
        <p:spPr>
          <a:xfrm>
            <a:off x="1289020" y="4067520"/>
            <a:ext cx="505408" cy="18883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1797363" y="4701087"/>
            <a:ext cx="8657745"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6" idx="3"/>
            <a:endCxn id="43" idx="1"/>
          </p:cNvCxnSpPr>
          <p:nvPr/>
        </p:nvCxnSpPr>
        <p:spPr>
          <a:xfrm flipV="1">
            <a:off x="1285410" y="4885753"/>
            <a:ext cx="511953" cy="34585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1813753" y="2961667"/>
            <a:ext cx="8512804" cy="369332"/>
          </a:xfrm>
          <a:prstGeom prst="rect">
            <a:avLst/>
          </a:prstGeom>
          <a:solidFill>
            <a:schemeClr val="bg1"/>
          </a:solidFill>
          <a:ln>
            <a:solidFill>
              <a:schemeClr val="tx1"/>
            </a:solidFill>
          </a:ln>
        </p:spPr>
        <p:txBody>
          <a:bodyPr vert="horz" wrap="square" rtlCol="0">
            <a:spAutoFit/>
          </a:bodyPr>
          <a:lstStyle/>
          <a:p>
            <a:r>
              <a:rPr lang="ja-JP" altLang="en-US" dirty="0"/>
              <a:t>＊＊サービス</a:t>
            </a:r>
            <a:endParaRPr kumimoji="1" lang="ja-JP" altLang="en-US" dirty="0"/>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58" idx="1"/>
          </p:cNvCxnSpPr>
          <p:nvPr/>
        </p:nvCxnSpPr>
        <p:spPr>
          <a:xfrm>
            <a:off x="1306645" y="2917747"/>
            <a:ext cx="507108" cy="22858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4422987" y="2378269"/>
            <a:ext cx="360000" cy="35936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4908438" y="2397169"/>
            <a:ext cx="327273" cy="35747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112" idx="2"/>
            <a:endCxn id="8" idx="0"/>
          </p:cNvCxnSpPr>
          <p:nvPr/>
        </p:nvCxnSpPr>
        <p:spPr>
          <a:xfrm rot="5400000">
            <a:off x="4608595" y="1738420"/>
            <a:ext cx="634241" cy="64545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112" idx="2"/>
            <a:endCxn id="30" idx="0"/>
          </p:cNvCxnSpPr>
          <p:nvPr/>
        </p:nvCxnSpPr>
        <p:spPr>
          <a:xfrm rot="5400000">
            <a:off x="4833689" y="1982414"/>
            <a:ext cx="653141" cy="17636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102" idx="3"/>
            <a:endCxn id="5" idx="3"/>
          </p:cNvCxnSpPr>
          <p:nvPr/>
        </p:nvCxnSpPr>
        <p:spPr>
          <a:xfrm flipH="1" flipV="1">
            <a:off x="11235366" y="1508518"/>
            <a:ext cx="424386" cy="2593200"/>
          </a:xfrm>
          <a:prstGeom prst="bentConnector3">
            <a:avLst>
              <a:gd name="adj1" fmla="val -53866"/>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p:cNvCxnSpPr>
          <p:nvPr/>
        </p:nvCxnSpPr>
        <p:spPr>
          <a:xfrm flipV="1">
            <a:off x="10326556" y="4134689"/>
            <a:ext cx="904620" cy="121666"/>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52" idx="1"/>
          </p:cNvCxnSpPr>
          <p:nvPr/>
        </p:nvCxnSpPr>
        <p:spPr>
          <a:xfrm>
            <a:off x="10455108" y="4885753"/>
            <a:ext cx="631853" cy="34585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349749" y="2397169"/>
            <a:ext cx="327273" cy="3574707"/>
          </a:xfrm>
          <a:prstGeom prst="rect">
            <a:avLst/>
          </a:prstGeom>
          <a:solidFill>
            <a:schemeClr val="bg1"/>
          </a:solidFill>
          <a:ln>
            <a:solidFill>
              <a:schemeClr val="tx1"/>
            </a:solidFill>
          </a:ln>
        </p:spPr>
        <p:txBody>
          <a:bodyPr vert="horz" wrap="square" tIns="36000" rtlCol="0" anchor="t">
            <a:noAutofit/>
          </a:bodyPr>
          <a:lstStyle/>
          <a:p>
            <a:r>
              <a:rPr kumimoji="1" lang="en-US" altLang="ja-JP" dirty="0">
                <a:latin typeface="MS Mincho" panose="02020609040205080304" pitchFamily="49" charset="-128"/>
                <a:ea typeface="MS Mincho" panose="02020609040205080304" pitchFamily="49" charset="-128"/>
              </a:rPr>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6284942" y="2397169"/>
            <a:ext cx="360000" cy="35747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5805096" y="2370093"/>
            <a:ext cx="360000" cy="3601783"/>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112" idx="2"/>
            <a:endCxn id="83" idx="0"/>
          </p:cNvCxnSpPr>
          <p:nvPr/>
        </p:nvCxnSpPr>
        <p:spPr>
          <a:xfrm rot="16200000" flipH="1">
            <a:off x="5054344" y="1938126"/>
            <a:ext cx="653141" cy="26494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112" idx="2"/>
            <a:endCxn id="87" idx="0"/>
          </p:cNvCxnSpPr>
          <p:nvPr/>
        </p:nvCxnSpPr>
        <p:spPr>
          <a:xfrm rot="16200000" flipH="1">
            <a:off x="5303737" y="1688733"/>
            <a:ext cx="626065" cy="7366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112" idx="2"/>
            <a:endCxn id="84" idx="0"/>
          </p:cNvCxnSpPr>
          <p:nvPr/>
        </p:nvCxnSpPr>
        <p:spPr>
          <a:xfrm rot="16200000" flipH="1">
            <a:off x="5530122" y="1462348"/>
            <a:ext cx="653141" cy="1216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417707" y="516791"/>
            <a:ext cx="2724152" cy="369332"/>
          </a:xfrm>
          <a:prstGeom prst="rect">
            <a:avLst/>
          </a:prstGeom>
          <a:noFill/>
          <a:ln>
            <a:solidFill>
              <a:schemeClr val="tx1"/>
            </a:solidFill>
          </a:ln>
        </p:spPr>
        <p:txBody>
          <a:bodyPr wrap="square" rtlCol="0">
            <a:spAutoFit/>
          </a:bodyPr>
          <a:lstStyle/>
          <a:p>
            <a:pPr algn="ctr"/>
            <a:r>
              <a:rPr kumimoji="1" lang="ja-JP" altLang="en-US" dirty="0"/>
              <a:t>ビジネスユニット</a:t>
            </a:r>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546745" y="1514961"/>
            <a:ext cx="4124737" cy="3716647"/>
          </a:xfrm>
          <a:prstGeom prst="bentConnector3">
            <a:avLst>
              <a:gd name="adj1" fmla="val 10554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9602882" y="2320738"/>
            <a:ext cx="316125" cy="3599382"/>
          </a:xfrm>
          <a:prstGeom prst="rect">
            <a:avLst/>
          </a:prstGeom>
          <a:solidFill>
            <a:schemeClr val="bg1"/>
          </a:solidFill>
          <a:ln>
            <a:solidFill>
              <a:schemeClr val="tx1"/>
            </a:solidFill>
          </a:ln>
        </p:spPr>
        <p:txBody>
          <a:bodyPr vert="horz" wrap="square" rtlCol="0">
            <a:noAutofit/>
          </a:bodyPr>
          <a:lstStyle/>
          <a:p>
            <a:pPr algn="ctr"/>
            <a:r>
              <a:rPr kumimoji="1" lang="ja-JP" altLang="en-US" dirty="0"/>
              <a:t>流通事業部</a:t>
            </a:r>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9142649" y="2362246"/>
            <a:ext cx="332438" cy="3599382"/>
          </a:xfrm>
          <a:prstGeom prst="rect">
            <a:avLst/>
          </a:prstGeom>
          <a:solidFill>
            <a:schemeClr val="bg1"/>
          </a:solidFill>
          <a:ln>
            <a:solidFill>
              <a:schemeClr val="tx1"/>
            </a:solidFill>
          </a:ln>
        </p:spPr>
        <p:txBody>
          <a:bodyPr vert="horz" wrap="square" rtlCol="0">
            <a:noAutofit/>
          </a:bodyPr>
          <a:lstStyle/>
          <a:p>
            <a:pPr algn="ctr"/>
            <a:r>
              <a:rPr kumimoji="1" lang="ja-JP" altLang="en-US" dirty="0">
                <a:latin typeface="MS Mincho" panose="02020609040205080304" pitchFamily="49" charset="-128"/>
                <a:ea typeface="MS Mincho" panose="02020609040205080304" pitchFamily="49" charset="-128"/>
              </a:rPr>
              <a:t>金融事業部</a:t>
            </a:r>
          </a:p>
        </p:txBody>
      </p:sp>
      <p:sp>
        <p:nvSpPr>
          <p:cNvPr id="152" name="テキスト ボックス 151">
            <a:extLst>
              <a:ext uri="{FF2B5EF4-FFF2-40B4-BE49-F238E27FC236}">
                <a16:creationId xmlns:a16="http://schemas.microsoft.com/office/drawing/2014/main" id="{C72DA8C4-31A4-486F-B023-676A9F3F5184}"/>
              </a:ext>
            </a:extLst>
          </p:cNvPr>
          <p:cNvSpPr txBox="1"/>
          <p:nvPr/>
        </p:nvSpPr>
        <p:spPr>
          <a:xfrm>
            <a:off x="11086961" y="5046942"/>
            <a:ext cx="594369"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en-US" altLang="ja-JP" dirty="0"/>
          </a:p>
        </p:txBody>
      </p:sp>
      <p:cxnSp>
        <p:nvCxnSpPr>
          <p:cNvPr id="175" name="コネクタ: カギ線 174">
            <a:extLst>
              <a:ext uri="{FF2B5EF4-FFF2-40B4-BE49-F238E27FC236}">
                <a16:creationId xmlns:a16="http://schemas.microsoft.com/office/drawing/2014/main" id="{5AC69CE1-F017-4372-A3D5-B879ADBBA10C}"/>
              </a:ext>
            </a:extLst>
          </p:cNvPr>
          <p:cNvCxnSpPr>
            <a:cxnSpLocks/>
            <a:stCxn id="181" idx="3"/>
            <a:endCxn id="152" idx="1"/>
          </p:cNvCxnSpPr>
          <p:nvPr/>
        </p:nvCxnSpPr>
        <p:spPr>
          <a:xfrm flipV="1">
            <a:off x="10414851" y="5231608"/>
            <a:ext cx="672110" cy="311954"/>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6" idx="3"/>
            <a:endCxn id="181" idx="1"/>
          </p:cNvCxnSpPr>
          <p:nvPr/>
        </p:nvCxnSpPr>
        <p:spPr>
          <a:xfrm>
            <a:off x="1285410" y="5231609"/>
            <a:ext cx="485059" cy="3119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56230" y="273308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V="1">
            <a:off x="556231" y="1514961"/>
            <a:ext cx="4115251" cy="1402785"/>
          </a:xfrm>
          <a:prstGeom prst="bentConnector3">
            <a:avLst>
              <a:gd name="adj1" fmla="val 10555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52" idx="3"/>
            <a:endCxn id="5" idx="3"/>
          </p:cNvCxnSpPr>
          <p:nvPr/>
        </p:nvCxnSpPr>
        <p:spPr>
          <a:xfrm flipH="1" flipV="1">
            <a:off x="11235366" y="1508518"/>
            <a:ext cx="445964" cy="3723090"/>
          </a:xfrm>
          <a:prstGeom prst="bentConnector3">
            <a:avLst>
              <a:gd name="adj1" fmla="val -5126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3899328" y="2378269"/>
            <a:ext cx="372901" cy="35936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12" idx="2"/>
            <a:endCxn id="68" idx="0"/>
          </p:cNvCxnSpPr>
          <p:nvPr/>
        </p:nvCxnSpPr>
        <p:spPr>
          <a:xfrm rot="5400000">
            <a:off x="4349991" y="1479816"/>
            <a:ext cx="634241" cy="116266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671481" y="1285896"/>
            <a:ext cx="1153923" cy="458132"/>
          </a:xfrm>
          <a:prstGeom prst="rect">
            <a:avLst/>
          </a:prstGeom>
          <a:solidFill>
            <a:schemeClr val="bg1"/>
          </a:solidFill>
          <a:ln>
            <a:solidFill>
              <a:schemeClr val="tx1"/>
            </a:solidFill>
          </a:ln>
        </p:spPr>
        <p:txBody>
          <a:bodyPr vert="horz" wrap="square" tIns="36000" rtlCol="0" anchor="ctr">
            <a:noAutofit/>
          </a:bodyPr>
          <a:lstStyle/>
          <a:p>
            <a:r>
              <a:rPr lang="ja-JP" altLang="en-US" dirty="0"/>
              <a:t>経営本</a:t>
            </a:r>
            <a:r>
              <a:rPr kumimoji="1" lang="ja-JP" altLang="en-US" dirty="0"/>
              <a:t>部</a:t>
            </a:r>
          </a:p>
        </p:txBody>
      </p: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7" idx="1"/>
          </p:cNvCxnSpPr>
          <p:nvPr/>
        </p:nvCxnSpPr>
        <p:spPr>
          <a:xfrm flipV="1">
            <a:off x="1306645" y="2662459"/>
            <a:ext cx="512220" cy="2552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V="1">
            <a:off x="538605" y="1514962"/>
            <a:ext cx="4132876" cy="2552558"/>
          </a:xfrm>
          <a:prstGeom prst="bentConnector3">
            <a:avLst>
              <a:gd name="adj1" fmla="val 10553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6746341" y="2372494"/>
            <a:ext cx="360000" cy="3599382"/>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112" idx="2"/>
            <a:endCxn id="61" idx="0"/>
          </p:cNvCxnSpPr>
          <p:nvPr/>
        </p:nvCxnSpPr>
        <p:spPr>
          <a:xfrm rot="16200000" flipH="1">
            <a:off x="5773159" y="1219312"/>
            <a:ext cx="628466" cy="16778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98704" y="950044"/>
            <a:ext cx="7065355"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7551832" y="958110"/>
            <a:ext cx="1176166"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965171" y="957394"/>
            <a:ext cx="3019451"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3407886" y="2378268"/>
            <a:ext cx="372901" cy="3593608"/>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事業企画部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112" idx="2"/>
            <a:endCxn id="70" idx="0"/>
          </p:cNvCxnSpPr>
          <p:nvPr/>
        </p:nvCxnSpPr>
        <p:spPr>
          <a:xfrm rot="5400000">
            <a:off x="4104270" y="1234095"/>
            <a:ext cx="634240" cy="16541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2022/5/29</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7862239" y="-1196334"/>
            <a:ext cx="437729" cy="46026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7932098" y="1951019"/>
            <a:ext cx="650399" cy="17988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7691596" y="1890407"/>
            <a:ext cx="650400" cy="30111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7702602" y="2366164"/>
            <a:ext cx="327273" cy="3599382"/>
          </a:xfrm>
          <a:prstGeom prst="rect">
            <a:avLst/>
          </a:prstGeom>
          <a:solidFill>
            <a:schemeClr val="bg1"/>
          </a:solidFill>
          <a:ln>
            <a:solidFill>
              <a:schemeClr val="tx1"/>
            </a:solidFill>
          </a:ln>
        </p:spPr>
        <p:txBody>
          <a:bodyPr vert="horz" wrap="square" tIns="36000" rtlCol="0" anchor="t">
            <a:noAutofit/>
          </a:bodyPr>
          <a:lstStyle/>
          <a:p>
            <a:r>
              <a:rPr kumimoji="1" lang="en-US" altLang="ja-JP" dirty="0">
                <a:latin typeface="MS Mincho" panose="02020609040205080304" pitchFamily="49" charset="-128"/>
                <a:ea typeface="MS Mincho" panose="02020609040205080304" pitchFamily="49" charset="-128"/>
              </a:rPr>
              <a:t>MASSC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9364939" y="308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102" name="テキスト ボックス 101">
            <a:extLst>
              <a:ext uri="{FF2B5EF4-FFF2-40B4-BE49-F238E27FC236}">
                <a16:creationId xmlns:a16="http://schemas.microsoft.com/office/drawing/2014/main" id="{30EB47C9-3D16-F3CC-B89A-5F84D4D7DD7D}"/>
              </a:ext>
            </a:extLst>
          </p:cNvPr>
          <p:cNvSpPr txBox="1"/>
          <p:nvPr/>
        </p:nvSpPr>
        <p:spPr>
          <a:xfrm>
            <a:off x="11076964" y="3917052"/>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8190986" y="2366163"/>
            <a:ext cx="312509" cy="3599382"/>
          </a:xfrm>
          <a:prstGeom prst="rect">
            <a:avLst/>
          </a:prstGeom>
          <a:solidFill>
            <a:schemeClr val="bg1"/>
          </a:solidFill>
          <a:ln>
            <a:solidFill>
              <a:schemeClr val="tx1"/>
            </a:solidFill>
          </a:ln>
        </p:spPr>
        <p:txBody>
          <a:bodyPr vert="horz" wrap="square" rtlCol="0" anchor="t" anchorCtr="0">
            <a:noAutofit/>
          </a:bodyPr>
          <a:lstStyle/>
          <a:p>
            <a:r>
              <a:rPr lang="en-US" altLang="ja-JP" dirty="0">
                <a:latin typeface="MS Mincho" panose="02020609040205080304" pitchFamily="49" charset="-128"/>
                <a:ea typeface="MS Mincho" panose="02020609040205080304" pitchFamily="49" charset="-128"/>
              </a:rPr>
              <a:t>HRSSC</a:t>
            </a:r>
            <a:endParaRPr lang="ja-JP" altLang="en-US" dirty="0">
              <a:latin typeface="MS Mincho" panose="02020609040205080304" pitchFamily="49" charset="-128"/>
              <a:ea typeface="MS Mincho" panose="02020609040205080304" pitchFamily="49" charset="-128"/>
            </a:endParaRPr>
          </a:p>
        </p:txBody>
      </p:sp>
      <p:cxnSp>
        <p:nvCxnSpPr>
          <p:cNvPr id="240" name="コネクタ: カギ線 239">
            <a:extLst>
              <a:ext uri="{FF2B5EF4-FFF2-40B4-BE49-F238E27FC236}">
                <a16:creationId xmlns:a16="http://schemas.microsoft.com/office/drawing/2014/main" id="{153E787F-E730-28CB-445D-5BB812752B7E}"/>
              </a:ext>
            </a:extLst>
          </p:cNvPr>
          <p:cNvCxnSpPr>
            <a:cxnSpLocks/>
            <a:stCxn id="145" idx="0"/>
            <a:endCxn id="5" idx="2"/>
          </p:cNvCxnSpPr>
          <p:nvPr/>
        </p:nvCxnSpPr>
        <p:spPr>
          <a:xfrm rot="5400000" flipH="1" flipV="1">
            <a:off x="9511115" y="1490937"/>
            <a:ext cx="669062" cy="1073556"/>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43" name="コネクタ: カギ線 242">
            <a:extLst>
              <a:ext uri="{FF2B5EF4-FFF2-40B4-BE49-F238E27FC236}">
                <a16:creationId xmlns:a16="http://schemas.microsoft.com/office/drawing/2014/main" id="{EB27C49C-0BAE-2E86-8EA1-F80727CEEBB6}"/>
              </a:ext>
            </a:extLst>
          </p:cNvPr>
          <p:cNvCxnSpPr>
            <a:cxnSpLocks/>
            <a:stCxn id="12" idx="0"/>
            <a:endCxn id="97" idx="2"/>
          </p:cNvCxnSpPr>
          <p:nvPr/>
        </p:nvCxnSpPr>
        <p:spPr>
          <a:xfrm rot="16200000" flipV="1">
            <a:off x="6743414" y="-77507"/>
            <a:ext cx="460309" cy="2387570"/>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246" name="テキスト ボックス 245">
            <a:extLst>
              <a:ext uri="{FF2B5EF4-FFF2-40B4-BE49-F238E27FC236}">
                <a16:creationId xmlns:a16="http://schemas.microsoft.com/office/drawing/2014/main" id="{8E4DF6F9-365D-D760-8A35-1CF79FC6C127}"/>
              </a:ext>
            </a:extLst>
          </p:cNvPr>
          <p:cNvSpPr txBox="1"/>
          <p:nvPr/>
        </p:nvSpPr>
        <p:spPr>
          <a:xfrm>
            <a:off x="11092751" y="2669216"/>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cxnSp>
        <p:nvCxnSpPr>
          <p:cNvPr id="247" name="コネクタ: カギ線 246">
            <a:extLst>
              <a:ext uri="{FF2B5EF4-FFF2-40B4-BE49-F238E27FC236}">
                <a16:creationId xmlns:a16="http://schemas.microsoft.com/office/drawing/2014/main" id="{AC166AC3-B20D-E776-2181-9EB99494AE85}"/>
              </a:ext>
            </a:extLst>
          </p:cNvPr>
          <p:cNvCxnSpPr>
            <a:cxnSpLocks/>
            <a:stCxn id="35" idx="3"/>
            <a:endCxn id="102" idx="1"/>
          </p:cNvCxnSpPr>
          <p:nvPr/>
        </p:nvCxnSpPr>
        <p:spPr>
          <a:xfrm>
            <a:off x="10326556" y="3669581"/>
            <a:ext cx="750408" cy="43213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0" name="コネクタ: カギ線 249">
            <a:extLst>
              <a:ext uri="{FF2B5EF4-FFF2-40B4-BE49-F238E27FC236}">
                <a16:creationId xmlns:a16="http://schemas.microsoft.com/office/drawing/2014/main" id="{4C5C8FA3-DF76-6307-AB68-BB9E798E0200}"/>
              </a:ext>
            </a:extLst>
          </p:cNvPr>
          <p:cNvCxnSpPr>
            <a:cxnSpLocks/>
            <a:stCxn id="7" idx="3"/>
            <a:endCxn id="246" idx="1"/>
          </p:cNvCxnSpPr>
          <p:nvPr/>
        </p:nvCxnSpPr>
        <p:spPr>
          <a:xfrm>
            <a:off x="10303117" y="2662459"/>
            <a:ext cx="789634" cy="191423"/>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コネクタ: カギ線 252">
            <a:extLst>
              <a:ext uri="{FF2B5EF4-FFF2-40B4-BE49-F238E27FC236}">
                <a16:creationId xmlns:a16="http://schemas.microsoft.com/office/drawing/2014/main" id="{31957A3B-BAB8-B74D-9224-0757F80DEF5F}"/>
              </a:ext>
            </a:extLst>
          </p:cNvPr>
          <p:cNvCxnSpPr>
            <a:cxnSpLocks/>
            <a:stCxn id="58" idx="3"/>
            <a:endCxn id="246" idx="1"/>
          </p:cNvCxnSpPr>
          <p:nvPr/>
        </p:nvCxnSpPr>
        <p:spPr>
          <a:xfrm flipV="1">
            <a:off x="10326557" y="2853882"/>
            <a:ext cx="766194" cy="29245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6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ニアショア・オフショアのグローバルリソース活用（例）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3200" b="1" dirty="0">
                <a:latin typeface="ＭＳ ゴシック" panose="020B0609070205080204" pitchFamily="49" charset="-128"/>
                <a:ea typeface="ＭＳ ゴシック" panose="020B0609070205080204" pitchFamily="49" charset="-128"/>
              </a:rPr>
              <a:t>日本企業</a:t>
            </a:r>
            <a:endParaRPr lang="zh-CN" altLang="en-US" sz="32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ベトナムオフショア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中国オフショア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302609" y="547842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17" name="直線矢印コネクタ 16">
            <a:extLst>
              <a:ext uri="{FF2B5EF4-FFF2-40B4-BE49-F238E27FC236}">
                <a16:creationId xmlns:a16="http://schemas.microsoft.com/office/drawing/2014/main" id="{016ECC0C-9017-418D-BC5D-177F2B39904E}"/>
              </a:ext>
            </a:extLst>
          </p:cNvPr>
          <p:cNvCxnSpPr>
            <a:cxnSpLocks/>
            <a:stCxn id="20" idx="4"/>
            <a:endCxn id="15" idx="0"/>
          </p:cNvCxnSpPr>
          <p:nvPr/>
        </p:nvCxnSpPr>
        <p:spPr>
          <a:xfrm flipH="1">
            <a:off x="8836009" y="3041277"/>
            <a:ext cx="1810719" cy="243714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楕円 19">
            <a:extLst>
              <a:ext uri="{FF2B5EF4-FFF2-40B4-BE49-F238E27FC236}">
                <a16:creationId xmlns:a16="http://schemas.microsoft.com/office/drawing/2014/main" id="{0A247621-2A03-4550-ADEA-7D652BF9BE4C}"/>
              </a:ext>
            </a:extLst>
          </p:cNvPr>
          <p:cNvSpPr/>
          <p:nvPr/>
        </p:nvSpPr>
        <p:spPr>
          <a:xfrm>
            <a:off x="10113328" y="235547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26" name="楕円 25">
            <a:extLst>
              <a:ext uri="{FF2B5EF4-FFF2-40B4-BE49-F238E27FC236}">
                <a16:creationId xmlns:a16="http://schemas.microsoft.com/office/drawing/2014/main" id="{BA4A1E78-A2A8-47F1-85D5-03270FAA96BB}"/>
              </a:ext>
            </a:extLst>
          </p:cNvPr>
          <p:cNvSpPr/>
          <p:nvPr/>
        </p:nvSpPr>
        <p:spPr>
          <a:xfrm>
            <a:off x="6828104" y="55139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29" name="直線矢印コネクタ 28">
            <a:extLst>
              <a:ext uri="{FF2B5EF4-FFF2-40B4-BE49-F238E27FC236}">
                <a16:creationId xmlns:a16="http://schemas.microsoft.com/office/drawing/2014/main" id="{A44ED81E-F892-4A10-92A0-9D85CAD3FBBE}"/>
              </a:ext>
            </a:extLst>
          </p:cNvPr>
          <p:cNvCxnSpPr>
            <a:cxnSpLocks/>
            <a:stCxn id="20" idx="4"/>
            <a:endCxn id="26" idx="0"/>
          </p:cNvCxnSpPr>
          <p:nvPr/>
        </p:nvCxnSpPr>
        <p:spPr>
          <a:xfrm flipH="1">
            <a:off x="7361504" y="3041277"/>
            <a:ext cx="3285224" cy="247269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楕円 32">
            <a:extLst>
              <a:ext uri="{FF2B5EF4-FFF2-40B4-BE49-F238E27FC236}">
                <a16:creationId xmlns:a16="http://schemas.microsoft.com/office/drawing/2014/main" id="{790E2782-9D7A-469E-BEE1-359D216AD1F1}"/>
              </a:ext>
            </a:extLst>
          </p:cNvPr>
          <p:cNvSpPr/>
          <p:nvPr/>
        </p:nvSpPr>
        <p:spPr>
          <a:xfrm>
            <a:off x="5127244" y="55245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5660644" y="4523691"/>
            <a:ext cx="1439487" cy="100087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flipH="1">
            <a:off x="5660644" y="4530898"/>
            <a:ext cx="638" cy="9936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20" idx="4"/>
            <a:endCxn id="37" idx="0"/>
          </p:cNvCxnSpPr>
          <p:nvPr/>
        </p:nvCxnSpPr>
        <p:spPr>
          <a:xfrm flipH="1">
            <a:off x="5661282" y="3041277"/>
            <a:ext cx="4985446" cy="80382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20" idx="4"/>
            <a:endCxn id="35" idx="0"/>
          </p:cNvCxnSpPr>
          <p:nvPr/>
        </p:nvCxnSpPr>
        <p:spPr>
          <a:xfrm flipH="1">
            <a:off x="7100131" y="3041277"/>
            <a:ext cx="3546597" cy="79661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59" name="直線矢印コネクタ 58">
            <a:extLst>
              <a:ext uri="{FF2B5EF4-FFF2-40B4-BE49-F238E27FC236}">
                <a16:creationId xmlns:a16="http://schemas.microsoft.com/office/drawing/2014/main" id="{FC4E32BA-971F-4A33-9C28-E8EA9079B908}"/>
              </a:ext>
            </a:extLst>
          </p:cNvPr>
          <p:cNvCxnSpPr>
            <a:cxnSpLocks/>
            <a:stCxn id="20" idx="4"/>
            <a:endCxn id="58" idx="0"/>
          </p:cNvCxnSpPr>
          <p:nvPr/>
        </p:nvCxnSpPr>
        <p:spPr>
          <a:xfrm flipH="1">
            <a:off x="4278214" y="3041277"/>
            <a:ext cx="6368514" cy="83114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楕円 62">
            <a:extLst>
              <a:ext uri="{FF2B5EF4-FFF2-40B4-BE49-F238E27FC236}">
                <a16:creationId xmlns:a16="http://schemas.microsoft.com/office/drawing/2014/main" id="{7FF20344-291E-406A-B3CD-CEC837BEECC8}"/>
              </a:ext>
            </a:extLst>
          </p:cNvPr>
          <p:cNvSpPr/>
          <p:nvPr/>
        </p:nvSpPr>
        <p:spPr>
          <a:xfrm>
            <a:off x="8990902" y="1517133"/>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36917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69" name="フローチャート: 代替処理 68">
            <a:extLst>
              <a:ext uri="{FF2B5EF4-FFF2-40B4-BE49-F238E27FC236}">
                <a16:creationId xmlns:a16="http://schemas.microsoft.com/office/drawing/2014/main" id="{033D9099-8FE9-4FCA-9874-92A0865785E3}"/>
              </a:ext>
            </a:extLst>
          </p:cNvPr>
          <p:cNvSpPr/>
          <p:nvPr/>
        </p:nvSpPr>
        <p:spPr>
          <a:xfrm>
            <a:off x="876171" y="2606764"/>
            <a:ext cx="2348313" cy="637473"/>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中国市場</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20" idx="4"/>
            <a:endCxn id="69" idx="3"/>
          </p:cNvCxnSpPr>
          <p:nvPr/>
        </p:nvCxnSpPr>
        <p:spPr>
          <a:xfrm flipH="1" flipV="1">
            <a:off x="3224484" y="2925501"/>
            <a:ext cx="7422244" cy="1157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20" idx="4"/>
          </p:cNvCxnSpPr>
          <p:nvPr/>
        </p:nvCxnSpPr>
        <p:spPr>
          <a:xfrm flipH="1">
            <a:off x="3119312" y="3041277"/>
            <a:ext cx="7527416" cy="8501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478072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日本ニアショア</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4918677"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490559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482492" y="1860033"/>
            <a:ext cx="1508410" cy="49544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191583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1604423" cy="28438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495573" y="1612751"/>
            <a:ext cx="1495329" cy="24728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2022/5/29</a:t>
            </a:fld>
            <a:endParaRPr lang="en-US"/>
          </a:p>
        </p:txBody>
      </p:sp>
      <p:sp>
        <p:nvSpPr>
          <p:cNvPr id="55" name="フローチャート: 代替処理 54">
            <a:extLst>
              <a:ext uri="{FF2B5EF4-FFF2-40B4-BE49-F238E27FC236}">
                <a16:creationId xmlns:a16="http://schemas.microsoft.com/office/drawing/2014/main" id="{DAA09371-4108-4967-8DBE-A127F3E2E10C}"/>
              </a:ext>
            </a:extLst>
          </p:cNvPr>
          <p:cNvSpPr/>
          <p:nvPr/>
        </p:nvSpPr>
        <p:spPr>
          <a:xfrm>
            <a:off x="9758982" y="5491206"/>
            <a:ext cx="1697305" cy="637473"/>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ＭＳ ゴシック" panose="020B0609070205080204" pitchFamily="49" charset="-128"/>
                <a:ea typeface="ＭＳ ゴシック" panose="020B0609070205080204" pitchFamily="49" charset="-128"/>
              </a:rPr>
              <a:t>ビジネス</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推進センター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96" name="直線矢印コネクタ 95">
            <a:extLst>
              <a:ext uri="{FF2B5EF4-FFF2-40B4-BE49-F238E27FC236}">
                <a16:creationId xmlns:a16="http://schemas.microsoft.com/office/drawing/2014/main" id="{560AAC29-F3FE-4772-A0BE-C989A9B1B0C0}"/>
              </a:ext>
            </a:extLst>
          </p:cNvPr>
          <p:cNvCxnSpPr>
            <a:cxnSpLocks/>
            <a:stCxn id="20" idx="4"/>
            <a:endCxn id="55" idx="0"/>
          </p:cNvCxnSpPr>
          <p:nvPr/>
        </p:nvCxnSpPr>
        <p:spPr>
          <a:xfrm flipH="1">
            <a:off x="10607635" y="3041277"/>
            <a:ext cx="39093" cy="24499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5982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先進技術研究部</a:t>
            </a:r>
            <a:r>
              <a:rPr lang="zh-CN" altLang="en-US" dirty="0"/>
              <a:t>：</a:t>
            </a:r>
            <a:r>
              <a:rPr lang="ja-JP" altLang="en-US" dirty="0"/>
              <a:t>ビジネス研究院（産学研センター）</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2022/5/29</a:t>
            </a:fld>
            <a:endParaRPr lang="en-US"/>
          </a:p>
        </p:txBody>
      </p:sp>
    </p:spTree>
    <p:extLst>
      <p:ext uri="{BB962C8B-B14F-4D97-AF65-F5344CB8AC3E}">
        <p14:creationId xmlns:p14="http://schemas.microsoft.com/office/powerpoint/2010/main" val="3801938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2022/5/29</a:t>
            </a:fld>
            <a:endParaRPr lang="en-US"/>
          </a:p>
        </p:txBody>
      </p:sp>
    </p:spTree>
    <p:extLst>
      <p:ext uri="{BB962C8B-B14F-4D97-AF65-F5344CB8AC3E}">
        <p14:creationId xmlns:p14="http://schemas.microsoft.com/office/powerpoint/2010/main" val="3884277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法務</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2022/5/29</a:t>
            </a:fld>
            <a:endParaRPr lang="en-US"/>
          </a:p>
        </p:txBody>
      </p:sp>
    </p:spTree>
    <p:extLst>
      <p:ext uri="{BB962C8B-B14F-4D97-AF65-F5344CB8AC3E}">
        <p14:creationId xmlns:p14="http://schemas.microsoft.com/office/powerpoint/2010/main" val="3203915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lang="ja-JP" altLang="en-US" dirty="0"/>
              <a:t>先進技術研究部</a:t>
            </a:r>
            <a:r>
              <a:rPr lang="zh-CN" altLang="en-US" dirty="0"/>
              <a:t>：</a:t>
            </a:r>
            <a:r>
              <a:rPr lang="ja-JP" altLang="en-US" dirty="0"/>
              <a:t>コミュニティ</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646331"/>
          </a:xfrm>
        </p:spPr>
        <p:txBody>
          <a:bodyPr/>
          <a:lstStyle/>
          <a:p>
            <a:r>
              <a:rPr lang="ja-JP" altLang="en-US" dirty="0"/>
              <a:t>社員育成</a:t>
            </a:r>
            <a:endParaRPr lang="en-US" altLang="ja-JP" dirty="0"/>
          </a:p>
          <a:p>
            <a:pPr marL="800100" lvl="1" indent="-342900">
              <a:buFont typeface="Wingdings" panose="05000000000000000000" pitchFamily="2" charset="2"/>
              <a:buChar char="p"/>
            </a:pPr>
            <a:r>
              <a:rPr lang="ja-JP" altLang="en-US" dirty="0"/>
              <a:t>更新待ち</a:t>
            </a:r>
            <a:endParaRPr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2022/5/29</a:t>
            </a:fld>
            <a:endParaRPr lang="en-US"/>
          </a:p>
        </p:txBody>
      </p:sp>
    </p:spTree>
    <p:extLst>
      <p:ext uri="{BB962C8B-B14F-4D97-AF65-F5344CB8AC3E}">
        <p14:creationId xmlns:p14="http://schemas.microsoft.com/office/powerpoint/2010/main" val="706933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33965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2022/5/29</a:t>
            </a:fld>
            <a:endParaRPr lang="en-US"/>
          </a:p>
        </p:txBody>
      </p:sp>
    </p:spTree>
    <p:extLst>
      <p:ext uri="{BB962C8B-B14F-4D97-AF65-F5344CB8AC3E}">
        <p14:creationId xmlns:p14="http://schemas.microsoft.com/office/powerpoint/2010/main" val="1444263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グローバル人材開発サービス事業部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2022/5/29</a:t>
            </a:fld>
            <a:endParaRPr lang="en-US"/>
          </a:p>
        </p:txBody>
      </p:sp>
    </p:spTree>
    <p:extLst>
      <p:ext uri="{BB962C8B-B14F-4D97-AF65-F5344CB8AC3E}">
        <p14:creationId xmlns:p14="http://schemas.microsoft.com/office/powerpoint/2010/main" val="260266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流通・サービスソリューション事業部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2022/5/29</a:t>
            </a:fld>
            <a:endParaRPr lang="en-US"/>
          </a:p>
        </p:txBody>
      </p:sp>
    </p:spTree>
    <p:extLst>
      <p:ext uri="{BB962C8B-B14F-4D97-AF65-F5344CB8AC3E}">
        <p14:creationId xmlns:p14="http://schemas.microsoft.com/office/powerpoint/2010/main" val="1594105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財務・金融ソリューション事業部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2022/5/29</a:t>
            </a:fld>
            <a:endParaRPr lang="en-US"/>
          </a:p>
        </p:txBody>
      </p:sp>
    </p:spTree>
    <p:extLst>
      <p:ext uri="{BB962C8B-B14F-4D97-AF65-F5344CB8AC3E}">
        <p14:creationId xmlns:p14="http://schemas.microsoft.com/office/powerpoint/2010/main" val="1774041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ヘルスケアソリューション事業部</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2022/5/29</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Tree>
    <p:extLst>
      <p:ext uri="{BB962C8B-B14F-4D97-AF65-F5344CB8AC3E}">
        <p14:creationId xmlns:p14="http://schemas.microsoft.com/office/powerpoint/2010/main" val="414167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9EA3E-3967-46A2-A133-8C673844FAD3}"/>
              </a:ext>
            </a:extLst>
          </p:cNvPr>
          <p:cNvSpPr>
            <a:spLocks noGrp="1"/>
          </p:cNvSpPr>
          <p:nvPr>
            <p:ph type="title"/>
          </p:nvPr>
        </p:nvSpPr>
        <p:spPr>
          <a:xfrm>
            <a:off x="316983" y="-16805"/>
            <a:ext cx="11540249" cy="492443"/>
          </a:xfrm>
        </p:spPr>
        <p:txBody>
          <a:bodyPr/>
          <a:lstStyle/>
          <a:p>
            <a:r>
              <a:rPr lang="ja-JP" altLang="en-US" dirty="0"/>
              <a:t>マーケティング＆セールス部</a:t>
            </a:r>
            <a:endParaRPr lang="zh-CN" altLang="en-US" dirty="0"/>
          </a:p>
        </p:txBody>
      </p:sp>
      <p:sp>
        <p:nvSpPr>
          <p:cNvPr id="3" name="文本占位符 2">
            <a:extLst>
              <a:ext uri="{FF2B5EF4-FFF2-40B4-BE49-F238E27FC236}">
                <a16:creationId xmlns:a16="http://schemas.microsoft.com/office/drawing/2014/main" id="{5EC973E5-0636-48D6-835F-40E09B942A81}"/>
              </a:ext>
            </a:extLst>
          </p:cNvPr>
          <p:cNvSpPr>
            <a:spLocks noGrp="1"/>
          </p:cNvSpPr>
          <p:nvPr>
            <p:ph type="body" idx="1"/>
          </p:nvPr>
        </p:nvSpPr>
        <p:spPr>
          <a:xfrm>
            <a:off x="316983" y="557909"/>
            <a:ext cx="11540249" cy="2308324"/>
          </a:xfrm>
        </p:spPr>
        <p:txBody>
          <a:bodyPr/>
          <a:lstStyle/>
          <a:p>
            <a:r>
              <a:rPr lang="ja-JP" altLang="en-US" dirty="0"/>
              <a:t>プロダクトマネージャー</a:t>
            </a:r>
            <a:endParaRPr lang="en-US" altLang="ja-JP" dirty="0"/>
          </a:p>
          <a:p>
            <a:pPr marL="800100" lvl="1" indent="-342900">
              <a:buFont typeface="Wingdings" panose="05000000000000000000" pitchFamily="2" charset="2"/>
              <a:buChar char="ü"/>
            </a:pPr>
            <a:r>
              <a:rPr lang="ja-JP" altLang="en-US" dirty="0"/>
              <a:t>マーケティングニーズ分析</a:t>
            </a:r>
            <a:endParaRPr lang="en-US" altLang="ja-JP" dirty="0"/>
          </a:p>
          <a:p>
            <a:pPr marL="800100" lvl="1" indent="-342900">
              <a:buFont typeface="Wingdings" panose="05000000000000000000" pitchFamily="2" charset="2"/>
              <a:buChar char="ü"/>
            </a:pPr>
            <a:r>
              <a:rPr lang="ja-JP" altLang="en-US" dirty="0"/>
              <a:t>プロダクトビジネスモデルデザイン＆運営データアナウンス</a:t>
            </a:r>
            <a:endParaRPr lang="en-US" altLang="zh-CN" dirty="0"/>
          </a:p>
          <a:p>
            <a:r>
              <a:rPr lang="ja-JP" altLang="en-US" dirty="0"/>
              <a:t>セールス</a:t>
            </a:r>
            <a:endParaRPr lang="en-US" altLang="ja-JP" dirty="0"/>
          </a:p>
          <a:p>
            <a:pPr marL="800100" lvl="1" indent="-342900">
              <a:buFont typeface="Wingdings" panose="05000000000000000000" pitchFamily="2" charset="2"/>
              <a:buChar char="ü"/>
            </a:pPr>
            <a:r>
              <a:rPr lang="ja-JP" altLang="en-US" dirty="0"/>
              <a:t>受注開発案件</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E7EAAF34-CDEC-4070-BB2C-BF272FC42586}"/>
              </a:ext>
            </a:extLst>
          </p:cNvPr>
          <p:cNvSpPr>
            <a:spLocks noGrp="1"/>
          </p:cNvSpPr>
          <p:nvPr>
            <p:ph type="dt" sz="half" idx="6"/>
          </p:nvPr>
        </p:nvSpPr>
        <p:spPr/>
        <p:txBody>
          <a:bodyPr/>
          <a:lstStyle/>
          <a:p>
            <a:fld id="{8FE51E8E-C10F-4A0F-93A7-73BF0C626025}" type="datetime1">
              <a:rPr lang="zh-CN" altLang="en-US" smtClean="0"/>
              <a:t>2022/5/29</a:t>
            </a:fld>
            <a:endParaRPr lang="en-US"/>
          </a:p>
        </p:txBody>
      </p:sp>
      <p:sp>
        <p:nvSpPr>
          <p:cNvPr id="5" name="灯片编号占位符 4">
            <a:extLst>
              <a:ext uri="{FF2B5EF4-FFF2-40B4-BE49-F238E27FC236}">
                <a16:creationId xmlns:a16="http://schemas.microsoft.com/office/drawing/2014/main" id="{E233F33E-EB37-4896-83E2-7C2B9439D59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2122560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管理部</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2022/5/29</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175207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2022/5/29</a:t>
            </a:fld>
            <a:endParaRPr lang="en-US"/>
          </a:p>
        </p:txBody>
      </p:sp>
    </p:spTree>
    <p:extLst>
      <p:ext uri="{BB962C8B-B14F-4D97-AF65-F5344CB8AC3E}">
        <p14:creationId xmlns:p14="http://schemas.microsoft.com/office/powerpoint/2010/main" val="2894007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2022/5/29</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ja-JP" altLang="en-US" dirty="0"/>
              <a:t>グロバール戦略・運営管理</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2215991"/>
          </a:xfrm>
        </p:spPr>
        <p:txBody>
          <a:bodyPr/>
          <a:lstStyle/>
          <a:p>
            <a:r>
              <a:rPr lang="ja-JP" altLang="en-US" dirty="0"/>
              <a:t>現状：</a:t>
            </a:r>
            <a:endParaRPr lang="en-US" altLang="ja-JP" dirty="0"/>
          </a:p>
          <a:p>
            <a:endParaRPr lang="ja-JP" altLang="en-US" dirty="0"/>
          </a:p>
          <a:p>
            <a:r>
              <a:rPr lang="ja-JP" altLang="en-US" dirty="0"/>
              <a:t>部署：</a:t>
            </a:r>
            <a:endParaRPr lang="en-US" altLang="ja-JP" dirty="0"/>
          </a:p>
          <a:p>
            <a:endParaRPr lang="ja-JP" altLang="en-US" dirty="0"/>
          </a:p>
          <a:p>
            <a:r>
              <a:rPr lang="ja-JP" altLang="en-US" dirty="0"/>
              <a:t>対策：アジャイル組織</a:t>
            </a:r>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2022/5/29</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2022/5/29</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2022/5/29</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2022/5/29</a:t>
            </a:fld>
            <a:endParaRPr lang="en-US"/>
          </a:p>
        </p:txBody>
      </p:sp>
    </p:spTree>
    <p:extLst>
      <p:ext uri="{BB962C8B-B14F-4D97-AF65-F5344CB8AC3E}">
        <p14:creationId xmlns:p14="http://schemas.microsoft.com/office/powerpoint/2010/main" val="26360091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53</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2022/5/29</a:t>
            </a:fld>
            <a:endParaRPr lang="en-US"/>
          </a:p>
        </p:txBody>
      </p:sp>
    </p:spTree>
    <p:extLst>
      <p:ext uri="{BB962C8B-B14F-4D97-AF65-F5344CB8AC3E}">
        <p14:creationId xmlns:p14="http://schemas.microsoft.com/office/powerpoint/2010/main" val="18507214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社員</a:t>
            </a:r>
            <a:r>
              <a:rPr lang="ja-JP" altLang="en-US" dirty="0"/>
              <a:t>へ</a:t>
            </a:r>
            <a:r>
              <a:rPr lang="ja-JP" altLang="en-US"/>
              <a:t>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54</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2022/5/29</a:t>
            </a:fld>
            <a:endParaRPr lang="en-US"/>
          </a:p>
        </p:txBody>
      </p:sp>
    </p:spTree>
    <p:extLst>
      <p:ext uri="{BB962C8B-B14F-4D97-AF65-F5344CB8AC3E}">
        <p14:creationId xmlns:p14="http://schemas.microsoft.com/office/powerpoint/2010/main" val="15252672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2022/5/29</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4"/>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spid="_x0000_s1154" name="Worksheet" r:id="rId5" imgW="3010023" imgH="1743075" progId="Excel.Sheet.12">
                  <p:embed/>
                </p:oleObj>
              </mc:Choice>
              <mc:Fallback>
                <p:oleObj name="Worksheet" r:id="rId5"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6"/>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2022/5/29</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a:xfrm>
            <a:off x="316983" y="-16805"/>
            <a:ext cx="11540249" cy="492443"/>
          </a:xfrm>
        </p:spPr>
        <p:txBody>
          <a:bodyPr/>
          <a:lstStyle/>
          <a:p>
            <a:r>
              <a:rPr lang="ja-JP" altLang="en-US"/>
              <a:t>給料・賞与制度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基本給調整：毎年６月と</a:t>
            </a:r>
            <a:r>
              <a:rPr lang="en-US" altLang="ja-JP" dirty="0"/>
              <a:t>12</a:t>
            </a:r>
            <a:r>
              <a:rPr lang="ja-JP" altLang="en-US" dirty="0"/>
              <a:t>月、</a:t>
            </a:r>
            <a:r>
              <a:rPr lang="en-US" altLang="ja-JP" dirty="0"/>
              <a:t>OKR</a:t>
            </a:r>
            <a:r>
              <a:rPr lang="ja-JP" altLang="en-US" dirty="0"/>
              <a:t>評価により職級と基本給を調整すること</a:t>
            </a:r>
            <a:endParaRPr lang="en-US" altLang="ja-JP" dirty="0"/>
          </a:p>
          <a:p>
            <a:r>
              <a:rPr lang="ja-JP" altLang="en-US" dirty="0"/>
              <a:t>業績賞与：毎年２回、毎回最大３ヶ月基本給</a:t>
            </a:r>
            <a:r>
              <a:rPr lang="en-US" altLang="ja-JP" dirty="0"/>
              <a:t>,</a:t>
            </a:r>
            <a:r>
              <a:rPr lang="ja-JP" altLang="en-US" dirty="0"/>
              <a:t>評価毎年３と</a:t>
            </a:r>
            <a:r>
              <a:rPr lang="en-US" altLang="ja-JP" dirty="0"/>
              <a:t>9</a:t>
            </a:r>
            <a:r>
              <a:rPr lang="ja-JP" altLang="en-US" dirty="0"/>
              <a:t>月、賞与支払い６と</a:t>
            </a:r>
            <a:r>
              <a:rPr lang="en-US" altLang="ja-JP" dirty="0"/>
              <a:t>12</a:t>
            </a:r>
            <a:r>
              <a:rPr lang="ja-JP" altLang="en-US" dirty="0"/>
              <a:t>月</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649146334"/>
              </p:ext>
            </p:extLst>
          </p:nvPr>
        </p:nvGraphicFramePr>
        <p:xfrm>
          <a:off x="334768" y="2180203"/>
          <a:ext cx="11225161" cy="397764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得点≦４</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a:t>
                      </a:r>
                      <a:r>
                        <a:rPr lang="ja-JP" altLang="en-US"/>
                        <a:t>なり、職位調整</a:t>
                      </a:r>
                      <a:endParaRPr lang="en-US" altLang="ja-JP" dirty="0"/>
                    </a:p>
                  </a:txBody>
                  <a:tcPr/>
                </a:tc>
                <a:extLst>
                  <a:ext uri="{0D108BD9-81ED-4DB2-BD59-A6C34878D82A}">
                    <a16:rowId xmlns:a16="http://schemas.microsoft.com/office/drawing/2014/main" val="2232424737"/>
                  </a:ext>
                </a:extLst>
              </a:tr>
              <a:tr h="370840">
                <a:tc>
                  <a:txBody>
                    <a:bodyPr/>
                    <a:lstStyle/>
                    <a:p>
                      <a:r>
                        <a:rPr lang="ja-JP" altLang="en-US" dirty="0"/>
                        <a:t>４＜</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３ヶ月改善期間になり、自己改善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１ヶ月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ja-JP" altLang="en-US" dirty="0"/>
                        <a:t>１</a:t>
                      </a:r>
                      <a:r>
                        <a:rPr lang="en-US" altLang="ja-JP" dirty="0"/>
                        <a:t>.</a:t>
                      </a:r>
                      <a:r>
                        <a:rPr lang="ja-JP" altLang="en-US" dirty="0"/>
                        <a:t>５ヶ月</a:t>
                      </a:r>
                      <a:endParaRPr lang="zh-CN" altLang="en-US" dirty="0"/>
                    </a:p>
                  </a:txBody>
                  <a:tcPr/>
                </a:tc>
                <a:tc>
                  <a:txBody>
                    <a:bodyPr/>
                    <a:lstStyle/>
                    <a:p>
                      <a:r>
                        <a:rPr lang="ja-JP" altLang="en-US" dirty="0"/>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2022/5/29</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2022/5/29</a:t>
            </a:fld>
            <a:endParaRPr lang="en-US"/>
          </a:p>
        </p:txBody>
      </p:sp>
    </p:spTree>
    <p:extLst>
      <p:ext uri="{BB962C8B-B14F-4D97-AF65-F5344CB8AC3E}">
        <p14:creationId xmlns:p14="http://schemas.microsoft.com/office/powerpoint/2010/main" val="17135945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2022/5/29</a:t>
            </a:fld>
            <a:endParaRPr lang="en-US"/>
          </a:p>
        </p:txBody>
      </p:sp>
    </p:spTree>
    <p:extLst>
      <p:ext uri="{BB962C8B-B14F-4D97-AF65-F5344CB8AC3E}">
        <p14:creationId xmlns:p14="http://schemas.microsoft.com/office/powerpoint/2010/main" val="787263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会社ブラント①：ドメイン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2022/5/29</a:t>
            </a:fld>
            <a:endParaRPr lang="en-US"/>
          </a:p>
        </p:txBody>
      </p:sp>
    </p:spTree>
    <p:extLst>
      <p:ext uri="{BB962C8B-B14F-4D97-AF65-F5344CB8AC3E}">
        <p14:creationId xmlns:p14="http://schemas.microsoft.com/office/powerpoint/2010/main" val="10485794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2022/5/29</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2022/5/29</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2022/5/29</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2022/5/29</a:t>
            </a:fld>
            <a:endParaRPr lang="en-US"/>
          </a:p>
        </p:txBody>
      </p:sp>
    </p:spTree>
    <p:extLst>
      <p:ext uri="{BB962C8B-B14F-4D97-AF65-F5344CB8AC3E}">
        <p14:creationId xmlns:p14="http://schemas.microsoft.com/office/powerpoint/2010/main" val="9723957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2022/5/29</a:t>
            </a:fld>
            <a:endParaRPr lang="en-US"/>
          </a:p>
        </p:txBody>
      </p:sp>
    </p:spTree>
    <p:extLst>
      <p:ext uri="{BB962C8B-B14F-4D97-AF65-F5344CB8AC3E}">
        <p14:creationId xmlns:p14="http://schemas.microsoft.com/office/powerpoint/2010/main" val="18767964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2022/5/29</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2022/5/29</a:t>
            </a:fld>
            <a:endParaRPr lang="en-US"/>
          </a:p>
        </p:txBody>
      </p:sp>
    </p:spTree>
    <p:extLst>
      <p:ext uri="{BB962C8B-B14F-4D97-AF65-F5344CB8AC3E}">
        <p14:creationId xmlns:p14="http://schemas.microsoft.com/office/powerpoint/2010/main" val="3343118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2022/5/29</a:t>
            </a:fld>
            <a:endParaRPr lang="en-US"/>
          </a:p>
        </p:txBody>
      </p:sp>
    </p:spTree>
    <p:extLst>
      <p:ext uri="{BB962C8B-B14F-4D97-AF65-F5344CB8AC3E}">
        <p14:creationId xmlns:p14="http://schemas.microsoft.com/office/powerpoint/2010/main" val="21700656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2022/5/29</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2022/5/29</a:t>
            </a:fld>
            <a:endParaRPr lang="en-US"/>
          </a:p>
        </p:txBody>
      </p:sp>
    </p:spTree>
    <p:extLst>
      <p:ext uri="{BB962C8B-B14F-4D97-AF65-F5344CB8AC3E}">
        <p14:creationId xmlns:p14="http://schemas.microsoft.com/office/powerpoint/2010/main" val="70627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会社ブラント②：ホームページ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2022/5/29</a:t>
            </a:fld>
            <a:endParaRPr lang="en-US"/>
          </a:p>
        </p:txBody>
      </p:sp>
    </p:spTree>
    <p:extLst>
      <p:ext uri="{BB962C8B-B14F-4D97-AF65-F5344CB8AC3E}">
        <p14:creationId xmlns:p14="http://schemas.microsoft.com/office/powerpoint/2010/main" val="36996229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2022/5/29</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2022/5/29</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2022/5/29</a:t>
            </a:fld>
            <a:endParaRPr lang="en-US"/>
          </a:p>
        </p:txBody>
      </p:sp>
    </p:spTree>
    <p:extLst>
      <p:ext uri="{BB962C8B-B14F-4D97-AF65-F5344CB8AC3E}">
        <p14:creationId xmlns:p14="http://schemas.microsoft.com/office/powerpoint/2010/main" val="366243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2022/5/29</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2022/5/29</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2022/5/29</a:t>
            </a:fld>
            <a:endParaRPr lang="en-US"/>
          </a:p>
        </p:txBody>
      </p:sp>
    </p:spTree>
    <p:extLst>
      <p:ext uri="{BB962C8B-B14F-4D97-AF65-F5344CB8AC3E}">
        <p14:creationId xmlns:p14="http://schemas.microsoft.com/office/powerpoint/2010/main" val="38671850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2022/5/29</a:t>
            </a:fld>
            <a:endParaRPr lang="en-US"/>
          </a:p>
        </p:txBody>
      </p:sp>
    </p:spTree>
    <p:extLst>
      <p:ext uri="{BB962C8B-B14F-4D97-AF65-F5344CB8AC3E}">
        <p14:creationId xmlns:p14="http://schemas.microsoft.com/office/powerpoint/2010/main" val="8270158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2022/5/29</a:t>
            </a:fld>
            <a:endParaRPr lang="en-US"/>
          </a:p>
        </p:txBody>
      </p:sp>
    </p:spTree>
    <p:extLst>
      <p:ext uri="{BB962C8B-B14F-4D97-AF65-F5344CB8AC3E}">
        <p14:creationId xmlns:p14="http://schemas.microsoft.com/office/powerpoint/2010/main" val="11805057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2022/5/29</a:t>
            </a:fld>
            <a:endParaRPr lang="en-US"/>
          </a:p>
        </p:txBody>
      </p:sp>
    </p:spTree>
    <p:extLst>
      <p:ext uri="{BB962C8B-B14F-4D97-AF65-F5344CB8AC3E}">
        <p14:creationId xmlns:p14="http://schemas.microsoft.com/office/powerpoint/2010/main" val="227788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a:t>
            </a:r>
            <a:r>
              <a:rPr lang="ja-JP" altLang="en-US"/>
              <a:t>③：イベント及び情報アピール</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2022/5/29</a:t>
            </a:fld>
            <a:endParaRPr lang="en-US"/>
          </a:p>
        </p:txBody>
      </p:sp>
    </p:spTree>
    <p:extLst>
      <p:ext uri="{BB962C8B-B14F-4D97-AF65-F5344CB8AC3E}">
        <p14:creationId xmlns:p14="http://schemas.microsoft.com/office/powerpoint/2010/main" val="10678736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2022/5/29</a:t>
            </a:fld>
            <a:endParaRPr lang="en-US"/>
          </a:p>
        </p:txBody>
      </p:sp>
    </p:spTree>
    <p:extLst>
      <p:ext uri="{BB962C8B-B14F-4D97-AF65-F5344CB8AC3E}">
        <p14:creationId xmlns:p14="http://schemas.microsoft.com/office/powerpoint/2010/main" val="42810048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2022/5/29</a:t>
            </a:fld>
            <a:endParaRPr lang="en-US"/>
          </a:p>
        </p:txBody>
      </p:sp>
    </p:spTree>
    <p:extLst>
      <p:ext uri="{BB962C8B-B14F-4D97-AF65-F5344CB8AC3E}">
        <p14:creationId xmlns:p14="http://schemas.microsoft.com/office/powerpoint/2010/main" val="2284386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2022/5/29</a:t>
            </a:fld>
            <a:endParaRPr lang="en-US"/>
          </a:p>
        </p:txBody>
      </p:sp>
    </p:spTree>
    <p:extLst>
      <p:ext uri="{BB962C8B-B14F-4D97-AF65-F5344CB8AC3E}">
        <p14:creationId xmlns:p14="http://schemas.microsoft.com/office/powerpoint/2010/main" val="32065562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2022/5/29</a:t>
            </a:fld>
            <a:endParaRPr lang="en-US"/>
          </a:p>
        </p:txBody>
      </p:sp>
    </p:spTree>
    <p:extLst>
      <p:ext uri="{BB962C8B-B14F-4D97-AF65-F5344CB8AC3E}">
        <p14:creationId xmlns:p14="http://schemas.microsoft.com/office/powerpoint/2010/main" val="16954263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2022/5/29</a:t>
            </a:fld>
            <a:endParaRPr lang="en-US"/>
          </a:p>
        </p:txBody>
      </p:sp>
    </p:spTree>
    <p:extLst>
      <p:ext uri="{BB962C8B-B14F-4D97-AF65-F5344CB8AC3E}">
        <p14:creationId xmlns:p14="http://schemas.microsoft.com/office/powerpoint/2010/main" val="19360598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2022/5/29</a:t>
            </a:fld>
            <a:endParaRPr lang="en-US"/>
          </a:p>
        </p:txBody>
      </p:sp>
    </p:spTree>
    <p:extLst>
      <p:ext uri="{BB962C8B-B14F-4D97-AF65-F5344CB8AC3E}">
        <p14:creationId xmlns:p14="http://schemas.microsoft.com/office/powerpoint/2010/main" val="28023548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2022/5/29</a:t>
            </a:fld>
            <a:endParaRPr lang="en-US"/>
          </a:p>
        </p:txBody>
      </p:sp>
    </p:spTree>
    <p:extLst>
      <p:ext uri="{BB962C8B-B14F-4D97-AF65-F5344CB8AC3E}">
        <p14:creationId xmlns:p14="http://schemas.microsoft.com/office/powerpoint/2010/main" val="31547525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2022/5/29</a:t>
            </a:fld>
            <a:endParaRPr lang="en-US"/>
          </a:p>
        </p:txBody>
      </p:sp>
    </p:spTree>
    <p:extLst>
      <p:ext uri="{BB962C8B-B14F-4D97-AF65-F5344CB8AC3E}">
        <p14:creationId xmlns:p14="http://schemas.microsoft.com/office/powerpoint/2010/main" val="23581038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2022/5/29</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2022/5/29</a:t>
            </a:fld>
            <a:endParaRPr lang="en-US"/>
          </a:p>
        </p:txBody>
      </p:sp>
    </p:spTree>
    <p:extLst>
      <p:ext uri="{BB962C8B-B14F-4D97-AF65-F5344CB8AC3E}">
        <p14:creationId xmlns:p14="http://schemas.microsoft.com/office/powerpoint/2010/main" val="3053668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①</a:t>
            </a:r>
            <a:r>
              <a:rPr lang="en-US" altLang="ja-JP" dirty="0"/>
              <a:t>SSC:</a:t>
            </a:r>
            <a:r>
              <a:rPr lang="ja-JP" altLang="en-US" dirty="0"/>
              <a:t>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215991"/>
          </a:xfrm>
        </p:spPr>
        <p:txBody>
          <a:bodyPr/>
          <a:lstStyle/>
          <a:p>
            <a:r>
              <a:rPr lang="ja-JP" altLang="en-US" dirty="0"/>
              <a:t>現状：組織体制は　古い権力集中モデルなので　社内コミュニケーションは難しい。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2022/5/29</a:t>
            </a:fld>
            <a:endParaRPr lang="en-US"/>
          </a:p>
        </p:txBody>
      </p:sp>
    </p:spTree>
    <p:extLst>
      <p:ext uri="{BB962C8B-B14F-4D97-AF65-F5344CB8AC3E}">
        <p14:creationId xmlns:p14="http://schemas.microsoft.com/office/powerpoint/2010/main" val="23828311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2022/5/29</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2022/5/29</a:t>
            </a:fld>
            <a:endParaRPr lang="en-US"/>
          </a:p>
        </p:txBody>
      </p:sp>
    </p:spTree>
    <p:extLst>
      <p:ext uri="{BB962C8B-B14F-4D97-AF65-F5344CB8AC3E}">
        <p14:creationId xmlns:p14="http://schemas.microsoft.com/office/powerpoint/2010/main" val="24064487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539978"/>
          </a:xfrm>
        </p:spPr>
        <p:txBody>
          <a:bodyPr/>
          <a:lstStyle/>
          <a:p>
            <a:r>
              <a:rPr lang="ja-JP" altLang="en-US" dirty="0">
                <a:latin typeface="SimSun" panose="02010600030101010101" pitchFamily="2" charset="-122"/>
                <a:ea typeface="SimSun" panose="02010600030101010101" pitchFamily="2" charset="-122"/>
              </a:rPr>
              <a:t>行動経済学</a:t>
            </a:r>
          </a:p>
          <a:p>
            <a:r>
              <a:rPr lang="ja-JP" altLang="en-US" dirty="0">
                <a:latin typeface="SimSun" panose="02010600030101010101" pitchFamily="2" charset="-122"/>
                <a:ea typeface="SimSun" panose="02010600030101010101" pitchFamily="2" charset="-122"/>
              </a:rPr>
              <a:t>ソーシャルネットワーク</a:t>
            </a:r>
          </a:p>
          <a:p>
            <a:r>
              <a:rPr lang="ja-JP" altLang="en-US" dirty="0">
                <a:latin typeface="SimSun" panose="02010600030101010101" pitchFamily="2" charset="-122"/>
                <a:ea typeface="SimSun" panose="02010600030101010101" pitchFamily="2" charset="-122"/>
              </a:rPr>
              <a:t>心理学</a:t>
            </a:r>
          </a:p>
          <a:p>
            <a:r>
              <a:rPr lang="ja-JP" altLang="en-US" dirty="0">
                <a:latin typeface="SimSun" panose="02010600030101010101" pitchFamily="2" charset="-122"/>
                <a:ea typeface="SimSun" panose="02010600030101010101" pitchFamily="2" charset="-122"/>
              </a:rPr>
              <a:t>社会学</a:t>
            </a:r>
            <a:endParaRPr lang="en-US" altLang="ja-JP"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演讲、沟通与谈判</a:t>
            </a:r>
          </a:p>
          <a:p>
            <a:r>
              <a:rPr lang="zh-CN" altLang="en-US" dirty="0">
                <a:latin typeface="SimSun" panose="02010600030101010101" pitchFamily="2" charset="-122"/>
                <a:ea typeface="SimSun" panose="02010600030101010101" pitchFamily="2" charset="-122"/>
              </a:rPr>
              <a:t>商业模式、商业计划书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定位</a:t>
            </a:r>
          </a:p>
          <a:p>
            <a:r>
              <a:rPr lang="zh-CN" altLang="en-US" dirty="0">
                <a:latin typeface="SimSun" panose="02010600030101010101" pitchFamily="2" charset="-122"/>
                <a:ea typeface="SimSun" panose="02010600030101010101" pitchFamily="2" charset="-122"/>
              </a:rPr>
              <a:t>社交网络</a:t>
            </a:r>
          </a:p>
          <a:p>
            <a:r>
              <a:rPr lang="zh-CN" altLang="en-US" dirty="0">
                <a:latin typeface="SimSun" panose="02010600030101010101" pitchFamily="2" charset="-122"/>
                <a:ea typeface="SimSun" panose="02010600030101010101" pitchFamily="2" charset="-122"/>
              </a:rPr>
              <a:t>长尾理论</a:t>
            </a:r>
          </a:p>
          <a:p>
            <a:r>
              <a:rPr lang="zh-CN" altLang="en-US" dirty="0">
                <a:latin typeface="SimSun" panose="02010600030101010101" pitchFamily="2" charset="-122"/>
                <a:ea typeface="SimSun" panose="02010600030101010101" pitchFamily="2" charset="-122"/>
              </a:rPr>
              <a:t>免费</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众包</a:t>
            </a:r>
          </a:p>
          <a:p>
            <a:r>
              <a:rPr lang="zh-CN" altLang="en-US" dirty="0">
                <a:latin typeface="SimSun" panose="02010600030101010101" pitchFamily="2" charset="-122"/>
                <a:ea typeface="SimSun" panose="02010600030101010101" pitchFamily="2" charset="-122"/>
              </a:rPr>
              <a:t>统计学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行为经济学</a:t>
            </a:r>
          </a:p>
          <a:p>
            <a:r>
              <a:rPr lang="zh-CN" altLang="en-US" dirty="0">
                <a:latin typeface="SimSun" panose="02010600030101010101" pitchFamily="2" charset="-122"/>
                <a:ea typeface="SimSun" panose="02010600030101010101" pitchFamily="2" charset="-122"/>
              </a:rPr>
              <a:t>游戏化思维</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产品游戏化</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2022/5/29</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Tree>
    <p:extLst>
      <p:ext uri="{BB962C8B-B14F-4D97-AF65-F5344CB8AC3E}">
        <p14:creationId xmlns:p14="http://schemas.microsoft.com/office/powerpoint/2010/main" val="16186248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2954655"/>
          </a:xfrm>
        </p:spPr>
        <p:txBody>
          <a:bodyPr/>
          <a:lstStyle/>
          <a:p>
            <a:r>
              <a:rPr lang="ja-JP" altLang="en-US" dirty="0"/>
              <a:t>会計学</a:t>
            </a:r>
            <a:endParaRPr lang="en-US" altLang="ja-JP" dirty="0"/>
          </a:p>
          <a:p>
            <a:r>
              <a:rPr lang="ja-JP" altLang="en-US" dirty="0"/>
              <a:t>金融学</a:t>
            </a:r>
            <a:endParaRPr lang="en-US" altLang="ja-JP" dirty="0"/>
          </a:p>
          <a:p>
            <a:pPr defTabSz="990752">
              <a:defRPr/>
            </a:pPr>
            <a:r>
              <a:rPr lang="ja-JP" altLang="en-US" dirty="0"/>
              <a:t>稲盛和夫の実践　アメーバ経営</a:t>
            </a:r>
            <a:endParaRPr lang="en-US" altLang="ja-JP" dirty="0"/>
          </a:p>
          <a:p>
            <a:pPr defTabSz="990752">
              <a:defRPr/>
            </a:pPr>
            <a:r>
              <a:rPr lang="ja-JP" altLang="en-US" dirty="0"/>
              <a:t>管理会計</a:t>
            </a:r>
            <a:endParaRPr lang="en-US" altLang="ja-JP" dirty="0"/>
          </a:p>
          <a:p>
            <a:r>
              <a:rPr lang="zh-CN" altLang="en-US" sz="2400" dirty="0"/>
              <a:t>绩效使能：超越</a:t>
            </a:r>
            <a:r>
              <a:rPr lang="en-US" altLang="zh-CN" sz="2400" dirty="0"/>
              <a:t>OKR</a:t>
            </a:r>
          </a:p>
          <a:p>
            <a:r>
              <a:rPr lang="zh-CN" altLang="en-US" sz="2400" dirty="0"/>
              <a:t>敏捷团队绩效考核</a:t>
            </a:r>
            <a:endParaRPr lang="zh-CN" altLang="en-US" dirty="0"/>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2022/5/29</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Tree>
    <p:extLst>
      <p:ext uri="{BB962C8B-B14F-4D97-AF65-F5344CB8AC3E}">
        <p14:creationId xmlns:p14="http://schemas.microsoft.com/office/powerpoint/2010/main" val="3424254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4655</TotalTime>
  <Words>11384</Words>
  <Application>Microsoft Office PowerPoint</Application>
  <PresentationFormat>宽屏</PresentationFormat>
  <Paragraphs>2287</Paragraphs>
  <Slides>93</Slides>
  <Notes>93</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93</vt:i4>
      </vt:variant>
    </vt:vector>
  </HeadingPairs>
  <TitlesOfParts>
    <vt:vector size="110" baseType="lpstr">
      <vt:lpstr>Meiryo</vt:lpstr>
      <vt:lpstr>ＭＳ ゴシック</vt:lpstr>
      <vt:lpstr>MS Mincho</vt:lpstr>
      <vt:lpstr>ＭＳ Ｐゴシック</vt:lpstr>
      <vt:lpstr>SimSun</vt:lpstr>
      <vt:lpstr>SimSun</vt:lpstr>
      <vt:lpstr>SimSun</vt:lpstr>
      <vt:lpstr>等线</vt:lpstr>
      <vt:lpstr>Arial</vt:lpstr>
      <vt:lpstr>Calibri</vt:lpstr>
      <vt:lpstr>Roboto</vt:lpstr>
      <vt:lpstr>Segoe UI</vt:lpstr>
      <vt:lpstr>Tahoma</vt:lpstr>
      <vt:lpstr>Times New Roman</vt:lpstr>
      <vt:lpstr>Wingdings</vt:lpstr>
      <vt:lpstr>Office Theme</vt:lpstr>
      <vt:lpstr>Worksheet</vt:lpstr>
      <vt:lpstr>Startup Plan</vt:lpstr>
      <vt:lpstr>キーワード</vt:lpstr>
      <vt:lpstr>目次</vt:lpstr>
      <vt:lpstr>法務</vt:lpstr>
      <vt:lpstr>グロバール戦略・運営管理</vt:lpstr>
      <vt:lpstr>会社ブラント①：ドメイン</vt:lpstr>
      <vt:lpstr>会社ブラント②：ホームページ</vt:lpstr>
      <vt:lpstr>会社ブラント③：イベント及び情報アピール</vt:lpstr>
      <vt:lpstr>HR①SSC:組織体制、人事管理、業績評価</vt:lpstr>
      <vt:lpstr>HR②HRBP:人材採用、育成</vt:lpstr>
      <vt:lpstr>HR③COE:ビジネスモデル・イノベーション</vt:lpstr>
      <vt:lpstr>品質管理・品質保証</vt:lpstr>
      <vt:lpstr>運営コスト①：IT設備のリース</vt:lpstr>
      <vt:lpstr>運営コスト②：座席指定</vt:lpstr>
      <vt:lpstr>目次</vt:lpstr>
      <vt:lpstr>社風</vt:lpstr>
      <vt:lpstr>ビジネスモデル：戦略目標</vt:lpstr>
      <vt:lpstr>ビジネスモデル</vt:lpstr>
      <vt:lpstr>ビジネスモデル：サービス（B　to　B）</vt:lpstr>
      <vt:lpstr>ビジネスモデル：サービス（B　to　C）</vt:lpstr>
      <vt:lpstr>事業目標（第１期①）</vt:lpstr>
      <vt:lpstr>事業目標（第１期②）</vt:lpstr>
      <vt:lpstr>事業目標（第１期③）</vt:lpstr>
      <vt:lpstr>事業目標（第１期④）</vt:lpstr>
      <vt:lpstr>事業目標（第２期①）</vt:lpstr>
      <vt:lpstr>事業目標（第２期②）</vt:lpstr>
      <vt:lpstr>事業目標（第２期③）</vt:lpstr>
      <vt:lpstr>事業目標（第２期④）</vt:lpstr>
      <vt:lpstr>事業目標（第２期⑤）</vt:lpstr>
      <vt:lpstr>事業プラン</vt:lpstr>
      <vt:lpstr>目次</vt:lpstr>
      <vt:lpstr>中小企業向けの人事・労務サービス</vt:lpstr>
      <vt:lpstr>バーチャルスクール</vt:lpstr>
      <vt:lpstr>目次</vt:lpstr>
      <vt:lpstr>アジャイル組織構造(三次元の組織)－ビジネス推進体制</vt:lpstr>
      <vt:lpstr>アジャイル組織構造(三次元の組織)ーユニット体制</vt:lpstr>
      <vt:lpstr>ニアショア・オフショアのグローバルリソース活用（例）</vt:lpstr>
      <vt:lpstr>先進技術研究部：ビジネス研究院（産学研センター）</vt:lpstr>
      <vt:lpstr>産学研協力（大学キャンパス内有給インターンシップ）</vt:lpstr>
      <vt:lpstr>先進技術研究部：コミュニティ </vt:lpstr>
      <vt:lpstr>インフラサービス事業部</vt:lpstr>
      <vt:lpstr>グローバル人材開発サービス事業部</vt:lpstr>
      <vt:lpstr>流通・サービスソリューション事業部</vt:lpstr>
      <vt:lpstr>財務・金融ソリューション事業部</vt:lpstr>
      <vt:lpstr>ヘルスケアソリューション事業部</vt:lpstr>
      <vt:lpstr>マーケティング＆セールス部</vt:lpstr>
      <vt:lpstr>管理部</vt:lpstr>
      <vt:lpstr>目次</vt:lpstr>
      <vt:lpstr>社内部署間のチームワーク</vt:lpstr>
      <vt:lpstr>部署間の利益分配</vt:lpstr>
      <vt:lpstr>コスト精算</vt:lpstr>
      <vt:lpstr>目次</vt:lpstr>
      <vt:lpstr>OKRの仕組みや考え方</vt:lpstr>
      <vt:lpstr>社員へサポート</vt:lpstr>
      <vt:lpstr>OKR三次元評価</vt:lpstr>
      <vt:lpstr>OKR三次元評価法（例）</vt:lpstr>
      <vt:lpstr>給料・賞与制度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付録：参考文献</vt:lpstr>
      <vt:lpstr>付録：参考文献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1495</cp:revision>
  <cp:lastPrinted>2022-02-04T10:31:37Z</cp:lastPrinted>
  <dcterms:created xsi:type="dcterms:W3CDTF">2021-07-14T02:05:05Z</dcterms:created>
  <dcterms:modified xsi:type="dcterms:W3CDTF">2022-05-29T10:11:52Z</dcterms:modified>
</cp:coreProperties>
</file>