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6" r:id="rId2"/>
    <p:sldId id="670" r:id="rId3"/>
    <p:sldId id="758" r:id="rId4"/>
    <p:sldId id="726" r:id="rId5"/>
    <p:sldId id="267" r:id="rId6"/>
    <p:sldId id="729" r:id="rId7"/>
    <p:sldId id="730" r:id="rId8"/>
    <p:sldId id="740" r:id="rId9"/>
    <p:sldId id="703" r:id="rId10"/>
    <p:sldId id="757" r:id="rId11"/>
    <p:sldId id="668" r:id="rId12"/>
    <p:sldId id="759" r:id="rId13"/>
    <p:sldId id="760" r:id="rId14"/>
    <p:sldId id="699" r:id="rId15"/>
    <p:sldId id="755" r:id="rId16"/>
    <p:sldId id="753" r:id="rId17"/>
    <p:sldId id="754" r:id="rId18"/>
    <p:sldId id="756" r:id="rId19"/>
    <p:sldId id="752" r:id="rId20"/>
    <p:sldId id="700" r:id="rId21"/>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670"/>
            <p14:sldId id="758"/>
          </p14:sldIdLst>
        </p14:section>
        <p14:section name="目次" id="{857E0384-3B10-485E-AF14-9328910CE2C6}">
          <p14:sldIdLst>
            <p14:sldId id="726"/>
            <p14:sldId id="267"/>
          </p14:sldIdLst>
        </p14:section>
        <p14:section name="リスク洗出・課題整理" id="{FDECF7C8-8A6D-4388-8E92-2B9C07BB47EC}">
          <p14:sldIdLst>
            <p14:sldId id="729"/>
            <p14:sldId id="730"/>
          </p14:sldIdLst>
        </p14:section>
        <p14:section name="日本国のゴール" id="{9B01B4AA-8769-42F5-B05B-46DBA93D4093}">
          <p14:sldIdLst>
            <p14:sldId id="740"/>
            <p14:sldId id="703"/>
          </p14:sldIdLst>
        </p14:section>
        <p14:section name="課題の解消対策" id="{D13A7451-7AE4-484A-8C69-3C5657EE0585}">
          <p14:sldIdLst>
            <p14:sldId id="757"/>
            <p14:sldId id="668"/>
            <p14:sldId id="759"/>
            <p14:sldId id="760"/>
          </p14:sldIdLst>
        </p14:section>
        <p14:section name="付録" id="{AA2E9FAD-3D51-4F5C-B3E7-CA264B4AF19C}">
          <p14:sldIdLst>
            <p14:sldId id="699"/>
            <p14:sldId id="755"/>
            <p14:sldId id="753"/>
            <p14:sldId id="754"/>
            <p14:sldId id="756"/>
            <p14:sldId id="752"/>
            <p14:sldId id="700"/>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63994" autoAdjust="0"/>
  </p:normalViewPr>
  <p:slideViewPr>
    <p:cSldViewPr snapToGrid="0">
      <p:cViewPr varScale="1">
        <p:scale>
          <a:sx n="53" d="100"/>
          <a:sy n="53" d="100"/>
        </p:scale>
        <p:origin x="1776" y="60"/>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2022/6/1</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2022/6/1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現在、世界業界の最新組織管理理論を元に都市の未来と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a:p>
            <a:endParaRPr lang="en-US" altLang="ja-JP" dirty="0"/>
          </a:p>
          <a:p>
            <a:pPr marL="0" algn="l" fontAlgn="t">
              <a:spcBef>
                <a:spcPts val="0"/>
              </a:spcBef>
              <a:spcAft>
                <a:spcPts val="0"/>
              </a:spcAft>
            </a:pPr>
            <a:r>
              <a:rPr lang="ja-JP" altLang="zh-CN" sz="1800" b="1" i="0" u="none" strike="noStrike" dirty="0">
                <a:solidFill>
                  <a:srgbClr val="FFFFFF"/>
                </a:solidFill>
                <a:effectLst/>
                <a:latin typeface="SimSun" panose="02010600030101010101" pitchFamily="2" charset="-122"/>
                <a:ea typeface="SimSun" panose="02010600030101010101" pitchFamily="2" charset="-122"/>
              </a:rPr>
              <a:t>バージョン</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ja-JP" altLang="zh-CN" sz="1800" b="1" i="0" u="none" strike="noStrike" dirty="0">
                <a:solidFill>
                  <a:srgbClr val="FFFFFF"/>
                </a:solidFill>
                <a:effectLst/>
                <a:latin typeface="SimSun" panose="02010600030101010101" pitchFamily="2" charset="-122"/>
                <a:ea typeface="SimSun" panose="02010600030101010101" pitchFamily="2" charset="-122"/>
              </a:rPr>
              <a:t>更新要件</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ja-JP" altLang="zh-CN" sz="1800" b="1" i="0" u="none" strike="noStrike" dirty="0">
                <a:solidFill>
                  <a:srgbClr val="FFFFFF"/>
                </a:solidFill>
                <a:effectLst/>
                <a:latin typeface="SimSun" panose="02010600030101010101" pitchFamily="2" charset="-122"/>
                <a:ea typeface="SimSun" panose="02010600030101010101" pitchFamily="2" charset="-122"/>
              </a:rPr>
              <a:t>日付</a:t>
            </a:r>
            <a:endParaRPr lang="zh-CN" altLang="zh-CN" sz="1800" b="0" i="0" u="none" strike="noStrike" dirty="0">
              <a:effectLst/>
              <a:latin typeface="Arial" panose="020B0604020202020204" pitchFamily="34" charset="0"/>
            </a:endParaRPr>
          </a:p>
          <a:p>
            <a:endParaRPr lang="en-US" altLang="ja-JP" dirty="0"/>
          </a:p>
          <a:p>
            <a:pPr marL="0" algn="l" fontAlgn="t">
              <a:spcBef>
                <a:spcPts val="0"/>
              </a:spcBef>
              <a:spcAft>
                <a:spcPts val="0"/>
              </a:spcAft>
            </a:pPr>
            <a:r>
              <a:rPr lang="ja-JP" altLang="zh-CN" sz="1800" b="1" i="0" u="none" strike="noStrike" dirty="0">
                <a:solidFill>
                  <a:srgbClr val="FFFFFF"/>
                </a:solidFill>
                <a:effectLst/>
                <a:latin typeface="SimSun" panose="02010600030101010101" pitchFamily="2" charset="-122"/>
                <a:ea typeface="SimSun" panose="02010600030101010101" pitchFamily="2" charset="-122"/>
              </a:rPr>
              <a:t>０．１</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ja-JP" altLang="zh-CN" sz="1800" b="1" i="0" u="none" strike="noStrike" dirty="0">
                <a:solidFill>
                  <a:srgbClr val="FFFFFF"/>
                </a:solidFill>
                <a:effectLst/>
                <a:latin typeface="SimSun" panose="02010600030101010101" pitchFamily="2" charset="-122"/>
                <a:ea typeface="SimSun" panose="02010600030101010101" pitchFamily="2" charset="-122"/>
              </a:rPr>
              <a:t>課題洗出</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en-US" altLang="zh-CN" sz="1800" b="1" i="0" u="none" strike="noStrike" dirty="0">
                <a:solidFill>
                  <a:srgbClr val="FFFFFF"/>
                </a:solidFill>
                <a:effectLst/>
                <a:latin typeface="SimSun" panose="02010600030101010101" pitchFamily="2" charset="-122"/>
                <a:ea typeface="SimSun" panose="02010600030101010101" pitchFamily="2" charset="-122"/>
              </a:rPr>
              <a:t>2022/05/08</a:t>
            </a:r>
            <a:endParaRPr lang="zh-CN" altLang="zh-CN" sz="1800" b="0" i="0" u="none" strike="noStrike" dirty="0">
              <a:effectLst/>
              <a:latin typeface="Arial" panose="020B0604020202020204" pitchFamily="34" charset="0"/>
            </a:endParaRPr>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2022/6/1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2022/6/1</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2022/6/1</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2022/6/1</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2022/6/1</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2022/6/1</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2022/6/1</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2022/6/1</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2022/6/1</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所得倍増</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実現対策</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2022/6/1</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円高</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現在ドル円　１：１３０→</a:t>
            </a:r>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　１：１００～１１０</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施策</a:t>
            </a:r>
            <a:endParaRPr lang="en-US" altLang="ja-JP"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所得倍増率は　約</a:t>
            </a:r>
            <a:r>
              <a:rPr lang="en-US" altLang="ja-JP" sz="2400" dirty="0">
                <a:latin typeface="MS Mincho" panose="02020609040205080304" pitchFamily="49" charset="-128"/>
                <a:ea typeface="MS Mincho" panose="02020609040205080304" pitchFamily="49" charset="-128"/>
              </a:rPr>
              <a:t>20</a:t>
            </a:r>
            <a:r>
              <a:rPr lang="ja-JP" altLang="en-US" sz="2400" dirty="0">
                <a:latin typeface="MS Mincho" panose="02020609040205080304" pitchFamily="49" charset="-128"/>
                <a:ea typeface="MS Mincho" panose="02020609040205080304" pitchFamily="49" charset="-128"/>
              </a:rPr>
              <a:t>％～</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になる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給料</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現在レベルより　毎年３％以上をアップする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就労支援、特に　ハローワークの転職紹介担当は　業務知識と業界知識を強化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年まで　所得倍増率は　約</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になる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326295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投資</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現在レベルより　</a:t>
            </a:r>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　</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以上をアップ</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2030</a:t>
            </a:r>
            <a:r>
              <a:rPr lang="ja-JP" altLang="en-US" sz="2400" dirty="0">
                <a:latin typeface="MS Mincho" panose="02020609040205080304" pitchFamily="49" charset="-128"/>
                <a:ea typeface="MS Mincho" panose="02020609040205080304" pitchFamily="49" charset="-128"/>
              </a:rPr>
              <a:t>年まで　所得倍増率は　約</a:t>
            </a:r>
            <a:r>
              <a:rPr lang="en-US" altLang="ja-JP" sz="2400" dirty="0">
                <a:latin typeface="MS Mincho" panose="02020609040205080304" pitchFamily="49" charset="-128"/>
                <a:ea typeface="MS Mincho" panose="02020609040205080304" pitchFamily="49" charset="-128"/>
              </a:rPr>
              <a:t>30%</a:t>
            </a:r>
            <a:r>
              <a:rPr lang="ja-JP" altLang="en-US" sz="2400" dirty="0">
                <a:latin typeface="MS Mincho" panose="02020609040205080304" pitchFamily="49" charset="-128"/>
                <a:ea typeface="MS Mincho" panose="02020609040205080304" pitchFamily="49" charset="-128"/>
              </a:rPr>
              <a:t>になる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2022/6/1</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2022/6/1</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2022/6/1</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2022/6/1</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2022/6/1</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2022/6/1</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2022/6/1</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098547160"/>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t>略称表記</a:t>
                      </a:r>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77299597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532916652"/>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584870634"/>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3258345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7550251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369332"/>
          </a:xfrm>
        </p:spPr>
        <p:txBody>
          <a:bodyPr/>
          <a:lstStyle/>
          <a:p>
            <a:r>
              <a:rPr kumimoji="1" lang="ja-JP" altLang="en-US" dirty="0"/>
              <a:t>戸籍法</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2022/6/1</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2022/6/1</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2022/6/1</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ＸＸＸＸＸＸ</a:t>
            </a: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
        <p:nvSpPr>
          <p:cNvPr id="8" name="吹き出し: 角を丸めた四角形 7">
            <a:extLst>
              <a:ext uri="{FF2B5EF4-FFF2-40B4-BE49-F238E27FC236}">
                <a16:creationId xmlns:a16="http://schemas.microsoft.com/office/drawing/2014/main" id="{AC5B1A66-3218-B215-0DD8-BE6D2AA10836}"/>
              </a:ext>
            </a:extLst>
          </p:cNvPr>
          <p:cNvSpPr/>
          <p:nvPr/>
        </p:nvSpPr>
        <p:spPr>
          <a:xfrm>
            <a:off x="2690949" y="3605349"/>
            <a:ext cx="7289074" cy="1201782"/>
          </a:xfrm>
          <a:prstGeom prst="wedgeRoundRectCallout">
            <a:avLst>
              <a:gd name="adj1" fmla="val -59001"/>
              <a:gd name="adj2" fmla="val 102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このページは編集待ち、</a:t>
            </a:r>
            <a:endParaRPr lang="en-US" altLang="ja-JP" dirty="0"/>
          </a:p>
          <a:p>
            <a:pPr algn="ctr"/>
            <a:r>
              <a:rPr lang="ja-JP" altLang="en-US" sz="3200" dirty="0">
                <a:latin typeface="MS Mincho" panose="02020609040205080304" pitchFamily="49" charset="-128"/>
                <a:ea typeface="MS Mincho" panose="02020609040205080304" pitchFamily="49" charset="-128"/>
              </a:rPr>
              <a:t>「実現対策」を確認してください</a:t>
            </a:r>
            <a:endParaRPr kumimoji="1" lang="ja-JP" altLang="en-US" sz="32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8466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点検中</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2022/6/1</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ＸＸＸＸＸＸ</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73866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ＸＸＸＸＸＸ</a:t>
            </a:r>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2022/6/1</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
        <p:nvSpPr>
          <p:cNvPr id="7" name="吹き出し: 角を丸めた四角形 6">
            <a:extLst>
              <a:ext uri="{FF2B5EF4-FFF2-40B4-BE49-F238E27FC236}">
                <a16:creationId xmlns:a16="http://schemas.microsoft.com/office/drawing/2014/main" id="{036A597F-D42A-0644-4B5C-FD39F2EBEBB3}"/>
              </a:ext>
            </a:extLst>
          </p:cNvPr>
          <p:cNvSpPr/>
          <p:nvPr/>
        </p:nvSpPr>
        <p:spPr>
          <a:xfrm>
            <a:off x="2690949" y="3605349"/>
            <a:ext cx="7289074" cy="1201782"/>
          </a:xfrm>
          <a:prstGeom prst="wedgeRoundRectCallout">
            <a:avLst>
              <a:gd name="adj1" fmla="val -59001"/>
              <a:gd name="adj2" fmla="val 102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このページは編集待ち、</a:t>
            </a:r>
            <a:endParaRPr lang="en-US" altLang="ja-JP" dirty="0"/>
          </a:p>
          <a:p>
            <a:pPr algn="ctr"/>
            <a:r>
              <a:rPr lang="ja-JP" altLang="en-US" sz="3200" dirty="0">
                <a:latin typeface="MS Mincho" panose="02020609040205080304" pitchFamily="49" charset="-128"/>
                <a:ea typeface="MS Mincho" panose="02020609040205080304" pitchFamily="49" charset="-128"/>
              </a:rPr>
              <a:t>「実現対策」を確認してください</a:t>
            </a:r>
            <a:endParaRPr kumimoji="1" lang="ja-JP" altLang="en-US" sz="32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4042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2022/6/1</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２０３０年に　</a:t>
            </a:r>
            <a:r>
              <a:rPr kumimoji="1" lang="en-US" altLang="ja-JP" dirty="0"/>
              <a:t>2</a:t>
            </a:r>
            <a:r>
              <a:rPr kumimoji="1" lang="ja-JP" altLang="en-US" dirty="0"/>
              <a:t>倍？</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2022/6/1</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6" name="吹き出し: 角を丸めた四角形 5">
            <a:extLst>
              <a:ext uri="{FF2B5EF4-FFF2-40B4-BE49-F238E27FC236}">
                <a16:creationId xmlns:a16="http://schemas.microsoft.com/office/drawing/2014/main" id="{33FE78C7-261E-74D8-55D1-EBDBC6D3247C}"/>
              </a:ext>
            </a:extLst>
          </p:cNvPr>
          <p:cNvSpPr/>
          <p:nvPr/>
        </p:nvSpPr>
        <p:spPr>
          <a:xfrm>
            <a:off x="2690949" y="3605349"/>
            <a:ext cx="7289074" cy="1201782"/>
          </a:xfrm>
          <a:prstGeom prst="wedgeRoundRectCallout">
            <a:avLst>
              <a:gd name="adj1" fmla="val -59001"/>
              <a:gd name="adj2" fmla="val 102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このページは編集待ち、</a:t>
            </a:r>
            <a:endParaRPr lang="en-US" altLang="ja-JP" dirty="0"/>
          </a:p>
          <a:p>
            <a:pPr algn="ctr"/>
            <a:r>
              <a:rPr lang="ja-JP" altLang="en-US" sz="3200" dirty="0">
                <a:latin typeface="MS Mincho" panose="02020609040205080304" pitchFamily="49" charset="-128"/>
                <a:ea typeface="MS Mincho" panose="02020609040205080304" pitchFamily="49" charset="-128"/>
              </a:rPr>
              <a:t>「実現対策」を確認してください</a:t>
            </a:r>
            <a:endParaRPr kumimoji="1" lang="ja-JP" altLang="en-US" sz="32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7205570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5835</TotalTime>
  <Words>800</Words>
  <Application>Microsoft Office PowerPoint</Application>
  <PresentationFormat>宽屏</PresentationFormat>
  <Paragraphs>168</Paragraphs>
  <Slides>20</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Meiryo</vt:lpstr>
      <vt:lpstr>MS Mincho</vt:lpstr>
      <vt:lpstr>ＭＳ Ｐゴシック</vt:lpstr>
      <vt:lpstr>SimSun</vt:lpstr>
      <vt:lpstr>SimSun</vt:lpstr>
      <vt:lpstr>等线</vt:lpstr>
      <vt:lpstr>Arial</vt:lpstr>
      <vt:lpstr>Calibri</vt:lpstr>
      <vt:lpstr>Times New Roman</vt:lpstr>
      <vt:lpstr>Wingdings</vt:lpstr>
      <vt:lpstr>Office Theme</vt:lpstr>
      <vt:lpstr>所得倍増</vt:lpstr>
      <vt:lpstr>用語集</vt:lpstr>
      <vt:lpstr>参考文献：経済</vt:lpstr>
      <vt:lpstr>目次</vt:lpstr>
      <vt:lpstr>目次</vt:lpstr>
      <vt:lpstr>点検中</vt:lpstr>
      <vt:lpstr>ＸＸＸＸＸＸ</vt:lpstr>
      <vt:lpstr>施策ゴール設定（Objectives）</vt:lpstr>
      <vt:lpstr>２０３０年に　2倍？</vt:lpstr>
      <vt:lpstr>実現対策</vt:lpstr>
      <vt:lpstr>円高</vt:lpstr>
      <vt:lpstr>給料</vt:lpstr>
      <vt:lpstr>投資</vt:lpstr>
      <vt:lpstr>日本政府省庁の公開資料</vt:lpstr>
      <vt:lpstr>内閣府</vt:lpstr>
      <vt:lpstr>総務省</vt:lpstr>
      <vt:lpstr>文部科学省</vt:lpstr>
      <vt:lpstr>厚生労働省</vt:lpstr>
      <vt:lpstr>国土交通省</vt:lpstr>
      <vt:lpstr>法令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1656</cp:revision>
  <cp:lastPrinted>2022-02-04T10:31:37Z</cp:lastPrinted>
  <dcterms:created xsi:type="dcterms:W3CDTF">2021-07-14T02:05:05Z</dcterms:created>
  <dcterms:modified xsi:type="dcterms:W3CDTF">2022-06-01T08:21:45Z</dcterms:modified>
</cp:coreProperties>
</file>