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slides/slide141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4"/>
  </p:notesMasterIdLst>
  <p:handoutMasterIdLst>
    <p:handoutMasterId r:id="rId145"/>
  </p:handoutMasterIdLst>
  <p:sldIdLst>
    <p:sldId id="256" r:id="rId2"/>
    <p:sldId id="670" r:id="rId3"/>
    <p:sldId id="767" r:id="rId4"/>
    <p:sldId id="700" r:id="rId5"/>
    <p:sldId id="782" r:id="rId6"/>
    <p:sldId id="741" r:id="rId7"/>
    <p:sldId id="600" r:id="rId8"/>
    <p:sldId id="598" r:id="rId9"/>
    <p:sldId id="683" r:id="rId10"/>
    <p:sldId id="601" r:id="rId11"/>
    <p:sldId id="599" r:id="rId12"/>
    <p:sldId id="603" r:id="rId13"/>
    <p:sldId id="647" r:id="rId14"/>
    <p:sldId id="259" r:id="rId15"/>
    <p:sldId id="774" r:id="rId16"/>
    <p:sldId id="643" r:id="rId17"/>
    <p:sldId id="279" r:id="rId18"/>
    <p:sldId id="633" r:id="rId19"/>
    <p:sldId id="271" r:id="rId20"/>
    <p:sldId id="368" r:id="rId21"/>
    <p:sldId id="641" r:id="rId22"/>
    <p:sldId id="596" r:id="rId23"/>
    <p:sldId id="624" r:id="rId24"/>
    <p:sldId id="621" r:id="rId25"/>
    <p:sldId id="421" r:id="rId26"/>
    <p:sldId id="682" r:id="rId27"/>
    <p:sldId id="609" r:id="rId28"/>
    <p:sldId id="611" r:id="rId29"/>
    <p:sldId id="616" r:id="rId30"/>
    <p:sldId id="759" r:id="rId31"/>
    <p:sldId id="585" r:id="rId32"/>
    <p:sldId id="778" r:id="rId33"/>
    <p:sldId id="760" r:id="rId34"/>
    <p:sldId id="614" r:id="rId35"/>
    <p:sldId id="743" r:id="rId36"/>
    <p:sldId id="646" r:id="rId37"/>
    <p:sldId id="620" r:id="rId38"/>
    <p:sldId id="690" r:id="rId39"/>
    <p:sldId id="783" r:id="rId40"/>
    <p:sldId id="679" r:id="rId41"/>
    <p:sldId id="602" r:id="rId42"/>
    <p:sldId id="737" r:id="rId43"/>
    <p:sldId id="684" r:id="rId44"/>
    <p:sldId id="681" r:id="rId45"/>
    <p:sldId id="680" r:id="rId46"/>
    <p:sldId id="793" r:id="rId47"/>
    <p:sldId id="730" r:id="rId48"/>
    <p:sldId id="791" r:id="rId49"/>
    <p:sldId id="731" r:id="rId50"/>
    <p:sldId id="733" r:id="rId51"/>
    <p:sldId id="732" r:id="rId52"/>
    <p:sldId id="688" r:id="rId53"/>
    <p:sldId id="689" r:id="rId54"/>
    <p:sldId id="792" r:id="rId55"/>
    <p:sldId id="685" r:id="rId56"/>
    <p:sldId id="785" r:id="rId57"/>
    <p:sldId id="784" r:id="rId58"/>
    <p:sldId id="695" r:id="rId59"/>
    <p:sldId id="735" r:id="rId60"/>
    <p:sldId id="736" r:id="rId61"/>
    <p:sldId id="705" r:id="rId62"/>
    <p:sldId id="630" r:id="rId63"/>
    <p:sldId id="728" r:id="rId64"/>
    <p:sldId id="745" r:id="rId65"/>
    <p:sldId id="787" r:id="rId66"/>
    <p:sldId id="583" r:id="rId67"/>
    <p:sldId id="738" r:id="rId68"/>
    <p:sldId id="794" r:id="rId69"/>
    <p:sldId id="739" r:id="rId70"/>
    <p:sldId id="706" r:id="rId71"/>
    <p:sldId id="757" r:id="rId72"/>
    <p:sldId id="644" r:id="rId73"/>
    <p:sldId id="645" r:id="rId74"/>
    <p:sldId id="790" r:id="rId75"/>
    <p:sldId id="789" r:id="rId76"/>
    <p:sldId id="715" r:id="rId77"/>
    <p:sldId id="625" r:id="rId78"/>
    <p:sldId id="627" r:id="rId79"/>
    <p:sldId id="668" r:id="rId80"/>
    <p:sldId id="780" r:id="rId81"/>
    <p:sldId id="779" r:id="rId82"/>
    <p:sldId id="781" r:id="rId83"/>
    <p:sldId id="788" r:id="rId84"/>
    <p:sldId id="628" r:id="rId85"/>
    <p:sldId id="665" r:id="rId86"/>
    <p:sldId id="703" r:id="rId87"/>
    <p:sldId id="702" r:id="rId88"/>
    <p:sldId id="773" r:id="rId89"/>
    <p:sldId id="595" r:id="rId90"/>
    <p:sldId id="765" r:id="rId91"/>
    <p:sldId id="311" r:id="rId92"/>
    <p:sldId id="764" r:id="rId93"/>
    <p:sldId id="704" r:id="rId94"/>
    <p:sldId id="653" r:id="rId95"/>
    <p:sldId id="674" r:id="rId96"/>
    <p:sldId id="312" r:id="rId97"/>
    <p:sldId id="676" r:id="rId98"/>
    <p:sldId id="652" r:id="rId99"/>
    <p:sldId id="677" r:id="rId100"/>
    <p:sldId id="678" r:id="rId101"/>
    <p:sldId id="664" r:id="rId102"/>
    <p:sldId id="709" r:id="rId103"/>
    <p:sldId id="771" r:id="rId104"/>
    <p:sldId id="766" r:id="rId105"/>
    <p:sldId id="772" r:id="rId106"/>
    <p:sldId id="769" r:id="rId107"/>
    <p:sldId id="605" r:id="rId108"/>
    <p:sldId id="607" r:id="rId109"/>
    <p:sldId id="711" r:id="rId110"/>
    <p:sldId id="604" r:id="rId111"/>
    <p:sldId id="768" r:id="rId112"/>
    <p:sldId id="748" r:id="rId113"/>
    <p:sldId id="569" r:id="rId114"/>
    <p:sldId id="749" r:id="rId115"/>
    <p:sldId id="511" r:id="rId116"/>
    <p:sldId id="534" r:id="rId117"/>
    <p:sldId id="710" r:id="rId118"/>
    <p:sldId id="649" r:id="rId119"/>
    <p:sldId id="712" r:id="rId120"/>
    <p:sldId id="606" r:id="rId121"/>
    <p:sldId id="713" r:id="rId122"/>
    <p:sldId id="750" r:id="rId123"/>
    <p:sldId id="725" r:id="rId124"/>
    <p:sldId id="762" r:id="rId125"/>
    <p:sldId id="699" r:id="rId126"/>
    <p:sldId id="755" r:id="rId127"/>
    <p:sldId id="753" r:id="rId128"/>
    <p:sldId id="754" r:id="rId129"/>
    <p:sldId id="756" r:id="rId130"/>
    <p:sldId id="752" r:id="rId131"/>
    <p:sldId id="763" r:id="rId132"/>
    <p:sldId id="673" r:id="rId133"/>
    <p:sldId id="669" r:id="rId134"/>
    <p:sldId id="723" r:id="rId135"/>
    <p:sldId id="758" r:id="rId136"/>
    <p:sldId id="718" r:id="rId137"/>
    <p:sldId id="719" r:id="rId138"/>
    <p:sldId id="722" r:id="rId139"/>
    <p:sldId id="776" r:id="rId140"/>
    <p:sldId id="770" r:id="rId141"/>
    <p:sldId id="775" r:id="rId142"/>
    <p:sldId id="717" r:id="rId143"/>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Lst>
        </p14:section>
        <p14:section name="約定" id="{2657A728-6E0D-4968-961F-4C07550DD04F}">
          <p14:sldIdLst>
            <p14:sldId id="670"/>
            <p14:sldId id="767"/>
            <p14:sldId id="700"/>
          </p14:sldIdLst>
        </p14:section>
        <p14:section name="目次：リスク・課題・対策" id="{857E0384-3B10-485E-AF14-9328910CE2C6}">
          <p14:sldIdLst>
            <p14:sldId id="782"/>
          </p14:sldIdLst>
        </p14:section>
        <p14:section name="チームワーク" id="{142BDCF5-5B64-4651-A01A-DFA8EAC049E2}">
          <p14:sldIdLst>
            <p14:sldId id="741"/>
            <p14:sldId id="600"/>
            <p14:sldId id="598"/>
            <p14:sldId id="683"/>
            <p14:sldId id="601"/>
            <p14:sldId id="599"/>
            <p14:sldId id="603"/>
            <p14:sldId id="647"/>
            <p14:sldId id="259"/>
            <p14:sldId id="774"/>
            <p14:sldId id="643"/>
            <p14:sldId id="279"/>
            <p14:sldId id="633"/>
            <p14:sldId id="271"/>
            <p14:sldId id="368"/>
            <p14:sldId id="641"/>
            <p14:sldId id="596"/>
            <p14:sldId id="624"/>
            <p14:sldId id="621"/>
            <p14:sldId id="421"/>
            <p14:sldId id="682"/>
            <p14:sldId id="609"/>
            <p14:sldId id="611"/>
            <p14:sldId id="616"/>
            <p14:sldId id="759"/>
            <p14:sldId id="585"/>
            <p14:sldId id="778"/>
            <p14:sldId id="760"/>
            <p14:sldId id="614"/>
          </p14:sldIdLst>
        </p14:section>
        <p14:section name="セキュリティ" id="{8A67E848-F5AF-4FCD-A848-F9DDF6118033}">
          <p14:sldIdLst>
            <p14:sldId id="743"/>
            <p14:sldId id="646"/>
            <p14:sldId id="620"/>
          </p14:sldIdLst>
        </p14:section>
        <p14:section name="社会インフラのDX" id="{E374404E-0A44-413E-9FC7-9789252C4F99}">
          <p14:sldIdLst>
            <p14:sldId id="690"/>
            <p14:sldId id="783"/>
            <p14:sldId id="679"/>
            <p14:sldId id="602"/>
            <p14:sldId id="737"/>
            <p14:sldId id="684"/>
            <p14:sldId id="681"/>
            <p14:sldId id="680"/>
          </p14:sldIdLst>
        </p14:section>
        <p14:section name="リスク洗出・課題整理・解消対策：司法" id="{FDECF7C8-8A6D-4388-8E92-2B9C07BB47EC}">
          <p14:sldIdLst>
            <p14:sldId id="793"/>
            <p14:sldId id="730"/>
            <p14:sldId id="791"/>
            <p14:sldId id="731"/>
            <p14:sldId id="733"/>
            <p14:sldId id="732"/>
          </p14:sldIdLst>
        </p14:section>
        <p14:section name="リスク洗出・課題整理・解消対策：信用" id="{74CE3806-8AC7-4A33-ABD6-C95A833AEB6B}">
          <p14:sldIdLst>
            <p14:sldId id="688"/>
            <p14:sldId id="689"/>
            <p14:sldId id="792"/>
            <p14:sldId id="685"/>
            <p14:sldId id="785"/>
          </p14:sldIdLst>
        </p14:section>
        <p14:section name="リスク洗出・課題整理・解消対策：安全" id="{671CC9DF-2242-40A6-8BCB-26ACC5E67224}">
          <p14:sldIdLst>
            <p14:sldId id="784"/>
            <p14:sldId id="695"/>
          </p14:sldIdLst>
        </p14:section>
        <p14:section name="リスク洗出・課題整理・解消対策：教育・就職" id="{0301249D-D5B8-43F3-AD4A-D6F600B54BF0}">
          <p14:sldIdLst>
            <p14:sldId id="735"/>
            <p14:sldId id="736"/>
            <p14:sldId id="705"/>
            <p14:sldId id="630"/>
            <p14:sldId id="728"/>
          </p14:sldIdLst>
        </p14:section>
        <p14:section name="政企学研の協力" id="{E25B4AAD-BA6B-4677-A28F-F785090805AF}">
          <p14:sldIdLst>
            <p14:sldId id="745"/>
            <p14:sldId id="787"/>
            <p14:sldId id="583"/>
          </p14:sldIdLst>
        </p14:section>
        <p14:section name="リスク洗出・課題整理・解消対策：社会保障" id="{E9E1E964-10EF-4591-90E5-B44A028BDB63}">
          <p14:sldIdLst>
            <p14:sldId id="738"/>
            <p14:sldId id="794"/>
            <p14:sldId id="739"/>
            <p14:sldId id="706"/>
          </p14:sldIdLst>
        </p14:section>
        <p14:section name="その他" id="{6CF1FD16-EA7E-4BE9-8D3B-665D83E02291}">
          <p14:sldIdLst>
            <p14:sldId id="757"/>
            <p14:sldId id="644"/>
            <p14:sldId id="645"/>
            <p14:sldId id="790"/>
            <p14:sldId id="789"/>
          </p14:sldIdLst>
        </p14:section>
        <p14:section name="目次：日本国のゴール" id="{9B01B4AA-8769-42F5-B05B-46DBA93D4093}">
          <p14:sldIdLst>
            <p14:sldId id="715"/>
            <p14:sldId id="625"/>
            <p14:sldId id="627"/>
            <p14:sldId id="668"/>
            <p14:sldId id="780"/>
            <p14:sldId id="779"/>
            <p14:sldId id="781"/>
            <p14:sldId id="788"/>
            <p14:sldId id="628"/>
            <p14:sldId id="665"/>
            <p14:sldId id="703"/>
            <p14:sldId id="702"/>
            <p14:sldId id="773"/>
            <p14:sldId id="595"/>
            <p14:sldId id="765"/>
            <p14:sldId id="311"/>
            <p14:sldId id="764"/>
            <p14:sldId id="704"/>
            <p14:sldId id="653"/>
            <p14:sldId id="674"/>
            <p14:sldId id="312"/>
            <p14:sldId id="676"/>
            <p14:sldId id="652"/>
            <p14:sldId id="677"/>
            <p14:sldId id="678"/>
            <p14:sldId id="664"/>
          </p14:sldIdLst>
        </p14:section>
        <p14:section name="基本インフラ" id="{816E9BCA-7FCD-424D-9EA4-7A1A9A83467F}">
          <p14:sldIdLst>
            <p14:sldId id="709"/>
            <p14:sldId id="771"/>
            <p14:sldId id="766"/>
            <p14:sldId id="772"/>
          </p14:sldIdLst>
        </p14:section>
        <p14:section name="基本サービス" id="{7D99907E-5DF7-4786-AE79-7BDECD84A059}">
          <p14:sldIdLst>
            <p14:sldId id="769"/>
            <p14:sldId id="605"/>
            <p14:sldId id="607"/>
          </p14:sldIdLst>
        </p14:section>
        <p14:section name="政務サービス" id="{E30539C8-5A8F-46D5-AB56-A2EFB53C1120}">
          <p14:sldIdLst>
            <p14:sldId id="711"/>
            <p14:sldId id="604"/>
          </p14:sldIdLst>
        </p14:section>
        <p14:section name="分野サービス：キャリア支援" id="{96CA30E9-4F55-4D63-9226-A92F56DA130C}">
          <p14:sldIdLst>
            <p14:sldId id="768"/>
            <p14:sldId id="748"/>
            <p14:sldId id="569"/>
            <p14:sldId id="749"/>
            <p14:sldId id="511"/>
            <p14:sldId id="534"/>
          </p14:sldIdLst>
        </p14:section>
        <p14:section name="分野サービス：健康・安全" id="{7E70C13D-3C8B-43FD-8B93-3D56A222B813}">
          <p14:sldIdLst>
            <p14:sldId id="710"/>
            <p14:sldId id="649"/>
          </p14:sldIdLst>
        </p14:section>
        <p14:section name="分野サービス：経済" id="{A7E8A890-B42B-4547-99B5-0767AD1B4C0F}">
          <p14:sldIdLst>
            <p14:sldId id="712"/>
            <p14:sldId id="606"/>
          </p14:sldIdLst>
        </p14:section>
        <p14:section name="分野サービス：SDGｓ" id="{C82A3A5B-CBEA-4CF3-90B1-C021C98A8239}">
          <p14:sldIdLst>
            <p14:sldId id="713"/>
            <p14:sldId id="750"/>
          </p14:sldIdLst>
        </p14:section>
        <p14:section name="施策成果評価（Key Results）" id="{FD44000E-2378-4FC8-91E1-5C238003C214}">
          <p14:sldIdLst>
            <p14:sldId id="725"/>
          </p14:sldIdLst>
        </p14:section>
        <p14:section name="付録" id="{AA2E9FAD-3D51-4F5C-B3E7-CA264B4AF19C}">
          <p14:sldIdLst>
            <p14:sldId id="762"/>
            <p14:sldId id="699"/>
            <p14:sldId id="755"/>
            <p14:sldId id="753"/>
            <p14:sldId id="754"/>
            <p14:sldId id="756"/>
            <p14:sldId id="752"/>
            <p14:sldId id="763"/>
            <p14:sldId id="673"/>
            <p14:sldId id="669"/>
            <p14:sldId id="723"/>
            <p14:sldId id="758"/>
            <p14:sldId id="718"/>
            <p14:sldId id="719"/>
            <p14:sldId id="722"/>
            <p14:sldId id="776"/>
            <p14:sldId id="770"/>
            <p14:sldId id="775"/>
            <p14:sldId id="717"/>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75" autoAdjust="0"/>
    <p:restoredTop sz="80182" autoAdjust="0"/>
  </p:normalViewPr>
  <p:slideViewPr>
    <p:cSldViewPr snapToGrid="0">
      <p:cViewPr varScale="1">
        <p:scale>
          <a:sx n="71" d="100"/>
          <a:sy n="71" d="100"/>
        </p:scale>
        <p:origin x="900" y="60"/>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ableStyles" Target="tableStyle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notesMaster" Target="notesMasters/notesMaster1.xml"/><Relationship Id="rId90" Type="http://schemas.openxmlformats.org/officeDocument/2006/relationships/slide" Target="slides/slide8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2022/9/8</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2022/9/8</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a:t>https://home.sb-hrms.com/</a:t>
            </a:r>
          </a:p>
          <a:p>
            <a:r>
              <a:rPr lang="en-US" altLang="ja-JP"/>
              <a:t>Mail</a:t>
            </a:r>
            <a:r>
              <a:rPr lang="ja-JP" altLang="en-US" dirty="0"/>
              <a:t>：</a:t>
            </a:r>
            <a:r>
              <a:rPr lang="en-US" altLang="ja-JP" dirty="0"/>
              <a:t>sunshubin@outlook.jp</a:t>
            </a:r>
          </a:p>
          <a:p>
            <a:endParaRPr lang="en-US" altLang="zh-CN" dirty="0"/>
          </a:p>
          <a:p>
            <a:r>
              <a:rPr lang="ja-JP" altLang="en-US" dirty="0"/>
              <a:t>重要説明</a:t>
            </a:r>
            <a:endParaRPr lang="en-US" altLang="ja-JP" dirty="0"/>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この文書は　正式提出の提案文書ではない、経営意思決定の練習文書です。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この資料は　政治、戦争、民族など関連の内容がありません。</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現在、世界業界の最新組織管理理論を元に日本の未来と</a:t>
            </a:r>
            <a:r>
              <a:rPr lang="en-US" altLang="ja-JP" dirty="0">
                <a:latin typeface="MS Mincho" panose="02020609040205080304" pitchFamily="49" charset="-128"/>
                <a:ea typeface="MS Mincho" panose="02020609040205080304" pitchFamily="49" charset="-128"/>
              </a:rPr>
              <a:t>DX</a:t>
            </a:r>
            <a:r>
              <a:rPr lang="ja-JP" altLang="en-US" dirty="0">
                <a:latin typeface="MS Mincho" panose="02020609040205080304" pitchFamily="49" charset="-128"/>
                <a:ea typeface="MS Mincho" panose="02020609040205080304" pitchFamily="49" charset="-128"/>
              </a:rPr>
              <a:t>ニーズにより　ビジネスモデルをデザインします。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一部の観点は　現場に立入調査できず、公開資料、参考文献と新聞文章などにより判断するものです。ご了承ください。　</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この資料を用いた運用は必ず自身の責任と判断によって行ってください。これらの情報の運用の結果について 著者はいかなる責任も負けいません。</a:t>
            </a:r>
            <a:endParaRPr lang="en-US" altLang="ja-JP" dirty="0">
              <a:latin typeface="MS Mincho" panose="02020609040205080304" pitchFamily="49" charset="-128"/>
              <a:ea typeface="MS Mincho" panose="02020609040205080304" pitchFamily="49" charset="-128"/>
            </a:endParaRP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a:t>
            </a:fld>
            <a:endParaRPr lang="zh-CN" altLang="en-US"/>
          </a:p>
        </p:txBody>
      </p:sp>
    </p:spTree>
    <p:extLst>
      <p:ext uri="{BB962C8B-B14F-4D97-AF65-F5344CB8AC3E}">
        <p14:creationId xmlns:p14="http://schemas.microsoft.com/office/powerpoint/2010/main" val="2858367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4072594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・アジャイル組織とは</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a:t>
            </a:r>
            <a:r>
              <a:rPr lang="ja-JP" altLang="en-US" b="0" i="0" dirty="0">
                <a:solidFill>
                  <a:srgbClr val="000000"/>
                </a:solidFill>
                <a:effectLst/>
                <a:latin typeface="Arial" panose="020B0604020202020204" pitchFamily="34" charset="0"/>
              </a:rPr>
              <a:t>柔軟性や俊敏性の高い</a:t>
            </a:r>
            <a:r>
              <a:rPr lang="ja-JP" altLang="en-US" b="1" i="0" dirty="0">
                <a:solidFill>
                  <a:srgbClr val="000000"/>
                </a:solidFill>
                <a:effectLst/>
                <a:latin typeface="Arial" panose="020B0604020202020204" pitchFamily="34" charset="0"/>
              </a:rPr>
              <a:t>組織</a:t>
            </a:r>
            <a:r>
              <a:rPr lang="ja-JP" altLang="en-US" b="0" i="0" dirty="0">
                <a:solidFill>
                  <a:srgbClr val="000000"/>
                </a:solidFill>
                <a:effectLst/>
                <a:latin typeface="Arial" panose="020B0604020202020204" pitchFamily="34" charset="0"/>
              </a:rPr>
              <a:t>構造で、計画重視でなく、実行しながら改善を加えていく点に特徴があります。 改善を前提としているため意思決定のスピードが早く、そのためトップダウンでなく現場に一定の権限を与えます。</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・組織構成</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行政運営：厚生労働省、文部科学省など</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社会課題：デジタル庁など</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参考資料：</a:t>
            </a:r>
            <a:endParaRPr lang="en-US" altLang="zh-CN"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行政機構図　　　</a:t>
            </a:r>
            <a:r>
              <a:rPr lang="en-US" altLang="zh-CN" dirty="0"/>
              <a:t>https://www.cas.go.jp/jp/gaiyou/jimu/jinjikyoku/satei_01_05.html</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2414606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3901281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18</a:t>
            </a:fld>
            <a:endParaRPr lang="zh-CN" altLang="en-US"/>
          </a:p>
        </p:txBody>
      </p:sp>
    </p:spTree>
    <p:extLst>
      <p:ext uri="{BB962C8B-B14F-4D97-AF65-F5344CB8AC3E}">
        <p14:creationId xmlns:p14="http://schemas.microsoft.com/office/powerpoint/2010/main" val="2784069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19</a:t>
            </a:fld>
            <a:endParaRPr lang="zh-CN" altLang="en-US"/>
          </a:p>
        </p:txBody>
      </p:sp>
    </p:spTree>
    <p:extLst>
      <p:ext uri="{BB962C8B-B14F-4D97-AF65-F5344CB8AC3E}">
        <p14:creationId xmlns:p14="http://schemas.microsoft.com/office/powerpoint/2010/main" val="2724057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522957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3429919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a:t>
            </a:r>
            <a:endParaRPr lang="en-US" altLang="zh-CN" dirty="0"/>
          </a:p>
          <a:p>
            <a:r>
              <a:rPr lang="ja-JP" altLang="en-US" dirty="0"/>
              <a:t>給料の旧新転換</a:t>
            </a:r>
            <a:endParaRPr lang="en-US" altLang="ja-JP" dirty="0"/>
          </a:p>
          <a:p>
            <a:r>
              <a:rPr lang="ja-JP" altLang="en-US" dirty="0"/>
              <a:t>６０％以上の職員は　新制度になったの場合　全職員は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今まで在籍の職員は自己選択します。但し　一回選択だけだ</a:t>
            </a:r>
            <a:endParaRPr lang="en-US" altLang="ja-JP" dirty="0"/>
          </a:p>
          <a:p>
            <a:endParaRPr lang="en-US" altLang="zh-CN" dirty="0"/>
          </a:p>
          <a:p>
            <a:r>
              <a:rPr lang="ja-JP" altLang="en-US" dirty="0"/>
              <a:t>例外：待機職員は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endParaRPr lang="en-US" altLang="ja-JP" dirty="0"/>
          </a:p>
          <a:p>
            <a:r>
              <a:rPr lang="ja-JP" altLang="en-US" dirty="0"/>
              <a:t>割合を削除する</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22</a:t>
            </a:fld>
            <a:endParaRPr lang="zh-CN" altLang="en-US"/>
          </a:p>
        </p:txBody>
      </p:sp>
    </p:spTree>
    <p:extLst>
      <p:ext uri="{BB962C8B-B14F-4D97-AF65-F5344CB8AC3E}">
        <p14:creationId xmlns:p14="http://schemas.microsoft.com/office/powerpoint/2010/main" val="3721531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3089073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167852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25</a:t>
            </a:fld>
            <a:endParaRPr lang="zh-CN" altLang="en-US"/>
          </a:p>
        </p:txBody>
      </p:sp>
    </p:spTree>
    <p:extLst>
      <p:ext uri="{BB962C8B-B14F-4D97-AF65-F5344CB8AC3E}">
        <p14:creationId xmlns:p14="http://schemas.microsoft.com/office/powerpoint/2010/main" val="2875336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32584011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2892407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28</a:t>
            </a:fld>
            <a:endParaRPr lang="zh-CN" altLang="en-US"/>
          </a:p>
        </p:txBody>
      </p:sp>
    </p:spTree>
    <p:extLst>
      <p:ext uri="{BB962C8B-B14F-4D97-AF65-F5344CB8AC3E}">
        <p14:creationId xmlns:p14="http://schemas.microsoft.com/office/powerpoint/2010/main" val="803968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29</a:t>
            </a:fld>
            <a:endParaRPr lang="zh-CN" altLang="en-US"/>
          </a:p>
        </p:txBody>
      </p:sp>
    </p:spTree>
    <p:extLst>
      <p:ext uri="{BB962C8B-B14F-4D97-AF65-F5344CB8AC3E}">
        <p14:creationId xmlns:p14="http://schemas.microsoft.com/office/powerpoint/2010/main" val="2862900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13591309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2287689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2520928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1728882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47</a:t>
            </a:fld>
            <a:endParaRPr lang="zh-CN" altLang="en-US"/>
          </a:p>
        </p:txBody>
      </p:sp>
    </p:spTree>
    <p:extLst>
      <p:ext uri="{BB962C8B-B14F-4D97-AF65-F5344CB8AC3E}">
        <p14:creationId xmlns:p14="http://schemas.microsoft.com/office/powerpoint/2010/main" val="34104786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2772420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41904312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21835135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endParaRPr lang="en-US" altLang="ja-JP" dirty="0"/>
          </a:p>
          <a:p>
            <a:r>
              <a:rPr lang="ja-JP" altLang="en-US" dirty="0"/>
              <a:t>国　　　　入学率</a:t>
            </a:r>
            <a:endParaRPr lang="en-US" altLang="zh-CN" dirty="0"/>
          </a:p>
          <a:p>
            <a:r>
              <a:rPr lang="zh-CN" altLang="en-US" b="0" i="0" dirty="0">
                <a:solidFill>
                  <a:srgbClr val="333333"/>
                </a:solidFill>
                <a:effectLst/>
                <a:latin typeface="Helvetica Neue"/>
              </a:rPr>
              <a:t>希腊</a:t>
            </a:r>
            <a:r>
              <a:rPr lang="ja-JP" altLang="en-US" b="0" i="0" dirty="0">
                <a:solidFill>
                  <a:srgbClr val="333333"/>
                </a:solidFill>
                <a:effectLst/>
                <a:latin typeface="Helvetica Neue"/>
              </a:rPr>
              <a:t>　　　１１０％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土耳其</a:t>
            </a:r>
            <a:r>
              <a:rPr lang="ja-JP" altLang="en-US" b="0" i="0" dirty="0">
                <a:solidFill>
                  <a:srgbClr val="333333"/>
                </a:solidFill>
                <a:effectLst/>
                <a:latin typeface="Helvetica Neue"/>
              </a:rPr>
              <a:t>　　　９５％</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韩国</a:t>
            </a:r>
            <a:r>
              <a:rPr lang="ja-JP" altLang="en-US" b="0" i="0" dirty="0">
                <a:solidFill>
                  <a:srgbClr val="333333"/>
                </a:solidFill>
                <a:effectLst/>
                <a:latin typeface="Helvetica Neue"/>
              </a:rPr>
              <a:t>　　　　９３％</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格拉纳达</a:t>
            </a:r>
            <a:r>
              <a:rPr lang="ja-JP" altLang="en-US" b="0" i="0" dirty="0">
                <a:solidFill>
                  <a:srgbClr val="333333"/>
                </a:solidFill>
                <a:effectLst/>
                <a:latin typeface="Helvetica Neue"/>
              </a:rPr>
              <a:t>　　９１％</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澳大利亚</a:t>
            </a:r>
            <a:r>
              <a:rPr lang="ja-JP" altLang="en-US" b="0" i="0" dirty="0">
                <a:solidFill>
                  <a:srgbClr val="333333"/>
                </a:solidFill>
                <a:effectLst/>
                <a:latin typeface="Helvetica Neue"/>
              </a:rPr>
              <a:t>　　９０％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西班牙</a:t>
            </a:r>
            <a:r>
              <a:rPr lang="ja-JP" altLang="en-US" b="0" i="0" dirty="0">
                <a:solidFill>
                  <a:srgbClr val="333333"/>
                </a:solidFill>
                <a:effectLst/>
                <a:latin typeface="Helvetica Neue"/>
              </a:rPr>
              <a:t>　　　９０％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智利</a:t>
            </a:r>
            <a:r>
              <a:rPr lang="ja-JP" altLang="en-US" b="0" i="0" dirty="0">
                <a:solidFill>
                  <a:srgbClr val="333333"/>
                </a:solidFill>
                <a:effectLst/>
                <a:latin typeface="Helvetica Neue"/>
              </a:rPr>
              <a:t>　　　　８８％</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白俄罗斯</a:t>
            </a:r>
            <a:r>
              <a:rPr lang="ja-JP" altLang="en-US" b="0" i="0" dirty="0">
                <a:solidFill>
                  <a:srgbClr val="333333"/>
                </a:solidFill>
                <a:effectLst/>
                <a:latin typeface="Helvetica Neue"/>
              </a:rPr>
              <a:t>　　８８％</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芬兰</a:t>
            </a:r>
            <a:r>
              <a:rPr lang="ja-JP" altLang="en-US" b="0" i="0" dirty="0">
                <a:solidFill>
                  <a:srgbClr val="333333"/>
                </a:solidFill>
                <a:effectLst/>
                <a:latin typeface="Helvetica Neue"/>
              </a:rPr>
              <a:t>　　　　８７％</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美国</a:t>
            </a:r>
            <a:r>
              <a:rPr lang="ja-JP" altLang="en-US" b="0" i="0" dirty="0">
                <a:solidFill>
                  <a:srgbClr val="333333"/>
                </a:solidFill>
                <a:effectLst/>
                <a:latin typeface="Helvetica Neue"/>
              </a:rPr>
              <a:t>　　　　８６％</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波多黎各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８４％</a:t>
            </a:r>
          </a:p>
          <a:p>
            <a:r>
              <a:rPr lang="zh-CN" altLang="en-US" b="0" i="0" dirty="0">
                <a:solidFill>
                  <a:srgbClr val="333333"/>
                </a:solidFill>
                <a:effectLst/>
                <a:latin typeface="Helvetica Neue"/>
              </a:rPr>
              <a:t>新西兰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８４％</a:t>
            </a:r>
          </a:p>
          <a:p>
            <a:r>
              <a:rPr lang="zh-CN" altLang="en-US" b="0" i="0" dirty="0">
                <a:solidFill>
                  <a:srgbClr val="333333"/>
                </a:solidFill>
                <a:effectLst/>
                <a:latin typeface="Helvetica Neue"/>
              </a:rPr>
              <a:t>爱尔兰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８４％</a:t>
            </a:r>
          </a:p>
          <a:p>
            <a:r>
              <a:rPr lang="zh-CN" altLang="en-US" b="0" i="0" dirty="0">
                <a:solidFill>
                  <a:srgbClr val="333333"/>
                </a:solidFill>
                <a:effectLst/>
                <a:latin typeface="Helvetica Neue"/>
              </a:rPr>
              <a:t>斯洛文尼亚　８３％</a:t>
            </a:r>
          </a:p>
          <a:p>
            <a:r>
              <a:rPr lang="zh-CN" altLang="en-US" b="0" i="0" dirty="0">
                <a:solidFill>
                  <a:srgbClr val="333333"/>
                </a:solidFill>
                <a:effectLst/>
                <a:latin typeface="Helvetica Neue"/>
              </a:rPr>
              <a:t>阿根廷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８３％</a:t>
            </a:r>
          </a:p>
          <a:p>
            <a:r>
              <a:rPr lang="zh-CN" altLang="en-US" b="0" i="0" dirty="0">
                <a:solidFill>
                  <a:srgbClr val="333333"/>
                </a:solidFill>
                <a:effectLst/>
                <a:latin typeface="Helvetica Neue"/>
              </a:rPr>
              <a:t>丹麦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８３％</a:t>
            </a:r>
          </a:p>
          <a:p>
            <a:r>
              <a:rPr lang="zh-CN" altLang="en-US" b="0" i="0" dirty="0">
                <a:solidFill>
                  <a:srgbClr val="333333"/>
                </a:solidFill>
                <a:effectLst/>
                <a:latin typeface="Helvetica Neue"/>
              </a:rPr>
              <a:t>乌克兰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８２％</a:t>
            </a:r>
          </a:p>
          <a:p>
            <a:r>
              <a:rPr lang="zh-CN" altLang="en-US" b="0" i="0" dirty="0">
                <a:solidFill>
                  <a:srgbClr val="333333"/>
                </a:solidFill>
                <a:effectLst/>
                <a:latin typeface="Helvetica Neue"/>
              </a:rPr>
              <a:t>奥地利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８２％</a:t>
            </a:r>
          </a:p>
          <a:p>
            <a:r>
              <a:rPr lang="zh-CN" altLang="en-US" b="0" i="0" dirty="0">
                <a:solidFill>
                  <a:srgbClr val="333333"/>
                </a:solidFill>
                <a:effectLst/>
                <a:latin typeface="Helvetica Neue"/>
              </a:rPr>
              <a:t>冰岛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８１％</a:t>
            </a:r>
          </a:p>
          <a:p>
            <a:r>
              <a:rPr lang="zh-CN" altLang="en-US" b="0" i="0" dirty="0">
                <a:solidFill>
                  <a:srgbClr val="333333"/>
                </a:solidFill>
                <a:effectLst/>
                <a:latin typeface="Helvetica Neue"/>
              </a:rPr>
              <a:t>俄罗斯　　</a:t>
            </a:r>
            <a:r>
              <a:rPr lang="ja-JP" altLang="en-US" b="0" i="0" dirty="0">
                <a:solidFill>
                  <a:srgbClr val="333333"/>
                </a:solidFill>
                <a:effectLst/>
                <a:latin typeface="Helvetica Neue"/>
              </a:rPr>
              <a:t>　</a:t>
            </a:r>
            <a:r>
              <a:rPr lang="zh-CN" altLang="en-US" b="0" i="0" dirty="0">
                <a:solidFill>
                  <a:srgbClr val="333333"/>
                </a:solidFill>
                <a:effectLst/>
                <a:latin typeface="Helvetica Neue"/>
              </a:rPr>
              <a:t>８０％</a:t>
            </a:r>
          </a:p>
          <a:p>
            <a:r>
              <a:rPr lang="zh-CN" altLang="en-US" b="0" i="0" dirty="0">
                <a:solidFill>
                  <a:srgbClr val="333333"/>
                </a:solidFill>
                <a:effectLst/>
                <a:latin typeface="Helvetica Neue"/>
              </a:rPr>
              <a:t>圣基茨和尼维斯　　８０％</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r>
              <a:rPr lang="ja-JP" altLang="en-US" b="0" i="0" dirty="0">
                <a:solidFill>
                  <a:srgbClr val="333333"/>
                </a:solidFill>
                <a:effectLst/>
                <a:latin typeface="Helvetica Neue"/>
              </a:rPr>
              <a:t>日本　　　　</a:t>
            </a:r>
            <a:r>
              <a:rPr lang="en-US" altLang="ja-JP" b="0" i="0" dirty="0">
                <a:solidFill>
                  <a:srgbClr val="333333"/>
                </a:solidFill>
                <a:effectLst/>
                <a:latin typeface="Helvetica Neue"/>
              </a:rPr>
              <a:t>63</a:t>
            </a:r>
            <a:r>
              <a:rPr lang="ja-JP" altLang="en-US" b="0" i="0" dirty="0">
                <a:solidFill>
                  <a:srgbClr val="333333"/>
                </a:solidFill>
                <a:effectLst/>
                <a:latin typeface="Helvetica Neue"/>
              </a:rPr>
              <a:t>％（２０１４年）</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2053578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4913286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GIGA</a:t>
            </a:r>
            <a:r>
              <a:rPr lang="ja-JP" altLang="en-US" dirty="0"/>
              <a:t>スクールの</a:t>
            </a:r>
            <a:r>
              <a:rPr lang="en-US" altLang="ja-JP" dirty="0"/>
              <a:t>IT</a:t>
            </a:r>
            <a:r>
              <a:rPr lang="ja-JP" altLang="en-US" dirty="0"/>
              <a:t>設備のリース</a:t>
            </a:r>
            <a:endParaRPr lang="en-US" altLang="ja-JP" dirty="0"/>
          </a:p>
          <a:p>
            <a:endParaRPr lang="en-US" altLang="zh-CN" dirty="0"/>
          </a:p>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、職員育成環境など；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err="1"/>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職員教育、講義製本の量は多いなので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組織内部に作成できる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組織内部开发优先，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組織内部开发优先选择，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18692546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7229337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22526926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42379351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39152467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28622283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9786574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2816592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43913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23417523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12635693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3441487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34826773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5776190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022EDF39-69DC-476E-ABD1-3BF2AF58AEBD}"/>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37AAD37E-4FA1-47FC-896D-5D2E4ADFA53B}"/>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1360849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40186775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1168490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91</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10328795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93</a:t>
            </a:fld>
            <a:endParaRPr lang="zh-CN" altLang="en-US"/>
          </a:p>
        </p:txBody>
      </p:sp>
    </p:spTree>
    <p:extLst>
      <p:ext uri="{BB962C8B-B14F-4D97-AF65-F5344CB8AC3E}">
        <p14:creationId xmlns:p14="http://schemas.microsoft.com/office/powerpoint/2010/main" val="12226050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94</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95</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96</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97</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98</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99</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9</a:t>
            </a:fld>
            <a:endParaRPr lang="zh-CN" altLang="en-US"/>
          </a:p>
        </p:txBody>
      </p:sp>
    </p:spTree>
    <p:extLst>
      <p:ext uri="{BB962C8B-B14F-4D97-AF65-F5344CB8AC3E}">
        <p14:creationId xmlns:p14="http://schemas.microsoft.com/office/powerpoint/2010/main" val="51915524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100</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101</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102</a:t>
            </a:fld>
            <a:endParaRPr lang="zh-CN" altLang="en-US"/>
          </a:p>
        </p:txBody>
      </p:sp>
    </p:spTree>
    <p:extLst>
      <p:ext uri="{BB962C8B-B14F-4D97-AF65-F5344CB8AC3E}">
        <p14:creationId xmlns:p14="http://schemas.microsoft.com/office/powerpoint/2010/main" val="11591202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106</a:t>
            </a:fld>
            <a:endParaRPr lang="zh-CN" altLang="en-US"/>
          </a:p>
        </p:txBody>
      </p:sp>
    </p:spTree>
    <p:extLst>
      <p:ext uri="{BB962C8B-B14F-4D97-AF65-F5344CB8AC3E}">
        <p14:creationId xmlns:p14="http://schemas.microsoft.com/office/powerpoint/2010/main" val="31919445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107</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108</a:t>
            </a:fld>
            <a:endParaRPr lang="zh-CN" altLang="en-US"/>
          </a:p>
        </p:txBody>
      </p:sp>
    </p:spTree>
    <p:extLst>
      <p:ext uri="{BB962C8B-B14F-4D97-AF65-F5344CB8AC3E}">
        <p14:creationId xmlns:p14="http://schemas.microsoft.com/office/powerpoint/2010/main" val="20608549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109</a:t>
            </a:fld>
            <a:endParaRPr lang="zh-CN" altLang="en-US"/>
          </a:p>
        </p:txBody>
      </p:sp>
    </p:spTree>
    <p:extLst>
      <p:ext uri="{BB962C8B-B14F-4D97-AF65-F5344CB8AC3E}">
        <p14:creationId xmlns:p14="http://schemas.microsoft.com/office/powerpoint/2010/main" val="117639634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110</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111</a:t>
            </a:fld>
            <a:endParaRPr lang="zh-CN" altLang="en-US"/>
          </a:p>
        </p:txBody>
      </p:sp>
    </p:spTree>
    <p:extLst>
      <p:ext uri="{BB962C8B-B14F-4D97-AF65-F5344CB8AC3E}">
        <p14:creationId xmlns:p14="http://schemas.microsoft.com/office/powerpoint/2010/main" val="252109460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112</a:t>
            </a:fld>
            <a:endParaRPr lang="zh-CN" altLang="en-US"/>
          </a:p>
        </p:txBody>
      </p:sp>
    </p:spTree>
    <p:extLst>
      <p:ext uri="{BB962C8B-B14F-4D97-AF65-F5344CB8AC3E}">
        <p14:creationId xmlns:p14="http://schemas.microsoft.com/office/powerpoint/2010/main" val="4272834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a:t>
            </a: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・求職者様、弊社職員共にマスク着用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職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職員のコンディションを可視化する、新機能パルスサーベイのリリース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職員インタビュー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■組織内部外のステークホルダーと円滑に調整を進めてきた経験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正職員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名（契約職員含む）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10</a:t>
            </a:fld>
            <a:endParaRPr lang="zh-CN" altLang="en-US"/>
          </a:p>
        </p:txBody>
      </p:sp>
    </p:spTree>
    <p:extLst>
      <p:ext uri="{BB962C8B-B14F-4D97-AF65-F5344CB8AC3E}">
        <p14:creationId xmlns:p14="http://schemas.microsoft.com/office/powerpoint/2010/main" val="48241088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ja-JP" altLang="en-US" dirty="0"/>
              <a:t>）</a:t>
            </a:r>
            <a:endParaRPr lang="en-US" altLang="ja-JP"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114</a:t>
            </a:fld>
            <a:endParaRPr lang="zh-CN" altLang="en-US"/>
          </a:p>
        </p:txBody>
      </p:sp>
    </p:spTree>
    <p:extLst>
      <p:ext uri="{BB962C8B-B14F-4D97-AF65-F5344CB8AC3E}">
        <p14:creationId xmlns:p14="http://schemas.microsoft.com/office/powerpoint/2010/main" val="102210960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a:t>
            </a:r>
          </a:p>
        </p:txBody>
      </p:sp>
      <p:sp>
        <p:nvSpPr>
          <p:cNvPr id="4" name="页眉占位符 3"/>
          <p:cNvSpPr>
            <a:spLocks noGrp="1"/>
          </p:cNvSpPr>
          <p:nvPr>
            <p:ph type="hdr" sz="quarter"/>
          </p:nvPr>
        </p:nvSpPr>
        <p:spPr/>
        <p:txBody>
          <a:bodyPr/>
          <a:lstStyle/>
          <a:p>
            <a:pPr>
              <a:defRPr/>
            </a:pPr>
            <a:r>
              <a:rPr lang="zh-CN" altLang="en-US"/>
              <a:t>基于人工智能的人力资源解决方案</a:t>
            </a:r>
          </a:p>
        </p:txBody>
      </p:sp>
      <p:sp>
        <p:nvSpPr>
          <p:cNvPr id="5" name="页脚占位符 4"/>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灯片编号占位符 5"/>
          <p:cNvSpPr>
            <a:spLocks noGrp="1"/>
          </p:cNvSpPr>
          <p:nvPr>
            <p:ph type="sldNum" sz="quarter" idx="5"/>
          </p:nvPr>
        </p:nvSpPr>
        <p:spPr/>
        <p:txBody>
          <a:bodyPr/>
          <a:lstStyle/>
          <a:p>
            <a:fld id="{8B803157-88B9-41D5-B0E8-83471B12A46A}" type="slidenum">
              <a:rPr lang="en-US" altLang="zh-CN" smtClean="0"/>
              <a:pPr/>
              <a:t>115</a:t>
            </a:fld>
            <a:endParaRPr lang="zh-CN" altLang="zh-CN"/>
          </a:p>
        </p:txBody>
      </p:sp>
    </p:spTree>
    <p:extLst>
      <p:ext uri="{BB962C8B-B14F-4D97-AF65-F5344CB8AC3E}">
        <p14:creationId xmlns:p14="http://schemas.microsoft.com/office/powerpoint/2010/main" val="24759571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ja-JP" altLang="en-US" dirty="0"/>
          </a:p>
        </p:txBody>
      </p:sp>
      <p:sp>
        <p:nvSpPr>
          <p:cNvPr id="5" name="页脚占位符 4">
            <a:extLst>
              <a:ext uri="{FF2B5EF4-FFF2-40B4-BE49-F238E27FC236}">
                <a16:creationId xmlns:a16="http://schemas.microsoft.com/office/drawing/2014/main" id="{5A5B8BD0-FFC4-46A3-BD22-385D0E0AE055}"/>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0EE33C44-613A-4A29-9350-58DE7BC006AF}"/>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3979602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117</a:t>
            </a:fld>
            <a:endParaRPr lang="zh-CN" altLang="en-US"/>
          </a:p>
        </p:txBody>
      </p:sp>
    </p:spTree>
    <p:extLst>
      <p:ext uri="{BB962C8B-B14F-4D97-AF65-F5344CB8AC3E}">
        <p14:creationId xmlns:p14="http://schemas.microsoft.com/office/powerpoint/2010/main" val="133641094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118</a:t>
            </a:fld>
            <a:endParaRPr lang="zh-CN" altLang="en-US"/>
          </a:p>
        </p:txBody>
      </p:sp>
    </p:spTree>
    <p:extLst>
      <p:ext uri="{BB962C8B-B14F-4D97-AF65-F5344CB8AC3E}">
        <p14:creationId xmlns:p14="http://schemas.microsoft.com/office/powerpoint/2010/main" val="155397920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119</a:t>
            </a:fld>
            <a:endParaRPr lang="zh-CN" altLang="en-US"/>
          </a:p>
        </p:txBody>
      </p:sp>
    </p:spTree>
    <p:extLst>
      <p:ext uri="{BB962C8B-B14F-4D97-AF65-F5344CB8AC3E}">
        <p14:creationId xmlns:p14="http://schemas.microsoft.com/office/powerpoint/2010/main" val="399450515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120</a:t>
            </a:fld>
            <a:endParaRPr lang="zh-CN" altLang="en-US"/>
          </a:p>
        </p:txBody>
      </p:sp>
    </p:spTree>
    <p:extLst>
      <p:ext uri="{BB962C8B-B14F-4D97-AF65-F5344CB8AC3E}">
        <p14:creationId xmlns:p14="http://schemas.microsoft.com/office/powerpoint/2010/main" val="7063241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121</a:t>
            </a:fld>
            <a:endParaRPr lang="zh-CN" altLang="en-US"/>
          </a:p>
        </p:txBody>
      </p:sp>
    </p:spTree>
    <p:extLst>
      <p:ext uri="{BB962C8B-B14F-4D97-AF65-F5344CB8AC3E}">
        <p14:creationId xmlns:p14="http://schemas.microsoft.com/office/powerpoint/2010/main" val="255595387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123</a:t>
            </a:fld>
            <a:endParaRPr lang="zh-CN" altLang="en-US"/>
          </a:p>
        </p:txBody>
      </p:sp>
    </p:spTree>
    <p:extLst>
      <p:ext uri="{BB962C8B-B14F-4D97-AF65-F5344CB8AC3E}">
        <p14:creationId xmlns:p14="http://schemas.microsoft.com/office/powerpoint/2010/main" val="200670816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124</a:t>
            </a:fld>
            <a:endParaRPr lang="zh-CN" altLang="en-US"/>
          </a:p>
        </p:txBody>
      </p:sp>
    </p:spTree>
    <p:extLst>
      <p:ext uri="{BB962C8B-B14F-4D97-AF65-F5344CB8AC3E}">
        <p14:creationId xmlns:p14="http://schemas.microsoft.com/office/powerpoint/2010/main" val="4075303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120432461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132</a:t>
            </a:fld>
            <a:endParaRPr lang="zh-CN" altLang="en-US"/>
          </a:p>
        </p:txBody>
      </p:sp>
    </p:spTree>
    <p:extLst>
      <p:ext uri="{BB962C8B-B14F-4D97-AF65-F5344CB8AC3E}">
        <p14:creationId xmlns:p14="http://schemas.microsoft.com/office/powerpoint/2010/main" val="261877040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133</a:t>
            </a:fld>
            <a:endParaRPr lang="zh-CN" altLang="en-US"/>
          </a:p>
        </p:txBody>
      </p:sp>
    </p:spTree>
    <p:extLst>
      <p:ext uri="{BB962C8B-B14F-4D97-AF65-F5344CB8AC3E}">
        <p14:creationId xmlns:p14="http://schemas.microsoft.com/office/powerpoint/2010/main" val="33788741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142</a:t>
            </a:fld>
            <a:endParaRPr lang="zh-CN" altLang="en-US"/>
          </a:p>
        </p:txBody>
      </p:sp>
    </p:spTree>
    <p:extLst>
      <p:ext uri="{BB962C8B-B14F-4D97-AF65-F5344CB8AC3E}">
        <p14:creationId xmlns:p14="http://schemas.microsoft.com/office/powerpoint/2010/main" val="1165131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2022/9/8</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2022/9/8</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2022/9/8</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2022/9/8</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2022/9/8</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2022/9/8</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2022/9/8</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2022/9/8</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slide" Target="slide1410.xml"/><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410.xml.rels><?xml version="1.0" encoding="UTF-8" standalone="yes"?>
<Relationships xmlns="http://schemas.openxmlformats.org/package/2006/relationships"><Relationship Id="rId3" Type="http://schemas.openxmlformats.org/officeDocument/2006/relationships/slide" Target="slide1410.xml"/><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6.emf"/><Relationship Id="rId4" Type="http://schemas.openxmlformats.org/officeDocument/2006/relationships/package" Target="../embeddings/Microsoft_Excel_Worksheet.xlsx"/></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7.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8.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2586633"/>
            <a:ext cx="10073390" cy="923330"/>
          </a:xfrm>
        </p:spPr>
        <p:txBody>
          <a:bodyPr/>
          <a:lstStyle/>
          <a:p>
            <a:r>
              <a:rPr lang="ja-JP" altLang="en-US" dirty="0">
                <a:latin typeface="MS Mincho" panose="02020609040205080304" pitchFamily="49" charset="-128"/>
                <a:ea typeface="MS Mincho" panose="02020609040205080304" pitchFamily="49" charset="-128"/>
              </a:rPr>
              <a:t>政務のイノベーション</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HRBP:</a:t>
            </a:r>
            <a:r>
              <a:rPr lang="ja-JP" altLang="en-US" dirty="0"/>
              <a:t>人事</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812530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組織内部</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職員紹介制度を強化して　組織内部イベントを展開します。</a:t>
            </a:r>
            <a:endParaRPr lang="en-US" altLang="ja-JP" dirty="0"/>
          </a:p>
          <a:p>
            <a:pPr marL="342900" indent="-342900">
              <a:buFont typeface="Wingdings" panose="05000000000000000000" pitchFamily="2" charset="2"/>
              <a:buChar char="ü"/>
            </a:pPr>
            <a:r>
              <a:rPr lang="ja-JP" altLang="en-US" dirty="0"/>
              <a:t>人材の組織内部育成を強化します。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2022/9/8</a:t>
            </a:fld>
            <a:endParaRPr lang="en-US"/>
          </a:p>
        </p:txBody>
      </p:sp>
    </p:spTree>
    <p:extLst>
      <p:ext uri="{BB962C8B-B14F-4D97-AF65-F5344CB8AC3E}">
        <p14:creationId xmlns:p14="http://schemas.microsoft.com/office/powerpoint/2010/main" val="41206966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a:t>
            </a:r>
            <a:r>
              <a:rPr lang="ja-JP" altLang="en-US" dirty="0"/>
              <a:t>３０年度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100</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2022/9/8</a:t>
            </a:fld>
            <a:endParaRPr lang="en-US"/>
          </a:p>
        </p:txBody>
      </p:sp>
      <p:graphicFrame>
        <p:nvGraphicFramePr>
          <p:cNvPr id="7" name="表格 5">
            <a:extLst>
              <a:ext uri="{FF2B5EF4-FFF2-40B4-BE49-F238E27FC236}">
                <a16:creationId xmlns:a16="http://schemas.microsoft.com/office/drawing/2014/main" id="{321996D0-EB93-5AA4-CA65-03AC89AB17DA}"/>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C2A7CDC-DC45-F9DF-6023-E2897E135F4E}"/>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52906935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進捗プラン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2022/9/8</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101</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3067238707"/>
              </p:ext>
            </p:extLst>
          </p:nvPr>
        </p:nvGraphicFramePr>
        <p:xfrm>
          <a:off x="315152" y="856142"/>
          <a:ext cx="11572050" cy="1112520"/>
        </p:xfrm>
        <a:graphic>
          <a:graphicData uri="http://schemas.openxmlformats.org/drawingml/2006/table">
            <a:tbl>
              <a:tblPr firstRow="1" bandRow="1">
                <a:tableStyleId>{5C22544A-7EE6-4342-B048-85BDC9FD1C3A}</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
        <p:nvSpPr>
          <p:cNvPr id="6" name="对话气泡: 圆角矩形 5">
            <a:extLst>
              <a:ext uri="{FF2B5EF4-FFF2-40B4-BE49-F238E27FC236}">
                <a16:creationId xmlns:a16="http://schemas.microsoft.com/office/drawing/2014/main" id="{0211FFC6-1435-ACFB-A4B1-9A9EB8F32A70}"/>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5267932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6314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基本インフラ</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ü"/>
            </a:pPr>
            <a:r>
              <a:rPr lang="ja-JP" altLang="en-US" sz="2400" dirty="0">
                <a:latin typeface="MS Mincho" panose="02020609040205080304" pitchFamily="49" charset="-128"/>
                <a:ea typeface="MS Mincho" panose="02020609040205080304" pitchFamily="49" charset="-128"/>
              </a:rPr>
              <a:t>コアテクノロジー</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チップセット（コンピュータ）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オペレーティングシステム</a:t>
            </a:r>
            <a:r>
              <a:rPr lang="en-US" altLang="ja-JP" sz="2200" dirty="0">
                <a:latin typeface="MS Mincho" panose="02020609040205080304" pitchFamily="49" charset="-128"/>
                <a:ea typeface="MS Mincho" panose="02020609040205080304" pitchFamily="49" charset="-128"/>
              </a:rPr>
              <a:t>【operating system】</a:t>
            </a: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データセンター</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セキュリティ</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政務専用ネットワーク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教育・研究専用ネットワーク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医療・介護ネットワーク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2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102</a:t>
            </a:fld>
            <a:r>
              <a:rPr lang="ja-JP" altLang="en-US" spc="-45" dirty="0"/>
              <a:t>　</a:t>
            </a:r>
            <a:r>
              <a:rPr spc="-5" dirty="0"/>
              <a:t>-</a:t>
            </a:r>
          </a:p>
        </p:txBody>
      </p:sp>
    </p:spTree>
    <p:extLst>
      <p:ext uri="{BB962C8B-B14F-4D97-AF65-F5344CB8AC3E}">
        <p14:creationId xmlns:p14="http://schemas.microsoft.com/office/powerpoint/2010/main" val="13149926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2B378A-FBC0-DB2F-F99D-18A92396F589}"/>
              </a:ext>
            </a:extLst>
          </p:cNvPr>
          <p:cNvSpPr>
            <a:spLocks noGrp="1"/>
          </p:cNvSpPr>
          <p:nvPr>
            <p:ph type="title"/>
          </p:nvPr>
        </p:nvSpPr>
        <p:spPr/>
        <p:txBody>
          <a:bodyPr/>
          <a:lstStyle/>
          <a:p>
            <a:r>
              <a:rPr lang="ja-JP" altLang="en-US" sz="3200" dirty="0">
                <a:latin typeface="MS Mincho" panose="02020609040205080304" pitchFamily="49" charset="-128"/>
                <a:ea typeface="MS Mincho" panose="02020609040205080304" pitchFamily="49" charset="-128"/>
              </a:rPr>
              <a:t>インフラ投資：チップセット</a:t>
            </a:r>
            <a:endParaRPr kumimoji="1" lang="ja-JP" altLang="en-US" dirty="0"/>
          </a:p>
        </p:txBody>
      </p:sp>
      <p:sp>
        <p:nvSpPr>
          <p:cNvPr id="5" name="テキスト プレースホルダー 4">
            <a:extLst>
              <a:ext uri="{FF2B5EF4-FFF2-40B4-BE49-F238E27FC236}">
                <a16:creationId xmlns:a16="http://schemas.microsoft.com/office/drawing/2014/main" id="{59A18AEF-418E-57FD-571F-EF4C356AD4F4}"/>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A2F55EF5-0F47-94BB-BB02-DAF988E3CD40}"/>
              </a:ext>
            </a:extLst>
          </p:cNvPr>
          <p:cNvSpPr>
            <a:spLocks noGrp="1"/>
          </p:cNvSpPr>
          <p:nvPr>
            <p:ph type="dt" sz="half" idx="6"/>
          </p:nvPr>
        </p:nvSpPr>
        <p:spPr/>
        <p:txBody>
          <a:bodyPr/>
          <a:lstStyle/>
          <a:p>
            <a:fld id="{F80A0BA5-CE47-470D-91AB-CBF149FD40F7}" type="datetime1">
              <a:rPr lang="zh-CN" altLang="en-US" smtClean="0"/>
              <a:t>2022/9/8</a:t>
            </a:fld>
            <a:endParaRPr lang="en-US"/>
          </a:p>
        </p:txBody>
      </p:sp>
      <p:sp>
        <p:nvSpPr>
          <p:cNvPr id="4" name="スライド番号プレースホルダー 3">
            <a:extLst>
              <a:ext uri="{FF2B5EF4-FFF2-40B4-BE49-F238E27FC236}">
                <a16:creationId xmlns:a16="http://schemas.microsoft.com/office/drawing/2014/main" id="{191BADEE-2234-5C6D-666C-520544E7C67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103</a:t>
            </a:fld>
            <a:r>
              <a:rPr spc="-45"/>
              <a:t> </a:t>
            </a:r>
            <a:r>
              <a:rPr spc="-5"/>
              <a:t>-</a:t>
            </a:r>
            <a:endParaRPr spc="-5" dirty="0"/>
          </a:p>
        </p:txBody>
      </p:sp>
    </p:spTree>
    <p:extLst>
      <p:ext uri="{BB962C8B-B14F-4D97-AF65-F5344CB8AC3E}">
        <p14:creationId xmlns:p14="http://schemas.microsoft.com/office/powerpoint/2010/main" val="23983264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E0AB4-6599-439C-B494-BF39B90963DF}"/>
              </a:ext>
            </a:extLst>
          </p:cNvPr>
          <p:cNvSpPr>
            <a:spLocks noGrp="1"/>
          </p:cNvSpPr>
          <p:nvPr>
            <p:ph type="title"/>
          </p:nvPr>
        </p:nvSpPr>
        <p:spPr/>
        <p:txBody>
          <a:bodyPr/>
          <a:lstStyle/>
          <a:p>
            <a:r>
              <a:rPr kumimoji="1" lang="ja-JP" altLang="en-US" dirty="0"/>
              <a:t>データセンター</a:t>
            </a:r>
          </a:p>
        </p:txBody>
      </p:sp>
      <p:sp>
        <p:nvSpPr>
          <p:cNvPr id="3" name="日付プレースホルダー 2">
            <a:extLst>
              <a:ext uri="{FF2B5EF4-FFF2-40B4-BE49-F238E27FC236}">
                <a16:creationId xmlns:a16="http://schemas.microsoft.com/office/drawing/2014/main" id="{6DFDFCD6-E3D1-4C58-809D-F89781E3A448}"/>
              </a:ext>
            </a:extLst>
          </p:cNvPr>
          <p:cNvSpPr>
            <a:spLocks noGrp="1"/>
          </p:cNvSpPr>
          <p:nvPr>
            <p:ph type="dt" sz="half" idx="6"/>
          </p:nvPr>
        </p:nvSpPr>
        <p:spPr/>
        <p:txBody>
          <a:bodyPr/>
          <a:lstStyle/>
          <a:p>
            <a:fld id="{F80A0BA5-CE47-470D-91AB-CBF149FD40F7}" type="datetime1">
              <a:rPr lang="zh-CN" altLang="en-US" smtClean="0"/>
              <a:t>2022/9/8</a:t>
            </a:fld>
            <a:endParaRPr lang="en-US"/>
          </a:p>
        </p:txBody>
      </p:sp>
      <p:sp>
        <p:nvSpPr>
          <p:cNvPr id="4" name="スライド番号プレースホルダー 3">
            <a:extLst>
              <a:ext uri="{FF2B5EF4-FFF2-40B4-BE49-F238E27FC236}">
                <a16:creationId xmlns:a16="http://schemas.microsoft.com/office/drawing/2014/main" id="{18912D0A-7F8C-4234-AE6A-666574B074A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104</a:t>
            </a:fld>
            <a:r>
              <a:rPr spc="-45"/>
              <a:t> </a:t>
            </a:r>
            <a:r>
              <a:rPr spc="-5"/>
              <a:t>-</a:t>
            </a:r>
            <a:endParaRPr spc="-5" dirty="0"/>
          </a:p>
        </p:txBody>
      </p:sp>
    </p:spTree>
    <p:extLst>
      <p:ext uri="{BB962C8B-B14F-4D97-AF65-F5344CB8AC3E}">
        <p14:creationId xmlns:p14="http://schemas.microsoft.com/office/powerpoint/2010/main" val="35037568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A30544-82F4-3749-71A2-CAF5E577ACA9}"/>
              </a:ext>
            </a:extLst>
          </p:cNvPr>
          <p:cNvSpPr>
            <a:spLocks noGrp="1"/>
          </p:cNvSpPr>
          <p:nvPr>
            <p:ph type="title"/>
          </p:nvPr>
        </p:nvSpPr>
        <p:spPr>
          <a:xfrm>
            <a:off x="316983" y="-16805"/>
            <a:ext cx="11540249" cy="492443"/>
          </a:xfrm>
        </p:spPr>
        <p:txBody>
          <a:bodyPr/>
          <a:lstStyle/>
          <a:p>
            <a:r>
              <a:rPr lang="ja-JP" altLang="en-US" sz="3200" dirty="0">
                <a:latin typeface="MS Mincho" panose="02020609040205080304" pitchFamily="49" charset="-128"/>
                <a:ea typeface="MS Mincho" panose="02020609040205080304" pitchFamily="49" charset="-128"/>
              </a:rPr>
              <a:t>インフラ投資：</a:t>
            </a:r>
            <a:r>
              <a:rPr kumimoji="1" lang="en-US" altLang="ja-JP" dirty="0"/>
              <a:t>OS</a:t>
            </a:r>
            <a:endParaRPr kumimoji="1" lang="ja-JP" altLang="en-US" dirty="0"/>
          </a:p>
        </p:txBody>
      </p:sp>
      <p:sp>
        <p:nvSpPr>
          <p:cNvPr id="5" name="テキスト プレースホルダー 4">
            <a:extLst>
              <a:ext uri="{FF2B5EF4-FFF2-40B4-BE49-F238E27FC236}">
                <a16:creationId xmlns:a16="http://schemas.microsoft.com/office/drawing/2014/main" id="{19B600C4-69D9-1124-058A-D85901E976FC}"/>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7B795502-80FC-1AC7-758E-281F76481B7F}"/>
              </a:ext>
            </a:extLst>
          </p:cNvPr>
          <p:cNvSpPr>
            <a:spLocks noGrp="1"/>
          </p:cNvSpPr>
          <p:nvPr>
            <p:ph type="dt" sz="half" idx="6"/>
          </p:nvPr>
        </p:nvSpPr>
        <p:spPr/>
        <p:txBody>
          <a:bodyPr/>
          <a:lstStyle/>
          <a:p>
            <a:fld id="{F80A0BA5-CE47-470D-91AB-CBF149FD40F7}" type="datetime1">
              <a:rPr lang="zh-CN" altLang="en-US" smtClean="0"/>
              <a:t>2022/9/8</a:t>
            </a:fld>
            <a:endParaRPr lang="en-US"/>
          </a:p>
        </p:txBody>
      </p:sp>
      <p:sp>
        <p:nvSpPr>
          <p:cNvPr id="4" name="スライド番号プレースホルダー 3">
            <a:extLst>
              <a:ext uri="{FF2B5EF4-FFF2-40B4-BE49-F238E27FC236}">
                <a16:creationId xmlns:a16="http://schemas.microsoft.com/office/drawing/2014/main" id="{E5F60EA7-96B5-2E3D-E03D-0DDB02FA78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105</a:t>
            </a:fld>
            <a:r>
              <a:rPr spc="-45"/>
              <a:t> </a:t>
            </a:r>
            <a:r>
              <a:rPr spc="-5"/>
              <a:t>-</a:t>
            </a:r>
            <a:endParaRPr spc="-5" dirty="0"/>
          </a:p>
        </p:txBody>
      </p:sp>
    </p:spTree>
    <p:extLst>
      <p:ext uri="{BB962C8B-B14F-4D97-AF65-F5344CB8AC3E}">
        <p14:creationId xmlns:p14="http://schemas.microsoft.com/office/powerpoint/2010/main" val="152504052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593773"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a:t>
            </a:r>
            <a:r>
              <a:rPr lang="en-US" altLang="ja-JP" b="1" dirty="0">
                <a:latin typeface="MS Mincho" panose="02020609040205080304" pitchFamily="49" charset="-128"/>
                <a:ea typeface="MS Mincho" panose="02020609040205080304" pitchFamily="49" charset="-128"/>
              </a:rPr>
              <a:t>One”</a:t>
            </a:r>
            <a:r>
              <a:rPr lang="ja-JP" altLang="en-US" b="1" dirty="0">
                <a:latin typeface="MS Mincho" panose="02020609040205080304" pitchFamily="49" charset="-128"/>
                <a:ea typeface="MS Mincho" panose="02020609040205080304" pitchFamily="49" charset="-128"/>
              </a:rPr>
              <a:t>プラットフォームアーキテクチャ</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”ポータル（</a:t>
            </a: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窓口”（官民コミュニケーション）</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ジャパン 通貨＆決済</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異常検知（</a:t>
            </a:r>
            <a:r>
              <a:rPr lang="en-US" altLang="ja-JP" sz="2000" dirty="0">
                <a:latin typeface="MS Mincho" panose="02020609040205080304" pitchFamily="49" charset="-128"/>
                <a:ea typeface="MS Mincho" panose="02020609040205080304" pitchFamily="49" charset="-128"/>
              </a:rPr>
              <a:t>AI</a:t>
            </a:r>
            <a:r>
              <a:rPr lang="ja-JP" altLang="en-US" sz="2000" dirty="0">
                <a:latin typeface="MS Mincho" panose="02020609040205080304" pitchFamily="49" charset="-128"/>
                <a:ea typeface="MS Mincho" panose="02020609040205080304" pitchFamily="49" charset="-128"/>
              </a:rPr>
              <a:t>で行政・司法を監察）</a:t>
            </a:r>
            <a:endParaRPr lang="en-US" altLang="ja-JP" sz="2000" dirty="0">
              <a:latin typeface="MS Mincho" panose="02020609040205080304" pitchFamily="49" charset="-128"/>
              <a:ea typeface="MS Mincho" panose="02020609040205080304" pitchFamily="49" charset="-128"/>
            </a:endParaRPr>
          </a:p>
          <a:p>
            <a:pPr marL="342900" indent="-342900" algn="l">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共通アプリ</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a:latin typeface="MS Mincho" panose="02020609040205080304" pitchFamily="49" charset="-128"/>
                <a:ea typeface="MS Mincho" panose="02020609040205080304" pitchFamily="49" charset="-128"/>
              </a:rPr>
              <a:t>Office</a:t>
            </a:r>
            <a:r>
              <a:rPr lang="ja-JP" altLang="en-US" sz="2000" dirty="0">
                <a:latin typeface="MS Mincho" panose="02020609040205080304" pitchFamily="49" charset="-128"/>
                <a:ea typeface="MS Mincho" panose="02020609040205080304" pitchFamily="49" charset="-128"/>
              </a:rPr>
              <a:t>ソフトウエア（文書、表計算、スライドなど）</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チームワーク（チャット、視聴）</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プロフィール（</a:t>
            </a:r>
            <a:r>
              <a:rPr lang="en-US" altLang="ja-JP" sz="2000" dirty="0">
                <a:latin typeface="MS Mincho" panose="02020609040205080304" pitchFamily="49" charset="-128"/>
                <a:ea typeface="MS Mincho" panose="02020609040205080304" pitchFamily="49" charset="-128"/>
              </a:rPr>
              <a:t>Homepage</a:t>
            </a:r>
            <a:r>
              <a:rPr lang="ja-JP" altLang="en-US" sz="2000" dirty="0">
                <a:latin typeface="MS Mincho" panose="02020609040205080304" pitchFamily="49" charset="-128"/>
                <a:ea typeface="MS Mincho" panose="02020609040205080304" pitchFamily="49" charset="-128"/>
              </a:rPr>
              <a:t>）</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モバイル辞書</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モバイル手帳</a:t>
            </a:r>
            <a:endParaRPr lang="en-US" altLang="ja-JP" sz="20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デジタル図書館、博物館</a:t>
            </a:r>
            <a:endParaRPr lang="en-US" altLang="ja-JP" sz="20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金融決済サービス</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0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106</a:t>
            </a:fld>
            <a:r>
              <a:rPr lang="ja-JP" altLang="en-US" spc="-45" dirty="0"/>
              <a:t>　</a:t>
            </a:r>
            <a:r>
              <a:rPr spc="-5" dirty="0"/>
              <a:t>-</a:t>
            </a:r>
          </a:p>
        </p:txBody>
      </p:sp>
    </p:spTree>
    <p:extLst>
      <p:ext uri="{BB962C8B-B14F-4D97-AF65-F5344CB8AC3E}">
        <p14:creationId xmlns:p14="http://schemas.microsoft.com/office/powerpoint/2010/main" val="318416574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sz="3200">
                <a:latin typeface="MS Mincho" panose="02020609040205080304" pitchFamily="49" charset="-128"/>
                <a:ea typeface="MS Mincho" panose="02020609040205080304" pitchFamily="49" charset="-128"/>
              </a:rPr>
              <a:t>インフラ投資：基本</a:t>
            </a:r>
            <a:r>
              <a:rPr lang="ja-JP" altLang="en-US"/>
              <a:t>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5816977"/>
          </a:xfrm>
        </p:spPr>
        <p:txBody>
          <a:bodyPr/>
          <a:lstStyle/>
          <a:p>
            <a:r>
              <a:rPr lang="en-US" altLang="ja-JP" dirty="0"/>
              <a:t>Gov</a:t>
            </a:r>
            <a:r>
              <a:rPr lang="ja-JP" altLang="en-US" dirty="0"/>
              <a:t>ネットワーク：政務、教育・研究、健康・医療</a:t>
            </a:r>
            <a:endParaRPr lang="en-US" altLang="ja-JP" dirty="0"/>
          </a:p>
          <a:p>
            <a:endParaRPr lang="en-US" altLang="ja-JP" dirty="0"/>
          </a:p>
          <a:p>
            <a:r>
              <a:rPr lang="en-US" altLang="ja-JP" dirty="0"/>
              <a:t>Gov</a:t>
            </a:r>
            <a:r>
              <a:rPr lang="ja-JP" altLang="en-US" dirty="0"/>
              <a:t>クラウド（</a:t>
            </a:r>
            <a:r>
              <a:rPr lang="ja-JP" altLang="en-US" dirty="0">
                <a:solidFill>
                  <a:srgbClr val="FF0000"/>
                </a:solidFill>
              </a:rPr>
              <a:t>ハイブリッド </a:t>
            </a:r>
            <a:r>
              <a:rPr lang="ja-JP" altLang="en-US" dirty="0"/>
              <a:t>）</a:t>
            </a:r>
            <a:endParaRPr lang="en-US" altLang="ja-JP" dirty="0"/>
          </a:p>
          <a:p>
            <a:endParaRPr lang="en-US" altLang="ja-JP" dirty="0"/>
          </a:p>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dirty="0"/>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107</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2022/9/8</a:t>
            </a:fld>
            <a:endParaRPr lang="en-US"/>
          </a:p>
        </p:txBody>
      </p:sp>
    </p:spTree>
    <p:extLst>
      <p:ext uri="{BB962C8B-B14F-4D97-AF65-F5344CB8AC3E}">
        <p14:creationId xmlns:p14="http://schemas.microsoft.com/office/powerpoint/2010/main" val="144426350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金融決済サービス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108</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2022/9/8</a:t>
            </a:fld>
            <a:endParaRPr lang="en-US"/>
          </a:p>
        </p:txBody>
      </p:sp>
      <p:sp>
        <p:nvSpPr>
          <p:cNvPr id="6" name="吹き出し: 角を丸めた四角形 5">
            <a:extLst>
              <a:ext uri="{FF2B5EF4-FFF2-40B4-BE49-F238E27FC236}">
                <a16:creationId xmlns:a16="http://schemas.microsoft.com/office/drawing/2014/main" id="{38FF7E52-C435-4206-A714-A2F933AAD523}"/>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165135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5298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政務サービス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省庁</a:t>
            </a:r>
            <a:endParaRPr lang="en-US" altLang="ja-JP" sz="24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en-US" altLang="ja-JP" sz="22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地方自治体</a:t>
            </a:r>
            <a:endParaRPr lang="en-US" altLang="ja-JP" sz="22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109</a:t>
            </a:fld>
            <a:r>
              <a:rPr lang="ja-JP" altLang="en-US" spc="-45" dirty="0"/>
              <a:t>　</a:t>
            </a:r>
            <a:r>
              <a:rPr spc="-5" dirty="0"/>
              <a:t>-</a:t>
            </a:r>
          </a:p>
        </p:txBody>
      </p:sp>
    </p:spTree>
    <p:extLst>
      <p:ext uri="{BB962C8B-B14F-4D97-AF65-F5344CB8AC3E}">
        <p14:creationId xmlns:p14="http://schemas.microsoft.com/office/powerpoint/2010/main" val="608280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2022/9/8</a:t>
            </a:fld>
            <a:endParaRPr lang="en-US"/>
          </a:p>
        </p:txBody>
      </p:sp>
    </p:spTree>
    <p:extLst>
      <p:ext uri="{BB962C8B-B14F-4D97-AF65-F5344CB8AC3E}">
        <p14:creationId xmlns:p14="http://schemas.microsoft.com/office/powerpoint/2010/main" val="158856407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政務</a:t>
            </a:r>
            <a:r>
              <a:rPr lang="en-US" altLang="ja-JP" dirty="0"/>
              <a:t>SaaS</a:t>
            </a:r>
            <a:endParaRPr lang="zh-CN" altLang="en-US"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2022/9/8</a:t>
            </a:fld>
            <a:endParaRPr lang="en-US"/>
          </a:p>
        </p:txBody>
      </p:sp>
      <p:graphicFrame>
        <p:nvGraphicFramePr>
          <p:cNvPr id="11" name="表 10">
            <a:extLst>
              <a:ext uri="{FF2B5EF4-FFF2-40B4-BE49-F238E27FC236}">
                <a16:creationId xmlns:a16="http://schemas.microsoft.com/office/drawing/2014/main" id="{3A48C04F-8FEA-4501-B379-772D04D6787F}"/>
              </a:ext>
            </a:extLst>
          </p:cNvPr>
          <p:cNvGraphicFramePr>
            <a:graphicFrameLocks noGrp="1"/>
          </p:cNvGraphicFramePr>
          <p:nvPr>
            <p:extLst>
              <p:ext uri="{D42A27DB-BD31-4B8C-83A1-F6EECF244321}">
                <p14:modId xmlns:p14="http://schemas.microsoft.com/office/powerpoint/2010/main" val="555024916"/>
              </p:ext>
            </p:extLst>
          </p:nvPr>
        </p:nvGraphicFramePr>
        <p:xfrm>
          <a:off x="338325" y="534059"/>
          <a:ext cx="11518907" cy="5839982"/>
        </p:xfrm>
        <a:graphic>
          <a:graphicData uri="http://schemas.openxmlformats.org/drawingml/2006/table">
            <a:tbl>
              <a:tblPr>
                <a:tableStyleId>{5C22544A-7EE6-4342-B048-85BDC9FD1C3A}</a:tableStyleId>
              </a:tblPr>
              <a:tblGrid>
                <a:gridCol w="2521956">
                  <a:extLst>
                    <a:ext uri="{9D8B030D-6E8A-4147-A177-3AD203B41FA5}">
                      <a16:colId xmlns:a16="http://schemas.microsoft.com/office/drawing/2014/main" val="4152197590"/>
                    </a:ext>
                  </a:extLst>
                </a:gridCol>
                <a:gridCol w="8996951">
                  <a:extLst>
                    <a:ext uri="{9D8B030D-6E8A-4147-A177-3AD203B41FA5}">
                      <a16:colId xmlns:a16="http://schemas.microsoft.com/office/drawing/2014/main" val="2187828690"/>
                    </a:ext>
                  </a:extLst>
                </a:gridCol>
              </a:tblGrid>
              <a:tr h="261647">
                <a:tc>
                  <a:txBody>
                    <a:bodyPr/>
                    <a:lstStyle/>
                    <a:p>
                      <a:pPr algn="ctr" fontAlgn="ctr"/>
                      <a:r>
                        <a:rPr lang="ja-JP" altLang="en-US" sz="1800" u="none" strike="noStrike" dirty="0">
                          <a:effectLst/>
                          <a:latin typeface="MS Mincho" panose="02020609040205080304" pitchFamily="49" charset="-128"/>
                          <a:ea typeface="MS Mincho" panose="02020609040205080304" pitchFamily="49" charset="-128"/>
                        </a:rPr>
                        <a:t>基本サービス</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04" marR="404" marT="404" marB="0" anchor="ctr"/>
                </a:tc>
                <a:tc>
                  <a:txBody>
                    <a:bodyPr/>
                    <a:lstStyle/>
                    <a:p>
                      <a:pPr algn="ctr" fontAlgn="ctr"/>
                      <a:r>
                        <a:rPr lang="ja-JP" altLang="en-US" sz="1800" u="none" strike="noStrike" dirty="0">
                          <a:effectLst/>
                          <a:latin typeface="MS Mincho" panose="02020609040205080304" pitchFamily="49" charset="-128"/>
                          <a:ea typeface="MS Mincho" panose="02020609040205080304" pitchFamily="49" charset="-128"/>
                        </a:rPr>
                        <a:t>サービス概要</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04" marR="404" marT="404" marB="0" anchor="ctr"/>
                </a:tc>
                <a:extLst>
                  <a:ext uri="{0D108BD9-81ED-4DB2-BD59-A6C34878D82A}">
                    <a16:rowId xmlns:a16="http://schemas.microsoft.com/office/drawing/2014/main" val="961285879"/>
                  </a:ext>
                </a:extLst>
              </a:tr>
              <a:tr h="313158">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住民記録</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異動（転入・転出など）、住基ネットワーク連携、統計処理、証明書発行</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822342026"/>
                  </a:ext>
                </a:extLst>
              </a:tr>
              <a:tr h="261647">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印鑑登録</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印鑑登録、廃止、統計処理、証明書発行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956951711"/>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選挙管理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名簿管理、投票所管理、定時登録、例月処理、統計処理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90553637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個人住民税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当初課税処理、対象者情報管理、課税資料管理、賦課更正、統計処理、証明書発行</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927581164"/>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固定資産税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共有管理、土地情報管理、家屋情報管理、償却資産管理、当初処理、統計処理、証明書発行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125854786"/>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軽自動車税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車両台帳管理（登録・廃車、非課税減免など）、統計処理、証明書発行</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515984400"/>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法人住民税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基本台帳管理、課税台帳管理、申告管理、統計処理、証明書発行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083478146"/>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事業所税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基本台帳管理、課税台帳管理、申告管理、統計処理</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436257192"/>
                  </a:ext>
                </a:extLst>
              </a:tr>
              <a:tr h="261647">
                <a:tc>
                  <a:txBody>
                    <a:bodyPr/>
                    <a:lstStyle/>
                    <a:p>
                      <a:pPr algn="l" fontAlgn="ctr"/>
                      <a:r>
                        <a:rPr lang="zh-CN" altLang="en-US" sz="1800" u="none" strike="noStrike">
                          <a:effectLst/>
                          <a:latin typeface="MS Mincho" panose="02020609040205080304" pitchFamily="49" charset="-128"/>
                          <a:ea typeface="MS Mincho" panose="02020609040205080304" pitchFamily="49" charset="-128"/>
                        </a:rPr>
                        <a:t>国民健康保険</a:t>
                      </a:r>
                      <a:endParaRPr lang="zh-CN"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資格管理、賦課管理、給付管理、統計処理、証明書発行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4199075168"/>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国民年金</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資格管理、付加管理、免除管理、給付管理、統計処理、証明書発行</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08432907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介護保険</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資格管理、賦課管理、受給者管理、給付管理、統計処理、証明書発行 </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414734377"/>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宛名管理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送付先管理、口座管理、混合世帯管理、</a:t>
                      </a:r>
                      <a:r>
                        <a:rPr lang="en-US" altLang="ja-JP" sz="1800" u="none" strike="noStrike">
                          <a:effectLst/>
                          <a:latin typeface="MS Mincho" panose="02020609040205080304" pitchFamily="49" charset="-128"/>
                          <a:ea typeface="MS Mincho" panose="02020609040205080304" pitchFamily="49" charset="-128"/>
                        </a:rPr>
                        <a:t>DV</a:t>
                      </a:r>
                      <a:r>
                        <a:rPr lang="ja-JP" altLang="en-US" sz="1800" u="none" strike="noStrike">
                          <a:effectLst/>
                          <a:latin typeface="MS Mincho" panose="02020609040205080304" pitchFamily="49" charset="-128"/>
                          <a:ea typeface="MS Mincho" panose="02020609040205080304" pitchFamily="49" charset="-128"/>
                        </a:rPr>
                        <a:t>・ストーカー管理、統計管理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06363018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収納管理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収納情報管理、消込、還付充当、督促状、コンビニ収納、統計処理、証明書発行</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4246315679"/>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滞納管理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未納情報管理、滞納引継、催告、猶予、分納、時効、統計管理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564553896"/>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後期高齢</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資格管理、賦課管理、広域連携</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323957572"/>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戸籍</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戸籍事務管理、附票管理、除籍管理、民刑管理、記載不要届出情報管理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955582055"/>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コンビニ交付</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コンビニ交付、業務システム連携</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56634905"/>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共通基盤</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職員認証、システム連携、統合運用 </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633020192"/>
                  </a:ext>
                </a:extLst>
              </a:tr>
            </a:tbl>
          </a:graphicData>
        </a:graphic>
      </p:graphicFrame>
      <p:sp>
        <p:nvSpPr>
          <p:cNvPr id="6" name="灯片编号占位符 31">
            <a:extLst>
              <a:ext uri="{FF2B5EF4-FFF2-40B4-BE49-F238E27FC236}">
                <a16:creationId xmlns:a16="http://schemas.microsoft.com/office/drawing/2014/main" id="{AF6016A0-30E0-4DA2-89D9-EE5CBD8D23A9}"/>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110</a:t>
            </a:fld>
            <a:r>
              <a:rPr lang="ja-JP" altLang="en-US" spc="-45" dirty="0"/>
              <a:t>　</a:t>
            </a:r>
            <a:r>
              <a:rPr spc="-5" dirty="0"/>
              <a:t>-</a:t>
            </a:r>
          </a:p>
        </p:txBody>
      </p:sp>
    </p:spTree>
    <p:extLst>
      <p:ext uri="{BB962C8B-B14F-4D97-AF65-F5344CB8AC3E}">
        <p14:creationId xmlns:p14="http://schemas.microsoft.com/office/powerpoint/2010/main" val="2602663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8"/>
            <a:ext cx="5452984" cy="5696602"/>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国民ポータル（年金）</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教育</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全日本学力評価ダッシュボード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校務管理</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授業ツール（バーチャルスクール）</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400" dirty="0">
                <a:latin typeface="MS Mincho" panose="02020609040205080304" pitchFamily="49" charset="-128"/>
                <a:ea typeface="MS Mincho" panose="02020609040205080304" pitchFamily="49" charset="-128"/>
              </a:rPr>
              <a:t>LMS</a:t>
            </a:r>
            <a:r>
              <a:rPr lang="ja-JP" altLang="en-US" sz="2400" dirty="0">
                <a:latin typeface="MS Mincho" panose="02020609040205080304" pitchFamily="49" charset="-128"/>
                <a:ea typeface="MS Mincho" panose="02020609040205080304" pitchFamily="49" charset="-128"/>
              </a:rPr>
              <a:t>（ライニング管理）</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探究型ケーススタディ</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ニュース（教育）</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就職</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人材・就職評価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p>
          <a:p>
            <a:pPr marL="800100" lvl="1" indent="-342900">
              <a:buFont typeface="Wingdings" panose="05000000000000000000" pitchFamily="2" charset="2"/>
              <a:buChar char="p"/>
            </a:pPr>
            <a:endParaRPr lang="en-US" altLang="ja-JP" sz="22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111</a:t>
            </a:fld>
            <a:r>
              <a:rPr lang="ja-JP" altLang="en-US" spc="-45" dirty="0"/>
              <a:t>　</a:t>
            </a:r>
            <a:r>
              <a:rPr spc="-5" dirty="0"/>
              <a:t>-</a:t>
            </a:r>
          </a:p>
        </p:txBody>
      </p:sp>
    </p:spTree>
    <p:extLst>
      <p:ext uri="{BB962C8B-B14F-4D97-AF65-F5344CB8AC3E}">
        <p14:creationId xmlns:p14="http://schemas.microsoft.com/office/powerpoint/2010/main" val="21683953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latin typeface="MS Mincho" panose="02020609040205080304" pitchFamily="49" charset="-128"/>
                <a:ea typeface="MS Mincho" panose="02020609040205080304" pitchFamily="49" charset="-128"/>
              </a:rPr>
              <a:t>スクール</a:t>
            </a:r>
            <a:r>
              <a:rPr lang="en-US" altLang="ja-JP" dirty="0">
                <a:latin typeface="MS Mincho" panose="02020609040205080304" pitchFamily="49" charset="-128"/>
                <a:ea typeface="MS Mincho" panose="02020609040205080304" pitchFamily="49" charset="-128"/>
              </a:rPr>
              <a:t>SaaS</a:t>
            </a:r>
            <a:r>
              <a:rPr lang="ja-JP" altLang="en-US" dirty="0">
                <a:latin typeface="MS Mincho" panose="02020609040205080304" pitchFamily="49" charset="-128"/>
                <a:ea typeface="MS Mincho" panose="02020609040205080304" pitchFamily="49" charset="-128"/>
              </a:rPr>
              <a:t>：学力分析サービス</a:t>
            </a:r>
            <a:endParaRPr lang="zh-CN" altLang="en-US" dirty="0">
              <a:latin typeface="MS Mincho" panose="02020609040205080304" pitchFamily="49" charset="-128"/>
              <a:ea typeface="MS Mincho" panose="02020609040205080304" pitchFamily="49" charset="-128"/>
            </a:endParaRPr>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112</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2022/9/8</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2116620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a:extLst>
              <a:ext uri="{FF2B5EF4-FFF2-40B4-BE49-F238E27FC236}">
                <a16:creationId xmlns:a16="http://schemas.microsoft.com/office/drawing/2014/main" id="{536456C9-1DD8-4E1A-95A2-5DCADD46069B}"/>
              </a:ext>
            </a:extLst>
          </p:cNvPr>
          <p:cNvSpPr>
            <a:spLocks noChangeAspect="1"/>
          </p:cNvSpPr>
          <p:nvPr/>
        </p:nvSpPr>
        <p:spPr>
          <a:xfrm>
            <a:off x="8977364" y="3544360"/>
            <a:ext cx="1299272" cy="1299872"/>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rPr>
              <a:t>A</a:t>
            </a:r>
            <a:endParaRPr lang="zh-CN" altLang="en-US" sz="3600" dirty="0">
              <a:solidFill>
                <a:schemeClr val="tx1"/>
              </a:solidFill>
            </a:endParaRPr>
          </a:p>
        </p:txBody>
      </p:sp>
      <p:sp>
        <p:nvSpPr>
          <p:cNvPr id="24" name="椭圆 23">
            <a:extLst>
              <a:ext uri="{FF2B5EF4-FFF2-40B4-BE49-F238E27FC236}">
                <a16:creationId xmlns:a16="http://schemas.microsoft.com/office/drawing/2014/main" id="{2735E8F5-D2B4-4E00-8E8C-4B30932384D8}"/>
              </a:ext>
            </a:extLst>
          </p:cNvPr>
          <p:cNvSpPr>
            <a:spLocks noChangeAspect="1"/>
          </p:cNvSpPr>
          <p:nvPr/>
        </p:nvSpPr>
        <p:spPr>
          <a:xfrm>
            <a:off x="7693537" y="5162433"/>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B</a:t>
            </a:r>
          </a:p>
        </p:txBody>
      </p:sp>
      <p:sp>
        <p:nvSpPr>
          <p:cNvPr id="25" name="椭圆 24">
            <a:extLst>
              <a:ext uri="{FF2B5EF4-FFF2-40B4-BE49-F238E27FC236}">
                <a16:creationId xmlns:a16="http://schemas.microsoft.com/office/drawing/2014/main" id="{64BED2DB-0D9A-4DD5-AD20-BF3C0363B496}"/>
              </a:ext>
            </a:extLst>
          </p:cNvPr>
          <p:cNvSpPr>
            <a:spLocks noChangeAspect="1"/>
          </p:cNvSpPr>
          <p:nvPr/>
        </p:nvSpPr>
        <p:spPr>
          <a:xfrm>
            <a:off x="9131130" y="1966705"/>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D</a:t>
            </a:r>
          </a:p>
        </p:txBody>
      </p:sp>
      <p:cxnSp>
        <p:nvCxnSpPr>
          <p:cNvPr id="26" name="直接箭头连接符 25">
            <a:extLst>
              <a:ext uri="{FF2B5EF4-FFF2-40B4-BE49-F238E27FC236}">
                <a16:creationId xmlns:a16="http://schemas.microsoft.com/office/drawing/2014/main" id="{61244F47-F40E-48DE-BA23-299008C1FA39}"/>
              </a:ext>
            </a:extLst>
          </p:cNvPr>
          <p:cNvCxnSpPr>
            <a:cxnSpLocks/>
            <a:stCxn id="25" idx="4"/>
            <a:endCxn id="22" idx="0"/>
          </p:cNvCxnSpPr>
          <p:nvPr/>
        </p:nvCxnSpPr>
        <p:spPr>
          <a:xfrm flipH="1">
            <a:off x="9627000" y="2970329"/>
            <a:ext cx="5709" cy="574031"/>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7" name="直接箭头连接符 26">
            <a:extLst>
              <a:ext uri="{FF2B5EF4-FFF2-40B4-BE49-F238E27FC236}">
                <a16:creationId xmlns:a16="http://schemas.microsoft.com/office/drawing/2014/main" id="{A9EC7006-A528-4EB2-AA55-0D2CFCBBD9ED}"/>
              </a:ext>
            </a:extLst>
          </p:cNvPr>
          <p:cNvCxnSpPr>
            <a:cxnSpLocks/>
            <a:stCxn id="24" idx="7"/>
            <a:endCxn id="22" idx="3"/>
          </p:cNvCxnSpPr>
          <p:nvPr/>
        </p:nvCxnSpPr>
        <p:spPr>
          <a:xfrm flipV="1">
            <a:off x="8549786" y="4653870"/>
            <a:ext cx="617852" cy="65554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89ED71E3-27C0-4071-97A7-B61DAB25BEE7}"/>
              </a:ext>
            </a:extLst>
          </p:cNvPr>
          <p:cNvCxnSpPr>
            <a:cxnSpLocks/>
            <a:stCxn id="23" idx="6"/>
            <a:endCxn id="22" idx="2"/>
          </p:cNvCxnSpPr>
          <p:nvPr/>
        </p:nvCxnSpPr>
        <p:spPr>
          <a:xfrm>
            <a:off x="6409710" y="3632959"/>
            <a:ext cx="2567654" cy="56133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29" name="椭圆 28">
            <a:extLst>
              <a:ext uri="{FF2B5EF4-FFF2-40B4-BE49-F238E27FC236}">
                <a16:creationId xmlns:a16="http://schemas.microsoft.com/office/drawing/2014/main" id="{34FB431B-A0E4-4387-9258-985F23A71A44}"/>
              </a:ext>
            </a:extLst>
          </p:cNvPr>
          <p:cNvSpPr>
            <a:spLocks noChangeAspect="1"/>
          </p:cNvSpPr>
          <p:nvPr/>
        </p:nvSpPr>
        <p:spPr>
          <a:xfrm>
            <a:off x="5358055" y="5077920"/>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C3</a:t>
            </a:r>
          </a:p>
        </p:txBody>
      </p:sp>
      <p:sp>
        <p:nvSpPr>
          <p:cNvPr id="30" name="椭圆 29">
            <a:extLst>
              <a:ext uri="{FF2B5EF4-FFF2-40B4-BE49-F238E27FC236}">
                <a16:creationId xmlns:a16="http://schemas.microsoft.com/office/drawing/2014/main" id="{29224B44-CFA3-4351-8B0F-39F1567D7645}"/>
              </a:ext>
            </a:extLst>
          </p:cNvPr>
          <p:cNvSpPr>
            <a:spLocks noChangeAspect="1"/>
          </p:cNvSpPr>
          <p:nvPr/>
        </p:nvSpPr>
        <p:spPr>
          <a:xfrm>
            <a:off x="5401992" y="1825243"/>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C2</a:t>
            </a:r>
          </a:p>
        </p:txBody>
      </p:sp>
      <p:sp>
        <p:nvSpPr>
          <p:cNvPr id="31" name="椭圆 30">
            <a:extLst>
              <a:ext uri="{FF2B5EF4-FFF2-40B4-BE49-F238E27FC236}">
                <a16:creationId xmlns:a16="http://schemas.microsoft.com/office/drawing/2014/main" id="{80338070-1B39-43D5-985E-9C0DE30FD47C}"/>
              </a:ext>
            </a:extLst>
          </p:cNvPr>
          <p:cNvSpPr>
            <a:spLocks noChangeAspect="1"/>
          </p:cNvSpPr>
          <p:nvPr/>
        </p:nvSpPr>
        <p:spPr>
          <a:xfrm>
            <a:off x="3026196" y="2993961"/>
            <a:ext cx="911962" cy="91238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C1</a:t>
            </a:r>
          </a:p>
        </p:txBody>
      </p:sp>
      <p:sp>
        <p:nvSpPr>
          <p:cNvPr id="32" name="椭圆 31">
            <a:extLst>
              <a:ext uri="{FF2B5EF4-FFF2-40B4-BE49-F238E27FC236}">
                <a16:creationId xmlns:a16="http://schemas.microsoft.com/office/drawing/2014/main" id="{350B7C05-0335-47A4-B085-5F0055335529}"/>
              </a:ext>
            </a:extLst>
          </p:cNvPr>
          <p:cNvSpPr>
            <a:spLocks noChangeAspect="1"/>
          </p:cNvSpPr>
          <p:nvPr/>
        </p:nvSpPr>
        <p:spPr>
          <a:xfrm>
            <a:off x="2088604" y="1544138"/>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D2</a:t>
            </a:r>
          </a:p>
        </p:txBody>
      </p:sp>
      <p:cxnSp>
        <p:nvCxnSpPr>
          <p:cNvPr id="33" name="直接箭头连接符 32">
            <a:extLst>
              <a:ext uri="{FF2B5EF4-FFF2-40B4-BE49-F238E27FC236}">
                <a16:creationId xmlns:a16="http://schemas.microsoft.com/office/drawing/2014/main" id="{2E885DA6-C709-42A3-9AAF-8AD30E71FF25}"/>
              </a:ext>
            </a:extLst>
          </p:cNvPr>
          <p:cNvCxnSpPr>
            <a:cxnSpLocks/>
            <a:stCxn id="30" idx="4"/>
            <a:endCxn id="23" idx="0"/>
          </p:cNvCxnSpPr>
          <p:nvPr/>
        </p:nvCxnSpPr>
        <p:spPr>
          <a:xfrm>
            <a:off x="5857973" y="2737628"/>
            <a:ext cx="0" cy="34333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4" name="直接箭头连接符 33">
            <a:extLst>
              <a:ext uri="{FF2B5EF4-FFF2-40B4-BE49-F238E27FC236}">
                <a16:creationId xmlns:a16="http://schemas.microsoft.com/office/drawing/2014/main" id="{0D54601D-D413-4C85-B04B-30AFB8925068}"/>
              </a:ext>
            </a:extLst>
          </p:cNvPr>
          <p:cNvCxnSpPr>
            <a:cxnSpLocks/>
            <a:stCxn id="29" idx="0"/>
            <a:endCxn id="23" idx="4"/>
          </p:cNvCxnSpPr>
          <p:nvPr/>
        </p:nvCxnSpPr>
        <p:spPr>
          <a:xfrm flipV="1">
            <a:off x="5814036" y="4184952"/>
            <a:ext cx="43937" cy="89296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C4751580-765C-49CC-8586-53CF64046BAF}"/>
              </a:ext>
            </a:extLst>
          </p:cNvPr>
          <p:cNvCxnSpPr>
            <a:cxnSpLocks/>
            <a:stCxn id="31" idx="6"/>
            <a:endCxn id="23" idx="2"/>
          </p:cNvCxnSpPr>
          <p:nvPr/>
        </p:nvCxnSpPr>
        <p:spPr>
          <a:xfrm>
            <a:off x="3938158" y="3450154"/>
            <a:ext cx="1368078" cy="182805"/>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36" name="椭圆 35">
            <a:extLst>
              <a:ext uri="{FF2B5EF4-FFF2-40B4-BE49-F238E27FC236}">
                <a16:creationId xmlns:a16="http://schemas.microsoft.com/office/drawing/2014/main" id="{F112A28C-EA6B-4D60-9BE1-D582F78F96B0}"/>
              </a:ext>
            </a:extLst>
          </p:cNvPr>
          <p:cNvSpPr>
            <a:spLocks noChangeAspect="1"/>
          </p:cNvSpPr>
          <p:nvPr/>
        </p:nvSpPr>
        <p:spPr>
          <a:xfrm>
            <a:off x="624243" y="3060446"/>
            <a:ext cx="829056" cy="82944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D1</a:t>
            </a:r>
          </a:p>
        </p:txBody>
      </p:sp>
      <p:sp>
        <p:nvSpPr>
          <p:cNvPr id="37" name="椭圆 36">
            <a:extLst>
              <a:ext uri="{FF2B5EF4-FFF2-40B4-BE49-F238E27FC236}">
                <a16:creationId xmlns:a16="http://schemas.microsoft.com/office/drawing/2014/main" id="{F9F6DDF0-C67F-43D1-AB0F-9C641585F330}"/>
              </a:ext>
            </a:extLst>
          </p:cNvPr>
          <p:cNvSpPr>
            <a:spLocks noChangeAspect="1"/>
          </p:cNvSpPr>
          <p:nvPr/>
        </p:nvSpPr>
        <p:spPr>
          <a:xfrm>
            <a:off x="1722766" y="4332571"/>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D3</a:t>
            </a:r>
          </a:p>
        </p:txBody>
      </p:sp>
      <p:cxnSp>
        <p:nvCxnSpPr>
          <p:cNvPr id="38" name="直接箭头连接符 37">
            <a:extLst>
              <a:ext uri="{FF2B5EF4-FFF2-40B4-BE49-F238E27FC236}">
                <a16:creationId xmlns:a16="http://schemas.microsoft.com/office/drawing/2014/main" id="{093EC28E-78AF-48DE-823E-C1557B78401B}"/>
              </a:ext>
            </a:extLst>
          </p:cNvPr>
          <p:cNvCxnSpPr>
            <a:cxnSpLocks/>
            <a:stCxn id="37" idx="7"/>
            <a:endCxn id="31" idx="3"/>
          </p:cNvCxnSpPr>
          <p:nvPr/>
        </p:nvCxnSpPr>
        <p:spPr>
          <a:xfrm flipV="1">
            <a:off x="2430410" y="3772730"/>
            <a:ext cx="729340" cy="68131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82AEB984-69FF-43C1-9D97-BE361320FEEF}"/>
              </a:ext>
            </a:extLst>
          </p:cNvPr>
          <p:cNvCxnSpPr>
            <a:cxnSpLocks/>
            <a:stCxn id="32" idx="5"/>
            <a:endCxn id="31" idx="1"/>
          </p:cNvCxnSpPr>
          <p:nvPr/>
        </p:nvCxnSpPr>
        <p:spPr>
          <a:xfrm>
            <a:off x="2796248" y="2252110"/>
            <a:ext cx="363502" cy="87546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0" name="直接箭头连接符 39">
            <a:extLst>
              <a:ext uri="{FF2B5EF4-FFF2-40B4-BE49-F238E27FC236}">
                <a16:creationId xmlns:a16="http://schemas.microsoft.com/office/drawing/2014/main" id="{2C5E770C-C073-49D0-82C9-CF6F83E1E385}"/>
              </a:ext>
            </a:extLst>
          </p:cNvPr>
          <p:cNvCxnSpPr>
            <a:cxnSpLocks/>
            <a:stCxn id="36" idx="6"/>
            <a:endCxn id="31" idx="2"/>
          </p:cNvCxnSpPr>
          <p:nvPr/>
        </p:nvCxnSpPr>
        <p:spPr>
          <a:xfrm flipV="1">
            <a:off x="1453299" y="3450154"/>
            <a:ext cx="1572897" cy="25013"/>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41" name="椭圆 40">
            <a:extLst>
              <a:ext uri="{FF2B5EF4-FFF2-40B4-BE49-F238E27FC236}">
                <a16:creationId xmlns:a16="http://schemas.microsoft.com/office/drawing/2014/main" id="{D3A2B9E7-65F9-4BD6-A62F-19218F751CEB}"/>
              </a:ext>
            </a:extLst>
          </p:cNvPr>
          <p:cNvSpPr>
            <a:spLocks noChangeAspect="1"/>
          </p:cNvSpPr>
          <p:nvPr/>
        </p:nvSpPr>
        <p:spPr>
          <a:xfrm>
            <a:off x="4405744" y="80760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E1</a:t>
            </a:r>
          </a:p>
        </p:txBody>
      </p:sp>
      <p:sp>
        <p:nvSpPr>
          <p:cNvPr id="42" name="椭圆 41">
            <a:extLst>
              <a:ext uri="{FF2B5EF4-FFF2-40B4-BE49-F238E27FC236}">
                <a16:creationId xmlns:a16="http://schemas.microsoft.com/office/drawing/2014/main" id="{F7B96017-6052-491A-9EA2-A543FBB14F49}"/>
              </a:ext>
            </a:extLst>
          </p:cNvPr>
          <p:cNvSpPr>
            <a:spLocks noChangeAspect="1"/>
          </p:cNvSpPr>
          <p:nvPr/>
        </p:nvSpPr>
        <p:spPr>
          <a:xfrm>
            <a:off x="6516545" y="80361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E2</a:t>
            </a:r>
          </a:p>
        </p:txBody>
      </p:sp>
      <p:cxnSp>
        <p:nvCxnSpPr>
          <p:cNvPr id="43" name="直接箭头连接符 42">
            <a:extLst>
              <a:ext uri="{FF2B5EF4-FFF2-40B4-BE49-F238E27FC236}">
                <a16:creationId xmlns:a16="http://schemas.microsoft.com/office/drawing/2014/main" id="{D8F6078E-6C30-41EE-8C42-BD2F61EFF6E0}"/>
              </a:ext>
            </a:extLst>
          </p:cNvPr>
          <p:cNvCxnSpPr>
            <a:cxnSpLocks/>
            <a:stCxn id="41" idx="5"/>
            <a:endCxn id="30" idx="1"/>
          </p:cNvCxnSpPr>
          <p:nvPr/>
        </p:nvCxnSpPr>
        <p:spPr>
          <a:xfrm>
            <a:off x="5049056" y="1451217"/>
            <a:ext cx="486490" cy="50764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4" name="直接箭头连接符 43">
            <a:extLst>
              <a:ext uri="{FF2B5EF4-FFF2-40B4-BE49-F238E27FC236}">
                <a16:creationId xmlns:a16="http://schemas.microsoft.com/office/drawing/2014/main" id="{997506B1-74B2-406E-8D00-AA5486BC1812}"/>
              </a:ext>
            </a:extLst>
          </p:cNvPr>
          <p:cNvCxnSpPr>
            <a:cxnSpLocks/>
            <a:stCxn id="42" idx="3"/>
            <a:endCxn id="30" idx="7"/>
          </p:cNvCxnSpPr>
          <p:nvPr/>
        </p:nvCxnSpPr>
        <p:spPr>
          <a:xfrm flipH="1">
            <a:off x="6180400" y="1447227"/>
            <a:ext cx="446520" cy="51163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45" name="椭圆 44">
            <a:extLst>
              <a:ext uri="{FF2B5EF4-FFF2-40B4-BE49-F238E27FC236}">
                <a16:creationId xmlns:a16="http://schemas.microsoft.com/office/drawing/2014/main" id="{C343BA05-8349-47EE-A9F6-BC65832724A1}"/>
              </a:ext>
            </a:extLst>
          </p:cNvPr>
          <p:cNvSpPr>
            <a:spLocks noChangeAspect="1"/>
          </p:cNvSpPr>
          <p:nvPr/>
        </p:nvSpPr>
        <p:spPr>
          <a:xfrm>
            <a:off x="7969046" y="981881"/>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H1</a:t>
            </a:r>
          </a:p>
        </p:txBody>
      </p:sp>
      <p:sp>
        <p:nvSpPr>
          <p:cNvPr id="46" name="椭圆 45">
            <a:extLst>
              <a:ext uri="{FF2B5EF4-FFF2-40B4-BE49-F238E27FC236}">
                <a16:creationId xmlns:a16="http://schemas.microsoft.com/office/drawing/2014/main" id="{E50DD0B9-D6EC-48AF-9DA3-4B99DA76BA77}"/>
              </a:ext>
            </a:extLst>
          </p:cNvPr>
          <p:cNvSpPr>
            <a:spLocks noChangeAspect="1"/>
          </p:cNvSpPr>
          <p:nvPr/>
        </p:nvSpPr>
        <p:spPr>
          <a:xfrm>
            <a:off x="10568099" y="943810"/>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H2</a:t>
            </a:r>
          </a:p>
        </p:txBody>
      </p:sp>
      <p:cxnSp>
        <p:nvCxnSpPr>
          <p:cNvPr id="47" name="直接箭头连接符 46">
            <a:extLst>
              <a:ext uri="{FF2B5EF4-FFF2-40B4-BE49-F238E27FC236}">
                <a16:creationId xmlns:a16="http://schemas.microsoft.com/office/drawing/2014/main" id="{8CD59419-F2B7-45B2-B8C6-F410DE6104B1}"/>
              </a:ext>
            </a:extLst>
          </p:cNvPr>
          <p:cNvCxnSpPr>
            <a:cxnSpLocks/>
            <a:stCxn id="45" idx="5"/>
            <a:endCxn id="25" idx="1"/>
          </p:cNvCxnSpPr>
          <p:nvPr/>
        </p:nvCxnSpPr>
        <p:spPr>
          <a:xfrm>
            <a:off x="8676690" y="1689853"/>
            <a:ext cx="601349" cy="423829"/>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8" name="直接箭头连接符 47">
            <a:extLst>
              <a:ext uri="{FF2B5EF4-FFF2-40B4-BE49-F238E27FC236}">
                <a16:creationId xmlns:a16="http://schemas.microsoft.com/office/drawing/2014/main" id="{9AB084D1-76C4-40A0-873E-C0C4FE042A53}"/>
              </a:ext>
            </a:extLst>
          </p:cNvPr>
          <p:cNvCxnSpPr>
            <a:cxnSpLocks/>
            <a:stCxn id="46" idx="3"/>
            <a:endCxn id="25" idx="7"/>
          </p:cNvCxnSpPr>
          <p:nvPr/>
        </p:nvCxnSpPr>
        <p:spPr>
          <a:xfrm flipH="1">
            <a:off x="9987379" y="1651782"/>
            <a:ext cx="702132" cy="46190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6" name="タイトル 5">
            <a:extLst>
              <a:ext uri="{FF2B5EF4-FFF2-40B4-BE49-F238E27FC236}">
                <a16:creationId xmlns:a16="http://schemas.microsoft.com/office/drawing/2014/main" id="{69C706CC-AB56-B621-E1DB-48F2E3153EE2}"/>
              </a:ext>
            </a:extLst>
          </p:cNvPr>
          <p:cNvSpPr>
            <a:spLocks noGrp="1"/>
          </p:cNvSpPr>
          <p:nvPr>
            <p:ph type="title"/>
          </p:nvPr>
        </p:nvSpPr>
        <p:spPr>
          <a:xfrm>
            <a:off x="271609" y="-72050"/>
            <a:ext cx="11394838" cy="492443"/>
          </a:xfrm>
        </p:spPr>
        <p:txBody>
          <a:bodyPr/>
          <a:lstStyle/>
          <a:p>
            <a:r>
              <a:rPr lang="ja-JP" altLang="en-US" dirty="0">
                <a:latin typeface="MS Mincho" panose="02020609040205080304" pitchFamily="49" charset="-128"/>
                <a:ea typeface="MS Mincho" panose="02020609040205080304" pitchFamily="49" charset="-128"/>
              </a:rPr>
              <a:t>スクール</a:t>
            </a:r>
            <a:r>
              <a:rPr lang="en-US" altLang="ja-JP" dirty="0">
                <a:latin typeface="MS Mincho" panose="02020609040205080304" pitchFamily="49" charset="-128"/>
                <a:ea typeface="MS Mincho" panose="02020609040205080304" pitchFamily="49" charset="-128"/>
              </a:rPr>
              <a:t>SaaS</a:t>
            </a:r>
            <a:r>
              <a:rPr lang="ja-JP" altLang="en-US" dirty="0">
                <a:latin typeface="MS Mincho" panose="02020609040205080304" pitchFamily="49" charset="-128"/>
                <a:ea typeface="MS Mincho" panose="02020609040205080304" pitchFamily="49" charset="-128"/>
              </a:rPr>
              <a:t>：</a:t>
            </a:r>
            <a:r>
              <a:rPr lang="zh-TW" altLang="en-US" dirty="0">
                <a:latin typeface="MS Mincho" panose="02020609040205080304" pitchFamily="49" charset="-128"/>
                <a:ea typeface="MS Mincho" panose="02020609040205080304" pitchFamily="49" charset="-128"/>
              </a:rPr>
              <a:t>個別最適化教</a:t>
            </a:r>
            <a:r>
              <a:rPr lang="ja-JP" altLang="en-US" dirty="0">
                <a:latin typeface="MS Mincho" panose="02020609040205080304" pitchFamily="49" charset="-128"/>
                <a:ea typeface="MS Mincho" panose="02020609040205080304" pitchFamily="49" charset="-128"/>
              </a:rPr>
              <a:t>育（意思決定システム）</a:t>
            </a:r>
          </a:p>
        </p:txBody>
      </p:sp>
      <p:sp>
        <p:nvSpPr>
          <p:cNvPr id="49" name="灯片编号占位符 1">
            <a:extLst>
              <a:ext uri="{FF2B5EF4-FFF2-40B4-BE49-F238E27FC236}">
                <a16:creationId xmlns:a16="http://schemas.microsoft.com/office/drawing/2014/main" id="{F9D75D25-A030-B8D3-DC67-90EE8136380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113</a:t>
            </a:fld>
            <a:r>
              <a:rPr spc="-45" dirty="0"/>
              <a:t> </a:t>
            </a:r>
            <a:r>
              <a:rPr spc="-5" dirty="0"/>
              <a:t>-</a:t>
            </a:r>
          </a:p>
        </p:txBody>
      </p:sp>
      <p:sp>
        <p:nvSpPr>
          <p:cNvPr id="23" name="椭圆 22">
            <a:extLst>
              <a:ext uri="{FF2B5EF4-FFF2-40B4-BE49-F238E27FC236}">
                <a16:creationId xmlns:a16="http://schemas.microsoft.com/office/drawing/2014/main" id="{96667507-20D9-45F7-8130-D899986EF40D}"/>
              </a:ext>
            </a:extLst>
          </p:cNvPr>
          <p:cNvSpPr>
            <a:spLocks noChangeAspect="1"/>
          </p:cNvSpPr>
          <p:nvPr/>
        </p:nvSpPr>
        <p:spPr>
          <a:xfrm>
            <a:off x="5306236" y="3080966"/>
            <a:ext cx="1103474" cy="110398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a:t>
            </a:r>
          </a:p>
        </p:txBody>
      </p:sp>
    </p:spTree>
    <p:extLst>
      <p:ext uri="{BB962C8B-B14F-4D97-AF65-F5344CB8AC3E}">
        <p14:creationId xmlns:p14="http://schemas.microsoft.com/office/powerpoint/2010/main" val="2810432492"/>
      </p:ext>
    </p:extLst>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500"/>
                                  </p:stCondLst>
                                  <p:childTnLst>
                                    <p:set>
                                      <p:cBhvr>
                                        <p:cTn id="15" dur="1" fill="hold">
                                          <p:stCondLst>
                                            <p:cond delay="0"/>
                                          </p:stCondLst>
                                        </p:cTn>
                                        <p:tgtEl>
                                          <p:spTgt spid="3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500"/>
                                  </p:stCondLst>
                                  <p:childTnLst>
                                    <p:set>
                                      <p:cBhvr>
                                        <p:cTn id="22" dur="1" fill="hold">
                                          <p:stCondLst>
                                            <p:cond delay="0"/>
                                          </p:stCondLst>
                                        </p:cTn>
                                        <p:tgtEl>
                                          <p:spTgt spid="32"/>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500"/>
                                  </p:stCondLst>
                                  <p:childTnLst>
                                    <p:set>
                                      <p:cBhvr>
                                        <p:cTn id="25" dur="1" fill="hold">
                                          <p:stCondLst>
                                            <p:cond delay="0"/>
                                          </p:stCondLst>
                                        </p:cTn>
                                        <p:tgtEl>
                                          <p:spTgt spid="38"/>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50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500"/>
                                  </p:stCondLst>
                                  <p:childTnLst>
                                    <p:set>
                                      <p:cBhvr>
                                        <p:cTn id="35" dur="1" fill="hold">
                                          <p:stCondLst>
                                            <p:cond delay="0"/>
                                          </p:stCondLst>
                                        </p:cTn>
                                        <p:tgtEl>
                                          <p:spTgt spid="23"/>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500"/>
                                  </p:stCondLst>
                                  <p:childTnLst>
                                    <p:set>
                                      <p:cBhvr>
                                        <p:cTn id="38" dur="1" fill="hold">
                                          <p:stCondLst>
                                            <p:cond delay="0"/>
                                          </p:stCondLst>
                                        </p:cTn>
                                        <p:tgtEl>
                                          <p:spTgt spid="33"/>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grpId="0" nodeType="afterEffect">
                                  <p:stCondLst>
                                    <p:cond delay="500"/>
                                  </p:stCondLst>
                                  <p:childTnLst>
                                    <p:set>
                                      <p:cBhvr>
                                        <p:cTn id="41" dur="1" fill="hold">
                                          <p:stCondLst>
                                            <p:cond delay="0"/>
                                          </p:stCondLst>
                                        </p:cTn>
                                        <p:tgtEl>
                                          <p:spTgt spid="30"/>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nodeType="after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par>
                          <p:cTn id="45" fill="hold">
                            <p:stCondLst>
                              <p:cond delay="1500"/>
                            </p:stCondLst>
                            <p:childTnLst>
                              <p:par>
                                <p:cTn id="46" presetID="1" presetClass="entr" presetSubtype="0"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childTnLst>
                                </p:cTn>
                              </p:par>
                            </p:childTnLst>
                          </p:cTn>
                        </p:par>
                        <p:par>
                          <p:cTn id="48" fill="hold">
                            <p:stCondLst>
                              <p:cond delay="1500"/>
                            </p:stCondLst>
                            <p:childTnLst>
                              <p:par>
                                <p:cTn id="49" presetID="1" presetClass="entr" presetSubtype="0" fill="hold" grpId="0" nodeType="after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childTnLst>
                                </p:cTn>
                              </p:par>
                            </p:childTnLst>
                          </p:cTn>
                        </p:par>
                        <p:par>
                          <p:cTn id="54" fill="hold">
                            <p:stCondLst>
                              <p:cond delay="1500"/>
                            </p:stCondLst>
                            <p:childTnLst>
                              <p:par>
                                <p:cTn id="55" presetID="1" presetClass="entr" presetSubtype="0" fill="hold" nodeType="afterEffect">
                                  <p:stCondLst>
                                    <p:cond delay="500"/>
                                  </p:stCondLst>
                                  <p:childTnLst>
                                    <p:set>
                                      <p:cBhvr>
                                        <p:cTn id="56" dur="1" fill="hold">
                                          <p:stCondLst>
                                            <p:cond delay="0"/>
                                          </p:stCondLst>
                                        </p:cTn>
                                        <p:tgtEl>
                                          <p:spTgt spid="34"/>
                                        </p:tgtEl>
                                        <p:attrNameLst>
                                          <p:attrName>style.visibility</p:attrName>
                                        </p:attrNameLst>
                                      </p:cBhvr>
                                      <p:to>
                                        <p:strVal val="visible"/>
                                      </p:to>
                                    </p:set>
                                  </p:childTnLst>
                                </p:cTn>
                              </p:par>
                            </p:childTnLst>
                          </p:cTn>
                        </p:par>
                        <p:par>
                          <p:cTn id="57" fill="hold">
                            <p:stCondLst>
                              <p:cond delay="2000"/>
                            </p:stCondLst>
                            <p:childTnLst>
                              <p:par>
                                <p:cTn id="58" presetID="1" presetClass="entr" presetSubtype="0" fill="hold" grpId="0" nodeType="afterEffect">
                                  <p:stCondLst>
                                    <p:cond delay="500"/>
                                  </p:stCondLst>
                                  <p:childTnLst>
                                    <p:set>
                                      <p:cBhvr>
                                        <p:cTn id="59" dur="1" fill="hold">
                                          <p:stCondLst>
                                            <p:cond delay="0"/>
                                          </p:stCondLst>
                                        </p:cTn>
                                        <p:tgtEl>
                                          <p:spTgt spid="2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500"/>
                                  </p:stCondLst>
                                  <p:childTnLst>
                                    <p:set>
                                      <p:cBhvr>
                                        <p:cTn id="66" dur="1" fill="hold">
                                          <p:stCondLst>
                                            <p:cond delay="0"/>
                                          </p:stCondLst>
                                        </p:cTn>
                                        <p:tgtEl>
                                          <p:spTgt spid="22"/>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nodeType="afterEffect">
                                  <p:stCondLst>
                                    <p:cond delay="500"/>
                                  </p:stCondLst>
                                  <p:childTnLst>
                                    <p:set>
                                      <p:cBhvr>
                                        <p:cTn id="69" dur="1" fill="hold">
                                          <p:stCondLst>
                                            <p:cond delay="0"/>
                                          </p:stCondLst>
                                        </p:cTn>
                                        <p:tgtEl>
                                          <p:spTgt spid="27"/>
                                        </p:tgtEl>
                                        <p:attrNameLst>
                                          <p:attrName>style.visibility</p:attrName>
                                        </p:attrNameLst>
                                      </p:cBhvr>
                                      <p:to>
                                        <p:strVal val="visible"/>
                                      </p:to>
                                    </p:set>
                                  </p:childTnLst>
                                </p:cTn>
                              </p:par>
                            </p:childTnLst>
                          </p:cTn>
                        </p:par>
                        <p:par>
                          <p:cTn id="70" fill="hold">
                            <p:stCondLst>
                              <p:cond delay="1000"/>
                            </p:stCondLst>
                            <p:childTnLst>
                              <p:par>
                                <p:cTn id="71" presetID="1" presetClass="entr" presetSubtype="0" fill="hold" nodeType="afterEffect">
                                  <p:stCondLst>
                                    <p:cond delay="500"/>
                                  </p:stCondLst>
                                  <p:childTnLst>
                                    <p:set>
                                      <p:cBhvr>
                                        <p:cTn id="72" dur="1" fill="hold">
                                          <p:stCondLst>
                                            <p:cond delay="0"/>
                                          </p:stCondLst>
                                        </p:cTn>
                                        <p:tgtEl>
                                          <p:spTgt spid="26"/>
                                        </p:tgtEl>
                                        <p:attrNameLst>
                                          <p:attrName>style.visibility</p:attrName>
                                        </p:attrNameLst>
                                      </p:cBhvr>
                                      <p:to>
                                        <p:strVal val="visible"/>
                                      </p:to>
                                    </p:set>
                                  </p:childTnLst>
                                </p:cTn>
                              </p:par>
                            </p:childTnLst>
                          </p:cTn>
                        </p:par>
                        <p:par>
                          <p:cTn id="73" fill="hold">
                            <p:stCondLst>
                              <p:cond delay="1500"/>
                            </p:stCondLst>
                            <p:childTnLst>
                              <p:par>
                                <p:cTn id="74" presetID="1" presetClass="entr" presetSubtype="0" fill="hold" grpId="0" nodeType="afterEffect">
                                  <p:stCondLst>
                                    <p:cond delay="500"/>
                                  </p:stCondLst>
                                  <p:childTnLst>
                                    <p:set>
                                      <p:cBhvr>
                                        <p:cTn id="75" dur="1" fill="hold">
                                          <p:stCondLst>
                                            <p:cond delay="0"/>
                                          </p:stCondLst>
                                        </p:cTn>
                                        <p:tgtEl>
                                          <p:spTgt spid="25"/>
                                        </p:tgtEl>
                                        <p:attrNameLst>
                                          <p:attrName>style.visibility</p:attrName>
                                        </p:attrNameLst>
                                      </p:cBhvr>
                                      <p:to>
                                        <p:strVal val="visible"/>
                                      </p:to>
                                    </p:set>
                                  </p:childTnLst>
                                </p:cTn>
                              </p:par>
                            </p:childTnLst>
                          </p:cTn>
                        </p:par>
                        <p:par>
                          <p:cTn id="76" fill="hold">
                            <p:stCondLst>
                              <p:cond delay="2000"/>
                            </p:stCondLst>
                            <p:childTnLst>
                              <p:par>
                                <p:cTn id="77" presetID="1" presetClass="entr" presetSubtype="0" fill="hold" grpId="0" nodeType="afterEffect">
                                  <p:stCondLst>
                                    <p:cond delay="500"/>
                                  </p:stCondLst>
                                  <p:childTnLst>
                                    <p:set>
                                      <p:cBhvr>
                                        <p:cTn id="78" dur="1" fill="hold">
                                          <p:stCondLst>
                                            <p:cond delay="0"/>
                                          </p:stCondLst>
                                        </p:cTn>
                                        <p:tgtEl>
                                          <p:spTgt spid="24"/>
                                        </p:tgtEl>
                                        <p:attrNameLst>
                                          <p:attrName>style.visibility</p:attrName>
                                        </p:attrNameLst>
                                      </p:cBhvr>
                                      <p:to>
                                        <p:strVal val="visible"/>
                                      </p:to>
                                    </p:set>
                                  </p:childTnLst>
                                </p:cTn>
                              </p:par>
                            </p:childTnLst>
                          </p:cTn>
                        </p:par>
                        <p:par>
                          <p:cTn id="79" fill="hold">
                            <p:stCondLst>
                              <p:cond delay="2500"/>
                            </p:stCondLst>
                            <p:childTnLst>
                              <p:par>
                                <p:cTn id="80" presetID="1" presetClass="entr" presetSubtype="0" fill="hold" nodeType="afterEffect">
                                  <p:stCondLst>
                                    <p:cond delay="500"/>
                                  </p:stCondLst>
                                  <p:childTnLst>
                                    <p:set>
                                      <p:cBhvr>
                                        <p:cTn id="81" dur="1" fill="hold">
                                          <p:stCondLst>
                                            <p:cond delay="0"/>
                                          </p:stCondLst>
                                        </p:cTn>
                                        <p:tgtEl>
                                          <p:spTgt spid="48"/>
                                        </p:tgtEl>
                                        <p:attrNameLst>
                                          <p:attrName>style.visibility</p:attrName>
                                        </p:attrNameLst>
                                      </p:cBhvr>
                                      <p:to>
                                        <p:strVal val="visible"/>
                                      </p:to>
                                    </p:set>
                                  </p:childTnLst>
                                </p:cTn>
                              </p:par>
                            </p:childTnLst>
                          </p:cTn>
                        </p:par>
                        <p:par>
                          <p:cTn id="82" fill="hold">
                            <p:stCondLst>
                              <p:cond delay="3000"/>
                            </p:stCondLst>
                            <p:childTnLst>
                              <p:par>
                                <p:cTn id="83" presetID="1" presetClass="entr" presetSubtype="0" fill="hold" nodeType="afterEffect">
                                  <p:stCondLst>
                                    <p:cond delay="500"/>
                                  </p:stCondLst>
                                  <p:childTnLst>
                                    <p:set>
                                      <p:cBhvr>
                                        <p:cTn id="84" dur="1" fill="hold">
                                          <p:stCondLst>
                                            <p:cond delay="0"/>
                                          </p:stCondLst>
                                        </p:cTn>
                                        <p:tgtEl>
                                          <p:spTgt spid="47"/>
                                        </p:tgtEl>
                                        <p:attrNameLst>
                                          <p:attrName>style.visibility</p:attrName>
                                        </p:attrNameLst>
                                      </p:cBhvr>
                                      <p:to>
                                        <p:strVal val="visible"/>
                                      </p:to>
                                    </p:set>
                                  </p:childTnLst>
                                </p:cTn>
                              </p:par>
                            </p:childTnLst>
                          </p:cTn>
                        </p:par>
                        <p:par>
                          <p:cTn id="85" fill="hold">
                            <p:stCondLst>
                              <p:cond delay="3500"/>
                            </p:stCondLst>
                            <p:childTnLst>
                              <p:par>
                                <p:cTn id="86" presetID="1" presetClass="entr" presetSubtype="0" fill="hold" grpId="0" nodeType="afterEffect">
                                  <p:stCondLst>
                                    <p:cond delay="500"/>
                                  </p:stCondLst>
                                  <p:childTnLst>
                                    <p:set>
                                      <p:cBhvr>
                                        <p:cTn id="87" dur="1" fill="hold">
                                          <p:stCondLst>
                                            <p:cond delay="0"/>
                                          </p:stCondLst>
                                        </p:cTn>
                                        <p:tgtEl>
                                          <p:spTgt spid="45"/>
                                        </p:tgtEl>
                                        <p:attrNameLst>
                                          <p:attrName>style.visibility</p:attrName>
                                        </p:attrNameLst>
                                      </p:cBhvr>
                                      <p:to>
                                        <p:strVal val="visible"/>
                                      </p:to>
                                    </p:set>
                                  </p:childTnLst>
                                </p:cTn>
                              </p:par>
                            </p:childTnLst>
                          </p:cTn>
                        </p:par>
                        <p:par>
                          <p:cTn id="88" fill="hold">
                            <p:stCondLst>
                              <p:cond delay="4000"/>
                            </p:stCondLst>
                            <p:childTnLst>
                              <p:par>
                                <p:cTn id="89" presetID="1" presetClass="entr" presetSubtype="0" fill="hold" grpId="0" nodeType="afterEffect">
                                  <p:stCondLst>
                                    <p:cond delay="500"/>
                                  </p:stCondLst>
                                  <p:childTnLst>
                                    <p:set>
                                      <p:cBhvr>
                                        <p:cTn id="90" dur="1" fill="hold">
                                          <p:stCondLst>
                                            <p:cond delay="0"/>
                                          </p:stCondLst>
                                        </p:cTn>
                                        <p:tgtEl>
                                          <p:spTgt spid="4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6" presetClass="emph" presetSubtype="0" fill="hold" grpId="1" nodeType="clickEffect">
                                  <p:stCondLst>
                                    <p:cond delay="0"/>
                                  </p:stCondLst>
                                  <p:childTnLst>
                                    <p:animScale>
                                      <p:cBhvr>
                                        <p:cTn id="94" dur="2000" fill="hold"/>
                                        <p:tgtEl>
                                          <p:spTgt spid="2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9" grpId="0" animBg="1"/>
      <p:bldP spid="30" grpId="0" animBg="1"/>
      <p:bldP spid="31" grpId="0" animBg="1"/>
      <p:bldP spid="32" grpId="0" animBg="1"/>
      <p:bldP spid="36" grpId="0" animBg="1"/>
      <p:bldP spid="37" grpId="0" animBg="1"/>
      <p:bldP spid="41" grpId="0" animBg="1"/>
      <p:bldP spid="42" grpId="0" animBg="1"/>
      <p:bldP spid="45" grpId="0" animBg="1"/>
      <p:bldP spid="46" grpId="0" animBg="1"/>
      <p:bldP spid="23" grpId="0" animBg="1"/>
      <p:bldP spid="23" grpId="1"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就職支援サービス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114</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2022/9/8</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11924368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F561-5893-4496-B6B5-BD79977C6CEE}"/>
              </a:ext>
            </a:extLst>
          </p:cNvPr>
          <p:cNvSpPr>
            <a:spLocks noGrp="1"/>
          </p:cNvSpPr>
          <p:nvPr>
            <p:ph type="title"/>
          </p:nvPr>
        </p:nvSpPr>
        <p:spPr/>
        <p:txBody>
          <a:bodyPr/>
          <a:lstStyle/>
          <a:p>
            <a:r>
              <a:rPr lang="ja-JP" altLang="en-US" dirty="0"/>
              <a:t>就職支援サービス：</a:t>
            </a:r>
            <a:r>
              <a:rPr lang="en-US" altLang="ja-JP" dirty="0"/>
              <a:t>HRTech</a:t>
            </a:r>
            <a:endParaRPr lang="zh-CN" altLang="en-US" dirty="0"/>
          </a:p>
        </p:txBody>
      </p:sp>
      <p:sp>
        <p:nvSpPr>
          <p:cNvPr id="5" name="流程图: 多文档 4">
            <a:extLst>
              <a:ext uri="{FF2B5EF4-FFF2-40B4-BE49-F238E27FC236}">
                <a16:creationId xmlns:a16="http://schemas.microsoft.com/office/drawing/2014/main" id="{605DF0A2-2761-4987-B7D1-527E5B319AB6}"/>
              </a:ext>
            </a:extLst>
          </p:cNvPr>
          <p:cNvSpPr/>
          <p:nvPr/>
        </p:nvSpPr>
        <p:spPr>
          <a:xfrm>
            <a:off x="4956396" y="1291453"/>
            <a:ext cx="2172128" cy="1371600"/>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能力フレームワーク</a:t>
            </a:r>
            <a:endParaRPr lang="zh-CN" altLang="en-US" sz="2400" dirty="0">
              <a:solidFill>
                <a:schemeClr val="tx1"/>
              </a:solidFill>
              <a:latin typeface="+mj-ea"/>
              <a:ea typeface="+mj-ea"/>
            </a:endParaRPr>
          </a:p>
        </p:txBody>
      </p:sp>
      <p:sp>
        <p:nvSpPr>
          <p:cNvPr id="8" name="文本框 7">
            <a:extLst>
              <a:ext uri="{FF2B5EF4-FFF2-40B4-BE49-F238E27FC236}">
                <a16:creationId xmlns:a16="http://schemas.microsoft.com/office/drawing/2014/main" id="{90EC268D-EE7E-4FEB-A05B-4127B87E5243}"/>
              </a:ext>
            </a:extLst>
          </p:cNvPr>
          <p:cNvSpPr txBox="1"/>
          <p:nvPr/>
        </p:nvSpPr>
        <p:spPr>
          <a:xfrm>
            <a:off x="609600" y="83557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個人</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CCC07410-B885-4D43-BE72-E3789C5C52DC}"/>
              </a:ext>
            </a:extLst>
          </p:cNvPr>
          <p:cNvSpPr txBox="1"/>
          <p:nvPr/>
        </p:nvSpPr>
        <p:spPr>
          <a:xfrm>
            <a:off x="10972800" y="80010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企業</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5646C8D2-76C6-44B8-B022-764E92FEDF6C}"/>
              </a:ext>
            </a:extLst>
          </p:cNvPr>
          <p:cNvCxnSpPr>
            <a:cxnSpLocks/>
            <a:stCxn id="5" idx="3"/>
            <a:endCxn id="49" idx="1"/>
          </p:cNvCxnSpPr>
          <p:nvPr/>
        </p:nvCxnSpPr>
        <p:spPr>
          <a:xfrm flipV="1">
            <a:off x="7128524" y="1960050"/>
            <a:ext cx="1354295" cy="172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461F2F86-27F3-4368-B435-54DD706CE571}"/>
              </a:ext>
            </a:extLst>
          </p:cNvPr>
          <p:cNvCxnSpPr>
            <a:cxnSpLocks/>
            <a:stCxn id="5" idx="1"/>
            <a:endCxn id="27" idx="3"/>
          </p:cNvCxnSpPr>
          <p:nvPr/>
        </p:nvCxnSpPr>
        <p:spPr>
          <a:xfrm flipH="1">
            <a:off x="4036903" y="1977253"/>
            <a:ext cx="919493" cy="115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434206-8C7F-452B-85D4-FF0171DC6585}"/>
              </a:ext>
            </a:extLst>
          </p:cNvPr>
          <p:cNvCxnSpPr>
            <a:cxnSpLocks/>
            <a:stCxn id="27" idx="2"/>
            <a:endCxn id="40" idx="0"/>
          </p:cNvCxnSpPr>
          <p:nvPr/>
        </p:nvCxnSpPr>
        <p:spPr>
          <a:xfrm>
            <a:off x="2977493" y="3177540"/>
            <a:ext cx="8674" cy="3815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流程图: 决策 21">
            <a:extLst>
              <a:ext uri="{FF2B5EF4-FFF2-40B4-BE49-F238E27FC236}">
                <a16:creationId xmlns:a16="http://schemas.microsoft.com/office/drawing/2014/main" id="{0EB025EE-29B3-4D38-944E-E63483C60FA6}"/>
              </a:ext>
            </a:extLst>
          </p:cNvPr>
          <p:cNvSpPr/>
          <p:nvPr/>
        </p:nvSpPr>
        <p:spPr>
          <a:xfrm>
            <a:off x="4654493" y="4023371"/>
            <a:ext cx="2947065" cy="121919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F0000"/>
                </a:solidFill>
                <a:latin typeface="+mj-ea"/>
                <a:ea typeface="+mj-ea"/>
              </a:rPr>
              <a:t>AI</a:t>
            </a:r>
            <a:endParaRPr lang="zh-CN" altLang="en-US" sz="2400" dirty="0">
              <a:solidFill>
                <a:srgbClr val="FF0000"/>
              </a:solidFill>
              <a:latin typeface="+mj-ea"/>
              <a:ea typeface="+mj-ea"/>
            </a:endParaRPr>
          </a:p>
        </p:txBody>
      </p:sp>
      <p:cxnSp>
        <p:nvCxnSpPr>
          <p:cNvPr id="24" name="直接箭头连接符 23">
            <a:extLst>
              <a:ext uri="{FF2B5EF4-FFF2-40B4-BE49-F238E27FC236}">
                <a16:creationId xmlns:a16="http://schemas.microsoft.com/office/drawing/2014/main" id="{24340D4D-14CD-41C6-9C31-11768CC52997}"/>
              </a:ext>
            </a:extLst>
          </p:cNvPr>
          <p:cNvCxnSpPr>
            <a:cxnSpLocks/>
            <a:stCxn id="40" idx="3"/>
            <a:endCxn id="22" idx="1"/>
          </p:cNvCxnSpPr>
          <p:nvPr/>
        </p:nvCxnSpPr>
        <p:spPr>
          <a:xfrm>
            <a:off x="3901711" y="4624877"/>
            <a:ext cx="752782" cy="8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81BCAAD1-68AD-4AA9-A9AB-EF1BE88CB789}"/>
              </a:ext>
            </a:extLst>
          </p:cNvPr>
          <p:cNvCxnSpPr>
            <a:cxnSpLocks/>
            <a:stCxn id="48" idx="1"/>
            <a:endCxn id="22" idx="3"/>
          </p:cNvCxnSpPr>
          <p:nvPr/>
        </p:nvCxnSpPr>
        <p:spPr>
          <a:xfrm flipH="1">
            <a:off x="7601558" y="4605127"/>
            <a:ext cx="770187" cy="27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7771275-9364-4225-BB97-885E67B3CD89}"/>
              </a:ext>
            </a:extLst>
          </p:cNvPr>
          <p:cNvCxnSpPr>
            <a:cxnSpLocks/>
            <a:endCxn id="49" idx="3"/>
          </p:cNvCxnSpPr>
          <p:nvPr/>
        </p:nvCxnSpPr>
        <p:spPr>
          <a:xfrm flipH="1">
            <a:off x="9883979" y="1960050"/>
            <a:ext cx="10888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F3648B3-6260-4705-AC78-C383BE612C14}"/>
              </a:ext>
            </a:extLst>
          </p:cNvPr>
          <p:cNvCxnSpPr>
            <a:cxnSpLocks/>
            <a:endCxn id="27" idx="1"/>
          </p:cNvCxnSpPr>
          <p:nvPr/>
        </p:nvCxnSpPr>
        <p:spPr>
          <a:xfrm>
            <a:off x="1219200" y="1988820"/>
            <a:ext cx="698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文本框 33">
            <a:extLst>
              <a:ext uri="{FF2B5EF4-FFF2-40B4-BE49-F238E27FC236}">
                <a16:creationId xmlns:a16="http://schemas.microsoft.com/office/drawing/2014/main" id="{B3ACF57B-CD9C-4B10-BC64-6B484BD9F3C4}"/>
              </a:ext>
            </a:extLst>
          </p:cNvPr>
          <p:cNvSpPr txBox="1"/>
          <p:nvPr/>
        </p:nvSpPr>
        <p:spPr>
          <a:xfrm>
            <a:off x="4727028" y="5643057"/>
            <a:ext cx="2819400" cy="5334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紹介リスト</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36" name="直接箭头连接符 35">
            <a:extLst>
              <a:ext uri="{FF2B5EF4-FFF2-40B4-BE49-F238E27FC236}">
                <a16:creationId xmlns:a16="http://schemas.microsoft.com/office/drawing/2014/main" id="{6F88EF76-BB6A-4390-91FC-45275B001FF7}"/>
              </a:ext>
            </a:extLst>
          </p:cNvPr>
          <p:cNvCxnSpPr>
            <a:stCxn id="22" idx="2"/>
            <a:endCxn id="34" idx="0"/>
          </p:cNvCxnSpPr>
          <p:nvPr/>
        </p:nvCxnSpPr>
        <p:spPr>
          <a:xfrm>
            <a:off x="6128026" y="5242564"/>
            <a:ext cx="8702" cy="400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AAC0C52-FC82-43B6-9744-C81ED869FAE7}"/>
              </a:ext>
            </a:extLst>
          </p:cNvPr>
          <p:cNvCxnSpPr>
            <a:stCxn id="34" idx="3"/>
          </p:cNvCxnSpPr>
          <p:nvPr/>
        </p:nvCxnSpPr>
        <p:spPr>
          <a:xfrm>
            <a:off x="7546428" y="5909757"/>
            <a:ext cx="342637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6E0328C2-47AA-4035-91E1-08EFBFC938E4}"/>
              </a:ext>
            </a:extLst>
          </p:cNvPr>
          <p:cNvCxnSpPr>
            <a:cxnSpLocks/>
            <a:stCxn id="34" idx="1"/>
          </p:cNvCxnSpPr>
          <p:nvPr/>
        </p:nvCxnSpPr>
        <p:spPr>
          <a:xfrm flipH="1">
            <a:off x="1219200" y="5909757"/>
            <a:ext cx="35078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27" name="表格 5">
            <a:extLst>
              <a:ext uri="{FF2B5EF4-FFF2-40B4-BE49-F238E27FC236}">
                <a16:creationId xmlns:a16="http://schemas.microsoft.com/office/drawing/2014/main" id="{B58C6C35-6D14-4C08-9E1F-F4F509987397}"/>
              </a:ext>
            </a:extLst>
          </p:cNvPr>
          <p:cNvGraphicFramePr>
            <a:graphicFrameLocks noGrp="1"/>
          </p:cNvGraphicFramePr>
          <p:nvPr>
            <p:extLst>
              <p:ext uri="{D42A27DB-BD31-4B8C-83A1-F6EECF244321}">
                <p14:modId xmlns:p14="http://schemas.microsoft.com/office/powerpoint/2010/main" val="4007338338"/>
              </p:ext>
            </p:extLst>
          </p:nvPr>
        </p:nvGraphicFramePr>
        <p:xfrm>
          <a:off x="1918083" y="800100"/>
          <a:ext cx="2118820" cy="2377440"/>
        </p:xfrm>
        <a:graphic>
          <a:graphicData uri="http://schemas.openxmlformats.org/drawingml/2006/table">
            <a:tbl>
              <a:tblPr firstRow="1" bandRow="1">
                <a:tableStyleId>{5C22544A-7EE6-4342-B048-85BDC9FD1C3A}</a:tableStyleId>
              </a:tblPr>
              <a:tblGrid>
                <a:gridCol w="2118820">
                  <a:extLst>
                    <a:ext uri="{9D8B030D-6E8A-4147-A177-3AD203B41FA5}">
                      <a16:colId xmlns:a16="http://schemas.microsoft.com/office/drawing/2014/main" val="3170074802"/>
                    </a:ext>
                  </a:extLst>
                </a:gridCol>
              </a:tblGrid>
              <a:tr h="309270">
                <a:tc>
                  <a:txBody>
                    <a:bodyPr/>
                    <a:lstStyle/>
                    <a:p>
                      <a:pPr algn="ctr"/>
                      <a:r>
                        <a:rPr lang="ja-JP" altLang="en-US" sz="1800" dirty="0"/>
                        <a:t>学習ログ</a:t>
                      </a:r>
                      <a:endParaRPr lang="zh-CN" altLang="en-US" sz="1800" dirty="0">
                        <a:latin typeface="+mj-ea"/>
                        <a:ea typeface="+mj-ea"/>
                      </a:endParaRPr>
                    </a:p>
                  </a:txBody>
                  <a:tcPr/>
                </a:tc>
                <a:extLst>
                  <a:ext uri="{0D108BD9-81ED-4DB2-BD59-A6C34878D82A}">
                    <a16:rowId xmlns:a16="http://schemas.microsoft.com/office/drawing/2014/main" val="1334803490"/>
                  </a:ext>
                </a:extLst>
              </a:tr>
              <a:tr h="283498">
                <a:tc>
                  <a:txBody>
                    <a:bodyPr/>
                    <a:lstStyle/>
                    <a:p>
                      <a:pPr algn="ctr"/>
                      <a:r>
                        <a:rPr lang="ja-JP" altLang="en-US" sz="1600" dirty="0"/>
                        <a:t>英語</a:t>
                      </a:r>
                      <a:endParaRPr lang="zh-CN" altLang="en-US" sz="1600" dirty="0">
                        <a:latin typeface="+mj-ea"/>
                        <a:ea typeface="+mj-ea"/>
                      </a:endParaRPr>
                    </a:p>
                  </a:txBody>
                  <a:tcPr/>
                </a:tc>
                <a:extLst>
                  <a:ext uri="{0D108BD9-81ED-4DB2-BD59-A6C34878D82A}">
                    <a16:rowId xmlns:a16="http://schemas.microsoft.com/office/drawing/2014/main" val="1532286603"/>
                  </a:ext>
                </a:extLst>
              </a:tr>
              <a:tr h="283498">
                <a:tc>
                  <a:txBody>
                    <a:bodyPr/>
                    <a:lstStyle/>
                    <a:p>
                      <a:pPr algn="ctr"/>
                      <a:r>
                        <a:rPr lang="ja-JP" altLang="en-US" sz="1600" dirty="0"/>
                        <a:t>コミュニケーション</a:t>
                      </a:r>
                      <a:endParaRPr lang="zh-CN" altLang="en-US" sz="1600" dirty="0">
                        <a:latin typeface="+mj-ea"/>
                        <a:ea typeface="+mj-ea"/>
                      </a:endParaRPr>
                    </a:p>
                  </a:txBody>
                  <a:tcPr/>
                </a:tc>
                <a:extLst>
                  <a:ext uri="{0D108BD9-81ED-4DB2-BD59-A6C34878D82A}">
                    <a16:rowId xmlns:a16="http://schemas.microsoft.com/office/drawing/2014/main" val="893108435"/>
                  </a:ext>
                </a:extLst>
              </a:tr>
              <a:tr h="283498">
                <a:tc>
                  <a:txBody>
                    <a:bodyPr/>
                    <a:lstStyle/>
                    <a:p>
                      <a:pPr algn="ctr"/>
                      <a:r>
                        <a:rPr lang="ja-JP" altLang="en-US" sz="1600" dirty="0"/>
                        <a:t>プログラミング</a:t>
                      </a:r>
                      <a:endParaRPr lang="zh-CN" altLang="en-US" sz="1600" dirty="0">
                        <a:latin typeface="+mj-ea"/>
                        <a:ea typeface="+mj-ea"/>
                      </a:endParaRPr>
                    </a:p>
                  </a:txBody>
                  <a:tcPr/>
                </a:tc>
                <a:extLst>
                  <a:ext uri="{0D108BD9-81ED-4DB2-BD59-A6C34878D82A}">
                    <a16:rowId xmlns:a16="http://schemas.microsoft.com/office/drawing/2014/main" val="3451944132"/>
                  </a:ext>
                </a:extLst>
              </a:tr>
              <a:tr h="283498">
                <a:tc>
                  <a:txBody>
                    <a:bodyPr/>
                    <a:lstStyle/>
                    <a:p>
                      <a:pPr algn="ctr"/>
                      <a:r>
                        <a:rPr lang="ja-JP" altLang="en-US" sz="1600" dirty="0"/>
                        <a:t>データベース</a:t>
                      </a:r>
                      <a:endParaRPr lang="zh-CN" altLang="en-US" sz="1600" dirty="0">
                        <a:latin typeface="+mj-ea"/>
                        <a:ea typeface="+mj-ea"/>
                      </a:endParaRPr>
                    </a:p>
                  </a:txBody>
                  <a:tcPr/>
                </a:tc>
                <a:extLst>
                  <a:ext uri="{0D108BD9-81ED-4DB2-BD59-A6C34878D82A}">
                    <a16:rowId xmlns:a16="http://schemas.microsoft.com/office/drawing/2014/main" val="2459590408"/>
                  </a:ext>
                </a:extLst>
              </a:tr>
              <a:tr h="283498">
                <a:tc>
                  <a:txBody>
                    <a:bodyPr/>
                    <a:lstStyle/>
                    <a:p>
                      <a:pPr algn="ctr"/>
                      <a:endParaRPr lang="zh-CN" altLang="en-US" sz="1600" dirty="0">
                        <a:latin typeface="+mj-ea"/>
                        <a:ea typeface="+mj-ea"/>
                      </a:endParaRPr>
                    </a:p>
                  </a:txBody>
                  <a:tcPr/>
                </a:tc>
                <a:extLst>
                  <a:ext uri="{0D108BD9-81ED-4DB2-BD59-A6C34878D82A}">
                    <a16:rowId xmlns:a16="http://schemas.microsoft.com/office/drawing/2014/main" val="3227167566"/>
                  </a:ext>
                </a:extLst>
              </a:tr>
              <a:tr h="283498">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0" name="表格 5">
            <a:extLst>
              <a:ext uri="{FF2B5EF4-FFF2-40B4-BE49-F238E27FC236}">
                <a16:creationId xmlns:a16="http://schemas.microsoft.com/office/drawing/2014/main" id="{8EF55653-345A-483D-B153-E0412ACB396A}"/>
              </a:ext>
            </a:extLst>
          </p:cNvPr>
          <p:cNvGraphicFramePr>
            <a:graphicFrameLocks noGrp="1"/>
          </p:cNvGraphicFramePr>
          <p:nvPr>
            <p:extLst>
              <p:ext uri="{D42A27DB-BD31-4B8C-83A1-F6EECF244321}">
                <p14:modId xmlns:p14="http://schemas.microsoft.com/office/powerpoint/2010/main" val="2330206370"/>
              </p:ext>
            </p:extLst>
          </p:nvPr>
        </p:nvGraphicFramePr>
        <p:xfrm>
          <a:off x="2070623" y="3559127"/>
          <a:ext cx="1831088" cy="2131500"/>
        </p:xfrm>
        <a:graphic>
          <a:graphicData uri="http://schemas.openxmlformats.org/drawingml/2006/table">
            <a:tbl>
              <a:tblPr firstRow="1" bandRow="1">
                <a:tableStyleId>{5C22544A-7EE6-4342-B048-85BDC9FD1C3A}</a:tableStyleId>
              </a:tblPr>
              <a:tblGrid>
                <a:gridCol w="1831088">
                  <a:extLst>
                    <a:ext uri="{9D8B030D-6E8A-4147-A177-3AD203B41FA5}">
                      <a16:colId xmlns:a16="http://schemas.microsoft.com/office/drawing/2014/main" val="3170074802"/>
                    </a:ext>
                  </a:extLst>
                </a:gridCol>
              </a:tblGrid>
              <a:tr h="355250">
                <a:tc>
                  <a:txBody>
                    <a:bodyPr/>
                    <a:lstStyle/>
                    <a:p>
                      <a:pPr algn="ctr"/>
                      <a:r>
                        <a:rPr lang="ja-JP" altLang="en-US" sz="1600" dirty="0"/>
                        <a:t>個人能力</a:t>
                      </a:r>
                      <a:endParaRPr lang="zh-CN" altLang="en-US" sz="1600" dirty="0">
                        <a:latin typeface="+mj-ea"/>
                        <a:ea typeface="+mj-ea"/>
                      </a:endParaRPr>
                    </a:p>
                  </a:txBody>
                  <a:tcPr/>
                </a:tc>
                <a:extLst>
                  <a:ext uri="{0D108BD9-81ED-4DB2-BD59-A6C34878D82A}">
                    <a16:rowId xmlns:a16="http://schemas.microsoft.com/office/drawing/2014/main" val="1334803490"/>
                  </a:ext>
                </a:extLst>
              </a:tr>
              <a:tr h="355250">
                <a:tc>
                  <a:txBody>
                    <a:bodyPr/>
                    <a:lstStyle/>
                    <a:p>
                      <a:pPr algn="ctr"/>
                      <a:r>
                        <a:rPr lang="ja-JP" altLang="en-US" sz="1600" dirty="0"/>
                        <a:t>基本情報</a:t>
                      </a:r>
                      <a:endParaRPr lang="zh-CN" altLang="en-US" sz="1600" dirty="0">
                        <a:latin typeface="+mj-ea"/>
                        <a:ea typeface="+mj-ea"/>
                      </a:endParaRPr>
                    </a:p>
                  </a:txBody>
                  <a:tcPr/>
                </a:tc>
                <a:extLst>
                  <a:ext uri="{0D108BD9-81ED-4DB2-BD59-A6C34878D82A}">
                    <a16:rowId xmlns:a16="http://schemas.microsoft.com/office/drawing/2014/main" val="1532286603"/>
                  </a:ext>
                </a:extLst>
              </a:tr>
              <a:tr h="355250">
                <a:tc>
                  <a:txBody>
                    <a:bodyPr/>
                    <a:lstStyle/>
                    <a:p>
                      <a:pPr algn="ctr"/>
                      <a:r>
                        <a:rPr lang="ja-JP" altLang="en-US" sz="1600" dirty="0"/>
                        <a:t>基本技能</a:t>
                      </a:r>
                      <a:endParaRPr lang="zh-CN" altLang="en-US" sz="1600" dirty="0">
                        <a:latin typeface="+mj-ea"/>
                        <a:ea typeface="+mj-ea"/>
                      </a:endParaRPr>
                    </a:p>
                  </a:txBody>
                  <a:tcPr/>
                </a:tc>
                <a:extLst>
                  <a:ext uri="{0D108BD9-81ED-4DB2-BD59-A6C34878D82A}">
                    <a16:rowId xmlns:a16="http://schemas.microsoft.com/office/drawing/2014/main" val="3536318003"/>
                  </a:ext>
                </a:extLst>
              </a:tr>
              <a:tr h="355250">
                <a:tc>
                  <a:txBody>
                    <a:bodyPr/>
                    <a:lstStyle/>
                    <a:p>
                      <a:pPr algn="ctr"/>
                      <a:r>
                        <a:rPr lang="ja-JP" altLang="en-US" sz="1600" dirty="0"/>
                        <a:t>マネジメント能力</a:t>
                      </a:r>
                      <a:endParaRPr lang="en-US" altLang="ja-JP" sz="1600" dirty="0">
                        <a:latin typeface="+mj-ea"/>
                        <a:ea typeface="+mj-ea"/>
                      </a:endParaRPr>
                    </a:p>
                  </a:txBody>
                  <a:tcPr/>
                </a:tc>
                <a:extLst>
                  <a:ext uri="{0D108BD9-81ED-4DB2-BD59-A6C34878D82A}">
                    <a16:rowId xmlns:a16="http://schemas.microsoft.com/office/drawing/2014/main" val="2969734619"/>
                  </a:ext>
                </a:extLst>
              </a:tr>
              <a:tr h="35525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5525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8" name="表格 5">
            <a:extLst>
              <a:ext uri="{FF2B5EF4-FFF2-40B4-BE49-F238E27FC236}">
                <a16:creationId xmlns:a16="http://schemas.microsoft.com/office/drawing/2014/main" id="{414A8735-E15A-4404-90E6-6C52FB3D0DB4}"/>
              </a:ext>
            </a:extLst>
          </p:cNvPr>
          <p:cNvGraphicFramePr>
            <a:graphicFrameLocks noGrp="1"/>
          </p:cNvGraphicFramePr>
          <p:nvPr>
            <p:extLst>
              <p:ext uri="{D42A27DB-BD31-4B8C-83A1-F6EECF244321}">
                <p14:modId xmlns:p14="http://schemas.microsoft.com/office/powerpoint/2010/main" val="2231382533"/>
              </p:ext>
            </p:extLst>
          </p:nvPr>
        </p:nvGraphicFramePr>
        <p:xfrm>
          <a:off x="8371745" y="3492607"/>
          <a:ext cx="1619915" cy="2225040"/>
        </p:xfrm>
        <a:graphic>
          <a:graphicData uri="http://schemas.openxmlformats.org/drawingml/2006/table">
            <a:tbl>
              <a:tblPr firstRow="1" bandRow="1">
                <a:tableStyleId>{5C22544A-7EE6-4342-B048-85BDC9FD1C3A}</a:tableStyleId>
              </a:tblPr>
              <a:tblGrid>
                <a:gridCol w="1619915">
                  <a:extLst>
                    <a:ext uri="{9D8B030D-6E8A-4147-A177-3AD203B41FA5}">
                      <a16:colId xmlns:a16="http://schemas.microsoft.com/office/drawing/2014/main" val="3170074802"/>
                    </a:ext>
                  </a:extLst>
                </a:gridCol>
              </a:tblGrid>
              <a:tr h="370840">
                <a:tc>
                  <a:txBody>
                    <a:bodyPr/>
                    <a:lstStyle/>
                    <a:p>
                      <a:pPr algn="ctr"/>
                      <a:r>
                        <a:rPr lang="ja-JP" altLang="en-US" sz="1600" dirty="0"/>
                        <a:t>職位能力</a:t>
                      </a:r>
                      <a:endParaRPr lang="zh-CN" altLang="en-US" sz="1600" dirty="0">
                        <a:latin typeface="+mj-ea"/>
                        <a:ea typeface="+mj-ea"/>
                      </a:endParaRPr>
                    </a:p>
                  </a:txBody>
                  <a:tcPr/>
                </a:tc>
                <a:extLst>
                  <a:ext uri="{0D108BD9-81ED-4DB2-BD59-A6C34878D82A}">
                    <a16:rowId xmlns:a16="http://schemas.microsoft.com/office/drawing/2014/main" val="1334803490"/>
                  </a:ext>
                </a:extLst>
              </a:tr>
              <a:tr h="370840">
                <a:tc>
                  <a:txBody>
                    <a:bodyPr/>
                    <a:lstStyle/>
                    <a:p>
                      <a:pPr algn="ctr"/>
                      <a:r>
                        <a:rPr lang="ja-JP" altLang="en-US" sz="1600" dirty="0"/>
                        <a:t>必要技能</a:t>
                      </a:r>
                      <a:endParaRPr lang="zh-CN" altLang="en-US" sz="1600" dirty="0">
                        <a:latin typeface="+mj-ea"/>
                        <a:ea typeface="+mj-ea"/>
                      </a:endParaRPr>
                    </a:p>
                  </a:txBody>
                  <a:tcPr/>
                </a:tc>
                <a:extLst>
                  <a:ext uri="{0D108BD9-81ED-4DB2-BD59-A6C34878D82A}">
                    <a16:rowId xmlns:a16="http://schemas.microsoft.com/office/drawing/2014/main" val="1532286603"/>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2342905839"/>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1984582365"/>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7084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sp>
        <p:nvSpPr>
          <p:cNvPr id="49" name="流程图: 文档 48">
            <a:extLst>
              <a:ext uri="{FF2B5EF4-FFF2-40B4-BE49-F238E27FC236}">
                <a16:creationId xmlns:a16="http://schemas.microsoft.com/office/drawing/2014/main" id="{530A2A3E-BEFB-4BE1-9B4E-441C468E0CE0}"/>
              </a:ext>
            </a:extLst>
          </p:cNvPr>
          <p:cNvSpPr/>
          <p:nvPr/>
        </p:nvSpPr>
        <p:spPr>
          <a:xfrm>
            <a:off x="8482819" y="1380270"/>
            <a:ext cx="1401160" cy="1159560"/>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職位ニーズ</a:t>
            </a:r>
            <a:endParaRPr lang="zh-CN" altLang="en-US" sz="2400" dirty="0">
              <a:solidFill>
                <a:schemeClr val="tx1"/>
              </a:solidFill>
              <a:latin typeface="+mj-ea"/>
              <a:ea typeface="+mj-ea"/>
            </a:endParaRPr>
          </a:p>
        </p:txBody>
      </p:sp>
      <p:cxnSp>
        <p:nvCxnSpPr>
          <p:cNvPr id="61" name="直接箭头连接符 60">
            <a:extLst>
              <a:ext uri="{FF2B5EF4-FFF2-40B4-BE49-F238E27FC236}">
                <a16:creationId xmlns:a16="http://schemas.microsoft.com/office/drawing/2014/main" id="{E35B9969-366E-4EEC-8147-DD3EB1FD7624}"/>
              </a:ext>
            </a:extLst>
          </p:cNvPr>
          <p:cNvCxnSpPr>
            <a:cxnSpLocks/>
            <a:stCxn id="49" idx="2"/>
            <a:endCxn id="48" idx="0"/>
          </p:cNvCxnSpPr>
          <p:nvPr/>
        </p:nvCxnSpPr>
        <p:spPr>
          <a:xfrm flipH="1">
            <a:off x="9181702" y="2463170"/>
            <a:ext cx="1697" cy="1029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灯片编号占位符 1">
            <a:extLst>
              <a:ext uri="{FF2B5EF4-FFF2-40B4-BE49-F238E27FC236}">
                <a16:creationId xmlns:a16="http://schemas.microsoft.com/office/drawing/2014/main" id="{19B6AB31-4A8B-412C-A73A-30264303479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115</a:t>
            </a:fld>
            <a:r>
              <a:rPr spc="-45" dirty="0"/>
              <a:t> </a:t>
            </a:r>
            <a:r>
              <a:rPr spc="-5" dirty="0"/>
              <a:t>-</a:t>
            </a:r>
          </a:p>
        </p:txBody>
      </p:sp>
    </p:spTree>
    <p:extLst>
      <p:ext uri="{BB962C8B-B14F-4D97-AF65-F5344CB8AC3E}">
        <p14:creationId xmlns:p14="http://schemas.microsoft.com/office/powerpoint/2010/main" val="366819252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10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5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50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nodeType="afterEffect">
                                  <p:stCondLst>
                                    <p:cond delay="10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7000"/>
                            </p:stCondLst>
                            <p:childTnLst>
                              <p:par>
                                <p:cTn id="38" presetID="1" presetClass="entr" presetSubtype="0" fill="hold" nodeType="afterEffect">
                                  <p:stCondLst>
                                    <p:cond delay="50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7500"/>
                            </p:stCondLst>
                            <p:childTnLst>
                              <p:par>
                                <p:cTn id="41" presetID="1" presetClass="entr" presetSubtype="0" fill="hold" nodeType="after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9000"/>
                            </p:stCondLst>
                            <p:childTnLst>
                              <p:par>
                                <p:cTn id="47" presetID="1"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par>
                          <p:cTn id="49" fill="hold">
                            <p:stCondLst>
                              <p:cond delay="90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9500"/>
                            </p:stCondLst>
                            <p:childTnLst>
                              <p:par>
                                <p:cTn id="53" presetID="1" presetClass="entr" presetSubtype="0" fill="hold" nodeType="afterEffect">
                                  <p:stCondLst>
                                    <p:cond delay="1500"/>
                                  </p:stCondLst>
                                  <p:childTnLst>
                                    <p:set>
                                      <p:cBhvr>
                                        <p:cTn id="54" dur="1" fill="hold">
                                          <p:stCondLst>
                                            <p:cond delay="0"/>
                                          </p:stCondLst>
                                        </p:cTn>
                                        <p:tgtEl>
                                          <p:spTgt spid="36"/>
                                        </p:tgtEl>
                                        <p:attrNameLst>
                                          <p:attrName>style.visibility</p:attrName>
                                        </p:attrNameLst>
                                      </p:cBhvr>
                                      <p:to>
                                        <p:strVal val="visible"/>
                                      </p:to>
                                    </p:set>
                                  </p:childTnLst>
                                </p:cTn>
                              </p:par>
                            </p:childTnLst>
                          </p:cTn>
                        </p:par>
                        <p:par>
                          <p:cTn id="55" fill="hold">
                            <p:stCondLst>
                              <p:cond delay="11000"/>
                            </p:stCondLst>
                            <p:childTnLst>
                              <p:par>
                                <p:cTn id="56" presetID="1" presetClass="entr" presetSubtype="0" fill="hold" grpId="0" nodeType="afterEffect">
                                  <p:stCondLst>
                                    <p:cond delay="500"/>
                                  </p:stCondLst>
                                  <p:childTnLst>
                                    <p:set>
                                      <p:cBhvr>
                                        <p:cTn id="57" dur="1" fill="hold">
                                          <p:stCondLst>
                                            <p:cond delay="0"/>
                                          </p:stCondLst>
                                        </p:cTn>
                                        <p:tgtEl>
                                          <p:spTgt spid="34"/>
                                        </p:tgtEl>
                                        <p:attrNameLst>
                                          <p:attrName>style.visibility</p:attrName>
                                        </p:attrNameLst>
                                      </p:cBhvr>
                                      <p:to>
                                        <p:strVal val="visible"/>
                                      </p:to>
                                    </p:set>
                                  </p:childTnLst>
                                </p:cTn>
                              </p:par>
                            </p:childTnLst>
                          </p:cTn>
                        </p:par>
                        <p:par>
                          <p:cTn id="58" fill="hold">
                            <p:stCondLst>
                              <p:cond delay="11500"/>
                            </p:stCondLst>
                            <p:childTnLst>
                              <p:par>
                                <p:cTn id="59" presetID="1" presetClass="entr" presetSubtype="0" fill="hold" nodeType="afterEffect">
                                  <p:stCondLst>
                                    <p:cond delay="1500"/>
                                  </p:stCondLst>
                                  <p:childTnLst>
                                    <p:set>
                                      <p:cBhvr>
                                        <p:cTn id="60" dur="1" fill="hold">
                                          <p:stCondLst>
                                            <p:cond delay="0"/>
                                          </p:stCondLst>
                                        </p:cTn>
                                        <p:tgtEl>
                                          <p:spTgt spid="39"/>
                                        </p:tgtEl>
                                        <p:attrNameLst>
                                          <p:attrName>style.visibility</p:attrName>
                                        </p:attrNameLst>
                                      </p:cBhvr>
                                      <p:to>
                                        <p:strVal val="visible"/>
                                      </p:to>
                                    </p:set>
                                  </p:childTnLst>
                                </p:cTn>
                              </p:par>
                            </p:childTnLst>
                          </p:cTn>
                        </p:par>
                        <p:par>
                          <p:cTn id="61" fill="hold">
                            <p:stCondLst>
                              <p:cond delay="13000"/>
                            </p:stCondLst>
                            <p:childTnLst>
                              <p:par>
                                <p:cTn id="62" presetID="1" presetClass="entr" presetSubtype="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2" grpId="0" animBg="1"/>
      <p:bldP spid="34" grpId="0" animBg="1"/>
      <p:bldP spid="49"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7">
            <a:extLst>
              <a:ext uri="{FF2B5EF4-FFF2-40B4-BE49-F238E27FC236}">
                <a16:creationId xmlns:a16="http://schemas.microsoft.com/office/drawing/2014/main" id="{45D7BC0B-093E-4A7E-8328-549A6408A8B1}"/>
              </a:ext>
            </a:extLst>
          </p:cNvPr>
          <p:cNvSpPr txBox="1"/>
          <p:nvPr/>
        </p:nvSpPr>
        <p:spPr>
          <a:xfrm>
            <a:off x="4881868" y="3010651"/>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コミュニティー</a:t>
            </a:r>
            <a:endParaRPr lang="zh-CN" altLang="en-US" sz="2400" b="1" dirty="0">
              <a:solidFill>
                <a:srgbClr val="002060"/>
              </a:solidFill>
              <a:latin typeface="+mj-ea"/>
              <a:ea typeface="+mj-ea"/>
            </a:endParaRPr>
          </a:p>
        </p:txBody>
      </p:sp>
      <p:sp>
        <p:nvSpPr>
          <p:cNvPr id="17" name="文本框 16">
            <a:extLst>
              <a:ext uri="{FF2B5EF4-FFF2-40B4-BE49-F238E27FC236}">
                <a16:creationId xmlns:a16="http://schemas.microsoft.com/office/drawing/2014/main" id="{FBAA502A-4A99-4851-9554-2EF94B5EB205}"/>
              </a:ext>
            </a:extLst>
          </p:cNvPr>
          <p:cNvSpPr txBox="1"/>
          <p:nvPr/>
        </p:nvSpPr>
        <p:spPr>
          <a:xfrm>
            <a:off x="4876799" y="866584"/>
            <a:ext cx="2459971" cy="55983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866583"/>
            <a:ext cx="977423" cy="324820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866585"/>
            <a:ext cx="977424" cy="324820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61789"/>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70356"/>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805642"/>
            <a:ext cx="1400174" cy="3055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358098" y="1374271"/>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445790"/>
            <a:ext cx="10973186" cy="962274"/>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tx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1003127" y="589738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ナレッジ</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722286" y="5935979"/>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業種</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638184" y="5937664"/>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企業</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410234" y="593766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人材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201151" y="5919185"/>
            <a:ext cx="1374544" cy="356382"/>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mj-ea"/>
                <a:ea typeface="+mj-ea"/>
              </a:rPr>
              <a:t>職位モデル</a:t>
            </a:r>
            <a:endParaRPr lang="zh-CN" altLang="en-US" dirty="0">
              <a:solidFill>
                <a:schemeClr val="tx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999530" y="5919185"/>
            <a:ext cx="1374545" cy="376874"/>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ソーシャル</a:t>
            </a:r>
            <a:endParaRPr lang="zh-CN" altLang="en-US" b="1" dirty="0">
              <a:solidFill>
                <a:schemeClr val="tx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endCxn id="6" idx="3"/>
          </p:cNvCxnSpPr>
          <p:nvPr/>
        </p:nvCxnSpPr>
        <p:spPr>
          <a:xfrm flipH="1" flipV="1">
            <a:off x="1600199" y="2490686"/>
            <a:ext cx="2524841" cy="3"/>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92345" y="2098657"/>
            <a:ext cx="1289017" cy="302021"/>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p:cNvCxnSpPr>
          <p:nvPr/>
        </p:nvCxnSpPr>
        <p:spPr>
          <a:xfrm>
            <a:off x="4477874" y="4010622"/>
            <a:ext cx="5080" cy="1440828"/>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979305"/>
            <a:ext cx="352421" cy="1297217"/>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53714"/>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390466" y="3106313"/>
            <a:ext cx="2006943" cy="25191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4981" y="1948895"/>
            <a:ext cx="2461789"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426421"/>
            <a:ext cx="2470080" cy="49824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労務管理</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1175210"/>
            <a:ext cx="729808" cy="2265550"/>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866585"/>
            <a:ext cx="729808" cy="3154153"/>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61789"/>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78768"/>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職員教育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49331" y="2481285"/>
            <a:ext cx="2459971"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業績評価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a:stCxn id="8" idx="2"/>
          </p:cNvCxnSpPr>
          <p:nvPr/>
        </p:nvCxnSpPr>
        <p:spPr>
          <a:xfrm flipH="1">
            <a:off x="7682788" y="4020738"/>
            <a:ext cx="23030" cy="142059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866585"/>
            <a:ext cx="729808" cy="3112720"/>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513934"/>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789692" y="4020738"/>
            <a:ext cx="352421" cy="1372841"/>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a:endCxn id="9" idx="1"/>
          </p:cNvCxnSpPr>
          <p:nvPr/>
        </p:nvCxnSpPr>
        <p:spPr>
          <a:xfrm>
            <a:off x="8070722" y="2443662"/>
            <a:ext cx="2521288" cy="470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358098" y="2047577"/>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740757"/>
            <a:ext cx="4860000" cy="4047387"/>
          </a:xfrm>
          <a:prstGeom prst="flowChartConnector">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732468"/>
            <a:ext cx="4860000" cy="4006727"/>
          </a:xfrm>
          <a:prstGeom prst="flowChartConnector">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14" name="タイトル 13">
            <a:extLst>
              <a:ext uri="{FF2B5EF4-FFF2-40B4-BE49-F238E27FC236}">
                <a16:creationId xmlns:a16="http://schemas.microsoft.com/office/drawing/2014/main" id="{40507990-E7CE-48AE-AC9C-50191265379E}"/>
              </a:ext>
            </a:extLst>
          </p:cNvPr>
          <p:cNvSpPr>
            <a:spLocks noGrp="1"/>
          </p:cNvSpPr>
          <p:nvPr>
            <p:ph type="title"/>
          </p:nvPr>
        </p:nvSpPr>
        <p:spPr/>
        <p:txBody>
          <a:bodyPr/>
          <a:lstStyle/>
          <a:p>
            <a:r>
              <a:rPr lang="en-US" altLang="ja-JP" dirty="0"/>
              <a:t>EdTech</a:t>
            </a:r>
            <a:r>
              <a:rPr lang="ja-JP" altLang="en-US" dirty="0"/>
              <a:t>と</a:t>
            </a:r>
            <a:r>
              <a:rPr lang="en-US" altLang="ja-JP" dirty="0"/>
              <a:t>HRTech</a:t>
            </a:r>
            <a:r>
              <a:rPr lang="ja-JP" altLang="en-US" dirty="0"/>
              <a:t>の新事業ビジネスモデル</a:t>
            </a:r>
          </a:p>
        </p:txBody>
      </p:sp>
      <p:sp>
        <p:nvSpPr>
          <p:cNvPr id="23" name="流程图: 接点 22">
            <a:extLst>
              <a:ext uri="{FF2B5EF4-FFF2-40B4-BE49-F238E27FC236}">
                <a16:creationId xmlns:a16="http://schemas.microsoft.com/office/drawing/2014/main" id="{D82B21B7-8E72-4483-AD89-68E9152A2D4E}"/>
              </a:ext>
            </a:extLst>
          </p:cNvPr>
          <p:cNvSpPr>
            <a:spLocks noChangeAspect="1"/>
          </p:cNvSpPr>
          <p:nvPr/>
        </p:nvSpPr>
        <p:spPr>
          <a:xfrm>
            <a:off x="3298420" y="730009"/>
            <a:ext cx="5484609" cy="5025954"/>
          </a:xfrm>
          <a:prstGeom prst="flowChartConnector">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
        <p:nvSpPr>
          <p:cNvPr id="44" name="灯片编号占位符 1">
            <a:extLst>
              <a:ext uri="{FF2B5EF4-FFF2-40B4-BE49-F238E27FC236}">
                <a16:creationId xmlns:a16="http://schemas.microsoft.com/office/drawing/2014/main" id="{71FD38D1-0250-C6E8-F088-0B5E0EBCE31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116</a:t>
            </a:fld>
            <a:r>
              <a:rPr spc="-45" dirty="0"/>
              <a:t> </a:t>
            </a:r>
            <a:r>
              <a:rPr spc="-5" dirty="0"/>
              <a:t>-</a:t>
            </a:r>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18298" cy="557668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国民ポータル（健康保険・安全評価アプリ）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医療診断（病院支援アプリ）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生活支援コミュニティ</a:t>
            </a:r>
            <a:endParaRPr lang="en-US" altLang="ja-JP" sz="24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在宅介護支援</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子供一時看護</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自習室など</a:t>
            </a: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7" name="灯片编号占位符 31">
            <a:extLst>
              <a:ext uri="{FF2B5EF4-FFF2-40B4-BE49-F238E27FC236}">
                <a16:creationId xmlns:a16="http://schemas.microsoft.com/office/drawing/2014/main" id="{4B1003FD-3B47-4A39-9D12-9E4E50814ADC}"/>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117</a:t>
            </a:fld>
            <a:r>
              <a:rPr lang="ja-JP" altLang="en-US" spc="-45" dirty="0"/>
              <a:t>　</a:t>
            </a:r>
            <a:r>
              <a:rPr spc="-5" dirty="0"/>
              <a:t>-</a:t>
            </a:r>
          </a:p>
        </p:txBody>
      </p:sp>
    </p:spTree>
    <p:extLst>
      <p:ext uri="{BB962C8B-B14F-4D97-AF65-F5344CB8AC3E}">
        <p14:creationId xmlns:p14="http://schemas.microsoft.com/office/powerpoint/2010/main" val="136227541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健康分析サービス（ヘルスケアソリューション）</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2022/9/8</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118</a:t>
            </a:fld>
            <a:r>
              <a:rPr spc="-45"/>
              <a:t> </a:t>
            </a:r>
            <a:r>
              <a:rPr spc="-5"/>
              <a:t>-</a:t>
            </a:r>
            <a:endParaRPr spc="-5" dirty="0"/>
          </a:p>
        </p:txBody>
      </p:sp>
      <p:sp>
        <p:nvSpPr>
          <p:cNvPr id="5" name="吹き出し: 角を丸めた四角形 4">
            <a:extLst>
              <a:ext uri="{FF2B5EF4-FFF2-40B4-BE49-F238E27FC236}">
                <a16:creationId xmlns:a16="http://schemas.microsoft.com/office/drawing/2014/main" id="{E61CF014-2577-46E1-90D1-2747F0771390}"/>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7450406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8"/>
            <a:ext cx="5439921" cy="5546700"/>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分野サービス：経済</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ビジネスマップ</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経済評価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産業分析ダッシュボード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信用評価レポート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8" name="灯片编号占位符 31">
            <a:extLst>
              <a:ext uri="{FF2B5EF4-FFF2-40B4-BE49-F238E27FC236}">
                <a16:creationId xmlns:a16="http://schemas.microsoft.com/office/drawing/2014/main" id="{D8D447B2-81E0-4939-B748-01A8B01BBCB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119</a:t>
            </a:fld>
            <a:r>
              <a:rPr lang="ja-JP" altLang="en-US" spc="-45" dirty="0"/>
              <a:t>　</a:t>
            </a:r>
            <a:r>
              <a:rPr spc="-5" dirty="0"/>
              <a:t>-</a:t>
            </a:r>
          </a:p>
        </p:txBody>
      </p:sp>
    </p:spTree>
    <p:extLst>
      <p:ext uri="{BB962C8B-B14F-4D97-AF65-F5344CB8AC3E}">
        <p14:creationId xmlns:p14="http://schemas.microsoft.com/office/powerpoint/2010/main" val="536467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担当作業の品質管理・品質保証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2022/9/8</a:t>
            </a:fld>
            <a:endParaRPr lang="en-US"/>
          </a:p>
        </p:txBody>
      </p:sp>
    </p:spTree>
    <p:extLst>
      <p:ext uri="{BB962C8B-B14F-4D97-AF65-F5344CB8AC3E}">
        <p14:creationId xmlns:p14="http://schemas.microsoft.com/office/powerpoint/2010/main" val="421602797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経済分析サービス（ビジネスマップ）</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120</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2022/9/8</a:t>
            </a:fld>
            <a:endParaRPr lang="en-US"/>
          </a:p>
        </p:txBody>
      </p:sp>
      <p:sp>
        <p:nvSpPr>
          <p:cNvPr id="6" name="吹き出し: 角を丸めた四角形 5">
            <a:extLst>
              <a:ext uri="{FF2B5EF4-FFF2-40B4-BE49-F238E27FC236}">
                <a16:creationId xmlns:a16="http://schemas.microsoft.com/office/drawing/2014/main" id="{AA7038EE-0935-4F6A-9EA5-F39C7BDC90F6}"/>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8693642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05236"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a:t>
            </a:r>
            <a:r>
              <a:rPr lang="en-US" altLang="ja-JP" sz="2400" dirty="0">
                <a:highlight>
                  <a:srgbClr val="00FF00"/>
                </a:highlight>
                <a:latin typeface="MS Mincho" panose="02020609040205080304" pitchFamily="49" charset="-128"/>
                <a:ea typeface="MS Mincho" panose="02020609040205080304" pitchFamily="49" charset="-128"/>
              </a:rPr>
              <a:t>SDG</a:t>
            </a:r>
            <a:r>
              <a:rPr lang="ja-JP" altLang="en-US" sz="2400" dirty="0">
                <a:highlight>
                  <a:srgbClr val="00FF00"/>
                </a:highlight>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グリーン</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シェア自転車</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都市</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都市計画</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土地区画整理</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農業</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観光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en-US" altLang="ja-JP" sz="2200"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7" name="灯片编号占位符 31">
            <a:extLst>
              <a:ext uri="{FF2B5EF4-FFF2-40B4-BE49-F238E27FC236}">
                <a16:creationId xmlns:a16="http://schemas.microsoft.com/office/drawing/2014/main" id="{8236BB32-C5F1-4F37-B9A1-3E4D16E7FCF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121</a:t>
            </a:fld>
            <a:r>
              <a:rPr lang="ja-JP" altLang="en-US" spc="-45" dirty="0"/>
              <a:t>　</a:t>
            </a:r>
            <a:r>
              <a:rPr spc="-5" dirty="0"/>
              <a:t>-</a:t>
            </a:r>
          </a:p>
        </p:txBody>
      </p:sp>
    </p:spTree>
    <p:extLst>
      <p:ext uri="{BB962C8B-B14F-4D97-AF65-F5344CB8AC3E}">
        <p14:creationId xmlns:p14="http://schemas.microsoft.com/office/powerpoint/2010/main" val="10125695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99977-5229-42E7-A4F3-6B520EB9AA9C}"/>
              </a:ext>
            </a:extLst>
          </p:cNvPr>
          <p:cNvSpPr>
            <a:spLocks noGrp="1"/>
          </p:cNvSpPr>
          <p:nvPr>
            <p:ph type="title"/>
          </p:nvPr>
        </p:nvSpPr>
        <p:spPr/>
        <p:txBody>
          <a:bodyPr/>
          <a:lstStyle/>
          <a:p>
            <a:r>
              <a:rPr kumimoji="1" lang="en-US" altLang="ja-JP" dirty="0"/>
              <a:t>SDG</a:t>
            </a:r>
            <a:r>
              <a:rPr kumimoji="1" lang="ja-JP" altLang="en-US" dirty="0"/>
              <a:t>ｓ事業：シェア自転車</a:t>
            </a:r>
          </a:p>
        </p:txBody>
      </p:sp>
      <p:sp>
        <p:nvSpPr>
          <p:cNvPr id="3" name="日付プレースホルダー 2">
            <a:extLst>
              <a:ext uri="{FF2B5EF4-FFF2-40B4-BE49-F238E27FC236}">
                <a16:creationId xmlns:a16="http://schemas.microsoft.com/office/drawing/2014/main" id="{381C7003-E7EA-4278-AC2F-A8B7D6C7828E}"/>
              </a:ext>
            </a:extLst>
          </p:cNvPr>
          <p:cNvSpPr>
            <a:spLocks noGrp="1"/>
          </p:cNvSpPr>
          <p:nvPr>
            <p:ph type="dt" sz="half" idx="6"/>
          </p:nvPr>
        </p:nvSpPr>
        <p:spPr/>
        <p:txBody>
          <a:bodyPr/>
          <a:lstStyle/>
          <a:p>
            <a:fld id="{F80A0BA5-CE47-470D-91AB-CBF149FD40F7}" type="datetime1">
              <a:rPr lang="zh-CN" altLang="en-US" smtClean="0"/>
              <a:t>2022/9/8</a:t>
            </a:fld>
            <a:endParaRPr lang="en-US"/>
          </a:p>
        </p:txBody>
      </p:sp>
      <p:sp>
        <p:nvSpPr>
          <p:cNvPr id="4" name="スライド番号プレースホルダー 3">
            <a:extLst>
              <a:ext uri="{FF2B5EF4-FFF2-40B4-BE49-F238E27FC236}">
                <a16:creationId xmlns:a16="http://schemas.microsoft.com/office/drawing/2014/main" id="{FDC6EAEA-EFEE-42D2-A74E-972FAB7857C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122</a:t>
            </a:fld>
            <a:r>
              <a:rPr spc="-45"/>
              <a:t> </a:t>
            </a:r>
            <a:r>
              <a:rPr spc="-5"/>
              <a:t>-</a:t>
            </a:r>
            <a:endParaRPr spc="-5" dirty="0"/>
          </a:p>
        </p:txBody>
      </p:sp>
      <p:sp>
        <p:nvSpPr>
          <p:cNvPr id="5" name="吹き出し: 角を丸めた四角形 4">
            <a:extLst>
              <a:ext uri="{FF2B5EF4-FFF2-40B4-BE49-F238E27FC236}">
                <a16:creationId xmlns:a16="http://schemas.microsoft.com/office/drawing/2014/main" id="{7DF3E8C2-AD6D-4648-B991-0CAF7DAF2547}"/>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785844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79110"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施策成果評価（</a:t>
            </a:r>
            <a:r>
              <a:rPr lang="en-US" altLang="ja-JP" sz="2400" dirty="0">
                <a:highlight>
                  <a:srgbClr val="00FF00"/>
                </a:highlight>
                <a:latin typeface="MS Mincho" panose="02020609040205080304" pitchFamily="49" charset="-128"/>
                <a:ea typeface="MS Mincho" panose="02020609040205080304" pitchFamily="49" charset="-128"/>
              </a:rPr>
              <a:t>Key Results</a:t>
            </a:r>
            <a:r>
              <a:rPr lang="ja-JP" altLang="en-US" sz="2400" dirty="0">
                <a:highlight>
                  <a:srgbClr val="00FF00"/>
                </a:highlight>
                <a:latin typeface="MS Mincho" panose="02020609040205080304" pitchFamily="49" charset="-128"/>
                <a:ea typeface="MS Mincho" panose="02020609040205080304" pitchFamily="49" charset="-128"/>
              </a:rPr>
              <a:t>）</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80699"/>
            <a:ext cx="5709886" cy="5696601"/>
          </a:xfrm>
        </p:spPr>
        <p:txBody>
          <a:bodyPr/>
          <a:lstStyle/>
          <a:p>
            <a:pPr marL="342900" indent="-342900">
              <a:buFont typeface="Wingdings" panose="05000000000000000000" pitchFamily="2" charset="2"/>
              <a:buChar char="p"/>
            </a:pPr>
            <a:r>
              <a:rPr lang="en-US" altLang="ja-JP" sz="2400" b="1" dirty="0">
                <a:latin typeface="MS Mincho" panose="02020609040205080304" pitchFamily="49" charset="-128"/>
                <a:ea typeface="MS Mincho" panose="02020609040205080304" pitchFamily="49" charset="-128"/>
              </a:rPr>
              <a:t>XXXX</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7" name="灯片编号占位符 31">
            <a:extLst>
              <a:ext uri="{FF2B5EF4-FFF2-40B4-BE49-F238E27FC236}">
                <a16:creationId xmlns:a16="http://schemas.microsoft.com/office/drawing/2014/main" id="{6305E48C-3906-4451-AB5D-E2499EEAB35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123</a:t>
            </a:fld>
            <a:r>
              <a:rPr lang="ja-JP" altLang="en-US" spc="-45" dirty="0"/>
              <a:t>　</a:t>
            </a:r>
            <a:r>
              <a:rPr spc="-5" dirty="0"/>
              <a:t>-</a:t>
            </a:r>
          </a:p>
        </p:txBody>
      </p:sp>
    </p:spTree>
    <p:extLst>
      <p:ext uri="{BB962C8B-B14F-4D97-AF65-F5344CB8AC3E}">
        <p14:creationId xmlns:p14="http://schemas.microsoft.com/office/powerpoint/2010/main" val="322903395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13796"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付録</a:t>
            </a:r>
            <a:endParaRPr lang="en-US" altLang="ja-JP" sz="2400" dirty="0">
              <a:highlight>
                <a:srgbClr val="00FF00"/>
              </a:highlight>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日本政府省庁の公開資料</a:t>
            </a:r>
            <a:endParaRPr lang="en-US" altLang="ja-JP" sz="24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dirty="0"/>
          </a:p>
        </p:txBody>
      </p:sp>
      <p:sp>
        <p:nvSpPr>
          <p:cNvPr id="7" name="灯片编号占位符 31">
            <a:extLst>
              <a:ext uri="{FF2B5EF4-FFF2-40B4-BE49-F238E27FC236}">
                <a16:creationId xmlns:a16="http://schemas.microsoft.com/office/drawing/2014/main" id="{108A015C-7934-4DAB-87DC-F3232710EB5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124</a:t>
            </a:fld>
            <a:r>
              <a:rPr lang="ja-JP" altLang="en-US" spc="-45" dirty="0"/>
              <a:t>　</a:t>
            </a:r>
            <a:r>
              <a:rPr spc="-5" dirty="0"/>
              <a:t>-</a:t>
            </a:r>
          </a:p>
        </p:txBody>
      </p:sp>
    </p:spTree>
    <p:extLst>
      <p:ext uri="{BB962C8B-B14F-4D97-AF65-F5344CB8AC3E}">
        <p14:creationId xmlns:p14="http://schemas.microsoft.com/office/powerpoint/2010/main" val="185298926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125</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126</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127</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128</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129</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dirty="0"/>
              <a:t>個人用ボックスを導入する、座席がフリーになる。</a:t>
            </a:r>
            <a:endParaRPr lang="en-US" altLang="ja-JP" dirty="0"/>
          </a:p>
          <a:p>
            <a:r>
              <a:rPr lang="ja-JP" altLang="en-US" dirty="0"/>
              <a:t>除外：週間</a:t>
            </a:r>
            <a:r>
              <a:rPr lang="en-US" altLang="ja-JP" dirty="0"/>
              <a:t>4</a:t>
            </a:r>
            <a:r>
              <a:rPr lang="ja-JP" altLang="en-US" dirty="0"/>
              <a:t>回以上出勤する職員は座席を指定すること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2022/9/8</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Tree>
    <p:extLst>
      <p:ext uri="{BB962C8B-B14F-4D97-AF65-F5344CB8AC3E}">
        <p14:creationId xmlns:p14="http://schemas.microsoft.com/office/powerpoint/2010/main" val="301634838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130</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既存システム</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1107996"/>
          </a:xfrm>
        </p:spPr>
        <p:txBody>
          <a:bodyPr/>
          <a:lstStyle/>
          <a:p>
            <a:r>
              <a:rPr kumimoji="1" lang="ja-JP" altLang="en-US" dirty="0"/>
              <a:t>、住民基本台帳ネットワークシステム</a:t>
            </a:r>
            <a:endParaRPr kumimoji="1" lang="en-US" altLang="ja-JP" dirty="0"/>
          </a:p>
          <a:p>
            <a:r>
              <a:rPr kumimoji="1" lang="ja-JP" altLang="en-US" dirty="0"/>
              <a:t>、</a:t>
            </a:r>
            <a:r>
              <a:rPr kumimoji="1" lang="en-US" altLang="ja-JP" dirty="0"/>
              <a:t>G </a:t>
            </a:r>
            <a:r>
              <a:rPr kumimoji="1" lang="ja-JP" altLang="en-US" dirty="0"/>
              <a:t>ビズ</a:t>
            </a:r>
            <a:r>
              <a:rPr kumimoji="1" lang="en-US" altLang="ja-JP" dirty="0"/>
              <a:t>ID</a:t>
            </a:r>
          </a:p>
          <a:p>
            <a:r>
              <a:rPr kumimoji="1" lang="ja-JP" altLang="en-US" dirty="0"/>
              <a:t>登記情報システム</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131</a:t>
            </a:fld>
            <a:r>
              <a:rPr spc="-45"/>
              <a:t> </a:t>
            </a:r>
            <a:r>
              <a:rPr spc="-5"/>
              <a:t>-</a:t>
            </a:r>
            <a:endParaRPr spc="-5" dirty="0"/>
          </a:p>
        </p:txBody>
      </p:sp>
    </p:spTree>
    <p:extLst>
      <p:ext uri="{BB962C8B-B14F-4D97-AF65-F5344CB8AC3E}">
        <p14:creationId xmlns:p14="http://schemas.microsoft.com/office/powerpoint/2010/main" val="265420407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参考文献：組織管理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132</a:t>
            </a:fld>
            <a:r>
              <a:rPr spc="-45"/>
              <a:t> </a:t>
            </a:r>
            <a:r>
              <a:rPr spc="-5"/>
              <a:t>-</a:t>
            </a:r>
            <a:endParaRPr spc="-5" dirty="0"/>
          </a:p>
        </p:txBody>
      </p:sp>
      <p:graphicFrame>
        <p:nvGraphicFramePr>
          <p:cNvPr id="7" name="表 7">
            <a:extLst>
              <a:ext uri="{FF2B5EF4-FFF2-40B4-BE49-F238E27FC236}">
                <a16:creationId xmlns:a16="http://schemas.microsoft.com/office/drawing/2014/main" id="{5F076E37-AF74-5623-BB4E-7D7C1E6EF70F}"/>
              </a:ext>
            </a:extLst>
          </p:cNvPr>
          <p:cNvGraphicFramePr>
            <a:graphicFrameLocks noGrp="1"/>
          </p:cNvGraphicFramePr>
          <p:nvPr/>
        </p:nvGraphicFramePr>
        <p:xfrm>
          <a:off x="315152" y="492443"/>
          <a:ext cx="11515350" cy="4165360"/>
        </p:xfrm>
        <a:graphic>
          <a:graphicData uri="http://schemas.openxmlformats.org/drawingml/2006/table">
            <a:tbl>
              <a:tblPr firstRow="1" bandRow="1">
                <a:tableStyleId>{5C22544A-7EE6-4342-B048-85BDC9FD1C3A}</a:tableStyleId>
              </a:tblPr>
              <a:tblGrid>
                <a:gridCol w="7281675">
                  <a:extLst>
                    <a:ext uri="{9D8B030D-6E8A-4147-A177-3AD203B41FA5}">
                      <a16:colId xmlns:a16="http://schemas.microsoft.com/office/drawing/2014/main" val="3009719232"/>
                    </a:ext>
                  </a:extLst>
                </a:gridCol>
                <a:gridCol w="4233675">
                  <a:extLst>
                    <a:ext uri="{9D8B030D-6E8A-4147-A177-3AD203B41FA5}">
                      <a16:colId xmlns:a16="http://schemas.microsoft.com/office/drawing/2014/main" val="2065136250"/>
                    </a:ext>
                  </a:extLst>
                </a:gridCol>
              </a:tblGrid>
              <a:tr h="416536">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354985658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社会学</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276060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心理学</a:t>
                      </a:r>
                      <a:endParaRPr lang="zh-CN" altLang="en-US"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3713206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会計学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733203025"/>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金融学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324444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稲盛和夫の実践　アメーバ経営</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497972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2392267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目標管理フレームワークＯＫＲ基本と実践がよくわかる本</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45065859"/>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人材育成・人事の教科書</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93198408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828998370"/>
                  </a:ext>
                </a:extLst>
              </a:tr>
            </a:tbl>
          </a:graphicData>
        </a:graphic>
      </p:graphicFrame>
    </p:spTree>
    <p:extLst>
      <p:ext uri="{BB962C8B-B14F-4D97-AF65-F5344CB8AC3E}">
        <p14:creationId xmlns:p14="http://schemas.microsoft.com/office/powerpoint/2010/main" val="102330487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参考文献：行政管理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133</a:t>
            </a:fld>
            <a:r>
              <a:rPr spc="-45"/>
              <a:t> </a:t>
            </a:r>
            <a:r>
              <a:rPr spc="-5"/>
              <a:t>-</a:t>
            </a:r>
            <a:endParaRPr spc="-5" dirty="0"/>
          </a:p>
        </p:txBody>
      </p:sp>
      <p:graphicFrame>
        <p:nvGraphicFramePr>
          <p:cNvPr id="6" name="表 6">
            <a:extLst>
              <a:ext uri="{FF2B5EF4-FFF2-40B4-BE49-F238E27FC236}">
                <a16:creationId xmlns:a16="http://schemas.microsoft.com/office/drawing/2014/main" id="{F46F9FCD-EE33-08DE-5599-FEB62E1DD7F4}"/>
              </a:ext>
            </a:extLst>
          </p:cNvPr>
          <p:cNvGraphicFramePr>
            <a:graphicFrameLocks noGrp="1"/>
          </p:cNvGraphicFramePr>
          <p:nvPr/>
        </p:nvGraphicFramePr>
        <p:xfrm>
          <a:off x="334768" y="475638"/>
          <a:ext cx="11522464" cy="2595880"/>
        </p:xfrm>
        <a:graphic>
          <a:graphicData uri="http://schemas.openxmlformats.org/drawingml/2006/table">
            <a:tbl>
              <a:tblPr firstRow="1" bandRow="1">
                <a:tableStyleId>{5C22544A-7EE6-4342-B048-85BDC9FD1C3A}</a:tableStyleId>
              </a:tblPr>
              <a:tblGrid>
                <a:gridCol w="5761232">
                  <a:extLst>
                    <a:ext uri="{9D8B030D-6E8A-4147-A177-3AD203B41FA5}">
                      <a16:colId xmlns:a16="http://schemas.microsoft.com/office/drawing/2014/main" val="2092609558"/>
                    </a:ext>
                  </a:extLst>
                </a:gridCol>
                <a:gridCol w="5761232">
                  <a:extLst>
                    <a:ext uri="{9D8B030D-6E8A-4147-A177-3AD203B41FA5}">
                      <a16:colId xmlns:a16="http://schemas.microsoft.com/office/drawing/2014/main" val="3239361574"/>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12212849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3692370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30287111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7687501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行政不服審査法の実務と書式</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第２版</a:t>
                      </a:r>
                      <a:r>
                        <a:rPr lang="en-US" altLang="ja-JP" dirty="0">
                          <a:latin typeface="MS Mincho" panose="02020609040205080304" pitchFamily="49" charset="-128"/>
                          <a:ea typeface="MS Mincho" panose="02020609040205080304" pitchFamily="49" charset="-128"/>
                        </a:rPr>
                        <a:t>]</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6470924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460412895"/>
                  </a:ext>
                </a:extLst>
              </a:tr>
              <a:tr h="370840">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26908480"/>
                  </a:ext>
                </a:extLst>
              </a:tr>
            </a:tbl>
          </a:graphicData>
        </a:graphic>
      </p:graphicFrame>
    </p:spTree>
    <p:extLst>
      <p:ext uri="{BB962C8B-B14F-4D97-AF65-F5344CB8AC3E}">
        <p14:creationId xmlns:p14="http://schemas.microsoft.com/office/powerpoint/2010/main" val="166133731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p:txBody>
          <a:bodyPr/>
          <a:lstStyle/>
          <a:p>
            <a:r>
              <a:rPr lang="ja-JP" altLang="en-US" dirty="0"/>
              <a:t>参考文献：司法</a:t>
            </a:r>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134</a:t>
            </a:fld>
            <a:r>
              <a:rPr spc="-45"/>
              <a:t> </a:t>
            </a:r>
            <a:r>
              <a:rPr spc="-5"/>
              <a:t>-</a:t>
            </a:r>
            <a:endParaRPr spc="-5" dirty="0"/>
          </a:p>
        </p:txBody>
      </p:sp>
      <p:graphicFrame>
        <p:nvGraphicFramePr>
          <p:cNvPr id="2" name="表 2">
            <a:extLst>
              <a:ext uri="{FF2B5EF4-FFF2-40B4-BE49-F238E27FC236}">
                <a16:creationId xmlns:a16="http://schemas.microsoft.com/office/drawing/2014/main" id="{F174B5AD-2763-0B7E-A8ED-527C9828B24B}"/>
              </a:ext>
            </a:extLst>
          </p:cNvPr>
          <p:cNvGraphicFramePr>
            <a:graphicFrameLocks noGrp="1"/>
          </p:cNvGraphicFramePr>
          <p:nvPr/>
        </p:nvGraphicFramePr>
        <p:xfrm>
          <a:off x="316983" y="475638"/>
          <a:ext cx="11558034" cy="2225040"/>
        </p:xfrm>
        <a:graphic>
          <a:graphicData uri="http://schemas.openxmlformats.org/drawingml/2006/table">
            <a:tbl>
              <a:tblPr firstRow="1" bandRow="1">
                <a:tableStyleId>{5C22544A-7EE6-4342-B048-85BDC9FD1C3A}</a:tableStyleId>
              </a:tblPr>
              <a:tblGrid>
                <a:gridCol w="5779017">
                  <a:extLst>
                    <a:ext uri="{9D8B030D-6E8A-4147-A177-3AD203B41FA5}">
                      <a16:colId xmlns:a16="http://schemas.microsoft.com/office/drawing/2014/main" val="2819469556"/>
                    </a:ext>
                  </a:extLst>
                </a:gridCol>
                <a:gridCol w="5779017">
                  <a:extLst>
                    <a:ext uri="{9D8B030D-6E8A-4147-A177-3AD203B41FA5}">
                      <a16:colId xmlns:a16="http://schemas.microsoft.com/office/drawing/2014/main" val="2254924188"/>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10086173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外国人法律相談</a:t>
                      </a:r>
                      <a:r>
                        <a:rPr lang="en-US" altLang="zh-TW" dirty="0">
                          <a:latin typeface="MS Mincho" panose="02020609040205080304" pitchFamily="49" charset="-128"/>
                          <a:ea typeface="MS Mincho" panose="02020609040205080304" pitchFamily="49" charset="-128"/>
                        </a:rPr>
                        <a:t>Q</a:t>
                      </a:r>
                      <a:r>
                        <a:rPr lang="zh-TW" altLang="en-US" dirty="0">
                          <a:latin typeface="MS Mincho" panose="02020609040205080304" pitchFamily="49" charset="-128"/>
                          <a:ea typeface="MS Mincho" panose="02020609040205080304" pitchFamily="49" charset="-128"/>
                        </a:rPr>
                        <a:t>＆</a:t>
                      </a:r>
                      <a:r>
                        <a:rPr lang="en-US" altLang="zh-TW" dirty="0">
                          <a:latin typeface="MS Mincho" panose="02020609040205080304" pitchFamily="49" charset="-128"/>
                          <a:ea typeface="MS Mincho" panose="02020609040205080304" pitchFamily="49" charset="-128"/>
                        </a:rPr>
                        <a:t>A</a:t>
                      </a:r>
                      <a:r>
                        <a:rPr lang="zh-TW" altLang="en-US" dirty="0">
                          <a:latin typeface="MS Mincho" panose="02020609040205080304" pitchFamily="49" charset="-128"/>
                          <a:ea typeface="MS Mincho" panose="02020609040205080304" pitchFamily="49" charset="-128"/>
                        </a:rPr>
                        <a:t>第四次改訂版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9646603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人権保障と行政救済法</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496446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裁判例の要点からつかむ「権利濫用」の主張立証</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632249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13369704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325682127"/>
                  </a:ext>
                </a:extLst>
              </a:tr>
            </a:tbl>
          </a:graphicData>
        </a:graphic>
      </p:graphicFrame>
    </p:spTree>
    <p:extLst>
      <p:ext uri="{BB962C8B-B14F-4D97-AF65-F5344CB8AC3E}">
        <p14:creationId xmlns:p14="http://schemas.microsoft.com/office/powerpoint/2010/main" val="28799935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p:txBody>
          <a:bodyPr/>
          <a:lstStyle/>
          <a:p>
            <a:r>
              <a:rPr lang="ja-JP" altLang="en-US" dirty="0"/>
              <a:t>参考文献：</a:t>
            </a:r>
            <a:r>
              <a:rPr kumimoji="1" lang="ja-JP" altLang="en-US" dirty="0"/>
              <a:t>経済</a:t>
            </a:r>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135</a:t>
            </a:fld>
            <a:r>
              <a:rPr spc="-45"/>
              <a:t> </a:t>
            </a:r>
            <a:r>
              <a:rPr spc="-5"/>
              <a:t>-</a:t>
            </a:r>
            <a:endParaRPr spc="-5" dirty="0"/>
          </a:p>
        </p:txBody>
      </p:sp>
      <p:graphicFrame>
        <p:nvGraphicFramePr>
          <p:cNvPr id="6" name="表 6">
            <a:extLst>
              <a:ext uri="{FF2B5EF4-FFF2-40B4-BE49-F238E27FC236}">
                <a16:creationId xmlns:a16="http://schemas.microsoft.com/office/drawing/2014/main" id="{E9999F24-6F26-19CC-EC73-7BEBE9A5CF0D}"/>
              </a:ext>
            </a:extLst>
          </p:cNvPr>
          <p:cNvGraphicFramePr>
            <a:graphicFrameLocks noGrp="1"/>
          </p:cNvGraphicFramePr>
          <p:nvPr/>
        </p:nvGraphicFramePr>
        <p:xfrm>
          <a:off x="316982" y="563880"/>
          <a:ext cx="11561592" cy="2595880"/>
        </p:xfrm>
        <a:graphic>
          <a:graphicData uri="http://schemas.openxmlformats.org/drawingml/2006/table">
            <a:tbl>
              <a:tblPr firstRow="1" bandRow="1">
                <a:tableStyleId>{5C22544A-7EE6-4342-B048-85BDC9FD1C3A}</a:tableStyleId>
              </a:tblPr>
              <a:tblGrid>
                <a:gridCol w="7622332">
                  <a:extLst>
                    <a:ext uri="{9D8B030D-6E8A-4147-A177-3AD203B41FA5}">
                      <a16:colId xmlns:a16="http://schemas.microsoft.com/office/drawing/2014/main" val="69243817"/>
                    </a:ext>
                  </a:extLst>
                </a:gridCol>
                <a:gridCol w="3939260">
                  <a:extLst>
                    <a:ext uri="{9D8B030D-6E8A-4147-A177-3AD203B41FA5}">
                      <a16:colId xmlns:a16="http://schemas.microsoft.com/office/drawing/2014/main" val="2109282343"/>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221743295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6139865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日本経済の長期停滞 </a:t>
                      </a:r>
                    </a:p>
                  </a:txBody>
                  <a:tcPr/>
                </a:tc>
                <a:tc>
                  <a:txBody>
                    <a:bodyPr/>
                    <a:lstStyle/>
                    <a:p>
                      <a:endParaRPr kumimoji="1" lang="ja-JP" altLang="en-US"/>
                    </a:p>
                  </a:txBody>
                  <a:tcPr/>
                </a:tc>
                <a:extLst>
                  <a:ext uri="{0D108BD9-81ED-4DB2-BD59-A6C34878D82A}">
                    <a16:rowId xmlns:a16="http://schemas.microsoft.com/office/drawing/2014/main" val="352147414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9482463"/>
                  </a:ext>
                </a:extLst>
              </a:tr>
              <a:tr h="370840">
                <a:tc>
                  <a:txBody>
                    <a:bodyPr/>
                    <a:lstStyle/>
                    <a:p>
                      <a:r>
                        <a:rPr kumimoji="1" lang="ja-JP" altLang="en-US" dirty="0"/>
                        <a:t>ナラティブ経済学</a:t>
                      </a:r>
                    </a:p>
                  </a:txBody>
                  <a:tcPr/>
                </a:tc>
                <a:tc>
                  <a:txBody>
                    <a:bodyPr/>
                    <a:lstStyle/>
                    <a:p>
                      <a:r>
                        <a:rPr kumimoji="1" lang="ja-JP" altLang="en-US"/>
                        <a:t>経済予測</a:t>
                      </a:r>
                    </a:p>
                  </a:txBody>
                  <a:tcPr/>
                </a:tc>
                <a:extLst>
                  <a:ext uri="{0D108BD9-81ED-4DB2-BD59-A6C34878D82A}">
                    <a16:rowId xmlns:a16="http://schemas.microsoft.com/office/drawing/2014/main" val="203626503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7642808"/>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934167290"/>
                  </a:ext>
                </a:extLst>
              </a:tr>
            </a:tbl>
          </a:graphicData>
        </a:graphic>
      </p:graphicFrame>
    </p:spTree>
    <p:extLst>
      <p:ext uri="{BB962C8B-B14F-4D97-AF65-F5344CB8AC3E}">
        <p14:creationId xmlns:p14="http://schemas.microsoft.com/office/powerpoint/2010/main" val="113866886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EFC1F-132A-45E0-B343-C63C85706949}"/>
              </a:ext>
            </a:extLst>
          </p:cNvPr>
          <p:cNvSpPr>
            <a:spLocks noGrp="1"/>
          </p:cNvSpPr>
          <p:nvPr>
            <p:ph type="title"/>
          </p:nvPr>
        </p:nvSpPr>
        <p:spPr/>
        <p:txBody>
          <a:bodyPr/>
          <a:lstStyle/>
          <a:p>
            <a:r>
              <a:rPr lang="ja-JP" altLang="en-US" dirty="0"/>
              <a:t>参考文献：</a:t>
            </a:r>
            <a:r>
              <a:rPr kumimoji="1" lang="ja-JP" altLang="en-US" dirty="0"/>
              <a:t>教育学・教育技術</a:t>
            </a:r>
          </a:p>
        </p:txBody>
      </p:sp>
      <p:sp>
        <p:nvSpPr>
          <p:cNvPr id="4" name="日付プレースホルダー 3">
            <a:extLst>
              <a:ext uri="{FF2B5EF4-FFF2-40B4-BE49-F238E27FC236}">
                <a16:creationId xmlns:a16="http://schemas.microsoft.com/office/drawing/2014/main" id="{4EF4D6B2-8C79-4F96-9826-6FC535CC30E7}"/>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A10EC36A-8B24-414F-8C6B-8065899D9C6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136</a:t>
            </a:fld>
            <a:r>
              <a:rPr spc="-45"/>
              <a:t> </a:t>
            </a:r>
            <a:r>
              <a:rPr spc="-5"/>
              <a:t>-</a:t>
            </a:r>
            <a:endParaRPr spc="-5" dirty="0"/>
          </a:p>
        </p:txBody>
      </p:sp>
      <p:graphicFrame>
        <p:nvGraphicFramePr>
          <p:cNvPr id="6" name="表 6">
            <a:extLst>
              <a:ext uri="{FF2B5EF4-FFF2-40B4-BE49-F238E27FC236}">
                <a16:creationId xmlns:a16="http://schemas.microsoft.com/office/drawing/2014/main" id="{2D50E529-E0FE-9659-C53A-4115A0CCA8C1}"/>
              </a:ext>
            </a:extLst>
          </p:cNvPr>
          <p:cNvGraphicFramePr>
            <a:graphicFrameLocks noGrp="1"/>
          </p:cNvGraphicFramePr>
          <p:nvPr/>
        </p:nvGraphicFramePr>
        <p:xfrm>
          <a:off x="338324" y="606137"/>
          <a:ext cx="11518908" cy="2225040"/>
        </p:xfrm>
        <a:graphic>
          <a:graphicData uri="http://schemas.openxmlformats.org/drawingml/2006/table">
            <a:tbl>
              <a:tblPr firstRow="1" bandRow="1">
                <a:tableStyleId>{5C22544A-7EE6-4342-B048-85BDC9FD1C3A}</a:tableStyleId>
              </a:tblPr>
              <a:tblGrid>
                <a:gridCol w="5759454">
                  <a:extLst>
                    <a:ext uri="{9D8B030D-6E8A-4147-A177-3AD203B41FA5}">
                      <a16:colId xmlns:a16="http://schemas.microsoft.com/office/drawing/2014/main" val="3507586811"/>
                    </a:ext>
                  </a:extLst>
                </a:gridCol>
                <a:gridCol w="5759454">
                  <a:extLst>
                    <a:ext uri="{9D8B030D-6E8A-4147-A177-3AD203B41FA5}">
                      <a16:colId xmlns:a16="http://schemas.microsoft.com/office/drawing/2014/main" val="390542483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856003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第四次産業革命と教育の未来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109934561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アクティブラーニング</a:t>
                      </a:r>
                      <a:r>
                        <a:rPr kumimoji="1" lang="en-US" altLang="ja-JP" dirty="0"/>
                        <a:t>KP</a:t>
                      </a:r>
                      <a:r>
                        <a:rPr kumimoji="1" lang="ja-JP" altLang="en-US" dirty="0"/>
                        <a:t>法実践</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87174522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考えを深めるための教育原理　</a:t>
                      </a:r>
                    </a:p>
                  </a:txBody>
                  <a:tcPr/>
                </a:tc>
                <a:tc>
                  <a:txBody>
                    <a:bodyPr/>
                    <a:lstStyle/>
                    <a:p>
                      <a:endParaRPr kumimoji="1" lang="ja-JP" altLang="en-US"/>
                    </a:p>
                  </a:txBody>
                  <a:tcPr/>
                </a:tc>
                <a:extLst>
                  <a:ext uri="{0D108BD9-81ED-4DB2-BD59-A6C34878D82A}">
                    <a16:rowId xmlns:a16="http://schemas.microsoft.com/office/drawing/2014/main" val="112615075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708158227"/>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684458809"/>
                  </a:ext>
                </a:extLst>
              </a:tr>
            </a:tbl>
          </a:graphicData>
        </a:graphic>
      </p:graphicFrame>
    </p:spTree>
    <p:extLst>
      <p:ext uri="{BB962C8B-B14F-4D97-AF65-F5344CB8AC3E}">
        <p14:creationId xmlns:p14="http://schemas.microsoft.com/office/powerpoint/2010/main" val="271984563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p:txBody>
          <a:bodyPr/>
          <a:lstStyle/>
          <a:p>
            <a:r>
              <a:rPr lang="ja-JP" altLang="en-US" dirty="0"/>
              <a:t>参考文献：</a:t>
            </a:r>
            <a:r>
              <a:rPr kumimoji="1" lang="ja-JP" altLang="en-US" dirty="0"/>
              <a:t>医療・介護</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137</a:t>
            </a:fld>
            <a:r>
              <a:rPr spc="-45"/>
              <a:t> </a:t>
            </a:r>
            <a:r>
              <a:rPr spc="-5"/>
              <a:t>-</a:t>
            </a:r>
            <a:endParaRPr spc="-5" dirty="0"/>
          </a:p>
        </p:txBody>
      </p:sp>
      <p:graphicFrame>
        <p:nvGraphicFramePr>
          <p:cNvPr id="6" name="表 6">
            <a:extLst>
              <a:ext uri="{FF2B5EF4-FFF2-40B4-BE49-F238E27FC236}">
                <a16:creationId xmlns:a16="http://schemas.microsoft.com/office/drawing/2014/main" id="{0B8084C9-695D-F026-A1D4-B42D99CD2945}"/>
              </a:ext>
            </a:extLst>
          </p:cNvPr>
          <p:cNvGraphicFramePr>
            <a:graphicFrameLocks noGrp="1"/>
          </p:cNvGraphicFramePr>
          <p:nvPr/>
        </p:nvGraphicFramePr>
        <p:xfrm>
          <a:off x="315152" y="567372"/>
          <a:ext cx="11541124" cy="2225040"/>
        </p:xfrm>
        <a:graphic>
          <a:graphicData uri="http://schemas.openxmlformats.org/drawingml/2006/table">
            <a:tbl>
              <a:tblPr firstRow="1" bandRow="1">
                <a:tableStyleId>{5C22544A-7EE6-4342-B048-85BDC9FD1C3A}</a:tableStyleId>
              </a:tblPr>
              <a:tblGrid>
                <a:gridCol w="5770562">
                  <a:extLst>
                    <a:ext uri="{9D8B030D-6E8A-4147-A177-3AD203B41FA5}">
                      <a16:colId xmlns:a16="http://schemas.microsoft.com/office/drawing/2014/main" val="528602391"/>
                    </a:ext>
                  </a:extLst>
                </a:gridCol>
                <a:gridCol w="5770562">
                  <a:extLst>
                    <a:ext uri="{9D8B030D-6E8A-4147-A177-3AD203B41FA5}">
                      <a16:colId xmlns:a16="http://schemas.microsoft.com/office/drawing/2014/main" val="29782330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235803887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病院</a:t>
                      </a:r>
                      <a:r>
                        <a:rPr kumimoji="1" lang="en-US" altLang="ja-JP" dirty="0"/>
                        <a:t>DX</a:t>
                      </a:r>
                      <a:r>
                        <a:rPr kumimoji="1" lang="ja-JP" altLang="en-US" dirty="0"/>
                        <a:t>　業界標準の指南書</a:t>
                      </a:r>
                    </a:p>
                  </a:txBody>
                  <a:tcPr/>
                </a:tc>
                <a:tc>
                  <a:txBody>
                    <a:bodyPr/>
                    <a:lstStyle/>
                    <a:p>
                      <a:endParaRPr kumimoji="1" lang="ja-JP" altLang="en-US"/>
                    </a:p>
                  </a:txBody>
                  <a:tcPr/>
                </a:tc>
                <a:extLst>
                  <a:ext uri="{0D108BD9-81ED-4DB2-BD59-A6C34878D82A}">
                    <a16:rowId xmlns:a16="http://schemas.microsoft.com/office/drawing/2014/main" val="42411191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21855101"/>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1896128"/>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5107615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938928278"/>
                  </a:ext>
                </a:extLst>
              </a:tr>
            </a:tbl>
          </a:graphicData>
        </a:graphic>
      </p:graphicFrame>
    </p:spTree>
    <p:extLst>
      <p:ext uri="{BB962C8B-B14F-4D97-AF65-F5344CB8AC3E}">
        <p14:creationId xmlns:p14="http://schemas.microsoft.com/office/powerpoint/2010/main" val="22746195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観光</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138</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nvGraphicFramePr>
        <p:xfrm>
          <a:off x="330114" y="492443"/>
          <a:ext cx="11513990" cy="2225040"/>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観光ビジネス未来白書</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TW" altLang="en-US" dirty="0"/>
                        <a:t>観光情報学入門</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93460382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先端技術</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139</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nvGraphicFramePr>
        <p:xfrm>
          <a:off x="330114" y="492443"/>
          <a:ext cx="11513990" cy="2231163"/>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世界最先端８社の大戦略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6963">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3489786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アジャイル政府構造</a:t>
            </a:r>
            <a:r>
              <a:rPr lang="en-US" altLang="ja-JP" dirty="0"/>
              <a:t>(</a:t>
            </a:r>
            <a:r>
              <a:rPr lang="ja-JP" altLang="en-US" dirty="0"/>
              <a:t>三次元の組織</a:t>
            </a:r>
            <a:r>
              <a:rPr lang="en-US" altLang="ja-JP" dirty="0"/>
              <a:t>)</a:t>
            </a:r>
            <a:r>
              <a:rPr lang="ja-JP" altLang="en-US" dirty="0"/>
              <a:t>（例）</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国民</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55127" y="2733393"/>
            <a:ext cx="8965602" cy="369332"/>
          </a:xfrm>
          <a:prstGeom prst="rect">
            <a:avLst/>
          </a:prstGeom>
          <a:solidFill>
            <a:schemeClr val="bg1"/>
          </a:solidFill>
          <a:ln>
            <a:solidFill>
              <a:schemeClr val="tx1"/>
            </a:solidFill>
          </a:ln>
        </p:spPr>
        <p:txBody>
          <a:bodyPr vert="horz" wrap="square" rtlCol="0">
            <a:spAutoFit/>
          </a:bodyPr>
          <a:lstStyle/>
          <a:p>
            <a:r>
              <a:rPr kumimoji="1" lang="ja-JP" altLang="en-US" dirty="0"/>
              <a:t>厚生労働省</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781194" y="1502705"/>
            <a:ext cx="983579" cy="369332"/>
          </a:xfrm>
          <a:prstGeom prst="rect">
            <a:avLst/>
          </a:prstGeom>
          <a:noFill/>
          <a:ln>
            <a:solidFill>
              <a:schemeClr val="tx1"/>
            </a:solidFill>
          </a:ln>
        </p:spPr>
        <p:txBody>
          <a:bodyPr wrap="square" rtlCol="0">
            <a:spAutoFit/>
          </a:bodyPr>
          <a:lstStyle/>
          <a:p>
            <a:pPr algn="ctr"/>
            <a:r>
              <a:rPr kumimoji="1" lang="ja-JP" altLang="en-US" dirty="0"/>
              <a:t>人事院</a:t>
            </a:r>
          </a:p>
        </p:txBody>
      </p: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flipV="1">
            <a:off x="7682710" y="1051722"/>
            <a:ext cx="1981728" cy="604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55126" y="3889015"/>
            <a:ext cx="8965602" cy="369332"/>
          </a:xfrm>
          <a:prstGeom prst="rect">
            <a:avLst/>
          </a:prstGeom>
          <a:solidFill>
            <a:schemeClr val="bg1"/>
          </a:solidFill>
          <a:ln>
            <a:solidFill>
              <a:schemeClr val="tx1"/>
            </a:solidFill>
          </a:ln>
        </p:spPr>
        <p:txBody>
          <a:bodyPr vert="horz" wrap="square" rtlCol="0">
            <a:spAutoFit/>
          </a:bodyPr>
          <a:lstStyle/>
          <a:p>
            <a:r>
              <a:rPr kumimoji="1" lang="ja-JP" altLang="en-US" dirty="0"/>
              <a:t>法務省</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21470" y="5048920"/>
            <a:ext cx="8999258"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庁</a:t>
            </a:r>
            <a:endParaRPr kumimoji="1" lang="en-US" altLang="ja-JP" dirty="0"/>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108179" y="1281150"/>
            <a:ext cx="1097669" cy="10081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826713" y="1562615"/>
            <a:ext cx="1104735" cy="45227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未来創造（子供）庁</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294129" y="1508722"/>
            <a:ext cx="1131147" cy="5864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69552" y="1019777"/>
            <a:ext cx="1133705" cy="156692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623172" y="867056"/>
            <a:ext cx="3059538" cy="369332"/>
          </a:xfrm>
          <a:prstGeom prst="rect">
            <a:avLst/>
          </a:prstGeom>
          <a:noFill/>
          <a:ln>
            <a:solidFill>
              <a:schemeClr val="tx1"/>
            </a:solidFill>
          </a:ln>
        </p:spPr>
        <p:txBody>
          <a:bodyPr wrap="square" rtlCol="0">
            <a:spAutoFit/>
          </a:bodyPr>
          <a:lstStyle/>
          <a:p>
            <a:pPr algn="ctr"/>
            <a:r>
              <a:rPr lang="ja-JP" altLang="en-US" dirty="0"/>
              <a:t>内閣</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77" idx="1"/>
            <a:endCxn id="6" idx="1"/>
          </p:cNvCxnSpPr>
          <p:nvPr/>
        </p:nvCxnSpPr>
        <p:spPr>
          <a:xfrm rot="10800000" flipV="1">
            <a:off x="546744" y="1043557"/>
            <a:ext cx="2478090" cy="4188052"/>
          </a:xfrm>
          <a:prstGeom prst="bentConnector3">
            <a:avLst>
              <a:gd name="adj1" fmla="val 109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77" idx="1"/>
            <a:endCxn id="66" idx="1"/>
          </p:cNvCxnSpPr>
          <p:nvPr/>
        </p:nvCxnSpPr>
        <p:spPr>
          <a:xfrm rot="10800000" flipV="1">
            <a:off x="569678" y="1043557"/>
            <a:ext cx="2455157" cy="1874190"/>
          </a:xfrm>
          <a:prstGeom prst="bentConnector3">
            <a:avLst>
              <a:gd name="adj1" fmla="val 10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034569" y="1273512"/>
            <a:ext cx="1155496" cy="108124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77" idx="1"/>
            <a:endCxn id="143" idx="1"/>
          </p:cNvCxnSpPr>
          <p:nvPr/>
        </p:nvCxnSpPr>
        <p:spPr>
          <a:xfrm rot="10800000" flipV="1">
            <a:off x="538606" y="1043556"/>
            <a:ext cx="2486229" cy="3023963"/>
          </a:xfrm>
          <a:prstGeom prst="bentConnector3">
            <a:avLst>
              <a:gd name="adj1" fmla="val 10919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24115"/>
            <a:ext cx="2456163" cy="5711630"/>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743131" y="616599"/>
            <a:ext cx="6198830" cy="571163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222647" y="565013"/>
            <a:ext cx="2803002" cy="5763216"/>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780746" y="1006243"/>
            <a:ext cx="1142050" cy="16023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2022/9/8</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89024" y="1955997"/>
            <a:ext cx="428745" cy="26082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919276" y="1941415"/>
            <a:ext cx="423087" cy="28433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825017" y="2295124"/>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557937" y="1739052"/>
            <a:ext cx="1097668" cy="9234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895670"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426761" y="2918059"/>
            <a:ext cx="428366"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908658"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459356" y="4066691"/>
            <a:ext cx="395770"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888524"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469117" y="5233586"/>
            <a:ext cx="3523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664438" y="873105"/>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10248227" y="2295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744278" y="1534620"/>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10052199" y="1935457"/>
            <a:ext cx="391171" cy="32816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811321" y="1041042"/>
            <a:ext cx="260268" cy="66305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10200725" y="1125417"/>
            <a:ext cx="292183" cy="52622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EF26B1A-F6CC-439D-A1F2-9C674E8114BC}"/>
              </a:ext>
            </a:extLst>
          </p:cNvPr>
          <p:cNvSpPr txBox="1"/>
          <p:nvPr/>
        </p:nvSpPr>
        <p:spPr>
          <a:xfrm>
            <a:off x="3024834" y="858891"/>
            <a:ext cx="1109888" cy="369332"/>
          </a:xfrm>
          <a:prstGeom prst="rect">
            <a:avLst/>
          </a:prstGeom>
          <a:noFill/>
          <a:ln>
            <a:solidFill>
              <a:schemeClr val="tx1"/>
            </a:solidFill>
          </a:ln>
        </p:spPr>
        <p:txBody>
          <a:bodyPr wrap="square" rtlCol="0">
            <a:spAutoFit/>
          </a:bodyPr>
          <a:lstStyle/>
          <a:p>
            <a:pPr algn="ctr"/>
            <a:r>
              <a:rPr kumimoji="1" lang="ja-JP" altLang="en-US" dirty="0"/>
              <a:t>意見聴取</a:t>
            </a:r>
          </a:p>
        </p:txBody>
      </p:sp>
      <p:cxnSp>
        <p:nvCxnSpPr>
          <p:cNvPr id="33" name="直線矢印コネクタ 32">
            <a:extLst>
              <a:ext uri="{FF2B5EF4-FFF2-40B4-BE49-F238E27FC236}">
                <a16:creationId xmlns:a16="http://schemas.microsoft.com/office/drawing/2014/main" id="{DC1C64D5-87AD-4B62-9E61-D436D6128D55}"/>
              </a:ext>
            </a:extLst>
          </p:cNvPr>
          <p:cNvCxnSpPr>
            <a:stCxn id="97" idx="1"/>
            <a:endCxn id="77" idx="3"/>
          </p:cNvCxnSpPr>
          <p:nvPr/>
        </p:nvCxnSpPr>
        <p:spPr>
          <a:xfrm flipH="1" flipV="1">
            <a:off x="4134722" y="1043557"/>
            <a:ext cx="488450" cy="816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C186166C-7DE7-43A6-910C-0574A0C7AC5B}"/>
              </a:ext>
            </a:extLst>
          </p:cNvPr>
          <p:cNvSpPr txBox="1"/>
          <p:nvPr/>
        </p:nvSpPr>
        <p:spPr>
          <a:xfrm>
            <a:off x="8117748" y="235317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デジタル庁</a:t>
            </a:r>
            <a:endParaRPr kumimoji="1" lang="en-US" altLang="ja-JP" dirty="0"/>
          </a:p>
        </p:txBody>
      </p:sp>
      <p:cxnSp>
        <p:nvCxnSpPr>
          <p:cNvPr id="99" name="コネクタ: カギ線 98">
            <a:extLst>
              <a:ext uri="{FF2B5EF4-FFF2-40B4-BE49-F238E27FC236}">
                <a16:creationId xmlns:a16="http://schemas.microsoft.com/office/drawing/2014/main" id="{FC5E7A06-5DF3-4F24-BCA4-9BFF15A7C67D}"/>
              </a:ext>
            </a:extLst>
          </p:cNvPr>
          <p:cNvCxnSpPr>
            <a:cxnSpLocks/>
            <a:stCxn id="97" idx="2"/>
            <a:endCxn id="96" idx="0"/>
          </p:cNvCxnSpPr>
          <p:nvPr/>
        </p:nvCxnSpPr>
        <p:spPr>
          <a:xfrm rot="16200000" flipH="1">
            <a:off x="6658768" y="730561"/>
            <a:ext cx="1116791" cy="21284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3ABAD4-CC85-4CD7-BDCF-7DB5333B09FE}"/>
              </a:ext>
            </a:extLst>
          </p:cNvPr>
          <p:cNvSpPr txBox="1"/>
          <p:nvPr/>
        </p:nvSpPr>
        <p:spPr>
          <a:xfrm>
            <a:off x="9645984" y="2304360"/>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共通業務</a:t>
            </a:r>
            <a:r>
              <a:rPr kumimoji="1" lang="en-US" altLang="ja-JP"/>
              <a:t>SSC</a:t>
            </a:r>
            <a:endParaRPr kumimoji="1" lang="en-US" altLang="ja-JP" dirty="0"/>
          </a:p>
        </p:txBody>
      </p:sp>
      <p:cxnSp>
        <p:nvCxnSpPr>
          <p:cNvPr id="81" name="コネクタ: カギ線 80">
            <a:extLst>
              <a:ext uri="{FF2B5EF4-FFF2-40B4-BE49-F238E27FC236}">
                <a16:creationId xmlns:a16="http://schemas.microsoft.com/office/drawing/2014/main" id="{E5CD8804-6053-478F-8776-E9DB4880A51E}"/>
              </a:ext>
            </a:extLst>
          </p:cNvPr>
          <p:cNvCxnSpPr>
            <a:cxnSpLocks/>
            <a:stCxn id="89" idx="2"/>
            <a:endCxn id="63" idx="0"/>
          </p:cNvCxnSpPr>
          <p:nvPr/>
        </p:nvCxnSpPr>
        <p:spPr>
          <a:xfrm rot="5400000">
            <a:off x="9746459" y="1967115"/>
            <a:ext cx="400408" cy="27408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70171" y="2300782"/>
            <a:ext cx="327273" cy="3282494"/>
          </a:xfrm>
          <a:prstGeom prst="rect">
            <a:avLst/>
          </a:prstGeom>
          <a:solidFill>
            <a:schemeClr val="bg1"/>
          </a:solidFill>
          <a:ln>
            <a:solidFill>
              <a:schemeClr val="tx1"/>
            </a:solidFill>
          </a:ln>
        </p:spPr>
        <p:txBody>
          <a:bodyPr vert="wordArtVertRtl" wrap="square" rtlCol="0" anchor="ctr">
            <a:noAutofit/>
          </a:bodyPr>
          <a:lstStyle/>
          <a:p>
            <a:pPr algn="ctr"/>
            <a:r>
              <a:rPr kumimoji="1" lang="en-US" altLang="ja-JP" dirty="0">
                <a:latin typeface="MS Mincho" panose="02020609040205080304" pitchFamily="49" charset="-128"/>
                <a:ea typeface="MS Mincho" panose="02020609040205080304" pitchFamily="49" charset="-128"/>
              </a:rPr>
              <a:t>HRBP</a:t>
            </a:r>
            <a:endParaRPr kumimoji="1" lang="ja-JP"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71796194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参考文献：クラウド</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2022/9/8</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140</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グローバル化・デジタル革命のインパクト</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r>
                        <a:rPr kumimoji="1" lang="ja-JP" altLang="en-US" dirty="0"/>
                        <a:t>クラウド時代のネットワーク入門</a:t>
                      </a:r>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p:spTree>
    <p:extLst>
      <p:ext uri="{BB962C8B-B14F-4D97-AF65-F5344CB8AC3E}">
        <p14:creationId xmlns:p14="http://schemas.microsoft.com/office/powerpoint/2010/main" val="2045283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参考文献：セキュリティ</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2022/9/8</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141</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図解入門　よくわかる最新情報セキュリティの技術と対策</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r>
                        <a:rPr kumimoji="1" lang="ja-JP" altLang="en-US" dirty="0"/>
                        <a:t>クラウドネイティブセキュリティ入門</a:t>
                      </a:r>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mc:AlternateContent xmlns:mc="http://schemas.openxmlformats.org/markup-compatibility/2006" xmlns:pslz="http://schemas.microsoft.com/office/powerpoint/2016/slidezoom">
        <mc:Choice Requires="pslz">
          <p:graphicFrame>
            <p:nvGraphicFramePr>
              <p:cNvPr id="7" name="スライド ズーム 6">
                <a:extLst>
                  <a:ext uri="{FF2B5EF4-FFF2-40B4-BE49-F238E27FC236}">
                    <a16:creationId xmlns:a16="http://schemas.microsoft.com/office/drawing/2014/main" id="{3AAE2A39-FF51-D4DE-BCB3-07F7CB7A5243}"/>
                  </a:ext>
                </a:extLst>
              </p:cNvPr>
              <p:cNvGraphicFramePr>
                <a:graphicFrameLocks noChangeAspect="1"/>
              </p:cNvGraphicFramePr>
              <p:nvPr/>
            </p:nvGraphicFramePr>
            <p:xfrm>
              <a:off x="-3120571" y="5638276"/>
              <a:ext cx="3048000" cy="1714500"/>
            </p:xfrm>
            <a:graphic>
              <a:graphicData uri="http://schemas.microsoft.com/office/powerpoint/2016/slidezoom">
                <pslz:sldZm>
                  <pslz:sldZmObj sldId="775" cId="283345210">
                    <pslz:zmPr id="{47BD59D2-791F-453A-B688-FE7DFCBD5A3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スライド ズーム 6">
                <a:hlinkClick r:id="rId3" action="ppaction://hlinksldjump"/>
                <a:extLst>
                  <a:ext uri="{FF2B5EF4-FFF2-40B4-BE49-F238E27FC236}">
                    <a16:creationId xmlns:a16="http://schemas.microsoft.com/office/drawing/2014/main" id="{3AAE2A39-FF51-D4DE-BCB3-07F7CB7A5243}"/>
                  </a:ext>
                </a:extLst>
              </p:cNvPr>
              <p:cNvPicPr>
                <a:picLocks noGrp="1" noRot="1" noChangeAspect="1" noMove="1" noResize="1" noEditPoints="1" noAdjustHandles="1" noChangeArrowheads="1" noChangeShapeType="1"/>
              </p:cNvPicPr>
              <p:nvPr/>
            </p:nvPicPr>
            <p:blipFill>
              <a:blip r:embed="rId4"/>
              <a:stretch>
                <a:fillRect/>
              </a:stretch>
            </p:blipFill>
            <p:spPr>
              <a:xfrm>
                <a:off x="-3120571" y="5638276"/>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590617470"/>
      </p:ext>
    </p:extLst>
  </p:cSld>
  <p:clrMapOvr>
    <a:masterClrMapping/>
  </p:clrMapOvr>
</p:sld>
</file>

<file path=ppt/slides/slide1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参考文献：セキュリティ</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2022/6/16</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extLst>
              <p:ext uri="{D42A27DB-BD31-4B8C-83A1-F6EECF244321}">
                <p14:modId xmlns:p14="http://schemas.microsoft.com/office/powerpoint/2010/main" val="2031569344"/>
              </p:ext>
            </p:extLst>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図解入門　よくわかる最新情報セキュリティの技術と対策</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r>
                        <a:rPr kumimoji="1" lang="ja-JP" altLang="en-US" dirty="0"/>
                        <a:t>クラウドネイティブセキュリティ入門</a:t>
                      </a:r>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mc:AlternateContent xmlns:mc="http://schemas.openxmlformats.org/markup-compatibility/2006" xmlns:pslz="http://schemas.microsoft.com/office/powerpoint/2016/slidezoom">
        <mc:Choice Requires="pslz">
          <p:graphicFrame>
            <p:nvGraphicFramePr>
              <p:cNvPr id="7" name="スライド ズーム 6">
                <a:extLst>
                  <a:ext uri="{FF2B5EF4-FFF2-40B4-BE49-F238E27FC236}">
                    <a16:creationId xmlns:a16="http://schemas.microsoft.com/office/drawing/2014/main" id="{3AAE2A39-FF51-D4DE-BCB3-07F7CB7A5243}"/>
                  </a:ext>
                </a:extLst>
              </p:cNvPr>
              <p:cNvGraphicFramePr>
                <a:graphicFrameLocks noChangeAspect="1"/>
              </p:cNvGraphicFramePr>
              <p:nvPr>
                <p:extLst>
                  <p:ext uri="{D42A27DB-BD31-4B8C-83A1-F6EECF244321}">
                    <p14:modId xmlns:p14="http://schemas.microsoft.com/office/powerpoint/2010/main" val="1271898038"/>
                  </p:ext>
                </p:extLst>
              </p:nvPr>
            </p:nvGraphicFramePr>
            <p:xfrm>
              <a:off x="-3120571" y="5638276"/>
              <a:ext cx="3048000" cy="1714500"/>
            </p:xfrm>
            <a:graphic>
              <a:graphicData uri="http://schemas.microsoft.com/office/powerpoint/2016/slidezoom">
                <pslz:sldZm>
                  <pslz:sldZmObj sldId="775" cId="283345210">
                    <pslz:zmPr id="{47BD59D2-791F-453A-B688-FE7DFCBD5A3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スライド ズーム 6">
                <a:hlinkClick r:id="rId3" action="ppaction://hlinksldjump"/>
                <a:extLst>
                  <a:ext uri="{FF2B5EF4-FFF2-40B4-BE49-F238E27FC236}">
                    <a16:creationId xmlns:a16="http://schemas.microsoft.com/office/drawing/2014/main" id="{3AAE2A39-FF51-D4DE-BCB3-07F7CB7A5243}"/>
                  </a:ext>
                </a:extLst>
              </p:cNvPr>
              <p:cNvPicPr>
                <a:picLocks noGrp="1" noRot="1" noChangeAspect="1" noMove="1" noResize="1" noEditPoints="1" noAdjustHandles="1" noChangeArrowheads="1" noChangeShapeType="1"/>
              </p:cNvPicPr>
              <p:nvPr/>
            </p:nvPicPr>
            <p:blipFill>
              <a:blip r:embed="rId4"/>
              <a:stretch>
                <a:fillRect/>
              </a:stretch>
            </p:blipFill>
            <p:spPr>
              <a:xfrm>
                <a:off x="-3120571" y="5638276"/>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8334521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参考文献：プロダクトマネジメント</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142</a:t>
            </a:fld>
            <a:r>
              <a:rPr spc="-45"/>
              <a:t> </a:t>
            </a:r>
            <a:r>
              <a:rPr spc="-5"/>
              <a:t>-</a:t>
            </a:r>
            <a:endParaRPr spc="-5" dirty="0"/>
          </a:p>
        </p:txBody>
      </p:sp>
      <p:graphicFrame>
        <p:nvGraphicFramePr>
          <p:cNvPr id="6" name="表 6">
            <a:extLst>
              <a:ext uri="{FF2B5EF4-FFF2-40B4-BE49-F238E27FC236}">
                <a16:creationId xmlns:a16="http://schemas.microsoft.com/office/drawing/2014/main" id="{4FC7C99F-2973-4617-FBBF-19DD86585990}"/>
              </a:ext>
            </a:extLst>
          </p:cNvPr>
          <p:cNvGraphicFramePr>
            <a:graphicFrameLocks noGrp="1"/>
          </p:cNvGraphicFramePr>
          <p:nvPr/>
        </p:nvGraphicFramePr>
        <p:xfrm>
          <a:off x="356968" y="577239"/>
          <a:ext cx="11515350" cy="5562600"/>
        </p:xfrm>
        <a:graphic>
          <a:graphicData uri="http://schemas.openxmlformats.org/drawingml/2006/table">
            <a:tbl>
              <a:tblPr firstRow="1" bandRow="1">
                <a:tableStyleId>{5C22544A-7EE6-4342-B048-85BDC9FD1C3A}</a:tableStyleId>
              </a:tblPr>
              <a:tblGrid>
                <a:gridCol w="7412304">
                  <a:extLst>
                    <a:ext uri="{9D8B030D-6E8A-4147-A177-3AD203B41FA5}">
                      <a16:colId xmlns:a16="http://schemas.microsoft.com/office/drawing/2014/main" val="2643208957"/>
                    </a:ext>
                  </a:extLst>
                </a:gridCol>
                <a:gridCol w="4103046">
                  <a:extLst>
                    <a:ext uri="{9D8B030D-6E8A-4147-A177-3AD203B41FA5}">
                      <a16:colId xmlns:a16="http://schemas.microsoft.com/office/drawing/2014/main" val="1628065244"/>
                    </a:ext>
                  </a:extLst>
                </a:gridCol>
              </a:tblGrid>
              <a:tr h="370840">
                <a:tc>
                  <a:txBody>
                    <a:bodyPr/>
                    <a:lstStyle/>
                    <a:p>
                      <a:r>
                        <a:rPr kumimoji="1" lang="ja-JP" altLang="en-US"/>
                        <a:t>書名</a:t>
                      </a:r>
                    </a:p>
                  </a:txBody>
                  <a:tcPr/>
                </a:tc>
                <a:tc>
                  <a:txBody>
                    <a:bodyPr/>
                    <a:lstStyle/>
                    <a:p>
                      <a:endParaRPr kumimoji="1" lang="ja-JP" altLang="en-US"/>
                    </a:p>
                  </a:txBody>
                  <a:tcPr/>
                </a:tc>
                <a:extLst>
                  <a:ext uri="{0D108BD9-81ED-4DB2-BD59-A6C34878D82A}">
                    <a16:rowId xmlns:a16="http://schemas.microsoft.com/office/drawing/2014/main" val="267929789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ユーザーエクスペリエンスの想定</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4206848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ビジネスデザインのための行動経済学ノート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3712758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IT</a:t>
                      </a:r>
                      <a:r>
                        <a:rPr lang="ja-JP" altLang="en-US" dirty="0">
                          <a:latin typeface="MS Mincho" panose="02020609040205080304" pitchFamily="49" charset="-128"/>
                          <a:ea typeface="MS Mincho" panose="02020609040205080304" pitchFamily="49" charset="-128"/>
                        </a:rPr>
                        <a:t>投資の評価手法と効果がこれ１冊でしっかりわかる教科書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79632063"/>
                  </a:ext>
                </a:extLst>
              </a:tr>
              <a:tr h="370840">
                <a:tc>
                  <a:txBody>
                    <a:bodyPr/>
                    <a:lstStyle/>
                    <a:p>
                      <a:r>
                        <a:rPr lang="ja-JP" altLang="en-US" dirty="0">
                          <a:latin typeface="MS Mincho" panose="02020609040205080304" pitchFamily="49" charset="-128"/>
                          <a:ea typeface="MS Mincho" panose="02020609040205080304" pitchFamily="49" charset="-128"/>
                        </a:rPr>
                        <a:t>インフラエンジニア知識と実務がこれ１冊でしっかりわかる教科書</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76074887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情報セキュリティ技術と対策がこれ１冊でしっかりわかる教科書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607817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キャッシュレス決済がこれ１冊でしっかりわかる教科書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2476292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コールセンターのつくり方</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9180447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図解でわかるコールセンターヘルプデスク</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9869371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定位</a:t>
                      </a:r>
                    </a:p>
                  </a:txBody>
                  <a:tcPr/>
                </a:tc>
                <a:tc>
                  <a:txBody>
                    <a:bodyPr/>
                    <a:lstStyle/>
                    <a:p>
                      <a:endParaRPr kumimoji="1" lang="ja-JP" altLang="en-US" dirty="0"/>
                    </a:p>
                  </a:txBody>
                  <a:tcPr/>
                </a:tc>
                <a:extLst>
                  <a:ext uri="{0D108BD9-81ED-4DB2-BD59-A6C34878D82A}">
                    <a16:rowId xmlns:a16="http://schemas.microsoft.com/office/drawing/2014/main" val="900277264"/>
                  </a:ext>
                </a:extLst>
              </a:tr>
              <a:tr h="370840">
                <a:tc>
                  <a:txBody>
                    <a:bodyPr/>
                    <a:lstStyle/>
                    <a:p>
                      <a:r>
                        <a:rPr lang="zh-CN" altLang="en-US" dirty="0">
                          <a:latin typeface="MS Mincho" panose="02020609040205080304" pitchFamily="49" charset="-128"/>
                          <a:ea typeface="MS Mincho" panose="02020609040205080304" pitchFamily="49" charset="-128"/>
                        </a:rPr>
                        <a:t>长尾理论</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26089424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免费</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8251223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众包</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341046616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游戏化思维</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576896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产品游戏化</a:t>
                      </a:r>
                    </a:p>
                  </a:txBody>
                  <a:tcPr/>
                </a:tc>
                <a:tc>
                  <a:txBody>
                    <a:bodyPr/>
                    <a:lstStyle/>
                    <a:p>
                      <a:endParaRPr kumimoji="1" lang="ja-JP" altLang="en-US" dirty="0"/>
                    </a:p>
                  </a:txBody>
                  <a:tcPr/>
                </a:tc>
                <a:extLst>
                  <a:ext uri="{0D108BD9-81ED-4DB2-BD59-A6C34878D82A}">
                    <a16:rowId xmlns:a16="http://schemas.microsoft.com/office/drawing/2014/main" val="2024404359"/>
                  </a:ext>
                </a:extLst>
              </a:tr>
            </a:tbl>
          </a:graphicData>
        </a:graphic>
      </p:graphicFrame>
    </p:spTree>
    <p:extLst>
      <p:ext uri="{BB962C8B-B14F-4D97-AF65-F5344CB8AC3E}">
        <p14:creationId xmlns:p14="http://schemas.microsoft.com/office/powerpoint/2010/main" val="4177942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26510-7325-5EAC-7FA1-6399F3B01F4A}"/>
              </a:ext>
            </a:extLst>
          </p:cNvPr>
          <p:cNvSpPr>
            <a:spLocks noGrp="1"/>
          </p:cNvSpPr>
          <p:nvPr>
            <p:ph type="title"/>
          </p:nvPr>
        </p:nvSpPr>
        <p:spPr>
          <a:xfrm>
            <a:off x="316983" y="-16805"/>
            <a:ext cx="11540249" cy="492443"/>
          </a:xfrm>
        </p:spPr>
        <p:txBody>
          <a:bodyPr/>
          <a:lstStyle/>
          <a:p>
            <a:r>
              <a:rPr kumimoji="1" lang="ja-JP" altLang="en-US" dirty="0"/>
              <a:t>“</a:t>
            </a:r>
            <a:r>
              <a:rPr kumimoji="1" lang="en-US" altLang="ja-JP" dirty="0"/>
              <a:t>One</a:t>
            </a:r>
            <a:r>
              <a:rPr kumimoji="1" lang="ja-JP" altLang="en-US" dirty="0"/>
              <a:t>　Ｔｅａｍ”のチームワーク</a:t>
            </a:r>
          </a:p>
        </p:txBody>
      </p:sp>
      <p:sp>
        <p:nvSpPr>
          <p:cNvPr id="5" name="文本占位符 4">
            <a:extLst>
              <a:ext uri="{FF2B5EF4-FFF2-40B4-BE49-F238E27FC236}">
                <a16:creationId xmlns:a16="http://schemas.microsoft.com/office/drawing/2014/main" id="{2AA63B15-78FC-7A6C-B3BA-D3E4276391A0}"/>
              </a:ext>
            </a:extLst>
          </p:cNvPr>
          <p:cNvSpPr>
            <a:spLocks noGrp="1"/>
          </p:cNvSpPr>
          <p:nvPr>
            <p:ph type="body" idx="1"/>
          </p:nvPr>
        </p:nvSpPr>
        <p:spPr>
          <a:xfrm>
            <a:off x="316983" y="557909"/>
            <a:ext cx="11540249" cy="369332"/>
          </a:xfrm>
        </p:spPr>
        <p:txBody>
          <a:bodyPr/>
          <a:lstStyle/>
          <a:p>
            <a:r>
              <a:rPr lang="ja-JP" altLang="en-US" dirty="0"/>
              <a:t>超重要！！！</a:t>
            </a:r>
            <a:endParaRPr lang="zh-CN" altLang="en-US" dirty="0"/>
          </a:p>
        </p:txBody>
      </p:sp>
      <p:sp>
        <p:nvSpPr>
          <p:cNvPr id="3" name="日付プレースホルダー 2">
            <a:extLst>
              <a:ext uri="{FF2B5EF4-FFF2-40B4-BE49-F238E27FC236}">
                <a16:creationId xmlns:a16="http://schemas.microsoft.com/office/drawing/2014/main" id="{FCB0D3BF-DE75-4920-CF95-2EE7DC532370}"/>
              </a:ext>
            </a:extLst>
          </p:cNvPr>
          <p:cNvSpPr>
            <a:spLocks noGrp="1"/>
          </p:cNvSpPr>
          <p:nvPr>
            <p:ph type="dt" sz="half" idx="6"/>
          </p:nvPr>
        </p:nvSpPr>
        <p:spPr/>
        <p:txBody>
          <a:bodyPr/>
          <a:lstStyle/>
          <a:p>
            <a:fld id="{F80A0BA5-CE47-470D-91AB-CBF149FD40F7}" type="datetime1">
              <a:rPr lang="zh-CN" altLang="en-US" smtClean="0"/>
              <a:t>2022/9/8</a:t>
            </a:fld>
            <a:endParaRPr lang="en-US"/>
          </a:p>
        </p:txBody>
      </p:sp>
      <p:sp>
        <p:nvSpPr>
          <p:cNvPr id="4" name="スライド番号プレースホルダー 3">
            <a:extLst>
              <a:ext uri="{FF2B5EF4-FFF2-40B4-BE49-F238E27FC236}">
                <a16:creationId xmlns:a16="http://schemas.microsoft.com/office/drawing/2014/main" id="{191ECDE9-54AB-9069-9FC6-89009EFE4F4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Tree>
    <p:extLst>
      <p:ext uri="{BB962C8B-B14F-4D97-AF65-F5344CB8AC3E}">
        <p14:creationId xmlns:p14="http://schemas.microsoft.com/office/powerpoint/2010/main" val="321133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8"/>
            <a:ext cx="11540249" cy="5424437"/>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1539986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17</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2022/9/8</a:t>
            </a:fld>
            <a:endParaRPr lang="en-US"/>
          </a:p>
        </p:txBody>
      </p:sp>
    </p:spTree>
    <p:extLst>
      <p:ext uri="{BB962C8B-B14F-4D97-AF65-F5344CB8AC3E}">
        <p14:creationId xmlns:p14="http://schemas.microsoft.com/office/powerpoint/2010/main" val="3628990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2022/9/8</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3"/>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name="Worksheet" r:id="rId4" imgW="3010023" imgH="1743075" progId="Excel.Sheet.12">
                  <p:embed/>
                </p:oleObj>
              </mc:Choice>
              <mc:Fallback>
                <p:oleObj name="Worksheet" r:id="rId4"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5"/>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4265909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dirty="0"/>
              <a:t>職員へサポート</a:t>
            </a:r>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19</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2022/9/8</a:t>
            </a:fld>
            <a:endParaRPr lang="en-US"/>
          </a:p>
        </p:txBody>
      </p:sp>
    </p:spTree>
    <p:extLst>
      <p:ext uri="{BB962C8B-B14F-4D97-AF65-F5344CB8AC3E}">
        <p14:creationId xmlns:p14="http://schemas.microsoft.com/office/powerpoint/2010/main" val="536215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1240935110"/>
              </p:ext>
            </p:extLst>
          </p:nvPr>
        </p:nvGraphicFramePr>
        <p:xfrm>
          <a:off x="336546" y="557213"/>
          <a:ext cx="11518908" cy="58318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latin typeface="MS Mincho" panose="02020609040205080304" pitchFamily="49" charset="-128"/>
                          <a:ea typeface="MS Mincho" panose="02020609040205080304" pitchFamily="49" charset="-128"/>
                        </a:rPr>
                        <a:t>略称表記</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ja-JP" altLang="en-US" dirty="0">
                          <a:latin typeface="MS Mincho" panose="02020609040205080304" pitchFamily="49" charset="-128"/>
                          <a:ea typeface="MS Mincho" panose="02020609040205080304" pitchFamily="49" charset="-128"/>
                        </a:rPr>
                        <a:t>人事の三つ柱</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サービスシェアセンター（</a:t>
                      </a:r>
                      <a:r>
                        <a:rPr lang="en-US" altLang="ja-JP" dirty="0">
                          <a:latin typeface="MS Mincho" panose="02020609040205080304" pitchFamily="49" charset="-128"/>
                          <a:ea typeface="MS Mincho" panose="02020609040205080304" pitchFamily="49" charset="-128"/>
                        </a:rPr>
                        <a:t>SSC</a:t>
                      </a:r>
                      <a:r>
                        <a:rPr lang="ja-JP" altLang="en-US" dirty="0">
                          <a:latin typeface="MS Mincho" panose="02020609040205080304" pitchFamily="49" charset="-128"/>
                          <a:ea typeface="MS Mincho" panose="02020609040205080304" pitchFamily="49" charset="-128"/>
                        </a:rPr>
                        <a:t>）、ビジネスパートナー（</a:t>
                      </a:r>
                      <a:r>
                        <a:rPr lang="en-US" altLang="ja-JP" dirty="0">
                          <a:latin typeface="MS Mincho" panose="02020609040205080304" pitchFamily="49" charset="-128"/>
                          <a:ea typeface="MS Mincho" panose="02020609040205080304" pitchFamily="49" charset="-128"/>
                        </a:rPr>
                        <a:t>HRBP</a:t>
                      </a:r>
                      <a:r>
                        <a:rPr lang="ja-JP" altLang="en-US" dirty="0">
                          <a:latin typeface="MS Mincho" panose="02020609040205080304" pitchFamily="49" charset="-128"/>
                          <a:ea typeface="MS Mincho" panose="02020609040205080304" pitchFamily="49" charset="-128"/>
                        </a:rPr>
                        <a:t>）、意思決定支援センター（</a:t>
                      </a:r>
                      <a:r>
                        <a:rPr lang="en-US" altLang="ja-JP" dirty="0">
                          <a:latin typeface="MS Mincho" panose="02020609040205080304" pitchFamily="49" charset="-128"/>
                          <a:ea typeface="MS Mincho" panose="02020609040205080304" pitchFamily="49" charset="-128"/>
                        </a:rPr>
                        <a:t>COE</a:t>
                      </a:r>
                      <a:r>
                        <a:rPr lang="ja-JP" altLang="en-US"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r>
                        <a:rPr lang="en-US" altLang="ja-JP" dirty="0">
                          <a:latin typeface="MS Mincho" panose="02020609040205080304" pitchFamily="49" charset="-128"/>
                          <a:ea typeface="MS Mincho" panose="02020609040205080304" pitchFamily="49" charset="-128"/>
                        </a:rPr>
                        <a:t>SSC</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Shared Service Center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532916652"/>
                  </a:ext>
                </a:extLst>
              </a:tr>
              <a:tr h="370840">
                <a:tc>
                  <a:txBody>
                    <a:bodyPr/>
                    <a:lstStyle/>
                    <a:p>
                      <a:r>
                        <a:rPr lang="en-US" altLang="ja-JP" dirty="0">
                          <a:latin typeface="MS Mincho" panose="02020609040205080304" pitchFamily="49" charset="-128"/>
                          <a:ea typeface="MS Mincho" panose="02020609040205080304" pitchFamily="49" charset="-128"/>
                        </a:rPr>
                        <a:t>HRBP</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Human</a:t>
                      </a:r>
                      <a:r>
                        <a:rPr lang="ja-JP" altLang="en-US"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Resource Business Partner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r>
                        <a:rPr lang="en-US" altLang="zh-CN" dirty="0">
                          <a:latin typeface="MS Mincho" panose="02020609040205080304" pitchFamily="49" charset="-128"/>
                          <a:ea typeface="MS Mincho" panose="02020609040205080304" pitchFamily="49" charset="-128"/>
                        </a:rPr>
                        <a:t>COE</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zh-CN" dirty="0">
                          <a:latin typeface="MS Mincho" panose="02020609040205080304" pitchFamily="49" charset="-128"/>
                          <a:ea typeface="MS Mincho" panose="02020609040205080304" pitchFamily="49" charset="-128"/>
                        </a:rPr>
                        <a:t>Center of Expertise</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r>
                        <a:rPr lang="en-US" altLang="ja-JP" dirty="0">
                          <a:latin typeface="MS Mincho" panose="02020609040205080304" pitchFamily="49" charset="-128"/>
                          <a:ea typeface="MS Mincho" panose="02020609040205080304" pitchFamily="49" charset="-128"/>
                        </a:rPr>
                        <a:t>OS</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Out-Sourcing</a:t>
                      </a:r>
                      <a:r>
                        <a:rPr lang="ja-JP" altLang="en-US" dirty="0">
                          <a:latin typeface="MS Mincho" panose="02020609040205080304" pitchFamily="49" charset="-128"/>
                          <a:ea typeface="MS Mincho" panose="02020609040205080304" pitchFamily="49" charset="-128"/>
                        </a:rPr>
                        <a:t>　アウトソーシング</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dirty="0">
                          <a:latin typeface="MS Mincho" panose="02020609040205080304" pitchFamily="49" charset="-128"/>
                          <a:ea typeface="MS Mincho" panose="02020609040205080304" pitchFamily="49" charset="-128"/>
                        </a:rPr>
                        <a:t>SS</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ソリューションサービス　</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latin typeface="MS Mincho" panose="02020609040205080304" pitchFamily="49" charset="-128"/>
                          <a:ea typeface="MS Mincho" panose="02020609040205080304" pitchFamily="49" charset="-128"/>
                        </a:rPr>
                        <a:t>iLab</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自社研究・新規</a:t>
                      </a:r>
                      <a:r>
                        <a:rPr lang="ja-JP" altLang="en-US">
                          <a:latin typeface="MS Mincho" panose="02020609040205080304" pitchFamily="49" charset="-128"/>
                          <a:ea typeface="MS Mincho" panose="02020609040205080304" pitchFamily="49" charset="-128"/>
                        </a:rPr>
                        <a:t>事業創出チーム</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Client Manager</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MA</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SI</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MS Mincho" panose="02020609040205080304" pitchFamily="49" charset="-128"/>
                          <a:ea typeface="MS Mincho" panose="02020609040205080304" pitchFamily="49" charset="-128"/>
                        </a:rPr>
                        <a:t>S</a:t>
                      </a:r>
                      <a:r>
                        <a:rPr lang="en-US" altLang="ja-JP" b="0" i="0" dirty="0">
                          <a:solidFill>
                            <a:srgbClr val="000000"/>
                          </a:solidFill>
                          <a:effectLst/>
                          <a:latin typeface="MS Mincho" panose="02020609040205080304" pitchFamily="49" charset="-128"/>
                          <a:ea typeface="MS Mincho" panose="02020609040205080304" pitchFamily="49" charset="-128"/>
                        </a:rPr>
                        <a:t>ystem Integration</a:t>
                      </a:r>
                      <a:r>
                        <a:rPr lang="ja-JP" altLang="en-US" b="0" i="0" dirty="0">
                          <a:solidFill>
                            <a:srgbClr val="000000"/>
                          </a:solidFill>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MS Mincho" panose="02020609040205080304" pitchFamily="49" charset="-128"/>
                          <a:ea typeface="MS Mincho" panose="02020609040205080304" pitchFamily="49" charset="-128"/>
                        </a:rPr>
                        <a:t>PdM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dirty="0">
                          <a:effectLst/>
                          <a:latin typeface="MS Mincho" panose="02020609040205080304" pitchFamily="49" charset="-128"/>
                          <a:ea typeface="MS Mincho" panose="02020609040205080304" pitchFamily="49" charset="-128"/>
                        </a:rPr>
                        <a:t>P</a:t>
                      </a:r>
                      <a:r>
                        <a:rPr lang="en-US" altLang="zh-CN" sz="1800" dirty="0">
                          <a:effectLst/>
                          <a:latin typeface="MS Mincho" panose="02020609040205080304" pitchFamily="49" charset="-128"/>
                          <a:ea typeface="MS Mincho" panose="02020609040205080304" pitchFamily="49" charset="-128"/>
                        </a:rPr>
                        <a:t>roduct manager</a:t>
                      </a:r>
                      <a:r>
                        <a:rPr lang="ja-JP" altLang="en-US" sz="1800" dirty="0">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技能階層関係図例</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434385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組織内部講師（時間）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1535373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業績賞与：毎年２回（６月と１２月）、毎回最大３ヶ月基本給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ja-JP" altLang="en-US" dirty="0"/>
                        <a:t>２ヶ月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ja-JP" altLang="en-US" dirty="0"/>
                        <a:t>３ヶ月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2022/9/8</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94167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職位異動例</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と職員は合意したら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チームの新メンバー、職員の新職位を探す方法：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職員のピーポーマネージャに連絡する。プロジェクト退出日まで</a:t>
            </a:r>
            <a:r>
              <a:rPr lang="en-US" altLang="ja-JP" sz="1800" dirty="0"/>
              <a:t>30</a:t>
            </a:r>
            <a:r>
              <a:rPr lang="ja-JP" altLang="en-US" sz="1800" dirty="0"/>
              <a:t>日以内連絡の時、職員の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職員のピーポーマネージャとテクニックマネージャは　職員へサポートする。</a:t>
            </a:r>
            <a:endParaRPr lang="en-US" altLang="ja-JP" sz="1800" dirty="0"/>
          </a:p>
          <a:p>
            <a:pPr marL="342900" indent="-342900" algn="l">
              <a:buFont typeface="Wingdings" panose="05000000000000000000" pitchFamily="2" charset="2"/>
              <a:buChar char="ü"/>
            </a:pPr>
            <a:r>
              <a:rPr lang="ja-JP" altLang="en-US" sz="1800" dirty="0"/>
              <a:t>職員は待機期間、テクニックマネージャの指示により　コミュニティーの組織内部作業を参画する。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2022/9/8</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Tree>
    <p:extLst>
      <p:ext uri="{BB962C8B-B14F-4D97-AF65-F5344CB8AC3E}">
        <p14:creationId xmlns:p14="http://schemas.microsoft.com/office/powerpoint/2010/main" val="1184203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副職について（例）</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3323987"/>
          </a:xfrm>
        </p:spPr>
        <p:txBody>
          <a:bodyPr/>
          <a:lstStyle/>
          <a:p>
            <a:r>
              <a:rPr lang="ja-JP" altLang="en-US" dirty="0"/>
              <a:t>原則：業務のビジネス秘密を守るために　組織外部の副業は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組織内部に幅広い業務の副職チャンスを提供しています。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組織内部イベント「テックショー」に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職員は　組織内部イベント「テックショー」に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2022/9/8</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Tree>
    <p:extLst>
      <p:ext uri="{BB962C8B-B14F-4D97-AF65-F5344CB8AC3E}">
        <p14:creationId xmlns:p14="http://schemas.microsoft.com/office/powerpoint/2010/main" val="1191658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業務推進イメージ（例：デジタル庁）</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日本デジタル庁</a:t>
            </a:r>
            <a:endParaRPr lang="en-US" altLang="ja-JP" sz="28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a:t>
            </a:r>
            <a:r>
              <a:rPr lang="en-US" altLang="ja-JP" sz="2800" b="1" dirty="0">
                <a:latin typeface="ＭＳ ゴシック" panose="020B0609070205080204" pitchFamily="49" charset="-128"/>
                <a:ea typeface="ＭＳ ゴシック" panose="020B0609070205080204" pitchFamily="49" charset="-128"/>
              </a:rPr>
              <a:t>IT</a:t>
            </a:r>
            <a:r>
              <a:rPr lang="ja-JP" altLang="en-US" sz="2800" b="1" dirty="0">
                <a:latin typeface="ＭＳ ゴシック" panose="020B0609070205080204" pitchFamily="49" charset="-128"/>
                <a:ea typeface="ＭＳ ゴシック" panose="020B0609070205080204" pitchFamily="49" charset="-128"/>
              </a:rPr>
              <a:t>企業</a:t>
            </a:r>
            <a:endParaRPr lang="en-US" altLang="ja-JP" sz="2800" b="1" dirty="0">
              <a:latin typeface="ＭＳ ゴシック" panose="020B0609070205080204" pitchFamily="49" charset="-128"/>
              <a:ea typeface="ＭＳ ゴシック" panose="020B0609070205080204" pitchFamily="49" charset="-128"/>
            </a:endParaRPr>
          </a:p>
          <a:p>
            <a:pPr algn="ctr"/>
            <a:r>
              <a:rPr lang="ja-JP" altLang="en-US" sz="2800" b="1" dirty="0">
                <a:latin typeface="ＭＳ ゴシック" panose="020B0609070205080204" pitchFamily="49" charset="-128"/>
                <a:ea typeface="ＭＳ ゴシック" panose="020B0609070205080204" pitchFamily="49" charset="-128"/>
              </a:rPr>
              <a:t>ニアショア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741765" y="538309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26" name="楕円 25">
            <a:extLst>
              <a:ext uri="{FF2B5EF4-FFF2-40B4-BE49-F238E27FC236}">
                <a16:creationId xmlns:a16="http://schemas.microsoft.com/office/drawing/2014/main" id="{BA4A1E78-A2A8-47F1-85D5-03270FAA96BB}"/>
              </a:ext>
            </a:extLst>
          </p:cNvPr>
          <p:cNvSpPr/>
          <p:nvPr/>
        </p:nvSpPr>
        <p:spPr>
          <a:xfrm>
            <a:off x="10120519" y="535937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3" name="楕円 32">
            <a:extLst>
              <a:ext uri="{FF2B5EF4-FFF2-40B4-BE49-F238E27FC236}">
                <a16:creationId xmlns:a16="http://schemas.microsoft.com/office/drawing/2014/main" id="{790E2782-9D7A-469E-BEE1-359D216AD1F1}"/>
              </a:ext>
            </a:extLst>
          </p:cNvPr>
          <p:cNvSpPr/>
          <p:nvPr/>
        </p:nvSpPr>
        <p:spPr>
          <a:xfrm>
            <a:off x="5791250" y="557112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6324650" y="4523691"/>
            <a:ext cx="775481" cy="1047434"/>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5661282" y="4530898"/>
            <a:ext cx="663368" cy="1040227"/>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157" idx="2"/>
            <a:endCxn id="37" idx="0"/>
          </p:cNvCxnSpPr>
          <p:nvPr/>
        </p:nvCxnSpPr>
        <p:spPr>
          <a:xfrm flipH="1">
            <a:off x="5661282" y="2656522"/>
            <a:ext cx="922502" cy="1188576"/>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63" name="楕円 62">
            <a:extLst>
              <a:ext uri="{FF2B5EF4-FFF2-40B4-BE49-F238E27FC236}">
                <a16:creationId xmlns:a16="http://schemas.microsoft.com/office/drawing/2014/main" id="{7FF20344-291E-406A-B3CD-CEC837BEECC8}"/>
              </a:ext>
            </a:extLst>
          </p:cNvPr>
          <p:cNvSpPr/>
          <p:nvPr/>
        </p:nvSpPr>
        <p:spPr>
          <a:xfrm>
            <a:off x="9632714" y="1506814"/>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78870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517046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デジタル庁</a:t>
            </a:r>
            <a:r>
              <a:rPr lang="en-US" altLang="ja-JP" dirty="0"/>
              <a:t>PJ</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5338399"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研究・投資部</a:t>
            </a:r>
            <a:endParaRPr lang="zh-CN" altLang="en-US" b="1" dirty="0">
              <a:latin typeface="ＭＳ ゴシック" panose="020B0609070205080204" pitchFamily="49" charset="-128"/>
              <a:ea typeface="ＭＳ ゴシック" panose="020B0609070205080204" pitchFamily="49" charset="-128"/>
            </a:endParaRP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529533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872232" y="1849714"/>
            <a:ext cx="1760482" cy="5057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230557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2024145" cy="70391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915295" y="1612751"/>
            <a:ext cx="1717419" cy="2369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2022/9/8</a:t>
            </a:fld>
            <a:endParaRPr lang="en-US"/>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157" idx="2"/>
            <a:endCxn id="75" idx="3"/>
          </p:cNvCxnSpPr>
          <p:nvPr/>
        </p:nvCxnSpPr>
        <p:spPr>
          <a:xfrm flipH="1">
            <a:off x="3153860" y="2656522"/>
            <a:ext cx="3429924" cy="12882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157" idx="2"/>
            <a:endCxn id="35" idx="0"/>
          </p:cNvCxnSpPr>
          <p:nvPr/>
        </p:nvCxnSpPr>
        <p:spPr>
          <a:xfrm>
            <a:off x="6583784" y="2656522"/>
            <a:ext cx="516347" cy="1181369"/>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016ECC0C-9017-418D-BC5D-177F2B39904E}"/>
              </a:ext>
            </a:extLst>
          </p:cNvPr>
          <p:cNvCxnSpPr>
            <a:cxnSpLocks/>
            <a:stCxn id="157" idx="2"/>
            <a:endCxn id="15" idx="0"/>
          </p:cNvCxnSpPr>
          <p:nvPr/>
        </p:nvCxnSpPr>
        <p:spPr>
          <a:xfrm>
            <a:off x="6583784" y="2656522"/>
            <a:ext cx="2691381" cy="272657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A44ED81E-F892-4A10-92A0-9D85CAD3FBBE}"/>
              </a:ext>
            </a:extLst>
          </p:cNvPr>
          <p:cNvCxnSpPr>
            <a:cxnSpLocks/>
            <a:stCxn id="157" idx="2"/>
            <a:endCxn id="26" idx="0"/>
          </p:cNvCxnSpPr>
          <p:nvPr/>
        </p:nvCxnSpPr>
        <p:spPr>
          <a:xfrm>
            <a:off x="6583784" y="2656522"/>
            <a:ext cx="4070135" cy="2702852"/>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sp>
        <p:nvSpPr>
          <p:cNvPr id="36" name="灯片编号占位符 31">
            <a:extLst>
              <a:ext uri="{FF2B5EF4-FFF2-40B4-BE49-F238E27FC236}">
                <a16:creationId xmlns:a16="http://schemas.microsoft.com/office/drawing/2014/main" id="{2C3C4EE5-AAC7-4651-BA08-7B87896A37F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25</a:t>
            </a:fld>
            <a:r>
              <a:rPr lang="ja-JP" altLang="en-US" spc="-45" dirty="0"/>
              <a:t>　</a:t>
            </a:r>
            <a:r>
              <a:rPr spc="-5" dirty="0"/>
              <a:t>-</a:t>
            </a: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157" idx="1"/>
            <a:endCxn id="64" idx="3"/>
          </p:cNvCxnSpPr>
          <p:nvPr/>
        </p:nvCxnSpPr>
        <p:spPr>
          <a:xfrm flipH="1" flipV="1">
            <a:off x="3314254" y="2316667"/>
            <a:ext cx="1981082" cy="388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65702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2833481" y="5224321"/>
            <a:ext cx="8990660" cy="369332"/>
          </a:xfrm>
          <a:prstGeom prst="rect">
            <a:avLst/>
          </a:prstGeom>
          <a:solidFill>
            <a:schemeClr val="bg1"/>
          </a:solidFill>
          <a:ln>
            <a:solidFill>
              <a:schemeClr val="tx1"/>
            </a:solidFill>
          </a:ln>
        </p:spPr>
        <p:txBody>
          <a:bodyPr vert="horz" wrap="square" rtlCol="0">
            <a:spAutoFit/>
          </a:bodyPr>
          <a:lstStyle/>
          <a:p>
            <a:r>
              <a:rPr kumimoji="1" lang="ja-JP" altLang="en-US" dirty="0"/>
              <a:t>地方共通</a:t>
            </a:r>
            <a:r>
              <a:rPr kumimoji="1" lang="en-US" altLang="ja-JP" dirty="0"/>
              <a:t>PJ</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ーデジタル庁体制（例）</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75724"/>
            <a:ext cx="2497585" cy="369332"/>
          </a:xfrm>
          <a:prstGeom prst="rect">
            <a:avLst/>
          </a:prstGeom>
          <a:noFill/>
          <a:ln>
            <a:solidFill>
              <a:schemeClr val="tx1"/>
            </a:solidFill>
          </a:ln>
        </p:spPr>
        <p:txBody>
          <a:bodyPr wrap="square" rtlCol="0">
            <a:spAutoFit/>
          </a:bodyPr>
          <a:lstStyle/>
          <a:p>
            <a:pPr algn="ctr"/>
            <a:r>
              <a:rPr lang="ja-JP" altLang="en-US" dirty="0"/>
              <a:t>研究・投資部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414980" y="4341933"/>
            <a:ext cx="870430" cy="369332"/>
          </a:xfrm>
          <a:prstGeom prst="rect">
            <a:avLst/>
          </a:prstGeom>
          <a:noFill/>
          <a:ln>
            <a:solidFill>
              <a:schemeClr val="tx1"/>
            </a:solidFill>
          </a:ln>
        </p:spPr>
        <p:txBody>
          <a:bodyPr vert="horz" wrap="square" rtlCol="0">
            <a:spAutoFit/>
          </a:bodyPr>
          <a:lstStyle/>
          <a:p>
            <a:pPr algn="ctr"/>
            <a:r>
              <a:rPr lang="ja-JP" altLang="en-US" dirty="0"/>
              <a:t>厚生省</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80008" y="2477793"/>
            <a:ext cx="8939913" cy="369332"/>
          </a:xfrm>
          <a:prstGeom prst="rect">
            <a:avLst/>
          </a:prstGeom>
          <a:solidFill>
            <a:schemeClr val="bg1"/>
          </a:solidFill>
          <a:ln>
            <a:solidFill>
              <a:schemeClr val="tx1"/>
            </a:solidFill>
          </a:ln>
        </p:spPr>
        <p:txBody>
          <a:bodyPr vert="horz" wrap="square" rtlCol="0">
            <a:spAutoFit/>
          </a:bodyPr>
          <a:lstStyle/>
          <a:p>
            <a:r>
              <a:rPr lang="ja-JP" altLang="en-US" dirty="0"/>
              <a:t>省庁行政</a:t>
            </a:r>
            <a:r>
              <a:rPr kumimoji="1" lang="en-US" altLang="ja-JP" dirty="0"/>
              <a:t>PJ</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534277" y="922313"/>
            <a:ext cx="953655" cy="369332"/>
          </a:xfrm>
          <a:prstGeom prst="rect">
            <a:avLst/>
          </a:prstGeom>
          <a:noFill/>
          <a:ln>
            <a:solidFill>
              <a:schemeClr val="tx1"/>
            </a:solidFill>
          </a:ln>
        </p:spPr>
        <p:txBody>
          <a:bodyPr wrap="square" rtlCol="0">
            <a:spAutoFit/>
          </a:bodyPr>
          <a:lstStyle/>
          <a:p>
            <a:pPr algn="ctr"/>
            <a:r>
              <a:rPr lang="ja-JP" altLang="en-US" dirty="0"/>
              <a:t>総務部</a:t>
            </a:r>
            <a:endParaRPr kumimoji="1" lang="ja-JP" altLang="en-US" dirty="0"/>
          </a:p>
        </p:txBody>
      </p: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flipV="1">
            <a:off x="6710099" y="1091420"/>
            <a:ext cx="3824178" cy="155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18279" y="4625511"/>
            <a:ext cx="9005862" cy="369332"/>
          </a:xfrm>
          <a:prstGeom prst="rect">
            <a:avLst/>
          </a:prstGeom>
          <a:solidFill>
            <a:schemeClr val="bg1"/>
          </a:solidFill>
          <a:ln>
            <a:solidFill>
              <a:schemeClr val="tx1"/>
            </a:solidFill>
          </a:ln>
        </p:spPr>
        <p:txBody>
          <a:bodyPr vert="horz" wrap="square" rtlCol="0">
            <a:spAutoFit/>
          </a:bodyPr>
          <a:lstStyle/>
          <a:p>
            <a:r>
              <a:rPr lang="en-US" altLang="ja-JP" dirty="0"/>
              <a:t>PJ</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2829263" y="4031502"/>
            <a:ext cx="8990660" cy="369332"/>
          </a:xfrm>
          <a:prstGeom prst="rect">
            <a:avLst/>
          </a:prstGeom>
          <a:solidFill>
            <a:schemeClr val="bg1"/>
          </a:solidFill>
          <a:ln>
            <a:solidFill>
              <a:schemeClr val="tx1"/>
            </a:solidFill>
          </a:ln>
        </p:spPr>
        <p:txBody>
          <a:bodyPr vert="horz" wrap="square" rtlCol="0">
            <a:spAutoFit/>
          </a:bodyPr>
          <a:lstStyle/>
          <a:p>
            <a:r>
              <a:rPr lang="ja-JP" altLang="en-US" dirty="0"/>
              <a:t>国民健康</a:t>
            </a:r>
            <a:r>
              <a:rPr lang="en-US" altLang="ja-JP" dirty="0"/>
              <a:t>PJ</a:t>
            </a:r>
            <a:endParaRPr kumimoji="1" lang="ja-JP" altLang="en-US" dirty="0"/>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33457" y="3484326"/>
            <a:ext cx="8986465" cy="369332"/>
          </a:xfrm>
          <a:prstGeom prst="rect">
            <a:avLst/>
          </a:prstGeom>
          <a:solidFill>
            <a:schemeClr val="bg1"/>
          </a:solidFill>
          <a:ln>
            <a:solidFill>
              <a:schemeClr val="tx1"/>
            </a:solidFill>
          </a:ln>
        </p:spPr>
        <p:txBody>
          <a:bodyPr vert="horz" wrap="square" rtlCol="0">
            <a:spAutoFit/>
          </a:bodyPr>
          <a:lstStyle/>
          <a:p>
            <a:r>
              <a:rPr lang="ja-JP" altLang="en-US" dirty="0"/>
              <a:t>国民就職</a:t>
            </a:r>
            <a:r>
              <a:rPr lang="en-US" altLang="ja-JP" dirty="0"/>
              <a:t>PJ</a:t>
            </a:r>
            <a:endParaRPr kumimoji="1" lang="ja-JP" altLang="en-US" dirty="0"/>
          </a:p>
        </p:txBody>
      </p: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849526" y="2993430"/>
            <a:ext cx="8986465" cy="369332"/>
          </a:xfrm>
          <a:prstGeom prst="rect">
            <a:avLst/>
          </a:prstGeom>
          <a:solidFill>
            <a:schemeClr val="bg1"/>
          </a:solidFill>
          <a:ln>
            <a:solidFill>
              <a:schemeClr val="tx1"/>
            </a:solidFill>
          </a:ln>
        </p:spPr>
        <p:txBody>
          <a:bodyPr vert="horz" wrap="square" rtlCol="0">
            <a:spAutoFit/>
          </a:bodyPr>
          <a:lstStyle/>
          <a:p>
            <a:r>
              <a:rPr kumimoji="1" lang="ja-JP" altLang="en-US" dirty="0"/>
              <a:t>国民教育</a:t>
            </a:r>
            <a:r>
              <a:rPr kumimoji="1" lang="en-US" altLang="ja-JP" dirty="0"/>
              <a:t>PJ</a:t>
            </a:r>
            <a:endParaRPr kumimoji="1" lang="ja-JP" altLang="en-US" dirty="0"/>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95554" y="1471717"/>
            <a:ext cx="511532"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226022" y="1723865"/>
            <a:ext cx="533213"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85874" y="1983717"/>
            <a:ext cx="533213"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39333" y="1986148"/>
            <a:ext cx="525037"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8005999" y="1719481"/>
            <a:ext cx="525037"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デジタル庁</a:t>
            </a:r>
            <a:r>
              <a:rPr lang="ja-JP" altLang="en-US" dirty="0"/>
              <a:t>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414980" y="1091419"/>
            <a:ext cx="5392" cy="3435180"/>
          </a:xfrm>
          <a:prstGeom prst="bentConnector3">
            <a:avLst>
              <a:gd name="adj1" fmla="val 43396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436982" y="2478251"/>
            <a:ext cx="896558" cy="369332"/>
          </a:xfrm>
          <a:prstGeom prst="rect">
            <a:avLst/>
          </a:prstGeom>
          <a:noFill/>
          <a:ln>
            <a:solidFill>
              <a:schemeClr val="tx1"/>
            </a:solidFill>
          </a:ln>
        </p:spPr>
        <p:txBody>
          <a:bodyPr vert="horz" wrap="square" rtlCol="0">
            <a:spAutoFit/>
          </a:bodyPr>
          <a:lstStyle/>
          <a:p>
            <a:pPr algn="ctr"/>
            <a:r>
              <a:rPr kumimoji="1" lang="ja-JP" altLang="en-US" dirty="0"/>
              <a:t>文部省</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20372" y="1091419"/>
            <a:ext cx="16610" cy="1571498"/>
          </a:xfrm>
          <a:prstGeom prst="bentConnector3">
            <a:avLst>
              <a:gd name="adj1" fmla="val -13762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096625" y="229766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137" idx="2"/>
            <a:endCxn id="68" idx="0"/>
          </p:cNvCxnSpPr>
          <p:nvPr/>
        </p:nvCxnSpPr>
        <p:spPr>
          <a:xfrm rot="16200000" flipH="1">
            <a:off x="4963440" y="1978028"/>
            <a:ext cx="430907" cy="20836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20372" y="862353"/>
            <a:ext cx="890591" cy="458132"/>
          </a:xfrm>
          <a:prstGeom prst="rect">
            <a:avLst/>
          </a:prstGeom>
          <a:solidFill>
            <a:schemeClr val="bg1"/>
          </a:solidFill>
          <a:ln>
            <a:solidFill>
              <a:schemeClr val="tx1"/>
            </a:solidFill>
          </a:ln>
        </p:spPr>
        <p:txBody>
          <a:bodyPr vert="horz" wrap="square" tIns="36000" rtlCol="0" anchor="ctr">
            <a:noAutofit/>
          </a:bodyPr>
          <a:lstStyle/>
          <a:p>
            <a:pPr algn="ctr"/>
            <a:r>
              <a:rPr kumimoji="1" lang="en-US" altLang="ja-JP" dirty="0"/>
              <a:t>PMO</a:t>
            </a:r>
            <a:endParaRPr kumimoji="1" lang="ja-JP" altLang="en-US" dirty="0"/>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10963" y="1091419"/>
            <a:ext cx="3538504"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450046" y="3431773"/>
            <a:ext cx="870430" cy="369332"/>
          </a:xfrm>
          <a:prstGeom prst="rect">
            <a:avLst/>
          </a:prstGeom>
          <a:noFill/>
          <a:ln>
            <a:solidFill>
              <a:schemeClr val="tx1"/>
            </a:solidFill>
          </a:ln>
        </p:spPr>
        <p:txBody>
          <a:bodyPr vert="horz" wrap="square" rtlCol="0">
            <a:spAutoFit/>
          </a:bodyPr>
          <a:lstStyle/>
          <a:p>
            <a:pPr algn="ctr"/>
            <a:r>
              <a:rPr kumimoji="1" lang="ja-JP" altLang="en-US" dirty="0"/>
              <a:t>経済省</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20372" y="1091419"/>
            <a:ext cx="29674" cy="2525020"/>
          </a:xfrm>
          <a:prstGeom prst="bentConnector3">
            <a:avLst>
              <a:gd name="adj1" fmla="val -7703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77109" y="1448372"/>
            <a:ext cx="511146"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541795" y="689170"/>
            <a:ext cx="8003964"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26</a:t>
            </a:fld>
            <a:r>
              <a:rPr lang="ja-JP" altLang="en-US" spc="-45" dirty="0"/>
              <a:t>　</a:t>
            </a:r>
            <a:r>
              <a:rPr spc="-5" dirty="0"/>
              <a:t>-</a:t>
            </a:r>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576921" y="2298146"/>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137" idx="0"/>
          </p:cNvCxnSpPr>
          <p:nvPr/>
        </p:nvCxnSpPr>
        <p:spPr>
          <a:xfrm rot="5400000">
            <a:off x="5316577" y="1034220"/>
            <a:ext cx="221340" cy="70507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2022/9/8</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0"/>
          </p:cNvCxnSpPr>
          <p:nvPr/>
        </p:nvCxnSpPr>
        <p:spPr>
          <a:xfrm rot="16200000" flipH="1">
            <a:off x="6730285" y="325584"/>
            <a:ext cx="199638" cy="21006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747091" y="1555658"/>
            <a:ext cx="1049478" cy="52145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16200000" flipH="1">
            <a:off x="10468463" y="1834287"/>
            <a:ext cx="1086624" cy="134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84880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HRSSC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86" name="テキスト ボックス 85">
            <a:extLst>
              <a:ext uri="{FF2B5EF4-FFF2-40B4-BE49-F238E27FC236}">
                <a16:creationId xmlns:a16="http://schemas.microsoft.com/office/drawing/2014/main" id="{A4357FBD-4E63-4EB0-8105-6D9DA06399DA}"/>
              </a:ext>
            </a:extLst>
          </p:cNvPr>
          <p:cNvSpPr txBox="1"/>
          <p:nvPr/>
        </p:nvSpPr>
        <p:spPr>
          <a:xfrm>
            <a:off x="10298748" y="237009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MASSC</a:t>
            </a:r>
          </a:p>
        </p:txBody>
      </p:sp>
      <p:cxnSp>
        <p:nvCxnSpPr>
          <p:cNvPr id="92" name="コネクタ: カギ線 91">
            <a:extLst>
              <a:ext uri="{FF2B5EF4-FFF2-40B4-BE49-F238E27FC236}">
                <a16:creationId xmlns:a16="http://schemas.microsoft.com/office/drawing/2014/main" id="{4680D7CE-27A9-4ABE-BFE6-AFEFC310193C}"/>
              </a:ext>
            </a:extLst>
          </p:cNvPr>
          <p:cNvCxnSpPr>
            <a:cxnSpLocks/>
            <a:stCxn id="12" idx="2"/>
            <a:endCxn id="86" idx="0"/>
          </p:cNvCxnSpPr>
          <p:nvPr/>
        </p:nvCxnSpPr>
        <p:spPr>
          <a:xfrm rot="5400000">
            <a:off x="10197522" y="1556508"/>
            <a:ext cx="1078447" cy="54872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CEEB1B51-D703-4AA4-BE3A-13D1EA924DC6}"/>
              </a:ext>
            </a:extLst>
          </p:cNvPr>
          <p:cNvCxnSpPr>
            <a:cxnSpLocks/>
            <a:stCxn id="143" idx="3"/>
            <a:endCxn id="7" idx="1"/>
          </p:cNvCxnSpPr>
          <p:nvPr/>
        </p:nvCxnSpPr>
        <p:spPr>
          <a:xfrm flipV="1">
            <a:off x="1320476" y="2662459"/>
            <a:ext cx="1559532" cy="953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4" name="テキスト ボックス 143">
            <a:extLst>
              <a:ext uri="{FF2B5EF4-FFF2-40B4-BE49-F238E27FC236}">
                <a16:creationId xmlns:a16="http://schemas.microsoft.com/office/drawing/2014/main" id="{E4CF0104-15BB-4077-ADE2-0BB53E7E6C2D}"/>
              </a:ext>
            </a:extLst>
          </p:cNvPr>
          <p:cNvSpPr txBox="1"/>
          <p:nvPr/>
        </p:nvSpPr>
        <p:spPr>
          <a:xfrm>
            <a:off x="484225" y="5225595"/>
            <a:ext cx="811584" cy="369332"/>
          </a:xfrm>
          <a:prstGeom prst="rect">
            <a:avLst/>
          </a:prstGeom>
          <a:solidFill>
            <a:schemeClr val="bg1"/>
          </a:solidFill>
          <a:ln>
            <a:solidFill>
              <a:schemeClr val="tx1"/>
            </a:solidFill>
          </a:ln>
        </p:spPr>
        <p:txBody>
          <a:bodyPr vert="horz" wrap="square" rtlCol="0">
            <a:spAutoFit/>
          </a:bodyPr>
          <a:lstStyle/>
          <a:p>
            <a:pPr algn="ctr"/>
            <a:r>
              <a:rPr kumimoji="1" lang="ja-JP" altLang="en-US" dirty="0"/>
              <a:t>地方</a:t>
            </a:r>
          </a:p>
        </p:txBody>
      </p:sp>
      <p:cxnSp>
        <p:nvCxnSpPr>
          <p:cNvPr id="153" name="直線矢印コネクタ 152">
            <a:extLst>
              <a:ext uri="{FF2B5EF4-FFF2-40B4-BE49-F238E27FC236}">
                <a16:creationId xmlns:a16="http://schemas.microsoft.com/office/drawing/2014/main" id="{78A597F2-BB45-4F3E-8B1C-09A8EF3EB954}"/>
              </a:ext>
            </a:extLst>
          </p:cNvPr>
          <p:cNvCxnSpPr>
            <a:cxnSpLocks/>
            <a:stCxn id="66" idx="3"/>
            <a:endCxn id="7" idx="1"/>
          </p:cNvCxnSpPr>
          <p:nvPr/>
        </p:nvCxnSpPr>
        <p:spPr>
          <a:xfrm flipV="1">
            <a:off x="1333540" y="2662459"/>
            <a:ext cx="1546468" cy="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295345BE-AFF2-4E3B-B9FE-71219091F0AB}"/>
              </a:ext>
            </a:extLst>
          </p:cNvPr>
          <p:cNvCxnSpPr>
            <a:cxnSpLocks/>
            <a:stCxn id="6" idx="3"/>
            <a:endCxn id="37" idx="1"/>
          </p:cNvCxnSpPr>
          <p:nvPr/>
        </p:nvCxnSpPr>
        <p:spPr>
          <a:xfrm flipV="1">
            <a:off x="1285410" y="4216168"/>
            <a:ext cx="1543853" cy="310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C8A27A84-5111-4782-9373-DC89303B3153}"/>
              </a:ext>
            </a:extLst>
          </p:cNvPr>
          <p:cNvCxnSpPr>
            <a:cxnSpLocks/>
            <a:stCxn id="6" idx="3"/>
            <a:endCxn id="7" idx="1"/>
          </p:cNvCxnSpPr>
          <p:nvPr/>
        </p:nvCxnSpPr>
        <p:spPr>
          <a:xfrm flipV="1">
            <a:off x="1285410" y="2662459"/>
            <a:ext cx="1594598" cy="18641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67C0DF62-F6F5-44A5-9F8D-56B571069B1E}"/>
              </a:ext>
            </a:extLst>
          </p:cNvPr>
          <p:cNvCxnSpPr>
            <a:cxnSpLocks/>
            <a:stCxn id="143" idx="3"/>
            <a:endCxn id="37" idx="1"/>
          </p:cNvCxnSpPr>
          <p:nvPr/>
        </p:nvCxnSpPr>
        <p:spPr>
          <a:xfrm>
            <a:off x="1320476" y="3616439"/>
            <a:ext cx="1508787" cy="5997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ECCE07B1-2CE9-4B82-A88E-9993C91181E2}"/>
              </a:ext>
            </a:extLst>
          </p:cNvPr>
          <p:cNvCxnSpPr>
            <a:cxnSpLocks/>
            <a:stCxn id="66" idx="3"/>
            <a:endCxn id="58" idx="1"/>
          </p:cNvCxnSpPr>
          <p:nvPr/>
        </p:nvCxnSpPr>
        <p:spPr>
          <a:xfrm>
            <a:off x="1333540" y="2662917"/>
            <a:ext cx="1515986" cy="515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E9D0A5F3-D57D-3DA9-7634-87E65DD11E7B}"/>
              </a:ext>
            </a:extLst>
          </p:cNvPr>
          <p:cNvCxnSpPr>
            <a:cxnSpLocks/>
            <a:stCxn id="144" idx="3"/>
            <a:endCxn id="181" idx="1"/>
          </p:cNvCxnSpPr>
          <p:nvPr/>
        </p:nvCxnSpPr>
        <p:spPr>
          <a:xfrm flipV="1">
            <a:off x="1295809" y="5408987"/>
            <a:ext cx="1537672" cy="12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コネクタ: カギ線 103">
            <a:extLst>
              <a:ext uri="{FF2B5EF4-FFF2-40B4-BE49-F238E27FC236}">
                <a16:creationId xmlns:a16="http://schemas.microsoft.com/office/drawing/2014/main" id="{772A52B3-D70F-19DD-1D51-41C7283BB727}"/>
              </a:ext>
            </a:extLst>
          </p:cNvPr>
          <p:cNvCxnSpPr>
            <a:cxnSpLocks/>
            <a:stCxn id="112" idx="1"/>
            <a:endCxn id="144" idx="1"/>
          </p:cNvCxnSpPr>
          <p:nvPr/>
        </p:nvCxnSpPr>
        <p:spPr>
          <a:xfrm rot="10800000" flipH="1" flipV="1">
            <a:off x="420371" y="1091419"/>
            <a:ext cx="63853" cy="4318842"/>
          </a:xfrm>
          <a:prstGeom prst="bentConnector3">
            <a:avLst>
              <a:gd name="adj1" fmla="val -35801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E3D7A1C6-BE17-8CE1-D799-02476BB3D12D}"/>
              </a:ext>
            </a:extLst>
          </p:cNvPr>
          <p:cNvCxnSpPr>
            <a:cxnSpLocks/>
            <a:stCxn id="6" idx="3"/>
            <a:endCxn id="43" idx="1"/>
          </p:cNvCxnSpPr>
          <p:nvPr/>
        </p:nvCxnSpPr>
        <p:spPr>
          <a:xfrm flipV="1">
            <a:off x="1285410" y="3668992"/>
            <a:ext cx="1548047" cy="857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93A5E7A4-A0C6-442F-DF25-6B0D9B504B56}"/>
              </a:ext>
            </a:extLst>
          </p:cNvPr>
          <p:cNvCxnSpPr>
            <a:cxnSpLocks/>
            <a:stCxn id="143" idx="3"/>
            <a:endCxn id="43" idx="1"/>
          </p:cNvCxnSpPr>
          <p:nvPr/>
        </p:nvCxnSpPr>
        <p:spPr>
          <a:xfrm>
            <a:off x="1320476" y="3616439"/>
            <a:ext cx="1512981" cy="525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テキスト ボックス 136">
            <a:extLst>
              <a:ext uri="{FF2B5EF4-FFF2-40B4-BE49-F238E27FC236}">
                <a16:creationId xmlns:a16="http://schemas.microsoft.com/office/drawing/2014/main" id="{8C757ECB-9170-1F45-064F-DBEF01FA9335}"/>
              </a:ext>
            </a:extLst>
          </p:cNvPr>
          <p:cNvSpPr txBox="1"/>
          <p:nvPr/>
        </p:nvSpPr>
        <p:spPr>
          <a:xfrm>
            <a:off x="4042651" y="1497426"/>
            <a:ext cx="2064120" cy="369332"/>
          </a:xfrm>
          <a:prstGeom prst="rect">
            <a:avLst/>
          </a:prstGeom>
          <a:noFill/>
          <a:ln>
            <a:solidFill>
              <a:schemeClr val="tx1"/>
            </a:solidFill>
          </a:ln>
        </p:spPr>
        <p:txBody>
          <a:bodyPr wrap="square" rtlCol="0">
            <a:spAutoFit/>
          </a:bodyPr>
          <a:lstStyle/>
          <a:p>
            <a:pPr algn="ctr"/>
            <a:r>
              <a:rPr lang="ja-JP" altLang="en-US" dirty="0"/>
              <a:t>戦略管理部</a:t>
            </a:r>
            <a:endParaRPr kumimoji="1" lang="ja-JP" altLang="en-US" dirty="0"/>
          </a:p>
        </p:txBody>
      </p:sp>
      <p:cxnSp>
        <p:nvCxnSpPr>
          <p:cNvPr id="146" name="コネクタ: カギ線 61">
            <a:extLst>
              <a:ext uri="{FF2B5EF4-FFF2-40B4-BE49-F238E27FC236}">
                <a16:creationId xmlns:a16="http://schemas.microsoft.com/office/drawing/2014/main" id="{4923139C-6E9F-3483-4B7B-B895F45C0D8B}"/>
              </a:ext>
            </a:extLst>
          </p:cNvPr>
          <p:cNvCxnSpPr>
            <a:cxnSpLocks/>
            <a:stCxn id="137" idx="2"/>
            <a:endCxn id="70" idx="0"/>
          </p:cNvCxnSpPr>
          <p:nvPr/>
        </p:nvCxnSpPr>
        <p:spPr>
          <a:xfrm rot="5400000">
            <a:off x="4703348" y="1926783"/>
            <a:ext cx="431388" cy="3113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340159" cy="3282494"/>
          </a:xfrm>
          <a:prstGeom prst="rect">
            <a:avLst/>
          </a:prstGeom>
          <a:solidFill>
            <a:schemeClr val="bg1"/>
          </a:solidFill>
          <a:ln>
            <a:solidFill>
              <a:schemeClr val="tx1"/>
            </a:solidFill>
          </a:ln>
        </p:spPr>
        <p:txBody>
          <a:bodyPr vert="wordArtVertRtl" wrap="square" rtlCol="0" anchor="ctr">
            <a:noAutofit/>
          </a:bodyPr>
          <a:lstStyle/>
          <a:p>
            <a:r>
              <a:rPr kumimoji="1" lang="en-US" altLang="ja-JP" dirty="0">
                <a:latin typeface="MS Mincho" panose="02020609040205080304" pitchFamily="49" charset="-128"/>
                <a:ea typeface="MS Mincho" panose="02020609040205080304" pitchFamily="49" charset="-128"/>
              </a:rPr>
              <a:t>HRBP</a:t>
            </a:r>
            <a:endParaRPr kumimoji="1" lang="ja-JP"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988790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2022/9/8</a:t>
            </a:fld>
            <a:endParaRPr lang="en-US"/>
          </a:p>
        </p:txBody>
      </p:sp>
    </p:spTree>
    <p:extLst>
      <p:ext uri="{BB962C8B-B14F-4D97-AF65-F5344CB8AC3E}">
        <p14:creationId xmlns:p14="http://schemas.microsoft.com/office/powerpoint/2010/main" val="1654201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2022/9/8</a:t>
            </a:fld>
            <a:endParaRPr lang="en-US"/>
          </a:p>
        </p:txBody>
      </p:sp>
    </p:spTree>
    <p:extLst>
      <p:ext uri="{BB962C8B-B14F-4D97-AF65-F5344CB8AC3E}">
        <p14:creationId xmlns:p14="http://schemas.microsoft.com/office/powerpoint/2010/main" val="2421149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2022/9/8</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Tree>
    <p:extLst>
      <p:ext uri="{BB962C8B-B14F-4D97-AF65-F5344CB8AC3E}">
        <p14:creationId xmlns:p14="http://schemas.microsoft.com/office/powerpoint/2010/main" val="4116660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3516301265"/>
              </p:ext>
            </p:extLst>
          </p:nvPr>
        </p:nvGraphicFramePr>
        <p:xfrm>
          <a:off x="336546" y="557213"/>
          <a:ext cx="11518908" cy="551180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en-US" altLang="ja-JP" sz="2400" dirty="0">
                          <a:latin typeface="MS Mincho" panose="02020609040205080304" pitchFamily="49" charset="-128"/>
                          <a:ea typeface="MS Mincho" panose="02020609040205080304" pitchFamily="49" charset="-128"/>
                        </a:rPr>
                        <a:t>UID</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en-US" altLang="ja-JP" sz="2400" dirty="0">
                          <a:latin typeface="MS Mincho" panose="02020609040205080304" pitchFamily="49" charset="-128"/>
                          <a:ea typeface="MS Mincho" panose="02020609040205080304" pitchFamily="49" charset="-128"/>
                        </a:rPr>
                        <a:t>User</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ID</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Center</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2400" dirty="0">
                          <a:latin typeface="MS Mincho" panose="02020609040205080304" pitchFamily="49" charset="-128"/>
                          <a:ea typeface="MS Mincho" panose="02020609040205080304" pitchFamily="49" charset="-128"/>
                        </a:rPr>
                        <a:t>LGWAN</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dirty="0">
                          <a:latin typeface="MS Mincho" panose="02020609040205080304" pitchFamily="49" charset="-128"/>
                          <a:ea typeface="MS Mincho" panose="02020609040205080304" pitchFamily="49" charset="-128"/>
                        </a:rPr>
                        <a:t>総合行政ネットワーク（</a:t>
                      </a:r>
                      <a:r>
                        <a:rPr lang="en-US" altLang="ja-JP" sz="2400" dirty="0">
                          <a:latin typeface="MS Mincho" panose="02020609040205080304" pitchFamily="49" charset="-128"/>
                          <a:ea typeface="MS Mincho" panose="02020609040205080304" pitchFamily="49" charset="-128"/>
                        </a:rPr>
                        <a:t>Local Government WAN</a:t>
                      </a:r>
                      <a:r>
                        <a:rPr lang="ja-JP" altLang="en-US" sz="2400" dirty="0">
                          <a:latin typeface="MS Mincho" panose="02020609040205080304" pitchFamily="49" charset="-128"/>
                          <a:ea typeface="MS Mincho" panose="02020609040205080304" pitchFamily="49" charset="-128"/>
                        </a:rPr>
                        <a:t>）</a:t>
                      </a:r>
                    </a:p>
                  </a:txBody>
                  <a:tcPr/>
                </a:tc>
                <a:extLst>
                  <a:ext uri="{0D108BD9-81ED-4DB2-BD59-A6C34878D82A}">
                    <a16:rowId xmlns:a16="http://schemas.microsoft.com/office/drawing/2014/main" val="532916652"/>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sz="2400" dirty="0">
                          <a:latin typeface="MS Mincho" panose="02020609040205080304" pitchFamily="49" charset="-128"/>
                          <a:ea typeface="MS Mincho" panose="02020609040205080304" pitchFamily="49" charset="-128"/>
                        </a:rPr>
                        <a:t>OS</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b="0" i="0" dirty="0">
                          <a:solidFill>
                            <a:schemeClr val="dk1"/>
                          </a:solidFill>
                          <a:effectLst/>
                          <a:latin typeface="MS Mincho" panose="02020609040205080304" pitchFamily="49" charset="-128"/>
                          <a:ea typeface="MS Mincho" panose="02020609040205080304" pitchFamily="49" charset="-128"/>
                          <a:cs typeface="+mn-cs"/>
                        </a:rPr>
                        <a:t>オペレーティングシステム</a:t>
                      </a:r>
                      <a:r>
                        <a:rPr lang="en-US" altLang="ja-JP" sz="2400" b="0" i="0" dirty="0">
                          <a:solidFill>
                            <a:schemeClr val="dk1"/>
                          </a:solidFill>
                          <a:effectLst/>
                          <a:latin typeface="MS Mincho" panose="02020609040205080304" pitchFamily="49" charset="-128"/>
                          <a:ea typeface="MS Mincho" panose="02020609040205080304" pitchFamily="49" charset="-128"/>
                          <a:cs typeface="+mn-cs"/>
                        </a:rPr>
                        <a:t>【operating system】</a:t>
                      </a: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lang="ja-JP" altLang="en-US" spc="-45" dirty="0"/>
              <a:t>　</a:t>
            </a:r>
            <a:r>
              <a:rPr spc="-5" dirty="0"/>
              <a:t>-</a:t>
            </a:r>
          </a:p>
        </p:txBody>
      </p:sp>
    </p:spTree>
    <p:extLst>
      <p:ext uri="{BB962C8B-B14F-4D97-AF65-F5344CB8AC3E}">
        <p14:creationId xmlns:p14="http://schemas.microsoft.com/office/powerpoint/2010/main" val="3479331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ACB85-484F-4C13-AB04-C9A16B345506}"/>
              </a:ext>
            </a:extLst>
          </p:cNvPr>
          <p:cNvSpPr>
            <a:spLocks noGrp="1"/>
          </p:cNvSpPr>
          <p:nvPr>
            <p:ph type="title"/>
          </p:nvPr>
        </p:nvSpPr>
        <p:spPr>
          <a:xfrm>
            <a:off x="315152" y="0"/>
            <a:ext cx="11394838" cy="492443"/>
          </a:xfrm>
        </p:spPr>
        <p:txBody>
          <a:bodyPr/>
          <a:lstStyle/>
          <a:p>
            <a:r>
              <a:rPr kumimoji="1" lang="ja-JP" altLang="en-US" dirty="0"/>
              <a:t>品質保証ソリューション（例：デジタル庁）</a:t>
            </a:r>
          </a:p>
        </p:txBody>
      </p:sp>
      <p:sp>
        <p:nvSpPr>
          <p:cNvPr id="4" name="object 3">
            <a:extLst>
              <a:ext uri="{FF2B5EF4-FFF2-40B4-BE49-F238E27FC236}">
                <a16:creationId xmlns:a16="http://schemas.microsoft.com/office/drawing/2014/main" id="{031351EA-6CEA-492D-AF45-1F027F769E76}"/>
              </a:ext>
            </a:extLst>
          </p:cNvPr>
          <p:cNvSpPr/>
          <p:nvPr/>
        </p:nvSpPr>
        <p:spPr>
          <a:xfrm>
            <a:off x="4899151" y="1042765"/>
            <a:ext cx="1170940" cy="1945005"/>
          </a:xfrm>
          <a:custGeom>
            <a:avLst/>
            <a:gdLst/>
            <a:ahLst/>
            <a:cxnLst/>
            <a:rect l="l" t="t" r="r" b="b"/>
            <a:pathLst>
              <a:path w="1170939" h="1945004">
                <a:moveTo>
                  <a:pt x="0" y="0"/>
                </a:moveTo>
                <a:lnTo>
                  <a:pt x="1170432" y="1944624"/>
                </a:lnTo>
              </a:path>
            </a:pathLst>
          </a:custGeom>
          <a:ln w="38100">
            <a:solidFill>
              <a:srgbClr val="000000"/>
            </a:solidFill>
          </a:ln>
        </p:spPr>
        <p:txBody>
          <a:bodyPr wrap="square" lIns="0" tIns="0" rIns="0" bIns="0" rtlCol="0"/>
          <a:lstStyle/>
          <a:p>
            <a:endParaRPr/>
          </a:p>
        </p:txBody>
      </p:sp>
      <p:sp>
        <p:nvSpPr>
          <p:cNvPr id="5" name="object 4">
            <a:extLst>
              <a:ext uri="{FF2B5EF4-FFF2-40B4-BE49-F238E27FC236}">
                <a16:creationId xmlns:a16="http://schemas.microsoft.com/office/drawing/2014/main" id="{00E90569-C083-4821-8968-09F1D24FA69E}"/>
              </a:ext>
            </a:extLst>
          </p:cNvPr>
          <p:cNvSpPr/>
          <p:nvPr/>
        </p:nvSpPr>
        <p:spPr>
          <a:xfrm>
            <a:off x="6069584" y="971137"/>
            <a:ext cx="1092835" cy="2016760"/>
          </a:xfrm>
          <a:custGeom>
            <a:avLst/>
            <a:gdLst/>
            <a:ahLst/>
            <a:cxnLst/>
            <a:rect l="l" t="t" r="r" b="b"/>
            <a:pathLst>
              <a:path w="1092835" h="2016760">
                <a:moveTo>
                  <a:pt x="1092708" y="0"/>
                </a:moveTo>
                <a:lnTo>
                  <a:pt x="0" y="2016252"/>
                </a:lnTo>
              </a:path>
            </a:pathLst>
          </a:custGeom>
          <a:ln w="38100">
            <a:solidFill>
              <a:srgbClr val="000000"/>
            </a:solidFill>
          </a:ln>
        </p:spPr>
        <p:txBody>
          <a:bodyPr wrap="square" lIns="0" tIns="0" rIns="0" bIns="0" rtlCol="0"/>
          <a:lstStyle/>
          <a:p>
            <a:endParaRPr/>
          </a:p>
        </p:txBody>
      </p:sp>
      <p:sp>
        <p:nvSpPr>
          <p:cNvPr id="6" name="object 5">
            <a:extLst>
              <a:ext uri="{FF2B5EF4-FFF2-40B4-BE49-F238E27FC236}">
                <a16:creationId xmlns:a16="http://schemas.microsoft.com/office/drawing/2014/main" id="{A943769F-8EC9-4EC1-8AFA-7DC21AA99539}"/>
              </a:ext>
            </a:extLst>
          </p:cNvPr>
          <p:cNvSpPr txBox="1"/>
          <p:nvPr/>
        </p:nvSpPr>
        <p:spPr>
          <a:xfrm>
            <a:off x="3552101" y="977570"/>
            <a:ext cx="1537970" cy="1103630"/>
          </a:xfrm>
          <a:prstGeom prst="rect">
            <a:avLst/>
          </a:prstGeom>
        </p:spPr>
        <p:txBody>
          <a:bodyPr vert="horz" wrap="square" lIns="0" tIns="127635" rIns="0" bIns="0" rtlCol="0">
            <a:spAutoFit/>
          </a:bodyPr>
          <a:lstStyle/>
          <a:p>
            <a:pPr marL="12700">
              <a:lnSpc>
                <a:spcPct val="100000"/>
              </a:lnSpc>
              <a:spcBef>
                <a:spcPts val="1005"/>
              </a:spcBef>
            </a:pPr>
            <a:r>
              <a:rPr sz="1600" spc="-5" dirty="0">
                <a:latin typeface="BIZ UDPゴシック"/>
                <a:cs typeface="BIZ UDPゴシック"/>
              </a:rPr>
              <a:t>要件定義</a:t>
            </a:r>
            <a:endParaRPr sz="1600">
              <a:latin typeface="BIZ UDPゴシック"/>
              <a:cs typeface="BIZ UDPゴシック"/>
            </a:endParaRPr>
          </a:p>
          <a:p>
            <a:pPr marL="401320">
              <a:lnSpc>
                <a:spcPct val="100000"/>
              </a:lnSpc>
              <a:spcBef>
                <a:spcPts val="905"/>
              </a:spcBef>
            </a:pPr>
            <a:r>
              <a:rPr sz="1600" spc="-5" dirty="0">
                <a:latin typeface="BIZ UDPゴシック"/>
                <a:cs typeface="BIZ UDPゴシック"/>
              </a:rPr>
              <a:t>基本設計</a:t>
            </a:r>
            <a:endParaRPr sz="1600">
              <a:latin typeface="BIZ UDPゴシック"/>
              <a:cs typeface="BIZ UDPゴシック"/>
            </a:endParaRPr>
          </a:p>
          <a:p>
            <a:pPr marL="714375">
              <a:lnSpc>
                <a:spcPct val="100000"/>
              </a:lnSpc>
              <a:spcBef>
                <a:spcPts val="915"/>
              </a:spcBef>
            </a:pPr>
            <a:r>
              <a:rPr sz="1600" spc="-5" dirty="0">
                <a:latin typeface="BIZ UDPゴシック"/>
                <a:cs typeface="BIZ UDPゴシック"/>
              </a:rPr>
              <a:t>詳細設計</a:t>
            </a:r>
            <a:endParaRPr sz="1600">
              <a:latin typeface="BIZ UDPゴシック"/>
              <a:cs typeface="BIZ UDPゴシック"/>
            </a:endParaRPr>
          </a:p>
        </p:txBody>
      </p:sp>
      <p:sp>
        <p:nvSpPr>
          <p:cNvPr id="7" name="object 6">
            <a:extLst>
              <a:ext uri="{FF2B5EF4-FFF2-40B4-BE49-F238E27FC236}">
                <a16:creationId xmlns:a16="http://schemas.microsoft.com/office/drawing/2014/main" id="{1A1E9920-4F47-4B33-A67A-2B8D5BFF0ECA}"/>
              </a:ext>
            </a:extLst>
          </p:cNvPr>
          <p:cNvSpPr txBox="1"/>
          <p:nvPr/>
        </p:nvSpPr>
        <p:spPr>
          <a:xfrm>
            <a:off x="4488740" y="2159872"/>
            <a:ext cx="43116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実装</a:t>
            </a:r>
            <a:endParaRPr sz="1600">
              <a:latin typeface="BIZ UDPゴシック"/>
              <a:cs typeface="BIZ UDPゴシック"/>
            </a:endParaRPr>
          </a:p>
        </p:txBody>
      </p:sp>
      <p:sp>
        <p:nvSpPr>
          <p:cNvPr id="8" name="object 7">
            <a:extLst>
              <a:ext uri="{FF2B5EF4-FFF2-40B4-BE49-F238E27FC236}">
                <a16:creationId xmlns:a16="http://schemas.microsoft.com/office/drawing/2014/main" id="{15C0AB42-A629-4B8B-8290-3396147326B8}"/>
              </a:ext>
            </a:extLst>
          </p:cNvPr>
          <p:cNvSpPr txBox="1"/>
          <p:nvPr/>
        </p:nvSpPr>
        <p:spPr>
          <a:xfrm>
            <a:off x="5451132" y="3006955"/>
            <a:ext cx="1417955" cy="258404"/>
          </a:xfrm>
          <a:prstGeom prst="rect">
            <a:avLst/>
          </a:prstGeom>
        </p:spPr>
        <p:txBody>
          <a:bodyPr vert="horz" wrap="square" lIns="0" tIns="12065" rIns="0" bIns="0" rtlCol="0">
            <a:spAutoFit/>
          </a:bodyPr>
          <a:lstStyle/>
          <a:p>
            <a:pPr marL="12700">
              <a:lnSpc>
                <a:spcPct val="100000"/>
              </a:lnSpc>
              <a:spcBef>
                <a:spcPts val="95"/>
              </a:spcBef>
            </a:pPr>
            <a:r>
              <a:rPr sz="1600" spc="-10" dirty="0">
                <a:latin typeface="BIZ UDPゴシック"/>
                <a:cs typeface="BIZ UDPゴシック"/>
              </a:rPr>
              <a:t>ソ</a:t>
            </a:r>
            <a:r>
              <a:rPr sz="1600" spc="-5" dirty="0">
                <a:latin typeface="BIZ UDPゴシック"/>
                <a:cs typeface="BIZ UDPゴシック"/>
              </a:rPr>
              <a:t>ース</a:t>
            </a:r>
            <a:r>
              <a:rPr sz="1600" spc="-10" dirty="0">
                <a:latin typeface="BIZ UDPゴシック"/>
                <a:cs typeface="BIZ UDPゴシック"/>
              </a:rPr>
              <a:t>コ</a:t>
            </a:r>
            <a:r>
              <a:rPr sz="1600" spc="-5" dirty="0">
                <a:latin typeface="BIZ UDPゴシック"/>
                <a:cs typeface="BIZ UDPゴシック"/>
              </a:rPr>
              <a:t>ード</a:t>
            </a:r>
            <a:endParaRPr sz="1600" dirty="0">
              <a:latin typeface="BIZ UDPゴシック"/>
              <a:cs typeface="BIZ UDPゴシック"/>
            </a:endParaRPr>
          </a:p>
        </p:txBody>
      </p:sp>
      <p:sp>
        <p:nvSpPr>
          <p:cNvPr id="9" name="object 8">
            <a:extLst>
              <a:ext uri="{FF2B5EF4-FFF2-40B4-BE49-F238E27FC236}">
                <a16:creationId xmlns:a16="http://schemas.microsoft.com/office/drawing/2014/main" id="{05F7683C-A792-4106-AB8A-1A360AE6DECC}"/>
              </a:ext>
            </a:extLst>
          </p:cNvPr>
          <p:cNvSpPr txBox="1"/>
          <p:nvPr/>
        </p:nvSpPr>
        <p:spPr>
          <a:xfrm>
            <a:off x="6828819" y="963179"/>
            <a:ext cx="2930268" cy="1113155"/>
          </a:xfrm>
          <a:prstGeom prst="rect">
            <a:avLst/>
          </a:prstGeom>
        </p:spPr>
        <p:txBody>
          <a:bodyPr vert="horz" wrap="square" lIns="0" tIns="12700" rIns="0" bIns="0" rtlCol="0">
            <a:spAutoFit/>
          </a:bodyPr>
          <a:lstStyle/>
          <a:p>
            <a:pPr marL="189865" marR="5080" indent="233045">
              <a:lnSpc>
                <a:spcPct val="147800"/>
              </a:lnSpc>
              <a:spcBef>
                <a:spcPts val="100"/>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ト実行 </a:t>
            </a:r>
            <a:r>
              <a:rPr sz="1600" b="1" spc="-10" dirty="0">
                <a:latin typeface="BIZ UDPゴシック"/>
                <a:cs typeface="BIZ UDPゴシック"/>
              </a:rPr>
              <a:t>シ</a:t>
            </a:r>
            <a:r>
              <a:rPr sz="1600" b="1" spc="-15" dirty="0">
                <a:latin typeface="BIZ UDPゴシック"/>
                <a:cs typeface="BIZ UDPゴシック"/>
              </a:rPr>
              <a:t>ス</a:t>
            </a:r>
            <a:r>
              <a:rPr sz="1600" b="1" spc="-5" dirty="0">
                <a:latin typeface="BIZ UDPゴシック"/>
                <a:cs typeface="BIZ UDPゴシック"/>
              </a:rPr>
              <a:t>テ</a:t>
            </a:r>
            <a:r>
              <a:rPr sz="1600" b="1" spc="-10" dirty="0">
                <a:latin typeface="BIZ UDPゴシック"/>
                <a:cs typeface="BIZ UDPゴシック"/>
              </a:rPr>
              <a:t>ム</a:t>
            </a:r>
            <a:r>
              <a:rPr sz="1600" b="1" spc="-5" dirty="0">
                <a:latin typeface="BIZ UDPゴシック"/>
                <a:cs typeface="BIZ UDPゴシック"/>
              </a:rPr>
              <a:t>テ</a:t>
            </a:r>
            <a:r>
              <a:rPr sz="1600" b="1" spc="-15"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a:p>
            <a:pPr marL="12700">
              <a:lnSpc>
                <a:spcPct val="100000"/>
              </a:lnSpc>
              <a:spcBef>
                <a:spcPts val="965"/>
              </a:spcBef>
            </a:pPr>
            <a:r>
              <a:rPr sz="1600" b="1" spc="-5" dirty="0">
                <a:latin typeface="BIZ UDPゴシック"/>
                <a:cs typeface="BIZ UDPゴシック"/>
              </a:rPr>
              <a:t>統合テ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0" name="object 9">
            <a:extLst>
              <a:ext uri="{FF2B5EF4-FFF2-40B4-BE49-F238E27FC236}">
                <a16:creationId xmlns:a16="http://schemas.microsoft.com/office/drawing/2014/main" id="{CC0CB7B9-4117-47FA-99ED-AF621A74CF26}"/>
              </a:ext>
            </a:extLst>
          </p:cNvPr>
          <p:cNvSpPr txBox="1"/>
          <p:nvPr/>
        </p:nvSpPr>
        <p:spPr>
          <a:xfrm>
            <a:off x="6626107" y="2241358"/>
            <a:ext cx="3451830" cy="258404"/>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1" name="object 10">
            <a:extLst>
              <a:ext uri="{FF2B5EF4-FFF2-40B4-BE49-F238E27FC236}">
                <a16:creationId xmlns:a16="http://schemas.microsoft.com/office/drawing/2014/main" id="{57EA7A77-36D2-4A11-BC5D-F594AD7CB584}"/>
              </a:ext>
            </a:extLst>
          </p:cNvPr>
          <p:cNvSpPr/>
          <p:nvPr/>
        </p:nvSpPr>
        <p:spPr>
          <a:xfrm>
            <a:off x="5352795" y="1257649"/>
            <a:ext cx="1417955" cy="0"/>
          </a:xfrm>
          <a:custGeom>
            <a:avLst/>
            <a:gdLst/>
            <a:ahLst/>
            <a:cxnLst/>
            <a:rect l="l" t="t" r="r" b="b"/>
            <a:pathLst>
              <a:path w="1417954">
                <a:moveTo>
                  <a:pt x="1417827" y="0"/>
                </a:moveTo>
                <a:lnTo>
                  <a:pt x="0" y="0"/>
                </a:lnTo>
              </a:path>
            </a:pathLst>
          </a:custGeom>
          <a:ln w="19812">
            <a:solidFill>
              <a:srgbClr val="CC3300"/>
            </a:solidFill>
          </a:ln>
        </p:spPr>
        <p:txBody>
          <a:bodyPr wrap="square" lIns="0" tIns="0" rIns="0" bIns="0" rtlCol="0"/>
          <a:lstStyle/>
          <a:p>
            <a:endParaRPr/>
          </a:p>
        </p:txBody>
      </p:sp>
      <p:sp>
        <p:nvSpPr>
          <p:cNvPr id="12" name="object 11">
            <a:extLst>
              <a:ext uri="{FF2B5EF4-FFF2-40B4-BE49-F238E27FC236}">
                <a16:creationId xmlns:a16="http://schemas.microsoft.com/office/drawing/2014/main" id="{12C34A20-2F08-48F8-9EAD-753CA23F8A4D}"/>
              </a:ext>
            </a:extLst>
          </p:cNvPr>
          <p:cNvSpPr/>
          <p:nvPr/>
        </p:nvSpPr>
        <p:spPr>
          <a:xfrm>
            <a:off x="5289293" y="1219547"/>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3" name="object 12">
            <a:extLst>
              <a:ext uri="{FF2B5EF4-FFF2-40B4-BE49-F238E27FC236}">
                <a16:creationId xmlns:a16="http://schemas.microsoft.com/office/drawing/2014/main" id="{54D642F9-6D1F-4F19-B0EA-2F8F41DF90B3}"/>
              </a:ext>
            </a:extLst>
          </p:cNvPr>
          <p:cNvSpPr/>
          <p:nvPr/>
        </p:nvSpPr>
        <p:spPr>
          <a:xfrm>
            <a:off x="5509768" y="1618838"/>
            <a:ext cx="1105535" cy="0"/>
          </a:xfrm>
          <a:custGeom>
            <a:avLst/>
            <a:gdLst/>
            <a:ahLst/>
            <a:cxnLst/>
            <a:rect l="l" t="t" r="r" b="b"/>
            <a:pathLst>
              <a:path w="1105535">
                <a:moveTo>
                  <a:pt x="1105408" y="0"/>
                </a:moveTo>
                <a:lnTo>
                  <a:pt x="0" y="0"/>
                </a:lnTo>
              </a:path>
            </a:pathLst>
          </a:custGeom>
          <a:ln w="19812">
            <a:solidFill>
              <a:srgbClr val="CC3300"/>
            </a:solidFill>
          </a:ln>
        </p:spPr>
        <p:txBody>
          <a:bodyPr wrap="square" lIns="0" tIns="0" rIns="0" bIns="0" rtlCol="0"/>
          <a:lstStyle/>
          <a:p>
            <a:endParaRPr/>
          </a:p>
        </p:txBody>
      </p:sp>
      <p:sp>
        <p:nvSpPr>
          <p:cNvPr id="14" name="object 13">
            <a:extLst>
              <a:ext uri="{FF2B5EF4-FFF2-40B4-BE49-F238E27FC236}">
                <a16:creationId xmlns:a16="http://schemas.microsoft.com/office/drawing/2014/main" id="{09E1225C-071B-4C99-BAF3-2A1FA81268F2}"/>
              </a:ext>
            </a:extLst>
          </p:cNvPr>
          <p:cNvSpPr/>
          <p:nvPr/>
        </p:nvSpPr>
        <p:spPr>
          <a:xfrm>
            <a:off x="5446266" y="1580735"/>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5" name="object 14">
            <a:extLst>
              <a:ext uri="{FF2B5EF4-FFF2-40B4-BE49-F238E27FC236}">
                <a16:creationId xmlns:a16="http://schemas.microsoft.com/office/drawing/2014/main" id="{E20E837F-2F98-4476-AFCA-D99FAEBB0488}"/>
              </a:ext>
            </a:extLst>
          </p:cNvPr>
          <p:cNvSpPr/>
          <p:nvPr/>
        </p:nvSpPr>
        <p:spPr>
          <a:xfrm>
            <a:off x="5665216" y="1978501"/>
            <a:ext cx="795020" cy="0"/>
          </a:xfrm>
          <a:custGeom>
            <a:avLst/>
            <a:gdLst/>
            <a:ahLst/>
            <a:cxnLst/>
            <a:rect l="l" t="t" r="r" b="b"/>
            <a:pathLst>
              <a:path w="795020">
                <a:moveTo>
                  <a:pt x="794512" y="0"/>
                </a:moveTo>
                <a:lnTo>
                  <a:pt x="0" y="0"/>
                </a:lnTo>
              </a:path>
            </a:pathLst>
          </a:custGeom>
          <a:ln w="19812">
            <a:solidFill>
              <a:srgbClr val="CC3300"/>
            </a:solidFill>
          </a:ln>
        </p:spPr>
        <p:txBody>
          <a:bodyPr wrap="square" lIns="0" tIns="0" rIns="0" bIns="0" rtlCol="0"/>
          <a:lstStyle/>
          <a:p>
            <a:endParaRPr/>
          </a:p>
        </p:txBody>
      </p:sp>
      <p:sp>
        <p:nvSpPr>
          <p:cNvPr id="16" name="object 15">
            <a:extLst>
              <a:ext uri="{FF2B5EF4-FFF2-40B4-BE49-F238E27FC236}">
                <a16:creationId xmlns:a16="http://schemas.microsoft.com/office/drawing/2014/main" id="{548A7D21-B969-49BC-A404-6AE4BE66EDF5}"/>
              </a:ext>
            </a:extLst>
          </p:cNvPr>
          <p:cNvSpPr/>
          <p:nvPr/>
        </p:nvSpPr>
        <p:spPr>
          <a:xfrm>
            <a:off x="5601714" y="1940399"/>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7" name="object 16">
            <a:extLst>
              <a:ext uri="{FF2B5EF4-FFF2-40B4-BE49-F238E27FC236}">
                <a16:creationId xmlns:a16="http://schemas.microsoft.com/office/drawing/2014/main" id="{E0ECFE77-2819-4E47-9B73-826474AEEA45}"/>
              </a:ext>
            </a:extLst>
          </p:cNvPr>
          <p:cNvSpPr/>
          <p:nvPr/>
        </p:nvSpPr>
        <p:spPr>
          <a:xfrm>
            <a:off x="5822187" y="2339689"/>
            <a:ext cx="480695" cy="0"/>
          </a:xfrm>
          <a:custGeom>
            <a:avLst/>
            <a:gdLst/>
            <a:ahLst/>
            <a:cxnLst/>
            <a:rect l="l" t="t" r="r" b="b"/>
            <a:pathLst>
              <a:path w="480695">
                <a:moveTo>
                  <a:pt x="480568" y="0"/>
                </a:moveTo>
                <a:lnTo>
                  <a:pt x="0" y="0"/>
                </a:lnTo>
              </a:path>
            </a:pathLst>
          </a:custGeom>
          <a:ln w="19812">
            <a:solidFill>
              <a:srgbClr val="CC3300"/>
            </a:solidFill>
          </a:ln>
        </p:spPr>
        <p:txBody>
          <a:bodyPr wrap="square" lIns="0" tIns="0" rIns="0" bIns="0" rtlCol="0"/>
          <a:lstStyle/>
          <a:p>
            <a:endParaRPr/>
          </a:p>
        </p:txBody>
      </p:sp>
      <p:sp>
        <p:nvSpPr>
          <p:cNvPr id="18" name="object 17">
            <a:extLst>
              <a:ext uri="{FF2B5EF4-FFF2-40B4-BE49-F238E27FC236}">
                <a16:creationId xmlns:a16="http://schemas.microsoft.com/office/drawing/2014/main" id="{F0A33EE6-C7ED-43FC-BC03-B7311967B702}"/>
              </a:ext>
            </a:extLst>
          </p:cNvPr>
          <p:cNvSpPr/>
          <p:nvPr/>
        </p:nvSpPr>
        <p:spPr>
          <a:xfrm>
            <a:off x="5758686" y="2301587"/>
            <a:ext cx="76200" cy="76200"/>
          </a:xfrm>
          <a:custGeom>
            <a:avLst/>
            <a:gdLst/>
            <a:ahLst/>
            <a:cxnLst/>
            <a:rect l="l" t="t" r="r" b="b"/>
            <a:pathLst>
              <a:path w="76200" h="76200">
                <a:moveTo>
                  <a:pt x="76200" y="0"/>
                </a:moveTo>
                <a:lnTo>
                  <a:pt x="0" y="38099"/>
                </a:lnTo>
                <a:lnTo>
                  <a:pt x="76200" y="76199"/>
                </a:lnTo>
                <a:lnTo>
                  <a:pt x="76200" y="0"/>
                </a:lnTo>
                <a:close/>
              </a:path>
            </a:pathLst>
          </a:custGeom>
          <a:solidFill>
            <a:srgbClr val="CC3300"/>
          </a:solidFill>
        </p:spPr>
        <p:txBody>
          <a:bodyPr wrap="square" lIns="0" tIns="0" rIns="0" bIns="0" rtlCol="0"/>
          <a:lstStyle/>
          <a:p>
            <a:endParaRPr/>
          </a:p>
        </p:txBody>
      </p:sp>
      <p:sp>
        <p:nvSpPr>
          <p:cNvPr id="19" name="object 18">
            <a:extLst>
              <a:ext uri="{FF2B5EF4-FFF2-40B4-BE49-F238E27FC236}">
                <a16:creationId xmlns:a16="http://schemas.microsoft.com/office/drawing/2014/main" id="{1F718547-CC5D-4DF6-8A5C-86B0F3F3B2BF}"/>
              </a:ext>
            </a:extLst>
          </p:cNvPr>
          <p:cNvSpPr txBox="1"/>
          <p:nvPr/>
        </p:nvSpPr>
        <p:spPr>
          <a:xfrm>
            <a:off x="9258055" y="651777"/>
            <a:ext cx="2287184"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リ</a:t>
            </a:r>
            <a:r>
              <a:rPr sz="1600" spc="-10" dirty="0">
                <a:latin typeface="BIZ UDPゴシック"/>
                <a:cs typeface="BIZ UDPゴシック"/>
              </a:rPr>
              <a:t>グ</a:t>
            </a:r>
            <a:r>
              <a:rPr sz="1600" spc="-5" dirty="0">
                <a:latin typeface="BIZ UDPゴシック"/>
                <a:cs typeface="BIZ UDPゴシック"/>
              </a:rPr>
              <a:t>レ</a:t>
            </a:r>
            <a:r>
              <a:rPr sz="1600" spc="-10" dirty="0">
                <a:latin typeface="BIZ UDPゴシック"/>
                <a:cs typeface="BIZ UDPゴシック"/>
              </a:rPr>
              <a:t>ッションテ</a:t>
            </a:r>
            <a:r>
              <a:rPr sz="1600" spc="-5" dirty="0">
                <a:latin typeface="BIZ UDPゴシック"/>
                <a:cs typeface="BIZ UDPゴシック"/>
              </a:rPr>
              <a:t>スト</a:t>
            </a:r>
            <a:endParaRPr sz="1600" dirty="0">
              <a:latin typeface="BIZ UDPゴシック"/>
              <a:cs typeface="BIZ UDPゴシック"/>
            </a:endParaRPr>
          </a:p>
        </p:txBody>
      </p:sp>
      <p:sp>
        <p:nvSpPr>
          <p:cNvPr id="20" name="object 19">
            <a:extLst>
              <a:ext uri="{FF2B5EF4-FFF2-40B4-BE49-F238E27FC236}">
                <a16:creationId xmlns:a16="http://schemas.microsoft.com/office/drawing/2014/main" id="{BF71FC24-B8D1-4E08-AFFB-650CD7868B72}"/>
              </a:ext>
            </a:extLst>
          </p:cNvPr>
          <p:cNvSpPr/>
          <p:nvPr/>
        </p:nvSpPr>
        <p:spPr>
          <a:xfrm>
            <a:off x="3192424" y="1356277"/>
            <a:ext cx="412750" cy="252095"/>
          </a:xfrm>
          <a:custGeom>
            <a:avLst/>
            <a:gdLst/>
            <a:ahLst/>
            <a:cxnLst/>
            <a:rect l="l" t="t" r="r" b="b"/>
            <a:pathLst>
              <a:path w="412750" h="252095">
                <a:moveTo>
                  <a:pt x="0" y="251879"/>
                </a:moveTo>
                <a:lnTo>
                  <a:pt x="412165" y="0"/>
                </a:lnTo>
              </a:path>
            </a:pathLst>
          </a:custGeom>
          <a:ln w="19812">
            <a:solidFill>
              <a:srgbClr val="FF0000"/>
            </a:solidFill>
          </a:ln>
        </p:spPr>
        <p:txBody>
          <a:bodyPr wrap="square" lIns="0" tIns="0" rIns="0" bIns="0" rtlCol="0"/>
          <a:lstStyle/>
          <a:p>
            <a:endParaRPr/>
          </a:p>
        </p:txBody>
      </p:sp>
      <p:sp>
        <p:nvSpPr>
          <p:cNvPr id="21" name="object 20">
            <a:extLst>
              <a:ext uri="{FF2B5EF4-FFF2-40B4-BE49-F238E27FC236}">
                <a16:creationId xmlns:a16="http://schemas.microsoft.com/office/drawing/2014/main" id="{08F0D8DA-DC61-4308-84E8-8B700EF544F8}"/>
              </a:ext>
            </a:extLst>
          </p:cNvPr>
          <p:cNvSpPr/>
          <p:nvPr/>
        </p:nvSpPr>
        <p:spPr>
          <a:xfrm>
            <a:off x="3826711" y="1467958"/>
            <a:ext cx="85090" cy="72390"/>
          </a:xfrm>
          <a:custGeom>
            <a:avLst/>
            <a:gdLst/>
            <a:ahLst/>
            <a:cxnLst/>
            <a:rect l="l" t="t" r="r" b="b"/>
            <a:pathLst>
              <a:path w="85089" h="72389">
                <a:moveTo>
                  <a:pt x="84886" y="0"/>
                </a:moveTo>
                <a:lnTo>
                  <a:pt x="0" y="7226"/>
                </a:lnTo>
                <a:lnTo>
                  <a:pt x="39738" y="72250"/>
                </a:lnTo>
                <a:lnTo>
                  <a:pt x="84886" y="0"/>
                </a:lnTo>
                <a:close/>
              </a:path>
            </a:pathLst>
          </a:custGeom>
          <a:solidFill>
            <a:srgbClr val="FF0000"/>
          </a:solidFill>
        </p:spPr>
        <p:txBody>
          <a:bodyPr wrap="square" lIns="0" tIns="0" rIns="0" bIns="0" rtlCol="0"/>
          <a:lstStyle/>
          <a:p>
            <a:endParaRPr/>
          </a:p>
        </p:txBody>
      </p:sp>
      <p:sp>
        <p:nvSpPr>
          <p:cNvPr id="22" name="object 21">
            <a:extLst>
              <a:ext uri="{FF2B5EF4-FFF2-40B4-BE49-F238E27FC236}">
                <a16:creationId xmlns:a16="http://schemas.microsoft.com/office/drawing/2014/main" id="{118816DA-C00C-42D6-9927-028BCFD15B1C}"/>
              </a:ext>
            </a:extLst>
          </p:cNvPr>
          <p:cNvSpPr/>
          <p:nvPr/>
        </p:nvSpPr>
        <p:spPr>
          <a:xfrm>
            <a:off x="3596336" y="1691395"/>
            <a:ext cx="415290" cy="255270"/>
          </a:xfrm>
          <a:custGeom>
            <a:avLst/>
            <a:gdLst/>
            <a:ahLst/>
            <a:cxnLst/>
            <a:rect l="l" t="t" r="r" b="b"/>
            <a:pathLst>
              <a:path w="415289" h="255270">
                <a:moveTo>
                  <a:pt x="0" y="254825"/>
                </a:moveTo>
                <a:lnTo>
                  <a:pt x="415264" y="0"/>
                </a:lnTo>
              </a:path>
            </a:pathLst>
          </a:custGeom>
          <a:ln w="19812">
            <a:solidFill>
              <a:srgbClr val="FF0000"/>
            </a:solidFill>
          </a:ln>
        </p:spPr>
        <p:txBody>
          <a:bodyPr wrap="square" lIns="0" tIns="0" rIns="0" bIns="0" rtlCol="0"/>
          <a:lstStyle/>
          <a:p>
            <a:endParaRPr/>
          </a:p>
        </p:txBody>
      </p:sp>
      <p:sp>
        <p:nvSpPr>
          <p:cNvPr id="23" name="object 22">
            <a:extLst>
              <a:ext uri="{FF2B5EF4-FFF2-40B4-BE49-F238E27FC236}">
                <a16:creationId xmlns:a16="http://schemas.microsoft.com/office/drawing/2014/main" id="{4CFABA56-D594-448A-A6BB-07616B47454B}"/>
              </a:ext>
            </a:extLst>
          </p:cNvPr>
          <p:cNvSpPr/>
          <p:nvPr/>
        </p:nvSpPr>
        <p:spPr>
          <a:xfrm>
            <a:off x="4140674" y="1827628"/>
            <a:ext cx="85090" cy="72390"/>
          </a:xfrm>
          <a:custGeom>
            <a:avLst/>
            <a:gdLst/>
            <a:ahLst/>
            <a:cxnLst/>
            <a:rect l="l" t="t" r="r" b="b"/>
            <a:pathLst>
              <a:path w="85089" h="72389">
                <a:moveTo>
                  <a:pt x="84874" y="0"/>
                </a:moveTo>
                <a:lnTo>
                  <a:pt x="0" y="7378"/>
                </a:lnTo>
                <a:lnTo>
                  <a:pt x="39852" y="72326"/>
                </a:lnTo>
                <a:lnTo>
                  <a:pt x="84874" y="0"/>
                </a:lnTo>
                <a:close/>
              </a:path>
            </a:pathLst>
          </a:custGeom>
          <a:solidFill>
            <a:srgbClr val="FF0000"/>
          </a:solidFill>
        </p:spPr>
        <p:txBody>
          <a:bodyPr wrap="square" lIns="0" tIns="0" rIns="0" bIns="0" rtlCol="0"/>
          <a:lstStyle/>
          <a:p>
            <a:endParaRPr/>
          </a:p>
        </p:txBody>
      </p:sp>
      <p:sp>
        <p:nvSpPr>
          <p:cNvPr id="24" name="object 23">
            <a:extLst>
              <a:ext uri="{FF2B5EF4-FFF2-40B4-BE49-F238E27FC236}">
                <a16:creationId xmlns:a16="http://schemas.microsoft.com/office/drawing/2014/main" id="{A15693A0-16AE-4589-9B0B-0127CCD24DEA}"/>
              </a:ext>
            </a:extLst>
          </p:cNvPr>
          <p:cNvSpPr/>
          <p:nvPr/>
        </p:nvSpPr>
        <p:spPr>
          <a:xfrm>
            <a:off x="3841435" y="2084814"/>
            <a:ext cx="415290" cy="254000"/>
          </a:xfrm>
          <a:custGeom>
            <a:avLst/>
            <a:gdLst/>
            <a:ahLst/>
            <a:cxnLst/>
            <a:rect l="l" t="t" r="r" b="b"/>
            <a:pathLst>
              <a:path w="415289" h="254000">
                <a:moveTo>
                  <a:pt x="0" y="253428"/>
                </a:moveTo>
                <a:lnTo>
                  <a:pt x="415188" y="0"/>
                </a:lnTo>
              </a:path>
            </a:pathLst>
          </a:custGeom>
          <a:ln w="19812">
            <a:solidFill>
              <a:srgbClr val="FF0000"/>
            </a:solidFill>
          </a:ln>
        </p:spPr>
        <p:txBody>
          <a:bodyPr wrap="square" lIns="0" tIns="0" rIns="0" bIns="0" rtlCol="0"/>
          <a:lstStyle/>
          <a:p>
            <a:endParaRPr/>
          </a:p>
        </p:txBody>
      </p:sp>
      <p:sp>
        <p:nvSpPr>
          <p:cNvPr id="25" name="object 24">
            <a:extLst>
              <a:ext uri="{FF2B5EF4-FFF2-40B4-BE49-F238E27FC236}">
                <a16:creationId xmlns:a16="http://schemas.microsoft.com/office/drawing/2014/main" id="{1941F1F2-2D9E-41A2-BD4B-5A3C101F4A6B}"/>
              </a:ext>
            </a:extLst>
          </p:cNvPr>
          <p:cNvSpPr/>
          <p:nvPr/>
        </p:nvSpPr>
        <p:spPr>
          <a:xfrm>
            <a:off x="4373828" y="2115659"/>
            <a:ext cx="85090" cy="72390"/>
          </a:xfrm>
          <a:custGeom>
            <a:avLst/>
            <a:gdLst/>
            <a:ahLst/>
            <a:cxnLst/>
            <a:rect l="l" t="t" r="r" b="b"/>
            <a:pathLst>
              <a:path w="85089" h="72389">
                <a:moveTo>
                  <a:pt x="84886" y="0"/>
                </a:moveTo>
                <a:lnTo>
                  <a:pt x="0" y="7188"/>
                </a:lnTo>
                <a:lnTo>
                  <a:pt x="39700" y="72224"/>
                </a:lnTo>
                <a:lnTo>
                  <a:pt x="84886" y="0"/>
                </a:lnTo>
                <a:close/>
              </a:path>
            </a:pathLst>
          </a:custGeom>
          <a:solidFill>
            <a:srgbClr val="FF0000"/>
          </a:solidFill>
        </p:spPr>
        <p:txBody>
          <a:bodyPr wrap="square" lIns="0" tIns="0" rIns="0" bIns="0" rtlCol="0"/>
          <a:lstStyle/>
          <a:p>
            <a:endParaRPr/>
          </a:p>
        </p:txBody>
      </p:sp>
      <p:sp>
        <p:nvSpPr>
          <p:cNvPr id="26" name="object 25">
            <a:extLst>
              <a:ext uri="{FF2B5EF4-FFF2-40B4-BE49-F238E27FC236}">
                <a16:creationId xmlns:a16="http://schemas.microsoft.com/office/drawing/2014/main" id="{E17E6958-DBDC-4F01-A778-9F862E9EBD26}"/>
              </a:ext>
            </a:extLst>
          </p:cNvPr>
          <p:cNvSpPr/>
          <p:nvPr/>
        </p:nvSpPr>
        <p:spPr>
          <a:xfrm>
            <a:off x="4112341" y="2439246"/>
            <a:ext cx="414020" cy="255270"/>
          </a:xfrm>
          <a:custGeom>
            <a:avLst/>
            <a:gdLst/>
            <a:ahLst/>
            <a:cxnLst/>
            <a:rect l="l" t="t" r="r" b="b"/>
            <a:pathLst>
              <a:path w="414020" h="255270">
                <a:moveTo>
                  <a:pt x="0" y="254749"/>
                </a:moveTo>
                <a:lnTo>
                  <a:pt x="413791" y="0"/>
                </a:lnTo>
              </a:path>
            </a:pathLst>
          </a:custGeom>
          <a:ln w="19812">
            <a:solidFill>
              <a:srgbClr val="FF0000"/>
            </a:solidFill>
          </a:ln>
        </p:spPr>
        <p:txBody>
          <a:bodyPr wrap="square" lIns="0" tIns="0" rIns="0" bIns="0" rtlCol="0"/>
          <a:lstStyle/>
          <a:p>
            <a:endParaRPr/>
          </a:p>
        </p:txBody>
      </p:sp>
      <p:sp>
        <p:nvSpPr>
          <p:cNvPr id="27" name="object 26">
            <a:extLst>
              <a:ext uri="{FF2B5EF4-FFF2-40B4-BE49-F238E27FC236}">
                <a16:creationId xmlns:a16="http://schemas.microsoft.com/office/drawing/2014/main" id="{6EE987FB-D4B5-4EB3-87F0-5C5574894610}"/>
              </a:ext>
            </a:extLst>
          </p:cNvPr>
          <p:cNvSpPr/>
          <p:nvPr/>
        </p:nvSpPr>
        <p:spPr>
          <a:xfrm>
            <a:off x="4622261" y="2469235"/>
            <a:ext cx="85090" cy="72390"/>
          </a:xfrm>
          <a:custGeom>
            <a:avLst/>
            <a:gdLst/>
            <a:ahLst/>
            <a:cxnLst/>
            <a:rect l="l" t="t" r="r" b="b"/>
            <a:pathLst>
              <a:path w="85089" h="72389">
                <a:moveTo>
                  <a:pt x="84861" y="0"/>
                </a:moveTo>
                <a:lnTo>
                  <a:pt x="0" y="7505"/>
                </a:lnTo>
                <a:lnTo>
                  <a:pt x="39954" y="72389"/>
                </a:lnTo>
                <a:lnTo>
                  <a:pt x="84861" y="0"/>
                </a:lnTo>
                <a:close/>
              </a:path>
            </a:pathLst>
          </a:custGeom>
          <a:solidFill>
            <a:srgbClr val="FF0000"/>
          </a:solidFill>
        </p:spPr>
        <p:txBody>
          <a:bodyPr wrap="square" lIns="0" tIns="0" rIns="0" bIns="0" rtlCol="0"/>
          <a:lstStyle/>
          <a:p>
            <a:endParaRPr/>
          </a:p>
        </p:txBody>
      </p:sp>
      <p:sp>
        <p:nvSpPr>
          <p:cNvPr id="28" name="object 27">
            <a:extLst>
              <a:ext uri="{FF2B5EF4-FFF2-40B4-BE49-F238E27FC236}">
                <a16:creationId xmlns:a16="http://schemas.microsoft.com/office/drawing/2014/main" id="{0FF7EFA6-12C1-4487-AAF9-52ECCB20A76A}"/>
              </a:ext>
            </a:extLst>
          </p:cNvPr>
          <p:cNvSpPr txBox="1"/>
          <p:nvPr/>
        </p:nvSpPr>
        <p:spPr>
          <a:xfrm>
            <a:off x="1238776" y="1471865"/>
            <a:ext cx="2450693"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29" name="object 28">
            <a:extLst>
              <a:ext uri="{FF2B5EF4-FFF2-40B4-BE49-F238E27FC236}">
                <a16:creationId xmlns:a16="http://schemas.microsoft.com/office/drawing/2014/main" id="{D0EE3CD8-CB42-4A13-AA2C-882E2CDF9425}"/>
              </a:ext>
            </a:extLst>
          </p:cNvPr>
          <p:cNvSpPr txBox="1"/>
          <p:nvPr/>
        </p:nvSpPr>
        <p:spPr>
          <a:xfrm>
            <a:off x="297737" y="2017453"/>
            <a:ext cx="3413124" cy="1000125"/>
          </a:xfrm>
          <a:prstGeom prst="rect">
            <a:avLst/>
          </a:prstGeom>
        </p:spPr>
        <p:txBody>
          <a:bodyPr vert="horz" wrap="square" lIns="0" tIns="12700" rIns="0" bIns="0" rtlCol="0">
            <a:spAutoFit/>
          </a:bodyPr>
          <a:lstStyle/>
          <a:p>
            <a:pPr marL="643890" marR="274955" indent="-444500" algn="r">
              <a:lnSpc>
                <a:spcPct val="134100"/>
              </a:lnSpc>
              <a:spcBef>
                <a:spcPts val="100"/>
              </a:spcBef>
            </a:pPr>
            <a:r>
              <a:rPr sz="1600" b="1" spc="-10" dirty="0" err="1">
                <a:latin typeface="BIZ UDPゴシック"/>
                <a:cs typeface="BIZ UDPゴシック"/>
              </a:rPr>
              <a:t>シ</a:t>
            </a:r>
            <a:r>
              <a:rPr sz="1600" b="1" spc="-15" dirty="0" err="1">
                <a:latin typeface="BIZ UDPゴシック"/>
                <a:cs typeface="BIZ UDPゴシック"/>
              </a:rPr>
              <a:t>ス</a:t>
            </a:r>
            <a:r>
              <a:rPr sz="1600" b="1" spc="-5" dirty="0" err="1">
                <a:latin typeface="BIZ UDPゴシック"/>
                <a:cs typeface="BIZ UDPゴシック"/>
              </a:rPr>
              <a:t>テ</a:t>
            </a:r>
            <a:r>
              <a:rPr sz="1600" b="1" spc="-10" dirty="0" err="1">
                <a:latin typeface="BIZ UDPゴシック"/>
                <a:cs typeface="BIZ UDPゴシック"/>
              </a:rPr>
              <a:t>ム</a:t>
            </a:r>
            <a:r>
              <a:rPr sz="1600" b="1" spc="-5" dirty="0" err="1">
                <a:latin typeface="BIZ UDPゴシック"/>
                <a:cs typeface="BIZ UDPゴシック"/>
              </a:rPr>
              <a:t>テ</a:t>
            </a:r>
            <a:r>
              <a:rPr sz="1600" b="1" spc="-15" dirty="0" err="1">
                <a:latin typeface="BIZ UDPゴシック"/>
                <a:cs typeface="BIZ UDPゴシック"/>
              </a:rPr>
              <a:t>ス</a:t>
            </a:r>
            <a:r>
              <a:rPr sz="1600" b="1" spc="-5" dirty="0" err="1">
                <a:latin typeface="BIZ UDPゴシック"/>
                <a:cs typeface="BIZ UDPゴシック"/>
              </a:rPr>
              <a:t>ト設計</a:t>
            </a:r>
            <a:r>
              <a:rPr sz="1600" b="1" spc="-5" dirty="0">
                <a:latin typeface="BIZ UDPゴシック"/>
                <a:cs typeface="BIZ UDPゴシック"/>
              </a:rPr>
              <a:t> </a:t>
            </a:r>
            <a:endParaRPr lang="en-US" sz="1600" b="1" spc="-5" dirty="0">
              <a:latin typeface="BIZ UDPゴシック"/>
              <a:cs typeface="BIZ UDPゴシック"/>
            </a:endParaRPr>
          </a:p>
          <a:p>
            <a:pPr marL="643890" marR="274955" indent="-444500" algn="r">
              <a:lnSpc>
                <a:spcPct val="134100"/>
              </a:lnSpc>
              <a:spcBef>
                <a:spcPts val="100"/>
              </a:spcBef>
            </a:pPr>
            <a:r>
              <a:rPr sz="1600" b="1" spc="-5" dirty="0" err="1">
                <a:latin typeface="BIZ UDPゴシック"/>
                <a:cs typeface="BIZ UDPゴシック"/>
              </a:rPr>
              <a:t>統合テ</a:t>
            </a:r>
            <a:r>
              <a:rPr sz="1600" b="1" spc="-10" dirty="0" err="1">
                <a:latin typeface="BIZ UDPゴシック"/>
                <a:cs typeface="BIZ UDPゴシック"/>
              </a:rPr>
              <a:t>ス</a:t>
            </a:r>
            <a:r>
              <a:rPr sz="1600" b="1" spc="-5" dirty="0" err="1">
                <a:latin typeface="BIZ UDPゴシック"/>
                <a:cs typeface="BIZ UDPゴシック"/>
              </a:rPr>
              <a:t>ト設計</a:t>
            </a:r>
            <a:endParaRPr sz="1600" dirty="0">
              <a:latin typeface="BIZ UDPゴシック"/>
              <a:cs typeface="BIZ UDPゴシック"/>
            </a:endParaRPr>
          </a:p>
          <a:p>
            <a:pPr marL="12700" algn="r">
              <a:lnSpc>
                <a:spcPct val="100000"/>
              </a:lnSpc>
              <a:spcBef>
                <a:spcPts val="60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30" name="object 29">
            <a:extLst>
              <a:ext uri="{FF2B5EF4-FFF2-40B4-BE49-F238E27FC236}">
                <a16:creationId xmlns:a16="http://schemas.microsoft.com/office/drawing/2014/main" id="{F279E4F8-A4F6-4C07-ACD7-31BB7558879C}"/>
              </a:ext>
            </a:extLst>
          </p:cNvPr>
          <p:cNvSpPr txBox="1"/>
          <p:nvPr/>
        </p:nvSpPr>
        <p:spPr>
          <a:xfrm>
            <a:off x="7998875" y="3593100"/>
            <a:ext cx="1760212"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トの実行</a:t>
            </a:r>
            <a:endParaRPr sz="1600" dirty="0">
              <a:latin typeface="BIZ UDPゴシック"/>
              <a:cs typeface="BIZ UDPゴシック"/>
            </a:endParaRPr>
          </a:p>
        </p:txBody>
      </p:sp>
      <p:sp>
        <p:nvSpPr>
          <p:cNvPr id="31" name="object 30">
            <a:extLst>
              <a:ext uri="{FF2B5EF4-FFF2-40B4-BE49-F238E27FC236}">
                <a16:creationId xmlns:a16="http://schemas.microsoft.com/office/drawing/2014/main" id="{C10EFF34-AEEE-4744-AA51-1AD8E694C988}"/>
              </a:ext>
            </a:extLst>
          </p:cNvPr>
          <p:cNvSpPr/>
          <p:nvPr/>
        </p:nvSpPr>
        <p:spPr>
          <a:xfrm>
            <a:off x="3210560" y="1036670"/>
            <a:ext cx="2885440" cy="2964180"/>
          </a:xfrm>
          <a:custGeom>
            <a:avLst/>
            <a:gdLst/>
            <a:ahLst/>
            <a:cxnLst/>
            <a:rect l="l" t="t" r="r" b="b"/>
            <a:pathLst>
              <a:path w="2885440" h="2964179">
                <a:moveTo>
                  <a:pt x="0" y="0"/>
                </a:moveTo>
                <a:lnTo>
                  <a:pt x="2884932" y="2964180"/>
                </a:lnTo>
              </a:path>
            </a:pathLst>
          </a:custGeom>
          <a:ln w="38100">
            <a:solidFill>
              <a:srgbClr val="0562C1"/>
            </a:solidFill>
          </a:ln>
        </p:spPr>
        <p:txBody>
          <a:bodyPr wrap="square" lIns="0" tIns="0" rIns="0" bIns="0" rtlCol="0"/>
          <a:lstStyle/>
          <a:p>
            <a:endParaRPr/>
          </a:p>
        </p:txBody>
      </p:sp>
      <p:sp>
        <p:nvSpPr>
          <p:cNvPr id="32" name="object 31">
            <a:extLst>
              <a:ext uri="{FF2B5EF4-FFF2-40B4-BE49-F238E27FC236}">
                <a16:creationId xmlns:a16="http://schemas.microsoft.com/office/drawing/2014/main" id="{09C64D64-9B08-47A5-8D72-7F609D1CD2E5}"/>
              </a:ext>
            </a:extLst>
          </p:cNvPr>
          <p:cNvSpPr/>
          <p:nvPr/>
        </p:nvSpPr>
        <p:spPr>
          <a:xfrm>
            <a:off x="6095492" y="891889"/>
            <a:ext cx="3045460" cy="3096895"/>
          </a:xfrm>
          <a:custGeom>
            <a:avLst/>
            <a:gdLst/>
            <a:ahLst/>
            <a:cxnLst/>
            <a:rect l="l" t="t" r="r" b="b"/>
            <a:pathLst>
              <a:path w="3045459" h="3096895">
                <a:moveTo>
                  <a:pt x="3044952" y="0"/>
                </a:moveTo>
                <a:lnTo>
                  <a:pt x="0" y="3096768"/>
                </a:lnTo>
              </a:path>
            </a:pathLst>
          </a:custGeom>
          <a:ln w="38100">
            <a:solidFill>
              <a:srgbClr val="0562C1"/>
            </a:solidFill>
          </a:ln>
        </p:spPr>
        <p:txBody>
          <a:bodyPr wrap="square" lIns="0" tIns="0" rIns="0" bIns="0" rtlCol="0"/>
          <a:lstStyle/>
          <a:p>
            <a:endParaRPr/>
          </a:p>
        </p:txBody>
      </p:sp>
      <p:sp>
        <p:nvSpPr>
          <p:cNvPr id="34" name="object 33">
            <a:extLst>
              <a:ext uri="{FF2B5EF4-FFF2-40B4-BE49-F238E27FC236}">
                <a16:creationId xmlns:a16="http://schemas.microsoft.com/office/drawing/2014/main" id="{8CE68F23-D50D-4E9B-83E2-34FDF56A711D}"/>
              </a:ext>
            </a:extLst>
          </p:cNvPr>
          <p:cNvSpPr/>
          <p:nvPr/>
        </p:nvSpPr>
        <p:spPr>
          <a:xfrm>
            <a:off x="3318103" y="3233401"/>
            <a:ext cx="467995" cy="344338"/>
          </a:xfrm>
          <a:custGeom>
            <a:avLst/>
            <a:gdLst/>
            <a:ahLst/>
            <a:cxnLst/>
            <a:rect l="l" t="t" r="r" b="b"/>
            <a:pathLst>
              <a:path w="467994" h="274320">
                <a:moveTo>
                  <a:pt x="233934" y="0"/>
                </a:moveTo>
                <a:lnTo>
                  <a:pt x="0" y="68579"/>
                </a:lnTo>
                <a:lnTo>
                  <a:pt x="56172" y="68579"/>
                </a:lnTo>
                <a:lnTo>
                  <a:pt x="56172" y="274319"/>
                </a:lnTo>
                <a:lnTo>
                  <a:pt x="411695" y="274319"/>
                </a:lnTo>
                <a:lnTo>
                  <a:pt x="411695" y="68579"/>
                </a:lnTo>
                <a:lnTo>
                  <a:pt x="467868" y="68579"/>
                </a:lnTo>
                <a:lnTo>
                  <a:pt x="233934" y="0"/>
                </a:lnTo>
                <a:close/>
              </a:path>
            </a:pathLst>
          </a:custGeom>
          <a:solidFill>
            <a:srgbClr val="00B0F0"/>
          </a:solidFill>
          <a:ln w="9144">
            <a:solidFill>
              <a:srgbClr val="002060"/>
            </a:solidFill>
          </a:ln>
        </p:spPr>
        <p:txBody>
          <a:bodyPr wrap="square" lIns="0" tIns="0" rIns="0" bIns="0" rtlCol="0"/>
          <a:lstStyle/>
          <a:p>
            <a:endParaRPr/>
          </a:p>
        </p:txBody>
      </p:sp>
      <p:sp>
        <p:nvSpPr>
          <p:cNvPr id="35" name="object 34">
            <a:extLst>
              <a:ext uri="{FF2B5EF4-FFF2-40B4-BE49-F238E27FC236}">
                <a16:creationId xmlns:a16="http://schemas.microsoft.com/office/drawing/2014/main" id="{D0AE71DE-3091-4672-9849-16CC18EB0168}"/>
              </a:ext>
            </a:extLst>
          </p:cNvPr>
          <p:cNvSpPr txBox="1"/>
          <p:nvPr/>
        </p:nvSpPr>
        <p:spPr>
          <a:xfrm>
            <a:off x="2812602" y="3628886"/>
            <a:ext cx="1754199"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トの設計</a:t>
            </a:r>
            <a:endParaRPr sz="1600" dirty="0">
              <a:latin typeface="BIZ UDPゴシック"/>
              <a:cs typeface="BIZ UDPゴシック"/>
            </a:endParaRPr>
          </a:p>
        </p:txBody>
      </p:sp>
      <p:sp>
        <p:nvSpPr>
          <p:cNvPr id="36" name="object 35">
            <a:extLst>
              <a:ext uri="{FF2B5EF4-FFF2-40B4-BE49-F238E27FC236}">
                <a16:creationId xmlns:a16="http://schemas.microsoft.com/office/drawing/2014/main" id="{17B9AAF1-D313-4022-9C23-9EB22F19A344}"/>
              </a:ext>
            </a:extLst>
          </p:cNvPr>
          <p:cNvSpPr/>
          <p:nvPr/>
        </p:nvSpPr>
        <p:spPr>
          <a:xfrm>
            <a:off x="8437068" y="3212784"/>
            <a:ext cx="469900" cy="274320"/>
          </a:xfrm>
          <a:custGeom>
            <a:avLst/>
            <a:gdLst/>
            <a:ahLst/>
            <a:cxnLst/>
            <a:rect l="l" t="t" r="r" b="b"/>
            <a:pathLst>
              <a:path w="469900" h="274320">
                <a:moveTo>
                  <a:pt x="413042" y="68579"/>
                </a:moveTo>
                <a:lnTo>
                  <a:pt x="56349" y="68580"/>
                </a:lnTo>
                <a:lnTo>
                  <a:pt x="56349" y="274320"/>
                </a:lnTo>
                <a:lnTo>
                  <a:pt x="413042" y="274320"/>
                </a:lnTo>
                <a:lnTo>
                  <a:pt x="413042" y="68579"/>
                </a:lnTo>
                <a:close/>
              </a:path>
              <a:path w="469900" h="274320">
                <a:moveTo>
                  <a:pt x="234696" y="0"/>
                </a:moveTo>
                <a:lnTo>
                  <a:pt x="0" y="68580"/>
                </a:lnTo>
                <a:lnTo>
                  <a:pt x="469392" y="68580"/>
                </a:lnTo>
                <a:lnTo>
                  <a:pt x="234696" y="0"/>
                </a:lnTo>
                <a:close/>
              </a:path>
            </a:pathLst>
          </a:custGeom>
          <a:solidFill>
            <a:srgbClr val="00B0F0"/>
          </a:solidFill>
          <a:ln>
            <a:solidFill>
              <a:srgbClr val="002060"/>
            </a:solidFill>
          </a:ln>
        </p:spPr>
        <p:txBody>
          <a:bodyPr wrap="square" lIns="0" tIns="0" rIns="0" bIns="0" rtlCol="0"/>
          <a:lstStyle/>
          <a:p>
            <a:endParaRPr/>
          </a:p>
        </p:txBody>
      </p:sp>
      <p:graphicFrame>
        <p:nvGraphicFramePr>
          <p:cNvPr id="39" name="表格 39">
            <a:extLst>
              <a:ext uri="{FF2B5EF4-FFF2-40B4-BE49-F238E27FC236}">
                <a16:creationId xmlns:a16="http://schemas.microsoft.com/office/drawing/2014/main" id="{76B5BB4C-57A9-46A0-B689-CEEEACE9E8C9}"/>
              </a:ext>
            </a:extLst>
          </p:cNvPr>
          <p:cNvGraphicFramePr>
            <a:graphicFrameLocks noGrp="1"/>
          </p:cNvGraphicFramePr>
          <p:nvPr/>
        </p:nvGraphicFramePr>
        <p:xfrm>
          <a:off x="583793" y="4437684"/>
          <a:ext cx="10955959" cy="1899920"/>
        </p:xfrm>
        <a:graphic>
          <a:graphicData uri="http://schemas.openxmlformats.org/drawingml/2006/table">
            <a:tbl>
              <a:tblPr firstRow="1" bandRow="1">
                <a:tableStyleId>{5C22544A-7EE6-4342-B048-85BDC9FD1C3A}</a:tableStyleId>
              </a:tblPr>
              <a:tblGrid>
                <a:gridCol w="1328406">
                  <a:extLst>
                    <a:ext uri="{9D8B030D-6E8A-4147-A177-3AD203B41FA5}">
                      <a16:colId xmlns:a16="http://schemas.microsoft.com/office/drawing/2014/main" val="1148998515"/>
                    </a:ext>
                  </a:extLst>
                </a:gridCol>
                <a:gridCol w="1371600">
                  <a:extLst>
                    <a:ext uri="{9D8B030D-6E8A-4147-A177-3AD203B41FA5}">
                      <a16:colId xmlns:a16="http://schemas.microsoft.com/office/drawing/2014/main" val="830375319"/>
                    </a:ext>
                  </a:extLst>
                </a:gridCol>
                <a:gridCol w="1516801">
                  <a:extLst>
                    <a:ext uri="{9D8B030D-6E8A-4147-A177-3AD203B41FA5}">
                      <a16:colId xmlns:a16="http://schemas.microsoft.com/office/drawing/2014/main" val="3089477459"/>
                    </a:ext>
                  </a:extLst>
                </a:gridCol>
                <a:gridCol w="1447800">
                  <a:extLst>
                    <a:ext uri="{9D8B030D-6E8A-4147-A177-3AD203B41FA5}">
                      <a16:colId xmlns:a16="http://schemas.microsoft.com/office/drawing/2014/main" val="979287176"/>
                    </a:ext>
                  </a:extLst>
                </a:gridCol>
                <a:gridCol w="1600200">
                  <a:extLst>
                    <a:ext uri="{9D8B030D-6E8A-4147-A177-3AD203B41FA5}">
                      <a16:colId xmlns:a16="http://schemas.microsoft.com/office/drawing/2014/main" val="2429174055"/>
                    </a:ext>
                  </a:extLst>
                </a:gridCol>
                <a:gridCol w="2126015">
                  <a:extLst>
                    <a:ext uri="{9D8B030D-6E8A-4147-A177-3AD203B41FA5}">
                      <a16:colId xmlns:a16="http://schemas.microsoft.com/office/drawing/2014/main" val="566721731"/>
                    </a:ext>
                  </a:extLst>
                </a:gridCol>
                <a:gridCol w="1565137">
                  <a:extLst>
                    <a:ext uri="{9D8B030D-6E8A-4147-A177-3AD203B41FA5}">
                      <a16:colId xmlns:a16="http://schemas.microsoft.com/office/drawing/2014/main" val="423169516"/>
                    </a:ext>
                  </a:extLst>
                </a:gridCol>
              </a:tblGrid>
              <a:tr h="370840">
                <a:tc>
                  <a:txBody>
                    <a:bodyPr/>
                    <a:lstStyle/>
                    <a:p>
                      <a:pPr algn="ctr"/>
                      <a:r>
                        <a:rPr kumimoji="1" lang="ja-JP" altLang="en-US" dirty="0"/>
                        <a:t>サイクル</a:t>
                      </a:r>
                      <a:endParaRPr kumimoji="1" lang="en-US" altLang="ja-JP" dirty="0"/>
                    </a:p>
                  </a:txBody>
                  <a:tcPr/>
                </a:tc>
                <a:tc>
                  <a:txBody>
                    <a:bodyPr/>
                    <a:lstStyle/>
                    <a:p>
                      <a:pPr algn="ctr"/>
                      <a:r>
                        <a:rPr kumimoji="1" lang="ja-JP" altLang="en-US" dirty="0"/>
                        <a:t>要件定義</a:t>
                      </a:r>
                    </a:p>
                  </a:txBody>
                  <a:tcPr/>
                </a:tc>
                <a:tc>
                  <a:txBody>
                    <a:bodyPr/>
                    <a:lstStyle/>
                    <a:p>
                      <a:pPr algn="ctr"/>
                      <a:r>
                        <a:rPr kumimoji="1" lang="ja-JP" altLang="en-US" dirty="0"/>
                        <a:t>基本設計</a:t>
                      </a:r>
                    </a:p>
                  </a:txBody>
                  <a:tcPr/>
                </a:tc>
                <a:tc>
                  <a:txBody>
                    <a:bodyPr/>
                    <a:lstStyle/>
                    <a:p>
                      <a:pPr algn="ctr"/>
                      <a:r>
                        <a:rPr kumimoji="1" lang="ja-JP" altLang="en-US" dirty="0"/>
                        <a:t>詳細設計</a:t>
                      </a:r>
                    </a:p>
                  </a:txBody>
                  <a:tcPr/>
                </a:tc>
                <a:tc>
                  <a:txBody>
                    <a:bodyPr/>
                    <a:lstStyle/>
                    <a:p>
                      <a:pPr algn="ctr"/>
                      <a:r>
                        <a:rPr kumimoji="1" lang="ja-JP" altLang="en-US" dirty="0"/>
                        <a:t>統合テスト</a:t>
                      </a:r>
                    </a:p>
                  </a:txBody>
                  <a:tcPr/>
                </a:tc>
                <a:tc>
                  <a:txBody>
                    <a:bodyPr/>
                    <a:lstStyle/>
                    <a:p>
                      <a:pPr algn="ctr"/>
                      <a:r>
                        <a:rPr kumimoji="1" lang="ja-JP" altLang="en-US" sz="1800" b="0" dirty="0"/>
                        <a:t>システムテスト</a:t>
                      </a:r>
                      <a:endParaRPr kumimoji="1" lang="ja-JP" altLang="en-US" dirty="0"/>
                    </a:p>
                  </a:txBody>
                  <a:tcPr/>
                </a:tc>
                <a:tc>
                  <a:txBody>
                    <a:bodyPr/>
                    <a:lstStyle/>
                    <a:p>
                      <a:pPr algn="ctr"/>
                      <a:r>
                        <a:rPr kumimoji="1" lang="ja-JP" altLang="en-US" sz="1800" b="0" dirty="0"/>
                        <a:t>受入テスト</a:t>
                      </a:r>
                      <a:endParaRPr kumimoji="1" lang="ja-JP" altLang="en-US" dirty="0"/>
                    </a:p>
                  </a:txBody>
                  <a:tcPr/>
                </a:tc>
                <a:extLst>
                  <a:ext uri="{0D108BD9-81ED-4DB2-BD59-A6C34878D82A}">
                    <a16:rowId xmlns:a16="http://schemas.microsoft.com/office/drawing/2014/main" val="3301053313"/>
                  </a:ext>
                </a:extLst>
              </a:tr>
              <a:tr h="370840">
                <a:tc>
                  <a:txBody>
                    <a:bodyPr/>
                    <a:lstStyle/>
                    <a:p>
                      <a:r>
                        <a:rPr kumimoji="1" lang="ja-JP" altLang="en-US" sz="1600" dirty="0"/>
                        <a:t>設計作業</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マイクロサービス定義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マイクロサービス機能設計</a:t>
                      </a:r>
                    </a:p>
                  </a:txBody>
                  <a:tcPr/>
                </a:tc>
                <a:tc>
                  <a:txBody>
                    <a:bodyPr/>
                    <a:lstStyle/>
                    <a:p>
                      <a:r>
                        <a:rPr lang="ja-JP" altLang="en-US" sz="1600" b="0" spc="-5" dirty="0">
                          <a:solidFill>
                            <a:srgbClr val="001F5F"/>
                          </a:solidFill>
                        </a:rPr>
                        <a:t>マイクロ設計</a:t>
                      </a:r>
                      <a:endParaRPr kumimoji="1" lang="ja-JP" altLang="en-US" sz="1600" dirty="0"/>
                    </a:p>
                  </a:txBody>
                  <a:tcPr/>
                </a:tc>
                <a:tc>
                  <a:txBody>
                    <a:bodyPr/>
                    <a:lstStyle/>
                    <a:p>
                      <a:r>
                        <a:rPr kumimoji="1" lang="ja-JP" altLang="en-US" sz="1600" dirty="0"/>
                        <a:t>設計書更新</a:t>
                      </a:r>
                    </a:p>
                  </a:txBody>
                  <a:tcPr/>
                </a:tc>
                <a:tc>
                  <a:txBody>
                    <a:bodyPr/>
                    <a:lstStyle/>
                    <a:p>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2911124811"/>
                  </a:ext>
                </a:extLst>
              </a:tr>
              <a:tr h="370840">
                <a:tc>
                  <a:txBody>
                    <a:bodyPr/>
                    <a:lstStyle/>
                    <a:p>
                      <a:r>
                        <a:rPr kumimoji="1" lang="ja-JP" altLang="en-US" sz="1600" dirty="0"/>
                        <a:t>製造作業</a:t>
                      </a:r>
                    </a:p>
                  </a:txBody>
                  <a:tcPr/>
                </a:tc>
                <a:tc>
                  <a:txBody>
                    <a:bodyPr/>
                    <a:lstStyle/>
                    <a:p>
                      <a:r>
                        <a:rPr kumimoji="1" lang="ja-JP" altLang="en-US" sz="1600" dirty="0"/>
                        <a:t>インフラ整備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仮サービス</a:t>
                      </a:r>
                    </a:p>
                  </a:txBody>
                  <a:tcPr/>
                </a:tc>
                <a:tc>
                  <a:txBody>
                    <a:bodyPr/>
                    <a:lstStyle/>
                    <a:p>
                      <a:r>
                        <a:rPr lang="ja-JP" altLang="en-US" sz="1600" b="0" spc="-5">
                          <a:solidFill>
                            <a:srgbClr val="001F5F"/>
                          </a:solidFill>
                        </a:rPr>
                        <a:t>機能開発</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ソース保守</a:t>
                      </a:r>
                      <a:endParaRPr kumimoji="1" lang="en-US" altLang="ja-JP"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3660722215"/>
                  </a:ext>
                </a:extLst>
              </a:tr>
              <a:tr h="370840">
                <a:tc>
                  <a:txBody>
                    <a:bodyPr/>
                    <a:lstStyle/>
                    <a:p>
                      <a:r>
                        <a:rPr kumimoji="1" lang="ja-JP" altLang="en-US" sz="1600" dirty="0"/>
                        <a:t>テストポイント</a:t>
                      </a:r>
                    </a:p>
                  </a:txBody>
                  <a:tcPr/>
                </a:tc>
                <a:tc>
                  <a:txBody>
                    <a:bodyPr/>
                    <a:lstStyle/>
                    <a:p>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spc="-5" dirty="0">
                          <a:solidFill>
                            <a:srgbClr val="001F5F"/>
                          </a:solidFill>
                        </a:rPr>
                        <a:t>コンポ</a:t>
                      </a:r>
                      <a:r>
                        <a:rPr lang="ja-JP" altLang="en-US" sz="1600" b="0" spc="5" dirty="0">
                          <a:solidFill>
                            <a:srgbClr val="001F5F"/>
                          </a:solidFill>
                        </a:rPr>
                        <a:t>ー</a:t>
                      </a:r>
                      <a:r>
                        <a:rPr lang="ja-JP" altLang="en-US" sz="1600" b="0" spc="-5" dirty="0">
                          <a:solidFill>
                            <a:srgbClr val="001F5F"/>
                          </a:solidFill>
                        </a:rPr>
                        <a:t>ネント</a:t>
                      </a:r>
                      <a:r>
                        <a:rPr lang="ja-JP" altLang="en-US" sz="1600" b="0" spc="5" dirty="0">
                          <a:solidFill>
                            <a:srgbClr val="001F5F"/>
                          </a:solidFill>
                        </a:rPr>
                        <a:t>テ</a:t>
                      </a:r>
                      <a:r>
                        <a:rPr lang="ja-JP" altLang="en-US" sz="1600" b="0" spc="-5" dirty="0">
                          <a:solidFill>
                            <a:srgbClr val="001F5F"/>
                          </a:solidFill>
                        </a:rPr>
                        <a:t>スト</a:t>
                      </a:r>
                      <a:endParaRPr lang="ja-JP" altLang="en-US" sz="1600" b="0" dirty="0">
                        <a:latin typeface="BIZ UDゴシック"/>
                        <a:cs typeface="BIZ UDゴシック"/>
                      </a:endParaRPr>
                    </a:p>
                  </a:txBody>
                  <a:tcPr/>
                </a:tc>
                <a:tc>
                  <a:txBody>
                    <a:bodyPr/>
                    <a:lstStyle/>
                    <a:p>
                      <a:r>
                        <a:rPr kumimoji="1" lang="ja-JP" altLang="en-US" sz="1600" b="0" dirty="0"/>
                        <a:t>サブシステム間機能確認</a:t>
                      </a:r>
                    </a:p>
                  </a:txBody>
                  <a:tcPr/>
                </a:tc>
                <a:tc>
                  <a:txBody>
                    <a:bodyPr/>
                    <a:lstStyle/>
                    <a:p>
                      <a:r>
                        <a:rPr kumimoji="1" lang="ja-JP" altLang="en-US" sz="1600" b="0" dirty="0"/>
                        <a:t>システム機能、性能、安定性などの確認</a:t>
                      </a:r>
                    </a:p>
                  </a:txBody>
                  <a:tcPr/>
                </a:tc>
                <a:tc>
                  <a:txBody>
                    <a:bodyPr/>
                    <a:lstStyle/>
                    <a:p>
                      <a:r>
                        <a:rPr kumimoji="1" lang="ja-JP" altLang="en-US" sz="1600" b="0" dirty="0"/>
                        <a:t>ユーザニーズの最終確認</a:t>
                      </a:r>
                    </a:p>
                  </a:txBody>
                  <a:tcPr/>
                </a:tc>
                <a:extLst>
                  <a:ext uri="{0D108BD9-81ED-4DB2-BD59-A6C34878D82A}">
                    <a16:rowId xmlns:a16="http://schemas.microsoft.com/office/drawing/2014/main" val="2975161777"/>
                  </a:ext>
                </a:extLst>
              </a:tr>
            </a:tbl>
          </a:graphicData>
        </a:graphic>
      </p:graphicFrame>
      <p:sp>
        <p:nvSpPr>
          <p:cNvPr id="41" name="文本框 40">
            <a:extLst>
              <a:ext uri="{FF2B5EF4-FFF2-40B4-BE49-F238E27FC236}">
                <a16:creationId xmlns:a16="http://schemas.microsoft.com/office/drawing/2014/main" id="{D29B5051-D057-4593-B86D-74372D1B9676}"/>
              </a:ext>
            </a:extLst>
          </p:cNvPr>
          <p:cNvSpPr txBox="1"/>
          <p:nvPr/>
        </p:nvSpPr>
        <p:spPr>
          <a:xfrm>
            <a:off x="546410" y="4088197"/>
            <a:ext cx="10414540" cy="32773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アジャイル開発（スクラム）ソリューション：設計、製造、テストの平行作業の早期テストモデル</a:t>
            </a:r>
            <a:endParaRPr kumimoji="1" lang="en-US" altLang="ja-JP" dirty="0">
              <a:latin typeface="ＭＳ ゴシック" panose="020B0609070205080204" pitchFamily="49" charset="-128"/>
              <a:ea typeface="ＭＳ ゴシック" panose="020B0609070205080204" pitchFamily="49" charset="-128"/>
            </a:endParaRPr>
          </a:p>
        </p:txBody>
      </p:sp>
      <p:sp>
        <p:nvSpPr>
          <p:cNvPr id="37" name="灯片编号占位符 31">
            <a:extLst>
              <a:ext uri="{FF2B5EF4-FFF2-40B4-BE49-F238E27FC236}">
                <a16:creationId xmlns:a16="http://schemas.microsoft.com/office/drawing/2014/main" id="{D5B2D551-F73C-49E0-A79C-FF3A87C4C6D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30</a:t>
            </a:fld>
            <a:r>
              <a:rPr lang="ja-JP" altLang="en-US" spc="-45" dirty="0"/>
              <a:t>　</a:t>
            </a:r>
            <a:r>
              <a:rPr spc="-5" dirty="0"/>
              <a:t>-</a:t>
            </a:r>
          </a:p>
        </p:txBody>
      </p:sp>
    </p:spTree>
    <p:extLst>
      <p:ext uri="{BB962C8B-B14F-4D97-AF65-F5344CB8AC3E}">
        <p14:creationId xmlns:p14="http://schemas.microsoft.com/office/powerpoint/2010/main" val="650319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315152" y="-43542"/>
            <a:ext cx="11394838" cy="492443"/>
          </a:xfrm>
        </p:spPr>
        <p:txBody>
          <a:bodyPr/>
          <a:lstStyle/>
          <a:p>
            <a:r>
              <a:rPr lang="ja-JP" altLang="en-US" dirty="0">
                <a:latin typeface="MS Mincho" panose="02020609040205080304" pitchFamily="49" charset="-128"/>
                <a:ea typeface="MS Mincho" panose="02020609040205080304" pitchFamily="49" charset="-128"/>
              </a:rPr>
              <a:t>システム移行・再構築のソリューション</a:t>
            </a:r>
            <a:endParaRPr lang="zh-CN" altLang="en-US" dirty="0">
              <a:latin typeface="MS Mincho" panose="02020609040205080304" pitchFamily="49" charset="-128"/>
              <a:ea typeface="MS Mincho" panose="020206090402050803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631410" y="1236661"/>
            <a:ext cx="666274" cy="455537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既存システム</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696844" y="2561768"/>
            <a:ext cx="692727" cy="2924632"/>
          </a:xfrm>
          <a:prstGeom prst="rect">
            <a:avLst/>
          </a:prstGeom>
          <a:solidFill>
            <a:srgbClr val="00B0F0"/>
          </a:solidFill>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新システム</a:t>
            </a:r>
            <a:endParaRPr lang="en-US" altLang="ja-JP" sz="2800" b="1"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cxnSpLocks/>
            <a:stCxn id="47" idx="3"/>
            <a:endCxn id="14" idx="1"/>
          </p:cNvCxnSpPr>
          <p:nvPr/>
        </p:nvCxnSpPr>
        <p:spPr>
          <a:xfrm flipV="1">
            <a:off x="5769800" y="1416439"/>
            <a:ext cx="954430" cy="80319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9" name="コネクタ: カギ線 28">
            <a:extLst>
              <a:ext uri="{FF2B5EF4-FFF2-40B4-BE49-F238E27FC236}">
                <a16:creationId xmlns:a16="http://schemas.microsoft.com/office/drawing/2014/main" id="{BC115870-2803-4821-A7D5-4A32072092D3}"/>
              </a:ext>
            </a:extLst>
          </p:cNvPr>
          <p:cNvCxnSpPr>
            <a:cxnSpLocks/>
            <a:stCxn id="79" idx="3"/>
            <a:endCxn id="15" idx="1"/>
          </p:cNvCxnSpPr>
          <p:nvPr/>
        </p:nvCxnSpPr>
        <p:spPr>
          <a:xfrm>
            <a:off x="10144974" y="3045458"/>
            <a:ext cx="551870" cy="978626"/>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4" idx="3"/>
            <a:endCxn id="84" idx="1"/>
          </p:cNvCxnSpPr>
          <p:nvPr/>
        </p:nvCxnSpPr>
        <p:spPr>
          <a:xfrm>
            <a:off x="8265770" y="1416439"/>
            <a:ext cx="2204426" cy="28902"/>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4" name="フローチャート: 複数書類 13">
            <a:extLst>
              <a:ext uri="{FF2B5EF4-FFF2-40B4-BE49-F238E27FC236}">
                <a16:creationId xmlns:a16="http://schemas.microsoft.com/office/drawing/2014/main" id="{9C4593D0-2411-41E4-A99A-2B556CDCD333}"/>
              </a:ext>
            </a:extLst>
          </p:cNvPr>
          <p:cNvSpPr/>
          <p:nvPr/>
        </p:nvSpPr>
        <p:spPr>
          <a:xfrm>
            <a:off x="6724230" y="797002"/>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新システム</a:t>
            </a:r>
            <a:endParaRPr kumimoji="1" lang="en-US" altLang="ja-JP" b="1" dirty="0">
              <a:solidFill>
                <a:schemeClr val="tx1"/>
              </a:solidFill>
            </a:endParaRPr>
          </a:p>
          <a:p>
            <a:pPr algn="ctr"/>
            <a:r>
              <a:rPr kumimoji="1" lang="ja-JP" altLang="en-US" b="1" dirty="0">
                <a:solidFill>
                  <a:schemeClr val="tx1"/>
                </a:solidFill>
              </a:rPr>
              <a:t>設計書</a:t>
            </a:r>
          </a:p>
        </p:txBody>
      </p:sp>
      <p:sp>
        <p:nvSpPr>
          <p:cNvPr id="16" name="フローチャート: 代替処理 15">
            <a:extLst>
              <a:ext uri="{FF2B5EF4-FFF2-40B4-BE49-F238E27FC236}">
                <a16:creationId xmlns:a16="http://schemas.microsoft.com/office/drawing/2014/main" id="{B735CEB2-1752-4471-B19C-F685F446DDCF}"/>
              </a:ext>
            </a:extLst>
          </p:cNvPr>
          <p:cNvSpPr/>
          <p:nvPr/>
        </p:nvSpPr>
        <p:spPr>
          <a:xfrm>
            <a:off x="2438400" y="1021392"/>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業務調査</a:t>
            </a:r>
          </a:p>
          <a:p>
            <a:pPr algn="ctr"/>
            <a:r>
              <a:rPr kumimoji="1" lang="ja-JP" altLang="en-US" b="1" dirty="0">
                <a:solidFill>
                  <a:schemeClr val="tx1"/>
                </a:solidFill>
              </a:rPr>
              <a:t>ツール</a:t>
            </a:r>
            <a:endParaRPr kumimoji="1" lang="en-US" altLang="ja-JP" b="1" dirty="0">
              <a:solidFill>
                <a:schemeClr val="tx1"/>
              </a:solidFill>
            </a:endParaRPr>
          </a:p>
        </p:txBody>
      </p:sp>
      <p:sp>
        <p:nvSpPr>
          <p:cNvPr id="35" name="フローチャート: 代替処理 34">
            <a:extLst>
              <a:ext uri="{FF2B5EF4-FFF2-40B4-BE49-F238E27FC236}">
                <a16:creationId xmlns:a16="http://schemas.microsoft.com/office/drawing/2014/main" id="{D4C61EC8-07E6-4889-9077-DA3FDF824948}"/>
              </a:ext>
            </a:extLst>
          </p:cNvPr>
          <p:cNvSpPr/>
          <p:nvPr/>
        </p:nvSpPr>
        <p:spPr>
          <a:xfrm>
            <a:off x="2460726" y="2659410"/>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データ抽出ツール</a:t>
            </a:r>
            <a:endParaRPr kumimoji="1" lang="en-US" altLang="ja-JP" b="1" dirty="0">
              <a:solidFill>
                <a:schemeClr val="tx1"/>
              </a:solidFill>
            </a:endParaRPr>
          </a:p>
        </p:txBody>
      </p:sp>
      <p:cxnSp>
        <p:nvCxnSpPr>
          <p:cNvPr id="45" name="コネクタ: カギ線 44">
            <a:extLst>
              <a:ext uri="{FF2B5EF4-FFF2-40B4-BE49-F238E27FC236}">
                <a16:creationId xmlns:a16="http://schemas.microsoft.com/office/drawing/2014/main" id="{D1F2E49E-94B0-441C-B579-50E7B0A71043}"/>
              </a:ext>
            </a:extLst>
          </p:cNvPr>
          <p:cNvCxnSpPr>
            <a:cxnSpLocks/>
            <a:stCxn id="6" idx="3"/>
            <a:endCxn id="35" idx="1"/>
          </p:cNvCxnSpPr>
          <p:nvPr/>
        </p:nvCxnSpPr>
        <p:spPr>
          <a:xfrm flipV="1">
            <a:off x="1297684" y="3077972"/>
            <a:ext cx="1163042" cy="4363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7" name="フローチャート: 複数書類 46">
            <a:extLst>
              <a:ext uri="{FF2B5EF4-FFF2-40B4-BE49-F238E27FC236}">
                <a16:creationId xmlns:a16="http://schemas.microsoft.com/office/drawing/2014/main" id="{74C3550B-547D-4A28-86C9-FAD2788CA9F1}"/>
              </a:ext>
            </a:extLst>
          </p:cNvPr>
          <p:cNvSpPr/>
          <p:nvPr/>
        </p:nvSpPr>
        <p:spPr>
          <a:xfrm>
            <a:off x="4495800" y="1600200"/>
            <a:ext cx="1274000" cy="1238874"/>
          </a:xfrm>
          <a:prstGeom prst="flowChartMulti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既存システム設計書</a:t>
            </a:r>
          </a:p>
        </p:txBody>
      </p:sp>
      <p:cxnSp>
        <p:nvCxnSpPr>
          <p:cNvPr id="65" name="直線矢印コネクタ 64">
            <a:extLst>
              <a:ext uri="{FF2B5EF4-FFF2-40B4-BE49-F238E27FC236}">
                <a16:creationId xmlns:a16="http://schemas.microsoft.com/office/drawing/2014/main" id="{79B19674-D9E5-4EDA-80A2-3B858B2AC257}"/>
              </a:ext>
            </a:extLst>
          </p:cNvPr>
          <p:cNvCxnSpPr>
            <a:cxnSpLocks/>
            <a:stCxn id="16" idx="3"/>
            <a:endCxn id="14" idx="1"/>
          </p:cNvCxnSpPr>
          <p:nvPr/>
        </p:nvCxnSpPr>
        <p:spPr>
          <a:xfrm flipV="1">
            <a:off x="3787674" y="1416439"/>
            <a:ext cx="2936556" cy="23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コネクタ: カギ線 71">
            <a:extLst>
              <a:ext uri="{FF2B5EF4-FFF2-40B4-BE49-F238E27FC236}">
                <a16:creationId xmlns:a16="http://schemas.microsoft.com/office/drawing/2014/main" id="{E0E2888E-4FB0-40AA-80BB-591D1290ECED}"/>
              </a:ext>
            </a:extLst>
          </p:cNvPr>
          <p:cNvCxnSpPr>
            <a:cxnSpLocks/>
            <a:stCxn id="6" idx="3"/>
            <a:endCxn id="16" idx="1"/>
          </p:cNvCxnSpPr>
          <p:nvPr/>
        </p:nvCxnSpPr>
        <p:spPr>
          <a:xfrm flipV="1">
            <a:off x="1297684" y="1439954"/>
            <a:ext cx="1140716" cy="207439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フローチャート: 代替処理 78">
            <a:extLst>
              <a:ext uri="{FF2B5EF4-FFF2-40B4-BE49-F238E27FC236}">
                <a16:creationId xmlns:a16="http://schemas.microsoft.com/office/drawing/2014/main" id="{23BF4F56-00BA-471D-B416-B5C2A44A1662}"/>
              </a:ext>
            </a:extLst>
          </p:cNvPr>
          <p:cNvSpPr/>
          <p:nvPr/>
        </p:nvSpPr>
        <p:spPr>
          <a:xfrm>
            <a:off x="8795700" y="2626896"/>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自動テストツール</a:t>
            </a:r>
            <a:endParaRPr kumimoji="1" lang="en-US" altLang="ja-JP" b="1" dirty="0">
              <a:solidFill>
                <a:schemeClr val="tx1"/>
              </a:solidFill>
            </a:endParaRPr>
          </a:p>
        </p:txBody>
      </p:sp>
      <p:sp>
        <p:nvSpPr>
          <p:cNvPr id="84" name="フローチャート: 処理 83">
            <a:extLst>
              <a:ext uri="{FF2B5EF4-FFF2-40B4-BE49-F238E27FC236}">
                <a16:creationId xmlns:a16="http://schemas.microsoft.com/office/drawing/2014/main" id="{37821FAA-0340-4770-9B22-9E7D2CE72861}"/>
              </a:ext>
            </a:extLst>
          </p:cNvPr>
          <p:cNvSpPr/>
          <p:nvPr/>
        </p:nvSpPr>
        <p:spPr>
          <a:xfrm>
            <a:off x="10470196" y="1138875"/>
            <a:ext cx="1133554" cy="612932"/>
          </a:xfrm>
          <a:prstGeom prst="flowChartProces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開発</a:t>
            </a:r>
          </a:p>
        </p:txBody>
      </p:sp>
      <p:cxnSp>
        <p:nvCxnSpPr>
          <p:cNvPr id="88" name="直線矢印コネクタ 87">
            <a:extLst>
              <a:ext uri="{FF2B5EF4-FFF2-40B4-BE49-F238E27FC236}">
                <a16:creationId xmlns:a16="http://schemas.microsoft.com/office/drawing/2014/main" id="{A04F78C2-8F43-4CF4-8895-71A858C56DCC}"/>
              </a:ext>
            </a:extLst>
          </p:cNvPr>
          <p:cNvCxnSpPr>
            <a:cxnSpLocks/>
            <a:stCxn id="84" idx="2"/>
            <a:endCxn id="15" idx="0"/>
          </p:cNvCxnSpPr>
          <p:nvPr/>
        </p:nvCxnSpPr>
        <p:spPr>
          <a:xfrm>
            <a:off x="11036973" y="1751807"/>
            <a:ext cx="6235" cy="80996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92" name="フローチャート: 複数書類 91">
            <a:extLst>
              <a:ext uri="{FF2B5EF4-FFF2-40B4-BE49-F238E27FC236}">
                <a16:creationId xmlns:a16="http://schemas.microsoft.com/office/drawing/2014/main" id="{EDF2EDCE-8774-490E-91C7-980059864D91}"/>
              </a:ext>
            </a:extLst>
          </p:cNvPr>
          <p:cNvSpPr/>
          <p:nvPr/>
        </p:nvSpPr>
        <p:spPr>
          <a:xfrm>
            <a:off x="6800430" y="2438400"/>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結合テスト</a:t>
            </a:r>
            <a:endParaRPr kumimoji="1" lang="en-US" altLang="ja-JP" b="1" dirty="0">
              <a:solidFill>
                <a:schemeClr val="tx1"/>
              </a:solidFill>
            </a:endParaRPr>
          </a:p>
          <a:p>
            <a:pPr algn="ctr"/>
            <a:r>
              <a:rPr kumimoji="1" lang="ja-JP" altLang="en-US" b="1" dirty="0">
                <a:solidFill>
                  <a:schemeClr val="tx1"/>
                </a:solidFill>
              </a:rPr>
              <a:t>設計書</a:t>
            </a:r>
          </a:p>
        </p:txBody>
      </p:sp>
      <p:cxnSp>
        <p:nvCxnSpPr>
          <p:cNvPr id="93" name="直線矢印コネクタ 92">
            <a:extLst>
              <a:ext uri="{FF2B5EF4-FFF2-40B4-BE49-F238E27FC236}">
                <a16:creationId xmlns:a16="http://schemas.microsoft.com/office/drawing/2014/main" id="{82959901-E366-49BB-8D07-B0B7DAF4A6B9}"/>
              </a:ext>
            </a:extLst>
          </p:cNvPr>
          <p:cNvCxnSpPr>
            <a:cxnSpLocks/>
            <a:stCxn id="35" idx="3"/>
            <a:endCxn id="92" idx="1"/>
          </p:cNvCxnSpPr>
          <p:nvPr/>
        </p:nvCxnSpPr>
        <p:spPr>
          <a:xfrm flipV="1">
            <a:off x="3810000" y="3057837"/>
            <a:ext cx="2990430" cy="20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直線矢印コネクタ 101">
            <a:extLst>
              <a:ext uri="{FF2B5EF4-FFF2-40B4-BE49-F238E27FC236}">
                <a16:creationId xmlns:a16="http://schemas.microsoft.com/office/drawing/2014/main" id="{7BEFB6A5-9298-4D52-904B-7DC0CB30EA49}"/>
              </a:ext>
            </a:extLst>
          </p:cNvPr>
          <p:cNvCxnSpPr>
            <a:cxnSpLocks/>
            <a:stCxn id="92" idx="3"/>
            <a:endCxn id="79" idx="1"/>
          </p:cNvCxnSpPr>
          <p:nvPr/>
        </p:nvCxnSpPr>
        <p:spPr>
          <a:xfrm flipV="1">
            <a:off x="8341970" y="3045458"/>
            <a:ext cx="453730" cy="1237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07" name="フローチャート: 複数書類 106">
            <a:extLst>
              <a:ext uri="{FF2B5EF4-FFF2-40B4-BE49-F238E27FC236}">
                <a16:creationId xmlns:a16="http://schemas.microsoft.com/office/drawing/2014/main" id="{60BCF243-1983-442D-AD89-302435884FA9}"/>
              </a:ext>
            </a:extLst>
          </p:cNvPr>
          <p:cNvSpPr/>
          <p:nvPr/>
        </p:nvSpPr>
        <p:spPr>
          <a:xfrm>
            <a:off x="6724230" y="4281844"/>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システムテスト</a:t>
            </a:r>
            <a:endParaRPr kumimoji="1" lang="en-US" altLang="ja-JP" b="1" dirty="0">
              <a:solidFill>
                <a:schemeClr val="tx1"/>
              </a:solidFill>
            </a:endParaRPr>
          </a:p>
          <a:p>
            <a:pPr algn="ctr"/>
            <a:r>
              <a:rPr kumimoji="1" lang="ja-JP" altLang="en-US" b="1" dirty="0">
                <a:solidFill>
                  <a:schemeClr val="tx1"/>
                </a:solidFill>
              </a:rPr>
              <a:t>設計書</a:t>
            </a:r>
          </a:p>
        </p:txBody>
      </p:sp>
      <p:sp>
        <p:nvSpPr>
          <p:cNvPr id="111" name="フローチャート: 代替処理 110">
            <a:extLst>
              <a:ext uri="{FF2B5EF4-FFF2-40B4-BE49-F238E27FC236}">
                <a16:creationId xmlns:a16="http://schemas.microsoft.com/office/drawing/2014/main" id="{9000CE84-4442-468C-83BC-86998FDE4416}"/>
              </a:ext>
            </a:extLst>
          </p:cNvPr>
          <p:cNvSpPr/>
          <p:nvPr/>
        </p:nvSpPr>
        <p:spPr>
          <a:xfrm>
            <a:off x="8795700" y="36141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データ移行</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15" name="コネクタ: カギ線 114">
            <a:extLst>
              <a:ext uri="{FF2B5EF4-FFF2-40B4-BE49-F238E27FC236}">
                <a16:creationId xmlns:a16="http://schemas.microsoft.com/office/drawing/2014/main" id="{6B0272C6-9A95-4CE1-8069-1D0BE4D48851}"/>
              </a:ext>
            </a:extLst>
          </p:cNvPr>
          <p:cNvCxnSpPr>
            <a:cxnSpLocks/>
            <a:stCxn id="35" idx="2"/>
            <a:endCxn id="111" idx="1"/>
          </p:cNvCxnSpPr>
          <p:nvPr/>
        </p:nvCxnSpPr>
        <p:spPr>
          <a:xfrm rot="16200000" flipH="1">
            <a:off x="5697465" y="934431"/>
            <a:ext cx="536133" cy="566033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0" name="コネクタ: カギ線 119">
            <a:extLst>
              <a:ext uri="{FF2B5EF4-FFF2-40B4-BE49-F238E27FC236}">
                <a16:creationId xmlns:a16="http://schemas.microsoft.com/office/drawing/2014/main" id="{9115E4DF-9CE8-4855-8275-A4C5EF937E26}"/>
              </a:ext>
            </a:extLst>
          </p:cNvPr>
          <p:cNvCxnSpPr>
            <a:cxnSpLocks/>
            <a:stCxn id="111" idx="3"/>
            <a:endCxn id="15" idx="1"/>
          </p:cNvCxnSpPr>
          <p:nvPr/>
        </p:nvCxnSpPr>
        <p:spPr>
          <a:xfrm flipV="1">
            <a:off x="10144974" y="4024084"/>
            <a:ext cx="551870" cy="8583"/>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25" name="フローチャート: 代替処理 124">
            <a:extLst>
              <a:ext uri="{FF2B5EF4-FFF2-40B4-BE49-F238E27FC236}">
                <a16:creationId xmlns:a16="http://schemas.microsoft.com/office/drawing/2014/main" id="{5CA89347-CA13-48DE-B949-1931E1436714}"/>
              </a:ext>
            </a:extLst>
          </p:cNvPr>
          <p:cNvSpPr/>
          <p:nvPr/>
        </p:nvSpPr>
        <p:spPr>
          <a:xfrm>
            <a:off x="2439969" y="53427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データ検証</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34" name="コネクタ: カギ線 133">
            <a:extLst>
              <a:ext uri="{FF2B5EF4-FFF2-40B4-BE49-F238E27FC236}">
                <a16:creationId xmlns:a16="http://schemas.microsoft.com/office/drawing/2014/main" id="{08E9371F-4441-41E1-BA0C-3FFDA5247041}"/>
              </a:ext>
            </a:extLst>
          </p:cNvPr>
          <p:cNvCxnSpPr>
            <a:cxnSpLocks/>
            <a:stCxn id="107" idx="3"/>
            <a:endCxn id="111" idx="2"/>
          </p:cNvCxnSpPr>
          <p:nvPr/>
        </p:nvCxnSpPr>
        <p:spPr>
          <a:xfrm flipV="1">
            <a:off x="8265770" y="4451229"/>
            <a:ext cx="1204567" cy="450052"/>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7" name="コネクタ: カギ線 136">
            <a:extLst>
              <a:ext uri="{FF2B5EF4-FFF2-40B4-BE49-F238E27FC236}">
                <a16:creationId xmlns:a16="http://schemas.microsoft.com/office/drawing/2014/main" id="{811B08B7-D334-4BF0-BDE0-0B298FB453B8}"/>
              </a:ext>
            </a:extLst>
          </p:cNvPr>
          <p:cNvCxnSpPr>
            <a:cxnSpLocks/>
            <a:stCxn id="15" idx="2"/>
            <a:endCxn id="125" idx="3"/>
          </p:cNvCxnSpPr>
          <p:nvPr/>
        </p:nvCxnSpPr>
        <p:spPr>
          <a:xfrm rot="5400000">
            <a:off x="7278793" y="1996851"/>
            <a:ext cx="274867" cy="7253965"/>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8" name="コネクタ: カギ線 137">
            <a:extLst>
              <a:ext uri="{FF2B5EF4-FFF2-40B4-BE49-F238E27FC236}">
                <a16:creationId xmlns:a16="http://schemas.microsoft.com/office/drawing/2014/main" id="{48B4F8E0-C770-4DFC-B6E6-1A5EADA36B3B}"/>
              </a:ext>
            </a:extLst>
          </p:cNvPr>
          <p:cNvCxnSpPr>
            <a:cxnSpLocks/>
            <a:stCxn id="6" idx="3"/>
            <a:endCxn id="125" idx="1"/>
          </p:cNvCxnSpPr>
          <p:nvPr/>
        </p:nvCxnSpPr>
        <p:spPr>
          <a:xfrm>
            <a:off x="1297684" y="3514347"/>
            <a:ext cx="1142285" cy="2246920"/>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41" name="コネクタ: カギ線 140">
            <a:extLst>
              <a:ext uri="{FF2B5EF4-FFF2-40B4-BE49-F238E27FC236}">
                <a16:creationId xmlns:a16="http://schemas.microsoft.com/office/drawing/2014/main" id="{355D1798-499B-4CDC-BF20-F326F7BC325E}"/>
              </a:ext>
            </a:extLst>
          </p:cNvPr>
          <p:cNvCxnSpPr>
            <a:cxnSpLocks/>
            <a:stCxn id="125" idx="0"/>
            <a:endCxn id="107" idx="1"/>
          </p:cNvCxnSpPr>
          <p:nvPr/>
        </p:nvCxnSpPr>
        <p:spPr>
          <a:xfrm rot="5400000" flipH="1" flipV="1">
            <a:off x="4698706" y="3317181"/>
            <a:ext cx="441424" cy="360962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0" name="灯片编号占位符 31">
            <a:extLst>
              <a:ext uri="{FF2B5EF4-FFF2-40B4-BE49-F238E27FC236}">
                <a16:creationId xmlns:a16="http://schemas.microsoft.com/office/drawing/2014/main" id="{921FAD87-BE05-4A28-B472-39DE7472183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31</a:t>
            </a:fld>
            <a:r>
              <a:rPr lang="ja-JP" altLang="en-US" spc="-45" dirty="0"/>
              <a:t>　</a:t>
            </a:r>
            <a:r>
              <a:rPr spc="-5" dirty="0"/>
              <a:t>-</a:t>
            </a:r>
          </a:p>
        </p:txBody>
      </p:sp>
    </p:spTree>
    <p:extLst>
      <p:ext uri="{BB962C8B-B14F-4D97-AF65-F5344CB8AC3E}">
        <p14:creationId xmlns:p14="http://schemas.microsoft.com/office/powerpoint/2010/main" val="1484380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296D6-E350-2898-6CF9-79696D5ADB41}"/>
              </a:ext>
            </a:extLst>
          </p:cNvPr>
          <p:cNvSpPr>
            <a:spLocks noGrp="1"/>
          </p:cNvSpPr>
          <p:nvPr>
            <p:ph type="title"/>
          </p:nvPr>
        </p:nvSpPr>
        <p:spPr/>
        <p:txBody>
          <a:bodyPr/>
          <a:lstStyle/>
          <a:p>
            <a:r>
              <a:rPr lang="en-US" altLang="zh-CN" dirty="0"/>
              <a:t>C</a:t>
            </a:r>
            <a:r>
              <a:rPr lang="en-US" altLang="ja-JP" dirty="0"/>
              <a:t>I</a:t>
            </a:r>
            <a:r>
              <a:rPr lang="ja-JP" altLang="en-US" dirty="0"/>
              <a:t>・</a:t>
            </a:r>
            <a:r>
              <a:rPr lang="en-US" altLang="ja-JP" dirty="0"/>
              <a:t>CD</a:t>
            </a:r>
            <a:endParaRPr lang="zh-CN" altLang="en-US" dirty="0"/>
          </a:p>
        </p:txBody>
      </p:sp>
      <p:sp>
        <p:nvSpPr>
          <p:cNvPr id="3" name="日期占位符 2">
            <a:extLst>
              <a:ext uri="{FF2B5EF4-FFF2-40B4-BE49-F238E27FC236}">
                <a16:creationId xmlns:a16="http://schemas.microsoft.com/office/drawing/2014/main" id="{61B87D51-388B-67BC-C475-DB520A1428C3}"/>
              </a:ext>
            </a:extLst>
          </p:cNvPr>
          <p:cNvSpPr>
            <a:spLocks noGrp="1"/>
          </p:cNvSpPr>
          <p:nvPr>
            <p:ph type="dt" sz="half" idx="6"/>
          </p:nvPr>
        </p:nvSpPr>
        <p:spPr/>
        <p:txBody>
          <a:bodyPr/>
          <a:lstStyle/>
          <a:p>
            <a:fld id="{F80A0BA5-CE47-470D-91AB-CBF149FD40F7}" type="datetime1">
              <a:rPr lang="zh-CN" altLang="en-US" smtClean="0"/>
              <a:t>2022/9/8</a:t>
            </a:fld>
            <a:endParaRPr lang="en-US"/>
          </a:p>
        </p:txBody>
      </p:sp>
      <p:sp>
        <p:nvSpPr>
          <p:cNvPr id="4" name="灯片编号占位符 3">
            <a:extLst>
              <a:ext uri="{FF2B5EF4-FFF2-40B4-BE49-F238E27FC236}">
                <a16:creationId xmlns:a16="http://schemas.microsoft.com/office/drawing/2014/main" id="{482B6295-3988-425E-AE65-B1EFFC1CBF4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Tree>
    <p:extLst>
      <p:ext uri="{BB962C8B-B14F-4D97-AF65-F5344CB8AC3E}">
        <p14:creationId xmlns:p14="http://schemas.microsoft.com/office/powerpoint/2010/main" val="2680670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315152" y="-58056"/>
            <a:ext cx="11394838" cy="492443"/>
          </a:xfrm>
        </p:spPr>
        <p:txBody>
          <a:bodyPr/>
          <a:lstStyle/>
          <a:p>
            <a:r>
              <a:rPr lang="ja-JP" altLang="en-US" dirty="0">
                <a:latin typeface="MS Mincho" panose="02020609040205080304" pitchFamily="49" charset="-128"/>
                <a:ea typeface="MS Mincho" panose="02020609040205080304" pitchFamily="49" charset="-128"/>
              </a:rPr>
              <a:t>自動テストツール</a:t>
            </a:r>
            <a:endParaRPr lang="zh-CN" altLang="en-US" dirty="0">
              <a:latin typeface="MS Mincho" panose="02020609040205080304" pitchFamily="49" charset="-128"/>
              <a:ea typeface="MS Mincho" panose="02020609040205080304" pitchFamily="49" charset="-128"/>
            </a:endParaRPr>
          </a:p>
        </p:txBody>
      </p:sp>
      <p:sp>
        <p:nvSpPr>
          <p:cNvPr id="4" name="テキスト ボックス 3">
            <a:extLst>
              <a:ext uri="{FF2B5EF4-FFF2-40B4-BE49-F238E27FC236}">
                <a16:creationId xmlns:a16="http://schemas.microsoft.com/office/drawing/2014/main" id="{D4DC85D9-76AA-432B-9052-739E94BC19BB}"/>
              </a:ext>
            </a:extLst>
          </p:cNvPr>
          <p:cNvSpPr txBox="1"/>
          <p:nvPr/>
        </p:nvSpPr>
        <p:spPr>
          <a:xfrm>
            <a:off x="5354779" y="1083987"/>
            <a:ext cx="49530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テストドライバー</a:t>
            </a:r>
            <a:endParaRPr lang="zh-CN" altLang="en-US" b="1"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762000" y="1083987"/>
            <a:ext cx="31242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テスト仕様書</a:t>
            </a:r>
            <a:endParaRPr lang="zh-CN" altLang="en-US" b="1" dirty="0">
              <a:latin typeface="ＭＳ ゴシック" panose="020B0609070205080204" pitchFamily="49" charset="-128"/>
              <a:ea typeface="ＭＳ ゴシック" panose="020B0609070205080204" pitchFamily="49" charset="-128"/>
            </a:endParaRPr>
          </a:p>
        </p:txBody>
      </p:sp>
      <p:cxnSp>
        <p:nvCxnSpPr>
          <p:cNvPr id="8" name="直線矢印コネクタ 7">
            <a:extLst>
              <a:ext uri="{FF2B5EF4-FFF2-40B4-BE49-F238E27FC236}">
                <a16:creationId xmlns:a16="http://schemas.microsoft.com/office/drawing/2014/main" id="{C093BABA-7DFE-407A-AC00-8AF09C09164F}"/>
              </a:ext>
            </a:extLst>
          </p:cNvPr>
          <p:cNvCxnSpPr>
            <a:stCxn id="6" idx="3"/>
            <a:endCxn id="4" idx="1"/>
          </p:cNvCxnSpPr>
          <p:nvPr/>
        </p:nvCxnSpPr>
        <p:spPr>
          <a:xfrm>
            <a:off x="3886200" y="1390453"/>
            <a:ext cx="14685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949CCADC-E7C1-40A3-9713-61DF22A3E847}"/>
              </a:ext>
            </a:extLst>
          </p:cNvPr>
          <p:cNvSpPr txBox="1"/>
          <p:nvPr/>
        </p:nvSpPr>
        <p:spPr>
          <a:xfrm>
            <a:off x="4323607"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入力データ</a:t>
            </a:r>
            <a:endParaRPr lang="zh-CN" altLang="en-US"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3875776B-C5BE-4587-A728-9A910E182EA7}"/>
              </a:ext>
            </a:extLst>
          </p:cNvPr>
          <p:cNvSpPr txBox="1"/>
          <p:nvPr/>
        </p:nvSpPr>
        <p:spPr>
          <a:xfrm>
            <a:off x="7543800"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出力データ読込</a:t>
            </a:r>
            <a:endParaRPr lang="en-US" altLang="ja-JP" dirty="0">
              <a:latin typeface="ＭＳ ゴシック" panose="020B0609070205080204" pitchFamily="49" charset="-128"/>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C0046B77-F58A-49AE-815A-D191CAE2B098}"/>
              </a:ext>
            </a:extLst>
          </p:cNvPr>
          <p:cNvSpPr txBox="1"/>
          <p:nvPr/>
        </p:nvSpPr>
        <p:spPr>
          <a:xfrm>
            <a:off x="9067800"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自動チェック</a:t>
            </a:r>
            <a:endParaRPr lang="en-US" altLang="ja-JP"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591800" y="258585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テスト成果物作成</a:t>
            </a:r>
            <a:endParaRPr lang="en-US" altLang="ja-JP"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stCxn id="4" idx="2"/>
            <a:endCxn id="15" idx="0"/>
          </p:cNvCxnSpPr>
          <p:nvPr/>
        </p:nvCxnSpPr>
        <p:spPr>
          <a:xfrm rot="16200000" flipH="1">
            <a:off x="8957574" y="570623"/>
            <a:ext cx="888931" cy="314152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カギ線 19">
            <a:extLst>
              <a:ext uri="{FF2B5EF4-FFF2-40B4-BE49-F238E27FC236}">
                <a16:creationId xmlns:a16="http://schemas.microsoft.com/office/drawing/2014/main" id="{C314C2F8-C2BD-446E-8F5B-0FCE38555A00}"/>
              </a:ext>
            </a:extLst>
          </p:cNvPr>
          <p:cNvCxnSpPr>
            <a:cxnSpLocks/>
            <a:stCxn id="4" idx="2"/>
            <a:endCxn id="13" idx="0"/>
          </p:cNvCxnSpPr>
          <p:nvPr/>
        </p:nvCxnSpPr>
        <p:spPr>
          <a:xfrm rot="16200000" flipH="1">
            <a:off x="8193099" y="1335098"/>
            <a:ext cx="893880" cy="161752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3" name="コネクタ: カギ線 22">
            <a:extLst>
              <a:ext uri="{FF2B5EF4-FFF2-40B4-BE49-F238E27FC236}">
                <a16:creationId xmlns:a16="http://schemas.microsoft.com/office/drawing/2014/main" id="{021B436F-4FE9-4655-A9DE-53353B1270D5}"/>
              </a:ext>
            </a:extLst>
          </p:cNvPr>
          <p:cNvCxnSpPr>
            <a:cxnSpLocks/>
            <a:stCxn id="4" idx="2"/>
            <a:endCxn id="9" idx="0"/>
          </p:cNvCxnSpPr>
          <p:nvPr/>
        </p:nvCxnSpPr>
        <p:spPr>
          <a:xfrm rot="5400000">
            <a:off x="5821003" y="580523"/>
            <a:ext cx="893881" cy="312667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298D2E52-8B6C-45B3-9B0E-86E48042AAEF}"/>
              </a:ext>
            </a:extLst>
          </p:cNvPr>
          <p:cNvSpPr txBox="1"/>
          <p:nvPr/>
        </p:nvSpPr>
        <p:spPr>
          <a:xfrm>
            <a:off x="5924673"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en-US" altLang="ja-JP" dirty="0">
                <a:latin typeface="ＭＳ ゴシック" panose="020B0609070205080204" pitchFamily="49" charset="-128"/>
                <a:ea typeface="ＭＳ ゴシック" panose="020B0609070205080204" pitchFamily="49" charset="-128"/>
              </a:rPr>
              <a:t>PGNM</a:t>
            </a:r>
          </a:p>
        </p:txBody>
      </p:sp>
      <p:cxnSp>
        <p:nvCxnSpPr>
          <p:cNvPr id="29" name="コネクタ: カギ線 28">
            <a:extLst>
              <a:ext uri="{FF2B5EF4-FFF2-40B4-BE49-F238E27FC236}">
                <a16:creationId xmlns:a16="http://schemas.microsoft.com/office/drawing/2014/main" id="{BC115870-2803-4821-A7D5-4A32072092D3}"/>
              </a:ext>
            </a:extLst>
          </p:cNvPr>
          <p:cNvCxnSpPr>
            <a:stCxn id="15" idx="2"/>
            <a:endCxn id="6" idx="2"/>
          </p:cNvCxnSpPr>
          <p:nvPr/>
        </p:nvCxnSpPr>
        <p:spPr>
          <a:xfrm rot="5400000" flipH="1">
            <a:off x="4908589" y="-887570"/>
            <a:ext cx="3479722" cy="8648700"/>
          </a:xfrm>
          <a:prstGeom prst="bentConnector3">
            <a:avLst>
              <a:gd name="adj1" fmla="val -6569"/>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2" name="直線矢印コネクタ 31">
            <a:extLst>
              <a:ext uri="{FF2B5EF4-FFF2-40B4-BE49-F238E27FC236}">
                <a16:creationId xmlns:a16="http://schemas.microsoft.com/office/drawing/2014/main" id="{B64037DC-69A8-4F33-8932-D819DF3DA4F3}"/>
              </a:ext>
            </a:extLst>
          </p:cNvPr>
          <p:cNvCxnSpPr>
            <a:stCxn id="9" idx="3"/>
            <a:endCxn id="27" idx="1"/>
          </p:cNvCxnSpPr>
          <p:nvPr/>
        </p:nvCxnSpPr>
        <p:spPr>
          <a:xfrm flipV="1">
            <a:off x="5085607" y="3886195"/>
            <a:ext cx="83906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a:extLst>
              <a:ext uri="{FF2B5EF4-FFF2-40B4-BE49-F238E27FC236}">
                <a16:creationId xmlns:a16="http://schemas.microsoft.com/office/drawing/2014/main" id="{E8271D0A-2897-43E3-8717-478337FDEAB4}"/>
              </a:ext>
            </a:extLst>
          </p:cNvPr>
          <p:cNvCxnSpPr>
            <a:cxnSpLocks/>
            <a:stCxn id="27" idx="3"/>
            <a:endCxn id="11" idx="1"/>
          </p:cNvCxnSpPr>
          <p:nvPr/>
        </p:nvCxnSpPr>
        <p:spPr>
          <a:xfrm>
            <a:off x="6686673" y="3886195"/>
            <a:ext cx="857127"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EAFEDB5C-9EFF-43DB-AD8B-26A022ED14A8}"/>
              </a:ext>
            </a:extLst>
          </p:cNvPr>
          <p:cNvCxnSpPr>
            <a:cxnSpLocks/>
            <a:stCxn id="11" idx="3"/>
            <a:endCxn id="13" idx="1"/>
          </p:cNvCxnSpPr>
          <p:nvPr/>
        </p:nvCxnSpPr>
        <p:spPr>
          <a:xfrm flipV="1">
            <a:off x="8305800" y="3886195"/>
            <a:ext cx="762000"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3" idx="3"/>
            <a:endCxn id="15" idx="1"/>
          </p:cNvCxnSpPr>
          <p:nvPr/>
        </p:nvCxnSpPr>
        <p:spPr>
          <a:xfrm flipV="1">
            <a:off x="9829800" y="3881246"/>
            <a:ext cx="762000" cy="494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03042F76-5C49-4B58-AFE5-7D239AFE91CC}"/>
              </a:ext>
            </a:extLst>
          </p:cNvPr>
          <p:cNvCxnSpPr>
            <a:cxnSpLocks/>
            <a:endCxn id="44" idx="1"/>
          </p:cNvCxnSpPr>
          <p:nvPr/>
        </p:nvCxnSpPr>
        <p:spPr>
          <a:xfrm>
            <a:off x="560990" y="6070523"/>
            <a:ext cx="943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0FAA41F1-BA92-4A0F-B160-5B718C72525E}"/>
              </a:ext>
            </a:extLst>
          </p:cNvPr>
          <p:cNvSpPr txBox="1"/>
          <p:nvPr/>
        </p:nvSpPr>
        <p:spPr>
          <a:xfrm>
            <a:off x="1504208" y="5880043"/>
            <a:ext cx="4210792"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ドライバーのデータ準備とソース作成</a:t>
            </a:r>
            <a:endParaRPr lang="zh-CN" altLang="en-US" dirty="0">
              <a:latin typeface="ＭＳ ゴシック" panose="020B0609070205080204" pitchFamily="49" charset="-128"/>
              <a:ea typeface="ＭＳ ゴシック" panose="020B0609070205080204" pitchFamily="49" charset="-128"/>
            </a:endParaRPr>
          </a:p>
        </p:txBody>
      </p:sp>
      <p:cxnSp>
        <p:nvCxnSpPr>
          <p:cNvPr id="48" name="直線矢印コネクタ 47">
            <a:extLst>
              <a:ext uri="{FF2B5EF4-FFF2-40B4-BE49-F238E27FC236}">
                <a16:creationId xmlns:a16="http://schemas.microsoft.com/office/drawing/2014/main" id="{F914AA68-292F-4F2F-80FE-F2D83FACA0C5}"/>
              </a:ext>
            </a:extLst>
          </p:cNvPr>
          <p:cNvCxnSpPr>
            <a:cxnSpLocks/>
          </p:cNvCxnSpPr>
          <p:nvPr/>
        </p:nvCxnSpPr>
        <p:spPr>
          <a:xfrm flipV="1">
            <a:off x="5932694" y="6092843"/>
            <a:ext cx="92530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50" name="テキスト ボックス 49">
            <a:extLst>
              <a:ext uri="{FF2B5EF4-FFF2-40B4-BE49-F238E27FC236}">
                <a16:creationId xmlns:a16="http://schemas.microsoft.com/office/drawing/2014/main" id="{379F7B0F-8D59-4B01-B499-BB764BF14F97}"/>
              </a:ext>
            </a:extLst>
          </p:cNvPr>
          <p:cNvSpPr txBox="1"/>
          <p:nvPr/>
        </p:nvSpPr>
        <p:spPr>
          <a:xfrm>
            <a:off x="7147134" y="5848384"/>
            <a:ext cx="2754106"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テスト実施の流れ</a:t>
            </a:r>
            <a:endParaRPr lang="zh-CN" altLang="en-US" dirty="0">
              <a:latin typeface="ＭＳ ゴシック" panose="020B0609070205080204" pitchFamily="49" charset="-128"/>
              <a:ea typeface="ＭＳ ゴシック" panose="020B0609070205080204" pitchFamily="49" charset="-128"/>
            </a:endParaRPr>
          </a:p>
        </p:txBody>
      </p:sp>
      <p:sp>
        <p:nvSpPr>
          <p:cNvPr id="24" name="灯片编号占位符 31">
            <a:extLst>
              <a:ext uri="{FF2B5EF4-FFF2-40B4-BE49-F238E27FC236}">
                <a16:creationId xmlns:a16="http://schemas.microsoft.com/office/drawing/2014/main" id="{1C75AF49-7226-4757-833F-13844F56C695}"/>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33</a:t>
            </a:fld>
            <a:r>
              <a:rPr lang="ja-JP" altLang="en-US" spc="-45" dirty="0"/>
              <a:t>　</a:t>
            </a:r>
            <a:r>
              <a:rPr spc="-5" dirty="0"/>
              <a:t>-</a:t>
            </a:r>
          </a:p>
        </p:txBody>
      </p:sp>
    </p:spTree>
    <p:extLst>
      <p:ext uri="{BB962C8B-B14F-4D97-AF65-F5344CB8AC3E}">
        <p14:creationId xmlns:p14="http://schemas.microsoft.com/office/powerpoint/2010/main" val="36238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先進技術研究</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2022/9/8</a:t>
            </a:fld>
            <a:endParaRPr lang="en-US"/>
          </a:p>
        </p:txBody>
      </p:sp>
    </p:spTree>
    <p:extLst>
      <p:ext uri="{BB962C8B-B14F-4D97-AF65-F5344CB8AC3E}">
        <p14:creationId xmlns:p14="http://schemas.microsoft.com/office/powerpoint/2010/main" val="3427782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2022/9/8</a:t>
            </a:fld>
            <a:endParaRPr lang="en-US"/>
          </a:p>
        </p:txBody>
      </p:sp>
      <p:sp>
        <p:nvSpPr>
          <p:cNvPr id="9" name="灯片编号占位符 31">
            <a:extLst>
              <a:ext uri="{FF2B5EF4-FFF2-40B4-BE49-F238E27FC236}">
                <a16:creationId xmlns:a16="http://schemas.microsoft.com/office/drawing/2014/main" id="{EE259EB9-E9DA-4DB1-8C19-8DB78565BB8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35</a:t>
            </a:fld>
            <a:r>
              <a:rPr lang="ja-JP" altLang="en-US" spc="-45" dirty="0"/>
              <a:t>　</a:t>
            </a:r>
            <a:r>
              <a:rPr spc="-5" dirty="0"/>
              <a:t>-</a:t>
            </a:r>
          </a:p>
        </p:txBody>
      </p:sp>
    </p:spTree>
    <p:extLst>
      <p:ext uri="{BB962C8B-B14F-4D97-AF65-F5344CB8AC3E}">
        <p14:creationId xmlns:p14="http://schemas.microsoft.com/office/powerpoint/2010/main" val="4200531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Tree>
    <p:extLst>
      <p:ext uri="{BB962C8B-B14F-4D97-AF65-F5344CB8AC3E}">
        <p14:creationId xmlns:p14="http://schemas.microsoft.com/office/powerpoint/2010/main" val="4104242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2022/9/8</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Tree>
    <p:extLst>
      <p:ext uri="{BB962C8B-B14F-4D97-AF65-F5344CB8AC3E}">
        <p14:creationId xmlns:p14="http://schemas.microsoft.com/office/powerpoint/2010/main" val="3429824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社会インフラの</a:t>
            </a:r>
            <a:r>
              <a:rPr lang="en-US" altLang="ja-JP" dirty="0"/>
              <a:t>DX</a:t>
            </a:r>
            <a:endParaRPr lang="ja-JP" altLang="en-US" dirty="0"/>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86FAD-6146-8298-9324-21C870BEF10F}"/>
              </a:ext>
            </a:extLst>
          </p:cNvPr>
          <p:cNvSpPr>
            <a:spLocks noGrp="1"/>
          </p:cNvSpPr>
          <p:nvPr>
            <p:ph type="title"/>
          </p:nvPr>
        </p:nvSpPr>
        <p:spPr>
          <a:xfrm>
            <a:off x="316983" y="-16805"/>
            <a:ext cx="11540249" cy="492443"/>
          </a:xfrm>
        </p:spPr>
        <p:txBody>
          <a:bodyPr/>
          <a:lstStyle/>
          <a:p>
            <a:r>
              <a:rPr lang="ja-JP" altLang="en-US" dirty="0"/>
              <a:t>都市計画・開発</a:t>
            </a:r>
            <a:endParaRPr lang="zh-CN" altLang="en-US" dirty="0"/>
          </a:p>
        </p:txBody>
      </p:sp>
      <p:sp>
        <p:nvSpPr>
          <p:cNvPr id="3" name="文本占位符 2">
            <a:extLst>
              <a:ext uri="{FF2B5EF4-FFF2-40B4-BE49-F238E27FC236}">
                <a16:creationId xmlns:a16="http://schemas.microsoft.com/office/drawing/2014/main" id="{EFD5E69B-979F-A9B3-81C4-9C6AAD636220}"/>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en-US" altLang="ja-JP" dirty="0"/>
              <a:t>XX</a:t>
            </a:r>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lang="en-US" altLang="ja-JP" dirty="0"/>
          </a:p>
          <a:p>
            <a:endParaRPr lang="en-US" altLang="ja-JP" dirty="0"/>
          </a:p>
          <a:p>
            <a:r>
              <a:rPr lang="ja-JP" altLang="en-US" dirty="0"/>
              <a:t>対策検討</a:t>
            </a:r>
            <a:endParaRPr lang="en-US" altLang="ja-JP" dirty="0"/>
          </a:p>
          <a:p>
            <a:r>
              <a:rPr lang="ja-JP" altLang="en-US" dirty="0"/>
              <a:t>土地面積８０㎡不足且つ建物間距離２ｍ不足の物件は再建を絶対な禁止！</a:t>
            </a:r>
            <a:endParaRPr lang="zh-CN" altLang="en-US" dirty="0"/>
          </a:p>
        </p:txBody>
      </p:sp>
      <p:sp>
        <p:nvSpPr>
          <p:cNvPr id="4" name="日期占位符 3">
            <a:extLst>
              <a:ext uri="{FF2B5EF4-FFF2-40B4-BE49-F238E27FC236}">
                <a16:creationId xmlns:a16="http://schemas.microsoft.com/office/drawing/2014/main" id="{9F6EE434-FB9E-3073-47ED-E6632DEDE6EB}"/>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灯片编号占位符 4">
            <a:extLst>
              <a:ext uri="{FF2B5EF4-FFF2-40B4-BE49-F238E27FC236}">
                <a16:creationId xmlns:a16="http://schemas.microsoft.com/office/drawing/2014/main" id="{2D8FBCFF-08E1-9DA8-2B7A-DDFF731B5BE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Tree>
    <p:extLst>
      <p:ext uri="{BB962C8B-B14F-4D97-AF65-F5344CB8AC3E}">
        <p14:creationId xmlns:p14="http://schemas.microsoft.com/office/powerpoint/2010/main" val="3157623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法令</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graphicFrame>
        <p:nvGraphicFramePr>
          <p:cNvPr id="7" name="表 6">
            <a:extLst>
              <a:ext uri="{FF2B5EF4-FFF2-40B4-BE49-F238E27FC236}">
                <a16:creationId xmlns:a16="http://schemas.microsoft.com/office/drawing/2014/main" id="{89637D98-5027-1F94-80E4-FC35AC621AAC}"/>
              </a:ext>
            </a:extLst>
          </p:cNvPr>
          <p:cNvGraphicFramePr>
            <a:graphicFrameLocks noGrp="1"/>
          </p:cNvGraphicFramePr>
          <p:nvPr>
            <p:extLst>
              <p:ext uri="{D42A27DB-BD31-4B8C-83A1-F6EECF244321}">
                <p14:modId xmlns:p14="http://schemas.microsoft.com/office/powerpoint/2010/main" val="3508515032"/>
              </p:ext>
            </p:extLst>
          </p:nvPr>
        </p:nvGraphicFramePr>
        <p:xfrm>
          <a:off x="339757" y="471087"/>
          <a:ext cx="11518908" cy="5457450"/>
        </p:xfrm>
        <a:graphic>
          <a:graphicData uri="http://schemas.openxmlformats.org/drawingml/2006/table">
            <a:tbl>
              <a:tblPr firstRow="1" bandRow="1">
                <a:tableStyleId>{5C22544A-7EE6-4342-B048-85BDC9FD1C3A}</a:tableStyleId>
              </a:tblPr>
              <a:tblGrid>
                <a:gridCol w="2795329">
                  <a:extLst>
                    <a:ext uri="{9D8B030D-6E8A-4147-A177-3AD203B41FA5}">
                      <a16:colId xmlns:a16="http://schemas.microsoft.com/office/drawing/2014/main" val="3549405539"/>
                    </a:ext>
                  </a:extLst>
                </a:gridCol>
                <a:gridCol w="8723579">
                  <a:extLst>
                    <a:ext uri="{9D8B030D-6E8A-4147-A177-3AD203B41FA5}">
                      <a16:colId xmlns:a16="http://schemas.microsoft.com/office/drawing/2014/main" val="1400478059"/>
                    </a:ext>
                  </a:extLst>
                </a:gridCol>
              </a:tblGrid>
              <a:tr h="353588">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r>
                        <a:rPr lang="zh-CN" altLang="en-US" sz="2400" dirty="0">
                          <a:latin typeface="MS Mincho" panose="02020609040205080304" pitchFamily="49" charset="-128"/>
                          <a:ea typeface="MS Mincho" panose="02020609040205080304" pitchFamily="49" charset="-128"/>
                        </a:rPr>
                        <a:t>戸籍法</a:t>
                      </a:r>
                    </a:p>
                  </a:txBody>
                  <a:tcPr/>
                </a:tc>
                <a:extLst>
                  <a:ext uri="{0D108BD9-81ED-4DB2-BD59-A6C34878D82A}">
                    <a16:rowId xmlns:a16="http://schemas.microsoft.com/office/drawing/2014/main" val="532916652"/>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6175">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6175">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6175">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167320207"/>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Tree>
    <p:extLst>
      <p:ext uri="{BB962C8B-B14F-4D97-AF65-F5344CB8AC3E}">
        <p14:creationId xmlns:p14="http://schemas.microsoft.com/office/powerpoint/2010/main" val="3122743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en-US" altLang="ja-JP" dirty="0"/>
              <a:t>DX</a:t>
            </a:r>
            <a:r>
              <a:rPr lang="ja-JP" altLang="en-US" dirty="0"/>
              <a:t>は　デジタル化では</a:t>
            </a:r>
            <a:r>
              <a:rPr lang="ja-JP" altLang="en-US"/>
              <a:t>ない！イノベーションです。</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en-US" altLang="ja-JP" dirty="0"/>
          </a:p>
          <a:p>
            <a:endParaRPr lang="en-US" altLang="ja-JP" dirty="0"/>
          </a:p>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2022/9/8</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46CE1FA-DA13-47F1-98CC-6A1FC7E3C731}"/>
              </a:ext>
            </a:extLst>
          </p:cNvPr>
          <p:cNvSpPr>
            <a:spLocks noGrp="1"/>
          </p:cNvSpPr>
          <p:nvPr>
            <p:ph type="title"/>
          </p:nvPr>
        </p:nvSpPr>
        <p:spPr>
          <a:xfrm>
            <a:off x="316983" y="-16805"/>
            <a:ext cx="11540249" cy="492443"/>
          </a:xfrm>
        </p:spPr>
        <p:txBody>
          <a:bodyPr/>
          <a:lstStyle/>
          <a:p>
            <a:r>
              <a:rPr lang="ja-JP" altLang="en-US" dirty="0"/>
              <a:t>日本国政府のブランド②：データセンターとネットワーク</a:t>
            </a:r>
          </a:p>
        </p:txBody>
      </p:sp>
      <p:sp>
        <p:nvSpPr>
          <p:cNvPr id="7" name="テキスト プレースホルダー 6">
            <a:extLst>
              <a:ext uri="{FF2B5EF4-FFF2-40B4-BE49-F238E27FC236}">
                <a16:creationId xmlns:a16="http://schemas.microsoft.com/office/drawing/2014/main" id="{9BDF425E-6AB6-466B-9FA4-05701B1699C1}"/>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ガバメントクラウドの整備は複数のクラウドサービスを相互に接続する「マルチクラウド方式」で構築。</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データ流出、緊急事態にコントロール・対応できず</a:t>
            </a:r>
            <a:endParaRPr kumimoji="1" lang="en-US" altLang="ja-JP" dirty="0"/>
          </a:p>
          <a:p>
            <a:endParaRPr lang="en-US" altLang="ja-JP" dirty="0"/>
          </a:p>
          <a:p>
            <a:endParaRPr lang="en-US" altLang="ja-JP" dirty="0"/>
          </a:p>
          <a:p>
            <a:r>
              <a:rPr lang="ja-JP" altLang="en-US" dirty="0"/>
              <a:t>部署：独自な一元化の</a:t>
            </a:r>
            <a:r>
              <a:rPr lang="en-US" altLang="ja-JP" dirty="0"/>
              <a:t>IT</a:t>
            </a:r>
            <a:r>
              <a:rPr lang="ja-JP" altLang="en-US" dirty="0"/>
              <a:t>管理</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b="1" dirty="0">
                <a:solidFill>
                  <a:srgbClr val="FF0000"/>
                </a:solidFill>
              </a:rPr>
              <a:t>山の洞窟</a:t>
            </a:r>
            <a:r>
              <a:rPr lang="ja-JP" altLang="en-US" dirty="0"/>
              <a:t>に独自のデータセンター・プラットフォームを構築すること。</a:t>
            </a:r>
            <a:endParaRPr lang="en-US" altLang="ja-JP" dirty="0"/>
          </a:p>
          <a:p>
            <a:pPr marL="342900" indent="-342900">
              <a:buFont typeface="Wingdings" panose="05000000000000000000" pitchFamily="2" charset="2"/>
              <a:buChar char="ü"/>
            </a:pPr>
            <a:r>
              <a:rPr lang="ja-JP" altLang="en-US" dirty="0"/>
              <a:t>ミサイルでも　安定な運用できる。</a:t>
            </a:r>
            <a:endParaRPr lang="en-US" altLang="ja-JP" dirty="0"/>
          </a:p>
          <a:p>
            <a:pPr marL="342900" indent="-342900">
              <a:buFont typeface="Wingdings" panose="05000000000000000000" pitchFamily="2" charset="2"/>
              <a:buChar char="ü"/>
            </a:pPr>
            <a:r>
              <a:rPr lang="ja-JP" altLang="en-US"/>
              <a:t>データは　暗号化したら　保存している。</a:t>
            </a:r>
            <a:endParaRPr lang="zh-CN" altLang="en-US" dirty="0"/>
          </a:p>
          <a:p>
            <a:endParaRPr lang="ja-JP" altLang="en-US" dirty="0"/>
          </a:p>
        </p:txBody>
      </p:sp>
      <p:sp>
        <p:nvSpPr>
          <p:cNvPr id="4" name="日付プレースホルダー 3">
            <a:extLst>
              <a:ext uri="{FF2B5EF4-FFF2-40B4-BE49-F238E27FC236}">
                <a16:creationId xmlns:a16="http://schemas.microsoft.com/office/drawing/2014/main" id="{EF0A18AB-0EC9-4649-9DFA-6DD010795A1F}"/>
              </a:ext>
            </a:extLst>
          </p:cNvPr>
          <p:cNvSpPr>
            <a:spLocks noGrp="1"/>
          </p:cNvSpPr>
          <p:nvPr>
            <p:ph type="dt" sz="half" idx="6"/>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64BD335D-8112-4647-9FA3-A35C53AE05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Tree>
    <p:extLst>
      <p:ext uri="{BB962C8B-B14F-4D97-AF65-F5344CB8AC3E}">
        <p14:creationId xmlns:p14="http://schemas.microsoft.com/office/powerpoint/2010/main" val="26033814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2022/9/8</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日本国政府のブランド④：ホームページ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2022/9/8</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日本国政府のブランド⑤：イベント及び情報アピールのデータ管理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2022/9/8</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人権（憲法）・司法・被害最小化</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2022/9/8</a:t>
            </a:fld>
            <a:endParaRPr lang="en-US"/>
          </a:p>
        </p:txBody>
      </p:sp>
      <p:sp>
        <p:nvSpPr>
          <p:cNvPr id="8" name="灯片编号占位符 31">
            <a:extLst>
              <a:ext uri="{FF2B5EF4-FFF2-40B4-BE49-F238E27FC236}">
                <a16:creationId xmlns:a16="http://schemas.microsoft.com/office/drawing/2014/main" id="{6026B074-7685-46CB-A666-690A1CA30CB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46</a:t>
            </a:fld>
            <a:r>
              <a:rPr lang="ja-JP" altLang="en-US" spc="-45" dirty="0"/>
              <a:t>　</a:t>
            </a:r>
            <a:r>
              <a:rPr spc="-5" dirty="0"/>
              <a:t>-</a:t>
            </a:r>
          </a:p>
        </p:txBody>
      </p:sp>
    </p:spTree>
    <p:extLst>
      <p:ext uri="{BB962C8B-B14F-4D97-AF65-F5344CB8AC3E}">
        <p14:creationId xmlns:p14="http://schemas.microsoft.com/office/powerpoint/2010/main" val="33851964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三権分立</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5683234"/>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裁判官の裁判は　不公平、不公正になっており。</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犯罪者を保護し、被害者に再度加害する人権侵害の事件は多発した。</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47</a:t>
            </a:fld>
            <a:r>
              <a:rPr lang="ja-JP" altLang="en-US" spc="-45" dirty="0"/>
              <a:t>　</a:t>
            </a:r>
            <a:r>
              <a:rPr spc="-5" dirty="0"/>
              <a:t>-</a:t>
            </a:r>
          </a:p>
        </p:txBody>
      </p:sp>
    </p:spTree>
    <p:extLst>
      <p:ext uri="{BB962C8B-B14F-4D97-AF65-F5344CB8AC3E}">
        <p14:creationId xmlns:p14="http://schemas.microsoft.com/office/powerpoint/2010/main" val="7404283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憲法の人権</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5683234"/>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裁判官の裁判は　不公平、不公正になっており。</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犯罪者を保護し、被害者に再度加害する人権侵害の事件は多発した。</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48</a:t>
            </a:fld>
            <a:r>
              <a:rPr lang="ja-JP" altLang="en-US" spc="-45" dirty="0"/>
              <a:t>　</a:t>
            </a:r>
            <a:r>
              <a:rPr spc="-5" dirty="0"/>
              <a:t>-</a:t>
            </a:r>
          </a:p>
        </p:txBody>
      </p:sp>
    </p:spTree>
    <p:extLst>
      <p:ext uri="{BB962C8B-B14F-4D97-AF65-F5344CB8AC3E}">
        <p14:creationId xmlns:p14="http://schemas.microsoft.com/office/powerpoint/2010/main" val="35688611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公益通報：刑事告発</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pPr marL="800100" lvl="1" indent="-342900">
              <a:buFont typeface="Wingdings" panose="05000000000000000000" pitchFamily="2" charset="2"/>
              <a:buChar char="l"/>
            </a:pPr>
            <a:r>
              <a:rPr kumimoji="1" lang="zh-TW" altLang="en-US" dirty="0">
                <a:latin typeface="MS Mincho" panose="02020609040205080304" pitchFamily="49" charset="-128"/>
                <a:ea typeface="MS Mincho" panose="02020609040205080304" pitchFamily="49" charset="-128"/>
              </a:rPr>
              <a:t>法務局人権擁護</a:t>
            </a:r>
            <a:r>
              <a:rPr kumimoji="1" lang="ja-JP" altLang="en-US" dirty="0">
                <a:latin typeface="MS Mincho" panose="02020609040205080304" pitchFamily="49" charset="-128"/>
                <a:ea typeface="MS Mincho" panose="02020609040205080304" pitchFamily="49" charset="-128"/>
              </a:rPr>
              <a:t>部署の公務員は　他人の人権を侵犯すること</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外国人在留支援センター（東京四谷タワー）の　東京法務局人権擁護部　　課長佐藤　要は在日外国人人権侵犯相談の時、違法者を保護するために　不受理の決定を決めて　</a:t>
            </a:r>
            <a:r>
              <a:rPr kumimoji="1" lang="en-US" altLang="ja-JP" dirty="0">
                <a:latin typeface="MS Mincho" panose="02020609040205080304" pitchFamily="49" charset="-128"/>
                <a:ea typeface="MS Mincho" panose="02020609040205080304" pitchFamily="49" charset="-128"/>
              </a:rPr>
              <a:t>110</a:t>
            </a:r>
            <a:r>
              <a:rPr kumimoji="1" lang="ja-JP" altLang="en-US" dirty="0">
                <a:latin typeface="MS Mincho" panose="02020609040205080304" pitchFamily="49" charset="-128"/>
                <a:ea typeface="MS Mincho" panose="02020609040205080304" pitchFamily="49" charset="-128"/>
              </a:rPr>
              <a:t>番へ通報して　警察官に虚偽告訴をやった。</a:t>
            </a:r>
            <a:endParaRPr kumimoji="1" lang="en-US" altLang="ja-JP" dirty="0">
              <a:latin typeface="MS Mincho" panose="02020609040205080304" pitchFamily="49" charset="-128"/>
              <a:ea typeface="MS Mincho" panose="02020609040205080304" pitchFamily="49" charset="-128"/>
            </a:endParaRPr>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6" name="灯片编号占位符 31">
            <a:extLst>
              <a:ext uri="{FF2B5EF4-FFF2-40B4-BE49-F238E27FC236}">
                <a16:creationId xmlns:a16="http://schemas.microsoft.com/office/drawing/2014/main" id="{1B7A963E-F89A-4C78-82C9-4D41693CD1A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49</a:t>
            </a:fld>
            <a:r>
              <a:rPr lang="ja-JP" altLang="en-US" spc="-45" dirty="0"/>
              <a:t>　</a:t>
            </a:r>
            <a:r>
              <a:rPr spc="-5" dirty="0"/>
              <a:t>-</a:t>
            </a:r>
          </a:p>
        </p:txBody>
      </p:sp>
    </p:spTree>
    <p:extLst>
      <p:ext uri="{BB962C8B-B14F-4D97-AF65-F5344CB8AC3E}">
        <p14:creationId xmlns:p14="http://schemas.microsoft.com/office/powerpoint/2010/main" val="821210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リスク洗出・課題整理・解消対策</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240161" y="599268"/>
            <a:ext cx="5565725" cy="5696601"/>
          </a:xfrm>
        </p:spPr>
        <p:txBody>
          <a:bodyPr/>
          <a:lstStyle/>
          <a:p>
            <a:pPr marL="342900" indent="-342900">
              <a:buFont typeface="Wingdings" panose="05000000000000000000" pitchFamily="2" charset="2"/>
              <a:buChar char="p"/>
            </a:pPr>
            <a:r>
              <a:rPr lang="ja-JP" altLang="en-US" sz="2400" dirty="0"/>
              <a:t>人権（憲法）・司法・被害最小化</a:t>
            </a:r>
            <a:endParaRPr lang="en-US" altLang="ja-JP" sz="2400" dirty="0"/>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社会文明・信用</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セキュリティ管理</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教育・就職</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社会保障制度</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行政改革</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社会インフラの</a:t>
            </a:r>
            <a:r>
              <a:rPr lang="en-US" altLang="ja-JP" sz="2400" b="1" dirty="0">
                <a:latin typeface="MS Mincho" panose="02020609040205080304" pitchFamily="49" charset="-128"/>
                <a:ea typeface="MS Mincho" panose="02020609040205080304" pitchFamily="49" charset="-128"/>
              </a:rPr>
              <a:t>DX</a:t>
            </a:r>
          </a:p>
          <a:p>
            <a:pPr marL="342900" indent="-342900">
              <a:buFont typeface="Wingdings" panose="05000000000000000000" pitchFamily="2" charset="2"/>
              <a:buChar char="p"/>
            </a:pPr>
            <a:r>
              <a:rPr lang="en-US" altLang="ja-JP" sz="2400" b="1" dirty="0">
                <a:latin typeface="MS Mincho" panose="02020609040205080304" pitchFamily="49" charset="-128"/>
                <a:ea typeface="MS Mincho" panose="02020609040205080304" pitchFamily="49" charset="-128"/>
              </a:rPr>
              <a:t>SDGs</a:t>
            </a:r>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a:t>
            </a:fld>
            <a:r>
              <a:rPr lang="ja-JP" altLang="en-US" spc="-45" dirty="0"/>
              <a:t>　</a:t>
            </a:r>
            <a:r>
              <a:rPr spc="-5" dirty="0"/>
              <a:t>-</a:t>
            </a:r>
          </a:p>
        </p:txBody>
      </p:sp>
    </p:spTree>
    <p:extLst>
      <p:ext uri="{BB962C8B-B14F-4D97-AF65-F5344CB8AC3E}">
        <p14:creationId xmlns:p14="http://schemas.microsoft.com/office/powerpoint/2010/main" val="19044613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公益通報：人事院</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6" name="灯片编号占位符 31">
            <a:extLst>
              <a:ext uri="{FF2B5EF4-FFF2-40B4-BE49-F238E27FC236}">
                <a16:creationId xmlns:a16="http://schemas.microsoft.com/office/drawing/2014/main" id="{A8C910A4-BCCD-4D49-9843-668C4F4D04DE}"/>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50</a:t>
            </a:fld>
            <a:r>
              <a:rPr lang="ja-JP" altLang="en-US" spc="-45" dirty="0"/>
              <a:t>　</a:t>
            </a:r>
            <a:r>
              <a:rPr spc="-5" dirty="0"/>
              <a:t>-</a:t>
            </a:r>
          </a:p>
        </p:txBody>
      </p:sp>
    </p:spTree>
    <p:extLst>
      <p:ext uri="{BB962C8B-B14F-4D97-AF65-F5344CB8AC3E}">
        <p14:creationId xmlns:p14="http://schemas.microsoft.com/office/powerpoint/2010/main" val="36685590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被害通報：警察庁、警視庁、警察署</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6" name="灯片编号占位符 31">
            <a:extLst>
              <a:ext uri="{FF2B5EF4-FFF2-40B4-BE49-F238E27FC236}">
                <a16:creationId xmlns:a16="http://schemas.microsoft.com/office/drawing/2014/main" id="{90F9526F-1F69-4B76-AFA6-9924F619637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51</a:t>
            </a:fld>
            <a:r>
              <a:rPr lang="ja-JP" altLang="en-US" spc="-45" dirty="0"/>
              <a:t>　</a:t>
            </a:r>
            <a:r>
              <a:rPr spc="-5" dirty="0"/>
              <a:t>-</a:t>
            </a:r>
          </a:p>
        </p:txBody>
      </p:sp>
    </p:spTree>
    <p:extLst>
      <p:ext uri="{BB962C8B-B14F-4D97-AF65-F5344CB8AC3E}">
        <p14:creationId xmlns:p14="http://schemas.microsoft.com/office/powerpoint/2010/main" val="29498980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社会文明・信用</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2022/9/8</a:t>
            </a:fld>
            <a:endParaRPr lang="en-US"/>
          </a:p>
        </p:txBody>
      </p:sp>
      <p:sp>
        <p:nvSpPr>
          <p:cNvPr id="8" name="灯片编号占位符 31">
            <a:extLst>
              <a:ext uri="{FF2B5EF4-FFF2-40B4-BE49-F238E27FC236}">
                <a16:creationId xmlns:a16="http://schemas.microsoft.com/office/drawing/2014/main" id="{6026B074-7685-46CB-A666-690A1CA30CB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52</a:t>
            </a:fld>
            <a:r>
              <a:rPr lang="ja-JP" altLang="en-US" spc="-45" dirty="0"/>
              <a:t>　</a:t>
            </a:r>
            <a:r>
              <a:rPr spc="-5" dirty="0"/>
              <a:t>-</a:t>
            </a:r>
          </a:p>
        </p:txBody>
      </p:sp>
    </p:spTree>
    <p:extLst>
      <p:ext uri="{BB962C8B-B14F-4D97-AF65-F5344CB8AC3E}">
        <p14:creationId xmlns:p14="http://schemas.microsoft.com/office/powerpoint/2010/main" val="16918409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公務員職権濫用</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国税と地方税の徴収</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Tree>
    <p:extLst>
      <p:ext uri="{BB962C8B-B14F-4D97-AF65-F5344CB8AC3E}">
        <p14:creationId xmlns:p14="http://schemas.microsoft.com/office/powerpoint/2010/main" val="13665939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ビジネス契約詐欺</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みずほ銀行システム開発事件</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spTree>
    <p:extLst>
      <p:ext uri="{BB962C8B-B14F-4D97-AF65-F5344CB8AC3E}">
        <p14:creationId xmlns:p14="http://schemas.microsoft.com/office/powerpoint/2010/main" val="42149637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転職エージェントの詐欺とブラック企業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
        <p:nvSpPr>
          <p:cNvPr id="6" name="对话气泡: 圆角矩形 5">
            <a:extLst>
              <a:ext uri="{FF2B5EF4-FFF2-40B4-BE49-F238E27FC236}">
                <a16:creationId xmlns:a16="http://schemas.microsoft.com/office/drawing/2014/main" id="{72679369-A4BE-F9B0-51B9-6EA0F578C96F}"/>
              </a:ext>
            </a:extLst>
          </p:cNvPr>
          <p:cNvSpPr/>
          <p:nvPr/>
        </p:nvSpPr>
        <p:spPr>
          <a:xfrm>
            <a:off x="2157413" y="842963"/>
            <a:ext cx="2814637" cy="742950"/>
          </a:xfrm>
          <a:prstGeom prst="wedgeRoundRectCallout">
            <a:avLst>
              <a:gd name="adj1" fmla="val -70579"/>
              <a:gd name="adj2" fmla="val -355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証拠整理中</a:t>
            </a:r>
            <a:endParaRPr lang="zh-CN" altLang="en-US" dirty="0"/>
          </a:p>
        </p:txBody>
      </p:sp>
    </p:spTree>
    <p:extLst>
      <p:ext uri="{BB962C8B-B14F-4D97-AF65-F5344CB8AC3E}">
        <p14:creationId xmlns:p14="http://schemas.microsoft.com/office/powerpoint/2010/main" val="34559711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国債</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Tree>
    <p:extLst>
      <p:ext uri="{BB962C8B-B14F-4D97-AF65-F5344CB8AC3E}">
        <p14:creationId xmlns:p14="http://schemas.microsoft.com/office/powerpoint/2010/main" val="18304823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E813370-0E38-4359-8C8B-4C63CD9AF3AE}"/>
              </a:ext>
            </a:extLst>
          </p:cNvPr>
          <p:cNvSpPr>
            <a:spLocks noGrp="1"/>
          </p:cNvSpPr>
          <p:nvPr>
            <p:ph type="title"/>
          </p:nvPr>
        </p:nvSpPr>
        <p:spPr>
          <a:xfrm>
            <a:off x="831850" y="3639145"/>
            <a:ext cx="10515600" cy="923330"/>
          </a:xfrm>
        </p:spPr>
        <p:txBody>
          <a:bodyPr/>
          <a:lstStyle/>
          <a:p>
            <a:r>
              <a:rPr lang="ja-JP" altLang="en-US" dirty="0"/>
              <a:t>セキュリティ管理</a:t>
            </a:r>
          </a:p>
        </p:txBody>
      </p:sp>
      <p:sp>
        <p:nvSpPr>
          <p:cNvPr id="7" name="テキスト プレースホルダー 6">
            <a:extLst>
              <a:ext uri="{FF2B5EF4-FFF2-40B4-BE49-F238E27FC236}">
                <a16:creationId xmlns:a16="http://schemas.microsoft.com/office/drawing/2014/main" id="{FCFA47A7-E9DB-4CE9-9726-A40CCFF0BA0C}"/>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10"/>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Tree>
    <p:extLst>
      <p:ext uri="{BB962C8B-B14F-4D97-AF65-F5344CB8AC3E}">
        <p14:creationId xmlns:p14="http://schemas.microsoft.com/office/powerpoint/2010/main" val="39521662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AFB4-7D79-421E-BDE5-D2953FF163F5}"/>
              </a:ext>
            </a:extLst>
          </p:cNvPr>
          <p:cNvSpPr>
            <a:spLocks noGrp="1"/>
          </p:cNvSpPr>
          <p:nvPr>
            <p:ph type="title"/>
          </p:nvPr>
        </p:nvSpPr>
        <p:spPr>
          <a:xfrm>
            <a:off x="316983" y="-16805"/>
            <a:ext cx="11540249" cy="492443"/>
          </a:xfrm>
        </p:spPr>
        <p:txBody>
          <a:bodyPr/>
          <a:lstStyle/>
          <a:p>
            <a:r>
              <a:rPr kumimoji="1" lang="ja-JP" altLang="en-US" dirty="0"/>
              <a:t>データ管理</a:t>
            </a:r>
          </a:p>
        </p:txBody>
      </p:sp>
      <p:sp>
        <p:nvSpPr>
          <p:cNvPr id="3" name="テキスト プレースホルダー 2">
            <a:extLst>
              <a:ext uri="{FF2B5EF4-FFF2-40B4-BE49-F238E27FC236}">
                <a16:creationId xmlns:a16="http://schemas.microsoft.com/office/drawing/2014/main" id="{95EDF179-3410-4D49-A612-F50E7C05903D}"/>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政府の各部署は　今</a:t>
            </a:r>
            <a:r>
              <a:rPr kumimoji="1" lang="en-US" altLang="zh-CN" dirty="0">
                <a:latin typeface="MS Mincho" panose="02020609040205080304" pitchFamily="49" charset="-128"/>
                <a:ea typeface="MS Mincho" panose="02020609040205080304" pitchFamily="49" charset="-128"/>
              </a:rPr>
              <a:t>Zoom</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Line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Twitter</a:t>
            </a:r>
            <a:r>
              <a:rPr kumimoji="1" lang="ja-JP" altLang="en-US" dirty="0">
                <a:latin typeface="MS Mincho" panose="02020609040205080304" pitchFamily="49" charset="-128"/>
                <a:ea typeface="MS Mincho" panose="02020609040205080304" pitchFamily="49" charset="-128"/>
              </a:rPr>
              <a:t>、</a:t>
            </a:r>
            <a:r>
              <a:rPr kumimoji="1" lang="en-US" altLang="ja-JP" dirty="0" err="1">
                <a:latin typeface="MS Mincho" panose="02020609040205080304" pitchFamily="49" charset="-128"/>
                <a:ea typeface="MS Mincho" panose="02020609040205080304" pitchFamily="49" charset="-128"/>
              </a:rPr>
              <a:t>Youtube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Note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AWS</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MS-Azure</a:t>
            </a:r>
            <a:r>
              <a:rPr kumimoji="1" lang="ja-JP" altLang="en-US" dirty="0">
                <a:latin typeface="MS Mincho" panose="02020609040205080304" pitchFamily="49" charset="-128"/>
                <a:ea typeface="MS Mincho" panose="02020609040205080304" pitchFamily="49" charset="-128"/>
              </a:rPr>
              <a:t>など　アメリカ、民間企業のアプリ・サービスで　国民に発信している。</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国の施策情報、国民情報などは　不正流出、収集、利用の可能がある。</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92C5ED24-5CD7-4B44-8432-65421DE4B3F0}"/>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CBDD00B6-C31A-444E-AD9B-AAF2397C43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Tree>
    <p:extLst>
      <p:ext uri="{BB962C8B-B14F-4D97-AF65-F5344CB8AC3E}">
        <p14:creationId xmlns:p14="http://schemas.microsoft.com/office/powerpoint/2010/main" val="32268840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ECF308-DA4F-4095-AAB8-1F7F5954CFF1}"/>
              </a:ext>
            </a:extLst>
          </p:cNvPr>
          <p:cNvSpPr>
            <a:spLocks noGrp="1"/>
          </p:cNvSpPr>
          <p:nvPr>
            <p:ph type="title"/>
          </p:nvPr>
        </p:nvSpPr>
        <p:spPr>
          <a:xfrm>
            <a:off x="831850" y="3639145"/>
            <a:ext cx="10515600" cy="923330"/>
          </a:xfrm>
        </p:spPr>
        <p:txBody>
          <a:bodyPr/>
          <a:lstStyle/>
          <a:p>
            <a:r>
              <a:rPr lang="ja-JP" altLang="en-US" dirty="0"/>
              <a:t>教育・就職</a:t>
            </a:r>
          </a:p>
        </p:txBody>
      </p:sp>
      <p:sp>
        <p:nvSpPr>
          <p:cNvPr id="7" name="テキスト プレースホルダー 6">
            <a:extLst>
              <a:ext uri="{FF2B5EF4-FFF2-40B4-BE49-F238E27FC236}">
                <a16:creationId xmlns:a16="http://schemas.microsoft.com/office/drawing/2014/main" id="{B52F1BC0-4501-41C7-A05C-6E8EA0B98959}"/>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7C24E88F-FE58-4158-AFC3-F285653F23D2}"/>
              </a:ext>
            </a:extLst>
          </p:cNvPr>
          <p:cNvSpPr>
            <a:spLocks noGrp="1"/>
          </p:cNvSpPr>
          <p:nvPr>
            <p:ph type="dt" sz="half" idx="10"/>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83983152-3D79-4DE9-84CB-D1C7178F19C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Tree>
    <p:extLst>
      <p:ext uri="{BB962C8B-B14F-4D97-AF65-F5344CB8AC3E}">
        <p14:creationId xmlns:p14="http://schemas.microsoft.com/office/powerpoint/2010/main" val="3876910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組織改革・職務評価・職位異動</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2022/9/8</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Tree>
    <p:extLst>
      <p:ext uri="{BB962C8B-B14F-4D97-AF65-F5344CB8AC3E}">
        <p14:creationId xmlns:p14="http://schemas.microsoft.com/office/powerpoint/2010/main" val="19447101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FD17E32-FF6E-44E8-97B3-DD57248E1637}"/>
              </a:ext>
            </a:extLst>
          </p:cNvPr>
          <p:cNvSpPr>
            <a:spLocks noGrp="1"/>
          </p:cNvSpPr>
          <p:nvPr>
            <p:ph type="title"/>
          </p:nvPr>
        </p:nvSpPr>
        <p:spPr>
          <a:xfrm>
            <a:off x="316983" y="-16805"/>
            <a:ext cx="11540249" cy="492443"/>
          </a:xfrm>
        </p:spPr>
        <p:txBody>
          <a:bodyPr/>
          <a:lstStyle/>
          <a:p>
            <a:r>
              <a:rPr lang="ja-JP" altLang="en-US" dirty="0"/>
              <a:t>大学進学率</a:t>
            </a:r>
          </a:p>
        </p:txBody>
      </p:sp>
      <p:sp>
        <p:nvSpPr>
          <p:cNvPr id="7" name="テキスト プレースホルダー 6">
            <a:extLst>
              <a:ext uri="{FF2B5EF4-FFF2-40B4-BE49-F238E27FC236}">
                <a16:creationId xmlns:a16="http://schemas.microsoft.com/office/drawing/2014/main" id="{DD8D89E2-B12B-4BA9-891D-E839450C33F6}"/>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日本の大学進学率は　今　５４％だけである。</a:t>
            </a:r>
            <a:endParaRPr kumimoji="1" lang="en-US" altLang="ja-JP" dirty="0"/>
          </a:p>
          <a:p>
            <a:r>
              <a:rPr kumimoji="1" lang="ja-JP" altLang="en-US" dirty="0"/>
              <a:t>先進国より　たいへん低いである。</a:t>
            </a:r>
            <a:endParaRPr kumimoji="1" lang="en-US" altLang="ja-JP" dirty="0"/>
          </a:p>
          <a:p>
            <a:r>
              <a:rPr kumimoji="1" lang="ja-JP" altLang="en-US" dirty="0"/>
              <a:t>世界の第</a:t>
            </a:r>
            <a:r>
              <a:rPr kumimoji="1" lang="en-US" altLang="ja-JP" dirty="0"/>
              <a:t>40</a:t>
            </a:r>
            <a:r>
              <a:rPr kumimoji="1" lang="ja-JP" altLang="en-US" dirty="0"/>
              <a:t>名ぐらいである。</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6199FC4-F4B2-408B-B3B0-D21CCFF8F937}"/>
              </a:ext>
            </a:extLst>
          </p:cNvPr>
          <p:cNvSpPr>
            <a:spLocks noGrp="1"/>
          </p:cNvSpPr>
          <p:nvPr>
            <p:ph type="dt" sz="half" idx="6"/>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CFCF834F-011B-4EBA-8109-8847AE33F98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pic>
        <p:nvPicPr>
          <p:cNvPr id="3" name="图片 2">
            <a:extLst>
              <a:ext uri="{FF2B5EF4-FFF2-40B4-BE49-F238E27FC236}">
                <a16:creationId xmlns:a16="http://schemas.microsoft.com/office/drawing/2014/main" id="{8243836E-7FA3-94F8-62FC-4964B9572C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165" y="557909"/>
            <a:ext cx="4080510" cy="22414230"/>
          </a:xfrm>
          <a:prstGeom prst="rect">
            <a:avLst/>
          </a:prstGeom>
        </p:spPr>
      </p:pic>
    </p:spTree>
    <p:extLst>
      <p:ext uri="{BB962C8B-B14F-4D97-AF65-F5344CB8AC3E}">
        <p14:creationId xmlns:p14="http://schemas.microsoft.com/office/powerpoint/2010/main" val="9712553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D7B17-AF14-4262-805C-37383064CDBE}"/>
              </a:ext>
            </a:extLst>
          </p:cNvPr>
          <p:cNvSpPr>
            <a:spLocks noGrp="1"/>
          </p:cNvSpPr>
          <p:nvPr>
            <p:ph type="title"/>
          </p:nvPr>
        </p:nvSpPr>
        <p:spPr>
          <a:xfrm>
            <a:off x="316983" y="-16805"/>
            <a:ext cx="11540249" cy="492443"/>
          </a:xfrm>
        </p:spPr>
        <p:txBody>
          <a:bodyPr/>
          <a:lstStyle/>
          <a:p>
            <a:r>
              <a:rPr kumimoji="1" lang="en-US" altLang="ja-JP" dirty="0"/>
              <a:t>GIGA</a:t>
            </a:r>
            <a:r>
              <a:rPr kumimoji="1" lang="ja-JP" altLang="en-US" dirty="0"/>
              <a:t>スクール</a:t>
            </a:r>
          </a:p>
        </p:txBody>
      </p:sp>
      <p:sp>
        <p:nvSpPr>
          <p:cNvPr id="3" name="テキスト プレースホルダー 2">
            <a:extLst>
              <a:ext uri="{FF2B5EF4-FFF2-40B4-BE49-F238E27FC236}">
                <a16:creationId xmlns:a16="http://schemas.microsoft.com/office/drawing/2014/main" id="{6FBCF541-AF9E-4F3C-A903-3652223F2C53}"/>
              </a:ext>
            </a:extLst>
          </p:cNvPr>
          <p:cNvSpPr>
            <a:spLocks noGrp="1"/>
          </p:cNvSpPr>
          <p:nvPr>
            <p:ph type="body" idx="1"/>
          </p:nvPr>
        </p:nvSpPr>
        <p:spPr>
          <a:xfrm>
            <a:off x="316984" y="557909"/>
            <a:ext cx="5613170" cy="415498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pPr marL="800100" lvl="1" indent="-342900">
              <a:buFont typeface="Wingdings" panose="05000000000000000000" pitchFamily="2" charset="2"/>
              <a:buChar char="ü"/>
            </a:pPr>
            <a:r>
              <a:rPr kumimoji="1" lang="ja-JP" altLang="en-US" dirty="0"/>
              <a:t>各学校は　各自のシステムを構築している。</a:t>
            </a:r>
            <a:endParaRPr kumimoji="1" lang="en-US" altLang="ja-JP" dirty="0"/>
          </a:p>
          <a:p>
            <a:pPr marL="800100" lvl="1" indent="-342900">
              <a:buFont typeface="Wingdings" panose="05000000000000000000" pitchFamily="2" charset="2"/>
              <a:buChar char="ü"/>
            </a:pPr>
            <a:r>
              <a:rPr kumimoji="1" lang="ja-JP" altLang="en-US" dirty="0"/>
              <a:t>端末は　個人負担である</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pPr marL="800100" lvl="1" indent="-342900">
              <a:buFont typeface="Wingdings" panose="05000000000000000000" pitchFamily="2" charset="2"/>
              <a:buChar char="q"/>
            </a:pPr>
            <a:r>
              <a:rPr kumimoji="1" lang="ja-JP" altLang="en-US" dirty="0"/>
              <a:t>コストは高い</a:t>
            </a:r>
            <a:endParaRPr kumimoji="1" lang="en-US" altLang="ja-JP" dirty="0"/>
          </a:p>
          <a:p>
            <a:pPr marL="342900" indent="-342900">
              <a:buFont typeface="Wingdings" panose="05000000000000000000" pitchFamily="2" charset="2"/>
              <a:buChar char="l"/>
            </a:pPr>
            <a:r>
              <a:rPr kumimoji="1" lang="ja-JP" altLang="en-US" dirty="0"/>
              <a:t>対策</a:t>
            </a:r>
            <a:endParaRPr kumimoji="1" lang="en-US" altLang="ja-JP" dirty="0"/>
          </a:p>
          <a:p>
            <a:pPr marL="800100" lvl="1" indent="-342900">
              <a:buFont typeface="Wingdings" panose="05000000000000000000" pitchFamily="2" charset="2"/>
              <a:buChar char="v"/>
            </a:pPr>
            <a:r>
              <a:rPr kumimoji="1" lang="ja-JP" altLang="en-US" dirty="0"/>
              <a:t>統一校務システム</a:t>
            </a:r>
            <a:endParaRPr kumimoji="1" lang="en-US" altLang="ja-JP" dirty="0"/>
          </a:p>
          <a:p>
            <a:pPr marL="800100" lvl="1" indent="-342900">
              <a:buFont typeface="Wingdings" panose="05000000000000000000" pitchFamily="2" charset="2"/>
              <a:buChar char="v"/>
            </a:pPr>
            <a:r>
              <a:rPr kumimoji="1" lang="ja-JP" altLang="en-US" dirty="0"/>
              <a:t>端末などはリース</a:t>
            </a:r>
            <a:endParaRPr kumimoji="1" lang="en-US" altLang="ja-JP" dirty="0"/>
          </a:p>
          <a:p>
            <a:pPr marL="800100" lvl="1" indent="-342900">
              <a:buFont typeface="Wingdings" panose="05000000000000000000" pitchFamily="2" charset="2"/>
              <a:buChar char="v"/>
            </a:pPr>
            <a:r>
              <a:rPr kumimoji="1" lang="en-US" altLang="ja-JP" dirty="0"/>
              <a:t>ICT</a:t>
            </a:r>
            <a:r>
              <a:rPr kumimoji="1" lang="zh-CN" altLang="en-US" dirty="0"/>
              <a:t>教育</a:t>
            </a:r>
            <a:r>
              <a:rPr kumimoji="1" lang="ja-JP" altLang="en-US" dirty="0"/>
              <a:t>と設備保守などの</a:t>
            </a:r>
            <a:r>
              <a:rPr kumimoji="1" lang="zh-CN" altLang="en-US" dirty="0"/>
              <a:t>支援</a:t>
            </a:r>
            <a:r>
              <a:rPr kumimoji="1" lang="ja-JP" altLang="en-US" dirty="0"/>
              <a:t>部隊を構築する</a:t>
            </a:r>
            <a:endParaRPr kumimoji="1" lang="en-US" altLang="ja-JP" dirty="0"/>
          </a:p>
          <a:p>
            <a:pPr marL="800100" lvl="1" indent="-342900">
              <a:buFont typeface="Wingdings" panose="05000000000000000000" pitchFamily="2" charset="2"/>
              <a:buChar char="v"/>
            </a:pP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AB3DC3C-10A5-42B8-BC1D-DE1F5F1BE1E6}"/>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DE137FF2-84B3-430E-9AB9-46E96ED1A1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Tree>
    <p:extLst>
      <p:ext uri="{BB962C8B-B14F-4D97-AF65-F5344CB8AC3E}">
        <p14:creationId xmlns:p14="http://schemas.microsoft.com/office/powerpoint/2010/main" val="16938147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p:txBody>
          <a:bodyPr/>
          <a:lstStyle/>
          <a:p>
            <a:r>
              <a:rPr lang="ja-JP" altLang="en-US" dirty="0"/>
              <a:t>学生の部活</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909310"/>
          </a:xfrm>
        </p:spPr>
        <p:txBody>
          <a:bodyPr/>
          <a:lstStyle/>
          <a:p>
            <a:r>
              <a:rPr lang="ja-JP" altLang="en-US" dirty="0">
                <a:latin typeface="MS Mincho" panose="02020609040205080304" pitchFamily="49" charset="-128"/>
                <a:ea typeface="MS Mincho" panose="02020609040205080304" pitchFamily="49" charset="-128"/>
              </a:rPr>
              <a:t>現象：</a:t>
            </a:r>
            <a:endParaRPr lang="en-US" altLang="zh-CN"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対策：社会化運営（カンタン）</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インフラ：</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運営者</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資金調達</a:t>
            </a:r>
            <a:endParaRPr lang="en-US" altLang="ja-JP" dirty="0">
              <a:latin typeface="MS Mincho" panose="02020609040205080304" pitchFamily="49" charset="-128"/>
              <a:ea typeface="MS Mincho" panose="02020609040205080304" pitchFamily="49" charset="-128"/>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2022/9/8</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Tree>
    <p:extLst>
      <p:ext uri="{BB962C8B-B14F-4D97-AF65-F5344CB8AC3E}">
        <p14:creationId xmlns:p14="http://schemas.microsoft.com/office/powerpoint/2010/main" val="29509287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5B019DF-121C-4FD9-9F00-3E5DF685DB97}"/>
              </a:ext>
            </a:extLst>
          </p:cNvPr>
          <p:cNvSpPr>
            <a:spLocks noGrp="1"/>
          </p:cNvSpPr>
          <p:nvPr>
            <p:ph type="title"/>
          </p:nvPr>
        </p:nvSpPr>
        <p:spPr>
          <a:xfrm>
            <a:off x="316983" y="-16805"/>
            <a:ext cx="11540249" cy="492443"/>
          </a:xfrm>
        </p:spPr>
        <p:txBody>
          <a:bodyPr/>
          <a:lstStyle/>
          <a:p>
            <a:r>
              <a:rPr lang="ja-JP" altLang="en-US" dirty="0"/>
              <a:t>ハローワーク改革</a:t>
            </a:r>
          </a:p>
        </p:txBody>
      </p:sp>
      <p:sp>
        <p:nvSpPr>
          <p:cNvPr id="7" name="テキスト プレースホルダー 6">
            <a:extLst>
              <a:ext uri="{FF2B5EF4-FFF2-40B4-BE49-F238E27FC236}">
                <a16:creationId xmlns:a16="http://schemas.microsoft.com/office/drawing/2014/main" id="{AEEFB44B-B39A-407F-8508-D0991C2701EA}"/>
              </a:ext>
            </a:extLst>
          </p:cNvPr>
          <p:cNvSpPr>
            <a:spLocks noGrp="1"/>
          </p:cNvSpPr>
          <p:nvPr>
            <p:ph type="body" idx="1"/>
          </p:nvPr>
        </p:nvSpPr>
        <p:spPr>
          <a:xfrm>
            <a:off x="316983" y="557908"/>
            <a:ext cx="11540249" cy="2954655"/>
          </a:xfrm>
        </p:spPr>
        <p:txBody>
          <a:bodyPr/>
          <a:lstStyle/>
          <a:p>
            <a:r>
              <a:rPr lang="ja-JP" altLang="en-US" dirty="0">
                <a:latin typeface="MS Mincho" panose="02020609040205080304" pitchFamily="49" charset="-128"/>
                <a:ea typeface="MS Mincho" panose="02020609040205080304" pitchFamily="49" charset="-128"/>
              </a:rPr>
              <a:t>現象</a:t>
            </a:r>
            <a:endParaRPr lang="en-US" altLang="zh-CN"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就職支援職員課題解消意識と能力不足</a:t>
            </a:r>
            <a:endParaRPr lang="en-US" altLang="ja-JP"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職業訓練施設・教員不足</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リスク</a:t>
            </a:r>
            <a:endParaRPr lang="en-US" altLang="ja-JP"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対策</a:t>
            </a:r>
            <a:endParaRPr lang="en-US" altLang="ja-JP" dirty="0">
              <a:latin typeface="MS Mincho" panose="02020609040205080304" pitchFamily="49" charset="-128"/>
              <a:ea typeface="MS Mincho" panose="02020609040205080304" pitchFamily="49" charset="-128"/>
            </a:endParaRPr>
          </a:p>
          <a:p>
            <a:endParaRPr lang="en-US" altLang="ja-JP" dirty="0">
              <a:latin typeface="MS Mincho" panose="02020609040205080304" pitchFamily="49" charset="-128"/>
              <a:ea typeface="MS Mincho" panose="02020609040205080304" pitchFamily="49" charset="-128"/>
            </a:endParaRPr>
          </a:p>
          <a:p>
            <a:endParaRPr lang="en-US" altLang="ja-JP" dirty="0">
              <a:latin typeface="MS Mincho" panose="02020609040205080304" pitchFamily="49" charset="-128"/>
              <a:ea typeface="MS Mincho" panose="02020609040205080304" pitchFamily="49" charset="-128"/>
            </a:endParaRPr>
          </a:p>
        </p:txBody>
      </p:sp>
      <p:sp>
        <p:nvSpPr>
          <p:cNvPr id="4" name="日付プレースホルダー 3">
            <a:extLst>
              <a:ext uri="{FF2B5EF4-FFF2-40B4-BE49-F238E27FC236}">
                <a16:creationId xmlns:a16="http://schemas.microsoft.com/office/drawing/2014/main" id="{0710F1F0-90ED-47E9-913E-CE9C9DF43AFF}"/>
              </a:ext>
            </a:extLst>
          </p:cNvPr>
          <p:cNvSpPr>
            <a:spLocks noGrp="1"/>
          </p:cNvSpPr>
          <p:nvPr>
            <p:ph type="dt" sz="half" idx="6"/>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6B9D4807-1D00-4D43-A111-E77F2981FEE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Tree>
    <p:extLst>
      <p:ext uri="{BB962C8B-B14F-4D97-AF65-F5344CB8AC3E}">
        <p14:creationId xmlns:p14="http://schemas.microsoft.com/office/powerpoint/2010/main" val="18538140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政企学研の協力</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2022/9/8</a:t>
            </a:fld>
            <a:endParaRPr lang="en-US"/>
          </a:p>
        </p:txBody>
      </p:sp>
      <p:sp>
        <p:nvSpPr>
          <p:cNvPr id="9" name="灯片编号占位符 31">
            <a:extLst>
              <a:ext uri="{FF2B5EF4-FFF2-40B4-BE49-F238E27FC236}">
                <a16:creationId xmlns:a16="http://schemas.microsoft.com/office/drawing/2014/main" id="{0AFBFED8-50C3-4954-B838-D0B33FED354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64</a:t>
            </a:fld>
            <a:r>
              <a:rPr lang="ja-JP" altLang="en-US" spc="-45" dirty="0"/>
              <a:t>　</a:t>
            </a:r>
            <a:r>
              <a:rPr spc="-5" dirty="0"/>
              <a:t>-</a:t>
            </a:r>
          </a:p>
        </p:txBody>
      </p:sp>
    </p:spTree>
    <p:extLst>
      <p:ext uri="{BB962C8B-B14F-4D97-AF65-F5344CB8AC3E}">
        <p14:creationId xmlns:p14="http://schemas.microsoft.com/office/powerpoint/2010/main" val="3088578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教育</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a:xfrm>
            <a:off x="316983" y="557909"/>
            <a:ext cx="11540249" cy="2215991"/>
          </a:xfrm>
        </p:spPr>
        <p:txBody>
          <a:bodyPr/>
          <a:lstStyle/>
          <a:p>
            <a:r>
              <a:rPr lang="ja-JP" altLang="en-US" dirty="0">
                <a:solidFill>
                  <a:srgbClr val="FF0000"/>
                </a:solidFill>
              </a:rPr>
              <a:t>国立・公立</a:t>
            </a:r>
            <a:r>
              <a:rPr lang="ja-JP" altLang="en-US" dirty="0"/>
              <a:t>学校教育は　高校まで　無料化になる</a:t>
            </a:r>
            <a:endParaRPr lang="en-US" altLang="ja-JP" dirty="0"/>
          </a:p>
          <a:p>
            <a:endParaRPr lang="en-US" altLang="zh-CN" dirty="0"/>
          </a:p>
          <a:p>
            <a:r>
              <a:rPr lang="ja-JP" altLang="en-US" dirty="0"/>
              <a:t>高等教育は　教育ローンを支援し　ローンの返済完了まで　就職を支援する。</a:t>
            </a:r>
            <a:endParaRPr lang="en-US" altLang="ja-JP" dirty="0"/>
          </a:p>
          <a:p>
            <a:r>
              <a:rPr lang="ja-JP" altLang="en-US" dirty="0"/>
              <a:t>支援制度：</a:t>
            </a:r>
            <a:endParaRPr lang="en-US" altLang="ja-JP" dirty="0"/>
          </a:p>
          <a:p>
            <a:endParaRPr lang="en-US" altLang="zh-CN"/>
          </a:p>
          <a:p>
            <a:endParaRPr lang="zh-CN" altLang="en-US" dirty="0"/>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2022/9/8</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Tree>
    <p:extLst>
      <p:ext uri="{BB962C8B-B14F-4D97-AF65-F5344CB8AC3E}">
        <p14:creationId xmlns:p14="http://schemas.microsoft.com/office/powerpoint/2010/main" val="2097552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2022/9/8</a:t>
            </a:fld>
            <a:endParaRPr lang="en-US"/>
          </a:p>
        </p:txBody>
      </p:sp>
    </p:spTree>
    <p:extLst>
      <p:ext uri="{BB962C8B-B14F-4D97-AF65-F5344CB8AC3E}">
        <p14:creationId xmlns:p14="http://schemas.microsoft.com/office/powerpoint/2010/main" val="38842773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82C5089-CAFB-4252-8FD7-ECBC7756BD27}"/>
              </a:ext>
            </a:extLst>
          </p:cNvPr>
          <p:cNvSpPr>
            <a:spLocks noGrp="1"/>
          </p:cNvSpPr>
          <p:nvPr>
            <p:ph type="title"/>
          </p:nvPr>
        </p:nvSpPr>
        <p:spPr>
          <a:xfrm>
            <a:off x="831850" y="2715816"/>
            <a:ext cx="10515600" cy="1846659"/>
          </a:xfrm>
        </p:spPr>
        <p:txBody>
          <a:bodyPr/>
          <a:lstStyle/>
          <a:p>
            <a:r>
              <a:rPr lang="ja-JP" altLang="en-US" dirty="0"/>
              <a:t>社会保障制度</a:t>
            </a:r>
            <a:br>
              <a:rPr lang="en-US" altLang="ja-JP" dirty="0"/>
            </a:br>
            <a:r>
              <a:rPr lang="ja-JP" altLang="en-US" dirty="0"/>
              <a:t>　ー－生活支援・医療・介護</a:t>
            </a:r>
          </a:p>
        </p:txBody>
      </p:sp>
      <p:sp>
        <p:nvSpPr>
          <p:cNvPr id="7" name="テキスト プレースホルダー 6">
            <a:extLst>
              <a:ext uri="{FF2B5EF4-FFF2-40B4-BE49-F238E27FC236}">
                <a16:creationId xmlns:a16="http://schemas.microsoft.com/office/drawing/2014/main" id="{EEC3B18B-FF36-4D42-A23A-734855C1D328}"/>
              </a:ext>
            </a:extLst>
          </p:cNvPr>
          <p:cNvSpPr>
            <a:spLocks noGrp="1"/>
          </p:cNvSpPr>
          <p:nvPr>
            <p:ph type="body" idx="1"/>
          </p:nvPr>
        </p:nvSpPr>
        <p:spPr/>
        <p:txBody>
          <a:bodyPr/>
          <a:lstStyle/>
          <a:p>
            <a:endParaRPr lang="ja-JP" altLang="en-US" dirty="0"/>
          </a:p>
        </p:txBody>
      </p:sp>
      <p:sp>
        <p:nvSpPr>
          <p:cNvPr id="4" name="日付プレースホルダー 3">
            <a:extLst>
              <a:ext uri="{FF2B5EF4-FFF2-40B4-BE49-F238E27FC236}">
                <a16:creationId xmlns:a16="http://schemas.microsoft.com/office/drawing/2014/main" id="{C93CEE10-3819-4977-AF90-2CE795E922A5}"/>
              </a:ext>
            </a:extLst>
          </p:cNvPr>
          <p:cNvSpPr>
            <a:spLocks noGrp="1"/>
          </p:cNvSpPr>
          <p:nvPr>
            <p:ph type="dt" sz="half" idx="10"/>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78AE4496-39DD-457C-8240-FF09B1F5D2D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Tree>
    <p:extLst>
      <p:ext uri="{BB962C8B-B14F-4D97-AF65-F5344CB8AC3E}">
        <p14:creationId xmlns:p14="http://schemas.microsoft.com/office/powerpoint/2010/main" val="30408781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AE54B2DE-288F-6648-2AB4-4035B8CB1E39}"/>
              </a:ext>
            </a:extLst>
          </p:cNvPr>
          <p:cNvSpPr>
            <a:spLocks noGrp="1"/>
          </p:cNvSpPr>
          <p:nvPr>
            <p:ph type="title"/>
          </p:nvPr>
        </p:nvSpPr>
        <p:spPr>
          <a:xfrm>
            <a:off x="316983" y="-16805"/>
            <a:ext cx="11540249" cy="492443"/>
          </a:xfrm>
        </p:spPr>
        <p:txBody>
          <a:bodyPr/>
          <a:lstStyle/>
          <a:p>
            <a:r>
              <a:rPr lang="ja-JP" altLang="en-US" dirty="0"/>
              <a:t>生活支援</a:t>
            </a:r>
            <a:endParaRPr lang="en-US" dirty="0"/>
          </a:p>
        </p:txBody>
      </p:sp>
      <p:sp>
        <p:nvSpPr>
          <p:cNvPr id="9" name="文本占位符 8">
            <a:extLst>
              <a:ext uri="{FF2B5EF4-FFF2-40B4-BE49-F238E27FC236}">
                <a16:creationId xmlns:a16="http://schemas.microsoft.com/office/drawing/2014/main" id="{EEF58881-2341-DA2D-9A21-1C363CA3F94A}"/>
              </a:ext>
            </a:extLst>
          </p:cNvPr>
          <p:cNvSpPr>
            <a:spLocks noGrp="1"/>
          </p:cNvSpPr>
          <p:nvPr>
            <p:ph type="body" idx="1"/>
          </p:nvPr>
        </p:nvSpPr>
        <p:spPr>
          <a:xfrm>
            <a:off x="316983" y="557909"/>
            <a:ext cx="11540249" cy="2123658"/>
          </a:xfrm>
        </p:spPr>
        <p:txBody>
          <a:bodyPr/>
          <a:lstStyle/>
          <a:p>
            <a:r>
              <a:rPr lang="ja-JP" altLang="en-US" dirty="0"/>
              <a:t>現象</a:t>
            </a:r>
            <a:endParaRPr lang="en-US" altLang="ja-JP" dirty="0"/>
          </a:p>
          <a:p>
            <a:endParaRPr lang="en-US" dirty="0"/>
          </a:p>
          <a:p>
            <a:r>
              <a:rPr lang="ja-JP" altLang="en-US" dirty="0"/>
              <a:t>リスク</a:t>
            </a:r>
            <a:endParaRPr lang="en-US" altLang="ja-JP" dirty="0"/>
          </a:p>
          <a:p>
            <a:endParaRPr lang="en-US" dirty="0"/>
          </a:p>
          <a:p>
            <a:r>
              <a:rPr lang="ja-JP" altLang="en-US" dirty="0"/>
              <a:t>対策</a:t>
            </a:r>
            <a:endParaRPr lang="en-US" altLang="ja-JP" dirty="0"/>
          </a:p>
          <a:p>
            <a:pPr marL="800100" lvl="1" indent="-342900">
              <a:buFont typeface="Wingdings" panose="05000000000000000000" pitchFamily="2" charset="2"/>
              <a:buChar char="v"/>
            </a:pPr>
            <a:r>
              <a:rPr lang="ja-JP" altLang="en-US" dirty="0"/>
              <a:t>就職支援</a:t>
            </a:r>
            <a:endParaRPr lang="en-US" dirty="0"/>
          </a:p>
        </p:txBody>
      </p:sp>
      <p:sp>
        <p:nvSpPr>
          <p:cNvPr id="4" name="日期占位符 3">
            <a:extLst>
              <a:ext uri="{FF2B5EF4-FFF2-40B4-BE49-F238E27FC236}">
                <a16:creationId xmlns:a16="http://schemas.microsoft.com/office/drawing/2014/main" id="{2EFF5034-40D9-8ACF-137B-EBF813927054}"/>
              </a:ext>
            </a:extLst>
          </p:cNvPr>
          <p:cNvSpPr>
            <a:spLocks noGrp="1"/>
          </p:cNvSpPr>
          <p:nvPr>
            <p:ph type="dt" sz="half" idx="6"/>
          </p:nvPr>
        </p:nvSpPr>
        <p:spPr/>
        <p:txBody>
          <a:bodyPr/>
          <a:lstStyle/>
          <a:p>
            <a:fld id="{7741A87D-8854-4856-A598-5B71DC96129A}" type="datetime1">
              <a:rPr kumimoji="1" lang="zh-CN" altLang="en-US" smtClean="0"/>
              <a:t>2022/9/8</a:t>
            </a:fld>
            <a:endParaRPr kumimoji="1" lang="ja-JP" altLang="en-US"/>
          </a:p>
        </p:txBody>
      </p:sp>
      <p:sp>
        <p:nvSpPr>
          <p:cNvPr id="5" name="灯片编号占位符 4">
            <a:extLst>
              <a:ext uri="{FF2B5EF4-FFF2-40B4-BE49-F238E27FC236}">
                <a16:creationId xmlns:a16="http://schemas.microsoft.com/office/drawing/2014/main" id="{17DC0ACD-A24E-D49F-A4AA-DED94A18C02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Tree>
    <p:extLst>
      <p:ext uri="{BB962C8B-B14F-4D97-AF65-F5344CB8AC3E}">
        <p14:creationId xmlns:p14="http://schemas.microsoft.com/office/powerpoint/2010/main" val="808120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176BACE-85AA-4EF7-8E3B-B6413635B0FC}"/>
              </a:ext>
            </a:extLst>
          </p:cNvPr>
          <p:cNvSpPr>
            <a:spLocks noGrp="1"/>
          </p:cNvSpPr>
          <p:nvPr>
            <p:ph type="title"/>
          </p:nvPr>
        </p:nvSpPr>
        <p:spPr>
          <a:xfrm>
            <a:off x="316983" y="-16805"/>
            <a:ext cx="11540249" cy="492443"/>
          </a:xfrm>
        </p:spPr>
        <p:txBody>
          <a:bodyPr/>
          <a:lstStyle/>
          <a:p>
            <a:r>
              <a:rPr lang="ja-JP" altLang="en-US" dirty="0"/>
              <a:t>国民健康管理</a:t>
            </a:r>
          </a:p>
        </p:txBody>
      </p:sp>
      <p:sp>
        <p:nvSpPr>
          <p:cNvPr id="7" name="テキスト プレースホルダー 6">
            <a:extLst>
              <a:ext uri="{FF2B5EF4-FFF2-40B4-BE49-F238E27FC236}">
                <a16:creationId xmlns:a16="http://schemas.microsoft.com/office/drawing/2014/main" id="{099697B2-CF5A-45CD-A035-363D9059F1CA}"/>
              </a:ext>
            </a:extLst>
          </p:cNvPr>
          <p:cNvSpPr>
            <a:spLocks noGrp="1"/>
          </p:cNvSpPr>
          <p:nvPr>
            <p:ph type="body" idx="1"/>
          </p:nvPr>
        </p:nvSpPr>
        <p:spPr>
          <a:xfrm>
            <a:off x="316983" y="557909"/>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lang="en-US" dirty="0"/>
          </a:p>
          <a:p>
            <a:pPr marL="342900" indent="-342900">
              <a:buFont typeface="Wingdings" panose="05000000000000000000" pitchFamily="2" charset="2"/>
              <a:buChar char="l"/>
            </a:pPr>
            <a:r>
              <a:rPr kumimoji="1" lang="ja-JP" altLang="en-US" dirty="0"/>
              <a:t>リスク</a:t>
            </a:r>
            <a:endParaRPr kumimoji="1" lang="en-US" altLang="ja-JP" dirty="0"/>
          </a:p>
          <a:p>
            <a:endParaRPr lang="en-US" dirty="0"/>
          </a:p>
          <a:p>
            <a:pPr marL="342900" indent="-342900">
              <a:buFont typeface="Wingdings" panose="05000000000000000000" pitchFamily="2" charset="2"/>
              <a:buChar char="l"/>
            </a:pPr>
            <a:r>
              <a:rPr kumimoji="1" lang="ja-JP" altLang="en-US" dirty="0"/>
              <a:t>対策</a:t>
            </a:r>
            <a:endParaRPr kumimoji="1"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参考：</a:t>
            </a:r>
            <a:r>
              <a:rPr lang="en-US" altLang="ja-JP" dirty="0"/>
              <a:t>AI</a:t>
            </a:r>
            <a:r>
              <a:rPr lang="ja-JP" altLang="en-US" dirty="0"/>
              <a:t>医療</a:t>
            </a:r>
            <a:r>
              <a:rPr lang="en-US" altLang="ja-JP" dirty="0"/>
              <a:t>P</a:t>
            </a:r>
            <a:r>
              <a:rPr lang="ja-JP" altLang="en-US" dirty="0"/>
              <a:t>３０、</a:t>
            </a:r>
            <a:r>
              <a:rPr lang="en-US" altLang="ja-JP" dirty="0"/>
              <a:t>P</a:t>
            </a:r>
            <a:r>
              <a:rPr lang="ja-JP" altLang="en-US" dirty="0"/>
              <a:t>３２、</a:t>
            </a:r>
            <a:r>
              <a:rPr lang="en-US" altLang="ja-JP" dirty="0"/>
              <a:t>P</a:t>
            </a:r>
            <a:r>
              <a:rPr lang="ja-JP" altLang="en-US" dirty="0"/>
              <a:t>４４、</a:t>
            </a:r>
            <a:r>
              <a:rPr lang="en-US" altLang="ja-JP" dirty="0"/>
              <a:t>P</a:t>
            </a:r>
            <a:r>
              <a:rPr lang="ja-JP" altLang="en-US" dirty="0"/>
              <a:t>６４、</a:t>
            </a:r>
            <a:r>
              <a:rPr lang="en-US" altLang="ja-JP" dirty="0"/>
              <a:t>P68</a:t>
            </a:r>
            <a:endParaRPr lang="ja-JP" altLang="en-US" dirty="0"/>
          </a:p>
        </p:txBody>
      </p:sp>
      <p:sp>
        <p:nvSpPr>
          <p:cNvPr id="4" name="日付プレースホルダー 3">
            <a:extLst>
              <a:ext uri="{FF2B5EF4-FFF2-40B4-BE49-F238E27FC236}">
                <a16:creationId xmlns:a16="http://schemas.microsoft.com/office/drawing/2014/main" id="{EC0294C2-B655-42D9-B49F-AF71653F63B8}"/>
              </a:ext>
            </a:extLst>
          </p:cNvPr>
          <p:cNvSpPr>
            <a:spLocks noGrp="1"/>
          </p:cNvSpPr>
          <p:nvPr>
            <p:ph type="dt" sz="half" idx="6"/>
          </p:nvPr>
        </p:nvSpPr>
        <p:spPr/>
        <p:txBody>
          <a:bodyPr/>
          <a:lstStyle/>
          <a:p>
            <a:fld id="{7741A87D-8854-4856-A598-5B71DC96129A}" type="datetime1">
              <a:rPr kumimoji="1" lang="zh-CN" altLang="en-US" smtClean="0"/>
              <a:t>2022/9/8</a:t>
            </a:fld>
            <a:endParaRPr kumimoji="1" lang="ja-JP" altLang="en-US"/>
          </a:p>
        </p:txBody>
      </p:sp>
      <p:sp>
        <p:nvSpPr>
          <p:cNvPr id="5" name="スライド番号プレースホルダー 4">
            <a:extLst>
              <a:ext uri="{FF2B5EF4-FFF2-40B4-BE49-F238E27FC236}">
                <a16:creationId xmlns:a16="http://schemas.microsoft.com/office/drawing/2014/main" id="{E2031DAC-5EC9-4CF0-B2A3-71BFFFF13FF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Tree>
    <p:extLst>
      <p:ext uri="{BB962C8B-B14F-4D97-AF65-F5344CB8AC3E}">
        <p14:creationId xmlns:p14="http://schemas.microsoft.com/office/powerpoint/2010/main" val="3965668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省・庁・自治体のチームワーク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告発メールアドレスをホームページに公開します。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2022/9/8</a:t>
            </a:fld>
            <a:endParaRPr lang="en-US"/>
          </a:p>
        </p:txBody>
      </p:sp>
    </p:spTree>
    <p:extLst>
      <p:ext uri="{BB962C8B-B14F-4D97-AF65-F5344CB8AC3E}">
        <p14:creationId xmlns:p14="http://schemas.microsoft.com/office/powerpoint/2010/main" val="22873406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60160-DF44-40CB-8ECF-DD6B1AA27204}"/>
              </a:ext>
            </a:extLst>
          </p:cNvPr>
          <p:cNvSpPr>
            <a:spLocks noGrp="1"/>
          </p:cNvSpPr>
          <p:nvPr>
            <p:ph type="title"/>
          </p:nvPr>
        </p:nvSpPr>
        <p:spPr>
          <a:xfrm>
            <a:off x="316983" y="-16805"/>
            <a:ext cx="11540249" cy="492443"/>
          </a:xfrm>
        </p:spPr>
        <p:txBody>
          <a:bodyPr/>
          <a:lstStyle/>
          <a:p>
            <a:r>
              <a:rPr kumimoji="1" lang="ja-JP" altLang="en-US" dirty="0"/>
              <a:t>高齢社会のヘルスケア</a:t>
            </a:r>
          </a:p>
        </p:txBody>
      </p:sp>
      <p:sp>
        <p:nvSpPr>
          <p:cNvPr id="3" name="テキスト プレースホルダー 2">
            <a:extLst>
              <a:ext uri="{FF2B5EF4-FFF2-40B4-BE49-F238E27FC236}">
                <a16:creationId xmlns:a16="http://schemas.microsoft.com/office/drawing/2014/main" id="{EBBE0C55-B17E-4AFE-B0EF-690291989250}"/>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pPr marL="342900" indent="-342900">
              <a:buFont typeface="Wingdings" panose="05000000000000000000" pitchFamily="2" charset="2"/>
              <a:buChar char="l"/>
            </a:pPr>
            <a:endParaRPr kumimoji="1" lang="en-US" altLang="ja-JP" dirty="0"/>
          </a:p>
          <a:p>
            <a:pPr marL="342900" indent="-342900">
              <a:buFont typeface="Wingdings" panose="05000000000000000000" pitchFamily="2" charset="2"/>
              <a:buChar char="l"/>
            </a:pPr>
            <a:r>
              <a:rPr kumimoji="1" lang="ja-JP" altLang="en-US" dirty="0"/>
              <a:t>対策</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D691380D-4BA1-48FF-8127-0C98E4C1B75F}"/>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2237D367-EF8B-42C9-9FB5-44062804D26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Tree>
    <p:extLst>
      <p:ext uri="{BB962C8B-B14F-4D97-AF65-F5344CB8AC3E}">
        <p14:creationId xmlns:p14="http://schemas.microsoft.com/office/powerpoint/2010/main" val="2507058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その他</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2022/9/8</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Tree>
    <p:extLst>
      <p:ext uri="{BB962C8B-B14F-4D97-AF65-F5344CB8AC3E}">
        <p14:creationId xmlns:p14="http://schemas.microsoft.com/office/powerpoint/2010/main" val="1793824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Tree>
    <p:extLst>
      <p:ext uri="{BB962C8B-B14F-4D97-AF65-F5344CB8AC3E}">
        <p14:creationId xmlns:p14="http://schemas.microsoft.com/office/powerpoint/2010/main" val="30138129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Tree>
    <p:extLst>
      <p:ext uri="{BB962C8B-B14F-4D97-AF65-F5344CB8AC3E}">
        <p14:creationId xmlns:p14="http://schemas.microsoft.com/office/powerpoint/2010/main" val="30566523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在日外国人の支援</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lang="ja-JP" altLang="en-US" dirty="0"/>
              <a:t>支援ガイド</a:t>
            </a:r>
          </a:p>
          <a:p>
            <a:r>
              <a:rPr lang="ja-JP" altLang="en-US" dirty="0"/>
              <a:t>ルール：早速な自立になるために　不必要なイベントをコントロールして　全力な　日本語を勉強すること</a:t>
            </a:r>
          </a:p>
          <a:p>
            <a:r>
              <a:rPr lang="ja-JP" altLang="en-US" dirty="0"/>
              <a:t>必要な支援資料：</a:t>
            </a:r>
          </a:p>
          <a:p>
            <a:r>
              <a:rPr lang="ja-JP" altLang="en-US" dirty="0"/>
              <a:t>自習できる日本語勉強サイト</a:t>
            </a:r>
          </a:p>
          <a:p>
            <a:r>
              <a:rPr lang="en-US" altLang="ja-JP" dirty="0"/>
              <a:t>--</a:t>
            </a:r>
            <a:r>
              <a:rPr lang="ja-JP" altLang="en-US" dirty="0"/>
              <a:t>　日本語講座（ウクライナ語で発音をメモする）</a:t>
            </a:r>
          </a:p>
          <a:p>
            <a:r>
              <a:rPr lang="en-US" altLang="ja-JP" dirty="0"/>
              <a:t>--</a:t>
            </a:r>
            <a:r>
              <a:rPr lang="ja-JP" altLang="en-US" dirty="0"/>
              <a:t>　</a:t>
            </a:r>
            <a:r>
              <a:rPr lang="en-US" altLang="ja-JP" dirty="0"/>
              <a:t>MP3</a:t>
            </a:r>
            <a:r>
              <a:rPr lang="ja-JP" altLang="en-US" dirty="0"/>
              <a:t>　　</a:t>
            </a:r>
          </a:p>
          <a:p>
            <a:endParaRPr lang="ja-JP" altLang="en-US" dirty="0"/>
          </a:p>
          <a:p>
            <a:r>
              <a:rPr lang="ja-JP" altLang="en-US" dirty="0"/>
              <a:t>すぐ自立できる正規仕事：スーパーマーケットの商品の準備・整理、事務所の清掃</a:t>
            </a:r>
          </a:p>
          <a:p>
            <a:pPr marL="342900" indent="-342900">
              <a:buFont typeface="Wingdings" panose="05000000000000000000" pitchFamily="2" charset="2"/>
              <a:buChar char="l"/>
            </a:pPr>
            <a:r>
              <a:rPr lang="ja-JP" altLang="en-US" dirty="0"/>
              <a:t>支援プロセス</a:t>
            </a:r>
          </a:p>
          <a:p>
            <a:r>
              <a:rPr lang="ja-JP" altLang="en-US" dirty="0"/>
              <a:t>第１週：政府手続き紹介、チェックリストを説明、日本語基本発音の勉強支援、日本生活の支援</a:t>
            </a:r>
          </a:p>
          <a:p>
            <a:r>
              <a:rPr lang="ja-JP" altLang="en-US" dirty="0"/>
              <a:t>第２週～第３週：可能の仕事の紹介・面談</a:t>
            </a:r>
          </a:p>
          <a:p>
            <a:r>
              <a:rPr lang="ja-JP" altLang="en-US"/>
              <a:t>第４週：就労</a:t>
            </a:r>
            <a:r>
              <a:rPr lang="ja-JP" altLang="en-US" dirty="0"/>
              <a:t>資格</a:t>
            </a:r>
            <a:r>
              <a:rPr lang="ja-JP" altLang="en-US"/>
              <a:t>へ変更、長期</a:t>
            </a:r>
            <a:r>
              <a:rPr lang="ja-JP" altLang="en-US" dirty="0"/>
              <a:t>賃貸住宅の契約</a:t>
            </a:r>
            <a:endParaRPr lang="zh-CN" altLang="en-US" dirty="0"/>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Tree>
    <p:extLst>
      <p:ext uri="{BB962C8B-B14F-4D97-AF65-F5344CB8AC3E}">
        <p14:creationId xmlns:p14="http://schemas.microsoft.com/office/powerpoint/2010/main" val="33812846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在日外国人の支援</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lang="ja-JP" altLang="en-US" dirty="0"/>
              <a:t>来日のウクライナ人とは</a:t>
            </a:r>
          </a:p>
          <a:p>
            <a:r>
              <a:rPr lang="ja-JP" altLang="en-US" dirty="0"/>
              <a:t>政治と関係がない来日の普通のウクライナ人は　難民・準難民ではない。日本国にとって　労働者だと思う。</a:t>
            </a:r>
          </a:p>
          <a:p>
            <a:pPr marL="342900" indent="-342900">
              <a:buFont typeface="Wingdings" panose="05000000000000000000" pitchFamily="2" charset="2"/>
              <a:buChar char="l"/>
            </a:pPr>
            <a:r>
              <a:rPr lang="ja-JP" altLang="en-US" dirty="0"/>
              <a:t>来日のウクライナ人の自立</a:t>
            </a:r>
          </a:p>
          <a:p>
            <a:r>
              <a:rPr lang="ja-JP" altLang="en-US" dirty="0"/>
              <a:t>日本語を勉強できる、就職できる</a:t>
            </a:r>
          </a:p>
          <a:p>
            <a:pPr marL="342900" indent="-342900">
              <a:buFont typeface="Wingdings" panose="05000000000000000000" pitchFamily="2" charset="2"/>
              <a:buChar char="l"/>
            </a:pPr>
            <a:r>
              <a:rPr lang="ja-JP" altLang="en-US" dirty="0"/>
              <a:t>管理チーム：省庁支援管理リーダー、地方自治体支援リーダー</a:t>
            </a:r>
          </a:p>
          <a:p>
            <a:pPr marL="342900" indent="-342900">
              <a:buFont typeface="Wingdings" panose="05000000000000000000" pitchFamily="2" charset="2"/>
              <a:buChar char="l"/>
            </a:pPr>
            <a:r>
              <a:rPr lang="ja-JP" altLang="en-US" dirty="0"/>
              <a:t>支援チーム：地方自治体支援リーダー、地方自治体支援メンバー</a:t>
            </a:r>
          </a:p>
          <a:p>
            <a:pPr marL="342900" indent="-342900">
              <a:buFont typeface="Wingdings" panose="05000000000000000000" pitchFamily="2" charset="2"/>
              <a:buChar char="l"/>
            </a:pPr>
            <a:r>
              <a:rPr lang="ja-JP" altLang="en-US" dirty="0"/>
              <a:t>サポート：生活支援方、教育支援方、住宅支援方、仕事支援方</a:t>
            </a:r>
          </a:p>
          <a:p>
            <a:pPr marL="342900" indent="-342900">
              <a:buFont typeface="Wingdings" panose="05000000000000000000" pitchFamily="2" charset="2"/>
              <a:buChar char="l"/>
            </a:pPr>
            <a:endParaRPr lang="zh-CN" altLang="en-US" dirty="0"/>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Tree>
    <p:extLst>
      <p:ext uri="{BB962C8B-B14F-4D97-AF65-F5344CB8AC3E}">
        <p14:creationId xmlns:p14="http://schemas.microsoft.com/office/powerpoint/2010/main" val="6973573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highlight>
                  <a:srgbClr val="00FF00"/>
                </a:highlight>
                <a:latin typeface="MS Mincho" panose="02020609040205080304" pitchFamily="49" charset="-128"/>
                <a:ea typeface="MS Mincho" panose="02020609040205080304" pitchFamily="49" charset="-128"/>
              </a:rPr>
              <a:t>Objectives</a:t>
            </a:r>
            <a:r>
              <a:rPr lang="ja-JP" altLang="en-US" sz="2400" dirty="0">
                <a:highlight>
                  <a:srgbClr val="00FF00"/>
                </a:highlight>
                <a:latin typeface="MS Mincho" panose="02020609040205080304" pitchFamily="49" charset="-128"/>
                <a:ea typeface="MS Mincho" panose="02020609040205080304" pitchFamily="49" charset="-128"/>
              </a:rPr>
              <a:t>）</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latin typeface="MS Mincho" panose="02020609040205080304" pitchFamily="49" charset="-128"/>
                <a:ea typeface="MS Mincho" panose="02020609040205080304" pitchFamily="49" charset="-128"/>
              </a:rPr>
              <a:t>２０３０の日本</a:t>
            </a:r>
            <a:endParaRPr lang="en-US" altLang="ja-JP" sz="2400" dirty="0">
              <a:highlight>
                <a:srgbClr val="00FF00"/>
              </a:highlight>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行政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インフラ</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科学研究</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農業</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交通</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経済</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ü"/>
            </a:pPr>
            <a:endParaRPr lang="en-US" altLang="ja-JP" sz="22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中間目標</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2023</a:t>
            </a:r>
            <a:r>
              <a:rPr lang="ja-JP" altLang="en-US" sz="2200" dirty="0">
                <a:latin typeface="MS Mincho" panose="02020609040205080304" pitchFamily="49" charset="-128"/>
                <a:ea typeface="MS Mincho" panose="02020609040205080304" pitchFamily="49" charset="-128"/>
              </a:rPr>
              <a:t>年</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2025</a:t>
            </a:r>
            <a:r>
              <a:rPr lang="ja-JP" altLang="en-US" sz="2200" dirty="0">
                <a:latin typeface="MS Mincho" panose="02020609040205080304" pitchFamily="49" charset="-128"/>
                <a:ea typeface="MS Mincho" panose="02020609040205080304" pitchFamily="49" charset="-128"/>
              </a:rPr>
              <a:t>年</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2027</a:t>
            </a:r>
            <a:r>
              <a:rPr lang="ja-JP" altLang="en-US" sz="2200" dirty="0">
                <a:latin typeface="MS Mincho" panose="02020609040205080304" pitchFamily="49" charset="-128"/>
                <a:ea typeface="MS Mincho" panose="02020609040205080304" pitchFamily="49" charset="-128"/>
              </a:rPr>
              <a:t>年</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7" name="灯片编号占位符 31">
            <a:extLst>
              <a:ext uri="{FF2B5EF4-FFF2-40B4-BE49-F238E27FC236}">
                <a16:creationId xmlns:a16="http://schemas.microsoft.com/office/drawing/2014/main" id="{EC5DC44D-3A42-420C-9596-46CCBFA4686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76</a:t>
            </a:fld>
            <a:r>
              <a:rPr lang="ja-JP" altLang="en-US" spc="-45" dirty="0"/>
              <a:t>　</a:t>
            </a:r>
            <a:r>
              <a:rPr spc="-5" dirty="0"/>
              <a:t>-</a:t>
            </a:r>
          </a:p>
        </p:txBody>
      </p:sp>
    </p:spTree>
    <p:extLst>
      <p:ext uri="{BB962C8B-B14F-4D97-AF65-F5344CB8AC3E}">
        <p14:creationId xmlns:p14="http://schemas.microsoft.com/office/powerpoint/2010/main" val="27706361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ポジショニング</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国民の大好きな国ですか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2022/9/8</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ja-JP" altLang="en-US" sz="4800" dirty="0"/>
              <a:t>❓</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p:txBody>
          <a:bodyPr/>
          <a:lstStyle/>
          <a:p>
            <a:r>
              <a:rPr lang="ja-JP" altLang="en-US" dirty="0"/>
              <a:t>社会・経済の好循環</a:t>
            </a:r>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2022/9/8</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78</a:t>
            </a:fld>
            <a:r>
              <a:rPr spc="-45" dirty="0"/>
              <a:t> </a:t>
            </a:r>
            <a:r>
              <a:rPr spc="-5" dirty="0"/>
              <a:t>-</a:t>
            </a:r>
          </a:p>
        </p:txBody>
      </p:sp>
      <p:sp>
        <p:nvSpPr>
          <p:cNvPr id="5" name="文本框 4">
            <a:extLst>
              <a:ext uri="{FF2B5EF4-FFF2-40B4-BE49-F238E27FC236}">
                <a16:creationId xmlns:a16="http://schemas.microsoft.com/office/drawing/2014/main" id="{A4C876B1-3FFE-8566-A9EB-7E52E3BC1861}"/>
              </a:ext>
            </a:extLst>
          </p:cNvPr>
          <p:cNvSpPr txBox="1"/>
          <p:nvPr/>
        </p:nvSpPr>
        <p:spPr>
          <a:xfrm>
            <a:off x="5341356" y="2771775"/>
            <a:ext cx="1484089" cy="646331"/>
          </a:xfrm>
          <a:prstGeom prst="rect">
            <a:avLst/>
          </a:prstGeom>
          <a:noFill/>
          <a:ln>
            <a:solidFill>
              <a:schemeClr val="tx1"/>
            </a:solidFill>
          </a:ln>
        </p:spPr>
        <p:txBody>
          <a:bodyPr wrap="square" rtlCol="0">
            <a:spAutoFit/>
          </a:bodyPr>
          <a:lstStyle/>
          <a:p>
            <a:pPr algn="ctr"/>
            <a:r>
              <a:rPr lang="ja-JP" altLang="en-US" dirty="0"/>
              <a:t>人</a:t>
            </a:r>
            <a:endParaRPr lang="en-US" altLang="ja-JP" dirty="0"/>
          </a:p>
          <a:p>
            <a:pPr algn="ctr"/>
            <a:r>
              <a:rPr lang="ja-JP" altLang="en-US" dirty="0"/>
              <a:t>給料↑</a:t>
            </a:r>
            <a:endParaRPr lang="zh-CN" altLang="en-US" dirty="0"/>
          </a:p>
        </p:txBody>
      </p:sp>
      <p:sp>
        <p:nvSpPr>
          <p:cNvPr id="6" name="文本框 5">
            <a:extLst>
              <a:ext uri="{FF2B5EF4-FFF2-40B4-BE49-F238E27FC236}">
                <a16:creationId xmlns:a16="http://schemas.microsoft.com/office/drawing/2014/main" id="{4D37772F-B0B9-E3C3-68C2-D23BF39DD266}"/>
              </a:ext>
            </a:extLst>
          </p:cNvPr>
          <p:cNvSpPr txBox="1"/>
          <p:nvPr/>
        </p:nvSpPr>
        <p:spPr>
          <a:xfrm>
            <a:off x="8238481" y="909638"/>
            <a:ext cx="1415761" cy="646331"/>
          </a:xfrm>
          <a:prstGeom prst="rect">
            <a:avLst/>
          </a:prstGeom>
          <a:noFill/>
          <a:ln>
            <a:solidFill>
              <a:schemeClr val="tx1"/>
            </a:solidFill>
          </a:ln>
        </p:spPr>
        <p:txBody>
          <a:bodyPr wrap="square" rtlCol="0">
            <a:spAutoFit/>
          </a:bodyPr>
          <a:lstStyle/>
          <a:p>
            <a:pPr algn="ctr"/>
            <a:r>
              <a:rPr lang="ja-JP" altLang="en-US" dirty="0"/>
              <a:t>就職</a:t>
            </a:r>
            <a:endParaRPr lang="en-US" altLang="ja-JP" dirty="0"/>
          </a:p>
          <a:p>
            <a:pPr algn="ctr"/>
            <a:r>
              <a:rPr lang="ja-JP" altLang="en-US" dirty="0"/>
              <a:t>技能↑</a:t>
            </a:r>
            <a:endParaRPr lang="zh-CN" altLang="en-US" dirty="0"/>
          </a:p>
        </p:txBody>
      </p:sp>
      <p:cxnSp>
        <p:nvCxnSpPr>
          <p:cNvPr id="8" name="连接符: 肘形 7">
            <a:extLst>
              <a:ext uri="{FF2B5EF4-FFF2-40B4-BE49-F238E27FC236}">
                <a16:creationId xmlns:a16="http://schemas.microsoft.com/office/drawing/2014/main" id="{CB551727-2997-926F-E24C-0533F948A7AC}"/>
              </a:ext>
            </a:extLst>
          </p:cNvPr>
          <p:cNvCxnSpPr>
            <a:cxnSpLocks/>
            <a:stCxn id="5" idx="0"/>
            <a:endCxn id="6" idx="1"/>
          </p:cNvCxnSpPr>
          <p:nvPr/>
        </p:nvCxnSpPr>
        <p:spPr>
          <a:xfrm rot="5400000" flipH="1" flipV="1">
            <a:off x="6391456" y="924750"/>
            <a:ext cx="1538971" cy="215508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68E0A03-3328-3C2B-4ADF-F8DA91EBA506}"/>
              </a:ext>
            </a:extLst>
          </p:cNvPr>
          <p:cNvSpPr txBox="1"/>
          <p:nvPr/>
        </p:nvSpPr>
        <p:spPr>
          <a:xfrm>
            <a:off x="10423473" y="2771774"/>
            <a:ext cx="1415761" cy="646331"/>
          </a:xfrm>
          <a:prstGeom prst="rect">
            <a:avLst/>
          </a:prstGeom>
          <a:noFill/>
          <a:ln>
            <a:solidFill>
              <a:schemeClr val="tx1"/>
            </a:solidFill>
          </a:ln>
        </p:spPr>
        <p:txBody>
          <a:bodyPr wrap="square" rtlCol="0">
            <a:spAutoFit/>
          </a:bodyPr>
          <a:lstStyle/>
          <a:p>
            <a:pPr algn="ctr"/>
            <a:r>
              <a:rPr lang="ja-JP" altLang="en-US" dirty="0"/>
              <a:t>企業競争力</a:t>
            </a:r>
            <a:endParaRPr lang="en-US" altLang="ja-JP" dirty="0"/>
          </a:p>
          <a:p>
            <a:pPr algn="ctr"/>
            <a:r>
              <a:rPr lang="ja-JP" altLang="en-US" dirty="0"/>
              <a:t>生産性↑</a:t>
            </a:r>
            <a:endParaRPr lang="zh-CN" altLang="en-US" dirty="0"/>
          </a:p>
        </p:txBody>
      </p:sp>
      <p:cxnSp>
        <p:nvCxnSpPr>
          <p:cNvPr id="11" name="连接符: 肘形 10">
            <a:extLst>
              <a:ext uri="{FF2B5EF4-FFF2-40B4-BE49-F238E27FC236}">
                <a16:creationId xmlns:a16="http://schemas.microsoft.com/office/drawing/2014/main" id="{2673610F-D639-E27C-28DF-3FF87E226DA6}"/>
              </a:ext>
            </a:extLst>
          </p:cNvPr>
          <p:cNvCxnSpPr>
            <a:stCxn id="6" idx="3"/>
            <a:endCxn id="9" idx="0"/>
          </p:cNvCxnSpPr>
          <p:nvPr/>
        </p:nvCxnSpPr>
        <p:spPr>
          <a:xfrm>
            <a:off x="9654242" y="1232804"/>
            <a:ext cx="1477112" cy="153897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95D2C87-7E41-F99C-F7D4-C6335484B317}"/>
              </a:ext>
            </a:extLst>
          </p:cNvPr>
          <p:cNvSpPr txBox="1"/>
          <p:nvPr/>
        </p:nvSpPr>
        <p:spPr>
          <a:xfrm>
            <a:off x="8089826" y="5224461"/>
            <a:ext cx="1713071" cy="646330"/>
          </a:xfrm>
          <a:prstGeom prst="rect">
            <a:avLst/>
          </a:prstGeom>
          <a:noFill/>
          <a:ln>
            <a:solidFill>
              <a:schemeClr val="tx1"/>
            </a:solidFill>
          </a:ln>
        </p:spPr>
        <p:txBody>
          <a:bodyPr wrap="square" rtlCol="0">
            <a:noAutofit/>
          </a:bodyPr>
          <a:lstStyle/>
          <a:p>
            <a:pPr algn="ctr"/>
            <a:r>
              <a:rPr lang="ja-JP" altLang="en-US" dirty="0"/>
              <a:t>企業事業改善</a:t>
            </a:r>
            <a:endParaRPr lang="en-US" altLang="ja-JP" dirty="0"/>
          </a:p>
          <a:p>
            <a:pPr algn="ctr"/>
            <a:r>
              <a:rPr lang="ja-JP" altLang="en-US" dirty="0"/>
              <a:t>利益率↑</a:t>
            </a:r>
            <a:endParaRPr lang="zh-CN" altLang="en-US" dirty="0"/>
          </a:p>
        </p:txBody>
      </p:sp>
      <p:cxnSp>
        <p:nvCxnSpPr>
          <p:cNvPr id="13" name="连接符: 肘形 12">
            <a:extLst>
              <a:ext uri="{FF2B5EF4-FFF2-40B4-BE49-F238E27FC236}">
                <a16:creationId xmlns:a16="http://schemas.microsoft.com/office/drawing/2014/main" id="{6E9AE335-411B-D7FE-D725-C6866790BCF5}"/>
              </a:ext>
            </a:extLst>
          </p:cNvPr>
          <p:cNvCxnSpPr>
            <a:cxnSpLocks/>
            <a:stCxn id="9" idx="2"/>
            <a:endCxn id="12" idx="3"/>
          </p:cNvCxnSpPr>
          <p:nvPr/>
        </p:nvCxnSpPr>
        <p:spPr>
          <a:xfrm rot="5400000">
            <a:off x="9402366" y="3818637"/>
            <a:ext cx="2129521" cy="132845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连接符: 肘形 15">
            <a:extLst>
              <a:ext uri="{FF2B5EF4-FFF2-40B4-BE49-F238E27FC236}">
                <a16:creationId xmlns:a16="http://schemas.microsoft.com/office/drawing/2014/main" id="{917DD7D9-0551-2AA8-AB34-C1AC0214CADA}"/>
              </a:ext>
            </a:extLst>
          </p:cNvPr>
          <p:cNvCxnSpPr>
            <a:cxnSpLocks/>
            <a:stCxn id="12" idx="1"/>
            <a:endCxn id="5" idx="2"/>
          </p:cNvCxnSpPr>
          <p:nvPr/>
        </p:nvCxnSpPr>
        <p:spPr>
          <a:xfrm rot="10800000">
            <a:off x="6083402" y="3418106"/>
            <a:ext cx="2006425" cy="212952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4B9524F7-9F8B-7F17-813D-83BDB213C454}"/>
              </a:ext>
            </a:extLst>
          </p:cNvPr>
          <p:cNvSpPr txBox="1"/>
          <p:nvPr/>
        </p:nvSpPr>
        <p:spPr>
          <a:xfrm>
            <a:off x="2537758" y="904320"/>
            <a:ext cx="1484089" cy="646331"/>
          </a:xfrm>
          <a:prstGeom prst="rect">
            <a:avLst/>
          </a:prstGeom>
          <a:noFill/>
          <a:ln>
            <a:solidFill>
              <a:schemeClr val="tx1"/>
            </a:solidFill>
          </a:ln>
        </p:spPr>
        <p:txBody>
          <a:bodyPr wrap="square" rtlCol="0">
            <a:spAutoFit/>
          </a:bodyPr>
          <a:lstStyle/>
          <a:p>
            <a:pPr algn="ctr"/>
            <a:r>
              <a:rPr lang="ja-JP" altLang="en-US" dirty="0"/>
              <a:t>幸福</a:t>
            </a:r>
            <a:endParaRPr lang="en-US" altLang="ja-JP" dirty="0"/>
          </a:p>
          <a:p>
            <a:pPr algn="ctr"/>
            <a:r>
              <a:rPr lang="ja-JP" altLang="en-US" dirty="0"/>
              <a:t>社会保険↑</a:t>
            </a:r>
            <a:endParaRPr lang="zh-CN" altLang="en-US" dirty="0"/>
          </a:p>
        </p:txBody>
      </p:sp>
      <p:sp>
        <p:nvSpPr>
          <p:cNvPr id="24" name="文本框 23">
            <a:extLst>
              <a:ext uri="{FF2B5EF4-FFF2-40B4-BE49-F238E27FC236}">
                <a16:creationId xmlns:a16="http://schemas.microsoft.com/office/drawing/2014/main" id="{99A0B32D-32B5-A862-1670-CE32EC1C1DD0}"/>
              </a:ext>
            </a:extLst>
          </p:cNvPr>
          <p:cNvSpPr txBox="1"/>
          <p:nvPr/>
        </p:nvSpPr>
        <p:spPr>
          <a:xfrm>
            <a:off x="318601" y="2771773"/>
            <a:ext cx="1484089" cy="646331"/>
          </a:xfrm>
          <a:prstGeom prst="rect">
            <a:avLst/>
          </a:prstGeom>
          <a:noFill/>
          <a:ln>
            <a:solidFill>
              <a:schemeClr val="tx1"/>
            </a:solidFill>
          </a:ln>
        </p:spPr>
        <p:txBody>
          <a:bodyPr wrap="square" rtlCol="0">
            <a:spAutoFit/>
          </a:bodyPr>
          <a:lstStyle/>
          <a:p>
            <a:pPr algn="ctr"/>
            <a:r>
              <a:rPr lang="ja-JP" altLang="en-US" dirty="0"/>
              <a:t>家庭</a:t>
            </a:r>
            <a:endParaRPr lang="en-US" altLang="ja-JP" dirty="0"/>
          </a:p>
          <a:p>
            <a:pPr algn="ctr"/>
            <a:r>
              <a:rPr lang="ja-JP" altLang="en-US" dirty="0"/>
              <a:t>生育率↑</a:t>
            </a:r>
            <a:endParaRPr lang="zh-CN" altLang="en-US" dirty="0"/>
          </a:p>
        </p:txBody>
      </p:sp>
      <p:sp>
        <p:nvSpPr>
          <p:cNvPr id="25" name="文本框 24">
            <a:extLst>
              <a:ext uri="{FF2B5EF4-FFF2-40B4-BE49-F238E27FC236}">
                <a16:creationId xmlns:a16="http://schemas.microsoft.com/office/drawing/2014/main" id="{9293A72A-7664-7F5B-6B3D-267C6E0E29BC}"/>
              </a:ext>
            </a:extLst>
          </p:cNvPr>
          <p:cNvSpPr txBox="1"/>
          <p:nvPr/>
        </p:nvSpPr>
        <p:spPr>
          <a:xfrm>
            <a:off x="2238162" y="5224460"/>
            <a:ext cx="1927581" cy="646331"/>
          </a:xfrm>
          <a:prstGeom prst="rect">
            <a:avLst/>
          </a:prstGeom>
          <a:noFill/>
          <a:ln>
            <a:solidFill>
              <a:schemeClr val="tx1"/>
            </a:solidFill>
          </a:ln>
        </p:spPr>
        <p:txBody>
          <a:bodyPr wrap="square" rtlCol="0">
            <a:spAutoFit/>
          </a:bodyPr>
          <a:lstStyle/>
          <a:p>
            <a:pPr algn="ctr"/>
            <a:r>
              <a:rPr lang="ja-JP" altLang="en-US" dirty="0"/>
              <a:t>投資</a:t>
            </a:r>
            <a:endParaRPr lang="en-US" altLang="ja-JP" dirty="0"/>
          </a:p>
          <a:p>
            <a:pPr algn="ctr"/>
            <a:r>
              <a:rPr lang="ja-JP" altLang="en-US" dirty="0"/>
              <a:t>資産・教育↑</a:t>
            </a:r>
            <a:endParaRPr lang="zh-CN" altLang="en-US" dirty="0"/>
          </a:p>
        </p:txBody>
      </p:sp>
      <p:cxnSp>
        <p:nvCxnSpPr>
          <p:cNvPr id="27" name="连接符: 肘形 26">
            <a:extLst>
              <a:ext uri="{FF2B5EF4-FFF2-40B4-BE49-F238E27FC236}">
                <a16:creationId xmlns:a16="http://schemas.microsoft.com/office/drawing/2014/main" id="{D4FA50AB-E6FE-C7AE-2700-C7542353ED23}"/>
              </a:ext>
            </a:extLst>
          </p:cNvPr>
          <p:cNvCxnSpPr>
            <a:stCxn id="5" idx="0"/>
            <a:endCxn id="23" idx="3"/>
          </p:cNvCxnSpPr>
          <p:nvPr/>
        </p:nvCxnSpPr>
        <p:spPr>
          <a:xfrm rot="16200000" flipV="1">
            <a:off x="4280480" y="968854"/>
            <a:ext cx="1544289" cy="206155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E03A1C96-F990-4902-B2E6-4E48ADEAEE45}"/>
              </a:ext>
            </a:extLst>
          </p:cNvPr>
          <p:cNvCxnSpPr>
            <a:cxnSpLocks/>
            <a:stCxn id="23" idx="1"/>
            <a:endCxn id="24" idx="0"/>
          </p:cNvCxnSpPr>
          <p:nvPr/>
        </p:nvCxnSpPr>
        <p:spPr>
          <a:xfrm rot="10800000" flipV="1">
            <a:off x="1060646" y="1227485"/>
            <a:ext cx="1477112" cy="154428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30">
            <a:extLst>
              <a:ext uri="{FF2B5EF4-FFF2-40B4-BE49-F238E27FC236}">
                <a16:creationId xmlns:a16="http://schemas.microsoft.com/office/drawing/2014/main" id="{975613FE-09EE-2ACA-08C7-55002C83D969}"/>
              </a:ext>
            </a:extLst>
          </p:cNvPr>
          <p:cNvCxnSpPr>
            <a:cxnSpLocks/>
            <a:stCxn id="24" idx="2"/>
            <a:endCxn id="25" idx="1"/>
          </p:cNvCxnSpPr>
          <p:nvPr/>
        </p:nvCxnSpPr>
        <p:spPr>
          <a:xfrm rot="16200000" flipH="1">
            <a:off x="584643" y="3894107"/>
            <a:ext cx="2129522" cy="117751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连接符: 肘形 33">
            <a:extLst>
              <a:ext uri="{FF2B5EF4-FFF2-40B4-BE49-F238E27FC236}">
                <a16:creationId xmlns:a16="http://schemas.microsoft.com/office/drawing/2014/main" id="{2DE824C1-CFCD-AA45-68F6-49E7D8F6AC69}"/>
              </a:ext>
            </a:extLst>
          </p:cNvPr>
          <p:cNvCxnSpPr>
            <a:cxnSpLocks/>
            <a:stCxn id="25" idx="3"/>
            <a:endCxn id="5" idx="2"/>
          </p:cNvCxnSpPr>
          <p:nvPr/>
        </p:nvCxnSpPr>
        <p:spPr>
          <a:xfrm flipV="1">
            <a:off x="4165743" y="3418106"/>
            <a:ext cx="1917658" cy="212952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1166A535-D72B-DF81-ADB8-BAC0536EB54F}"/>
              </a:ext>
            </a:extLst>
          </p:cNvPr>
          <p:cNvSpPr txBox="1"/>
          <p:nvPr/>
        </p:nvSpPr>
        <p:spPr>
          <a:xfrm>
            <a:off x="2570964" y="2849714"/>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社会</a:t>
            </a:r>
            <a:endParaRPr lang="zh-CN" altLang="en-US" sz="3200" dirty="0">
              <a:latin typeface="MS Mincho" panose="02020609040205080304" pitchFamily="49" charset="-128"/>
              <a:ea typeface="MS Mincho" panose="02020609040205080304" pitchFamily="49" charset="-128"/>
            </a:endParaRPr>
          </a:p>
        </p:txBody>
      </p:sp>
      <p:sp>
        <p:nvSpPr>
          <p:cNvPr id="39" name="文本框 38">
            <a:extLst>
              <a:ext uri="{FF2B5EF4-FFF2-40B4-BE49-F238E27FC236}">
                <a16:creationId xmlns:a16="http://schemas.microsoft.com/office/drawing/2014/main" id="{8C5B72FD-5C2B-E447-B817-17F9553C6C93}"/>
              </a:ext>
            </a:extLst>
          </p:cNvPr>
          <p:cNvSpPr txBox="1"/>
          <p:nvPr/>
        </p:nvSpPr>
        <p:spPr>
          <a:xfrm>
            <a:off x="8136947" y="2756755"/>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経済</a:t>
            </a:r>
            <a:endParaRPr lang="zh-CN" altLang="en-US" sz="3200" dirty="0">
              <a:latin typeface="MS Mincho" panose="02020609040205080304" pitchFamily="49" charset="-128"/>
              <a:ea typeface="MS Mincho" panose="02020609040205080304" pitchFamily="49" charset="-128"/>
            </a:endParaRPr>
          </a:p>
        </p:txBody>
      </p:sp>
      <p:sp>
        <p:nvSpPr>
          <p:cNvPr id="7" name="箭头: 上弧形 6">
            <a:extLst>
              <a:ext uri="{FF2B5EF4-FFF2-40B4-BE49-F238E27FC236}">
                <a16:creationId xmlns:a16="http://schemas.microsoft.com/office/drawing/2014/main" id="{9080C938-110E-0A9D-D55D-E70B88660E87}"/>
              </a:ext>
            </a:extLst>
          </p:cNvPr>
          <p:cNvSpPr/>
          <p:nvPr/>
        </p:nvSpPr>
        <p:spPr>
          <a:xfrm>
            <a:off x="7423962" y="2059989"/>
            <a:ext cx="3044797" cy="13028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下弧形 9">
            <a:extLst>
              <a:ext uri="{FF2B5EF4-FFF2-40B4-BE49-F238E27FC236}">
                <a16:creationId xmlns:a16="http://schemas.microsoft.com/office/drawing/2014/main" id="{14F03472-1C68-A7F0-9BD8-164B808E1DD6}"/>
              </a:ext>
            </a:extLst>
          </p:cNvPr>
          <p:cNvSpPr/>
          <p:nvPr/>
        </p:nvSpPr>
        <p:spPr>
          <a:xfrm rot="10800000">
            <a:off x="1893060" y="2065132"/>
            <a:ext cx="3083673" cy="12211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7935131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貨幣（通貨）</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4062651"/>
          </a:xfrm>
        </p:spPr>
        <p:txBody>
          <a:bodyPr/>
          <a:lstStyle/>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通貨競争力（国民の資産価値の守り）</a:t>
            </a:r>
            <a:endParaRPr lang="en-US" altLang="ja-JP" sz="2400" dirty="0">
              <a:latin typeface="MS Mincho" panose="02020609040205080304" pitchFamily="49" charset="-128"/>
              <a:ea typeface="MS Mincho" panose="02020609040205080304" pitchFamily="49" charset="-128"/>
            </a:endParaRPr>
          </a:p>
          <a:p>
            <a:pPr lvl="1" indent="-4572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endParaRPr lang="en-US" altLang="ja-JP" sz="2400" dirty="0">
              <a:solidFill>
                <a:schemeClr val="tx1"/>
              </a:solidFill>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行政運営コスト削減</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公営事業収入強化、特に先端技術関連の国営企業の競争力・利益を強化</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税金確保</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インフラ投資</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（未来利益を取得するために）国民に投資ファンド専用の（固定利子・変動利子）国債を発行</a:t>
            </a:r>
            <a:endParaRPr lang="en-US" altLang="ja-JP" sz="2400" dirty="0">
              <a:latin typeface="MS Mincho" panose="02020609040205080304" pitchFamily="49" charset="-128"/>
              <a:ea typeface="MS Mincho" panose="02020609040205080304" pitchFamily="49" charset="-128"/>
            </a:endParaRPr>
          </a:p>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b="0" i="0" dirty="0">
                <a:solidFill>
                  <a:srgbClr val="4E4E4E"/>
                </a:solidFill>
                <a:effectLst/>
                <a:latin typeface="MS Mincho" panose="02020609040205080304" pitchFamily="49" charset="-128"/>
                <a:ea typeface="MS Mincho" panose="02020609040205080304" pitchFamily="49" charset="-128"/>
              </a:rPr>
              <a:t>貨幣価値（購買力）</a:t>
            </a:r>
            <a:r>
              <a:rPr lang="ja-JP" altLang="en-US" sz="2400" dirty="0">
                <a:latin typeface="MS Mincho" panose="02020609040205080304" pitchFamily="49" charset="-128"/>
                <a:ea typeface="MS Mincho" panose="02020609040205080304" pitchFamily="49" charset="-128"/>
              </a:rPr>
              <a:t>は　年２％～３％をアップ</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Tree>
    <p:extLst>
      <p:ext uri="{BB962C8B-B14F-4D97-AF65-F5344CB8AC3E}">
        <p14:creationId xmlns:p14="http://schemas.microsoft.com/office/powerpoint/2010/main" val="2406448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職員悩みなど投稿専用の社長室メールアドレスを会社ホームページに公開します。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2022/9/8</a:t>
            </a:fld>
            <a:endParaRPr lang="en-US"/>
          </a:p>
        </p:txBody>
      </p:sp>
    </p:spTree>
    <p:extLst>
      <p:ext uri="{BB962C8B-B14F-4D97-AF65-F5344CB8AC3E}">
        <p14:creationId xmlns:p14="http://schemas.microsoft.com/office/powerpoint/2010/main" val="34526602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生産性</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3693319"/>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先端技術を活用して　全社会の生産性を改善し、企業は　コアビジネスを投資して　競争力を強化する</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r>
              <a:rPr lang="en-US" altLang="ja-JP" sz="2400" dirty="0">
                <a:solidFill>
                  <a:schemeClr val="tx1"/>
                </a:solidFill>
                <a:latin typeface="MS Mincho" panose="02020609040205080304" pitchFamily="49" charset="-128"/>
                <a:ea typeface="MS Mincho" panose="02020609040205080304" pitchFamily="49" charset="-128"/>
              </a:rPr>
              <a:t>	</a:t>
            </a: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人材育成・先端技術の投資</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企業の業務改善、生産性アップ</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新事業創出</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運営コストをコントロールし、利益率を向上させる、有利なマーケット地位を確保する。</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Tree>
    <p:extLst>
      <p:ext uri="{BB962C8B-B14F-4D97-AF65-F5344CB8AC3E}">
        <p14:creationId xmlns:p14="http://schemas.microsoft.com/office/powerpoint/2010/main" val="24450400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労働制度</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安定就職を推進する</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雇用正規化の就労支援、特に　ハローワークの転職紹介担当は　業務知識と業界知識を強化、企業の人材派遣比例は　最高３０％を限定する</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ブラック企業情報の公開、刑罰を強化</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投資・賃上げなど評価条件が満足になれば　優遇として　法人税返還</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社会平均給料は　毎年３％以上をアップする、目標：</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graphicFrame>
        <p:nvGraphicFramePr>
          <p:cNvPr id="6" name="表格 6">
            <a:extLst>
              <a:ext uri="{FF2B5EF4-FFF2-40B4-BE49-F238E27FC236}">
                <a16:creationId xmlns:a16="http://schemas.microsoft.com/office/drawing/2014/main" id="{274CF642-0BA7-210D-B2AD-04BD6B79CE3B}"/>
              </a:ext>
            </a:extLst>
          </p:cNvPr>
          <p:cNvGraphicFramePr>
            <a:graphicFrameLocks noGrp="1"/>
          </p:cNvGraphicFramePr>
          <p:nvPr>
            <p:extLst>
              <p:ext uri="{D42A27DB-BD31-4B8C-83A1-F6EECF244321}">
                <p14:modId xmlns:p14="http://schemas.microsoft.com/office/powerpoint/2010/main" val="2158482367"/>
              </p:ext>
            </p:extLst>
          </p:nvPr>
        </p:nvGraphicFramePr>
        <p:xfrm>
          <a:off x="334768" y="4169887"/>
          <a:ext cx="11540250" cy="2219960"/>
        </p:xfrm>
        <a:graphic>
          <a:graphicData uri="http://schemas.openxmlformats.org/drawingml/2006/table">
            <a:tbl>
              <a:tblPr firstRow="1" bandRow="1">
                <a:tableStyleId>{5C22544A-7EE6-4342-B048-85BDC9FD1C3A}</a:tableStyleId>
              </a:tblPr>
              <a:tblGrid>
                <a:gridCol w="2308050">
                  <a:extLst>
                    <a:ext uri="{9D8B030D-6E8A-4147-A177-3AD203B41FA5}">
                      <a16:colId xmlns:a16="http://schemas.microsoft.com/office/drawing/2014/main" val="302178192"/>
                    </a:ext>
                  </a:extLst>
                </a:gridCol>
                <a:gridCol w="2308050">
                  <a:extLst>
                    <a:ext uri="{9D8B030D-6E8A-4147-A177-3AD203B41FA5}">
                      <a16:colId xmlns:a16="http://schemas.microsoft.com/office/drawing/2014/main" val="3996160569"/>
                    </a:ext>
                  </a:extLst>
                </a:gridCol>
                <a:gridCol w="2308050">
                  <a:extLst>
                    <a:ext uri="{9D8B030D-6E8A-4147-A177-3AD203B41FA5}">
                      <a16:colId xmlns:a16="http://schemas.microsoft.com/office/drawing/2014/main" val="4239341767"/>
                    </a:ext>
                  </a:extLst>
                </a:gridCol>
                <a:gridCol w="2308050">
                  <a:extLst>
                    <a:ext uri="{9D8B030D-6E8A-4147-A177-3AD203B41FA5}">
                      <a16:colId xmlns:a16="http://schemas.microsoft.com/office/drawing/2014/main" val="2736403003"/>
                    </a:ext>
                  </a:extLst>
                </a:gridCol>
                <a:gridCol w="2308050">
                  <a:extLst>
                    <a:ext uri="{9D8B030D-6E8A-4147-A177-3AD203B41FA5}">
                      <a16:colId xmlns:a16="http://schemas.microsoft.com/office/drawing/2014/main" val="3629463688"/>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最低時間給</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月給（月</a:t>
                      </a:r>
                      <a:r>
                        <a:rPr lang="en-US" altLang="ja-JP" dirty="0">
                          <a:latin typeface="MS Mincho" panose="02020609040205080304" pitchFamily="49" charset="-128"/>
                          <a:ea typeface="MS Mincho" panose="02020609040205080304" pitchFamily="49" charset="-128"/>
                        </a:rPr>
                        <a:t>168</a:t>
                      </a:r>
                      <a:r>
                        <a:rPr lang="ja-JP" altLang="en-US" dirty="0">
                          <a:latin typeface="MS Mincho" panose="02020609040205080304" pitchFamily="49" charset="-128"/>
                          <a:ea typeface="MS Mincho" panose="02020609040205080304" pitchFamily="49" charset="-128"/>
                        </a:rPr>
                        <a:t>時間）</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賃上げ率（複利）</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対策検討</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304325901"/>
                  </a:ext>
                </a:extLst>
              </a:tr>
              <a:tr h="370840">
                <a:tc>
                  <a:txBody>
                    <a:bodyPr/>
                    <a:lstStyle/>
                    <a:p>
                      <a:pPr algn="ctr"/>
                      <a:r>
                        <a:rPr lang="en-US" altLang="ja-JP" dirty="0">
                          <a:latin typeface="MS Mincho" panose="02020609040205080304" pitchFamily="49" charset="-128"/>
                          <a:ea typeface="MS Mincho" panose="02020609040205080304" pitchFamily="49" charset="-128"/>
                        </a:rPr>
                        <a:t>2022</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930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15.624</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045977435"/>
                  </a:ext>
                </a:extLst>
              </a:tr>
              <a:tr h="203356">
                <a:tc>
                  <a:txBody>
                    <a:bodyPr/>
                    <a:lstStyle/>
                    <a:p>
                      <a:pPr algn="ctr"/>
                      <a:r>
                        <a:rPr lang="en-US" altLang="ja-JP" sz="1800" dirty="0">
                          <a:latin typeface="MS Mincho" panose="02020609040205080304" pitchFamily="49" charset="-128"/>
                          <a:ea typeface="MS Mincho" panose="02020609040205080304" pitchFamily="49" charset="-128"/>
                        </a:rPr>
                        <a:t>2025</a:t>
                      </a:r>
                      <a:r>
                        <a:rPr lang="ja-JP" altLang="en-US" sz="1800"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1200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20.16</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約１０％</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生産性、人材流動</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210977889"/>
                  </a:ext>
                </a:extLst>
              </a:tr>
              <a:tr h="370840">
                <a:tc>
                  <a:txBody>
                    <a:bodyPr/>
                    <a:lstStyle/>
                    <a:p>
                      <a:pPr algn="ctr"/>
                      <a:r>
                        <a:rPr lang="en-US" altLang="ja-JP" dirty="0">
                          <a:latin typeface="MS Mincho" panose="02020609040205080304" pitchFamily="49" charset="-128"/>
                          <a:ea typeface="MS Mincho" panose="02020609040205080304" pitchFamily="49" charset="-128"/>
                        </a:rPr>
                        <a:t>2030</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1500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25.2</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約５％</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技能教育支援</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937019790"/>
                  </a:ext>
                </a:extLst>
              </a:tr>
              <a:tr h="370840">
                <a:tc>
                  <a:txBody>
                    <a:bodyPr/>
                    <a:lstStyle/>
                    <a:p>
                      <a:pPr algn="ctr"/>
                      <a:r>
                        <a:rPr lang="en-US" altLang="ja-JP" dirty="0">
                          <a:latin typeface="MS Mincho" panose="02020609040205080304" pitchFamily="49" charset="-128"/>
                          <a:ea typeface="MS Mincho" panose="02020609040205080304" pitchFamily="49" charset="-128"/>
                        </a:rPr>
                        <a:t>2035</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1750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29.4</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約３％</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985188649"/>
                  </a:ext>
                </a:extLst>
              </a:tr>
              <a:tr h="370840">
                <a:tc>
                  <a:txBody>
                    <a:bodyPr/>
                    <a:lstStyle/>
                    <a:p>
                      <a:pPr algn="ctr"/>
                      <a:r>
                        <a:rPr lang="en-US" altLang="ja-JP" dirty="0">
                          <a:latin typeface="MS Mincho" panose="02020609040205080304" pitchFamily="49" charset="-128"/>
                          <a:ea typeface="MS Mincho" panose="02020609040205080304" pitchFamily="49" charset="-128"/>
                        </a:rPr>
                        <a:t>2040</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2000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33.6</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約３％</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136658791"/>
                  </a:ext>
                </a:extLst>
              </a:tr>
            </a:tbl>
          </a:graphicData>
        </a:graphic>
      </p:graphicFrame>
    </p:spTree>
    <p:extLst>
      <p:ext uri="{BB962C8B-B14F-4D97-AF65-F5344CB8AC3E}">
        <p14:creationId xmlns:p14="http://schemas.microsoft.com/office/powerpoint/2010/main" val="32629507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社会保険</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10"/>
            <a:ext cx="11540249" cy="3323987"/>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年金</a:t>
            </a:r>
            <a:endParaRPr lang="en-US" altLang="ja-JP" dirty="0">
              <a:latin typeface="MS Mincho" panose="02020609040205080304" pitchFamily="49" charset="-128"/>
              <a:ea typeface="MS Mincho" panose="02020609040205080304" pitchFamily="49" charset="-128"/>
            </a:endParaRPr>
          </a:p>
          <a:p>
            <a:pPr lvl="1"/>
            <a:r>
              <a:rPr lang="en-US" altLang="ja-JP" sz="2400" dirty="0">
                <a:latin typeface="MS Mincho" panose="02020609040205080304" pitchFamily="49" charset="-128"/>
                <a:ea typeface="MS Mincho" panose="02020609040205080304" pitchFamily="49" charset="-128"/>
              </a:rPr>
              <a:t>XX</a:t>
            </a: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医療</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健康診断</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基本医療</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生育支援</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高齢介護</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zh-TW" altLang="en-US" dirty="0">
                <a:latin typeface="MS Mincho" panose="02020609040205080304" pitchFamily="49" charset="-128"/>
                <a:ea typeface="MS Mincho" panose="02020609040205080304" pitchFamily="49" charset="-128"/>
              </a:rPr>
              <a:t>住宅互助</a:t>
            </a:r>
            <a:r>
              <a:rPr lang="ja-JP" altLang="en-US" sz="2400" dirty="0">
                <a:latin typeface="MS Mincho" panose="02020609040205080304" pitchFamily="49" charset="-128"/>
                <a:ea typeface="MS Mincho" panose="02020609040205080304" pitchFamily="49" charset="-128"/>
              </a:rPr>
              <a:t>積金</a:t>
            </a:r>
            <a:endParaRPr lang="en-US" altLang="ja-JP" dirty="0">
              <a:latin typeface="MS Mincho" panose="02020609040205080304" pitchFamily="49" charset="-128"/>
              <a:ea typeface="MS Mincho" panose="02020609040205080304" pitchFamily="49" charset="-128"/>
            </a:endParaRPr>
          </a:p>
          <a:p>
            <a:pPr lvl="1"/>
            <a:r>
              <a:rPr lang="ja-JP" altLang="en-US" sz="2400">
                <a:latin typeface="MS Mincho" panose="02020609040205080304" pitchFamily="49" charset="-128"/>
                <a:ea typeface="MS Mincho" panose="02020609040205080304" pitchFamily="49" charset="-128"/>
              </a:rPr>
              <a:t>毎月定額貯金</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2022/9/8</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Tree>
    <p:extLst>
      <p:ext uri="{BB962C8B-B14F-4D97-AF65-F5344CB8AC3E}">
        <p14:creationId xmlns:p14="http://schemas.microsoft.com/office/powerpoint/2010/main" val="13503929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p:txBody>
          <a:bodyPr/>
          <a:lstStyle/>
          <a:p>
            <a:r>
              <a:rPr lang="ja-JP" altLang="en-US" dirty="0"/>
              <a:t>再分配：税収</a:t>
            </a:r>
            <a:endParaRPr lang="zh-CN" altLang="en-US" dirty="0"/>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2022/9/8</a:t>
            </a:fld>
            <a:endParaRPr lang="en-US"/>
          </a:p>
        </p:txBody>
      </p:sp>
      <p:sp>
        <p:nvSpPr>
          <p:cNvPr id="6" name="文本框 5">
            <a:extLst>
              <a:ext uri="{FF2B5EF4-FFF2-40B4-BE49-F238E27FC236}">
                <a16:creationId xmlns:a16="http://schemas.microsoft.com/office/drawing/2014/main" id="{1538ADF0-F88B-763D-F5CA-E4D6C94575D6}"/>
              </a:ext>
            </a:extLst>
          </p:cNvPr>
          <p:cNvSpPr txBox="1"/>
          <p:nvPr/>
        </p:nvSpPr>
        <p:spPr>
          <a:xfrm>
            <a:off x="5198127" y="2956446"/>
            <a:ext cx="1795748" cy="584775"/>
          </a:xfrm>
          <a:prstGeom prst="rect">
            <a:avLst/>
          </a:prstGeom>
          <a:noFill/>
          <a:ln>
            <a:solidFill>
              <a:schemeClr val="tx1"/>
            </a:solidFill>
          </a:ln>
        </p:spPr>
        <p:txBody>
          <a:bodyPr wrap="square" rtlCol="0">
            <a:noAutofit/>
          </a:bodyPr>
          <a:lstStyle/>
          <a:p>
            <a:pPr algn="ctr"/>
            <a:r>
              <a:rPr lang="ja-JP" altLang="en-US" dirty="0"/>
              <a:t>所得税・法人税</a:t>
            </a:r>
            <a:endParaRPr lang="en-US" altLang="ja-JP" dirty="0"/>
          </a:p>
          <a:p>
            <a:pPr algn="ctr"/>
            <a:r>
              <a:rPr lang="ja-JP" altLang="en-US" dirty="0"/>
              <a:t>納付↑</a:t>
            </a:r>
            <a:endParaRPr lang="zh-CN" altLang="en-US" dirty="0"/>
          </a:p>
        </p:txBody>
      </p:sp>
      <p:cxnSp>
        <p:nvCxnSpPr>
          <p:cNvPr id="8" name="连接符: 肘形 7">
            <a:extLst>
              <a:ext uri="{FF2B5EF4-FFF2-40B4-BE49-F238E27FC236}">
                <a16:creationId xmlns:a16="http://schemas.microsoft.com/office/drawing/2014/main" id="{9259E11A-3089-1400-B40D-04455D161A19}"/>
              </a:ext>
            </a:extLst>
          </p:cNvPr>
          <p:cNvCxnSpPr>
            <a:cxnSpLocks/>
            <a:stCxn id="6" idx="0"/>
            <a:endCxn id="32" idx="1"/>
          </p:cNvCxnSpPr>
          <p:nvPr/>
        </p:nvCxnSpPr>
        <p:spPr>
          <a:xfrm rot="5400000" flipH="1" flipV="1">
            <a:off x="5660364" y="1643755"/>
            <a:ext cx="1748328" cy="8770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4CD36FED-6BFC-1C6D-4B80-FF6A0BF56C3D}"/>
              </a:ext>
            </a:extLst>
          </p:cNvPr>
          <p:cNvSpPr txBox="1"/>
          <p:nvPr/>
        </p:nvSpPr>
        <p:spPr>
          <a:xfrm>
            <a:off x="10473863" y="3012916"/>
            <a:ext cx="1415761" cy="646331"/>
          </a:xfrm>
          <a:prstGeom prst="rect">
            <a:avLst/>
          </a:prstGeom>
          <a:noFill/>
          <a:ln>
            <a:solidFill>
              <a:schemeClr val="tx1"/>
            </a:solidFill>
          </a:ln>
        </p:spPr>
        <p:txBody>
          <a:bodyPr wrap="square" rtlCol="0">
            <a:spAutoFit/>
          </a:bodyPr>
          <a:lstStyle/>
          <a:p>
            <a:pPr algn="ctr"/>
            <a:r>
              <a:rPr lang="ja-JP" altLang="en-US" dirty="0"/>
              <a:t>法人税優遇</a:t>
            </a:r>
            <a:endParaRPr lang="en-US" altLang="ja-JP" dirty="0"/>
          </a:p>
          <a:p>
            <a:pPr algn="ctr"/>
            <a:r>
              <a:rPr lang="ja-JP" altLang="en-US" dirty="0"/>
              <a:t>税金返還↓</a:t>
            </a:r>
            <a:endParaRPr lang="zh-CN" altLang="en-US" dirty="0"/>
          </a:p>
        </p:txBody>
      </p:sp>
      <p:cxnSp>
        <p:nvCxnSpPr>
          <p:cNvPr id="10" name="连接符: 肘形 9">
            <a:extLst>
              <a:ext uri="{FF2B5EF4-FFF2-40B4-BE49-F238E27FC236}">
                <a16:creationId xmlns:a16="http://schemas.microsoft.com/office/drawing/2014/main" id="{DB0A8384-B262-5A3C-C5B8-CC8531974F9D}"/>
              </a:ext>
            </a:extLst>
          </p:cNvPr>
          <p:cNvCxnSpPr>
            <a:cxnSpLocks/>
            <a:stCxn id="32" idx="3"/>
            <a:endCxn id="9" idx="0"/>
          </p:cNvCxnSpPr>
          <p:nvPr/>
        </p:nvCxnSpPr>
        <p:spPr>
          <a:xfrm>
            <a:off x="10311348" y="1208118"/>
            <a:ext cx="870396" cy="180479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A20DFFE6-32C0-1540-B994-0E653163C072}"/>
              </a:ext>
            </a:extLst>
          </p:cNvPr>
          <p:cNvSpPr txBox="1"/>
          <p:nvPr/>
        </p:nvSpPr>
        <p:spPr>
          <a:xfrm>
            <a:off x="8004172" y="5224461"/>
            <a:ext cx="1884378" cy="646330"/>
          </a:xfrm>
          <a:prstGeom prst="rect">
            <a:avLst/>
          </a:prstGeom>
          <a:noFill/>
          <a:ln>
            <a:solidFill>
              <a:schemeClr val="tx1"/>
            </a:solidFill>
          </a:ln>
        </p:spPr>
        <p:txBody>
          <a:bodyPr wrap="square" rtlCol="0">
            <a:noAutofit/>
          </a:bodyPr>
          <a:lstStyle/>
          <a:p>
            <a:pPr algn="ctr"/>
            <a:r>
              <a:rPr lang="ja-JP" altLang="en-US" dirty="0"/>
              <a:t>次年度事業改善</a:t>
            </a:r>
            <a:endParaRPr lang="en-US" altLang="ja-JP" dirty="0"/>
          </a:p>
          <a:p>
            <a:pPr algn="ctr"/>
            <a:r>
              <a:rPr lang="ja-JP" altLang="en-US" dirty="0"/>
              <a:t>利益率↑</a:t>
            </a:r>
            <a:endParaRPr lang="zh-CN" altLang="en-US" dirty="0"/>
          </a:p>
        </p:txBody>
      </p:sp>
      <p:cxnSp>
        <p:nvCxnSpPr>
          <p:cNvPr id="12" name="连接符: 肘形 11">
            <a:extLst>
              <a:ext uri="{FF2B5EF4-FFF2-40B4-BE49-F238E27FC236}">
                <a16:creationId xmlns:a16="http://schemas.microsoft.com/office/drawing/2014/main" id="{851B68AD-AC53-C3ED-0199-D764C69FE52B}"/>
              </a:ext>
            </a:extLst>
          </p:cNvPr>
          <p:cNvCxnSpPr>
            <a:cxnSpLocks/>
            <a:stCxn id="9" idx="2"/>
            <a:endCxn id="11" idx="3"/>
          </p:cNvCxnSpPr>
          <p:nvPr/>
        </p:nvCxnSpPr>
        <p:spPr>
          <a:xfrm rot="5400000">
            <a:off x="9590958" y="3956839"/>
            <a:ext cx="1888379" cy="129319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3D0A5460-45C6-E5DF-86BC-935510A9EBF8}"/>
              </a:ext>
            </a:extLst>
          </p:cNvPr>
          <p:cNvCxnSpPr>
            <a:cxnSpLocks/>
            <a:stCxn id="11" idx="1"/>
            <a:endCxn id="6" idx="2"/>
          </p:cNvCxnSpPr>
          <p:nvPr/>
        </p:nvCxnSpPr>
        <p:spPr>
          <a:xfrm rot="10800000">
            <a:off x="6096002" y="3541222"/>
            <a:ext cx="1908171" cy="200640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FF58FC4E-652E-4F07-65B5-E27B8D9DAD3A}"/>
              </a:ext>
            </a:extLst>
          </p:cNvPr>
          <p:cNvSpPr txBox="1"/>
          <p:nvPr/>
        </p:nvSpPr>
        <p:spPr>
          <a:xfrm>
            <a:off x="318601" y="3057533"/>
            <a:ext cx="1484089" cy="646331"/>
          </a:xfrm>
          <a:prstGeom prst="rect">
            <a:avLst/>
          </a:prstGeom>
          <a:noFill/>
          <a:ln>
            <a:solidFill>
              <a:schemeClr val="tx1"/>
            </a:solidFill>
          </a:ln>
        </p:spPr>
        <p:txBody>
          <a:bodyPr wrap="square" rtlCol="0">
            <a:spAutoFit/>
          </a:bodyPr>
          <a:lstStyle/>
          <a:p>
            <a:pPr algn="ctr"/>
            <a:r>
              <a:rPr lang="ja-JP" altLang="en-US" dirty="0"/>
              <a:t>所得税優遇</a:t>
            </a:r>
            <a:endParaRPr lang="en-US" altLang="ja-JP" dirty="0"/>
          </a:p>
          <a:p>
            <a:pPr algn="ctr"/>
            <a:r>
              <a:rPr lang="ja-JP" altLang="en-US" dirty="0"/>
              <a:t>税金返還↓</a:t>
            </a:r>
            <a:endParaRPr lang="zh-CN" altLang="en-US" dirty="0"/>
          </a:p>
        </p:txBody>
      </p:sp>
      <p:sp>
        <p:nvSpPr>
          <p:cNvPr id="16" name="文本框 15">
            <a:extLst>
              <a:ext uri="{FF2B5EF4-FFF2-40B4-BE49-F238E27FC236}">
                <a16:creationId xmlns:a16="http://schemas.microsoft.com/office/drawing/2014/main" id="{EB10D840-D73D-5FEB-AB5E-61B3FBF6C0E1}"/>
              </a:ext>
            </a:extLst>
          </p:cNvPr>
          <p:cNvSpPr txBox="1"/>
          <p:nvPr/>
        </p:nvSpPr>
        <p:spPr>
          <a:xfrm>
            <a:off x="2238162" y="5224460"/>
            <a:ext cx="1927581" cy="646331"/>
          </a:xfrm>
          <a:prstGeom prst="rect">
            <a:avLst/>
          </a:prstGeom>
          <a:noFill/>
          <a:ln>
            <a:solidFill>
              <a:schemeClr val="tx1"/>
            </a:solidFill>
          </a:ln>
        </p:spPr>
        <p:txBody>
          <a:bodyPr wrap="square" rtlCol="0">
            <a:spAutoFit/>
          </a:bodyPr>
          <a:lstStyle/>
          <a:p>
            <a:pPr algn="ctr"/>
            <a:r>
              <a:rPr lang="ja-JP" altLang="en-US" dirty="0"/>
              <a:t>次年度投資</a:t>
            </a:r>
            <a:endParaRPr lang="en-US" altLang="ja-JP" dirty="0"/>
          </a:p>
          <a:p>
            <a:pPr algn="ctr"/>
            <a:r>
              <a:rPr lang="ja-JP" altLang="en-US" dirty="0"/>
              <a:t>資産・技能↑</a:t>
            </a:r>
            <a:endParaRPr lang="zh-CN" altLang="en-US" dirty="0"/>
          </a:p>
        </p:txBody>
      </p:sp>
      <p:cxnSp>
        <p:nvCxnSpPr>
          <p:cNvPr id="17" name="连接符: 肘形 16">
            <a:extLst>
              <a:ext uri="{FF2B5EF4-FFF2-40B4-BE49-F238E27FC236}">
                <a16:creationId xmlns:a16="http://schemas.microsoft.com/office/drawing/2014/main" id="{E183BCA4-2CB4-6568-B1A4-6DDF6C32D0D2}"/>
              </a:ext>
            </a:extLst>
          </p:cNvPr>
          <p:cNvCxnSpPr>
            <a:cxnSpLocks/>
            <a:stCxn id="6" idx="0"/>
            <a:endCxn id="29" idx="3"/>
          </p:cNvCxnSpPr>
          <p:nvPr/>
        </p:nvCxnSpPr>
        <p:spPr>
          <a:xfrm rot="16200000" flipV="1">
            <a:off x="4784799" y="1645243"/>
            <a:ext cx="1745350" cy="8770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17">
            <a:extLst>
              <a:ext uri="{FF2B5EF4-FFF2-40B4-BE49-F238E27FC236}">
                <a16:creationId xmlns:a16="http://schemas.microsoft.com/office/drawing/2014/main" id="{DE964FCA-01B8-127B-AA24-3DE988B51CB5}"/>
              </a:ext>
            </a:extLst>
          </p:cNvPr>
          <p:cNvCxnSpPr>
            <a:cxnSpLocks/>
            <a:stCxn id="29" idx="1"/>
            <a:endCxn id="15" idx="0"/>
          </p:cNvCxnSpPr>
          <p:nvPr/>
        </p:nvCxnSpPr>
        <p:spPr>
          <a:xfrm rot="10800000" flipV="1">
            <a:off x="1060646" y="1211095"/>
            <a:ext cx="820008" cy="184643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3D8E6270-F614-CAD8-9294-8A75C0138D87}"/>
              </a:ext>
            </a:extLst>
          </p:cNvPr>
          <p:cNvCxnSpPr>
            <a:cxnSpLocks/>
            <a:stCxn id="15" idx="2"/>
            <a:endCxn id="16" idx="1"/>
          </p:cNvCxnSpPr>
          <p:nvPr/>
        </p:nvCxnSpPr>
        <p:spPr>
          <a:xfrm rot="16200000" flipH="1">
            <a:off x="727523" y="4036987"/>
            <a:ext cx="1843762" cy="117751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C6BA210B-3663-4D4F-3034-EB7BE806E395}"/>
              </a:ext>
            </a:extLst>
          </p:cNvPr>
          <p:cNvCxnSpPr>
            <a:cxnSpLocks/>
            <a:stCxn id="16" idx="3"/>
            <a:endCxn id="6" idx="2"/>
          </p:cNvCxnSpPr>
          <p:nvPr/>
        </p:nvCxnSpPr>
        <p:spPr>
          <a:xfrm flipV="1">
            <a:off x="4165743" y="3541221"/>
            <a:ext cx="1930258" cy="200640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A819DCC6-8E74-CC83-07CC-5390AB087647}"/>
              </a:ext>
            </a:extLst>
          </p:cNvPr>
          <p:cNvSpPr txBox="1"/>
          <p:nvPr/>
        </p:nvSpPr>
        <p:spPr>
          <a:xfrm>
            <a:off x="2570964" y="2849714"/>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国民</a:t>
            </a:r>
            <a:endParaRPr lang="zh-CN" altLang="en-US" sz="3200" dirty="0">
              <a:latin typeface="MS Mincho" panose="02020609040205080304" pitchFamily="49" charset="-128"/>
              <a:ea typeface="MS Mincho" panose="02020609040205080304" pitchFamily="49" charset="-128"/>
            </a:endParaRPr>
          </a:p>
        </p:txBody>
      </p:sp>
      <p:sp>
        <p:nvSpPr>
          <p:cNvPr id="22" name="文本框 21">
            <a:extLst>
              <a:ext uri="{FF2B5EF4-FFF2-40B4-BE49-F238E27FC236}">
                <a16:creationId xmlns:a16="http://schemas.microsoft.com/office/drawing/2014/main" id="{01CE1010-059F-17D4-022F-5ED8313E61A1}"/>
              </a:ext>
            </a:extLst>
          </p:cNvPr>
          <p:cNvSpPr txBox="1"/>
          <p:nvPr/>
        </p:nvSpPr>
        <p:spPr>
          <a:xfrm>
            <a:off x="8136947" y="2756755"/>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企業</a:t>
            </a:r>
            <a:endParaRPr lang="zh-CN" altLang="en-US" sz="3200" dirty="0">
              <a:latin typeface="MS Mincho" panose="02020609040205080304" pitchFamily="49" charset="-128"/>
              <a:ea typeface="MS Mincho" panose="02020609040205080304" pitchFamily="49" charset="-128"/>
            </a:endParaRPr>
          </a:p>
        </p:txBody>
      </p:sp>
      <p:sp>
        <p:nvSpPr>
          <p:cNvPr id="23" name="箭头: 上弧形 22">
            <a:extLst>
              <a:ext uri="{FF2B5EF4-FFF2-40B4-BE49-F238E27FC236}">
                <a16:creationId xmlns:a16="http://schemas.microsoft.com/office/drawing/2014/main" id="{68D0ED02-6EB7-EBC9-AD5A-2025F0D70CA8}"/>
              </a:ext>
            </a:extLst>
          </p:cNvPr>
          <p:cNvSpPr/>
          <p:nvPr/>
        </p:nvSpPr>
        <p:spPr>
          <a:xfrm>
            <a:off x="7423962" y="2059989"/>
            <a:ext cx="3044797" cy="13028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箭头: 下弧形 23">
            <a:extLst>
              <a:ext uri="{FF2B5EF4-FFF2-40B4-BE49-F238E27FC236}">
                <a16:creationId xmlns:a16="http://schemas.microsoft.com/office/drawing/2014/main" id="{BD04C11F-EE0F-C96D-D889-78B75DA13E7E}"/>
              </a:ext>
            </a:extLst>
          </p:cNvPr>
          <p:cNvSpPr/>
          <p:nvPr/>
        </p:nvSpPr>
        <p:spPr>
          <a:xfrm rot="10800000">
            <a:off x="1893060" y="2065132"/>
            <a:ext cx="3083673" cy="12211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流程图: 决策 28">
            <a:extLst>
              <a:ext uri="{FF2B5EF4-FFF2-40B4-BE49-F238E27FC236}">
                <a16:creationId xmlns:a16="http://schemas.microsoft.com/office/drawing/2014/main" id="{8EFA3F61-65A2-F7D6-0408-C609444C6A27}"/>
              </a:ext>
            </a:extLst>
          </p:cNvPr>
          <p:cNvSpPr/>
          <p:nvPr/>
        </p:nvSpPr>
        <p:spPr>
          <a:xfrm>
            <a:off x="1880654" y="759003"/>
            <a:ext cx="3338292" cy="904186"/>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 Mincho" panose="02020609040205080304" pitchFamily="49" charset="-128"/>
                <a:ea typeface="MS Mincho" panose="02020609040205080304" pitchFamily="49" charset="-128"/>
              </a:rPr>
              <a:t>賃上げ</a:t>
            </a:r>
            <a:endParaRPr lang="en-US" altLang="ja-JP" dirty="0">
              <a:solidFill>
                <a:schemeClr val="tx1"/>
              </a:solidFill>
              <a:latin typeface="MS Mincho" panose="02020609040205080304" pitchFamily="49" charset="-128"/>
              <a:ea typeface="MS Mincho" panose="02020609040205080304" pitchFamily="49" charset="-128"/>
            </a:endParaRPr>
          </a:p>
          <a:p>
            <a:pPr algn="ctr"/>
            <a:r>
              <a:rPr lang="ja-JP" altLang="en-US" dirty="0">
                <a:solidFill>
                  <a:schemeClr val="tx1"/>
                </a:solidFill>
                <a:latin typeface="MS Mincho" panose="02020609040205080304" pitchFamily="49" charset="-128"/>
                <a:ea typeface="MS Mincho" panose="02020609040205080304" pitchFamily="49" charset="-128"/>
              </a:rPr>
              <a:t>判定</a:t>
            </a:r>
            <a:endParaRPr lang="zh-CN" altLang="en-US" dirty="0">
              <a:solidFill>
                <a:schemeClr val="tx1"/>
              </a:solidFill>
              <a:latin typeface="MS Mincho" panose="02020609040205080304" pitchFamily="49" charset="-128"/>
              <a:ea typeface="MS Mincho" panose="02020609040205080304" pitchFamily="49" charset="-128"/>
            </a:endParaRPr>
          </a:p>
        </p:txBody>
      </p:sp>
      <p:sp>
        <p:nvSpPr>
          <p:cNvPr id="32" name="流程图: 决策 31">
            <a:extLst>
              <a:ext uri="{FF2B5EF4-FFF2-40B4-BE49-F238E27FC236}">
                <a16:creationId xmlns:a16="http://schemas.microsoft.com/office/drawing/2014/main" id="{84C7E08F-6BCB-2512-6DA3-9A49C051030A}"/>
              </a:ext>
            </a:extLst>
          </p:cNvPr>
          <p:cNvSpPr/>
          <p:nvPr/>
        </p:nvSpPr>
        <p:spPr>
          <a:xfrm>
            <a:off x="6973056" y="756025"/>
            <a:ext cx="3338292" cy="904186"/>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 Mincho" panose="02020609040205080304" pitchFamily="49" charset="-128"/>
                <a:ea typeface="MS Mincho" panose="02020609040205080304" pitchFamily="49" charset="-128"/>
              </a:rPr>
              <a:t>賃上げ・投資</a:t>
            </a:r>
            <a:endParaRPr lang="en-US" altLang="ja-JP" dirty="0">
              <a:solidFill>
                <a:schemeClr val="tx1"/>
              </a:solidFill>
              <a:latin typeface="MS Mincho" panose="02020609040205080304" pitchFamily="49" charset="-128"/>
              <a:ea typeface="MS Mincho" panose="02020609040205080304" pitchFamily="49" charset="-128"/>
            </a:endParaRPr>
          </a:p>
          <a:p>
            <a:pPr algn="ctr"/>
            <a:r>
              <a:rPr lang="ja-JP" altLang="en-US" dirty="0">
                <a:solidFill>
                  <a:schemeClr val="tx1"/>
                </a:solidFill>
                <a:latin typeface="MS Mincho" panose="02020609040205080304" pitchFamily="49" charset="-128"/>
                <a:ea typeface="MS Mincho" panose="02020609040205080304" pitchFamily="49" charset="-128"/>
              </a:rPr>
              <a:t>判定</a:t>
            </a:r>
            <a:endParaRPr lang="zh-CN" altLang="en-US" dirty="0">
              <a:solidFill>
                <a:schemeClr val="tx1"/>
              </a:solidFill>
              <a:latin typeface="MS Mincho" panose="02020609040205080304" pitchFamily="49" charset="-128"/>
              <a:ea typeface="MS Mincho" panose="02020609040205080304" pitchFamily="49" charset="-128"/>
            </a:endParaRPr>
          </a:p>
        </p:txBody>
      </p:sp>
      <p:sp>
        <p:nvSpPr>
          <p:cNvPr id="45" name="对话气泡: 圆角矩形 44">
            <a:extLst>
              <a:ext uri="{FF2B5EF4-FFF2-40B4-BE49-F238E27FC236}">
                <a16:creationId xmlns:a16="http://schemas.microsoft.com/office/drawing/2014/main" id="{0C1839E0-27BE-7724-2DC5-148723445154}"/>
              </a:ext>
            </a:extLst>
          </p:cNvPr>
          <p:cNvSpPr/>
          <p:nvPr/>
        </p:nvSpPr>
        <p:spPr>
          <a:xfrm>
            <a:off x="8642202" y="3987860"/>
            <a:ext cx="2256571" cy="544673"/>
          </a:xfrm>
          <a:prstGeom prst="wedgeRoundRectCallout">
            <a:avLst>
              <a:gd name="adj1" fmla="val 47472"/>
              <a:gd name="adj2" fmla="val -120976"/>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時限</a:t>
            </a:r>
            <a:r>
              <a:rPr lang="ja-JP" altLang="en-US" dirty="0">
                <a:solidFill>
                  <a:schemeClr val="tx1"/>
                </a:solidFill>
              </a:rPr>
              <a:t>：</a:t>
            </a:r>
            <a:r>
              <a:rPr lang="en-US" altLang="ja-JP" dirty="0">
                <a:solidFill>
                  <a:schemeClr val="tx1"/>
                </a:solidFill>
              </a:rPr>
              <a:t>2025</a:t>
            </a:r>
            <a:r>
              <a:rPr lang="ja-JP" altLang="en-US" dirty="0">
                <a:solidFill>
                  <a:schemeClr val="tx1"/>
                </a:solidFill>
              </a:rPr>
              <a:t>年まで</a:t>
            </a:r>
            <a:endParaRPr lang="zh-CN" altLang="en-US" dirty="0">
              <a:solidFill>
                <a:schemeClr val="tx1"/>
              </a:solidFill>
            </a:endParaRPr>
          </a:p>
        </p:txBody>
      </p:sp>
      <p:sp>
        <p:nvSpPr>
          <p:cNvPr id="46" name="对话气泡: 圆角矩形 45">
            <a:extLst>
              <a:ext uri="{FF2B5EF4-FFF2-40B4-BE49-F238E27FC236}">
                <a16:creationId xmlns:a16="http://schemas.microsoft.com/office/drawing/2014/main" id="{0269395E-694F-23B1-0AE7-B5B4B43BEC8D}"/>
              </a:ext>
            </a:extLst>
          </p:cNvPr>
          <p:cNvSpPr/>
          <p:nvPr/>
        </p:nvSpPr>
        <p:spPr>
          <a:xfrm>
            <a:off x="9621036" y="1663484"/>
            <a:ext cx="1510319" cy="446941"/>
          </a:xfrm>
          <a:prstGeom prst="wedgeRoundRectCallout">
            <a:avLst>
              <a:gd name="adj1" fmla="val -62644"/>
              <a:gd name="adj2" fmla="val -121009"/>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成果に判定</a:t>
            </a:r>
            <a:endParaRPr lang="zh-CN" altLang="en-US" dirty="0">
              <a:solidFill>
                <a:schemeClr val="tx1"/>
              </a:solidFill>
            </a:endParaRPr>
          </a:p>
        </p:txBody>
      </p:sp>
      <p:sp>
        <p:nvSpPr>
          <p:cNvPr id="47" name="对话气泡: 圆角矩形 46">
            <a:extLst>
              <a:ext uri="{FF2B5EF4-FFF2-40B4-BE49-F238E27FC236}">
                <a16:creationId xmlns:a16="http://schemas.microsoft.com/office/drawing/2014/main" id="{DD303087-575C-CAB2-09AA-CC6C3EDA77EB}"/>
              </a:ext>
            </a:extLst>
          </p:cNvPr>
          <p:cNvSpPr/>
          <p:nvPr/>
        </p:nvSpPr>
        <p:spPr>
          <a:xfrm>
            <a:off x="1148461" y="1647522"/>
            <a:ext cx="1970434" cy="446941"/>
          </a:xfrm>
          <a:prstGeom prst="wedgeRoundRectCallout">
            <a:avLst>
              <a:gd name="adj1" fmla="val 42996"/>
              <a:gd name="adj2" fmla="val -130599"/>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確定申告に判定</a:t>
            </a:r>
            <a:endParaRPr lang="zh-CN" altLang="en-US" dirty="0">
              <a:solidFill>
                <a:schemeClr val="tx1"/>
              </a:solidFill>
            </a:endParaRPr>
          </a:p>
        </p:txBody>
      </p:sp>
      <p:sp>
        <p:nvSpPr>
          <p:cNvPr id="3" name="文本框 2">
            <a:extLst>
              <a:ext uri="{FF2B5EF4-FFF2-40B4-BE49-F238E27FC236}">
                <a16:creationId xmlns:a16="http://schemas.microsoft.com/office/drawing/2014/main" id="{2C89337C-E676-4F11-4629-3FC2B1D37193}"/>
              </a:ext>
            </a:extLst>
          </p:cNvPr>
          <p:cNvSpPr txBox="1"/>
          <p:nvPr/>
        </p:nvSpPr>
        <p:spPr>
          <a:xfrm>
            <a:off x="10311348" y="756025"/>
            <a:ext cx="704315" cy="369332"/>
          </a:xfrm>
          <a:prstGeom prst="rect">
            <a:avLst/>
          </a:prstGeom>
          <a:noFill/>
        </p:spPr>
        <p:txBody>
          <a:bodyPr wrap="square" rtlCol="0">
            <a:spAutoFit/>
          </a:bodyPr>
          <a:lstStyle/>
          <a:p>
            <a:r>
              <a:rPr lang="en-US" altLang="zh-CN" dirty="0"/>
              <a:t>Yes</a:t>
            </a:r>
            <a:endParaRPr lang="zh-CN" altLang="en-US" dirty="0"/>
          </a:p>
        </p:txBody>
      </p:sp>
      <p:sp>
        <p:nvSpPr>
          <p:cNvPr id="27" name="文本框 26">
            <a:extLst>
              <a:ext uri="{FF2B5EF4-FFF2-40B4-BE49-F238E27FC236}">
                <a16:creationId xmlns:a16="http://schemas.microsoft.com/office/drawing/2014/main" id="{6D3BA027-8E49-D1AF-B1A6-F2C50EDA89C2}"/>
              </a:ext>
            </a:extLst>
          </p:cNvPr>
          <p:cNvSpPr txBox="1"/>
          <p:nvPr/>
        </p:nvSpPr>
        <p:spPr>
          <a:xfrm>
            <a:off x="1203317" y="750049"/>
            <a:ext cx="704315" cy="369332"/>
          </a:xfrm>
          <a:prstGeom prst="rect">
            <a:avLst/>
          </a:prstGeom>
          <a:noFill/>
        </p:spPr>
        <p:txBody>
          <a:bodyPr wrap="square" rtlCol="0">
            <a:spAutoFit/>
          </a:bodyPr>
          <a:lstStyle/>
          <a:p>
            <a:r>
              <a:rPr lang="en-US" altLang="zh-CN" dirty="0"/>
              <a:t>Yes</a:t>
            </a:r>
            <a:endParaRPr lang="zh-CN" altLang="en-US" dirty="0"/>
          </a:p>
        </p:txBody>
      </p:sp>
    </p:spTree>
    <p:extLst>
      <p:ext uri="{BB962C8B-B14F-4D97-AF65-F5344CB8AC3E}">
        <p14:creationId xmlns:p14="http://schemas.microsoft.com/office/powerpoint/2010/main" val="23083168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2022/9/8</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2022/9/8</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国民</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Tree>
    <p:extLst>
      <p:ext uri="{BB962C8B-B14F-4D97-AF65-F5344CB8AC3E}">
        <p14:creationId xmlns:p14="http://schemas.microsoft.com/office/powerpoint/2010/main" val="2190405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359-74C3-4F5C-84FF-A0C14AA7AFCC}"/>
              </a:ext>
            </a:extLst>
          </p:cNvPr>
          <p:cNvSpPr>
            <a:spLocks noGrp="1"/>
          </p:cNvSpPr>
          <p:nvPr>
            <p:ph type="title"/>
          </p:nvPr>
        </p:nvSpPr>
        <p:spPr/>
        <p:txBody>
          <a:bodyPr/>
          <a:lstStyle/>
          <a:p>
            <a:r>
              <a:rPr kumimoji="1" lang="ja-JP" altLang="en-US" dirty="0"/>
              <a:t>２０３０の日本</a:t>
            </a:r>
          </a:p>
        </p:txBody>
      </p:sp>
      <p:sp>
        <p:nvSpPr>
          <p:cNvPr id="4" name="日付プレースホルダー 3">
            <a:extLst>
              <a:ext uri="{FF2B5EF4-FFF2-40B4-BE49-F238E27FC236}">
                <a16:creationId xmlns:a16="http://schemas.microsoft.com/office/drawing/2014/main" id="{0F3EDCA3-0DBB-440E-9BCC-648594EFD673}"/>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98ACD6B3-A373-4B13-8E3E-C6366174166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graphicFrame>
        <p:nvGraphicFramePr>
          <p:cNvPr id="6" name="表 6">
            <a:extLst>
              <a:ext uri="{FF2B5EF4-FFF2-40B4-BE49-F238E27FC236}">
                <a16:creationId xmlns:a16="http://schemas.microsoft.com/office/drawing/2014/main" id="{126A71D3-C0B1-4444-91A2-7B04F5FD5A10}"/>
              </a:ext>
            </a:extLst>
          </p:cNvPr>
          <p:cNvGraphicFramePr>
            <a:graphicFrameLocks noGrp="1"/>
          </p:cNvGraphicFramePr>
          <p:nvPr>
            <p:extLst>
              <p:ext uri="{D42A27DB-BD31-4B8C-83A1-F6EECF244321}">
                <p14:modId xmlns:p14="http://schemas.microsoft.com/office/powerpoint/2010/main" val="1582483129"/>
              </p:ext>
            </p:extLst>
          </p:nvPr>
        </p:nvGraphicFramePr>
        <p:xfrm>
          <a:off x="315152" y="730726"/>
          <a:ext cx="11394837" cy="4079240"/>
        </p:xfrm>
        <a:graphic>
          <a:graphicData uri="http://schemas.openxmlformats.org/drawingml/2006/table">
            <a:tbl>
              <a:tblPr firstRow="1" bandRow="1">
                <a:tableStyleId>{5C22544A-7EE6-4342-B048-85BDC9FD1C3A}</a:tableStyleId>
              </a:tblPr>
              <a:tblGrid>
                <a:gridCol w="3798279">
                  <a:extLst>
                    <a:ext uri="{9D8B030D-6E8A-4147-A177-3AD203B41FA5}">
                      <a16:colId xmlns:a16="http://schemas.microsoft.com/office/drawing/2014/main" val="963267461"/>
                    </a:ext>
                  </a:extLst>
                </a:gridCol>
                <a:gridCol w="3798279">
                  <a:extLst>
                    <a:ext uri="{9D8B030D-6E8A-4147-A177-3AD203B41FA5}">
                      <a16:colId xmlns:a16="http://schemas.microsoft.com/office/drawing/2014/main" val="3493549024"/>
                    </a:ext>
                  </a:extLst>
                </a:gridCol>
                <a:gridCol w="3798279">
                  <a:extLst>
                    <a:ext uri="{9D8B030D-6E8A-4147-A177-3AD203B41FA5}">
                      <a16:colId xmlns:a16="http://schemas.microsoft.com/office/drawing/2014/main" val="3363291389"/>
                    </a:ext>
                  </a:extLst>
                </a:gridCol>
              </a:tblGrid>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258123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rPr>
                        <a:t>国際競争力</a:t>
                      </a:r>
                      <a:endParaRPr kumimoji="1" lang="en-US" altLang="ja-JP" dirty="0"/>
                    </a:p>
                  </a:txBody>
                  <a:tcPr/>
                </a:tc>
                <a:tc>
                  <a:txBody>
                    <a:bodyPr/>
                    <a:lstStyle/>
                    <a:p>
                      <a:r>
                        <a:rPr kumimoji="1" lang="en-US" altLang="ja-JP" dirty="0"/>
                        <a:t>GDP</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81696337"/>
                  </a:ext>
                </a:extLst>
              </a:tr>
              <a:tr h="370840">
                <a:tc>
                  <a:txBody>
                    <a:bodyPr/>
                    <a:lstStyle/>
                    <a:p>
                      <a:endParaRPr kumimoji="1" lang="ja-JP" altLang="en-US"/>
                    </a:p>
                  </a:txBody>
                  <a:tcPr/>
                </a:tc>
                <a:tc>
                  <a:txBody>
                    <a:bodyPr/>
                    <a:lstStyle/>
                    <a:p>
                      <a:r>
                        <a:rPr kumimoji="1" lang="ja-JP" altLang="en-US" dirty="0"/>
                        <a:t>科技</a:t>
                      </a:r>
                    </a:p>
                  </a:txBody>
                  <a:tcPr/>
                </a:tc>
                <a:tc>
                  <a:txBody>
                    <a:bodyPr/>
                    <a:lstStyle/>
                    <a:p>
                      <a:endParaRPr kumimoji="1" lang="ja-JP" altLang="en-US"/>
                    </a:p>
                  </a:txBody>
                  <a:tcPr/>
                </a:tc>
                <a:extLst>
                  <a:ext uri="{0D108BD9-81ED-4DB2-BD59-A6C34878D82A}">
                    <a16:rowId xmlns:a16="http://schemas.microsoft.com/office/drawing/2014/main" val="1275072587"/>
                  </a:ext>
                </a:extLst>
              </a:tr>
              <a:tr h="370840">
                <a:tc>
                  <a:txBody>
                    <a:bodyPr/>
                    <a:lstStyle/>
                    <a:p>
                      <a:endParaRPr kumimoji="1" lang="ja-JP" altLang="en-US"/>
                    </a:p>
                  </a:txBody>
                  <a:tcPr/>
                </a:tc>
                <a:tc>
                  <a:txBody>
                    <a:bodyPr/>
                    <a:lstStyle/>
                    <a:p>
                      <a:r>
                        <a:rPr kumimoji="1" lang="ja-JP" altLang="en-US" sz="1800" dirty="0">
                          <a:solidFill>
                            <a:schemeClr val="tx1"/>
                          </a:solidFill>
                        </a:rPr>
                        <a:t>環境</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147738303"/>
                  </a:ext>
                </a:extLst>
              </a:tr>
              <a:tr h="370840">
                <a:tc>
                  <a:txBody>
                    <a:bodyPr/>
                    <a:lstStyle/>
                    <a:p>
                      <a:endParaRPr kumimoji="1" lang="ja-JP" altLang="en-US"/>
                    </a:p>
                  </a:txBody>
                  <a:tcPr/>
                </a:tc>
                <a:tc>
                  <a:txBody>
                    <a:bodyPr/>
                    <a:lstStyle/>
                    <a:p>
                      <a:r>
                        <a:rPr kumimoji="1" lang="ja-JP" altLang="en-US" sz="1800" dirty="0">
                          <a:solidFill>
                            <a:schemeClr val="tx1"/>
                          </a:solidFill>
                        </a:rPr>
                        <a:t>エネルギー</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61124238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5793374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国民の生活</a:t>
                      </a:r>
                      <a:endParaRPr kumimoji="1" lang="en-US" altLang="ja-JP" dirty="0"/>
                    </a:p>
                  </a:txBody>
                  <a:tcPr/>
                </a:tc>
                <a:tc>
                  <a:txBody>
                    <a:bodyPr/>
                    <a:lstStyle/>
                    <a:p>
                      <a:r>
                        <a:rPr kumimoji="1" lang="ja-JP" altLang="en-US" dirty="0"/>
                        <a:t>国民の平均収入</a:t>
                      </a:r>
                    </a:p>
                  </a:txBody>
                  <a:tcPr/>
                </a:tc>
                <a:tc>
                  <a:txBody>
                    <a:bodyPr/>
                    <a:lstStyle/>
                    <a:p>
                      <a:endParaRPr kumimoji="1" lang="ja-JP" altLang="en-US"/>
                    </a:p>
                  </a:txBody>
                  <a:tcPr/>
                </a:tc>
                <a:extLst>
                  <a:ext uri="{0D108BD9-81ED-4DB2-BD59-A6C34878D82A}">
                    <a16:rowId xmlns:a16="http://schemas.microsoft.com/office/drawing/2014/main" val="2983905391"/>
                  </a:ext>
                </a:extLst>
              </a:tr>
              <a:tr h="370840">
                <a:tc>
                  <a:txBody>
                    <a:bodyPr/>
                    <a:lstStyle/>
                    <a:p>
                      <a:endParaRPr kumimoji="1" lang="ja-JP" altLang="en-US"/>
                    </a:p>
                  </a:txBody>
                  <a:tcPr/>
                </a:tc>
                <a:tc>
                  <a:txBody>
                    <a:bodyPr/>
                    <a:lstStyle/>
                    <a:p>
                      <a:r>
                        <a:rPr kumimoji="1" lang="ja-JP" altLang="en-US" dirty="0"/>
                        <a:t>就職</a:t>
                      </a:r>
                    </a:p>
                  </a:txBody>
                  <a:tcPr/>
                </a:tc>
                <a:tc>
                  <a:txBody>
                    <a:bodyPr/>
                    <a:lstStyle/>
                    <a:p>
                      <a:endParaRPr kumimoji="1" lang="ja-JP" altLang="en-US" dirty="0"/>
                    </a:p>
                  </a:txBody>
                  <a:tcPr/>
                </a:tc>
                <a:extLst>
                  <a:ext uri="{0D108BD9-81ED-4DB2-BD59-A6C34878D82A}">
                    <a16:rowId xmlns:a16="http://schemas.microsoft.com/office/drawing/2014/main" val="1570884722"/>
                  </a:ext>
                </a:extLst>
              </a:tr>
              <a:tr h="370840">
                <a:tc>
                  <a:txBody>
                    <a:bodyPr/>
                    <a:lstStyle/>
                    <a:p>
                      <a:endParaRPr kumimoji="1" lang="ja-JP" altLang="en-US"/>
                    </a:p>
                  </a:txBody>
                  <a:tcPr/>
                </a:tc>
                <a:tc>
                  <a:txBody>
                    <a:bodyPr/>
                    <a:lstStyle/>
                    <a:p>
                      <a:r>
                        <a:rPr kumimoji="1" lang="ja-JP" altLang="en-US" dirty="0"/>
                        <a:t>教育</a:t>
                      </a:r>
                    </a:p>
                  </a:txBody>
                  <a:tcPr/>
                </a:tc>
                <a:tc>
                  <a:txBody>
                    <a:bodyPr/>
                    <a:lstStyle/>
                    <a:p>
                      <a:endParaRPr kumimoji="1" lang="ja-JP" altLang="en-US"/>
                    </a:p>
                  </a:txBody>
                  <a:tcPr/>
                </a:tc>
                <a:extLst>
                  <a:ext uri="{0D108BD9-81ED-4DB2-BD59-A6C34878D82A}">
                    <a16:rowId xmlns:a16="http://schemas.microsoft.com/office/drawing/2014/main" val="3365379446"/>
                  </a:ext>
                </a:extLst>
              </a:tr>
              <a:tr h="370840">
                <a:tc>
                  <a:txBody>
                    <a:bodyPr/>
                    <a:lstStyle/>
                    <a:p>
                      <a:endParaRPr kumimoji="1" lang="ja-JP" altLang="en-US"/>
                    </a:p>
                  </a:txBody>
                  <a:tcPr/>
                </a:tc>
                <a:tc>
                  <a:txBody>
                    <a:bodyPr/>
                    <a:lstStyle/>
                    <a:p>
                      <a:r>
                        <a:rPr kumimoji="1" lang="ja-JP" altLang="en-US" dirty="0"/>
                        <a:t>健康</a:t>
                      </a:r>
                    </a:p>
                  </a:txBody>
                  <a:tcPr/>
                </a:tc>
                <a:tc>
                  <a:txBody>
                    <a:bodyPr/>
                    <a:lstStyle/>
                    <a:p>
                      <a:endParaRPr kumimoji="1" lang="ja-JP" altLang="en-US"/>
                    </a:p>
                  </a:txBody>
                  <a:tcPr/>
                </a:tc>
                <a:extLst>
                  <a:ext uri="{0D108BD9-81ED-4DB2-BD59-A6C34878D82A}">
                    <a16:rowId xmlns:a16="http://schemas.microsoft.com/office/drawing/2014/main" val="3022380056"/>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97697740"/>
                  </a:ext>
                </a:extLst>
              </a:tr>
            </a:tbl>
          </a:graphicData>
        </a:graphic>
      </p:graphicFrame>
    </p:spTree>
    <p:extLst>
      <p:ext uri="{BB962C8B-B14F-4D97-AF65-F5344CB8AC3E}">
        <p14:creationId xmlns:p14="http://schemas.microsoft.com/office/powerpoint/2010/main" val="9175552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07DB-134E-761C-F3F4-54FD8E2B2088}"/>
              </a:ext>
            </a:extLst>
          </p:cNvPr>
          <p:cNvSpPr>
            <a:spLocks noGrp="1"/>
          </p:cNvSpPr>
          <p:nvPr>
            <p:ph type="title"/>
          </p:nvPr>
        </p:nvSpPr>
        <p:spPr/>
        <p:txBody>
          <a:bodyPr/>
          <a:lstStyle/>
          <a:p>
            <a:r>
              <a:rPr kumimoji="1" lang="ja-JP" altLang="en-US" dirty="0"/>
              <a:t>行政のアーキテクチャ（イメージ）</a:t>
            </a:r>
          </a:p>
        </p:txBody>
      </p:sp>
      <p:sp>
        <p:nvSpPr>
          <p:cNvPr id="4" name="日付プレースホルダー 3">
            <a:extLst>
              <a:ext uri="{FF2B5EF4-FFF2-40B4-BE49-F238E27FC236}">
                <a16:creationId xmlns:a16="http://schemas.microsoft.com/office/drawing/2014/main" id="{2B663CF1-FBDA-107B-0EB5-71A5B805E602}"/>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013CAF28-9EFF-E28E-3443-67EF0990B60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88</a:t>
            </a:fld>
            <a:r>
              <a:rPr spc="-45"/>
              <a:t> </a:t>
            </a:r>
            <a:r>
              <a:rPr spc="-5"/>
              <a:t>-</a:t>
            </a:r>
            <a:endParaRPr spc="-5" dirty="0"/>
          </a:p>
        </p:txBody>
      </p:sp>
    </p:spTree>
    <p:extLst>
      <p:ext uri="{BB962C8B-B14F-4D97-AF65-F5344CB8AC3E}">
        <p14:creationId xmlns:p14="http://schemas.microsoft.com/office/powerpoint/2010/main" val="917427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FCE51D9-B69B-464D-A892-95C7CD6B2ABE}"/>
              </a:ext>
            </a:extLst>
          </p:cNvPr>
          <p:cNvSpPr>
            <a:spLocks noGrp="1"/>
          </p:cNvSpPr>
          <p:nvPr>
            <p:ph type="title"/>
          </p:nvPr>
        </p:nvSpPr>
        <p:spPr/>
        <p:txBody>
          <a:bodyPr/>
          <a:lstStyle/>
          <a:p>
            <a:pPr>
              <a:tabLst>
                <a:tab pos="2601913" algn="l"/>
              </a:tabLst>
            </a:pPr>
            <a:r>
              <a:rPr kumimoji="1" lang="ja-JP" altLang="en-US" dirty="0"/>
              <a:t>行政サービスのプラットフォームアーキテクチャ（イメージ）</a:t>
            </a:r>
          </a:p>
        </p:txBody>
      </p:sp>
      <p:grpSp>
        <p:nvGrpSpPr>
          <p:cNvPr id="5" name="画布 7">
            <a:extLst>
              <a:ext uri="{FF2B5EF4-FFF2-40B4-BE49-F238E27FC236}">
                <a16:creationId xmlns:a16="http://schemas.microsoft.com/office/drawing/2014/main" id="{59A340C9-C124-4C1C-9BA7-50A5BD88124B}"/>
              </a:ext>
            </a:extLst>
          </p:cNvPr>
          <p:cNvGrpSpPr/>
          <p:nvPr/>
        </p:nvGrpSpPr>
        <p:grpSpPr>
          <a:xfrm>
            <a:off x="365732" y="720090"/>
            <a:ext cx="11460536" cy="5659148"/>
            <a:chOff x="0" y="0"/>
            <a:chExt cx="5400040" cy="7089775"/>
          </a:xfrm>
        </p:grpSpPr>
        <p:sp>
          <p:nvSpPr>
            <p:cNvPr id="6" name="矩形 5">
              <a:extLst>
                <a:ext uri="{FF2B5EF4-FFF2-40B4-BE49-F238E27FC236}">
                  <a16:creationId xmlns:a16="http://schemas.microsoft.com/office/drawing/2014/main" id="{33DB5001-E539-4949-B0EB-0A5676CD1C74}"/>
                </a:ext>
              </a:extLst>
            </p:cNvPr>
            <p:cNvSpPr/>
            <p:nvPr/>
          </p:nvSpPr>
          <p:spPr>
            <a:xfrm>
              <a:off x="0" y="0"/>
              <a:ext cx="5400040" cy="7089775"/>
            </a:xfrm>
            <a:prstGeom prst="rect">
              <a:avLst/>
            </a:prstGeom>
          </p:spPr>
        </p:sp>
        <p:sp>
          <p:nvSpPr>
            <p:cNvPr id="7" name="矩形 6">
              <a:extLst>
                <a:ext uri="{FF2B5EF4-FFF2-40B4-BE49-F238E27FC236}">
                  <a16:creationId xmlns:a16="http://schemas.microsoft.com/office/drawing/2014/main" id="{7FE85924-F6B4-439D-8F80-5BD35E4D5040}"/>
                </a:ext>
              </a:extLst>
            </p:cNvPr>
            <p:cNvSpPr/>
            <p:nvPr/>
          </p:nvSpPr>
          <p:spPr>
            <a:xfrm>
              <a:off x="3809201" y="5341994"/>
              <a:ext cx="1474150" cy="16126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8" name="文本框 8">
              <a:extLst>
                <a:ext uri="{FF2B5EF4-FFF2-40B4-BE49-F238E27FC236}">
                  <a16:creationId xmlns:a16="http://schemas.microsoft.com/office/drawing/2014/main" id="{99209796-FCCE-4AA8-AF5C-5CEFD672BE69}"/>
                </a:ext>
              </a:extLst>
            </p:cNvPr>
            <p:cNvSpPr txBox="1"/>
            <p:nvPr/>
          </p:nvSpPr>
          <p:spPr>
            <a:xfrm>
              <a:off x="4567046" y="6401252"/>
              <a:ext cx="548259" cy="442621"/>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kern="100" dirty="0">
                  <a:solidFill>
                    <a:srgbClr val="FFFFFF"/>
                  </a:solidFill>
                  <a:latin typeface="游明朝" panose="02020400000000000000" pitchFamily="18" charset="-128"/>
                  <a:ea typeface="SimSun" panose="02010600030101010101" pitchFamily="2" charset="-122"/>
                  <a:cs typeface="Arial" panose="020B0604020202020204" pitchFamily="34" charset="0"/>
                </a:rPr>
                <a:t>クラウド</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a:p>
              <a:pPr algn="just">
                <a:spcAft>
                  <a:spcPts val="0"/>
                </a:spcAft>
              </a:pPr>
              <a:r>
                <a:rPr lang="en-US" sz="1050" kern="100" dirty="0">
                  <a:effectLst/>
                  <a:latin typeface="游明朝" panose="02020400000000000000" pitchFamily="18" charset="-128"/>
                  <a:ea typeface="游明朝" panose="02020400000000000000" pitchFamily="18" charset="-128"/>
                  <a:cs typeface="Arial" panose="020B0604020202020204" pitchFamily="34" charset="0"/>
                </a:rPr>
                <a:t> </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9" name="矩形 8">
              <a:extLst>
                <a:ext uri="{FF2B5EF4-FFF2-40B4-BE49-F238E27FC236}">
                  <a16:creationId xmlns:a16="http://schemas.microsoft.com/office/drawing/2014/main" id="{586604F2-65EB-4CAB-83CD-7DC9941A410E}"/>
                </a:ext>
              </a:extLst>
            </p:cNvPr>
            <p:cNvSpPr/>
            <p:nvPr/>
          </p:nvSpPr>
          <p:spPr>
            <a:xfrm>
              <a:off x="114300" y="2635908"/>
              <a:ext cx="5149142" cy="260824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文本框 13">
              <a:extLst>
                <a:ext uri="{FF2B5EF4-FFF2-40B4-BE49-F238E27FC236}">
                  <a16:creationId xmlns:a16="http://schemas.microsoft.com/office/drawing/2014/main" id="{979C0A38-601F-440E-A329-7C4B0856FC5F}"/>
                </a:ext>
              </a:extLst>
            </p:cNvPr>
            <p:cNvSpPr txBox="1"/>
            <p:nvPr/>
          </p:nvSpPr>
          <p:spPr>
            <a:xfrm>
              <a:off x="378394" y="2755159"/>
              <a:ext cx="4505325" cy="48577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プラットフォーム基本サービス</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One SQL</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API</a:t>
              </a:r>
              <a:r>
                <a:rPr lang="ja-JP" alt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を含め</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1" name="文本框 8">
              <a:extLst>
                <a:ext uri="{FF2B5EF4-FFF2-40B4-BE49-F238E27FC236}">
                  <a16:creationId xmlns:a16="http://schemas.microsoft.com/office/drawing/2014/main" id="{935327AF-003C-4C5A-B24C-0B39D2F3A83F}"/>
                </a:ext>
              </a:extLst>
            </p:cNvPr>
            <p:cNvSpPr txBox="1"/>
            <p:nvPr/>
          </p:nvSpPr>
          <p:spPr>
            <a:xfrm>
              <a:off x="332400" y="3302657"/>
              <a:ext cx="991575" cy="18002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ユーザー管理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2" name="文本框 8">
              <a:extLst>
                <a:ext uri="{FF2B5EF4-FFF2-40B4-BE49-F238E27FC236}">
                  <a16:creationId xmlns:a16="http://schemas.microsoft.com/office/drawing/2014/main" id="{92306032-0C26-4A9F-84A6-F80FAAD4EA0A}"/>
                </a:ext>
              </a:extLst>
            </p:cNvPr>
            <p:cNvSpPr txBox="1"/>
            <p:nvPr/>
          </p:nvSpPr>
          <p:spPr>
            <a:xfrm>
              <a:off x="1551600" y="3293131"/>
              <a:ext cx="991235" cy="180975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latin typeface="SimSun" panose="02010600030101010101" pitchFamily="2" charset="-122"/>
                  <a:ea typeface="SimSun" panose="02010600030101010101" pitchFamily="2" charset="-122"/>
                  <a:cs typeface="SimSun" panose="02010600030101010101" pitchFamily="2" charset="-122"/>
                </a:rPr>
                <a:t>基本サービス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3" name="文本框 8">
              <a:extLst>
                <a:ext uri="{FF2B5EF4-FFF2-40B4-BE49-F238E27FC236}">
                  <a16:creationId xmlns:a16="http://schemas.microsoft.com/office/drawing/2014/main" id="{F17F70F2-BEAD-4262-88BB-CF4275B59EBB}"/>
                </a:ext>
              </a:extLst>
            </p:cNvPr>
            <p:cNvSpPr txBox="1"/>
            <p:nvPr/>
          </p:nvSpPr>
          <p:spPr>
            <a:xfrm>
              <a:off x="2780325" y="3297102"/>
              <a:ext cx="991235" cy="182262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トランザクション処理</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4" name="文本框 8">
              <a:extLst>
                <a:ext uri="{FF2B5EF4-FFF2-40B4-BE49-F238E27FC236}">
                  <a16:creationId xmlns:a16="http://schemas.microsoft.com/office/drawing/2014/main" id="{7D2E76F4-E25E-480C-81B8-9BE75F455FDD}"/>
                </a:ext>
              </a:extLst>
            </p:cNvPr>
            <p:cNvSpPr txBox="1"/>
            <p:nvPr/>
          </p:nvSpPr>
          <p:spPr>
            <a:xfrm>
              <a:off x="3990000" y="3297263"/>
              <a:ext cx="991235" cy="182880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運用監視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5" name="文本框 18">
              <a:extLst>
                <a:ext uri="{FF2B5EF4-FFF2-40B4-BE49-F238E27FC236}">
                  <a16:creationId xmlns:a16="http://schemas.microsoft.com/office/drawing/2014/main" id="{B19E86FC-9204-45C6-B5F5-49AEF606C033}"/>
                </a:ext>
              </a:extLst>
            </p:cNvPr>
            <p:cNvSpPr txBox="1"/>
            <p:nvPr/>
          </p:nvSpPr>
          <p:spPr>
            <a:xfrm>
              <a:off x="466346" y="37027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kern="100" dirty="0">
                  <a:solidFill>
                    <a:srgbClr val="FFFFFF"/>
                  </a:solidFill>
                  <a:latin typeface="游明朝" panose="02020400000000000000" pitchFamily="18" charset="-128"/>
                  <a:ea typeface="DengXian" panose="02010600030101010101" pitchFamily="2" charset="-122"/>
                  <a:cs typeface="Arial" panose="020B0604020202020204" pitchFamily="34" charset="0"/>
                </a:rPr>
                <a:t>口座管理</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6" name="文本框 18">
              <a:extLst>
                <a:ext uri="{FF2B5EF4-FFF2-40B4-BE49-F238E27FC236}">
                  <a16:creationId xmlns:a16="http://schemas.microsoft.com/office/drawing/2014/main" id="{51699BB1-869A-4FB3-BE36-6055FC21FDF6}"/>
                </a:ext>
              </a:extLst>
            </p:cNvPr>
            <p:cNvSpPr txBox="1"/>
            <p:nvPr/>
          </p:nvSpPr>
          <p:spPr>
            <a:xfrm>
              <a:off x="466725" y="4025582"/>
              <a:ext cx="733425" cy="3057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権限管理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7" name="文本框 18">
              <a:extLst>
                <a:ext uri="{FF2B5EF4-FFF2-40B4-BE49-F238E27FC236}">
                  <a16:creationId xmlns:a16="http://schemas.microsoft.com/office/drawing/2014/main" id="{B83EC090-72CB-401F-9F4F-C8973AEF7A10}"/>
                </a:ext>
              </a:extLst>
            </p:cNvPr>
            <p:cNvSpPr txBox="1"/>
            <p:nvPr/>
          </p:nvSpPr>
          <p:spPr>
            <a:xfrm>
              <a:off x="466725" y="4378007"/>
              <a:ext cx="733425" cy="2962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セキュリティキー管理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8" name="文本框 18">
              <a:extLst>
                <a:ext uri="{FF2B5EF4-FFF2-40B4-BE49-F238E27FC236}">
                  <a16:creationId xmlns:a16="http://schemas.microsoft.com/office/drawing/2014/main" id="{37DC8155-8F57-44D4-B5D0-32C4796A0B10}"/>
                </a:ext>
              </a:extLst>
            </p:cNvPr>
            <p:cNvSpPr txBox="1"/>
            <p:nvPr/>
          </p:nvSpPr>
          <p:spPr>
            <a:xfrm>
              <a:off x="466725" y="4711382"/>
              <a:ext cx="733425" cy="31530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リスク審査</a:t>
              </a:r>
              <a:endParaRPr lang="en-US" altLang="ja-JP" sz="1050" b="1" dirty="0">
                <a:solidFill>
                  <a:srgbClr val="FFFFFF"/>
                </a:solidFill>
                <a:latin typeface="游明朝" panose="02020400000000000000" pitchFamily="18" charset="-128"/>
                <a:ea typeface="DengXian" panose="02010600030101010101" pitchFamily="2" charset="-122"/>
                <a:cs typeface="Arial" panose="020B0604020202020204" pitchFamily="34" charset="0"/>
              </a:endParaRPr>
            </a:p>
          </p:txBody>
        </p:sp>
        <p:sp>
          <p:nvSpPr>
            <p:cNvPr id="19" name="文本框 18">
              <a:extLst>
                <a:ext uri="{FF2B5EF4-FFF2-40B4-BE49-F238E27FC236}">
                  <a16:creationId xmlns:a16="http://schemas.microsoft.com/office/drawing/2014/main" id="{7646B5A4-3C25-4958-B402-01A5CEAD5204}"/>
                </a:ext>
              </a:extLst>
            </p:cNvPr>
            <p:cNvSpPr txBox="1"/>
            <p:nvPr/>
          </p:nvSpPr>
          <p:spPr>
            <a:xfrm>
              <a:off x="1684950" y="3701732"/>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altLang="ja-JP"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API</a:t>
              </a: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インターフェース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0" name="文本框 18">
              <a:extLst>
                <a:ext uri="{FF2B5EF4-FFF2-40B4-BE49-F238E27FC236}">
                  <a16:creationId xmlns:a16="http://schemas.microsoft.com/office/drawing/2014/main" id="{AB8245D9-B081-4AF0-B504-E0DBF6A4905E}"/>
                </a:ext>
              </a:extLst>
            </p:cNvPr>
            <p:cNvSpPr txBox="1"/>
            <p:nvPr/>
          </p:nvSpPr>
          <p:spPr>
            <a:xfrm>
              <a:off x="1684950" y="40456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データ審査</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1" name="文本框 18">
              <a:extLst>
                <a:ext uri="{FF2B5EF4-FFF2-40B4-BE49-F238E27FC236}">
                  <a16:creationId xmlns:a16="http://schemas.microsoft.com/office/drawing/2014/main" id="{7B917AC4-C515-432E-B9C2-E1BFC7B08F25}"/>
                </a:ext>
              </a:extLst>
            </p:cNvPr>
            <p:cNvSpPr txBox="1"/>
            <p:nvPr/>
          </p:nvSpPr>
          <p:spPr>
            <a:xfrm>
              <a:off x="2827141" y="3702708"/>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トランザクション登録</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2" name="文本框 18">
              <a:extLst>
                <a:ext uri="{FF2B5EF4-FFF2-40B4-BE49-F238E27FC236}">
                  <a16:creationId xmlns:a16="http://schemas.microsoft.com/office/drawing/2014/main" id="{9EE9521A-A339-410E-AC3F-C507AA0E558A}"/>
                </a:ext>
              </a:extLst>
            </p:cNvPr>
            <p:cNvSpPr txBox="1"/>
            <p:nvPr/>
          </p:nvSpPr>
          <p:spPr>
            <a:xfrm>
              <a:off x="1684950" y="4388167"/>
              <a:ext cx="733425" cy="29561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P2P</a:t>
              </a:r>
              <a:r>
                <a:rPr lang="ja-JP" altLang="en-US" sz="1050" b="1" dirty="0">
                  <a:solidFill>
                    <a:srgbClr val="FFFFFF"/>
                  </a:solidFill>
                  <a:latin typeface="SimSun" panose="02010600030101010101" pitchFamily="2" charset="-122"/>
                  <a:ea typeface="SimSun" panose="02010600030101010101" pitchFamily="2" charset="-122"/>
                  <a:cs typeface="Arial" panose="020B0604020202020204" pitchFamily="34" charset="0"/>
                </a:rPr>
                <a:t>ネットワーク</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3" name="文本框 18">
              <a:extLst>
                <a:ext uri="{FF2B5EF4-FFF2-40B4-BE49-F238E27FC236}">
                  <a16:creationId xmlns:a16="http://schemas.microsoft.com/office/drawing/2014/main" id="{CAC50DBD-E604-4574-8381-08318B973AF7}"/>
                </a:ext>
              </a:extLst>
            </p:cNvPr>
            <p:cNvSpPr txBox="1"/>
            <p:nvPr/>
          </p:nvSpPr>
          <p:spPr>
            <a:xfrm>
              <a:off x="1686763" y="4731407"/>
              <a:ext cx="733425" cy="2952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データバックアップ</a:t>
              </a:r>
              <a:endParaRPr lang="en-US" altLang="ja-JP"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endParaRPr>
            </a:p>
            <a:p>
              <a:pPr algn="just">
                <a:spcAft>
                  <a:spcPts val="0"/>
                </a:spcAft>
              </a:pP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4" name="文本框 18">
              <a:extLst>
                <a:ext uri="{FF2B5EF4-FFF2-40B4-BE49-F238E27FC236}">
                  <a16:creationId xmlns:a16="http://schemas.microsoft.com/office/drawing/2014/main" id="{32A2AA8E-A3D0-434D-8C97-62A360CBA6B2}"/>
                </a:ext>
              </a:extLst>
            </p:cNvPr>
            <p:cNvSpPr txBox="1"/>
            <p:nvPr/>
          </p:nvSpPr>
          <p:spPr>
            <a:xfrm>
              <a:off x="2827141" y="406368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トランザクショントリガー</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5" name="文本框 18">
              <a:extLst>
                <a:ext uri="{FF2B5EF4-FFF2-40B4-BE49-F238E27FC236}">
                  <a16:creationId xmlns:a16="http://schemas.microsoft.com/office/drawing/2014/main" id="{626E80DC-CEFE-49E0-AC4C-3D7220BC4C9C}"/>
                </a:ext>
              </a:extLst>
            </p:cNvPr>
            <p:cNvSpPr txBox="1"/>
            <p:nvPr/>
          </p:nvSpPr>
          <p:spPr>
            <a:xfrm>
              <a:off x="2831142" y="442563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トランザクション実行</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6" name="文本框 18">
              <a:extLst>
                <a:ext uri="{FF2B5EF4-FFF2-40B4-BE49-F238E27FC236}">
                  <a16:creationId xmlns:a16="http://schemas.microsoft.com/office/drawing/2014/main" id="{8ABE703E-5761-4EC7-A450-315714027C62}"/>
                </a:ext>
              </a:extLst>
            </p:cNvPr>
            <p:cNvSpPr txBox="1"/>
            <p:nvPr/>
          </p:nvSpPr>
          <p:spPr>
            <a:xfrm>
              <a:off x="2831142" y="4768533"/>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注销</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7" name="文本框 18">
              <a:extLst>
                <a:ext uri="{FF2B5EF4-FFF2-40B4-BE49-F238E27FC236}">
                  <a16:creationId xmlns:a16="http://schemas.microsoft.com/office/drawing/2014/main" id="{E89DC18A-1E63-4FB5-84BA-AC91B989CCED}"/>
                </a:ext>
              </a:extLst>
            </p:cNvPr>
            <p:cNvSpPr txBox="1"/>
            <p:nvPr/>
          </p:nvSpPr>
          <p:spPr>
            <a:xfrm>
              <a:off x="4125163" y="3693779"/>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8" name="文本框 18">
              <a:extLst>
                <a:ext uri="{FF2B5EF4-FFF2-40B4-BE49-F238E27FC236}">
                  <a16:creationId xmlns:a16="http://schemas.microsoft.com/office/drawing/2014/main" id="{D7A1C7C8-E6DD-4ECC-AA03-B50157340616}"/>
                </a:ext>
              </a:extLst>
            </p:cNvPr>
            <p:cNvSpPr txBox="1"/>
            <p:nvPr/>
          </p:nvSpPr>
          <p:spPr>
            <a:xfrm>
              <a:off x="4123350" y="40351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リリース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9" name="文本框 18">
              <a:extLst>
                <a:ext uri="{FF2B5EF4-FFF2-40B4-BE49-F238E27FC236}">
                  <a16:creationId xmlns:a16="http://schemas.microsoft.com/office/drawing/2014/main" id="{49217DB0-943C-4701-8F3F-539B1FC8A6F9}"/>
                </a:ext>
              </a:extLst>
            </p:cNvPr>
            <p:cNvSpPr txBox="1"/>
            <p:nvPr/>
          </p:nvSpPr>
          <p:spPr>
            <a:xfrm>
              <a:off x="4123350" y="4395484"/>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サービス配置</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0" name="文本框 18">
              <a:extLst>
                <a:ext uri="{FF2B5EF4-FFF2-40B4-BE49-F238E27FC236}">
                  <a16:creationId xmlns:a16="http://schemas.microsoft.com/office/drawing/2014/main" id="{D72DC9BE-B9D9-49C1-9EBF-0AE89DC73F54}"/>
                </a:ext>
              </a:extLst>
            </p:cNvPr>
            <p:cNvSpPr txBox="1"/>
            <p:nvPr/>
          </p:nvSpPr>
          <p:spPr>
            <a:xfrm>
              <a:off x="4123350" y="473995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クラウドサービス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nvGrpSpPr>
            <p:cNvPr id="31" name="组合 30">
              <a:extLst>
                <a:ext uri="{FF2B5EF4-FFF2-40B4-BE49-F238E27FC236}">
                  <a16:creationId xmlns:a16="http://schemas.microsoft.com/office/drawing/2014/main" id="{516C187E-F917-4E16-B405-DA55F40812A9}"/>
                </a:ext>
              </a:extLst>
            </p:cNvPr>
            <p:cNvGrpSpPr/>
            <p:nvPr/>
          </p:nvGrpSpPr>
          <p:grpSpPr>
            <a:xfrm>
              <a:off x="114300" y="1485623"/>
              <a:ext cx="5149142" cy="1024851"/>
              <a:chOff x="114300" y="2650189"/>
              <a:chExt cx="5149142" cy="1024851"/>
            </a:xfrm>
          </p:grpSpPr>
          <p:sp>
            <p:nvSpPr>
              <p:cNvPr id="46" name="矩形 45">
                <a:extLst>
                  <a:ext uri="{FF2B5EF4-FFF2-40B4-BE49-F238E27FC236}">
                    <a16:creationId xmlns:a16="http://schemas.microsoft.com/office/drawing/2014/main" id="{3AFEC537-36AC-4659-A6F5-2AA3C48BDD14}"/>
                  </a:ext>
                </a:extLst>
              </p:cNvPr>
              <p:cNvSpPr/>
              <p:nvPr/>
            </p:nvSpPr>
            <p:spPr>
              <a:xfrm>
                <a:off x="114300" y="2650189"/>
                <a:ext cx="5149142" cy="1024851"/>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7" name="文本框 13">
                <a:extLst>
                  <a:ext uri="{FF2B5EF4-FFF2-40B4-BE49-F238E27FC236}">
                    <a16:creationId xmlns:a16="http://schemas.microsoft.com/office/drawing/2014/main" id="{6E7499CE-8100-43C4-8A74-DD92ACAECFDE}"/>
                  </a:ext>
                </a:extLst>
              </p:cNvPr>
              <p:cNvSpPr txBox="1"/>
              <p:nvPr/>
            </p:nvSpPr>
            <p:spPr>
              <a:xfrm>
                <a:off x="428625" y="2715345"/>
                <a:ext cx="4505325" cy="465032"/>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Platform</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8" name="文本框 8">
                <a:extLst>
                  <a:ext uri="{FF2B5EF4-FFF2-40B4-BE49-F238E27FC236}">
                    <a16:creationId xmlns:a16="http://schemas.microsoft.com/office/drawing/2014/main" id="{EFD47319-F0C8-4DBB-9D17-F66268189690}"/>
                  </a:ext>
                </a:extLst>
              </p:cNvPr>
              <p:cNvSpPr txBox="1"/>
              <p:nvPr/>
            </p:nvSpPr>
            <p:spPr>
              <a:xfrm>
                <a:off x="297536" y="3193336"/>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デジタル資産</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9" name="文本框 8">
                <a:extLst>
                  <a:ext uri="{FF2B5EF4-FFF2-40B4-BE49-F238E27FC236}">
                    <a16:creationId xmlns:a16="http://schemas.microsoft.com/office/drawing/2014/main" id="{CC24241C-86DC-403A-9C5C-A551C97C3226}"/>
                  </a:ext>
                </a:extLst>
              </p:cNvPr>
              <p:cNvSpPr txBox="1"/>
              <p:nvPr/>
            </p:nvSpPr>
            <p:spPr>
              <a:xfrm>
                <a:off x="1061954" y="3174178"/>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セキュリティ</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0" name="文本框 8">
                <a:extLst>
                  <a:ext uri="{FF2B5EF4-FFF2-40B4-BE49-F238E27FC236}">
                    <a16:creationId xmlns:a16="http://schemas.microsoft.com/office/drawing/2014/main" id="{EECF5D9C-D864-441B-8DAC-D3AE60E274FF}"/>
                  </a:ext>
                </a:extLst>
              </p:cNvPr>
              <p:cNvSpPr txBox="1"/>
              <p:nvPr/>
            </p:nvSpPr>
            <p:spPr>
              <a:xfrm>
                <a:off x="1826372" y="3163154"/>
                <a:ext cx="605155" cy="37244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DWH</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1" name="文本框 8">
                <a:extLst>
                  <a:ext uri="{FF2B5EF4-FFF2-40B4-BE49-F238E27FC236}">
                    <a16:creationId xmlns:a16="http://schemas.microsoft.com/office/drawing/2014/main" id="{E71A76EC-0F99-4C20-BE82-A4883694D08C}"/>
                  </a:ext>
                </a:extLst>
              </p:cNvPr>
              <p:cNvSpPr txBox="1"/>
              <p:nvPr/>
            </p:nvSpPr>
            <p:spPr>
              <a:xfrm>
                <a:off x="2700020" y="3158706"/>
                <a:ext cx="622475" cy="34583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zh-CN" sz="1200" b="1" dirty="0">
                    <a:effectLst/>
                    <a:latin typeface="SimSun" panose="02010600030101010101" pitchFamily="2" charset="-122"/>
                    <a:ea typeface="SimSun" panose="02010600030101010101" pitchFamily="2" charset="-122"/>
                    <a:cs typeface="SimSun" panose="02010600030101010101" pitchFamily="2" charset="-122"/>
                  </a:rPr>
                  <a:t>AI</a:t>
                </a: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エンジン</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2" name="文本框 8">
                <a:extLst>
                  <a:ext uri="{FF2B5EF4-FFF2-40B4-BE49-F238E27FC236}">
                    <a16:creationId xmlns:a16="http://schemas.microsoft.com/office/drawing/2014/main" id="{7EB67646-EB3B-46D5-B51D-463058494402}"/>
                  </a:ext>
                </a:extLst>
              </p:cNvPr>
              <p:cNvSpPr txBox="1"/>
              <p:nvPr/>
            </p:nvSpPr>
            <p:spPr>
              <a:xfrm>
                <a:off x="4435614" y="3159844"/>
                <a:ext cx="581570" cy="36636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grpSp>
          <p:nvGrpSpPr>
            <p:cNvPr id="32" name="组合 31">
              <a:extLst>
                <a:ext uri="{FF2B5EF4-FFF2-40B4-BE49-F238E27FC236}">
                  <a16:creationId xmlns:a16="http://schemas.microsoft.com/office/drawing/2014/main" id="{3379BA29-AAEC-446B-BE38-A9CE47423248}"/>
                </a:ext>
              </a:extLst>
            </p:cNvPr>
            <p:cNvGrpSpPr/>
            <p:nvPr/>
          </p:nvGrpSpPr>
          <p:grpSpPr>
            <a:xfrm>
              <a:off x="129467" y="83513"/>
              <a:ext cx="5133975" cy="1207507"/>
              <a:chOff x="15167" y="-18988"/>
              <a:chExt cx="5133975" cy="800850"/>
            </a:xfrm>
          </p:grpSpPr>
          <p:sp>
            <p:nvSpPr>
              <p:cNvPr id="39" name="矩形 38">
                <a:extLst>
                  <a:ext uri="{FF2B5EF4-FFF2-40B4-BE49-F238E27FC236}">
                    <a16:creationId xmlns:a16="http://schemas.microsoft.com/office/drawing/2014/main" id="{713DC959-D8D7-41C0-BEC0-299EA6D123A0}"/>
                  </a:ext>
                </a:extLst>
              </p:cNvPr>
              <p:cNvSpPr/>
              <p:nvPr/>
            </p:nvSpPr>
            <p:spPr>
              <a:xfrm>
                <a:off x="15167" y="-18988"/>
                <a:ext cx="5133975" cy="80085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文本框 13">
                <a:extLst>
                  <a:ext uri="{FF2B5EF4-FFF2-40B4-BE49-F238E27FC236}">
                    <a16:creationId xmlns:a16="http://schemas.microsoft.com/office/drawing/2014/main" id="{A00394A6-38BE-4D51-AC68-B3026CED0EFA}"/>
                  </a:ext>
                </a:extLst>
              </p:cNvPr>
              <p:cNvSpPr txBox="1"/>
              <p:nvPr/>
            </p:nvSpPr>
            <p:spPr>
              <a:xfrm>
                <a:off x="329492" y="54613"/>
                <a:ext cx="4505325" cy="271721"/>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DengXian" panose="02010600030101010101" pitchFamily="2" charset="-122"/>
                    <a:cs typeface="Arial" panose="020B0604020202020204" pitchFamily="34" charset="0"/>
                  </a:rPr>
                  <a:t>アプリサービス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Application</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1" name="文本框 8">
                <a:extLst>
                  <a:ext uri="{FF2B5EF4-FFF2-40B4-BE49-F238E27FC236}">
                    <a16:creationId xmlns:a16="http://schemas.microsoft.com/office/drawing/2014/main" id="{B6D5D2CF-795B-4E7C-ADCD-15B8F7894E2A}"/>
                  </a:ext>
                </a:extLst>
              </p:cNvPr>
              <p:cNvSpPr txBox="1"/>
              <p:nvPr/>
            </p:nvSpPr>
            <p:spPr>
              <a:xfrm>
                <a:off x="103832" y="396937"/>
                <a:ext cx="455562" cy="26393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dirty="0">
                    <a:effectLst/>
                    <a:latin typeface="SimSun" panose="02010600030101010101" pitchFamily="2" charset="-122"/>
                    <a:ea typeface="SimSun" panose="02010600030101010101" pitchFamily="2" charset="-122"/>
                    <a:cs typeface="SimSun" panose="02010600030101010101" pitchFamily="2" charset="-122"/>
                  </a:rPr>
                  <a:t>資産計上</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2" name="文本框 8">
                <a:extLst>
                  <a:ext uri="{FF2B5EF4-FFF2-40B4-BE49-F238E27FC236}">
                    <a16:creationId xmlns:a16="http://schemas.microsoft.com/office/drawing/2014/main" id="{D2F777AE-738B-4988-8811-077CA9A9A8CB}"/>
                  </a:ext>
                </a:extLst>
              </p:cNvPr>
              <p:cNvSpPr txBox="1"/>
              <p:nvPr/>
            </p:nvSpPr>
            <p:spPr>
              <a:xfrm>
                <a:off x="666946" y="403592"/>
                <a:ext cx="443832" cy="267001"/>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ニュース</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3" name="文本框 8">
                <a:extLst>
                  <a:ext uri="{FF2B5EF4-FFF2-40B4-BE49-F238E27FC236}">
                    <a16:creationId xmlns:a16="http://schemas.microsoft.com/office/drawing/2014/main" id="{2865AEA5-17BE-4A61-A2C7-DB4CACB2DA9B}"/>
                  </a:ext>
                </a:extLst>
              </p:cNvPr>
              <p:cNvSpPr txBox="1"/>
              <p:nvPr/>
            </p:nvSpPr>
            <p:spPr>
              <a:xfrm>
                <a:off x="1777990" y="393473"/>
                <a:ext cx="455563" cy="27075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SNS</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4" name="文本框 8">
                <a:extLst>
                  <a:ext uri="{FF2B5EF4-FFF2-40B4-BE49-F238E27FC236}">
                    <a16:creationId xmlns:a16="http://schemas.microsoft.com/office/drawing/2014/main" id="{659DB570-7BF5-481B-887C-75024ABB8E5A}"/>
                  </a:ext>
                </a:extLst>
              </p:cNvPr>
              <p:cNvSpPr txBox="1"/>
              <p:nvPr/>
            </p:nvSpPr>
            <p:spPr>
              <a:xfrm>
                <a:off x="1161840" y="398240"/>
                <a:ext cx="551230" cy="28185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トレニンーグ</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33" name="文本框 13">
              <a:extLst>
                <a:ext uri="{FF2B5EF4-FFF2-40B4-BE49-F238E27FC236}">
                  <a16:creationId xmlns:a16="http://schemas.microsoft.com/office/drawing/2014/main" id="{887E7F3C-0432-4507-9959-27DDAC02E0A2}"/>
                </a:ext>
              </a:extLst>
            </p:cNvPr>
            <p:cNvSpPr txBox="1"/>
            <p:nvPr/>
          </p:nvSpPr>
          <p:spPr>
            <a:xfrm>
              <a:off x="3847060" y="5385906"/>
              <a:ext cx="1430462" cy="485140"/>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IaaS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4" name="文本框 8">
              <a:extLst>
                <a:ext uri="{FF2B5EF4-FFF2-40B4-BE49-F238E27FC236}">
                  <a16:creationId xmlns:a16="http://schemas.microsoft.com/office/drawing/2014/main" id="{4A0C99D9-E30B-4841-B32A-3963D6E4F1DC}"/>
                </a:ext>
              </a:extLst>
            </p:cNvPr>
            <p:cNvSpPr txBox="1"/>
            <p:nvPr/>
          </p:nvSpPr>
          <p:spPr>
            <a:xfrm>
              <a:off x="3920768" y="5869876"/>
              <a:ext cx="1198281" cy="434572"/>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コンテナー管理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5" name="文本框 8">
              <a:extLst>
                <a:ext uri="{FF2B5EF4-FFF2-40B4-BE49-F238E27FC236}">
                  <a16:creationId xmlns:a16="http://schemas.microsoft.com/office/drawing/2014/main" id="{E98F4AB4-E524-4DFB-A377-3F6DFED97315}"/>
                </a:ext>
              </a:extLst>
            </p:cNvPr>
            <p:cNvSpPr txBox="1"/>
            <p:nvPr/>
          </p:nvSpPr>
          <p:spPr>
            <a:xfrm>
              <a:off x="3920768" y="6406595"/>
              <a:ext cx="480147" cy="44259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ノート</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just">
                <a:spcAft>
                  <a:spcPts val="0"/>
                </a:spcAft>
              </a:pP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7" name="文本框 8">
              <a:extLst>
                <a:ext uri="{FF2B5EF4-FFF2-40B4-BE49-F238E27FC236}">
                  <a16:creationId xmlns:a16="http://schemas.microsoft.com/office/drawing/2014/main" id="{27D64A9C-AFBE-4824-A388-9F601347E7DA}"/>
                </a:ext>
              </a:extLst>
            </p:cNvPr>
            <p:cNvSpPr txBox="1"/>
            <p:nvPr/>
          </p:nvSpPr>
          <p:spPr>
            <a:xfrm>
              <a:off x="3612608" y="700277"/>
              <a:ext cx="495052" cy="4168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レポート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53" name="文本框 8">
            <a:extLst>
              <a:ext uri="{FF2B5EF4-FFF2-40B4-BE49-F238E27FC236}">
                <a16:creationId xmlns:a16="http://schemas.microsoft.com/office/drawing/2014/main" id="{3376369E-1F0C-4C3B-AA66-51860793EEB3}"/>
              </a:ext>
            </a:extLst>
          </p:cNvPr>
          <p:cNvSpPr txBox="1"/>
          <p:nvPr/>
        </p:nvSpPr>
        <p:spPr>
          <a:xfrm>
            <a:off x="10470526" y="1268772"/>
            <a:ext cx="966844" cy="35209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ja-JP" sz="1200" b="1" dirty="0">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5" name="文本框 8">
            <a:extLst>
              <a:ext uri="{FF2B5EF4-FFF2-40B4-BE49-F238E27FC236}">
                <a16:creationId xmlns:a16="http://schemas.microsoft.com/office/drawing/2014/main" id="{5AC11FA7-E640-4F54-B01A-32B1165DCFD7}"/>
              </a:ext>
            </a:extLst>
          </p:cNvPr>
          <p:cNvSpPr txBox="1"/>
          <p:nvPr/>
        </p:nvSpPr>
        <p:spPr>
          <a:xfrm>
            <a:off x="7882789" y="2285592"/>
            <a:ext cx="1321082" cy="297292"/>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API</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6" name="文本框 8">
            <a:extLst>
              <a:ext uri="{FF2B5EF4-FFF2-40B4-BE49-F238E27FC236}">
                <a16:creationId xmlns:a16="http://schemas.microsoft.com/office/drawing/2014/main" id="{338E2EBD-8CC2-4D6B-98C0-3FC4A64391C8}"/>
              </a:ext>
            </a:extLst>
          </p:cNvPr>
          <p:cNvSpPr txBox="1"/>
          <p:nvPr/>
        </p:nvSpPr>
        <p:spPr>
          <a:xfrm>
            <a:off x="5564448" y="1297543"/>
            <a:ext cx="966842" cy="31697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能力評価</a:t>
            </a:r>
            <a:endParaRPr lang="ja-JP" altLang="zh-CN" sz="1200" b="1" dirty="0">
              <a:latin typeface="SimSun" panose="02010600030101010101" pitchFamily="2" charset="-122"/>
              <a:ea typeface="SimSun" panose="02010600030101010101" pitchFamily="2" charset="-122"/>
              <a:cs typeface="SimSun" panose="02010600030101010101" pitchFamily="2" charset="-122"/>
            </a:endParaRPr>
          </a:p>
        </p:txBody>
      </p:sp>
      <p:sp>
        <p:nvSpPr>
          <p:cNvPr id="57" name="文本框 8">
            <a:extLst>
              <a:ext uri="{FF2B5EF4-FFF2-40B4-BE49-F238E27FC236}">
                <a16:creationId xmlns:a16="http://schemas.microsoft.com/office/drawing/2014/main" id="{B9857988-D096-4E7B-BE37-30B06AD842C6}"/>
              </a:ext>
            </a:extLst>
          </p:cNvPr>
          <p:cNvSpPr txBox="1"/>
          <p:nvPr/>
        </p:nvSpPr>
        <p:spPr>
          <a:xfrm>
            <a:off x="9220826" y="1251411"/>
            <a:ext cx="1050652" cy="38730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ビジネスサービス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8" name="矩形 57">
            <a:extLst>
              <a:ext uri="{FF2B5EF4-FFF2-40B4-BE49-F238E27FC236}">
                <a16:creationId xmlns:a16="http://schemas.microsoft.com/office/drawing/2014/main" id="{19C002EC-29DF-4357-8427-11F8F2D8B709}"/>
              </a:ext>
            </a:extLst>
          </p:cNvPr>
          <p:cNvSpPr/>
          <p:nvPr/>
        </p:nvSpPr>
        <p:spPr>
          <a:xfrm>
            <a:off x="573911" y="4999018"/>
            <a:ext cx="3441458"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9" name="文本框 13">
            <a:extLst>
              <a:ext uri="{FF2B5EF4-FFF2-40B4-BE49-F238E27FC236}">
                <a16:creationId xmlns:a16="http://schemas.microsoft.com/office/drawing/2014/main" id="{3902CC02-E975-40F5-8666-B25A5EFA51D6}"/>
              </a:ext>
            </a:extLst>
          </p:cNvPr>
          <p:cNvSpPr txBox="1"/>
          <p:nvPr/>
        </p:nvSpPr>
        <p:spPr>
          <a:xfrm>
            <a:off x="879872" y="4997118"/>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ノレッジマップ</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latin typeface="游明朝" panose="02020400000000000000" pitchFamily="18" charset="-128"/>
                <a:ea typeface="DengXian" panose="02010600030101010101" pitchFamily="2" charset="-122"/>
                <a:cs typeface="Arial" panose="020B0604020202020204" pitchFamily="34" charset="0"/>
              </a:rPr>
              <a:t>K</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0" name="文本框 8">
            <a:extLst>
              <a:ext uri="{FF2B5EF4-FFF2-40B4-BE49-F238E27FC236}">
                <a16:creationId xmlns:a16="http://schemas.microsoft.com/office/drawing/2014/main" id="{560D222B-5C35-493F-8AE4-EA8A08877C49}"/>
              </a:ext>
            </a:extLst>
          </p:cNvPr>
          <p:cNvSpPr txBox="1"/>
          <p:nvPr/>
        </p:nvSpPr>
        <p:spPr>
          <a:xfrm>
            <a:off x="703891" y="5395247"/>
            <a:ext cx="3253301"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SimSun" panose="02010600030101010101" pitchFamily="2" charset="-122"/>
                <a:ea typeface="SimSun" panose="02010600030101010101" pitchFamily="2" charset="-122"/>
                <a:cs typeface="SimSun" panose="02010600030101010101" pitchFamily="2" charset="-122"/>
              </a:rPr>
              <a:t>ノレッジデータ管理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1" name="文本框 8">
            <a:extLst>
              <a:ext uri="{FF2B5EF4-FFF2-40B4-BE49-F238E27FC236}">
                <a16:creationId xmlns:a16="http://schemas.microsoft.com/office/drawing/2014/main" id="{77EBB3C7-0809-46FD-9D3E-BF4CA9315E66}"/>
              </a:ext>
            </a:extLst>
          </p:cNvPr>
          <p:cNvSpPr txBox="1"/>
          <p:nvPr/>
        </p:nvSpPr>
        <p:spPr>
          <a:xfrm>
            <a:off x="707163" y="5854483"/>
            <a:ext cx="1500129"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ノレッジマップ</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2" name="文本框 8">
            <a:extLst>
              <a:ext uri="{FF2B5EF4-FFF2-40B4-BE49-F238E27FC236}">
                <a16:creationId xmlns:a16="http://schemas.microsoft.com/office/drawing/2014/main" id="{6B2CA432-7CEB-41AD-87D0-02018DC4FB51}"/>
              </a:ext>
            </a:extLst>
          </p:cNvPr>
          <p:cNvSpPr txBox="1"/>
          <p:nvPr/>
        </p:nvSpPr>
        <p:spPr>
          <a:xfrm>
            <a:off x="2358512" y="5868323"/>
            <a:ext cx="1582622"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能力フォーム</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3" name="文本框 8">
            <a:extLst>
              <a:ext uri="{FF2B5EF4-FFF2-40B4-BE49-F238E27FC236}">
                <a16:creationId xmlns:a16="http://schemas.microsoft.com/office/drawing/2014/main" id="{4E72F10D-62EE-4284-BA5C-17D8F19148B0}"/>
              </a:ext>
            </a:extLst>
          </p:cNvPr>
          <p:cNvSpPr txBox="1"/>
          <p:nvPr/>
        </p:nvSpPr>
        <p:spPr>
          <a:xfrm>
            <a:off x="6774778" y="1287328"/>
            <a:ext cx="1050652" cy="31144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リクルート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4" name="矩形 63">
            <a:extLst>
              <a:ext uri="{FF2B5EF4-FFF2-40B4-BE49-F238E27FC236}">
                <a16:creationId xmlns:a16="http://schemas.microsoft.com/office/drawing/2014/main" id="{E49A0ECB-0DE8-4516-BDD4-F22D3F25E4F3}"/>
              </a:ext>
            </a:extLst>
          </p:cNvPr>
          <p:cNvSpPr/>
          <p:nvPr/>
        </p:nvSpPr>
        <p:spPr>
          <a:xfrm>
            <a:off x="4582372" y="4974206"/>
            <a:ext cx="3046065"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5" name="文本框 13">
            <a:extLst>
              <a:ext uri="{FF2B5EF4-FFF2-40B4-BE49-F238E27FC236}">
                <a16:creationId xmlns:a16="http://schemas.microsoft.com/office/drawing/2014/main" id="{DDEE5D87-9474-4B1B-9B3F-84FD43084DFD}"/>
              </a:ext>
            </a:extLst>
          </p:cNvPr>
          <p:cNvSpPr txBox="1"/>
          <p:nvPr/>
        </p:nvSpPr>
        <p:spPr>
          <a:xfrm>
            <a:off x="4766334" y="4972306"/>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D</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6" name="文本框 8">
            <a:extLst>
              <a:ext uri="{FF2B5EF4-FFF2-40B4-BE49-F238E27FC236}">
                <a16:creationId xmlns:a16="http://schemas.microsoft.com/office/drawing/2014/main" id="{BB472587-9497-47C1-98B4-C09B6FD82891}"/>
              </a:ext>
            </a:extLst>
          </p:cNvPr>
          <p:cNvSpPr txBox="1"/>
          <p:nvPr/>
        </p:nvSpPr>
        <p:spPr>
          <a:xfrm>
            <a:off x="4766334" y="5370435"/>
            <a:ext cx="2688678"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7" name="文本框 8">
            <a:extLst>
              <a:ext uri="{FF2B5EF4-FFF2-40B4-BE49-F238E27FC236}">
                <a16:creationId xmlns:a16="http://schemas.microsoft.com/office/drawing/2014/main" id="{3B7A04FE-A9C6-4BBE-BF26-1BBE724B039A}"/>
              </a:ext>
            </a:extLst>
          </p:cNvPr>
          <p:cNvSpPr txBox="1"/>
          <p:nvPr/>
        </p:nvSpPr>
        <p:spPr>
          <a:xfrm>
            <a:off x="4766333" y="5829671"/>
            <a:ext cx="1239776"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SimSun" panose="02010600030101010101" pitchFamily="2" charset="-122"/>
                <a:cs typeface="Arial" panose="020B0604020202020204" pitchFamily="34" charset="0"/>
              </a:rPr>
              <a:t>行動データ</a:t>
            </a: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8" name="文本框 8">
            <a:extLst>
              <a:ext uri="{FF2B5EF4-FFF2-40B4-BE49-F238E27FC236}">
                <a16:creationId xmlns:a16="http://schemas.microsoft.com/office/drawing/2014/main" id="{B42CD0F8-AEE5-455D-BE8B-5D16BF66747D}"/>
              </a:ext>
            </a:extLst>
          </p:cNvPr>
          <p:cNvSpPr txBox="1"/>
          <p:nvPr/>
        </p:nvSpPr>
        <p:spPr>
          <a:xfrm>
            <a:off x="6265964" y="5843511"/>
            <a:ext cx="1189047"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環境データ</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9" name="灯片编号占位符 31">
            <a:extLst>
              <a:ext uri="{FF2B5EF4-FFF2-40B4-BE49-F238E27FC236}">
                <a16:creationId xmlns:a16="http://schemas.microsoft.com/office/drawing/2014/main" id="{F262F882-3227-4F54-B08D-83BECF9D5F4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89</a:t>
            </a:fld>
            <a:r>
              <a:rPr lang="ja-JP" altLang="en-US" spc="-45" dirty="0"/>
              <a:t>　</a:t>
            </a:r>
            <a:r>
              <a:rPr spc="-5" dirty="0"/>
              <a:t>-</a:t>
            </a:r>
          </a:p>
        </p:txBody>
      </p:sp>
    </p:spTree>
    <p:extLst>
      <p:ext uri="{BB962C8B-B14F-4D97-AF65-F5344CB8AC3E}">
        <p14:creationId xmlns:p14="http://schemas.microsoft.com/office/powerpoint/2010/main" val="280940344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en-US" altLang="ja-JP" dirty="0"/>
              <a:t>HRBP</a:t>
            </a:r>
            <a:r>
              <a:rPr kumimoji="1" lang="ja-JP" altLang="en-US" dirty="0"/>
              <a:t>：人材像（例：デジタル庁）</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複数名デジタル庁要員は　小さいゲーム会社出身、大規模プロジェクトの経験がない、マイグレーション経験がない。業務知識と先進技術が　少ないだと思います。（</a:t>
            </a:r>
            <a:r>
              <a:rPr kumimoji="1" lang="en-US" altLang="ja-JP" dirty="0" err="1"/>
              <a:t>Youtube</a:t>
            </a:r>
            <a:r>
              <a:rPr kumimoji="1" lang="ja-JP" altLang="en-US" dirty="0"/>
              <a:t>のデジタル庁公開資料により）</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デジタル庁は　日本政府の “ゲーム”庁ではない、日本国の</a:t>
            </a:r>
            <a:r>
              <a:rPr kumimoji="1" lang="en-US" altLang="ja-JP" dirty="0"/>
              <a:t>30</a:t>
            </a:r>
            <a:r>
              <a:rPr kumimoji="1" lang="ja-JP" altLang="en-US" dirty="0"/>
              <a:t>年、</a:t>
            </a:r>
            <a:r>
              <a:rPr kumimoji="1" lang="en-US" altLang="ja-JP" dirty="0"/>
              <a:t>50</a:t>
            </a:r>
            <a:r>
              <a:rPr kumimoji="1" lang="ja-JP" altLang="en-US" dirty="0"/>
              <a:t>年以後の社会のインフラを構築する政府部署です。</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2022/9/8</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Tree>
    <p:extLst>
      <p:ext uri="{BB962C8B-B14F-4D97-AF65-F5344CB8AC3E}">
        <p14:creationId xmlns:p14="http://schemas.microsoft.com/office/powerpoint/2010/main" val="33144228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1244215114"/>
              </p:ext>
            </p:extLst>
          </p:nvPr>
        </p:nvGraphicFramePr>
        <p:xfrm>
          <a:off x="315152" y="492443"/>
          <a:ext cx="11561696" cy="430784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a:latin typeface="+mn-ea"/>
                          <a:ea typeface="+mn-ea"/>
                        </a:rPr>
                        <a:t>国税情報システム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次世代システムについては、「納税者の利便性の向上」と「課税・徴収の効率化・高度化」を実現するためのインフラとして、</a:t>
                      </a:r>
                      <a:r>
                        <a:rPr lang="en-US" altLang="ja-JP" dirty="0">
                          <a:latin typeface="+mn-ea"/>
                          <a:ea typeface="+mn-ea"/>
                        </a:rPr>
                        <a:t>ⅰ</a:t>
                      </a:r>
                      <a:r>
                        <a:rPr lang="ja-JP" altLang="en-US" dirty="0">
                          <a:latin typeface="+mn-ea"/>
                          <a:ea typeface="+mn-ea"/>
                        </a:rPr>
                        <a:t>）書面中心からデータ中心の事務運営への変更といった業務改革（</a:t>
                      </a:r>
                      <a:r>
                        <a:rPr lang="en-US" altLang="ja-JP" dirty="0">
                          <a:latin typeface="+mn-ea"/>
                          <a:ea typeface="+mn-ea"/>
                        </a:rPr>
                        <a:t>BPR</a:t>
                      </a:r>
                      <a:r>
                        <a:rPr lang="ja-JP" altLang="en-US" dirty="0">
                          <a:latin typeface="+mn-ea"/>
                          <a:ea typeface="+mn-ea"/>
                        </a:rPr>
                        <a:t>）の実現</a:t>
                      </a:r>
                      <a:r>
                        <a:rPr lang="en-US" altLang="ja-JP" dirty="0">
                          <a:latin typeface="+mn-ea"/>
                          <a:ea typeface="+mn-ea"/>
                        </a:rPr>
                        <a:t>ⅱ</a:t>
                      </a:r>
                      <a:r>
                        <a:rPr lang="ja-JP" altLang="en-US" dirty="0">
                          <a:latin typeface="+mn-ea"/>
                          <a:ea typeface="+mn-ea"/>
                        </a:rPr>
                        <a:t>）税目別のデータベースやアプリケーションの統廃合</a:t>
                      </a:r>
                      <a:r>
                        <a:rPr lang="en-US" altLang="ja-JP" dirty="0">
                          <a:latin typeface="+mn-ea"/>
                          <a:ea typeface="+mn-ea"/>
                        </a:rPr>
                        <a:t>ⅲ</a:t>
                      </a:r>
                      <a:r>
                        <a:rPr lang="ja-JP" altLang="en-US" dirty="0">
                          <a:latin typeface="+mn-ea"/>
                          <a:ea typeface="+mn-ea"/>
                        </a:rPr>
                        <a:t>）メインフレーム中心のシステム構成から、オープンなシステムへの刷新</a:t>
                      </a:r>
                      <a:endParaRPr lang="zh-CN" altLang="en-US" dirty="0">
                        <a:latin typeface="+mn-ea"/>
                        <a:ea typeface="+mn-ea"/>
                      </a:endParaRPr>
                    </a:p>
                  </a:txBody>
                  <a:tcPr/>
                </a:tc>
                <a:tc>
                  <a:txBody>
                    <a:bodyPr/>
                    <a:lstStyle/>
                    <a:p>
                      <a:r>
                        <a:rPr lang="en-US" altLang="ja-JP" b="0" dirty="0">
                          <a:solidFill>
                            <a:schemeClr val="tx1"/>
                          </a:solidFill>
                          <a:latin typeface="+mn-ea"/>
                          <a:ea typeface="+mn-ea"/>
                        </a:rPr>
                        <a:t>P90</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ja-JP" altLang="en-US" dirty="0">
                          <a:latin typeface="+mn-ea"/>
                          <a:ea typeface="+mn-ea"/>
                        </a:rPr>
                        <a:t>社会保険オンラインシステ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P91</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ハローワークシステム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、令和２年（</a:t>
                      </a:r>
                      <a:r>
                        <a:rPr lang="en-US" altLang="ja-JP" sz="1800" dirty="0">
                          <a:solidFill>
                            <a:schemeClr val="dk1"/>
                          </a:solidFill>
                          <a:effectLst/>
                          <a:latin typeface="+mn-ea"/>
                          <a:ea typeface="+mn-ea"/>
                          <a:cs typeface="+mn-cs"/>
                        </a:rPr>
                        <a:t>2020 </a:t>
                      </a:r>
                      <a:r>
                        <a:rPr lang="ja-JP" altLang="en-US" sz="1800" dirty="0">
                          <a:solidFill>
                            <a:schemeClr val="dk1"/>
                          </a:solidFill>
                          <a:effectLst/>
                          <a:latin typeface="+mn-ea"/>
                          <a:ea typeface="+mn-ea"/>
                          <a:cs typeface="+mn-cs"/>
                        </a:rPr>
                        <a:t>年）１月に刷新後のハローワークシステムの全国稼働を開始し、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オンラインによる求人申込み等を可能とするといったサービスのオンライン化及び支援の充実を図ったところである。その後も令和３年（</a:t>
                      </a:r>
                      <a:r>
                        <a:rPr lang="en-US" altLang="ja-JP" sz="1800" dirty="0">
                          <a:solidFill>
                            <a:schemeClr val="dk1"/>
                          </a:solidFill>
                          <a:effectLst/>
                          <a:latin typeface="+mn-ea"/>
                          <a:ea typeface="+mn-ea"/>
                          <a:cs typeface="+mn-cs"/>
                        </a:rPr>
                        <a:t>2021 </a:t>
                      </a:r>
                      <a:r>
                        <a:rPr lang="ja-JP" altLang="en-US" sz="1800" dirty="0">
                          <a:solidFill>
                            <a:schemeClr val="dk1"/>
                          </a:solidFill>
                          <a:effectLst/>
                          <a:latin typeface="+mn-ea"/>
                          <a:ea typeface="+mn-ea"/>
                          <a:cs typeface="+mn-cs"/>
                        </a:rPr>
                        <a:t>年）９月にオンラインによる求職申込等を可能とし、令和４年（</a:t>
                      </a:r>
                      <a:r>
                        <a:rPr lang="en-US" altLang="ja-JP" sz="1800" dirty="0">
                          <a:solidFill>
                            <a:schemeClr val="dk1"/>
                          </a:solidFill>
                          <a:effectLst/>
                          <a:latin typeface="+mn-ea"/>
                          <a:ea typeface="+mn-ea"/>
                          <a:cs typeface="+mn-cs"/>
                        </a:rPr>
                        <a:t>2022 </a:t>
                      </a:r>
                      <a:r>
                        <a:rPr lang="ja-JP" altLang="en-US" sz="1800" dirty="0">
                          <a:solidFill>
                            <a:schemeClr val="dk1"/>
                          </a:solidFill>
                          <a:effectLst/>
                          <a:latin typeface="+mn-ea"/>
                          <a:ea typeface="+mn-ea"/>
                          <a:cs typeface="+mn-cs"/>
                        </a:rPr>
                        <a:t>年）３月に求職公開している求職者に求人者から直接リクエストが可能とするなど順次機能の追加を予定している。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P91</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2022/9/8</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15152" y="5523722"/>
            <a:ext cx="11394838" cy="841835"/>
          </a:xfrm>
          <a:prstGeom prst="wedgeRoundRectCallout">
            <a:avLst>
              <a:gd name="adj1" fmla="val -35199"/>
              <a:gd name="adj2" fmla="val -1179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デジタル社会の実現に向けた重点計画により整理</a:t>
            </a:r>
          </a:p>
        </p:txBody>
      </p:sp>
      <p:sp>
        <p:nvSpPr>
          <p:cNvPr id="7" name="对话气泡: 圆角矩形 6">
            <a:extLst>
              <a:ext uri="{FF2B5EF4-FFF2-40B4-BE49-F238E27FC236}">
                <a16:creationId xmlns:a16="http://schemas.microsoft.com/office/drawing/2014/main" id="{B35692D0-F71B-87EA-11A2-10CF5B114903}"/>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60220738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357105464"/>
              </p:ext>
            </p:extLst>
          </p:nvPr>
        </p:nvGraphicFramePr>
        <p:xfrm>
          <a:off x="315152" y="492443"/>
          <a:ext cx="11561696" cy="266192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特許事務システム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P92</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zh-CN" altLang="en-US" dirty="0">
                          <a:latin typeface="+mn-ea"/>
                          <a:ea typeface="+mn-ea"/>
                        </a:rPr>
                        <a:t>公文書</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政府調達システム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P94</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91</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2022/9/8</a:t>
            </a:fld>
            <a:endParaRPr lang="en-US"/>
          </a:p>
        </p:txBody>
      </p:sp>
      <p:sp>
        <p:nvSpPr>
          <p:cNvPr id="7" name="对话气泡: 圆角矩形 6">
            <a:extLst>
              <a:ext uri="{FF2B5EF4-FFF2-40B4-BE49-F238E27FC236}">
                <a16:creationId xmlns:a16="http://schemas.microsoft.com/office/drawing/2014/main" id="{1392F066-BD43-62B4-4C05-913830C2BBF6}"/>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792564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2022</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1698672624"/>
              </p:ext>
            </p:extLst>
          </p:nvPr>
        </p:nvGraphicFramePr>
        <p:xfrm>
          <a:off x="315152" y="492443"/>
          <a:ext cx="11561696" cy="239776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660032">
                  <a:extLst>
                    <a:ext uri="{9D8B030D-6E8A-4147-A177-3AD203B41FA5}">
                      <a16:colId xmlns:a16="http://schemas.microsoft.com/office/drawing/2014/main" val="3720409621"/>
                    </a:ext>
                  </a:extLst>
                </a:gridCol>
                <a:gridCol w="1687819">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zh-CN" altLang="en-US" dirty="0">
                          <a:latin typeface="+mn-ea"/>
                          <a:ea typeface="+mn-ea"/>
                        </a:rPr>
                        <a:t>港湾</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港湾管理者</a:t>
                      </a:r>
                      <a:r>
                        <a:rPr lang="en-US" altLang="ja-JP" dirty="0">
                          <a:latin typeface="+mn-ea"/>
                          <a:ea typeface="+mn-ea"/>
                        </a:rPr>
                        <a:t>110</a:t>
                      </a:r>
                      <a:r>
                        <a:rPr lang="ja-JP" altLang="en-US" dirty="0">
                          <a:latin typeface="+mn-ea"/>
                          <a:ea typeface="+mn-ea"/>
                        </a:rPr>
                        <a:t>が提供する行政サービスの申請手続等を統一し電子化する港湾管</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理分野について、令和４年度（</a:t>
                      </a:r>
                      <a:r>
                        <a:rPr lang="en-US" altLang="ja-JP" dirty="0">
                          <a:latin typeface="+mn-ea"/>
                          <a:ea typeface="+mn-ea"/>
                        </a:rPr>
                        <a:t>2022 </a:t>
                      </a:r>
                      <a:r>
                        <a:rPr lang="ja-JP" altLang="en-US" dirty="0">
                          <a:latin typeface="+mn-ea"/>
                          <a:ea typeface="+mn-ea"/>
                        </a:rPr>
                        <a:t>年度）の稼働を目指し、港湾行政手続の電子化や港湾関連の調査・統計業務の効率化に向けて、システムの設計・構築を進める。</a:t>
                      </a: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2022/9/8</a:t>
            </a:fld>
            <a:endParaRPr lang="en-US"/>
          </a:p>
        </p:txBody>
      </p:sp>
      <p:sp>
        <p:nvSpPr>
          <p:cNvPr id="7" name="对话气泡: 圆角矩形 6">
            <a:extLst>
              <a:ext uri="{FF2B5EF4-FFF2-40B4-BE49-F238E27FC236}">
                <a16:creationId xmlns:a16="http://schemas.microsoft.com/office/drawing/2014/main" id="{58C1CC70-A114-9292-7974-579CB5F65FD0}"/>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8373653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2023</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378013635"/>
              </p:ext>
            </p:extLst>
          </p:nvPr>
        </p:nvGraphicFramePr>
        <p:xfrm>
          <a:off x="315152" y="492443"/>
          <a:ext cx="11561696" cy="2473960"/>
        </p:xfrm>
        <a:graphic>
          <a:graphicData uri="http://schemas.openxmlformats.org/drawingml/2006/table">
            <a:tbl>
              <a:tblPr firstRow="1" bandRow="1">
                <a:tableStyleId>{5C22544A-7EE6-4342-B048-85BDC9FD1C3A}</a:tableStyleId>
              </a:tblPr>
              <a:tblGrid>
                <a:gridCol w="1803934">
                  <a:extLst>
                    <a:ext uri="{9D8B030D-6E8A-4147-A177-3AD203B41FA5}">
                      <a16:colId xmlns:a16="http://schemas.microsoft.com/office/drawing/2014/main" val="782438192"/>
                    </a:ext>
                  </a:extLst>
                </a:gridCol>
                <a:gridCol w="7924800">
                  <a:extLst>
                    <a:ext uri="{9D8B030D-6E8A-4147-A177-3AD203B41FA5}">
                      <a16:colId xmlns:a16="http://schemas.microsoft.com/office/drawing/2014/main" val="3720409621"/>
                    </a:ext>
                  </a:extLst>
                </a:gridCol>
                <a:gridCol w="1832962">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裁判関連手続のデジタル化</a:t>
                      </a:r>
                      <a:endParaRPr lang="zh-CN" altLang="en-US" dirty="0">
                        <a:latin typeface="+mn-ea"/>
                        <a:ea typeface="+mn-ea"/>
                      </a:endParaRPr>
                    </a:p>
                  </a:txBody>
                  <a:tcPr/>
                </a:tc>
                <a:tc>
                  <a:txBody>
                    <a:bodyPr/>
                    <a:lstStyle/>
                    <a:p>
                      <a:r>
                        <a:rPr lang="ja-JP" altLang="en-US" sz="1800" b="0" i="0" u="none" strike="noStrike" baseline="0" dirty="0">
                          <a:solidFill>
                            <a:schemeClr val="dk1"/>
                          </a:solidFill>
                          <a:latin typeface="+mn-lt"/>
                          <a:ea typeface="+mn-ea"/>
                          <a:cs typeface="+mn-cs"/>
                        </a:rPr>
                        <a:t>令和４年（</a:t>
                      </a:r>
                      <a:r>
                        <a:rPr lang="en-US" altLang="ja-JP" sz="1800" b="0" i="0" u="none" strike="noStrike" baseline="0" dirty="0">
                          <a:solidFill>
                            <a:schemeClr val="dk1"/>
                          </a:solidFill>
                          <a:latin typeface="+mn-lt"/>
                          <a:ea typeface="+mn-ea"/>
                          <a:cs typeface="+mn-cs"/>
                        </a:rPr>
                        <a:t>2022 </a:t>
                      </a:r>
                      <a:r>
                        <a:rPr lang="ja-JP" altLang="en-US" sz="1800" b="0" i="0" u="none" strike="noStrike" baseline="0" dirty="0">
                          <a:solidFill>
                            <a:schemeClr val="dk1"/>
                          </a:solidFill>
                          <a:latin typeface="+mn-lt"/>
                          <a:ea typeface="+mn-ea"/>
                          <a:cs typeface="+mn-cs"/>
                        </a:rPr>
                        <a:t>年）中の民事訴訟法等の改正を前提として、早ければ令和５年度（</a:t>
                      </a:r>
                      <a:r>
                        <a:rPr lang="en-US" altLang="ja-JP" sz="1800" b="0" i="0" u="none" strike="noStrike" baseline="0" dirty="0">
                          <a:solidFill>
                            <a:schemeClr val="dk1"/>
                          </a:solidFill>
                          <a:latin typeface="+mn-lt"/>
                          <a:ea typeface="+mn-ea"/>
                          <a:cs typeface="+mn-cs"/>
                        </a:rPr>
                        <a:t>2023 </a:t>
                      </a:r>
                      <a:r>
                        <a:rPr lang="ja-JP" altLang="en-US" sz="1800" b="0" i="0" u="none" strike="noStrike" baseline="0" dirty="0">
                          <a:solidFill>
                            <a:schemeClr val="dk1"/>
                          </a:solidFill>
                          <a:latin typeface="+mn-lt"/>
                          <a:ea typeface="+mn-ea"/>
                          <a:cs typeface="+mn-cs"/>
                        </a:rPr>
                        <a:t>年度）から非対面での口頭弁論期日の運用を開始するとともに、令和７年度（</a:t>
                      </a:r>
                      <a:r>
                        <a:rPr lang="en-US" altLang="ja-JP" sz="1800" b="0" i="0" u="none" strike="noStrike" baseline="0" dirty="0">
                          <a:solidFill>
                            <a:schemeClr val="dk1"/>
                          </a:solidFill>
                          <a:latin typeface="+mn-lt"/>
                          <a:ea typeface="+mn-ea"/>
                          <a:cs typeface="+mn-cs"/>
                        </a:rPr>
                        <a:t>2025 </a:t>
                      </a:r>
                      <a:r>
                        <a:rPr lang="ja-JP" altLang="en-US" sz="1800" b="0" i="0" u="none" strike="noStrike" baseline="0" dirty="0">
                          <a:solidFill>
                            <a:schemeClr val="dk1"/>
                          </a:solidFill>
                          <a:latin typeface="+mn-lt"/>
                          <a:ea typeface="+mn-ea"/>
                          <a:cs typeface="+mn-cs"/>
                        </a:rPr>
                        <a:t>年度）中に当事者等によるオンライン申立て等の本格的な利用を可能にすることを目指す。</a:t>
                      </a:r>
                      <a:endParaRPr lang="zh-CN" altLang="en-US" dirty="0">
                        <a:latin typeface="+mn-ea"/>
                        <a:ea typeface="+mn-ea"/>
                      </a:endParaRPr>
                    </a:p>
                  </a:txBody>
                  <a:tcPr/>
                </a:tc>
                <a:tc>
                  <a:txBody>
                    <a:bodyPr/>
                    <a:lstStyle/>
                    <a:p>
                      <a:r>
                        <a:rPr lang="en-US" altLang="ja-JP" b="0" dirty="0">
                          <a:solidFill>
                            <a:schemeClr val="tx1"/>
                          </a:solidFill>
                          <a:latin typeface="+mn-ea"/>
                          <a:ea typeface="+mn-ea"/>
                        </a:rPr>
                        <a:t>P93</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運転者管理システム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令和５年（</a:t>
                      </a:r>
                      <a:r>
                        <a:rPr lang="en-US" altLang="ja-JP" sz="1800" dirty="0">
                          <a:solidFill>
                            <a:schemeClr val="dk1"/>
                          </a:solidFill>
                          <a:effectLst/>
                          <a:latin typeface="+mn-ea"/>
                          <a:ea typeface="+mn-ea"/>
                          <a:cs typeface="+mn-cs"/>
                        </a:rPr>
                        <a:t>2023 </a:t>
                      </a:r>
                      <a:r>
                        <a:rPr lang="ja-JP" altLang="en-US" sz="1800" dirty="0">
                          <a:solidFill>
                            <a:schemeClr val="dk1"/>
                          </a:solidFill>
                          <a:effectLst/>
                          <a:latin typeface="+mn-ea"/>
                          <a:ea typeface="+mn-ea"/>
                          <a:cs typeface="+mn-cs"/>
                        </a:rPr>
                        <a:t>年）１月に警察共通基盤上で一部の都道府県警察</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において運用を開始し、令和６年度（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年度）末までには全都道府県警察において運用を開始する。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P93</a:t>
                      </a:r>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93</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2022/9/8</a:t>
            </a:fld>
            <a:endParaRPr lang="en-US"/>
          </a:p>
        </p:txBody>
      </p:sp>
      <p:sp>
        <p:nvSpPr>
          <p:cNvPr id="7" name="对话气泡: 圆角矩形 6">
            <a:extLst>
              <a:ext uri="{FF2B5EF4-FFF2-40B4-BE49-F238E27FC236}">
                <a16:creationId xmlns:a16="http://schemas.microsoft.com/office/drawing/2014/main" id="{C7C1A8F2-F04A-B139-9AF1-1469DC28017D}"/>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9315379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2024</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067306029"/>
              </p:ext>
            </p:extLst>
          </p:nvPr>
        </p:nvGraphicFramePr>
        <p:xfrm>
          <a:off x="315152" y="533381"/>
          <a:ext cx="11561696" cy="1559560"/>
        </p:xfrm>
        <a:graphic>
          <a:graphicData uri="http://schemas.openxmlformats.org/drawingml/2006/table">
            <a:tbl>
              <a:tblPr firstRow="1" bandRow="1">
                <a:tableStyleId>{5C22544A-7EE6-4342-B048-85BDC9FD1C3A}</a:tableStyleId>
              </a:tblPr>
              <a:tblGrid>
                <a:gridCol w="1324962">
                  <a:extLst>
                    <a:ext uri="{9D8B030D-6E8A-4147-A177-3AD203B41FA5}">
                      <a16:colId xmlns:a16="http://schemas.microsoft.com/office/drawing/2014/main" val="782438192"/>
                    </a:ext>
                  </a:extLst>
                </a:gridCol>
                <a:gridCol w="8679543">
                  <a:extLst>
                    <a:ext uri="{9D8B030D-6E8A-4147-A177-3AD203B41FA5}">
                      <a16:colId xmlns:a16="http://schemas.microsoft.com/office/drawing/2014/main" val="3720409621"/>
                    </a:ext>
                  </a:extLst>
                </a:gridCol>
                <a:gridCol w="1557191">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登記情報システム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年度）までに更改が予定される次期システムにおいては、システム構</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成の見直し等を行い、効率的な運用を図ることを目指すほか、所有者不明土地問題等の社会的要請への対応に配慮しつつ、引き続き、運用等経費の削減を目指す。</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P90</a:t>
                      </a: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94</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2022/9/8</a:t>
            </a:fld>
            <a:endParaRPr lang="en-US"/>
          </a:p>
        </p:txBody>
      </p:sp>
      <p:sp>
        <p:nvSpPr>
          <p:cNvPr id="7" name="对话气泡: 圆角矩形 6">
            <a:extLst>
              <a:ext uri="{FF2B5EF4-FFF2-40B4-BE49-F238E27FC236}">
                <a16:creationId xmlns:a16="http://schemas.microsoft.com/office/drawing/2014/main" id="{5E2F487C-F6DB-883A-FB37-4B3F9D7D9264}"/>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4987772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a:t>
            </a:r>
            <a:r>
              <a:rPr lang="ja-JP" altLang="en-US" dirty="0"/>
              <a:t>５年度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234568758"/>
              </p:ext>
            </p:extLst>
          </p:nvPr>
        </p:nvGraphicFramePr>
        <p:xfrm>
          <a:off x="315152" y="533381"/>
          <a:ext cx="11561696" cy="1010920"/>
        </p:xfrm>
        <a:graphic>
          <a:graphicData uri="http://schemas.openxmlformats.org/drawingml/2006/table">
            <a:tbl>
              <a:tblPr firstRow="1" bandRow="1">
                <a:tableStyleId>{5C22544A-7EE6-4342-B048-85BDC9FD1C3A}</a:tableStyleId>
              </a:tblPr>
              <a:tblGrid>
                <a:gridCol w="1266905">
                  <a:extLst>
                    <a:ext uri="{9D8B030D-6E8A-4147-A177-3AD203B41FA5}">
                      <a16:colId xmlns:a16="http://schemas.microsoft.com/office/drawing/2014/main" val="782438192"/>
                    </a:ext>
                  </a:extLst>
                </a:gridCol>
                <a:gridCol w="7561943">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95</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2022/9/8</a:t>
            </a:fld>
            <a:endParaRPr lang="en-US"/>
          </a:p>
        </p:txBody>
      </p:sp>
      <p:sp>
        <p:nvSpPr>
          <p:cNvPr id="6" name="对话气泡: 圆角矩形 5">
            <a:extLst>
              <a:ext uri="{FF2B5EF4-FFF2-40B4-BE49-F238E27FC236}">
                <a16:creationId xmlns:a16="http://schemas.microsoft.com/office/drawing/2014/main" id="{76298EF4-E710-59C7-E8D5-34B91D6BBC65}"/>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0246146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６年度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2022/9/8</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366135878"/>
              </p:ext>
            </p:extLst>
          </p:nvPr>
        </p:nvGraphicFramePr>
        <p:xfrm>
          <a:off x="386107" y="492443"/>
          <a:ext cx="11561696" cy="1010920"/>
        </p:xfrm>
        <a:graphic>
          <a:graphicData uri="http://schemas.openxmlformats.org/drawingml/2006/table">
            <a:tbl>
              <a:tblPr firstRow="1" bandRow="1">
                <a:tableStyleId>{5C22544A-7EE6-4342-B048-85BDC9FD1C3A}</a:tableStyleId>
              </a:tblPr>
              <a:tblGrid>
                <a:gridCol w="1368048">
                  <a:extLst>
                    <a:ext uri="{9D8B030D-6E8A-4147-A177-3AD203B41FA5}">
                      <a16:colId xmlns:a16="http://schemas.microsoft.com/office/drawing/2014/main" val="782438192"/>
                    </a:ext>
                  </a:extLst>
                </a:gridCol>
                <a:gridCol w="8416212">
                  <a:extLst>
                    <a:ext uri="{9D8B030D-6E8A-4147-A177-3AD203B41FA5}">
                      <a16:colId xmlns:a16="http://schemas.microsoft.com/office/drawing/2014/main" val="3720409621"/>
                    </a:ext>
                  </a:extLst>
                </a:gridCol>
                <a:gridCol w="1777436">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遺失物管理システム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令和４年度（</a:t>
                      </a:r>
                      <a:r>
                        <a:rPr lang="en-US" altLang="ja-JP" dirty="0">
                          <a:latin typeface="+mn-ea"/>
                          <a:ea typeface="+mn-ea"/>
                        </a:rPr>
                        <a:t>2022 </a:t>
                      </a:r>
                      <a:r>
                        <a:rPr lang="ja-JP" altLang="en-US" dirty="0">
                          <a:latin typeface="+mn-ea"/>
                          <a:ea typeface="+mn-ea"/>
                        </a:rPr>
                        <a:t>年度）末から警察共通基盤上で運用を開始し、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令和８年度（</a:t>
                      </a:r>
                      <a:r>
                        <a:rPr lang="en-US" altLang="ja-JP" dirty="0">
                          <a:latin typeface="+mn-ea"/>
                          <a:ea typeface="+mn-ea"/>
                        </a:rPr>
                        <a:t>2026 </a:t>
                      </a:r>
                      <a:r>
                        <a:rPr lang="ja-JP" altLang="en-US" dirty="0">
                          <a:latin typeface="+mn-ea"/>
                          <a:ea typeface="+mn-ea"/>
                        </a:rPr>
                        <a:t>年度）末までには全都道府県警察において運用を開始する。</a:t>
                      </a:r>
                      <a:endParaRPr lang="en-US" altLang="zh-CN" dirty="0">
                        <a:latin typeface="+mn-ea"/>
                        <a:ea typeface="+mn-ea"/>
                      </a:endParaRPr>
                    </a:p>
                  </a:txBody>
                  <a:tcPr/>
                </a:tc>
                <a:tc>
                  <a:txBody>
                    <a:bodyPr/>
                    <a:lstStyle/>
                    <a:p>
                      <a:r>
                        <a:rPr lang="en-US" altLang="ja-JP" dirty="0">
                          <a:latin typeface="+mn-ea"/>
                          <a:ea typeface="+mn-ea"/>
                        </a:rPr>
                        <a:t>P93</a:t>
                      </a:r>
                    </a:p>
                  </a:txBody>
                  <a:tcPr/>
                </a:tc>
                <a:extLst>
                  <a:ext uri="{0D108BD9-81ED-4DB2-BD59-A6C34878D82A}">
                    <a16:rowId xmlns:a16="http://schemas.microsoft.com/office/drawing/2014/main" val="2054128941"/>
                  </a:ext>
                </a:extLst>
              </a:tr>
            </a:tbl>
          </a:graphicData>
        </a:graphic>
      </p:graphicFrame>
      <p:sp>
        <p:nvSpPr>
          <p:cNvPr id="7" name="对话气泡: 圆角矩形 6">
            <a:extLst>
              <a:ext uri="{FF2B5EF4-FFF2-40B4-BE49-F238E27FC236}">
                <a16:creationId xmlns:a16="http://schemas.microsoft.com/office/drawing/2014/main" id="{489C4C62-0221-CD3A-D3ED-2A2577B60B5B}"/>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7946856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７年度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97</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2022/9/8</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12697141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7" name="对话气泡: 圆角矩形 6">
            <a:extLst>
              <a:ext uri="{FF2B5EF4-FFF2-40B4-BE49-F238E27FC236}">
                <a16:creationId xmlns:a16="http://schemas.microsoft.com/office/drawing/2014/main" id="{DF7037CA-A081-60AF-C9F1-F9915D730DAB}"/>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2168135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８年度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98</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2022/9/8</a:t>
            </a:fld>
            <a:endParaRPr lang="en-US"/>
          </a:p>
        </p:txBody>
      </p:sp>
      <p:graphicFrame>
        <p:nvGraphicFramePr>
          <p:cNvPr id="7" name="表格 5">
            <a:extLst>
              <a:ext uri="{FF2B5EF4-FFF2-40B4-BE49-F238E27FC236}">
                <a16:creationId xmlns:a16="http://schemas.microsoft.com/office/drawing/2014/main" id="{6357801D-8DB0-29DF-D6CE-C0B0AC153A2F}"/>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5D1CEE8-7648-4FD6-ADF7-6130828ACAE2}"/>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061246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９年度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99</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2022/9/8</a:t>
            </a:fld>
            <a:endParaRPr lang="en-US"/>
          </a:p>
        </p:txBody>
      </p:sp>
      <p:graphicFrame>
        <p:nvGraphicFramePr>
          <p:cNvPr id="7" name="表格 5">
            <a:extLst>
              <a:ext uri="{FF2B5EF4-FFF2-40B4-BE49-F238E27FC236}">
                <a16:creationId xmlns:a16="http://schemas.microsoft.com/office/drawing/2014/main" id="{2AF7A591-B0A8-5164-E8F6-EA609430D76D}"/>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D2A2DE5-4F8C-E1B8-BE76-5D31B1327B43}"/>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245593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6675</TotalTime>
  <Words>12969</Words>
  <Application>Microsoft Office PowerPoint</Application>
  <PresentationFormat>宽屏</PresentationFormat>
  <Paragraphs>2580</Paragraphs>
  <Slides>142</Slides>
  <Notes>92</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142</vt:i4>
      </vt:variant>
    </vt:vector>
  </HeadingPairs>
  <TitlesOfParts>
    <vt:vector size="164" baseType="lpstr">
      <vt:lpstr>BIZ UDゴシック</vt:lpstr>
      <vt:lpstr>BIZ UDPゴシック</vt:lpstr>
      <vt:lpstr>Helvetica Neue</vt:lpstr>
      <vt:lpstr>Meiryo</vt:lpstr>
      <vt:lpstr>ＭＳ ゴシック</vt:lpstr>
      <vt:lpstr>MS Mincho</vt:lpstr>
      <vt:lpstr>ＭＳ Ｐゴシック</vt:lpstr>
      <vt:lpstr>游明朝</vt:lpstr>
      <vt:lpstr>等线</vt:lpstr>
      <vt:lpstr>宋体</vt:lpstr>
      <vt:lpstr>宋体</vt:lpstr>
      <vt:lpstr>宋体</vt:lpstr>
      <vt:lpstr>游ゴシック体</vt:lpstr>
      <vt:lpstr>Arial</vt:lpstr>
      <vt:lpstr>Calibri</vt:lpstr>
      <vt:lpstr>Noto Sans</vt:lpstr>
      <vt:lpstr>Segoe UI</vt:lpstr>
      <vt:lpstr>Tahoma</vt:lpstr>
      <vt:lpstr>Times New Roman</vt:lpstr>
      <vt:lpstr>Wingdings</vt:lpstr>
      <vt:lpstr>Office Theme</vt:lpstr>
      <vt:lpstr>Worksheet</vt:lpstr>
      <vt:lpstr>政務のイノベーション</vt:lpstr>
      <vt:lpstr>用語集</vt:lpstr>
      <vt:lpstr>用語集</vt:lpstr>
      <vt:lpstr>法令</vt:lpstr>
      <vt:lpstr>目次</vt:lpstr>
      <vt:lpstr>組織改革・職務評価・職位異動</vt:lpstr>
      <vt:lpstr>省・庁・自治体のチームワーク</vt:lpstr>
      <vt:lpstr>組織体制、人事管理、業績評価</vt:lpstr>
      <vt:lpstr>HRBP：人材像（例：デジタル庁）</vt:lpstr>
      <vt:lpstr>HRBP:人事</vt:lpstr>
      <vt:lpstr>COE:ビジネスモデル・イノベーション</vt:lpstr>
      <vt:lpstr>担当作業の品質管理・品質保証</vt:lpstr>
      <vt:lpstr>運営コスト：座席指定</vt:lpstr>
      <vt:lpstr>アジャイル政府構造(三次元の組織)（例）</vt:lpstr>
      <vt:lpstr>“One　Ｔｅａｍ”のチームワーク</vt:lpstr>
      <vt:lpstr>部署間のチームワーク</vt:lpstr>
      <vt:lpstr>OKRの仕組みや考え方</vt:lpstr>
      <vt:lpstr>OKR三次元評価</vt:lpstr>
      <vt:lpstr>職員へサポート</vt:lpstr>
      <vt:lpstr>技能階層関係図例</vt:lpstr>
      <vt:lpstr>OKR三次元評価法（例）</vt:lpstr>
      <vt:lpstr>給料制度</vt:lpstr>
      <vt:lpstr>職位異動例</vt:lpstr>
      <vt:lpstr>副職について（例）</vt:lpstr>
      <vt:lpstr>業務推進イメージ（例：デジタル庁）</vt:lpstr>
      <vt:lpstr>アジャイル組織構造(三次元の組織)ーデジタル庁体制（例）</vt:lpstr>
      <vt:lpstr>裁量労働制、高度プロフェッショナル制度</vt:lpstr>
      <vt:lpstr>文書＆コミュニケーション言語</vt:lpstr>
      <vt:lpstr>ビジネスマナー</vt:lpstr>
      <vt:lpstr>品質保証ソリューション（例：デジタル庁）</vt:lpstr>
      <vt:lpstr>システム移行・再構築のソリューション</vt:lpstr>
      <vt:lpstr>CI・CD</vt:lpstr>
      <vt:lpstr>自動テストツール</vt:lpstr>
      <vt:lpstr>先進技術研究</vt:lpstr>
      <vt:lpstr>セキュリティ</vt:lpstr>
      <vt:lpstr>パソコンのロック</vt:lpstr>
      <vt:lpstr>仮想化技術を活用して　VDIで専用開発環境を構築すること</vt:lpstr>
      <vt:lpstr>社会インフラのDX</vt:lpstr>
      <vt:lpstr>都市計画・開発</vt:lpstr>
      <vt:lpstr>DXは　デジタル化ではない！イノベーションです。</vt:lpstr>
      <vt:lpstr>日本国政府のブランド①： “One”ドメイン</vt:lpstr>
      <vt:lpstr>日本国政府のブランド②：データセンターとネットワーク</vt:lpstr>
      <vt:lpstr>日本国政府のブランド③：“One”プラットフォームアーキテクチャ</vt:lpstr>
      <vt:lpstr>日本国政府のブランド④：ホームページ</vt:lpstr>
      <vt:lpstr>日本国政府のブランド⑤：イベント及び情報アピールのデータ管理</vt:lpstr>
      <vt:lpstr>人権（憲法）・司法・被害最小化</vt:lpstr>
      <vt:lpstr>三権分立</vt:lpstr>
      <vt:lpstr>憲法の人権</vt:lpstr>
      <vt:lpstr>公益通報：刑事告発</vt:lpstr>
      <vt:lpstr>公益通報：人事院</vt:lpstr>
      <vt:lpstr>被害通報：警察庁、警視庁、警察署</vt:lpstr>
      <vt:lpstr>社会文明・信用</vt:lpstr>
      <vt:lpstr>公務員職権濫用</vt:lpstr>
      <vt:lpstr>ビジネス契約詐欺</vt:lpstr>
      <vt:lpstr>転職エージェントの詐欺とブラック企業</vt:lpstr>
      <vt:lpstr>国債</vt:lpstr>
      <vt:lpstr>セキュリティ管理</vt:lpstr>
      <vt:lpstr>データ管理</vt:lpstr>
      <vt:lpstr>教育・就職</vt:lpstr>
      <vt:lpstr>大学進学率</vt:lpstr>
      <vt:lpstr>GIGAスクール</vt:lpstr>
      <vt:lpstr>学生の部活</vt:lpstr>
      <vt:lpstr>ハローワーク改革</vt:lpstr>
      <vt:lpstr>政企学研の協力</vt:lpstr>
      <vt:lpstr>教育</vt:lpstr>
      <vt:lpstr>産学研協力（大学キャンパス内有給インターンシップ）</vt:lpstr>
      <vt:lpstr>社会保障制度 　ー－生活支援・医療・介護</vt:lpstr>
      <vt:lpstr>生活支援</vt:lpstr>
      <vt:lpstr>国民健康管理</vt:lpstr>
      <vt:lpstr>高齢社会のヘルスケア</vt:lpstr>
      <vt:lpstr>その他</vt:lpstr>
      <vt:lpstr>部署間の利益分配</vt:lpstr>
      <vt:lpstr>コスト精算</vt:lpstr>
      <vt:lpstr>在日外国人の支援</vt:lpstr>
      <vt:lpstr>在日外国人の支援</vt:lpstr>
      <vt:lpstr>目次</vt:lpstr>
      <vt:lpstr>ポジショニング</vt:lpstr>
      <vt:lpstr>社会・経済の好循環</vt:lpstr>
      <vt:lpstr>貨幣（通貨）</vt:lpstr>
      <vt:lpstr>生産性</vt:lpstr>
      <vt:lpstr>労働制度</vt:lpstr>
      <vt:lpstr>社会保険</vt:lpstr>
      <vt:lpstr>再分配：税収</vt:lpstr>
      <vt:lpstr>サービスモデル：国　to　企業</vt:lpstr>
      <vt:lpstr>サービスモデル：国　to　国民</vt:lpstr>
      <vt:lpstr>２０５０年に　まだ　利用可能のプラットフォームアーキテクチャ</vt:lpstr>
      <vt:lpstr>２０３０の日本</vt:lpstr>
      <vt:lpstr>行政のアーキテクチャ（イメージ）</vt:lpstr>
      <vt:lpstr>行政サービスのプラットフォームアーキテクチャ（イメージ）</vt:lpstr>
      <vt:lpstr>デジタル庁の目標：年度未明</vt:lpstr>
      <vt:lpstr>デジタル庁の目標：年度未明</vt:lpstr>
      <vt:lpstr>デジタル庁の目標：2022年度</vt:lpstr>
      <vt:lpstr>デジタル庁の目標：2023年度</vt:lpstr>
      <vt:lpstr>デジタル庁の目標：2024年度</vt:lpstr>
      <vt:lpstr>デジタル庁の目標：202５年度</vt:lpstr>
      <vt:lpstr>デジタル庁の目標：202６年度</vt:lpstr>
      <vt:lpstr>デジタル庁の目標：202７年度</vt:lpstr>
      <vt:lpstr>デジタル庁の目標：202８年度</vt:lpstr>
      <vt:lpstr>デジタル庁の目標：202９年度</vt:lpstr>
      <vt:lpstr>デジタル庁の目標：20３０年度</vt:lpstr>
      <vt:lpstr>進捗プラン</vt:lpstr>
      <vt:lpstr>目次</vt:lpstr>
      <vt:lpstr>インフラ投資：チップセット</vt:lpstr>
      <vt:lpstr>データセンター</vt:lpstr>
      <vt:lpstr>インフラ投資：OS</vt:lpstr>
      <vt:lpstr>目次</vt:lpstr>
      <vt:lpstr>インフラ投資：基本サービス</vt:lpstr>
      <vt:lpstr>金融決済サービス</vt:lpstr>
      <vt:lpstr>目次</vt:lpstr>
      <vt:lpstr>政務SaaS</vt:lpstr>
      <vt:lpstr>目次</vt:lpstr>
      <vt:lpstr>スクールSaaS：学力分析サービス</vt:lpstr>
      <vt:lpstr>スクールSaaS：個別最適化教育（意思決定システム）</vt:lpstr>
      <vt:lpstr>就職支援サービス</vt:lpstr>
      <vt:lpstr>就職支援サービス：HRTech</vt:lpstr>
      <vt:lpstr>EdTechとHRTechの新事業ビジネスモデル</vt:lpstr>
      <vt:lpstr>目次</vt:lpstr>
      <vt:lpstr>健康分析サービス（ヘルスケアソリューション）</vt:lpstr>
      <vt:lpstr>目次</vt:lpstr>
      <vt:lpstr>経済分析サービス（ビジネスマップ）</vt:lpstr>
      <vt:lpstr>目次</vt:lpstr>
      <vt:lpstr>SDGｓ事業：シェア自転車</vt:lpstr>
      <vt:lpstr>目次</vt:lpstr>
      <vt:lpstr>目次</vt:lpstr>
      <vt:lpstr>日本政府省庁の公開資料</vt:lpstr>
      <vt:lpstr>内閣府</vt:lpstr>
      <vt:lpstr>総務省</vt:lpstr>
      <vt:lpstr>文部科学省</vt:lpstr>
      <vt:lpstr>厚生労働省</vt:lpstr>
      <vt:lpstr>国土交通省</vt:lpstr>
      <vt:lpstr>既存システム</vt:lpstr>
      <vt:lpstr>参考文献：組織管理</vt:lpstr>
      <vt:lpstr>参考文献：行政管理</vt:lpstr>
      <vt:lpstr>参考文献：司法</vt:lpstr>
      <vt:lpstr>参考文献：経済</vt:lpstr>
      <vt:lpstr>参考文献：教育学・教育技術</vt:lpstr>
      <vt:lpstr>参考文献：医療・介護</vt:lpstr>
      <vt:lpstr>参考文献：観光</vt:lpstr>
      <vt:lpstr>参考文献：先端技術</vt:lpstr>
      <vt:lpstr>参考文献：クラウド</vt:lpstr>
      <vt:lpstr>参考文献：セキュリティ</vt:lpstr>
      <vt:lpstr>参考文献：プロダクトマネジメント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Sun Shubin Competence</cp:lastModifiedBy>
  <cp:revision>2034</cp:revision>
  <cp:lastPrinted>2022-02-04T10:31:37Z</cp:lastPrinted>
  <dcterms:created xsi:type="dcterms:W3CDTF">2021-07-14T02:05:05Z</dcterms:created>
  <dcterms:modified xsi:type="dcterms:W3CDTF">2022-09-08T01:07:59Z</dcterms:modified>
</cp:coreProperties>
</file>