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4"/>
  </p:notesMasterIdLst>
  <p:handoutMasterIdLst>
    <p:handoutMasterId r:id="rId145"/>
  </p:handoutMasterIdLst>
  <p:sldIdLst>
    <p:sldId id="256" r:id="rId2"/>
    <p:sldId id="670" r:id="rId3"/>
    <p:sldId id="767" r:id="rId4"/>
    <p:sldId id="700" r:id="rId5"/>
    <p:sldId id="782" r:id="rId6"/>
    <p:sldId id="741" r:id="rId7"/>
    <p:sldId id="600" r:id="rId8"/>
    <p:sldId id="598" r:id="rId9"/>
    <p:sldId id="683" r:id="rId10"/>
    <p:sldId id="601" r:id="rId11"/>
    <p:sldId id="599" r:id="rId12"/>
    <p:sldId id="603" r:id="rId13"/>
    <p:sldId id="647" r:id="rId14"/>
    <p:sldId id="259" r:id="rId15"/>
    <p:sldId id="774" r:id="rId16"/>
    <p:sldId id="643" r:id="rId17"/>
    <p:sldId id="279" r:id="rId18"/>
    <p:sldId id="633" r:id="rId19"/>
    <p:sldId id="271" r:id="rId20"/>
    <p:sldId id="368" r:id="rId21"/>
    <p:sldId id="641" r:id="rId22"/>
    <p:sldId id="596" r:id="rId23"/>
    <p:sldId id="624" r:id="rId24"/>
    <p:sldId id="621" r:id="rId25"/>
    <p:sldId id="421" r:id="rId26"/>
    <p:sldId id="682" r:id="rId27"/>
    <p:sldId id="609" r:id="rId28"/>
    <p:sldId id="611" r:id="rId29"/>
    <p:sldId id="616" r:id="rId30"/>
    <p:sldId id="759" r:id="rId31"/>
    <p:sldId id="585" r:id="rId32"/>
    <p:sldId id="778" r:id="rId33"/>
    <p:sldId id="760" r:id="rId34"/>
    <p:sldId id="614" r:id="rId35"/>
    <p:sldId id="743" r:id="rId36"/>
    <p:sldId id="646" r:id="rId37"/>
    <p:sldId id="620" r:id="rId38"/>
    <p:sldId id="690" r:id="rId39"/>
    <p:sldId id="783" r:id="rId40"/>
    <p:sldId id="679" r:id="rId41"/>
    <p:sldId id="602" r:id="rId42"/>
    <p:sldId id="737" r:id="rId43"/>
    <p:sldId id="684" r:id="rId44"/>
    <p:sldId id="681" r:id="rId45"/>
    <p:sldId id="680" r:id="rId46"/>
    <p:sldId id="793" r:id="rId47"/>
    <p:sldId id="730" r:id="rId48"/>
    <p:sldId id="791" r:id="rId49"/>
    <p:sldId id="731" r:id="rId50"/>
    <p:sldId id="733" r:id="rId51"/>
    <p:sldId id="732" r:id="rId52"/>
    <p:sldId id="688" r:id="rId53"/>
    <p:sldId id="689" r:id="rId54"/>
    <p:sldId id="792" r:id="rId55"/>
    <p:sldId id="685" r:id="rId56"/>
    <p:sldId id="785" r:id="rId57"/>
    <p:sldId id="784" r:id="rId58"/>
    <p:sldId id="695" r:id="rId59"/>
    <p:sldId id="735" r:id="rId60"/>
    <p:sldId id="736" r:id="rId61"/>
    <p:sldId id="705" r:id="rId62"/>
    <p:sldId id="630" r:id="rId63"/>
    <p:sldId id="728" r:id="rId64"/>
    <p:sldId id="745" r:id="rId65"/>
    <p:sldId id="787" r:id="rId66"/>
    <p:sldId id="583" r:id="rId67"/>
    <p:sldId id="738" r:id="rId68"/>
    <p:sldId id="794" r:id="rId69"/>
    <p:sldId id="739" r:id="rId70"/>
    <p:sldId id="706" r:id="rId71"/>
    <p:sldId id="757" r:id="rId72"/>
    <p:sldId id="644" r:id="rId73"/>
    <p:sldId id="645" r:id="rId74"/>
    <p:sldId id="790" r:id="rId75"/>
    <p:sldId id="789" r:id="rId76"/>
    <p:sldId id="715" r:id="rId77"/>
    <p:sldId id="625" r:id="rId78"/>
    <p:sldId id="627" r:id="rId79"/>
    <p:sldId id="668" r:id="rId80"/>
    <p:sldId id="780" r:id="rId81"/>
    <p:sldId id="779" r:id="rId82"/>
    <p:sldId id="781" r:id="rId83"/>
    <p:sldId id="788" r:id="rId84"/>
    <p:sldId id="628" r:id="rId85"/>
    <p:sldId id="665" r:id="rId86"/>
    <p:sldId id="703" r:id="rId87"/>
    <p:sldId id="702" r:id="rId88"/>
    <p:sldId id="773" r:id="rId89"/>
    <p:sldId id="595" r:id="rId90"/>
    <p:sldId id="765" r:id="rId91"/>
    <p:sldId id="311" r:id="rId92"/>
    <p:sldId id="764" r:id="rId93"/>
    <p:sldId id="704" r:id="rId94"/>
    <p:sldId id="653" r:id="rId95"/>
    <p:sldId id="674" r:id="rId96"/>
    <p:sldId id="312" r:id="rId97"/>
    <p:sldId id="676" r:id="rId98"/>
    <p:sldId id="652" r:id="rId99"/>
    <p:sldId id="677" r:id="rId100"/>
    <p:sldId id="678" r:id="rId101"/>
    <p:sldId id="664" r:id="rId102"/>
    <p:sldId id="709" r:id="rId103"/>
    <p:sldId id="771" r:id="rId104"/>
    <p:sldId id="766" r:id="rId105"/>
    <p:sldId id="772" r:id="rId106"/>
    <p:sldId id="769" r:id="rId107"/>
    <p:sldId id="605" r:id="rId108"/>
    <p:sldId id="607" r:id="rId109"/>
    <p:sldId id="711" r:id="rId110"/>
    <p:sldId id="604" r:id="rId111"/>
    <p:sldId id="768" r:id="rId112"/>
    <p:sldId id="748" r:id="rId113"/>
    <p:sldId id="569" r:id="rId114"/>
    <p:sldId id="749" r:id="rId115"/>
    <p:sldId id="511" r:id="rId116"/>
    <p:sldId id="534" r:id="rId117"/>
    <p:sldId id="710" r:id="rId118"/>
    <p:sldId id="649" r:id="rId119"/>
    <p:sldId id="712" r:id="rId120"/>
    <p:sldId id="606" r:id="rId121"/>
    <p:sldId id="713" r:id="rId122"/>
    <p:sldId id="750" r:id="rId123"/>
    <p:sldId id="725" r:id="rId124"/>
    <p:sldId id="762" r:id="rId125"/>
    <p:sldId id="699" r:id="rId126"/>
    <p:sldId id="755" r:id="rId127"/>
    <p:sldId id="753" r:id="rId128"/>
    <p:sldId id="754" r:id="rId129"/>
    <p:sldId id="756" r:id="rId130"/>
    <p:sldId id="752" r:id="rId131"/>
    <p:sldId id="763" r:id="rId132"/>
    <p:sldId id="673" r:id="rId133"/>
    <p:sldId id="669" r:id="rId134"/>
    <p:sldId id="723" r:id="rId135"/>
    <p:sldId id="758" r:id="rId136"/>
    <p:sldId id="718" r:id="rId137"/>
    <p:sldId id="719" r:id="rId138"/>
    <p:sldId id="722" r:id="rId139"/>
    <p:sldId id="776" r:id="rId140"/>
    <p:sldId id="770" r:id="rId141"/>
    <p:sldId id="775" r:id="rId142"/>
    <p:sldId id="717" r:id="rId14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リスク・課題・対策" id="{857E0384-3B10-485E-AF14-9328910CE2C6}">
          <p14:sldIdLst>
            <p14:sldId id="782"/>
          </p14:sldIdLst>
        </p14:section>
        <p14:section name="チームワーク" id="{142BDCF5-5B64-4651-A01A-DFA8EAC049E2}">
          <p14:sldIdLst>
            <p14:sldId id="741"/>
            <p14:sldId id="600"/>
            <p14:sldId id="598"/>
            <p14:sldId id="683"/>
            <p14:sldId id="601"/>
            <p14:sldId id="599"/>
            <p14:sldId id="603"/>
            <p14:sldId id="647"/>
            <p14:sldId id="259"/>
            <p14:sldId id="774"/>
            <p14:sldId id="643"/>
            <p14:sldId id="279"/>
            <p14:sldId id="633"/>
            <p14:sldId id="271"/>
            <p14:sldId id="368"/>
            <p14:sldId id="641"/>
            <p14:sldId id="596"/>
            <p14:sldId id="624"/>
            <p14:sldId id="621"/>
            <p14:sldId id="421"/>
            <p14:sldId id="682"/>
            <p14:sldId id="609"/>
            <p14:sldId id="611"/>
            <p14:sldId id="616"/>
            <p14:sldId id="759"/>
            <p14:sldId id="585"/>
            <p14:sldId id="778"/>
            <p14:sldId id="760"/>
            <p14:sldId id="614"/>
          </p14:sldIdLst>
        </p14:section>
        <p14:section name="セキュリティ" id="{8A67E848-F5AF-4FCD-A848-F9DDF6118033}">
          <p14:sldIdLst>
            <p14:sldId id="743"/>
            <p14:sldId id="646"/>
            <p14:sldId id="620"/>
          </p14:sldIdLst>
        </p14:section>
        <p14:section name="社会インフラのDX" id="{E374404E-0A44-413E-9FC7-9789252C4F99}">
          <p14:sldIdLst>
            <p14:sldId id="690"/>
            <p14:sldId id="783"/>
            <p14:sldId id="679"/>
            <p14:sldId id="602"/>
            <p14:sldId id="737"/>
            <p14:sldId id="684"/>
            <p14:sldId id="681"/>
            <p14:sldId id="680"/>
          </p14:sldIdLst>
        </p14:section>
        <p14:section name="リスク洗出・課題整理・解消対策：司法" id="{FDECF7C8-8A6D-4388-8E92-2B9C07BB47EC}">
          <p14:sldIdLst>
            <p14:sldId id="793"/>
            <p14:sldId id="730"/>
            <p14:sldId id="791"/>
            <p14:sldId id="731"/>
            <p14:sldId id="733"/>
            <p14:sldId id="732"/>
          </p14:sldIdLst>
        </p14:section>
        <p14:section name="リスク洗出・課題整理・解消対策：信用" id="{74CE3806-8AC7-4A33-ABD6-C95A833AEB6B}">
          <p14:sldIdLst>
            <p14:sldId id="688"/>
            <p14:sldId id="689"/>
            <p14:sldId id="792"/>
            <p14:sldId id="685"/>
            <p14:sldId id="785"/>
          </p14:sldIdLst>
        </p14:section>
        <p14:section name="リスク洗出・課題整理・解消対策：安全" id="{671CC9DF-2242-40A6-8BCB-26ACC5E67224}">
          <p14:sldIdLst>
            <p14:sldId id="784"/>
            <p14:sldId id="695"/>
          </p14:sldIdLst>
        </p14:section>
        <p14:section name="リスク洗出・課題整理・解消対策：教育・就職" id="{0301249D-D5B8-43F3-AD4A-D6F600B54BF0}">
          <p14:sldIdLst>
            <p14:sldId id="735"/>
            <p14:sldId id="736"/>
            <p14:sldId id="705"/>
            <p14:sldId id="630"/>
            <p14:sldId id="728"/>
          </p14:sldIdLst>
        </p14:section>
        <p14:section name="政企学研の協力" id="{E25B4AAD-BA6B-4677-A28F-F785090805AF}">
          <p14:sldIdLst>
            <p14:sldId id="745"/>
            <p14:sldId id="787"/>
            <p14:sldId id="583"/>
          </p14:sldIdLst>
        </p14:section>
        <p14:section name="リスク洗出・課題整理・解消対策：社会保障" id="{E9E1E964-10EF-4591-90E5-B44A028BDB63}">
          <p14:sldIdLst>
            <p14:sldId id="738"/>
            <p14:sldId id="794"/>
            <p14:sldId id="739"/>
            <p14:sldId id="706"/>
          </p14:sldIdLst>
        </p14:section>
        <p14:section name="その他" id="{6CF1FD16-EA7E-4BE9-8D3B-665D83E02291}">
          <p14:sldIdLst>
            <p14:sldId id="757"/>
            <p14:sldId id="644"/>
            <p14:sldId id="645"/>
            <p14:sldId id="790"/>
            <p14:sldId id="789"/>
          </p14:sldIdLst>
        </p14:section>
        <p14:section name="目次：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5" autoAdjust="0"/>
    <p:restoredTop sz="80182" autoAdjust="0"/>
  </p:normalViewPr>
  <p:slideViewPr>
    <p:cSldViewPr snapToGrid="0">
      <p:cViewPr varScale="1">
        <p:scale>
          <a:sx n="71" d="100"/>
          <a:sy n="71" d="100"/>
        </p:scale>
        <p:origin x="900"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2022/9/8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a:t>https://home.sb-hrms.com/</a:t>
            </a:r>
          </a:p>
          <a:p>
            <a:r>
              <a:rPr lang="en-US" altLang="ja-JP"/>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8583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40725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新西兰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爱尔兰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丹麦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乌克兰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奥地利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冰岛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８１％</a:t>
            </a:r>
          </a:p>
          <a:p>
            <a:r>
              <a:rPr lang="zh-CN" altLang="en-US" b="0" i="0" dirty="0">
                <a:solidFill>
                  <a:srgbClr val="333333"/>
                </a:solidFill>
                <a:effectLst/>
                <a:latin typeface="Helvetica Neue"/>
              </a:rPr>
              <a:t>俄罗斯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ja-JP" altLang="en-US" b="0" i="0" dirty="0">
                <a:solidFill>
                  <a:srgbClr val="333333"/>
                </a:solidFill>
                <a:effectLst/>
                <a:latin typeface="Helvetica Neue"/>
              </a:rPr>
              <a:t>日本　　　　</a:t>
            </a:r>
            <a:r>
              <a:rPr lang="en-US" altLang="ja-JP" b="0" i="0" dirty="0">
                <a:solidFill>
                  <a:srgbClr val="333333"/>
                </a:solidFill>
                <a:effectLst/>
                <a:latin typeface="Helvetica Neue"/>
              </a:rPr>
              <a:t>63</a:t>
            </a:r>
            <a:r>
              <a:rPr lang="ja-JP" altLang="en-US" b="0" i="0" dirty="0">
                <a:solidFill>
                  <a:srgbClr val="333333"/>
                </a:solidFill>
                <a:effectLst/>
                <a:latin typeface="Helvetica Neue"/>
              </a:rPr>
              <a:t>％（２０１４年）</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341752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018677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519155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82410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2043246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2022/9/8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2022/9/8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2022/9/8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2022/9/8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2022/9/8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2022/9/8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HRBP:</a:t>
            </a:r>
            <a:r>
              <a:rPr lang="ja-JP" altLang="en-US" dirty="0"/>
              <a:t>人事</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2022/9/8</a:t>
            </a:fld>
            <a:endParaRPr lang="en-US"/>
          </a:p>
        </p:txBody>
      </p:sp>
    </p:spTree>
    <p:extLst>
      <p:ext uri="{BB962C8B-B14F-4D97-AF65-F5344CB8AC3E}">
        <p14:creationId xmlns:p14="http://schemas.microsoft.com/office/powerpoint/2010/main" val="412069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2022/9/8</a:t>
            </a:fld>
            <a:endParaRPr lang="en-US"/>
          </a:p>
        </p:txBody>
      </p:sp>
    </p:spTree>
    <p:extLst>
      <p:ext uri="{BB962C8B-B14F-4D97-AF65-F5344CB8AC3E}">
        <p14:creationId xmlns:p14="http://schemas.microsoft.com/office/powerpoint/2010/main" val="14442635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2022/9/8</a:t>
            </a:fld>
            <a:endParaRPr lang="en-US"/>
          </a:p>
        </p:txBody>
      </p:sp>
    </p:spTree>
    <p:extLst>
      <p:ext uri="{BB962C8B-B14F-4D97-AF65-F5344CB8AC3E}">
        <p14:creationId xmlns:p14="http://schemas.microsoft.com/office/powerpoint/2010/main" val="1588564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担当作業の品質管理・品質保証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2022/9/8</a:t>
            </a:fld>
            <a:endParaRPr lang="en-US"/>
          </a:p>
        </p:txBody>
      </p:sp>
    </p:spTree>
    <p:extLst>
      <p:ext uri="{BB962C8B-B14F-4D97-AF65-F5344CB8AC3E}">
        <p14:creationId xmlns:p14="http://schemas.microsoft.com/office/powerpoint/2010/main" val="42160279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30163483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a:xfrm>
            <a:off x="316983" y="-16805"/>
            <a:ext cx="11540249" cy="492443"/>
          </a:xfrm>
        </p:spPr>
        <p:txBody>
          <a:bodyPr/>
          <a:lstStyle/>
          <a:p>
            <a:r>
              <a:rPr kumimoji="1" lang="ja-JP" altLang="en-US" dirty="0"/>
              <a:t>“</a:t>
            </a:r>
            <a:r>
              <a:rPr kumimoji="1" lang="en-US" altLang="ja-JP" dirty="0"/>
              <a:t>One</a:t>
            </a:r>
            <a:r>
              <a:rPr kumimoji="1" lang="ja-JP" altLang="en-US" dirty="0"/>
              <a:t>　Ｔｅａｍ”のチームワーク</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2022/9/8</a:t>
            </a:fld>
            <a:endParaRPr lang="en-US"/>
          </a:p>
        </p:txBody>
      </p:sp>
    </p:spTree>
    <p:extLst>
      <p:ext uri="{BB962C8B-B14F-4D97-AF65-F5344CB8AC3E}">
        <p14:creationId xmlns:p14="http://schemas.microsoft.com/office/powerpoint/2010/main" val="3628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2022/9/8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2022/9/8</a:t>
            </a:fld>
            <a:endParaRPr lang="en-US"/>
          </a:p>
        </p:txBody>
      </p:sp>
    </p:spTree>
    <p:extLst>
      <p:ext uri="{BB962C8B-B14F-4D97-AF65-F5344CB8AC3E}">
        <p14:creationId xmlns:p14="http://schemas.microsoft.com/office/powerpoint/2010/main" val="53621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2022/9/8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2022/9/8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副職について（例）</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2022/9/8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業務推進イメージ（例：デジタル庁）</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2022/9/8</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2022/9/8</a:t>
            </a:fld>
            <a:endParaRPr lang="en-US"/>
          </a:p>
        </p:txBody>
      </p:sp>
    </p:spTree>
    <p:extLst>
      <p:ext uri="{BB962C8B-B14F-4D97-AF65-F5344CB8AC3E}">
        <p14:creationId xmlns:p14="http://schemas.microsoft.com/office/powerpoint/2010/main" val="16542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2022/9/8</a:t>
            </a:fld>
            <a:endParaRPr lang="en-US"/>
          </a:p>
        </p:txBody>
      </p:sp>
    </p:spTree>
    <p:extLst>
      <p:ext uri="{BB962C8B-B14F-4D97-AF65-F5344CB8AC3E}">
        <p14:creationId xmlns:p14="http://schemas.microsoft.com/office/powerpoint/2010/main" val="242114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2022/9/8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a:xfrm>
            <a:off x="315152" y="0"/>
            <a:ext cx="11394838" cy="492443"/>
          </a:xfrm>
        </p:spPr>
        <p:txBody>
          <a:bodyPr/>
          <a:lstStyle/>
          <a:p>
            <a:r>
              <a:rPr kumimoji="1" lang="ja-JP" altLang="en-US" dirty="0"/>
              <a:t>品質保証ソリューション（例：デジタル庁）</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2022/9/8</a:t>
            </a:fld>
            <a:endParaRPr lang="en-US"/>
          </a:p>
        </p:txBody>
      </p:sp>
    </p:spTree>
    <p:extLst>
      <p:ext uri="{BB962C8B-B14F-4D97-AF65-F5344CB8AC3E}">
        <p14:creationId xmlns:p14="http://schemas.microsoft.com/office/powerpoint/2010/main" val="34277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dirty="0"/>
              <a:t>DX</a:t>
            </a:r>
            <a:endParaRPr lang="ja-JP" altLang="en-US" dirty="0"/>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人権（憲法）・司法・被害最小化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46</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セキュリティ管理</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組織改革・職務評価・職位異動</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4" y="557909"/>
            <a:ext cx="5613170" cy="415498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ü"/>
            </a:pPr>
            <a:r>
              <a:rPr kumimoji="1" lang="ja-JP" altLang="en-US" dirty="0"/>
              <a:t>各学校は　各自のシステムを構築している。</a:t>
            </a:r>
            <a:endParaRPr kumimoji="1" lang="en-US" altLang="ja-JP" dirty="0"/>
          </a:p>
          <a:p>
            <a:pPr marL="800100" lvl="1" indent="-342900">
              <a:buFont typeface="Wingdings" panose="05000000000000000000" pitchFamily="2" charset="2"/>
              <a:buChar char="ü"/>
            </a:pPr>
            <a:r>
              <a:rPr kumimoji="1" lang="ja-JP" altLang="en-US" dirty="0"/>
              <a:t>端末は　個人負担である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800100" lvl="1" indent="-342900">
              <a:buFont typeface="Wingdings" panose="05000000000000000000" pitchFamily="2" charset="2"/>
              <a:buChar char="q"/>
            </a:pPr>
            <a:r>
              <a:rPr kumimoji="1" lang="ja-JP" altLang="en-US" dirty="0"/>
              <a:t>コストは高い</a:t>
            </a: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pPr marL="800100" lvl="1" indent="-342900">
              <a:buFont typeface="Wingdings" panose="05000000000000000000" pitchFamily="2" charset="2"/>
              <a:buChar char="v"/>
            </a:pPr>
            <a:r>
              <a:rPr kumimoji="1" lang="ja-JP" altLang="en-US" dirty="0"/>
              <a:t>統一校務システム</a:t>
            </a:r>
            <a:endParaRPr kumimoji="1" lang="en-US" altLang="ja-JP" dirty="0"/>
          </a:p>
          <a:p>
            <a:pPr marL="800100" lvl="1" indent="-342900">
              <a:buFont typeface="Wingdings" panose="05000000000000000000" pitchFamily="2" charset="2"/>
              <a:buChar char="v"/>
            </a:pPr>
            <a:r>
              <a:rPr kumimoji="1" lang="ja-JP" altLang="en-US" dirty="0"/>
              <a:t>端末などはリース</a:t>
            </a:r>
            <a:endParaRPr kumimoji="1" lang="en-US" altLang="ja-JP" dirty="0"/>
          </a:p>
          <a:p>
            <a:pPr marL="800100" lvl="1" indent="-342900">
              <a:buFont typeface="Wingdings" panose="05000000000000000000" pitchFamily="2" charset="2"/>
              <a:buChar char="v"/>
            </a:pPr>
            <a:r>
              <a:rPr kumimoji="1" lang="en-US" altLang="ja-JP" dirty="0"/>
              <a:t>ICT</a:t>
            </a:r>
            <a:r>
              <a:rPr kumimoji="1" lang="zh-CN" altLang="en-US" dirty="0"/>
              <a:t>教育</a:t>
            </a:r>
            <a:r>
              <a:rPr kumimoji="1" lang="ja-JP" altLang="en-US" dirty="0"/>
              <a:t>と設備保守などの</a:t>
            </a:r>
            <a:r>
              <a:rPr kumimoji="1" lang="zh-CN" altLang="en-US" dirty="0"/>
              <a:t>支援</a:t>
            </a:r>
            <a:r>
              <a:rPr kumimoji="1" lang="ja-JP" altLang="en-US" dirty="0"/>
              <a:t>部隊を構築する</a:t>
            </a:r>
            <a:endParaRPr kumimoji="1" lang="en-US" altLang="ja-JP" dirty="0"/>
          </a:p>
          <a:p>
            <a:pPr marL="800100" lvl="1" indent="-342900">
              <a:buFont typeface="Wingdings" panose="05000000000000000000" pitchFamily="2" charset="2"/>
              <a:buChar char="v"/>
            </a:pP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2954655"/>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リスク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64</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2022/9/8</a:t>
            </a:fld>
            <a:endParaRPr lang="en-US"/>
          </a:p>
        </p:txBody>
      </p:sp>
    </p:spTree>
    <p:extLst>
      <p:ext uri="{BB962C8B-B14F-4D97-AF65-F5344CB8AC3E}">
        <p14:creationId xmlns:p14="http://schemas.microsoft.com/office/powerpoint/2010/main" val="388427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2715816"/>
            <a:ext cx="10515600" cy="1846659"/>
          </a:xfrm>
        </p:spPr>
        <p:txBody>
          <a:bodyPr/>
          <a:lstStyle/>
          <a:p>
            <a:r>
              <a:rPr lang="ja-JP" altLang="en-US" dirty="0"/>
              <a:t>社会保障制度</a:t>
            </a:r>
            <a:br>
              <a:rPr lang="en-US" altLang="ja-JP" dirty="0"/>
            </a:br>
            <a:r>
              <a:rPr lang="ja-JP" altLang="en-US" dirty="0"/>
              <a:t>　ー－生活支援・医療・介護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E54B2DE-288F-6648-2AB4-4035B8CB1E39}"/>
              </a:ext>
            </a:extLst>
          </p:cNvPr>
          <p:cNvSpPr>
            <a:spLocks noGrp="1"/>
          </p:cNvSpPr>
          <p:nvPr>
            <p:ph type="title"/>
          </p:nvPr>
        </p:nvSpPr>
        <p:spPr>
          <a:xfrm>
            <a:off x="316983" y="-16805"/>
            <a:ext cx="11540249" cy="492443"/>
          </a:xfrm>
        </p:spPr>
        <p:txBody>
          <a:bodyPr/>
          <a:lstStyle/>
          <a:p>
            <a:r>
              <a:rPr lang="ja-JP" altLang="en-US" dirty="0"/>
              <a:t>生活支援</a:t>
            </a:r>
            <a:endParaRPr lang="en-US" dirty="0"/>
          </a:p>
        </p:txBody>
      </p:sp>
      <p:sp>
        <p:nvSpPr>
          <p:cNvPr id="9" name="文本占位符 8">
            <a:extLst>
              <a:ext uri="{FF2B5EF4-FFF2-40B4-BE49-F238E27FC236}">
                <a16:creationId xmlns:a16="http://schemas.microsoft.com/office/drawing/2014/main" id="{EEF58881-2341-DA2D-9A21-1C363CA3F94A}"/>
              </a:ext>
            </a:extLst>
          </p:cNvPr>
          <p:cNvSpPr>
            <a:spLocks noGrp="1"/>
          </p:cNvSpPr>
          <p:nvPr>
            <p:ph type="body" idx="1"/>
          </p:nvPr>
        </p:nvSpPr>
        <p:spPr>
          <a:xfrm>
            <a:off x="316983" y="557909"/>
            <a:ext cx="11540249" cy="2123658"/>
          </a:xfrm>
        </p:spPr>
        <p:txBody>
          <a:bodyPr/>
          <a:lstStyle/>
          <a:p>
            <a:r>
              <a:rPr lang="ja-JP" altLang="en-US" dirty="0"/>
              <a:t>現象</a:t>
            </a:r>
            <a:endParaRPr lang="en-US" altLang="ja-JP" dirty="0"/>
          </a:p>
          <a:p>
            <a:endParaRPr lang="en-US" dirty="0"/>
          </a:p>
          <a:p>
            <a:r>
              <a:rPr lang="ja-JP" altLang="en-US" dirty="0"/>
              <a:t>リスク</a:t>
            </a:r>
            <a:endParaRPr lang="en-US" altLang="ja-JP" dirty="0"/>
          </a:p>
          <a:p>
            <a:endParaRPr lang="en-US" dirty="0"/>
          </a:p>
          <a:p>
            <a:r>
              <a:rPr lang="ja-JP" altLang="en-US" dirty="0"/>
              <a:t>対策</a:t>
            </a:r>
            <a:endParaRPr lang="en-US" altLang="ja-JP" dirty="0"/>
          </a:p>
          <a:p>
            <a:pPr marL="800100" lvl="1" indent="-342900">
              <a:buFont typeface="Wingdings" panose="05000000000000000000" pitchFamily="2" charset="2"/>
              <a:buChar char="v"/>
            </a:pPr>
            <a:r>
              <a:rPr lang="ja-JP" altLang="en-US" dirty="0"/>
              <a:t>就職支援</a:t>
            </a:r>
            <a:endParaRPr lang="en-US" dirty="0"/>
          </a:p>
        </p:txBody>
      </p:sp>
      <p:sp>
        <p:nvSpPr>
          <p:cNvPr id="4" name="日期占位符 3">
            <a:extLst>
              <a:ext uri="{FF2B5EF4-FFF2-40B4-BE49-F238E27FC236}">
                <a16:creationId xmlns:a16="http://schemas.microsoft.com/office/drawing/2014/main" id="{2EFF5034-40D9-8ACF-137B-EBF813927054}"/>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灯片编号占位符 4">
            <a:extLst>
              <a:ext uri="{FF2B5EF4-FFF2-40B4-BE49-F238E27FC236}">
                <a16:creationId xmlns:a16="http://schemas.microsoft.com/office/drawing/2014/main" id="{17DC0ACD-A24E-D49F-A4AA-DED94A18C02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80812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lang="en-US" dirty="0"/>
          </a:p>
          <a:p>
            <a:pPr marL="342900" indent="-342900">
              <a:buFont typeface="Wingdings" panose="05000000000000000000" pitchFamily="2" charset="2"/>
              <a:buChar char="l"/>
            </a:pPr>
            <a:r>
              <a:rPr kumimoji="1" lang="ja-JP" altLang="en-US" dirty="0"/>
              <a:t>リスク</a:t>
            </a:r>
            <a:endParaRPr kumimoji="1" lang="en-US" altLang="ja-JP" dirty="0"/>
          </a:p>
          <a:p>
            <a:endParaRPr lang="en-US" dirty="0"/>
          </a:p>
          <a:p>
            <a:pPr marL="342900" indent="-342900">
              <a:buFont typeface="Wingdings" panose="05000000000000000000" pitchFamily="2" charset="2"/>
              <a:buChar char="l"/>
            </a:pPr>
            <a:r>
              <a:rPr kumimoji="1" lang="ja-JP" altLang="en-US" dirty="0"/>
              <a:t>対策</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告発メールアドレスをホームページに公開します。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2022/9/8</a:t>
            </a:fld>
            <a:endParaRPr lang="en-US"/>
          </a:p>
        </p:txBody>
      </p:sp>
    </p:spTree>
    <p:extLst>
      <p:ext uri="{BB962C8B-B14F-4D97-AF65-F5344CB8AC3E}">
        <p14:creationId xmlns:p14="http://schemas.microsoft.com/office/powerpoint/2010/main" val="2287340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342900" indent="-342900">
              <a:buFont typeface="Wingdings" panose="05000000000000000000" pitchFamily="2" charset="2"/>
              <a:buChar char="l"/>
            </a:pP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その他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2022/9/8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2022/9/8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78</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2022/9/8</a:t>
            </a:fld>
            <a:endParaRPr lang="en-US"/>
          </a:p>
        </p:txBody>
      </p:sp>
    </p:spTree>
    <p:extLst>
      <p:ext uri="{BB962C8B-B14F-4D97-AF65-F5344CB8AC3E}">
        <p14:creationId xmlns:p14="http://schemas.microsoft.com/office/powerpoint/2010/main" val="3452660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en-US" altLang="ja-JP" dirty="0"/>
              <a:t>HRBP</a:t>
            </a:r>
            <a:r>
              <a:rPr kumimoji="1" lang="ja-JP" altLang="en-US" dirty="0"/>
              <a:t>：人材像（例：デジタル庁）</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314422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6675</TotalTime>
  <Words>12969</Words>
  <Application>Microsoft Office PowerPoint</Application>
  <PresentationFormat>宽屏</PresentationFormat>
  <Paragraphs>2580</Paragraphs>
  <Slides>142</Slides>
  <Notes>92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64" baseType="lpstr">
      <vt:lpstr>BIZ UDゴシック</vt:lpstr>
      <vt:lpstr>BIZ UDPゴシック</vt:lpstr>
      <vt:lpstr>Helvetica Neue</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組織改革・職務評価・職位異動</vt:lpstr>
      <vt:lpstr>省・庁・自治体のチームワーク</vt:lpstr>
      <vt:lpstr>組織体制、人事管理、業績評価</vt:lpstr>
      <vt:lpstr>HRBP：人材像（例：デジタル庁）</vt:lpstr>
      <vt:lpstr>HRBP:人事</vt:lpstr>
      <vt:lpstr>COE:ビジネスモデル・イノベーション</vt:lpstr>
      <vt:lpstr>担当作業の品質管理・品質保証</vt:lpstr>
      <vt:lpstr>運営コスト：座席指定</vt:lpstr>
      <vt:lpstr>アジャイル政府構造(三次元の組織)（例）</vt:lpstr>
      <vt:lpstr>“One　Ｔｅａｍ”のチームワーク</vt:lpstr>
      <vt:lpstr>部署間のチームワーク</vt:lpstr>
      <vt:lpstr>OKRの仕組みや考え方</vt:lpstr>
      <vt:lpstr>OKR三次元評価</vt:lpstr>
      <vt:lpstr>職員へサポート</vt:lpstr>
      <vt:lpstr>技能階層関係図例</vt:lpstr>
      <vt:lpstr>OKR三次元評価法（例）</vt:lpstr>
      <vt:lpstr>給料制度</vt:lpstr>
      <vt:lpstr>職位異動例</vt:lpstr>
      <vt:lpstr>副職について（例）</vt:lpstr>
      <vt:lpstr>業務推進イメージ（例：デジタル庁）</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品質保証ソリューション（例：デジタル庁）</vt:lpstr>
      <vt:lpstr>システム移行・再構築のソリューション</vt:lpstr>
      <vt:lpstr>CI・CD</vt:lpstr>
      <vt:lpstr>自動テストツール</vt:lpstr>
      <vt:lpstr>先進技術研究</vt:lpstr>
      <vt:lpstr>セキュリティ</vt:lpstr>
      <vt:lpstr>パソコンのロック</vt:lpstr>
      <vt:lpstr>仮想化技術を活用して　VDIで専用開発環境を構築すること</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学生の部活</vt:lpstr>
      <vt:lpstr>ハローワーク改革</vt:lpstr>
      <vt:lpstr>政企学研の協力</vt:lpstr>
      <vt:lpstr>教育</vt:lpstr>
      <vt:lpstr>産学研協力（大学キャンパス内有給インターンシップ）</vt:lpstr>
      <vt:lpstr>社会保障制度 　ー－生活支援・医療・介護</vt:lpstr>
      <vt:lpstr>生活支援</vt:lpstr>
      <vt:lpstr>国民健康管理</vt:lpstr>
      <vt:lpstr>高齢社会のヘルスケア</vt:lpstr>
      <vt:lpstr>その他</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Sun Shubin Competence</cp:lastModifiedBy>
  <cp:revision>2033</cp:revision>
  <cp:lastPrinted>2022-02-04T10:31:37Z</cp:lastPrinted>
  <dcterms:created xsi:type="dcterms:W3CDTF">2021-07-14T02:05:05Z</dcterms:created>
  <dcterms:modified xsi:type="dcterms:W3CDTF">2022-09-08T01:07:33Z</dcterms:modified>
</cp:coreProperties>
</file>