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slides/slide141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0"/>
  </p:notesMasterIdLst>
  <p:handoutMasterIdLst>
    <p:handoutMasterId r:id="rId151"/>
  </p:handoutMasterIdLst>
  <p:sldIdLst>
    <p:sldId id="256" r:id="rId2"/>
    <p:sldId id="670" r:id="rId3"/>
    <p:sldId id="767" r:id="rId4"/>
    <p:sldId id="700" r:id="rId5"/>
    <p:sldId id="267" r:id="rId6"/>
    <p:sldId id="782" r:id="rId7"/>
    <p:sldId id="793" r:id="rId8"/>
    <p:sldId id="730" r:id="rId9"/>
    <p:sldId id="791" r:id="rId10"/>
    <p:sldId id="731" r:id="rId11"/>
    <p:sldId id="733" r:id="rId12"/>
    <p:sldId id="732" r:id="rId13"/>
    <p:sldId id="688" r:id="rId14"/>
    <p:sldId id="689" r:id="rId15"/>
    <p:sldId id="792" r:id="rId16"/>
    <p:sldId id="685" r:id="rId17"/>
    <p:sldId id="785" r:id="rId18"/>
    <p:sldId id="784" r:id="rId19"/>
    <p:sldId id="695" r:id="rId20"/>
    <p:sldId id="735" r:id="rId21"/>
    <p:sldId id="736" r:id="rId22"/>
    <p:sldId id="705" r:id="rId23"/>
    <p:sldId id="777" r:id="rId24"/>
    <p:sldId id="630" r:id="rId25"/>
    <p:sldId id="728" r:id="rId26"/>
    <p:sldId id="738" r:id="rId27"/>
    <p:sldId id="739" r:id="rId28"/>
    <p:sldId id="706" r:id="rId29"/>
    <p:sldId id="690" r:id="rId30"/>
    <p:sldId id="783" r:id="rId31"/>
    <p:sldId id="679" r:id="rId32"/>
    <p:sldId id="602" r:id="rId33"/>
    <p:sldId id="737" r:id="rId34"/>
    <p:sldId id="684" r:id="rId35"/>
    <p:sldId id="681" r:id="rId36"/>
    <p:sldId id="680" r:id="rId37"/>
    <p:sldId id="786" r:id="rId38"/>
    <p:sldId id="600" r:id="rId39"/>
    <p:sldId id="683" r:id="rId40"/>
    <p:sldId id="622" r:id="rId41"/>
    <p:sldId id="598" r:id="rId42"/>
    <p:sldId id="601" r:id="rId43"/>
    <p:sldId id="599" r:id="rId44"/>
    <p:sldId id="603" r:id="rId45"/>
    <p:sldId id="647" r:id="rId46"/>
    <p:sldId id="708" r:id="rId47"/>
    <p:sldId id="741" r:id="rId48"/>
    <p:sldId id="259" r:id="rId49"/>
    <p:sldId id="774" r:id="rId50"/>
    <p:sldId id="643" r:id="rId51"/>
    <p:sldId id="742" r:id="rId52"/>
    <p:sldId id="279" r:id="rId53"/>
    <p:sldId id="633" r:id="rId54"/>
    <p:sldId id="271" r:id="rId55"/>
    <p:sldId id="368" r:id="rId56"/>
    <p:sldId id="641" r:id="rId57"/>
    <p:sldId id="596" r:id="rId58"/>
    <p:sldId id="624" r:id="rId59"/>
    <p:sldId id="621" r:id="rId60"/>
    <p:sldId id="743" r:id="rId61"/>
    <p:sldId id="646" r:id="rId62"/>
    <p:sldId id="620" r:id="rId63"/>
    <p:sldId id="745" r:id="rId64"/>
    <p:sldId id="787" r:id="rId65"/>
    <p:sldId id="583" r:id="rId66"/>
    <p:sldId id="747" r:id="rId67"/>
    <p:sldId id="421" r:id="rId68"/>
    <p:sldId id="682" r:id="rId69"/>
    <p:sldId id="609" r:id="rId70"/>
    <p:sldId id="611" r:id="rId71"/>
    <p:sldId id="616" r:id="rId72"/>
    <p:sldId id="759" r:id="rId73"/>
    <p:sldId id="585" r:id="rId74"/>
    <p:sldId id="760" r:id="rId75"/>
    <p:sldId id="778" r:id="rId76"/>
    <p:sldId id="614" r:id="rId77"/>
    <p:sldId id="757" r:id="rId78"/>
    <p:sldId id="644" r:id="rId79"/>
    <p:sldId id="645" r:id="rId80"/>
    <p:sldId id="789" r:id="rId81"/>
    <p:sldId id="790" r:id="rId82"/>
    <p:sldId id="715" r:id="rId83"/>
    <p:sldId id="625" r:id="rId84"/>
    <p:sldId id="627" r:id="rId85"/>
    <p:sldId id="668" r:id="rId86"/>
    <p:sldId id="780" r:id="rId87"/>
    <p:sldId id="779" r:id="rId88"/>
    <p:sldId id="781" r:id="rId89"/>
    <p:sldId id="788" r:id="rId90"/>
    <p:sldId id="628" r:id="rId91"/>
    <p:sldId id="665" r:id="rId92"/>
    <p:sldId id="703" r:id="rId93"/>
    <p:sldId id="702" r:id="rId94"/>
    <p:sldId id="773" r:id="rId95"/>
    <p:sldId id="595" r:id="rId96"/>
    <p:sldId id="765" r:id="rId97"/>
    <p:sldId id="311" r:id="rId98"/>
    <p:sldId id="764" r:id="rId99"/>
    <p:sldId id="704" r:id="rId100"/>
    <p:sldId id="653" r:id="rId101"/>
    <p:sldId id="674" r:id="rId102"/>
    <p:sldId id="312" r:id="rId103"/>
    <p:sldId id="676" r:id="rId104"/>
    <p:sldId id="652" r:id="rId105"/>
    <p:sldId id="677" r:id="rId106"/>
    <p:sldId id="678" r:id="rId107"/>
    <p:sldId id="664" r:id="rId108"/>
    <p:sldId id="709" r:id="rId109"/>
    <p:sldId id="771" r:id="rId110"/>
    <p:sldId id="766" r:id="rId111"/>
    <p:sldId id="772" r:id="rId112"/>
    <p:sldId id="769" r:id="rId113"/>
    <p:sldId id="605" r:id="rId114"/>
    <p:sldId id="607" r:id="rId115"/>
    <p:sldId id="711" r:id="rId116"/>
    <p:sldId id="604" r:id="rId117"/>
    <p:sldId id="768" r:id="rId118"/>
    <p:sldId id="748" r:id="rId119"/>
    <p:sldId id="569" r:id="rId120"/>
    <p:sldId id="749" r:id="rId121"/>
    <p:sldId id="511" r:id="rId122"/>
    <p:sldId id="534" r:id="rId123"/>
    <p:sldId id="710" r:id="rId124"/>
    <p:sldId id="649" r:id="rId125"/>
    <p:sldId id="712" r:id="rId126"/>
    <p:sldId id="606" r:id="rId127"/>
    <p:sldId id="713" r:id="rId128"/>
    <p:sldId id="750" r:id="rId129"/>
    <p:sldId id="725" r:id="rId130"/>
    <p:sldId id="762" r:id="rId131"/>
    <p:sldId id="699" r:id="rId132"/>
    <p:sldId id="755" r:id="rId133"/>
    <p:sldId id="753" r:id="rId134"/>
    <p:sldId id="754" r:id="rId135"/>
    <p:sldId id="756" r:id="rId136"/>
    <p:sldId id="752" r:id="rId137"/>
    <p:sldId id="763" r:id="rId138"/>
    <p:sldId id="673" r:id="rId139"/>
    <p:sldId id="669" r:id="rId140"/>
    <p:sldId id="723" r:id="rId141"/>
    <p:sldId id="758" r:id="rId142"/>
    <p:sldId id="718" r:id="rId143"/>
    <p:sldId id="719" r:id="rId144"/>
    <p:sldId id="722" r:id="rId145"/>
    <p:sldId id="776" r:id="rId146"/>
    <p:sldId id="770" r:id="rId147"/>
    <p:sldId id="775" r:id="rId148"/>
    <p:sldId id="717" r:id="rId149"/>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Lst>
        </p14:section>
        <p14:section name="約定" id="{2657A728-6E0D-4968-961F-4C07550DD04F}">
          <p14:sldIdLst>
            <p14:sldId id="670"/>
            <p14:sldId id="767"/>
            <p14:sldId id="700"/>
          </p14:sldIdLst>
        </p14:section>
        <p14:section name="目次" id="{857E0384-3B10-485E-AF14-9328910CE2C6}">
          <p14:sldIdLst>
            <p14:sldId id="267"/>
          </p14:sldIdLst>
        </p14:section>
        <p14:section name="リスク洗出・課題整理・解消対策：司法" id="{FDECF7C8-8A6D-4388-8E92-2B9C07BB47EC}">
          <p14:sldIdLst>
            <p14:sldId id="782"/>
            <p14:sldId id="793"/>
            <p14:sldId id="730"/>
            <p14:sldId id="791"/>
            <p14:sldId id="731"/>
            <p14:sldId id="733"/>
            <p14:sldId id="732"/>
          </p14:sldIdLst>
        </p14:section>
        <p14:section name="リスク洗出・課題整理・解消対策：信用" id="{74CE3806-8AC7-4A33-ABD6-C95A833AEB6B}">
          <p14:sldIdLst>
            <p14:sldId id="688"/>
            <p14:sldId id="689"/>
            <p14:sldId id="792"/>
            <p14:sldId id="685"/>
            <p14:sldId id="785"/>
          </p14:sldIdLst>
        </p14:section>
        <p14:section name="リスク洗出・課題整理・解消対策：安全" id="{671CC9DF-2242-40A6-8BCB-26ACC5E67224}">
          <p14:sldIdLst>
            <p14:sldId id="784"/>
            <p14:sldId id="695"/>
          </p14:sldIdLst>
        </p14:section>
        <p14:section name="リスク洗出・課題整理・解消対策：教育" id="{0301249D-D5B8-43F3-AD4A-D6F600B54BF0}">
          <p14:sldIdLst>
            <p14:sldId id="735"/>
            <p14:sldId id="736"/>
            <p14:sldId id="705"/>
            <p14:sldId id="777"/>
            <p14:sldId id="630"/>
            <p14:sldId id="728"/>
          </p14:sldIdLst>
        </p14:section>
        <p14:section name="リスク洗出・課題整理・解消対策：社会保障" id="{E9E1E964-10EF-4591-90E5-B44A028BDB63}">
          <p14:sldIdLst>
            <p14:sldId id="738"/>
            <p14:sldId id="739"/>
            <p14:sldId id="706"/>
            <p14:sldId id="690"/>
            <p14:sldId id="783"/>
            <p14:sldId id="679"/>
            <p14:sldId id="602"/>
            <p14:sldId id="737"/>
            <p14:sldId id="684"/>
            <p14:sldId id="681"/>
            <p14:sldId id="680"/>
            <p14:sldId id="786"/>
            <p14:sldId id="600"/>
            <p14:sldId id="683"/>
            <p14:sldId id="622"/>
            <p14:sldId id="598"/>
            <p14:sldId id="601"/>
            <p14:sldId id="599"/>
            <p14:sldId id="603"/>
            <p14:sldId id="647"/>
          </p14:sldIdLst>
        </p14:section>
        <p14:section name="課題の解消対策" id="{D13A7451-7AE4-484A-8C69-3C5657EE0585}">
          <p14:sldIdLst>
            <p14:sldId id="708"/>
            <p14:sldId id="741"/>
            <p14:sldId id="259"/>
            <p14:sldId id="774"/>
            <p14:sldId id="643"/>
            <p14:sldId id="742"/>
            <p14:sldId id="279"/>
            <p14:sldId id="633"/>
            <p14:sldId id="271"/>
            <p14:sldId id="368"/>
            <p14:sldId id="641"/>
            <p14:sldId id="596"/>
            <p14:sldId id="624"/>
            <p14:sldId id="621"/>
            <p14:sldId id="743"/>
            <p14:sldId id="646"/>
            <p14:sldId id="620"/>
            <p14:sldId id="745"/>
            <p14:sldId id="787"/>
            <p14:sldId id="583"/>
            <p14:sldId id="747"/>
            <p14:sldId id="421"/>
            <p14:sldId id="682"/>
            <p14:sldId id="609"/>
            <p14:sldId id="611"/>
            <p14:sldId id="616"/>
            <p14:sldId id="759"/>
            <p14:sldId id="585"/>
            <p14:sldId id="760"/>
            <p14:sldId id="778"/>
            <p14:sldId id="614"/>
            <p14:sldId id="757"/>
            <p14:sldId id="644"/>
            <p14:sldId id="645"/>
            <p14:sldId id="789"/>
            <p14:sldId id="790"/>
          </p14:sldIdLst>
        </p14:section>
        <p14:section name="日本国のゴール" id="{9B01B4AA-8769-42F5-B05B-46DBA93D4093}">
          <p14:sldIdLst>
            <p14:sldId id="715"/>
            <p14:sldId id="625"/>
            <p14:sldId id="627"/>
            <p14:sldId id="668"/>
            <p14:sldId id="780"/>
            <p14:sldId id="779"/>
            <p14:sldId id="781"/>
            <p14:sldId id="788"/>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基本インフラ" id="{816E9BCA-7FCD-424D-9EA4-7A1A9A83467F}">
          <p14:sldIdLst>
            <p14:sldId id="709"/>
            <p14:sldId id="771"/>
            <p14:sldId id="766"/>
            <p14:sldId id="772"/>
          </p14:sldIdLst>
        </p14:section>
        <p14:section name="基本サービス" id="{7D99907E-5DF7-4786-AE79-7BDECD84A059}">
          <p14:sldIdLst>
            <p14:sldId id="769"/>
            <p14:sldId id="605"/>
            <p14:sldId id="607"/>
          </p14:sldIdLst>
        </p14:section>
        <p14:section name="政務サービス" id="{E30539C8-5A8F-46D5-AB56-A2EFB53C1120}">
          <p14:sldIdLst>
            <p14:sldId id="711"/>
            <p14:sldId id="604"/>
          </p14:sldIdLst>
        </p14:section>
        <p14:section name="分野サービス：キャリア支援" id="{96CA30E9-4F55-4D63-9226-A92F56DA130C}">
          <p14:sldIdLst>
            <p14:sldId id="768"/>
            <p14:sldId id="748"/>
            <p14:sldId id="569"/>
            <p14:sldId id="749"/>
            <p14:sldId id="511"/>
            <p14:sldId id="534"/>
          </p14:sldIdLst>
        </p14:section>
        <p14:section name="分野サービス：健康・安全" id="{7E70C13D-3C8B-43FD-8B93-3D56A222B813}">
          <p14:sldIdLst>
            <p14:sldId id="710"/>
            <p14:sldId id="649"/>
          </p14:sldIdLst>
        </p14:section>
        <p14:section name="分野サービス：経済" id="{A7E8A890-B42B-4547-99B5-0767AD1B4C0F}">
          <p14:sldIdLst>
            <p14:sldId id="712"/>
            <p14:sldId id="606"/>
          </p14:sldIdLst>
        </p14:section>
        <p14:section name="分野サービス：SDGｓ" id="{C82A3A5B-CBEA-4CF3-90B1-C021C98A8239}">
          <p14:sldIdLst>
            <p14:sldId id="713"/>
            <p14:sldId id="750"/>
          </p14:sldIdLst>
        </p14:section>
        <p14:section name="施策成果評価（Key Results）" id="{FD44000E-2378-4FC8-91E1-5C238003C214}">
          <p14:sldIdLst>
            <p14:sldId id="725"/>
          </p14:sldIdLst>
        </p14:section>
        <p14:section name="付録" id="{AA2E9FAD-3D51-4F5C-B3E7-CA264B4AF19C}">
          <p14:sldIdLst>
            <p14:sldId id="762"/>
            <p14:sldId id="699"/>
            <p14:sldId id="755"/>
            <p14:sldId id="753"/>
            <p14:sldId id="754"/>
            <p14:sldId id="756"/>
            <p14:sldId id="752"/>
            <p14:sldId id="763"/>
            <p14:sldId id="673"/>
            <p14:sldId id="669"/>
            <p14:sldId id="723"/>
            <p14:sldId id="758"/>
            <p14:sldId id="718"/>
            <p14:sldId id="719"/>
            <p14:sldId id="722"/>
            <p14:sldId id="776"/>
            <p14:sldId id="770"/>
            <p14:sldId id="775"/>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80182" autoAdjust="0"/>
  </p:normalViewPr>
  <p:slideViewPr>
    <p:cSldViewPr snapToGrid="0">
      <p:cViewPr varScale="1">
        <p:scale>
          <a:sx n="67" d="100"/>
          <a:sy n="67" d="100"/>
        </p:scale>
        <p:origin x="1218" y="72"/>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handoutMaster" Target="handoutMasters/handoutMaster1.xml"/><Relationship Id="rId156" Type="http://schemas.microsoft.com/office/2016/11/relationships/changesInfo" Target="changesInfos/changesInfo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Publish Sun Shubin" userId="80244614d81fa6b2" providerId="LiveId" clId="{11B5EC9F-5E59-40F9-8C42-8DE07E581770}"/>
    <pc:docChg chg="undo custSel addSld delSld modSld modSection">
      <pc:chgData name="Publish Sun Shubin" userId="80244614d81fa6b2" providerId="LiveId" clId="{11B5EC9F-5E59-40F9-8C42-8DE07E581770}" dt="2022-06-08T07:22:37.643" v="964" actId="20577"/>
      <pc:docMkLst>
        <pc:docMk/>
      </pc:docMkLst>
      <pc:sldChg chg="addSp delSp modSp mod modClrScheme chgLayout">
        <pc:chgData name="Publish Sun Shubin" userId="80244614d81fa6b2" providerId="LiveId" clId="{11B5EC9F-5E59-40F9-8C42-8DE07E581770}" dt="2022-06-08T07:02:39.808" v="475" actId="14100"/>
        <pc:sldMkLst>
          <pc:docMk/>
          <pc:sldMk cId="793513125" sldId="627"/>
        </pc:sldMkLst>
        <pc:spChg chg="mod ord">
          <ac:chgData name="Publish Sun Shubin" userId="80244614d81fa6b2" providerId="LiveId" clId="{11B5EC9F-5E59-40F9-8C42-8DE07E581770}" dt="2022-06-07T23:37:57.266" v="152" actId="700"/>
          <ac:spMkLst>
            <pc:docMk/>
            <pc:sldMk cId="793513125" sldId="627"/>
            <ac:spMk id="2" creationId="{65DDB8A9-C241-48CB-8B3A-C6A2C3265A88}"/>
          </ac:spMkLst>
        </pc:spChg>
        <pc:spChg chg="mod ord">
          <ac:chgData name="Publish Sun Shubin" userId="80244614d81fa6b2" providerId="LiveId" clId="{11B5EC9F-5E59-40F9-8C42-8DE07E581770}" dt="2022-06-07T23:37:57.266" v="152" actId="700"/>
          <ac:spMkLst>
            <pc:docMk/>
            <pc:sldMk cId="793513125" sldId="627"/>
            <ac:spMk id="3" creationId="{CC6422FD-9B31-4199-933A-02A745BA0303}"/>
          </ac:spMkLst>
        </pc:spChg>
        <pc:spChg chg="mod ord">
          <ac:chgData name="Publish Sun Shubin" userId="80244614d81fa6b2" providerId="LiveId" clId="{11B5EC9F-5E59-40F9-8C42-8DE07E581770}" dt="2022-06-07T23:37:57.266" v="152" actId="700"/>
          <ac:spMkLst>
            <pc:docMk/>
            <pc:sldMk cId="793513125" sldId="627"/>
            <ac:spMk id="4" creationId="{03142DCF-57E1-4867-B0F2-730FE23ADD5D}"/>
          </ac:spMkLst>
        </pc:spChg>
        <pc:spChg chg="add mod">
          <ac:chgData name="Publish Sun Shubin" userId="80244614d81fa6b2" providerId="LiveId" clId="{11B5EC9F-5E59-40F9-8C42-8DE07E581770}" dt="2022-06-07T23:48:48.298" v="274" actId="1037"/>
          <ac:spMkLst>
            <pc:docMk/>
            <pc:sldMk cId="793513125" sldId="627"/>
            <ac:spMk id="5" creationId="{A4C876B1-3FFE-8566-A9EB-7E52E3BC1861}"/>
          </ac:spMkLst>
        </pc:spChg>
        <pc:spChg chg="del">
          <ac:chgData name="Publish Sun Shubin" userId="80244614d81fa6b2" providerId="LiveId" clId="{11B5EC9F-5E59-40F9-8C42-8DE07E581770}" dt="2022-06-07T23:37:57.266" v="152" actId="700"/>
          <ac:spMkLst>
            <pc:docMk/>
            <pc:sldMk cId="793513125" sldId="627"/>
            <ac:spMk id="5" creationId="{D4F50A4B-8340-47A1-8F22-5C71CCCD154D}"/>
          </ac:spMkLst>
        </pc:spChg>
        <pc:spChg chg="add mod">
          <ac:chgData name="Publish Sun Shubin" userId="80244614d81fa6b2" providerId="LiveId" clId="{11B5EC9F-5E59-40F9-8C42-8DE07E581770}" dt="2022-06-07T23:49:07.192" v="296" actId="1038"/>
          <ac:spMkLst>
            <pc:docMk/>
            <pc:sldMk cId="793513125" sldId="627"/>
            <ac:spMk id="6" creationId="{4D37772F-B0B9-E3C3-68C2-D23BF39DD266}"/>
          </ac:spMkLst>
        </pc:spChg>
        <pc:spChg chg="add mod">
          <ac:chgData name="Publish Sun Shubin" userId="80244614d81fa6b2" providerId="LiveId" clId="{11B5EC9F-5E59-40F9-8C42-8DE07E581770}" dt="2022-06-08T07:02:28.329" v="473" actId="1076"/>
          <ac:spMkLst>
            <pc:docMk/>
            <pc:sldMk cId="793513125" sldId="627"/>
            <ac:spMk id="7" creationId="{9080C938-110E-0A9D-D55D-E70B88660E87}"/>
          </ac:spMkLst>
        </pc:spChg>
        <pc:spChg chg="add mod">
          <ac:chgData name="Publish Sun Shubin" userId="80244614d81fa6b2" providerId="LiveId" clId="{11B5EC9F-5E59-40F9-8C42-8DE07E581770}" dt="2022-06-07T23:48:39.797" v="270" actId="1038"/>
          <ac:spMkLst>
            <pc:docMk/>
            <pc:sldMk cId="793513125" sldId="627"/>
            <ac:spMk id="9" creationId="{268E0A03-3328-3C2B-4ADF-F8DA91EBA506}"/>
          </ac:spMkLst>
        </pc:spChg>
        <pc:spChg chg="add mod">
          <ac:chgData name="Publish Sun Shubin" userId="80244614d81fa6b2" providerId="LiveId" clId="{11B5EC9F-5E59-40F9-8C42-8DE07E581770}" dt="2022-06-08T07:02:39.808" v="475" actId="14100"/>
          <ac:spMkLst>
            <pc:docMk/>
            <pc:sldMk cId="793513125" sldId="627"/>
            <ac:spMk id="10" creationId="{14F03472-1C68-A7F0-9BD8-164B808E1DD6}"/>
          </ac:spMkLst>
        </pc:spChg>
        <pc:spChg chg="add mod">
          <ac:chgData name="Publish Sun Shubin" userId="80244614d81fa6b2" providerId="LiveId" clId="{11B5EC9F-5E59-40F9-8C42-8DE07E581770}" dt="2022-06-07T23:48:57.670" v="285" actId="1038"/>
          <ac:spMkLst>
            <pc:docMk/>
            <pc:sldMk cId="793513125" sldId="627"/>
            <ac:spMk id="12" creationId="{D95D2C87-7E41-F99C-F7D4-C6335484B317}"/>
          </ac:spMkLst>
        </pc:spChg>
        <pc:spChg chg="add mod">
          <ac:chgData name="Publish Sun Shubin" userId="80244614d81fa6b2" providerId="LiveId" clId="{11B5EC9F-5E59-40F9-8C42-8DE07E581770}" dt="2022-06-07T23:54:41.510" v="372" actId="20577"/>
          <ac:spMkLst>
            <pc:docMk/>
            <pc:sldMk cId="793513125" sldId="627"/>
            <ac:spMk id="23" creationId="{4B9524F7-9F8B-7F17-813D-83BDB213C454}"/>
          </ac:spMkLst>
        </pc:spChg>
        <pc:spChg chg="add mod">
          <ac:chgData name="Publish Sun Shubin" userId="80244614d81fa6b2" providerId="LiveId" clId="{11B5EC9F-5E59-40F9-8C42-8DE07E581770}" dt="2022-06-07T23:54:52.163" v="380" actId="20577"/>
          <ac:spMkLst>
            <pc:docMk/>
            <pc:sldMk cId="793513125" sldId="627"/>
            <ac:spMk id="24" creationId="{99A0B32D-32B5-A862-1670-CE32EC1C1DD0}"/>
          </ac:spMkLst>
        </pc:spChg>
        <pc:spChg chg="add mod">
          <ac:chgData name="Publish Sun Shubin" userId="80244614d81fa6b2" providerId="LiveId" clId="{11B5EC9F-5E59-40F9-8C42-8DE07E581770}" dt="2022-06-08T07:00:57.664" v="466" actId="20577"/>
          <ac:spMkLst>
            <pc:docMk/>
            <pc:sldMk cId="793513125" sldId="627"/>
            <ac:spMk id="25" creationId="{9293A72A-7664-7F5B-6B3D-267C6E0E29BC}"/>
          </ac:spMkLst>
        </pc:spChg>
        <pc:spChg chg="add del mod">
          <ac:chgData name="Publish Sun Shubin" userId="80244614d81fa6b2" providerId="LiveId" clId="{11B5EC9F-5E59-40F9-8C42-8DE07E581770}" dt="2022-06-07T23:56:04.845" v="393" actId="478"/>
          <ac:spMkLst>
            <pc:docMk/>
            <pc:sldMk cId="793513125" sldId="627"/>
            <ac:spMk id="37" creationId="{A37F0CBE-3DAF-1EC3-0A44-8466DFBC733E}"/>
          </ac:spMkLst>
        </pc:spChg>
        <pc:spChg chg="add mod">
          <ac:chgData name="Publish Sun Shubin" userId="80244614d81fa6b2" providerId="LiveId" clId="{11B5EC9F-5E59-40F9-8C42-8DE07E581770}" dt="2022-06-07T23:57:32.119" v="410" actId="255"/>
          <ac:spMkLst>
            <pc:docMk/>
            <pc:sldMk cId="793513125" sldId="627"/>
            <ac:spMk id="38" creationId="{1166A535-D72B-DF81-ADB8-BAC0536EB54F}"/>
          </ac:spMkLst>
        </pc:spChg>
        <pc:spChg chg="add mod">
          <ac:chgData name="Publish Sun Shubin" userId="80244614d81fa6b2" providerId="LiveId" clId="{11B5EC9F-5E59-40F9-8C42-8DE07E581770}" dt="2022-06-07T23:57:46.972" v="423"/>
          <ac:spMkLst>
            <pc:docMk/>
            <pc:sldMk cId="793513125" sldId="627"/>
            <ac:spMk id="39" creationId="{8C5B72FD-5C2B-E447-B817-17F9553C6C93}"/>
          </ac:spMkLst>
        </pc:spChg>
        <pc:cxnChg chg="add mod">
          <ac:chgData name="Publish Sun Shubin" userId="80244614d81fa6b2" providerId="LiveId" clId="{11B5EC9F-5E59-40F9-8C42-8DE07E581770}" dt="2022-06-07T23:49:07.192" v="296" actId="1038"/>
          <ac:cxnSpMkLst>
            <pc:docMk/>
            <pc:sldMk cId="793513125" sldId="627"/>
            <ac:cxnSpMk id="8" creationId="{CB551727-2997-926F-E24C-0533F948A7AC}"/>
          </ac:cxnSpMkLst>
        </pc:cxnChg>
        <pc:cxnChg chg="add mod">
          <ac:chgData name="Publish Sun Shubin" userId="80244614d81fa6b2" providerId="LiveId" clId="{11B5EC9F-5E59-40F9-8C42-8DE07E581770}" dt="2022-06-07T23:49:07.192" v="296" actId="1038"/>
          <ac:cxnSpMkLst>
            <pc:docMk/>
            <pc:sldMk cId="793513125" sldId="627"/>
            <ac:cxnSpMk id="11" creationId="{2673610F-D639-E27C-28DF-3FF87E226DA6}"/>
          </ac:cxnSpMkLst>
        </pc:cxnChg>
        <pc:cxnChg chg="add mod">
          <ac:chgData name="Publish Sun Shubin" userId="80244614d81fa6b2" providerId="LiveId" clId="{11B5EC9F-5E59-40F9-8C42-8DE07E581770}" dt="2022-06-07T23:48:57.670" v="285" actId="1038"/>
          <ac:cxnSpMkLst>
            <pc:docMk/>
            <pc:sldMk cId="793513125" sldId="627"/>
            <ac:cxnSpMk id="13" creationId="{6E9AE335-411B-D7FE-D725-C6866790BCF5}"/>
          </ac:cxnSpMkLst>
        </pc:cxnChg>
        <pc:cxnChg chg="add mod">
          <ac:chgData name="Publish Sun Shubin" userId="80244614d81fa6b2" providerId="LiveId" clId="{11B5EC9F-5E59-40F9-8C42-8DE07E581770}" dt="2022-06-07T23:48:57.670" v="285" actId="1038"/>
          <ac:cxnSpMkLst>
            <pc:docMk/>
            <pc:sldMk cId="793513125" sldId="627"/>
            <ac:cxnSpMk id="16" creationId="{917DD7D9-0551-2AA8-AB34-C1AC0214CADA}"/>
          </ac:cxnSpMkLst>
        </pc:cxnChg>
        <pc:cxnChg chg="add">
          <ac:chgData name="Publish Sun Shubin" userId="80244614d81fa6b2" providerId="LiveId" clId="{11B5EC9F-5E59-40F9-8C42-8DE07E581770}" dt="2022-06-07T23:55:02.514" v="381" actId="11529"/>
          <ac:cxnSpMkLst>
            <pc:docMk/>
            <pc:sldMk cId="793513125" sldId="627"/>
            <ac:cxnSpMk id="27" creationId="{D4FA50AB-E6FE-C7AE-2700-C7542353ED23}"/>
          </ac:cxnSpMkLst>
        </pc:cxnChg>
        <pc:cxnChg chg="add mod">
          <ac:chgData name="Publish Sun Shubin" userId="80244614d81fa6b2" providerId="LiveId" clId="{11B5EC9F-5E59-40F9-8C42-8DE07E581770}" dt="2022-06-07T23:55:16.136" v="384" actId="14100"/>
          <ac:cxnSpMkLst>
            <pc:docMk/>
            <pc:sldMk cId="793513125" sldId="627"/>
            <ac:cxnSpMk id="28" creationId="{E03A1C96-F990-4902-B2E6-4E48ADEAEE45}"/>
          </ac:cxnSpMkLst>
        </pc:cxnChg>
        <pc:cxnChg chg="add mod">
          <ac:chgData name="Publish Sun Shubin" userId="80244614d81fa6b2" providerId="LiveId" clId="{11B5EC9F-5E59-40F9-8C42-8DE07E581770}" dt="2022-06-07T23:55:30.849" v="387" actId="14100"/>
          <ac:cxnSpMkLst>
            <pc:docMk/>
            <pc:sldMk cId="793513125" sldId="627"/>
            <ac:cxnSpMk id="31" creationId="{975613FE-09EE-2ACA-08C7-55002C83D969}"/>
          </ac:cxnSpMkLst>
        </pc:cxnChg>
        <pc:cxnChg chg="add mod">
          <ac:chgData name="Publish Sun Shubin" userId="80244614d81fa6b2" providerId="LiveId" clId="{11B5EC9F-5E59-40F9-8C42-8DE07E581770}" dt="2022-06-07T23:55:49.143" v="390" actId="14100"/>
          <ac:cxnSpMkLst>
            <pc:docMk/>
            <pc:sldMk cId="793513125" sldId="627"/>
            <ac:cxnSpMk id="34" creationId="{2DE824C1-CFCD-AA45-68F6-49E7D8F6AC69}"/>
          </ac:cxnSpMkLst>
        </pc:cxnChg>
      </pc:sldChg>
      <pc:sldChg chg="modSp add mod">
        <pc:chgData name="Publish Sun Shubin" userId="80244614d81fa6b2" providerId="LiveId" clId="{11B5EC9F-5E59-40F9-8C42-8DE07E581770}" dt="2022-06-08T07:07:29.984" v="581" actId="20577"/>
        <pc:sldMkLst>
          <pc:docMk/>
          <pc:sldMk cId="2406448743" sldId="668"/>
        </pc:sldMkLst>
        <pc:spChg chg="mod">
          <ac:chgData name="Publish Sun Shubin" userId="80244614d81fa6b2" providerId="LiveId" clId="{11B5EC9F-5E59-40F9-8C42-8DE07E581770}" dt="2022-06-07T23:31:16.286" v="15" actId="20577"/>
          <ac:spMkLst>
            <pc:docMk/>
            <pc:sldMk cId="2406448743" sldId="668"/>
            <ac:spMk id="4" creationId="{39B81FD2-23A9-46A5-B159-1AFF3E8AF1F1}"/>
          </ac:spMkLst>
        </pc:spChg>
        <pc:spChg chg="mod">
          <ac:chgData name="Publish Sun Shubin" userId="80244614d81fa6b2" providerId="LiveId" clId="{11B5EC9F-5E59-40F9-8C42-8DE07E581770}" dt="2022-06-08T07:07:29.984" v="581" actId="20577"/>
          <ac:spMkLst>
            <pc:docMk/>
            <pc:sldMk cId="2406448743" sldId="668"/>
            <ac:spMk id="5" creationId="{B6BCBD67-BB9B-4088-99C6-949CB7352F33}"/>
          </ac:spMkLst>
        </pc:spChg>
      </pc:sldChg>
      <pc:sldChg chg="modSp add mod">
        <pc:chgData name="Publish Sun Shubin" userId="80244614d81fa6b2" providerId="LiveId" clId="{11B5EC9F-5E59-40F9-8C42-8DE07E581770}" dt="2022-06-08T07:07:02.816" v="576" actId="20577"/>
        <pc:sldMkLst>
          <pc:docMk/>
          <pc:sldMk cId="3262950780" sldId="779"/>
        </pc:sldMkLst>
        <pc:spChg chg="mod">
          <ac:chgData name="Publish Sun Shubin" userId="80244614d81fa6b2" providerId="LiveId" clId="{11B5EC9F-5E59-40F9-8C42-8DE07E581770}" dt="2022-06-08T07:07:02.816" v="576" actId="20577"/>
          <ac:spMkLst>
            <pc:docMk/>
            <pc:sldMk cId="3262950780" sldId="779"/>
            <ac:spMk id="5" creationId="{B6BCBD67-BB9B-4088-99C6-949CB7352F33}"/>
          </ac:spMkLst>
        </pc:spChg>
      </pc:sldChg>
      <pc:sldChg chg="modSp add mod">
        <pc:chgData name="Publish Sun Shubin" userId="80244614d81fa6b2" providerId="LiveId" clId="{11B5EC9F-5E59-40F9-8C42-8DE07E581770}" dt="2022-06-08T07:22:37.643" v="964" actId="20577"/>
        <pc:sldMkLst>
          <pc:docMk/>
          <pc:sldMk cId="2445040091" sldId="780"/>
        </pc:sldMkLst>
        <pc:spChg chg="mod">
          <ac:chgData name="Publish Sun Shubin" userId="80244614d81fa6b2" providerId="LiveId" clId="{11B5EC9F-5E59-40F9-8C42-8DE07E581770}" dt="2022-06-08T07:22:37.643" v="964" actId="20577"/>
          <ac:spMkLst>
            <pc:docMk/>
            <pc:sldMk cId="2445040091" sldId="780"/>
            <ac:spMk id="5" creationId="{B6BCBD67-BB9B-4088-99C6-949CB7352F33}"/>
          </ac:spMkLst>
        </pc:spChg>
      </pc:sldChg>
      <pc:sldChg chg="new del">
        <pc:chgData name="Publish Sun Shubin" userId="80244614d81fa6b2" providerId="LiveId" clId="{11B5EC9F-5E59-40F9-8C42-8DE07E581770}" dt="2022-06-07T23:37:32.452" v="115" actId="680"/>
        <pc:sldMkLst>
          <pc:docMk/>
          <pc:sldMk cId="945664896" sldId="781"/>
        </pc:sldMkLst>
      </pc:sldChg>
    </pc:docChg>
  </pc:docChgLst>
  <pc:docChgLst>
    <pc:chgData name="Publish Sun Shubin" userId="80244614d81fa6b2" providerId="LiveId" clId="{FE992D0F-F4D7-4AF4-B97F-C3638BF06B92}"/>
    <pc:docChg chg="undo custSel addSld delSld modSld modSection">
      <pc:chgData name="Publish Sun Shubin" userId="80244614d81fa6b2" providerId="LiveId" clId="{FE992D0F-F4D7-4AF4-B97F-C3638BF06B92}" dt="2022-07-12T01:32:03.214" v="352" actId="20577"/>
      <pc:docMkLst>
        <pc:docMk/>
      </pc:docMkLst>
      <pc:sldChg chg="addSp modSp mod">
        <pc:chgData name="Publish Sun Shubin" userId="80244614d81fa6b2" providerId="LiveId" clId="{FE992D0F-F4D7-4AF4-B97F-C3638BF06B92}" dt="2022-07-01T07:11:08.739" v="107" actId="20577"/>
        <pc:sldMkLst>
          <pc:docMk/>
          <pc:sldMk cId="3455971122" sldId="685"/>
        </pc:sldMkLst>
        <pc:spChg chg="add mod">
          <ac:chgData name="Publish Sun Shubin" userId="80244614d81fa6b2" providerId="LiveId" clId="{FE992D0F-F4D7-4AF4-B97F-C3638BF06B92}" dt="2022-07-01T07:11:08.739" v="107" actId="20577"/>
          <ac:spMkLst>
            <pc:docMk/>
            <pc:sldMk cId="3455971122" sldId="685"/>
            <ac:spMk id="6" creationId="{72679369-A4BE-F9B0-51B9-6EA0F578C96F}"/>
          </ac:spMkLst>
        </pc:spChg>
      </pc:sldChg>
      <pc:sldChg chg="modSp mod">
        <pc:chgData name="Publish Sun Shubin" userId="80244614d81fa6b2" providerId="LiveId" clId="{FE992D0F-F4D7-4AF4-B97F-C3638BF06B92}" dt="2022-07-01T07:10:14.761" v="47" actId="20577"/>
        <pc:sldMkLst>
          <pc:docMk/>
          <pc:sldMk cId="1366593908" sldId="689"/>
        </pc:sldMkLst>
        <pc:spChg chg="mod">
          <ac:chgData name="Publish Sun Shubin" userId="80244614d81fa6b2" providerId="LiveId" clId="{FE992D0F-F4D7-4AF4-B97F-C3638BF06B92}" dt="2022-07-01T07:10:14.761" v="47" actId="20577"/>
          <ac:spMkLst>
            <pc:docMk/>
            <pc:sldMk cId="1366593908" sldId="689"/>
            <ac:spMk id="7" creationId="{7C49363E-C884-4080-9A56-97F81C79E874}"/>
          </ac:spMkLst>
        </pc:spChg>
      </pc:sldChg>
      <pc:sldChg chg="modSp mod">
        <pc:chgData name="Publish Sun Shubin" userId="80244614d81fa6b2" providerId="LiveId" clId="{FE992D0F-F4D7-4AF4-B97F-C3638BF06B92}" dt="2022-07-01T07:16:24.249" v="175" actId="255"/>
        <pc:sldMkLst>
          <pc:docMk/>
          <pc:sldMk cId="216839536" sldId="768"/>
        </pc:sldMkLst>
        <pc:spChg chg="mod">
          <ac:chgData name="Publish Sun Shubin" userId="80244614d81fa6b2" providerId="LiveId" clId="{FE992D0F-F4D7-4AF4-B97F-C3638BF06B92}" dt="2022-07-01T07:16:24.249" v="175" actId="255"/>
          <ac:spMkLst>
            <pc:docMk/>
            <pc:sldMk cId="216839536" sldId="768"/>
            <ac:spMk id="9" creationId="{B6F50BBF-DBE8-4F0A-B6A4-560DC3E7DBD2}"/>
          </ac:spMkLst>
        </pc:spChg>
      </pc:sldChg>
      <pc:sldChg chg="modSp mod">
        <pc:chgData name="Publish Sun Shubin" userId="80244614d81fa6b2" providerId="LiveId" clId="{FE992D0F-F4D7-4AF4-B97F-C3638BF06B92}" dt="2022-07-12T01:32:03.214" v="352" actId="20577"/>
        <pc:sldMkLst>
          <pc:docMk/>
          <pc:sldMk cId="209755259" sldId="787"/>
        </pc:sldMkLst>
        <pc:spChg chg="mod">
          <ac:chgData name="Publish Sun Shubin" userId="80244614d81fa6b2" providerId="LiveId" clId="{FE992D0F-F4D7-4AF4-B97F-C3638BF06B92}" dt="2022-07-12T01:32:03.214" v="352" actId="20577"/>
          <ac:spMkLst>
            <pc:docMk/>
            <pc:sldMk cId="209755259" sldId="787"/>
            <ac:spMk id="5" creationId="{780F6F50-18AE-4192-9BDA-97B20607E6AB}"/>
          </ac:spMkLst>
        </pc:spChg>
      </pc:sldChg>
      <pc:sldChg chg="addSp modSp mod">
        <pc:chgData name="Publish Sun Shubin" userId="80244614d81fa6b2" providerId="LiveId" clId="{FE992D0F-F4D7-4AF4-B97F-C3638BF06B92}" dt="2022-06-21T10:00:15.854" v="5" actId="1076"/>
        <pc:sldMkLst>
          <pc:docMk/>
          <pc:sldMk cId="2308316822" sldId="788"/>
        </pc:sldMkLst>
        <pc:spChg chg="add mod">
          <ac:chgData name="Publish Sun Shubin" userId="80244614d81fa6b2" providerId="LiveId" clId="{FE992D0F-F4D7-4AF4-B97F-C3638BF06B92}" dt="2022-06-21T10:00:00.151" v="3" actId="20577"/>
          <ac:spMkLst>
            <pc:docMk/>
            <pc:sldMk cId="2308316822" sldId="788"/>
            <ac:spMk id="3" creationId="{2C89337C-E676-4F11-4629-3FC2B1D37193}"/>
          </ac:spMkLst>
        </pc:spChg>
        <pc:spChg chg="add mod">
          <ac:chgData name="Publish Sun Shubin" userId="80244614d81fa6b2" providerId="LiveId" clId="{FE992D0F-F4D7-4AF4-B97F-C3638BF06B92}" dt="2022-06-21T10:00:15.854" v="5" actId="1076"/>
          <ac:spMkLst>
            <pc:docMk/>
            <pc:sldMk cId="2308316822" sldId="788"/>
            <ac:spMk id="27" creationId="{6D3BA027-8E49-D1AF-B1A6-F2C50EDA89C2}"/>
          </ac:spMkLst>
        </pc:spChg>
      </pc:sldChg>
      <pc:sldChg chg="modSp add mod">
        <pc:chgData name="Publish Sun Shubin" userId="80244614d81fa6b2" providerId="LiveId" clId="{FE992D0F-F4D7-4AF4-B97F-C3638BF06B92}" dt="2022-07-01T07:22:24.417" v="261" actId="6549"/>
        <pc:sldMkLst>
          <pc:docMk/>
          <pc:sldMk cId="697357388" sldId="789"/>
        </pc:sldMkLst>
        <pc:spChg chg="mod">
          <ac:chgData name="Publish Sun Shubin" userId="80244614d81fa6b2" providerId="LiveId" clId="{FE992D0F-F4D7-4AF4-B97F-C3638BF06B92}" dt="2022-07-01T07:18:04.288" v="198" actId="20577"/>
          <ac:spMkLst>
            <pc:docMk/>
            <pc:sldMk cId="697357388" sldId="789"/>
            <ac:spMk id="2" creationId="{045EE9FD-58F6-48F5-9C2C-C7EFDD12F977}"/>
          </ac:spMkLst>
        </pc:spChg>
        <pc:spChg chg="mod">
          <ac:chgData name="Publish Sun Shubin" userId="80244614d81fa6b2" providerId="LiveId" clId="{FE992D0F-F4D7-4AF4-B97F-C3638BF06B92}" dt="2022-07-01T07:22:24.417" v="261" actId="6549"/>
          <ac:spMkLst>
            <pc:docMk/>
            <pc:sldMk cId="697357388" sldId="789"/>
            <ac:spMk id="3" creationId="{98D07782-ADB6-407E-B9E6-ACEA97708E2B}"/>
          </ac:spMkLst>
        </pc:spChg>
      </pc:sldChg>
      <pc:sldChg chg="modSp add del mod">
        <pc:chgData name="Publish Sun Shubin" userId="80244614d81fa6b2" providerId="LiveId" clId="{FE992D0F-F4D7-4AF4-B97F-C3638BF06B92}" dt="2022-07-01T07:12:10.984" v="174" actId="2890"/>
        <pc:sldMkLst>
          <pc:docMk/>
          <pc:sldMk cId="2944402386" sldId="789"/>
        </pc:sldMkLst>
        <pc:spChg chg="mod">
          <ac:chgData name="Publish Sun Shubin" userId="80244614d81fa6b2" providerId="LiveId" clId="{FE992D0F-F4D7-4AF4-B97F-C3638BF06B92}" dt="2022-07-01T07:12:09.904" v="173" actId="20577"/>
          <ac:spMkLst>
            <pc:docMk/>
            <pc:sldMk cId="2944402386" sldId="789"/>
            <ac:spMk id="2" creationId="{B943D794-4F98-4339-9A9F-8C58F41257D1}"/>
          </ac:spMkLst>
        </pc:spChg>
      </pc:sldChg>
      <pc:sldChg chg="modSp add mod">
        <pc:chgData name="Publish Sun Shubin" userId="80244614d81fa6b2" providerId="LiveId" clId="{FE992D0F-F4D7-4AF4-B97F-C3638BF06B92}" dt="2022-07-01T07:24:09.040" v="295" actId="6549"/>
        <pc:sldMkLst>
          <pc:docMk/>
          <pc:sldMk cId="3381284630" sldId="790"/>
        </pc:sldMkLst>
        <pc:spChg chg="mod">
          <ac:chgData name="Publish Sun Shubin" userId="80244614d81fa6b2" providerId="LiveId" clId="{FE992D0F-F4D7-4AF4-B97F-C3638BF06B92}" dt="2022-07-01T07:24:09.040" v="295" actId="6549"/>
          <ac:spMkLst>
            <pc:docMk/>
            <pc:sldMk cId="3381284630" sldId="790"/>
            <ac:spMk id="3" creationId="{98D07782-ADB6-407E-B9E6-ACEA97708E2B}"/>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2022/8/16</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2022/8/16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a:t>https://home.sb-hrms.com/</a:t>
            </a:r>
          </a:p>
          <a:p>
            <a:r>
              <a:rPr lang="en-US" altLang="ja-JP"/>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ja-JP" altLang="en-US" dirty="0"/>
              <a:t>参考：</a:t>
            </a:r>
            <a:endParaRPr lang="en-US" altLang="ja-JP" dirty="0"/>
          </a:p>
          <a:p>
            <a:r>
              <a:rPr lang="ja-JP" altLang="en-US" dirty="0"/>
              <a:t>国　　　　入学率</a:t>
            </a:r>
            <a:endParaRPr lang="en-US" altLang="zh-CN" dirty="0"/>
          </a:p>
          <a:p>
            <a:r>
              <a:rPr lang="zh-CN" altLang="en-US" b="0" i="0" dirty="0">
                <a:solidFill>
                  <a:srgbClr val="333333"/>
                </a:solidFill>
                <a:effectLst/>
                <a:latin typeface="Helvetica Neue"/>
              </a:rPr>
              <a:t>希腊</a:t>
            </a:r>
            <a:r>
              <a:rPr lang="ja-JP" altLang="en-US" b="0" i="0" dirty="0">
                <a:solidFill>
                  <a:srgbClr val="333333"/>
                </a:solidFill>
                <a:effectLst/>
                <a:latin typeface="Helvetica Neue"/>
              </a:rPr>
              <a:t>　　　１１０％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土耳其</a:t>
            </a:r>
            <a:r>
              <a:rPr lang="ja-JP" altLang="en-US" b="0" i="0" dirty="0">
                <a:solidFill>
                  <a:srgbClr val="333333"/>
                </a:solidFill>
                <a:effectLst/>
                <a:latin typeface="Helvetica Neue"/>
              </a:rPr>
              <a:t>　　　９５％</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韩国</a:t>
            </a:r>
            <a:r>
              <a:rPr lang="ja-JP" altLang="en-US" b="0" i="0" dirty="0">
                <a:solidFill>
                  <a:srgbClr val="333333"/>
                </a:solidFill>
                <a:effectLst/>
                <a:latin typeface="Helvetica Neue"/>
              </a:rPr>
              <a:t>　　　　９３％</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格拉纳达</a:t>
            </a:r>
            <a:r>
              <a:rPr lang="ja-JP" altLang="en-US" b="0" i="0" dirty="0">
                <a:solidFill>
                  <a:srgbClr val="333333"/>
                </a:solidFill>
                <a:effectLst/>
                <a:latin typeface="Helvetica Neue"/>
              </a:rPr>
              <a:t>　　９１％</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澳大利亚</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西班牙</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智利</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白俄罗斯</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芬兰</a:t>
            </a:r>
            <a:r>
              <a:rPr lang="ja-JP" altLang="en-US" b="0" i="0" dirty="0">
                <a:solidFill>
                  <a:srgbClr val="333333"/>
                </a:solidFill>
                <a:effectLst/>
                <a:latin typeface="Helvetica Neue"/>
              </a:rPr>
              <a:t>　　　　８７％</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美国</a:t>
            </a:r>
            <a:r>
              <a:rPr lang="ja-JP" altLang="en-US" b="0" i="0" dirty="0">
                <a:solidFill>
                  <a:srgbClr val="333333"/>
                </a:solidFill>
                <a:effectLst/>
                <a:latin typeface="Helvetica Neue"/>
              </a:rPr>
              <a:t>　　　　８６％</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波多黎各   ８４％</a:t>
            </a:r>
          </a:p>
          <a:p>
            <a:r>
              <a:rPr lang="zh-CN" altLang="en-US" b="0" i="0" dirty="0">
                <a:solidFill>
                  <a:srgbClr val="333333"/>
                </a:solidFill>
                <a:effectLst/>
                <a:latin typeface="Helvetica Neue"/>
              </a:rPr>
              <a:t>新西兰　　８４％</a:t>
            </a:r>
          </a:p>
          <a:p>
            <a:r>
              <a:rPr lang="zh-CN" altLang="en-US" b="0" i="0" dirty="0">
                <a:solidFill>
                  <a:srgbClr val="333333"/>
                </a:solidFill>
                <a:effectLst/>
                <a:latin typeface="Helvetica Neue"/>
              </a:rPr>
              <a:t>爱尔兰　　８４％</a:t>
            </a:r>
          </a:p>
          <a:p>
            <a:r>
              <a:rPr lang="zh-CN" altLang="en-US" b="0" i="0" dirty="0">
                <a:solidFill>
                  <a:srgbClr val="333333"/>
                </a:solidFill>
                <a:effectLst/>
                <a:latin typeface="Helvetica Neue"/>
              </a:rPr>
              <a:t>斯洛文尼亚　８３％</a:t>
            </a:r>
          </a:p>
          <a:p>
            <a:r>
              <a:rPr lang="zh-CN" altLang="en-US" b="0" i="0" dirty="0">
                <a:solidFill>
                  <a:srgbClr val="333333"/>
                </a:solidFill>
                <a:effectLst/>
                <a:latin typeface="Helvetica Neue"/>
              </a:rPr>
              <a:t>阿根廷　　８３％</a:t>
            </a:r>
          </a:p>
          <a:p>
            <a:r>
              <a:rPr lang="zh-CN" altLang="en-US" b="0" i="0" dirty="0">
                <a:solidFill>
                  <a:srgbClr val="333333"/>
                </a:solidFill>
                <a:effectLst/>
                <a:latin typeface="Helvetica Neue"/>
              </a:rPr>
              <a:t>丹麦　　８３％</a:t>
            </a:r>
          </a:p>
          <a:p>
            <a:r>
              <a:rPr lang="zh-CN" altLang="en-US" b="0" i="0" dirty="0">
                <a:solidFill>
                  <a:srgbClr val="333333"/>
                </a:solidFill>
                <a:effectLst/>
                <a:latin typeface="Helvetica Neue"/>
              </a:rPr>
              <a:t>乌克兰　　８２％</a:t>
            </a:r>
          </a:p>
          <a:p>
            <a:r>
              <a:rPr lang="zh-CN" altLang="en-US" b="0" i="0" dirty="0">
                <a:solidFill>
                  <a:srgbClr val="333333"/>
                </a:solidFill>
                <a:effectLst/>
                <a:latin typeface="Helvetica Neue"/>
              </a:rPr>
              <a:t>奥地利　　８２％</a:t>
            </a:r>
          </a:p>
          <a:p>
            <a:r>
              <a:rPr lang="zh-CN" altLang="en-US" b="0" i="0" dirty="0">
                <a:solidFill>
                  <a:srgbClr val="333333"/>
                </a:solidFill>
                <a:effectLst/>
                <a:latin typeface="Helvetica Neue"/>
              </a:rPr>
              <a:t>冰岛　　８１％</a:t>
            </a:r>
          </a:p>
          <a:p>
            <a:r>
              <a:rPr lang="zh-CN" altLang="en-US" b="0" i="0" dirty="0">
                <a:solidFill>
                  <a:srgbClr val="333333"/>
                </a:solidFill>
                <a:effectLst/>
                <a:latin typeface="Helvetica Neue"/>
              </a:rPr>
              <a:t>俄罗斯　　８０％</a:t>
            </a:r>
          </a:p>
          <a:p>
            <a:r>
              <a:rPr lang="zh-CN" altLang="en-US" b="0" i="0" dirty="0">
                <a:solidFill>
                  <a:srgbClr val="333333"/>
                </a:solidFill>
                <a:effectLst/>
                <a:latin typeface="Helvetica Neue"/>
              </a:rPr>
              <a:t>圣基茨和尼维斯　　８０％</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2053578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スクールの</a:t>
            </a:r>
            <a:r>
              <a:rPr lang="en-US" altLang="ja-JP" dirty="0"/>
              <a:t>IT</a:t>
            </a:r>
            <a:r>
              <a:rPr lang="ja-JP" altLang="en-US" dirty="0"/>
              <a:t>設備のリース</a:t>
            </a:r>
            <a:endParaRPr lang="en-US" altLang="ja-JP" dirty="0"/>
          </a:p>
          <a:p>
            <a:endParaRPr lang="en-US" altLang="zh-CN" dirty="0"/>
          </a:p>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、職員育成環境など；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err="1"/>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職員教育、講義製本の量は多いなので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組織内部に作成できる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組織内部开发优先，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組織内部开发优先选择，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22</a:t>
            </a:fld>
            <a:endParaRPr lang="zh-CN" altLang="en-US"/>
          </a:p>
        </p:txBody>
      </p:sp>
    </p:spTree>
    <p:extLst>
      <p:ext uri="{BB962C8B-B14F-4D97-AF65-F5344CB8AC3E}">
        <p14:creationId xmlns:p14="http://schemas.microsoft.com/office/powerpoint/2010/main" val="1869254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1866267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637679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・求職者様、弊社職員共にマスク着用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職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■組織内部外のステークホルダーと円滑に調整を進めてきた経験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正職員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名（契約職員含む）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2770967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・アジャイル組織とは</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・組織構成</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行政運営：厚生労働省、文部科学省など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社会課題：デジタル庁など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参考資料：</a:t>
            </a: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2414606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3901281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2784069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2724057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522957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3429919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a:t>
            </a:r>
            <a:endParaRPr lang="en-US" altLang="zh-CN" dirty="0"/>
          </a:p>
          <a:p>
            <a:r>
              <a:rPr lang="ja-JP" altLang="en-US" dirty="0"/>
              <a:t>給料の旧新転換</a:t>
            </a:r>
            <a:endParaRPr lang="en-US" altLang="ja-JP" dirty="0"/>
          </a:p>
          <a:p>
            <a:r>
              <a:rPr lang="ja-JP" altLang="en-US" dirty="0"/>
              <a:t>６０％以上の職員は　新制度になったの場合　全職員は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今まで在籍の職員は自己選択します。但し　一回選択だけだ</a:t>
            </a:r>
            <a:endParaRPr lang="en-US" altLang="ja-JP" dirty="0"/>
          </a:p>
          <a:p>
            <a:endParaRPr lang="en-US" altLang="zh-CN" dirty="0"/>
          </a:p>
          <a:p>
            <a:r>
              <a:rPr lang="ja-JP" altLang="en-US" dirty="0"/>
              <a:t>例外：待機職員は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endParaRPr lang="en-US" altLang="ja-JP" dirty="0"/>
          </a:p>
          <a:p>
            <a:r>
              <a:rPr lang="ja-JP" altLang="en-US" dirty="0"/>
              <a:t>割合を削除する</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7215316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089073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678526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2287689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2520928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2252692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2584011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28924074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803968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28629005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13591309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39152467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2862228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4913286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2816592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9786574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439137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34826773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577619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34104786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2772420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11591202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31919445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20608549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1176396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252109460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118</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ja-JP" altLang="en-US" dirty="0"/>
              <a:t>）</a:t>
            </a:r>
            <a:endParaRPr lang="en-US" altLang="ja-JP"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120</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121</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133641094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399450515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218351355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255595387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20067081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130</a:t>
            </a:fld>
            <a:endParaRPr lang="zh-CN" altLang="en-US"/>
          </a:p>
        </p:txBody>
      </p:sp>
    </p:spTree>
    <p:extLst>
      <p:ext uri="{BB962C8B-B14F-4D97-AF65-F5344CB8AC3E}">
        <p14:creationId xmlns:p14="http://schemas.microsoft.com/office/powerpoint/2010/main" val="407530360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26187704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139</a:t>
            </a:fld>
            <a:endParaRPr lang="zh-CN" altLang="en-US"/>
          </a:p>
        </p:txBody>
      </p:sp>
    </p:spTree>
    <p:extLst>
      <p:ext uri="{BB962C8B-B14F-4D97-AF65-F5344CB8AC3E}">
        <p14:creationId xmlns:p14="http://schemas.microsoft.com/office/powerpoint/2010/main" val="33788741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148</a:t>
            </a:fld>
            <a:endParaRPr lang="zh-CN" altLang="en-US"/>
          </a:p>
        </p:txBody>
      </p:sp>
    </p:spTree>
    <p:extLst>
      <p:ext uri="{BB962C8B-B14F-4D97-AF65-F5344CB8AC3E}">
        <p14:creationId xmlns:p14="http://schemas.microsoft.com/office/powerpoint/2010/main" val="116513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2022/8/16</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2022/8/16</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2022/8/16</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2022/8/16</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2022/8/16</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2022/8/16</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2022/8/16</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8" name="Straight Connector 4">
            <a:extLst>
              <a:ext uri="{FF2B5EF4-FFF2-40B4-BE49-F238E27FC236}">
                <a16:creationId xmlns:a16="http://schemas.microsoft.com/office/drawing/2014/main" id="{230A7FD1-04B1-450F-AF22-313ECAE85E2C}"/>
              </a:ext>
            </a:extLst>
          </p:cNvPr>
          <p:cNvSpPr>
            <a:spLocks noChangeShapeType="1"/>
          </p:cNvSpPr>
          <p:nvPr userDrawn="1"/>
        </p:nvSpPr>
        <p:spPr bwMode="auto">
          <a:xfrm>
            <a:off x="617398" y="57545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标题 2">
            <a:extLst>
              <a:ext uri="{FF2B5EF4-FFF2-40B4-BE49-F238E27FC236}">
                <a16:creationId xmlns:a16="http://schemas.microsoft.com/office/drawing/2014/main" id="{E81BFBC5-4574-4A22-ADAA-DFA5DC8D2B77}"/>
              </a:ext>
            </a:extLst>
          </p:cNvPr>
          <p:cNvSpPr>
            <a:spLocks noGrp="1"/>
          </p:cNvSpPr>
          <p:nvPr>
            <p:ph type="title"/>
          </p:nvPr>
        </p:nvSpPr>
        <p:spPr>
          <a:xfrm>
            <a:off x="617398" y="4951"/>
            <a:ext cx="10972800" cy="531076"/>
          </a:xfrm>
          <a:prstGeom prst="rect">
            <a:avLst/>
          </a:prstGeom>
        </p:spPr>
        <p:txBody>
          <a:bodyPr/>
          <a:lstStyle>
            <a:lvl1pPr>
              <a:defRPr sz="3200" b="1"/>
            </a:lvl1pPr>
          </a:lstStyle>
          <a:p>
            <a:r>
              <a:rPr lang="zh-CN" altLang="en-US" dirty="0"/>
              <a:t>单击此处编辑母版标题样式</a:t>
            </a:r>
          </a:p>
        </p:txBody>
      </p:sp>
      <p:sp>
        <p:nvSpPr>
          <p:cNvPr id="10" name="Shape 5">
            <a:extLst>
              <a:ext uri="{FF2B5EF4-FFF2-40B4-BE49-F238E27FC236}">
                <a16:creationId xmlns:a16="http://schemas.microsoft.com/office/drawing/2014/main" id="{43F62A4F-4E50-43D0-BB30-400FBF9947CC}"/>
              </a:ext>
            </a:extLst>
          </p:cNvPr>
          <p:cNvSpPr>
            <a:spLocks noGrp="1"/>
          </p:cNvSpPr>
          <p:nvPr>
            <p:ph type="sldNum" sz="quarter" idx="11"/>
            <p:custDataLst>
              <p:tags r:id="rId1"/>
            </p:custDataLst>
          </p:nvPr>
        </p:nvSpPr>
        <p:spPr>
          <a:xfrm>
            <a:off x="838200" y="6441436"/>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60286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2"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2022/8/16</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0.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package" Target="../embeddings/Microsoft_Excel_Worksheet.xlsx"/></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公益通報：刑事告発</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latin typeface="MS Mincho" panose="02020609040205080304" pitchFamily="49" charset="-128"/>
                <a:ea typeface="MS Mincho" panose="02020609040205080304" pitchFamily="49" charset="-128"/>
              </a:rPr>
              <a:t>法務局人権擁護</a:t>
            </a:r>
            <a:r>
              <a:rPr kumimoji="1" lang="ja-JP" altLang="en-US" dirty="0">
                <a:latin typeface="MS Mincho" panose="02020609040205080304" pitchFamily="49" charset="-128"/>
                <a:ea typeface="MS Mincho" panose="02020609040205080304" pitchFamily="49" charset="-128"/>
              </a:rPr>
              <a:t>部署の公務員は　他人の人権を侵犯すること</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外国人在留支援センター（東京四谷タワー）の　東京法務局人権擁護部　　課長佐藤　要は在日外国人人権侵犯相談の時、違法者を保護するために　不受理の決定を決めて　</a:t>
            </a:r>
            <a:r>
              <a:rPr kumimoji="1" lang="en-US" altLang="ja-JP" dirty="0">
                <a:latin typeface="MS Mincho" panose="02020609040205080304" pitchFamily="49" charset="-128"/>
                <a:ea typeface="MS Mincho" panose="02020609040205080304" pitchFamily="49" charset="-128"/>
              </a:rPr>
              <a:t>110</a:t>
            </a:r>
            <a:r>
              <a:rPr kumimoji="1" lang="ja-JP" altLang="en-US" dirty="0">
                <a:latin typeface="MS Mincho" panose="02020609040205080304" pitchFamily="49" charset="-128"/>
                <a:ea typeface="MS Mincho" panose="02020609040205080304" pitchFamily="49" charset="-128"/>
              </a:rPr>
              <a:t>番へ通報して　警察官に虚偽告訴をやった。</a:t>
            </a:r>
            <a:endParaRPr kumimoji="1" lang="en-US" altLang="ja-JP" dirty="0">
              <a:latin typeface="MS Mincho" panose="02020609040205080304" pitchFamily="49" charset="-128"/>
              <a:ea typeface="MS Mincho" panose="02020609040205080304" pitchFamily="49" charset="-128"/>
            </a:endParaRP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067306029"/>
              </p:ext>
            </p:extLst>
          </p:nvPr>
        </p:nvGraphicFramePr>
        <p:xfrm>
          <a:off x="315152" y="533381"/>
          <a:ext cx="11561696" cy="1559560"/>
        </p:xfrm>
        <a:graphic>
          <a:graphicData uri="http://schemas.openxmlformats.org/drawingml/2006/table">
            <a:tbl>
              <a:tblPr firstRow="1" bandRow="1">
                <a:tableStyleId>{5C22544A-7EE6-4342-B048-85BDC9FD1C3A}</a:tableStyleId>
              </a:tblPr>
              <a:tblGrid>
                <a:gridCol w="1324962">
                  <a:extLst>
                    <a:ext uri="{9D8B030D-6E8A-4147-A177-3AD203B41FA5}">
                      <a16:colId xmlns:a16="http://schemas.microsoft.com/office/drawing/2014/main" val="782438192"/>
                    </a:ext>
                  </a:extLst>
                </a:gridCol>
                <a:gridCol w="8679543">
                  <a:extLst>
                    <a:ext uri="{9D8B030D-6E8A-4147-A177-3AD203B41FA5}">
                      <a16:colId xmlns:a16="http://schemas.microsoft.com/office/drawing/2014/main" val="3720409621"/>
                    </a:ext>
                  </a:extLst>
                </a:gridCol>
                <a:gridCol w="1557191">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7" name="对话气泡: 圆角矩形 6">
            <a:extLst>
              <a:ext uri="{FF2B5EF4-FFF2-40B4-BE49-F238E27FC236}">
                <a16:creationId xmlns:a16="http://schemas.microsoft.com/office/drawing/2014/main" id="{5E2F487C-F6DB-883A-FB37-4B3F9D7D9264}"/>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4987772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6" name="对话气泡: 圆角矩形 5">
            <a:extLst>
              <a:ext uri="{FF2B5EF4-FFF2-40B4-BE49-F238E27FC236}">
                <a16:creationId xmlns:a16="http://schemas.microsoft.com/office/drawing/2014/main" id="{76298EF4-E710-59C7-E8D5-34B91D6BBC65}"/>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246146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
        <p:nvSpPr>
          <p:cNvPr id="7" name="对话气泡: 圆角矩形 6">
            <a:extLst>
              <a:ext uri="{FF2B5EF4-FFF2-40B4-BE49-F238E27FC236}">
                <a16:creationId xmlns:a16="http://schemas.microsoft.com/office/drawing/2014/main" id="{489C4C62-0221-CD3A-D3ED-2A2577B60B5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946856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对话气泡: 圆角矩形 6">
            <a:extLst>
              <a:ext uri="{FF2B5EF4-FFF2-40B4-BE49-F238E27FC236}">
                <a16:creationId xmlns:a16="http://schemas.microsoft.com/office/drawing/2014/main" id="{DF7037CA-A081-60AF-C9F1-F9915D730DA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2168135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5D1CEE8-7648-4FD6-ADF7-6130828ACAE2}"/>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0612468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D2A2DE5-4F8C-E1B8-BE76-5D31B1327B4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45593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C2A7CDC-DC45-F9DF-6023-E2897E135F4E}"/>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90693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对话气泡: 圆角矩形 5">
            <a:extLst>
              <a:ext uri="{FF2B5EF4-FFF2-40B4-BE49-F238E27FC236}">
                <a16:creationId xmlns:a16="http://schemas.microsoft.com/office/drawing/2014/main" id="{0211FFC6-1435-ACFB-A4B1-9A9EB8F32A7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5267932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基本インフラ</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108</a:t>
            </a:fld>
            <a:r>
              <a:rPr lang="ja-JP" altLang="en-US" spc="-45" dirty="0"/>
              <a:t>　</a:t>
            </a:r>
            <a:r>
              <a:rPr spc="-5" dirty="0"/>
              <a:t>-</a:t>
            </a:r>
          </a:p>
        </p:txBody>
      </p:sp>
    </p:spTree>
    <p:extLst>
      <p:ext uri="{BB962C8B-B14F-4D97-AF65-F5344CB8AC3E}">
        <p14:creationId xmlns:p14="http://schemas.microsoft.com/office/powerpoint/2010/main" val="13149926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公益通報：人事院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金融決済サービス</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112</a:t>
            </a:fld>
            <a:r>
              <a:rPr lang="ja-JP" altLang="en-US" spc="-45" dirty="0"/>
              <a:t>　</a:t>
            </a:r>
            <a:r>
              <a:rPr spc="-5" dirty="0"/>
              <a:t>-</a:t>
            </a:r>
          </a:p>
        </p:txBody>
      </p:sp>
    </p:spTree>
    <p:extLst>
      <p:ext uri="{BB962C8B-B14F-4D97-AF65-F5344CB8AC3E}">
        <p14:creationId xmlns:p14="http://schemas.microsoft.com/office/powerpoint/2010/main" val="31841657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ネットワーク：政務、教育・研究、健康・医療</a:t>
            </a:r>
            <a:endParaRPr lang="en-US" altLang="ja-JP" dirty="0"/>
          </a:p>
          <a:p>
            <a:endParaRPr lang="en-US" altLang="ja-JP" dirty="0"/>
          </a:p>
          <a:p>
            <a:r>
              <a:rPr lang="en-US" altLang="ja-JP" dirty="0"/>
              <a:t>Gov</a:t>
            </a:r>
            <a:r>
              <a:rPr lang="ja-JP" altLang="en-US" dirty="0"/>
              <a:t>クラウド（</a:t>
            </a:r>
            <a:r>
              <a:rPr lang="ja-JP" altLang="en-US" dirty="0">
                <a:solidFill>
                  <a:srgbClr val="FF0000"/>
                </a:solidFill>
              </a:rPr>
              <a:t>ハイブリッド </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2022/8/16</a:t>
            </a:fld>
            <a:endParaRPr lang="en-US"/>
          </a:p>
        </p:txBody>
      </p:sp>
    </p:spTree>
    <p:extLst>
      <p:ext uri="{BB962C8B-B14F-4D97-AF65-F5344CB8AC3E}">
        <p14:creationId xmlns:p14="http://schemas.microsoft.com/office/powerpoint/2010/main" val="144426350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16513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省庁</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地方自治体</a:t>
            </a: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115</a:t>
            </a:fld>
            <a:r>
              <a:rPr lang="ja-JP" altLang="en-US" spc="-45" dirty="0"/>
              <a:t>　</a:t>
            </a:r>
            <a:r>
              <a:rPr spc="-5" dirty="0"/>
              <a:t>-</a:t>
            </a:r>
          </a:p>
        </p:txBody>
      </p:sp>
    </p:spTree>
    <p:extLst>
      <p:ext uri="{BB962C8B-B14F-4D97-AF65-F5344CB8AC3E}">
        <p14:creationId xmlns:p14="http://schemas.microsoft.com/office/powerpoint/2010/main" val="6082800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2022/8/16</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555024916"/>
              </p:ext>
            </p:extLst>
          </p:nvPr>
        </p:nvGraphicFramePr>
        <p:xfrm>
          <a:off x="338325" y="534059"/>
          <a:ext cx="11518907" cy="5839982"/>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基本サービス</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サービス概要</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住民記録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異動（転入・転出など）、住基ネットワーク連携、統計処理、証明書発行</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印鑑登録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印鑑登録、廃止、統計処理、証明書発行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選挙管理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名簿管理、投票所管理、定時登録、例月処理、統計処理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個人住民税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当初課税処理、対象者情報管理、課税資料管理、賦課更正、統計処理、証明書発行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固定資産税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共有管理、土地情報管理、家屋情報管理、償却資産管理、当初処理、統計処理、証明書発行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軽自動車税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車両台帳管理（登録・廃車、非課税減免など）、統計処理、証明書発行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法人住民税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事業所税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800" u="none" strike="noStrike">
                          <a:effectLst/>
                          <a:latin typeface="MS Mincho" panose="02020609040205080304" pitchFamily="49" charset="-128"/>
                          <a:ea typeface="MS Mincho" panose="02020609040205080304" pitchFamily="49" charset="-128"/>
                        </a:rPr>
                        <a:t>国民健康保険</a:t>
                      </a:r>
                      <a:endParaRPr lang="zh-CN"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資格管理、賦課管理、給付管理、統計処理、証明書発行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国民年金</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資格管理、付加管理、免除管理、給付管理、統計処理、証明書発行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介護保険</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資格管理、賦課管理、受給者管理、給付管理、統計処理、証明書発行 </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宛名管理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送付先管理、口座管理、混合世帯管理、</a:t>
                      </a:r>
                      <a:r>
                        <a:rPr lang="en-US" altLang="ja-JP" sz="1800" u="none" strike="noStrike">
                          <a:effectLst/>
                          <a:latin typeface="MS Mincho" panose="02020609040205080304" pitchFamily="49" charset="-128"/>
                          <a:ea typeface="MS Mincho" panose="02020609040205080304" pitchFamily="49" charset="-128"/>
                        </a:rPr>
                        <a:t>DV</a:t>
                      </a:r>
                      <a:r>
                        <a:rPr lang="ja-JP" altLang="en-US" sz="1800" u="none" strike="noStrike">
                          <a:effectLst/>
                          <a:latin typeface="MS Mincho" panose="02020609040205080304" pitchFamily="49" charset="-128"/>
                          <a:ea typeface="MS Mincho" panose="02020609040205080304" pitchFamily="49" charset="-128"/>
                        </a:rPr>
                        <a:t>・ストーカー管理、統計管理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収納管理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収納情報管理、消込、還付充当、督促状、コンビニ収納、統計処理、証明書発行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滞納管理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未納情報管理、滞納引継、催告、猶予、分納、時効、統計管理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後期高齢</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資格管理、賦課管理、広域連携</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戸籍</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戸籍事務管理、附票管理、除籍管理、民刑管理、記載不要届出情報管理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コンビニ交付</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コンビニ交付、業務システム連携</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共通基盤</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職員認証、システム連携、統合運用 </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116</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国民ポータル（年金）</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教育</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全日本学力評価ダッシュボード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校務管理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授業ツール（バーチャルスクール）</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400" dirty="0">
                <a:latin typeface="MS Mincho" panose="02020609040205080304" pitchFamily="49" charset="-128"/>
                <a:ea typeface="MS Mincho" panose="02020609040205080304" pitchFamily="49" charset="-128"/>
              </a:rPr>
              <a:t>LMS</a:t>
            </a:r>
            <a:r>
              <a:rPr lang="ja-JP" altLang="en-US" sz="2400" dirty="0">
                <a:latin typeface="MS Mincho" panose="02020609040205080304" pitchFamily="49" charset="-128"/>
                <a:ea typeface="MS Mincho" panose="02020609040205080304" pitchFamily="49" charset="-128"/>
              </a:rPr>
              <a:t>（ライニング管理）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探究型ケーススタディ</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ニュース（教育）</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就職</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人材・就職評価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117</a:t>
            </a:fld>
            <a:r>
              <a:rPr lang="ja-JP" altLang="en-US" spc="-45" dirty="0"/>
              <a:t>　</a:t>
            </a:r>
            <a:r>
              <a:rPr spc="-5" dirty="0"/>
              <a:t>-</a:t>
            </a:r>
          </a:p>
        </p:txBody>
      </p:sp>
    </p:spTree>
    <p:extLst>
      <p:ext uri="{BB962C8B-B14F-4D97-AF65-F5344CB8AC3E}">
        <p14:creationId xmlns:p14="http://schemas.microsoft.com/office/powerpoint/2010/main" val="2168395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：学力分析サービス</a:t>
            </a:r>
            <a:endParaRPr lang="zh-CN" altLang="en-US" dirty="0">
              <a:latin typeface="MS Mincho" panose="02020609040205080304" pitchFamily="49" charset="-128"/>
              <a:ea typeface="MS Mincho" panose="02020609040205080304" pitchFamily="49" charset="-128"/>
            </a:endParaRPr>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118</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a:t>
            </a:r>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119</a:t>
            </a:fld>
            <a:r>
              <a:rPr spc="-45" dirty="0"/>
              <a:t> </a:t>
            </a:r>
            <a:r>
              <a:rPr spc="-5" dirty="0"/>
              <a:t>-</a:t>
            </a: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3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33"/>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5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nodeType="afterEffect">
                                  <p:stCondLst>
                                    <p:cond delay="50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50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500"/>
                                  </p:stCondLst>
                                  <p:childTnLst>
                                    <p:set>
                                      <p:cBhvr>
                                        <p:cTn id="75" dur="1" fill="hold">
                                          <p:stCondLst>
                                            <p:cond delay="0"/>
                                          </p:stCondLst>
                                        </p:cTn>
                                        <p:tgtEl>
                                          <p:spTgt spid="25"/>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nodeType="afterEffect">
                                  <p:stCondLst>
                                    <p:cond delay="500"/>
                                  </p:stCondLst>
                                  <p:childTnLst>
                                    <p:set>
                                      <p:cBhvr>
                                        <p:cTn id="81" dur="1" fill="hold">
                                          <p:stCondLst>
                                            <p:cond delay="0"/>
                                          </p:stCondLst>
                                        </p:cTn>
                                        <p:tgtEl>
                                          <p:spTgt spid="48"/>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nodeType="afterEffect">
                                  <p:stCondLst>
                                    <p:cond delay="500"/>
                                  </p:stCondLst>
                                  <p:childTnLst>
                                    <p:set>
                                      <p:cBhvr>
                                        <p:cTn id="84" dur="1" fill="hold">
                                          <p:stCondLst>
                                            <p:cond delay="0"/>
                                          </p:stCondLst>
                                        </p:cTn>
                                        <p:tgtEl>
                                          <p:spTgt spid="47"/>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grpId="0" nodeType="afterEffect">
                                  <p:stCondLst>
                                    <p:cond delay="500"/>
                                  </p:stCondLst>
                                  <p:childTnLst>
                                    <p:set>
                                      <p:cBhvr>
                                        <p:cTn id="87" dur="1" fill="hold">
                                          <p:stCondLst>
                                            <p:cond delay="0"/>
                                          </p:stCondLst>
                                        </p:cTn>
                                        <p:tgtEl>
                                          <p:spTgt spid="45"/>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50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6" presetClass="emph" presetSubtype="0" fill="hold" grpId="1" nodeType="clickEffect">
                                  <p:stCondLst>
                                    <p:cond delay="0"/>
                                  </p:stCondLst>
                                  <p:childTnLst>
                                    <p:animScale>
                                      <p:cBhvr>
                                        <p:cTn id="94"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9" grpId="0" animBg="1"/>
      <p:bldP spid="30" grpId="0" animBg="1"/>
      <p:bldP spid="31" grpId="0" animBg="1"/>
      <p:bldP spid="32" grpId="0" animBg="1"/>
      <p:bldP spid="36" grpId="0" animBg="1"/>
      <p:bldP spid="37" grpId="0" animBg="1"/>
      <p:bldP spid="41" grpId="0" animBg="1"/>
      <p:bldP spid="42" grpId="0" animBg="1"/>
      <p:bldP spid="45" grpId="0" animBg="1"/>
      <p:bldP spid="46" grpId="0" animBg="1"/>
      <p:bldP spid="23" grpId="0" animBg="1"/>
      <p:bldP spid="2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被害通報：警察庁、警視庁、警察署</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120</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ja-JP" altLang="en-US" dirty="0"/>
              <a:t>就職支援サービス：</a:t>
            </a:r>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121</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職員教育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44" name="灯片编号占位符 1">
            <a:extLst>
              <a:ext uri="{FF2B5EF4-FFF2-40B4-BE49-F238E27FC236}">
                <a16:creationId xmlns:a16="http://schemas.microsoft.com/office/drawing/2014/main" id="{71FD38D1-0250-C6E8-F088-0B5E0EBCE31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122</a:t>
            </a:fld>
            <a:r>
              <a:rPr spc="-45" dirty="0"/>
              <a:t> </a:t>
            </a:r>
            <a:r>
              <a:rPr spc="-5" dirty="0"/>
              <a:t>-</a:t>
            </a: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国民ポータル（健康保険・安全評価アプリ）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医療診断（病院支援アプリ）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生活支援コミュニティ</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在宅介護支援</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子供一時看護</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123</a:t>
            </a:fld>
            <a:r>
              <a:rPr lang="ja-JP" altLang="en-US" spc="-45" dirty="0"/>
              <a:t>　</a:t>
            </a:r>
            <a:r>
              <a:rPr spc="-5" dirty="0"/>
              <a:t>-</a:t>
            </a:r>
          </a:p>
        </p:txBody>
      </p:sp>
    </p:spTree>
    <p:extLst>
      <p:ext uri="{BB962C8B-B14F-4D97-AF65-F5344CB8AC3E}">
        <p14:creationId xmlns:p14="http://schemas.microsoft.com/office/powerpoint/2010/main" val="136227541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125</a:t>
            </a:fld>
            <a:r>
              <a:rPr lang="ja-JP" altLang="en-US" spc="-45" dirty="0"/>
              <a:t>　</a:t>
            </a:r>
            <a:r>
              <a:rPr spc="-5" dirty="0"/>
              <a:t>-</a:t>
            </a:r>
          </a:p>
        </p:txBody>
      </p:sp>
    </p:spTree>
    <p:extLst>
      <p:ext uri="{BB962C8B-B14F-4D97-AF65-F5344CB8AC3E}">
        <p14:creationId xmlns:p14="http://schemas.microsoft.com/office/powerpoint/2010/main" val="53646795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a:t>
            </a:r>
            <a:r>
              <a:rPr lang="en-US" altLang="ja-JP" sz="2400" dirty="0">
                <a:highlight>
                  <a:srgbClr val="00FF00"/>
                </a:highlight>
                <a:latin typeface="MS Mincho" panose="02020609040205080304" pitchFamily="49" charset="-128"/>
                <a:ea typeface="MS Mincho" panose="02020609040205080304" pitchFamily="49" charset="-128"/>
              </a:rPr>
              <a:t>SDG</a:t>
            </a:r>
            <a:r>
              <a:rPr lang="ja-JP" altLang="en-US" sz="2400" dirty="0">
                <a:highlight>
                  <a:srgbClr val="00FF00"/>
                </a:highlight>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グリーン</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シェア自転車</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都市</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都市計画</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土地区画整理</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農業</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観光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127</a:t>
            </a:fld>
            <a:r>
              <a:rPr lang="ja-JP" altLang="en-US" spc="-45" dirty="0"/>
              <a:t>　</a:t>
            </a:r>
            <a:r>
              <a:rPr spc="-5" dirty="0"/>
              <a:t>-</a:t>
            </a:r>
          </a:p>
        </p:txBody>
      </p:sp>
    </p:spTree>
    <p:extLst>
      <p:ext uri="{BB962C8B-B14F-4D97-AF65-F5344CB8AC3E}">
        <p14:creationId xmlns:p14="http://schemas.microsoft.com/office/powerpoint/2010/main" val="10125695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128</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施策成果評価（</a:t>
            </a:r>
            <a:r>
              <a:rPr lang="en-US" altLang="ja-JP" sz="2400" dirty="0">
                <a:highlight>
                  <a:srgbClr val="00FF00"/>
                </a:highlight>
                <a:latin typeface="MS Mincho" panose="02020609040205080304" pitchFamily="49" charset="-128"/>
                <a:ea typeface="MS Mincho" panose="02020609040205080304" pitchFamily="49" charset="-128"/>
              </a:rPr>
              <a:t>Key Results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129</a:t>
            </a:fld>
            <a:r>
              <a:rPr lang="ja-JP" altLang="en-US" spc="-45" dirty="0"/>
              <a:t>　</a:t>
            </a:r>
            <a:r>
              <a:rPr spc="-5" dirty="0"/>
              <a:t>-</a:t>
            </a:r>
          </a:p>
        </p:txBody>
      </p:sp>
    </p:spTree>
    <p:extLst>
      <p:ext uri="{BB962C8B-B14F-4D97-AF65-F5344CB8AC3E}">
        <p14:creationId xmlns:p14="http://schemas.microsoft.com/office/powerpoint/2010/main" val="322903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社会文明・信用</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2022/8/16</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13</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付録</a:t>
            </a:r>
            <a:endParaRPr lang="en-US" altLang="ja-JP" sz="2400" dirty="0">
              <a:highlight>
                <a:srgbClr val="00FF00"/>
              </a:highlight>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日本政府省庁の公開資料</a:t>
            </a:r>
            <a:endParaRPr lang="en-US" altLang="ja-JP" sz="24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130</a:t>
            </a:fld>
            <a:r>
              <a:rPr lang="ja-JP" altLang="en-US" spc="-45" dirty="0"/>
              <a:t>　</a:t>
            </a:r>
            <a:r>
              <a:rPr spc="-5" dirty="0"/>
              <a:t>-</a:t>
            </a:r>
          </a:p>
        </p:txBody>
      </p:sp>
    </p:spTree>
    <p:extLst>
      <p:ext uri="{BB962C8B-B14F-4D97-AF65-F5344CB8AC3E}">
        <p14:creationId xmlns:p14="http://schemas.microsoft.com/office/powerpoint/2010/main" val="18529892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02330487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166133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公務員職権濫用</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国税と地方税の徴収</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28799935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1138668868"/>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271984563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22746195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9346038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348978613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2045283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906174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148</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417794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ビジネス契約詐欺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みずほ銀行システム開発事件</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4214963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
        <p:nvSpPr>
          <p:cNvPr id="6" name="对话气泡: 圆角矩形 5">
            <a:extLst>
              <a:ext uri="{FF2B5EF4-FFF2-40B4-BE49-F238E27FC236}">
                <a16:creationId xmlns:a16="http://schemas.microsoft.com/office/drawing/2014/main" id="{72679369-A4BE-F9B0-51B9-6EA0F578C96F}"/>
              </a:ext>
            </a:extLst>
          </p:cNvPr>
          <p:cNvSpPr/>
          <p:nvPr/>
        </p:nvSpPr>
        <p:spPr>
          <a:xfrm>
            <a:off x="2157413" y="842963"/>
            <a:ext cx="2814637" cy="742950"/>
          </a:xfrm>
          <a:prstGeom prst="wedgeRoundRectCallout">
            <a:avLst>
              <a:gd name="adj1" fmla="val -70579"/>
              <a:gd name="adj2" fmla="val -35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証拠整理中</a:t>
            </a:r>
            <a:endParaRPr lang="zh-CN" altLang="en-US" dirty="0"/>
          </a:p>
        </p:txBody>
      </p:sp>
    </p:spTree>
    <p:extLst>
      <p:ext uri="{BB962C8B-B14F-4D97-AF65-F5344CB8AC3E}">
        <p14:creationId xmlns:p14="http://schemas.microsoft.com/office/powerpoint/2010/main" val="3455971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国債</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1830482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セキュリティ管理</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3952166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政府の各部署は　今</a:t>
            </a:r>
            <a:r>
              <a:rPr kumimoji="1" lang="en-US" altLang="zh-CN" dirty="0">
                <a:latin typeface="MS Mincho" panose="02020609040205080304" pitchFamily="49" charset="-128"/>
                <a:ea typeface="MS Mincho" panose="02020609040205080304" pitchFamily="49" charset="-128"/>
              </a:rPr>
              <a:t>Zoom</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Line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Twitter</a:t>
            </a:r>
            <a:r>
              <a:rPr kumimoji="1" lang="ja-JP" altLang="en-US" dirty="0">
                <a:latin typeface="MS Mincho" panose="02020609040205080304" pitchFamily="49" charset="-128"/>
                <a:ea typeface="MS Mincho" panose="02020609040205080304" pitchFamily="49" charset="-128"/>
              </a:rPr>
              <a:t>、</a:t>
            </a:r>
            <a:r>
              <a:rPr kumimoji="1" lang="en-US" altLang="ja-JP" dirty="0" err="1">
                <a:latin typeface="MS Mincho" panose="02020609040205080304" pitchFamily="49" charset="-128"/>
                <a:ea typeface="MS Mincho" panose="02020609040205080304" pitchFamily="49" charset="-128"/>
              </a:rPr>
              <a:t>Youtube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Note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AWS</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MS-Azure</a:t>
            </a:r>
            <a:r>
              <a:rPr kumimoji="1" lang="ja-JP" altLang="en-US" dirty="0">
                <a:latin typeface="MS Mincho" panose="02020609040205080304" pitchFamily="49" charset="-128"/>
                <a:ea typeface="MS Mincho" panose="02020609040205080304" pitchFamily="49" charset="-128"/>
              </a:rPr>
              <a:t>など　アメリカ、民間企業のアプリ・サービスで　国民に発信している。</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国の施策情報、国民情報などは　不正流出、収集、利用の可能がある。</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日本の大学進学率は　今　５４％だけである。</a:t>
            </a:r>
            <a:endParaRPr kumimoji="1" lang="en-US" altLang="ja-JP" dirty="0"/>
          </a:p>
          <a:p>
            <a:r>
              <a:rPr kumimoji="1" lang="ja-JP" altLang="en-US" dirty="0"/>
              <a:t>先進国より　たいへん低いである。</a:t>
            </a:r>
            <a:endParaRPr kumimoji="1" lang="en-US" altLang="ja-JP" dirty="0"/>
          </a:p>
          <a:p>
            <a:r>
              <a:rPr kumimoji="1" lang="ja-JP" altLang="en-US" dirty="0"/>
              <a:t>世界の第</a:t>
            </a:r>
            <a:r>
              <a:rPr kumimoji="1" lang="en-US" altLang="ja-JP" dirty="0"/>
              <a:t>40</a:t>
            </a:r>
            <a:r>
              <a:rPr kumimoji="1" lang="ja-JP" altLang="en-US" dirty="0"/>
              <a:t>名ぐらいである。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pic>
        <p:nvPicPr>
          <p:cNvPr id="3" name="图片 2">
            <a:extLst>
              <a:ext uri="{FF2B5EF4-FFF2-40B4-BE49-F238E27FC236}">
                <a16:creationId xmlns:a16="http://schemas.microsoft.com/office/drawing/2014/main" id="{8243836E-7FA3-94F8-62FC-4964B9572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65" y="557909"/>
            <a:ext cx="4080510" cy="22414230"/>
          </a:xfrm>
          <a:prstGeom prst="rect">
            <a:avLst/>
          </a:prstGeom>
        </p:spPr>
      </p:pic>
    </p:spTree>
    <p:extLst>
      <p:ext uri="{BB962C8B-B14F-4D97-AF65-F5344CB8AC3E}">
        <p14:creationId xmlns:p14="http://schemas.microsoft.com/office/powerpoint/2010/main" val="971255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各学校は　各自のシステムを構築しています。</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7014E-BCE7-AB9C-480B-0B50060C3C35}"/>
              </a:ext>
            </a:extLst>
          </p:cNvPr>
          <p:cNvSpPr>
            <a:spLocks noGrp="1"/>
          </p:cNvSpPr>
          <p:nvPr>
            <p:ph type="title"/>
          </p:nvPr>
        </p:nvSpPr>
        <p:spPr>
          <a:xfrm>
            <a:off x="316983" y="-16805"/>
            <a:ext cx="11540249" cy="492443"/>
          </a:xfrm>
        </p:spPr>
        <p:txBody>
          <a:bodyPr/>
          <a:lstStyle/>
          <a:p>
            <a:r>
              <a:rPr lang="en-US" altLang="ja-JP" dirty="0"/>
              <a:t>ICT</a:t>
            </a:r>
            <a:r>
              <a:rPr lang="ja-JP" altLang="en-US"/>
              <a:t>教育の支援</a:t>
            </a:r>
            <a:endParaRPr lang="zh-CN" altLang="en-US" dirty="0"/>
          </a:p>
        </p:txBody>
      </p:sp>
      <p:sp>
        <p:nvSpPr>
          <p:cNvPr id="3" name="文本占位符 2">
            <a:extLst>
              <a:ext uri="{FF2B5EF4-FFF2-40B4-BE49-F238E27FC236}">
                <a16:creationId xmlns:a16="http://schemas.microsoft.com/office/drawing/2014/main" id="{2363EFF2-C146-2785-902F-12565FB411A8}"/>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85AD25A0-B8E3-D9AB-ED45-58C6F2FFF690}"/>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7CB839A0-77D9-3074-F06D-DC996C4D6B6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1779046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p:txBody>
          <a:bodyPr/>
          <a:lstStyle/>
          <a:p>
            <a:r>
              <a:rPr lang="ja-JP" altLang="en-US" dirty="0"/>
              <a:t>学生の部活</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対策：社会化運営（カンタン）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運営者</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資金調達</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2022/8/16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2950928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ハローワーク改革</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8"/>
            <a:ext cx="11540249" cy="1477328"/>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就職支援職員課題解消意識と能力不足</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職業訓練施設・教員不足</a:t>
            </a:r>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a:t>
            </a:r>
            <a:endParaRPr lang="en-US" altLang="ja-JP"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86FAD-6146-8298-9324-21C870BEF10F}"/>
              </a:ext>
            </a:extLst>
          </p:cNvPr>
          <p:cNvSpPr>
            <a:spLocks noGrp="1"/>
          </p:cNvSpPr>
          <p:nvPr>
            <p:ph type="title"/>
          </p:nvPr>
        </p:nvSpPr>
        <p:spPr>
          <a:xfrm>
            <a:off x="316983" y="-16805"/>
            <a:ext cx="11540249" cy="492443"/>
          </a:xfrm>
        </p:spPr>
        <p:txBody>
          <a:bodyPr/>
          <a:lstStyle/>
          <a:p>
            <a:r>
              <a:rPr lang="ja-JP" altLang="en-US" dirty="0"/>
              <a:t>都市計画・開発</a:t>
            </a:r>
            <a:endParaRPr lang="zh-CN" altLang="en-US" dirty="0"/>
          </a:p>
        </p:txBody>
      </p:sp>
      <p:sp>
        <p:nvSpPr>
          <p:cNvPr id="3" name="文本占位符 2">
            <a:extLst>
              <a:ext uri="{FF2B5EF4-FFF2-40B4-BE49-F238E27FC236}">
                <a16:creationId xmlns:a16="http://schemas.microsoft.com/office/drawing/2014/main" id="{EFD5E69B-979F-A9B3-81C4-9C6AAD636220}"/>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en-US" altLang="ja-JP" dirty="0"/>
              <a:t>XX</a:t>
            </a: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en-US" altLang="ja-JP" dirty="0"/>
          </a:p>
          <a:p>
            <a:endParaRPr lang="en-US" altLang="ja-JP" dirty="0"/>
          </a:p>
          <a:p>
            <a:r>
              <a:rPr lang="ja-JP" altLang="en-US" dirty="0"/>
              <a:t>対策検討</a:t>
            </a:r>
            <a:endParaRPr lang="en-US" altLang="ja-JP" dirty="0"/>
          </a:p>
          <a:p>
            <a:r>
              <a:rPr lang="ja-JP" altLang="en-US" dirty="0"/>
              <a:t>土地面積８０㎡不足且つ建物間距離２ｍ不足の物件は再建を絶対な禁止！</a:t>
            </a:r>
            <a:endParaRPr lang="zh-CN" altLang="en-US" dirty="0"/>
          </a:p>
        </p:txBody>
      </p:sp>
      <p:sp>
        <p:nvSpPr>
          <p:cNvPr id="4" name="日期占位符 3">
            <a:extLst>
              <a:ext uri="{FF2B5EF4-FFF2-40B4-BE49-F238E27FC236}">
                <a16:creationId xmlns:a16="http://schemas.microsoft.com/office/drawing/2014/main" id="{9F6EE434-FB9E-3073-47ED-E6632DEDE6EB}"/>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2D8FBCFF-08E1-9DA8-2B7A-DDFF731B5BE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3157623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組織管理</a:t>
            </a:r>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Tree>
    <p:extLst>
      <p:ext uri="{BB962C8B-B14F-4D97-AF65-F5344CB8AC3E}">
        <p14:creationId xmlns:p14="http://schemas.microsoft.com/office/powerpoint/2010/main" val="2204296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2390454" y="4312612"/>
            <a:ext cx="3634740" cy="1760220"/>
          </a:xfrm>
          <a:prstGeom prst="wedgeRoundRectCallout">
            <a:avLst>
              <a:gd name="adj1" fmla="val -50157"/>
              <a:gd name="adj2" fmla="val -969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Tree>
    <p:extLst>
      <p:ext uri="{BB962C8B-B14F-4D97-AF65-F5344CB8AC3E}">
        <p14:creationId xmlns:p14="http://schemas.microsoft.com/office/powerpoint/2010/main" val="20538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3508515032"/>
              </p:ext>
            </p:extLst>
          </p:nvPr>
        </p:nvGraphicFramePr>
        <p:xfrm>
          <a:off x="339757" y="471087"/>
          <a:ext cx="11518908" cy="5457450"/>
        </p:xfrm>
        <a:graphic>
          <a:graphicData uri="http://schemas.openxmlformats.org/drawingml/2006/table">
            <a:tbl>
              <a:tblPr firstRow="1" bandRow="1">
                <a:tableStyleId>{5C22544A-7EE6-4342-B048-85BDC9FD1C3A}</a:tableStyleId>
              </a:tblPr>
              <a:tblGrid>
                <a:gridCol w="2795329">
                  <a:extLst>
                    <a:ext uri="{9D8B030D-6E8A-4147-A177-3AD203B41FA5}">
                      <a16:colId xmlns:a16="http://schemas.microsoft.com/office/drawing/2014/main" val="3549405539"/>
                    </a:ext>
                  </a:extLst>
                </a:gridCol>
                <a:gridCol w="872357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2022/8/16</a:t>
            </a:fld>
            <a:endParaRPr lang="en-US"/>
          </a:p>
        </p:txBody>
      </p:sp>
    </p:spTree>
    <p:extLst>
      <p:ext uri="{BB962C8B-B14F-4D97-AF65-F5344CB8AC3E}">
        <p14:creationId xmlns:p14="http://schemas.microsoft.com/office/powerpoint/2010/main" val="1978325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職員悩みなど投稿専用の社長室メールアドレスを会社ホームページに公開します。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組織内部</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職員紹介制度を強化して　組織内部イベントを展開します。</a:t>
            </a:r>
            <a:endParaRPr lang="en-US" altLang="ja-JP" dirty="0"/>
          </a:p>
          <a:p>
            <a:pPr marL="342900" indent="-342900">
              <a:buFont typeface="Wingdings" panose="05000000000000000000" pitchFamily="2" charset="2"/>
              <a:buChar char="ü"/>
            </a:pPr>
            <a:r>
              <a:rPr lang="ja-JP" altLang="en-US" dirty="0"/>
              <a:t>人材の組織内部育成を強化します。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dirty="0"/>
              <a:t>個人用ボックスを導入する、座席がフリーになる。</a:t>
            </a:r>
            <a:endParaRPr lang="en-US" altLang="ja-JP" dirty="0"/>
          </a:p>
          <a:p>
            <a:r>
              <a:rPr lang="ja-JP" altLang="en-US" dirty="0"/>
              <a:t>除外：週間</a:t>
            </a:r>
            <a:r>
              <a:rPr lang="en-US" altLang="ja-JP" dirty="0"/>
              <a:t>4</a:t>
            </a:r>
            <a:r>
              <a:rPr lang="ja-JP" altLang="en-US" dirty="0"/>
              <a:t>回以上出勤する職員は座席を指定すること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2022/8/16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5693833" y="3469023"/>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803427"/>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課題の解消対策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組織改革（チームワーク）</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人事評価・管理</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セキュリティ</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政企学研の協力</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デジタル庁</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行政監察</a:t>
            </a:r>
            <a:endParaRPr lang="ja-JP" altLang="en-US"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46</a:t>
            </a:fld>
            <a:r>
              <a:rPr lang="ja-JP" altLang="en-US" spc="-45" dirty="0"/>
              <a:t>　</a:t>
            </a:r>
            <a:r>
              <a:rPr spc="-5" dirty="0"/>
              <a:t>-</a:t>
            </a:r>
          </a:p>
        </p:txBody>
      </p:sp>
    </p:spTree>
    <p:extLst>
      <p:ext uri="{BB962C8B-B14F-4D97-AF65-F5344CB8AC3E}">
        <p14:creationId xmlns:p14="http://schemas.microsoft.com/office/powerpoint/2010/main" val="3589276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781194" y="1502705"/>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flipV="1">
            <a:off x="7682710" y="1051722"/>
            <a:ext cx="1981728" cy="60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8999258"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108179" y="1281150"/>
            <a:ext cx="1097669" cy="1008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26713" y="1562615"/>
            <a:ext cx="1104735" cy="4522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94129" y="1508722"/>
            <a:ext cx="1131147" cy="5864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9552" y="1019777"/>
            <a:ext cx="1133705" cy="15669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623172" y="867056"/>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43557"/>
            <a:ext cx="2478090" cy="4188052"/>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43557"/>
            <a:ext cx="2455157" cy="1874190"/>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34569" y="1273512"/>
            <a:ext cx="1155496" cy="10812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43556"/>
            <a:ext cx="2486229" cy="3023963"/>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24115"/>
            <a:ext cx="2456163" cy="5711630"/>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43131" y="616599"/>
            <a:ext cx="6198830" cy="5711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222647" y="565013"/>
            <a:ext cx="2803002" cy="57632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80746" y="1006243"/>
            <a:ext cx="1142050" cy="16023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2022/8/16</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89024" y="1955997"/>
            <a:ext cx="428745" cy="260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919276" y="1941415"/>
            <a:ext cx="423087" cy="2843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25017" y="2295124"/>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57937" y="1739052"/>
            <a:ext cx="1097668" cy="923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664438"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0248227" y="2295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744278" y="1534620"/>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10052199" y="1935457"/>
            <a:ext cx="391171" cy="3281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811321" y="1041042"/>
            <a:ext cx="260268" cy="6630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200725" y="1125417"/>
            <a:ext cx="292183" cy="5262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858891"/>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flipV="1">
            <a:off x="4134722" y="1043557"/>
            <a:ext cx="488450" cy="81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117748" y="235317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97" idx="2"/>
            <a:endCxn id="96" idx="0"/>
          </p:cNvCxnSpPr>
          <p:nvPr/>
        </p:nvCxnSpPr>
        <p:spPr>
          <a:xfrm rot="16200000" flipH="1">
            <a:off x="6658768" y="730561"/>
            <a:ext cx="1116791" cy="212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645984" y="2304360"/>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89" idx="2"/>
            <a:endCxn id="63" idx="0"/>
          </p:cNvCxnSpPr>
          <p:nvPr/>
        </p:nvCxnSpPr>
        <p:spPr>
          <a:xfrm rot="5400000">
            <a:off x="9746459" y="1967115"/>
            <a:ext cx="400408" cy="2740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70171" y="2300782"/>
            <a:ext cx="327273" cy="3282494"/>
          </a:xfrm>
          <a:prstGeom prst="rect">
            <a:avLst/>
          </a:prstGeom>
          <a:solidFill>
            <a:schemeClr val="bg1"/>
          </a:solidFill>
          <a:ln>
            <a:solidFill>
              <a:schemeClr val="tx1"/>
            </a:solidFill>
          </a:ln>
        </p:spPr>
        <p:txBody>
          <a:bodyPr vert="wordArtVertRtl" wrap="square" rtlCol="0" anchor="ctr">
            <a:noAutofit/>
          </a:bodyPr>
          <a:lstStyle/>
          <a:p>
            <a:pPr algn="ctr"/>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179619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p:txBody>
          <a:bodyPr/>
          <a:lstStyle/>
          <a:p>
            <a:r>
              <a:rPr kumimoji="1" lang="ja-JP" altLang="en-US" dirty="0"/>
              <a:t>“</a:t>
            </a:r>
            <a:r>
              <a:rPr kumimoji="1" lang="en-US" altLang="ja-JP" dirty="0"/>
              <a:t>One</a:t>
            </a:r>
            <a:r>
              <a:rPr kumimoji="1" lang="ja-JP" altLang="en-US" dirty="0"/>
              <a:t>　Ｔｅａｍ”のチーム文化</a:t>
            </a:r>
          </a:p>
        </p:txBody>
      </p:sp>
      <p:sp>
        <p:nvSpPr>
          <p:cNvPr id="5" name="文本占位符 4">
            <a:extLst>
              <a:ext uri="{FF2B5EF4-FFF2-40B4-BE49-F238E27FC236}">
                <a16:creationId xmlns:a16="http://schemas.microsoft.com/office/drawing/2014/main" id="{2AA63B15-78FC-7A6C-B3BA-D3E4276391A0}"/>
              </a:ext>
            </a:extLst>
          </p:cNvPr>
          <p:cNvSpPr>
            <a:spLocks noGrp="1"/>
          </p:cNvSpPr>
          <p:nvPr>
            <p:ph type="body" idx="1"/>
          </p:nvPr>
        </p:nvSpPr>
        <p:spPr>
          <a:xfrm>
            <a:off x="316983" y="557909"/>
            <a:ext cx="11540249" cy="369332"/>
          </a:xfrm>
        </p:spPr>
        <p:txBody>
          <a:bodyPr/>
          <a:lstStyle/>
          <a:p>
            <a:r>
              <a:rPr lang="ja-JP" altLang="en-US" dirty="0"/>
              <a:t>超重要！！！</a:t>
            </a:r>
            <a:endParaRPr lang="zh-CN" altLang="en-US" dirty="0"/>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32113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8"/>
            <a:ext cx="11540249" cy="5424437"/>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Tree>
    <p:extLst>
      <p:ext uri="{BB962C8B-B14F-4D97-AF65-F5344CB8AC3E}">
        <p14:creationId xmlns:p14="http://schemas.microsoft.com/office/powerpoint/2010/main" val="1539986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人事評価・管理の改革</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51</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52</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2022/8/16</a:t>
            </a:fld>
            <a:endParaRPr lang="en-US"/>
          </a:p>
        </p:txBody>
      </p:sp>
    </p:spTree>
    <p:extLst>
      <p:ext uri="{BB962C8B-B14F-4D97-AF65-F5344CB8AC3E}">
        <p14:creationId xmlns:p14="http://schemas.microsoft.com/office/powerpoint/2010/main" val="36289907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2022/8/16</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4265909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dirty="0"/>
              <a:t>職員へサポート</a:t>
            </a:r>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54</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2022/8/16</a:t>
            </a:fld>
            <a:endParaRPr lang="en-US"/>
          </a:p>
        </p:txBody>
      </p:sp>
    </p:spTree>
    <p:extLst>
      <p:ext uri="{BB962C8B-B14F-4D97-AF65-F5344CB8AC3E}">
        <p14:creationId xmlns:p14="http://schemas.microsoft.com/office/powerpoint/2010/main" val="536215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技能階層関係図例</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4343856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組織内部講師（時間）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15353732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2022/8/16</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941674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職位異動例</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と職員は合意したら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チームの新メンバー、職員の新職位を探す方法：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職員のピーポーマネージャに連絡する。プロジェクト退出日まで</a:t>
            </a:r>
            <a:r>
              <a:rPr lang="en-US" altLang="ja-JP" sz="1800" dirty="0"/>
              <a:t>30</a:t>
            </a:r>
            <a:r>
              <a:rPr lang="ja-JP" altLang="en-US" sz="1800" dirty="0"/>
              <a:t>日以内連絡の時、職員の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職員のピーポーマネージャとテクニックマネージャは　職員へサポートする。</a:t>
            </a:r>
            <a:endParaRPr lang="en-US" altLang="ja-JP" sz="1800" dirty="0"/>
          </a:p>
          <a:p>
            <a:pPr marL="342900" indent="-342900" algn="l">
              <a:buFont typeface="Wingdings" panose="05000000000000000000" pitchFamily="2" charset="2"/>
              <a:buChar char="ü"/>
            </a:pPr>
            <a:r>
              <a:rPr lang="ja-JP" altLang="en-US" sz="1800" dirty="0"/>
              <a:t>職員は待機期間、テクニックマネージャの指示により　コミュニティーの組織内部作業を参画する。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2022/8/16</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Tree>
    <p:extLst>
      <p:ext uri="{BB962C8B-B14F-4D97-AF65-F5344CB8AC3E}">
        <p14:creationId xmlns:p14="http://schemas.microsoft.com/office/powerpoint/2010/main" val="11842038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副職について</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原則：業務のビジネス秘密を守るために　組織外部の副業は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組織内部に幅広い業務の副職チャンスを提供しています。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組織内部イベント「テックショー」に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職員は　組織内部イベント「テックショー」に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2022/8/16</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Tree>
    <p:extLst>
      <p:ext uri="{BB962C8B-B14F-4D97-AF65-F5344CB8AC3E}">
        <p14:creationId xmlns:p14="http://schemas.microsoft.com/office/powerpoint/2010/main" val="119165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リスク洗出・課題整理・解消対策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240161" y="599268"/>
            <a:ext cx="5565725" cy="5696601"/>
          </a:xfrm>
        </p:spPr>
        <p:txBody>
          <a:bodyPr/>
          <a:lstStyle/>
          <a:p>
            <a:pPr marL="342900" indent="-342900">
              <a:buFont typeface="Wingdings" panose="05000000000000000000" pitchFamily="2" charset="2"/>
              <a:buChar char="p"/>
            </a:pPr>
            <a:r>
              <a:rPr lang="ja-JP" altLang="en-US" sz="2400" dirty="0"/>
              <a:t>人権（憲法）・司法・被害最小化</a:t>
            </a:r>
            <a:endParaRPr lang="en-US" altLang="ja-JP" sz="2400" dirty="0"/>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社会文明・信用</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セキュリティ</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教育・就職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社会保障制度</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行政改革</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社会インフラの</a:t>
            </a:r>
            <a:r>
              <a:rPr lang="en-US" altLang="ja-JP" sz="2400" b="1" dirty="0">
                <a:latin typeface="MS Mincho" panose="02020609040205080304" pitchFamily="49" charset="-128"/>
                <a:ea typeface="MS Mincho" panose="02020609040205080304" pitchFamily="49" charset="-128"/>
              </a:rPr>
              <a:t>DX</a:t>
            </a:r>
          </a:p>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SDGs</a:t>
            </a: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a:t>
            </a:fld>
            <a:r>
              <a:rPr lang="ja-JP" altLang="en-US" spc="-45" dirty="0"/>
              <a:t>　</a:t>
            </a:r>
            <a:r>
              <a:rPr spc="-5" dirty="0"/>
              <a:t>-</a:t>
            </a:r>
          </a:p>
        </p:txBody>
      </p:sp>
    </p:spTree>
    <p:extLst>
      <p:ext uri="{BB962C8B-B14F-4D97-AF65-F5344CB8AC3E}">
        <p14:creationId xmlns:p14="http://schemas.microsoft.com/office/powerpoint/2010/main" val="1904461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60</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41042422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2022/8/16</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Tree>
    <p:extLst>
      <p:ext uri="{BB962C8B-B14F-4D97-AF65-F5344CB8AC3E}">
        <p14:creationId xmlns:p14="http://schemas.microsoft.com/office/powerpoint/2010/main" val="34298242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63</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教育</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a:xfrm>
            <a:off x="316983" y="557909"/>
            <a:ext cx="11540249" cy="2215991"/>
          </a:xfrm>
        </p:spPr>
        <p:txBody>
          <a:bodyPr/>
          <a:lstStyle/>
          <a:p>
            <a:r>
              <a:rPr lang="ja-JP" altLang="en-US" dirty="0">
                <a:solidFill>
                  <a:srgbClr val="FF0000"/>
                </a:solidFill>
              </a:rPr>
              <a:t>国立・公立</a:t>
            </a:r>
            <a:r>
              <a:rPr lang="ja-JP" altLang="en-US" dirty="0"/>
              <a:t>学校教育は　高校まで　無料化になる</a:t>
            </a:r>
            <a:endParaRPr lang="en-US" altLang="ja-JP" dirty="0"/>
          </a:p>
          <a:p>
            <a:endParaRPr lang="en-US" altLang="zh-CN" dirty="0"/>
          </a:p>
          <a:p>
            <a:r>
              <a:rPr lang="ja-JP" altLang="en-US" dirty="0"/>
              <a:t>高等教育は　教育ローンを支援し　ローンの返済完了まで　就職を支援する。</a:t>
            </a:r>
            <a:endParaRPr lang="en-US" altLang="ja-JP" dirty="0"/>
          </a:p>
          <a:p>
            <a:r>
              <a:rPr lang="ja-JP" altLang="en-US" dirty="0"/>
              <a:t>支援制度：</a:t>
            </a:r>
            <a:endParaRPr lang="en-US" altLang="ja-JP" dirty="0"/>
          </a:p>
          <a:p>
            <a:endParaRPr lang="en-US" altLang="zh-CN"/>
          </a:p>
          <a:p>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2022/8/16</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Tree>
    <p:extLst>
      <p:ext uri="{BB962C8B-B14F-4D97-AF65-F5344CB8AC3E}">
        <p14:creationId xmlns:p14="http://schemas.microsoft.com/office/powerpoint/2010/main" val="2097552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2022/8/16</a:t>
            </a:fld>
            <a:endParaRPr lang="en-US"/>
          </a:p>
        </p:txBody>
      </p:sp>
    </p:spTree>
    <p:extLst>
      <p:ext uri="{BB962C8B-B14F-4D97-AF65-F5344CB8AC3E}">
        <p14:creationId xmlns:p14="http://schemas.microsoft.com/office/powerpoint/2010/main" val="38842773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66</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2022/8/16</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67</a:t>
            </a:fld>
            <a:r>
              <a:rPr lang="ja-JP" altLang="en-US" spc="-45" dirty="0"/>
              <a:t>　</a:t>
            </a:r>
            <a:r>
              <a:rPr spc="-5" dirty="0"/>
              <a:t>-</a:t>
            </a: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7023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990660"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8" y="2477793"/>
            <a:ext cx="8939913"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534277" y="92231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flipV="1">
            <a:off x="6710099" y="1091420"/>
            <a:ext cx="3824178" cy="15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900586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990660"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7" y="3484326"/>
            <a:ext cx="8986465"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986465"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68</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2022/8/16</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7091" y="1555658"/>
            <a:ext cx="1049478" cy="5214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16200000" flipH="1">
            <a:off x="10468463" y="1834287"/>
            <a:ext cx="1086624"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4880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298748"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10197522" y="1556508"/>
            <a:ext cx="1078447" cy="548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2"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8"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8"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7"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1"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340159" cy="3282494"/>
          </a:xfrm>
          <a:prstGeom prst="rect">
            <a:avLst/>
          </a:prstGeom>
          <a:solidFill>
            <a:schemeClr val="bg1"/>
          </a:solidFill>
          <a:ln>
            <a:solidFill>
              <a:schemeClr val="tx1"/>
            </a:solidFill>
          </a:ln>
        </p:spPr>
        <p:txBody>
          <a:bodyPr vert="wordArtVertRtl" wrap="square" rtlCol="0" anchor="ctr">
            <a:noAutofit/>
          </a:bodyPr>
          <a:lstStyle/>
          <a:p>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9887906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2022/8/16</a:t>
            </a:fld>
            <a:endParaRPr lang="en-US"/>
          </a:p>
        </p:txBody>
      </p:sp>
    </p:spTree>
    <p:extLst>
      <p:ext uri="{BB962C8B-B14F-4D97-AF65-F5344CB8AC3E}">
        <p14:creationId xmlns:p14="http://schemas.microsoft.com/office/powerpoint/2010/main" val="165420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人権（憲法）・司法・被害最小化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2022/8/16</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a:t>
            </a:fld>
            <a:r>
              <a:rPr lang="ja-JP" altLang="en-US" spc="-45" dirty="0"/>
              <a:t>　</a:t>
            </a:r>
            <a:r>
              <a:rPr spc="-5" dirty="0"/>
              <a:t>-</a:t>
            </a:r>
          </a:p>
        </p:txBody>
      </p:sp>
    </p:spTree>
    <p:extLst>
      <p:ext uri="{BB962C8B-B14F-4D97-AF65-F5344CB8AC3E}">
        <p14:creationId xmlns:p14="http://schemas.microsoft.com/office/powerpoint/2010/main" val="33851964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2022/8/16</a:t>
            </a:fld>
            <a:endParaRPr lang="en-US"/>
          </a:p>
        </p:txBody>
      </p:sp>
    </p:spTree>
    <p:extLst>
      <p:ext uri="{BB962C8B-B14F-4D97-AF65-F5344CB8AC3E}">
        <p14:creationId xmlns:p14="http://schemas.microsoft.com/office/powerpoint/2010/main" val="2421149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2022/8/16</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41166603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72</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43542"/>
            <a:ext cx="11394838" cy="492443"/>
          </a:xfrm>
        </p:spPr>
        <p:txBody>
          <a:bodyPr/>
          <a:lstStyle/>
          <a:p>
            <a:r>
              <a:rPr lang="ja-JP" altLang="en-US" dirty="0">
                <a:latin typeface="MS Mincho" panose="02020609040205080304" pitchFamily="49" charset="-128"/>
                <a:ea typeface="MS Mincho" panose="02020609040205080304" pitchFamily="49" charset="-128"/>
              </a:rPr>
              <a:t>システム移行・再構築のソリューション</a:t>
            </a:r>
            <a:endParaRPr lang="zh-CN" altLang="en-US" dirty="0">
              <a:latin typeface="MS Mincho" panose="02020609040205080304" pitchFamily="49" charset="-128"/>
              <a:ea typeface="MS Mincho" panose="020206090402050803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73</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58056"/>
            <a:ext cx="11394838" cy="492443"/>
          </a:xfrm>
        </p:spPr>
        <p:txBody>
          <a:bodyPr/>
          <a:lstStyle/>
          <a:p>
            <a:r>
              <a:rPr lang="ja-JP" altLang="en-US" dirty="0">
                <a:latin typeface="MS Mincho" panose="02020609040205080304" pitchFamily="49" charset="-128"/>
                <a:ea typeface="MS Mincho" panose="02020609040205080304" pitchFamily="49" charset="-128"/>
              </a:rPr>
              <a:t>自動テストツール</a:t>
            </a:r>
            <a:endParaRPr lang="zh-CN" altLang="en-US" dirty="0">
              <a:latin typeface="MS Mincho" panose="02020609040205080304" pitchFamily="49" charset="-128"/>
              <a:ea typeface="MS Mincho" panose="020206090402050803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74</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96D6-E350-2898-6CF9-79696D5ADB41}"/>
              </a:ext>
            </a:extLst>
          </p:cNvPr>
          <p:cNvSpPr>
            <a:spLocks noGrp="1"/>
          </p:cNvSpPr>
          <p:nvPr>
            <p:ph type="title"/>
          </p:nvPr>
        </p:nvSpPr>
        <p:spPr/>
        <p:txBody>
          <a:bodyPr/>
          <a:lstStyle/>
          <a:p>
            <a:r>
              <a:rPr lang="en-US" altLang="zh-CN" dirty="0"/>
              <a:t>C</a:t>
            </a:r>
            <a:r>
              <a:rPr lang="en-US" altLang="ja-JP" dirty="0"/>
              <a:t>I</a:t>
            </a:r>
            <a:r>
              <a:rPr lang="ja-JP" altLang="en-US" dirty="0"/>
              <a:t>・</a:t>
            </a:r>
            <a:r>
              <a:rPr lang="en-US" altLang="ja-JP" dirty="0"/>
              <a:t>CD</a:t>
            </a:r>
            <a:endParaRPr lang="zh-CN" altLang="en-US" dirty="0"/>
          </a:p>
        </p:txBody>
      </p:sp>
      <p:sp>
        <p:nvSpPr>
          <p:cNvPr id="3" name="日期占位符 2">
            <a:extLst>
              <a:ext uri="{FF2B5EF4-FFF2-40B4-BE49-F238E27FC236}">
                <a16:creationId xmlns:a16="http://schemas.microsoft.com/office/drawing/2014/main" id="{61B87D51-388B-67BC-C475-DB520A1428C3}"/>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灯片编号占位符 3">
            <a:extLst>
              <a:ext uri="{FF2B5EF4-FFF2-40B4-BE49-F238E27FC236}">
                <a16:creationId xmlns:a16="http://schemas.microsoft.com/office/drawing/2014/main" id="{482B6295-3988-425E-AE65-B1EFFC1CBF4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Tree>
    <p:extLst>
      <p:ext uri="{BB962C8B-B14F-4D97-AF65-F5344CB8AC3E}">
        <p14:creationId xmlns:p14="http://schemas.microsoft.com/office/powerpoint/2010/main" val="26806709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4277826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Tree>
    <p:extLst>
      <p:ext uri="{BB962C8B-B14F-4D97-AF65-F5344CB8AC3E}">
        <p14:creationId xmlns:p14="http://schemas.microsoft.com/office/powerpoint/2010/main" val="1793824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Tree>
    <p:extLst>
      <p:ext uri="{BB962C8B-B14F-4D97-AF65-F5344CB8AC3E}">
        <p14:creationId xmlns:p14="http://schemas.microsoft.com/office/powerpoint/2010/main" val="30138129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Tree>
    <p:extLst>
      <p:ext uri="{BB962C8B-B14F-4D97-AF65-F5344CB8AC3E}">
        <p14:creationId xmlns:p14="http://schemas.microsoft.com/office/powerpoint/2010/main" val="305665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三権分立</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t>来日のウクライナ人とは</a:t>
            </a:r>
          </a:p>
          <a:p>
            <a:r>
              <a:rPr lang="ja-JP" altLang="en-US" dirty="0"/>
              <a:t>政治と関係がない来日の普通のウクライナ人は　難民・準難民ではない。日本国にとって　労働者だと思う。</a:t>
            </a:r>
          </a:p>
          <a:p>
            <a:pPr marL="342900" indent="-342900">
              <a:buFont typeface="Wingdings" panose="05000000000000000000" pitchFamily="2" charset="2"/>
              <a:buChar char="l"/>
            </a:pPr>
            <a:r>
              <a:rPr lang="ja-JP" altLang="en-US" dirty="0"/>
              <a:t>来日のウクライナ人の自立</a:t>
            </a:r>
          </a:p>
          <a:p>
            <a:r>
              <a:rPr lang="ja-JP" altLang="en-US" dirty="0"/>
              <a:t>日本語を勉強できる、就職できる</a:t>
            </a:r>
          </a:p>
          <a:p>
            <a:pPr marL="342900" indent="-342900">
              <a:buFont typeface="Wingdings" panose="05000000000000000000" pitchFamily="2" charset="2"/>
              <a:buChar char="l"/>
            </a:pPr>
            <a:r>
              <a:rPr lang="ja-JP" altLang="en-US" dirty="0"/>
              <a:t>管理チーム：省庁支援管理リーダー、地方自治体支援リーダー</a:t>
            </a:r>
          </a:p>
          <a:p>
            <a:pPr marL="342900" indent="-342900">
              <a:buFont typeface="Wingdings" panose="05000000000000000000" pitchFamily="2" charset="2"/>
              <a:buChar char="l"/>
            </a:pPr>
            <a:r>
              <a:rPr lang="ja-JP" altLang="en-US" dirty="0"/>
              <a:t>支援チーム：地方自治体支援リーダー、地方自治体支援メンバー</a:t>
            </a:r>
          </a:p>
          <a:p>
            <a:pPr marL="342900" indent="-342900">
              <a:buFont typeface="Wingdings" panose="05000000000000000000" pitchFamily="2" charset="2"/>
              <a:buChar char="l"/>
            </a:pPr>
            <a:r>
              <a:rPr lang="ja-JP" altLang="en-US" dirty="0"/>
              <a:t>サポート：生活支援方、教育支援方、住宅支援方、仕事支援方</a:t>
            </a:r>
          </a:p>
          <a:p>
            <a:pPr marL="342900" indent="-342900">
              <a:buFont typeface="Wingdings" panose="05000000000000000000" pitchFamily="2" charset="2"/>
              <a:buChar char="l"/>
            </a:pP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Tree>
    <p:extLst>
      <p:ext uri="{BB962C8B-B14F-4D97-AF65-F5344CB8AC3E}">
        <p14:creationId xmlns:p14="http://schemas.microsoft.com/office/powerpoint/2010/main" val="6973573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lang="ja-JP" altLang="en-US" dirty="0"/>
              <a:t>支援ガイド</a:t>
            </a:r>
          </a:p>
          <a:p>
            <a:r>
              <a:rPr lang="ja-JP" altLang="en-US" dirty="0"/>
              <a:t>ルール：早速な自立になるために　不必要なイベントをコントロールして　全力な　日本語を勉強すること</a:t>
            </a:r>
          </a:p>
          <a:p>
            <a:r>
              <a:rPr lang="ja-JP" altLang="en-US" dirty="0"/>
              <a:t>必要な支援資料：</a:t>
            </a:r>
          </a:p>
          <a:p>
            <a:r>
              <a:rPr lang="ja-JP" altLang="en-US" dirty="0"/>
              <a:t>自習できる日本語勉強サイト</a:t>
            </a:r>
          </a:p>
          <a:p>
            <a:r>
              <a:rPr lang="en-US" altLang="ja-JP" dirty="0"/>
              <a:t>--</a:t>
            </a:r>
            <a:r>
              <a:rPr lang="ja-JP" altLang="en-US" dirty="0"/>
              <a:t>　日本語講座（ウクライナ語で発音をメモする）</a:t>
            </a:r>
          </a:p>
          <a:p>
            <a:r>
              <a:rPr lang="en-US" altLang="ja-JP" dirty="0"/>
              <a:t>--</a:t>
            </a:r>
            <a:r>
              <a:rPr lang="ja-JP" altLang="en-US" dirty="0"/>
              <a:t>　</a:t>
            </a:r>
            <a:r>
              <a:rPr lang="en-US" altLang="ja-JP" dirty="0"/>
              <a:t>MP3</a:t>
            </a:r>
            <a:r>
              <a:rPr lang="ja-JP" altLang="en-US" dirty="0"/>
              <a:t>　　</a:t>
            </a:r>
          </a:p>
          <a:p>
            <a:endParaRPr lang="ja-JP" altLang="en-US" dirty="0"/>
          </a:p>
          <a:p>
            <a:r>
              <a:rPr lang="ja-JP" altLang="en-US" dirty="0"/>
              <a:t>すぐ自立できる正規仕事：スーパーマーケットの商品の準備・整理、事務所の清掃</a:t>
            </a:r>
          </a:p>
          <a:p>
            <a:pPr marL="342900" indent="-342900">
              <a:buFont typeface="Wingdings" panose="05000000000000000000" pitchFamily="2" charset="2"/>
              <a:buChar char="l"/>
            </a:pPr>
            <a:r>
              <a:rPr lang="ja-JP" altLang="en-US" dirty="0"/>
              <a:t>支援プロセス</a:t>
            </a:r>
          </a:p>
          <a:p>
            <a:r>
              <a:rPr lang="ja-JP" altLang="en-US" dirty="0"/>
              <a:t>第１週：政府手続き紹介、チェックリストを説明、日本語基本発音の勉強支援、日本生活の支援</a:t>
            </a:r>
          </a:p>
          <a:p>
            <a:r>
              <a:rPr lang="ja-JP" altLang="en-US" dirty="0"/>
              <a:t>第２週～第３週：可能の仕事の紹介・面談</a:t>
            </a:r>
          </a:p>
          <a:p>
            <a:r>
              <a:rPr lang="ja-JP" altLang="en-US"/>
              <a:t>第４週：就労</a:t>
            </a:r>
            <a:r>
              <a:rPr lang="ja-JP" altLang="en-US" dirty="0"/>
              <a:t>資格</a:t>
            </a:r>
            <a:r>
              <a:rPr lang="ja-JP" altLang="en-US"/>
              <a:t>へ変更、長期</a:t>
            </a:r>
            <a:r>
              <a:rPr lang="ja-JP" altLang="en-US" dirty="0"/>
              <a:t>賃貸住宅の契約</a:t>
            </a: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Tree>
    <p:extLst>
      <p:ext uri="{BB962C8B-B14F-4D97-AF65-F5344CB8AC3E}">
        <p14:creationId xmlns:p14="http://schemas.microsoft.com/office/powerpoint/2010/main" val="33812846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highlight>
                  <a:srgbClr val="00FF00"/>
                </a:highlight>
                <a:latin typeface="MS Mincho" panose="02020609040205080304" pitchFamily="49" charset="-128"/>
                <a:ea typeface="MS Mincho" panose="02020609040205080304" pitchFamily="49" charset="-128"/>
              </a:rPr>
              <a:t>Objectives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２０３０の日本</a:t>
            </a:r>
            <a:endParaRPr lang="en-US" altLang="ja-JP" sz="2400" dirty="0">
              <a:highlight>
                <a:srgbClr val="00FF00"/>
              </a:highlight>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行政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インフラ</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科学研究</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農業</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交通</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経済</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ü"/>
            </a:pPr>
            <a:endParaRPr lang="en-US" altLang="ja-JP" sz="22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中間目標</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2023</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2025</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2027</a:t>
            </a:r>
            <a:r>
              <a:rPr lang="ja-JP" altLang="en-US" sz="2200" dirty="0">
                <a:latin typeface="MS Mincho" panose="02020609040205080304" pitchFamily="49" charset="-128"/>
                <a:ea typeface="MS Mincho" panose="02020609040205080304" pitchFamily="49" charset="-128"/>
              </a:rPr>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82</a:t>
            </a:fld>
            <a:r>
              <a:rPr lang="ja-JP" altLang="en-US" spc="-45" dirty="0"/>
              <a:t>　</a:t>
            </a:r>
            <a:r>
              <a:rPr spc="-5" dirty="0"/>
              <a:t>-</a:t>
            </a:r>
          </a:p>
        </p:txBody>
      </p:sp>
    </p:spTree>
    <p:extLst>
      <p:ext uri="{BB962C8B-B14F-4D97-AF65-F5344CB8AC3E}">
        <p14:creationId xmlns:p14="http://schemas.microsoft.com/office/powerpoint/2010/main" val="27706361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2022/8/16</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p:txBody>
          <a:bodyPr/>
          <a:lstStyle/>
          <a:p>
            <a:r>
              <a:rPr lang="ja-JP" altLang="en-US" dirty="0"/>
              <a:t>社会・経済の好循環</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2022/8/16</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84</a:t>
            </a:fld>
            <a:r>
              <a:rPr spc="-45" dirty="0"/>
              <a:t> </a:t>
            </a:r>
            <a:r>
              <a:rPr spc="-5" dirty="0"/>
              <a:t>-</a:t>
            </a:r>
          </a:p>
        </p:txBody>
      </p:sp>
      <p:sp>
        <p:nvSpPr>
          <p:cNvPr id="5" name="文本框 4">
            <a:extLst>
              <a:ext uri="{FF2B5EF4-FFF2-40B4-BE49-F238E27FC236}">
                <a16:creationId xmlns:a16="http://schemas.microsoft.com/office/drawing/2014/main" id="{A4C876B1-3FFE-8566-A9EB-7E52E3BC1861}"/>
              </a:ext>
            </a:extLst>
          </p:cNvPr>
          <p:cNvSpPr txBox="1"/>
          <p:nvPr/>
        </p:nvSpPr>
        <p:spPr>
          <a:xfrm>
            <a:off x="5341356" y="2771775"/>
            <a:ext cx="1484089" cy="646331"/>
          </a:xfrm>
          <a:prstGeom prst="rect">
            <a:avLst/>
          </a:prstGeom>
          <a:noFill/>
          <a:ln>
            <a:solidFill>
              <a:schemeClr val="tx1"/>
            </a:solidFill>
          </a:ln>
        </p:spPr>
        <p:txBody>
          <a:bodyPr wrap="square" rtlCol="0">
            <a:spAutoFit/>
          </a:bodyPr>
          <a:lstStyle/>
          <a:p>
            <a:pPr algn="ctr"/>
            <a:r>
              <a:rPr lang="ja-JP" altLang="en-US" dirty="0"/>
              <a:t>人</a:t>
            </a:r>
            <a:endParaRPr lang="en-US" altLang="ja-JP" dirty="0"/>
          </a:p>
          <a:p>
            <a:pPr algn="ctr"/>
            <a:r>
              <a:rPr lang="ja-JP" altLang="en-US" dirty="0"/>
              <a:t>給料↑</a:t>
            </a:r>
            <a:endParaRPr lang="zh-CN" altLang="en-US" dirty="0"/>
          </a:p>
        </p:txBody>
      </p:sp>
      <p:sp>
        <p:nvSpPr>
          <p:cNvPr id="6" name="文本框 5">
            <a:extLst>
              <a:ext uri="{FF2B5EF4-FFF2-40B4-BE49-F238E27FC236}">
                <a16:creationId xmlns:a16="http://schemas.microsoft.com/office/drawing/2014/main" id="{4D37772F-B0B9-E3C3-68C2-D23BF39DD266}"/>
              </a:ext>
            </a:extLst>
          </p:cNvPr>
          <p:cNvSpPr txBox="1"/>
          <p:nvPr/>
        </p:nvSpPr>
        <p:spPr>
          <a:xfrm>
            <a:off x="8238481" y="909638"/>
            <a:ext cx="1415761" cy="646331"/>
          </a:xfrm>
          <a:prstGeom prst="rect">
            <a:avLst/>
          </a:prstGeom>
          <a:noFill/>
          <a:ln>
            <a:solidFill>
              <a:schemeClr val="tx1"/>
            </a:solidFill>
          </a:ln>
        </p:spPr>
        <p:txBody>
          <a:bodyPr wrap="square" rtlCol="0">
            <a:spAutoFit/>
          </a:bodyPr>
          <a:lstStyle/>
          <a:p>
            <a:pPr algn="ctr"/>
            <a:r>
              <a:rPr lang="ja-JP" altLang="en-US" dirty="0"/>
              <a:t>就職</a:t>
            </a:r>
            <a:endParaRPr lang="en-US" altLang="ja-JP" dirty="0"/>
          </a:p>
          <a:p>
            <a:pPr algn="ctr"/>
            <a:r>
              <a:rPr lang="ja-JP" altLang="en-US" dirty="0"/>
              <a:t>技能↑</a:t>
            </a:r>
            <a:endParaRPr lang="zh-CN" altLang="en-US" dirty="0"/>
          </a:p>
        </p:txBody>
      </p:sp>
      <p:cxnSp>
        <p:nvCxnSpPr>
          <p:cNvPr id="8" name="连接符: 肘形 7">
            <a:extLst>
              <a:ext uri="{FF2B5EF4-FFF2-40B4-BE49-F238E27FC236}">
                <a16:creationId xmlns:a16="http://schemas.microsoft.com/office/drawing/2014/main" id="{CB551727-2997-926F-E24C-0533F948A7AC}"/>
              </a:ext>
            </a:extLst>
          </p:cNvPr>
          <p:cNvCxnSpPr>
            <a:cxnSpLocks/>
            <a:stCxn id="5" idx="0"/>
            <a:endCxn id="6" idx="1"/>
          </p:cNvCxnSpPr>
          <p:nvPr/>
        </p:nvCxnSpPr>
        <p:spPr>
          <a:xfrm rot="5400000" flipH="1" flipV="1">
            <a:off x="6391456" y="924750"/>
            <a:ext cx="1538971" cy="21550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68E0A03-3328-3C2B-4ADF-F8DA91EBA506}"/>
              </a:ext>
            </a:extLst>
          </p:cNvPr>
          <p:cNvSpPr txBox="1"/>
          <p:nvPr/>
        </p:nvSpPr>
        <p:spPr>
          <a:xfrm>
            <a:off x="10423473" y="2771774"/>
            <a:ext cx="1415761" cy="646331"/>
          </a:xfrm>
          <a:prstGeom prst="rect">
            <a:avLst/>
          </a:prstGeom>
          <a:noFill/>
          <a:ln>
            <a:solidFill>
              <a:schemeClr val="tx1"/>
            </a:solidFill>
          </a:ln>
        </p:spPr>
        <p:txBody>
          <a:bodyPr wrap="square" rtlCol="0">
            <a:spAutoFit/>
          </a:bodyPr>
          <a:lstStyle/>
          <a:p>
            <a:pPr algn="ctr"/>
            <a:r>
              <a:rPr lang="ja-JP" altLang="en-US" dirty="0"/>
              <a:t>企業競争力</a:t>
            </a:r>
            <a:endParaRPr lang="en-US" altLang="ja-JP" dirty="0"/>
          </a:p>
          <a:p>
            <a:pPr algn="ctr"/>
            <a:r>
              <a:rPr lang="ja-JP" altLang="en-US" dirty="0"/>
              <a:t>生産性↑</a:t>
            </a:r>
            <a:endParaRPr lang="zh-CN" altLang="en-US" dirty="0"/>
          </a:p>
        </p:txBody>
      </p:sp>
      <p:cxnSp>
        <p:nvCxnSpPr>
          <p:cNvPr id="11" name="连接符: 肘形 10">
            <a:extLst>
              <a:ext uri="{FF2B5EF4-FFF2-40B4-BE49-F238E27FC236}">
                <a16:creationId xmlns:a16="http://schemas.microsoft.com/office/drawing/2014/main" id="{2673610F-D639-E27C-28DF-3FF87E226DA6}"/>
              </a:ext>
            </a:extLst>
          </p:cNvPr>
          <p:cNvCxnSpPr>
            <a:stCxn id="6" idx="3"/>
            <a:endCxn id="9" idx="0"/>
          </p:cNvCxnSpPr>
          <p:nvPr/>
        </p:nvCxnSpPr>
        <p:spPr>
          <a:xfrm>
            <a:off x="9654242" y="1232804"/>
            <a:ext cx="1477112" cy="15389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5D2C87-7E41-F99C-F7D4-C6335484B317}"/>
              </a:ext>
            </a:extLst>
          </p:cNvPr>
          <p:cNvSpPr txBox="1"/>
          <p:nvPr/>
        </p:nvSpPr>
        <p:spPr>
          <a:xfrm>
            <a:off x="8089826" y="5224461"/>
            <a:ext cx="1713071" cy="646330"/>
          </a:xfrm>
          <a:prstGeom prst="rect">
            <a:avLst/>
          </a:prstGeom>
          <a:noFill/>
          <a:ln>
            <a:solidFill>
              <a:schemeClr val="tx1"/>
            </a:solidFill>
          </a:ln>
        </p:spPr>
        <p:txBody>
          <a:bodyPr wrap="square" rtlCol="0">
            <a:noAutofit/>
          </a:bodyPr>
          <a:lstStyle/>
          <a:p>
            <a:pPr algn="ctr"/>
            <a:r>
              <a:rPr lang="ja-JP" altLang="en-US" dirty="0"/>
              <a:t>企業事業改善</a:t>
            </a:r>
            <a:endParaRPr lang="en-US" altLang="ja-JP" dirty="0"/>
          </a:p>
          <a:p>
            <a:pPr algn="ctr"/>
            <a:r>
              <a:rPr lang="ja-JP" altLang="en-US" dirty="0"/>
              <a:t>利益率↑</a:t>
            </a:r>
            <a:endParaRPr lang="zh-CN" altLang="en-US" dirty="0"/>
          </a:p>
        </p:txBody>
      </p:sp>
      <p:cxnSp>
        <p:nvCxnSpPr>
          <p:cNvPr id="13" name="连接符: 肘形 12">
            <a:extLst>
              <a:ext uri="{FF2B5EF4-FFF2-40B4-BE49-F238E27FC236}">
                <a16:creationId xmlns:a16="http://schemas.microsoft.com/office/drawing/2014/main" id="{6E9AE335-411B-D7FE-D725-C6866790BCF5}"/>
              </a:ext>
            </a:extLst>
          </p:cNvPr>
          <p:cNvCxnSpPr>
            <a:cxnSpLocks/>
            <a:stCxn id="9" idx="2"/>
            <a:endCxn id="12" idx="3"/>
          </p:cNvCxnSpPr>
          <p:nvPr/>
        </p:nvCxnSpPr>
        <p:spPr>
          <a:xfrm rot="5400000">
            <a:off x="9402366" y="3818637"/>
            <a:ext cx="2129521" cy="13284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917DD7D9-0551-2AA8-AB34-C1AC0214CADA}"/>
              </a:ext>
            </a:extLst>
          </p:cNvPr>
          <p:cNvCxnSpPr>
            <a:cxnSpLocks/>
            <a:stCxn id="12" idx="1"/>
            <a:endCxn id="5" idx="2"/>
          </p:cNvCxnSpPr>
          <p:nvPr/>
        </p:nvCxnSpPr>
        <p:spPr>
          <a:xfrm rot="10800000">
            <a:off x="6083402" y="3418106"/>
            <a:ext cx="2006425"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B9524F7-9F8B-7F17-813D-83BDB213C454}"/>
              </a:ext>
            </a:extLst>
          </p:cNvPr>
          <p:cNvSpPr txBox="1"/>
          <p:nvPr/>
        </p:nvSpPr>
        <p:spPr>
          <a:xfrm>
            <a:off x="2537758" y="904320"/>
            <a:ext cx="1484089" cy="646331"/>
          </a:xfrm>
          <a:prstGeom prst="rect">
            <a:avLst/>
          </a:prstGeom>
          <a:noFill/>
          <a:ln>
            <a:solidFill>
              <a:schemeClr val="tx1"/>
            </a:solidFill>
          </a:ln>
        </p:spPr>
        <p:txBody>
          <a:bodyPr wrap="square" rtlCol="0">
            <a:spAutoFit/>
          </a:bodyPr>
          <a:lstStyle/>
          <a:p>
            <a:pPr algn="ctr"/>
            <a:r>
              <a:rPr lang="ja-JP" altLang="en-US" dirty="0"/>
              <a:t>幸福</a:t>
            </a:r>
            <a:endParaRPr lang="en-US" altLang="ja-JP" dirty="0"/>
          </a:p>
          <a:p>
            <a:pPr algn="ctr"/>
            <a:r>
              <a:rPr lang="ja-JP" altLang="en-US" dirty="0"/>
              <a:t>社会保険↑</a:t>
            </a:r>
            <a:endParaRPr lang="zh-CN" altLang="en-US" dirty="0"/>
          </a:p>
        </p:txBody>
      </p:sp>
      <p:sp>
        <p:nvSpPr>
          <p:cNvPr id="24" name="文本框 23">
            <a:extLst>
              <a:ext uri="{FF2B5EF4-FFF2-40B4-BE49-F238E27FC236}">
                <a16:creationId xmlns:a16="http://schemas.microsoft.com/office/drawing/2014/main" id="{99A0B32D-32B5-A862-1670-CE32EC1C1DD0}"/>
              </a:ext>
            </a:extLst>
          </p:cNvPr>
          <p:cNvSpPr txBox="1"/>
          <p:nvPr/>
        </p:nvSpPr>
        <p:spPr>
          <a:xfrm>
            <a:off x="318601" y="2771773"/>
            <a:ext cx="1484089" cy="646331"/>
          </a:xfrm>
          <a:prstGeom prst="rect">
            <a:avLst/>
          </a:prstGeom>
          <a:noFill/>
          <a:ln>
            <a:solidFill>
              <a:schemeClr val="tx1"/>
            </a:solidFill>
          </a:ln>
        </p:spPr>
        <p:txBody>
          <a:bodyPr wrap="square" rtlCol="0">
            <a:spAutoFit/>
          </a:bodyPr>
          <a:lstStyle/>
          <a:p>
            <a:pPr algn="ctr"/>
            <a:r>
              <a:rPr lang="ja-JP" altLang="en-US" dirty="0"/>
              <a:t>家庭</a:t>
            </a:r>
            <a:endParaRPr lang="en-US" altLang="ja-JP" dirty="0"/>
          </a:p>
          <a:p>
            <a:pPr algn="ctr"/>
            <a:r>
              <a:rPr lang="ja-JP" altLang="en-US" dirty="0"/>
              <a:t>生育率↑</a:t>
            </a:r>
            <a:endParaRPr lang="zh-CN" altLang="en-US" dirty="0"/>
          </a:p>
        </p:txBody>
      </p:sp>
      <p:sp>
        <p:nvSpPr>
          <p:cNvPr id="25" name="文本框 24">
            <a:extLst>
              <a:ext uri="{FF2B5EF4-FFF2-40B4-BE49-F238E27FC236}">
                <a16:creationId xmlns:a16="http://schemas.microsoft.com/office/drawing/2014/main" id="{9293A72A-7664-7F5B-6B3D-267C6E0E29BC}"/>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投資</a:t>
            </a:r>
            <a:endParaRPr lang="en-US" altLang="ja-JP" dirty="0"/>
          </a:p>
          <a:p>
            <a:pPr algn="ctr"/>
            <a:r>
              <a:rPr lang="ja-JP" altLang="en-US" dirty="0"/>
              <a:t>資産・教育↑</a:t>
            </a:r>
            <a:endParaRPr lang="zh-CN" altLang="en-US" dirty="0"/>
          </a:p>
        </p:txBody>
      </p:sp>
      <p:cxnSp>
        <p:nvCxnSpPr>
          <p:cNvPr id="27" name="连接符: 肘形 26">
            <a:extLst>
              <a:ext uri="{FF2B5EF4-FFF2-40B4-BE49-F238E27FC236}">
                <a16:creationId xmlns:a16="http://schemas.microsoft.com/office/drawing/2014/main" id="{D4FA50AB-E6FE-C7AE-2700-C7542353ED23}"/>
              </a:ext>
            </a:extLst>
          </p:cNvPr>
          <p:cNvCxnSpPr>
            <a:stCxn id="5" idx="0"/>
            <a:endCxn id="23" idx="3"/>
          </p:cNvCxnSpPr>
          <p:nvPr/>
        </p:nvCxnSpPr>
        <p:spPr>
          <a:xfrm rot="16200000" flipV="1">
            <a:off x="4280480" y="968854"/>
            <a:ext cx="1544289" cy="20615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E03A1C96-F990-4902-B2E6-4E48ADEAEE45}"/>
              </a:ext>
            </a:extLst>
          </p:cNvPr>
          <p:cNvCxnSpPr>
            <a:cxnSpLocks/>
            <a:stCxn id="23" idx="1"/>
            <a:endCxn id="24" idx="0"/>
          </p:cNvCxnSpPr>
          <p:nvPr/>
        </p:nvCxnSpPr>
        <p:spPr>
          <a:xfrm rot="10800000" flipV="1">
            <a:off x="1060646" y="1227485"/>
            <a:ext cx="1477112" cy="15442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975613FE-09EE-2ACA-08C7-55002C83D969}"/>
              </a:ext>
            </a:extLst>
          </p:cNvPr>
          <p:cNvCxnSpPr>
            <a:cxnSpLocks/>
            <a:stCxn id="24" idx="2"/>
            <a:endCxn id="25" idx="1"/>
          </p:cNvCxnSpPr>
          <p:nvPr/>
        </p:nvCxnSpPr>
        <p:spPr>
          <a:xfrm rot="16200000" flipH="1">
            <a:off x="584643" y="3894107"/>
            <a:ext cx="212952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2DE824C1-CFCD-AA45-68F6-49E7D8F6AC69}"/>
              </a:ext>
            </a:extLst>
          </p:cNvPr>
          <p:cNvCxnSpPr>
            <a:cxnSpLocks/>
            <a:stCxn id="25" idx="3"/>
            <a:endCxn id="5" idx="2"/>
          </p:cNvCxnSpPr>
          <p:nvPr/>
        </p:nvCxnSpPr>
        <p:spPr>
          <a:xfrm flipV="1">
            <a:off x="4165743" y="3418106"/>
            <a:ext cx="1917658"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166A535-D72B-DF81-ADB8-BAC0536EB54F}"/>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社会</a:t>
            </a:r>
            <a:endParaRPr lang="zh-CN" altLang="en-US" sz="3200" dirty="0">
              <a:latin typeface="MS Mincho" panose="02020609040205080304" pitchFamily="49" charset="-128"/>
              <a:ea typeface="MS Mincho" panose="02020609040205080304" pitchFamily="49" charset="-128"/>
            </a:endParaRPr>
          </a:p>
        </p:txBody>
      </p:sp>
      <p:sp>
        <p:nvSpPr>
          <p:cNvPr id="39" name="文本框 38">
            <a:extLst>
              <a:ext uri="{FF2B5EF4-FFF2-40B4-BE49-F238E27FC236}">
                <a16:creationId xmlns:a16="http://schemas.microsoft.com/office/drawing/2014/main" id="{8C5B72FD-5C2B-E447-B817-17F9553C6C93}"/>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経済</a:t>
            </a:r>
            <a:endParaRPr lang="zh-CN" altLang="en-US" sz="3200" dirty="0">
              <a:latin typeface="MS Mincho" panose="02020609040205080304" pitchFamily="49" charset="-128"/>
              <a:ea typeface="MS Mincho" panose="02020609040205080304" pitchFamily="49" charset="-128"/>
            </a:endParaRPr>
          </a:p>
        </p:txBody>
      </p:sp>
      <p:sp>
        <p:nvSpPr>
          <p:cNvPr id="7" name="箭头: 上弧形 6">
            <a:extLst>
              <a:ext uri="{FF2B5EF4-FFF2-40B4-BE49-F238E27FC236}">
                <a16:creationId xmlns:a16="http://schemas.microsoft.com/office/drawing/2014/main" id="{9080C938-110E-0A9D-D55D-E70B88660E87}"/>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下弧形 9">
            <a:extLst>
              <a:ext uri="{FF2B5EF4-FFF2-40B4-BE49-F238E27FC236}">
                <a16:creationId xmlns:a16="http://schemas.microsoft.com/office/drawing/2014/main" id="{14F03472-1C68-A7F0-9BD8-164B808E1DD6}"/>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5131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貨幣（通貨）</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4062651"/>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通貨競争力（国民の資産価値の守り）</a:t>
            </a:r>
            <a:endParaRPr lang="en-US" altLang="ja-JP" sz="2400" dirty="0">
              <a:latin typeface="MS Mincho" panose="02020609040205080304" pitchFamily="49" charset="-128"/>
              <a:ea typeface="MS Mincho" panose="02020609040205080304" pitchFamily="49" charset="-128"/>
            </a:endParaRPr>
          </a:p>
          <a:p>
            <a:pPr lvl="1" indent="-4572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公営事業収入強化、特に先端技術関連の国営企業の競争力・利益を強化</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税金確保</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（未来利益を取得するために）国民に投資ファンド専用の（固定利子・変動利子）国債を発行</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b="0" i="0" dirty="0">
                <a:solidFill>
                  <a:srgbClr val="4E4E4E"/>
                </a:solidFill>
                <a:effectLst/>
                <a:latin typeface="MS Mincho" panose="02020609040205080304" pitchFamily="49" charset="-128"/>
                <a:ea typeface="MS Mincho" panose="02020609040205080304" pitchFamily="49" charset="-128"/>
              </a:rPr>
              <a:t>貨幣価値（購買力）</a:t>
            </a:r>
            <a:r>
              <a:rPr lang="ja-JP" altLang="en-US" sz="2400" dirty="0">
                <a:latin typeface="MS Mincho" panose="02020609040205080304" pitchFamily="49" charset="-128"/>
                <a:ea typeface="MS Mincho" panose="02020609040205080304" pitchFamily="49" charset="-128"/>
              </a:rPr>
              <a:t>は　年２％～３％をアップ</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生産性</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693319"/>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先端技術を活用して　全社会の生産性を改善し、企業は　コアビジネスを投資して　競争力を強化する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人材育成・先端技術の投資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企業の業務改善、生産性アップ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運営コストをコントロールし、利益率を向上させる、有利なマーケット地位を確保する。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労働制度</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安定就職を推進する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雇用正規化の就労支援、特に　ハローワークの転職紹介担当は　業務知識と業界知識を強化、企業の人材派遣比例は　最高３０％を限定する</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ブラック企業情報の公開、刑罰を強化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投資・賃上げなど評価条件が満足になれば　優遇として　法人税返還</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社会平均給料は　毎年３％以上をアップする、目標：</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graphicFrame>
        <p:nvGraphicFramePr>
          <p:cNvPr id="6" name="表格 6">
            <a:extLst>
              <a:ext uri="{FF2B5EF4-FFF2-40B4-BE49-F238E27FC236}">
                <a16:creationId xmlns:a16="http://schemas.microsoft.com/office/drawing/2014/main" id="{274CF642-0BA7-210D-B2AD-04BD6B79CE3B}"/>
              </a:ext>
            </a:extLst>
          </p:cNvPr>
          <p:cNvGraphicFramePr>
            <a:graphicFrameLocks noGrp="1"/>
          </p:cNvGraphicFramePr>
          <p:nvPr>
            <p:extLst>
              <p:ext uri="{D42A27DB-BD31-4B8C-83A1-F6EECF244321}">
                <p14:modId xmlns:p14="http://schemas.microsoft.com/office/powerpoint/2010/main" val="2158482367"/>
              </p:ext>
            </p:extLst>
          </p:nvPr>
        </p:nvGraphicFramePr>
        <p:xfrm>
          <a:off x="334768" y="4169887"/>
          <a:ext cx="11540250" cy="2219960"/>
        </p:xfrm>
        <a:graphic>
          <a:graphicData uri="http://schemas.openxmlformats.org/drawingml/2006/table">
            <a:tbl>
              <a:tblPr firstRow="1" bandRow="1">
                <a:tableStyleId>{5C22544A-7EE6-4342-B048-85BDC9FD1C3A}</a:tableStyleId>
              </a:tblPr>
              <a:tblGrid>
                <a:gridCol w="2308050">
                  <a:extLst>
                    <a:ext uri="{9D8B030D-6E8A-4147-A177-3AD203B41FA5}">
                      <a16:colId xmlns:a16="http://schemas.microsoft.com/office/drawing/2014/main" val="302178192"/>
                    </a:ext>
                  </a:extLst>
                </a:gridCol>
                <a:gridCol w="2308050">
                  <a:extLst>
                    <a:ext uri="{9D8B030D-6E8A-4147-A177-3AD203B41FA5}">
                      <a16:colId xmlns:a16="http://schemas.microsoft.com/office/drawing/2014/main" val="3996160569"/>
                    </a:ext>
                  </a:extLst>
                </a:gridCol>
                <a:gridCol w="2308050">
                  <a:extLst>
                    <a:ext uri="{9D8B030D-6E8A-4147-A177-3AD203B41FA5}">
                      <a16:colId xmlns:a16="http://schemas.microsoft.com/office/drawing/2014/main" val="4239341767"/>
                    </a:ext>
                  </a:extLst>
                </a:gridCol>
                <a:gridCol w="2308050">
                  <a:extLst>
                    <a:ext uri="{9D8B030D-6E8A-4147-A177-3AD203B41FA5}">
                      <a16:colId xmlns:a16="http://schemas.microsoft.com/office/drawing/2014/main" val="2736403003"/>
                    </a:ext>
                  </a:extLst>
                </a:gridCol>
                <a:gridCol w="2308050">
                  <a:extLst>
                    <a:ext uri="{9D8B030D-6E8A-4147-A177-3AD203B41FA5}">
                      <a16:colId xmlns:a16="http://schemas.microsoft.com/office/drawing/2014/main" val="3629463688"/>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最低時間給</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月給（月</a:t>
                      </a:r>
                      <a:r>
                        <a:rPr lang="en-US" altLang="ja-JP" dirty="0">
                          <a:latin typeface="MS Mincho" panose="02020609040205080304" pitchFamily="49" charset="-128"/>
                          <a:ea typeface="MS Mincho" panose="02020609040205080304" pitchFamily="49" charset="-128"/>
                        </a:rPr>
                        <a:t>168</a:t>
                      </a:r>
                      <a:r>
                        <a:rPr lang="ja-JP" altLang="en-US" dirty="0">
                          <a:latin typeface="MS Mincho" panose="02020609040205080304" pitchFamily="49" charset="-128"/>
                          <a:ea typeface="MS Mincho" panose="02020609040205080304" pitchFamily="49" charset="-128"/>
                        </a:rPr>
                        <a:t>時間）</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賃上げ率（複利）</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対策検討</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304325901"/>
                  </a:ext>
                </a:extLst>
              </a:tr>
              <a:tr h="370840">
                <a:tc>
                  <a:txBody>
                    <a:bodyPr/>
                    <a:lstStyle/>
                    <a:p>
                      <a:pPr algn="ctr"/>
                      <a:r>
                        <a:rPr lang="en-US" altLang="ja-JP" dirty="0">
                          <a:latin typeface="MS Mincho" panose="02020609040205080304" pitchFamily="49" charset="-128"/>
                          <a:ea typeface="MS Mincho" panose="02020609040205080304" pitchFamily="49" charset="-128"/>
                        </a:rPr>
                        <a:t>2022</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930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15.624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045977435"/>
                  </a:ext>
                </a:extLst>
              </a:tr>
              <a:tr h="203356">
                <a:tc>
                  <a:txBody>
                    <a:bodyPr/>
                    <a:lstStyle/>
                    <a:p>
                      <a:pPr algn="ctr"/>
                      <a:r>
                        <a:rPr lang="en-US" altLang="ja-JP" sz="1800" dirty="0">
                          <a:latin typeface="MS Mincho" panose="02020609040205080304" pitchFamily="49" charset="-128"/>
                          <a:ea typeface="MS Mincho" panose="02020609040205080304" pitchFamily="49" charset="-128"/>
                        </a:rPr>
                        <a:t>2025</a:t>
                      </a:r>
                      <a:r>
                        <a:rPr lang="ja-JP" altLang="en-US" sz="1800"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1200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20.16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約１０％</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生産性、人材流動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210977889"/>
                  </a:ext>
                </a:extLst>
              </a:tr>
              <a:tr h="370840">
                <a:tc>
                  <a:txBody>
                    <a:bodyPr/>
                    <a:lstStyle/>
                    <a:p>
                      <a:pPr algn="ctr"/>
                      <a:r>
                        <a:rPr lang="en-US" altLang="ja-JP" dirty="0">
                          <a:latin typeface="MS Mincho" panose="02020609040205080304" pitchFamily="49" charset="-128"/>
                          <a:ea typeface="MS Mincho" panose="02020609040205080304" pitchFamily="49" charset="-128"/>
                        </a:rPr>
                        <a:t>2030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25.2</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約５％</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技能教育支援</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937019790"/>
                  </a:ext>
                </a:extLst>
              </a:tr>
              <a:tr h="370840">
                <a:tc>
                  <a:txBody>
                    <a:bodyPr/>
                    <a:lstStyle/>
                    <a:p>
                      <a:pPr algn="ctr"/>
                      <a:r>
                        <a:rPr lang="en-US" altLang="ja-JP" dirty="0">
                          <a:latin typeface="MS Mincho" panose="02020609040205080304" pitchFamily="49" charset="-128"/>
                          <a:ea typeface="MS Mincho" panose="02020609040205080304" pitchFamily="49" charset="-128"/>
                        </a:rPr>
                        <a:t>2035</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1750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29.4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985188649"/>
                  </a:ext>
                </a:extLst>
              </a:tr>
              <a:tr h="370840">
                <a:tc>
                  <a:txBody>
                    <a:bodyPr/>
                    <a:lstStyle/>
                    <a:p>
                      <a:pPr algn="ctr"/>
                      <a:r>
                        <a:rPr lang="en-US" altLang="ja-JP" dirty="0">
                          <a:latin typeface="MS Mincho" panose="02020609040205080304" pitchFamily="49" charset="-128"/>
                          <a:ea typeface="MS Mincho" panose="02020609040205080304" pitchFamily="49" charset="-128"/>
                        </a:rPr>
                        <a:t>2040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33.6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136658791"/>
                  </a:ext>
                </a:extLst>
              </a:tr>
            </a:tbl>
          </a:graphicData>
        </a:graphic>
      </p:graphicFrame>
    </p:spTree>
    <p:extLst>
      <p:ext uri="{BB962C8B-B14F-4D97-AF65-F5344CB8AC3E}">
        <p14:creationId xmlns:p14="http://schemas.microsoft.com/office/powerpoint/2010/main" val="32629507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社会保険</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10"/>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年金</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XX</a:t>
            </a: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健康診断</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基本医療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生育支援</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高齢介護</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zh-TW" altLang="en-US" dirty="0">
                <a:latin typeface="MS Mincho" panose="02020609040205080304" pitchFamily="49" charset="-128"/>
                <a:ea typeface="MS Mincho" panose="02020609040205080304" pitchFamily="49" charset="-128"/>
              </a:rPr>
              <a:t>住宅互助</a:t>
            </a:r>
            <a:r>
              <a:rPr lang="ja-JP" altLang="en-US" sz="2400" dirty="0">
                <a:latin typeface="MS Mincho" panose="02020609040205080304" pitchFamily="49" charset="-128"/>
                <a:ea typeface="MS Mincho" panose="02020609040205080304" pitchFamily="49" charset="-128"/>
              </a:rPr>
              <a:t>積金</a:t>
            </a:r>
            <a:endParaRPr lang="en-US" altLang="ja-JP" dirty="0">
              <a:latin typeface="MS Mincho" panose="02020609040205080304" pitchFamily="49" charset="-128"/>
              <a:ea typeface="MS Mincho" panose="02020609040205080304" pitchFamily="49" charset="-128"/>
            </a:endParaRPr>
          </a:p>
          <a:p>
            <a:pPr lvl="1"/>
            <a:r>
              <a:rPr lang="ja-JP" altLang="en-US" sz="2400">
                <a:latin typeface="MS Mincho" panose="02020609040205080304" pitchFamily="49" charset="-128"/>
                <a:ea typeface="MS Mincho" panose="02020609040205080304" pitchFamily="49" charset="-128"/>
              </a:rPr>
              <a:t>毎月定額貯金</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Tree>
    <p:extLst>
      <p:ext uri="{BB962C8B-B14F-4D97-AF65-F5344CB8AC3E}">
        <p14:creationId xmlns:p14="http://schemas.microsoft.com/office/powerpoint/2010/main" val="13503929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p:txBody>
          <a:bodyPr/>
          <a:lstStyle/>
          <a:p>
            <a:r>
              <a:rPr lang="ja-JP" altLang="en-US" dirty="0"/>
              <a:t>再分配：税収</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2022/8/16</a:t>
            </a:fld>
            <a:endParaRPr lang="en-US"/>
          </a:p>
        </p:txBody>
      </p:sp>
      <p:sp>
        <p:nvSpPr>
          <p:cNvPr id="6" name="文本框 5">
            <a:extLst>
              <a:ext uri="{FF2B5EF4-FFF2-40B4-BE49-F238E27FC236}">
                <a16:creationId xmlns:a16="http://schemas.microsoft.com/office/drawing/2014/main" id="{1538ADF0-F88B-763D-F5CA-E4D6C94575D6}"/>
              </a:ext>
            </a:extLst>
          </p:cNvPr>
          <p:cNvSpPr txBox="1"/>
          <p:nvPr/>
        </p:nvSpPr>
        <p:spPr>
          <a:xfrm>
            <a:off x="5198127" y="2956446"/>
            <a:ext cx="1795748" cy="584775"/>
          </a:xfrm>
          <a:prstGeom prst="rect">
            <a:avLst/>
          </a:prstGeom>
          <a:noFill/>
          <a:ln>
            <a:solidFill>
              <a:schemeClr val="tx1"/>
            </a:solidFill>
          </a:ln>
        </p:spPr>
        <p:txBody>
          <a:bodyPr wrap="square" rtlCol="0">
            <a:noAutofit/>
          </a:bodyPr>
          <a:lstStyle/>
          <a:p>
            <a:pPr algn="ctr"/>
            <a:r>
              <a:rPr lang="ja-JP" altLang="en-US" dirty="0"/>
              <a:t>所得税・法人税</a:t>
            </a:r>
            <a:endParaRPr lang="en-US" altLang="ja-JP" dirty="0"/>
          </a:p>
          <a:p>
            <a:pPr algn="ctr"/>
            <a:r>
              <a:rPr lang="ja-JP" altLang="en-US" dirty="0"/>
              <a:t>納付↑</a:t>
            </a:r>
            <a:endParaRPr lang="zh-CN" altLang="en-US" dirty="0"/>
          </a:p>
        </p:txBody>
      </p:sp>
      <p:cxnSp>
        <p:nvCxnSpPr>
          <p:cNvPr id="8" name="连接符: 肘形 7">
            <a:extLst>
              <a:ext uri="{FF2B5EF4-FFF2-40B4-BE49-F238E27FC236}">
                <a16:creationId xmlns:a16="http://schemas.microsoft.com/office/drawing/2014/main" id="{9259E11A-3089-1400-B40D-04455D161A19}"/>
              </a:ext>
            </a:extLst>
          </p:cNvPr>
          <p:cNvCxnSpPr>
            <a:cxnSpLocks/>
            <a:stCxn id="6" idx="0"/>
            <a:endCxn id="32" idx="1"/>
          </p:cNvCxnSpPr>
          <p:nvPr/>
        </p:nvCxnSpPr>
        <p:spPr>
          <a:xfrm rot="5400000" flipH="1" flipV="1">
            <a:off x="5660364" y="1643755"/>
            <a:ext cx="1748328"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CD36FED-6BFC-1C6D-4B80-FF6A0BF56C3D}"/>
              </a:ext>
            </a:extLst>
          </p:cNvPr>
          <p:cNvSpPr txBox="1"/>
          <p:nvPr/>
        </p:nvSpPr>
        <p:spPr>
          <a:xfrm>
            <a:off x="10473863" y="3012916"/>
            <a:ext cx="1415761" cy="646331"/>
          </a:xfrm>
          <a:prstGeom prst="rect">
            <a:avLst/>
          </a:prstGeom>
          <a:noFill/>
          <a:ln>
            <a:solidFill>
              <a:schemeClr val="tx1"/>
            </a:solidFill>
          </a:ln>
        </p:spPr>
        <p:txBody>
          <a:bodyPr wrap="square" rtlCol="0">
            <a:spAutoFit/>
          </a:bodyPr>
          <a:lstStyle/>
          <a:p>
            <a:pPr algn="ctr"/>
            <a:r>
              <a:rPr lang="ja-JP" altLang="en-US" dirty="0"/>
              <a:t>法人税優遇</a:t>
            </a:r>
            <a:endParaRPr lang="en-US" altLang="ja-JP" dirty="0"/>
          </a:p>
          <a:p>
            <a:pPr algn="ctr"/>
            <a:r>
              <a:rPr lang="ja-JP" altLang="en-US" dirty="0"/>
              <a:t>税金返還↓</a:t>
            </a:r>
            <a:endParaRPr lang="zh-CN" altLang="en-US" dirty="0"/>
          </a:p>
        </p:txBody>
      </p:sp>
      <p:cxnSp>
        <p:nvCxnSpPr>
          <p:cNvPr id="10" name="连接符: 肘形 9">
            <a:extLst>
              <a:ext uri="{FF2B5EF4-FFF2-40B4-BE49-F238E27FC236}">
                <a16:creationId xmlns:a16="http://schemas.microsoft.com/office/drawing/2014/main" id="{DB0A8384-B262-5A3C-C5B8-CC8531974F9D}"/>
              </a:ext>
            </a:extLst>
          </p:cNvPr>
          <p:cNvCxnSpPr>
            <a:cxnSpLocks/>
            <a:stCxn id="32" idx="3"/>
            <a:endCxn id="9" idx="0"/>
          </p:cNvCxnSpPr>
          <p:nvPr/>
        </p:nvCxnSpPr>
        <p:spPr>
          <a:xfrm>
            <a:off x="10311348" y="1208118"/>
            <a:ext cx="870396" cy="180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20DFFE6-32C0-1540-B994-0E653163C072}"/>
              </a:ext>
            </a:extLst>
          </p:cNvPr>
          <p:cNvSpPr txBox="1"/>
          <p:nvPr/>
        </p:nvSpPr>
        <p:spPr>
          <a:xfrm>
            <a:off x="8004172" y="5224461"/>
            <a:ext cx="1884378" cy="646330"/>
          </a:xfrm>
          <a:prstGeom prst="rect">
            <a:avLst/>
          </a:prstGeom>
          <a:noFill/>
          <a:ln>
            <a:solidFill>
              <a:schemeClr val="tx1"/>
            </a:solidFill>
          </a:ln>
        </p:spPr>
        <p:txBody>
          <a:bodyPr wrap="square" rtlCol="0">
            <a:noAutofit/>
          </a:bodyPr>
          <a:lstStyle/>
          <a:p>
            <a:pPr algn="ctr"/>
            <a:r>
              <a:rPr lang="ja-JP" altLang="en-US" dirty="0"/>
              <a:t>次年度事業改善</a:t>
            </a:r>
            <a:endParaRPr lang="en-US" altLang="ja-JP" dirty="0"/>
          </a:p>
          <a:p>
            <a:pPr algn="ctr"/>
            <a:r>
              <a:rPr lang="ja-JP" altLang="en-US" dirty="0"/>
              <a:t>利益率↑</a:t>
            </a:r>
            <a:endParaRPr lang="zh-CN" altLang="en-US" dirty="0"/>
          </a:p>
        </p:txBody>
      </p:sp>
      <p:cxnSp>
        <p:nvCxnSpPr>
          <p:cNvPr id="12" name="连接符: 肘形 11">
            <a:extLst>
              <a:ext uri="{FF2B5EF4-FFF2-40B4-BE49-F238E27FC236}">
                <a16:creationId xmlns:a16="http://schemas.microsoft.com/office/drawing/2014/main" id="{851B68AD-AC53-C3ED-0199-D764C69FE52B}"/>
              </a:ext>
            </a:extLst>
          </p:cNvPr>
          <p:cNvCxnSpPr>
            <a:cxnSpLocks/>
            <a:stCxn id="9" idx="2"/>
            <a:endCxn id="11" idx="3"/>
          </p:cNvCxnSpPr>
          <p:nvPr/>
        </p:nvCxnSpPr>
        <p:spPr>
          <a:xfrm rot="5400000">
            <a:off x="9590958" y="3956839"/>
            <a:ext cx="1888379" cy="12931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0A5460-45C6-E5DF-86BC-935510A9EBF8}"/>
              </a:ext>
            </a:extLst>
          </p:cNvPr>
          <p:cNvCxnSpPr>
            <a:cxnSpLocks/>
            <a:stCxn id="11" idx="1"/>
            <a:endCxn id="6" idx="2"/>
          </p:cNvCxnSpPr>
          <p:nvPr/>
        </p:nvCxnSpPr>
        <p:spPr>
          <a:xfrm rot="10800000">
            <a:off x="6096002" y="3541222"/>
            <a:ext cx="1908171"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F58FC4E-652E-4F07-65B5-E27B8D9DAD3A}"/>
              </a:ext>
            </a:extLst>
          </p:cNvPr>
          <p:cNvSpPr txBox="1"/>
          <p:nvPr/>
        </p:nvSpPr>
        <p:spPr>
          <a:xfrm>
            <a:off x="318601" y="3057533"/>
            <a:ext cx="1484089" cy="646331"/>
          </a:xfrm>
          <a:prstGeom prst="rect">
            <a:avLst/>
          </a:prstGeom>
          <a:noFill/>
          <a:ln>
            <a:solidFill>
              <a:schemeClr val="tx1"/>
            </a:solidFill>
          </a:ln>
        </p:spPr>
        <p:txBody>
          <a:bodyPr wrap="square" rtlCol="0">
            <a:spAutoFit/>
          </a:bodyPr>
          <a:lstStyle/>
          <a:p>
            <a:pPr algn="ctr"/>
            <a:r>
              <a:rPr lang="ja-JP" altLang="en-US" dirty="0"/>
              <a:t>所得税優遇</a:t>
            </a:r>
            <a:endParaRPr lang="en-US" altLang="ja-JP" dirty="0"/>
          </a:p>
          <a:p>
            <a:pPr algn="ctr"/>
            <a:r>
              <a:rPr lang="ja-JP" altLang="en-US" dirty="0"/>
              <a:t>税金返還↓</a:t>
            </a:r>
            <a:endParaRPr lang="zh-CN" altLang="en-US" dirty="0"/>
          </a:p>
        </p:txBody>
      </p:sp>
      <p:sp>
        <p:nvSpPr>
          <p:cNvPr id="16" name="文本框 15">
            <a:extLst>
              <a:ext uri="{FF2B5EF4-FFF2-40B4-BE49-F238E27FC236}">
                <a16:creationId xmlns:a16="http://schemas.microsoft.com/office/drawing/2014/main" id="{EB10D840-D73D-5FEB-AB5E-61B3FBF6C0E1}"/>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次年度投資</a:t>
            </a:r>
            <a:endParaRPr lang="en-US" altLang="ja-JP" dirty="0"/>
          </a:p>
          <a:p>
            <a:pPr algn="ctr"/>
            <a:r>
              <a:rPr lang="ja-JP" altLang="en-US" dirty="0"/>
              <a:t>資産・技能↑</a:t>
            </a:r>
            <a:endParaRPr lang="zh-CN" altLang="en-US" dirty="0"/>
          </a:p>
        </p:txBody>
      </p:sp>
      <p:cxnSp>
        <p:nvCxnSpPr>
          <p:cNvPr id="17" name="连接符: 肘形 16">
            <a:extLst>
              <a:ext uri="{FF2B5EF4-FFF2-40B4-BE49-F238E27FC236}">
                <a16:creationId xmlns:a16="http://schemas.microsoft.com/office/drawing/2014/main" id="{E183BCA4-2CB4-6568-B1A4-6DDF6C32D0D2}"/>
              </a:ext>
            </a:extLst>
          </p:cNvPr>
          <p:cNvCxnSpPr>
            <a:cxnSpLocks/>
            <a:stCxn id="6" idx="0"/>
            <a:endCxn id="29" idx="3"/>
          </p:cNvCxnSpPr>
          <p:nvPr/>
        </p:nvCxnSpPr>
        <p:spPr>
          <a:xfrm rot="16200000" flipV="1">
            <a:off x="4784799" y="1645243"/>
            <a:ext cx="1745350"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DE964FCA-01B8-127B-AA24-3DE988B51CB5}"/>
              </a:ext>
            </a:extLst>
          </p:cNvPr>
          <p:cNvCxnSpPr>
            <a:cxnSpLocks/>
            <a:stCxn id="29" idx="1"/>
            <a:endCxn id="15" idx="0"/>
          </p:cNvCxnSpPr>
          <p:nvPr/>
        </p:nvCxnSpPr>
        <p:spPr>
          <a:xfrm rot="10800000" flipV="1">
            <a:off x="1060646" y="1211095"/>
            <a:ext cx="820008" cy="18464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3D8E6270-F614-CAD8-9294-8A75C0138D87}"/>
              </a:ext>
            </a:extLst>
          </p:cNvPr>
          <p:cNvCxnSpPr>
            <a:cxnSpLocks/>
            <a:stCxn id="15" idx="2"/>
            <a:endCxn id="16" idx="1"/>
          </p:cNvCxnSpPr>
          <p:nvPr/>
        </p:nvCxnSpPr>
        <p:spPr>
          <a:xfrm rot="16200000" flipH="1">
            <a:off x="727523" y="4036987"/>
            <a:ext cx="184376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C6BA210B-3663-4D4F-3034-EB7BE806E395}"/>
              </a:ext>
            </a:extLst>
          </p:cNvPr>
          <p:cNvCxnSpPr>
            <a:cxnSpLocks/>
            <a:stCxn id="16" idx="3"/>
            <a:endCxn id="6" idx="2"/>
          </p:cNvCxnSpPr>
          <p:nvPr/>
        </p:nvCxnSpPr>
        <p:spPr>
          <a:xfrm flipV="1">
            <a:off x="4165743" y="3541221"/>
            <a:ext cx="1930258"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819DCC6-8E74-CC83-07CC-5390AB087647}"/>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国民</a:t>
            </a:r>
            <a:endParaRPr lang="zh-CN" altLang="en-US" sz="3200" dirty="0">
              <a:latin typeface="MS Mincho" panose="02020609040205080304" pitchFamily="49" charset="-128"/>
              <a:ea typeface="MS Mincho" panose="02020609040205080304" pitchFamily="49" charset="-128"/>
            </a:endParaRPr>
          </a:p>
        </p:txBody>
      </p:sp>
      <p:sp>
        <p:nvSpPr>
          <p:cNvPr id="22" name="文本框 21">
            <a:extLst>
              <a:ext uri="{FF2B5EF4-FFF2-40B4-BE49-F238E27FC236}">
                <a16:creationId xmlns:a16="http://schemas.microsoft.com/office/drawing/2014/main" id="{01CE1010-059F-17D4-022F-5ED8313E61A1}"/>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企業</a:t>
            </a:r>
            <a:endParaRPr lang="zh-CN" altLang="en-US" sz="3200" dirty="0">
              <a:latin typeface="MS Mincho" panose="02020609040205080304" pitchFamily="49" charset="-128"/>
              <a:ea typeface="MS Mincho" panose="02020609040205080304" pitchFamily="49" charset="-128"/>
            </a:endParaRPr>
          </a:p>
        </p:txBody>
      </p:sp>
      <p:sp>
        <p:nvSpPr>
          <p:cNvPr id="23" name="箭头: 上弧形 22">
            <a:extLst>
              <a:ext uri="{FF2B5EF4-FFF2-40B4-BE49-F238E27FC236}">
                <a16:creationId xmlns:a16="http://schemas.microsoft.com/office/drawing/2014/main" id="{68D0ED02-6EB7-EBC9-AD5A-2025F0D70CA8}"/>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下弧形 23">
            <a:extLst>
              <a:ext uri="{FF2B5EF4-FFF2-40B4-BE49-F238E27FC236}">
                <a16:creationId xmlns:a16="http://schemas.microsoft.com/office/drawing/2014/main" id="{BD04C11F-EE0F-C96D-D889-78B75DA13E7E}"/>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流程图: 决策 28">
            <a:extLst>
              <a:ext uri="{FF2B5EF4-FFF2-40B4-BE49-F238E27FC236}">
                <a16:creationId xmlns:a16="http://schemas.microsoft.com/office/drawing/2014/main" id="{8EFA3F61-65A2-F7D6-0408-C609444C6A27}"/>
              </a:ext>
            </a:extLst>
          </p:cNvPr>
          <p:cNvSpPr/>
          <p:nvPr/>
        </p:nvSpPr>
        <p:spPr>
          <a:xfrm>
            <a:off x="1880654" y="759003"/>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32" name="流程图: 决策 31">
            <a:extLst>
              <a:ext uri="{FF2B5EF4-FFF2-40B4-BE49-F238E27FC236}">
                <a16:creationId xmlns:a16="http://schemas.microsoft.com/office/drawing/2014/main" id="{84C7E08F-6BCB-2512-6DA3-9A49C051030A}"/>
              </a:ext>
            </a:extLst>
          </p:cNvPr>
          <p:cNvSpPr/>
          <p:nvPr/>
        </p:nvSpPr>
        <p:spPr>
          <a:xfrm>
            <a:off x="6973056" y="756025"/>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賃上げ・投資</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45" name="对话气泡: 圆角矩形 44">
            <a:extLst>
              <a:ext uri="{FF2B5EF4-FFF2-40B4-BE49-F238E27FC236}">
                <a16:creationId xmlns:a16="http://schemas.microsoft.com/office/drawing/2014/main" id="{0C1839E0-27BE-7724-2DC5-148723445154}"/>
              </a:ext>
            </a:extLst>
          </p:cNvPr>
          <p:cNvSpPr/>
          <p:nvPr/>
        </p:nvSpPr>
        <p:spPr>
          <a:xfrm>
            <a:off x="8642202" y="3987860"/>
            <a:ext cx="2256571" cy="544673"/>
          </a:xfrm>
          <a:prstGeom prst="wedgeRoundRectCallout">
            <a:avLst>
              <a:gd name="adj1" fmla="val 47472"/>
              <a:gd name="adj2" fmla="val -120976"/>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時限</a:t>
            </a:r>
            <a:r>
              <a:rPr lang="ja-JP" altLang="en-US" dirty="0">
                <a:solidFill>
                  <a:schemeClr val="tx1"/>
                </a:solidFill>
              </a:rPr>
              <a:t>：</a:t>
            </a:r>
            <a:r>
              <a:rPr lang="en-US" altLang="ja-JP" dirty="0">
                <a:solidFill>
                  <a:schemeClr val="tx1"/>
                </a:solidFill>
              </a:rPr>
              <a:t>2025</a:t>
            </a:r>
            <a:r>
              <a:rPr lang="ja-JP" altLang="en-US" dirty="0">
                <a:solidFill>
                  <a:schemeClr val="tx1"/>
                </a:solidFill>
              </a:rPr>
              <a:t>年まで</a:t>
            </a:r>
            <a:endParaRPr lang="zh-CN" altLang="en-US" dirty="0">
              <a:solidFill>
                <a:schemeClr val="tx1"/>
              </a:solidFill>
            </a:endParaRPr>
          </a:p>
        </p:txBody>
      </p:sp>
      <p:sp>
        <p:nvSpPr>
          <p:cNvPr id="46" name="对话气泡: 圆角矩形 45">
            <a:extLst>
              <a:ext uri="{FF2B5EF4-FFF2-40B4-BE49-F238E27FC236}">
                <a16:creationId xmlns:a16="http://schemas.microsoft.com/office/drawing/2014/main" id="{0269395E-694F-23B1-0AE7-B5B4B43BEC8D}"/>
              </a:ext>
            </a:extLst>
          </p:cNvPr>
          <p:cNvSpPr/>
          <p:nvPr/>
        </p:nvSpPr>
        <p:spPr>
          <a:xfrm>
            <a:off x="9621036" y="1663484"/>
            <a:ext cx="1510319" cy="446941"/>
          </a:xfrm>
          <a:prstGeom prst="wedgeRoundRectCallout">
            <a:avLst>
              <a:gd name="adj1" fmla="val -62644"/>
              <a:gd name="adj2" fmla="val -12100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成果に判定</a:t>
            </a:r>
            <a:endParaRPr lang="zh-CN" altLang="en-US" dirty="0">
              <a:solidFill>
                <a:schemeClr val="tx1"/>
              </a:solidFill>
            </a:endParaRPr>
          </a:p>
        </p:txBody>
      </p:sp>
      <p:sp>
        <p:nvSpPr>
          <p:cNvPr id="47" name="对话气泡: 圆角矩形 46">
            <a:extLst>
              <a:ext uri="{FF2B5EF4-FFF2-40B4-BE49-F238E27FC236}">
                <a16:creationId xmlns:a16="http://schemas.microsoft.com/office/drawing/2014/main" id="{DD303087-575C-CAB2-09AA-CC6C3EDA77EB}"/>
              </a:ext>
            </a:extLst>
          </p:cNvPr>
          <p:cNvSpPr/>
          <p:nvPr/>
        </p:nvSpPr>
        <p:spPr>
          <a:xfrm>
            <a:off x="1148461" y="1647522"/>
            <a:ext cx="1970434" cy="446941"/>
          </a:xfrm>
          <a:prstGeom prst="wedgeRoundRectCallout">
            <a:avLst>
              <a:gd name="adj1" fmla="val 42996"/>
              <a:gd name="adj2" fmla="val -13059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確定申告に判定</a:t>
            </a:r>
            <a:endParaRPr lang="zh-CN" altLang="en-US" dirty="0">
              <a:solidFill>
                <a:schemeClr val="tx1"/>
              </a:solidFill>
            </a:endParaRPr>
          </a:p>
        </p:txBody>
      </p:sp>
      <p:sp>
        <p:nvSpPr>
          <p:cNvPr id="3" name="文本框 2">
            <a:extLst>
              <a:ext uri="{FF2B5EF4-FFF2-40B4-BE49-F238E27FC236}">
                <a16:creationId xmlns:a16="http://schemas.microsoft.com/office/drawing/2014/main" id="{2C89337C-E676-4F11-4629-3FC2B1D37193}"/>
              </a:ext>
            </a:extLst>
          </p:cNvPr>
          <p:cNvSpPr txBox="1"/>
          <p:nvPr/>
        </p:nvSpPr>
        <p:spPr>
          <a:xfrm>
            <a:off x="10311348" y="756025"/>
            <a:ext cx="704315" cy="369332"/>
          </a:xfrm>
          <a:prstGeom prst="rect">
            <a:avLst/>
          </a:prstGeom>
          <a:noFill/>
        </p:spPr>
        <p:txBody>
          <a:bodyPr wrap="square" rtlCol="0">
            <a:spAutoFit/>
          </a:bodyPr>
          <a:lstStyle/>
          <a:p>
            <a:r>
              <a:rPr lang="en-US" altLang="zh-CN" dirty="0"/>
              <a:t>Yes</a:t>
            </a:r>
            <a:endParaRPr lang="zh-CN" altLang="en-US" dirty="0"/>
          </a:p>
        </p:txBody>
      </p:sp>
      <p:sp>
        <p:nvSpPr>
          <p:cNvPr id="27" name="文本框 26">
            <a:extLst>
              <a:ext uri="{FF2B5EF4-FFF2-40B4-BE49-F238E27FC236}">
                <a16:creationId xmlns:a16="http://schemas.microsoft.com/office/drawing/2014/main" id="{6D3BA027-8E49-D1AF-B1A6-F2C50EDA89C2}"/>
              </a:ext>
            </a:extLst>
          </p:cNvPr>
          <p:cNvSpPr txBox="1"/>
          <p:nvPr/>
        </p:nvSpPr>
        <p:spPr>
          <a:xfrm>
            <a:off x="1203317" y="750049"/>
            <a:ext cx="704315" cy="369332"/>
          </a:xfrm>
          <a:prstGeom prst="rect">
            <a:avLst/>
          </a:prstGeom>
          <a:noFill/>
        </p:spPr>
        <p:txBody>
          <a:bodyPr wrap="square" rtlCol="0">
            <a:spAutoFit/>
          </a:bodyPr>
          <a:lstStyle/>
          <a:p>
            <a:r>
              <a:rPr lang="en-US" altLang="zh-CN" dirty="0"/>
              <a:t>Yes</a:t>
            </a:r>
            <a:endParaRPr lang="zh-CN" altLang="en-US" dirty="0"/>
          </a:p>
        </p:txBody>
      </p:sp>
    </p:spTree>
    <p:extLst>
      <p:ext uri="{BB962C8B-B14F-4D97-AF65-F5344CB8AC3E}">
        <p14:creationId xmlns:p14="http://schemas.microsoft.com/office/powerpoint/2010/main" val="230831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憲法の人権</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a:t>
            </a:fld>
            <a:r>
              <a:rPr lang="ja-JP" altLang="en-US" spc="-45" dirty="0"/>
              <a:t>　</a:t>
            </a:r>
            <a:r>
              <a:rPr spc="-5" dirty="0"/>
              <a:t>-</a:t>
            </a:r>
          </a:p>
        </p:txBody>
      </p:sp>
    </p:spTree>
    <p:extLst>
      <p:ext uri="{BB962C8B-B14F-4D97-AF65-F5344CB8AC3E}">
        <p14:creationId xmlns:p14="http://schemas.microsoft.com/office/powerpoint/2010/main" val="35688611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2022/8/16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2022/8/16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行政サービスのプラットフォームアーキテクチャ（イメージ）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95</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244215114"/>
              </p:ext>
            </p:extLst>
          </p:nvPr>
        </p:nvGraphicFramePr>
        <p:xfrm>
          <a:off x="315152" y="492443"/>
          <a:ext cx="11561696" cy="430784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次世代システムについては、「納税者の利便性の向上」と「課税・徴収の効率化・高度化」を実現するためのインフラとして、</a:t>
                      </a: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r>
                        <a:rPr lang="en-US" altLang="ja-JP" dirty="0">
                          <a:latin typeface="+mn-ea"/>
                          <a:ea typeface="+mn-ea"/>
                        </a:rPr>
                        <a:t>ⅱ</a:t>
                      </a:r>
                      <a:r>
                        <a:rPr lang="ja-JP" altLang="en-US" dirty="0">
                          <a:latin typeface="+mn-ea"/>
                          <a:ea typeface="+mn-ea"/>
                        </a:rPr>
                        <a:t>）税目別のデータベースやアプリケーションの統廃合</a:t>
                      </a: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
        <p:nvSpPr>
          <p:cNvPr id="7" name="对话气泡: 圆角矩形 6">
            <a:extLst>
              <a:ext uri="{FF2B5EF4-FFF2-40B4-BE49-F238E27FC236}">
                <a16:creationId xmlns:a16="http://schemas.microsoft.com/office/drawing/2014/main" id="{B35692D0-F71B-87EA-11A2-10CF5B11490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6022073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7" name="对话气泡: 圆角矩形 6">
            <a:extLst>
              <a:ext uri="{FF2B5EF4-FFF2-40B4-BE49-F238E27FC236}">
                <a16:creationId xmlns:a16="http://schemas.microsoft.com/office/drawing/2014/main" id="{1392F066-BD43-62B4-4C05-913830C2BBF6}"/>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9256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698672624"/>
              </p:ext>
            </p:extLst>
          </p:nvPr>
        </p:nvGraphicFramePr>
        <p:xfrm>
          <a:off x="315152" y="492443"/>
          <a:ext cx="11561696" cy="239776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7" name="对话气泡: 圆角矩形 6">
            <a:extLst>
              <a:ext uri="{FF2B5EF4-FFF2-40B4-BE49-F238E27FC236}">
                <a16:creationId xmlns:a16="http://schemas.microsoft.com/office/drawing/2014/main" id="{58C1CC70-A114-9292-7974-579CB5F65FD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8373653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378013635"/>
              </p:ext>
            </p:extLst>
          </p:nvPr>
        </p:nvGraphicFramePr>
        <p:xfrm>
          <a:off x="315152" y="492443"/>
          <a:ext cx="11561696" cy="2473960"/>
        </p:xfrm>
        <a:graphic>
          <a:graphicData uri="http://schemas.openxmlformats.org/drawingml/2006/table">
            <a:tbl>
              <a:tblPr firstRow="1" bandRow="1">
                <a:tableStyleId>{5C22544A-7EE6-4342-B048-85BDC9FD1C3A}</a:tableStyleId>
              </a:tblPr>
              <a:tblGrid>
                <a:gridCol w="1803934">
                  <a:extLst>
                    <a:ext uri="{9D8B030D-6E8A-4147-A177-3AD203B41FA5}">
                      <a16:colId xmlns:a16="http://schemas.microsoft.com/office/drawing/2014/main" val="782438192"/>
                    </a:ext>
                  </a:extLst>
                </a:gridCol>
                <a:gridCol w="7924800">
                  <a:extLst>
                    <a:ext uri="{9D8B030D-6E8A-4147-A177-3AD203B41FA5}">
                      <a16:colId xmlns:a16="http://schemas.microsoft.com/office/drawing/2014/main" val="3720409621"/>
                    </a:ext>
                  </a:extLst>
                </a:gridCol>
                <a:gridCol w="1832962">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7" name="对话气泡: 圆角矩形 6">
            <a:extLst>
              <a:ext uri="{FF2B5EF4-FFF2-40B4-BE49-F238E27FC236}">
                <a16:creationId xmlns:a16="http://schemas.microsoft.com/office/drawing/2014/main" id="{C7C1A8F2-F04A-B139-9AF1-1469DC28017D}"/>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315379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6595</TotalTime>
  <Words>13128</Words>
  <Application>Microsoft Office PowerPoint</Application>
  <PresentationFormat>ワイド画面</PresentationFormat>
  <Paragraphs>2624</Paragraphs>
  <Slides>148</Slides>
  <Notes>95</Notes>
  <HiddenSlides>0</HiddenSlides>
  <MMClips>0</MMClips>
  <ScaleCrop>false</ScaleCrop>
  <HeadingPairs>
    <vt:vector size="8" baseType="variant">
      <vt:variant>
        <vt:lpstr>使用されているフォント</vt:lpstr>
      </vt:variant>
      <vt:variant>
        <vt:i4>20</vt:i4>
      </vt:variant>
      <vt:variant>
        <vt:lpstr>テーマ</vt:lpstr>
      </vt:variant>
      <vt:variant>
        <vt:i4>1</vt:i4>
      </vt:variant>
      <vt:variant>
        <vt:lpstr>埋め込まれた OLE サーバー</vt:lpstr>
      </vt:variant>
      <vt:variant>
        <vt:i4>1</vt:i4>
      </vt:variant>
      <vt:variant>
        <vt:lpstr>スライド タイトル</vt:lpstr>
      </vt:variant>
      <vt:variant>
        <vt:i4>148</vt:i4>
      </vt:variant>
    </vt:vector>
  </HeadingPairs>
  <TitlesOfParts>
    <vt:vector size="170" baseType="lpstr">
      <vt:lpstr>BIZ UDゴシック</vt:lpstr>
      <vt:lpstr>BIZ UDPゴシック</vt:lpstr>
      <vt:lpstr>Helvetica Neue</vt:lpstr>
      <vt:lpstr>Meiryo</vt:lpstr>
      <vt:lpstr>ＭＳ ゴシック</vt:lpstr>
      <vt:lpstr>MS Mincho</vt:lpstr>
      <vt:lpstr>ＭＳ Ｐゴシック</vt:lpstr>
      <vt:lpstr>游明朝</vt:lpstr>
      <vt:lpstr>simsun</vt:lpstr>
      <vt:lpstr>simsun</vt:lpstr>
      <vt:lpstr>simsun</vt:lpstr>
      <vt:lpstr>等线</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目次</vt:lpstr>
      <vt:lpstr>目次</vt:lpstr>
      <vt:lpstr>人権（憲法）・司法・被害最小化</vt:lpstr>
      <vt:lpstr>三権分立</vt:lpstr>
      <vt:lpstr>憲法の人権</vt:lpstr>
      <vt:lpstr>公益通報：刑事告発</vt:lpstr>
      <vt:lpstr>公益通報：人事院</vt:lpstr>
      <vt:lpstr>被害通報：警察庁、警視庁、警察署</vt:lpstr>
      <vt:lpstr>社会文明・信用</vt:lpstr>
      <vt:lpstr>公務員職権濫用</vt:lpstr>
      <vt:lpstr>ビジネス契約詐欺</vt:lpstr>
      <vt:lpstr>転職エージェントの詐欺とブラック企業</vt:lpstr>
      <vt:lpstr>国債</vt:lpstr>
      <vt:lpstr>セキュリティ管理</vt:lpstr>
      <vt:lpstr>データ管理</vt:lpstr>
      <vt:lpstr>教育・就職</vt:lpstr>
      <vt:lpstr>大学進学率</vt:lpstr>
      <vt:lpstr>GIGAスクール</vt:lpstr>
      <vt:lpstr>ICT教育の支援</vt:lpstr>
      <vt:lpstr>学生の部活</vt:lpstr>
      <vt:lpstr>ハローワーク改革</vt:lpstr>
      <vt:lpstr>医療・介護</vt:lpstr>
      <vt:lpstr>国民健康管理</vt:lpstr>
      <vt:lpstr>高齢社会のヘルスケア</vt:lpstr>
      <vt:lpstr>社会インフラのDX</vt:lpstr>
      <vt:lpstr>都市計画・開発</vt:lpstr>
      <vt:lpstr>DXは　デジタル化ではない！イノベーションです。</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組織管理</vt:lpstr>
      <vt:lpstr>省・庁・自治体のチームワーク</vt:lpstr>
      <vt:lpstr>デジタル庁の人材（マネージャー）</vt:lpstr>
      <vt:lpstr>デジタル庁の人材（職員）</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目次</vt:lpstr>
      <vt:lpstr>組織改革（チームワーク）</vt:lpstr>
      <vt:lpstr>アジャイル政府構造(三次元の組織)（例）</vt:lpstr>
      <vt:lpstr>“One　Ｔｅａｍ”のチーム文化</vt:lpstr>
      <vt:lpstr>部署間のチームワーク</vt:lpstr>
      <vt:lpstr>人事評価・管理の改革</vt:lpstr>
      <vt:lpstr>OKRの仕組みや考え方</vt:lpstr>
      <vt:lpstr>OKR三次元評価</vt:lpstr>
      <vt:lpstr>職員へサポート</vt:lpstr>
      <vt:lpstr>技能階層関係図例</vt:lpstr>
      <vt:lpstr>OKR三次元評価法（例）</vt:lpstr>
      <vt:lpstr>給料制度</vt:lpstr>
      <vt:lpstr>職位異動例</vt:lpstr>
      <vt:lpstr>副職について</vt:lpstr>
      <vt:lpstr>セキュリティ</vt:lpstr>
      <vt:lpstr>パソコンのロック</vt:lpstr>
      <vt:lpstr>仮想化技術を活用して　VDIで専用開発環境を構築すること</vt:lpstr>
      <vt:lpstr>政企学研の協力</vt:lpstr>
      <vt:lpstr>教育</vt:lpstr>
      <vt:lpstr>産学研協力（大学キャンパス内有給インターンシップ）</vt:lpstr>
      <vt:lpstr>デジタル庁</vt:lpstr>
      <vt:lpstr>デジタル庁業務推進イメージ（例）</vt:lpstr>
      <vt:lpstr>アジャイル組織構造(三次元の組織)ーデジタル庁体制（例）</vt:lpstr>
      <vt:lpstr>裁量労働制、高度プロフェッショナル制度</vt:lpstr>
      <vt:lpstr>文書＆コミュニケーション言語</vt:lpstr>
      <vt:lpstr>ビジネスマナー</vt:lpstr>
      <vt:lpstr>品質保証ソリューション</vt:lpstr>
      <vt:lpstr>システム移行・再構築のソリューション</vt:lpstr>
      <vt:lpstr>自動テストツール</vt:lpstr>
      <vt:lpstr>CI・CD</vt:lpstr>
      <vt:lpstr>先進技術研究</vt:lpstr>
      <vt:lpstr>行政監察</vt:lpstr>
      <vt:lpstr>部署間の利益分配</vt:lpstr>
      <vt:lpstr>コスト精算</vt:lpstr>
      <vt:lpstr>在日外国人の支援</vt:lpstr>
      <vt:lpstr>在日外国人の支援</vt:lpstr>
      <vt:lpstr>目次</vt:lpstr>
      <vt:lpstr>ポジショニング</vt:lpstr>
      <vt:lpstr>社会・経済の好循環</vt:lpstr>
      <vt:lpstr>貨幣（通貨）</vt:lpstr>
      <vt:lpstr>生産性</vt:lpstr>
      <vt:lpstr>労働制度</vt:lpstr>
      <vt:lpstr>社会保険</vt:lpstr>
      <vt:lpstr>再分配：税収</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行政サービスのプラットフォームアーキテクチャ（イメージ）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インフラ投資：チップセット</vt:lpstr>
      <vt:lpstr>データセンター</vt:lpstr>
      <vt:lpstr>インフラ投資：OS</vt:lpstr>
      <vt:lpstr>目次</vt:lpstr>
      <vt:lpstr>インフラ投資：基本サービス</vt:lpstr>
      <vt:lpstr>金融決済サービス</vt:lpstr>
      <vt:lpstr>目次</vt:lpstr>
      <vt:lpstr>政務SaaS</vt:lpstr>
      <vt:lpstr>目次</vt:lpstr>
      <vt:lpstr>スクールSaaS：学力分析サービス</vt:lpstr>
      <vt:lpstr>スクールSaaS：個別最適化教育（意思決定システム）</vt:lpstr>
      <vt:lpstr>就職支援サービス</vt:lpstr>
      <vt:lpstr>就職支援サービス：HRTech</vt:lpstr>
      <vt:lpstr>EdTechとHRTechの新事業ビジネスモデル</vt:lpstr>
      <vt:lpstr>目次</vt:lpstr>
      <vt:lpstr>健康分析サービス（ヘルスケアソリューション）</vt:lpstr>
      <vt:lpstr>目次</vt:lpstr>
      <vt:lpstr>経済分析サービス（ビジネスマップ）</vt:lpstr>
      <vt:lpstr>目次</vt:lpstr>
      <vt:lpstr>SDGｓ事業：シェア自転車</vt:lpstr>
      <vt:lpstr>目次</vt:lpstr>
      <vt:lpstr>目次</vt:lpstr>
      <vt:lpstr>日本政府省庁の公開資料</vt:lpstr>
      <vt:lpstr>内閣府</vt:lpstr>
      <vt:lpstr>総務省</vt:lpstr>
      <vt:lpstr>文部科学省</vt:lpstr>
      <vt:lpstr>厚生労働省</vt:lpstr>
      <vt:lpstr>国土交通省</vt:lpstr>
      <vt:lpstr>既存システム</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Publish Sun Shubin</cp:lastModifiedBy>
  <cp:revision>1992</cp:revision>
  <cp:lastPrinted>2022-02-04T10:31:37Z</cp:lastPrinted>
  <dcterms:created xsi:type="dcterms:W3CDTF">2021-07-14T02:05:05Z</dcterms:created>
  <dcterms:modified xsi:type="dcterms:W3CDTF">2022-08-16T03:08:48Z</dcterms:modified>
</cp:coreProperties>
</file>