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210" y="79876"/>
            <a:ext cx="80968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030" y="2137219"/>
            <a:ext cx="9119938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63634" y="6577818"/>
            <a:ext cx="299084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Relationship Id="rId34" Type="http://schemas.openxmlformats.org/officeDocument/2006/relationships/image" Target="../media/image46.png"/><Relationship Id="rId35" Type="http://schemas.openxmlformats.org/officeDocument/2006/relationships/image" Target="../media/image47.png"/><Relationship Id="rId36" Type="http://schemas.openxmlformats.org/officeDocument/2006/relationships/image" Target="../media/image48.png"/><Relationship Id="rId37" Type="http://schemas.openxmlformats.org/officeDocument/2006/relationships/image" Target="../media/image4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Relationship Id="rId34" Type="http://schemas.openxmlformats.org/officeDocument/2006/relationships/image" Target="../media/image130.png"/><Relationship Id="rId35" Type="http://schemas.openxmlformats.org/officeDocument/2006/relationships/image" Target="../media/image131.png"/><Relationship Id="rId36" Type="http://schemas.openxmlformats.org/officeDocument/2006/relationships/image" Target="../media/image13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892" y="2531210"/>
            <a:ext cx="4216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6195" algn="l"/>
                <a:tab pos="2563495" algn="l"/>
              </a:tabLst>
            </a:pPr>
            <a:r>
              <a:rPr dirty="0" sz="4800"/>
              <a:t>D	X	</a:t>
            </a:r>
            <a:r>
              <a:rPr dirty="0" sz="4000"/>
              <a:t>レ</a:t>
            </a:r>
            <a:r>
              <a:rPr dirty="0" sz="4000" spc="-5"/>
              <a:t>ポート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9488" y="3261205"/>
            <a:ext cx="7635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Meiryo UI"/>
                <a:cs typeface="Meiryo UI"/>
              </a:rPr>
              <a:t>～ITシステム「2025</a:t>
            </a:r>
            <a:r>
              <a:rPr dirty="0" sz="2400" b="1">
                <a:latin typeface="Meiryo UI"/>
                <a:cs typeface="Meiryo UI"/>
              </a:rPr>
              <a:t>年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崖」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克服</a:t>
            </a:r>
            <a:r>
              <a:rPr dirty="0" sz="2400" spc="-5" b="1">
                <a:latin typeface="Meiryo UI"/>
                <a:cs typeface="Meiryo UI"/>
              </a:rPr>
              <a:t>と</a:t>
            </a:r>
            <a:r>
              <a:rPr dirty="0" sz="2400" spc="-15" b="1">
                <a:latin typeface="Meiryo UI"/>
                <a:cs typeface="Meiryo UI"/>
              </a:rPr>
              <a:t>DX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本格的な展開～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07" y="312603"/>
            <a:ext cx="1728680" cy="5310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4999" y="5584553"/>
            <a:ext cx="6836409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Meiryo UI"/>
                <a:cs typeface="Meiryo UI"/>
              </a:rPr>
              <a:t>平成３０年９月７日</a:t>
            </a:r>
            <a:endParaRPr sz="2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</a:pPr>
            <a:r>
              <a:rPr dirty="0" sz="2800" spc="-10" b="1">
                <a:latin typeface="Meiryo UI"/>
                <a:cs typeface="Meiryo UI"/>
              </a:rPr>
              <a:t>デジ</a:t>
            </a:r>
            <a:r>
              <a:rPr dirty="0" sz="2800" spc="-5" b="1">
                <a:latin typeface="Meiryo UI"/>
                <a:cs typeface="Meiryo UI"/>
              </a:rPr>
              <a:t>タ</a:t>
            </a:r>
            <a:r>
              <a:rPr dirty="0" sz="2800" spc="-10" b="1">
                <a:latin typeface="Meiryo UI"/>
                <a:cs typeface="Meiryo UI"/>
              </a:rPr>
              <a:t>ル</a:t>
            </a:r>
            <a:r>
              <a:rPr dirty="0" sz="2800" b="1">
                <a:latin typeface="Meiryo UI"/>
                <a:cs typeface="Meiryo UI"/>
              </a:rPr>
              <a:t>ト</a:t>
            </a:r>
            <a:r>
              <a:rPr dirty="0" sz="2800" spc="-10" b="1">
                <a:latin typeface="Meiryo UI"/>
                <a:cs typeface="Meiryo UI"/>
              </a:rPr>
              <a:t>ラ</a:t>
            </a:r>
            <a:r>
              <a:rPr dirty="0" sz="2800" spc="-5" b="1">
                <a:latin typeface="Meiryo UI"/>
                <a:cs typeface="Meiryo UI"/>
              </a:rPr>
              <a:t>ン</a:t>
            </a:r>
            <a:r>
              <a:rPr dirty="0" sz="2800" spc="-10" b="1">
                <a:latin typeface="Meiryo UI"/>
                <a:cs typeface="Meiryo UI"/>
              </a:rPr>
              <a:t>ス</a:t>
            </a:r>
            <a:r>
              <a:rPr dirty="0" sz="2800" spc="-5" b="1">
                <a:latin typeface="Meiryo UI"/>
                <a:cs typeface="Meiryo UI"/>
              </a:rPr>
              <a:t>フォ</a:t>
            </a:r>
            <a:r>
              <a:rPr dirty="0" sz="2800" spc="-15" b="1">
                <a:latin typeface="Meiryo UI"/>
                <a:cs typeface="Meiryo UI"/>
              </a:rPr>
              <a:t>ー</a:t>
            </a:r>
            <a:r>
              <a:rPr dirty="0" sz="2800" spc="-10" b="1">
                <a:latin typeface="Meiryo UI"/>
                <a:cs typeface="Meiryo UI"/>
              </a:rPr>
              <a:t>メ</a:t>
            </a:r>
            <a:r>
              <a:rPr dirty="0" sz="2800" b="1">
                <a:latin typeface="Meiryo UI"/>
                <a:cs typeface="Meiryo UI"/>
              </a:rPr>
              <a:t>ー</a:t>
            </a:r>
            <a:r>
              <a:rPr dirty="0" sz="2800" spc="-10" b="1">
                <a:latin typeface="Meiryo UI"/>
                <a:cs typeface="Meiryo UI"/>
              </a:rPr>
              <a:t>シ</a:t>
            </a:r>
            <a:r>
              <a:rPr dirty="0" sz="2800" spc="-5" b="1">
                <a:latin typeface="Meiryo UI"/>
                <a:cs typeface="Meiryo UI"/>
              </a:rPr>
              <a:t>ョンに</a:t>
            </a:r>
            <a:r>
              <a:rPr dirty="0" sz="2800" spc="5" b="1">
                <a:latin typeface="Meiryo UI"/>
                <a:cs typeface="Meiryo UI"/>
              </a:rPr>
              <a:t>向</a:t>
            </a:r>
            <a:r>
              <a:rPr dirty="0" sz="2800" spc="-10" b="1">
                <a:latin typeface="Meiryo UI"/>
                <a:cs typeface="Meiryo UI"/>
              </a:rPr>
              <a:t>け</a:t>
            </a:r>
            <a:r>
              <a:rPr dirty="0" sz="2800" spc="-5" b="1">
                <a:latin typeface="Meiryo UI"/>
                <a:cs typeface="Meiryo UI"/>
              </a:rPr>
              <a:t>た</a:t>
            </a:r>
            <a:r>
              <a:rPr dirty="0" sz="2800" spc="5" b="1">
                <a:latin typeface="Meiryo UI"/>
                <a:cs typeface="Meiryo UI"/>
              </a:rPr>
              <a:t>研</a:t>
            </a:r>
            <a:r>
              <a:rPr dirty="0" sz="2800" spc="-5" b="1">
                <a:latin typeface="Meiryo UI"/>
                <a:cs typeface="Meiryo UI"/>
              </a:rPr>
              <a:t>究会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894" y="2337802"/>
            <a:ext cx="2284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Meiryo UI"/>
                <a:cs typeface="Meiryo UI"/>
              </a:rPr>
              <a:t>デ</a:t>
            </a:r>
            <a:r>
              <a:rPr dirty="0" sz="1400" spc="5" b="1">
                <a:latin typeface="Meiryo UI"/>
                <a:cs typeface="Meiryo UI"/>
              </a:rPr>
              <a:t>ジ</a:t>
            </a:r>
            <a:r>
              <a:rPr dirty="0" sz="1400" b="1">
                <a:latin typeface="Meiryo UI"/>
                <a:cs typeface="Meiryo UI"/>
              </a:rPr>
              <a:t>タル</a:t>
            </a:r>
            <a:r>
              <a:rPr dirty="0" sz="1400" spc="-5" b="1">
                <a:latin typeface="Meiryo UI"/>
                <a:cs typeface="Meiryo UI"/>
              </a:rPr>
              <a:t>ト</a:t>
            </a:r>
            <a:r>
              <a:rPr dirty="0" sz="1400" b="1">
                <a:latin typeface="Meiryo UI"/>
                <a:cs typeface="Meiryo UI"/>
              </a:rPr>
              <a:t>ラン</a:t>
            </a:r>
            <a:r>
              <a:rPr dirty="0" sz="1400" spc="-10" b="1">
                <a:latin typeface="Meiryo UI"/>
                <a:cs typeface="Meiryo UI"/>
              </a:rPr>
              <a:t>ス</a:t>
            </a:r>
            <a:r>
              <a:rPr dirty="0" sz="1400" spc="-5" b="1">
                <a:latin typeface="Meiryo UI"/>
                <a:cs typeface="Meiryo UI"/>
              </a:rPr>
              <a:t>フ</a:t>
            </a:r>
            <a:r>
              <a:rPr dirty="0" sz="1400" b="1">
                <a:latin typeface="Meiryo UI"/>
                <a:cs typeface="Meiryo UI"/>
              </a:rPr>
              <a:t>ォ</a:t>
            </a:r>
            <a:r>
              <a:rPr dirty="0" sz="1400" spc="-5" b="1">
                <a:latin typeface="Meiryo UI"/>
                <a:cs typeface="Meiryo UI"/>
              </a:rPr>
              <a:t>ーメー</a:t>
            </a:r>
            <a:r>
              <a:rPr dirty="0" sz="1400" spc="-10" b="1">
                <a:latin typeface="Meiryo UI"/>
                <a:cs typeface="Meiryo UI"/>
              </a:rPr>
              <a:t>シ</a:t>
            </a:r>
            <a:r>
              <a:rPr dirty="0" sz="1400" b="1">
                <a:latin typeface="Meiryo UI"/>
                <a:cs typeface="Meiryo UI"/>
              </a:rPr>
              <a:t>ョン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3727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2.2.</a:t>
            </a:r>
            <a:r>
              <a:rPr dirty="0"/>
              <a:t>2</a:t>
            </a:r>
            <a:r>
              <a:rPr dirty="0" spc="-120"/>
              <a:t> </a:t>
            </a:r>
            <a:r>
              <a:rPr dirty="0"/>
              <a:t>既存</a:t>
            </a:r>
            <a:r>
              <a:rPr dirty="0" spc="-5"/>
              <a:t>システム</a:t>
            </a:r>
            <a:r>
              <a:rPr dirty="0" spc="-10"/>
              <a:t>の</a:t>
            </a:r>
            <a:r>
              <a:rPr dirty="0"/>
              <a:t>問題点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6003" y="1679448"/>
            <a:ext cx="6300470" cy="1655445"/>
            <a:chOff x="1556003" y="1679448"/>
            <a:chExt cx="6300470" cy="1655445"/>
          </a:xfrm>
        </p:grpSpPr>
        <p:sp>
          <p:nvSpPr>
            <p:cNvPr id="4" name="object 4"/>
            <p:cNvSpPr/>
            <p:nvPr/>
          </p:nvSpPr>
          <p:spPr>
            <a:xfrm>
              <a:off x="3297174" y="2268474"/>
              <a:ext cx="2880360" cy="433070"/>
            </a:xfrm>
            <a:custGeom>
              <a:avLst/>
              <a:gdLst/>
              <a:ahLst/>
              <a:cxnLst/>
              <a:rect l="l" t="t" r="r" b="b"/>
              <a:pathLst>
                <a:path w="2880360" h="433069">
                  <a:moveTo>
                    <a:pt x="2880360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880360" y="43281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68957" y="2268474"/>
              <a:ext cx="4608830" cy="1053465"/>
            </a:xfrm>
            <a:custGeom>
              <a:avLst/>
              <a:gdLst/>
              <a:ahLst/>
              <a:cxnLst/>
              <a:rect l="l" t="t" r="r" b="b"/>
              <a:pathLst>
                <a:path w="4608830" h="1053464">
                  <a:moveTo>
                    <a:pt x="1728215" y="0"/>
                  </a:moveTo>
                  <a:lnTo>
                    <a:pt x="4608576" y="0"/>
                  </a:lnTo>
                  <a:lnTo>
                    <a:pt x="4608576" y="432815"/>
                  </a:lnTo>
                  <a:lnTo>
                    <a:pt x="1728215" y="432815"/>
                  </a:lnTo>
                  <a:lnTo>
                    <a:pt x="1728215" y="0"/>
                  </a:lnTo>
                  <a:close/>
                </a:path>
                <a:path w="4608830" h="1053464">
                  <a:moveTo>
                    <a:pt x="0" y="621791"/>
                  </a:moveTo>
                  <a:lnTo>
                    <a:pt x="2880360" y="621791"/>
                  </a:lnTo>
                  <a:lnTo>
                    <a:pt x="2880360" y="1053083"/>
                  </a:lnTo>
                  <a:lnTo>
                    <a:pt x="0" y="1053083"/>
                  </a:lnTo>
                  <a:lnTo>
                    <a:pt x="0" y="6217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9137" y="2711621"/>
              <a:ext cx="1634489" cy="178435"/>
            </a:xfrm>
            <a:custGeom>
              <a:avLst/>
              <a:gdLst/>
              <a:ahLst/>
              <a:cxnLst/>
              <a:rect l="l" t="t" r="r" b="b"/>
              <a:pathLst>
                <a:path w="1634489" h="178435">
                  <a:moveTo>
                    <a:pt x="0" y="178308"/>
                  </a:moveTo>
                  <a:lnTo>
                    <a:pt x="163389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17885" y="2656880"/>
              <a:ext cx="120014" cy="113664"/>
            </a:xfrm>
            <a:custGeom>
              <a:avLst/>
              <a:gdLst/>
              <a:ahLst/>
              <a:cxnLst/>
              <a:rect l="l" t="t" r="r" b="b"/>
              <a:pathLst>
                <a:path w="120014" h="113664">
                  <a:moveTo>
                    <a:pt x="0" y="0"/>
                  </a:moveTo>
                  <a:lnTo>
                    <a:pt x="12407" y="113626"/>
                  </a:lnTo>
                  <a:lnTo>
                    <a:pt x="119824" y="44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62906" y="2890266"/>
              <a:ext cx="2880360" cy="431800"/>
            </a:xfrm>
            <a:custGeom>
              <a:avLst/>
              <a:gdLst/>
              <a:ahLst/>
              <a:cxnLst/>
              <a:rect l="l" t="t" r="r" b="b"/>
              <a:pathLst>
                <a:path w="2880359" h="431800">
                  <a:moveTo>
                    <a:pt x="0" y="0"/>
                  </a:moveTo>
                  <a:lnTo>
                    <a:pt x="2880359" y="0"/>
                  </a:lnTo>
                  <a:lnTo>
                    <a:pt x="2880359" y="431291"/>
                  </a:lnTo>
                  <a:lnTo>
                    <a:pt x="0" y="4312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31998" y="2712015"/>
              <a:ext cx="1570990" cy="178435"/>
            </a:xfrm>
            <a:custGeom>
              <a:avLst/>
              <a:gdLst/>
              <a:ahLst/>
              <a:cxnLst/>
              <a:rect l="l" t="t" r="r" b="b"/>
              <a:pathLst>
                <a:path w="1570989" h="178435">
                  <a:moveTo>
                    <a:pt x="1570367" y="17791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7352" y="2657373"/>
              <a:ext cx="120014" cy="113664"/>
            </a:xfrm>
            <a:custGeom>
              <a:avLst/>
              <a:gdLst/>
              <a:ahLst/>
              <a:cxnLst/>
              <a:rect l="l" t="t" r="r" b="b"/>
              <a:pathLst>
                <a:path w="120014" h="113664">
                  <a:moveTo>
                    <a:pt x="120014" y="0"/>
                  </a:moveTo>
                  <a:lnTo>
                    <a:pt x="0" y="43916"/>
                  </a:lnTo>
                  <a:lnTo>
                    <a:pt x="107137" y="113576"/>
                  </a:lnTo>
                  <a:lnTo>
                    <a:pt x="120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25403" y="2217620"/>
              <a:ext cx="13335" cy="52069"/>
            </a:xfrm>
            <a:custGeom>
              <a:avLst/>
              <a:gdLst/>
              <a:ahLst/>
              <a:cxnLst/>
              <a:rect l="l" t="t" r="r" b="b"/>
              <a:pathLst>
                <a:path w="13335" h="52069">
                  <a:moveTo>
                    <a:pt x="12903" y="5161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1437" y="1692402"/>
              <a:ext cx="4680585" cy="433070"/>
            </a:xfrm>
            <a:custGeom>
              <a:avLst/>
              <a:gdLst/>
              <a:ahLst/>
              <a:cxnLst/>
              <a:rect l="l" t="t" r="r" b="b"/>
              <a:pathLst>
                <a:path w="4680584" h="433069">
                  <a:moveTo>
                    <a:pt x="0" y="0"/>
                  </a:moveTo>
                  <a:lnTo>
                    <a:pt x="4680204" y="0"/>
                  </a:lnTo>
                  <a:lnTo>
                    <a:pt x="4680204" y="432815"/>
                  </a:lnTo>
                  <a:lnTo>
                    <a:pt x="0" y="4328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74574" y="2125213"/>
              <a:ext cx="111125" cy="125095"/>
            </a:xfrm>
            <a:custGeom>
              <a:avLst/>
              <a:gdLst/>
              <a:ahLst/>
              <a:cxnLst/>
              <a:rect l="l" t="t" r="r" b="b"/>
              <a:pathLst>
                <a:path w="111125" h="125094">
                  <a:moveTo>
                    <a:pt x="27724" y="0"/>
                  </a:moveTo>
                  <a:lnTo>
                    <a:pt x="0" y="124752"/>
                  </a:lnTo>
                  <a:lnTo>
                    <a:pt x="110883" y="97040"/>
                  </a:lnTo>
                  <a:lnTo>
                    <a:pt x="27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467855" y="4460747"/>
            <a:ext cx="2170430" cy="1477010"/>
            <a:chOff x="6467855" y="4460747"/>
            <a:chExt cx="2170430" cy="1477010"/>
          </a:xfrm>
        </p:grpSpPr>
        <p:sp>
          <p:nvSpPr>
            <p:cNvPr id="15" name="object 15"/>
            <p:cNvSpPr/>
            <p:nvPr/>
          </p:nvSpPr>
          <p:spPr>
            <a:xfrm>
              <a:off x="6472427" y="4465319"/>
              <a:ext cx="2161540" cy="1468120"/>
            </a:xfrm>
            <a:custGeom>
              <a:avLst/>
              <a:gdLst/>
              <a:ahLst/>
              <a:cxnLst/>
              <a:rect l="l" t="t" r="r" b="b"/>
              <a:pathLst>
                <a:path w="2161540" h="1468120">
                  <a:moveTo>
                    <a:pt x="2161031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2161031" y="1467611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72427" y="4465319"/>
              <a:ext cx="2161540" cy="1468120"/>
            </a:xfrm>
            <a:custGeom>
              <a:avLst/>
              <a:gdLst/>
              <a:ahLst/>
              <a:cxnLst/>
              <a:rect l="l" t="t" r="r" b="b"/>
              <a:pathLst>
                <a:path w="2161540" h="1468120">
                  <a:moveTo>
                    <a:pt x="0" y="0"/>
                  </a:moveTo>
                  <a:lnTo>
                    <a:pt x="2161031" y="0"/>
                  </a:lnTo>
                  <a:lnTo>
                    <a:pt x="2161031" y="1467611"/>
                  </a:lnTo>
                  <a:lnTo>
                    <a:pt x="0" y="146761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44817" y="52936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19812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81200" y="271272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44817" y="52936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  <a:lnTo>
                    <a:pt x="1981200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44817" y="4932425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19812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81200" y="271272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44817" y="4932425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  <a:lnTo>
                    <a:pt x="1981200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44817" y="46078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19812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81200" y="271272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44817" y="46078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  <a:lnTo>
                    <a:pt x="1981200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851147" y="4460747"/>
            <a:ext cx="2170430" cy="1484630"/>
            <a:chOff x="3851147" y="4460747"/>
            <a:chExt cx="2170430" cy="1484630"/>
          </a:xfrm>
        </p:grpSpPr>
        <p:sp>
          <p:nvSpPr>
            <p:cNvPr id="24" name="object 24"/>
            <p:cNvSpPr/>
            <p:nvPr/>
          </p:nvSpPr>
          <p:spPr>
            <a:xfrm>
              <a:off x="3855719" y="4465319"/>
              <a:ext cx="2161540" cy="1475740"/>
            </a:xfrm>
            <a:custGeom>
              <a:avLst/>
              <a:gdLst/>
              <a:ahLst/>
              <a:cxnLst/>
              <a:rect l="l" t="t" r="r" b="b"/>
              <a:pathLst>
                <a:path w="2161540" h="1475739">
                  <a:moveTo>
                    <a:pt x="2161031" y="0"/>
                  </a:moveTo>
                  <a:lnTo>
                    <a:pt x="0" y="0"/>
                  </a:lnTo>
                  <a:lnTo>
                    <a:pt x="0" y="1475231"/>
                  </a:lnTo>
                  <a:lnTo>
                    <a:pt x="2161031" y="1475231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55719" y="4465319"/>
              <a:ext cx="2161540" cy="1475740"/>
            </a:xfrm>
            <a:custGeom>
              <a:avLst/>
              <a:gdLst/>
              <a:ahLst/>
              <a:cxnLst/>
              <a:rect l="l" t="t" r="r" b="b"/>
              <a:pathLst>
                <a:path w="2161540" h="1475739">
                  <a:moveTo>
                    <a:pt x="0" y="0"/>
                  </a:moveTo>
                  <a:lnTo>
                    <a:pt x="2161031" y="0"/>
                  </a:lnTo>
                  <a:lnTo>
                    <a:pt x="2161031" y="1475231"/>
                  </a:lnTo>
                  <a:lnTo>
                    <a:pt x="0" y="147523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58589" y="52936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19812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81200" y="271272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58589" y="52936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  <a:lnTo>
                    <a:pt x="1981200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58589" y="4932425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19812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81200" y="271272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958589" y="4932425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  <a:lnTo>
                    <a:pt x="1981200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958589" y="46078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1981200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81200" y="271272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58589" y="4607813"/>
              <a:ext cx="1981200" cy="271780"/>
            </a:xfrm>
            <a:custGeom>
              <a:avLst/>
              <a:gdLst/>
              <a:ahLst/>
              <a:cxnLst/>
              <a:rect l="l" t="t" r="r" b="b"/>
              <a:pathLst>
                <a:path w="1981200" h="271779">
                  <a:moveTo>
                    <a:pt x="0" y="0"/>
                  </a:moveTo>
                  <a:lnTo>
                    <a:pt x="1981200" y="0"/>
                  </a:lnTo>
                  <a:lnTo>
                    <a:pt x="1981200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289303" y="4460747"/>
            <a:ext cx="2170430" cy="1484630"/>
            <a:chOff x="1289303" y="4460747"/>
            <a:chExt cx="2170430" cy="1484630"/>
          </a:xfrm>
        </p:grpSpPr>
        <p:sp>
          <p:nvSpPr>
            <p:cNvPr id="33" name="object 33"/>
            <p:cNvSpPr/>
            <p:nvPr/>
          </p:nvSpPr>
          <p:spPr>
            <a:xfrm>
              <a:off x="1293875" y="4465319"/>
              <a:ext cx="2161540" cy="1475740"/>
            </a:xfrm>
            <a:custGeom>
              <a:avLst/>
              <a:gdLst/>
              <a:ahLst/>
              <a:cxnLst/>
              <a:rect l="l" t="t" r="r" b="b"/>
              <a:pathLst>
                <a:path w="2161540" h="1475739">
                  <a:moveTo>
                    <a:pt x="2161031" y="0"/>
                  </a:moveTo>
                  <a:lnTo>
                    <a:pt x="0" y="0"/>
                  </a:lnTo>
                  <a:lnTo>
                    <a:pt x="0" y="1475231"/>
                  </a:lnTo>
                  <a:lnTo>
                    <a:pt x="2161031" y="1475231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93875" y="4465319"/>
              <a:ext cx="2161540" cy="1475740"/>
            </a:xfrm>
            <a:custGeom>
              <a:avLst/>
              <a:gdLst/>
              <a:ahLst/>
              <a:cxnLst/>
              <a:rect l="l" t="t" r="r" b="b"/>
              <a:pathLst>
                <a:path w="2161540" h="1475739">
                  <a:moveTo>
                    <a:pt x="0" y="0"/>
                  </a:moveTo>
                  <a:lnTo>
                    <a:pt x="2161031" y="0"/>
                  </a:lnTo>
                  <a:lnTo>
                    <a:pt x="2161031" y="1475231"/>
                  </a:lnTo>
                  <a:lnTo>
                    <a:pt x="0" y="147523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372361" y="5293613"/>
              <a:ext cx="1979930" cy="271780"/>
            </a:xfrm>
            <a:custGeom>
              <a:avLst/>
              <a:gdLst/>
              <a:ahLst/>
              <a:cxnLst/>
              <a:rect l="l" t="t" r="r" b="b"/>
              <a:pathLst>
                <a:path w="1979929" h="271779">
                  <a:moveTo>
                    <a:pt x="197967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79676" y="271272"/>
                  </a:lnTo>
                  <a:lnTo>
                    <a:pt x="1979676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72361" y="5293613"/>
              <a:ext cx="1979930" cy="271780"/>
            </a:xfrm>
            <a:custGeom>
              <a:avLst/>
              <a:gdLst/>
              <a:ahLst/>
              <a:cxnLst/>
              <a:rect l="l" t="t" r="r" b="b"/>
              <a:pathLst>
                <a:path w="1979929" h="271779">
                  <a:moveTo>
                    <a:pt x="0" y="0"/>
                  </a:moveTo>
                  <a:lnTo>
                    <a:pt x="1979676" y="0"/>
                  </a:lnTo>
                  <a:lnTo>
                    <a:pt x="1979676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372361" y="4932425"/>
              <a:ext cx="1979930" cy="271780"/>
            </a:xfrm>
            <a:custGeom>
              <a:avLst/>
              <a:gdLst/>
              <a:ahLst/>
              <a:cxnLst/>
              <a:rect l="l" t="t" r="r" b="b"/>
              <a:pathLst>
                <a:path w="1979929" h="271779">
                  <a:moveTo>
                    <a:pt x="197967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79676" y="271272"/>
                  </a:lnTo>
                  <a:lnTo>
                    <a:pt x="1979676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372361" y="4932425"/>
              <a:ext cx="1979930" cy="271780"/>
            </a:xfrm>
            <a:custGeom>
              <a:avLst/>
              <a:gdLst/>
              <a:ahLst/>
              <a:cxnLst/>
              <a:rect l="l" t="t" r="r" b="b"/>
              <a:pathLst>
                <a:path w="1979929" h="271779">
                  <a:moveTo>
                    <a:pt x="0" y="0"/>
                  </a:moveTo>
                  <a:lnTo>
                    <a:pt x="1979676" y="0"/>
                  </a:lnTo>
                  <a:lnTo>
                    <a:pt x="1979676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72361" y="4586477"/>
              <a:ext cx="1979930" cy="271780"/>
            </a:xfrm>
            <a:custGeom>
              <a:avLst/>
              <a:gdLst/>
              <a:ahLst/>
              <a:cxnLst/>
              <a:rect l="l" t="t" r="r" b="b"/>
              <a:pathLst>
                <a:path w="1979929" h="271779">
                  <a:moveTo>
                    <a:pt x="197967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979676" y="271272"/>
                  </a:lnTo>
                  <a:lnTo>
                    <a:pt x="1979676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372361" y="4586477"/>
              <a:ext cx="1979930" cy="271780"/>
            </a:xfrm>
            <a:custGeom>
              <a:avLst/>
              <a:gdLst/>
              <a:ahLst/>
              <a:cxnLst/>
              <a:rect l="l" t="t" r="r" b="b"/>
              <a:pathLst>
                <a:path w="1979929" h="271779">
                  <a:moveTo>
                    <a:pt x="0" y="0"/>
                  </a:moveTo>
                  <a:lnTo>
                    <a:pt x="1979676" y="0"/>
                  </a:lnTo>
                  <a:lnTo>
                    <a:pt x="1979676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541776" y="4556759"/>
            <a:ext cx="226060" cy="1295400"/>
            <a:chOff x="3541776" y="4556759"/>
            <a:chExt cx="226060" cy="1295400"/>
          </a:xfrm>
        </p:grpSpPr>
        <p:sp>
          <p:nvSpPr>
            <p:cNvPr id="42" name="object 42"/>
            <p:cNvSpPr/>
            <p:nvPr/>
          </p:nvSpPr>
          <p:spPr>
            <a:xfrm>
              <a:off x="3546348" y="4561331"/>
              <a:ext cx="216535" cy="1286510"/>
            </a:xfrm>
            <a:custGeom>
              <a:avLst/>
              <a:gdLst/>
              <a:ahLst/>
              <a:cxnLst/>
              <a:rect l="l" t="t" r="r" b="b"/>
              <a:pathLst>
                <a:path w="216535" h="1286510">
                  <a:moveTo>
                    <a:pt x="0" y="0"/>
                  </a:moveTo>
                  <a:lnTo>
                    <a:pt x="0" y="1286256"/>
                  </a:lnTo>
                  <a:lnTo>
                    <a:pt x="216408" y="643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46348" y="4561331"/>
              <a:ext cx="216535" cy="1286510"/>
            </a:xfrm>
            <a:custGeom>
              <a:avLst/>
              <a:gdLst/>
              <a:ahLst/>
              <a:cxnLst/>
              <a:rect l="l" t="t" r="r" b="b"/>
              <a:pathLst>
                <a:path w="216535" h="1286510">
                  <a:moveTo>
                    <a:pt x="0" y="0"/>
                  </a:moveTo>
                  <a:lnTo>
                    <a:pt x="216408" y="643128"/>
                  </a:lnTo>
                  <a:lnTo>
                    <a:pt x="0" y="12862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2F78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6129528" y="4578096"/>
            <a:ext cx="224154" cy="1295400"/>
            <a:chOff x="6129528" y="4578096"/>
            <a:chExt cx="224154" cy="1295400"/>
          </a:xfrm>
        </p:grpSpPr>
        <p:sp>
          <p:nvSpPr>
            <p:cNvPr id="45" name="object 45"/>
            <p:cNvSpPr/>
            <p:nvPr/>
          </p:nvSpPr>
          <p:spPr>
            <a:xfrm>
              <a:off x="6134100" y="4582668"/>
              <a:ext cx="215265" cy="1286510"/>
            </a:xfrm>
            <a:custGeom>
              <a:avLst/>
              <a:gdLst/>
              <a:ahLst/>
              <a:cxnLst/>
              <a:rect l="l" t="t" r="r" b="b"/>
              <a:pathLst>
                <a:path w="215264" h="1286510">
                  <a:moveTo>
                    <a:pt x="0" y="0"/>
                  </a:moveTo>
                  <a:lnTo>
                    <a:pt x="0" y="1286255"/>
                  </a:lnTo>
                  <a:lnTo>
                    <a:pt x="214884" y="64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134100" y="4582668"/>
              <a:ext cx="215265" cy="1286510"/>
            </a:xfrm>
            <a:custGeom>
              <a:avLst/>
              <a:gdLst/>
              <a:ahLst/>
              <a:cxnLst/>
              <a:rect l="l" t="t" r="r" b="b"/>
              <a:pathLst>
                <a:path w="215264" h="1286510">
                  <a:moveTo>
                    <a:pt x="0" y="0"/>
                  </a:moveTo>
                  <a:lnTo>
                    <a:pt x="214884" y="643127"/>
                  </a:lnTo>
                  <a:lnTo>
                    <a:pt x="0" y="128625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2F78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6531864" y="6028944"/>
            <a:ext cx="2115820" cy="356870"/>
            <a:chOff x="6531864" y="6028944"/>
            <a:chExt cx="2115820" cy="356870"/>
          </a:xfrm>
        </p:grpSpPr>
        <p:sp>
          <p:nvSpPr>
            <p:cNvPr id="48" name="object 48"/>
            <p:cNvSpPr/>
            <p:nvPr/>
          </p:nvSpPr>
          <p:spPr>
            <a:xfrm>
              <a:off x="6544818" y="6041898"/>
              <a:ext cx="2089785" cy="330835"/>
            </a:xfrm>
            <a:custGeom>
              <a:avLst/>
              <a:gdLst/>
              <a:ahLst/>
              <a:cxnLst/>
              <a:rect l="l" t="t" r="r" b="b"/>
              <a:pathLst>
                <a:path w="2089784" h="330835">
                  <a:moveTo>
                    <a:pt x="2089403" y="0"/>
                  </a:moveTo>
                  <a:lnTo>
                    <a:pt x="0" y="0"/>
                  </a:lnTo>
                  <a:lnTo>
                    <a:pt x="0" y="330707"/>
                  </a:lnTo>
                  <a:lnTo>
                    <a:pt x="2089403" y="330707"/>
                  </a:lnTo>
                  <a:lnTo>
                    <a:pt x="2089403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544818" y="6041898"/>
              <a:ext cx="2089785" cy="330835"/>
            </a:xfrm>
            <a:custGeom>
              <a:avLst/>
              <a:gdLst/>
              <a:ahLst/>
              <a:cxnLst/>
              <a:rect l="l" t="t" r="r" b="b"/>
              <a:pathLst>
                <a:path w="2089784" h="330835">
                  <a:moveTo>
                    <a:pt x="0" y="0"/>
                  </a:moveTo>
                  <a:lnTo>
                    <a:pt x="2089403" y="0"/>
                  </a:lnTo>
                  <a:lnTo>
                    <a:pt x="2089403" y="330707"/>
                  </a:lnTo>
                  <a:lnTo>
                    <a:pt x="0" y="3307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484631" y="534923"/>
          <a:ext cx="8880475" cy="598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"/>
                <a:gridCol w="8717915"/>
              </a:tblGrid>
              <a:tr h="2844545">
                <a:tc grid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5" b="1">
                          <a:latin typeface="Meiryo UI"/>
                          <a:cs typeface="Meiryo UI"/>
                        </a:rPr>
                        <a:t>【「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レガ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シーシス</a:t>
                      </a:r>
                      <a:r>
                        <a:rPr dirty="0" sz="2000" spc="5" b="1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ム問</a:t>
                      </a:r>
                      <a:r>
                        <a:rPr dirty="0" sz="2000" spc="-15" b="1">
                          <a:latin typeface="Meiryo UI"/>
                          <a:cs typeface="Meiryo UI"/>
                        </a:rPr>
                        <a:t>題</a:t>
                      </a:r>
                      <a:r>
                        <a:rPr dirty="0" sz="2000" spc="5" b="1"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の本</a:t>
                      </a:r>
                      <a:r>
                        <a:rPr dirty="0" sz="2000" spc="-15" b="1">
                          <a:latin typeface="Meiryo UI"/>
                          <a:cs typeface="Meiryo UI"/>
                        </a:rPr>
                        <a:t>質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（仮</a:t>
                      </a:r>
                      <a:r>
                        <a:rPr dirty="0" sz="2000" spc="-15" b="1">
                          <a:latin typeface="Meiryo UI"/>
                          <a:cs typeface="Meiryo UI"/>
                        </a:rPr>
                        <a:t>説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）】</a:t>
                      </a:r>
                      <a:endParaRPr sz="2000">
                        <a:latin typeface="Meiryo UI"/>
                        <a:cs typeface="Meiryo UI"/>
                      </a:endParaRPr>
                    </a:p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Meiryo UI"/>
                          <a:cs typeface="Meiryo UI"/>
                        </a:rPr>
                        <a:t>シス</a:t>
                      </a:r>
                      <a:r>
                        <a:rPr dirty="0" sz="2000" spc="5" b="1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ブ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ック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ボ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ック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レガ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シー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問題</a:t>
                      </a:r>
                      <a:r>
                        <a:rPr dirty="0" sz="20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2000" b="1">
                          <a:latin typeface="Meiryo UI"/>
                          <a:cs typeface="Meiryo UI"/>
                        </a:rPr>
                        <a:t>本質</a:t>
                      </a:r>
                      <a:endParaRPr sz="2000">
                        <a:latin typeface="Meiryo UI"/>
                        <a:cs typeface="Meiryo UI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問題</a:t>
                      </a:r>
                      <a:r>
                        <a:rPr dirty="0" sz="1800" spc="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本質</a:t>
                      </a:r>
                      <a:r>
                        <a:rPr dirty="0" sz="1800" spc="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1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）「自社</a:t>
                      </a:r>
                      <a:r>
                        <a:rPr dirty="0" sz="18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システ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ムの中身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、ブラッ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クボ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8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っ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てし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まった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」</a:t>
                      </a:r>
                      <a:endParaRPr sz="1800">
                        <a:latin typeface="Meiryo UI"/>
                        <a:cs typeface="Meiryo UI"/>
                      </a:endParaRPr>
                    </a:p>
                    <a:p>
                      <a:pPr algn="ctr" marR="426084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16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の全貌と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機能の意義</a:t>
                      </a:r>
                      <a:r>
                        <a:rPr dirty="0" sz="16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分</a:t>
                      </a: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6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6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い状態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 marR="353695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ブ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ボ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化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57150">
                        <a:lnSpc>
                          <a:spcPct val="100000"/>
                        </a:lnSpc>
                        <a:tabLst>
                          <a:tab pos="2969260" algn="l"/>
                        </a:tabLst>
                      </a:pP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技術の老朽化</a:t>
                      </a: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600" spc="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の肥大化・</a:t>
                      </a:r>
                      <a:r>
                        <a:rPr dirty="0" sz="16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複雑化</a:t>
                      </a:r>
                      <a:endParaRPr sz="1600">
                        <a:latin typeface="Meiryo UI"/>
                        <a:cs typeface="Meiryo UI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問題</a:t>
                      </a:r>
                      <a:r>
                        <a:rPr dirty="0" sz="1800" spc="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本質</a:t>
                      </a:r>
                      <a:r>
                        <a:rPr dirty="0" sz="1800" spc="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2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）「不十分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ネジ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8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トが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、再びブラッ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クボ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800" spc="-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クスを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引</a:t>
                      </a:r>
                      <a:r>
                        <a:rPr dirty="0" sz="1800" spc="-1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起こ</a:t>
                      </a:r>
                      <a:r>
                        <a:rPr dirty="0" sz="1800" spc="5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Meiryo UI"/>
                          <a:cs typeface="Meiryo UI"/>
                        </a:rPr>
                        <a:t>」</a:t>
                      </a:r>
                      <a:endParaRPr sz="1800">
                        <a:latin typeface="Meiryo UI"/>
                        <a:cs typeface="Meiryo UI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CC"/>
                      </a:solidFill>
                      <a:prstDash val="solid"/>
                    </a:lnL>
                    <a:lnR w="285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28575">
                      <a:solidFill>
                        <a:srgbClr val="0000CC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2762250">
                <a:tc gridSpan="2">
                  <a:txBody>
                    <a:bodyPr/>
                    <a:lstStyle/>
                    <a:p>
                      <a:pPr algn="ctr" marL="92075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2135505" algn="l"/>
                          <a:tab pos="7430770" algn="l"/>
                        </a:tabLst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ブ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ラックボックス化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招</a:t>
                      </a:r>
                      <a:r>
                        <a:rPr dirty="0" u="sng" sz="1600" spc="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く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ネ</a:t>
                      </a:r>
                      <a:r>
                        <a:rPr dirty="0" u="sng" sz="1600" spc="1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u="sng" sz="1600" spc="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ト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600" spc="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問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題	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algn="ctr" marL="97790">
                        <a:lnSpc>
                          <a:spcPct val="100000"/>
                        </a:lnSpc>
                        <a:spcBef>
                          <a:spcPts val="1090"/>
                        </a:spcBef>
                        <a:tabLst>
                          <a:tab pos="664210" algn="l"/>
                          <a:tab pos="2257425" algn="l"/>
                          <a:tab pos="2689860" algn="l"/>
                          <a:tab pos="2951480" algn="l"/>
                          <a:tab pos="4850130" algn="l"/>
                          <a:tab pos="5282565" algn="l"/>
                          <a:tab pos="5827395" algn="l"/>
                          <a:tab pos="7442200" algn="l"/>
                        </a:tabLst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古い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ステム	</a:t>
                      </a:r>
                      <a:r>
                        <a:rPr dirty="0" sz="1600" spc="-5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モダ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ズ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後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ステム	</a:t>
                      </a:r>
                      <a:r>
                        <a:rPr dirty="0" sz="1600" spc="-5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再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ガシー</a:t>
                      </a:r>
                      <a:r>
                        <a:rPr dirty="0" u="sng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化	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algn="ctr" marL="1232535" marR="1163320">
                        <a:lnSpc>
                          <a:spcPct val="133300"/>
                        </a:lnSpc>
                        <a:spcBef>
                          <a:spcPts val="855"/>
                        </a:spcBef>
                        <a:tabLst>
                          <a:tab pos="3819525" algn="l"/>
                          <a:tab pos="6405880" algn="l"/>
                        </a:tabLst>
                      </a:pPr>
                      <a:r>
                        <a:rPr dirty="0" baseline="5208" sz="2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アプ</a:t>
                      </a:r>
                      <a:r>
                        <a:rPr dirty="0" baseline="5208" sz="2400" spc="-7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リケー</a:t>
                      </a:r>
                      <a:r>
                        <a:rPr dirty="0" baseline="5208" sz="2400" spc="7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baseline="5208" sz="2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ョン</a:t>
                      </a:r>
                      <a:r>
                        <a:rPr dirty="0" baseline="5208" sz="24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アプ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リケー</a:t>
                      </a:r>
                      <a:r>
                        <a:rPr dirty="0" sz="1600" spc="5" b="1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ョン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アプ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リケー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ョン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ドル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ェ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ア	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ドル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ェ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ア	ミ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ドル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ウ</a:t>
                      </a:r>
                      <a:r>
                        <a:rPr dirty="0" sz="1600" spc="-10" b="1">
                          <a:latin typeface="Meiryo UI"/>
                          <a:cs typeface="Meiryo UI"/>
                        </a:rPr>
                        <a:t>ェア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algn="ctr" marL="61594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2647950" algn="l"/>
                          <a:tab pos="5234305" algn="l"/>
                        </a:tabLst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イン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フラ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イン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フラ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600" spc="-5" b="1">
                          <a:latin typeface="Meiryo UI"/>
                          <a:cs typeface="Meiryo UI"/>
                        </a:rPr>
                        <a:t>イン</a:t>
                      </a:r>
                      <a:r>
                        <a:rPr dirty="0" sz="1600" b="1">
                          <a:latin typeface="Meiryo UI"/>
                          <a:cs typeface="Meiryo UI"/>
                        </a:rPr>
                        <a:t>フラ</a:t>
                      </a:r>
                      <a:endParaRPr sz="1600">
                        <a:latin typeface="Meiryo UI"/>
                        <a:cs typeface="Meiryo UI"/>
                      </a:endParaRPr>
                    </a:p>
                    <a:p>
                      <a:pPr algn="ctr" marL="6604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628265" algn="l"/>
                          <a:tab pos="5245100" algn="l"/>
                        </a:tabLst>
                      </a:pPr>
                      <a:r>
                        <a:rPr dirty="0" sz="1400" b="1">
                          <a:latin typeface="Meiryo UI"/>
                          <a:cs typeface="Meiryo UI"/>
                        </a:rPr>
                        <a:t>不十分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なマ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ネ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ント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不十分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なマ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ネ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ント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不十分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なマ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ネ</a:t>
                      </a:r>
                      <a:r>
                        <a:rPr dirty="0" sz="1400" spc="5" b="1">
                          <a:latin typeface="Meiryo UI"/>
                          <a:cs typeface="Meiryo UI"/>
                        </a:rPr>
                        <a:t>ジ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ント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632450">
                        <a:lnSpc>
                          <a:spcPct val="100000"/>
                        </a:lnSpc>
                        <a:tabLst>
                          <a:tab pos="6275070" algn="l"/>
                        </a:tabLst>
                      </a:pPr>
                      <a:r>
                        <a:rPr dirty="0" baseline="-5952" sz="2100">
                          <a:latin typeface="Meiryo UI"/>
                          <a:cs typeface="Meiryo UI"/>
                        </a:rPr>
                        <a:t>凡例</a:t>
                      </a:r>
                      <a:r>
                        <a:rPr dirty="0" baseline="-5952" sz="2100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ブラッ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ボ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クス化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した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Meiryo UI"/>
                          <a:cs typeface="Meiryo UI"/>
                        </a:rPr>
                        <a:t>領域</a:t>
                      </a:r>
                      <a:endParaRPr sz="1200">
                        <a:latin typeface="Meiryo UI"/>
                        <a:cs typeface="Meiryo UI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409921" y="6548069"/>
            <a:ext cx="4940935" cy="19621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>
                <a:latin typeface="Meiryo UI"/>
                <a:cs typeface="Meiryo UI"/>
              </a:rPr>
              <a:t>）DX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 spc="-10">
                <a:latin typeface="Meiryo UI"/>
                <a:cs typeface="Meiryo UI"/>
              </a:rPr>
              <a:t>向</a:t>
            </a:r>
            <a:r>
              <a:rPr dirty="0" sz="1050">
                <a:latin typeface="Meiryo UI"/>
                <a:cs typeface="Meiryo UI"/>
              </a:rPr>
              <a:t>け</a:t>
            </a:r>
            <a:r>
              <a:rPr dirty="0" sz="1050" spc="-5">
                <a:latin typeface="Meiryo UI"/>
                <a:cs typeface="Meiryo UI"/>
              </a:rPr>
              <a:t>た</a:t>
            </a:r>
            <a:r>
              <a:rPr dirty="0" sz="1050" spc="-10">
                <a:latin typeface="Meiryo UI"/>
                <a:cs typeface="Meiryo UI"/>
              </a:rPr>
              <a:t>研</a:t>
            </a:r>
            <a:r>
              <a:rPr dirty="0" sz="1050" spc="5">
                <a:latin typeface="Meiryo UI"/>
                <a:cs typeface="Meiryo UI"/>
              </a:rPr>
              <a:t>究会</a:t>
            </a:r>
            <a:r>
              <a:rPr dirty="0" sz="1050" spc="315">
                <a:latin typeface="Meiryo UI"/>
                <a:cs typeface="Meiryo UI"/>
              </a:rPr>
              <a:t> </a:t>
            </a:r>
            <a:r>
              <a:rPr dirty="0" sz="1050" spc="5">
                <a:latin typeface="Meiryo UI"/>
                <a:cs typeface="Meiryo UI"/>
              </a:rPr>
              <a:t>一般</a:t>
            </a:r>
            <a:r>
              <a:rPr dirty="0" sz="1050" spc="-10">
                <a:latin typeface="Meiryo UI"/>
                <a:cs typeface="Meiryo UI"/>
              </a:rPr>
              <a:t>社</a:t>
            </a:r>
            <a:r>
              <a:rPr dirty="0" sz="1050" spc="5">
                <a:latin typeface="Meiryo UI"/>
                <a:cs typeface="Meiryo UI"/>
              </a:rPr>
              <a:t>団</a:t>
            </a:r>
            <a:r>
              <a:rPr dirty="0" sz="1050" spc="-10">
                <a:latin typeface="Meiryo UI"/>
                <a:cs typeface="Meiryo UI"/>
              </a:rPr>
              <a:t>法</a:t>
            </a:r>
            <a:r>
              <a:rPr dirty="0" sz="1050" spc="5">
                <a:latin typeface="Meiryo UI"/>
                <a:cs typeface="Meiryo UI"/>
              </a:rPr>
              <a:t>人</a:t>
            </a:r>
            <a:r>
              <a:rPr dirty="0" sz="1050" spc="-10">
                <a:latin typeface="Meiryo UI"/>
                <a:cs typeface="Meiryo UI"/>
              </a:rPr>
              <a:t>日</a:t>
            </a:r>
            <a:r>
              <a:rPr dirty="0" sz="1050" spc="5">
                <a:latin typeface="Meiryo UI"/>
                <a:cs typeface="Meiryo UI"/>
              </a:rPr>
              <a:t>本</a:t>
            </a:r>
            <a:r>
              <a:rPr dirty="0" sz="1050" spc="-10">
                <a:latin typeface="Meiryo UI"/>
                <a:cs typeface="Meiryo UI"/>
              </a:rPr>
              <a:t>情</a:t>
            </a:r>
            <a:r>
              <a:rPr dirty="0" sz="1050" spc="5">
                <a:latin typeface="Meiryo UI"/>
                <a:cs typeface="Meiryo UI"/>
              </a:rPr>
              <a:t>報</a:t>
            </a:r>
            <a:r>
              <a:rPr dirty="0" sz="1050">
                <a:latin typeface="Meiryo UI"/>
                <a:cs typeface="Meiryo UI"/>
              </a:rPr>
              <a:t>シ</a:t>
            </a:r>
            <a:r>
              <a:rPr dirty="0" sz="1050" spc="-20">
                <a:latin typeface="Meiryo UI"/>
                <a:cs typeface="Meiryo UI"/>
              </a:rPr>
              <a:t>ス</a:t>
            </a:r>
            <a:r>
              <a:rPr dirty="0" sz="1050" spc="-5">
                <a:latin typeface="Meiryo UI"/>
                <a:cs typeface="Meiryo UI"/>
              </a:rPr>
              <a:t>テ</a:t>
            </a:r>
            <a:r>
              <a:rPr dirty="0" sz="1050">
                <a:latin typeface="Meiryo UI"/>
                <a:cs typeface="Meiryo UI"/>
              </a:rPr>
              <a:t>ム・</a:t>
            </a:r>
            <a:r>
              <a:rPr dirty="0" sz="1050" spc="-10">
                <a:latin typeface="Meiryo UI"/>
                <a:cs typeface="Meiryo UI"/>
              </a:rPr>
              <a:t>ユ</a:t>
            </a:r>
            <a:r>
              <a:rPr dirty="0" sz="1050">
                <a:latin typeface="Meiryo UI"/>
                <a:cs typeface="Meiryo UI"/>
              </a:rPr>
              <a:t>ーザー</a:t>
            </a:r>
            <a:r>
              <a:rPr dirty="0" sz="1050" spc="5">
                <a:latin typeface="Meiryo UI"/>
                <a:cs typeface="Meiryo UI"/>
              </a:rPr>
              <a:t>協</a:t>
            </a:r>
            <a:r>
              <a:rPr dirty="0" sz="1050" spc="-10">
                <a:latin typeface="Meiryo UI"/>
                <a:cs typeface="Meiryo UI"/>
              </a:rPr>
              <a:t>会</a:t>
            </a:r>
            <a:r>
              <a:rPr dirty="0" sz="1050" spc="5">
                <a:latin typeface="Meiryo UI"/>
                <a:cs typeface="Meiryo UI"/>
              </a:rPr>
              <a:t>説</a:t>
            </a:r>
            <a:r>
              <a:rPr dirty="0" sz="1050" spc="-10">
                <a:latin typeface="Meiryo UI"/>
                <a:cs typeface="Meiryo UI"/>
              </a:rPr>
              <a:t>明</a:t>
            </a:r>
            <a:r>
              <a:rPr dirty="0" sz="1050" spc="5">
                <a:latin typeface="Meiryo UI"/>
                <a:cs typeface="Meiryo UI"/>
              </a:rPr>
              <a:t>資</a:t>
            </a:r>
            <a:r>
              <a:rPr dirty="0" sz="1050" spc="-10">
                <a:latin typeface="Meiryo UI"/>
                <a:cs typeface="Meiryo UI"/>
              </a:rPr>
              <a:t>料</a:t>
            </a:r>
            <a:r>
              <a:rPr dirty="0" sz="1050" spc="-5">
                <a:latin typeface="Meiryo UI"/>
                <a:cs typeface="Meiryo UI"/>
              </a:rPr>
              <a:t>よ</a:t>
            </a:r>
            <a:r>
              <a:rPr dirty="0" sz="1050">
                <a:latin typeface="Meiryo UI"/>
                <a:cs typeface="Meiryo UI"/>
              </a:rPr>
              <a:t>り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674886" y="6577818"/>
            <a:ext cx="187325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latin typeface="Meiryo UI"/>
                <a:cs typeface="Meiryo UI"/>
              </a:rPr>
              <a:t>9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4616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2.2.</a:t>
            </a:r>
            <a:r>
              <a:rPr dirty="0"/>
              <a:t>3</a:t>
            </a:r>
            <a:r>
              <a:rPr dirty="0" spc="-120"/>
              <a:t> </a:t>
            </a:r>
            <a:r>
              <a:rPr dirty="0"/>
              <a:t>既存</a:t>
            </a:r>
            <a:r>
              <a:rPr dirty="0" spc="-5"/>
              <a:t>システム</a:t>
            </a:r>
            <a:r>
              <a:rPr dirty="0" spc="-10"/>
              <a:t>の</a:t>
            </a:r>
            <a:r>
              <a:rPr dirty="0"/>
              <a:t>問題点</a:t>
            </a:r>
            <a:r>
              <a:rPr dirty="0" spc="-5"/>
              <a:t>の</a:t>
            </a:r>
            <a:r>
              <a:rPr dirty="0"/>
              <a:t>背景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9825" y="2282761"/>
            <a:ext cx="3714750" cy="1233170"/>
            <a:chOff x="889825" y="2282761"/>
            <a:chExt cx="3714750" cy="1233170"/>
          </a:xfrm>
        </p:grpSpPr>
        <p:sp>
          <p:nvSpPr>
            <p:cNvPr id="4" name="object 4"/>
            <p:cNvSpPr/>
            <p:nvPr/>
          </p:nvSpPr>
          <p:spPr>
            <a:xfrm>
              <a:off x="1326642" y="3252977"/>
              <a:ext cx="220979" cy="250190"/>
            </a:xfrm>
            <a:custGeom>
              <a:avLst/>
              <a:gdLst/>
              <a:ahLst/>
              <a:cxnLst/>
              <a:rect l="l" t="t" r="r" b="b"/>
              <a:pathLst>
                <a:path w="220980" h="250189">
                  <a:moveTo>
                    <a:pt x="0" y="249936"/>
                  </a:moveTo>
                  <a:lnTo>
                    <a:pt x="110489" y="0"/>
                  </a:lnTo>
                  <a:lnTo>
                    <a:pt x="220979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4588" y="2287523"/>
              <a:ext cx="3705225" cy="0"/>
            </a:xfrm>
            <a:custGeom>
              <a:avLst/>
              <a:gdLst/>
              <a:ahLst/>
              <a:cxnLst/>
              <a:rect l="l" t="t" r="r" b="b"/>
              <a:pathLst>
                <a:path w="3705225" h="0">
                  <a:moveTo>
                    <a:pt x="0" y="0"/>
                  </a:moveTo>
                  <a:lnTo>
                    <a:pt x="370476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2552" y="2382011"/>
              <a:ext cx="368935" cy="338455"/>
            </a:xfrm>
            <a:custGeom>
              <a:avLst/>
              <a:gdLst/>
              <a:ahLst/>
              <a:cxnLst/>
              <a:rect l="l" t="t" r="r" b="b"/>
              <a:pathLst>
                <a:path w="368935" h="338455">
                  <a:moveTo>
                    <a:pt x="184404" y="0"/>
                  </a:moveTo>
                  <a:lnTo>
                    <a:pt x="135382" y="6043"/>
                  </a:lnTo>
                  <a:lnTo>
                    <a:pt x="91332" y="23097"/>
                  </a:lnTo>
                  <a:lnTo>
                    <a:pt x="54011" y="49549"/>
                  </a:lnTo>
                  <a:lnTo>
                    <a:pt x="25177" y="83786"/>
                  </a:lnTo>
                  <a:lnTo>
                    <a:pt x="6587" y="124195"/>
                  </a:lnTo>
                  <a:lnTo>
                    <a:pt x="0" y="169163"/>
                  </a:lnTo>
                  <a:lnTo>
                    <a:pt x="6587" y="214132"/>
                  </a:lnTo>
                  <a:lnTo>
                    <a:pt x="25177" y="254541"/>
                  </a:lnTo>
                  <a:lnTo>
                    <a:pt x="54011" y="288778"/>
                  </a:lnTo>
                  <a:lnTo>
                    <a:pt x="91332" y="315230"/>
                  </a:lnTo>
                  <a:lnTo>
                    <a:pt x="135382" y="332284"/>
                  </a:lnTo>
                  <a:lnTo>
                    <a:pt x="184404" y="338327"/>
                  </a:lnTo>
                  <a:lnTo>
                    <a:pt x="233425" y="332284"/>
                  </a:lnTo>
                  <a:lnTo>
                    <a:pt x="277475" y="315230"/>
                  </a:lnTo>
                  <a:lnTo>
                    <a:pt x="314796" y="288778"/>
                  </a:lnTo>
                  <a:lnTo>
                    <a:pt x="326385" y="275018"/>
                  </a:lnTo>
                  <a:lnTo>
                    <a:pt x="184404" y="275018"/>
                  </a:lnTo>
                  <a:lnTo>
                    <a:pt x="137268" y="266701"/>
                  </a:lnTo>
                  <a:lnTo>
                    <a:pt x="98777" y="244017"/>
                  </a:lnTo>
                  <a:lnTo>
                    <a:pt x="72825" y="210371"/>
                  </a:lnTo>
                  <a:lnTo>
                    <a:pt x="63309" y="169163"/>
                  </a:lnTo>
                  <a:lnTo>
                    <a:pt x="72825" y="127962"/>
                  </a:lnTo>
                  <a:lnTo>
                    <a:pt x="98777" y="94314"/>
                  </a:lnTo>
                  <a:lnTo>
                    <a:pt x="137268" y="71628"/>
                  </a:lnTo>
                  <a:lnTo>
                    <a:pt x="184404" y="63309"/>
                  </a:lnTo>
                  <a:lnTo>
                    <a:pt x="326385" y="63309"/>
                  </a:lnTo>
                  <a:lnTo>
                    <a:pt x="314796" y="49549"/>
                  </a:lnTo>
                  <a:lnTo>
                    <a:pt x="277475" y="23097"/>
                  </a:lnTo>
                  <a:lnTo>
                    <a:pt x="233425" y="6043"/>
                  </a:lnTo>
                  <a:lnTo>
                    <a:pt x="184404" y="0"/>
                  </a:lnTo>
                  <a:close/>
                </a:path>
                <a:path w="368935" h="338455">
                  <a:moveTo>
                    <a:pt x="326385" y="63309"/>
                  </a:moveTo>
                  <a:lnTo>
                    <a:pt x="184404" y="63309"/>
                  </a:lnTo>
                  <a:lnTo>
                    <a:pt x="231539" y="71628"/>
                  </a:lnTo>
                  <a:lnTo>
                    <a:pt x="270030" y="94314"/>
                  </a:lnTo>
                  <a:lnTo>
                    <a:pt x="295982" y="127962"/>
                  </a:lnTo>
                  <a:lnTo>
                    <a:pt x="305498" y="169163"/>
                  </a:lnTo>
                  <a:lnTo>
                    <a:pt x="295982" y="210371"/>
                  </a:lnTo>
                  <a:lnTo>
                    <a:pt x="270030" y="244017"/>
                  </a:lnTo>
                  <a:lnTo>
                    <a:pt x="231539" y="266701"/>
                  </a:lnTo>
                  <a:lnTo>
                    <a:pt x="184404" y="275018"/>
                  </a:lnTo>
                  <a:lnTo>
                    <a:pt x="326385" y="275018"/>
                  </a:lnTo>
                  <a:lnTo>
                    <a:pt x="343630" y="254541"/>
                  </a:lnTo>
                  <a:lnTo>
                    <a:pt x="362220" y="214132"/>
                  </a:lnTo>
                  <a:lnTo>
                    <a:pt x="368808" y="169163"/>
                  </a:lnTo>
                  <a:lnTo>
                    <a:pt x="362220" y="124195"/>
                  </a:lnTo>
                  <a:lnTo>
                    <a:pt x="343630" y="83786"/>
                  </a:lnTo>
                  <a:lnTo>
                    <a:pt x="326385" y="63309"/>
                  </a:lnTo>
                  <a:close/>
                </a:path>
              </a:pathLst>
            </a:custGeom>
            <a:solidFill>
              <a:srgbClr val="678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79042" y="2620517"/>
              <a:ext cx="1586865" cy="405765"/>
            </a:xfrm>
            <a:custGeom>
              <a:avLst/>
              <a:gdLst/>
              <a:ahLst/>
              <a:cxnLst/>
              <a:rect l="l" t="t" r="r" b="b"/>
              <a:pathLst>
                <a:path w="1586864" h="405764">
                  <a:moveTo>
                    <a:pt x="15864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1586484" y="405384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79041" y="2620517"/>
            <a:ext cx="1586865" cy="40576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640"/>
              </a:spcBef>
            </a:pPr>
            <a:r>
              <a:rPr dirty="0" sz="1600" spc="-10" b="1">
                <a:latin typeface="Meiryo UI"/>
                <a:cs typeface="Meiryo UI"/>
              </a:rPr>
              <a:t>ユー</a:t>
            </a:r>
            <a:r>
              <a:rPr dirty="0" sz="1600" spc="-5" b="1">
                <a:latin typeface="Meiryo UI"/>
                <a:cs typeface="Meiryo UI"/>
              </a:rPr>
              <a:t>ザ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-5" b="1">
                <a:latin typeface="Meiryo UI"/>
                <a:cs typeface="Meiryo UI"/>
              </a:rPr>
              <a:t>企業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25495" y="2337689"/>
            <a:ext cx="1288415" cy="292735"/>
            <a:chOff x="2825495" y="2337689"/>
            <a:chExt cx="1288415" cy="292735"/>
          </a:xfrm>
        </p:grpSpPr>
        <p:sp>
          <p:nvSpPr>
            <p:cNvPr id="10" name="object 10"/>
            <p:cNvSpPr/>
            <p:nvPr/>
          </p:nvSpPr>
          <p:spPr>
            <a:xfrm>
              <a:off x="2825495" y="2528316"/>
              <a:ext cx="222885" cy="102235"/>
            </a:xfrm>
            <a:custGeom>
              <a:avLst/>
              <a:gdLst/>
              <a:ahLst/>
              <a:cxnLst/>
              <a:rect l="l" t="t" r="r" b="b"/>
              <a:pathLst>
                <a:path w="222885" h="102235">
                  <a:moveTo>
                    <a:pt x="222504" y="0"/>
                  </a:moveTo>
                  <a:lnTo>
                    <a:pt x="0" y="0"/>
                  </a:lnTo>
                  <a:lnTo>
                    <a:pt x="111252" y="102107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678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81527" y="2340864"/>
              <a:ext cx="1028700" cy="250190"/>
            </a:xfrm>
            <a:custGeom>
              <a:avLst/>
              <a:gdLst/>
              <a:ahLst/>
              <a:cxnLst/>
              <a:rect l="l" t="t" r="r" b="b"/>
              <a:pathLst>
                <a:path w="1028700" h="250189">
                  <a:moveTo>
                    <a:pt x="514350" y="0"/>
                  </a:moveTo>
                  <a:lnTo>
                    <a:pt x="444554" y="1140"/>
                  </a:lnTo>
                  <a:lnTo>
                    <a:pt x="377613" y="4464"/>
                  </a:lnTo>
                  <a:lnTo>
                    <a:pt x="314139" y="9821"/>
                  </a:lnTo>
                  <a:lnTo>
                    <a:pt x="254745" y="17063"/>
                  </a:lnTo>
                  <a:lnTo>
                    <a:pt x="200043" y="26040"/>
                  </a:lnTo>
                  <a:lnTo>
                    <a:pt x="150647" y="36604"/>
                  </a:lnTo>
                  <a:lnTo>
                    <a:pt x="107169" y="48606"/>
                  </a:lnTo>
                  <a:lnTo>
                    <a:pt x="70222" y="61896"/>
                  </a:lnTo>
                  <a:lnTo>
                    <a:pt x="18372" y="91748"/>
                  </a:lnTo>
                  <a:lnTo>
                    <a:pt x="0" y="124967"/>
                  </a:lnTo>
                  <a:lnTo>
                    <a:pt x="4695" y="141924"/>
                  </a:lnTo>
                  <a:lnTo>
                    <a:pt x="40419" y="173608"/>
                  </a:lnTo>
                  <a:lnTo>
                    <a:pt x="107169" y="201329"/>
                  </a:lnTo>
                  <a:lnTo>
                    <a:pt x="150647" y="213331"/>
                  </a:lnTo>
                  <a:lnTo>
                    <a:pt x="200043" y="223895"/>
                  </a:lnTo>
                  <a:lnTo>
                    <a:pt x="254745" y="232872"/>
                  </a:lnTo>
                  <a:lnTo>
                    <a:pt x="314139" y="240114"/>
                  </a:lnTo>
                  <a:lnTo>
                    <a:pt x="377613" y="245471"/>
                  </a:lnTo>
                  <a:lnTo>
                    <a:pt x="444554" y="248795"/>
                  </a:lnTo>
                  <a:lnTo>
                    <a:pt x="514350" y="249935"/>
                  </a:lnTo>
                  <a:lnTo>
                    <a:pt x="584145" y="248795"/>
                  </a:lnTo>
                  <a:lnTo>
                    <a:pt x="651086" y="245471"/>
                  </a:lnTo>
                  <a:lnTo>
                    <a:pt x="714560" y="240114"/>
                  </a:lnTo>
                  <a:lnTo>
                    <a:pt x="773954" y="232872"/>
                  </a:lnTo>
                  <a:lnTo>
                    <a:pt x="828656" y="223895"/>
                  </a:lnTo>
                  <a:lnTo>
                    <a:pt x="878052" y="213331"/>
                  </a:lnTo>
                  <a:lnTo>
                    <a:pt x="921530" y="201329"/>
                  </a:lnTo>
                  <a:lnTo>
                    <a:pt x="958477" y="188039"/>
                  </a:lnTo>
                  <a:lnTo>
                    <a:pt x="1010327" y="158187"/>
                  </a:lnTo>
                  <a:lnTo>
                    <a:pt x="1028700" y="124967"/>
                  </a:lnTo>
                  <a:lnTo>
                    <a:pt x="1024004" y="108011"/>
                  </a:lnTo>
                  <a:lnTo>
                    <a:pt x="988280" y="76327"/>
                  </a:lnTo>
                  <a:lnTo>
                    <a:pt x="921530" y="48606"/>
                  </a:lnTo>
                  <a:lnTo>
                    <a:pt x="878052" y="36604"/>
                  </a:lnTo>
                  <a:lnTo>
                    <a:pt x="828656" y="26040"/>
                  </a:lnTo>
                  <a:lnTo>
                    <a:pt x="773954" y="17063"/>
                  </a:lnTo>
                  <a:lnTo>
                    <a:pt x="714560" y="9821"/>
                  </a:lnTo>
                  <a:lnTo>
                    <a:pt x="651086" y="4464"/>
                  </a:lnTo>
                  <a:lnTo>
                    <a:pt x="584145" y="114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81527" y="2340864"/>
              <a:ext cx="1028700" cy="250190"/>
            </a:xfrm>
            <a:custGeom>
              <a:avLst/>
              <a:gdLst/>
              <a:ahLst/>
              <a:cxnLst/>
              <a:rect l="l" t="t" r="r" b="b"/>
              <a:pathLst>
                <a:path w="1028700" h="250189">
                  <a:moveTo>
                    <a:pt x="0" y="124967"/>
                  </a:moveTo>
                  <a:lnTo>
                    <a:pt x="40419" y="76327"/>
                  </a:lnTo>
                  <a:lnTo>
                    <a:pt x="107169" y="48606"/>
                  </a:lnTo>
                  <a:lnTo>
                    <a:pt x="150647" y="36604"/>
                  </a:lnTo>
                  <a:lnTo>
                    <a:pt x="200043" y="26040"/>
                  </a:lnTo>
                  <a:lnTo>
                    <a:pt x="254745" y="17063"/>
                  </a:lnTo>
                  <a:lnTo>
                    <a:pt x="314139" y="9821"/>
                  </a:lnTo>
                  <a:lnTo>
                    <a:pt x="377613" y="4464"/>
                  </a:lnTo>
                  <a:lnTo>
                    <a:pt x="444554" y="1140"/>
                  </a:lnTo>
                  <a:lnTo>
                    <a:pt x="514350" y="0"/>
                  </a:lnTo>
                  <a:lnTo>
                    <a:pt x="584145" y="1140"/>
                  </a:lnTo>
                  <a:lnTo>
                    <a:pt x="651086" y="4464"/>
                  </a:lnTo>
                  <a:lnTo>
                    <a:pt x="714560" y="9821"/>
                  </a:lnTo>
                  <a:lnTo>
                    <a:pt x="773954" y="17063"/>
                  </a:lnTo>
                  <a:lnTo>
                    <a:pt x="828656" y="26040"/>
                  </a:lnTo>
                  <a:lnTo>
                    <a:pt x="878052" y="36604"/>
                  </a:lnTo>
                  <a:lnTo>
                    <a:pt x="921530" y="48606"/>
                  </a:lnTo>
                  <a:lnTo>
                    <a:pt x="958477" y="61896"/>
                  </a:lnTo>
                  <a:lnTo>
                    <a:pt x="1010327" y="91748"/>
                  </a:lnTo>
                  <a:lnTo>
                    <a:pt x="1028700" y="124967"/>
                  </a:lnTo>
                  <a:lnTo>
                    <a:pt x="1024004" y="141924"/>
                  </a:lnTo>
                  <a:lnTo>
                    <a:pt x="988280" y="173608"/>
                  </a:lnTo>
                  <a:lnTo>
                    <a:pt x="921530" y="201329"/>
                  </a:lnTo>
                  <a:lnTo>
                    <a:pt x="878052" y="213331"/>
                  </a:lnTo>
                  <a:lnTo>
                    <a:pt x="828656" y="223895"/>
                  </a:lnTo>
                  <a:lnTo>
                    <a:pt x="773954" y="232872"/>
                  </a:lnTo>
                  <a:lnTo>
                    <a:pt x="714560" y="240114"/>
                  </a:lnTo>
                  <a:lnTo>
                    <a:pt x="651086" y="245471"/>
                  </a:lnTo>
                  <a:lnTo>
                    <a:pt x="584145" y="248795"/>
                  </a:lnTo>
                  <a:lnTo>
                    <a:pt x="514350" y="249935"/>
                  </a:lnTo>
                  <a:lnTo>
                    <a:pt x="444554" y="248795"/>
                  </a:lnTo>
                  <a:lnTo>
                    <a:pt x="377613" y="245471"/>
                  </a:lnTo>
                  <a:lnTo>
                    <a:pt x="314139" y="240114"/>
                  </a:lnTo>
                  <a:lnTo>
                    <a:pt x="254745" y="232872"/>
                  </a:lnTo>
                  <a:lnTo>
                    <a:pt x="200043" y="223895"/>
                  </a:lnTo>
                  <a:lnTo>
                    <a:pt x="150647" y="213331"/>
                  </a:lnTo>
                  <a:lnTo>
                    <a:pt x="107169" y="201329"/>
                  </a:lnTo>
                  <a:lnTo>
                    <a:pt x="70222" y="188039"/>
                  </a:lnTo>
                  <a:lnTo>
                    <a:pt x="18372" y="158187"/>
                  </a:lnTo>
                  <a:lnTo>
                    <a:pt x="0" y="124967"/>
                  </a:lnTo>
                  <a:close/>
                </a:path>
              </a:pathLst>
            </a:custGeom>
            <a:ln w="609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359839" y="2369215"/>
            <a:ext cx="4711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Meiryo UI"/>
                <a:cs typeface="Meiryo UI"/>
              </a:rPr>
              <a:t>ノウ</a:t>
            </a:r>
            <a:r>
              <a:rPr dirty="0" sz="1100" spc="-5" b="1">
                <a:latin typeface="Meiryo UI"/>
                <a:cs typeface="Meiryo UI"/>
              </a:rPr>
              <a:t>ハウ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13688" y="2282761"/>
            <a:ext cx="7240270" cy="1233170"/>
            <a:chOff x="1313688" y="2282761"/>
            <a:chExt cx="7240270" cy="12331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688" y="3104387"/>
              <a:ext cx="246887" cy="228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2298" y="3252977"/>
              <a:ext cx="222885" cy="250190"/>
            </a:xfrm>
            <a:custGeom>
              <a:avLst/>
              <a:gdLst/>
              <a:ahLst/>
              <a:cxnLst/>
              <a:rect l="l" t="t" r="r" b="b"/>
              <a:pathLst>
                <a:path w="222885" h="250189">
                  <a:moveTo>
                    <a:pt x="0" y="249936"/>
                  </a:moveTo>
                  <a:lnTo>
                    <a:pt x="111252" y="0"/>
                  </a:lnTo>
                  <a:lnTo>
                    <a:pt x="222504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344" y="3104387"/>
              <a:ext cx="248412" cy="228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91378" y="3252977"/>
              <a:ext cx="220979" cy="250190"/>
            </a:xfrm>
            <a:custGeom>
              <a:avLst/>
              <a:gdLst/>
              <a:ahLst/>
              <a:cxnLst/>
              <a:rect l="l" t="t" r="r" b="b"/>
              <a:pathLst>
                <a:path w="220979" h="250189">
                  <a:moveTo>
                    <a:pt x="0" y="249936"/>
                  </a:moveTo>
                  <a:lnTo>
                    <a:pt x="110489" y="0"/>
                  </a:lnTo>
                  <a:lnTo>
                    <a:pt x="220979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10328" y="2287523"/>
              <a:ext cx="3639185" cy="0"/>
            </a:xfrm>
            <a:custGeom>
              <a:avLst/>
              <a:gdLst/>
              <a:ahLst/>
              <a:cxnLst/>
              <a:rect l="l" t="t" r="r" b="b"/>
              <a:pathLst>
                <a:path w="3639184" h="0">
                  <a:moveTo>
                    <a:pt x="0" y="0"/>
                  </a:moveTo>
                  <a:lnTo>
                    <a:pt x="36388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19779" y="1672101"/>
            <a:ext cx="6969759" cy="59245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-5">
                <a:latin typeface="Meiryo UI"/>
                <a:cs typeface="Meiryo UI"/>
              </a:rPr>
              <a:t>我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国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ユ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ザ企業</a:t>
            </a:r>
            <a:r>
              <a:rPr dirty="0" sz="1600">
                <a:latin typeface="Meiryo UI"/>
                <a:cs typeface="Meiryo UI"/>
              </a:rPr>
              <a:t>よ</a:t>
            </a:r>
            <a:r>
              <a:rPr dirty="0" sz="1600" spc="10">
                <a:latin typeface="Meiryo UI"/>
                <a:cs typeface="Meiryo UI"/>
              </a:rPr>
              <a:t>り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ITエ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ジニ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所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属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1395095">
              <a:lnSpc>
                <a:spcPct val="100000"/>
              </a:lnSpc>
              <a:spcBef>
                <a:spcPts val="405"/>
              </a:spcBef>
              <a:tabLst>
                <a:tab pos="5426710" algn="l"/>
              </a:tabLst>
            </a:pPr>
            <a:r>
              <a:rPr dirty="0" sz="1400">
                <a:latin typeface="Meiryo UI"/>
                <a:cs typeface="Meiryo UI"/>
              </a:rPr>
              <a:t>諸外国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場合</a:t>
            </a:r>
            <a:r>
              <a:rPr dirty="0" sz="1400">
                <a:latin typeface="Meiryo UI"/>
                <a:cs typeface="Meiryo UI"/>
              </a:rPr>
              <a:t>	</a:t>
            </a:r>
            <a:r>
              <a:rPr dirty="0" sz="1400">
                <a:latin typeface="Meiryo UI"/>
                <a:cs typeface="Meiryo UI"/>
              </a:rPr>
              <a:t>我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国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場合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9190" y="2620517"/>
            <a:ext cx="1586865" cy="407034"/>
          </a:xfrm>
          <a:custGeom>
            <a:avLst/>
            <a:gdLst/>
            <a:ahLst/>
            <a:cxnLst/>
            <a:rect l="l" t="t" r="r" b="b"/>
            <a:pathLst>
              <a:path w="1586865" h="407035">
                <a:moveTo>
                  <a:pt x="0" y="0"/>
                </a:moveTo>
                <a:lnTo>
                  <a:pt x="1586484" y="0"/>
                </a:lnTo>
                <a:lnTo>
                  <a:pt x="1586484" y="406908"/>
                </a:lnTo>
                <a:lnTo>
                  <a:pt x="0" y="406908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49190" y="2620517"/>
            <a:ext cx="1586865" cy="407034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645"/>
              </a:spcBef>
            </a:pPr>
            <a:r>
              <a:rPr dirty="0" sz="1600" spc="-10" b="1">
                <a:latin typeface="Meiryo UI"/>
                <a:cs typeface="Meiryo UI"/>
              </a:rPr>
              <a:t>ユー</a:t>
            </a:r>
            <a:r>
              <a:rPr dirty="0" sz="1600" spc="-5" b="1">
                <a:latin typeface="Meiryo UI"/>
                <a:cs typeface="Meiryo UI"/>
              </a:rPr>
              <a:t>ザ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spc="-5" b="1">
                <a:latin typeface="Meiryo UI"/>
                <a:cs typeface="Meiryo UI"/>
              </a:rPr>
              <a:t>企業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8423" y="2604452"/>
            <a:ext cx="2833370" cy="728980"/>
            <a:chOff x="5678423" y="2604452"/>
            <a:chExt cx="2833370" cy="7289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8423" y="3104387"/>
              <a:ext cx="246887" cy="228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12101" y="2617469"/>
              <a:ext cx="1586865" cy="405765"/>
            </a:xfrm>
            <a:custGeom>
              <a:avLst/>
              <a:gdLst/>
              <a:ahLst/>
              <a:cxnLst/>
              <a:rect l="l" t="t" r="r" b="b"/>
              <a:pathLst>
                <a:path w="1586865" h="405764">
                  <a:moveTo>
                    <a:pt x="0" y="0"/>
                  </a:moveTo>
                  <a:lnTo>
                    <a:pt x="1586483" y="0"/>
                  </a:lnTo>
                  <a:lnTo>
                    <a:pt x="1586483" y="405384"/>
                  </a:lnTo>
                  <a:lnTo>
                    <a:pt x="0" y="405384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156398" y="2686620"/>
            <a:ext cx="1097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Meiryo UI"/>
                <a:cs typeface="Meiryo UI"/>
              </a:rPr>
              <a:t>ベ</a:t>
            </a:r>
            <a:r>
              <a:rPr dirty="0" sz="1600" spc="-10" b="1">
                <a:latin typeface="Meiryo UI"/>
                <a:cs typeface="Meiryo UI"/>
              </a:rPr>
              <a:t>ンダー</a:t>
            </a:r>
            <a:r>
              <a:rPr dirty="0" sz="1600" spc="-5" b="1">
                <a:latin typeface="Meiryo UI"/>
                <a:cs typeface="Meiryo UI"/>
              </a:rPr>
              <a:t>企業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04936" y="3098292"/>
            <a:ext cx="5785485" cy="417830"/>
            <a:chOff x="1904936" y="3098292"/>
            <a:chExt cx="5785485" cy="417830"/>
          </a:xfrm>
        </p:grpSpPr>
        <p:sp>
          <p:nvSpPr>
            <p:cNvPr id="28" name="object 28"/>
            <p:cNvSpPr/>
            <p:nvPr/>
          </p:nvSpPr>
          <p:spPr>
            <a:xfrm>
              <a:off x="1917953" y="3252978"/>
              <a:ext cx="222885" cy="250190"/>
            </a:xfrm>
            <a:custGeom>
              <a:avLst/>
              <a:gdLst/>
              <a:ahLst/>
              <a:cxnLst/>
              <a:rect l="l" t="t" r="r" b="b"/>
              <a:pathLst>
                <a:path w="222885" h="250189">
                  <a:moveTo>
                    <a:pt x="0" y="249936"/>
                  </a:moveTo>
                  <a:lnTo>
                    <a:pt x="111252" y="0"/>
                  </a:lnTo>
                  <a:lnTo>
                    <a:pt x="222504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999" y="3104388"/>
              <a:ext cx="248412" cy="228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60514" y="3245358"/>
              <a:ext cx="220979" cy="251460"/>
            </a:xfrm>
            <a:custGeom>
              <a:avLst/>
              <a:gdLst/>
              <a:ahLst/>
              <a:cxnLst/>
              <a:rect l="l" t="t" r="r" b="b"/>
              <a:pathLst>
                <a:path w="220979" h="251460">
                  <a:moveTo>
                    <a:pt x="0" y="251460"/>
                  </a:moveTo>
                  <a:lnTo>
                    <a:pt x="110489" y="0"/>
                  </a:lnTo>
                  <a:lnTo>
                    <a:pt x="220979" y="25146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7559" y="3098292"/>
              <a:ext cx="246887" cy="228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456170" y="3245358"/>
              <a:ext cx="220979" cy="251460"/>
            </a:xfrm>
            <a:custGeom>
              <a:avLst/>
              <a:gdLst/>
              <a:ahLst/>
              <a:cxnLst/>
              <a:rect l="l" t="t" r="r" b="b"/>
              <a:pathLst>
                <a:path w="220979" h="251460">
                  <a:moveTo>
                    <a:pt x="0" y="251460"/>
                  </a:moveTo>
                  <a:lnTo>
                    <a:pt x="110489" y="0"/>
                  </a:lnTo>
                  <a:lnTo>
                    <a:pt x="220979" y="25146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3215" y="3098292"/>
              <a:ext cx="246887" cy="2286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117416" y="3521178"/>
            <a:ext cx="3249295" cy="829944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27025">
              <a:lnSpc>
                <a:spcPct val="100000"/>
              </a:lnSpc>
              <a:spcBef>
                <a:spcPts val="495"/>
              </a:spcBef>
              <a:tabLst>
                <a:tab pos="2263140" algn="l"/>
              </a:tabLst>
            </a:pPr>
            <a:r>
              <a:rPr dirty="0" sz="900" spc="-5">
                <a:latin typeface="Meiryo UI"/>
                <a:cs typeface="Meiryo UI"/>
              </a:rPr>
              <a:t>IT</a:t>
            </a:r>
            <a:r>
              <a:rPr dirty="0" sz="900" spc="5">
                <a:latin typeface="Meiryo UI"/>
                <a:cs typeface="Meiryo UI"/>
              </a:rPr>
              <a:t>エ</a:t>
            </a:r>
            <a:r>
              <a:rPr dirty="0" sz="900">
                <a:latin typeface="Meiryo UI"/>
                <a:cs typeface="Meiryo UI"/>
              </a:rPr>
              <a:t>ン</a:t>
            </a:r>
            <a:r>
              <a:rPr dirty="0" sz="900" spc="-5">
                <a:latin typeface="Meiryo UI"/>
                <a:cs typeface="Meiryo UI"/>
              </a:rPr>
              <a:t>ジ</a:t>
            </a:r>
            <a:r>
              <a:rPr dirty="0" sz="900">
                <a:latin typeface="Meiryo UI"/>
                <a:cs typeface="Meiryo UI"/>
              </a:rPr>
              <a:t>ニア	</a:t>
            </a:r>
            <a:r>
              <a:rPr dirty="0" baseline="3086" sz="1350" spc="-7">
                <a:latin typeface="Meiryo UI"/>
                <a:cs typeface="Meiryo UI"/>
              </a:rPr>
              <a:t>IT</a:t>
            </a:r>
            <a:r>
              <a:rPr dirty="0" baseline="3086" sz="1350" spc="7">
                <a:latin typeface="Meiryo UI"/>
                <a:cs typeface="Meiryo UI"/>
              </a:rPr>
              <a:t>エ</a:t>
            </a:r>
            <a:r>
              <a:rPr dirty="0" baseline="3086" sz="1350">
                <a:latin typeface="Meiryo UI"/>
                <a:cs typeface="Meiryo UI"/>
              </a:rPr>
              <a:t>ン</a:t>
            </a:r>
            <a:r>
              <a:rPr dirty="0" baseline="3086" sz="1350" spc="-7">
                <a:latin typeface="Meiryo UI"/>
                <a:cs typeface="Meiryo UI"/>
              </a:rPr>
              <a:t>ジ</a:t>
            </a:r>
            <a:r>
              <a:rPr dirty="0" baseline="3086" sz="1350">
                <a:latin typeface="Meiryo UI"/>
                <a:cs typeface="Meiryo UI"/>
              </a:rPr>
              <a:t>ニア</a:t>
            </a:r>
            <a:endParaRPr baseline="3086" sz="1350">
              <a:latin typeface="Meiryo UI"/>
              <a:cs typeface="Meiryo UI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Meiryo UI"/>
                <a:cs typeface="Meiryo UI"/>
              </a:rPr>
              <a:t>IT</a:t>
            </a:r>
            <a:r>
              <a:rPr dirty="0" sz="1200" spc="-5">
                <a:latin typeface="Meiryo UI"/>
                <a:cs typeface="Meiryo UI"/>
              </a:rPr>
              <a:t>エ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ニ</a:t>
            </a:r>
            <a:r>
              <a:rPr dirty="0" sz="1200" spc="-5">
                <a:latin typeface="Meiryo UI"/>
                <a:cs typeface="Meiryo UI"/>
              </a:rPr>
              <a:t>ア</a:t>
            </a:r>
            <a:r>
              <a:rPr dirty="0" sz="1200">
                <a:latin typeface="Meiryo UI"/>
                <a:cs typeface="Meiryo UI"/>
              </a:rPr>
              <a:t>がベン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企</a:t>
            </a:r>
            <a:r>
              <a:rPr dirty="0" sz="1200">
                <a:latin typeface="Meiryo UI"/>
                <a:cs typeface="Meiryo UI"/>
              </a:rPr>
              <a:t>業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多い</a:t>
            </a:r>
            <a:endParaRPr sz="1200">
              <a:latin typeface="Meiryo UI"/>
              <a:cs typeface="Meiryo U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Meiryo UI"/>
                <a:cs typeface="Meiryo UI"/>
              </a:rPr>
              <a:t>ノウ</a:t>
            </a:r>
            <a:r>
              <a:rPr dirty="0" sz="1200">
                <a:latin typeface="Meiryo UI"/>
                <a:cs typeface="Meiryo UI"/>
              </a:rPr>
              <a:t>ハ</a:t>
            </a:r>
            <a:r>
              <a:rPr dirty="0" sz="1200" spc="-5">
                <a:latin typeface="Meiryo UI"/>
                <a:cs typeface="Meiryo UI"/>
              </a:rPr>
              <a:t>ウ</a:t>
            </a:r>
            <a:r>
              <a:rPr dirty="0" sz="1200">
                <a:latin typeface="Meiryo UI"/>
                <a:cs typeface="Meiryo UI"/>
              </a:rPr>
              <a:t>がユー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企業側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残り</a:t>
            </a:r>
            <a:r>
              <a:rPr dirty="0" sz="1200" spc="-10">
                <a:latin typeface="Meiryo UI"/>
                <a:cs typeface="Meiryo UI"/>
              </a:rPr>
              <a:t>づ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い</a:t>
            </a:r>
            <a:endParaRPr sz="1200">
              <a:latin typeface="Meiryo UI"/>
              <a:cs typeface="Meiryo U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Meiryo UI"/>
                <a:cs typeface="Meiryo UI"/>
              </a:rPr>
              <a:t>現場で作業</a:t>
            </a:r>
            <a:r>
              <a:rPr dirty="0" sz="1200" spc="-5">
                <a:latin typeface="Meiryo UI"/>
                <a:cs typeface="Meiryo UI"/>
              </a:rPr>
              <a:t>をし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下請け企業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ノウ</a:t>
            </a:r>
            <a:r>
              <a:rPr dirty="0" sz="1200">
                <a:latin typeface="Meiryo UI"/>
                <a:cs typeface="Meiryo UI"/>
              </a:rPr>
              <a:t>ハ</a:t>
            </a:r>
            <a:r>
              <a:rPr dirty="0" sz="1200" spc="-5">
                <a:latin typeface="Meiryo UI"/>
                <a:cs typeface="Meiryo UI"/>
              </a:rPr>
              <a:t>ウ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蓄積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36865" y="2881757"/>
            <a:ext cx="1035050" cy="279400"/>
            <a:chOff x="7936865" y="2881757"/>
            <a:chExt cx="1035050" cy="279400"/>
          </a:xfrm>
        </p:grpSpPr>
        <p:sp>
          <p:nvSpPr>
            <p:cNvPr id="36" name="object 36"/>
            <p:cNvSpPr/>
            <p:nvPr/>
          </p:nvSpPr>
          <p:spPr>
            <a:xfrm>
              <a:off x="7940040" y="2884932"/>
              <a:ext cx="1028700" cy="273050"/>
            </a:xfrm>
            <a:custGeom>
              <a:avLst/>
              <a:gdLst/>
              <a:ahLst/>
              <a:cxnLst/>
              <a:rect l="l" t="t" r="r" b="b"/>
              <a:pathLst>
                <a:path w="1028700" h="273050">
                  <a:moveTo>
                    <a:pt x="514350" y="0"/>
                  </a:moveTo>
                  <a:lnTo>
                    <a:pt x="444554" y="1245"/>
                  </a:lnTo>
                  <a:lnTo>
                    <a:pt x="377613" y="4871"/>
                  </a:lnTo>
                  <a:lnTo>
                    <a:pt x="314139" y="10718"/>
                  </a:lnTo>
                  <a:lnTo>
                    <a:pt x="254745" y="18621"/>
                  </a:lnTo>
                  <a:lnTo>
                    <a:pt x="200043" y="28418"/>
                  </a:lnTo>
                  <a:lnTo>
                    <a:pt x="150647" y="39947"/>
                  </a:lnTo>
                  <a:lnTo>
                    <a:pt x="107169" y="53046"/>
                  </a:lnTo>
                  <a:lnTo>
                    <a:pt x="70222" y="67552"/>
                  </a:lnTo>
                  <a:lnTo>
                    <a:pt x="18372" y="100135"/>
                  </a:lnTo>
                  <a:lnTo>
                    <a:pt x="0" y="136398"/>
                  </a:lnTo>
                  <a:lnTo>
                    <a:pt x="4695" y="154907"/>
                  </a:lnTo>
                  <a:lnTo>
                    <a:pt x="40419" y="189492"/>
                  </a:lnTo>
                  <a:lnTo>
                    <a:pt x="107169" y="219749"/>
                  </a:lnTo>
                  <a:lnTo>
                    <a:pt x="150647" y="232848"/>
                  </a:lnTo>
                  <a:lnTo>
                    <a:pt x="200043" y="244377"/>
                  </a:lnTo>
                  <a:lnTo>
                    <a:pt x="254745" y="254174"/>
                  </a:lnTo>
                  <a:lnTo>
                    <a:pt x="314139" y="262077"/>
                  </a:lnTo>
                  <a:lnTo>
                    <a:pt x="377613" y="267924"/>
                  </a:lnTo>
                  <a:lnTo>
                    <a:pt x="444554" y="271550"/>
                  </a:lnTo>
                  <a:lnTo>
                    <a:pt x="514350" y="272796"/>
                  </a:lnTo>
                  <a:lnTo>
                    <a:pt x="584145" y="271550"/>
                  </a:lnTo>
                  <a:lnTo>
                    <a:pt x="651086" y="267924"/>
                  </a:lnTo>
                  <a:lnTo>
                    <a:pt x="714560" y="262077"/>
                  </a:lnTo>
                  <a:lnTo>
                    <a:pt x="773954" y="254174"/>
                  </a:lnTo>
                  <a:lnTo>
                    <a:pt x="828656" y="244377"/>
                  </a:lnTo>
                  <a:lnTo>
                    <a:pt x="878052" y="232848"/>
                  </a:lnTo>
                  <a:lnTo>
                    <a:pt x="921530" y="219749"/>
                  </a:lnTo>
                  <a:lnTo>
                    <a:pt x="958477" y="205243"/>
                  </a:lnTo>
                  <a:lnTo>
                    <a:pt x="1010327" y="172660"/>
                  </a:lnTo>
                  <a:lnTo>
                    <a:pt x="1028700" y="136398"/>
                  </a:lnTo>
                  <a:lnTo>
                    <a:pt x="1024004" y="117888"/>
                  </a:lnTo>
                  <a:lnTo>
                    <a:pt x="988280" y="83303"/>
                  </a:lnTo>
                  <a:lnTo>
                    <a:pt x="921530" y="53046"/>
                  </a:lnTo>
                  <a:lnTo>
                    <a:pt x="878052" y="39947"/>
                  </a:lnTo>
                  <a:lnTo>
                    <a:pt x="828656" y="28418"/>
                  </a:lnTo>
                  <a:lnTo>
                    <a:pt x="773954" y="18621"/>
                  </a:lnTo>
                  <a:lnTo>
                    <a:pt x="714560" y="10718"/>
                  </a:lnTo>
                  <a:lnTo>
                    <a:pt x="651086" y="4871"/>
                  </a:lnTo>
                  <a:lnTo>
                    <a:pt x="584145" y="124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40040" y="2884932"/>
              <a:ext cx="1028700" cy="273050"/>
            </a:xfrm>
            <a:custGeom>
              <a:avLst/>
              <a:gdLst/>
              <a:ahLst/>
              <a:cxnLst/>
              <a:rect l="l" t="t" r="r" b="b"/>
              <a:pathLst>
                <a:path w="1028700" h="273050">
                  <a:moveTo>
                    <a:pt x="0" y="136398"/>
                  </a:moveTo>
                  <a:lnTo>
                    <a:pt x="18372" y="100135"/>
                  </a:lnTo>
                  <a:lnTo>
                    <a:pt x="70222" y="67552"/>
                  </a:lnTo>
                  <a:lnTo>
                    <a:pt x="107169" y="53046"/>
                  </a:lnTo>
                  <a:lnTo>
                    <a:pt x="150647" y="39947"/>
                  </a:lnTo>
                  <a:lnTo>
                    <a:pt x="200043" y="28418"/>
                  </a:lnTo>
                  <a:lnTo>
                    <a:pt x="254745" y="18621"/>
                  </a:lnTo>
                  <a:lnTo>
                    <a:pt x="314139" y="10718"/>
                  </a:lnTo>
                  <a:lnTo>
                    <a:pt x="377613" y="4871"/>
                  </a:lnTo>
                  <a:lnTo>
                    <a:pt x="444554" y="1245"/>
                  </a:lnTo>
                  <a:lnTo>
                    <a:pt x="514350" y="0"/>
                  </a:lnTo>
                  <a:lnTo>
                    <a:pt x="584145" y="1245"/>
                  </a:lnTo>
                  <a:lnTo>
                    <a:pt x="651086" y="4871"/>
                  </a:lnTo>
                  <a:lnTo>
                    <a:pt x="714560" y="10718"/>
                  </a:lnTo>
                  <a:lnTo>
                    <a:pt x="773954" y="18621"/>
                  </a:lnTo>
                  <a:lnTo>
                    <a:pt x="828656" y="28418"/>
                  </a:lnTo>
                  <a:lnTo>
                    <a:pt x="878052" y="39947"/>
                  </a:lnTo>
                  <a:lnTo>
                    <a:pt x="921530" y="53046"/>
                  </a:lnTo>
                  <a:lnTo>
                    <a:pt x="958477" y="67552"/>
                  </a:lnTo>
                  <a:lnTo>
                    <a:pt x="1010327" y="100135"/>
                  </a:lnTo>
                  <a:lnTo>
                    <a:pt x="1028700" y="136398"/>
                  </a:lnTo>
                  <a:lnTo>
                    <a:pt x="1024004" y="154907"/>
                  </a:lnTo>
                  <a:lnTo>
                    <a:pt x="988280" y="189492"/>
                  </a:lnTo>
                  <a:lnTo>
                    <a:pt x="921530" y="219749"/>
                  </a:lnTo>
                  <a:lnTo>
                    <a:pt x="878052" y="232848"/>
                  </a:lnTo>
                  <a:lnTo>
                    <a:pt x="828656" y="244377"/>
                  </a:lnTo>
                  <a:lnTo>
                    <a:pt x="773954" y="254174"/>
                  </a:lnTo>
                  <a:lnTo>
                    <a:pt x="714560" y="262077"/>
                  </a:lnTo>
                  <a:lnTo>
                    <a:pt x="651086" y="267924"/>
                  </a:lnTo>
                  <a:lnTo>
                    <a:pt x="584145" y="271550"/>
                  </a:lnTo>
                  <a:lnTo>
                    <a:pt x="514350" y="272796"/>
                  </a:lnTo>
                  <a:lnTo>
                    <a:pt x="444554" y="271550"/>
                  </a:lnTo>
                  <a:lnTo>
                    <a:pt x="377613" y="267924"/>
                  </a:lnTo>
                  <a:lnTo>
                    <a:pt x="314139" y="262077"/>
                  </a:lnTo>
                  <a:lnTo>
                    <a:pt x="254745" y="254174"/>
                  </a:lnTo>
                  <a:lnTo>
                    <a:pt x="200043" y="244377"/>
                  </a:lnTo>
                  <a:lnTo>
                    <a:pt x="150647" y="232848"/>
                  </a:lnTo>
                  <a:lnTo>
                    <a:pt x="107169" y="219749"/>
                  </a:lnTo>
                  <a:lnTo>
                    <a:pt x="70222" y="205243"/>
                  </a:lnTo>
                  <a:lnTo>
                    <a:pt x="18372" y="172660"/>
                  </a:lnTo>
                  <a:lnTo>
                    <a:pt x="0" y="136398"/>
                  </a:lnTo>
                  <a:close/>
                </a:path>
              </a:pathLst>
            </a:custGeom>
            <a:ln w="609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217892" y="2924873"/>
            <a:ext cx="4711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Meiryo UI"/>
                <a:cs typeface="Meiryo UI"/>
              </a:rPr>
              <a:t>ノウ</a:t>
            </a:r>
            <a:r>
              <a:rPr dirty="0" sz="1100" spc="-5" b="1">
                <a:latin typeface="Meiryo UI"/>
                <a:cs typeface="Meiryo UI"/>
              </a:rPr>
              <a:t>ハウ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15036" y="2686358"/>
            <a:ext cx="417195" cy="265430"/>
            <a:chOff x="6515036" y="2686358"/>
            <a:chExt cx="417195" cy="265430"/>
          </a:xfrm>
        </p:grpSpPr>
        <p:sp>
          <p:nvSpPr>
            <p:cNvPr id="40" name="object 40"/>
            <p:cNvSpPr/>
            <p:nvPr/>
          </p:nvSpPr>
          <p:spPr>
            <a:xfrm>
              <a:off x="6535673" y="2743332"/>
              <a:ext cx="280670" cy="3175"/>
            </a:xfrm>
            <a:custGeom>
              <a:avLst/>
              <a:gdLst/>
              <a:ahLst/>
              <a:cxnLst/>
              <a:rect l="l" t="t" r="r" b="b"/>
              <a:pathLst>
                <a:path w="280670" h="3175">
                  <a:moveTo>
                    <a:pt x="-19049" y="1308"/>
                  </a:moveTo>
                  <a:lnTo>
                    <a:pt x="299605" y="1308"/>
                  </a:lnTo>
                </a:path>
              </a:pathLst>
            </a:custGeom>
            <a:ln w="40716">
              <a:solidFill>
                <a:srgbClr val="6785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96655" y="2686358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0" y="0"/>
                  </a:moveTo>
                  <a:lnTo>
                    <a:pt x="1066" y="114300"/>
                  </a:lnTo>
                  <a:lnTo>
                    <a:pt x="114820" y="56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85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630923" y="2891790"/>
              <a:ext cx="280670" cy="3175"/>
            </a:xfrm>
            <a:custGeom>
              <a:avLst/>
              <a:gdLst/>
              <a:ahLst/>
              <a:cxnLst/>
              <a:rect l="l" t="t" r="r" b="b"/>
              <a:pathLst>
                <a:path w="280670" h="3175">
                  <a:moveTo>
                    <a:pt x="-19049" y="1308"/>
                  </a:moveTo>
                  <a:lnTo>
                    <a:pt x="299605" y="1308"/>
                  </a:lnTo>
                </a:path>
              </a:pathLst>
            </a:custGeom>
            <a:ln w="40716">
              <a:solidFill>
                <a:srgbClr val="6785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535677" y="283707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3753" y="0"/>
                  </a:moveTo>
                  <a:lnTo>
                    <a:pt x="0" y="58216"/>
                  </a:lnTo>
                  <a:lnTo>
                    <a:pt x="114820" y="114300"/>
                  </a:lnTo>
                  <a:lnTo>
                    <a:pt x="113753" y="0"/>
                  </a:lnTo>
                  <a:close/>
                </a:path>
              </a:pathLst>
            </a:custGeom>
            <a:solidFill>
              <a:srgbClr val="6785C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578448" y="2547483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発注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83002" y="2988941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納品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876672" y="2511425"/>
            <a:ext cx="817244" cy="151130"/>
            <a:chOff x="4876672" y="2511425"/>
            <a:chExt cx="817244" cy="151130"/>
          </a:xfrm>
        </p:grpSpPr>
        <p:sp>
          <p:nvSpPr>
            <p:cNvPr id="47" name="object 47"/>
            <p:cNvSpPr/>
            <p:nvPr/>
          </p:nvSpPr>
          <p:spPr>
            <a:xfrm>
              <a:off x="4879847" y="2514600"/>
              <a:ext cx="810895" cy="144780"/>
            </a:xfrm>
            <a:custGeom>
              <a:avLst/>
              <a:gdLst/>
              <a:ahLst/>
              <a:cxnLst/>
              <a:rect l="l" t="t" r="r" b="b"/>
              <a:pathLst>
                <a:path w="810895" h="144780">
                  <a:moveTo>
                    <a:pt x="405384" y="0"/>
                  </a:moveTo>
                  <a:lnTo>
                    <a:pt x="332515" y="1166"/>
                  </a:lnTo>
                  <a:lnTo>
                    <a:pt x="263932" y="4528"/>
                  </a:lnTo>
                  <a:lnTo>
                    <a:pt x="200778" y="9883"/>
                  </a:lnTo>
                  <a:lnTo>
                    <a:pt x="144199" y="17025"/>
                  </a:lnTo>
                  <a:lnTo>
                    <a:pt x="95340" y="25750"/>
                  </a:lnTo>
                  <a:lnTo>
                    <a:pt x="55346" y="35853"/>
                  </a:lnTo>
                  <a:lnTo>
                    <a:pt x="6531" y="59377"/>
                  </a:lnTo>
                  <a:lnTo>
                    <a:pt x="0" y="72389"/>
                  </a:lnTo>
                  <a:lnTo>
                    <a:pt x="6531" y="85402"/>
                  </a:lnTo>
                  <a:lnTo>
                    <a:pt x="55346" y="108926"/>
                  </a:lnTo>
                  <a:lnTo>
                    <a:pt x="95340" y="119029"/>
                  </a:lnTo>
                  <a:lnTo>
                    <a:pt x="144199" y="127754"/>
                  </a:lnTo>
                  <a:lnTo>
                    <a:pt x="200778" y="134896"/>
                  </a:lnTo>
                  <a:lnTo>
                    <a:pt x="263932" y="140251"/>
                  </a:lnTo>
                  <a:lnTo>
                    <a:pt x="332515" y="143613"/>
                  </a:lnTo>
                  <a:lnTo>
                    <a:pt x="405384" y="144779"/>
                  </a:lnTo>
                  <a:lnTo>
                    <a:pt x="478252" y="143613"/>
                  </a:lnTo>
                  <a:lnTo>
                    <a:pt x="546835" y="140251"/>
                  </a:lnTo>
                  <a:lnTo>
                    <a:pt x="609989" y="134896"/>
                  </a:lnTo>
                  <a:lnTo>
                    <a:pt x="666568" y="127754"/>
                  </a:lnTo>
                  <a:lnTo>
                    <a:pt x="715427" y="119029"/>
                  </a:lnTo>
                  <a:lnTo>
                    <a:pt x="755421" y="108926"/>
                  </a:lnTo>
                  <a:lnTo>
                    <a:pt x="804236" y="85402"/>
                  </a:lnTo>
                  <a:lnTo>
                    <a:pt x="810768" y="72389"/>
                  </a:lnTo>
                  <a:lnTo>
                    <a:pt x="804236" y="59377"/>
                  </a:lnTo>
                  <a:lnTo>
                    <a:pt x="755421" y="35853"/>
                  </a:lnTo>
                  <a:lnTo>
                    <a:pt x="715427" y="25750"/>
                  </a:lnTo>
                  <a:lnTo>
                    <a:pt x="666568" y="17025"/>
                  </a:lnTo>
                  <a:lnTo>
                    <a:pt x="609989" y="9883"/>
                  </a:lnTo>
                  <a:lnTo>
                    <a:pt x="546835" y="4528"/>
                  </a:lnTo>
                  <a:lnTo>
                    <a:pt x="478252" y="1166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879847" y="2514600"/>
              <a:ext cx="810895" cy="144780"/>
            </a:xfrm>
            <a:custGeom>
              <a:avLst/>
              <a:gdLst/>
              <a:ahLst/>
              <a:cxnLst/>
              <a:rect l="l" t="t" r="r" b="b"/>
              <a:pathLst>
                <a:path w="810895" h="144780">
                  <a:moveTo>
                    <a:pt x="0" y="72389"/>
                  </a:moveTo>
                  <a:lnTo>
                    <a:pt x="55346" y="35853"/>
                  </a:lnTo>
                  <a:lnTo>
                    <a:pt x="95340" y="25750"/>
                  </a:lnTo>
                  <a:lnTo>
                    <a:pt x="144199" y="17025"/>
                  </a:lnTo>
                  <a:lnTo>
                    <a:pt x="200778" y="9883"/>
                  </a:lnTo>
                  <a:lnTo>
                    <a:pt x="263932" y="4528"/>
                  </a:lnTo>
                  <a:lnTo>
                    <a:pt x="332515" y="1166"/>
                  </a:lnTo>
                  <a:lnTo>
                    <a:pt x="405384" y="0"/>
                  </a:lnTo>
                  <a:lnTo>
                    <a:pt x="478252" y="1166"/>
                  </a:lnTo>
                  <a:lnTo>
                    <a:pt x="546835" y="4528"/>
                  </a:lnTo>
                  <a:lnTo>
                    <a:pt x="609989" y="9883"/>
                  </a:lnTo>
                  <a:lnTo>
                    <a:pt x="666568" y="17025"/>
                  </a:lnTo>
                  <a:lnTo>
                    <a:pt x="715427" y="25750"/>
                  </a:lnTo>
                  <a:lnTo>
                    <a:pt x="755421" y="35853"/>
                  </a:lnTo>
                  <a:lnTo>
                    <a:pt x="804236" y="59377"/>
                  </a:lnTo>
                  <a:lnTo>
                    <a:pt x="810768" y="72389"/>
                  </a:lnTo>
                  <a:lnTo>
                    <a:pt x="804236" y="85402"/>
                  </a:lnTo>
                  <a:lnTo>
                    <a:pt x="755421" y="108926"/>
                  </a:lnTo>
                  <a:lnTo>
                    <a:pt x="715427" y="119029"/>
                  </a:lnTo>
                  <a:lnTo>
                    <a:pt x="666568" y="127754"/>
                  </a:lnTo>
                  <a:lnTo>
                    <a:pt x="609989" y="134896"/>
                  </a:lnTo>
                  <a:lnTo>
                    <a:pt x="546835" y="140251"/>
                  </a:lnTo>
                  <a:lnTo>
                    <a:pt x="478252" y="143613"/>
                  </a:lnTo>
                  <a:lnTo>
                    <a:pt x="405384" y="144779"/>
                  </a:lnTo>
                  <a:lnTo>
                    <a:pt x="332515" y="143613"/>
                  </a:lnTo>
                  <a:lnTo>
                    <a:pt x="263932" y="140251"/>
                  </a:lnTo>
                  <a:lnTo>
                    <a:pt x="200778" y="134896"/>
                  </a:lnTo>
                  <a:lnTo>
                    <a:pt x="144199" y="127754"/>
                  </a:lnTo>
                  <a:lnTo>
                    <a:pt x="95340" y="119029"/>
                  </a:lnTo>
                  <a:lnTo>
                    <a:pt x="55346" y="108926"/>
                  </a:lnTo>
                  <a:lnTo>
                    <a:pt x="6531" y="85402"/>
                  </a:lnTo>
                  <a:lnTo>
                    <a:pt x="0" y="72389"/>
                  </a:lnTo>
                  <a:close/>
                </a:path>
              </a:pathLst>
            </a:custGeom>
            <a:ln w="609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110486" y="2513350"/>
            <a:ext cx="3492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Meiryo UI"/>
                <a:cs typeface="Meiryo UI"/>
              </a:rPr>
              <a:t>ノウハウ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391155" y="3104388"/>
            <a:ext cx="960755" cy="412115"/>
            <a:chOff x="2391155" y="3104388"/>
            <a:chExt cx="960755" cy="412115"/>
          </a:xfrm>
        </p:grpSpPr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1155" y="3163824"/>
              <a:ext cx="156972" cy="21793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820161" y="3252978"/>
              <a:ext cx="222885" cy="250190"/>
            </a:xfrm>
            <a:custGeom>
              <a:avLst/>
              <a:gdLst/>
              <a:ahLst/>
              <a:cxnLst/>
              <a:rect l="l" t="t" r="r" b="b"/>
              <a:pathLst>
                <a:path w="222885" h="250189">
                  <a:moveTo>
                    <a:pt x="0" y="249936"/>
                  </a:moveTo>
                  <a:lnTo>
                    <a:pt x="111252" y="0"/>
                  </a:lnTo>
                  <a:lnTo>
                    <a:pt x="222504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7207" y="3104388"/>
              <a:ext cx="248412" cy="2286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117341" y="3252978"/>
              <a:ext cx="220979" cy="250190"/>
            </a:xfrm>
            <a:custGeom>
              <a:avLst/>
              <a:gdLst/>
              <a:ahLst/>
              <a:cxnLst/>
              <a:rect l="l" t="t" r="r" b="b"/>
              <a:pathLst>
                <a:path w="220979" h="250189">
                  <a:moveTo>
                    <a:pt x="0" y="249936"/>
                  </a:moveTo>
                  <a:lnTo>
                    <a:pt x="110489" y="0"/>
                  </a:lnTo>
                  <a:lnTo>
                    <a:pt x="220979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387" y="3104388"/>
              <a:ext cx="246887" cy="22860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216195" y="3429577"/>
            <a:ext cx="3651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Meiryo UI"/>
                <a:cs typeface="Meiryo UI"/>
              </a:rPr>
              <a:t>ノ</a:t>
            </a:r>
            <a:r>
              <a:rPr dirty="0" sz="900">
                <a:latin typeface="Meiryo UI"/>
                <a:cs typeface="Meiryo UI"/>
              </a:rPr>
              <a:t>ウハウ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49850" y="3520291"/>
            <a:ext cx="2616200" cy="8305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500"/>
              </a:spcBef>
              <a:tabLst>
                <a:tab pos="1716405" algn="l"/>
              </a:tabLst>
            </a:pPr>
            <a:r>
              <a:rPr dirty="0" sz="900" spc="-5">
                <a:latin typeface="Meiryo UI"/>
                <a:cs typeface="Meiryo UI"/>
              </a:rPr>
              <a:t>IT</a:t>
            </a:r>
            <a:r>
              <a:rPr dirty="0" sz="900" spc="5">
                <a:latin typeface="Meiryo UI"/>
                <a:cs typeface="Meiryo UI"/>
              </a:rPr>
              <a:t>エ</a:t>
            </a:r>
            <a:r>
              <a:rPr dirty="0" sz="900">
                <a:latin typeface="Meiryo UI"/>
                <a:cs typeface="Meiryo UI"/>
              </a:rPr>
              <a:t>ン</a:t>
            </a:r>
            <a:r>
              <a:rPr dirty="0" sz="900" spc="-5">
                <a:latin typeface="Meiryo UI"/>
                <a:cs typeface="Meiryo UI"/>
              </a:rPr>
              <a:t>ジ</a:t>
            </a:r>
            <a:r>
              <a:rPr dirty="0" sz="900">
                <a:latin typeface="Meiryo UI"/>
                <a:cs typeface="Meiryo UI"/>
              </a:rPr>
              <a:t>ニア	</a:t>
            </a:r>
            <a:r>
              <a:rPr dirty="0" sz="900" spc="-5">
                <a:latin typeface="Meiryo UI"/>
                <a:cs typeface="Meiryo UI"/>
              </a:rPr>
              <a:t>IT</a:t>
            </a:r>
            <a:r>
              <a:rPr dirty="0" sz="900" spc="5">
                <a:latin typeface="Meiryo UI"/>
                <a:cs typeface="Meiryo UI"/>
              </a:rPr>
              <a:t>エ</a:t>
            </a:r>
            <a:r>
              <a:rPr dirty="0" sz="900">
                <a:latin typeface="Meiryo UI"/>
                <a:cs typeface="Meiryo UI"/>
              </a:rPr>
              <a:t>ン</a:t>
            </a:r>
            <a:r>
              <a:rPr dirty="0" sz="900" spc="-5">
                <a:latin typeface="Meiryo UI"/>
                <a:cs typeface="Meiryo UI"/>
              </a:rPr>
              <a:t>ジ</a:t>
            </a:r>
            <a:r>
              <a:rPr dirty="0" sz="900">
                <a:latin typeface="Meiryo UI"/>
                <a:cs typeface="Meiryo UI"/>
              </a:rPr>
              <a:t>ニア</a:t>
            </a:r>
            <a:endParaRPr sz="900">
              <a:latin typeface="Meiryo UI"/>
              <a:cs typeface="Meiryo UI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Meiryo UI"/>
                <a:cs typeface="Meiryo UI"/>
              </a:rPr>
              <a:t>IT</a:t>
            </a:r>
            <a:r>
              <a:rPr dirty="0" sz="1200" spc="-5">
                <a:latin typeface="Meiryo UI"/>
                <a:cs typeface="Meiryo UI"/>
              </a:rPr>
              <a:t>エ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ニ</a:t>
            </a:r>
            <a:r>
              <a:rPr dirty="0" sz="1200" spc="-5">
                <a:latin typeface="Meiryo UI"/>
                <a:cs typeface="Meiryo UI"/>
              </a:rPr>
              <a:t>ア</a:t>
            </a:r>
            <a:r>
              <a:rPr dirty="0" sz="1200">
                <a:latin typeface="Meiryo UI"/>
                <a:cs typeface="Meiryo UI"/>
              </a:rPr>
              <a:t>がユー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多い</a:t>
            </a:r>
            <a:endParaRPr sz="1200">
              <a:latin typeface="Meiryo UI"/>
              <a:cs typeface="Meiryo U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Meiryo UI"/>
                <a:cs typeface="Meiryo UI"/>
              </a:rPr>
              <a:t>ノウ</a:t>
            </a:r>
            <a:r>
              <a:rPr dirty="0" sz="1200">
                <a:latin typeface="Meiryo UI"/>
                <a:cs typeface="Meiryo UI"/>
              </a:rPr>
              <a:t>ハ</a:t>
            </a:r>
            <a:r>
              <a:rPr dirty="0" sz="1200" spc="-5">
                <a:latin typeface="Meiryo UI"/>
                <a:cs typeface="Meiryo UI"/>
              </a:rPr>
              <a:t>ウ</a:t>
            </a:r>
            <a:r>
              <a:rPr dirty="0" sz="1200">
                <a:latin typeface="Meiryo UI"/>
                <a:cs typeface="Meiryo UI"/>
              </a:rPr>
              <a:t>が社内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蓄積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>
                <a:latin typeface="Meiryo UI"/>
                <a:cs typeface="Meiryo UI"/>
              </a:rPr>
              <a:t>やすい</a:t>
            </a:r>
            <a:endParaRPr sz="1200">
              <a:latin typeface="Meiryo UI"/>
              <a:cs typeface="Meiryo U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Meiryo UI"/>
                <a:cs typeface="Meiryo UI"/>
              </a:rPr>
              <a:t>他の</a:t>
            </a:r>
            <a:r>
              <a:rPr dirty="0" sz="1200" spc="-10">
                <a:latin typeface="Meiryo UI"/>
                <a:cs typeface="Meiryo UI"/>
              </a:rPr>
              <a:t>エ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ニ</a:t>
            </a:r>
            <a:r>
              <a:rPr dirty="0" sz="1200" spc="-5">
                <a:latin typeface="Meiryo UI"/>
                <a:cs typeface="Meiryo UI"/>
              </a:rPr>
              <a:t>ア</a:t>
            </a:r>
            <a:r>
              <a:rPr dirty="0" sz="1200">
                <a:latin typeface="Meiryo UI"/>
                <a:cs typeface="Meiryo UI"/>
              </a:rPr>
              <a:t>への</a:t>
            </a:r>
            <a:r>
              <a:rPr dirty="0" sz="1200" spc="-5">
                <a:latin typeface="Meiryo UI"/>
                <a:cs typeface="Meiryo UI"/>
              </a:rPr>
              <a:t>ノウ</a:t>
            </a:r>
            <a:r>
              <a:rPr dirty="0" sz="1200">
                <a:latin typeface="Meiryo UI"/>
                <a:cs typeface="Meiryo UI"/>
              </a:rPr>
              <a:t>ハ</a:t>
            </a:r>
            <a:r>
              <a:rPr dirty="0" sz="1200" spc="-5">
                <a:latin typeface="Meiryo UI"/>
                <a:cs typeface="Meiryo UI"/>
              </a:rPr>
              <a:t>ウ</a:t>
            </a:r>
            <a:r>
              <a:rPr dirty="0" sz="120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伝</a:t>
            </a:r>
            <a:r>
              <a:rPr dirty="0" sz="1200">
                <a:latin typeface="Meiryo UI"/>
                <a:cs typeface="Meiryo UI"/>
              </a:rPr>
              <a:t>播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容易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741856" y="3104388"/>
            <a:ext cx="544195" cy="412115"/>
            <a:chOff x="7741856" y="3104388"/>
            <a:chExt cx="544195" cy="412115"/>
          </a:xfrm>
        </p:grpSpPr>
        <p:sp>
          <p:nvSpPr>
            <p:cNvPr id="59" name="object 59"/>
            <p:cNvSpPr/>
            <p:nvPr/>
          </p:nvSpPr>
          <p:spPr>
            <a:xfrm>
              <a:off x="7754873" y="3252978"/>
              <a:ext cx="222885" cy="250190"/>
            </a:xfrm>
            <a:custGeom>
              <a:avLst/>
              <a:gdLst/>
              <a:ahLst/>
              <a:cxnLst/>
              <a:rect l="l" t="t" r="r" b="b"/>
              <a:pathLst>
                <a:path w="222884" h="250189">
                  <a:moveTo>
                    <a:pt x="0" y="249936"/>
                  </a:moveTo>
                  <a:lnTo>
                    <a:pt x="111252" y="0"/>
                  </a:lnTo>
                  <a:lnTo>
                    <a:pt x="222504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9" y="3104388"/>
              <a:ext cx="248411" cy="2286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050529" y="3252978"/>
              <a:ext cx="222885" cy="250190"/>
            </a:xfrm>
            <a:custGeom>
              <a:avLst/>
              <a:gdLst/>
              <a:ahLst/>
              <a:cxnLst/>
              <a:rect l="l" t="t" r="r" b="b"/>
              <a:pathLst>
                <a:path w="222884" h="250189">
                  <a:moveTo>
                    <a:pt x="0" y="249936"/>
                  </a:moveTo>
                  <a:lnTo>
                    <a:pt x="111252" y="0"/>
                  </a:lnTo>
                  <a:lnTo>
                    <a:pt x="222504" y="24993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3585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575" y="3104388"/>
              <a:ext cx="248411" cy="22860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694039" y="2309892"/>
            <a:ext cx="13315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eiryo UI"/>
                <a:cs typeface="Meiryo UI"/>
              </a:rPr>
              <a:t>多重下請け構造</a:t>
            </a:r>
            <a:endParaRPr sz="1500">
              <a:latin typeface="Meiryo UI"/>
              <a:cs typeface="Meiryo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8680" y="4408932"/>
            <a:ext cx="7071359" cy="368935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471805" indent="-381635">
              <a:lnSpc>
                <a:spcPct val="100000"/>
              </a:lnSpc>
              <a:spcBef>
                <a:spcPts val="360"/>
              </a:spcBef>
              <a:buChar char="◆"/>
              <a:tabLst>
                <a:tab pos="471805" algn="l"/>
                <a:tab pos="472440" algn="l"/>
              </a:tabLst>
            </a:pPr>
            <a:r>
              <a:rPr dirty="0" sz="1800">
                <a:latin typeface="Meiryo UI"/>
                <a:cs typeface="Meiryo UI"/>
              </a:rPr>
              <a:t>有識者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退職等に</a:t>
            </a:r>
            <a:r>
              <a:rPr dirty="0" sz="1800" spc="-5">
                <a:latin typeface="Meiryo UI"/>
                <a:cs typeface="Meiryo UI"/>
              </a:rPr>
              <a:t>よるノウハウ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喪失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3119" y="4772036"/>
            <a:ext cx="77527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国内企業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大規模なシステ</a:t>
            </a:r>
            <a:r>
              <a:rPr dirty="0" sz="1600" spc="10">
                <a:latin typeface="Meiryo UI"/>
                <a:cs typeface="Meiryo UI"/>
              </a:rPr>
              <a:t>ム</a:t>
            </a:r>
            <a:r>
              <a:rPr dirty="0" sz="1600" spc="-5">
                <a:latin typeface="Meiryo UI"/>
                <a:cs typeface="Meiryo UI"/>
              </a:rPr>
              <a:t>開</a:t>
            </a:r>
            <a:r>
              <a:rPr dirty="0" sz="1600" spc="5">
                <a:latin typeface="Meiryo UI"/>
                <a:cs typeface="Meiryo UI"/>
              </a:rPr>
              <a:t>発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行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>
                <a:latin typeface="Meiryo UI"/>
                <a:cs typeface="Meiryo UI"/>
              </a:rPr>
              <a:t>てきた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人材の定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退職の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時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期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(2007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)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過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ぎ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158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属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していた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ノウ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ハ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失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わ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-5">
                <a:latin typeface="Meiryo UI"/>
                <a:cs typeface="Meiryo UI"/>
              </a:rPr>
              <a:t>ステ</a:t>
            </a:r>
            <a:r>
              <a:rPr dirty="0" sz="1600" spc="10">
                <a:latin typeface="Meiryo UI"/>
                <a:cs typeface="Meiryo UI"/>
              </a:rPr>
              <a:t>ムの</a:t>
            </a:r>
            <a:r>
              <a:rPr dirty="0" sz="1600">
                <a:latin typeface="Meiryo UI"/>
                <a:cs typeface="Meiryo UI"/>
              </a:rPr>
              <a:t>ブ</a:t>
            </a:r>
            <a:r>
              <a:rPr dirty="0" sz="1600" spc="-5">
                <a:latin typeface="Meiryo UI"/>
                <a:cs typeface="Meiryo UI"/>
              </a:rPr>
              <a:t>ラッ</a:t>
            </a:r>
            <a:r>
              <a:rPr dirty="0" sz="1600" spc="5">
                <a:latin typeface="Meiryo UI"/>
                <a:cs typeface="Meiryo UI"/>
              </a:rPr>
              <a:t>ク</a:t>
            </a:r>
            <a:r>
              <a:rPr dirty="0" sz="1600">
                <a:latin typeface="Meiryo UI"/>
                <a:cs typeface="Meiryo UI"/>
              </a:rPr>
              <a:t>ボ</a:t>
            </a:r>
            <a:r>
              <a:rPr dirty="0" sz="1600" spc="5">
                <a:latin typeface="Meiryo UI"/>
                <a:cs typeface="Meiryo UI"/>
              </a:rPr>
              <a:t>ッ</a:t>
            </a:r>
            <a:r>
              <a:rPr dirty="0" sz="1600" spc="-5">
                <a:latin typeface="Meiryo UI"/>
                <a:cs typeface="Meiryo UI"/>
              </a:rPr>
              <a:t>クス化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進</a:t>
            </a:r>
            <a:r>
              <a:rPr dirty="0" sz="1600" spc="5">
                <a:latin typeface="Meiryo UI"/>
                <a:cs typeface="Meiryo UI"/>
              </a:rPr>
              <a:t>展し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2396" y="5364479"/>
            <a:ext cx="7058025" cy="368935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472440" indent="-381635">
              <a:lnSpc>
                <a:spcPct val="100000"/>
              </a:lnSpc>
              <a:spcBef>
                <a:spcPts val="355"/>
              </a:spcBef>
              <a:buChar char="◆"/>
              <a:tabLst>
                <a:tab pos="472440" algn="l"/>
                <a:tab pos="473075" algn="l"/>
              </a:tabLst>
            </a:pPr>
            <a:r>
              <a:rPr dirty="0" sz="1800">
                <a:latin typeface="Meiryo UI"/>
                <a:cs typeface="Meiryo UI"/>
              </a:rPr>
              <a:t>業務に</a:t>
            </a:r>
            <a:r>
              <a:rPr dirty="0" sz="1800" spc="-5">
                <a:latin typeface="Meiryo UI"/>
                <a:cs typeface="Meiryo UI"/>
              </a:rPr>
              <a:t>合わせ</a:t>
            </a:r>
            <a:r>
              <a:rPr dirty="0" sz="1800">
                <a:latin typeface="Meiryo UI"/>
                <a:cs typeface="Meiryo UI"/>
              </a:rPr>
              <a:t>たスクラッチ</a:t>
            </a:r>
            <a:r>
              <a:rPr dirty="0" sz="1800" spc="-5">
                <a:latin typeface="Meiryo UI"/>
                <a:cs typeface="Meiryo UI"/>
              </a:rPr>
              <a:t>開</a:t>
            </a:r>
            <a:r>
              <a:rPr dirty="0" sz="1800">
                <a:latin typeface="Meiryo UI"/>
                <a:cs typeface="Meiryo UI"/>
              </a:rPr>
              <a:t>発多用に</a:t>
            </a:r>
            <a:r>
              <a:rPr dirty="0" sz="1800" spc="-5">
                <a:latin typeface="Meiryo UI"/>
                <a:cs typeface="Meiryo UI"/>
              </a:rPr>
              <a:t>よるブ</a:t>
            </a:r>
            <a:r>
              <a:rPr dirty="0" sz="1800">
                <a:latin typeface="Meiryo UI"/>
                <a:cs typeface="Meiryo UI"/>
              </a:rPr>
              <a:t>ラック</a:t>
            </a:r>
            <a:r>
              <a:rPr dirty="0" sz="1800" spc="-10">
                <a:latin typeface="Meiryo UI"/>
                <a:cs typeface="Meiryo UI"/>
              </a:rPr>
              <a:t>ボ</a:t>
            </a:r>
            <a:r>
              <a:rPr dirty="0" sz="1800">
                <a:latin typeface="Meiryo UI"/>
                <a:cs typeface="Meiryo UI"/>
              </a:rPr>
              <a:t>ックス化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9779" y="5733576"/>
            <a:ext cx="67735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国内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sz="1600" spc="10">
                <a:latin typeface="Meiryo UI"/>
                <a:cs typeface="Meiryo UI"/>
              </a:rPr>
              <a:t>や</a:t>
            </a:r>
            <a:r>
              <a:rPr dirty="0" sz="1600" spc="-5">
                <a:latin typeface="Meiryo UI"/>
                <a:cs typeface="Meiryo UI"/>
              </a:rPr>
              <a:t>汎</a:t>
            </a:r>
            <a:r>
              <a:rPr dirty="0" sz="1600" spc="5">
                <a:latin typeface="Meiryo UI"/>
                <a:cs typeface="Meiryo UI"/>
              </a:rPr>
              <a:t>用</a:t>
            </a:r>
            <a:r>
              <a:rPr dirty="0" sz="1600" spc="-5">
                <a:latin typeface="Meiryo UI"/>
                <a:cs typeface="Meiryo UI"/>
              </a:rPr>
              <a:t>パ</a:t>
            </a:r>
            <a:r>
              <a:rPr dirty="0" sz="1600" spc="5">
                <a:latin typeface="Meiryo UI"/>
                <a:cs typeface="Meiryo UI"/>
              </a:rPr>
              <a:t>ッ</a:t>
            </a:r>
            <a:r>
              <a:rPr dirty="0" sz="1600" spc="-15">
                <a:latin typeface="Meiryo UI"/>
                <a:cs typeface="Meiryo UI"/>
              </a:rPr>
              <a:t>ケ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ジ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カス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マ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ズ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好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む</a:t>
            </a:r>
            <a:r>
              <a:rPr dirty="0" sz="1600" spc="10">
                <a:latin typeface="Meiryo UI"/>
                <a:cs typeface="Meiryo UI"/>
              </a:rPr>
              <a:t>ユ</a:t>
            </a:r>
            <a:r>
              <a:rPr dirty="0" sz="1600" spc="-5">
                <a:latin typeface="Meiryo UI"/>
                <a:cs typeface="Meiryo UI"/>
              </a:rPr>
              <a:t>ーザ</a:t>
            </a:r>
            <a:r>
              <a:rPr dirty="0" sz="1600" spc="5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多</a:t>
            </a:r>
            <a:r>
              <a:rPr dirty="0" sz="1600" spc="-5">
                <a:latin typeface="Meiryo UI"/>
                <a:cs typeface="Meiryo UI"/>
              </a:rPr>
              <a:t>い。 こ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15">
                <a:latin typeface="Meiryo UI"/>
                <a:cs typeface="Meiryo UI"/>
              </a:rPr>
              <a:t>た</a:t>
            </a:r>
            <a:r>
              <a:rPr dirty="0" sz="1600">
                <a:latin typeface="Meiryo UI"/>
                <a:cs typeface="Meiryo UI"/>
              </a:rPr>
              <a:t>め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個々の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独自ノ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ハ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存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在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るよ</a:t>
            </a:r>
            <a:r>
              <a:rPr dirty="0" sz="1600" spc="5">
                <a:latin typeface="Meiryo UI"/>
                <a:cs typeface="Meiryo UI"/>
              </a:rPr>
              <a:t>う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ま</a:t>
            </a:r>
            <a:r>
              <a:rPr dirty="0" sz="1600" spc="5">
                <a:latin typeface="Meiryo UI"/>
                <a:cs typeface="Meiryo UI"/>
              </a:rPr>
              <a:t>う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Meiryo UI"/>
                <a:cs typeface="Meiryo UI"/>
              </a:rPr>
              <a:t>何ら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-5">
                <a:latin typeface="Meiryo UI"/>
                <a:cs typeface="Meiryo UI"/>
              </a:rPr>
              <a:t>の理由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これが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消失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した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ブ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ボ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ま</a:t>
            </a:r>
            <a:r>
              <a:rPr dirty="0" sz="1600" spc="5">
                <a:latin typeface="Meiryo UI"/>
                <a:cs typeface="Meiryo UI"/>
              </a:rPr>
              <a:t>う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65632" y="1357883"/>
            <a:ext cx="7111365" cy="370840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471805" indent="-381635">
              <a:lnSpc>
                <a:spcPct val="100000"/>
              </a:lnSpc>
              <a:spcBef>
                <a:spcPts val="360"/>
              </a:spcBef>
              <a:buChar char="◆"/>
              <a:tabLst>
                <a:tab pos="471805" algn="l"/>
                <a:tab pos="472440" algn="l"/>
              </a:tabLst>
            </a:pPr>
            <a:r>
              <a:rPr dirty="0" sz="1800" spc="-10">
                <a:latin typeface="Meiryo UI"/>
                <a:cs typeface="Meiryo UI"/>
              </a:rPr>
              <a:t>ユー</a:t>
            </a:r>
            <a:r>
              <a:rPr dirty="0" sz="1800">
                <a:latin typeface="Meiryo UI"/>
                <a:cs typeface="Meiryo UI"/>
              </a:rPr>
              <a:t>ザ企業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 spc="-10">
                <a:latin typeface="Meiryo UI"/>
                <a:cs typeface="Meiryo UI"/>
              </a:rPr>
              <a:t>ベ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-5">
                <a:latin typeface="Meiryo UI"/>
                <a:cs typeface="Meiryo UI"/>
              </a:rPr>
              <a:t>ダー</a:t>
            </a:r>
            <a:r>
              <a:rPr dirty="0" sz="1800">
                <a:latin typeface="Meiryo UI"/>
                <a:cs typeface="Meiryo UI"/>
              </a:rPr>
              <a:t>企業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関</a:t>
            </a:r>
            <a:r>
              <a:rPr dirty="0" sz="1800" spc="10">
                <a:latin typeface="Meiryo UI"/>
                <a:cs typeface="Meiryo UI"/>
              </a:rPr>
              <a:t>係</a:t>
            </a:r>
            <a:r>
              <a:rPr dirty="0" sz="1800" spc="5">
                <a:latin typeface="Meiryo UI"/>
                <a:cs typeface="Meiryo UI"/>
              </a:rPr>
              <a:t>が</a:t>
            </a:r>
            <a:r>
              <a:rPr dirty="0" sz="1800" spc="-5">
                <a:latin typeface="Meiryo UI"/>
                <a:cs typeface="Meiryo UI"/>
              </a:rPr>
              <a:t>レガ</a:t>
            </a:r>
            <a:r>
              <a:rPr dirty="0" sz="1800" spc="5">
                <a:latin typeface="Meiryo UI"/>
                <a:cs typeface="Meiryo UI"/>
              </a:rPr>
              <a:t>シ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 spc="10">
                <a:latin typeface="Meiryo UI"/>
                <a:cs typeface="Meiryo UI"/>
              </a:rPr>
              <a:t>化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一</a:t>
            </a:r>
            <a:r>
              <a:rPr dirty="0" sz="1800">
                <a:latin typeface="Meiryo UI"/>
                <a:cs typeface="Meiryo UI"/>
              </a:rPr>
              <a:t>因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89204" y="505968"/>
            <a:ext cx="8856345" cy="5996940"/>
          </a:xfrm>
          <a:custGeom>
            <a:avLst/>
            <a:gdLst/>
            <a:ahLst/>
            <a:cxnLst/>
            <a:rect l="l" t="t" r="r" b="b"/>
            <a:pathLst>
              <a:path w="8856345" h="5996940">
                <a:moveTo>
                  <a:pt x="0" y="0"/>
                </a:moveTo>
                <a:lnTo>
                  <a:pt x="8855964" y="0"/>
                </a:lnTo>
                <a:lnTo>
                  <a:pt x="8855964" y="5996940"/>
                </a:lnTo>
                <a:lnTo>
                  <a:pt x="0" y="599694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848867" y="537972"/>
            <a:ext cx="7127875" cy="370840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471805" indent="-381635">
              <a:lnSpc>
                <a:spcPct val="100000"/>
              </a:lnSpc>
              <a:spcBef>
                <a:spcPts val="360"/>
              </a:spcBef>
              <a:buChar char="◆"/>
              <a:tabLst>
                <a:tab pos="471805" algn="l"/>
                <a:tab pos="472440" algn="l"/>
              </a:tabLst>
            </a:pPr>
            <a:r>
              <a:rPr dirty="0" sz="1800">
                <a:latin typeface="Meiryo UI"/>
                <a:cs typeface="Meiryo UI"/>
              </a:rPr>
              <a:t>事業部</a:t>
            </a:r>
            <a:r>
              <a:rPr dirty="0" sz="1800" spc="-10">
                <a:latin typeface="Meiryo UI"/>
                <a:cs typeface="Meiryo UI"/>
              </a:rPr>
              <a:t>ご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最適化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優先</a:t>
            </a:r>
            <a:r>
              <a:rPr dirty="0" sz="1800" spc="-10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、全社最適に向</a:t>
            </a:r>
            <a:r>
              <a:rPr dirty="0" sz="1800" spc="-5">
                <a:latin typeface="Meiryo UI"/>
                <a:cs typeface="Meiryo UI"/>
              </a:rPr>
              <a:t>け</a:t>
            </a:r>
            <a:r>
              <a:rPr dirty="0" sz="1800">
                <a:latin typeface="Meiryo UI"/>
                <a:cs typeface="Meiryo UI"/>
              </a:rPr>
              <a:t>た</a:t>
            </a:r>
            <a:r>
              <a:rPr dirty="0" sz="1800" spc="-10">
                <a:latin typeface="Meiryo UI"/>
                <a:cs typeface="Meiryo UI"/>
              </a:rPr>
              <a:t>デ</a:t>
            </a:r>
            <a:r>
              <a:rPr dirty="0" sz="1800" spc="5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タ利活用</a:t>
            </a:r>
            <a:r>
              <a:rPr dirty="0" sz="1800" spc="-5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困難に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551987" y="6561942"/>
            <a:ext cx="310515" cy="26797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latin typeface="Meiryo UI"/>
                <a:cs typeface="Meiryo UI"/>
              </a:rPr>
              <a:t>10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96583" y="6631039"/>
            <a:ext cx="5360035" cy="19621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>
                <a:latin typeface="Meiryo UI"/>
                <a:cs typeface="Meiryo UI"/>
              </a:rPr>
              <a:t>）DX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 spc="-10">
                <a:latin typeface="Meiryo UI"/>
                <a:cs typeface="Meiryo UI"/>
              </a:rPr>
              <a:t>向</a:t>
            </a:r>
            <a:r>
              <a:rPr dirty="0" sz="1050">
                <a:latin typeface="Meiryo UI"/>
                <a:cs typeface="Meiryo UI"/>
              </a:rPr>
              <a:t>け</a:t>
            </a:r>
            <a:r>
              <a:rPr dirty="0" sz="1050" spc="-5">
                <a:latin typeface="Meiryo UI"/>
                <a:cs typeface="Meiryo UI"/>
              </a:rPr>
              <a:t>た</a:t>
            </a:r>
            <a:r>
              <a:rPr dirty="0" sz="1050" spc="-10">
                <a:latin typeface="Meiryo UI"/>
                <a:cs typeface="Meiryo UI"/>
              </a:rPr>
              <a:t>研</a:t>
            </a:r>
            <a:r>
              <a:rPr dirty="0" sz="1050" spc="5">
                <a:latin typeface="Meiryo UI"/>
                <a:cs typeface="Meiryo UI"/>
              </a:rPr>
              <a:t>究会</a:t>
            </a:r>
            <a:r>
              <a:rPr dirty="0" sz="1050" spc="320">
                <a:latin typeface="Meiryo UI"/>
                <a:cs typeface="Meiryo UI"/>
              </a:rPr>
              <a:t> </a:t>
            </a:r>
            <a:r>
              <a:rPr dirty="0" sz="1050" spc="5">
                <a:latin typeface="Meiryo UI"/>
                <a:cs typeface="Meiryo UI"/>
              </a:rPr>
              <a:t>一般</a:t>
            </a:r>
            <a:r>
              <a:rPr dirty="0" sz="1050" spc="-10">
                <a:latin typeface="Meiryo UI"/>
                <a:cs typeface="Meiryo UI"/>
              </a:rPr>
              <a:t>社</a:t>
            </a:r>
            <a:r>
              <a:rPr dirty="0" sz="1050" spc="5">
                <a:latin typeface="Meiryo UI"/>
                <a:cs typeface="Meiryo UI"/>
              </a:rPr>
              <a:t>団</a:t>
            </a:r>
            <a:r>
              <a:rPr dirty="0" sz="1050" spc="-10">
                <a:latin typeface="Meiryo UI"/>
                <a:cs typeface="Meiryo UI"/>
              </a:rPr>
              <a:t>法</a:t>
            </a:r>
            <a:r>
              <a:rPr dirty="0" sz="1050" spc="5">
                <a:latin typeface="Meiryo UI"/>
                <a:cs typeface="Meiryo UI"/>
              </a:rPr>
              <a:t>人</a:t>
            </a:r>
            <a:r>
              <a:rPr dirty="0" sz="1050" spc="-10">
                <a:latin typeface="Meiryo UI"/>
                <a:cs typeface="Meiryo UI"/>
              </a:rPr>
              <a:t>日</a:t>
            </a:r>
            <a:r>
              <a:rPr dirty="0" sz="1050" spc="5">
                <a:latin typeface="Meiryo UI"/>
                <a:cs typeface="Meiryo UI"/>
              </a:rPr>
              <a:t>本</a:t>
            </a:r>
            <a:r>
              <a:rPr dirty="0" sz="1050" spc="-10">
                <a:latin typeface="Meiryo UI"/>
                <a:cs typeface="Meiryo UI"/>
              </a:rPr>
              <a:t>情</a:t>
            </a:r>
            <a:r>
              <a:rPr dirty="0" sz="1050" spc="5">
                <a:latin typeface="Meiryo UI"/>
                <a:cs typeface="Meiryo UI"/>
              </a:rPr>
              <a:t>報</a:t>
            </a:r>
            <a:r>
              <a:rPr dirty="0" sz="1050">
                <a:latin typeface="Meiryo UI"/>
                <a:cs typeface="Meiryo UI"/>
              </a:rPr>
              <a:t>シ</a:t>
            </a:r>
            <a:r>
              <a:rPr dirty="0" sz="1050" spc="-20">
                <a:latin typeface="Meiryo UI"/>
                <a:cs typeface="Meiryo UI"/>
              </a:rPr>
              <a:t>ス</a:t>
            </a:r>
            <a:r>
              <a:rPr dirty="0" sz="1050" spc="-5">
                <a:latin typeface="Meiryo UI"/>
                <a:cs typeface="Meiryo UI"/>
              </a:rPr>
              <a:t>テ</a:t>
            </a:r>
            <a:r>
              <a:rPr dirty="0" sz="1050">
                <a:latin typeface="Meiryo UI"/>
                <a:cs typeface="Meiryo UI"/>
              </a:rPr>
              <a:t>ム・</a:t>
            </a:r>
            <a:r>
              <a:rPr dirty="0" sz="1050" spc="-10">
                <a:latin typeface="Meiryo UI"/>
                <a:cs typeface="Meiryo UI"/>
              </a:rPr>
              <a:t>ユ</a:t>
            </a:r>
            <a:r>
              <a:rPr dirty="0" sz="1050">
                <a:latin typeface="Meiryo UI"/>
                <a:cs typeface="Meiryo UI"/>
              </a:rPr>
              <a:t>ーザー</a:t>
            </a:r>
            <a:r>
              <a:rPr dirty="0" sz="1050" spc="5">
                <a:latin typeface="Meiryo UI"/>
                <a:cs typeface="Meiryo UI"/>
              </a:rPr>
              <a:t>協</a:t>
            </a:r>
            <a:r>
              <a:rPr dirty="0" sz="1050" spc="-10">
                <a:latin typeface="Meiryo UI"/>
                <a:cs typeface="Meiryo UI"/>
              </a:rPr>
              <a:t>会</a:t>
            </a:r>
            <a:r>
              <a:rPr dirty="0" sz="1050" spc="5">
                <a:latin typeface="Meiryo UI"/>
                <a:cs typeface="Meiryo UI"/>
              </a:rPr>
              <a:t>説</a:t>
            </a:r>
            <a:r>
              <a:rPr dirty="0" sz="1050" spc="-10">
                <a:latin typeface="Meiryo UI"/>
                <a:cs typeface="Meiryo UI"/>
              </a:rPr>
              <a:t>明</a:t>
            </a:r>
            <a:r>
              <a:rPr dirty="0" sz="1050" spc="5">
                <a:latin typeface="Meiryo UI"/>
                <a:cs typeface="Meiryo UI"/>
              </a:rPr>
              <a:t>資</a:t>
            </a:r>
            <a:r>
              <a:rPr dirty="0" sz="1050" spc="-10">
                <a:latin typeface="Meiryo UI"/>
                <a:cs typeface="Meiryo UI"/>
              </a:rPr>
              <a:t>料</a:t>
            </a:r>
            <a:r>
              <a:rPr dirty="0" sz="1050" spc="-5">
                <a:latin typeface="Meiryo UI"/>
                <a:cs typeface="Meiryo UI"/>
              </a:rPr>
              <a:t>を</a:t>
            </a:r>
            <a:r>
              <a:rPr dirty="0" sz="1050" spc="-10">
                <a:latin typeface="Meiryo UI"/>
                <a:cs typeface="Meiryo UI"/>
              </a:rPr>
              <a:t>基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 spc="-10">
                <a:latin typeface="Meiryo UI"/>
                <a:cs typeface="Meiryo UI"/>
              </a:rPr>
              <a:t>作成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8436" y="978432"/>
            <a:ext cx="8282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各事業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個別最適化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優</a:t>
            </a:r>
            <a:r>
              <a:rPr dirty="0" sz="1600" spc="5">
                <a:latin typeface="Meiryo UI"/>
                <a:cs typeface="Meiryo UI"/>
              </a:rPr>
              <a:t>先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複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雑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全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体で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情報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管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ータ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管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困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難</a:t>
            </a:r>
            <a:r>
              <a:rPr dirty="0" sz="1600">
                <a:latin typeface="Meiryo UI"/>
                <a:cs typeface="Meiryo UI"/>
              </a:rPr>
              <a:t>に。</a:t>
            </a:r>
            <a:endParaRPr sz="16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4551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2.2.</a:t>
            </a:r>
            <a:r>
              <a:rPr dirty="0"/>
              <a:t>4</a:t>
            </a:r>
            <a:r>
              <a:rPr dirty="0" spc="-120"/>
              <a:t> </a:t>
            </a:r>
            <a:r>
              <a:rPr dirty="0"/>
              <a:t>既存</a:t>
            </a:r>
            <a:r>
              <a:rPr dirty="0" spc="-5"/>
              <a:t>システム</a:t>
            </a:r>
            <a:r>
              <a:rPr dirty="0" spc="-10"/>
              <a:t>の</a:t>
            </a:r>
            <a:r>
              <a:rPr dirty="0"/>
              <a:t>問題</a:t>
            </a:r>
            <a:r>
              <a:rPr dirty="0" spc="-5"/>
              <a:t>の</a:t>
            </a:r>
            <a:r>
              <a:rPr dirty="0"/>
              <a:t>難解さ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894" y="5489277"/>
            <a:ext cx="8458200" cy="1029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eiryo UI"/>
                <a:cs typeface="Meiryo UI"/>
              </a:rPr>
              <a:t>ユ</a:t>
            </a:r>
            <a:r>
              <a:rPr dirty="0" sz="1600" spc="-5">
                <a:latin typeface="Meiryo UI"/>
                <a:cs typeface="Meiryo UI"/>
              </a:rPr>
              <a:t>ーザ企業側</a:t>
            </a:r>
            <a:r>
              <a:rPr dirty="0" sz="1600" spc="-10">
                <a:latin typeface="Meiryo UI"/>
                <a:cs typeface="Meiryo UI"/>
              </a:rPr>
              <a:t>にブ</a:t>
            </a:r>
            <a:r>
              <a:rPr dirty="0" sz="1600" spc="-5">
                <a:latin typeface="Meiryo UI"/>
                <a:cs typeface="Meiryo UI"/>
              </a:rPr>
              <a:t>ラ</a:t>
            </a:r>
            <a:r>
              <a:rPr dirty="0" sz="1600" spc="5">
                <a:latin typeface="Meiryo UI"/>
                <a:cs typeface="Meiryo UI"/>
              </a:rPr>
              <a:t>ッ</a:t>
            </a:r>
            <a:r>
              <a:rPr dirty="0" sz="1600" spc="-5">
                <a:latin typeface="Meiryo UI"/>
                <a:cs typeface="Meiryo UI"/>
              </a:rPr>
              <a:t>ク</a:t>
            </a:r>
            <a:r>
              <a:rPr dirty="0" sz="1600">
                <a:latin typeface="Meiryo UI"/>
                <a:cs typeface="Meiryo UI"/>
              </a:rPr>
              <a:t>ボ</a:t>
            </a:r>
            <a:r>
              <a:rPr dirty="0" sz="1600" spc="5">
                <a:latin typeface="Meiryo UI"/>
                <a:cs typeface="Meiryo UI"/>
              </a:rPr>
              <a:t>ッ</a:t>
            </a:r>
            <a:r>
              <a:rPr dirty="0" sz="1600" spc="-5">
                <a:latin typeface="Meiryo UI"/>
                <a:cs typeface="Meiryo UI"/>
              </a:rPr>
              <a:t>ク</a:t>
            </a:r>
            <a:r>
              <a:rPr dirty="0" sz="1600" spc="5">
                <a:latin typeface="Meiryo UI"/>
                <a:cs typeface="Meiryo UI"/>
              </a:rPr>
              <a:t>ス</a:t>
            </a:r>
            <a:r>
              <a:rPr dirty="0" sz="1600" spc="-5">
                <a:latin typeface="Meiryo UI"/>
                <a:cs typeface="Meiryo UI"/>
              </a:rPr>
              <a:t>化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認</a:t>
            </a:r>
            <a:r>
              <a:rPr dirty="0" sz="1600" spc="-5">
                <a:latin typeface="Meiryo UI"/>
                <a:cs typeface="Meiryo UI"/>
              </a:rPr>
              <a:t>識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10">
                <a:latin typeface="Meiryo UI"/>
                <a:cs typeface="Meiryo UI"/>
              </a:rPr>
              <a:t>あっ</a:t>
            </a:r>
            <a:r>
              <a:rPr dirty="0" sz="1600">
                <a:latin typeface="Meiryo UI"/>
                <a:cs typeface="Meiryo UI"/>
              </a:rPr>
              <a:t>ても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問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題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対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改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修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ェ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社経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営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陣</a:t>
            </a:r>
            <a:r>
              <a:rPr dirty="0" u="sng" sz="1600" spc="-14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解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得難く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開始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く</a:t>
            </a:r>
            <a:r>
              <a:rPr dirty="0" sz="1600">
                <a:latin typeface="Meiryo UI"/>
                <a:cs typeface="Meiryo UI"/>
              </a:rPr>
              <a:t>い。</a:t>
            </a:r>
            <a:r>
              <a:rPr dirty="0" sz="1600" spc="-5">
                <a:latin typeface="Meiryo UI"/>
                <a:cs typeface="Meiryo UI"/>
              </a:rPr>
              <a:t>実</a:t>
            </a:r>
            <a:r>
              <a:rPr dirty="0" sz="1600" spc="5">
                <a:latin typeface="Meiryo UI"/>
                <a:cs typeface="Meiryo UI"/>
              </a:rPr>
              <a:t>行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決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 spc="-5">
                <a:latin typeface="Meiryo UI"/>
                <a:cs typeface="Meiryo UI"/>
              </a:rPr>
              <a:t>手</a:t>
            </a:r>
            <a:r>
              <a:rPr dirty="0" sz="1600" spc="10">
                <a:latin typeface="Meiryo UI"/>
                <a:cs typeface="Meiryo UI"/>
              </a:rPr>
              <a:t>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将</a:t>
            </a:r>
            <a:r>
              <a:rPr dirty="0" sz="1600" spc="5">
                <a:latin typeface="Meiryo UI"/>
                <a:cs typeface="Meiryo UI"/>
              </a:rPr>
              <a:t>来</a:t>
            </a:r>
            <a:r>
              <a:rPr dirty="0" sz="1600" spc="-5">
                <a:latin typeface="Meiryo UI"/>
                <a:cs typeface="Meiryo UI"/>
              </a:rPr>
              <a:t>事業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く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>
                <a:latin typeface="Meiryo UI"/>
                <a:cs typeface="Meiryo UI"/>
              </a:rPr>
              <a:t>るの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はと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う</a:t>
            </a:r>
            <a:r>
              <a:rPr dirty="0" sz="1600" spc="5">
                <a:latin typeface="Meiryo UI"/>
                <a:cs typeface="Meiryo UI"/>
              </a:rPr>
              <a:t>強</a:t>
            </a:r>
            <a:r>
              <a:rPr dirty="0" sz="1600" spc="-5">
                <a:latin typeface="Meiryo UI"/>
                <a:cs typeface="Meiryo UI"/>
              </a:rPr>
              <a:t>い危</a:t>
            </a:r>
            <a:r>
              <a:rPr dirty="0" sz="1600" spc="5">
                <a:latin typeface="Meiryo UI"/>
                <a:cs typeface="Meiryo UI"/>
              </a:rPr>
              <a:t>機</a:t>
            </a:r>
            <a:r>
              <a:rPr dirty="0" sz="1600" spc="-5">
                <a:latin typeface="Meiryo UI"/>
                <a:cs typeface="Meiryo UI"/>
              </a:rPr>
              <a:t>感。</a:t>
            </a:r>
            <a:endParaRPr sz="1600">
              <a:latin typeface="Meiryo UI"/>
              <a:cs typeface="Meiryo UI"/>
            </a:endParaRPr>
          </a:p>
          <a:p>
            <a:pPr marL="299720" marR="1453515" indent="-28702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将来的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なリ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はあって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も説明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状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問題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稼働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誰も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困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っていない</a:t>
            </a:r>
            <a:r>
              <a:rPr dirty="0" sz="1400">
                <a:latin typeface="Meiryo UI"/>
                <a:cs typeface="Meiryo UI"/>
              </a:rPr>
              <a:t>。 結果</a:t>
            </a:r>
            <a:r>
              <a:rPr dirty="0" sz="1400" spc="5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て問題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先</a:t>
            </a:r>
            <a:r>
              <a:rPr dirty="0" sz="1400" spc="-15">
                <a:latin typeface="Meiryo UI"/>
                <a:cs typeface="Meiryo UI"/>
              </a:rPr>
              <a:t>送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>
                <a:latin typeface="Meiryo UI"/>
                <a:cs typeface="Meiryo UI"/>
              </a:rPr>
              <a:t>う。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59" y="5012435"/>
            <a:ext cx="6948170" cy="370840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472440" indent="-381635">
              <a:lnSpc>
                <a:spcPct val="100000"/>
              </a:lnSpc>
              <a:spcBef>
                <a:spcPts val="365"/>
              </a:spcBef>
              <a:buChar char="◆"/>
              <a:tabLst>
                <a:tab pos="472440" algn="l"/>
                <a:tab pos="473075" algn="l"/>
              </a:tabLst>
            </a:pPr>
            <a:r>
              <a:rPr dirty="0" sz="1800" spc="-5">
                <a:latin typeface="Meiryo UI"/>
                <a:cs typeface="Meiryo UI"/>
              </a:rPr>
              <a:t>モダナイ</a:t>
            </a:r>
            <a:r>
              <a:rPr dirty="0" sz="1800">
                <a:latin typeface="Meiryo UI"/>
                <a:cs typeface="Meiryo UI"/>
              </a:rPr>
              <a:t>ゼ</a:t>
            </a:r>
            <a:r>
              <a:rPr dirty="0" sz="1800" spc="-10">
                <a:latin typeface="Meiryo UI"/>
                <a:cs typeface="Meiryo UI"/>
              </a:rPr>
              <a:t>ーシ</a:t>
            </a:r>
            <a:r>
              <a:rPr dirty="0" sz="1800">
                <a:latin typeface="Meiryo UI"/>
                <a:cs typeface="Meiryo UI"/>
              </a:rPr>
              <a:t>ョン</a:t>
            </a:r>
            <a:r>
              <a:rPr dirty="0" sz="1800" spc="-5">
                <a:latin typeface="Meiryo UI"/>
                <a:cs typeface="Meiryo UI"/>
              </a:rPr>
              <a:t>プロ</a:t>
            </a:r>
            <a:r>
              <a:rPr dirty="0" sz="1800">
                <a:latin typeface="Meiryo UI"/>
                <a:cs typeface="Meiryo UI"/>
              </a:rPr>
              <a:t>ジェク</a:t>
            </a:r>
            <a:r>
              <a:rPr dirty="0" sz="1800" spc="-5">
                <a:latin typeface="Meiryo UI"/>
                <a:cs typeface="Meiryo UI"/>
              </a:rPr>
              <a:t>ト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起</a:t>
            </a:r>
            <a:r>
              <a:rPr dirty="0" sz="1800">
                <a:latin typeface="Meiryo UI"/>
                <a:cs typeface="Meiryo UI"/>
              </a:rPr>
              <a:t>案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難</a:t>
            </a:r>
            <a:r>
              <a:rPr dirty="0" sz="1800" spc="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さ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59" y="548640"/>
            <a:ext cx="6948170" cy="368935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472440" indent="-381635">
              <a:lnSpc>
                <a:spcPct val="100000"/>
              </a:lnSpc>
              <a:spcBef>
                <a:spcPts val="360"/>
              </a:spcBef>
              <a:buChar char="◆"/>
              <a:tabLst>
                <a:tab pos="472440" algn="l"/>
                <a:tab pos="473075" algn="l"/>
              </a:tabLst>
            </a:pPr>
            <a:r>
              <a:rPr dirty="0" sz="1800" spc="-10">
                <a:latin typeface="Meiryo UI"/>
                <a:cs typeface="Meiryo UI"/>
              </a:rPr>
              <a:t>ユー</a:t>
            </a:r>
            <a:r>
              <a:rPr dirty="0" sz="1800">
                <a:latin typeface="Meiryo UI"/>
                <a:cs typeface="Meiryo UI"/>
              </a:rPr>
              <a:t>ザ企業に</a:t>
            </a:r>
            <a:r>
              <a:rPr dirty="0" sz="1800" spc="-5">
                <a:latin typeface="Meiryo UI"/>
                <a:cs typeface="Meiryo UI"/>
              </a:rPr>
              <a:t>とり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sz="1800" spc="-5">
                <a:latin typeface="Meiryo UI"/>
                <a:cs typeface="Meiryo UI"/>
              </a:rPr>
              <a:t>レガ</a:t>
            </a:r>
            <a:r>
              <a:rPr dirty="0" sz="1800" spc="-10">
                <a:latin typeface="Meiryo UI"/>
                <a:cs typeface="Meiryo UI"/>
              </a:rPr>
              <a:t>シー</a:t>
            </a:r>
            <a:r>
              <a:rPr dirty="0" sz="1800">
                <a:latin typeface="Meiryo UI"/>
                <a:cs typeface="Meiryo UI"/>
              </a:rPr>
              <a:t>問題</a:t>
            </a:r>
            <a:r>
              <a:rPr dirty="0" sz="1800" spc="-5">
                <a:latin typeface="Meiryo UI"/>
                <a:cs typeface="Meiryo UI"/>
              </a:rPr>
              <a:t>は</a:t>
            </a:r>
            <a:r>
              <a:rPr dirty="0" sz="1800">
                <a:latin typeface="Meiryo UI"/>
                <a:cs typeface="Meiryo UI"/>
              </a:rPr>
              <a:t>発</a:t>
            </a:r>
            <a:r>
              <a:rPr dirty="0" sz="1800" spc="10">
                <a:latin typeface="Meiryo UI"/>
                <a:cs typeface="Meiryo UI"/>
              </a:rPr>
              <a:t>見</a:t>
            </a:r>
            <a:r>
              <a:rPr dirty="0" sz="1800">
                <a:latin typeface="Meiryo UI"/>
                <a:cs typeface="Meiryo UI"/>
              </a:rPr>
              <a:t>されに</a:t>
            </a:r>
            <a:r>
              <a:rPr dirty="0" sz="1800" spc="5">
                <a:latin typeface="Meiryo UI"/>
                <a:cs typeface="Meiryo UI"/>
              </a:rPr>
              <a:t>くく</a:t>
            </a:r>
            <a:r>
              <a:rPr dirty="0" sz="1800">
                <a:latin typeface="Meiryo UI"/>
                <a:cs typeface="Meiryo UI"/>
              </a:rPr>
              <a:t>、潜在的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445" y="947463"/>
            <a:ext cx="8161655" cy="13106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600" spc="-5">
                <a:latin typeface="Meiryo UI"/>
                <a:cs typeface="Meiryo UI"/>
              </a:rPr>
              <a:t>ユ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ザ企業は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自身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10">
                <a:latin typeface="Meiryo UI"/>
                <a:cs typeface="Meiryo UI"/>
              </a:rPr>
              <a:t>レ</a:t>
            </a:r>
            <a:r>
              <a:rPr dirty="0" sz="1600" spc="10">
                <a:latin typeface="Meiryo UI"/>
                <a:cs typeface="Meiryo UI"/>
              </a:rPr>
              <a:t>ガ</a:t>
            </a:r>
            <a:r>
              <a:rPr dirty="0" sz="1600" spc="-5">
                <a:latin typeface="Meiryo UI"/>
                <a:cs typeface="Meiryo UI"/>
              </a:rPr>
              <a:t>シ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5">
                <a:latin typeface="Meiryo UI"/>
                <a:cs typeface="Meiryo UI"/>
              </a:rPr>
              <a:t>問題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抱</a:t>
            </a:r>
            <a:r>
              <a:rPr dirty="0" sz="1600">
                <a:latin typeface="Meiryo UI"/>
                <a:cs typeface="Meiryo UI"/>
              </a:rPr>
              <a:t>えて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10">
                <a:latin typeface="Meiryo UI"/>
                <a:cs typeface="Meiryo UI"/>
              </a:rPr>
              <a:t>気</a:t>
            </a:r>
            <a:r>
              <a:rPr dirty="0" sz="1600" spc="5">
                <a:latin typeface="Meiryo UI"/>
                <a:cs typeface="Meiryo UI"/>
              </a:rPr>
              <a:t>付</a:t>
            </a:r>
            <a:r>
              <a:rPr dirty="0" sz="1600" spc="-10">
                <a:latin typeface="Meiryo UI"/>
                <a:cs typeface="Meiryo UI"/>
              </a:rPr>
              <a:t>き</a:t>
            </a:r>
            <a:r>
              <a:rPr dirty="0" sz="1600" spc="10">
                <a:latin typeface="Meiryo UI"/>
                <a:cs typeface="Meiryo UI"/>
              </a:rPr>
              <a:t>づ</a:t>
            </a:r>
            <a:r>
              <a:rPr dirty="0" sz="1600" spc="5">
                <a:latin typeface="Meiryo UI"/>
                <a:cs typeface="Meiryo UI"/>
              </a:rPr>
              <a:t>ら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特</a:t>
            </a:r>
            <a:r>
              <a:rPr dirty="0" sz="1600" spc="5">
                <a:latin typeface="Meiryo UI"/>
                <a:cs typeface="Meiryo UI"/>
              </a:rPr>
              <a:t>徴</a:t>
            </a:r>
            <a:r>
              <a:rPr dirty="0" sz="1600" spc="-5">
                <a:latin typeface="Meiryo UI"/>
                <a:cs typeface="Meiryo UI"/>
              </a:rPr>
              <a:t>が</a:t>
            </a:r>
            <a:r>
              <a:rPr dirty="0" sz="1600" spc="10">
                <a:latin typeface="Meiryo UI"/>
                <a:cs typeface="Meiryo UI"/>
              </a:rPr>
              <a:t>あ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320040" marR="5080" indent="-28702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dirty="0" sz="1400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テナ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行</a:t>
            </a:r>
            <a:r>
              <a:rPr dirty="0" sz="1400" spc="-5">
                <a:latin typeface="Meiryo UI"/>
                <a:cs typeface="Meiryo UI"/>
              </a:rPr>
              <a:t>わず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日常的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できている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ーである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自覚で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きない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ハ</a:t>
            </a:r>
            <a:r>
              <a:rPr dirty="0" sz="1400" spc="-10">
                <a:latin typeface="Meiryo UI"/>
                <a:cs typeface="Meiryo UI"/>
              </a:rPr>
              <a:t>ードウ</a:t>
            </a:r>
            <a:r>
              <a:rPr dirty="0" sz="1400">
                <a:latin typeface="Meiryo UI"/>
                <a:cs typeface="Meiryo UI"/>
              </a:rPr>
              <a:t>ェ</a:t>
            </a:r>
            <a:r>
              <a:rPr dirty="0" sz="1400" spc="-5">
                <a:latin typeface="Meiryo UI"/>
                <a:cs typeface="Meiryo UI"/>
              </a:rPr>
              <a:t>アやパ</a:t>
            </a:r>
            <a:r>
              <a:rPr dirty="0" sz="1400" spc="-10">
                <a:latin typeface="Meiryo UI"/>
                <a:cs typeface="Meiryo UI"/>
              </a:rPr>
              <a:t>ッ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ジ</a:t>
            </a:r>
            <a:r>
              <a:rPr dirty="0" sz="1400">
                <a:latin typeface="Meiryo UI"/>
                <a:cs typeface="Meiryo UI"/>
              </a:rPr>
              <a:t>の 維持限界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来た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じめ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>
                <a:latin typeface="Meiryo UI"/>
                <a:cs typeface="Meiryo UI"/>
              </a:rPr>
              <a:t>覚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  <a:p>
            <a:pPr marL="320040" marR="74930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20040" algn="l"/>
                <a:tab pos="321310" algn="l"/>
              </a:tabLst>
            </a:pPr>
            <a:r>
              <a:rPr dirty="0" sz="1400" spc="-5">
                <a:latin typeface="Meiryo UI"/>
                <a:cs typeface="Meiryo UI"/>
              </a:rPr>
              <a:t>レ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5">
                <a:latin typeface="Meiryo UI"/>
                <a:cs typeface="Meiryo UI"/>
              </a:rPr>
              <a:t>シー</a:t>
            </a:r>
            <a:r>
              <a:rPr dirty="0" sz="1400" spc="-15">
                <a:latin typeface="Meiryo UI"/>
                <a:cs typeface="Meiryo UI"/>
              </a:rPr>
              <a:t>問</a:t>
            </a:r>
            <a:r>
              <a:rPr dirty="0" sz="1400">
                <a:latin typeface="Meiryo UI"/>
                <a:cs typeface="Meiryo UI"/>
              </a:rPr>
              <a:t>題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自</a:t>
            </a:r>
            <a:r>
              <a:rPr dirty="0" sz="1400">
                <a:latin typeface="Meiryo UI"/>
                <a:cs typeface="Meiryo UI"/>
              </a:rPr>
              <a:t>覚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場合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あ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根</a:t>
            </a:r>
            <a:r>
              <a:rPr dirty="0" sz="1400">
                <a:latin typeface="Meiryo UI"/>
                <a:cs typeface="Meiryo UI"/>
              </a:rPr>
              <a:t>本的な</a:t>
            </a:r>
            <a:r>
              <a:rPr dirty="0" sz="1400" spc="-15">
                <a:latin typeface="Meiryo UI"/>
                <a:cs typeface="Meiryo UI"/>
              </a:rPr>
              <a:t>解</a:t>
            </a:r>
            <a:r>
              <a:rPr dirty="0" sz="1400">
                <a:latin typeface="Meiryo UI"/>
                <a:cs typeface="Meiryo UI"/>
              </a:rPr>
              <a:t>消に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時間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費用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要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戻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等の</a:t>
            </a:r>
            <a:r>
              <a:rPr dirty="0" u="sng" sz="1400" spc="-13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失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のリ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5">
                <a:latin typeface="Meiryo UI"/>
                <a:cs typeface="Meiryo UI"/>
              </a:rPr>
              <a:t>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中</a:t>
            </a:r>
            <a:r>
              <a:rPr dirty="0" sz="1400" spc="-10">
                <a:latin typeface="Meiryo UI"/>
                <a:cs typeface="Meiryo UI"/>
              </a:rPr>
              <a:t>で、</a:t>
            </a:r>
            <a:r>
              <a:rPr dirty="0" sz="1400">
                <a:latin typeface="Meiryo UI"/>
                <a:cs typeface="Meiryo UI"/>
              </a:rPr>
              <a:t>刷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>
                <a:latin typeface="Meiryo UI"/>
                <a:cs typeface="Meiryo UI"/>
              </a:rPr>
              <a:t>に着</a:t>
            </a:r>
            <a:r>
              <a:rPr dirty="0" sz="1400" spc="-15">
                <a:latin typeface="Meiryo UI"/>
                <a:cs typeface="Meiryo UI"/>
              </a:rPr>
              <a:t>手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にく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55" y="2421635"/>
            <a:ext cx="6948170" cy="368935"/>
          </a:xfrm>
          <a:prstGeom prst="rect">
            <a:avLst/>
          </a:prstGeom>
          <a:solidFill>
            <a:srgbClr val="CCECFF"/>
          </a:solidFill>
          <a:ln w="9144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472440" indent="-381635">
              <a:lnSpc>
                <a:spcPct val="100000"/>
              </a:lnSpc>
              <a:spcBef>
                <a:spcPts val="355"/>
              </a:spcBef>
              <a:buChar char="◆"/>
              <a:tabLst>
                <a:tab pos="472440" algn="l"/>
                <a:tab pos="473075" algn="l"/>
              </a:tabLst>
            </a:pPr>
            <a:r>
              <a:rPr dirty="0" sz="1800" spc="-5">
                <a:latin typeface="Meiryo UI"/>
                <a:cs typeface="Meiryo UI"/>
              </a:rPr>
              <a:t>レガ</a:t>
            </a:r>
            <a:r>
              <a:rPr dirty="0" sz="1800" spc="-10">
                <a:latin typeface="Meiryo UI"/>
                <a:cs typeface="Meiryo UI"/>
              </a:rPr>
              <a:t>シー</a:t>
            </a:r>
            <a:r>
              <a:rPr dirty="0" sz="1800" spc="-5">
                <a:latin typeface="Meiryo UI"/>
                <a:cs typeface="Meiryo UI"/>
              </a:rPr>
              <a:t>問</a:t>
            </a:r>
            <a:r>
              <a:rPr dirty="0" sz="1800">
                <a:latin typeface="Meiryo UI"/>
                <a:cs typeface="Meiryo UI"/>
              </a:rPr>
              <a:t>題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発</a:t>
            </a:r>
            <a:r>
              <a:rPr dirty="0" sz="1800">
                <a:latin typeface="Meiryo UI"/>
                <a:cs typeface="Meiryo UI"/>
              </a:rPr>
              <a:t>見</a:t>
            </a:r>
            <a:r>
              <a:rPr dirty="0" sz="1800" spc="-5">
                <a:latin typeface="Meiryo UI"/>
                <a:cs typeface="Meiryo UI"/>
              </a:rPr>
              <a:t>は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sz="1800" spc="-10">
                <a:latin typeface="Meiryo UI"/>
                <a:cs typeface="Meiryo UI"/>
              </a:rPr>
              <a:t>ベ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-5">
                <a:latin typeface="Meiryo UI"/>
                <a:cs typeface="Meiryo UI"/>
              </a:rPr>
              <a:t>ダー</a:t>
            </a:r>
            <a:r>
              <a:rPr dirty="0" sz="1800">
                <a:latin typeface="Meiryo UI"/>
                <a:cs typeface="Meiryo UI"/>
              </a:rPr>
              <a:t>企業に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>
                <a:latin typeface="Meiryo UI"/>
                <a:cs typeface="Meiryo UI"/>
              </a:rPr>
              <a:t>容</a:t>
            </a:r>
            <a:r>
              <a:rPr dirty="0" sz="1800" spc="10">
                <a:latin typeface="Meiryo UI"/>
                <a:cs typeface="Meiryo UI"/>
              </a:rPr>
              <a:t>易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-5">
                <a:latin typeface="Meiryo UI"/>
                <a:cs typeface="Meiryo UI"/>
              </a:rPr>
              <a:t>は</a:t>
            </a:r>
            <a:r>
              <a:rPr dirty="0" sz="1800" spc="5">
                <a:latin typeface="Meiryo UI"/>
                <a:cs typeface="Meiryo UI"/>
              </a:rPr>
              <a:t>な</a:t>
            </a:r>
            <a:r>
              <a:rPr dirty="0" sz="1800">
                <a:latin typeface="Meiryo UI"/>
                <a:cs typeface="Meiryo UI"/>
              </a:rPr>
              <a:t>い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59" y="2888061"/>
            <a:ext cx="8287384" cy="1970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ベ</a:t>
            </a:r>
            <a:r>
              <a:rPr dirty="0" sz="1600" spc="-10">
                <a:latin typeface="Meiryo UI"/>
                <a:cs typeface="Meiryo UI"/>
              </a:rPr>
              <a:t>ンダ</a:t>
            </a:r>
            <a:r>
              <a:rPr dirty="0" sz="1600" spc="-5">
                <a:latin typeface="Meiryo UI"/>
                <a:cs typeface="Meiryo UI"/>
              </a:rPr>
              <a:t>ー</a:t>
            </a:r>
            <a:r>
              <a:rPr dirty="0" sz="1600" spc="-10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-5">
                <a:latin typeface="Meiryo UI"/>
                <a:cs typeface="Meiryo UI"/>
              </a:rPr>
              <a:t>ら</a:t>
            </a:r>
            <a:r>
              <a:rPr dirty="0" sz="1600" spc="5">
                <a:latin typeface="Meiryo UI"/>
                <a:cs typeface="Meiryo UI"/>
              </a:rPr>
              <a:t>み</a:t>
            </a:r>
            <a:r>
              <a:rPr dirty="0" sz="1600">
                <a:latin typeface="Meiryo UI"/>
                <a:cs typeface="Meiryo UI"/>
              </a:rPr>
              <a:t>ても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 spc="-10">
                <a:latin typeface="Meiryo UI"/>
                <a:cs typeface="Meiryo UI"/>
              </a:rPr>
              <a:t>規</a:t>
            </a:r>
            <a:r>
              <a:rPr dirty="0" sz="1600" spc="-5">
                <a:latin typeface="Meiryo UI"/>
                <a:cs typeface="Meiryo UI"/>
              </a:rPr>
              <a:t>案</a:t>
            </a:r>
            <a:r>
              <a:rPr dirty="0" sz="1600" spc="5">
                <a:latin typeface="Meiryo UI"/>
                <a:cs typeface="Meiryo UI"/>
              </a:rPr>
              <a:t>件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改</a:t>
            </a:r>
            <a:r>
              <a:rPr dirty="0" sz="1600" spc="5">
                <a:latin typeface="Meiryo UI"/>
                <a:cs typeface="Meiryo UI"/>
              </a:rPr>
              <a:t>修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受</a:t>
            </a:r>
            <a:r>
              <a:rPr dirty="0" sz="1600" spc="5">
                <a:latin typeface="Meiryo UI"/>
                <a:cs typeface="Meiryo UI"/>
              </a:rPr>
              <a:t>注</a:t>
            </a:r>
            <a:r>
              <a:rPr dirty="0" sz="1600" spc="10">
                <a:latin typeface="Meiryo UI"/>
                <a:cs typeface="Meiryo UI"/>
              </a:rPr>
              <a:t>す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段</a:t>
            </a:r>
            <a:r>
              <a:rPr dirty="0" sz="1600" spc="5">
                <a:latin typeface="Meiryo UI"/>
                <a:cs typeface="Meiryo UI"/>
              </a:rPr>
              <a:t>階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5">
                <a:latin typeface="Meiryo UI"/>
                <a:cs typeface="Meiryo UI"/>
              </a:rPr>
              <a:t>は</a:t>
            </a:r>
            <a:r>
              <a:rPr dirty="0" sz="1600">
                <a:latin typeface="Meiryo UI"/>
                <a:cs typeface="Meiryo UI"/>
              </a:rPr>
              <a:t>レガシ</a:t>
            </a:r>
            <a:r>
              <a:rPr dirty="0" sz="1600" spc="1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問</a:t>
            </a:r>
            <a:r>
              <a:rPr dirty="0" sz="1600" spc="5">
                <a:latin typeface="Meiryo UI"/>
                <a:cs typeface="Meiryo UI"/>
              </a:rPr>
              <a:t>題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抱</a:t>
            </a:r>
            <a:r>
              <a:rPr dirty="0" sz="1600">
                <a:latin typeface="Meiryo UI"/>
                <a:cs typeface="Meiryo UI"/>
              </a:rPr>
              <a:t>え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るシ</a:t>
            </a:r>
            <a:r>
              <a:rPr dirty="0" sz="1600" spc="-5">
                <a:latin typeface="Meiryo UI"/>
                <a:cs typeface="Meiryo UI"/>
              </a:rPr>
              <a:t>ステ</a:t>
            </a:r>
            <a:r>
              <a:rPr dirty="0" sz="1600" spc="10">
                <a:latin typeface="Meiryo UI"/>
                <a:cs typeface="Meiryo UI"/>
              </a:rPr>
              <a:t>ム</a:t>
            </a:r>
            <a:r>
              <a:rPr dirty="0" sz="1600" spc="-5">
                <a:latin typeface="Meiryo UI"/>
                <a:cs typeface="Meiryo UI"/>
              </a:rPr>
              <a:t>かど </a:t>
            </a:r>
            <a:r>
              <a:rPr dirty="0" sz="1600" spc="-10">
                <a:latin typeface="Meiryo UI"/>
                <a:cs typeface="Meiryo UI"/>
              </a:rPr>
              <a:t>う</a:t>
            </a:r>
            <a:r>
              <a:rPr dirty="0" sz="1600">
                <a:latin typeface="Meiryo UI"/>
                <a:cs typeface="Meiryo UI"/>
              </a:rPr>
              <a:t>か</a:t>
            </a:r>
            <a:r>
              <a:rPr dirty="0" sz="1600" spc="-5">
                <a:latin typeface="Meiryo UI"/>
                <a:cs typeface="Meiryo UI"/>
              </a:rPr>
              <a:t>は判断</a:t>
            </a:r>
            <a:r>
              <a:rPr dirty="0" sz="1600" spc="-10">
                <a:latin typeface="Meiryo UI"/>
                <a:cs typeface="Meiryo UI"/>
              </a:rPr>
              <a:t>しにく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366395" indent="-2870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66395" algn="l"/>
                <a:tab pos="367030" algn="l"/>
              </a:tabLst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自覚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がない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0">
                <a:latin typeface="Meiryo UI"/>
                <a:cs typeface="Meiryo UI"/>
              </a:rPr>
              <a:t>RFP（Request</a:t>
            </a:r>
            <a:r>
              <a:rPr dirty="0" sz="1400" spc="-25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For</a:t>
            </a:r>
            <a:r>
              <a:rPr dirty="0" sz="1400" spc="15">
                <a:latin typeface="Meiryo UI"/>
                <a:cs typeface="Meiryo UI"/>
              </a:rPr>
              <a:t> </a:t>
            </a:r>
            <a:r>
              <a:rPr dirty="0" sz="1400" spc="-5">
                <a:latin typeface="Meiryo UI"/>
                <a:cs typeface="Meiryo UI"/>
              </a:rPr>
              <a:t>Proposal</a:t>
            </a:r>
            <a:r>
              <a:rPr dirty="0" sz="1400">
                <a:latin typeface="Meiryo UI"/>
                <a:cs typeface="Meiryo UI"/>
              </a:rPr>
              <a:t>、提案依頼書）に特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記</a:t>
            </a:r>
            <a:r>
              <a:rPr dirty="0" sz="1400" spc="-15">
                <a:latin typeface="Meiryo UI"/>
                <a:cs typeface="Meiryo UI"/>
              </a:rPr>
              <a:t>載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い。</a:t>
            </a:r>
            <a:endParaRPr sz="1400">
              <a:latin typeface="Meiryo UI"/>
              <a:cs typeface="Meiryo UI"/>
            </a:endParaRPr>
          </a:p>
          <a:p>
            <a:pPr algn="just" marL="366395" marR="224154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67030" algn="l"/>
              </a:tabLst>
            </a:pPr>
            <a:r>
              <a:rPr dirty="0" sz="1400" spc="5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ダー</a:t>
            </a:r>
            <a:r>
              <a:rPr dirty="0" sz="1400">
                <a:latin typeface="Meiryo UI"/>
                <a:cs typeface="Meiryo UI"/>
              </a:rPr>
              <a:t>側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問題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提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見積も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りはさ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ず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始後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には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じ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覚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レ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-10">
                <a:latin typeface="Meiryo UI"/>
                <a:cs typeface="Meiryo UI"/>
              </a:rPr>
              <a:t>シー</a:t>
            </a:r>
            <a:r>
              <a:rPr dirty="0" sz="1400" spc="-15">
                <a:latin typeface="Meiryo UI"/>
                <a:cs typeface="Meiryo UI"/>
              </a:rPr>
              <a:t>問</a:t>
            </a:r>
            <a:r>
              <a:rPr dirty="0" sz="1400">
                <a:latin typeface="Meiryo UI"/>
                <a:cs typeface="Meiryo UI"/>
              </a:rPr>
              <a:t>題</a:t>
            </a:r>
            <a:r>
              <a:rPr dirty="0" sz="1400" spc="-10">
                <a:latin typeface="Meiryo UI"/>
                <a:cs typeface="Meiryo UI"/>
              </a:rPr>
              <a:t>への </a:t>
            </a:r>
            <a:r>
              <a:rPr dirty="0" sz="1400">
                <a:latin typeface="Meiryo UI"/>
                <a:cs typeface="Meiryo UI"/>
              </a:rPr>
              <a:t>対応作業は莫大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長</a:t>
            </a:r>
            <a:r>
              <a:rPr dirty="0" sz="1400">
                <a:latin typeface="Meiryo UI"/>
                <a:cs typeface="Meiryo UI"/>
              </a:rPr>
              <a:t>期に</a:t>
            </a:r>
            <a:r>
              <a:rPr dirty="0" sz="1400" spc="-5">
                <a:latin typeface="Meiryo UI"/>
                <a:cs typeface="Meiryo UI"/>
              </a:rPr>
              <a:t>わ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 spc="-15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赤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案件</a:t>
            </a:r>
            <a:r>
              <a:rPr dirty="0" sz="1400" spc="-1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（</a:t>
            </a:r>
            <a:r>
              <a:rPr dirty="0" sz="1400">
                <a:latin typeface="Meiryo UI"/>
                <a:cs typeface="Meiryo UI"/>
              </a:rPr>
              <a:t>係争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訴</a:t>
            </a:r>
            <a:r>
              <a:rPr dirty="0" sz="1400" spc="-5">
                <a:latin typeface="Meiryo UI"/>
                <a:cs typeface="Meiryo UI"/>
              </a:rPr>
              <a:t>訟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>
                <a:latin typeface="Meiryo UI"/>
                <a:cs typeface="Meiryo UI"/>
              </a:rPr>
              <a:t>展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可</a:t>
            </a:r>
            <a:r>
              <a:rPr dirty="0" sz="1400">
                <a:latin typeface="Meiryo UI"/>
                <a:cs typeface="Meiryo UI"/>
              </a:rPr>
              <a:t>能性</a:t>
            </a:r>
            <a:r>
              <a:rPr dirty="0" sz="1400" spc="-15">
                <a:latin typeface="Meiryo UI"/>
                <a:cs typeface="Meiryo UI"/>
              </a:rPr>
              <a:t>も）</a:t>
            </a:r>
            <a:endParaRPr sz="1400">
              <a:latin typeface="Meiryo UI"/>
              <a:cs typeface="Meiryo UI"/>
            </a:endParaRPr>
          </a:p>
          <a:p>
            <a:pPr algn="just" marL="366395" marR="204470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67030" algn="l"/>
              </a:tabLst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20">
                <a:latin typeface="Meiryo UI"/>
                <a:cs typeface="Meiryo UI"/>
              </a:rPr>
              <a:t>シ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テムが</a:t>
            </a:r>
            <a:r>
              <a:rPr dirty="0" sz="1400" spc="-5">
                <a:latin typeface="Meiryo UI"/>
                <a:cs typeface="Meiryo UI"/>
              </a:rPr>
              <a:t>複</a:t>
            </a:r>
            <a:r>
              <a:rPr dirty="0" sz="1400" spc="-15">
                <a:latin typeface="Meiryo UI"/>
                <a:cs typeface="Meiryo UI"/>
              </a:rPr>
              <a:t>数</a:t>
            </a:r>
            <a:r>
              <a:rPr dirty="0" sz="1400" spc="-10">
                <a:latin typeface="Meiryo UI"/>
                <a:cs typeface="Meiryo UI"/>
              </a:rPr>
              <a:t>のベ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構</a:t>
            </a:r>
            <a:r>
              <a:rPr dirty="0" sz="1400" spc="-15">
                <a:latin typeface="Meiryo UI"/>
                <a:cs typeface="Meiryo UI"/>
              </a:rPr>
              <a:t>築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場</a:t>
            </a:r>
            <a:r>
              <a:rPr dirty="0" sz="1400">
                <a:latin typeface="Meiryo UI"/>
                <a:cs typeface="Meiryo UI"/>
              </a:rPr>
              <a:t>合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多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１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がシ</a:t>
            </a:r>
            <a:r>
              <a:rPr dirty="0" sz="1400">
                <a:latin typeface="Meiryo UI"/>
                <a:cs typeface="Meiryo UI"/>
              </a:rPr>
              <a:t>ステ </a:t>
            </a:r>
            <a:r>
              <a:rPr dirty="0" sz="1400" spc="5">
                <a:latin typeface="Meiryo UI"/>
                <a:cs typeface="Meiryo UI"/>
              </a:rPr>
              <a:t>ムの</a:t>
            </a:r>
            <a:r>
              <a:rPr dirty="0" sz="1400">
                <a:latin typeface="Meiryo UI"/>
                <a:cs typeface="Meiryo UI"/>
              </a:rPr>
              <a:t>仕様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違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0">
                <a:latin typeface="Meiryo UI"/>
                <a:cs typeface="Meiryo UI"/>
              </a:rPr>
              <a:t>デー</a:t>
            </a:r>
            <a:r>
              <a:rPr dirty="0" sz="1400" spc="-15">
                <a:latin typeface="Meiryo UI"/>
                <a:cs typeface="Meiryo UI"/>
              </a:rPr>
              <a:t>タを</a:t>
            </a:r>
            <a:r>
              <a:rPr dirty="0" sz="1400">
                <a:latin typeface="Meiryo UI"/>
                <a:cs typeface="Meiryo UI"/>
              </a:rPr>
              <a:t>完全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取得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複</a:t>
            </a:r>
            <a:r>
              <a:rPr dirty="0" sz="1400" spc="-15">
                <a:latin typeface="Meiryo UI"/>
                <a:cs typeface="Meiryo UI"/>
              </a:rPr>
              <a:t>数</a:t>
            </a:r>
            <a:r>
              <a:rPr dirty="0" sz="1400" spc="-10">
                <a:latin typeface="Meiryo UI"/>
                <a:cs typeface="Meiryo UI"/>
              </a:rPr>
              <a:t>のベ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わ</a:t>
            </a:r>
            <a:r>
              <a:rPr dirty="0" sz="1400">
                <a:latin typeface="Meiryo UI"/>
                <a:cs typeface="Meiryo UI"/>
              </a:rPr>
              <a:t>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システム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俯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瞰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でき</a:t>
            </a:r>
            <a:r>
              <a:rPr dirty="0" u="sng" sz="1400" spc="-79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400" spc="5">
                <a:latin typeface="Meiryo UI"/>
                <a:cs typeface="Meiryo UI"/>
              </a:rPr>
              <a:t>とい</a:t>
            </a:r>
            <a:r>
              <a:rPr dirty="0" sz="1400">
                <a:latin typeface="Meiryo UI"/>
                <a:cs typeface="Meiryo UI"/>
              </a:rPr>
              <a:t>った</a:t>
            </a:r>
            <a:r>
              <a:rPr dirty="0" sz="1400" spc="-15">
                <a:latin typeface="Meiryo UI"/>
                <a:cs typeface="Meiryo UI"/>
              </a:rPr>
              <a:t>問</a:t>
            </a:r>
            <a:r>
              <a:rPr dirty="0" sz="1400">
                <a:latin typeface="Meiryo UI"/>
                <a:cs typeface="Meiryo UI"/>
              </a:rPr>
              <a:t>題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9204" y="505968"/>
            <a:ext cx="8856345" cy="6091555"/>
          </a:xfrm>
          <a:custGeom>
            <a:avLst/>
            <a:gdLst/>
            <a:ahLst/>
            <a:cxnLst/>
            <a:rect l="l" t="t" r="r" b="b"/>
            <a:pathLst>
              <a:path w="8856345" h="6091555">
                <a:moveTo>
                  <a:pt x="0" y="0"/>
                </a:moveTo>
                <a:lnTo>
                  <a:pt x="8855964" y="0"/>
                </a:lnTo>
                <a:lnTo>
                  <a:pt x="8855964" y="6091428"/>
                </a:lnTo>
                <a:lnTo>
                  <a:pt x="0" y="609142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51987" y="6561942"/>
            <a:ext cx="310515" cy="26797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latin typeface="Meiryo UI"/>
                <a:cs typeface="Meiryo UI"/>
              </a:rPr>
              <a:t>11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6583" y="6631039"/>
            <a:ext cx="5360035" cy="19621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>
                <a:latin typeface="Meiryo UI"/>
                <a:cs typeface="Meiryo UI"/>
              </a:rPr>
              <a:t>）DX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 spc="-10">
                <a:latin typeface="Meiryo UI"/>
                <a:cs typeface="Meiryo UI"/>
              </a:rPr>
              <a:t>向</a:t>
            </a:r>
            <a:r>
              <a:rPr dirty="0" sz="1050">
                <a:latin typeface="Meiryo UI"/>
                <a:cs typeface="Meiryo UI"/>
              </a:rPr>
              <a:t>け</a:t>
            </a:r>
            <a:r>
              <a:rPr dirty="0" sz="1050" spc="-5">
                <a:latin typeface="Meiryo UI"/>
                <a:cs typeface="Meiryo UI"/>
              </a:rPr>
              <a:t>た</a:t>
            </a:r>
            <a:r>
              <a:rPr dirty="0" sz="1050" spc="-10">
                <a:latin typeface="Meiryo UI"/>
                <a:cs typeface="Meiryo UI"/>
              </a:rPr>
              <a:t>研</a:t>
            </a:r>
            <a:r>
              <a:rPr dirty="0" sz="1050" spc="5">
                <a:latin typeface="Meiryo UI"/>
                <a:cs typeface="Meiryo UI"/>
              </a:rPr>
              <a:t>究会</a:t>
            </a:r>
            <a:r>
              <a:rPr dirty="0" sz="1050" spc="320">
                <a:latin typeface="Meiryo UI"/>
                <a:cs typeface="Meiryo UI"/>
              </a:rPr>
              <a:t> </a:t>
            </a:r>
            <a:r>
              <a:rPr dirty="0" sz="1050" spc="5">
                <a:latin typeface="Meiryo UI"/>
                <a:cs typeface="Meiryo UI"/>
              </a:rPr>
              <a:t>一般</a:t>
            </a:r>
            <a:r>
              <a:rPr dirty="0" sz="1050" spc="-10">
                <a:latin typeface="Meiryo UI"/>
                <a:cs typeface="Meiryo UI"/>
              </a:rPr>
              <a:t>社</a:t>
            </a:r>
            <a:r>
              <a:rPr dirty="0" sz="1050" spc="5">
                <a:latin typeface="Meiryo UI"/>
                <a:cs typeface="Meiryo UI"/>
              </a:rPr>
              <a:t>団</a:t>
            </a:r>
            <a:r>
              <a:rPr dirty="0" sz="1050" spc="-10">
                <a:latin typeface="Meiryo UI"/>
                <a:cs typeface="Meiryo UI"/>
              </a:rPr>
              <a:t>法</a:t>
            </a:r>
            <a:r>
              <a:rPr dirty="0" sz="1050" spc="5">
                <a:latin typeface="Meiryo UI"/>
                <a:cs typeface="Meiryo UI"/>
              </a:rPr>
              <a:t>人</a:t>
            </a:r>
            <a:r>
              <a:rPr dirty="0" sz="1050" spc="-10">
                <a:latin typeface="Meiryo UI"/>
                <a:cs typeface="Meiryo UI"/>
              </a:rPr>
              <a:t>日</a:t>
            </a:r>
            <a:r>
              <a:rPr dirty="0" sz="1050" spc="5">
                <a:latin typeface="Meiryo UI"/>
                <a:cs typeface="Meiryo UI"/>
              </a:rPr>
              <a:t>本</a:t>
            </a:r>
            <a:r>
              <a:rPr dirty="0" sz="1050" spc="-10">
                <a:latin typeface="Meiryo UI"/>
                <a:cs typeface="Meiryo UI"/>
              </a:rPr>
              <a:t>情</a:t>
            </a:r>
            <a:r>
              <a:rPr dirty="0" sz="1050" spc="5">
                <a:latin typeface="Meiryo UI"/>
                <a:cs typeface="Meiryo UI"/>
              </a:rPr>
              <a:t>報</a:t>
            </a:r>
            <a:r>
              <a:rPr dirty="0" sz="1050">
                <a:latin typeface="Meiryo UI"/>
                <a:cs typeface="Meiryo UI"/>
              </a:rPr>
              <a:t>シ</a:t>
            </a:r>
            <a:r>
              <a:rPr dirty="0" sz="1050" spc="-20">
                <a:latin typeface="Meiryo UI"/>
                <a:cs typeface="Meiryo UI"/>
              </a:rPr>
              <a:t>ス</a:t>
            </a:r>
            <a:r>
              <a:rPr dirty="0" sz="1050" spc="-5">
                <a:latin typeface="Meiryo UI"/>
                <a:cs typeface="Meiryo UI"/>
              </a:rPr>
              <a:t>テ</a:t>
            </a:r>
            <a:r>
              <a:rPr dirty="0" sz="1050">
                <a:latin typeface="Meiryo UI"/>
                <a:cs typeface="Meiryo UI"/>
              </a:rPr>
              <a:t>ム・</a:t>
            </a:r>
            <a:r>
              <a:rPr dirty="0" sz="1050" spc="-10">
                <a:latin typeface="Meiryo UI"/>
                <a:cs typeface="Meiryo UI"/>
              </a:rPr>
              <a:t>ユ</a:t>
            </a:r>
            <a:r>
              <a:rPr dirty="0" sz="1050">
                <a:latin typeface="Meiryo UI"/>
                <a:cs typeface="Meiryo UI"/>
              </a:rPr>
              <a:t>ーザー</a:t>
            </a:r>
            <a:r>
              <a:rPr dirty="0" sz="1050" spc="5">
                <a:latin typeface="Meiryo UI"/>
                <a:cs typeface="Meiryo UI"/>
              </a:rPr>
              <a:t>協</a:t>
            </a:r>
            <a:r>
              <a:rPr dirty="0" sz="1050" spc="-10">
                <a:latin typeface="Meiryo UI"/>
                <a:cs typeface="Meiryo UI"/>
              </a:rPr>
              <a:t>会</a:t>
            </a:r>
            <a:r>
              <a:rPr dirty="0" sz="1050" spc="5">
                <a:latin typeface="Meiryo UI"/>
                <a:cs typeface="Meiryo UI"/>
              </a:rPr>
              <a:t>説</a:t>
            </a:r>
            <a:r>
              <a:rPr dirty="0" sz="1050" spc="-10">
                <a:latin typeface="Meiryo UI"/>
                <a:cs typeface="Meiryo UI"/>
              </a:rPr>
              <a:t>明</a:t>
            </a:r>
            <a:r>
              <a:rPr dirty="0" sz="1050" spc="5">
                <a:latin typeface="Meiryo UI"/>
                <a:cs typeface="Meiryo UI"/>
              </a:rPr>
              <a:t>資</a:t>
            </a:r>
            <a:r>
              <a:rPr dirty="0" sz="1050" spc="-10">
                <a:latin typeface="Meiryo UI"/>
                <a:cs typeface="Meiryo UI"/>
              </a:rPr>
              <a:t>料</a:t>
            </a:r>
            <a:r>
              <a:rPr dirty="0" sz="1050" spc="-5">
                <a:latin typeface="Meiryo UI"/>
                <a:cs typeface="Meiryo UI"/>
              </a:rPr>
              <a:t>を</a:t>
            </a:r>
            <a:r>
              <a:rPr dirty="0" sz="1050" spc="-10">
                <a:latin typeface="Meiryo UI"/>
                <a:cs typeface="Meiryo UI"/>
              </a:rPr>
              <a:t>基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 spc="-10">
                <a:latin typeface="Meiryo UI"/>
                <a:cs typeface="Meiryo UI"/>
              </a:rPr>
              <a:t>作成</a:t>
            </a:r>
            <a:endParaRPr sz="105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12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151884"/>
            <a:ext cx="9224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r>
              <a:rPr dirty="0" spc="-5"/>
              <a:t>2.2.</a:t>
            </a:r>
            <a:r>
              <a:rPr dirty="0"/>
              <a:t>5	既存</a:t>
            </a:r>
            <a:r>
              <a:rPr dirty="0" spc="-5"/>
              <a:t>システム</a:t>
            </a:r>
            <a:r>
              <a:rPr dirty="0" spc="-10"/>
              <a:t>の</a:t>
            </a:r>
            <a:r>
              <a:rPr dirty="0"/>
              <a:t>運用</a:t>
            </a:r>
            <a:r>
              <a:rPr dirty="0" spc="-5"/>
              <a:t>・</a:t>
            </a:r>
            <a:r>
              <a:rPr dirty="0"/>
              <a:t>保守に割</a:t>
            </a:r>
            <a:r>
              <a:rPr dirty="0" spc="-5"/>
              <a:t>か</a:t>
            </a:r>
            <a:r>
              <a:rPr dirty="0" spc="-10"/>
              <a:t>れ</a:t>
            </a:r>
            <a:r>
              <a:rPr dirty="0"/>
              <a:t>てしま</a:t>
            </a:r>
            <a:r>
              <a:rPr dirty="0" spc="5"/>
              <a:t>う</a:t>
            </a:r>
            <a:r>
              <a:rPr dirty="0"/>
              <a:t>資金</a:t>
            </a:r>
            <a:r>
              <a:rPr dirty="0" spc="-5"/>
              <a:t>・</a:t>
            </a:r>
            <a:r>
              <a:rPr dirty="0"/>
              <a:t>人材（１／２）</a:t>
            </a:r>
          </a:p>
        </p:txBody>
      </p:sp>
      <p:sp>
        <p:nvSpPr>
          <p:cNvPr id="4" name="object 4"/>
          <p:cNvSpPr/>
          <p:nvPr/>
        </p:nvSpPr>
        <p:spPr>
          <a:xfrm>
            <a:off x="128015" y="640080"/>
            <a:ext cx="9650095" cy="1295400"/>
          </a:xfrm>
          <a:custGeom>
            <a:avLst/>
            <a:gdLst/>
            <a:ahLst/>
            <a:cxnLst/>
            <a:rect l="l" t="t" r="r" b="b"/>
            <a:pathLst>
              <a:path w="9650095" h="1295400">
                <a:moveTo>
                  <a:pt x="9649968" y="0"/>
                </a:moveTo>
                <a:lnTo>
                  <a:pt x="0" y="0"/>
                </a:lnTo>
                <a:lnTo>
                  <a:pt x="0" y="1295400"/>
                </a:lnTo>
                <a:lnTo>
                  <a:pt x="9649968" y="1295400"/>
                </a:lnTo>
                <a:lnTo>
                  <a:pt x="9649968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284" y="6558008"/>
            <a:ext cx="39116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 UI"/>
                <a:cs typeface="Meiryo UI"/>
              </a:rPr>
              <a:t>（出典）一般社団法人</a:t>
            </a:r>
            <a:r>
              <a:rPr dirty="0" sz="800" spc="-15">
                <a:latin typeface="Meiryo UI"/>
                <a:cs typeface="Meiryo UI"/>
              </a:rPr>
              <a:t>日</a:t>
            </a:r>
            <a:r>
              <a:rPr dirty="0" sz="800">
                <a:latin typeface="Meiryo UI"/>
                <a:cs typeface="Meiryo UI"/>
              </a:rPr>
              <a:t>本情</a:t>
            </a:r>
            <a:r>
              <a:rPr dirty="0" sz="800" spc="-15">
                <a:latin typeface="Meiryo UI"/>
                <a:cs typeface="Meiryo UI"/>
              </a:rPr>
              <a:t>報</a:t>
            </a:r>
            <a:r>
              <a:rPr dirty="0" sz="800" spc="-10">
                <a:latin typeface="Meiryo UI"/>
                <a:cs typeface="Meiryo UI"/>
              </a:rPr>
              <a:t>シ</a:t>
            </a:r>
            <a:r>
              <a:rPr dirty="0" sz="800" spc="-5">
                <a:latin typeface="Meiryo UI"/>
                <a:cs typeface="Meiryo UI"/>
              </a:rPr>
              <a:t>ステ</a:t>
            </a:r>
            <a:r>
              <a:rPr dirty="0" sz="800">
                <a:latin typeface="Meiryo UI"/>
                <a:cs typeface="Meiryo UI"/>
              </a:rPr>
              <a:t>ム</a:t>
            </a:r>
            <a:r>
              <a:rPr dirty="0" sz="800" spc="-10">
                <a:latin typeface="Meiryo UI"/>
                <a:cs typeface="Meiryo UI"/>
              </a:rPr>
              <a:t>・ユー</a:t>
            </a:r>
            <a:r>
              <a:rPr dirty="0" sz="800">
                <a:latin typeface="Meiryo UI"/>
                <a:cs typeface="Meiryo UI"/>
              </a:rPr>
              <a:t>ザ</a:t>
            </a:r>
            <a:r>
              <a:rPr dirty="0" sz="800" spc="-10">
                <a:latin typeface="Meiryo UI"/>
                <a:cs typeface="Meiryo UI"/>
              </a:rPr>
              <a:t>ー</a:t>
            </a:r>
            <a:r>
              <a:rPr dirty="0" sz="800" spc="-15">
                <a:latin typeface="Meiryo UI"/>
                <a:cs typeface="Meiryo UI"/>
              </a:rPr>
              <a:t>協</a:t>
            </a:r>
            <a:r>
              <a:rPr dirty="0" sz="800">
                <a:latin typeface="Meiryo UI"/>
                <a:cs typeface="Meiryo UI"/>
              </a:rPr>
              <a:t>会</a:t>
            </a:r>
            <a:r>
              <a:rPr dirty="0" sz="800" spc="-10">
                <a:latin typeface="Meiryo UI"/>
                <a:cs typeface="Meiryo UI"/>
              </a:rPr>
              <a:t>「</a:t>
            </a:r>
            <a:r>
              <a:rPr dirty="0" sz="800">
                <a:latin typeface="Meiryo UI"/>
                <a:cs typeface="Meiryo UI"/>
              </a:rPr>
              <a:t>企業IT</a:t>
            </a:r>
            <a:r>
              <a:rPr dirty="0" sz="800" spc="-15">
                <a:latin typeface="Meiryo UI"/>
                <a:cs typeface="Meiryo UI"/>
              </a:rPr>
              <a:t>動</a:t>
            </a:r>
            <a:r>
              <a:rPr dirty="0" sz="800">
                <a:latin typeface="Meiryo UI"/>
                <a:cs typeface="Meiryo UI"/>
              </a:rPr>
              <a:t>向調</a:t>
            </a:r>
            <a:r>
              <a:rPr dirty="0" sz="800" spc="-15">
                <a:latin typeface="Meiryo UI"/>
                <a:cs typeface="Meiryo UI"/>
              </a:rPr>
              <a:t>査</a:t>
            </a:r>
            <a:r>
              <a:rPr dirty="0" sz="800">
                <a:latin typeface="Meiryo UI"/>
                <a:cs typeface="Meiryo UI"/>
              </a:rPr>
              <a:t>報告書</a:t>
            </a:r>
            <a:r>
              <a:rPr dirty="0" sz="800" spc="-20">
                <a:latin typeface="Meiryo UI"/>
                <a:cs typeface="Meiryo UI"/>
              </a:rPr>
              <a:t> </a:t>
            </a:r>
            <a:r>
              <a:rPr dirty="0" sz="800">
                <a:latin typeface="Meiryo UI"/>
                <a:cs typeface="Meiryo UI"/>
              </a:rPr>
              <a:t>2017</a:t>
            </a:r>
            <a:r>
              <a:rPr dirty="0" sz="800" spc="5">
                <a:latin typeface="Meiryo UI"/>
                <a:cs typeface="Meiryo UI"/>
              </a:rPr>
              <a:t>」より</a:t>
            </a:r>
            <a:endParaRPr sz="800">
              <a:latin typeface="Meiryo UI"/>
              <a:cs typeface="Meiryo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97" y="2413185"/>
            <a:ext cx="4618503" cy="17253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1763" y="735745"/>
            <a:ext cx="9213850" cy="1737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0">
                <a:latin typeface="Meiryo UI"/>
                <a:cs typeface="Meiryo UI"/>
              </a:rPr>
              <a:t>我</a:t>
            </a:r>
            <a:r>
              <a:rPr dirty="0" sz="2000" spc="-55">
                <a:latin typeface="Meiryo UI"/>
                <a:cs typeface="Meiryo UI"/>
              </a:rPr>
              <a:t>が</a:t>
            </a:r>
            <a:r>
              <a:rPr dirty="0" sz="2000" spc="-50">
                <a:latin typeface="Meiryo UI"/>
                <a:cs typeface="Meiryo UI"/>
              </a:rPr>
              <a:t>国企業</a:t>
            </a:r>
            <a:r>
              <a:rPr dirty="0" sz="2000" spc="-55">
                <a:latin typeface="Meiryo UI"/>
                <a:cs typeface="Meiryo UI"/>
              </a:rPr>
              <a:t>の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関連費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の８０％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2000" spc="-4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ネスの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維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持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運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営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（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ン・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ザ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・ビ</a:t>
            </a:r>
            <a:r>
              <a:rPr dirty="0" u="sng" sz="2000" spc="-4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ネス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r>
              <a:rPr dirty="0" sz="2000">
                <a:latin typeface="Meiryo UI"/>
                <a:cs typeface="Meiryo UI"/>
              </a:rPr>
              <a:t>に </a:t>
            </a:r>
            <a:r>
              <a:rPr dirty="0" sz="2000" spc="-50">
                <a:latin typeface="Meiryo UI"/>
                <a:cs typeface="Meiryo UI"/>
              </a:rPr>
              <a:t>割り当て</a:t>
            </a:r>
            <a:r>
              <a:rPr dirty="0" sz="2000" spc="-55">
                <a:latin typeface="Meiryo UI"/>
                <a:cs typeface="Meiryo UI"/>
              </a:rPr>
              <a:t>ら</a:t>
            </a:r>
            <a:r>
              <a:rPr dirty="0" sz="2000" spc="-50">
                <a:latin typeface="Meiryo UI"/>
                <a:cs typeface="Meiryo UI"/>
              </a:rPr>
              <a:t>れて</a:t>
            </a:r>
            <a:r>
              <a:rPr dirty="0" sz="2000" spc="-55">
                <a:latin typeface="Meiryo UI"/>
                <a:cs typeface="Meiryo UI"/>
              </a:rPr>
              <a:t>いる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結果、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戦略的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なIT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投資に資金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振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向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けら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  <a:p>
            <a:pPr marL="233045">
              <a:lnSpc>
                <a:spcPts val="1470"/>
              </a:lnSpc>
              <a:spcBef>
                <a:spcPts val="2135"/>
              </a:spcBef>
            </a:pPr>
            <a:r>
              <a:rPr dirty="0" sz="1400" spc="5" b="1">
                <a:solidFill>
                  <a:srgbClr val="4BACC6"/>
                </a:solidFill>
                <a:latin typeface="Meiryo UI"/>
                <a:cs typeface="Meiryo UI"/>
              </a:rPr>
              <a:t>ラ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ン・ザ・ビ</a:t>
            </a:r>
            <a:r>
              <a:rPr dirty="0" sz="1400" spc="5" b="1">
                <a:solidFill>
                  <a:srgbClr val="4BACC6"/>
                </a:solidFill>
                <a:latin typeface="Meiryo UI"/>
                <a:cs typeface="Meiryo UI"/>
              </a:rPr>
              <a:t>ジ</a:t>
            </a:r>
            <a:r>
              <a:rPr dirty="0" sz="1400" spc="-10" b="1">
                <a:solidFill>
                  <a:srgbClr val="4BACC6"/>
                </a:solidFill>
                <a:latin typeface="Meiryo UI"/>
                <a:cs typeface="Meiryo UI"/>
              </a:rPr>
              <a:t>ネス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とバリ</a:t>
            </a:r>
            <a:r>
              <a:rPr dirty="0" sz="1400" spc="-15" b="1">
                <a:solidFill>
                  <a:srgbClr val="4BACC6"/>
                </a:solidFill>
                <a:latin typeface="Meiryo UI"/>
                <a:cs typeface="Meiryo UI"/>
              </a:rPr>
              <a:t>ュ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ー</a:t>
            </a:r>
            <a:r>
              <a:rPr dirty="0" sz="1400" spc="-10" b="1">
                <a:solidFill>
                  <a:srgbClr val="4BACC6"/>
                </a:solidFill>
                <a:latin typeface="Meiryo UI"/>
                <a:cs typeface="Meiryo UI"/>
              </a:rPr>
              <a:t>ア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ップ</a:t>
            </a:r>
            <a:r>
              <a:rPr dirty="0" sz="1400" spc="-10" b="1">
                <a:solidFill>
                  <a:srgbClr val="4BACC6"/>
                </a:solidFill>
                <a:latin typeface="Meiryo UI"/>
                <a:cs typeface="Meiryo UI"/>
              </a:rPr>
              <a:t>の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IT予算</a:t>
            </a:r>
            <a:r>
              <a:rPr dirty="0" sz="1400" spc="-15" b="1">
                <a:solidFill>
                  <a:srgbClr val="4BACC6"/>
                </a:solidFill>
                <a:latin typeface="Meiryo UI"/>
                <a:cs typeface="Meiryo UI"/>
              </a:rPr>
              <a:t>比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は80:20</a:t>
            </a:r>
            <a:endParaRPr sz="1400">
              <a:latin typeface="Meiryo UI"/>
              <a:cs typeface="Meiryo UI"/>
            </a:endParaRPr>
          </a:p>
          <a:p>
            <a:pPr marL="6074410">
              <a:lnSpc>
                <a:spcPts val="1470"/>
              </a:lnSpc>
            </a:pP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IT投資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に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お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ける日米比較</a:t>
            </a:r>
            <a:endParaRPr sz="1400">
              <a:latin typeface="Meiryo UI"/>
              <a:cs typeface="Meiryo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411" y="4592369"/>
            <a:ext cx="4529216" cy="18740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2873" y="4287483"/>
            <a:ext cx="43764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4BACC6"/>
                </a:solidFill>
                <a:latin typeface="Meiryo UI"/>
                <a:cs typeface="Meiryo UI"/>
              </a:rPr>
              <a:t>ラ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ン・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ザ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・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ビ</a:t>
            </a:r>
            <a:r>
              <a:rPr dirty="0" sz="1400" spc="5" b="1">
                <a:solidFill>
                  <a:srgbClr val="4BACC6"/>
                </a:solidFill>
                <a:latin typeface="Meiryo UI"/>
                <a:cs typeface="Meiryo UI"/>
              </a:rPr>
              <a:t>ジ</a:t>
            </a:r>
            <a:r>
              <a:rPr dirty="0" sz="1400" spc="-10" b="1">
                <a:solidFill>
                  <a:srgbClr val="4BACC6"/>
                </a:solidFill>
                <a:latin typeface="Meiryo UI"/>
                <a:cs typeface="Meiryo UI"/>
              </a:rPr>
              <a:t>ネス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予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算90%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以上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の</a:t>
            </a:r>
            <a:r>
              <a:rPr dirty="0" sz="1400" b="1">
                <a:solidFill>
                  <a:srgbClr val="4BACC6"/>
                </a:solidFill>
                <a:latin typeface="Meiryo UI"/>
                <a:cs typeface="Meiryo UI"/>
              </a:rPr>
              <a:t>企</a:t>
            </a:r>
            <a:r>
              <a:rPr dirty="0" sz="1400" spc="-15" b="1">
                <a:solidFill>
                  <a:srgbClr val="4BACC6"/>
                </a:solidFill>
                <a:latin typeface="Meiryo UI"/>
                <a:cs typeface="Meiryo UI"/>
              </a:rPr>
              <a:t>業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が</a:t>
            </a:r>
            <a:r>
              <a:rPr dirty="0" sz="1400" spc="-15" b="1">
                <a:solidFill>
                  <a:srgbClr val="4BACC6"/>
                </a:solidFill>
                <a:latin typeface="Meiryo UI"/>
                <a:cs typeface="Meiryo UI"/>
              </a:rPr>
              <a:t>約</a:t>
            </a:r>
            <a:r>
              <a:rPr dirty="0" sz="1400" spc="-5" b="1">
                <a:solidFill>
                  <a:srgbClr val="4BACC6"/>
                </a:solidFill>
                <a:latin typeface="Meiryo UI"/>
                <a:cs typeface="Meiryo UI"/>
              </a:rPr>
              <a:t>40%で大多数</a:t>
            </a:r>
            <a:endParaRPr sz="1400">
              <a:latin typeface="Meiryo UI"/>
              <a:cs typeface="Meiryo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3960" y="2702051"/>
            <a:ext cx="4654295" cy="33512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948144" y="6040776"/>
            <a:ext cx="48691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 UI"/>
                <a:cs typeface="Meiryo UI"/>
              </a:rPr>
              <a:t>（出典）一般社団法人</a:t>
            </a:r>
            <a:r>
              <a:rPr dirty="0" sz="800" spc="-15">
                <a:latin typeface="Meiryo UI"/>
                <a:cs typeface="Meiryo UI"/>
              </a:rPr>
              <a:t>電</a:t>
            </a:r>
            <a:r>
              <a:rPr dirty="0" sz="800">
                <a:latin typeface="Meiryo UI"/>
                <a:cs typeface="Meiryo UI"/>
              </a:rPr>
              <a:t>子情</a:t>
            </a:r>
            <a:r>
              <a:rPr dirty="0" sz="800" spc="-15">
                <a:latin typeface="Meiryo UI"/>
                <a:cs typeface="Meiryo UI"/>
              </a:rPr>
              <a:t>報</a:t>
            </a:r>
            <a:r>
              <a:rPr dirty="0" sz="800">
                <a:latin typeface="Meiryo UI"/>
                <a:cs typeface="Meiryo UI"/>
              </a:rPr>
              <a:t>技術</a:t>
            </a:r>
            <a:r>
              <a:rPr dirty="0" sz="800" spc="-15">
                <a:latin typeface="Meiryo UI"/>
                <a:cs typeface="Meiryo UI"/>
              </a:rPr>
              <a:t>産</a:t>
            </a:r>
            <a:r>
              <a:rPr dirty="0" sz="800">
                <a:latin typeface="Meiryo UI"/>
                <a:cs typeface="Meiryo UI"/>
              </a:rPr>
              <a:t>業協</a:t>
            </a:r>
            <a:r>
              <a:rPr dirty="0" sz="800" spc="-15">
                <a:latin typeface="Meiryo UI"/>
                <a:cs typeface="Meiryo UI"/>
              </a:rPr>
              <a:t>会</a:t>
            </a:r>
            <a:r>
              <a:rPr dirty="0" sz="800" spc="5">
                <a:latin typeface="Meiryo UI"/>
                <a:cs typeface="Meiryo UI"/>
              </a:rPr>
              <a:t>「</a:t>
            </a:r>
            <a:r>
              <a:rPr dirty="0" sz="800" spc="-5">
                <a:latin typeface="Meiryo UI"/>
                <a:cs typeface="Meiryo UI"/>
              </a:rPr>
              <a:t>2017</a:t>
            </a:r>
            <a:r>
              <a:rPr dirty="0" sz="800">
                <a:latin typeface="Meiryo UI"/>
                <a:cs typeface="Meiryo UI"/>
              </a:rPr>
              <a:t>年国</a:t>
            </a:r>
            <a:r>
              <a:rPr dirty="0" sz="800" spc="-15">
                <a:latin typeface="Meiryo UI"/>
                <a:cs typeface="Meiryo UI"/>
              </a:rPr>
              <a:t>内</a:t>
            </a:r>
            <a:r>
              <a:rPr dirty="0" sz="800">
                <a:latin typeface="Meiryo UI"/>
                <a:cs typeface="Meiryo UI"/>
              </a:rPr>
              <a:t>企業</a:t>
            </a:r>
            <a:r>
              <a:rPr dirty="0" sz="800" spc="-10">
                <a:latin typeface="Meiryo UI"/>
                <a:cs typeface="Meiryo UI"/>
              </a:rPr>
              <a:t>の「</a:t>
            </a:r>
            <a:r>
              <a:rPr dirty="0" sz="800">
                <a:latin typeface="Meiryo UI"/>
                <a:cs typeface="Meiryo UI"/>
              </a:rPr>
              <a:t>IT経</a:t>
            </a:r>
            <a:r>
              <a:rPr dirty="0" sz="800" spc="-15">
                <a:latin typeface="Meiryo UI"/>
                <a:cs typeface="Meiryo UI"/>
              </a:rPr>
              <a:t>営</a:t>
            </a:r>
            <a:r>
              <a:rPr dirty="0" sz="800" spc="5">
                <a:latin typeface="Meiryo UI"/>
                <a:cs typeface="Meiryo UI"/>
              </a:rPr>
              <a:t>」</a:t>
            </a:r>
            <a:r>
              <a:rPr dirty="0" sz="800" spc="-10">
                <a:latin typeface="Meiryo UI"/>
                <a:cs typeface="Meiryo UI"/>
              </a:rPr>
              <a:t>に</a:t>
            </a:r>
            <a:r>
              <a:rPr dirty="0" sz="800" spc="-15">
                <a:latin typeface="Meiryo UI"/>
                <a:cs typeface="Meiryo UI"/>
              </a:rPr>
              <a:t>関</a:t>
            </a:r>
            <a:r>
              <a:rPr dirty="0" sz="800">
                <a:latin typeface="Meiryo UI"/>
                <a:cs typeface="Meiryo UI"/>
              </a:rPr>
              <a:t>す</a:t>
            </a:r>
            <a:r>
              <a:rPr dirty="0" sz="800" spc="-5">
                <a:latin typeface="Meiryo UI"/>
                <a:cs typeface="Meiryo UI"/>
              </a:rPr>
              <a:t>る</a:t>
            </a:r>
            <a:r>
              <a:rPr dirty="0" sz="800" spc="-15">
                <a:latin typeface="Meiryo UI"/>
                <a:cs typeface="Meiryo UI"/>
              </a:rPr>
              <a:t>調</a:t>
            </a:r>
            <a:r>
              <a:rPr dirty="0" sz="800">
                <a:latin typeface="Meiryo UI"/>
                <a:cs typeface="Meiryo UI"/>
              </a:rPr>
              <a:t>査</a:t>
            </a:r>
            <a:r>
              <a:rPr dirty="0" sz="800" spc="-10">
                <a:latin typeface="Meiryo UI"/>
                <a:cs typeface="Meiryo UI"/>
              </a:rPr>
              <a:t>」</a:t>
            </a:r>
            <a:r>
              <a:rPr dirty="0" sz="800">
                <a:latin typeface="Meiryo UI"/>
                <a:cs typeface="Meiryo UI"/>
              </a:rPr>
              <a:t>（2018</a:t>
            </a:r>
            <a:r>
              <a:rPr dirty="0" sz="800" spc="-15">
                <a:latin typeface="Meiryo UI"/>
                <a:cs typeface="Meiryo UI"/>
              </a:rPr>
              <a:t>年</a:t>
            </a:r>
            <a:r>
              <a:rPr dirty="0" sz="800">
                <a:latin typeface="Meiryo UI"/>
                <a:cs typeface="Meiryo UI"/>
              </a:rPr>
              <a:t>１月</a:t>
            </a:r>
            <a:r>
              <a:rPr dirty="0" sz="800" spc="-15">
                <a:latin typeface="Meiryo UI"/>
                <a:cs typeface="Meiryo UI"/>
              </a:rPr>
              <a:t>）</a:t>
            </a:r>
            <a:r>
              <a:rPr dirty="0" sz="800" spc="-10">
                <a:latin typeface="Meiryo UI"/>
                <a:cs typeface="Meiryo UI"/>
              </a:rPr>
              <a:t>よ</a:t>
            </a:r>
            <a:r>
              <a:rPr dirty="0" sz="800">
                <a:latin typeface="Meiryo UI"/>
                <a:cs typeface="Meiryo UI"/>
              </a:rPr>
              <a:t>り</a:t>
            </a:r>
            <a:endParaRPr sz="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13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9224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r>
              <a:rPr dirty="0" spc="-5"/>
              <a:t>2.2.</a:t>
            </a:r>
            <a:r>
              <a:rPr dirty="0"/>
              <a:t>5	既存</a:t>
            </a:r>
            <a:r>
              <a:rPr dirty="0" spc="-5"/>
              <a:t>システム</a:t>
            </a:r>
            <a:r>
              <a:rPr dirty="0" spc="-10"/>
              <a:t>の</a:t>
            </a:r>
            <a:r>
              <a:rPr dirty="0"/>
              <a:t>運用</a:t>
            </a:r>
            <a:r>
              <a:rPr dirty="0" spc="-5"/>
              <a:t>・</a:t>
            </a:r>
            <a:r>
              <a:rPr dirty="0"/>
              <a:t>保守に割</a:t>
            </a:r>
            <a:r>
              <a:rPr dirty="0" spc="-5"/>
              <a:t>か</a:t>
            </a:r>
            <a:r>
              <a:rPr dirty="0" spc="-10"/>
              <a:t>れ</a:t>
            </a:r>
            <a:r>
              <a:rPr dirty="0"/>
              <a:t>てしま</a:t>
            </a:r>
            <a:r>
              <a:rPr dirty="0" spc="5"/>
              <a:t>う</a:t>
            </a:r>
            <a:r>
              <a:rPr dirty="0"/>
              <a:t>資金</a:t>
            </a:r>
            <a:r>
              <a:rPr dirty="0" spc="-5"/>
              <a:t>・</a:t>
            </a:r>
            <a:r>
              <a:rPr dirty="0"/>
              <a:t>人材（２／２）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44" y="548640"/>
            <a:ext cx="9505315" cy="1603375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08585" rIns="0" bIns="0" rtlCol="0" vert="horz">
            <a:spAutoFit/>
          </a:bodyPr>
          <a:lstStyle/>
          <a:p>
            <a:pPr algn="just" marL="558165" marR="278130" indent="-342900">
              <a:lnSpc>
                <a:spcPct val="100000"/>
              </a:lnSpc>
              <a:spcBef>
                <a:spcPts val="855"/>
              </a:spcBef>
              <a:buClr>
                <a:srgbClr val="002060"/>
              </a:buClr>
              <a:buFont typeface="Wingdings"/>
              <a:buChar char=""/>
              <a:tabLst>
                <a:tab pos="558800" algn="l"/>
              </a:tabLst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技術的負債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（Technical</a:t>
            </a:r>
            <a:r>
              <a:rPr dirty="0" u="sng" sz="2000" spc="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debt）</a:t>
            </a:r>
            <a:r>
              <a:rPr dirty="0" sz="2000">
                <a:latin typeface="Meiryo UI"/>
                <a:cs typeface="Meiryo UI"/>
              </a:rPr>
              <a:t>とは</a:t>
            </a:r>
            <a:r>
              <a:rPr dirty="0" sz="2000" spc="-15">
                <a:latin typeface="Meiryo UI"/>
                <a:cs typeface="Meiryo UI"/>
              </a:rPr>
              <a:t>、</a:t>
            </a:r>
            <a:r>
              <a:rPr dirty="0" sz="2000">
                <a:latin typeface="Meiryo UI"/>
                <a:cs typeface="Meiryo UI"/>
              </a:rPr>
              <a:t>短期</a:t>
            </a:r>
            <a:r>
              <a:rPr dirty="0" sz="2000" spc="-15">
                <a:latin typeface="Meiryo UI"/>
                <a:cs typeface="Meiryo UI"/>
              </a:rPr>
              <a:t>的</a:t>
            </a:r>
            <a:r>
              <a:rPr dirty="0" sz="2000">
                <a:latin typeface="Meiryo UI"/>
                <a:cs typeface="Meiryo UI"/>
              </a:rPr>
              <a:t>な観</a:t>
            </a:r>
            <a:r>
              <a:rPr dirty="0" sz="2000" spc="-15">
                <a:latin typeface="Meiryo UI"/>
                <a:cs typeface="Meiryo UI"/>
              </a:rPr>
              <a:t>点</a:t>
            </a:r>
            <a:r>
              <a:rPr dirty="0" sz="2000" spc="-5">
                <a:latin typeface="Meiryo UI"/>
                <a:cs typeface="Meiryo UI"/>
              </a:rPr>
              <a:t>でシ</a:t>
            </a:r>
            <a:r>
              <a:rPr dirty="0" sz="2000">
                <a:latin typeface="Meiryo UI"/>
                <a:cs typeface="Meiryo UI"/>
              </a:rPr>
              <a:t>ステ</a:t>
            </a:r>
            <a:r>
              <a:rPr dirty="0" sz="2000" spc="-5">
                <a:latin typeface="Meiryo UI"/>
                <a:cs typeface="Meiryo UI"/>
              </a:rPr>
              <a:t>ム</a:t>
            </a:r>
            <a:r>
              <a:rPr dirty="0" sz="2000">
                <a:latin typeface="Meiryo UI"/>
                <a:cs typeface="Meiryo UI"/>
              </a:rPr>
              <a:t>を開発し、結果とし </a:t>
            </a:r>
            <a:r>
              <a:rPr dirty="0" sz="2000" spc="-5">
                <a:latin typeface="Meiryo UI"/>
                <a:cs typeface="Meiryo UI"/>
              </a:rPr>
              <a:t>て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長期的に保守費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運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用費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騰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状態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>
                <a:latin typeface="Meiryo UI"/>
                <a:cs typeface="Meiryo UI"/>
              </a:rPr>
              <a:t>とを指す。本来</a:t>
            </a:r>
            <a:r>
              <a:rPr dirty="0" sz="2000" spc="-15">
                <a:latin typeface="Meiryo UI"/>
                <a:cs typeface="Meiryo UI"/>
              </a:rPr>
              <a:t>不</a:t>
            </a:r>
            <a:r>
              <a:rPr dirty="0" sz="2000">
                <a:latin typeface="Meiryo UI"/>
                <a:cs typeface="Meiryo UI"/>
              </a:rPr>
              <a:t>必要</a:t>
            </a:r>
            <a:r>
              <a:rPr dirty="0" sz="2000" spc="-5">
                <a:latin typeface="Meiryo UI"/>
                <a:cs typeface="Meiryo UI"/>
              </a:rPr>
              <a:t>だ</a:t>
            </a:r>
            <a:r>
              <a:rPr dirty="0" sz="2000">
                <a:latin typeface="Meiryo UI"/>
                <a:cs typeface="Meiryo UI"/>
              </a:rPr>
              <a:t>っ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運 用保守費を支払</a:t>
            </a:r>
            <a:r>
              <a:rPr dirty="0" sz="2000" spc="-5"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続</a:t>
            </a:r>
            <a:r>
              <a:rPr dirty="0" sz="2000" spc="-5">
                <a:latin typeface="Meiryo UI"/>
                <a:cs typeface="Meiryo UI"/>
              </a:rPr>
              <a:t>ける</a:t>
            </a: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>
                <a:latin typeface="Meiryo UI"/>
                <a:cs typeface="Meiryo UI"/>
              </a:rPr>
              <a:t>とを意味し、一種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負債とと</a:t>
            </a:r>
            <a:r>
              <a:rPr dirty="0" sz="2000" spc="-5">
                <a:latin typeface="Meiryo UI"/>
                <a:cs typeface="Meiryo UI"/>
              </a:rPr>
              <a:t>らえてい</a:t>
            </a:r>
            <a:r>
              <a:rPr dirty="0" sz="2000" spc="-10">
                <a:latin typeface="Meiryo UI"/>
                <a:cs typeface="Meiryo UI"/>
              </a:rPr>
              <a:t>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  <a:p>
            <a:pPr marL="558165" indent="-34290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558165" algn="l"/>
                <a:tab pos="558800" algn="l"/>
              </a:tabLst>
            </a:pPr>
            <a:r>
              <a:rPr dirty="0" sz="2000">
                <a:latin typeface="Meiryo UI"/>
                <a:cs typeface="Meiryo UI"/>
              </a:rPr>
              <a:t>既存</a:t>
            </a:r>
            <a:r>
              <a:rPr dirty="0" sz="2000" spc="-5">
                <a:latin typeface="Meiryo UI"/>
                <a:cs typeface="Meiryo UI"/>
              </a:rPr>
              <a:t>シ</a:t>
            </a:r>
            <a:r>
              <a:rPr dirty="0" sz="2000">
                <a:latin typeface="Meiryo UI"/>
                <a:cs typeface="Meiryo UI"/>
              </a:rPr>
              <a:t>ステ</a:t>
            </a:r>
            <a:r>
              <a:rPr dirty="0" sz="2000" spc="-5">
                <a:latin typeface="Meiryo UI"/>
                <a:cs typeface="Meiryo UI"/>
              </a:rPr>
              <a:t>ム</a:t>
            </a:r>
            <a:r>
              <a:rPr dirty="0" sz="2000">
                <a:latin typeface="Meiryo UI"/>
                <a:cs typeface="Meiryo UI"/>
              </a:rPr>
              <a:t>を放置し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場合、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技術的負債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増大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ることが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懸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念</a:t>
            </a:r>
            <a:r>
              <a:rPr dirty="0" sz="2000" spc="-10">
                <a:latin typeface="Meiryo UI"/>
                <a:cs typeface="Meiryo UI"/>
              </a:rPr>
              <a:t>さ</a:t>
            </a:r>
            <a:r>
              <a:rPr dirty="0" sz="2000" spc="-5">
                <a:latin typeface="Meiryo UI"/>
                <a:cs typeface="Meiryo UI"/>
              </a:rPr>
              <a:t>れる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63" y="2372867"/>
            <a:ext cx="373380" cy="407987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463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365"/>
              </a:spcBef>
            </a:pPr>
            <a:r>
              <a:rPr dirty="0" sz="1200" spc="-5">
                <a:solidFill>
                  <a:srgbClr val="FFFFFF"/>
                </a:solidFill>
                <a:latin typeface="Meiryo UI"/>
                <a:cs typeface="Meiryo UI"/>
              </a:rPr>
              <a:t>IT</a:t>
            </a:r>
            <a:endParaRPr sz="1200">
              <a:latin typeface="Meiryo UI"/>
              <a:cs typeface="Meiryo UI"/>
            </a:endParaRPr>
          </a:p>
          <a:p>
            <a:pPr algn="just" marL="111760" marR="100965" indent="1333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Meiryo UI"/>
                <a:cs typeface="Meiryo UI"/>
              </a:rPr>
              <a:t>シ </a:t>
            </a:r>
            <a:r>
              <a:rPr dirty="0" sz="1200">
                <a:solidFill>
                  <a:srgbClr val="FFFFFF"/>
                </a:solidFill>
                <a:latin typeface="Meiryo UI"/>
                <a:cs typeface="Meiryo UI"/>
              </a:rPr>
              <a:t>ス テ ム の 変 遷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763" y="2372867"/>
            <a:ext cx="2092960" cy="34036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ホスト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2484" y="2372867"/>
            <a:ext cx="2295525" cy="34036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46990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オ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ー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プン</a:t>
            </a: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（オ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ン</a:t>
            </a:r>
            <a:r>
              <a:rPr dirty="0" sz="1600">
                <a:solidFill>
                  <a:srgbClr val="FFFFFF"/>
                </a:solidFill>
                <a:latin typeface="Meiryo UI"/>
                <a:cs typeface="Meiryo UI"/>
              </a:rPr>
              <a:t>プ</a:t>
            </a:r>
            <a:r>
              <a:rPr dirty="0" sz="1600" spc="-10">
                <a:solidFill>
                  <a:srgbClr val="FFFFFF"/>
                </a:solidFill>
                <a:latin typeface="Meiryo UI"/>
                <a:cs typeface="Meiryo UI"/>
              </a:rPr>
              <a:t>レ）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8032" y="2825495"/>
            <a:ext cx="1588135" cy="996950"/>
            <a:chOff x="1018032" y="2825495"/>
            <a:chExt cx="1588135" cy="996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032" y="2825495"/>
              <a:ext cx="1588007" cy="9966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276" y="2852928"/>
              <a:ext cx="1493519" cy="9022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5276" y="2852931"/>
              <a:ext cx="1493520" cy="902335"/>
            </a:xfrm>
            <a:custGeom>
              <a:avLst/>
              <a:gdLst/>
              <a:ahLst/>
              <a:cxnLst/>
              <a:rect l="l" t="t" r="r" b="b"/>
              <a:pathLst>
                <a:path w="1493520" h="902335">
                  <a:moveTo>
                    <a:pt x="0" y="150367"/>
                  </a:moveTo>
                  <a:lnTo>
                    <a:pt x="7665" y="102840"/>
                  </a:lnTo>
                  <a:lnTo>
                    <a:pt x="29012" y="61562"/>
                  </a:lnTo>
                  <a:lnTo>
                    <a:pt x="61562" y="29012"/>
                  </a:lnTo>
                  <a:lnTo>
                    <a:pt x="102840" y="7665"/>
                  </a:lnTo>
                  <a:lnTo>
                    <a:pt x="150368" y="0"/>
                  </a:lnTo>
                  <a:lnTo>
                    <a:pt x="1343152" y="0"/>
                  </a:lnTo>
                  <a:lnTo>
                    <a:pt x="1390679" y="7665"/>
                  </a:lnTo>
                  <a:lnTo>
                    <a:pt x="1431957" y="29012"/>
                  </a:lnTo>
                  <a:lnTo>
                    <a:pt x="1464507" y="61562"/>
                  </a:lnTo>
                  <a:lnTo>
                    <a:pt x="1485854" y="102840"/>
                  </a:lnTo>
                  <a:lnTo>
                    <a:pt x="1493520" y="150367"/>
                  </a:lnTo>
                  <a:lnTo>
                    <a:pt x="1493520" y="751827"/>
                  </a:lnTo>
                  <a:lnTo>
                    <a:pt x="1485854" y="799361"/>
                  </a:lnTo>
                  <a:lnTo>
                    <a:pt x="1464507" y="840642"/>
                  </a:lnTo>
                  <a:lnTo>
                    <a:pt x="1431957" y="873194"/>
                  </a:lnTo>
                  <a:lnTo>
                    <a:pt x="1390679" y="894541"/>
                  </a:lnTo>
                  <a:lnTo>
                    <a:pt x="1343152" y="902207"/>
                  </a:lnTo>
                  <a:lnTo>
                    <a:pt x="150368" y="902207"/>
                  </a:lnTo>
                  <a:lnTo>
                    <a:pt x="102840" y="894541"/>
                  </a:lnTo>
                  <a:lnTo>
                    <a:pt x="61562" y="873194"/>
                  </a:lnTo>
                  <a:lnTo>
                    <a:pt x="29012" y="840642"/>
                  </a:lnTo>
                  <a:lnTo>
                    <a:pt x="7665" y="799361"/>
                  </a:lnTo>
                  <a:lnTo>
                    <a:pt x="0" y="751827"/>
                  </a:lnTo>
                  <a:lnTo>
                    <a:pt x="0" y="150367"/>
                  </a:lnTo>
                  <a:close/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32649" y="3184924"/>
            <a:ext cx="957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メ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ンフレ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ム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98391" y="2758439"/>
            <a:ext cx="2182495" cy="1056640"/>
            <a:chOff x="3898391" y="2758439"/>
            <a:chExt cx="2182495" cy="10566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8391" y="3435096"/>
              <a:ext cx="2177795" cy="3291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255" y="3697236"/>
              <a:ext cx="1303019" cy="1173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5635" y="3471671"/>
              <a:ext cx="2083307" cy="2255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8391" y="3212591"/>
              <a:ext cx="2177795" cy="3246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6115" y="3469474"/>
              <a:ext cx="2020823" cy="110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5635" y="3244596"/>
              <a:ext cx="2083307" cy="2255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1439" y="2977896"/>
              <a:ext cx="2179319" cy="3276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7011" y="3238499"/>
              <a:ext cx="1406639" cy="1173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48683" y="3012947"/>
              <a:ext cx="2084831" cy="2255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8391" y="2758439"/>
              <a:ext cx="2177795" cy="3291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945635" y="2793492"/>
            <a:ext cx="2083435" cy="344805"/>
            <a:chOff x="3945635" y="2793492"/>
            <a:chExt cx="2083435" cy="34480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65091" y="3020580"/>
              <a:ext cx="1642871" cy="1173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45635" y="2793492"/>
              <a:ext cx="2083307" cy="227075"/>
            </a:xfrm>
            <a:prstGeom prst="rect">
              <a:avLst/>
            </a:prstGeom>
          </p:spPr>
        </p:pic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937046" y="2785664"/>
          <a:ext cx="2094230" cy="91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0"/>
              </a:tblGrid>
              <a:tr h="223265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100" spc="-5">
                          <a:latin typeface="Meiryo UI"/>
                          <a:cs typeface="Meiryo UI"/>
                        </a:rPr>
                        <a:t>アプ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ケーショ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（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J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ava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）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4A7EBB"/>
                      </a:solidFill>
                      <a:prstDash val="solid"/>
                    </a:lnL>
                    <a:lnT w="19050">
                      <a:solidFill>
                        <a:srgbClr val="4A7EBB"/>
                      </a:solidFill>
                      <a:prstDash val="solid"/>
                    </a:lnT>
                    <a:lnB w="53975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ドルウェア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（OSS）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4A7EBB"/>
                      </a:solidFill>
                      <a:prstDash val="solid"/>
                    </a:lnL>
                    <a:lnT w="53975">
                      <a:solidFill>
                        <a:srgbClr val="4A7EBB"/>
                      </a:solidFill>
                      <a:prstDash val="solid"/>
                    </a:lnT>
                    <a:lnB w="28575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229362"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オ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ペ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ィングシ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ステ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900" spc="-5">
                          <a:latin typeface="Meiryo UI"/>
                          <a:cs typeface="Meiryo UI"/>
                        </a:rPr>
                        <a:t>（Linux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）</a:t>
                      </a:r>
                      <a:endParaRPr sz="1050">
                        <a:latin typeface="Meiryo UI"/>
                        <a:cs typeface="Meiryo UI"/>
                      </a:endParaRPr>
                    </a:p>
                  </a:txBody>
                  <a:tcPr marL="0" marR="0" marB="0" marT="36194">
                    <a:lnL w="28575">
                      <a:solidFill>
                        <a:srgbClr val="4A7EBB"/>
                      </a:solidFill>
                      <a:prstDash val="solid"/>
                    </a:lnL>
                    <a:lnT w="28575">
                      <a:solidFill>
                        <a:srgbClr val="4A7EBB"/>
                      </a:solidFill>
                      <a:prstDash val="solid"/>
                    </a:lnT>
                    <a:lnB w="28575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226313"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100" spc="-5">
                          <a:latin typeface="Meiryo UI"/>
                          <a:cs typeface="Meiryo UI"/>
                        </a:rPr>
                        <a:t>ハードウ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ェ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（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IA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）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4A7EBB"/>
                      </a:solidFill>
                      <a:prstDash val="solid"/>
                    </a:lnL>
                    <a:lnT w="28575">
                      <a:solidFill>
                        <a:srgbClr val="4A7EBB"/>
                      </a:solidFill>
                      <a:prstDash val="solid"/>
                    </a:lnT>
                    <a:lnB w="19050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3105911" y="2816351"/>
            <a:ext cx="548640" cy="548640"/>
            <a:chOff x="3105911" y="2816351"/>
            <a:chExt cx="548640" cy="548640"/>
          </a:xfrm>
        </p:grpSpPr>
        <p:sp>
          <p:nvSpPr>
            <p:cNvPr id="29" name="object 29"/>
            <p:cNvSpPr/>
            <p:nvPr/>
          </p:nvSpPr>
          <p:spPr>
            <a:xfrm>
              <a:off x="3110483" y="2820923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748" y="0"/>
                  </a:moveTo>
                  <a:lnTo>
                    <a:pt x="269748" y="134874"/>
                  </a:lnTo>
                  <a:lnTo>
                    <a:pt x="0" y="134874"/>
                  </a:lnTo>
                  <a:lnTo>
                    <a:pt x="0" y="404622"/>
                  </a:lnTo>
                  <a:lnTo>
                    <a:pt x="269748" y="404622"/>
                  </a:lnTo>
                  <a:lnTo>
                    <a:pt x="269748" y="539496"/>
                  </a:lnTo>
                  <a:lnTo>
                    <a:pt x="539496" y="269748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10483" y="2820923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134874"/>
                  </a:moveTo>
                  <a:lnTo>
                    <a:pt x="269748" y="134874"/>
                  </a:lnTo>
                  <a:lnTo>
                    <a:pt x="269748" y="0"/>
                  </a:lnTo>
                  <a:lnTo>
                    <a:pt x="539496" y="269748"/>
                  </a:lnTo>
                  <a:lnTo>
                    <a:pt x="269748" y="539496"/>
                  </a:lnTo>
                  <a:lnTo>
                    <a:pt x="269748" y="404622"/>
                  </a:lnTo>
                  <a:lnTo>
                    <a:pt x="0" y="404622"/>
                  </a:lnTo>
                  <a:lnTo>
                    <a:pt x="0" y="1348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220712" y="2752344"/>
            <a:ext cx="2100580" cy="1005840"/>
            <a:chOff x="7220712" y="2752344"/>
            <a:chExt cx="2100580" cy="100584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0712" y="3352800"/>
              <a:ext cx="2086355" cy="3886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08164" y="3674363"/>
              <a:ext cx="1711451" cy="838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7955" y="3380232"/>
              <a:ext cx="1991867" cy="2941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6808" y="3052572"/>
              <a:ext cx="2086355" cy="3886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74052" y="3080004"/>
              <a:ext cx="1991867" cy="2941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34428" y="2752344"/>
              <a:ext cx="2086355" cy="388619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47076" y="3374135"/>
            <a:ext cx="842771" cy="8381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7254240" y="2779776"/>
            <a:ext cx="2030095" cy="370840"/>
            <a:chOff x="7254240" y="2779776"/>
            <a:chExt cx="2030095" cy="370840"/>
          </a:xfrm>
        </p:grpSpPr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4240" y="2782824"/>
              <a:ext cx="2029967" cy="3672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81671" y="2779776"/>
              <a:ext cx="1991867" cy="294131"/>
            </a:xfrm>
            <a:prstGeom prst="rect">
              <a:avLst/>
            </a:prstGeom>
          </p:spPr>
        </p:pic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266111" y="2770312"/>
          <a:ext cx="2027555" cy="9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995"/>
              </a:tblGrid>
              <a:tr h="29718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050" spc="-5">
                          <a:latin typeface="Meiryo UI"/>
                          <a:cs typeface="Meiryo UI"/>
                        </a:rPr>
                        <a:t>アプ</a:t>
                      </a:r>
                      <a:r>
                        <a:rPr dirty="0" sz="1050" spc="5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ケ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ーシ</a:t>
                      </a:r>
                      <a:r>
                        <a:rPr dirty="0" sz="1050" spc="-5">
                          <a:latin typeface="Meiryo UI"/>
                          <a:cs typeface="Meiryo UI"/>
                        </a:rPr>
                        <a:t>ョ</a:t>
                      </a:r>
                      <a:r>
                        <a:rPr dirty="0" sz="1050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800">
                          <a:latin typeface="Meiryo UI"/>
                          <a:cs typeface="Meiryo UI"/>
                        </a:rPr>
                        <a:t>（</a:t>
                      </a:r>
                      <a:r>
                        <a:rPr dirty="0" sz="800" spc="-10">
                          <a:latin typeface="Meiryo UI"/>
                          <a:cs typeface="Meiryo UI"/>
                        </a:rPr>
                        <a:t>マ</a:t>
                      </a:r>
                      <a:r>
                        <a:rPr dirty="0" sz="800" spc="-5">
                          <a:latin typeface="Meiryo UI"/>
                          <a:cs typeface="Meiryo UI"/>
                        </a:rPr>
                        <a:t>イク</a:t>
                      </a:r>
                      <a:r>
                        <a:rPr dirty="0" sz="800" spc="-20">
                          <a:latin typeface="Meiryo UI"/>
                          <a:cs typeface="Meiryo UI"/>
                        </a:rPr>
                        <a:t>ロ</a:t>
                      </a:r>
                      <a:r>
                        <a:rPr dirty="0" sz="800">
                          <a:latin typeface="Meiryo UI"/>
                          <a:cs typeface="Meiryo UI"/>
                        </a:rPr>
                        <a:t>サ</a:t>
                      </a:r>
                      <a:r>
                        <a:rPr dirty="0" sz="800" spc="-10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800" spc="-5">
                          <a:latin typeface="Meiryo UI"/>
                          <a:cs typeface="Meiryo UI"/>
                        </a:rPr>
                        <a:t>ビス</a:t>
                      </a:r>
                      <a:r>
                        <a:rPr dirty="0" sz="800" spc="-1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800" spc="-5">
                          <a:latin typeface="Meiryo UI"/>
                          <a:cs typeface="Meiryo UI"/>
                        </a:rPr>
                        <a:t>A</a:t>
                      </a:r>
                      <a:r>
                        <a:rPr dirty="0" sz="800" spc="-15">
                          <a:latin typeface="Meiryo UI"/>
                          <a:cs typeface="Meiryo UI"/>
                        </a:rPr>
                        <a:t>P</a:t>
                      </a:r>
                      <a:r>
                        <a:rPr dirty="0" sz="800">
                          <a:latin typeface="Meiryo UI"/>
                          <a:cs typeface="Meiryo UI"/>
                        </a:rPr>
                        <a:t>I）</a:t>
                      </a:r>
                      <a:endParaRPr sz="800">
                        <a:latin typeface="Meiryo UI"/>
                        <a:cs typeface="Meiryo UI"/>
                      </a:endParaRPr>
                    </a:p>
                  </a:txBody>
                  <a:tcPr marL="0" marR="0" marB="0" marT="67945">
                    <a:lnL w="28575">
                      <a:solidFill>
                        <a:srgbClr val="4A7EBB"/>
                      </a:solidFill>
                      <a:prstDash val="solid"/>
                    </a:lnL>
                    <a:lnR w="28575">
                      <a:solidFill>
                        <a:srgbClr val="4A7EBB"/>
                      </a:solidFill>
                      <a:prstDash val="solid"/>
                    </a:lnR>
                    <a:lnT w="19050">
                      <a:solidFill>
                        <a:srgbClr val="4A7EBB"/>
                      </a:solidFill>
                      <a:prstDash val="solid"/>
                    </a:lnT>
                    <a:lnB w="38100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300228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>
                          <a:latin typeface="Meiryo UI"/>
                          <a:cs typeface="Meiryo UI"/>
                        </a:rPr>
                        <a:t>ミ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ドルウェ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ア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4A7EBB"/>
                      </a:solidFill>
                      <a:prstDash val="solid"/>
                    </a:lnL>
                    <a:lnR w="28575">
                      <a:solidFill>
                        <a:srgbClr val="4A7EBB"/>
                      </a:solidFill>
                      <a:prstDash val="solid"/>
                    </a:lnR>
                    <a:lnT w="38100">
                      <a:solidFill>
                        <a:srgbClr val="4A7EBB"/>
                      </a:solidFill>
                      <a:prstDash val="solid"/>
                    </a:lnT>
                    <a:lnB w="38100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  <a:tr h="297179"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">
                          <a:latin typeface="Meiryo UI"/>
                          <a:cs typeface="Meiryo UI"/>
                        </a:rPr>
                        <a:t>IaaS/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コン</a:t>
                      </a:r>
                      <a:r>
                        <a:rPr dirty="0" sz="1100" spc="-10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/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仮想</a:t>
                      </a:r>
                      <a:r>
                        <a:rPr dirty="0" sz="1100" spc="-5">
                          <a:latin typeface="Meiryo UI"/>
                          <a:cs typeface="Meiryo UI"/>
                        </a:rPr>
                        <a:t>マシ</a:t>
                      </a:r>
                      <a:r>
                        <a:rPr dirty="0" sz="1100">
                          <a:latin typeface="Meiryo UI"/>
                          <a:cs typeface="Meiryo UI"/>
                        </a:rPr>
                        <a:t>ン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4A7EBB"/>
                      </a:solidFill>
                      <a:prstDash val="solid"/>
                    </a:lnL>
                    <a:lnR w="19050">
                      <a:solidFill>
                        <a:srgbClr val="4A7EBB"/>
                      </a:solidFill>
                      <a:prstDash val="solid"/>
                    </a:lnR>
                    <a:lnT w="38100">
                      <a:solidFill>
                        <a:srgbClr val="4A7EBB"/>
                      </a:solidFill>
                      <a:prstDash val="solid"/>
                    </a:lnT>
                    <a:lnB w="19050">
                      <a:solidFill>
                        <a:srgbClr val="4A7EB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943508" y="3370848"/>
            <a:ext cx="744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BACC6"/>
                </a:solidFill>
                <a:latin typeface="Meiryo UI"/>
                <a:cs typeface="Meiryo UI"/>
              </a:rPr>
              <a:t>1990年代 </a:t>
            </a:r>
            <a:r>
              <a:rPr dirty="0" sz="1200" b="1">
                <a:solidFill>
                  <a:srgbClr val="4BACC6"/>
                </a:solidFill>
                <a:latin typeface="Meiryo UI"/>
                <a:cs typeface="Meiryo UI"/>
              </a:rPr>
              <a:t>オ</a:t>
            </a:r>
            <a:r>
              <a:rPr dirty="0" sz="1200" spc="-5" b="1">
                <a:solidFill>
                  <a:srgbClr val="4BACC6"/>
                </a:solidFill>
                <a:latin typeface="Meiryo UI"/>
                <a:cs typeface="Meiryo UI"/>
              </a:rPr>
              <a:t>ープ</a:t>
            </a:r>
            <a:r>
              <a:rPr dirty="0" sz="1200" spc="5" b="1">
                <a:solidFill>
                  <a:srgbClr val="4BACC6"/>
                </a:solidFill>
                <a:latin typeface="Meiryo UI"/>
                <a:cs typeface="Meiryo UI"/>
              </a:rPr>
              <a:t>ン</a:t>
            </a:r>
            <a:r>
              <a:rPr dirty="0" sz="1200" b="1">
                <a:solidFill>
                  <a:srgbClr val="4BACC6"/>
                </a:solidFill>
                <a:latin typeface="Meiryo UI"/>
                <a:cs typeface="Meiryo UI"/>
              </a:rPr>
              <a:t>化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92650" y="3370848"/>
            <a:ext cx="744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BACC6"/>
                </a:solidFill>
                <a:latin typeface="Meiryo UI"/>
                <a:cs typeface="Meiryo UI"/>
              </a:rPr>
              <a:t>2010年代 </a:t>
            </a:r>
            <a:r>
              <a:rPr dirty="0" sz="1200" b="1">
                <a:solidFill>
                  <a:srgbClr val="4BACC6"/>
                </a:solidFill>
                <a:latin typeface="Meiryo UI"/>
                <a:cs typeface="Meiryo UI"/>
              </a:rPr>
              <a:t>ク</a:t>
            </a:r>
            <a:r>
              <a:rPr dirty="0" sz="1200" spc="-5" b="1">
                <a:solidFill>
                  <a:srgbClr val="4BACC6"/>
                </a:solidFill>
                <a:latin typeface="Meiryo UI"/>
                <a:cs typeface="Meiryo UI"/>
              </a:rPr>
              <a:t>ラウド</a:t>
            </a:r>
            <a:r>
              <a:rPr dirty="0" sz="1200" b="1">
                <a:solidFill>
                  <a:srgbClr val="4BACC6"/>
                </a:solidFill>
                <a:latin typeface="Meiryo UI"/>
                <a:cs typeface="Meiryo UI"/>
              </a:rPr>
              <a:t>化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57288" y="2372867"/>
            <a:ext cx="2087880" cy="34036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FFFFFF"/>
                </a:solidFill>
                <a:latin typeface="Meiryo UI"/>
                <a:cs typeface="Meiryo UI"/>
              </a:rPr>
              <a:t>クラウド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25184" y="2811779"/>
            <a:ext cx="548640" cy="550545"/>
            <a:chOff x="6425184" y="2811779"/>
            <a:chExt cx="548640" cy="550545"/>
          </a:xfrm>
        </p:grpSpPr>
        <p:sp>
          <p:nvSpPr>
            <p:cNvPr id="47" name="object 47"/>
            <p:cNvSpPr/>
            <p:nvPr/>
          </p:nvSpPr>
          <p:spPr>
            <a:xfrm>
              <a:off x="6429756" y="2816351"/>
              <a:ext cx="539750" cy="541020"/>
            </a:xfrm>
            <a:custGeom>
              <a:avLst/>
              <a:gdLst/>
              <a:ahLst/>
              <a:cxnLst/>
              <a:rect l="l" t="t" r="r" b="b"/>
              <a:pathLst>
                <a:path w="539750" h="541020">
                  <a:moveTo>
                    <a:pt x="269748" y="0"/>
                  </a:moveTo>
                  <a:lnTo>
                    <a:pt x="269748" y="135254"/>
                  </a:lnTo>
                  <a:lnTo>
                    <a:pt x="0" y="135254"/>
                  </a:lnTo>
                  <a:lnTo>
                    <a:pt x="0" y="405764"/>
                  </a:lnTo>
                  <a:lnTo>
                    <a:pt x="269748" y="405764"/>
                  </a:lnTo>
                  <a:lnTo>
                    <a:pt x="269748" y="541019"/>
                  </a:lnTo>
                  <a:lnTo>
                    <a:pt x="539496" y="270509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429756" y="2816351"/>
              <a:ext cx="539750" cy="541020"/>
            </a:xfrm>
            <a:custGeom>
              <a:avLst/>
              <a:gdLst/>
              <a:ahLst/>
              <a:cxnLst/>
              <a:rect l="l" t="t" r="r" b="b"/>
              <a:pathLst>
                <a:path w="539750" h="541020">
                  <a:moveTo>
                    <a:pt x="0" y="135254"/>
                  </a:moveTo>
                  <a:lnTo>
                    <a:pt x="269748" y="135254"/>
                  </a:lnTo>
                  <a:lnTo>
                    <a:pt x="269748" y="0"/>
                  </a:lnTo>
                  <a:lnTo>
                    <a:pt x="539496" y="270509"/>
                  </a:lnTo>
                  <a:lnTo>
                    <a:pt x="269748" y="541019"/>
                  </a:lnTo>
                  <a:lnTo>
                    <a:pt x="269748" y="405764"/>
                  </a:lnTo>
                  <a:lnTo>
                    <a:pt x="0" y="405764"/>
                  </a:lnTo>
                  <a:lnTo>
                    <a:pt x="0" y="1352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88602" y="4584291"/>
            <a:ext cx="1778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200">
                <a:solidFill>
                  <a:srgbClr val="FFFFFF"/>
                </a:solidFill>
                <a:latin typeface="Meiryo UI"/>
                <a:cs typeface="Meiryo UI"/>
              </a:rPr>
              <a:t>技術的負債の類型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0670" y="3886249"/>
            <a:ext cx="2551430" cy="99314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タ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イ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プ１｜メ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イン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フレ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ー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ム温存</a:t>
            </a:r>
            <a:endParaRPr sz="16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1200" spc="-5">
                <a:latin typeface="Meiryo UI"/>
                <a:cs typeface="Meiryo UI"/>
              </a:rPr>
              <a:t>メイ</a:t>
            </a:r>
            <a:r>
              <a:rPr dirty="0" sz="1200">
                <a:latin typeface="Meiryo UI"/>
                <a:cs typeface="Meiryo UI"/>
              </a:rPr>
              <a:t>ンフ</a:t>
            </a:r>
            <a:r>
              <a:rPr dirty="0" sz="1200" spc="-5">
                <a:latin typeface="Meiryo UI"/>
                <a:cs typeface="Meiryo UI"/>
              </a:rPr>
              <a:t>レ</a:t>
            </a:r>
            <a:r>
              <a:rPr dirty="0" sz="1200">
                <a:latin typeface="Meiryo UI"/>
                <a:cs typeface="Meiryo UI"/>
              </a:rPr>
              <a:t>ームがそ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まま</a:t>
            </a:r>
            <a:r>
              <a:rPr dirty="0" sz="1200">
                <a:latin typeface="Meiryo UI"/>
                <a:cs typeface="Meiryo UI"/>
              </a:rPr>
              <a:t>残っ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場合で、 </a:t>
            </a:r>
            <a:r>
              <a:rPr dirty="0" sz="1200" spc="-5">
                <a:latin typeface="Meiryo UI"/>
                <a:cs typeface="Meiryo UI"/>
              </a:rPr>
              <a:t>アプ</a:t>
            </a:r>
            <a:r>
              <a:rPr dirty="0" sz="1200">
                <a:latin typeface="Meiryo UI"/>
                <a:cs typeface="Meiryo UI"/>
              </a:rPr>
              <a:t>リの拡張やデ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抽出が高</a:t>
            </a:r>
            <a:r>
              <a:rPr dirty="0" sz="1200" spc="-15">
                <a:latin typeface="Meiryo UI"/>
                <a:cs typeface="Meiryo UI"/>
              </a:rPr>
              <a:t>コ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トに </a:t>
            </a:r>
            <a:r>
              <a:rPr dirty="0" sz="1200" spc="5">
                <a:latin typeface="Meiryo UI"/>
                <a:cs typeface="Meiryo UI"/>
              </a:rPr>
              <a:t> な</a:t>
            </a:r>
            <a:r>
              <a:rPr dirty="0" sz="1200">
                <a:latin typeface="Meiryo UI"/>
                <a:cs typeface="Meiryo UI"/>
              </a:rPr>
              <a:t>っ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状態</a:t>
            </a:r>
            <a:r>
              <a:rPr dirty="0" sz="1200" spc="-5">
                <a:latin typeface="Meiryo UI"/>
                <a:cs typeface="Meiryo UI"/>
              </a:rPr>
              <a:t>。</a:t>
            </a:r>
            <a:r>
              <a:rPr dirty="0" sz="1200">
                <a:latin typeface="Meiryo UI"/>
                <a:cs typeface="Meiryo UI"/>
              </a:rPr>
              <a:t>銀行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ど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み</a:t>
            </a:r>
            <a:r>
              <a:rPr dirty="0" sz="1200" spc="-1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42053" y="3867469"/>
            <a:ext cx="2820670" cy="117602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タ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イ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プ２｜中途半端な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オー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プ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ン化</a:t>
            </a:r>
            <a:endParaRPr sz="16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1200" spc="-5">
                <a:latin typeface="Meiryo UI"/>
                <a:cs typeface="Meiryo UI"/>
              </a:rPr>
              <a:t>メイ</a:t>
            </a:r>
            <a:r>
              <a:rPr dirty="0" sz="1200">
                <a:latin typeface="Meiryo UI"/>
                <a:cs typeface="Meiryo UI"/>
              </a:rPr>
              <a:t>ンフ</a:t>
            </a:r>
            <a:r>
              <a:rPr dirty="0" sz="1200" spc="-5">
                <a:latin typeface="Meiryo UI"/>
                <a:cs typeface="Meiryo UI"/>
              </a:rPr>
              <a:t>レ</a:t>
            </a:r>
            <a:r>
              <a:rPr dirty="0" sz="1200">
                <a:latin typeface="Meiryo UI"/>
                <a:cs typeface="Meiryo UI"/>
              </a:rPr>
              <a:t>ーム</a:t>
            </a:r>
            <a:r>
              <a:rPr dirty="0" sz="1200" spc="-10">
                <a:latin typeface="Meiryo UI"/>
                <a:cs typeface="Meiryo UI"/>
              </a:rPr>
              <a:t>を</a:t>
            </a:r>
            <a:r>
              <a:rPr dirty="0" sz="1200" spc="5">
                <a:latin typeface="Meiryo UI"/>
                <a:cs typeface="Meiryo UI"/>
              </a:rPr>
              <a:t>オー</a:t>
            </a:r>
            <a:r>
              <a:rPr dirty="0" sz="1200" spc="-5">
                <a:latin typeface="Meiryo UI"/>
                <a:cs typeface="Meiryo UI"/>
              </a:rPr>
              <a:t>プ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化し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、アプ</a:t>
            </a:r>
            <a:r>
              <a:rPr dirty="0" sz="1200">
                <a:latin typeface="Meiryo UI"/>
                <a:cs typeface="Meiryo UI"/>
              </a:rPr>
              <a:t>リが </a:t>
            </a:r>
            <a:r>
              <a:rPr dirty="0" sz="1200" spc="-5">
                <a:latin typeface="Meiryo UI"/>
                <a:cs typeface="Meiryo UI"/>
              </a:rPr>
              <a:t>COBO</a:t>
            </a:r>
            <a:r>
              <a:rPr dirty="0" sz="1200">
                <a:latin typeface="Meiryo UI"/>
                <a:cs typeface="Meiryo UI"/>
              </a:rPr>
              <a:t>Lの</a:t>
            </a:r>
            <a:r>
              <a:rPr dirty="0" sz="1200" spc="-10">
                <a:latin typeface="Meiryo UI"/>
                <a:cs typeface="Meiryo UI"/>
              </a:rPr>
              <a:t>ま</a:t>
            </a:r>
            <a:r>
              <a:rPr dirty="0" sz="1200" spc="-5">
                <a:latin typeface="Meiryo UI"/>
                <a:cs typeface="Meiryo UI"/>
              </a:rPr>
              <a:t>ま</a:t>
            </a:r>
            <a:r>
              <a:rPr dirty="0" sz="1200">
                <a:latin typeface="Meiryo UI"/>
                <a:cs typeface="Meiryo UI"/>
              </a:rPr>
              <a:t>残存</a:t>
            </a:r>
            <a:r>
              <a:rPr dirty="0" sz="1200" spc="-5">
                <a:latin typeface="Meiryo UI"/>
                <a:cs typeface="Meiryo UI"/>
              </a:rPr>
              <a:t>し、</a:t>
            </a:r>
            <a:r>
              <a:rPr dirty="0" sz="1200">
                <a:latin typeface="Meiryo UI"/>
                <a:cs typeface="Meiryo UI"/>
              </a:rPr>
              <a:t>表形式デー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がテキスト </a:t>
            </a:r>
            <a:r>
              <a:rPr dirty="0" sz="1200" spc="5">
                <a:latin typeface="Meiryo UI"/>
                <a:cs typeface="Meiryo UI"/>
              </a:rPr>
              <a:t>フ</a:t>
            </a:r>
            <a:r>
              <a:rPr dirty="0" sz="1200">
                <a:latin typeface="Meiryo UI"/>
                <a:cs typeface="Meiryo UI"/>
              </a:rPr>
              <a:t>ァ</a:t>
            </a:r>
            <a:r>
              <a:rPr dirty="0" sz="1200" spc="-5">
                <a:latin typeface="Meiryo UI"/>
                <a:cs typeface="Meiryo UI"/>
              </a:rPr>
              <a:t>イ</a:t>
            </a:r>
            <a:r>
              <a:rPr dirty="0" sz="1200">
                <a:latin typeface="Meiryo UI"/>
                <a:cs typeface="Meiryo UI"/>
              </a:rPr>
              <a:t>ル形式で管理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10">
                <a:latin typeface="Meiryo UI"/>
                <a:cs typeface="Meiryo UI"/>
              </a:rPr>
              <a:t>ていた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10">
                <a:latin typeface="Meiryo UI"/>
                <a:cs typeface="Meiryo UI"/>
              </a:rPr>
              <a:t>、</a:t>
            </a:r>
            <a:r>
              <a:rPr dirty="0" sz="1200" spc="-15">
                <a:latin typeface="Meiryo UI"/>
                <a:cs typeface="Meiryo UI"/>
              </a:rPr>
              <a:t>Java</a:t>
            </a:r>
            <a:r>
              <a:rPr dirty="0" sz="1200">
                <a:latin typeface="Meiryo UI"/>
                <a:cs typeface="Meiryo UI"/>
              </a:rPr>
              <a:t>等で再 構築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機能不足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状態。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520952" y="5076444"/>
            <a:ext cx="1525905" cy="1290955"/>
            <a:chOff x="1520952" y="5076444"/>
            <a:chExt cx="1525905" cy="1290955"/>
          </a:xfrm>
        </p:grpSpPr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20952" y="5076444"/>
              <a:ext cx="1525511" cy="129082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8196" y="5103876"/>
              <a:ext cx="1431035" cy="119633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568196" y="5103879"/>
              <a:ext cx="1431290" cy="1196340"/>
            </a:xfrm>
            <a:custGeom>
              <a:avLst/>
              <a:gdLst/>
              <a:ahLst/>
              <a:cxnLst/>
              <a:rect l="l" t="t" r="r" b="b"/>
              <a:pathLst>
                <a:path w="1431289" h="1196339">
                  <a:moveTo>
                    <a:pt x="0" y="199389"/>
                  </a:moveTo>
                  <a:lnTo>
                    <a:pt x="5265" y="153671"/>
                  </a:lnTo>
                  <a:lnTo>
                    <a:pt x="20265" y="111702"/>
                  </a:lnTo>
                  <a:lnTo>
                    <a:pt x="43803" y="74681"/>
                  </a:lnTo>
                  <a:lnTo>
                    <a:pt x="74681" y="43803"/>
                  </a:lnTo>
                  <a:lnTo>
                    <a:pt x="111702" y="20265"/>
                  </a:lnTo>
                  <a:lnTo>
                    <a:pt x="153671" y="5265"/>
                  </a:lnTo>
                  <a:lnTo>
                    <a:pt x="199390" y="0"/>
                  </a:lnTo>
                  <a:lnTo>
                    <a:pt x="1231646" y="0"/>
                  </a:lnTo>
                  <a:lnTo>
                    <a:pt x="1277364" y="5265"/>
                  </a:lnTo>
                  <a:lnTo>
                    <a:pt x="1319333" y="20265"/>
                  </a:lnTo>
                  <a:lnTo>
                    <a:pt x="1356354" y="43803"/>
                  </a:lnTo>
                  <a:lnTo>
                    <a:pt x="1387232" y="74681"/>
                  </a:lnTo>
                  <a:lnTo>
                    <a:pt x="1410770" y="111702"/>
                  </a:lnTo>
                  <a:lnTo>
                    <a:pt x="1425770" y="153671"/>
                  </a:lnTo>
                  <a:lnTo>
                    <a:pt x="1431036" y="199389"/>
                  </a:lnTo>
                  <a:lnTo>
                    <a:pt x="1431036" y="996937"/>
                  </a:lnTo>
                  <a:lnTo>
                    <a:pt x="1425770" y="1042656"/>
                  </a:lnTo>
                  <a:lnTo>
                    <a:pt x="1410770" y="1084627"/>
                  </a:lnTo>
                  <a:lnTo>
                    <a:pt x="1387232" y="1121651"/>
                  </a:lnTo>
                  <a:lnTo>
                    <a:pt x="1356354" y="1152531"/>
                  </a:lnTo>
                  <a:lnTo>
                    <a:pt x="1319333" y="1176071"/>
                  </a:lnTo>
                  <a:lnTo>
                    <a:pt x="1277364" y="1191073"/>
                  </a:lnTo>
                  <a:lnTo>
                    <a:pt x="1231646" y="1196339"/>
                  </a:lnTo>
                  <a:lnTo>
                    <a:pt x="199390" y="1196339"/>
                  </a:lnTo>
                  <a:lnTo>
                    <a:pt x="153671" y="1191073"/>
                  </a:lnTo>
                  <a:lnTo>
                    <a:pt x="111702" y="1176071"/>
                  </a:lnTo>
                  <a:lnTo>
                    <a:pt x="74681" y="1152531"/>
                  </a:lnTo>
                  <a:lnTo>
                    <a:pt x="43803" y="1121651"/>
                  </a:lnTo>
                  <a:lnTo>
                    <a:pt x="20265" y="1084627"/>
                  </a:lnTo>
                  <a:lnTo>
                    <a:pt x="5265" y="1042656"/>
                  </a:lnTo>
                  <a:lnTo>
                    <a:pt x="0" y="996937"/>
                  </a:lnTo>
                  <a:lnTo>
                    <a:pt x="0" y="1993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741156" y="5568965"/>
            <a:ext cx="1083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メ</a:t>
            </a:r>
            <a:r>
              <a:rPr dirty="0" sz="1600" spc="-10">
                <a:latin typeface="Meiryo UI"/>
                <a:cs typeface="Meiryo UI"/>
              </a:rPr>
              <a:t>イン</a:t>
            </a:r>
            <a:r>
              <a:rPr dirty="0" sz="1600" spc="-5">
                <a:latin typeface="Meiryo UI"/>
                <a:cs typeface="Meiryo UI"/>
              </a:rPr>
              <a:t>フ</a:t>
            </a:r>
            <a:r>
              <a:rPr dirty="0" sz="1600" spc="-10">
                <a:latin typeface="Meiryo UI"/>
                <a:cs typeface="Meiryo UI"/>
              </a:rPr>
              <a:t>レ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ム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402645" y="5175317"/>
            <a:ext cx="1635760" cy="880110"/>
            <a:chOff x="4402645" y="5175317"/>
            <a:chExt cx="1635760" cy="880110"/>
          </a:xfrm>
        </p:grpSpPr>
        <p:sp>
          <p:nvSpPr>
            <p:cNvPr id="58" name="object 58"/>
            <p:cNvSpPr/>
            <p:nvPr/>
          </p:nvSpPr>
          <p:spPr>
            <a:xfrm>
              <a:off x="4407408" y="5180079"/>
              <a:ext cx="1626235" cy="870585"/>
            </a:xfrm>
            <a:custGeom>
              <a:avLst/>
              <a:gdLst/>
              <a:ahLst/>
              <a:cxnLst/>
              <a:rect l="l" t="t" r="r" b="b"/>
              <a:pathLst>
                <a:path w="1626235" h="870585">
                  <a:moveTo>
                    <a:pt x="1481074" y="0"/>
                  </a:moveTo>
                  <a:lnTo>
                    <a:pt x="145034" y="0"/>
                  </a:lnTo>
                  <a:lnTo>
                    <a:pt x="99192" y="7394"/>
                  </a:lnTo>
                  <a:lnTo>
                    <a:pt x="59379" y="27983"/>
                  </a:lnTo>
                  <a:lnTo>
                    <a:pt x="27983" y="59379"/>
                  </a:lnTo>
                  <a:lnTo>
                    <a:pt x="7394" y="99192"/>
                  </a:lnTo>
                  <a:lnTo>
                    <a:pt x="0" y="145033"/>
                  </a:lnTo>
                  <a:lnTo>
                    <a:pt x="0" y="725157"/>
                  </a:lnTo>
                  <a:lnTo>
                    <a:pt x="7394" y="771005"/>
                  </a:lnTo>
                  <a:lnTo>
                    <a:pt x="27983" y="810821"/>
                  </a:lnTo>
                  <a:lnTo>
                    <a:pt x="59379" y="842219"/>
                  </a:lnTo>
                  <a:lnTo>
                    <a:pt x="99192" y="862809"/>
                  </a:lnTo>
                  <a:lnTo>
                    <a:pt x="145034" y="870203"/>
                  </a:lnTo>
                  <a:lnTo>
                    <a:pt x="1481074" y="870203"/>
                  </a:lnTo>
                  <a:lnTo>
                    <a:pt x="1526915" y="862809"/>
                  </a:lnTo>
                  <a:lnTo>
                    <a:pt x="1566728" y="842219"/>
                  </a:lnTo>
                  <a:lnTo>
                    <a:pt x="1598124" y="810821"/>
                  </a:lnTo>
                  <a:lnTo>
                    <a:pt x="1618713" y="771005"/>
                  </a:lnTo>
                  <a:lnTo>
                    <a:pt x="1626108" y="725157"/>
                  </a:lnTo>
                  <a:lnTo>
                    <a:pt x="1626108" y="145033"/>
                  </a:lnTo>
                  <a:lnTo>
                    <a:pt x="1618713" y="99192"/>
                  </a:lnTo>
                  <a:lnTo>
                    <a:pt x="1598124" y="59379"/>
                  </a:lnTo>
                  <a:lnTo>
                    <a:pt x="1566728" y="27983"/>
                  </a:lnTo>
                  <a:lnTo>
                    <a:pt x="1526915" y="7394"/>
                  </a:lnTo>
                  <a:lnTo>
                    <a:pt x="1481074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407408" y="5180079"/>
              <a:ext cx="1626235" cy="870585"/>
            </a:xfrm>
            <a:custGeom>
              <a:avLst/>
              <a:gdLst/>
              <a:ahLst/>
              <a:cxnLst/>
              <a:rect l="l" t="t" r="r" b="b"/>
              <a:pathLst>
                <a:path w="1626235" h="870585">
                  <a:moveTo>
                    <a:pt x="0" y="145033"/>
                  </a:moveTo>
                  <a:lnTo>
                    <a:pt x="7394" y="99192"/>
                  </a:lnTo>
                  <a:lnTo>
                    <a:pt x="27983" y="59379"/>
                  </a:lnTo>
                  <a:lnTo>
                    <a:pt x="59379" y="27983"/>
                  </a:lnTo>
                  <a:lnTo>
                    <a:pt x="99192" y="7394"/>
                  </a:lnTo>
                  <a:lnTo>
                    <a:pt x="145034" y="0"/>
                  </a:lnTo>
                  <a:lnTo>
                    <a:pt x="1481074" y="0"/>
                  </a:lnTo>
                  <a:lnTo>
                    <a:pt x="1526915" y="7394"/>
                  </a:lnTo>
                  <a:lnTo>
                    <a:pt x="1566728" y="27983"/>
                  </a:lnTo>
                  <a:lnTo>
                    <a:pt x="1598124" y="59379"/>
                  </a:lnTo>
                  <a:lnTo>
                    <a:pt x="1618713" y="99192"/>
                  </a:lnTo>
                  <a:lnTo>
                    <a:pt x="1626108" y="145033"/>
                  </a:lnTo>
                  <a:lnTo>
                    <a:pt x="1626108" y="725157"/>
                  </a:lnTo>
                  <a:lnTo>
                    <a:pt x="1618713" y="771005"/>
                  </a:lnTo>
                  <a:lnTo>
                    <a:pt x="1598124" y="810821"/>
                  </a:lnTo>
                  <a:lnTo>
                    <a:pt x="1566728" y="842219"/>
                  </a:lnTo>
                  <a:lnTo>
                    <a:pt x="1526915" y="862809"/>
                  </a:lnTo>
                  <a:lnTo>
                    <a:pt x="1481074" y="870203"/>
                  </a:lnTo>
                  <a:lnTo>
                    <a:pt x="145034" y="870203"/>
                  </a:lnTo>
                  <a:lnTo>
                    <a:pt x="99192" y="862809"/>
                  </a:lnTo>
                  <a:lnTo>
                    <a:pt x="59379" y="842219"/>
                  </a:lnTo>
                  <a:lnTo>
                    <a:pt x="27983" y="810821"/>
                  </a:lnTo>
                  <a:lnTo>
                    <a:pt x="7394" y="771005"/>
                  </a:lnTo>
                  <a:lnTo>
                    <a:pt x="0" y="725157"/>
                  </a:lnTo>
                  <a:lnTo>
                    <a:pt x="0" y="145033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88764" y="5381244"/>
              <a:ext cx="1290827" cy="58216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49140" y="5492496"/>
              <a:ext cx="1370075" cy="40538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36008" y="5408676"/>
              <a:ext cx="1196339" cy="48767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636008" y="5408677"/>
              <a:ext cx="1196340" cy="487680"/>
            </a:xfrm>
            <a:custGeom>
              <a:avLst/>
              <a:gdLst/>
              <a:ahLst/>
              <a:cxnLst/>
              <a:rect l="l" t="t" r="r" b="b"/>
              <a:pathLst>
                <a:path w="1196339" h="487679">
                  <a:moveTo>
                    <a:pt x="0" y="81280"/>
                  </a:moveTo>
                  <a:lnTo>
                    <a:pt x="6386" y="49640"/>
                  </a:lnTo>
                  <a:lnTo>
                    <a:pt x="23804" y="23804"/>
                  </a:lnTo>
                  <a:lnTo>
                    <a:pt x="49640" y="6386"/>
                  </a:lnTo>
                  <a:lnTo>
                    <a:pt x="81280" y="0"/>
                  </a:lnTo>
                  <a:lnTo>
                    <a:pt x="1115060" y="0"/>
                  </a:lnTo>
                  <a:lnTo>
                    <a:pt x="1146699" y="6386"/>
                  </a:lnTo>
                  <a:lnTo>
                    <a:pt x="1172535" y="23804"/>
                  </a:lnTo>
                  <a:lnTo>
                    <a:pt x="1189953" y="49640"/>
                  </a:lnTo>
                  <a:lnTo>
                    <a:pt x="1196340" y="81280"/>
                  </a:lnTo>
                  <a:lnTo>
                    <a:pt x="1196340" y="406400"/>
                  </a:lnTo>
                  <a:lnTo>
                    <a:pt x="1189953" y="438034"/>
                  </a:lnTo>
                  <a:lnTo>
                    <a:pt x="1172535" y="463870"/>
                  </a:lnTo>
                  <a:lnTo>
                    <a:pt x="1146699" y="481291"/>
                  </a:lnTo>
                  <a:lnTo>
                    <a:pt x="1115060" y="487680"/>
                  </a:lnTo>
                  <a:lnTo>
                    <a:pt x="81280" y="487680"/>
                  </a:lnTo>
                  <a:lnTo>
                    <a:pt x="49640" y="481291"/>
                  </a:lnTo>
                  <a:lnTo>
                    <a:pt x="23804" y="463870"/>
                  </a:lnTo>
                  <a:lnTo>
                    <a:pt x="6386" y="438034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669887" y="5548149"/>
            <a:ext cx="1127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eiryo UI"/>
                <a:cs typeface="Meiryo UI"/>
              </a:rPr>
              <a:t>メイ</a:t>
            </a:r>
            <a:r>
              <a:rPr dirty="0" sz="1200">
                <a:latin typeface="Meiryo UI"/>
                <a:cs typeface="Meiryo UI"/>
              </a:rPr>
              <a:t>ンフ</a:t>
            </a:r>
            <a:r>
              <a:rPr dirty="0" sz="1200" spc="-5">
                <a:latin typeface="Meiryo UI"/>
                <a:cs typeface="Meiryo UI"/>
              </a:rPr>
              <a:t>レ</a:t>
            </a:r>
            <a:r>
              <a:rPr dirty="0" sz="1200">
                <a:latin typeface="Meiryo UI"/>
                <a:cs typeface="Meiryo UI"/>
              </a:rPr>
              <a:t>ーム</a:t>
            </a:r>
            <a:r>
              <a:rPr dirty="0" sz="1200" spc="-5">
                <a:latin typeface="Meiryo UI"/>
                <a:cs typeface="Meiryo UI"/>
              </a:rPr>
              <a:t>資</a:t>
            </a:r>
            <a:r>
              <a:rPr dirty="0" sz="1200">
                <a:latin typeface="Meiryo UI"/>
                <a:cs typeface="Meiryo UI"/>
              </a:rPr>
              <a:t>産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402835" y="6060949"/>
            <a:ext cx="1635760" cy="321945"/>
            <a:chOff x="4402835" y="6060949"/>
            <a:chExt cx="1635760" cy="321945"/>
          </a:xfrm>
        </p:grpSpPr>
        <p:sp>
          <p:nvSpPr>
            <p:cNvPr id="66" name="object 66"/>
            <p:cNvSpPr/>
            <p:nvPr/>
          </p:nvSpPr>
          <p:spPr>
            <a:xfrm>
              <a:off x="4407407" y="6065521"/>
              <a:ext cx="1626235" cy="312420"/>
            </a:xfrm>
            <a:custGeom>
              <a:avLst/>
              <a:gdLst/>
              <a:ahLst/>
              <a:cxnLst/>
              <a:rect l="l" t="t" r="r" b="b"/>
              <a:pathLst>
                <a:path w="1626235" h="312420">
                  <a:moveTo>
                    <a:pt x="1574038" y="0"/>
                  </a:moveTo>
                  <a:lnTo>
                    <a:pt x="52069" y="0"/>
                  </a:lnTo>
                  <a:lnTo>
                    <a:pt x="31803" y="4092"/>
                  </a:lnTo>
                  <a:lnTo>
                    <a:pt x="15252" y="15252"/>
                  </a:lnTo>
                  <a:lnTo>
                    <a:pt x="4092" y="31803"/>
                  </a:lnTo>
                  <a:lnTo>
                    <a:pt x="0" y="52070"/>
                  </a:lnTo>
                  <a:lnTo>
                    <a:pt x="0" y="260350"/>
                  </a:lnTo>
                  <a:lnTo>
                    <a:pt x="4092" y="280616"/>
                  </a:lnTo>
                  <a:lnTo>
                    <a:pt x="15252" y="297167"/>
                  </a:lnTo>
                  <a:lnTo>
                    <a:pt x="31803" y="308327"/>
                  </a:lnTo>
                  <a:lnTo>
                    <a:pt x="52069" y="312420"/>
                  </a:lnTo>
                  <a:lnTo>
                    <a:pt x="1574038" y="312420"/>
                  </a:lnTo>
                  <a:lnTo>
                    <a:pt x="1594304" y="308327"/>
                  </a:lnTo>
                  <a:lnTo>
                    <a:pt x="1610855" y="297167"/>
                  </a:lnTo>
                  <a:lnTo>
                    <a:pt x="1622015" y="280616"/>
                  </a:lnTo>
                  <a:lnTo>
                    <a:pt x="1626108" y="260350"/>
                  </a:lnTo>
                  <a:lnTo>
                    <a:pt x="1626108" y="52070"/>
                  </a:lnTo>
                  <a:lnTo>
                    <a:pt x="1622015" y="31803"/>
                  </a:lnTo>
                  <a:lnTo>
                    <a:pt x="1610855" y="15252"/>
                  </a:lnTo>
                  <a:lnTo>
                    <a:pt x="1594304" y="4092"/>
                  </a:lnTo>
                  <a:lnTo>
                    <a:pt x="1574038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407407" y="6065521"/>
              <a:ext cx="1626235" cy="312420"/>
            </a:xfrm>
            <a:custGeom>
              <a:avLst/>
              <a:gdLst/>
              <a:ahLst/>
              <a:cxnLst/>
              <a:rect l="l" t="t" r="r" b="b"/>
              <a:pathLst>
                <a:path w="1626235" h="312420">
                  <a:moveTo>
                    <a:pt x="0" y="52070"/>
                  </a:moveTo>
                  <a:lnTo>
                    <a:pt x="4092" y="31803"/>
                  </a:lnTo>
                  <a:lnTo>
                    <a:pt x="15252" y="15252"/>
                  </a:lnTo>
                  <a:lnTo>
                    <a:pt x="31803" y="4092"/>
                  </a:lnTo>
                  <a:lnTo>
                    <a:pt x="52069" y="0"/>
                  </a:lnTo>
                  <a:lnTo>
                    <a:pt x="1574038" y="0"/>
                  </a:lnTo>
                  <a:lnTo>
                    <a:pt x="1594304" y="4092"/>
                  </a:lnTo>
                  <a:lnTo>
                    <a:pt x="1610855" y="15252"/>
                  </a:lnTo>
                  <a:lnTo>
                    <a:pt x="1622015" y="31803"/>
                  </a:lnTo>
                  <a:lnTo>
                    <a:pt x="1626108" y="52070"/>
                  </a:lnTo>
                  <a:lnTo>
                    <a:pt x="1626108" y="260350"/>
                  </a:lnTo>
                  <a:lnTo>
                    <a:pt x="1622015" y="280616"/>
                  </a:lnTo>
                  <a:lnTo>
                    <a:pt x="1610855" y="297167"/>
                  </a:lnTo>
                  <a:lnTo>
                    <a:pt x="1594304" y="308327"/>
                  </a:lnTo>
                  <a:lnTo>
                    <a:pt x="1574038" y="312420"/>
                  </a:lnTo>
                  <a:lnTo>
                    <a:pt x="52069" y="312420"/>
                  </a:lnTo>
                  <a:lnTo>
                    <a:pt x="31803" y="308327"/>
                  </a:lnTo>
                  <a:lnTo>
                    <a:pt x="15252" y="297167"/>
                  </a:lnTo>
                  <a:lnTo>
                    <a:pt x="4092" y="280616"/>
                  </a:lnTo>
                  <a:lnTo>
                    <a:pt x="0" y="260350"/>
                  </a:lnTo>
                  <a:lnTo>
                    <a:pt x="0" y="5207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4419606" y="6102537"/>
            <a:ext cx="16021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ハ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ドウェ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200" spc="-5">
                <a:latin typeface="Meiryo UI"/>
                <a:cs typeface="Meiryo UI"/>
              </a:rPr>
              <a:t>（IA）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72668" y="5158740"/>
            <a:ext cx="672465" cy="786765"/>
            <a:chOff x="772668" y="5158740"/>
            <a:chExt cx="672465" cy="786765"/>
          </a:xfrm>
        </p:grpSpPr>
        <p:sp>
          <p:nvSpPr>
            <p:cNvPr id="70" name="object 70"/>
            <p:cNvSpPr/>
            <p:nvPr/>
          </p:nvSpPr>
          <p:spPr>
            <a:xfrm>
              <a:off x="777240" y="5163312"/>
              <a:ext cx="662940" cy="777240"/>
            </a:xfrm>
            <a:custGeom>
              <a:avLst/>
              <a:gdLst/>
              <a:ahLst/>
              <a:cxnLst/>
              <a:rect l="l" t="t" r="r" b="b"/>
              <a:pathLst>
                <a:path w="662940" h="777239">
                  <a:moveTo>
                    <a:pt x="165735" y="0"/>
                  </a:moveTo>
                  <a:lnTo>
                    <a:pt x="0" y="0"/>
                  </a:lnTo>
                  <a:lnTo>
                    <a:pt x="0" y="404342"/>
                  </a:lnTo>
                  <a:lnTo>
                    <a:pt x="3796" y="451385"/>
                  </a:lnTo>
                  <a:lnTo>
                    <a:pt x="14786" y="496011"/>
                  </a:lnTo>
                  <a:lnTo>
                    <a:pt x="32374" y="537625"/>
                  </a:lnTo>
                  <a:lnTo>
                    <a:pt x="55961" y="575627"/>
                  </a:lnTo>
                  <a:lnTo>
                    <a:pt x="84951" y="609422"/>
                  </a:lnTo>
                  <a:lnTo>
                    <a:pt x="118747" y="638411"/>
                  </a:lnTo>
                  <a:lnTo>
                    <a:pt x="156751" y="661998"/>
                  </a:lnTo>
                  <a:lnTo>
                    <a:pt x="198367" y="679585"/>
                  </a:lnTo>
                  <a:lnTo>
                    <a:pt x="242996" y="690576"/>
                  </a:lnTo>
                  <a:lnTo>
                    <a:pt x="290042" y="694372"/>
                  </a:lnTo>
                  <a:lnTo>
                    <a:pt x="497205" y="694372"/>
                  </a:lnTo>
                  <a:lnTo>
                    <a:pt x="497205" y="777240"/>
                  </a:lnTo>
                  <a:lnTo>
                    <a:pt x="662940" y="611505"/>
                  </a:lnTo>
                  <a:lnTo>
                    <a:pt x="497205" y="445770"/>
                  </a:lnTo>
                  <a:lnTo>
                    <a:pt x="497205" y="528637"/>
                  </a:lnTo>
                  <a:lnTo>
                    <a:pt x="290042" y="528637"/>
                  </a:lnTo>
                  <a:lnTo>
                    <a:pt x="241655" y="518869"/>
                  </a:lnTo>
                  <a:lnTo>
                    <a:pt x="202142" y="492231"/>
                  </a:lnTo>
                  <a:lnTo>
                    <a:pt x="175503" y="452722"/>
                  </a:lnTo>
                  <a:lnTo>
                    <a:pt x="165735" y="404342"/>
                  </a:lnTo>
                  <a:lnTo>
                    <a:pt x="165735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77240" y="5163312"/>
              <a:ext cx="662940" cy="777240"/>
            </a:xfrm>
            <a:custGeom>
              <a:avLst/>
              <a:gdLst/>
              <a:ahLst/>
              <a:cxnLst/>
              <a:rect l="l" t="t" r="r" b="b"/>
              <a:pathLst>
                <a:path w="662940" h="777239">
                  <a:moveTo>
                    <a:pt x="0" y="0"/>
                  </a:moveTo>
                  <a:lnTo>
                    <a:pt x="0" y="404342"/>
                  </a:lnTo>
                  <a:lnTo>
                    <a:pt x="3796" y="451385"/>
                  </a:lnTo>
                  <a:lnTo>
                    <a:pt x="14786" y="496011"/>
                  </a:lnTo>
                  <a:lnTo>
                    <a:pt x="32374" y="537625"/>
                  </a:lnTo>
                  <a:lnTo>
                    <a:pt x="55961" y="575627"/>
                  </a:lnTo>
                  <a:lnTo>
                    <a:pt x="84951" y="609422"/>
                  </a:lnTo>
                  <a:lnTo>
                    <a:pt x="118747" y="638411"/>
                  </a:lnTo>
                  <a:lnTo>
                    <a:pt x="156751" y="661998"/>
                  </a:lnTo>
                  <a:lnTo>
                    <a:pt x="198367" y="679585"/>
                  </a:lnTo>
                  <a:lnTo>
                    <a:pt x="242996" y="690576"/>
                  </a:lnTo>
                  <a:lnTo>
                    <a:pt x="290042" y="694372"/>
                  </a:lnTo>
                  <a:lnTo>
                    <a:pt x="497205" y="694372"/>
                  </a:lnTo>
                  <a:lnTo>
                    <a:pt x="497205" y="777240"/>
                  </a:lnTo>
                  <a:lnTo>
                    <a:pt x="662940" y="611505"/>
                  </a:lnTo>
                  <a:lnTo>
                    <a:pt x="497205" y="445770"/>
                  </a:lnTo>
                  <a:lnTo>
                    <a:pt x="497205" y="528637"/>
                  </a:lnTo>
                  <a:lnTo>
                    <a:pt x="290042" y="528637"/>
                  </a:lnTo>
                  <a:lnTo>
                    <a:pt x="241655" y="518869"/>
                  </a:lnTo>
                  <a:lnTo>
                    <a:pt x="202142" y="492231"/>
                  </a:lnTo>
                  <a:lnTo>
                    <a:pt x="175503" y="452722"/>
                  </a:lnTo>
                  <a:lnTo>
                    <a:pt x="165735" y="404342"/>
                  </a:lnTo>
                  <a:lnTo>
                    <a:pt x="165735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7395781" y="5157027"/>
            <a:ext cx="2026285" cy="1181735"/>
            <a:chOff x="7395781" y="5157027"/>
            <a:chExt cx="2026285" cy="1181735"/>
          </a:xfrm>
        </p:grpSpPr>
        <p:sp>
          <p:nvSpPr>
            <p:cNvPr id="73" name="object 73"/>
            <p:cNvSpPr/>
            <p:nvPr/>
          </p:nvSpPr>
          <p:spPr>
            <a:xfrm>
              <a:off x="7400543" y="5161790"/>
              <a:ext cx="2016760" cy="797560"/>
            </a:xfrm>
            <a:custGeom>
              <a:avLst/>
              <a:gdLst/>
              <a:ahLst/>
              <a:cxnLst/>
              <a:rect l="l" t="t" r="r" b="b"/>
              <a:pathLst>
                <a:path w="2016759" h="797560">
                  <a:moveTo>
                    <a:pt x="1883410" y="0"/>
                  </a:moveTo>
                  <a:lnTo>
                    <a:pt x="132842" y="0"/>
                  </a:lnTo>
                  <a:lnTo>
                    <a:pt x="90853" y="6772"/>
                  </a:lnTo>
                  <a:lnTo>
                    <a:pt x="54386" y="25630"/>
                  </a:lnTo>
                  <a:lnTo>
                    <a:pt x="25630" y="54386"/>
                  </a:lnTo>
                  <a:lnTo>
                    <a:pt x="6772" y="90853"/>
                  </a:lnTo>
                  <a:lnTo>
                    <a:pt x="0" y="132841"/>
                  </a:lnTo>
                  <a:lnTo>
                    <a:pt x="0" y="664210"/>
                  </a:lnTo>
                  <a:lnTo>
                    <a:pt x="6772" y="706198"/>
                  </a:lnTo>
                  <a:lnTo>
                    <a:pt x="25630" y="742665"/>
                  </a:lnTo>
                  <a:lnTo>
                    <a:pt x="54386" y="771421"/>
                  </a:lnTo>
                  <a:lnTo>
                    <a:pt x="90853" y="790279"/>
                  </a:lnTo>
                  <a:lnTo>
                    <a:pt x="132842" y="797051"/>
                  </a:lnTo>
                  <a:lnTo>
                    <a:pt x="1883410" y="797051"/>
                  </a:lnTo>
                  <a:lnTo>
                    <a:pt x="1925398" y="790279"/>
                  </a:lnTo>
                  <a:lnTo>
                    <a:pt x="1961865" y="771421"/>
                  </a:lnTo>
                  <a:lnTo>
                    <a:pt x="1990621" y="742665"/>
                  </a:lnTo>
                  <a:lnTo>
                    <a:pt x="2009479" y="706198"/>
                  </a:lnTo>
                  <a:lnTo>
                    <a:pt x="2016252" y="664210"/>
                  </a:lnTo>
                  <a:lnTo>
                    <a:pt x="2016252" y="132841"/>
                  </a:lnTo>
                  <a:lnTo>
                    <a:pt x="2009479" y="90853"/>
                  </a:lnTo>
                  <a:lnTo>
                    <a:pt x="1990621" y="54386"/>
                  </a:lnTo>
                  <a:lnTo>
                    <a:pt x="1961865" y="25630"/>
                  </a:lnTo>
                  <a:lnTo>
                    <a:pt x="1925398" y="6772"/>
                  </a:lnTo>
                  <a:lnTo>
                    <a:pt x="188341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00543" y="5161790"/>
              <a:ext cx="2016760" cy="797560"/>
            </a:xfrm>
            <a:custGeom>
              <a:avLst/>
              <a:gdLst/>
              <a:ahLst/>
              <a:cxnLst/>
              <a:rect l="l" t="t" r="r" b="b"/>
              <a:pathLst>
                <a:path w="2016759" h="797560">
                  <a:moveTo>
                    <a:pt x="0" y="132841"/>
                  </a:moveTo>
                  <a:lnTo>
                    <a:pt x="6772" y="90853"/>
                  </a:lnTo>
                  <a:lnTo>
                    <a:pt x="25630" y="54386"/>
                  </a:lnTo>
                  <a:lnTo>
                    <a:pt x="54386" y="25630"/>
                  </a:lnTo>
                  <a:lnTo>
                    <a:pt x="90853" y="6772"/>
                  </a:lnTo>
                  <a:lnTo>
                    <a:pt x="132842" y="0"/>
                  </a:lnTo>
                  <a:lnTo>
                    <a:pt x="1883410" y="0"/>
                  </a:lnTo>
                  <a:lnTo>
                    <a:pt x="1925398" y="6772"/>
                  </a:lnTo>
                  <a:lnTo>
                    <a:pt x="1961865" y="25630"/>
                  </a:lnTo>
                  <a:lnTo>
                    <a:pt x="1990621" y="54386"/>
                  </a:lnTo>
                  <a:lnTo>
                    <a:pt x="2009479" y="90853"/>
                  </a:lnTo>
                  <a:lnTo>
                    <a:pt x="2016252" y="132841"/>
                  </a:lnTo>
                  <a:lnTo>
                    <a:pt x="2016252" y="664210"/>
                  </a:lnTo>
                  <a:lnTo>
                    <a:pt x="2009479" y="706198"/>
                  </a:lnTo>
                  <a:lnTo>
                    <a:pt x="1990621" y="742665"/>
                  </a:lnTo>
                  <a:lnTo>
                    <a:pt x="1961865" y="771421"/>
                  </a:lnTo>
                  <a:lnTo>
                    <a:pt x="1925398" y="790279"/>
                  </a:lnTo>
                  <a:lnTo>
                    <a:pt x="1883410" y="797051"/>
                  </a:lnTo>
                  <a:lnTo>
                    <a:pt x="132842" y="797051"/>
                  </a:lnTo>
                  <a:lnTo>
                    <a:pt x="90853" y="790279"/>
                  </a:lnTo>
                  <a:lnTo>
                    <a:pt x="54386" y="771421"/>
                  </a:lnTo>
                  <a:lnTo>
                    <a:pt x="25630" y="742665"/>
                  </a:lnTo>
                  <a:lnTo>
                    <a:pt x="6772" y="706198"/>
                  </a:lnTo>
                  <a:lnTo>
                    <a:pt x="0" y="664210"/>
                  </a:lnTo>
                  <a:lnTo>
                    <a:pt x="0" y="132841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400543" y="5969509"/>
              <a:ext cx="2016760" cy="364490"/>
            </a:xfrm>
            <a:custGeom>
              <a:avLst/>
              <a:gdLst/>
              <a:ahLst/>
              <a:cxnLst/>
              <a:rect l="l" t="t" r="r" b="b"/>
              <a:pathLst>
                <a:path w="2016759" h="364489">
                  <a:moveTo>
                    <a:pt x="1955545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80" y="17780"/>
                  </a:lnTo>
                  <a:lnTo>
                    <a:pt x="4770" y="37076"/>
                  </a:lnTo>
                  <a:lnTo>
                    <a:pt x="0" y="60706"/>
                  </a:lnTo>
                  <a:lnTo>
                    <a:pt x="0" y="303530"/>
                  </a:lnTo>
                  <a:lnTo>
                    <a:pt x="4770" y="327159"/>
                  </a:lnTo>
                  <a:lnTo>
                    <a:pt x="17780" y="346456"/>
                  </a:lnTo>
                  <a:lnTo>
                    <a:pt x="37076" y="359465"/>
                  </a:lnTo>
                  <a:lnTo>
                    <a:pt x="60706" y="364236"/>
                  </a:lnTo>
                  <a:lnTo>
                    <a:pt x="1955545" y="364236"/>
                  </a:lnTo>
                  <a:lnTo>
                    <a:pt x="1979175" y="359465"/>
                  </a:lnTo>
                  <a:lnTo>
                    <a:pt x="1998472" y="346456"/>
                  </a:lnTo>
                  <a:lnTo>
                    <a:pt x="2011481" y="327159"/>
                  </a:lnTo>
                  <a:lnTo>
                    <a:pt x="2016252" y="303530"/>
                  </a:lnTo>
                  <a:lnTo>
                    <a:pt x="2016252" y="60706"/>
                  </a:lnTo>
                  <a:lnTo>
                    <a:pt x="2011481" y="37076"/>
                  </a:lnTo>
                  <a:lnTo>
                    <a:pt x="1998471" y="17780"/>
                  </a:lnTo>
                  <a:lnTo>
                    <a:pt x="1979175" y="4770"/>
                  </a:lnTo>
                  <a:lnTo>
                    <a:pt x="1955545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400543" y="5969509"/>
              <a:ext cx="2016760" cy="364490"/>
            </a:xfrm>
            <a:custGeom>
              <a:avLst/>
              <a:gdLst/>
              <a:ahLst/>
              <a:cxnLst/>
              <a:rect l="l" t="t" r="r" b="b"/>
              <a:pathLst>
                <a:path w="2016759" h="364489">
                  <a:moveTo>
                    <a:pt x="0" y="60706"/>
                  </a:moveTo>
                  <a:lnTo>
                    <a:pt x="4770" y="37076"/>
                  </a:lnTo>
                  <a:lnTo>
                    <a:pt x="17780" y="17780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1955545" y="0"/>
                  </a:lnTo>
                  <a:lnTo>
                    <a:pt x="1979175" y="4770"/>
                  </a:lnTo>
                  <a:lnTo>
                    <a:pt x="1998471" y="17780"/>
                  </a:lnTo>
                  <a:lnTo>
                    <a:pt x="2011481" y="37076"/>
                  </a:lnTo>
                  <a:lnTo>
                    <a:pt x="2016252" y="60706"/>
                  </a:lnTo>
                  <a:lnTo>
                    <a:pt x="2016252" y="303530"/>
                  </a:lnTo>
                  <a:lnTo>
                    <a:pt x="2011481" y="327159"/>
                  </a:lnTo>
                  <a:lnTo>
                    <a:pt x="1998472" y="346456"/>
                  </a:lnTo>
                  <a:lnTo>
                    <a:pt x="1979175" y="359465"/>
                  </a:lnTo>
                  <a:lnTo>
                    <a:pt x="1955545" y="364236"/>
                  </a:lnTo>
                  <a:lnTo>
                    <a:pt x="60706" y="364236"/>
                  </a:lnTo>
                  <a:lnTo>
                    <a:pt x="37076" y="359465"/>
                  </a:lnTo>
                  <a:lnTo>
                    <a:pt x="17780" y="346456"/>
                  </a:lnTo>
                  <a:lnTo>
                    <a:pt x="4770" y="327159"/>
                  </a:lnTo>
                  <a:lnTo>
                    <a:pt x="0" y="303530"/>
                  </a:lnTo>
                  <a:lnTo>
                    <a:pt x="0" y="60706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7866967" y="6047601"/>
            <a:ext cx="1082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Meiryo UI"/>
                <a:cs typeface="Meiryo UI"/>
              </a:rPr>
              <a:t>I</a:t>
            </a:r>
            <a:r>
              <a:rPr dirty="0" sz="1200" spc="-5">
                <a:latin typeface="Meiryo UI"/>
                <a:cs typeface="Meiryo UI"/>
              </a:rPr>
              <a:t>aa</a:t>
            </a:r>
            <a:r>
              <a:rPr dirty="0" sz="1200" spc="-10">
                <a:latin typeface="Meiryo UI"/>
                <a:cs typeface="Meiryo UI"/>
              </a:rPr>
              <a:t>S</a:t>
            </a:r>
            <a:r>
              <a:rPr dirty="0" sz="1200">
                <a:latin typeface="Meiryo UI"/>
                <a:cs typeface="Meiryo UI"/>
              </a:rPr>
              <a:t>/仮想</a:t>
            </a:r>
            <a:r>
              <a:rPr dirty="0" sz="1200" spc="-5">
                <a:latin typeface="Meiryo UI"/>
                <a:cs typeface="Meiryo UI"/>
              </a:rPr>
              <a:t>マ</a:t>
            </a:r>
            <a:r>
              <a:rPr dirty="0" sz="1200">
                <a:latin typeface="Meiryo UI"/>
                <a:cs typeface="Meiryo UI"/>
              </a:rPr>
              <a:t>シン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52359" y="5166359"/>
            <a:ext cx="1868805" cy="832485"/>
            <a:chOff x="7452359" y="5166359"/>
            <a:chExt cx="1868805" cy="832485"/>
          </a:xfrm>
        </p:grpSpPr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58455" y="5641847"/>
              <a:ext cx="1862327" cy="32308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55407" y="5646419"/>
              <a:ext cx="1854695" cy="35204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05699" y="5669279"/>
              <a:ext cx="1767840" cy="22859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58455" y="5408675"/>
              <a:ext cx="1862327" cy="32308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796783" y="5664707"/>
              <a:ext cx="1171955" cy="9905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05699" y="5436107"/>
              <a:ext cx="1767840" cy="22859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52359" y="5166359"/>
              <a:ext cx="1860803" cy="323087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7499604" y="5193792"/>
            <a:ext cx="1766570" cy="329565"/>
            <a:chOff x="7499604" y="5193792"/>
            <a:chExt cx="1766570" cy="329565"/>
          </a:xfrm>
        </p:grpSpPr>
        <p:pic>
          <p:nvPicPr>
            <p:cNvPr id="87" name="object 8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85532" y="5422392"/>
              <a:ext cx="1379219" cy="10058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99604" y="5193792"/>
              <a:ext cx="1766314" cy="228599"/>
            </a:xfrm>
            <a:prstGeom prst="rect">
              <a:avLst/>
            </a:prstGeom>
          </p:spPr>
        </p:pic>
      </p:grp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7492500" y="5185926"/>
          <a:ext cx="1809750" cy="72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205"/>
              </a:tblGrid>
              <a:tr h="235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5">
                          <a:latin typeface="Meiryo UI"/>
                          <a:cs typeface="Meiryo UI"/>
                        </a:rPr>
                        <a:t>アプ</a:t>
                      </a:r>
                      <a:r>
                        <a:rPr dirty="0" sz="1000">
                          <a:latin typeface="Meiryo UI"/>
                          <a:cs typeface="Meiryo UI"/>
                        </a:rPr>
                        <a:t>リ</a:t>
                      </a:r>
                      <a:r>
                        <a:rPr dirty="0" sz="1000" spc="-5">
                          <a:latin typeface="Meiryo UI"/>
                          <a:cs typeface="Meiryo UI"/>
                        </a:rPr>
                        <a:t>ケ</a:t>
                      </a:r>
                      <a:r>
                        <a:rPr dirty="0" sz="1000">
                          <a:latin typeface="Meiryo UI"/>
                          <a:cs typeface="Meiryo UI"/>
                        </a:rPr>
                        <a:t>ーション</a:t>
                      </a:r>
                      <a:r>
                        <a:rPr dirty="0" sz="800">
                          <a:latin typeface="Meiryo UI"/>
                          <a:cs typeface="Meiryo UI"/>
                        </a:rPr>
                        <a:t>（Java）</a:t>
                      </a:r>
                      <a:endParaRPr sz="800">
                        <a:latin typeface="Meiryo UI"/>
                        <a:cs typeface="Meiryo U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latin typeface="Meiryo UI"/>
                          <a:cs typeface="Meiryo UI"/>
                        </a:rPr>
                        <a:t>ミドルウェ</a:t>
                      </a:r>
                      <a:r>
                        <a:rPr dirty="0" sz="1000" spc="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800">
                          <a:latin typeface="Meiryo UI"/>
                          <a:cs typeface="Meiryo UI"/>
                        </a:rPr>
                        <a:t>（</a:t>
                      </a:r>
                      <a:r>
                        <a:rPr dirty="0" sz="800" spc="-5">
                          <a:latin typeface="Meiryo UI"/>
                          <a:cs typeface="Meiryo UI"/>
                        </a:rPr>
                        <a:t>O</a:t>
                      </a:r>
                      <a:r>
                        <a:rPr dirty="0" sz="800" spc="5">
                          <a:latin typeface="Meiryo UI"/>
                          <a:cs typeface="Meiryo UI"/>
                        </a:rPr>
                        <a:t>SS</a:t>
                      </a:r>
                      <a:r>
                        <a:rPr dirty="0" sz="800">
                          <a:latin typeface="Meiryo UI"/>
                          <a:cs typeface="Meiryo UI"/>
                        </a:rPr>
                        <a:t>）</a:t>
                      </a:r>
                      <a:endParaRPr sz="800">
                        <a:latin typeface="Meiryo UI"/>
                        <a:cs typeface="Meiryo UI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886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latin typeface="Meiryo UI"/>
                          <a:cs typeface="Meiryo UI"/>
                        </a:rPr>
                        <a:t>オ</a:t>
                      </a:r>
                      <a:r>
                        <a:rPr dirty="0" sz="1000" spc="-5">
                          <a:latin typeface="Meiryo UI"/>
                          <a:cs typeface="Meiryo UI"/>
                        </a:rPr>
                        <a:t>ペ</a:t>
                      </a:r>
                      <a:r>
                        <a:rPr dirty="0" sz="1000"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sz="1000" spc="-5"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sz="1000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000" spc="-10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000" spc="-5">
                          <a:latin typeface="Meiryo UI"/>
                          <a:cs typeface="Meiryo UI"/>
                        </a:rPr>
                        <a:t>ングシ</a:t>
                      </a:r>
                      <a:r>
                        <a:rPr dirty="0" sz="1000">
                          <a:latin typeface="Meiryo UI"/>
                          <a:cs typeface="Meiryo UI"/>
                        </a:rPr>
                        <a:t>ステ</a:t>
                      </a:r>
                      <a:r>
                        <a:rPr dirty="0" sz="1000" spc="-5"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800" spc="-5">
                          <a:latin typeface="Meiryo UI"/>
                          <a:cs typeface="Meiryo UI"/>
                        </a:rPr>
                        <a:t>（Linux）</a:t>
                      </a:r>
                      <a:endParaRPr sz="800">
                        <a:latin typeface="Meiryo UI"/>
                        <a:cs typeface="Meiryo UI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0" name="object 90"/>
          <p:cNvGrpSpPr/>
          <p:nvPr/>
        </p:nvGrpSpPr>
        <p:grpSpPr>
          <a:xfrm>
            <a:off x="3767328" y="5204459"/>
            <a:ext cx="571500" cy="866140"/>
            <a:chOff x="3767328" y="5204459"/>
            <a:chExt cx="571500" cy="866140"/>
          </a:xfrm>
        </p:grpSpPr>
        <p:sp>
          <p:nvSpPr>
            <p:cNvPr id="91" name="object 91"/>
            <p:cNvSpPr/>
            <p:nvPr/>
          </p:nvSpPr>
          <p:spPr>
            <a:xfrm>
              <a:off x="3771900" y="5209031"/>
              <a:ext cx="562610" cy="577850"/>
            </a:xfrm>
            <a:custGeom>
              <a:avLst/>
              <a:gdLst/>
              <a:ahLst/>
              <a:cxnLst/>
              <a:rect l="l" t="t" r="r" b="b"/>
              <a:pathLst>
                <a:path w="562610" h="577850">
                  <a:moveTo>
                    <a:pt x="140589" y="0"/>
                  </a:moveTo>
                  <a:lnTo>
                    <a:pt x="0" y="0"/>
                  </a:lnTo>
                  <a:lnTo>
                    <a:pt x="0" y="261264"/>
                  </a:lnTo>
                  <a:lnTo>
                    <a:pt x="4998" y="310851"/>
                  </a:lnTo>
                  <a:lnTo>
                    <a:pt x="19333" y="357036"/>
                  </a:lnTo>
                  <a:lnTo>
                    <a:pt x="42016" y="398829"/>
                  </a:lnTo>
                  <a:lnTo>
                    <a:pt x="72058" y="435241"/>
                  </a:lnTo>
                  <a:lnTo>
                    <a:pt x="108469" y="465284"/>
                  </a:lnTo>
                  <a:lnTo>
                    <a:pt x="150259" y="487967"/>
                  </a:lnTo>
                  <a:lnTo>
                    <a:pt x="196441" y="502303"/>
                  </a:lnTo>
                  <a:lnTo>
                    <a:pt x="246024" y="507301"/>
                  </a:lnTo>
                  <a:lnTo>
                    <a:pt x="421767" y="507301"/>
                  </a:lnTo>
                  <a:lnTo>
                    <a:pt x="421767" y="577596"/>
                  </a:lnTo>
                  <a:lnTo>
                    <a:pt x="562356" y="437007"/>
                  </a:lnTo>
                  <a:lnTo>
                    <a:pt x="421767" y="296418"/>
                  </a:lnTo>
                  <a:lnTo>
                    <a:pt x="421767" y="366712"/>
                  </a:lnTo>
                  <a:lnTo>
                    <a:pt x="246024" y="366712"/>
                  </a:lnTo>
                  <a:lnTo>
                    <a:pt x="204984" y="358426"/>
                  </a:lnTo>
                  <a:lnTo>
                    <a:pt x="171470" y="335830"/>
                  </a:lnTo>
                  <a:lnTo>
                    <a:pt x="148874" y="302316"/>
                  </a:lnTo>
                  <a:lnTo>
                    <a:pt x="140589" y="261277"/>
                  </a:lnTo>
                  <a:lnTo>
                    <a:pt x="14058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771900" y="5209031"/>
              <a:ext cx="562610" cy="577850"/>
            </a:xfrm>
            <a:custGeom>
              <a:avLst/>
              <a:gdLst/>
              <a:ahLst/>
              <a:cxnLst/>
              <a:rect l="l" t="t" r="r" b="b"/>
              <a:pathLst>
                <a:path w="562610" h="577850">
                  <a:moveTo>
                    <a:pt x="0" y="0"/>
                  </a:moveTo>
                  <a:lnTo>
                    <a:pt x="0" y="261264"/>
                  </a:lnTo>
                  <a:lnTo>
                    <a:pt x="4998" y="310851"/>
                  </a:lnTo>
                  <a:lnTo>
                    <a:pt x="19333" y="357036"/>
                  </a:lnTo>
                  <a:lnTo>
                    <a:pt x="42016" y="398829"/>
                  </a:lnTo>
                  <a:lnTo>
                    <a:pt x="72058" y="435241"/>
                  </a:lnTo>
                  <a:lnTo>
                    <a:pt x="108469" y="465284"/>
                  </a:lnTo>
                  <a:lnTo>
                    <a:pt x="150259" y="487967"/>
                  </a:lnTo>
                  <a:lnTo>
                    <a:pt x="196441" y="502303"/>
                  </a:lnTo>
                  <a:lnTo>
                    <a:pt x="246024" y="507301"/>
                  </a:lnTo>
                  <a:lnTo>
                    <a:pt x="421767" y="507301"/>
                  </a:lnTo>
                  <a:lnTo>
                    <a:pt x="421767" y="577596"/>
                  </a:lnTo>
                  <a:lnTo>
                    <a:pt x="562356" y="437007"/>
                  </a:lnTo>
                  <a:lnTo>
                    <a:pt x="421767" y="296418"/>
                  </a:lnTo>
                  <a:lnTo>
                    <a:pt x="421767" y="366712"/>
                  </a:lnTo>
                  <a:lnTo>
                    <a:pt x="246024" y="366712"/>
                  </a:lnTo>
                  <a:lnTo>
                    <a:pt x="204984" y="358426"/>
                  </a:lnTo>
                  <a:lnTo>
                    <a:pt x="171470" y="335830"/>
                  </a:lnTo>
                  <a:lnTo>
                    <a:pt x="148874" y="302316"/>
                  </a:lnTo>
                  <a:lnTo>
                    <a:pt x="140589" y="261277"/>
                  </a:lnTo>
                  <a:lnTo>
                    <a:pt x="14058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771900" y="5777483"/>
              <a:ext cx="535305" cy="288290"/>
            </a:xfrm>
            <a:custGeom>
              <a:avLst/>
              <a:gdLst/>
              <a:ahLst/>
              <a:cxnLst/>
              <a:rect l="l" t="t" r="r" b="b"/>
              <a:pathLst>
                <a:path w="535304" h="288289">
                  <a:moveTo>
                    <a:pt x="390906" y="0"/>
                  </a:moveTo>
                  <a:lnTo>
                    <a:pt x="390906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90906" y="216026"/>
                  </a:lnTo>
                  <a:lnTo>
                    <a:pt x="390906" y="288035"/>
                  </a:lnTo>
                  <a:lnTo>
                    <a:pt x="534924" y="144017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771900" y="5777483"/>
              <a:ext cx="535305" cy="288290"/>
            </a:xfrm>
            <a:custGeom>
              <a:avLst/>
              <a:gdLst/>
              <a:ahLst/>
              <a:cxnLst/>
              <a:rect l="l" t="t" r="r" b="b"/>
              <a:pathLst>
                <a:path w="535304" h="288289">
                  <a:moveTo>
                    <a:pt x="0" y="72008"/>
                  </a:moveTo>
                  <a:lnTo>
                    <a:pt x="390906" y="72008"/>
                  </a:lnTo>
                  <a:lnTo>
                    <a:pt x="390906" y="0"/>
                  </a:lnTo>
                  <a:lnTo>
                    <a:pt x="534924" y="144017"/>
                  </a:lnTo>
                  <a:lnTo>
                    <a:pt x="390906" y="288035"/>
                  </a:lnTo>
                  <a:lnTo>
                    <a:pt x="390906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/>
          <p:cNvGrpSpPr/>
          <p:nvPr/>
        </p:nvGrpSpPr>
        <p:grpSpPr>
          <a:xfrm>
            <a:off x="6676643" y="5204459"/>
            <a:ext cx="585470" cy="866140"/>
            <a:chOff x="6676643" y="5204459"/>
            <a:chExt cx="585470" cy="866140"/>
          </a:xfrm>
        </p:grpSpPr>
        <p:sp>
          <p:nvSpPr>
            <p:cNvPr id="96" name="object 96"/>
            <p:cNvSpPr/>
            <p:nvPr/>
          </p:nvSpPr>
          <p:spPr>
            <a:xfrm>
              <a:off x="6681215" y="5209031"/>
              <a:ext cx="562610" cy="577850"/>
            </a:xfrm>
            <a:custGeom>
              <a:avLst/>
              <a:gdLst/>
              <a:ahLst/>
              <a:cxnLst/>
              <a:rect l="l" t="t" r="r" b="b"/>
              <a:pathLst>
                <a:path w="562609" h="577850">
                  <a:moveTo>
                    <a:pt x="140589" y="0"/>
                  </a:moveTo>
                  <a:lnTo>
                    <a:pt x="0" y="0"/>
                  </a:lnTo>
                  <a:lnTo>
                    <a:pt x="0" y="261264"/>
                  </a:lnTo>
                  <a:lnTo>
                    <a:pt x="4998" y="310851"/>
                  </a:lnTo>
                  <a:lnTo>
                    <a:pt x="19333" y="357036"/>
                  </a:lnTo>
                  <a:lnTo>
                    <a:pt x="42016" y="398829"/>
                  </a:lnTo>
                  <a:lnTo>
                    <a:pt x="72058" y="435241"/>
                  </a:lnTo>
                  <a:lnTo>
                    <a:pt x="108469" y="465284"/>
                  </a:lnTo>
                  <a:lnTo>
                    <a:pt x="150259" y="487967"/>
                  </a:lnTo>
                  <a:lnTo>
                    <a:pt x="196441" y="502303"/>
                  </a:lnTo>
                  <a:lnTo>
                    <a:pt x="246024" y="507301"/>
                  </a:lnTo>
                  <a:lnTo>
                    <a:pt x="421767" y="507301"/>
                  </a:lnTo>
                  <a:lnTo>
                    <a:pt x="421767" y="577596"/>
                  </a:lnTo>
                  <a:lnTo>
                    <a:pt x="562356" y="437007"/>
                  </a:lnTo>
                  <a:lnTo>
                    <a:pt x="421767" y="296418"/>
                  </a:lnTo>
                  <a:lnTo>
                    <a:pt x="421767" y="366712"/>
                  </a:lnTo>
                  <a:lnTo>
                    <a:pt x="246024" y="366712"/>
                  </a:lnTo>
                  <a:lnTo>
                    <a:pt x="204984" y="358426"/>
                  </a:lnTo>
                  <a:lnTo>
                    <a:pt x="171470" y="335830"/>
                  </a:lnTo>
                  <a:lnTo>
                    <a:pt x="148874" y="302316"/>
                  </a:lnTo>
                  <a:lnTo>
                    <a:pt x="140589" y="261277"/>
                  </a:lnTo>
                  <a:lnTo>
                    <a:pt x="14058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681215" y="5209031"/>
              <a:ext cx="562610" cy="577850"/>
            </a:xfrm>
            <a:custGeom>
              <a:avLst/>
              <a:gdLst/>
              <a:ahLst/>
              <a:cxnLst/>
              <a:rect l="l" t="t" r="r" b="b"/>
              <a:pathLst>
                <a:path w="562609" h="577850">
                  <a:moveTo>
                    <a:pt x="0" y="0"/>
                  </a:moveTo>
                  <a:lnTo>
                    <a:pt x="0" y="261264"/>
                  </a:lnTo>
                  <a:lnTo>
                    <a:pt x="4998" y="310851"/>
                  </a:lnTo>
                  <a:lnTo>
                    <a:pt x="19333" y="357036"/>
                  </a:lnTo>
                  <a:lnTo>
                    <a:pt x="42016" y="398829"/>
                  </a:lnTo>
                  <a:lnTo>
                    <a:pt x="72058" y="435241"/>
                  </a:lnTo>
                  <a:lnTo>
                    <a:pt x="108469" y="465284"/>
                  </a:lnTo>
                  <a:lnTo>
                    <a:pt x="150259" y="487967"/>
                  </a:lnTo>
                  <a:lnTo>
                    <a:pt x="196441" y="502303"/>
                  </a:lnTo>
                  <a:lnTo>
                    <a:pt x="246024" y="507301"/>
                  </a:lnTo>
                  <a:lnTo>
                    <a:pt x="421767" y="507301"/>
                  </a:lnTo>
                  <a:lnTo>
                    <a:pt x="421767" y="577596"/>
                  </a:lnTo>
                  <a:lnTo>
                    <a:pt x="562356" y="437007"/>
                  </a:lnTo>
                  <a:lnTo>
                    <a:pt x="421767" y="296418"/>
                  </a:lnTo>
                  <a:lnTo>
                    <a:pt x="421767" y="366712"/>
                  </a:lnTo>
                  <a:lnTo>
                    <a:pt x="246024" y="366712"/>
                  </a:lnTo>
                  <a:lnTo>
                    <a:pt x="204984" y="358426"/>
                  </a:lnTo>
                  <a:lnTo>
                    <a:pt x="171470" y="335830"/>
                  </a:lnTo>
                  <a:lnTo>
                    <a:pt x="148874" y="302316"/>
                  </a:lnTo>
                  <a:lnTo>
                    <a:pt x="140589" y="261277"/>
                  </a:lnTo>
                  <a:lnTo>
                    <a:pt x="14058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722363" y="5777483"/>
              <a:ext cx="535305" cy="288290"/>
            </a:xfrm>
            <a:custGeom>
              <a:avLst/>
              <a:gdLst/>
              <a:ahLst/>
              <a:cxnLst/>
              <a:rect l="l" t="t" r="r" b="b"/>
              <a:pathLst>
                <a:path w="535304" h="288289">
                  <a:moveTo>
                    <a:pt x="390906" y="0"/>
                  </a:moveTo>
                  <a:lnTo>
                    <a:pt x="390906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90906" y="216026"/>
                  </a:lnTo>
                  <a:lnTo>
                    <a:pt x="390906" y="288035"/>
                  </a:lnTo>
                  <a:lnTo>
                    <a:pt x="534924" y="144017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6722363" y="5777483"/>
              <a:ext cx="535305" cy="288290"/>
            </a:xfrm>
            <a:custGeom>
              <a:avLst/>
              <a:gdLst/>
              <a:ahLst/>
              <a:cxnLst/>
              <a:rect l="l" t="t" r="r" b="b"/>
              <a:pathLst>
                <a:path w="535304" h="288289">
                  <a:moveTo>
                    <a:pt x="0" y="72008"/>
                  </a:moveTo>
                  <a:lnTo>
                    <a:pt x="390906" y="72008"/>
                  </a:lnTo>
                  <a:lnTo>
                    <a:pt x="390906" y="0"/>
                  </a:lnTo>
                  <a:lnTo>
                    <a:pt x="534924" y="144017"/>
                  </a:lnTo>
                  <a:lnTo>
                    <a:pt x="390906" y="288035"/>
                  </a:lnTo>
                  <a:lnTo>
                    <a:pt x="390906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6544446" y="3867469"/>
            <a:ext cx="3198495" cy="8102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タ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イ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プ３｜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オン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プレ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の単純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な</a:t>
            </a:r>
            <a:r>
              <a:rPr dirty="0" sz="1600" spc="-15" b="1">
                <a:solidFill>
                  <a:srgbClr val="4BACC6"/>
                </a:solidFill>
                <a:latin typeface="Meiryo UI"/>
                <a:cs typeface="Meiryo UI"/>
              </a:rPr>
              <a:t>ク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ラ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ウ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ド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化</a:t>
            </a:r>
            <a:endParaRPr sz="1600">
              <a:latin typeface="Meiryo UI"/>
              <a:cs typeface="Meiryo UI"/>
            </a:endParaRPr>
          </a:p>
          <a:p>
            <a:pPr marL="12700" marR="17780">
              <a:lnSpc>
                <a:spcPct val="100000"/>
              </a:lnSpc>
              <a:spcBef>
                <a:spcPts val="590"/>
              </a:spcBef>
            </a:pPr>
            <a:r>
              <a:rPr dirty="0" sz="1200" spc="5">
                <a:latin typeface="Meiryo UI"/>
                <a:cs typeface="Meiryo UI"/>
              </a:rPr>
              <a:t>オン</a:t>
            </a:r>
            <a:r>
              <a:rPr dirty="0" sz="1200" spc="-5">
                <a:latin typeface="Meiryo UI"/>
                <a:cs typeface="Meiryo UI"/>
              </a:rPr>
              <a:t>プレ</a:t>
            </a:r>
            <a:r>
              <a:rPr dirty="0" sz="1200">
                <a:latin typeface="Meiryo UI"/>
                <a:cs typeface="Meiryo UI"/>
              </a:rPr>
              <a:t>のシステム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その</a:t>
            </a:r>
            <a:r>
              <a:rPr dirty="0" sz="1200" spc="-5">
                <a:latin typeface="Meiryo UI"/>
                <a:cs typeface="Meiryo UI"/>
              </a:rPr>
              <a:t>ままクラウ</a:t>
            </a:r>
            <a:r>
              <a:rPr dirty="0" sz="1200">
                <a:latin typeface="Meiryo UI"/>
                <a:cs typeface="Meiryo UI"/>
              </a:rPr>
              <a:t>ド環</a:t>
            </a:r>
            <a:r>
              <a:rPr dirty="0" sz="1200" spc="-5">
                <a:latin typeface="Meiryo UI"/>
                <a:cs typeface="Meiryo UI"/>
              </a:rPr>
              <a:t>境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移行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た </a:t>
            </a:r>
            <a:r>
              <a:rPr dirty="0" sz="1200">
                <a:latin typeface="Meiryo UI"/>
                <a:cs typeface="Meiryo UI"/>
              </a:rPr>
              <a:t>め</a:t>
            </a:r>
            <a:r>
              <a:rPr dirty="0" sz="1200" spc="-5">
                <a:latin typeface="Meiryo UI"/>
                <a:cs typeface="Meiryo UI"/>
              </a:rPr>
              <a:t>、クラウ</a:t>
            </a:r>
            <a:r>
              <a:rPr dirty="0" sz="1200">
                <a:latin typeface="Meiryo UI"/>
                <a:cs typeface="Meiryo UI"/>
              </a:rPr>
              <a:t>ドの利点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最大限活用で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10">
                <a:latin typeface="Meiryo UI"/>
                <a:cs typeface="Meiryo UI"/>
              </a:rPr>
              <a:t>い。</a:t>
            </a:r>
            <a:endParaRPr sz="12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14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39508"/>
            <a:ext cx="58318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2.3</a:t>
            </a:r>
            <a:r>
              <a:rPr dirty="0" sz="2000" spc="-20"/>
              <a:t> </a:t>
            </a:r>
            <a:r>
              <a:rPr dirty="0" sz="2000" spc="-5"/>
              <a:t>ユー</a:t>
            </a:r>
            <a:r>
              <a:rPr dirty="0" sz="2000"/>
              <a:t>ザ企業におけ</a:t>
            </a:r>
            <a:r>
              <a:rPr dirty="0" sz="2000" spc="-5"/>
              <a:t>る</a:t>
            </a:r>
            <a:r>
              <a:rPr dirty="0" sz="2000"/>
              <a:t>経営層</a:t>
            </a:r>
            <a:r>
              <a:rPr dirty="0" sz="2000" spc="-15"/>
              <a:t>・</a:t>
            </a:r>
            <a:r>
              <a:rPr dirty="0" sz="2000"/>
              <a:t>各部</a:t>
            </a:r>
            <a:r>
              <a:rPr dirty="0" sz="2000" spc="-15"/>
              <a:t>門</a:t>
            </a:r>
            <a:r>
              <a:rPr dirty="0" sz="2000"/>
              <a:t>・</a:t>
            </a:r>
            <a:r>
              <a:rPr dirty="0" sz="2000" spc="-15"/>
              <a:t>人</a:t>
            </a:r>
            <a:r>
              <a:rPr dirty="0" sz="2000"/>
              <a:t>材等</a:t>
            </a:r>
            <a:r>
              <a:rPr dirty="0" sz="2000" spc="-5"/>
              <a:t>の</a:t>
            </a:r>
            <a:r>
              <a:rPr dirty="0" sz="2000"/>
              <a:t>課題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344424" y="405384"/>
            <a:ext cx="9145905" cy="6434455"/>
          </a:xfrm>
          <a:custGeom>
            <a:avLst/>
            <a:gdLst/>
            <a:ahLst/>
            <a:cxnLst/>
            <a:rect l="l" t="t" r="r" b="b"/>
            <a:pathLst>
              <a:path w="9145905" h="6434455">
                <a:moveTo>
                  <a:pt x="9145524" y="0"/>
                </a:moveTo>
                <a:lnTo>
                  <a:pt x="0" y="0"/>
                </a:lnTo>
                <a:lnTo>
                  <a:pt x="0" y="6434328"/>
                </a:lnTo>
                <a:lnTo>
                  <a:pt x="9145524" y="6434328"/>
                </a:lnTo>
                <a:lnTo>
                  <a:pt x="9145524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699" y="501487"/>
            <a:ext cx="8659495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1600" spc="-5" b="1">
                <a:solidFill>
                  <a:srgbClr val="002060"/>
                </a:solidFill>
                <a:latin typeface="Meiryo UI"/>
                <a:cs typeface="Meiryo UI"/>
              </a:rPr>
              <a:t>①	</a:t>
            </a:r>
            <a:r>
              <a:rPr dirty="0" sz="1600" spc="-5" b="1">
                <a:latin typeface="Meiryo UI"/>
                <a:cs typeface="Meiryo UI"/>
              </a:rPr>
              <a:t>経営層の危機意識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コミッ</a:t>
            </a:r>
            <a:r>
              <a:rPr dirty="0" sz="1600" spc="-10" b="1">
                <a:latin typeface="Meiryo UI"/>
                <a:cs typeface="Meiryo UI"/>
              </a:rPr>
              <a:t>トにお</a:t>
            </a:r>
            <a:r>
              <a:rPr dirty="0" sz="1600" spc="-5" b="1">
                <a:latin typeface="Meiryo UI"/>
                <a:cs typeface="Meiryo UI"/>
              </a:rPr>
              <a:t>ける</a:t>
            </a:r>
            <a:r>
              <a:rPr dirty="0" sz="1600" spc="5" b="1">
                <a:latin typeface="Meiryo UI"/>
                <a:cs typeface="Meiryo UI"/>
              </a:rPr>
              <a:t>課</a:t>
            </a:r>
            <a:r>
              <a:rPr dirty="0" sz="1600" spc="-5" b="1">
                <a:latin typeface="Meiryo UI"/>
                <a:cs typeface="Meiryo UI"/>
              </a:rPr>
              <a:t>題</a:t>
            </a:r>
            <a:endParaRPr sz="1600">
              <a:latin typeface="Meiryo UI"/>
              <a:cs typeface="Meiryo UI"/>
            </a:endParaRPr>
          </a:p>
          <a:p>
            <a:pPr marL="754380" marR="101600" indent="-285115">
              <a:lnSpc>
                <a:spcPct val="100000"/>
              </a:lnSpc>
              <a:spcBef>
                <a:spcPts val="1195"/>
              </a:spcBef>
              <a:buFont typeface="Wingdings"/>
              <a:buChar char=""/>
              <a:tabLst>
                <a:tab pos="754380" algn="l"/>
                <a:tab pos="755015" algn="l"/>
              </a:tabLst>
            </a:pPr>
            <a:r>
              <a:rPr dirty="0" sz="1400">
                <a:latin typeface="Meiryo UI"/>
                <a:cs typeface="Meiryo UI"/>
              </a:rPr>
              <a:t>現在、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多く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経営者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>
                <a:latin typeface="Meiryo UI"/>
                <a:cs typeface="Meiryo UI"/>
              </a:rPr>
              <a:t>将</a:t>
            </a:r>
            <a:r>
              <a:rPr dirty="0" sz="1400" spc="-15">
                <a:latin typeface="Meiryo UI"/>
                <a:cs typeface="Meiryo UI"/>
              </a:rPr>
              <a:t>来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成</a:t>
            </a:r>
            <a:r>
              <a:rPr dirty="0" sz="1400" spc="-15">
                <a:latin typeface="Meiryo UI"/>
                <a:cs typeface="Meiryo UI"/>
              </a:rPr>
              <a:t>長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競争</a:t>
            </a:r>
            <a:r>
              <a:rPr dirty="0" sz="1400" spc="-15">
                <a:latin typeface="Meiryo UI"/>
                <a:cs typeface="Meiryo UI"/>
              </a:rPr>
              <a:t>力</a:t>
            </a:r>
            <a:r>
              <a:rPr dirty="0" sz="1400">
                <a:latin typeface="Meiryo UI"/>
                <a:cs typeface="Meiryo UI"/>
              </a:rPr>
              <a:t>強化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 spc="-15">
                <a:latin typeface="Meiryo UI"/>
                <a:cs typeface="Meiryo UI"/>
              </a:rPr>
              <a:t>技</a:t>
            </a:r>
            <a:r>
              <a:rPr dirty="0" sz="1400">
                <a:latin typeface="Meiryo UI"/>
                <a:cs typeface="Meiryo UI"/>
              </a:rPr>
              <a:t>術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活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て新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20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ネ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モ</a:t>
            </a:r>
            <a:r>
              <a:rPr dirty="0" sz="1400">
                <a:latin typeface="Meiryo UI"/>
                <a:cs typeface="Meiryo UI"/>
              </a:rPr>
              <a:t>デ </a:t>
            </a:r>
            <a:r>
              <a:rPr dirty="0" sz="1400" spc="5">
                <a:latin typeface="Meiryo UI"/>
                <a:cs typeface="Meiryo UI"/>
              </a:rPr>
              <a:t>ル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創出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柔</a:t>
            </a:r>
            <a:r>
              <a:rPr dirty="0" sz="1400" spc="-15">
                <a:latin typeface="Meiryo UI"/>
                <a:cs typeface="Meiryo UI"/>
              </a:rPr>
              <a:t>軟</a:t>
            </a:r>
            <a:r>
              <a:rPr dirty="0" sz="1400">
                <a:latin typeface="Meiryo UI"/>
                <a:cs typeface="Meiryo UI"/>
              </a:rPr>
              <a:t>に改</a:t>
            </a:r>
            <a:r>
              <a:rPr dirty="0" sz="1400" spc="-15">
                <a:latin typeface="Meiryo UI"/>
                <a:cs typeface="Meiryo UI"/>
              </a:rPr>
              <a:t>変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DX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必要性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について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解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考え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る。</a:t>
            </a:r>
            <a:endParaRPr sz="1400">
              <a:latin typeface="Meiryo UI"/>
              <a:cs typeface="Meiryo UI"/>
            </a:endParaRPr>
          </a:p>
          <a:p>
            <a:pPr marL="754380" marR="5080" indent="-2851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54380" algn="l"/>
                <a:tab pos="755015" algn="l"/>
              </a:tabLst>
            </a:pPr>
            <a:r>
              <a:rPr dirty="0" sz="1400">
                <a:latin typeface="Meiryo UI"/>
                <a:cs typeface="Meiryo UI"/>
              </a:rPr>
              <a:t>他方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ジタ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ル技術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判断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だ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少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ない</a:t>
            </a:r>
            <a:r>
              <a:rPr dirty="0" sz="1400" spc="-10">
                <a:latin typeface="Meiryo UI"/>
                <a:cs typeface="Meiryo UI"/>
              </a:rPr>
              <a:t>。た </a:t>
            </a:r>
            <a:r>
              <a:rPr dirty="0" sz="1400">
                <a:latin typeface="Meiryo UI"/>
                <a:cs typeface="Meiryo UI"/>
              </a:rPr>
              <a:t>だ、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た判断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行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 spc="-5">
                <a:latin typeface="Meiryo UI"/>
                <a:cs typeface="Meiryo UI"/>
              </a:rPr>
              <a:t>業は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必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言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いい</a:t>
            </a:r>
            <a:r>
              <a:rPr dirty="0" sz="1400" spc="-15">
                <a:latin typeface="Meiryo UI"/>
                <a:cs typeface="Meiryo UI"/>
              </a:rPr>
              <a:t>ほ</a:t>
            </a:r>
            <a:r>
              <a:rPr dirty="0" sz="1400" spc="-10">
                <a:latin typeface="Meiryo UI"/>
                <a:cs typeface="Meiryo UI"/>
              </a:rPr>
              <a:t>ど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層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ット</a:t>
            </a:r>
            <a:r>
              <a:rPr dirty="0" sz="1400" spc="-10">
                <a:latin typeface="Meiryo UI"/>
                <a:cs typeface="Meiryo UI"/>
              </a:rPr>
              <a:t>があ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企業は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経</a:t>
            </a:r>
            <a:r>
              <a:rPr dirty="0" sz="1400">
                <a:latin typeface="Meiryo UI"/>
                <a:cs typeface="Meiryo UI"/>
              </a:rPr>
              <a:t>営層の 関与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薄く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改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修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利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続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た方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全である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判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割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合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多い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754380" marR="63500" indent="-2851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54380" algn="l"/>
                <a:tab pos="755015" algn="l"/>
              </a:tabLst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企業内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一枚岩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ではない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ースがあ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事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>
                <a:latin typeface="Meiryo UI"/>
                <a:cs typeface="Meiryo UI"/>
              </a:rPr>
              <a:t>部</a:t>
            </a:r>
            <a:r>
              <a:rPr dirty="0" sz="1400" spc="-15">
                <a:latin typeface="Meiryo UI"/>
                <a:cs typeface="Meiryo UI"/>
              </a:rPr>
              <a:t>ご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に個</a:t>
            </a:r>
            <a:r>
              <a:rPr dirty="0" sz="1400" spc="-15">
                <a:latin typeface="Meiryo UI"/>
                <a:cs typeface="Meiryo UI"/>
              </a:rPr>
              <a:t>別</a:t>
            </a:r>
            <a:r>
              <a:rPr dirty="0" sz="1400">
                <a:latin typeface="Meiryo UI"/>
                <a:cs typeface="Meiryo UI"/>
              </a:rPr>
              <a:t>最適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利用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お り、全体最適</a:t>
            </a:r>
            <a:r>
              <a:rPr dirty="0" sz="1400" spc="-15">
                <a:latin typeface="Meiryo UI"/>
                <a:cs typeface="Meiryo UI"/>
              </a:rPr>
              <a:t>化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標</a:t>
            </a:r>
            <a:r>
              <a:rPr dirty="0" sz="1400">
                <a:latin typeface="Meiryo UI"/>
                <a:cs typeface="Meiryo UI"/>
              </a:rPr>
              <a:t>準化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試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ぞ</a:t>
            </a:r>
            <a:r>
              <a:rPr dirty="0" sz="1400" spc="-10">
                <a:latin typeface="Meiryo UI"/>
                <a:cs typeface="Meiryo UI"/>
              </a:rPr>
              <a:t>れの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抵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勢力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なって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前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進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こう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78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反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押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しきる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がで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るのは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ップのみ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>
                <a:latin typeface="Meiryo UI"/>
                <a:cs typeface="Meiryo UI"/>
              </a:rPr>
              <a:t>ミ</a:t>
            </a:r>
            <a:r>
              <a:rPr dirty="0" sz="1400" spc="-10">
                <a:latin typeface="Meiryo UI"/>
                <a:cs typeface="Meiryo UI"/>
              </a:rPr>
              <a:t>ッ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経</a:t>
            </a:r>
            <a:r>
              <a:rPr dirty="0" sz="1400" spc="-15">
                <a:latin typeface="Meiryo UI"/>
                <a:cs typeface="Meiryo UI"/>
              </a:rPr>
              <a:t>営</a:t>
            </a:r>
            <a:r>
              <a:rPr dirty="0" sz="1400">
                <a:latin typeface="Meiryo UI"/>
                <a:cs typeface="Meiryo UI"/>
              </a:rPr>
              <a:t>者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>
                <a:latin typeface="Meiryo UI"/>
                <a:cs typeface="Meiryo UI"/>
              </a:rPr>
              <a:t>未</a:t>
            </a:r>
            <a:r>
              <a:rPr dirty="0" sz="1400" spc="-15">
                <a:latin typeface="Meiryo UI"/>
                <a:cs typeface="Meiryo UI"/>
              </a:rPr>
              <a:t>だ</a:t>
            </a:r>
            <a:r>
              <a:rPr dirty="0" sz="1400">
                <a:latin typeface="Meiryo UI"/>
                <a:cs typeface="Meiryo UI"/>
              </a:rPr>
              <a:t>少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い。</a:t>
            </a:r>
            <a:endParaRPr sz="1400">
              <a:latin typeface="Meiryo UI"/>
              <a:cs typeface="Meiryo UI"/>
            </a:endParaRPr>
          </a:p>
          <a:p>
            <a:pPr marL="754380" marR="92710" indent="-2851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54380" algn="l"/>
                <a:tab pos="755015" algn="l"/>
              </a:tabLst>
            </a:pPr>
            <a:r>
              <a:rPr dirty="0" sz="1400">
                <a:latin typeface="Meiryo UI"/>
                <a:cs typeface="Meiryo UI"/>
              </a:rPr>
              <a:t>米国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0">
                <a:latin typeface="Meiryo UI"/>
                <a:cs typeface="Meiryo UI"/>
              </a:rPr>
              <a:t>ITシス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0">
                <a:latin typeface="Meiryo UI"/>
                <a:cs typeface="Meiryo UI"/>
              </a:rPr>
              <a:t>サイ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セ</a:t>
            </a:r>
            <a:r>
              <a:rPr dirty="0" sz="1400" spc="-10">
                <a:latin typeface="Meiryo UI"/>
                <a:cs typeface="Meiryo UI"/>
              </a:rPr>
              <a:t>キ</a:t>
            </a:r>
            <a:r>
              <a:rPr dirty="0" sz="1400" spc="-5">
                <a:latin typeface="Meiryo UI"/>
                <a:cs typeface="Meiryo UI"/>
              </a:rPr>
              <a:t>ュ</a:t>
            </a:r>
            <a:r>
              <a:rPr dirty="0" sz="1400" spc="5">
                <a:latin typeface="Meiryo UI"/>
                <a:cs typeface="Meiryo UI"/>
              </a:rPr>
              <a:t>リテ</a:t>
            </a:r>
            <a:r>
              <a:rPr dirty="0" sz="1400" spc="-15">
                <a:latin typeface="Meiryo UI"/>
                <a:cs typeface="Meiryo UI"/>
              </a:rPr>
              <a:t>ィ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経営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>
                <a:latin typeface="Meiryo UI"/>
                <a:cs typeface="Meiryo UI"/>
              </a:rPr>
              <a:t>自</a:t>
            </a:r>
            <a:r>
              <a:rPr dirty="0" sz="1400" spc="-15">
                <a:latin typeface="Meiryo UI"/>
                <a:cs typeface="Meiryo UI"/>
              </a:rPr>
              <a:t>身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取締</a:t>
            </a:r>
            <a:r>
              <a:rPr dirty="0" sz="1400" spc="-15">
                <a:latin typeface="Meiryo UI"/>
                <a:cs typeface="Meiryo UI"/>
              </a:rPr>
              <a:t>役</a:t>
            </a:r>
            <a:r>
              <a:rPr dirty="0" sz="1400">
                <a:latin typeface="Meiryo UI"/>
                <a:cs typeface="Meiryo UI"/>
              </a:rPr>
              <a:t>会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ンバ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に説</a:t>
            </a:r>
            <a:r>
              <a:rPr dirty="0" sz="1400" spc="-15">
                <a:latin typeface="Meiryo UI"/>
                <a:cs typeface="Meiryo UI"/>
              </a:rPr>
              <a:t>明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 spc="-15">
                <a:latin typeface="Meiryo UI"/>
                <a:cs typeface="Meiryo UI"/>
              </a:rPr>
              <a:t>我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国</a:t>
            </a:r>
            <a:r>
              <a:rPr dirty="0" sz="1400" spc="-10">
                <a:latin typeface="Meiryo UI"/>
                <a:cs typeface="Meiryo UI"/>
              </a:rPr>
              <a:t>では 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 spc="5">
                <a:latin typeface="Meiryo UI"/>
                <a:cs typeface="Meiryo UI"/>
              </a:rPr>
              <a:t>での</a:t>
            </a:r>
            <a:r>
              <a:rPr dirty="0" sz="1400" spc="-15">
                <a:latin typeface="Meiryo UI"/>
                <a:cs typeface="Meiryo UI"/>
              </a:rPr>
              <a:t>実</a:t>
            </a:r>
            <a:r>
              <a:rPr dirty="0" sz="1400">
                <a:latin typeface="Meiryo UI"/>
                <a:cs typeface="Meiryo UI"/>
              </a:rPr>
              <a:t>態に</a:t>
            </a:r>
            <a:r>
              <a:rPr dirty="0" sz="1400" spc="-5">
                <a:latin typeface="Meiryo UI"/>
                <a:cs typeface="Meiryo UI"/>
              </a:rPr>
              <a:t>はな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場</a:t>
            </a:r>
            <a:r>
              <a:rPr dirty="0" sz="1400">
                <a:latin typeface="Meiryo UI"/>
                <a:cs typeface="Meiryo UI"/>
              </a:rPr>
              <a:t>合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多</a:t>
            </a:r>
            <a:r>
              <a:rPr dirty="0" sz="1400" spc="-10">
                <a:latin typeface="Meiryo UI"/>
                <a:cs typeface="Meiryo UI"/>
              </a:rPr>
              <a:t>いと</a:t>
            </a:r>
            <a:r>
              <a:rPr dirty="0" sz="1400">
                <a:latin typeface="Meiryo UI"/>
                <a:cs typeface="Meiryo UI"/>
              </a:rPr>
              <a:t>考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787" y="3640927"/>
            <a:ext cx="8698865" cy="3042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1600" spc="-5" b="1">
                <a:solidFill>
                  <a:srgbClr val="002060"/>
                </a:solidFill>
                <a:latin typeface="Meiryo UI"/>
                <a:cs typeface="Meiryo UI"/>
              </a:rPr>
              <a:t>②	</a:t>
            </a:r>
            <a:r>
              <a:rPr dirty="0" sz="1600" spc="-10" b="1">
                <a:latin typeface="Meiryo UI"/>
                <a:cs typeface="Meiryo UI"/>
              </a:rPr>
              <a:t>CIO</a:t>
            </a:r>
            <a:r>
              <a:rPr dirty="0" sz="1600" spc="-5" b="1">
                <a:latin typeface="Meiryo UI"/>
                <a:cs typeface="Meiryo UI"/>
              </a:rPr>
              <a:t>や情報</a:t>
            </a:r>
            <a:r>
              <a:rPr dirty="0" sz="1600" b="1">
                <a:latin typeface="Meiryo UI"/>
                <a:cs typeface="Meiryo UI"/>
              </a:rPr>
              <a:t>シス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ム部門</a:t>
            </a:r>
            <a:r>
              <a:rPr dirty="0" sz="1600" spc="-10" b="1">
                <a:latin typeface="Meiryo UI"/>
                <a:cs typeface="Meiryo UI"/>
              </a:rPr>
              <a:t>にお</a:t>
            </a:r>
            <a:r>
              <a:rPr dirty="0" sz="1600" spc="-5" b="1">
                <a:latin typeface="Meiryo UI"/>
                <a:cs typeface="Meiryo UI"/>
              </a:rPr>
              <a:t>ける課題</a:t>
            </a:r>
            <a:endParaRPr sz="1600">
              <a:latin typeface="Meiryo UI"/>
              <a:cs typeface="Meiryo UI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1195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国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CIOや</a:t>
            </a:r>
            <a:r>
              <a:rPr dirty="0" sz="1400" spc="-15">
                <a:latin typeface="Meiryo UI"/>
                <a:cs typeface="Meiryo UI"/>
              </a:rPr>
              <a:t>情</a:t>
            </a:r>
            <a:r>
              <a:rPr dirty="0" sz="1400">
                <a:latin typeface="Meiryo UI"/>
                <a:cs typeface="Meiryo UI"/>
              </a:rPr>
              <a:t>報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部</a:t>
            </a:r>
            <a:r>
              <a:rPr dirty="0" sz="1400">
                <a:latin typeface="Meiryo UI"/>
                <a:cs typeface="Meiryo UI"/>
              </a:rPr>
              <a:t>門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自身でベ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評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価</a:t>
            </a:r>
            <a:r>
              <a:rPr dirty="0" sz="1400" spc="-10">
                <a:latin typeface="Meiryo UI"/>
                <a:cs typeface="Meiryo UI"/>
              </a:rPr>
              <a:t>し、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誰も使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っていな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3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くる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とで</a:t>
            </a:r>
            <a:r>
              <a:rPr dirty="0" sz="1400" spc="-15">
                <a:latin typeface="Meiryo UI"/>
                <a:cs typeface="Meiryo UI"/>
              </a:rPr>
              <a:t>評</a:t>
            </a:r>
            <a:r>
              <a:rPr dirty="0" sz="1400">
                <a:latin typeface="Meiryo UI"/>
                <a:cs typeface="Meiryo UI"/>
              </a:rPr>
              <a:t>価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得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 spc="-15">
                <a:latin typeface="Meiryo UI"/>
                <a:cs typeface="Meiryo UI"/>
              </a:rPr>
              <a:t>多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algn="just" marL="756285" marR="14604" indent="-28702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れに対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我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場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合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CIOや</a:t>
            </a:r>
            <a:r>
              <a:rPr dirty="0" sz="1400">
                <a:latin typeface="Meiryo UI"/>
                <a:cs typeface="Meiryo UI"/>
              </a:rPr>
              <a:t>情</a:t>
            </a:r>
            <a:r>
              <a:rPr dirty="0" sz="1400" spc="-15">
                <a:latin typeface="Meiryo UI"/>
                <a:cs typeface="Meiryo UI"/>
              </a:rPr>
              <a:t>報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 spc="-5">
                <a:latin typeface="Meiryo UI"/>
                <a:cs typeface="Meiryo UI"/>
              </a:rPr>
              <a:t>部</a:t>
            </a:r>
            <a:r>
              <a:rPr dirty="0" sz="1400" spc="-15">
                <a:latin typeface="Meiryo UI"/>
                <a:cs typeface="Meiryo UI"/>
              </a:rPr>
              <a:t>門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>
                <a:latin typeface="Meiryo UI"/>
                <a:cs typeface="Meiryo UI"/>
              </a:rPr>
              <a:t>複</a:t>
            </a:r>
            <a:r>
              <a:rPr dirty="0" sz="1400" spc="-15">
                <a:latin typeface="Meiryo UI"/>
                <a:cs typeface="Meiryo UI"/>
              </a:rPr>
              <a:t>数</a:t>
            </a:r>
            <a:r>
              <a:rPr dirty="0" sz="1400" spc="-10">
                <a:latin typeface="Meiryo UI"/>
                <a:cs typeface="Meiryo UI"/>
              </a:rPr>
              <a:t>のベ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 spc="-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提</a:t>
            </a:r>
            <a:r>
              <a:rPr dirty="0" sz="1400" spc="-15">
                <a:latin typeface="Meiryo UI"/>
                <a:cs typeface="Meiryo UI"/>
              </a:rPr>
              <a:t>案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受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身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のビ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ネス</a:t>
            </a:r>
            <a:r>
              <a:rPr dirty="0" u="sng" sz="1400" spc="-10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たベン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企業自身で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判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断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るよりは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これ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付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合い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のある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の提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まま受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入れ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いがち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経</a:t>
            </a:r>
            <a:r>
              <a:rPr dirty="0" sz="1400" spc="-15">
                <a:latin typeface="Meiryo UI"/>
                <a:cs typeface="Meiryo UI"/>
              </a:rPr>
              <a:t>営</a:t>
            </a:r>
            <a:r>
              <a:rPr dirty="0" sz="1400">
                <a:latin typeface="Meiryo UI"/>
                <a:cs typeface="Meiryo UI"/>
              </a:rPr>
              <a:t>者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リ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懸</a:t>
            </a:r>
            <a:r>
              <a:rPr dirty="0" sz="1400">
                <a:latin typeface="Meiryo UI"/>
                <a:cs typeface="Meiryo UI"/>
              </a:rPr>
              <a:t>念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大</a:t>
            </a:r>
            <a:r>
              <a:rPr dirty="0" sz="1400" spc="-15">
                <a:latin typeface="Meiryo UI"/>
                <a:cs typeface="Meiryo UI"/>
              </a:rPr>
              <a:t>手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提</a:t>
            </a:r>
            <a:r>
              <a:rPr dirty="0" sz="1400" spc="-15">
                <a:latin typeface="Meiryo UI"/>
                <a:cs typeface="Meiryo UI"/>
              </a:rPr>
              <a:t>案</a:t>
            </a:r>
            <a:r>
              <a:rPr dirty="0" sz="1400" spc="-10">
                <a:latin typeface="Meiryo UI"/>
                <a:cs typeface="Meiryo UI"/>
              </a:rPr>
              <a:t>であれ</a:t>
            </a:r>
            <a:r>
              <a:rPr dirty="0" sz="1400" spc="-5">
                <a:latin typeface="Meiryo UI"/>
                <a:cs typeface="Meiryo UI"/>
              </a:rPr>
              <a:t>ば問</a:t>
            </a:r>
            <a:r>
              <a:rPr dirty="0" sz="1400" spc="-15">
                <a:latin typeface="Meiryo UI"/>
                <a:cs typeface="Meiryo UI"/>
              </a:rPr>
              <a:t>題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いとの</a:t>
            </a:r>
            <a:r>
              <a:rPr dirty="0" sz="1400">
                <a:latin typeface="Meiryo UI"/>
                <a:cs typeface="Meiryo UI"/>
              </a:rPr>
              <a:t>判</a:t>
            </a:r>
            <a:r>
              <a:rPr dirty="0" sz="1400" spc="-15">
                <a:latin typeface="Meiryo UI"/>
                <a:cs typeface="Meiryo UI"/>
              </a:rPr>
              <a:t>断</a:t>
            </a:r>
            <a:r>
              <a:rPr dirty="0" sz="1400">
                <a:latin typeface="Meiryo UI"/>
                <a:cs typeface="Meiryo UI"/>
              </a:rPr>
              <a:t>に傾き</a:t>
            </a:r>
            <a:r>
              <a:rPr dirty="0" sz="1400" spc="5">
                <a:latin typeface="Meiryo UI"/>
                <a:cs typeface="Meiryo UI"/>
              </a:rPr>
              <a:t>が </a:t>
            </a:r>
            <a:r>
              <a:rPr dirty="0" sz="1400" spc="-5">
                <a:latin typeface="Meiryo UI"/>
                <a:cs typeface="Meiryo UI"/>
              </a:rPr>
              <a:t>ち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10">
                <a:latin typeface="Meiryo UI"/>
                <a:cs typeface="Meiryo UI"/>
              </a:rPr>
              <a:t>あり、CIO</a:t>
            </a:r>
            <a:r>
              <a:rPr dirty="0" sz="1400">
                <a:latin typeface="Meiryo UI"/>
                <a:cs typeface="Meiryo UI"/>
              </a:rPr>
              <a:t>自身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な報</a:t>
            </a:r>
            <a:r>
              <a:rPr dirty="0" sz="1400" spc="-15">
                <a:latin typeface="Meiryo UI"/>
                <a:cs typeface="Meiryo UI"/>
              </a:rPr>
              <a:t>告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仕方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70485">
              <a:lnSpc>
                <a:spcPct val="100000"/>
              </a:lnSpc>
              <a:spcBef>
                <a:spcPts val="1205"/>
              </a:spcBef>
              <a:tabLst>
                <a:tab pos="527685" algn="l"/>
              </a:tabLst>
            </a:pPr>
            <a:r>
              <a:rPr dirty="0" sz="1600" spc="-5" b="1">
                <a:solidFill>
                  <a:srgbClr val="002060"/>
                </a:solidFill>
                <a:latin typeface="Meiryo UI"/>
                <a:cs typeface="Meiryo UI"/>
              </a:rPr>
              <a:t>③	</a:t>
            </a:r>
            <a:r>
              <a:rPr dirty="0" sz="1600" spc="-5" b="1">
                <a:latin typeface="Meiryo UI"/>
                <a:cs typeface="Meiryo UI"/>
              </a:rPr>
              <a:t>事業部門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情報</a:t>
            </a:r>
            <a:r>
              <a:rPr dirty="0" sz="1600" b="1">
                <a:latin typeface="Meiryo UI"/>
                <a:cs typeface="Meiryo UI"/>
              </a:rPr>
              <a:t>シス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ム部門の役割分担</a:t>
            </a:r>
            <a:endParaRPr sz="1600">
              <a:latin typeface="Meiryo UI"/>
              <a:cs typeface="Meiryo UI"/>
            </a:endParaRPr>
          </a:p>
          <a:p>
            <a:pPr algn="just" lvl="1" marL="812165" marR="18415" indent="-285115">
              <a:lnSpc>
                <a:spcPct val="100000"/>
              </a:lnSpc>
              <a:spcBef>
                <a:spcPts val="1195"/>
              </a:spcBef>
              <a:buFont typeface="Wingdings"/>
              <a:buChar char=""/>
              <a:tabLst>
                <a:tab pos="81280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事業部門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ェ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のオー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ップ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持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仕</a:t>
            </a:r>
            <a:r>
              <a:rPr dirty="0" sz="1400" spc="-15">
                <a:latin typeface="Meiryo UI"/>
                <a:cs typeface="Meiryo UI"/>
              </a:rPr>
              <a:t>様</a:t>
            </a:r>
            <a:r>
              <a:rPr dirty="0" sz="1400">
                <a:latin typeface="Meiryo UI"/>
                <a:cs typeface="Meiryo UI"/>
              </a:rPr>
              <a:t>決定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受</a:t>
            </a:r>
            <a:r>
              <a:rPr dirty="0" sz="1400">
                <a:latin typeface="Meiryo UI"/>
                <a:cs typeface="Meiryo UI"/>
              </a:rPr>
              <a:t>入テ</a:t>
            </a:r>
            <a:r>
              <a:rPr dirty="0" sz="1400" spc="-10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施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る仕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みになっていない</a:t>
            </a:r>
            <a:r>
              <a:rPr dirty="0" sz="1400">
                <a:latin typeface="Meiryo UI"/>
                <a:cs typeface="Meiryo UI"/>
              </a:rPr>
              <a:t>場合 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事業部門と情報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システム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部門で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ケー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ョン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場</a:t>
            </a:r>
            <a:r>
              <a:rPr dirty="0" sz="1400" spc="-15">
                <a:latin typeface="Meiryo UI"/>
                <a:cs typeface="Meiryo UI"/>
              </a:rPr>
              <a:t>合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多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結果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たも </a:t>
            </a:r>
            <a:r>
              <a:rPr dirty="0" sz="1400" spc="5">
                <a:latin typeface="Meiryo UI"/>
                <a:cs typeface="Meiryo UI"/>
              </a:rPr>
              <a:t>のが</a:t>
            </a:r>
            <a:r>
              <a:rPr dirty="0" sz="1400">
                <a:latin typeface="Meiryo UI"/>
                <a:cs typeface="Meiryo UI"/>
              </a:rPr>
              <a:t>事業部</a:t>
            </a:r>
            <a:r>
              <a:rPr dirty="0" sz="1400" spc="-15">
                <a:latin typeface="Meiryo UI"/>
                <a:cs typeface="Meiryo UI"/>
              </a:rPr>
              <a:t>門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満</a:t>
            </a:r>
            <a:r>
              <a:rPr dirty="0" sz="1400" spc="-15">
                <a:latin typeface="Meiryo UI"/>
                <a:cs typeface="Meiryo UI"/>
              </a:rPr>
              <a:t>足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2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69856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2.3</a:t>
            </a:r>
            <a:r>
              <a:rPr dirty="0" spc="-85"/>
              <a:t> </a:t>
            </a:r>
            <a:r>
              <a:rPr dirty="0" spc="5"/>
              <a:t>ユ</a:t>
            </a:r>
            <a:r>
              <a:rPr dirty="0" spc="-5"/>
              <a:t>ーザ企業</a:t>
            </a:r>
            <a:r>
              <a:rPr dirty="0"/>
              <a:t>に</a:t>
            </a:r>
            <a:r>
              <a:rPr dirty="0" spc="-5"/>
              <a:t>おけ</a:t>
            </a:r>
            <a:r>
              <a:rPr dirty="0"/>
              <a:t>る経営層</a:t>
            </a:r>
            <a:r>
              <a:rPr dirty="0" spc="-5"/>
              <a:t>・</a:t>
            </a:r>
            <a:r>
              <a:rPr dirty="0"/>
              <a:t>各部門</a:t>
            </a:r>
            <a:r>
              <a:rPr dirty="0" spc="-5"/>
              <a:t>・</a:t>
            </a:r>
            <a:r>
              <a:rPr dirty="0"/>
              <a:t>人材等の課題</a:t>
            </a:r>
          </a:p>
        </p:txBody>
      </p:sp>
      <p:sp>
        <p:nvSpPr>
          <p:cNvPr id="3" name="object 3"/>
          <p:cNvSpPr/>
          <p:nvPr/>
        </p:nvSpPr>
        <p:spPr>
          <a:xfrm>
            <a:off x="344424" y="539495"/>
            <a:ext cx="9145905" cy="4712335"/>
          </a:xfrm>
          <a:custGeom>
            <a:avLst/>
            <a:gdLst/>
            <a:ahLst/>
            <a:cxnLst/>
            <a:rect l="l" t="t" r="r" b="b"/>
            <a:pathLst>
              <a:path w="9145905" h="4712335">
                <a:moveTo>
                  <a:pt x="9145524" y="0"/>
                </a:moveTo>
                <a:lnTo>
                  <a:pt x="0" y="0"/>
                </a:lnTo>
                <a:lnTo>
                  <a:pt x="0" y="4712208"/>
                </a:lnTo>
                <a:lnTo>
                  <a:pt x="9145524" y="4712208"/>
                </a:lnTo>
                <a:lnTo>
                  <a:pt x="9145524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7339" y="635499"/>
            <a:ext cx="8704580" cy="447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2060"/>
                </a:solidFill>
                <a:latin typeface="Meiryo UI"/>
                <a:cs typeface="Meiryo UI"/>
              </a:rPr>
              <a:t>④</a:t>
            </a:r>
            <a:r>
              <a:rPr dirty="0" sz="1800" spc="265" b="1">
                <a:solidFill>
                  <a:srgbClr val="002060"/>
                </a:solidFill>
                <a:latin typeface="Meiryo UI"/>
                <a:cs typeface="Meiryo UI"/>
              </a:rPr>
              <a:t> </a:t>
            </a:r>
            <a:r>
              <a:rPr dirty="0" sz="1800" spc="-10" b="1">
                <a:latin typeface="Meiryo UI"/>
                <a:cs typeface="Meiryo UI"/>
              </a:rPr>
              <a:t>DX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進め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上で</a:t>
            </a:r>
            <a:r>
              <a:rPr dirty="0" sz="1800" spc="5" b="1">
                <a:latin typeface="Meiryo UI"/>
                <a:cs typeface="Meiryo UI"/>
              </a:rPr>
              <a:t>ベ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spc="-5" b="1">
                <a:latin typeface="Meiryo UI"/>
                <a:cs typeface="Meiryo UI"/>
              </a:rPr>
              <a:t>ダー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頼ら</a:t>
            </a:r>
            <a:r>
              <a:rPr dirty="0" sz="1800" spc="-5" b="1">
                <a:latin typeface="Meiryo UI"/>
                <a:cs typeface="Meiryo UI"/>
              </a:rPr>
              <a:t>ざ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得ない現状</a:t>
            </a:r>
            <a:endParaRPr sz="1800">
              <a:latin typeface="Meiryo UI"/>
              <a:cs typeface="Meiryo UI"/>
            </a:endParaRPr>
          </a:p>
          <a:p>
            <a:pPr marL="812165" marR="5080" indent="-2851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400">
                <a:latin typeface="Meiryo UI"/>
                <a:cs typeface="Meiryo UI"/>
              </a:rPr>
              <a:t>DX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5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不足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深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刻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課題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会</a:t>
            </a:r>
            <a:r>
              <a:rPr dirty="0" sz="1400" spc="-15">
                <a:latin typeface="Meiryo UI"/>
                <a:cs typeface="Meiryo UI"/>
              </a:rPr>
              <a:t>社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中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に精</a:t>
            </a:r>
            <a:r>
              <a:rPr dirty="0" sz="1400" spc="-15">
                <a:latin typeface="Meiryo UI"/>
                <a:cs typeface="Meiryo UI"/>
              </a:rPr>
              <a:t>通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 人</a:t>
            </a:r>
            <a:r>
              <a:rPr dirty="0" sz="1400" spc="-5">
                <a:latin typeface="Meiryo UI"/>
                <a:cs typeface="Meiryo UI"/>
              </a:rPr>
              <a:t>やプ</a:t>
            </a:r>
            <a:r>
              <a:rPr dirty="0" sz="1400" spc="5">
                <a:latin typeface="Meiryo UI"/>
                <a:cs typeface="Meiryo UI"/>
              </a:rPr>
              <a:t>ロ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>
                <a:latin typeface="Meiryo UI"/>
                <a:cs typeface="Meiryo UI"/>
              </a:rPr>
              <a:t>ェクト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マ</a:t>
            </a:r>
            <a:r>
              <a:rPr dirty="0" sz="1400" spc="-10">
                <a:latin typeface="Meiryo UI"/>
                <a:cs typeface="Meiryo UI"/>
              </a:rPr>
              <a:t>ネ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人</a:t>
            </a:r>
            <a:r>
              <a:rPr dirty="0" sz="1400" spc="-15">
                <a:latin typeface="Meiryo UI"/>
                <a:cs typeface="Meiryo UI"/>
              </a:rPr>
              <a:t>材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不</a:t>
            </a:r>
            <a:r>
              <a:rPr dirty="0" sz="1400" spc="-15">
                <a:latin typeface="Meiryo UI"/>
                <a:cs typeface="Meiryo UI"/>
              </a:rPr>
              <a:t>足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結果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2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>
                <a:latin typeface="Meiryo UI"/>
                <a:cs typeface="Meiryo UI"/>
              </a:rPr>
              <a:t>に経</a:t>
            </a:r>
            <a:r>
              <a:rPr dirty="0" sz="1400" spc="-15">
                <a:latin typeface="Meiryo UI"/>
                <a:cs typeface="Meiryo UI"/>
              </a:rPr>
              <a:t>験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知</a:t>
            </a:r>
            <a:r>
              <a:rPr dirty="0" sz="1400">
                <a:latin typeface="Meiryo UI"/>
                <a:cs typeface="Meiryo UI"/>
              </a:rPr>
              <a:t>見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含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頼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5">
                <a:latin typeface="Meiryo UI"/>
                <a:cs typeface="Meiryo UI"/>
              </a:rPr>
              <a:t>ざ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を 得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5">
                <a:latin typeface="Meiryo UI"/>
                <a:cs typeface="Meiryo UI"/>
              </a:rPr>
              <a:t>いと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のが</a:t>
            </a:r>
            <a:r>
              <a:rPr dirty="0" sz="1400" spc="-15">
                <a:latin typeface="Meiryo UI"/>
                <a:cs typeface="Meiryo UI"/>
              </a:rPr>
              <a:t>現</a:t>
            </a:r>
            <a:r>
              <a:rPr dirty="0" sz="1400">
                <a:latin typeface="Meiryo UI"/>
                <a:cs typeface="Meiryo UI"/>
              </a:rPr>
              <a:t>状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b="1">
                <a:solidFill>
                  <a:srgbClr val="002060"/>
                </a:solidFill>
                <a:latin typeface="Meiryo UI"/>
                <a:cs typeface="Meiryo UI"/>
              </a:rPr>
              <a:t>⑤</a:t>
            </a:r>
            <a:r>
              <a:rPr dirty="0" sz="1800" spc="260" b="1">
                <a:solidFill>
                  <a:srgbClr val="002060"/>
                </a:solidFill>
                <a:latin typeface="Meiryo UI"/>
                <a:cs typeface="Meiryo UI"/>
              </a:rPr>
              <a:t> </a:t>
            </a:r>
            <a:r>
              <a:rPr dirty="0" sz="1800" b="1">
                <a:latin typeface="Meiryo UI"/>
                <a:cs typeface="Meiryo UI"/>
              </a:rPr>
              <a:t>老朽化し</a:t>
            </a:r>
            <a:r>
              <a:rPr dirty="0" sz="1800" spc="-5" b="1">
                <a:latin typeface="Meiryo UI"/>
                <a:cs typeface="Meiryo UI"/>
              </a:rPr>
              <a:t>たシ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テ</a:t>
            </a:r>
            <a:r>
              <a:rPr dirty="0" sz="1800" b="1">
                <a:latin typeface="Meiryo UI"/>
                <a:cs typeface="Meiryo UI"/>
              </a:rPr>
              <a:t>ムの運用</a:t>
            </a:r>
            <a:r>
              <a:rPr dirty="0" sz="1800" spc="-5" b="1">
                <a:latin typeface="Meiryo UI"/>
                <a:cs typeface="Meiryo UI"/>
              </a:rPr>
              <a:t>・</a:t>
            </a:r>
            <a:r>
              <a:rPr dirty="0" sz="1800" b="1">
                <a:latin typeface="Meiryo UI"/>
                <a:cs typeface="Meiryo UI"/>
              </a:rPr>
              <a:t>保守</a:t>
            </a:r>
            <a:r>
              <a:rPr dirty="0" sz="1800" spc="-5" b="1">
                <a:latin typeface="Meiryo UI"/>
                <a:cs typeface="Meiryo UI"/>
              </a:rPr>
              <a:t>がで</a:t>
            </a:r>
            <a:r>
              <a:rPr dirty="0" sz="1800" spc="-10" b="1">
                <a:latin typeface="Meiryo UI"/>
                <a:cs typeface="Meiryo UI"/>
              </a:rPr>
              <a:t>きる</a:t>
            </a:r>
            <a:r>
              <a:rPr dirty="0" sz="1800" b="1">
                <a:latin typeface="Meiryo UI"/>
                <a:cs typeface="Meiryo UI"/>
              </a:rPr>
              <a:t>人材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枯渇</a:t>
            </a:r>
            <a:endParaRPr sz="1800">
              <a:latin typeface="Meiryo UI"/>
              <a:cs typeface="Meiryo UI"/>
            </a:endParaRPr>
          </a:p>
          <a:p>
            <a:pPr marL="756285" marR="10160" indent="-28702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今後、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老朽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仕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様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把握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ため、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テナ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のスキル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持つ</a:t>
            </a:r>
            <a:r>
              <a:rPr dirty="0" sz="1400" spc="-15">
                <a:latin typeface="Meiryo UI"/>
                <a:cs typeface="Meiryo UI"/>
              </a:rPr>
              <a:t>人</a:t>
            </a:r>
            <a:r>
              <a:rPr dirty="0" sz="1400">
                <a:latin typeface="Meiryo UI"/>
                <a:cs typeface="Meiryo UI"/>
              </a:rPr>
              <a:t>材 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枯渇して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くこ</a:t>
            </a:r>
            <a:r>
              <a:rPr dirty="0" sz="1400" spc="-10">
                <a:latin typeface="Meiryo UI"/>
                <a:cs typeface="Meiryo UI"/>
              </a:rPr>
              <a:t>とか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、どの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かとい</a:t>
            </a:r>
            <a:r>
              <a:rPr dirty="0" sz="1400">
                <a:latin typeface="Meiryo UI"/>
                <a:cs typeface="Meiryo UI"/>
              </a:rPr>
              <a:t>う課題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algn="just" marL="756285" marR="73660" indent="-28702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5692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先端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学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ん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だ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若い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ンフレ</a:t>
            </a:r>
            <a:r>
              <a:rPr dirty="0" sz="1400" spc="-10">
                <a:latin typeface="Meiryo UI"/>
                <a:cs typeface="Meiryo UI"/>
              </a:rPr>
              <a:t>ーム</a:t>
            </a:r>
            <a:r>
              <a:rPr dirty="0" sz="1400" spc="-20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含</a:t>
            </a:r>
            <a:r>
              <a:rPr dirty="0" sz="1400" spc="-10">
                <a:latin typeface="Meiryo UI"/>
                <a:cs typeface="Meiryo UI"/>
              </a:rPr>
              <a:t>む</a:t>
            </a:r>
            <a:r>
              <a:rPr dirty="0" sz="1400" spc="-5">
                <a:latin typeface="Meiryo UI"/>
                <a:cs typeface="Meiryo UI"/>
              </a:rPr>
              <a:t>老</a:t>
            </a:r>
            <a:r>
              <a:rPr dirty="0" sz="1400" spc="-15">
                <a:latin typeface="Meiryo UI"/>
                <a:cs typeface="Meiryo UI"/>
              </a:rPr>
              <a:t>朽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テナ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充て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高い 能力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活用し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かっ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り、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人</a:t>
            </a:r>
            <a:r>
              <a:rPr dirty="0" sz="1400">
                <a:latin typeface="Meiryo UI"/>
                <a:cs typeface="Meiryo UI"/>
              </a:rPr>
              <a:t>材に</a:t>
            </a:r>
            <a:r>
              <a:rPr dirty="0" sz="1400" spc="-10">
                <a:latin typeface="Meiryo UI"/>
                <a:cs typeface="Meiryo UI"/>
              </a:rPr>
              <a:t>とっ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魅力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のある業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ではない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離職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 </a:t>
            </a:r>
            <a:r>
              <a:rPr dirty="0" sz="1400" spc="5">
                <a:latin typeface="Meiryo UI"/>
                <a:cs typeface="Meiryo UI"/>
              </a:rPr>
              <a:t>といっ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実態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あり、</a:t>
            </a:r>
            <a:r>
              <a:rPr dirty="0" sz="1400">
                <a:latin typeface="Meiryo UI"/>
                <a:cs typeface="Meiryo UI"/>
              </a:rPr>
              <a:t>先</a:t>
            </a:r>
            <a:r>
              <a:rPr dirty="0" sz="1400" spc="-15">
                <a:latin typeface="Meiryo UI"/>
                <a:cs typeface="Meiryo UI"/>
              </a:rPr>
              <a:t>端</a:t>
            </a:r>
            <a:r>
              <a:rPr dirty="0" sz="1400">
                <a:latin typeface="Meiryo UI"/>
                <a:cs typeface="Meiryo UI"/>
              </a:rPr>
              <a:t>的な技</a:t>
            </a:r>
            <a:r>
              <a:rPr dirty="0" sz="1400" spc="-15">
                <a:latin typeface="Meiryo UI"/>
                <a:cs typeface="Meiryo UI"/>
              </a:rPr>
              <a:t>術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担</a:t>
            </a:r>
            <a:r>
              <a:rPr dirty="0" sz="1400">
                <a:latin typeface="Meiryo UI"/>
                <a:cs typeface="Meiryo UI"/>
              </a:rPr>
              <a:t>う人材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育</a:t>
            </a:r>
            <a:r>
              <a:rPr dirty="0" sz="1400">
                <a:latin typeface="Meiryo UI"/>
                <a:cs typeface="Meiryo UI"/>
              </a:rPr>
              <a:t>成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活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-15">
                <a:latin typeface="Meiryo UI"/>
                <a:cs typeface="Meiryo UI"/>
              </a:rPr>
              <a:t>ま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環</a:t>
            </a:r>
            <a:r>
              <a:rPr dirty="0" sz="1400" spc="-15">
                <a:latin typeface="Meiryo UI"/>
                <a:cs typeface="Meiryo UI"/>
              </a:rPr>
              <a:t>境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b="1">
                <a:solidFill>
                  <a:srgbClr val="002060"/>
                </a:solidFill>
                <a:latin typeface="Meiryo UI"/>
                <a:cs typeface="Meiryo UI"/>
              </a:rPr>
              <a:t>⑥</a:t>
            </a:r>
            <a:r>
              <a:rPr dirty="0" sz="1800" spc="260" b="1">
                <a:solidFill>
                  <a:srgbClr val="002060"/>
                </a:solidFill>
                <a:latin typeface="Meiryo UI"/>
                <a:cs typeface="Meiryo UI"/>
              </a:rPr>
              <a:t> </a:t>
            </a:r>
            <a:r>
              <a:rPr dirty="0" sz="1800" b="1">
                <a:latin typeface="Meiryo UI"/>
                <a:cs typeface="Meiryo UI"/>
              </a:rPr>
              <a:t>困難</a:t>
            </a:r>
            <a:r>
              <a:rPr dirty="0" sz="1800" spc="-5" b="1">
                <a:latin typeface="Meiryo UI"/>
                <a:cs typeface="Meiryo UI"/>
              </a:rPr>
              <a:t>とな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-5" b="1">
                <a:latin typeface="Meiryo UI"/>
                <a:cs typeface="Meiryo UI"/>
              </a:rPr>
              <a:t>IT</a:t>
            </a:r>
            <a:r>
              <a:rPr dirty="0" sz="1800" spc="-10" b="1">
                <a:latin typeface="Meiryo UI"/>
                <a:cs typeface="Meiryo UI"/>
              </a:rPr>
              <a:t>エン</a:t>
            </a:r>
            <a:r>
              <a:rPr dirty="0" sz="1800" spc="-5" b="1">
                <a:latin typeface="Meiryo UI"/>
                <a:cs typeface="Meiryo UI"/>
              </a:rPr>
              <a:t>ジニ</a:t>
            </a:r>
            <a:r>
              <a:rPr dirty="0" sz="1800" b="1">
                <a:latin typeface="Meiryo UI"/>
                <a:cs typeface="Meiryo UI"/>
              </a:rPr>
              <a:t>アの教育</a:t>
            </a:r>
            <a:r>
              <a:rPr dirty="0" sz="1800" spc="-5" b="1">
                <a:latin typeface="Meiryo UI"/>
                <a:cs typeface="Meiryo UI"/>
              </a:rPr>
              <a:t>・</a:t>
            </a:r>
            <a:r>
              <a:rPr dirty="0" sz="1800" b="1">
                <a:latin typeface="Meiryo UI"/>
                <a:cs typeface="Meiryo UI"/>
              </a:rPr>
              <a:t>確保</a:t>
            </a:r>
            <a:endParaRPr sz="1800">
              <a:latin typeface="Meiryo UI"/>
              <a:cs typeface="Meiryo UI"/>
            </a:endParaRPr>
          </a:p>
          <a:p>
            <a:pPr lvl="1" marL="812165" marR="10795" indent="-2851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400" spc="-5">
                <a:latin typeface="Meiryo UI"/>
                <a:cs typeface="Meiryo UI"/>
              </a:rPr>
              <a:t>ITエンジニア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７割以上</a:t>
            </a:r>
            <a:r>
              <a:rPr dirty="0" sz="1400" spc="-10">
                <a:latin typeface="Meiryo UI"/>
                <a:cs typeface="Meiryo UI"/>
              </a:rPr>
              <a:t>がベ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ダー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偏在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我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国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ては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、IT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確保と</a:t>
            </a:r>
            <a:r>
              <a:rPr dirty="0" u="sng" sz="1400" spc="-6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教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育も課題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IT</a:t>
            </a:r>
            <a:r>
              <a:rPr dirty="0" sz="1400" spc="-15">
                <a:latin typeface="Meiryo UI"/>
                <a:cs typeface="Meiryo UI"/>
              </a:rPr>
              <a:t>技</a:t>
            </a:r>
            <a:r>
              <a:rPr dirty="0" sz="1400" spc="-5">
                <a:latin typeface="Meiryo UI"/>
                <a:cs typeface="Meiryo UI"/>
              </a:rPr>
              <a:t>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5">
                <a:latin typeface="Meiryo UI"/>
                <a:cs typeface="Meiryo UI"/>
              </a:rPr>
              <a:t>ピ</a:t>
            </a:r>
            <a:r>
              <a:rPr dirty="0" sz="1400" spc="-10">
                <a:latin typeface="Meiryo UI"/>
                <a:cs typeface="Meiryo UI"/>
              </a:rPr>
              <a:t>ードが</a:t>
            </a:r>
            <a:r>
              <a:rPr dirty="0" sz="1400" spc="-15">
                <a:latin typeface="Meiryo UI"/>
                <a:cs typeface="Meiryo UI"/>
              </a:rPr>
              <a:t>速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中</a:t>
            </a:r>
            <a:r>
              <a:rPr dirty="0" sz="1400" spc="-10">
                <a:latin typeface="Meiryo UI"/>
                <a:cs typeface="Meiryo UI"/>
              </a:rPr>
              <a:t>で、</a:t>
            </a:r>
            <a:r>
              <a:rPr dirty="0" sz="1400">
                <a:latin typeface="Meiryo UI"/>
                <a:cs typeface="Meiryo UI"/>
              </a:rPr>
              <a:t>新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技術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再教</a:t>
            </a:r>
            <a:r>
              <a:rPr dirty="0" sz="1400" spc="-15">
                <a:latin typeface="Meiryo UI"/>
                <a:cs typeface="Meiryo UI"/>
              </a:rPr>
              <a:t>育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0">
                <a:latin typeface="Meiryo UI"/>
                <a:cs typeface="Meiryo UI"/>
              </a:rPr>
              <a:t>ど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のか、</a:t>
            </a:r>
            <a:r>
              <a:rPr dirty="0" sz="1400" spc="-15">
                <a:latin typeface="Meiryo UI"/>
                <a:cs typeface="Meiryo UI"/>
              </a:rPr>
              <a:t>世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変化 に伴</a:t>
            </a:r>
            <a:r>
              <a:rPr dirty="0" sz="1400" spc="5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新し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人</a:t>
            </a:r>
            <a:r>
              <a:rPr dirty="0" sz="1400" spc="-5">
                <a:latin typeface="Meiryo UI"/>
                <a:cs typeface="Meiryo UI"/>
              </a:rPr>
              <a:t>材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如何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確保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全</a:t>
            </a:r>
            <a:r>
              <a:rPr dirty="0" sz="1400" spc="-15">
                <a:latin typeface="Meiryo UI"/>
                <a:cs typeface="Meiryo UI"/>
              </a:rPr>
              <a:t>体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て人</a:t>
            </a:r>
            <a:r>
              <a:rPr dirty="0" sz="1400" spc="-15">
                <a:latin typeface="Meiryo UI"/>
                <a:cs typeface="Meiryo UI"/>
              </a:rPr>
              <a:t>材</a:t>
            </a:r>
            <a:r>
              <a:rPr dirty="0" sz="1400">
                <a:latin typeface="Meiryo UI"/>
                <a:cs typeface="Meiryo UI"/>
              </a:rPr>
              <a:t>確保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悩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抱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業は多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 marL="812165" indent="-285750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400">
                <a:latin typeface="Meiryo UI"/>
                <a:cs typeface="Meiryo UI"/>
              </a:rPr>
              <a:t>少子高齢化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中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>
                <a:latin typeface="Meiryo UI"/>
                <a:cs typeface="Meiryo UI"/>
              </a:rPr>
              <a:t>人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採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困</a:t>
            </a:r>
            <a:r>
              <a:rPr dirty="0" sz="1400" spc="-15">
                <a:latin typeface="Meiryo UI"/>
                <a:cs typeface="Meiryo UI"/>
              </a:rPr>
              <a:t>難</a:t>
            </a:r>
            <a:r>
              <a:rPr dirty="0" sz="1400" spc="-5">
                <a:latin typeface="Meiryo UI"/>
                <a:cs typeface="Meiryo UI"/>
              </a:rPr>
              <a:t>な中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IT</a:t>
            </a:r>
            <a:r>
              <a:rPr dirty="0" sz="1400" spc="-15">
                <a:latin typeface="Meiryo UI"/>
                <a:cs typeface="Meiryo UI"/>
              </a:rPr>
              <a:t>人</a:t>
            </a:r>
            <a:r>
              <a:rPr dirty="0" sz="1400" spc="-5">
                <a:latin typeface="Meiryo UI"/>
                <a:cs typeface="Meiryo UI"/>
              </a:rPr>
              <a:t>材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確</a:t>
            </a:r>
            <a:r>
              <a:rPr dirty="0" sz="1400" spc="-15">
                <a:latin typeface="Meiryo UI"/>
                <a:cs typeface="Meiryo UI"/>
              </a:rPr>
              <a:t>保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>
                <a:latin typeface="Meiryo UI"/>
                <a:cs typeface="Meiryo UI"/>
              </a:rPr>
              <a:t>特に</a:t>
            </a:r>
            <a:r>
              <a:rPr dirty="0" sz="1400" spc="-15">
                <a:latin typeface="Meiryo UI"/>
                <a:cs typeface="Meiryo UI"/>
              </a:rPr>
              <a:t>厳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人</a:t>
            </a:r>
            <a:r>
              <a:rPr dirty="0" sz="1400" spc="-15">
                <a:latin typeface="Meiryo UI"/>
                <a:cs typeface="Meiryo UI"/>
              </a:rPr>
              <a:t>材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問</a:t>
            </a:r>
            <a:r>
              <a:rPr dirty="0" sz="1400" spc="-15">
                <a:latin typeface="Meiryo UI"/>
                <a:cs typeface="Meiryo UI"/>
              </a:rPr>
              <a:t>題</a:t>
            </a:r>
            <a:r>
              <a:rPr dirty="0" sz="1400" spc="-5">
                <a:latin typeface="Meiryo UI"/>
                <a:cs typeface="Meiryo UI"/>
              </a:rPr>
              <a:t>は喫緊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課</a:t>
            </a:r>
            <a:r>
              <a:rPr dirty="0" sz="1400">
                <a:latin typeface="Meiryo UI"/>
                <a:cs typeface="Meiryo UI"/>
              </a:rPr>
              <a:t>題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52539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pc="-5"/>
              <a:t>2.</a:t>
            </a:r>
            <a:r>
              <a:rPr dirty="0"/>
              <a:t>４	</a:t>
            </a:r>
            <a:r>
              <a:rPr dirty="0" spc="5"/>
              <a:t>ユ</a:t>
            </a:r>
            <a:r>
              <a:rPr dirty="0" spc="-5"/>
              <a:t>ーザ企業</a:t>
            </a:r>
            <a:r>
              <a:rPr dirty="0"/>
              <a:t>と</a:t>
            </a:r>
            <a:r>
              <a:rPr dirty="0" spc="-10"/>
              <a:t>ベ</a:t>
            </a:r>
            <a:r>
              <a:rPr dirty="0" spc="-5"/>
              <a:t>ン</a:t>
            </a:r>
            <a:r>
              <a:rPr dirty="0"/>
              <a:t>ダ</a:t>
            </a:r>
            <a:r>
              <a:rPr dirty="0" spc="-5"/>
              <a:t>ー</a:t>
            </a:r>
            <a:r>
              <a:rPr dirty="0"/>
              <a:t>企業と</a:t>
            </a:r>
            <a:r>
              <a:rPr dirty="0" spc="-10"/>
              <a:t>の</a:t>
            </a:r>
            <a:r>
              <a:rPr dirty="0" spc="-5"/>
              <a:t>関</a:t>
            </a:r>
            <a:r>
              <a:rPr dirty="0"/>
              <a:t>係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664463"/>
            <a:ext cx="9505315" cy="5389245"/>
          </a:xfrm>
          <a:custGeom>
            <a:avLst/>
            <a:gdLst/>
            <a:ahLst/>
            <a:cxnLst/>
            <a:rect l="l" t="t" r="r" b="b"/>
            <a:pathLst>
              <a:path w="9505315" h="5389245">
                <a:moveTo>
                  <a:pt x="9505188" y="0"/>
                </a:moveTo>
                <a:lnTo>
                  <a:pt x="0" y="0"/>
                </a:lnTo>
                <a:lnTo>
                  <a:pt x="0" y="5388864"/>
                </a:lnTo>
                <a:lnTo>
                  <a:pt x="9505188" y="5388864"/>
                </a:lnTo>
                <a:lnTo>
                  <a:pt x="9505188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3772" y="759189"/>
            <a:ext cx="9081135" cy="5147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Meiryo UI"/>
                <a:cs typeface="Meiryo UI"/>
              </a:rPr>
              <a:t>ユー</a:t>
            </a:r>
            <a:r>
              <a:rPr dirty="0" sz="2000" b="1">
                <a:latin typeface="Meiryo UI"/>
                <a:cs typeface="Meiryo UI"/>
              </a:rPr>
              <a:t>ザ企業</a:t>
            </a:r>
            <a:r>
              <a:rPr dirty="0" sz="2000" spc="-5" b="1">
                <a:latin typeface="Meiryo UI"/>
                <a:cs typeface="Meiryo UI"/>
              </a:rPr>
              <a:t>か</a:t>
            </a:r>
            <a:r>
              <a:rPr dirty="0" sz="2000" spc="5" b="1">
                <a:latin typeface="Meiryo UI"/>
                <a:cs typeface="Meiryo UI"/>
              </a:rPr>
              <a:t>らベ</a:t>
            </a:r>
            <a:r>
              <a:rPr dirty="0" sz="2000" b="1">
                <a:latin typeface="Meiryo UI"/>
                <a:cs typeface="Meiryo UI"/>
              </a:rPr>
              <a:t>ン</a:t>
            </a:r>
            <a:r>
              <a:rPr dirty="0" sz="2000" spc="-15" b="1">
                <a:latin typeface="Meiryo UI"/>
                <a:cs typeface="Meiryo UI"/>
              </a:rPr>
              <a:t>ダ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企</a:t>
            </a:r>
            <a:r>
              <a:rPr dirty="0" sz="2000" spc="-15" b="1">
                <a:latin typeface="Meiryo UI"/>
                <a:cs typeface="Meiryo UI"/>
              </a:rPr>
              <a:t>業</a:t>
            </a:r>
            <a:r>
              <a:rPr dirty="0" sz="2000" spc="-5" b="1">
                <a:latin typeface="Meiryo UI"/>
                <a:cs typeface="Meiryo UI"/>
              </a:rPr>
              <a:t>への</a:t>
            </a:r>
            <a:r>
              <a:rPr dirty="0" sz="2000" b="1">
                <a:latin typeface="Meiryo UI"/>
                <a:cs typeface="Meiryo UI"/>
              </a:rPr>
              <a:t>丸投げ</a:t>
            </a:r>
            <a:endParaRPr sz="2000">
              <a:latin typeface="Meiryo UI"/>
              <a:cs typeface="Meiryo UI"/>
            </a:endParaRPr>
          </a:p>
          <a:p>
            <a:pPr algn="just" lvl="1" marL="756285" marR="93980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我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国に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定義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請負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契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結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るケー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少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何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開発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ベン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企業に</a:t>
            </a:r>
            <a:r>
              <a:rPr dirty="0" u="sng" sz="1400" spc="-133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決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と言っている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じ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ま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>
                <a:latin typeface="Meiryo UI"/>
                <a:cs typeface="Meiryo UI"/>
              </a:rPr>
              <a:t>望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受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5">
                <a:latin typeface="Meiryo UI"/>
                <a:cs typeface="Meiryo UI"/>
              </a:rPr>
              <a:t>入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ま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状</a:t>
            </a:r>
            <a:r>
              <a:rPr dirty="0" sz="1400" spc="-5">
                <a:latin typeface="Meiryo UI"/>
                <a:cs typeface="Meiryo UI"/>
              </a:rPr>
              <a:t>態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まま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ア</a:t>
            </a:r>
            <a:r>
              <a:rPr dirty="0" sz="1400" spc="-5">
                <a:latin typeface="Meiryo UI"/>
                <a:cs typeface="Meiryo UI"/>
              </a:rPr>
              <a:t>ジャ</a:t>
            </a:r>
            <a:r>
              <a:rPr dirty="0" sz="1400" spc="-10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>
                <a:latin typeface="Meiryo UI"/>
                <a:cs typeface="Meiryo UI"/>
              </a:rPr>
              <a:t>ミッ</a:t>
            </a:r>
            <a:r>
              <a:rPr dirty="0" sz="1400" spc="-1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強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5">
                <a:latin typeface="Meiryo UI"/>
                <a:cs typeface="Meiryo UI"/>
              </a:rPr>
              <a:t>求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発方</a:t>
            </a:r>
            <a:r>
              <a:rPr dirty="0" sz="1400" spc="-15">
                <a:latin typeface="Meiryo UI"/>
                <a:cs typeface="Meiryo UI"/>
              </a:rPr>
              <a:t>法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推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無 理</a:t>
            </a:r>
            <a:r>
              <a:rPr dirty="0" sz="1400" spc="5">
                <a:latin typeface="Meiryo UI"/>
                <a:cs typeface="Meiryo UI"/>
              </a:rPr>
              <a:t>があ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要</a:t>
            </a:r>
            <a:r>
              <a:rPr dirty="0" sz="1400" spc="-15">
                <a:latin typeface="Meiryo UI"/>
                <a:cs typeface="Meiryo UI"/>
              </a:rPr>
              <a:t>件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詳</a:t>
            </a:r>
            <a:r>
              <a:rPr dirty="0" sz="1400" spc="-15">
                <a:latin typeface="Meiryo UI"/>
                <a:cs typeface="Meiryo UI"/>
              </a:rPr>
              <a:t>細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組</a:t>
            </a:r>
            <a:r>
              <a:rPr dirty="0" sz="1400" spc="-10">
                <a:latin typeface="Meiryo UI"/>
                <a:cs typeface="Meiryo UI"/>
              </a:rPr>
              <a:t>ん</a:t>
            </a:r>
            <a:r>
              <a:rPr dirty="0" sz="1400" spc="-2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一緒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作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要件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確定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のはユーザ企業であ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べき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こと</a:t>
            </a:r>
            <a:r>
              <a:rPr dirty="0" u="sng" sz="1400" spc="-80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認識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る必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400">
              <a:latin typeface="Meiryo UI"/>
              <a:cs typeface="Meiryo UI"/>
            </a:endParaRPr>
          </a:p>
          <a:p>
            <a:pPr marL="354965" indent="-34290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Meiryo UI"/>
                <a:cs typeface="Meiryo UI"/>
              </a:rPr>
              <a:t>ユー</a:t>
            </a:r>
            <a:r>
              <a:rPr dirty="0" sz="2000" b="1">
                <a:latin typeface="Meiryo UI"/>
                <a:cs typeface="Meiryo UI"/>
              </a:rPr>
              <a:t>ザ企業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spc="5" b="1">
                <a:latin typeface="Meiryo UI"/>
                <a:cs typeface="Meiryo UI"/>
              </a:rPr>
              <a:t>ベ</a:t>
            </a:r>
            <a:r>
              <a:rPr dirty="0" sz="2000" b="1">
                <a:latin typeface="Meiryo UI"/>
                <a:cs typeface="Meiryo UI"/>
              </a:rPr>
              <a:t>ンダ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企業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責任</a:t>
            </a:r>
            <a:r>
              <a:rPr dirty="0" sz="2000" spc="-15" b="1">
                <a:latin typeface="Meiryo UI"/>
                <a:cs typeface="Meiryo UI"/>
              </a:rPr>
              <a:t>関</a:t>
            </a:r>
            <a:r>
              <a:rPr dirty="0" sz="2000" b="1">
                <a:latin typeface="Meiryo UI"/>
                <a:cs typeface="Meiryo UI"/>
              </a:rPr>
              <a:t>係</a:t>
            </a:r>
            <a:endParaRPr sz="2000">
              <a:latin typeface="Meiryo UI"/>
              <a:cs typeface="Meiryo UI"/>
            </a:endParaRPr>
          </a:p>
          <a:p>
            <a:pPr lvl="1" marL="756285" marR="32384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内製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賄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 spc="-10">
                <a:latin typeface="Meiryo UI"/>
                <a:cs typeface="Meiryo UI"/>
              </a:rPr>
              <a:t>、ベ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ダー</a:t>
            </a:r>
            <a:r>
              <a:rPr dirty="0" sz="1400" spc="-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業務</a:t>
            </a:r>
            <a:r>
              <a:rPr dirty="0" sz="1400" spc="-15">
                <a:latin typeface="Meiryo UI"/>
                <a:cs typeface="Meiryo UI"/>
              </a:rPr>
              <a:t>委</a:t>
            </a:r>
            <a:r>
              <a:rPr dirty="0" sz="1400">
                <a:latin typeface="Meiryo UI"/>
                <a:cs typeface="Meiryo UI"/>
              </a:rPr>
              <a:t>託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ースが</a:t>
            </a:r>
            <a:r>
              <a:rPr dirty="0" sz="1400" spc="-5">
                <a:latin typeface="Meiryo UI"/>
                <a:cs typeface="Meiryo UI"/>
              </a:rPr>
              <a:t>ほ</a:t>
            </a:r>
            <a:r>
              <a:rPr dirty="0" sz="1400" spc="-10">
                <a:latin typeface="Meiryo UI"/>
                <a:cs typeface="Meiryo UI"/>
              </a:rPr>
              <a:t>とんどで</a:t>
            </a:r>
            <a:r>
              <a:rPr dirty="0" sz="1400" spc="-2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場</a:t>
            </a:r>
            <a:r>
              <a:rPr dirty="0" sz="1400">
                <a:latin typeface="Meiryo UI"/>
                <a:cs typeface="Meiryo UI"/>
              </a:rPr>
              <a:t>合</a:t>
            </a:r>
            <a:r>
              <a:rPr dirty="0" sz="1400" spc="-10">
                <a:latin typeface="Meiryo UI"/>
                <a:cs typeface="Meiryo UI"/>
              </a:rPr>
              <a:t>、「請 </a:t>
            </a:r>
            <a:r>
              <a:rPr dirty="0" sz="1400">
                <a:latin typeface="Meiryo UI"/>
                <a:cs typeface="Meiryo UI"/>
              </a:rPr>
              <a:t>負契約</a:t>
            </a:r>
            <a:r>
              <a:rPr dirty="0" sz="1400" spc="5">
                <a:latin typeface="Meiryo UI"/>
                <a:cs typeface="Meiryo UI"/>
              </a:rPr>
              <a:t>」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5">
                <a:latin typeface="Meiryo UI"/>
                <a:cs typeface="Meiryo UI"/>
              </a:rPr>
              <a:t>「</a:t>
            </a:r>
            <a:r>
              <a:rPr dirty="0" sz="1400">
                <a:latin typeface="Meiryo UI"/>
                <a:cs typeface="Meiryo UI"/>
              </a:rPr>
              <a:t>準委任</a:t>
            </a:r>
            <a:r>
              <a:rPr dirty="0" sz="1400" spc="-15">
                <a:latin typeface="Meiryo UI"/>
                <a:cs typeface="Meiryo UI"/>
              </a:rPr>
              <a:t>契</a:t>
            </a:r>
            <a:r>
              <a:rPr dirty="0" sz="1400">
                <a:latin typeface="Meiryo UI"/>
                <a:cs typeface="Meiryo UI"/>
              </a:rPr>
              <a:t>約</a:t>
            </a:r>
            <a:r>
              <a:rPr dirty="0" sz="1400" spc="-10">
                <a:latin typeface="Meiryo UI"/>
                <a:cs typeface="Meiryo UI"/>
              </a:rPr>
              <a:t>」が</a:t>
            </a:r>
            <a:r>
              <a:rPr dirty="0" sz="1400">
                <a:latin typeface="Meiryo UI"/>
                <a:cs typeface="Meiryo UI"/>
              </a:rPr>
              <a:t>適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契約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当た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ユーザ企業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責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関係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作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業分担</a:t>
            </a:r>
            <a:r>
              <a:rPr dirty="0" u="sng" sz="1400" spc="-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等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明確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になっていな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結</a:t>
            </a:r>
            <a:r>
              <a:rPr dirty="0" sz="1400" spc="-15">
                <a:latin typeface="Meiryo UI"/>
                <a:cs typeface="Meiryo UI"/>
              </a:rPr>
              <a:t>果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害賠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償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請求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訴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などのト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ブ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展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ース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あり、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場合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さら </a:t>
            </a:r>
            <a:r>
              <a:rPr dirty="0" sz="1400" spc="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に多く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時</a:t>
            </a:r>
            <a:r>
              <a:rPr dirty="0" sz="1400">
                <a:latin typeface="Meiryo UI"/>
                <a:cs typeface="Meiryo UI"/>
              </a:rPr>
              <a:t>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ト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400">
              <a:latin typeface="Meiryo UI"/>
              <a:cs typeface="Meiryo UI"/>
            </a:endParaRPr>
          </a:p>
          <a:p>
            <a:pPr marL="354965" indent="-34290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Meiryo UI"/>
                <a:cs typeface="Meiryo UI"/>
              </a:rPr>
              <a:t>アジ</a:t>
            </a:r>
            <a:r>
              <a:rPr dirty="0" sz="2000" spc="-5" b="1">
                <a:latin typeface="Meiryo UI"/>
                <a:cs typeface="Meiryo UI"/>
              </a:rPr>
              <a:t>ャ</a:t>
            </a:r>
            <a:r>
              <a:rPr dirty="0" sz="2000" b="1">
                <a:latin typeface="Meiryo UI"/>
                <a:cs typeface="Meiryo UI"/>
              </a:rPr>
              <a:t>イル開発</a:t>
            </a:r>
            <a:r>
              <a:rPr dirty="0" sz="2000" spc="-15" b="1">
                <a:latin typeface="Meiryo UI"/>
                <a:cs typeface="Meiryo UI"/>
              </a:rPr>
              <a:t>に</a:t>
            </a:r>
            <a:r>
              <a:rPr dirty="0" sz="2000" b="1">
                <a:latin typeface="Meiryo UI"/>
                <a:cs typeface="Meiryo UI"/>
              </a:rPr>
              <a:t>おけ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b="1">
                <a:latin typeface="Meiryo UI"/>
                <a:cs typeface="Meiryo UI"/>
              </a:rPr>
              <a:t>契</a:t>
            </a:r>
            <a:r>
              <a:rPr dirty="0" sz="2000" spc="-15" b="1">
                <a:latin typeface="Meiryo UI"/>
                <a:cs typeface="Meiryo UI"/>
              </a:rPr>
              <a:t>約</a:t>
            </a:r>
            <a:r>
              <a:rPr dirty="0" sz="2000" b="1">
                <a:latin typeface="Meiryo UI"/>
                <a:cs typeface="Meiryo UI"/>
              </a:rPr>
              <a:t>関係</a:t>
            </a:r>
            <a:r>
              <a:rPr dirty="0" sz="2000" spc="-15" b="1">
                <a:latin typeface="Meiryo UI"/>
                <a:cs typeface="Meiryo UI"/>
              </a:rPr>
              <a:t>上</a:t>
            </a:r>
            <a:r>
              <a:rPr dirty="0" sz="2000" spc="-5" b="1">
                <a:latin typeface="Meiryo UI"/>
                <a:cs typeface="Meiryo UI"/>
              </a:rPr>
              <a:t>のリスク</a:t>
            </a:r>
            <a:endParaRPr sz="2000">
              <a:latin typeface="Meiryo UI"/>
              <a:cs typeface="Meiryo UI"/>
            </a:endParaRPr>
          </a:p>
          <a:p>
            <a:pPr lvl="1" marL="756285" marR="39370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今後、DX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5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で、</a:t>
            </a:r>
            <a:r>
              <a:rPr dirty="0" sz="1400">
                <a:latin typeface="Meiryo UI"/>
                <a:cs typeface="Meiryo UI"/>
              </a:rPr>
              <a:t>要</a:t>
            </a:r>
            <a:r>
              <a:rPr dirty="0" sz="1400" spc="-15">
                <a:latin typeface="Meiryo UI"/>
                <a:cs typeface="Meiryo UI"/>
              </a:rPr>
              <a:t>求</a:t>
            </a:r>
            <a:r>
              <a:rPr dirty="0" sz="1400">
                <a:latin typeface="Meiryo UI"/>
                <a:cs typeface="Meiryo UI"/>
              </a:rPr>
              <a:t>仕様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不</a:t>
            </a:r>
            <a:r>
              <a:rPr dirty="0" sz="1400">
                <a:latin typeface="Meiryo UI"/>
                <a:cs typeface="Meiryo UI"/>
              </a:rPr>
              <a:t>明確な</a:t>
            </a:r>
            <a:r>
              <a:rPr dirty="0" sz="1400" spc="-15">
                <a:latin typeface="Meiryo UI"/>
                <a:cs typeface="Meiryo UI"/>
              </a:rPr>
              <a:t>状</a:t>
            </a:r>
            <a:r>
              <a:rPr dirty="0" sz="1400">
                <a:latin typeface="Meiryo UI"/>
                <a:cs typeface="Meiryo UI"/>
              </a:rPr>
              <a:t>態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小</a:t>
            </a:r>
            <a:r>
              <a:rPr dirty="0" sz="1400">
                <a:latin typeface="Meiryo UI"/>
                <a:cs typeface="Meiryo UI"/>
              </a:rPr>
              <a:t>刻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 spc="-5">
                <a:latin typeface="Meiryo UI"/>
                <a:cs typeface="Meiryo UI"/>
              </a:rPr>
              <a:t>な開発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繰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 spc="-15">
                <a:latin typeface="Meiryo UI"/>
                <a:cs typeface="Meiryo UI"/>
              </a:rPr>
              <a:t>返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とで</a:t>
            </a:r>
            <a:r>
              <a:rPr dirty="0" sz="1400">
                <a:latin typeface="Meiryo UI"/>
                <a:cs typeface="Meiryo UI"/>
              </a:rPr>
              <a:t>具</a:t>
            </a:r>
            <a:r>
              <a:rPr dirty="0" sz="1400" spc="-15">
                <a:latin typeface="Meiryo UI"/>
                <a:cs typeface="Meiryo UI"/>
              </a:rPr>
              <a:t>体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案</a:t>
            </a:r>
            <a:r>
              <a:rPr dirty="0" sz="1400">
                <a:latin typeface="Meiryo UI"/>
                <a:cs typeface="Meiryo UI"/>
              </a:rPr>
              <a:t>件も </a:t>
            </a:r>
            <a:r>
              <a:rPr dirty="0" sz="1400" spc="5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案</a:t>
            </a:r>
            <a:r>
              <a:rPr dirty="0" sz="1400" spc="-15">
                <a:latin typeface="Meiryo UI"/>
                <a:cs typeface="Meiryo UI"/>
              </a:rPr>
              <a:t>件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 spc="-5">
                <a:latin typeface="Meiryo UI"/>
                <a:cs typeface="Meiryo UI"/>
              </a:rPr>
              <a:t>手</a:t>
            </a:r>
            <a:r>
              <a:rPr dirty="0" sz="1400">
                <a:latin typeface="Meiryo UI"/>
                <a:cs typeface="Meiryo UI"/>
              </a:rPr>
              <a:t>法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従</a:t>
            </a:r>
            <a:r>
              <a:rPr dirty="0" sz="1400">
                <a:latin typeface="Meiryo UI"/>
                <a:cs typeface="Meiryo UI"/>
              </a:rPr>
              <a:t>来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ウ</a:t>
            </a:r>
            <a:r>
              <a:rPr dirty="0" sz="1400" spc="-5">
                <a:latin typeface="Meiryo UI"/>
                <a:cs typeface="Meiryo UI"/>
              </a:rPr>
              <a:t>ォ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ール</a:t>
            </a:r>
            <a:r>
              <a:rPr dirty="0" sz="1400" spc="-5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はな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ア</a:t>
            </a:r>
            <a:r>
              <a:rPr dirty="0" sz="1400" spc="-5">
                <a:latin typeface="Meiryo UI"/>
                <a:cs typeface="Meiryo UI"/>
              </a:rPr>
              <a:t>ジャ</a:t>
            </a:r>
            <a:r>
              <a:rPr dirty="0" sz="1400" spc="-10">
                <a:latin typeface="Meiryo UI"/>
                <a:cs typeface="Meiryo UI"/>
              </a:rPr>
              <a:t>イル</a:t>
            </a:r>
            <a:r>
              <a:rPr dirty="0" sz="1400" spc="-5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方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適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場合 </a:t>
            </a:r>
            <a:r>
              <a:rPr dirty="0" sz="1400" spc="5">
                <a:latin typeface="Meiryo UI"/>
                <a:cs typeface="Meiryo UI"/>
              </a:rPr>
              <a:t>があ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。しか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な開発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方法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た契約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形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整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ていない</a:t>
            </a:r>
            <a:r>
              <a:rPr dirty="0" sz="1400" spc="-10">
                <a:latin typeface="Meiryo UI"/>
                <a:cs typeface="Meiryo UI"/>
              </a:rPr>
              <a:t>とい</a:t>
            </a:r>
            <a:r>
              <a:rPr dirty="0" sz="1400">
                <a:latin typeface="Meiryo UI"/>
                <a:cs typeface="Meiryo UI"/>
              </a:rPr>
              <a:t>う課</a:t>
            </a:r>
            <a:r>
              <a:rPr dirty="0" sz="1400" spc="-15">
                <a:latin typeface="Meiryo UI"/>
                <a:cs typeface="Meiryo UI"/>
              </a:rPr>
              <a:t>題</a:t>
            </a:r>
            <a:r>
              <a:rPr dirty="0" sz="1400" spc="-10">
                <a:latin typeface="Meiryo UI"/>
                <a:cs typeface="Meiryo UI"/>
              </a:rPr>
              <a:t>があ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17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6374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pc="-5"/>
              <a:t>2.</a:t>
            </a:r>
            <a:r>
              <a:rPr dirty="0"/>
              <a:t>５	情報</a:t>
            </a:r>
            <a:r>
              <a:rPr dirty="0" spc="-5"/>
              <a:t>サー</a:t>
            </a:r>
            <a:r>
              <a:rPr dirty="0" spc="-10"/>
              <a:t>ビ</a:t>
            </a:r>
            <a:r>
              <a:rPr dirty="0" spc="-5"/>
              <a:t>ス</a:t>
            </a:r>
            <a:r>
              <a:rPr dirty="0"/>
              <a:t>産業</a:t>
            </a:r>
            <a:r>
              <a:rPr dirty="0" spc="-5"/>
              <a:t>の</a:t>
            </a:r>
            <a:r>
              <a:rPr dirty="0"/>
              <a:t>抱</a:t>
            </a:r>
            <a:r>
              <a:rPr dirty="0" spc="-5"/>
              <a:t>え</a:t>
            </a:r>
            <a:r>
              <a:rPr dirty="0"/>
              <a:t>る課題（１／２）</a:t>
            </a:r>
          </a:p>
        </p:txBody>
      </p:sp>
      <p:sp>
        <p:nvSpPr>
          <p:cNvPr id="4" name="object 4"/>
          <p:cNvSpPr/>
          <p:nvPr/>
        </p:nvSpPr>
        <p:spPr>
          <a:xfrm>
            <a:off x="201168" y="618744"/>
            <a:ext cx="9505315" cy="2449195"/>
          </a:xfrm>
          <a:custGeom>
            <a:avLst/>
            <a:gdLst/>
            <a:ahLst/>
            <a:cxnLst/>
            <a:rect l="l" t="t" r="r" b="b"/>
            <a:pathLst>
              <a:path w="9505315" h="2449195">
                <a:moveTo>
                  <a:pt x="9505188" y="0"/>
                </a:moveTo>
                <a:lnTo>
                  <a:pt x="0" y="0"/>
                </a:lnTo>
                <a:lnTo>
                  <a:pt x="0" y="2449068"/>
                </a:lnTo>
                <a:lnTo>
                  <a:pt x="9505188" y="2449068"/>
                </a:lnTo>
                <a:lnTo>
                  <a:pt x="9505188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3771" y="616497"/>
            <a:ext cx="9003665" cy="233362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b="1">
                <a:latin typeface="Meiryo UI"/>
                <a:cs typeface="Meiryo UI"/>
              </a:rPr>
              <a:t>既存</a:t>
            </a:r>
            <a:r>
              <a:rPr dirty="0" sz="1800" spc="-10" b="1">
                <a:latin typeface="Meiryo UI"/>
                <a:cs typeface="Meiryo UI"/>
              </a:rPr>
              <a:t>システ</a:t>
            </a:r>
            <a:r>
              <a:rPr dirty="0" sz="1800" b="1">
                <a:latin typeface="Meiryo UI"/>
                <a:cs typeface="Meiryo UI"/>
              </a:rPr>
              <a:t>ムの残存</a:t>
            </a:r>
            <a:r>
              <a:rPr dirty="0" sz="1800" spc="-5" b="1">
                <a:latin typeface="Meiryo UI"/>
                <a:cs typeface="Meiryo UI"/>
              </a:rPr>
              <a:t>リ</a:t>
            </a:r>
            <a:r>
              <a:rPr dirty="0" sz="1800" spc="-10" b="1">
                <a:latin typeface="Meiryo UI"/>
                <a:cs typeface="Meiryo UI"/>
              </a:rPr>
              <a:t>スク</a:t>
            </a:r>
            <a:endParaRPr sz="1800">
              <a:latin typeface="Meiryo UI"/>
              <a:cs typeface="Meiryo UI"/>
            </a:endParaRPr>
          </a:p>
          <a:p>
            <a:pPr lvl="1" marL="756285" marR="32384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既存</a:t>
            </a:r>
            <a:r>
              <a:rPr dirty="0" sz="1400" spc="5">
                <a:latin typeface="Meiryo UI"/>
                <a:cs typeface="Meiryo UI"/>
              </a:rPr>
              <a:t>システ</a:t>
            </a:r>
            <a:r>
              <a:rPr dirty="0" sz="1400" spc="-10">
                <a:latin typeface="Meiryo UI"/>
                <a:cs typeface="Meiryo UI"/>
              </a:rPr>
              <a:t>ムの</a:t>
            </a:r>
            <a:r>
              <a:rPr dirty="0" sz="1400">
                <a:latin typeface="Meiryo UI"/>
                <a:cs typeface="Meiryo UI"/>
              </a:rPr>
              <a:t>運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>
                <a:latin typeface="Meiryo UI"/>
                <a:cs typeface="Meiryo UI"/>
              </a:rPr>
              <a:t>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5">
                <a:latin typeface="Meiryo UI"/>
                <a:cs typeface="Meiryo UI"/>
              </a:rPr>
              <a:t>は年々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-10">
                <a:latin typeface="Meiryo UI"/>
                <a:cs typeface="Meiryo UI"/>
              </a:rPr>
              <a:t>ストが</a:t>
            </a:r>
            <a:r>
              <a:rPr dirty="0" sz="1400">
                <a:latin typeface="Meiryo UI"/>
                <a:cs typeface="Meiryo UI"/>
              </a:rPr>
              <a:t>増大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のみ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全貌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知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る社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員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齢化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居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など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、更</a:t>
            </a:r>
            <a:r>
              <a:rPr dirty="0" u="sng" sz="1400" spc="-133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けるリ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もまた高ま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重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製品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製造中止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サポ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ート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了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起</a:t>
            </a:r>
            <a:r>
              <a:rPr dirty="0" sz="1400" spc="-15">
                <a:latin typeface="Meiryo UI"/>
                <a:cs typeface="Meiryo UI"/>
              </a:rPr>
              <a:t>こる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で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機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維持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難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なる。</a:t>
            </a:r>
            <a:endParaRPr sz="14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b="1">
                <a:latin typeface="Meiryo UI"/>
                <a:cs typeface="Meiryo UI"/>
              </a:rPr>
              <a:t>グ</a:t>
            </a:r>
            <a:r>
              <a:rPr dirty="0" sz="1800" spc="-5" b="1">
                <a:latin typeface="Meiryo UI"/>
                <a:cs typeface="Meiryo UI"/>
              </a:rPr>
              <a:t>ロー</a:t>
            </a:r>
            <a:r>
              <a:rPr dirty="0" sz="1800" b="1">
                <a:latin typeface="Meiryo UI"/>
                <a:cs typeface="Meiryo UI"/>
              </a:rPr>
              <a:t>バル</a:t>
            </a:r>
            <a:r>
              <a:rPr dirty="0" sz="1800" spc="-5" b="1">
                <a:latin typeface="Meiryo UI"/>
                <a:cs typeface="Meiryo UI"/>
              </a:rPr>
              <a:t>・ク</a:t>
            </a:r>
            <a:r>
              <a:rPr dirty="0" sz="1800" b="1">
                <a:latin typeface="Meiryo UI"/>
                <a:cs typeface="Meiryo UI"/>
              </a:rPr>
              <a:t>ラウ</a:t>
            </a:r>
            <a:r>
              <a:rPr dirty="0" sz="1800" spc="-5" b="1">
                <a:latin typeface="Meiryo UI"/>
                <a:cs typeface="Meiryo UI"/>
              </a:rPr>
              <a:t>ド</a:t>
            </a:r>
            <a:r>
              <a:rPr dirty="0" sz="1800" b="1">
                <a:latin typeface="Meiryo UI"/>
                <a:cs typeface="Meiryo UI"/>
              </a:rPr>
              <a:t>の成長</a:t>
            </a:r>
            <a:endParaRPr sz="1800">
              <a:latin typeface="Meiryo UI"/>
              <a:cs typeface="Meiryo UI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パブ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ッククラ</a:t>
            </a:r>
            <a:r>
              <a:rPr dirty="0" sz="1400" spc="-15">
                <a:latin typeface="Meiryo UI"/>
                <a:cs typeface="Meiryo UI"/>
              </a:rPr>
              <a:t>ウ</a:t>
            </a:r>
            <a:r>
              <a:rPr dirty="0" sz="1400" spc="-10">
                <a:latin typeface="Meiryo UI"/>
                <a:cs typeface="Meiryo UI"/>
              </a:rPr>
              <a:t>ドの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に、</a:t>
            </a:r>
            <a:r>
              <a:rPr dirty="0" sz="1400" spc="-5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務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大</a:t>
            </a:r>
            <a:r>
              <a:rPr dirty="0" sz="1400" spc="-5">
                <a:latin typeface="Meiryo UI"/>
                <a:cs typeface="Meiryo UI"/>
              </a:rPr>
              <a:t>きな</a:t>
            </a:r>
            <a:r>
              <a:rPr dirty="0" sz="1400" spc="-15">
                <a:latin typeface="Meiryo UI"/>
                <a:cs typeface="Meiryo UI"/>
              </a:rPr>
              <a:t>影</a:t>
            </a:r>
            <a:r>
              <a:rPr dirty="0" sz="1400">
                <a:latin typeface="Meiryo UI"/>
                <a:cs typeface="Meiryo UI"/>
              </a:rPr>
              <a:t>響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与</a:t>
            </a:r>
            <a:r>
              <a:rPr dirty="0" sz="1400">
                <a:latin typeface="Meiryo UI"/>
                <a:cs typeface="Meiryo UI"/>
              </a:rPr>
              <a:t>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い基盤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急</a:t>
            </a:r>
            <a:r>
              <a:rPr dirty="0" sz="1400" spc="-15">
                <a:latin typeface="Meiryo UI"/>
                <a:cs typeface="Meiryo UI"/>
              </a:rPr>
              <a:t>速</a:t>
            </a:r>
            <a:r>
              <a:rPr dirty="0" sz="1400">
                <a:latin typeface="Meiryo UI"/>
                <a:cs typeface="Meiryo UI"/>
              </a:rPr>
              <a:t>に進</a:t>
            </a:r>
            <a:r>
              <a:rPr dirty="0" sz="1400" spc="-10">
                <a:latin typeface="Meiryo UI"/>
                <a:cs typeface="Meiryo UI"/>
              </a:rPr>
              <a:t>ん</a:t>
            </a:r>
            <a:r>
              <a:rPr dirty="0" sz="1400" spc="-20">
                <a:latin typeface="Meiryo UI"/>
                <a:cs typeface="Meiryo UI"/>
              </a:rPr>
              <a:t>で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>
                <a:latin typeface="Meiryo UI"/>
                <a:cs typeface="Meiryo UI"/>
              </a:rPr>
              <a:t>た、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垂直統合的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なほと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どの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機能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提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供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メ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別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開発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べ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3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圧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縮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ＩＴ投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資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効率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グロ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ーバル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ダード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る可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性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3098292"/>
            <a:ext cx="8857487" cy="33543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7724" y="6520471"/>
            <a:ext cx="44259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>
                <a:latin typeface="Meiryo UI"/>
                <a:cs typeface="Meiryo UI"/>
              </a:rPr>
              <a:t>）DX</a:t>
            </a:r>
            <a:r>
              <a:rPr dirty="0" sz="1050" spc="-15">
                <a:latin typeface="Meiryo UI"/>
                <a:cs typeface="Meiryo UI"/>
              </a:rPr>
              <a:t>に</a:t>
            </a:r>
            <a:r>
              <a:rPr dirty="0" sz="1050">
                <a:latin typeface="Meiryo UI"/>
                <a:cs typeface="Meiryo UI"/>
              </a:rPr>
              <a:t>向け</a:t>
            </a:r>
            <a:r>
              <a:rPr dirty="0" sz="1050" spc="-15">
                <a:latin typeface="Meiryo UI"/>
                <a:cs typeface="Meiryo UI"/>
              </a:rPr>
              <a:t>た</a:t>
            </a:r>
            <a:r>
              <a:rPr dirty="0" sz="1050" spc="5">
                <a:latin typeface="Meiryo UI"/>
                <a:cs typeface="Meiryo UI"/>
              </a:rPr>
              <a:t>研</a:t>
            </a:r>
            <a:r>
              <a:rPr dirty="0" sz="1050" spc="-10">
                <a:latin typeface="Meiryo UI"/>
                <a:cs typeface="Meiryo UI"/>
              </a:rPr>
              <a:t>究</a:t>
            </a:r>
            <a:r>
              <a:rPr dirty="0" sz="1050" spc="5">
                <a:latin typeface="Meiryo UI"/>
                <a:cs typeface="Meiryo UI"/>
              </a:rPr>
              <a:t>会</a:t>
            </a:r>
            <a:r>
              <a:rPr dirty="0" sz="1050" spc="280">
                <a:latin typeface="Meiryo UI"/>
                <a:cs typeface="Meiryo UI"/>
              </a:rPr>
              <a:t> </a:t>
            </a:r>
            <a:r>
              <a:rPr dirty="0" sz="1050" spc="5">
                <a:latin typeface="Meiryo UI"/>
                <a:cs typeface="Meiryo UI"/>
              </a:rPr>
              <a:t>一般社団法人情</a:t>
            </a:r>
            <a:r>
              <a:rPr dirty="0" sz="1050" spc="-10">
                <a:latin typeface="Meiryo UI"/>
                <a:cs typeface="Meiryo UI"/>
              </a:rPr>
              <a:t>報</a:t>
            </a:r>
            <a:r>
              <a:rPr dirty="0" sz="1050">
                <a:latin typeface="Meiryo UI"/>
                <a:cs typeface="Meiryo UI"/>
              </a:rPr>
              <a:t>サー</a:t>
            </a:r>
            <a:r>
              <a:rPr dirty="0" sz="1050" spc="-5">
                <a:latin typeface="Meiryo UI"/>
                <a:cs typeface="Meiryo UI"/>
              </a:rPr>
              <a:t>ビ</a:t>
            </a:r>
            <a:r>
              <a:rPr dirty="0" sz="1050" spc="-20">
                <a:latin typeface="Meiryo UI"/>
                <a:cs typeface="Meiryo UI"/>
              </a:rPr>
              <a:t>ス</a:t>
            </a:r>
            <a:r>
              <a:rPr dirty="0" sz="1050" spc="5">
                <a:latin typeface="Meiryo UI"/>
                <a:cs typeface="Meiryo UI"/>
              </a:rPr>
              <a:t>産</a:t>
            </a:r>
            <a:r>
              <a:rPr dirty="0" sz="1050" spc="-10">
                <a:latin typeface="Meiryo UI"/>
                <a:cs typeface="Meiryo UI"/>
              </a:rPr>
              <a:t>業</a:t>
            </a:r>
            <a:r>
              <a:rPr dirty="0" sz="1050" spc="5">
                <a:latin typeface="Meiryo UI"/>
                <a:cs typeface="Meiryo UI"/>
              </a:rPr>
              <a:t>協</a:t>
            </a:r>
            <a:r>
              <a:rPr dirty="0" sz="1050" spc="-10">
                <a:latin typeface="Meiryo UI"/>
                <a:cs typeface="Meiryo UI"/>
              </a:rPr>
              <a:t>会</a:t>
            </a:r>
            <a:r>
              <a:rPr dirty="0" sz="1050" spc="5">
                <a:latin typeface="Meiryo UI"/>
                <a:cs typeface="Meiryo UI"/>
              </a:rPr>
              <a:t>説</a:t>
            </a:r>
            <a:r>
              <a:rPr dirty="0" sz="1050" spc="-10">
                <a:latin typeface="Meiryo UI"/>
                <a:cs typeface="Meiryo UI"/>
              </a:rPr>
              <a:t>明</a:t>
            </a:r>
            <a:r>
              <a:rPr dirty="0" sz="1050" spc="5">
                <a:latin typeface="Meiryo UI"/>
                <a:cs typeface="Meiryo UI"/>
              </a:rPr>
              <a:t>資</a:t>
            </a:r>
            <a:r>
              <a:rPr dirty="0" sz="1050" spc="-10">
                <a:latin typeface="Meiryo UI"/>
                <a:cs typeface="Meiryo UI"/>
              </a:rPr>
              <a:t>料</a:t>
            </a:r>
            <a:r>
              <a:rPr dirty="0" sz="1050" spc="-5">
                <a:latin typeface="Meiryo UI"/>
                <a:cs typeface="Meiryo UI"/>
              </a:rPr>
              <a:t>よ</a:t>
            </a:r>
            <a:r>
              <a:rPr dirty="0" sz="1050">
                <a:latin typeface="Meiryo UI"/>
                <a:cs typeface="Meiryo UI"/>
              </a:rPr>
              <a:t>り</a:t>
            </a:r>
            <a:endParaRPr sz="105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6374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pc="-5"/>
              <a:t>2.</a:t>
            </a:r>
            <a:r>
              <a:rPr dirty="0"/>
              <a:t>５	情報</a:t>
            </a:r>
            <a:r>
              <a:rPr dirty="0" spc="-5"/>
              <a:t>サー</a:t>
            </a:r>
            <a:r>
              <a:rPr dirty="0" spc="-10"/>
              <a:t>ビ</a:t>
            </a:r>
            <a:r>
              <a:rPr dirty="0" spc="-5"/>
              <a:t>ス</a:t>
            </a:r>
            <a:r>
              <a:rPr dirty="0"/>
              <a:t>産業</a:t>
            </a:r>
            <a:r>
              <a:rPr dirty="0" spc="-5"/>
              <a:t>の</a:t>
            </a:r>
            <a:r>
              <a:rPr dirty="0"/>
              <a:t>抱</a:t>
            </a:r>
            <a:r>
              <a:rPr dirty="0" spc="-5"/>
              <a:t>え</a:t>
            </a:r>
            <a:r>
              <a:rPr dirty="0"/>
              <a:t>る課題（２／２）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168" y="620268"/>
            <a:ext cx="9577070" cy="5977255"/>
            <a:chOff x="201168" y="620268"/>
            <a:chExt cx="9577070" cy="5977255"/>
          </a:xfrm>
        </p:grpSpPr>
        <p:sp>
          <p:nvSpPr>
            <p:cNvPr id="4" name="object 4"/>
            <p:cNvSpPr/>
            <p:nvPr/>
          </p:nvSpPr>
          <p:spPr>
            <a:xfrm>
              <a:off x="201168" y="620268"/>
              <a:ext cx="9577070" cy="5977255"/>
            </a:xfrm>
            <a:custGeom>
              <a:avLst/>
              <a:gdLst/>
              <a:ahLst/>
              <a:cxnLst/>
              <a:rect l="l" t="t" r="r" b="b"/>
              <a:pathLst>
                <a:path w="9577070" h="5977255">
                  <a:moveTo>
                    <a:pt x="9576816" y="0"/>
                  </a:moveTo>
                  <a:lnTo>
                    <a:pt x="0" y="0"/>
                  </a:lnTo>
                  <a:lnTo>
                    <a:pt x="0" y="5977128"/>
                  </a:lnTo>
                  <a:lnTo>
                    <a:pt x="9576816" y="5977128"/>
                  </a:lnTo>
                  <a:lnTo>
                    <a:pt x="9576816" y="0"/>
                  </a:lnTo>
                  <a:close/>
                </a:path>
              </a:pathLst>
            </a:custGeom>
            <a:solidFill>
              <a:srgbClr val="99D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60183" y="2022563"/>
              <a:ext cx="4745990" cy="1381125"/>
            </a:xfrm>
            <a:custGeom>
              <a:avLst/>
              <a:gdLst/>
              <a:ahLst/>
              <a:cxnLst/>
              <a:rect l="l" t="t" r="r" b="b"/>
              <a:pathLst>
                <a:path w="4745990" h="1381125">
                  <a:moveTo>
                    <a:pt x="35661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56616" y="9144"/>
                  </a:lnTo>
                  <a:lnTo>
                    <a:pt x="356616" y="0"/>
                  </a:lnTo>
                  <a:close/>
                </a:path>
                <a:path w="4745990" h="1381125">
                  <a:moveTo>
                    <a:pt x="4745736" y="1371600"/>
                  </a:moveTo>
                  <a:lnTo>
                    <a:pt x="2538222" y="1371600"/>
                  </a:lnTo>
                  <a:lnTo>
                    <a:pt x="330708" y="1371600"/>
                  </a:lnTo>
                  <a:lnTo>
                    <a:pt x="330708" y="1380744"/>
                  </a:lnTo>
                  <a:lnTo>
                    <a:pt x="4745736" y="1380744"/>
                  </a:lnTo>
                  <a:lnTo>
                    <a:pt x="4745736" y="1371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03771" y="608093"/>
            <a:ext cx="9159240" cy="571182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Meiryo UI"/>
                <a:cs typeface="Meiryo UI"/>
              </a:rPr>
              <a:t>人員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逼迫、</a:t>
            </a:r>
            <a:r>
              <a:rPr dirty="0" sz="2000" spc="-5" b="1">
                <a:latin typeface="Meiryo UI"/>
                <a:cs typeface="Meiryo UI"/>
              </a:rPr>
              <a:t>ス</a:t>
            </a:r>
            <a:r>
              <a:rPr dirty="0" sz="2000" b="1">
                <a:latin typeface="Meiryo UI"/>
                <a:cs typeface="Meiryo UI"/>
              </a:rPr>
              <a:t>キル</a:t>
            </a:r>
            <a:r>
              <a:rPr dirty="0" sz="2000" spc="-5" b="1">
                <a:latin typeface="Meiryo UI"/>
                <a:cs typeface="Meiryo UI"/>
              </a:rPr>
              <a:t>シ</a:t>
            </a:r>
            <a:r>
              <a:rPr dirty="0" sz="2000" b="1">
                <a:latin typeface="Meiryo UI"/>
                <a:cs typeface="Meiryo UI"/>
              </a:rPr>
              <a:t>フト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必要性</a:t>
            </a:r>
            <a:endParaRPr sz="2000">
              <a:latin typeface="Meiryo UI"/>
              <a:cs typeface="Meiryo UI"/>
            </a:endParaRPr>
          </a:p>
          <a:p>
            <a:pPr lvl="1" marL="756285" marR="4064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近年は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技術者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不足感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急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人員</a:t>
            </a:r>
            <a:r>
              <a:rPr dirty="0" sz="1400" spc="-15">
                <a:latin typeface="Meiryo UI"/>
                <a:cs typeface="Meiryo UI"/>
              </a:rPr>
              <a:t>増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キ</a:t>
            </a:r>
            <a:r>
              <a:rPr dirty="0" sz="1400" spc="-20">
                <a:latin typeface="Meiryo UI"/>
                <a:cs typeface="Meiryo UI"/>
              </a:rPr>
              <a:t>ル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 spc="-5">
                <a:latin typeface="Meiryo UI"/>
                <a:cs typeface="Meiryo UI"/>
              </a:rPr>
              <a:t>フ</a:t>
            </a:r>
            <a:r>
              <a:rPr dirty="0" sz="1400" spc="-10">
                <a:latin typeface="Meiryo UI"/>
                <a:cs typeface="Meiryo UI"/>
              </a:rPr>
              <a:t>トへの</a:t>
            </a:r>
            <a:r>
              <a:rPr dirty="0" sz="1400" spc="-5">
                <a:latin typeface="Meiryo UI"/>
                <a:cs typeface="Meiryo UI"/>
              </a:rPr>
              <a:t>対</a:t>
            </a:r>
            <a:r>
              <a:rPr dirty="0" sz="1400">
                <a:latin typeface="Meiryo UI"/>
                <a:cs typeface="Meiryo UI"/>
              </a:rPr>
              <a:t>応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5">
                <a:latin typeface="Meiryo UI"/>
                <a:cs typeface="Meiryo UI"/>
              </a:rPr>
              <a:t>困</a:t>
            </a:r>
            <a:r>
              <a:rPr dirty="0" sz="1400">
                <a:latin typeface="Meiryo UI"/>
                <a:cs typeface="Meiryo UI"/>
              </a:rPr>
              <a:t>難に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構</a:t>
            </a:r>
            <a:r>
              <a:rPr dirty="0" sz="1400">
                <a:latin typeface="Meiryo UI"/>
                <a:cs typeface="Meiryo UI"/>
              </a:rPr>
              <a:t>造問</a:t>
            </a:r>
            <a:r>
              <a:rPr dirty="0" sz="1400" spc="-15">
                <a:latin typeface="Meiryo UI"/>
                <a:cs typeface="Meiryo UI"/>
              </a:rPr>
              <a:t>題</a:t>
            </a:r>
            <a:r>
              <a:rPr dirty="0" sz="1400">
                <a:latin typeface="Meiryo UI"/>
                <a:cs typeface="Meiryo UI"/>
              </a:rPr>
              <a:t>で </a:t>
            </a:r>
            <a:r>
              <a:rPr dirty="0" sz="1400" spc="5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5">
                <a:latin typeface="Meiryo UI"/>
                <a:cs typeface="Meiryo UI"/>
              </a:rPr>
              <a:t>め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人</a:t>
            </a:r>
            <a:r>
              <a:rPr dirty="0" sz="1400" spc="-15">
                <a:latin typeface="Meiryo UI"/>
                <a:cs typeface="Meiryo UI"/>
              </a:rPr>
              <a:t>員</a:t>
            </a:r>
            <a:r>
              <a:rPr dirty="0" sz="1400">
                <a:latin typeface="Meiryo UI"/>
                <a:cs typeface="Meiryo UI"/>
              </a:rPr>
              <a:t>確</a:t>
            </a:r>
            <a:r>
              <a:rPr dirty="0" sz="1400" spc="-15">
                <a:latin typeface="Meiryo UI"/>
                <a:cs typeface="Meiryo UI"/>
              </a:rPr>
              <a:t>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短期</a:t>
            </a:r>
            <a:r>
              <a:rPr dirty="0" sz="1400" spc="-15">
                <a:latin typeface="Meiryo UI"/>
                <a:cs typeface="Meiryo UI"/>
              </a:rPr>
              <a:t>的</a:t>
            </a:r>
            <a:r>
              <a:rPr dirty="0" sz="1400" spc="-5">
                <a:latin typeface="Meiryo UI"/>
                <a:cs typeface="Meiryo UI"/>
              </a:rPr>
              <a:t>な解決は</a:t>
            </a:r>
            <a:r>
              <a:rPr dirty="0" sz="1400" spc="-15">
                <a:latin typeface="Meiryo UI"/>
                <a:cs typeface="Meiryo UI"/>
              </a:rPr>
              <a:t>難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状</a:t>
            </a:r>
            <a:r>
              <a:rPr dirty="0" sz="1400">
                <a:latin typeface="Meiryo UI"/>
                <a:cs typeface="Meiryo UI"/>
              </a:rPr>
              <a:t>況</a:t>
            </a:r>
            <a:endParaRPr sz="1400">
              <a:latin typeface="Meiryo UI"/>
              <a:cs typeface="Meiryo UI"/>
            </a:endParaRPr>
          </a:p>
          <a:p>
            <a:pPr lvl="1" marL="756285" marR="5651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他方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DXを</a:t>
            </a:r>
            <a:r>
              <a:rPr dirty="0" sz="1400">
                <a:latin typeface="Meiryo UI"/>
                <a:cs typeface="Meiryo UI"/>
              </a:rPr>
              <a:t>推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ため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はSoR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SoE</a:t>
            </a:r>
            <a:r>
              <a:rPr dirty="0" sz="1400">
                <a:latin typeface="Meiryo UI"/>
                <a:cs typeface="Meiryo UI"/>
              </a:rPr>
              <a:t>両方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 spc="-15">
                <a:latin typeface="Meiryo UI"/>
                <a:cs typeface="Meiryo UI"/>
              </a:rPr>
              <a:t>求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キル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フトが </a:t>
            </a:r>
            <a:r>
              <a:rPr dirty="0" sz="1400" b="1">
                <a:latin typeface="Meiryo UI"/>
                <a:cs typeface="Meiryo UI"/>
              </a:rPr>
              <a:t>必</a:t>
            </a:r>
            <a:r>
              <a:rPr dirty="0" sz="1400" spc="-5" b="1">
                <a:latin typeface="Meiryo UI"/>
                <a:cs typeface="Meiryo UI"/>
              </a:rPr>
              <a:t>要</a:t>
            </a:r>
            <a:r>
              <a:rPr dirty="0" sz="1400">
                <a:latin typeface="Meiryo UI"/>
                <a:cs typeface="Meiryo UI"/>
              </a:rPr>
              <a:t>とされる</a:t>
            </a:r>
            <a:endParaRPr sz="1400">
              <a:latin typeface="Meiryo UI"/>
              <a:cs typeface="Meiryo UI"/>
            </a:endParaRPr>
          </a:p>
          <a:p>
            <a:pPr lvl="2" marL="1268095" indent="-212725">
              <a:lnSpc>
                <a:spcPct val="100000"/>
              </a:lnSpc>
              <a:spcBef>
                <a:spcPts val="600"/>
              </a:spcBef>
              <a:buChar char="•"/>
              <a:tabLst>
                <a:tab pos="1268730" algn="l"/>
              </a:tabLst>
            </a:pPr>
            <a:r>
              <a:rPr dirty="0" sz="1400">
                <a:latin typeface="Meiryo UI"/>
                <a:cs typeface="Meiryo UI"/>
              </a:rPr>
              <a:t>要件変更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前提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開発</a:t>
            </a:r>
            <a:r>
              <a:rPr dirty="0" sz="1400" spc="-10">
                <a:latin typeface="Meiryo UI"/>
                <a:cs typeface="Meiryo UI"/>
              </a:rPr>
              <a:t>へ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対</a:t>
            </a:r>
            <a:r>
              <a:rPr dirty="0" sz="1400" spc="-15">
                <a:latin typeface="Meiryo UI"/>
                <a:cs typeface="Meiryo UI"/>
              </a:rPr>
              <a:t>応</a:t>
            </a:r>
            <a:r>
              <a:rPr dirty="0" sz="1400" spc="-10">
                <a:latin typeface="Meiryo UI"/>
                <a:cs typeface="Meiryo UI"/>
              </a:rPr>
              <a:t>がで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-10">
                <a:latin typeface="Meiryo UI"/>
                <a:cs typeface="Meiryo UI"/>
              </a:rPr>
              <a:t>イル</a:t>
            </a:r>
            <a:r>
              <a:rPr dirty="0" sz="1400" spc="-5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活</a:t>
            </a:r>
            <a:r>
              <a:rPr dirty="0" sz="1400">
                <a:latin typeface="Meiryo UI"/>
                <a:cs typeface="Meiryo UI"/>
              </a:rPr>
              <a:t>用</a:t>
            </a:r>
            <a:endParaRPr sz="1400">
              <a:latin typeface="Meiryo UI"/>
              <a:cs typeface="Meiryo UI"/>
            </a:endParaRPr>
          </a:p>
          <a:p>
            <a:pPr lvl="2" marL="1268095" indent="-212725">
              <a:lnSpc>
                <a:spcPct val="100000"/>
              </a:lnSpc>
              <a:spcBef>
                <a:spcPts val="600"/>
              </a:spcBef>
              <a:buChar char="•"/>
              <a:tabLst>
                <a:tab pos="1268730" algn="l"/>
              </a:tabLst>
            </a:pPr>
            <a:r>
              <a:rPr dirty="0" sz="1400" spc="5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5">
                <a:latin typeface="Meiryo UI"/>
                <a:cs typeface="Meiryo UI"/>
              </a:rPr>
              <a:t>テム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小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5">
                <a:latin typeface="Meiryo UI"/>
                <a:cs typeface="Meiryo UI"/>
              </a:rPr>
              <a:t>な機</a:t>
            </a:r>
            <a:r>
              <a:rPr dirty="0" sz="1400" spc="-15">
                <a:latin typeface="Meiryo UI"/>
                <a:cs typeface="Meiryo UI"/>
              </a:rPr>
              <a:t>能</a:t>
            </a:r>
            <a:r>
              <a:rPr dirty="0" sz="1400">
                <a:latin typeface="Meiryo UI"/>
                <a:cs typeface="Meiryo UI"/>
              </a:rPr>
              <a:t>に分</a:t>
            </a:r>
            <a:r>
              <a:rPr dirty="0" sz="1400" spc="-15">
                <a:latin typeface="Meiryo UI"/>
                <a:cs typeface="Meiryo UI"/>
              </a:rPr>
              <a:t>割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短</a:t>
            </a:r>
            <a:r>
              <a:rPr dirty="0" sz="1400" spc="-10">
                <a:latin typeface="Meiryo UI"/>
                <a:cs typeface="Meiryo UI"/>
              </a:rPr>
              <a:t>いサ</a:t>
            </a:r>
            <a:r>
              <a:rPr dirty="0" sz="1400">
                <a:latin typeface="Meiryo UI"/>
                <a:cs typeface="Meiryo UI"/>
              </a:rPr>
              <a:t>イ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 spc="-20">
                <a:latin typeface="Meiryo UI"/>
                <a:cs typeface="Meiryo UI"/>
              </a:rPr>
              <a:t>で</a:t>
            </a:r>
            <a:r>
              <a:rPr dirty="0" sz="1400" spc="5">
                <a:latin typeface="Meiryo UI"/>
                <a:cs typeface="Meiryo UI"/>
              </a:rPr>
              <a:t>リリ</a:t>
            </a:r>
            <a:r>
              <a:rPr dirty="0" sz="1400" spc="-10">
                <a:latin typeface="Meiryo UI"/>
                <a:cs typeface="Meiryo UI"/>
              </a:rPr>
              <a:t>ースがで</a:t>
            </a:r>
            <a:r>
              <a:rPr dirty="0" sz="1400" spc="-20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  <a:p>
            <a:pPr lvl="2" marL="1257300" marR="296545" indent="-201295">
              <a:lnSpc>
                <a:spcPct val="100000"/>
              </a:lnSpc>
              <a:spcBef>
                <a:spcPts val="600"/>
              </a:spcBef>
              <a:buChar char="•"/>
              <a:tabLst>
                <a:tab pos="1268730" algn="l"/>
              </a:tabLst>
            </a:pPr>
            <a:r>
              <a:rPr dirty="0" sz="1400" spc="-10">
                <a:latin typeface="Meiryo UI"/>
                <a:cs typeface="Meiryo UI"/>
              </a:rPr>
              <a:t>API/Web</a:t>
            </a:r>
            <a:r>
              <a:rPr dirty="0" sz="1400" spc="25">
                <a:latin typeface="Meiryo UI"/>
                <a:cs typeface="Meiryo UI"/>
              </a:rPr>
              <a:t> </a:t>
            </a:r>
            <a:r>
              <a:rPr dirty="0" sz="1400" spc="-5">
                <a:latin typeface="Meiryo UI"/>
                <a:cs typeface="Meiryo UI"/>
              </a:rPr>
              <a:t>API</a:t>
            </a:r>
            <a:r>
              <a:rPr dirty="0" sz="1400" spc="5">
                <a:latin typeface="Meiryo UI"/>
                <a:cs typeface="Meiryo UI"/>
              </a:rPr>
              <a:t>ベース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疎</a:t>
            </a:r>
            <a:r>
              <a:rPr dirty="0" sz="1400" spc="-15">
                <a:latin typeface="Meiryo UI"/>
                <a:cs typeface="Meiryo UI"/>
              </a:rPr>
              <a:t>結</a:t>
            </a:r>
            <a:r>
              <a:rPr dirty="0" sz="1400">
                <a:latin typeface="Meiryo UI"/>
                <a:cs typeface="Meiryo UI"/>
              </a:rPr>
              <a:t>合構</a:t>
            </a:r>
            <a:r>
              <a:rPr dirty="0" sz="1400" spc="-15">
                <a:latin typeface="Meiryo UI"/>
                <a:cs typeface="Meiryo UI"/>
              </a:rPr>
              <a:t>造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モ</a:t>
            </a:r>
            <a:r>
              <a:rPr dirty="0" sz="1400" spc="-5">
                <a:latin typeface="Meiryo UI"/>
                <a:cs typeface="Meiryo UI"/>
              </a:rPr>
              <a:t>ジュ</a:t>
            </a:r>
            <a:r>
              <a:rPr dirty="0" sz="1400" spc="-10">
                <a:latin typeface="Meiryo UI"/>
                <a:cs typeface="Meiryo UI"/>
              </a:rPr>
              <a:t>ール</a:t>
            </a:r>
            <a:r>
              <a:rPr dirty="0" sz="1400" spc="-5">
                <a:latin typeface="Meiryo UI"/>
                <a:cs typeface="Meiryo UI"/>
              </a:rPr>
              <a:t>化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サー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10">
                <a:latin typeface="Meiryo UI"/>
                <a:cs typeface="Meiryo UI"/>
              </a:rPr>
              <a:t>スの</a:t>
            </a:r>
            <a:r>
              <a:rPr dirty="0" sz="1400" spc="-5">
                <a:latin typeface="Meiryo UI"/>
                <a:cs typeface="Meiryo UI"/>
              </a:rPr>
              <a:t>利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大</a:t>
            </a:r>
            <a:r>
              <a:rPr dirty="0" sz="1400" spc="-15">
                <a:latin typeface="Meiryo UI"/>
                <a:cs typeface="Meiryo UI"/>
              </a:rPr>
              <a:t>規</a:t>
            </a:r>
            <a:r>
              <a:rPr dirty="0" sz="1400">
                <a:latin typeface="Meiryo UI"/>
                <a:cs typeface="Meiryo UI"/>
              </a:rPr>
              <a:t>模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ムの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-10">
                <a:latin typeface="Meiryo UI"/>
                <a:cs typeface="Meiryo UI"/>
              </a:rPr>
              <a:t>ス</a:t>
            </a:r>
            <a:r>
              <a:rPr dirty="0" sz="1400" spc="5">
                <a:latin typeface="Meiryo UI"/>
                <a:cs typeface="Meiryo UI"/>
              </a:rPr>
              <a:t>ト</a:t>
            </a:r>
            <a:r>
              <a:rPr dirty="0" sz="1400">
                <a:latin typeface="Meiryo UI"/>
                <a:cs typeface="Meiryo UI"/>
              </a:rPr>
              <a:t>と </a:t>
            </a:r>
            <a:r>
              <a:rPr dirty="0" sz="1400" spc="5">
                <a:latin typeface="Meiryo UI"/>
                <a:cs typeface="Meiryo UI"/>
              </a:rPr>
              <a:t>リス</a:t>
            </a:r>
            <a:r>
              <a:rPr dirty="0" sz="1400">
                <a:latin typeface="Meiryo UI"/>
                <a:cs typeface="Meiryo UI"/>
              </a:rPr>
              <a:t>ク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大幅な</a:t>
            </a:r>
            <a:r>
              <a:rPr dirty="0" sz="1400" spc="-15">
                <a:latin typeface="Meiryo UI"/>
                <a:cs typeface="Meiryo UI"/>
              </a:rPr>
              <a:t>圧</a:t>
            </a:r>
            <a:r>
              <a:rPr dirty="0" sz="1400">
                <a:latin typeface="Meiryo UI"/>
                <a:cs typeface="Meiryo UI"/>
              </a:rPr>
              <a:t>縮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変</a:t>
            </a:r>
            <a:r>
              <a:rPr dirty="0" sz="1400" spc="-15">
                <a:latin typeface="Meiryo UI"/>
                <a:cs typeface="Meiryo UI"/>
              </a:rPr>
              <a:t>化</a:t>
            </a:r>
            <a:r>
              <a:rPr dirty="0" sz="1400" spc="-10">
                <a:latin typeface="Meiryo UI"/>
                <a:cs typeface="Meiryo UI"/>
              </a:rPr>
              <a:t>への</a:t>
            </a:r>
            <a:r>
              <a:rPr dirty="0" sz="1400" spc="-15">
                <a:latin typeface="Meiryo UI"/>
                <a:cs typeface="Meiryo UI"/>
              </a:rPr>
              <a:t>適</a:t>
            </a:r>
            <a:r>
              <a:rPr dirty="0" sz="1400">
                <a:latin typeface="Meiryo UI"/>
                <a:cs typeface="Meiryo UI"/>
              </a:rPr>
              <a:t>用性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向</a:t>
            </a:r>
            <a:r>
              <a:rPr dirty="0" sz="1400">
                <a:latin typeface="Meiryo UI"/>
                <a:cs typeface="Meiryo UI"/>
              </a:rPr>
              <a:t>上</a:t>
            </a:r>
            <a:endParaRPr sz="1400">
              <a:latin typeface="Meiryo UI"/>
              <a:cs typeface="Meiryo UI"/>
            </a:endParaRPr>
          </a:p>
          <a:p>
            <a:pPr marL="821690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ど</a:t>
            </a:r>
            <a:r>
              <a:rPr dirty="0" sz="1400" b="1">
                <a:latin typeface="Meiryo UI"/>
                <a:cs typeface="Meiryo UI"/>
              </a:rPr>
              <a:t>新</a:t>
            </a:r>
            <a:r>
              <a:rPr dirty="0" sz="1400" spc="-5" b="1">
                <a:latin typeface="Meiryo UI"/>
                <a:cs typeface="Meiryo UI"/>
              </a:rPr>
              <a:t>しい革新的な</a:t>
            </a:r>
            <a:r>
              <a:rPr dirty="0" sz="1400" spc="-10" b="1">
                <a:latin typeface="Meiryo UI"/>
                <a:cs typeface="Meiryo UI"/>
              </a:rPr>
              <a:t>ア</a:t>
            </a:r>
            <a:r>
              <a:rPr dirty="0" sz="1400" spc="-5" b="1">
                <a:latin typeface="Meiryo UI"/>
                <a:cs typeface="Meiryo UI"/>
              </a:rPr>
              <a:t>プリケー</a:t>
            </a:r>
            <a:r>
              <a:rPr dirty="0" sz="1400" spc="-10" b="1">
                <a:latin typeface="Meiryo UI"/>
                <a:cs typeface="Meiryo UI"/>
              </a:rPr>
              <a:t>シ</a:t>
            </a:r>
            <a:r>
              <a:rPr dirty="0" sz="1400" b="1">
                <a:latin typeface="Meiryo UI"/>
                <a:cs typeface="Meiryo UI"/>
              </a:rPr>
              <a:t>ョン</a:t>
            </a:r>
            <a:r>
              <a:rPr dirty="0" sz="1400" spc="-15" b="1">
                <a:latin typeface="Meiryo UI"/>
                <a:cs typeface="Meiryo UI"/>
              </a:rPr>
              <a:t>・</a:t>
            </a:r>
            <a:r>
              <a:rPr dirty="0" sz="1400" spc="-10" b="1">
                <a:latin typeface="Meiryo UI"/>
                <a:cs typeface="Meiryo UI"/>
              </a:rPr>
              <a:t>ア</a:t>
            </a:r>
            <a:r>
              <a:rPr dirty="0" sz="1400" spc="-5" b="1">
                <a:latin typeface="Meiryo UI"/>
                <a:cs typeface="Meiryo UI"/>
              </a:rPr>
              <a:t>ーキ</a:t>
            </a:r>
            <a:r>
              <a:rPr dirty="0" sz="1400" b="1">
                <a:latin typeface="Meiryo UI"/>
                <a:cs typeface="Meiryo UI"/>
              </a:rPr>
              <a:t>テ</a:t>
            </a:r>
            <a:r>
              <a:rPr dirty="0" sz="1400" spc="5" b="1">
                <a:latin typeface="Meiryo UI"/>
                <a:cs typeface="Meiryo UI"/>
              </a:rPr>
              <a:t>ク</a:t>
            </a:r>
            <a:r>
              <a:rPr dirty="0" sz="1400" spc="-15" b="1">
                <a:latin typeface="Meiryo UI"/>
                <a:cs typeface="Meiryo UI"/>
              </a:rPr>
              <a:t>チ</a:t>
            </a:r>
            <a:r>
              <a:rPr dirty="0" sz="1400" b="1">
                <a:latin typeface="Meiryo UI"/>
                <a:cs typeface="Meiryo UI"/>
              </a:rPr>
              <a:t>ャ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習</a:t>
            </a:r>
            <a:r>
              <a:rPr dirty="0" sz="1400" spc="-15" b="1">
                <a:latin typeface="Meiryo UI"/>
                <a:cs typeface="Meiryo UI"/>
              </a:rPr>
              <a:t>得</a:t>
            </a:r>
            <a:r>
              <a:rPr dirty="0" sz="1400" spc="-5" b="1">
                <a:latin typeface="Meiryo UI"/>
                <a:cs typeface="Meiryo UI"/>
              </a:rPr>
              <a:t>が</a:t>
            </a:r>
            <a:r>
              <a:rPr dirty="0" sz="1400" spc="-15" b="1">
                <a:latin typeface="Meiryo UI"/>
                <a:cs typeface="Meiryo UI"/>
              </a:rPr>
              <a:t>重</a:t>
            </a:r>
            <a:r>
              <a:rPr dirty="0" sz="1400" b="1">
                <a:latin typeface="Meiryo UI"/>
                <a:cs typeface="Meiryo UI"/>
              </a:rPr>
              <a:t>要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Meiryo UI"/>
              <a:cs typeface="Meiryo UI"/>
            </a:endParaRPr>
          </a:p>
          <a:p>
            <a:pPr marL="354965" indent="-342900">
              <a:lnSpc>
                <a:spcPct val="100000"/>
              </a:lnSpc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Meiryo UI"/>
                <a:cs typeface="Meiryo UI"/>
              </a:rPr>
              <a:t>ビジ</a:t>
            </a:r>
            <a:r>
              <a:rPr dirty="0" sz="2000" spc="-10" b="1">
                <a:latin typeface="Meiryo UI"/>
                <a:cs typeface="Meiryo UI"/>
              </a:rPr>
              <a:t>ネ</a:t>
            </a:r>
            <a:r>
              <a:rPr dirty="0" sz="2000" spc="-5" b="1">
                <a:latin typeface="Meiryo UI"/>
                <a:cs typeface="Meiryo UI"/>
              </a:rPr>
              <a:t>ス</a:t>
            </a:r>
            <a:r>
              <a:rPr dirty="0" sz="2000" b="1">
                <a:latin typeface="Meiryo UI"/>
                <a:cs typeface="Meiryo UI"/>
              </a:rPr>
              <a:t>・モデル転換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必要性</a:t>
            </a:r>
            <a:endParaRPr sz="2000">
              <a:latin typeface="Meiryo UI"/>
              <a:cs typeface="Meiryo UI"/>
            </a:endParaRPr>
          </a:p>
          <a:p>
            <a:pPr lvl="1" marL="756285" marR="6413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メ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事業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国内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事業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大</a:t>
            </a:r>
            <a:r>
              <a:rPr dirty="0" sz="1400" spc="-15">
                <a:latin typeface="Meiryo UI"/>
                <a:cs typeface="Meiryo UI"/>
              </a:rPr>
              <a:t>型</a:t>
            </a:r>
            <a:r>
              <a:rPr dirty="0" sz="1400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一巡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業統</a:t>
            </a:r>
            <a:r>
              <a:rPr dirty="0" sz="1400" spc="-15">
                <a:latin typeface="Meiryo UI"/>
                <a:cs typeface="Meiryo UI"/>
              </a:rPr>
              <a:t>合</a:t>
            </a:r>
            <a:r>
              <a:rPr dirty="0" sz="1400">
                <a:latin typeface="Meiryo UI"/>
                <a:cs typeface="Meiryo UI"/>
              </a:rPr>
              <a:t>等に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情</a:t>
            </a:r>
            <a:r>
              <a:rPr dirty="0" sz="1400">
                <a:latin typeface="Meiryo UI"/>
                <a:cs typeface="Meiryo UI"/>
              </a:rPr>
              <a:t>報資</a:t>
            </a:r>
            <a:r>
              <a:rPr dirty="0" sz="1400" spc="-15">
                <a:latin typeface="Meiryo UI"/>
                <a:cs typeface="Meiryo UI"/>
              </a:rPr>
              <a:t>産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共有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クラ</a:t>
            </a:r>
            <a:r>
              <a:rPr dirty="0" sz="1400">
                <a:latin typeface="Meiryo UI"/>
                <a:cs typeface="Meiryo UI"/>
              </a:rPr>
              <a:t>ウ</a:t>
            </a:r>
            <a:r>
              <a:rPr dirty="0" sz="1400" spc="-10">
                <a:latin typeface="Meiryo UI"/>
                <a:cs typeface="Meiryo UI"/>
              </a:rPr>
              <a:t>ド</a:t>
            </a:r>
            <a:r>
              <a:rPr dirty="0" sz="1400">
                <a:latin typeface="Meiryo UI"/>
                <a:cs typeface="Meiryo UI"/>
              </a:rPr>
              <a:t>化 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進展など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今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規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模は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縮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小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込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み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 marL="756285" marR="10160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新た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5">
                <a:latin typeface="Meiryo UI"/>
                <a:cs typeface="Meiryo UI"/>
              </a:rPr>
              <a:t>ネス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モ</a:t>
            </a:r>
            <a:r>
              <a:rPr dirty="0" sz="1400" spc="-10">
                <a:latin typeface="Meiryo UI"/>
                <a:cs typeface="Meiryo UI"/>
              </a:rPr>
              <a:t>デルの</a:t>
            </a:r>
            <a:r>
              <a:rPr dirty="0" sz="1400">
                <a:latin typeface="Meiryo UI"/>
                <a:cs typeface="Meiryo UI"/>
              </a:rPr>
              <a:t>創</a:t>
            </a:r>
            <a:r>
              <a:rPr dirty="0" sz="1400" spc="-15">
                <a:latin typeface="Meiryo UI"/>
                <a:cs typeface="Meiryo UI"/>
              </a:rPr>
              <a:t>造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既</a:t>
            </a:r>
            <a:r>
              <a:rPr dirty="0" sz="1400">
                <a:latin typeface="Meiryo UI"/>
                <a:cs typeface="Meiryo UI"/>
              </a:rPr>
              <a:t>存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>
                <a:latin typeface="Meiryo UI"/>
                <a:cs typeface="Meiryo UI"/>
              </a:rPr>
              <a:t>最</a:t>
            </a:r>
            <a:r>
              <a:rPr dirty="0" sz="1400" spc="-15">
                <a:latin typeface="Meiryo UI"/>
                <a:cs typeface="Meiryo UI"/>
              </a:rPr>
              <a:t>適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、ユ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20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単</a:t>
            </a:r>
            <a:r>
              <a:rPr dirty="0" sz="1400" spc="-5">
                <a:latin typeface="Meiryo UI"/>
                <a:cs typeface="Meiryo UI"/>
              </a:rPr>
              <a:t>独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5">
                <a:latin typeface="Meiryo UI"/>
                <a:cs typeface="Meiryo UI"/>
              </a:rPr>
              <a:t>取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組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い 課題に直面。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顧客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係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仕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事の進め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取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組</a:t>
            </a:r>
            <a:r>
              <a:rPr dirty="0" sz="1400" spc="-10">
                <a:latin typeface="Meiryo UI"/>
                <a:cs typeface="Meiryo UI"/>
              </a:rPr>
              <a:t>む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必要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 marL="756285" marR="11747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5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顧客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提</a:t>
            </a:r>
            <a:r>
              <a:rPr dirty="0" sz="1400">
                <a:latin typeface="Meiryo UI"/>
                <a:cs typeface="Meiryo UI"/>
              </a:rPr>
              <a:t>示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仕様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合</a:t>
            </a:r>
            <a:r>
              <a:rPr dirty="0" sz="1400" spc="-5">
                <a:latin typeface="Meiryo UI"/>
                <a:cs typeface="Meiryo UI"/>
              </a:rPr>
              <a:t>わせ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受託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者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ジネス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デルを顧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緒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考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19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パ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ート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ーへの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換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求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、現状に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既</a:t>
            </a:r>
            <a:r>
              <a:rPr dirty="0" sz="1400" spc="-15">
                <a:latin typeface="Meiryo UI"/>
                <a:cs typeface="Meiryo UI"/>
              </a:rPr>
              <a:t>存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テムの</a:t>
            </a:r>
            <a:r>
              <a:rPr dirty="0" sz="1400" spc="-5">
                <a:latin typeface="Meiryo UI"/>
                <a:cs typeface="Meiryo UI"/>
              </a:rPr>
              <a:t>運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保</a:t>
            </a:r>
            <a:r>
              <a:rPr dirty="0" sz="1400" spc="-5">
                <a:latin typeface="Meiryo UI"/>
                <a:cs typeface="Meiryo UI"/>
              </a:rPr>
              <a:t>守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かか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>
                <a:latin typeface="Meiryo UI"/>
                <a:cs typeface="Meiryo UI"/>
              </a:rPr>
              <a:t>務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多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5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資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金を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指</a:t>
            </a:r>
            <a:r>
              <a:rPr dirty="0" u="sng" sz="1400" spc="-108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べき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領域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十分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フトできないでいる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め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既</a:t>
            </a:r>
            <a:r>
              <a:rPr dirty="0" sz="1400">
                <a:latin typeface="Meiryo UI"/>
                <a:cs typeface="Meiryo UI"/>
              </a:rPr>
              <a:t>存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ムの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>
                <a:latin typeface="Meiryo UI"/>
                <a:cs typeface="Meiryo UI"/>
              </a:rPr>
              <a:t>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興味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若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人</a:t>
            </a:r>
            <a:r>
              <a:rPr dirty="0" sz="1400">
                <a:latin typeface="Meiryo UI"/>
                <a:cs typeface="Meiryo UI"/>
              </a:rPr>
              <a:t>材</a:t>
            </a:r>
            <a:r>
              <a:rPr dirty="0" sz="1400" spc="-5">
                <a:latin typeface="Meiryo UI"/>
                <a:cs typeface="Meiryo UI"/>
              </a:rPr>
              <a:t>をは</a:t>
            </a:r>
            <a:r>
              <a:rPr dirty="0" sz="1400" spc="-10">
                <a:latin typeface="Meiryo UI"/>
                <a:cs typeface="Meiryo UI"/>
              </a:rPr>
              <a:t>じめ、</a:t>
            </a:r>
            <a:r>
              <a:rPr dirty="0" sz="1400">
                <a:latin typeface="Meiryo UI"/>
                <a:cs typeface="Meiryo UI"/>
              </a:rPr>
              <a:t>新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な</a:t>
            </a:r>
            <a:r>
              <a:rPr dirty="0" sz="1400" spc="5">
                <a:latin typeface="Meiryo UI"/>
                <a:cs typeface="Meiryo UI"/>
              </a:rPr>
              <a:t>デ 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>
                <a:latin typeface="Meiryo UI"/>
                <a:cs typeface="Meiryo UI"/>
              </a:rPr>
              <a:t>タ</a:t>
            </a:r>
            <a:r>
              <a:rPr dirty="0" sz="1400" spc="5">
                <a:latin typeface="Meiryo UI"/>
                <a:cs typeface="Meiryo UI"/>
              </a:rPr>
              <a:t>ル</a:t>
            </a:r>
            <a:r>
              <a:rPr dirty="0" sz="1400" spc="-15">
                <a:latin typeface="Meiryo UI"/>
                <a:cs typeface="Meiryo UI"/>
              </a:rPr>
              <a:t>技</a:t>
            </a:r>
            <a:r>
              <a:rPr dirty="0" sz="1400">
                <a:latin typeface="Meiryo UI"/>
                <a:cs typeface="Meiryo UI"/>
              </a:rPr>
              <a:t>術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駆使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人材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確保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維</a:t>
            </a:r>
            <a:r>
              <a:rPr dirty="0" sz="1400" spc="-15">
                <a:latin typeface="Meiryo UI"/>
                <a:cs typeface="Meiryo UI"/>
              </a:rPr>
              <a:t>持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 spc="-15">
                <a:latin typeface="Meiryo UI"/>
                <a:cs typeface="Meiryo UI"/>
              </a:rPr>
              <a:t>困</a:t>
            </a:r>
            <a:r>
              <a:rPr dirty="0" sz="1400">
                <a:latin typeface="Meiryo UI"/>
                <a:cs typeface="Meiryo UI"/>
              </a:rPr>
              <a:t>難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っており</a:t>
            </a:r>
            <a:r>
              <a:rPr dirty="0" sz="1400" spc="-15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早晩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争力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失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危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直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面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てい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4886" y="6577818"/>
            <a:ext cx="187325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latin typeface="Meiryo UI"/>
                <a:cs typeface="Meiryo UI"/>
              </a:rPr>
              <a:t>1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291" y="330824"/>
            <a:ext cx="10439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＜目次＞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999291" y="635725"/>
            <a:ext cx="7130415" cy="5725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7505" algn="l"/>
              </a:tabLst>
            </a:pPr>
            <a:r>
              <a:rPr dirty="0" sz="2000" b="1">
                <a:latin typeface="Meiryo UI"/>
                <a:cs typeface="Meiryo UI"/>
              </a:rPr>
              <a:t>検討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背景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議論</a:t>
            </a:r>
            <a:r>
              <a:rPr dirty="0" sz="2000" spc="-5" b="1">
                <a:latin typeface="Meiryo UI"/>
                <a:cs typeface="Meiryo UI"/>
              </a:rPr>
              <a:t>のス</a:t>
            </a:r>
            <a:r>
              <a:rPr dirty="0" sz="2000" b="1">
                <a:latin typeface="Meiryo UI"/>
                <a:cs typeface="Meiryo UI"/>
              </a:rPr>
              <a:t>コ</a:t>
            </a:r>
            <a:r>
              <a:rPr dirty="0" sz="2000" spc="-5" b="1">
                <a:latin typeface="Meiryo UI"/>
                <a:cs typeface="Meiryo UI"/>
              </a:rPr>
              <a:t>ー</a:t>
            </a:r>
            <a:r>
              <a:rPr dirty="0" sz="2000" b="1">
                <a:latin typeface="Meiryo UI"/>
                <a:cs typeface="Meiryo UI"/>
              </a:rPr>
              <a:t>プ</a:t>
            </a:r>
            <a:endParaRPr sz="20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eiryo UI"/>
              <a:buAutoNum type="arabicPeriod"/>
            </a:pPr>
            <a:endParaRPr sz="1400">
              <a:latin typeface="Meiryo UI"/>
              <a:cs typeface="Meiryo UI"/>
            </a:endParaRPr>
          </a:p>
          <a:p>
            <a:pPr marL="356870" indent="-344805">
              <a:lnSpc>
                <a:spcPts val="2400"/>
              </a:lnSpc>
              <a:buAutoNum type="arabicPeriod"/>
              <a:tabLst>
                <a:tab pos="357505" algn="l"/>
              </a:tabLst>
            </a:pPr>
            <a:r>
              <a:rPr dirty="0" sz="2000" spc="-5" b="1">
                <a:latin typeface="Meiryo UI"/>
                <a:cs typeface="Meiryo UI"/>
              </a:rPr>
              <a:t>DXの</a:t>
            </a:r>
            <a:r>
              <a:rPr dirty="0" sz="2000" b="1">
                <a:latin typeface="Meiryo UI"/>
                <a:cs typeface="Meiryo UI"/>
              </a:rPr>
              <a:t>推進に関す</a:t>
            </a:r>
            <a:r>
              <a:rPr dirty="0" sz="2000" spc="-5" b="1">
                <a:latin typeface="Meiryo UI"/>
                <a:cs typeface="Meiryo UI"/>
              </a:rPr>
              <a:t>る</a:t>
            </a:r>
            <a:r>
              <a:rPr dirty="0" sz="2000" b="1">
                <a:latin typeface="Meiryo UI"/>
                <a:cs typeface="Meiryo UI"/>
              </a:rPr>
              <a:t>現状</a:t>
            </a:r>
            <a:r>
              <a:rPr dirty="0" sz="2000" spc="-5" b="1">
                <a:latin typeface="Meiryo UI"/>
                <a:cs typeface="Meiryo UI"/>
              </a:rPr>
              <a:t>と</a:t>
            </a:r>
            <a:r>
              <a:rPr dirty="0" sz="2000" b="1">
                <a:latin typeface="Meiryo UI"/>
                <a:cs typeface="Meiryo UI"/>
              </a:rPr>
              <a:t>課題</a:t>
            </a:r>
            <a:endParaRPr sz="2000">
              <a:latin typeface="Meiryo UI"/>
              <a:cs typeface="Meiryo UI"/>
            </a:endParaRPr>
          </a:p>
          <a:p>
            <a:pPr lvl="1" marL="1390015" indent="-463550">
              <a:lnSpc>
                <a:spcPts val="2160"/>
              </a:lnSpc>
              <a:buAutoNum type="arabicPeriod"/>
              <a:tabLst>
                <a:tab pos="1390650" algn="l"/>
              </a:tabLst>
            </a:pPr>
            <a:r>
              <a:rPr dirty="0" sz="1800" spc="-10" b="1">
                <a:latin typeface="Meiryo UI"/>
                <a:cs typeface="Meiryo UI"/>
              </a:rPr>
              <a:t>DX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実行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上で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経営戦略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現状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課題</a:t>
            </a:r>
            <a:endParaRPr sz="18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既存</a:t>
            </a:r>
            <a:r>
              <a:rPr dirty="0" sz="1800" spc="-5" b="1">
                <a:latin typeface="Meiryo UI"/>
                <a:cs typeface="Meiryo UI"/>
              </a:rPr>
              <a:t>シ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テ</a:t>
            </a:r>
            <a:r>
              <a:rPr dirty="0" sz="1800" b="1">
                <a:latin typeface="Meiryo UI"/>
                <a:cs typeface="Meiryo UI"/>
              </a:rPr>
              <a:t>ムの現状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課題</a:t>
            </a:r>
            <a:endParaRPr sz="18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ユ</a:t>
            </a:r>
            <a:r>
              <a:rPr dirty="0" sz="1800" spc="-5" b="1">
                <a:latin typeface="Meiryo UI"/>
                <a:cs typeface="Meiryo UI"/>
              </a:rPr>
              <a:t>ーザ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経営層</a:t>
            </a:r>
            <a:r>
              <a:rPr dirty="0" sz="1800" spc="-5" b="1">
                <a:latin typeface="Meiryo UI"/>
                <a:cs typeface="Meiryo UI"/>
              </a:rPr>
              <a:t>・</a:t>
            </a:r>
            <a:r>
              <a:rPr dirty="0" sz="1800" b="1">
                <a:latin typeface="Meiryo UI"/>
                <a:cs typeface="Meiryo UI"/>
              </a:rPr>
              <a:t>各部門</a:t>
            </a:r>
            <a:r>
              <a:rPr dirty="0" sz="1800" spc="-5" b="1">
                <a:latin typeface="Meiryo UI"/>
                <a:cs typeface="Meiryo UI"/>
              </a:rPr>
              <a:t>・</a:t>
            </a:r>
            <a:r>
              <a:rPr dirty="0" sz="1800" b="1">
                <a:latin typeface="Meiryo UI"/>
                <a:cs typeface="Meiryo UI"/>
              </a:rPr>
              <a:t>人材等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課題</a:t>
            </a:r>
            <a:endParaRPr sz="18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ユ</a:t>
            </a:r>
            <a:r>
              <a:rPr dirty="0" sz="1800" spc="-5" b="1">
                <a:latin typeface="Meiryo UI"/>
                <a:cs typeface="Meiryo UI"/>
              </a:rPr>
              <a:t>ーザ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ベ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spc="-5" b="1">
                <a:latin typeface="Meiryo UI"/>
                <a:cs typeface="Meiryo UI"/>
              </a:rPr>
              <a:t>ダー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の関係</a:t>
            </a:r>
            <a:endParaRPr sz="18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情報サ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ビ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b="1">
                <a:latin typeface="Meiryo UI"/>
                <a:cs typeface="Meiryo UI"/>
              </a:rPr>
              <a:t>産業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抱</a:t>
            </a:r>
            <a:r>
              <a:rPr dirty="0" sz="1800" spc="5" b="1">
                <a:latin typeface="Meiryo UI"/>
                <a:cs typeface="Meiryo UI"/>
              </a:rPr>
              <a:t>え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課題</a:t>
            </a:r>
            <a:endParaRPr sz="18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spc="-10" b="1">
                <a:latin typeface="Meiryo UI"/>
                <a:cs typeface="Meiryo UI"/>
              </a:rPr>
              <a:t>DX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推進し</a:t>
            </a:r>
            <a:r>
              <a:rPr dirty="0" sz="1800" spc="-5" b="1">
                <a:latin typeface="Meiryo UI"/>
                <a:cs typeface="Meiryo UI"/>
              </a:rPr>
              <a:t>な</a:t>
            </a:r>
            <a:r>
              <a:rPr dirty="0" sz="1800" b="1">
                <a:latin typeface="Meiryo UI"/>
                <a:cs typeface="Meiryo UI"/>
              </a:rPr>
              <a:t>い場合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影響</a:t>
            </a:r>
            <a:endParaRPr sz="18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Meiryo UI"/>
              <a:buAutoNum type="arabicPeriod"/>
            </a:pPr>
            <a:endParaRPr sz="1400">
              <a:latin typeface="Meiryo UI"/>
              <a:cs typeface="Meiryo U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000" b="1">
                <a:latin typeface="Meiryo UI"/>
                <a:cs typeface="Meiryo UI"/>
              </a:rPr>
              <a:t>対応策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検討</a:t>
            </a:r>
            <a:endParaRPr sz="20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「</a:t>
            </a:r>
            <a:r>
              <a:rPr dirty="0" sz="1800" spc="-10" b="1">
                <a:latin typeface="Meiryo UI"/>
                <a:cs typeface="Meiryo UI"/>
              </a:rPr>
              <a:t>DX</a:t>
            </a:r>
            <a:r>
              <a:rPr dirty="0" sz="1800" b="1">
                <a:latin typeface="Meiryo UI"/>
                <a:cs typeface="Meiryo UI"/>
              </a:rPr>
              <a:t>推進</a:t>
            </a:r>
            <a:r>
              <a:rPr dirty="0" sz="1800" spc="-5" b="1">
                <a:latin typeface="Meiryo UI"/>
                <a:cs typeface="Meiryo UI"/>
              </a:rPr>
              <a:t>シ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テ</a:t>
            </a:r>
            <a:r>
              <a:rPr dirty="0" sz="1800" b="1">
                <a:latin typeface="Meiryo UI"/>
                <a:cs typeface="Meiryo UI"/>
              </a:rPr>
              <a:t>ム</a:t>
            </a:r>
            <a:r>
              <a:rPr dirty="0" sz="1800" spc="-5" b="1">
                <a:latin typeface="Meiryo UI"/>
                <a:cs typeface="Meiryo UI"/>
              </a:rPr>
              <a:t>ガイド</a:t>
            </a:r>
            <a:r>
              <a:rPr dirty="0" sz="1800" b="1">
                <a:latin typeface="Meiryo UI"/>
                <a:cs typeface="Meiryo UI"/>
              </a:rPr>
              <a:t>ライ</a:t>
            </a:r>
            <a:r>
              <a:rPr dirty="0" sz="1800" spc="-5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」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策定</a:t>
            </a:r>
            <a:endParaRPr sz="1800">
              <a:latin typeface="Meiryo UI"/>
              <a:cs typeface="Meiryo UI"/>
            </a:endParaRPr>
          </a:p>
          <a:p>
            <a:pPr lvl="1" marL="1390015" indent="-46355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「見</a:t>
            </a:r>
            <a:r>
              <a:rPr dirty="0" sz="1800" spc="5" b="1">
                <a:latin typeface="Meiryo UI"/>
                <a:cs typeface="Meiryo UI"/>
              </a:rPr>
              <a:t>え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化」指標、診断</a:t>
            </a:r>
            <a:r>
              <a:rPr dirty="0" sz="1800" spc="-5" b="1">
                <a:latin typeface="Meiryo UI"/>
                <a:cs typeface="Meiryo UI"/>
              </a:rPr>
              <a:t>ス</a:t>
            </a:r>
            <a:r>
              <a:rPr dirty="0" sz="1800" spc="5" b="1">
                <a:latin typeface="Meiryo UI"/>
                <a:cs typeface="Meiryo UI"/>
              </a:rPr>
              <a:t>キ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ムの構築</a:t>
            </a:r>
            <a:endParaRPr sz="1800">
              <a:latin typeface="Meiryo UI"/>
              <a:cs typeface="Meiryo UI"/>
            </a:endParaRPr>
          </a:p>
          <a:p>
            <a:pPr lvl="1" marL="1383665" marR="280670" indent="-457200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spc="-10" b="1">
                <a:latin typeface="Meiryo UI"/>
                <a:cs typeface="Meiryo UI"/>
              </a:rPr>
              <a:t>D</a:t>
            </a:r>
            <a:r>
              <a:rPr dirty="0" sz="1800" spc="-5" b="1">
                <a:latin typeface="Meiryo UI"/>
                <a:cs typeface="Meiryo UI"/>
              </a:rPr>
              <a:t>X</a:t>
            </a:r>
            <a:r>
              <a:rPr dirty="0" sz="1800" b="1">
                <a:latin typeface="Meiryo UI"/>
                <a:cs typeface="Meiryo UI"/>
              </a:rPr>
              <a:t>実現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向</a:t>
            </a:r>
            <a:r>
              <a:rPr dirty="0" sz="1800" spc="-5" b="1">
                <a:latin typeface="Meiryo UI"/>
                <a:cs typeface="Meiryo UI"/>
              </a:rPr>
              <a:t>けたIT</a:t>
            </a:r>
            <a:r>
              <a:rPr dirty="0" sz="1800" spc="-10" b="1">
                <a:latin typeface="Meiryo UI"/>
                <a:cs typeface="Meiryo UI"/>
              </a:rPr>
              <a:t>システ</a:t>
            </a:r>
            <a:r>
              <a:rPr dirty="0" sz="1800" b="1">
                <a:latin typeface="Meiryo UI"/>
                <a:cs typeface="Meiryo UI"/>
              </a:rPr>
              <a:t>ム構築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spc="-10" b="1">
                <a:latin typeface="Meiryo UI"/>
                <a:cs typeface="Meiryo UI"/>
              </a:rPr>
              <a:t>お</a:t>
            </a:r>
            <a:r>
              <a:rPr dirty="0" sz="1800" spc="-5" b="1">
                <a:latin typeface="Meiryo UI"/>
                <a:cs typeface="Meiryo UI"/>
              </a:rPr>
              <a:t>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spc="-5" b="1">
                <a:latin typeface="Meiryo UI"/>
                <a:cs typeface="Meiryo UI"/>
              </a:rPr>
              <a:t>コ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ト・リ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ク</a:t>
            </a:r>
            <a:r>
              <a:rPr dirty="0" sz="1800" b="1">
                <a:latin typeface="Meiryo UI"/>
                <a:cs typeface="Meiryo UI"/>
              </a:rPr>
              <a:t>低減 </a:t>
            </a:r>
            <a:r>
              <a:rPr dirty="0" sz="1800" b="1">
                <a:latin typeface="Meiryo UI"/>
                <a:cs typeface="Meiryo UI"/>
              </a:rPr>
              <a:t>の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b="1">
                <a:latin typeface="Meiryo UI"/>
                <a:cs typeface="Meiryo UI"/>
              </a:rPr>
              <a:t>めの対応策</a:t>
            </a:r>
            <a:endParaRPr sz="1800">
              <a:latin typeface="Meiryo UI"/>
              <a:cs typeface="Meiryo UI"/>
            </a:endParaRPr>
          </a:p>
          <a:p>
            <a:pPr lvl="1" marL="1390015" indent="-464184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b="1">
                <a:latin typeface="Meiryo UI"/>
                <a:cs typeface="Meiryo UI"/>
              </a:rPr>
              <a:t>ユ</a:t>
            </a:r>
            <a:r>
              <a:rPr dirty="0" sz="1800" spc="-5" b="1">
                <a:latin typeface="Meiryo UI"/>
                <a:cs typeface="Meiryo UI"/>
              </a:rPr>
              <a:t>ーザ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-5" b="1">
                <a:latin typeface="Meiryo UI"/>
                <a:cs typeface="Meiryo UI"/>
              </a:rPr>
              <a:t>・</a:t>
            </a:r>
            <a:r>
              <a:rPr dirty="0" sz="1800" b="1">
                <a:latin typeface="Meiryo UI"/>
                <a:cs typeface="Meiryo UI"/>
              </a:rPr>
              <a:t>ベ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spc="-5" b="1">
                <a:latin typeface="Meiryo UI"/>
                <a:cs typeface="Meiryo UI"/>
              </a:rPr>
              <a:t>ダー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姿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b="1">
                <a:latin typeface="Meiryo UI"/>
                <a:cs typeface="Meiryo UI"/>
              </a:rPr>
              <a:t>双方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新</a:t>
            </a:r>
            <a:r>
              <a:rPr dirty="0" sz="1800" spc="-5" b="1">
                <a:latin typeface="Meiryo UI"/>
                <a:cs typeface="Meiryo UI"/>
              </a:rPr>
              <a:t>たな関係</a:t>
            </a:r>
            <a:endParaRPr sz="1800">
              <a:latin typeface="Meiryo UI"/>
              <a:cs typeface="Meiryo UI"/>
            </a:endParaRPr>
          </a:p>
          <a:p>
            <a:pPr lvl="1" marL="1390015" indent="-464184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spc="-10" b="1">
                <a:latin typeface="Meiryo UI"/>
                <a:cs typeface="Meiryo UI"/>
              </a:rPr>
              <a:t>DX</a:t>
            </a:r>
            <a:r>
              <a:rPr dirty="0" sz="1800" b="1">
                <a:latin typeface="Meiryo UI"/>
                <a:cs typeface="Meiryo UI"/>
              </a:rPr>
              <a:t>人材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育成</a:t>
            </a:r>
            <a:r>
              <a:rPr dirty="0" sz="1800" spc="-5" b="1">
                <a:latin typeface="Meiryo UI"/>
                <a:cs typeface="Meiryo UI"/>
              </a:rPr>
              <a:t>・</a:t>
            </a:r>
            <a:r>
              <a:rPr dirty="0" sz="1800" b="1">
                <a:latin typeface="Meiryo UI"/>
                <a:cs typeface="Meiryo UI"/>
              </a:rPr>
              <a:t>確保</a:t>
            </a:r>
            <a:endParaRPr sz="1800">
              <a:latin typeface="Meiryo UI"/>
              <a:cs typeface="Meiryo UI"/>
            </a:endParaRPr>
          </a:p>
          <a:p>
            <a:pPr lvl="1" marL="1390015" indent="-464184">
              <a:lnSpc>
                <a:spcPct val="100000"/>
              </a:lnSpc>
              <a:buAutoNum type="arabicPeriod"/>
              <a:tabLst>
                <a:tab pos="1390650" algn="l"/>
              </a:tabLst>
            </a:pPr>
            <a:r>
              <a:rPr dirty="0" sz="1800" spc="-5" b="1">
                <a:latin typeface="Meiryo UI"/>
                <a:cs typeface="Meiryo UI"/>
              </a:rPr>
              <a:t>ITシ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テ</a:t>
            </a:r>
            <a:r>
              <a:rPr dirty="0" sz="1800" b="1">
                <a:latin typeface="Meiryo UI"/>
                <a:cs typeface="Meiryo UI"/>
              </a:rPr>
              <a:t>ム刷新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見通し明確化</a:t>
            </a:r>
            <a:endParaRPr sz="18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Meiryo UI"/>
              <a:buAutoNum type="arabicPeriod"/>
            </a:pPr>
            <a:endParaRPr sz="1250">
              <a:latin typeface="Meiryo UI"/>
              <a:cs typeface="Meiryo U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000" b="1">
                <a:latin typeface="Meiryo UI"/>
                <a:cs typeface="Meiryo UI"/>
              </a:rPr>
              <a:t>今後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検討</a:t>
            </a:r>
            <a:r>
              <a:rPr dirty="0" sz="2000" spc="-5" b="1">
                <a:latin typeface="Meiryo UI"/>
                <a:cs typeface="Meiryo UI"/>
              </a:rPr>
              <a:t>の</a:t>
            </a:r>
            <a:r>
              <a:rPr dirty="0" sz="2000" b="1">
                <a:latin typeface="Meiryo UI"/>
                <a:cs typeface="Meiryo UI"/>
              </a:rPr>
              <a:t>方向性</a:t>
            </a:r>
            <a:endParaRPr sz="20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41421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95"/>
              <a:t> </a:t>
            </a:r>
            <a:r>
              <a:rPr dirty="0"/>
              <a:t>情報</a:t>
            </a:r>
            <a:r>
              <a:rPr dirty="0" spc="-5"/>
              <a:t>サー</a:t>
            </a:r>
            <a:r>
              <a:rPr dirty="0" spc="-10"/>
              <a:t>ビ</a:t>
            </a:r>
            <a:r>
              <a:rPr dirty="0" spc="-5"/>
              <a:t>ス</a:t>
            </a:r>
            <a:r>
              <a:rPr dirty="0"/>
              <a:t>産業</a:t>
            </a:r>
            <a:r>
              <a:rPr dirty="0" spc="-5"/>
              <a:t>の</a:t>
            </a:r>
            <a:r>
              <a:rPr dirty="0"/>
              <a:t>概況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3497" y="4477320"/>
            <a:ext cx="3611245" cy="354330"/>
            <a:chOff x="1313497" y="4477320"/>
            <a:chExt cx="3611245" cy="354330"/>
          </a:xfrm>
        </p:grpSpPr>
        <p:sp>
          <p:nvSpPr>
            <p:cNvPr id="4" name="object 4"/>
            <p:cNvSpPr/>
            <p:nvPr/>
          </p:nvSpPr>
          <p:spPr>
            <a:xfrm>
              <a:off x="1318260" y="4482082"/>
              <a:ext cx="3601720" cy="340360"/>
            </a:xfrm>
            <a:custGeom>
              <a:avLst/>
              <a:gdLst/>
              <a:ahLst/>
              <a:cxnLst/>
              <a:rect l="l" t="t" r="r" b="b"/>
              <a:pathLst>
                <a:path w="3601720" h="340360">
                  <a:moveTo>
                    <a:pt x="3431286" y="0"/>
                  </a:moveTo>
                  <a:lnTo>
                    <a:pt x="3431286" y="84963"/>
                  </a:lnTo>
                  <a:lnTo>
                    <a:pt x="0" y="84963"/>
                  </a:lnTo>
                  <a:lnTo>
                    <a:pt x="0" y="254889"/>
                  </a:lnTo>
                  <a:lnTo>
                    <a:pt x="3431286" y="254889"/>
                  </a:lnTo>
                  <a:lnTo>
                    <a:pt x="3431286" y="339852"/>
                  </a:lnTo>
                  <a:lnTo>
                    <a:pt x="3601212" y="169926"/>
                  </a:lnTo>
                  <a:lnTo>
                    <a:pt x="3431286" y="0"/>
                  </a:lnTo>
                  <a:close/>
                </a:path>
              </a:pathLst>
            </a:custGeom>
            <a:solidFill>
              <a:srgbClr val="406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8260" y="4482082"/>
              <a:ext cx="3601720" cy="340360"/>
            </a:xfrm>
            <a:custGeom>
              <a:avLst/>
              <a:gdLst/>
              <a:ahLst/>
              <a:cxnLst/>
              <a:rect l="l" t="t" r="r" b="b"/>
              <a:pathLst>
                <a:path w="3601720" h="340360">
                  <a:moveTo>
                    <a:pt x="0" y="84963"/>
                  </a:moveTo>
                  <a:lnTo>
                    <a:pt x="3431286" y="84963"/>
                  </a:lnTo>
                  <a:lnTo>
                    <a:pt x="3431286" y="0"/>
                  </a:lnTo>
                  <a:lnTo>
                    <a:pt x="3601212" y="169926"/>
                  </a:lnTo>
                  <a:lnTo>
                    <a:pt x="3431286" y="339852"/>
                  </a:lnTo>
                  <a:lnTo>
                    <a:pt x="3431286" y="254889"/>
                  </a:lnTo>
                  <a:lnTo>
                    <a:pt x="0" y="254889"/>
                  </a:lnTo>
                  <a:lnTo>
                    <a:pt x="0" y="849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0596" y="4524755"/>
              <a:ext cx="455930" cy="306705"/>
            </a:xfrm>
            <a:custGeom>
              <a:avLst/>
              <a:gdLst/>
              <a:ahLst/>
              <a:cxnLst/>
              <a:rect l="l" t="t" r="r" b="b"/>
              <a:pathLst>
                <a:path w="455930" h="306704">
                  <a:moveTo>
                    <a:pt x="455675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455675" y="306324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9268" y="3634740"/>
            <a:ext cx="1079500" cy="664845"/>
          </a:xfrm>
          <a:prstGeom prst="rect">
            <a:avLst/>
          </a:prstGeom>
          <a:ln w="9143">
            <a:solidFill>
              <a:srgbClr val="40647F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386715" marR="128270" indent="-250190">
              <a:lnSpc>
                <a:spcPct val="100000"/>
              </a:lnSpc>
              <a:spcBef>
                <a:spcPts val="1175"/>
              </a:spcBef>
            </a:pPr>
            <a:r>
              <a:rPr dirty="0" sz="1200">
                <a:latin typeface="Meiryo UI"/>
                <a:cs typeface="Meiryo UI"/>
              </a:rPr>
              <a:t>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企業の </a:t>
            </a:r>
            <a:r>
              <a:rPr dirty="0" sz="1200">
                <a:latin typeface="Meiryo UI"/>
                <a:cs typeface="Meiryo UI"/>
              </a:rPr>
              <a:t>課題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268" y="5074920"/>
            <a:ext cx="1079500" cy="662940"/>
          </a:xfrm>
          <a:prstGeom prst="rect">
            <a:avLst/>
          </a:prstGeom>
          <a:ln w="9143">
            <a:solidFill>
              <a:srgbClr val="40647F"/>
            </a:solidFill>
          </a:ln>
        </p:spPr>
        <p:txBody>
          <a:bodyPr wrap="square" lIns="0" tIns="148590" rIns="0" bIns="0" rtlCol="0" vert="horz">
            <a:spAutoFit/>
          </a:bodyPr>
          <a:lstStyle/>
          <a:p>
            <a:pPr marL="171450" marR="142240" indent="-22860">
              <a:lnSpc>
                <a:spcPct val="100000"/>
              </a:lnSpc>
              <a:spcBef>
                <a:spcPts val="1170"/>
              </a:spcBef>
            </a:pPr>
            <a:r>
              <a:rPr dirty="0" sz="1200">
                <a:latin typeface="Meiryo UI"/>
                <a:cs typeface="Meiryo UI"/>
              </a:rPr>
              <a:t>情報サービス </a:t>
            </a:r>
            <a:r>
              <a:rPr dirty="0" sz="1200">
                <a:latin typeface="Meiryo UI"/>
                <a:cs typeface="Meiryo UI"/>
              </a:rPr>
              <a:t>産業の発展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0537" y="3755326"/>
            <a:ext cx="9124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大型計算機</a:t>
            </a:r>
            <a:r>
              <a:rPr dirty="0" u="sng" sz="1200" spc="-53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効率的利用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9568" y="3755326"/>
            <a:ext cx="967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大規模シ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ステ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200" spc="-101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構築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3601" y="3755326"/>
            <a:ext cx="1064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ＩＴ部門の人員</a:t>
            </a:r>
            <a:r>
              <a:rPr dirty="0" u="sng" sz="1200" spc="-123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最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適化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129" y="5206946"/>
            <a:ext cx="494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電算機</a:t>
            </a:r>
            <a:r>
              <a:rPr dirty="0" u="sng" sz="1200" spc="-97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6105" y="5206648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システム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ンテ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グレ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ータ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7928" y="5206648"/>
            <a:ext cx="957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endParaRPr sz="12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アウ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ソ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ーシング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5316" y="6054307"/>
            <a:ext cx="2884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iryo UI"/>
                <a:cs typeface="Meiryo UI"/>
              </a:rPr>
              <a:t>出所）</a:t>
            </a:r>
            <a:r>
              <a:rPr dirty="0" sz="1200" spc="-10">
                <a:latin typeface="Meiryo UI"/>
                <a:cs typeface="Meiryo UI"/>
              </a:rPr>
              <a:t>J</a:t>
            </a:r>
            <a:r>
              <a:rPr dirty="0" sz="1200" spc="-5">
                <a:latin typeface="Meiryo UI"/>
                <a:cs typeface="Meiryo UI"/>
              </a:rPr>
              <a:t>I</a:t>
            </a:r>
            <a:r>
              <a:rPr dirty="0" sz="1200" spc="-10">
                <a:latin typeface="Meiryo UI"/>
                <a:cs typeface="Meiryo UI"/>
              </a:rPr>
              <a:t>S</a:t>
            </a:r>
            <a:r>
              <a:rPr dirty="0" sz="1200">
                <a:latin typeface="Meiryo UI"/>
                <a:cs typeface="Meiryo UI"/>
              </a:rPr>
              <a:t>A「わが国の情報サービス産業」参照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9615" y="4557014"/>
            <a:ext cx="29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Meiryo UI"/>
                <a:cs typeface="Meiryo UI"/>
              </a:rPr>
              <a:t>‘</a:t>
            </a:r>
            <a:r>
              <a:rPr dirty="0" sz="1400">
                <a:latin typeface="Meiryo UI"/>
                <a:cs typeface="Meiryo UI"/>
              </a:rPr>
              <a:t>60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59607" y="4514088"/>
            <a:ext cx="455930" cy="307975"/>
          </a:xfrm>
          <a:custGeom>
            <a:avLst/>
            <a:gdLst/>
            <a:ahLst/>
            <a:cxnLst/>
            <a:rect l="l" t="t" r="r" b="b"/>
            <a:pathLst>
              <a:path w="455929" h="307975">
                <a:moveTo>
                  <a:pt x="455676" y="0"/>
                </a:moveTo>
                <a:lnTo>
                  <a:pt x="0" y="0"/>
                </a:lnTo>
                <a:lnTo>
                  <a:pt x="0" y="307848"/>
                </a:lnTo>
                <a:lnTo>
                  <a:pt x="455676" y="307848"/>
                </a:lnTo>
                <a:lnTo>
                  <a:pt x="455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38936" y="4547489"/>
            <a:ext cx="29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Meiryo UI"/>
                <a:cs typeface="Meiryo UI"/>
              </a:rPr>
              <a:t>‘</a:t>
            </a:r>
            <a:r>
              <a:rPr dirty="0" sz="1400">
                <a:latin typeface="Meiryo UI"/>
                <a:cs typeface="Meiryo UI"/>
              </a:rPr>
              <a:t>90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95369" y="3942104"/>
            <a:ext cx="1849120" cy="1849755"/>
            <a:chOff x="5495369" y="3942104"/>
            <a:chExt cx="1849120" cy="1849755"/>
          </a:xfrm>
        </p:grpSpPr>
        <p:sp>
          <p:nvSpPr>
            <p:cNvPr id="20" name="object 20"/>
            <p:cNvSpPr/>
            <p:nvPr/>
          </p:nvSpPr>
          <p:spPr>
            <a:xfrm>
              <a:off x="5660702" y="3942104"/>
              <a:ext cx="1684020" cy="1849755"/>
            </a:xfrm>
            <a:custGeom>
              <a:avLst/>
              <a:gdLst/>
              <a:ahLst/>
              <a:cxnLst/>
              <a:rect l="l" t="t" r="r" b="b"/>
              <a:pathLst>
                <a:path w="1684020" h="1849754">
                  <a:moveTo>
                    <a:pt x="759187" y="1849191"/>
                  </a:moveTo>
                  <a:lnTo>
                    <a:pt x="706934" y="1847766"/>
                  </a:lnTo>
                  <a:lnTo>
                    <a:pt x="655473" y="1843538"/>
                  </a:lnTo>
                  <a:lnTo>
                    <a:pt x="604879" y="1836581"/>
                  </a:lnTo>
                  <a:lnTo>
                    <a:pt x="555225" y="1826970"/>
                  </a:lnTo>
                  <a:lnTo>
                    <a:pt x="506585" y="1814778"/>
                  </a:lnTo>
                  <a:lnTo>
                    <a:pt x="459031" y="1800078"/>
                  </a:lnTo>
                  <a:lnTo>
                    <a:pt x="412639" y="1782944"/>
                  </a:lnTo>
                  <a:lnTo>
                    <a:pt x="367481" y="1763450"/>
                  </a:lnTo>
                  <a:lnTo>
                    <a:pt x="323631" y="1741669"/>
                  </a:lnTo>
                  <a:lnTo>
                    <a:pt x="281163" y="1717676"/>
                  </a:lnTo>
                  <a:lnTo>
                    <a:pt x="240151" y="1691543"/>
                  </a:lnTo>
                  <a:lnTo>
                    <a:pt x="200667" y="1663344"/>
                  </a:lnTo>
                  <a:lnTo>
                    <a:pt x="162786" y="1633154"/>
                  </a:lnTo>
                  <a:lnTo>
                    <a:pt x="126582" y="1601045"/>
                  </a:lnTo>
                  <a:lnTo>
                    <a:pt x="92127" y="1567092"/>
                  </a:lnTo>
                  <a:lnTo>
                    <a:pt x="59496" y="1531368"/>
                  </a:lnTo>
                  <a:lnTo>
                    <a:pt x="28762" y="1493947"/>
                  </a:lnTo>
                  <a:lnTo>
                    <a:pt x="0" y="1454902"/>
                  </a:lnTo>
                  <a:lnTo>
                    <a:pt x="759187" y="924586"/>
                  </a:lnTo>
                  <a:lnTo>
                    <a:pt x="753924" y="0"/>
                  </a:lnTo>
                  <a:lnTo>
                    <a:pt x="807029" y="1175"/>
                  </a:lnTo>
                  <a:lnTo>
                    <a:pt x="854213" y="4721"/>
                  </a:lnTo>
                  <a:lnTo>
                    <a:pt x="900681" y="10562"/>
                  </a:lnTo>
                  <a:lnTo>
                    <a:pt x="946379" y="18641"/>
                  </a:lnTo>
                  <a:lnTo>
                    <a:pt x="991249" y="28902"/>
                  </a:lnTo>
                  <a:lnTo>
                    <a:pt x="1035235" y="41290"/>
                  </a:lnTo>
                  <a:lnTo>
                    <a:pt x="1078280" y="55746"/>
                  </a:lnTo>
                  <a:lnTo>
                    <a:pt x="1120329" y="72215"/>
                  </a:lnTo>
                  <a:lnTo>
                    <a:pt x="1161324" y="90640"/>
                  </a:lnTo>
                  <a:lnTo>
                    <a:pt x="1201209" y="110966"/>
                  </a:lnTo>
                  <a:lnTo>
                    <a:pt x="1239929" y="133134"/>
                  </a:lnTo>
                  <a:lnTo>
                    <a:pt x="1277425" y="157090"/>
                  </a:lnTo>
                  <a:lnTo>
                    <a:pt x="1313643" y="182777"/>
                  </a:lnTo>
                  <a:lnTo>
                    <a:pt x="1348525" y="210138"/>
                  </a:lnTo>
                  <a:lnTo>
                    <a:pt x="1382015" y="239116"/>
                  </a:lnTo>
                  <a:lnTo>
                    <a:pt x="1414057" y="269656"/>
                  </a:lnTo>
                  <a:lnTo>
                    <a:pt x="1444594" y="301701"/>
                  </a:lnTo>
                  <a:lnTo>
                    <a:pt x="1473569" y="335194"/>
                  </a:lnTo>
                  <a:lnTo>
                    <a:pt x="1500928" y="370079"/>
                  </a:lnTo>
                  <a:lnTo>
                    <a:pt x="1526612" y="406300"/>
                  </a:lnTo>
                  <a:lnTo>
                    <a:pt x="1550565" y="443800"/>
                  </a:lnTo>
                  <a:lnTo>
                    <a:pt x="1572732" y="482523"/>
                  </a:lnTo>
                  <a:lnTo>
                    <a:pt x="1593056" y="522412"/>
                  </a:lnTo>
                  <a:lnTo>
                    <a:pt x="1611479" y="563411"/>
                  </a:lnTo>
                  <a:lnTo>
                    <a:pt x="1627947" y="605463"/>
                  </a:lnTo>
                  <a:lnTo>
                    <a:pt x="1642402" y="648512"/>
                  </a:lnTo>
                  <a:lnTo>
                    <a:pt x="1654788" y="692502"/>
                  </a:lnTo>
                  <a:lnTo>
                    <a:pt x="1665048" y="737377"/>
                  </a:lnTo>
                  <a:lnTo>
                    <a:pt x="1673127" y="783078"/>
                  </a:lnTo>
                  <a:lnTo>
                    <a:pt x="1678967" y="829552"/>
                  </a:lnTo>
                  <a:lnTo>
                    <a:pt x="1682513" y="876740"/>
                  </a:lnTo>
                  <a:lnTo>
                    <a:pt x="1683707" y="924586"/>
                  </a:lnTo>
                  <a:lnTo>
                    <a:pt x="1682513" y="972432"/>
                  </a:lnTo>
                  <a:lnTo>
                    <a:pt x="1678967" y="1019620"/>
                  </a:lnTo>
                  <a:lnTo>
                    <a:pt x="1673127" y="1066093"/>
                  </a:lnTo>
                  <a:lnTo>
                    <a:pt x="1665048" y="1111795"/>
                  </a:lnTo>
                  <a:lnTo>
                    <a:pt x="1654788" y="1156669"/>
                  </a:lnTo>
                  <a:lnTo>
                    <a:pt x="1642402" y="1200659"/>
                  </a:lnTo>
                  <a:lnTo>
                    <a:pt x="1627947" y="1243709"/>
                  </a:lnTo>
                  <a:lnTo>
                    <a:pt x="1611479" y="1285761"/>
                  </a:lnTo>
                  <a:lnTo>
                    <a:pt x="1593056" y="1326760"/>
                  </a:lnTo>
                  <a:lnTo>
                    <a:pt x="1572732" y="1366649"/>
                  </a:lnTo>
                  <a:lnTo>
                    <a:pt x="1550565" y="1405372"/>
                  </a:lnTo>
                  <a:lnTo>
                    <a:pt x="1526612" y="1442872"/>
                  </a:lnTo>
                  <a:lnTo>
                    <a:pt x="1500928" y="1479093"/>
                  </a:lnTo>
                  <a:lnTo>
                    <a:pt x="1473569" y="1513978"/>
                  </a:lnTo>
                  <a:lnTo>
                    <a:pt x="1444594" y="1547471"/>
                  </a:lnTo>
                  <a:lnTo>
                    <a:pt x="1414057" y="1579516"/>
                  </a:lnTo>
                  <a:lnTo>
                    <a:pt x="1382015" y="1610056"/>
                  </a:lnTo>
                  <a:lnTo>
                    <a:pt x="1348525" y="1639034"/>
                  </a:lnTo>
                  <a:lnTo>
                    <a:pt x="1313643" y="1666395"/>
                  </a:lnTo>
                  <a:lnTo>
                    <a:pt x="1277425" y="1692081"/>
                  </a:lnTo>
                  <a:lnTo>
                    <a:pt x="1239929" y="1716037"/>
                  </a:lnTo>
                  <a:lnTo>
                    <a:pt x="1201209" y="1738206"/>
                  </a:lnTo>
                  <a:lnTo>
                    <a:pt x="1161324" y="1758532"/>
                  </a:lnTo>
                  <a:lnTo>
                    <a:pt x="1120329" y="1776957"/>
                  </a:lnTo>
                  <a:lnTo>
                    <a:pt x="1078280" y="1793426"/>
                  </a:lnTo>
                  <a:lnTo>
                    <a:pt x="1035235" y="1807882"/>
                  </a:lnTo>
                  <a:lnTo>
                    <a:pt x="991249" y="1820269"/>
                  </a:lnTo>
                  <a:lnTo>
                    <a:pt x="946379" y="1830531"/>
                  </a:lnTo>
                  <a:lnTo>
                    <a:pt x="900681" y="1838610"/>
                  </a:lnTo>
                  <a:lnTo>
                    <a:pt x="854213" y="1844451"/>
                  </a:lnTo>
                  <a:lnTo>
                    <a:pt x="807029" y="1847997"/>
                  </a:lnTo>
                  <a:lnTo>
                    <a:pt x="759187" y="1849191"/>
                  </a:lnTo>
                  <a:close/>
                </a:path>
              </a:pathLst>
            </a:custGeom>
            <a:solidFill>
              <a:srgbClr val="406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95369" y="3942104"/>
              <a:ext cx="924560" cy="1455420"/>
            </a:xfrm>
            <a:custGeom>
              <a:avLst/>
              <a:gdLst/>
              <a:ahLst/>
              <a:cxnLst/>
              <a:rect l="l" t="t" r="r" b="b"/>
              <a:pathLst>
                <a:path w="924560" h="1455420">
                  <a:moveTo>
                    <a:pt x="165332" y="1454902"/>
                  </a:moveTo>
                  <a:lnTo>
                    <a:pt x="137963" y="1413252"/>
                  </a:lnTo>
                  <a:lnTo>
                    <a:pt x="112823" y="1370052"/>
                  </a:lnTo>
                  <a:lnTo>
                    <a:pt x="89992" y="1325380"/>
                  </a:lnTo>
                  <a:lnTo>
                    <a:pt x="69550" y="1279317"/>
                  </a:lnTo>
                  <a:lnTo>
                    <a:pt x="51575" y="1231943"/>
                  </a:lnTo>
                  <a:lnTo>
                    <a:pt x="36147" y="1183335"/>
                  </a:lnTo>
                  <a:lnTo>
                    <a:pt x="23346" y="1133574"/>
                  </a:lnTo>
                  <a:lnTo>
                    <a:pt x="13251" y="1082739"/>
                  </a:lnTo>
                  <a:lnTo>
                    <a:pt x="5942" y="1030910"/>
                  </a:lnTo>
                  <a:lnTo>
                    <a:pt x="1498" y="978166"/>
                  </a:lnTo>
                  <a:lnTo>
                    <a:pt x="0" y="924586"/>
                  </a:lnTo>
                  <a:lnTo>
                    <a:pt x="1186" y="876902"/>
                  </a:lnTo>
                  <a:lnTo>
                    <a:pt x="4707" y="829871"/>
                  </a:lnTo>
                  <a:lnTo>
                    <a:pt x="10509" y="783551"/>
                  </a:lnTo>
                  <a:lnTo>
                    <a:pt x="18533" y="737995"/>
                  </a:lnTo>
                  <a:lnTo>
                    <a:pt x="28726" y="693261"/>
                  </a:lnTo>
                  <a:lnTo>
                    <a:pt x="41030" y="649405"/>
                  </a:lnTo>
                  <a:lnTo>
                    <a:pt x="55391" y="606481"/>
                  </a:lnTo>
                  <a:lnTo>
                    <a:pt x="71752" y="564546"/>
                  </a:lnTo>
                  <a:lnTo>
                    <a:pt x="90057" y="523656"/>
                  </a:lnTo>
                  <a:lnTo>
                    <a:pt x="110250" y="483866"/>
                  </a:lnTo>
                  <a:lnTo>
                    <a:pt x="132277" y="445233"/>
                  </a:lnTo>
                  <a:lnTo>
                    <a:pt x="156080" y="407812"/>
                  </a:lnTo>
                  <a:lnTo>
                    <a:pt x="181604" y="371659"/>
                  </a:lnTo>
                  <a:lnTo>
                    <a:pt x="208793" y="336831"/>
                  </a:lnTo>
                  <a:lnTo>
                    <a:pt x="237591" y="303382"/>
                  </a:lnTo>
                  <a:lnTo>
                    <a:pt x="267943" y="271369"/>
                  </a:lnTo>
                  <a:lnTo>
                    <a:pt x="299793" y="240847"/>
                  </a:lnTo>
                  <a:lnTo>
                    <a:pt x="333084" y="211873"/>
                  </a:lnTo>
                  <a:lnTo>
                    <a:pt x="367760" y="184503"/>
                  </a:lnTo>
                  <a:lnTo>
                    <a:pt x="403767" y="158791"/>
                  </a:lnTo>
                  <a:lnTo>
                    <a:pt x="441048" y="134795"/>
                  </a:lnTo>
                  <a:lnTo>
                    <a:pt x="479547" y="112569"/>
                  </a:lnTo>
                  <a:lnTo>
                    <a:pt x="519209" y="92170"/>
                  </a:lnTo>
                  <a:lnTo>
                    <a:pt x="559977" y="73654"/>
                  </a:lnTo>
                  <a:lnTo>
                    <a:pt x="601796" y="57076"/>
                  </a:lnTo>
                  <a:lnTo>
                    <a:pt x="644610" y="42492"/>
                  </a:lnTo>
                  <a:lnTo>
                    <a:pt x="688363" y="29959"/>
                  </a:lnTo>
                  <a:lnTo>
                    <a:pt x="732999" y="19532"/>
                  </a:lnTo>
                  <a:lnTo>
                    <a:pt x="778462" y="11266"/>
                  </a:lnTo>
                  <a:lnTo>
                    <a:pt x="824697" y="5218"/>
                  </a:lnTo>
                  <a:lnTo>
                    <a:pt x="871647" y="1444"/>
                  </a:lnTo>
                  <a:lnTo>
                    <a:pt x="919257" y="0"/>
                  </a:lnTo>
                  <a:lnTo>
                    <a:pt x="924520" y="924586"/>
                  </a:lnTo>
                  <a:lnTo>
                    <a:pt x="165332" y="1454902"/>
                  </a:lnTo>
                  <a:close/>
                </a:path>
              </a:pathLst>
            </a:custGeom>
            <a:solidFill>
              <a:srgbClr val="7AAB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567743" y="4447794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34.6%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5692" y="5119339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Meiryo UI"/>
                <a:cs typeface="Meiryo UI"/>
              </a:rPr>
              <a:t>65.4%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9502" y="4092035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eiryo UI"/>
                <a:cs typeface="Meiryo UI"/>
              </a:rPr>
              <a:t>I</a:t>
            </a:r>
            <a:r>
              <a:rPr dirty="0" sz="1200" spc="-5" b="1">
                <a:latin typeface="Meiryo UI"/>
                <a:cs typeface="Meiryo UI"/>
              </a:rPr>
              <a:t>T</a:t>
            </a:r>
            <a:r>
              <a:rPr dirty="0" sz="1200" b="1">
                <a:latin typeface="Meiryo UI"/>
                <a:cs typeface="Meiryo UI"/>
              </a:rPr>
              <a:t>企業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3285" y="3913475"/>
            <a:ext cx="1802130" cy="1802130"/>
            <a:chOff x="7743285" y="3913475"/>
            <a:chExt cx="1802130" cy="1802130"/>
          </a:xfrm>
        </p:grpSpPr>
        <p:sp>
          <p:nvSpPr>
            <p:cNvPr id="26" name="object 26"/>
            <p:cNvSpPr/>
            <p:nvPr/>
          </p:nvSpPr>
          <p:spPr>
            <a:xfrm>
              <a:off x="8643527" y="3913475"/>
              <a:ext cx="901700" cy="1071880"/>
            </a:xfrm>
            <a:custGeom>
              <a:avLst/>
              <a:gdLst/>
              <a:ahLst/>
              <a:cxnLst/>
              <a:rect l="l" t="t" r="r" b="b"/>
              <a:pathLst>
                <a:path w="901700" h="1071879">
                  <a:moveTo>
                    <a:pt x="885815" y="1071610"/>
                  </a:moveTo>
                  <a:lnTo>
                    <a:pt x="730" y="900943"/>
                  </a:lnTo>
                  <a:lnTo>
                    <a:pt x="0" y="0"/>
                  </a:lnTo>
                  <a:lnTo>
                    <a:pt x="48847" y="1239"/>
                  </a:lnTo>
                  <a:lnTo>
                    <a:pt x="96278" y="4919"/>
                  </a:lnTo>
                  <a:lnTo>
                    <a:pt x="142963" y="10977"/>
                  </a:lnTo>
                  <a:lnTo>
                    <a:pt x="188842" y="19354"/>
                  </a:lnTo>
                  <a:lnTo>
                    <a:pt x="233854" y="29989"/>
                  </a:lnTo>
                  <a:lnTo>
                    <a:pt x="277938" y="42822"/>
                  </a:lnTo>
                  <a:lnTo>
                    <a:pt x="321035" y="57792"/>
                  </a:lnTo>
                  <a:lnTo>
                    <a:pt x="363083" y="74838"/>
                  </a:lnTo>
                  <a:lnTo>
                    <a:pt x="404022" y="93901"/>
                  </a:lnTo>
                  <a:lnTo>
                    <a:pt x="443791" y="114919"/>
                  </a:lnTo>
                  <a:lnTo>
                    <a:pt x="482331" y="137833"/>
                  </a:lnTo>
                  <a:lnTo>
                    <a:pt x="519581" y="162581"/>
                  </a:lnTo>
                  <a:lnTo>
                    <a:pt x="555479" y="189103"/>
                  </a:lnTo>
                  <a:lnTo>
                    <a:pt x="589966" y="217339"/>
                  </a:lnTo>
                  <a:lnTo>
                    <a:pt x="622981" y="247228"/>
                  </a:lnTo>
                  <a:lnTo>
                    <a:pt x="654464" y="278710"/>
                  </a:lnTo>
                  <a:lnTo>
                    <a:pt x="684355" y="311725"/>
                  </a:lnTo>
                  <a:lnTo>
                    <a:pt x="712591" y="346211"/>
                  </a:lnTo>
                  <a:lnTo>
                    <a:pt x="739115" y="382108"/>
                  </a:lnTo>
                  <a:lnTo>
                    <a:pt x="763863" y="419356"/>
                  </a:lnTo>
                  <a:lnTo>
                    <a:pt x="786778" y="457895"/>
                  </a:lnTo>
                  <a:lnTo>
                    <a:pt x="807796" y="497663"/>
                  </a:lnTo>
                  <a:lnTo>
                    <a:pt x="826860" y="538601"/>
                  </a:lnTo>
                  <a:lnTo>
                    <a:pt x="843906" y="580648"/>
                  </a:lnTo>
                  <a:lnTo>
                    <a:pt x="858877" y="623743"/>
                  </a:lnTo>
                  <a:lnTo>
                    <a:pt x="871710" y="667826"/>
                  </a:lnTo>
                  <a:lnTo>
                    <a:pt x="882345" y="712836"/>
                  </a:lnTo>
                  <a:lnTo>
                    <a:pt x="890722" y="758714"/>
                  </a:lnTo>
                  <a:lnTo>
                    <a:pt x="896781" y="805398"/>
                  </a:lnTo>
                  <a:lnTo>
                    <a:pt x="900461" y="852828"/>
                  </a:lnTo>
                  <a:lnTo>
                    <a:pt x="901701" y="900943"/>
                  </a:lnTo>
                  <a:lnTo>
                    <a:pt x="900686" y="944487"/>
                  </a:lnTo>
                  <a:lnTo>
                    <a:pt x="897670" y="987475"/>
                  </a:lnTo>
                  <a:lnTo>
                    <a:pt x="892698" y="1029864"/>
                  </a:lnTo>
                  <a:lnTo>
                    <a:pt x="885815" y="1071610"/>
                  </a:lnTo>
                  <a:close/>
                </a:path>
              </a:pathLst>
            </a:custGeom>
            <a:solidFill>
              <a:srgbClr val="406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43285" y="3913476"/>
              <a:ext cx="1786255" cy="1802130"/>
            </a:xfrm>
            <a:custGeom>
              <a:avLst/>
              <a:gdLst/>
              <a:ahLst/>
              <a:cxnLst/>
              <a:rect l="l" t="t" r="r" b="b"/>
              <a:pathLst>
                <a:path w="1786254" h="1802129">
                  <a:moveTo>
                    <a:pt x="900970" y="1801887"/>
                  </a:moveTo>
                  <a:lnTo>
                    <a:pt x="852854" y="1800647"/>
                  </a:lnTo>
                  <a:lnTo>
                    <a:pt x="805422" y="1796968"/>
                  </a:lnTo>
                  <a:lnTo>
                    <a:pt x="758737" y="1790909"/>
                  </a:lnTo>
                  <a:lnTo>
                    <a:pt x="712858" y="1782532"/>
                  </a:lnTo>
                  <a:lnTo>
                    <a:pt x="667846" y="1771897"/>
                  </a:lnTo>
                  <a:lnTo>
                    <a:pt x="623762" y="1759064"/>
                  </a:lnTo>
                  <a:lnTo>
                    <a:pt x="580665" y="1744094"/>
                  </a:lnTo>
                  <a:lnTo>
                    <a:pt x="538617" y="1727048"/>
                  </a:lnTo>
                  <a:lnTo>
                    <a:pt x="497678" y="1707985"/>
                  </a:lnTo>
                  <a:lnTo>
                    <a:pt x="457909" y="1686967"/>
                  </a:lnTo>
                  <a:lnTo>
                    <a:pt x="419369" y="1664054"/>
                  </a:lnTo>
                  <a:lnTo>
                    <a:pt x="382120" y="1639306"/>
                  </a:lnTo>
                  <a:lnTo>
                    <a:pt x="346221" y="1612783"/>
                  </a:lnTo>
                  <a:lnTo>
                    <a:pt x="311734" y="1584547"/>
                  </a:lnTo>
                  <a:lnTo>
                    <a:pt x="278719" y="1554658"/>
                  </a:lnTo>
                  <a:lnTo>
                    <a:pt x="247236" y="1523176"/>
                  </a:lnTo>
                  <a:lnTo>
                    <a:pt x="217346" y="1490162"/>
                  </a:lnTo>
                  <a:lnTo>
                    <a:pt x="189109" y="1455676"/>
                  </a:lnTo>
                  <a:lnTo>
                    <a:pt x="162586" y="1419778"/>
                  </a:lnTo>
                  <a:lnTo>
                    <a:pt x="137837" y="1382530"/>
                  </a:lnTo>
                  <a:lnTo>
                    <a:pt x="114923" y="1343992"/>
                  </a:lnTo>
                  <a:lnTo>
                    <a:pt x="93904" y="1304223"/>
                  </a:lnTo>
                  <a:lnTo>
                    <a:pt x="74841" y="1263285"/>
                  </a:lnTo>
                  <a:lnTo>
                    <a:pt x="57794" y="1221239"/>
                  </a:lnTo>
                  <a:lnTo>
                    <a:pt x="42823" y="1178144"/>
                  </a:lnTo>
                  <a:lnTo>
                    <a:pt x="29990" y="1134060"/>
                  </a:lnTo>
                  <a:lnTo>
                    <a:pt x="19355" y="1089050"/>
                  </a:lnTo>
                  <a:lnTo>
                    <a:pt x="10978" y="1043173"/>
                  </a:lnTo>
                  <a:lnTo>
                    <a:pt x="4919" y="996489"/>
                  </a:lnTo>
                  <a:lnTo>
                    <a:pt x="1239" y="949059"/>
                  </a:lnTo>
                  <a:lnTo>
                    <a:pt x="0" y="900943"/>
                  </a:lnTo>
                  <a:lnTo>
                    <a:pt x="1238" y="852851"/>
                  </a:lnTo>
                  <a:lnTo>
                    <a:pt x="4914" y="805444"/>
                  </a:lnTo>
                  <a:lnTo>
                    <a:pt x="10967" y="758782"/>
                  </a:lnTo>
                  <a:lnTo>
                    <a:pt x="19336" y="712926"/>
                  </a:lnTo>
                  <a:lnTo>
                    <a:pt x="29962" y="667935"/>
                  </a:lnTo>
                  <a:lnTo>
                    <a:pt x="42783" y="623871"/>
                  </a:lnTo>
                  <a:lnTo>
                    <a:pt x="57739" y="580794"/>
                  </a:lnTo>
                  <a:lnTo>
                    <a:pt x="74770" y="538764"/>
                  </a:lnTo>
                  <a:lnTo>
                    <a:pt x="93816" y="497841"/>
                  </a:lnTo>
                  <a:lnTo>
                    <a:pt x="114816" y="458087"/>
                  </a:lnTo>
                  <a:lnTo>
                    <a:pt x="137709" y="419560"/>
                  </a:lnTo>
                  <a:lnTo>
                    <a:pt x="162436" y="382323"/>
                  </a:lnTo>
                  <a:lnTo>
                    <a:pt x="188936" y="346434"/>
                  </a:lnTo>
                  <a:lnTo>
                    <a:pt x="217148" y="311956"/>
                  </a:lnTo>
                  <a:lnTo>
                    <a:pt x="247012" y="278947"/>
                  </a:lnTo>
                  <a:lnTo>
                    <a:pt x="278468" y="247468"/>
                  </a:lnTo>
                  <a:lnTo>
                    <a:pt x="311455" y="217580"/>
                  </a:lnTo>
                  <a:lnTo>
                    <a:pt x="345913" y="189343"/>
                  </a:lnTo>
                  <a:lnTo>
                    <a:pt x="381782" y="162818"/>
                  </a:lnTo>
                  <a:lnTo>
                    <a:pt x="419001" y="138065"/>
                  </a:lnTo>
                  <a:lnTo>
                    <a:pt x="457509" y="115144"/>
                  </a:lnTo>
                  <a:lnTo>
                    <a:pt x="497247" y="94116"/>
                  </a:lnTo>
                  <a:lnTo>
                    <a:pt x="538153" y="75041"/>
                  </a:lnTo>
                  <a:lnTo>
                    <a:pt x="580169" y="57979"/>
                  </a:lnTo>
                  <a:lnTo>
                    <a:pt x="623232" y="42991"/>
                  </a:lnTo>
                  <a:lnTo>
                    <a:pt x="667283" y="30138"/>
                  </a:lnTo>
                  <a:lnTo>
                    <a:pt x="712261" y="19479"/>
                  </a:lnTo>
                  <a:lnTo>
                    <a:pt x="758107" y="11076"/>
                  </a:lnTo>
                  <a:lnTo>
                    <a:pt x="804758" y="4988"/>
                  </a:lnTo>
                  <a:lnTo>
                    <a:pt x="852156" y="1275"/>
                  </a:lnTo>
                  <a:lnTo>
                    <a:pt x="900240" y="0"/>
                  </a:lnTo>
                  <a:lnTo>
                    <a:pt x="900970" y="900943"/>
                  </a:lnTo>
                  <a:lnTo>
                    <a:pt x="1786056" y="1071610"/>
                  </a:lnTo>
                  <a:lnTo>
                    <a:pt x="1776123" y="1117595"/>
                  </a:lnTo>
                  <a:lnTo>
                    <a:pt x="1763906" y="1162648"/>
                  </a:lnTo>
                  <a:lnTo>
                    <a:pt x="1749469" y="1206707"/>
                  </a:lnTo>
                  <a:lnTo>
                    <a:pt x="1732876" y="1249709"/>
                  </a:lnTo>
                  <a:lnTo>
                    <a:pt x="1714188" y="1291592"/>
                  </a:lnTo>
                  <a:lnTo>
                    <a:pt x="1693469" y="1332290"/>
                  </a:lnTo>
                  <a:lnTo>
                    <a:pt x="1670783" y="1371743"/>
                  </a:lnTo>
                  <a:lnTo>
                    <a:pt x="1646191" y="1409886"/>
                  </a:lnTo>
                  <a:lnTo>
                    <a:pt x="1619758" y="1446656"/>
                  </a:lnTo>
                  <a:lnTo>
                    <a:pt x="1591547" y="1481991"/>
                  </a:lnTo>
                  <a:lnTo>
                    <a:pt x="1561620" y="1515827"/>
                  </a:lnTo>
                  <a:lnTo>
                    <a:pt x="1530041" y="1548101"/>
                  </a:lnTo>
                  <a:lnTo>
                    <a:pt x="1496872" y="1578750"/>
                  </a:lnTo>
                  <a:lnTo>
                    <a:pt x="1462177" y="1607711"/>
                  </a:lnTo>
                  <a:lnTo>
                    <a:pt x="1426019" y="1634921"/>
                  </a:lnTo>
                  <a:lnTo>
                    <a:pt x="1388462" y="1660317"/>
                  </a:lnTo>
                  <a:lnTo>
                    <a:pt x="1349567" y="1683835"/>
                  </a:lnTo>
                  <a:lnTo>
                    <a:pt x="1309398" y="1705413"/>
                  </a:lnTo>
                  <a:lnTo>
                    <a:pt x="1268019" y="1724988"/>
                  </a:lnTo>
                  <a:lnTo>
                    <a:pt x="1225492" y="1742496"/>
                  </a:lnTo>
                  <a:lnTo>
                    <a:pt x="1181881" y="1757874"/>
                  </a:lnTo>
                  <a:lnTo>
                    <a:pt x="1137248" y="1771060"/>
                  </a:lnTo>
                  <a:lnTo>
                    <a:pt x="1091657" y="1781989"/>
                  </a:lnTo>
                  <a:lnTo>
                    <a:pt x="1045170" y="1790600"/>
                  </a:lnTo>
                  <a:lnTo>
                    <a:pt x="997852" y="1796828"/>
                  </a:lnTo>
                  <a:lnTo>
                    <a:pt x="949764" y="1800612"/>
                  </a:lnTo>
                  <a:lnTo>
                    <a:pt x="900970" y="1801887"/>
                  </a:lnTo>
                  <a:close/>
                </a:path>
              </a:pathLst>
            </a:custGeom>
            <a:solidFill>
              <a:srgbClr val="7AAB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887081" y="5179631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eiryo UI"/>
                <a:cs typeface="Meiryo UI"/>
              </a:rPr>
              <a:t>72.0%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7959" y="5730335"/>
            <a:ext cx="2034539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7272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Meiryo UI"/>
                <a:cs typeface="Meiryo UI"/>
              </a:rPr>
              <a:t>IT</a:t>
            </a:r>
            <a:r>
              <a:rPr dirty="0" sz="1200" b="1">
                <a:latin typeface="Meiryo UI"/>
                <a:cs typeface="Meiryo UI"/>
              </a:rPr>
              <a:t>企業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200">
                <a:latin typeface="Meiryo UI"/>
                <a:cs typeface="Meiryo UI"/>
              </a:rPr>
              <a:t>出所）</a:t>
            </a:r>
            <a:r>
              <a:rPr dirty="0" sz="1200" spc="-5">
                <a:latin typeface="Meiryo UI"/>
                <a:cs typeface="Meiryo UI"/>
              </a:rPr>
              <a:t>I</a:t>
            </a:r>
            <a:r>
              <a:rPr dirty="0" sz="1200" spc="-20">
                <a:latin typeface="Meiryo UI"/>
                <a:cs typeface="Meiryo UI"/>
              </a:rPr>
              <a:t>P</a:t>
            </a:r>
            <a:r>
              <a:rPr dirty="0" sz="1200">
                <a:latin typeface="Meiryo UI"/>
                <a:cs typeface="Meiryo UI"/>
              </a:rPr>
              <a:t>A「</a:t>
            </a:r>
            <a:r>
              <a:rPr dirty="0" sz="1200" spc="-5">
                <a:latin typeface="Meiryo UI"/>
                <a:cs typeface="Meiryo UI"/>
              </a:rPr>
              <a:t>I</a:t>
            </a:r>
            <a:r>
              <a:rPr dirty="0" sz="1200" spc="5">
                <a:latin typeface="Meiryo UI"/>
                <a:cs typeface="Meiryo UI"/>
              </a:rPr>
              <a:t>T</a:t>
            </a:r>
            <a:r>
              <a:rPr dirty="0" sz="1200">
                <a:latin typeface="Meiryo UI"/>
                <a:cs typeface="Meiryo UI"/>
              </a:rPr>
              <a:t>人材白書</a:t>
            </a:r>
            <a:r>
              <a:rPr dirty="0" sz="1200" spc="-5">
                <a:latin typeface="Meiryo UI"/>
                <a:cs typeface="Meiryo UI"/>
              </a:rPr>
              <a:t>2017</a:t>
            </a:r>
            <a:r>
              <a:rPr dirty="0" sz="1200">
                <a:latin typeface="Meiryo UI"/>
                <a:cs typeface="Meiryo UI"/>
              </a:rPr>
              <a:t>」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02613" y="3196851"/>
            <a:ext cx="1416050" cy="77851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米国</a:t>
            </a:r>
            <a:r>
              <a:rPr dirty="0" u="sng" sz="14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400">
              <a:latin typeface="Meiryo UI"/>
              <a:cs typeface="Meiryo UI"/>
            </a:endParaRPr>
          </a:p>
          <a:p>
            <a:pPr marL="710565">
              <a:lnSpc>
                <a:spcPct val="100000"/>
              </a:lnSpc>
              <a:spcBef>
                <a:spcPts val="630"/>
              </a:spcBef>
            </a:pPr>
            <a:r>
              <a:rPr dirty="0" sz="1200" b="1">
                <a:latin typeface="Meiryo UI"/>
                <a:cs typeface="Meiryo UI"/>
              </a:rPr>
              <a:t>ユ</a:t>
            </a:r>
            <a:r>
              <a:rPr dirty="0" sz="1200" spc="-5" b="1">
                <a:latin typeface="Meiryo UI"/>
                <a:cs typeface="Meiryo UI"/>
              </a:rPr>
              <a:t>ー</a:t>
            </a:r>
            <a:r>
              <a:rPr dirty="0" sz="1200" spc="5" b="1">
                <a:latin typeface="Meiryo UI"/>
                <a:cs typeface="Meiryo UI"/>
              </a:rPr>
              <a:t>ザ</a:t>
            </a:r>
            <a:r>
              <a:rPr dirty="0" sz="1200" b="1">
                <a:latin typeface="Meiryo UI"/>
                <a:cs typeface="Meiryo UI"/>
              </a:rPr>
              <a:t>企業</a:t>
            </a:r>
            <a:endParaRPr sz="1200">
              <a:latin typeface="Meiryo UI"/>
              <a:cs typeface="Meiryo UI"/>
            </a:endParaRPr>
          </a:p>
          <a:p>
            <a:pPr marL="710565">
              <a:lnSpc>
                <a:spcPct val="100000"/>
              </a:lnSpc>
            </a:pPr>
            <a:r>
              <a:rPr dirty="0" sz="1200" spc="-5" b="1">
                <a:latin typeface="Meiryo UI"/>
                <a:cs typeface="Meiryo UI"/>
              </a:rPr>
              <a:t>IT</a:t>
            </a:r>
            <a:r>
              <a:rPr dirty="0" sz="1200" b="1">
                <a:latin typeface="Meiryo UI"/>
                <a:cs typeface="Meiryo UI"/>
              </a:rPr>
              <a:t>部門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72931" y="4281107"/>
            <a:ext cx="4387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Meiryo UI"/>
                <a:cs typeface="Meiryo UI"/>
              </a:rPr>
              <a:t>28.0%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72100" y="3290188"/>
            <a:ext cx="1118235" cy="612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3340">
              <a:lnSpc>
                <a:spcPct val="100000"/>
              </a:lnSpc>
              <a:spcBef>
                <a:spcPts val="105"/>
              </a:spcBef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日本</a:t>
            </a:r>
            <a:r>
              <a:rPr dirty="0" u="sng" sz="1400" spc="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400">
              <a:latin typeface="Meiryo UI"/>
              <a:cs typeface="Meiryo UI"/>
            </a:endParaRPr>
          </a:p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1200" b="1">
                <a:latin typeface="Meiryo UI"/>
                <a:cs typeface="Meiryo UI"/>
              </a:rPr>
              <a:t>ユ</a:t>
            </a:r>
            <a:r>
              <a:rPr dirty="0" sz="1200" spc="-5" b="1">
                <a:latin typeface="Meiryo UI"/>
                <a:cs typeface="Meiryo UI"/>
              </a:rPr>
              <a:t>ー</a:t>
            </a:r>
            <a:r>
              <a:rPr dirty="0" sz="1200" spc="5" b="1">
                <a:latin typeface="Meiryo UI"/>
                <a:cs typeface="Meiryo UI"/>
              </a:rPr>
              <a:t>ザ</a:t>
            </a:r>
            <a:r>
              <a:rPr dirty="0" sz="1200" b="1">
                <a:latin typeface="Meiryo UI"/>
                <a:cs typeface="Meiryo UI"/>
              </a:rPr>
              <a:t>企業</a:t>
            </a:r>
            <a:endParaRPr sz="1200">
              <a:latin typeface="Meiryo UI"/>
              <a:cs typeface="Meiryo UI"/>
            </a:endParaRPr>
          </a:p>
          <a:p>
            <a:pPr marL="412750">
              <a:lnSpc>
                <a:spcPct val="100000"/>
              </a:lnSpc>
            </a:pPr>
            <a:r>
              <a:rPr dirty="0" sz="1200" spc="-5" b="1">
                <a:latin typeface="Meiryo UI"/>
                <a:cs typeface="Meiryo UI"/>
              </a:rPr>
              <a:t>IT</a:t>
            </a:r>
            <a:r>
              <a:rPr dirty="0" sz="1200" b="1">
                <a:latin typeface="Meiryo UI"/>
                <a:cs typeface="Meiryo UI"/>
              </a:rPr>
              <a:t>部門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10000" y="4503420"/>
            <a:ext cx="783590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400">
                <a:latin typeface="Meiryo UI"/>
                <a:cs typeface="Meiryo UI"/>
              </a:rPr>
              <a:t>’90半ば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786" y="2826575"/>
            <a:ext cx="8795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33950" algn="l"/>
              </a:tabLst>
            </a:pPr>
            <a:r>
              <a:rPr dirty="0" sz="1600" spc="-5">
                <a:latin typeface="Meiryo UI"/>
                <a:cs typeface="Meiryo UI"/>
              </a:rPr>
              <a:t>情報</a:t>
            </a:r>
            <a:r>
              <a:rPr dirty="0" sz="1600">
                <a:latin typeface="Meiryo UI"/>
                <a:cs typeface="Meiryo UI"/>
              </a:rPr>
              <a:t>サ</a:t>
            </a:r>
            <a:r>
              <a:rPr dirty="0" sz="1600" spc="-5">
                <a:latin typeface="Meiryo UI"/>
                <a:cs typeface="Meiryo UI"/>
              </a:rPr>
              <a:t>ービス産業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発展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歴史</a:t>
            </a:r>
            <a:r>
              <a:rPr dirty="0" sz="1600">
                <a:latin typeface="Meiryo UI"/>
                <a:cs typeface="Meiryo UI"/>
              </a:rPr>
              <a:t>	</a:t>
            </a:r>
            <a:r>
              <a:rPr dirty="0" baseline="1736" sz="2400" spc="-7">
                <a:latin typeface="Meiryo UI"/>
                <a:cs typeface="Meiryo UI"/>
              </a:rPr>
              <a:t>企業IT部門</a:t>
            </a:r>
            <a:r>
              <a:rPr dirty="0" baseline="1736" sz="2400">
                <a:latin typeface="Meiryo UI"/>
                <a:cs typeface="Meiryo UI"/>
              </a:rPr>
              <a:t>と</a:t>
            </a:r>
            <a:r>
              <a:rPr dirty="0" baseline="1736" sz="2400" spc="-7">
                <a:latin typeface="Meiryo UI"/>
                <a:cs typeface="Meiryo UI"/>
              </a:rPr>
              <a:t>IT企業</a:t>
            </a:r>
            <a:r>
              <a:rPr dirty="0" baseline="1736" sz="2400" spc="-15">
                <a:latin typeface="Meiryo UI"/>
                <a:cs typeface="Meiryo UI"/>
              </a:rPr>
              <a:t>に</a:t>
            </a:r>
            <a:r>
              <a:rPr dirty="0" baseline="1736" sz="2400" spc="-7">
                <a:latin typeface="Meiryo UI"/>
                <a:cs typeface="Meiryo UI"/>
              </a:rPr>
              <a:t>存在す</a:t>
            </a:r>
            <a:r>
              <a:rPr dirty="0" baseline="1736" sz="2400" spc="-15">
                <a:latin typeface="Meiryo UI"/>
                <a:cs typeface="Meiryo UI"/>
              </a:rPr>
              <a:t>る</a:t>
            </a:r>
            <a:r>
              <a:rPr dirty="0" baseline="1736" sz="2400" spc="-7">
                <a:latin typeface="Meiryo UI"/>
                <a:cs typeface="Meiryo UI"/>
              </a:rPr>
              <a:t>IT人</a:t>
            </a:r>
            <a:r>
              <a:rPr dirty="0" baseline="1736" sz="2400" spc="7">
                <a:latin typeface="Meiryo UI"/>
                <a:cs typeface="Meiryo UI"/>
              </a:rPr>
              <a:t>材</a:t>
            </a:r>
            <a:r>
              <a:rPr dirty="0" baseline="1736" sz="2400">
                <a:latin typeface="Meiryo UI"/>
                <a:cs typeface="Meiryo UI"/>
              </a:rPr>
              <a:t>の</a:t>
            </a:r>
            <a:r>
              <a:rPr dirty="0" baseline="1736" sz="2400" spc="-7">
                <a:latin typeface="Meiryo UI"/>
                <a:cs typeface="Meiryo UI"/>
              </a:rPr>
              <a:t>割合</a:t>
            </a:r>
            <a:endParaRPr baseline="1736" sz="2400">
              <a:latin typeface="Meiryo UI"/>
              <a:cs typeface="Meiryo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9204" y="3128772"/>
            <a:ext cx="4177029" cy="0"/>
          </a:xfrm>
          <a:custGeom>
            <a:avLst/>
            <a:gdLst/>
            <a:ahLst/>
            <a:cxnLst/>
            <a:rect l="l" t="t" r="r" b="b"/>
            <a:pathLst>
              <a:path w="4177029" h="0">
                <a:moveTo>
                  <a:pt x="0" y="0"/>
                </a:moveTo>
                <a:lnTo>
                  <a:pt x="417645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10200" y="3124200"/>
            <a:ext cx="4177029" cy="0"/>
          </a:xfrm>
          <a:custGeom>
            <a:avLst/>
            <a:gdLst/>
            <a:ahLst/>
            <a:cxnLst/>
            <a:rect l="l" t="t" r="r" b="b"/>
            <a:pathLst>
              <a:path w="4177029" h="0">
                <a:moveTo>
                  <a:pt x="0" y="0"/>
                </a:moveTo>
                <a:lnTo>
                  <a:pt x="417645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092451" y="6434016"/>
            <a:ext cx="44259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>
                <a:latin typeface="Meiryo UI"/>
                <a:cs typeface="Meiryo UI"/>
              </a:rPr>
              <a:t>）DX</a:t>
            </a:r>
            <a:r>
              <a:rPr dirty="0" sz="1050" spc="-15">
                <a:latin typeface="Meiryo UI"/>
                <a:cs typeface="Meiryo UI"/>
              </a:rPr>
              <a:t>に</a:t>
            </a:r>
            <a:r>
              <a:rPr dirty="0" sz="1050">
                <a:latin typeface="Meiryo UI"/>
                <a:cs typeface="Meiryo UI"/>
              </a:rPr>
              <a:t>向け</a:t>
            </a:r>
            <a:r>
              <a:rPr dirty="0" sz="1050" spc="-15">
                <a:latin typeface="Meiryo UI"/>
                <a:cs typeface="Meiryo UI"/>
              </a:rPr>
              <a:t>た</a:t>
            </a:r>
            <a:r>
              <a:rPr dirty="0" sz="1050" spc="5">
                <a:latin typeface="Meiryo UI"/>
                <a:cs typeface="Meiryo UI"/>
              </a:rPr>
              <a:t>研</a:t>
            </a:r>
            <a:r>
              <a:rPr dirty="0" sz="1050" spc="-10">
                <a:latin typeface="Meiryo UI"/>
                <a:cs typeface="Meiryo UI"/>
              </a:rPr>
              <a:t>究</a:t>
            </a:r>
            <a:r>
              <a:rPr dirty="0" sz="1050" spc="5">
                <a:latin typeface="Meiryo UI"/>
                <a:cs typeface="Meiryo UI"/>
              </a:rPr>
              <a:t>会</a:t>
            </a:r>
            <a:r>
              <a:rPr dirty="0" sz="1050" spc="280">
                <a:latin typeface="Meiryo UI"/>
                <a:cs typeface="Meiryo UI"/>
              </a:rPr>
              <a:t> </a:t>
            </a:r>
            <a:r>
              <a:rPr dirty="0" sz="1050" spc="5">
                <a:latin typeface="Meiryo UI"/>
                <a:cs typeface="Meiryo UI"/>
              </a:rPr>
              <a:t>一般社団法人情</a:t>
            </a:r>
            <a:r>
              <a:rPr dirty="0" sz="1050" spc="-10">
                <a:latin typeface="Meiryo UI"/>
                <a:cs typeface="Meiryo UI"/>
              </a:rPr>
              <a:t>報</a:t>
            </a:r>
            <a:r>
              <a:rPr dirty="0" sz="1050">
                <a:latin typeface="Meiryo UI"/>
                <a:cs typeface="Meiryo UI"/>
              </a:rPr>
              <a:t>サー</a:t>
            </a:r>
            <a:r>
              <a:rPr dirty="0" sz="1050" spc="-5">
                <a:latin typeface="Meiryo UI"/>
                <a:cs typeface="Meiryo UI"/>
              </a:rPr>
              <a:t>ビ</a:t>
            </a:r>
            <a:r>
              <a:rPr dirty="0" sz="1050" spc="-20">
                <a:latin typeface="Meiryo UI"/>
                <a:cs typeface="Meiryo UI"/>
              </a:rPr>
              <a:t>ス</a:t>
            </a:r>
            <a:r>
              <a:rPr dirty="0" sz="1050" spc="5">
                <a:latin typeface="Meiryo UI"/>
                <a:cs typeface="Meiryo UI"/>
              </a:rPr>
              <a:t>産</a:t>
            </a:r>
            <a:r>
              <a:rPr dirty="0" sz="1050" spc="-10">
                <a:latin typeface="Meiryo UI"/>
                <a:cs typeface="Meiryo UI"/>
              </a:rPr>
              <a:t>業</a:t>
            </a:r>
            <a:r>
              <a:rPr dirty="0" sz="1050" spc="5">
                <a:latin typeface="Meiryo UI"/>
                <a:cs typeface="Meiryo UI"/>
              </a:rPr>
              <a:t>協</a:t>
            </a:r>
            <a:r>
              <a:rPr dirty="0" sz="1050" spc="-10">
                <a:latin typeface="Meiryo UI"/>
                <a:cs typeface="Meiryo UI"/>
              </a:rPr>
              <a:t>会</a:t>
            </a:r>
            <a:r>
              <a:rPr dirty="0" sz="1050" spc="5">
                <a:latin typeface="Meiryo UI"/>
                <a:cs typeface="Meiryo UI"/>
              </a:rPr>
              <a:t>説</a:t>
            </a:r>
            <a:r>
              <a:rPr dirty="0" sz="1050" spc="-10">
                <a:latin typeface="Meiryo UI"/>
                <a:cs typeface="Meiryo UI"/>
              </a:rPr>
              <a:t>明</a:t>
            </a:r>
            <a:r>
              <a:rPr dirty="0" sz="1050" spc="5">
                <a:latin typeface="Meiryo UI"/>
                <a:cs typeface="Meiryo UI"/>
              </a:rPr>
              <a:t>資</a:t>
            </a:r>
            <a:r>
              <a:rPr dirty="0" sz="1050" spc="-10">
                <a:latin typeface="Meiryo UI"/>
                <a:cs typeface="Meiryo UI"/>
              </a:rPr>
              <a:t>料</a:t>
            </a:r>
            <a:r>
              <a:rPr dirty="0" sz="1050" spc="-5">
                <a:latin typeface="Meiryo UI"/>
                <a:cs typeface="Meiryo UI"/>
              </a:rPr>
              <a:t>よ</a:t>
            </a:r>
            <a:r>
              <a:rPr dirty="0" sz="1050">
                <a:latin typeface="Meiryo UI"/>
                <a:cs typeface="Meiryo UI"/>
              </a:rPr>
              <a:t>り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19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01168" y="620268"/>
            <a:ext cx="9505315" cy="1988820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07950" rIns="0" bIns="0" rtlCol="0" vert="horz">
            <a:spAutoFit/>
          </a:bodyPr>
          <a:lstStyle/>
          <a:p>
            <a:pPr marL="558165" marR="213360" indent="-342900">
              <a:lnSpc>
                <a:spcPct val="100000"/>
              </a:lnSpc>
              <a:spcBef>
                <a:spcPts val="850"/>
              </a:spcBef>
              <a:buClr>
                <a:srgbClr val="002060"/>
              </a:buClr>
              <a:buFont typeface="Wingdings"/>
              <a:buChar char=""/>
              <a:tabLst>
                <a:tab pos="557530" algn="l"/>
                <a:tab pos="558800" algn="l"/>
              </a:tabLst>
            </a:pPr>
            <a:r>
              <a:rPr dirty="0" sz="1800" b="1">
                <a:latin typeface="Meiryo UI"/>
                <a:cs typeface="Meiryo UI"/>
              </a:rPr>
              <a:t>我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国情報サ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ビ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b="1">
                <a:latin typeface="Meiryo UI"/>
                <a:cs typeface="Meiryo UI"/>
              </a:rPr>
              <a:t>産業は、実態的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spc="5" b="1">
                <a:latin typeface="Meiryo UI"/>
                <a:cs typeface="Meiryo UI"/>
              </a:rPr>
              <a:t>は</a:t>
            </a:r>
            <a:r>
              <a:rPr dirty="0" sz="1800" b="1">
                <a:latin typeface="Meiryo UI"/>
                <a:cs typeface="Meiryo UI"/>
              </a:rPr>
              <a:t>ユ</a:t>
            </a:r>
            <a:r>
              <a:rPr dirty="0" sz="1800" spc="-5" b="1">
                <a:latin typeface="Meiryo UI"/>
                <a:cs typeface="Meiryo UI"/>
              </a:rPr>
              <a:t>ーザ</a:t>
            </a:r>
            <a:r>
              <a:rPr dirty="0" sz="1800" b="1">
                <a:latin typeface="Meiryo UI"/>
                <a:cs typeface="Meiryo UI"/>
              </a:rPr>
              <a:t>企</a:t>
            </a:r>
            <a:r>
              <a:rPr dirty="0" sz="1800" spc="-5" b="1">
                <a:latin typeface="Meiryo UI"/>
                <a:cs typeface="Meiryo UI"/>
              </a:rPr>
              <a:t>業</a:t>
            </a:r>
            <a:r>
              <a:rPr dirty="0" sz="1800" b="1">
                <a:latin typeface="Meiryo UI"/>
                <a:cs typeface="Meiryo UI"/>
              </a:rPr>
              <a:t>組織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一部機能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構成して</a:t>
            </a:r>
            <a:r>
              <a:rPr dirty="0" sz="1800" spc="-5" b="1">
                <a:latin typeface="Meiryo UI"/>
                <a:cs typeface="Meiryo UI"/>
              </a:rPr>
              <a:t>お</a:t>
            </a:r>
            <a:r>
              <a:rPr dirty="0" sz="1800" b="1">
                <a:latin typeface="Meiryo UI"/>
                <a:cs typeface="Meiryo UI"/>
              </a:rPr>
              <a:t>り</a:t>
            </a:r>
            <a:r>
              <a:rPr dirty="0" sz="1800" spc="5" b="1">
                <a:latin typeface="Meiryo UI"/>
                <a:cs typeface="Meiryo UI"/>
              </a:rPr>
              <a:t>、</a:t>
            </a:r>
            <a:r>
              <a:rPr dirty="0" sz="1800" spc="-5" b="1">
                <a:latin typeface="Meiryo UI"/>
                <a:cs typeface="Meiryo UI"/>
              </a:rPr>
              <a:t>SIを</a:t>
            </a:r>
            <a:r>
              <a:rPr dirty="0" sz="1800" b="1">
                <a:latin typeface="Meiryo UI"/>
                <a:cs typeface="Meiryo UI"/>
              </a:rPr>
              <a:t>主と </a:t>
            </a:r>
            <a:r>
              <a:rPr dirty="0" sz="1800" b="1">
                <a:latin typeface="Meiryo UI"/>
                <a:cs typeface="Meiryo UI"/>
              </a:rPr>
              <a:t>し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b="1">
                <a:latin typeface="Meiryo UI"/>
                <a:cs typeface="Meiryo UI"/>
              </a:rPr>
              <a:t>既存</a:t>
            </a:r>
            <a:r>
              <a:rPr dirty="0" sz="1800" spc="-5" b="1">
                <a:latin typeface="Meiryo UI"/>
                <a:cs typeface="Meiryo UI"/>
              </a:rPr>
              <a:t>ITシ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spc="-5" b="1">
                <a:latin typeface="Meiryo UI"/>
                <a:cs typeface="Meiryo UI"/>
              </a:rPr>
              <a:t>テ</a:t>
            </a:r>
            <a:r>
              <a:rPr dirty="0" sz="1800" b="1">
                <a:latin typeface="Meiryo UI"/>
                <a:cs typeface="Meiryo UI"/>
              </a:rPr>
              <a:t>ムの受託開発</a:t>
            </a:r>
            <a:r>
              <a:rPr dirty="0" sz="1800" spc="-5" b="1">
                <a:latin typeface="Meiryo UI"/>
                <a:cs typeface="Meiryo UI"/>
              </a:rPr>
              <a:t>に</a:t>
            </a:r>
            <a:r>
              <a:rPr dirty="0" sz="1800" b="1">
                <a:latin typeface="Meiryo UI"/>
                <a:cs typeface="Meiryo UI"/>
              </a:rPr>
              <a:t>適し</a:t>
            </a:r>
            <a:r>
              <a:rPr dirty="0" sz="1800" spc="-5" b="1">
                <a:latin typeface="Meiryo UI"/>
                <a:cs typeface="Meiryo UI"/>
              </a:rPr>
              <a:t>た</a:t>
            </a:r>
            <a:r>
              <a:rPr dirty="0" sz="1800" b="1">
                <a:latin typeface="Meiryo UI"/>
                <a:cs typeface="Meiryo UI"/>
              </a:rPr>
              <a:t>構造的特徴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持</a:t>
            </a:r>
            <a:r>
              <a:rPr dirty="0" sz="1800" spc="-5" b="1">
                <a:latin typeface="Meiryo UI"/>
                <a:cs typeface="Meiryo UI"/>
              </a:rPr>
              <a:t>っ</a:t>
            </a:r>
            <a:r>
              <a:rPr dirty="0" sz="1800" b="1">
                <a:latin typeface="Meiryo UI"/>
                <a:cs typeface="Meiryo UI"/>
              </a:rPr>
              <a:t>ている</a:t>
            </a:r>
            <a:endParaRPr sz="1800">
              <a:latin typeface="Meiryo UI"/>
              <a:cs typeface="Meiryo UI"/>
            </a:endParaRPr>
          </a:p>
          <a:p>
            <a:pPr lvl="1" marL="958850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958850" algn="l"/>
                <a:tab pos="959485" algn="l"/>
              </a:tabLst>
            </a:pPr>
            <a:r>
              <a:rPr dirty="0" sz="1600" spc="-5">
                <a:latin typeface="Meiryo UI"/>
                <a:cs typeface="Meiryo UI"/>
              </a:rPr>
              <a:t>情報</a:t>
            </a:r>
            <a:r>
              <a:rPr dirty="0" sz="1600">
                <a:latin typeface="Meiryo UI"/>
                <a:cs typeface="Meiryo UI"/>
              </a:rPr>
              <a:t>サ</a:t>
            </a:r>
            <a:r>
              <a:rPr dirty="0" sz="1600" spc="-5">
                <a:latin typeface="Meiryo UI"/>
                <a:cs typeface="Meiryo UI"/>
              </a:rPr>
              <a:t>ービス産業は企業数2</a:t>
            </a:r>
            <a:r>
              <a:rPr dirty="0" sz="1600" spc="10">
                <a:latin typeface="Meiryo UI"/>
                <a:cs typeface="Meiryo UI"/>
              </a:rPr>
              <a:t>7</a:t>
            </a:r>
            <a:r>
              <a:rPr dirty="0" sz="1600" spc="-15">
                <a:latin typeface="Meiryo UI"/>
                <a:cs typeface="Meiryo UI"/>
              </a:rPr>
              <a:t>,</a:t>
            </a:r>
            <a:r>
              <a:rPr dirty="0" sz="1600" spc="10">
                <a:latin typeface="Meiryo UI"/>
                <a:cs typeface="Meiryo UI"/>
              </a:rPr>
              <a:t>3</a:t>
            </a:r>
            <a:r>
              <a:rPr dirty="0" sz="1600" spc="-5">
                <a:latin typeface="Meiryo UI"/>
                <a:cs typeface="Meiryo UI"/>
              </a:rPr>
              <a:t>7</a:t>
            </a:r>
            <a:r>
              <a:rPr dirty="0" sz="1600" spc="10">
                <a:latin typeface="Meiryo UI"/>
                <a:cs typeface="Meiryo UI"/>
              </a:rPr>
              <a:t>5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全</a:t>
            </a:r>
            <a:r>
              <a:rPr dirty="0" sz="1600" spc="5">
                <a:latin typeface="Meiryo UI"/>
                <a:cs typeface="Meiryo UI"/>
              </a:rPr>
              <a:t>売</a:t>
            </a:r>
            <a:r>
              <a:rPr dirty="0" sz="1600" spc="-5">
                <a:latin typeface="Meiryo UI"/>
                <a:cs typeface="Meiryo UI"/>
              </a:rPr>
              <a:t>上高</a:t>
            </a:r>
            <a:r>
              <a:rPr dirty="0" sz="1600" spc="10">
                <a:latin typeface="Meiryo UI"/>
                <a:cs typeface="Meiryo UI"/>
              </a:rPr>
              <a:t>2</a:t>
            </a:r>
            <a:r>
              <a:rPr dirty="0" sz="1600" spc="-5">
                <a:latin typeface="Meiryo UI"/>
                <a:cs typeface="Meiryo UI"/>
              </a:rPr>
              <a:t>5兆</a:t>
            </a:r>
            <a:r>
              <a:rPr dirty="0" sz="1600" spc="5">
                <a:latin typeface="Meiryo UI"/>
                <a:cs typeface="Meiryo UI"/>
              </a:rPr>
              <a:t>円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従</a:t>
            </a:r>
            <a:r>
              <a:rPr dirty="0" sz="1600" spc="-5">
                <a:latin typeface="Meiryo UI"/>
                <a:cs typeface="Meiryo UI"/>
              </a:rPr>
              <a:t>業員</a:t>
            </a:r>
            <a:r>
              <a:rPr dirty="0" sz="1600" spc="5">
                <a:latin typeface="Meiryo UI"/>
                <a:cs typeface="Meiryo UI"/>
              </a:rPr>
              <a:t>数</a:t>
            </a:r>
            <a:r>
              <a:rPr dirty="0" sz="1600" spc="-5">
                <a:latin typeface="Meiryo UI"/>
                <a:cs typeface="Meiryo UI"/>
              </a:rPr>
              <a:t>97</a:t>
            </a:r>
            <a:r>
              <a:rPr dirty="0" sz="1600" spc="5">
                <a:latin typeface="Meiryo UI"/>
                <a:cs typeface="Meiryo UI"/>
              </a:rPr>
              <a:t>万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産業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成</a:t>
            </a:r>
            <a:r>
              <a:rPr dirty="0" sz="1600" spc="5">
                <a:latin typeface="Meiryo UI"/>
                <a:cs typeface="Meiryo UI"/>
              </a:rPr>
              <a:t>長し</a:t>
            </a:r>
            <a:r>
              <a:rPr dirty="0" sz="1600">
                <a:latin typeface="Meiryo UI"/>
                <a:cs typeface="Meiryo UI"/>
              </a:rPr>
              <a:t>た。</a:t>
            </a:r>
            <a:endParaRPr sz="1600">
              <a:latin typeface="Meiryo UI"/>
              <a:cs typeface="Meiryo UI"/>
            </a:endParaRPr>
          </a:p>
          <a:p>
            <a:pPr lvl="1" marL="958850" marR="35052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958850" algn="l"/>
                <a:tab pos="959485" algn="l"/>
              </a:tabLst>
            </a:pPr>
            <a:r>
              <a:rPr dirty="0" sz="1600" spc="-5">
                <a:latin typeface="Meiryo UI"/>
                <a:cs typeface="Meiryo UI"/>
              </a:rPr>
              <a:t>単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技術者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提供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10">
                <a:latin typeface="Meiryo UI"/>
                <a:cs typeface="Meiryo UI"/>
              </a:rPr>
              <a:t>だ</a:t>
            </a:r>
            <a:r>
              <a:rPr dirty="0" sz="1600" spc="10">
                <a:latin typeface="Meiryo UI"/>
                <a:cs typeface="Meiryo UI"/>
              </a:rPr>
              <a:t>け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5">
                <a:latin typeface="Meiryo UI"/>
                <a:cs typeface="Meiryo UI"/>
              </a:rPr>
              <a:t>はな</a:t>
            </a:r>
            <a:r>
              <a:rPr dirty="0" sz="1600" spc="-5">
                <a:latin typeface="Meiryo UI"/>
                <a:cs typeface="Meiryo UI"/>
              </a:rPr>
              <a:t>く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顧</a:t>
            </a:r>
            <a:r>
              <a:rPr dirty="0" sz="1600" spc="5">
                <a:latin typeface="Meiryo UI"/>
                <a:cs typeface="Meiryo UI"/>
              </a:rPr>
              <a:t>客</a:t>
            </a:r>
            <a:r>
              <a:rPr dirty="0" sz="1600">
                <a:latin typeface="Meiryo UI"/>
                <a:cs typeface="Meiryo UI"/>
              </a:rPr>
              <a:t>プ</a:t>
            </a:r>
            <a:r>
              <a:rPr dirty="0" sz="1600" spc="-10">
                <a:latin typeface="Meiryo UI"/>
                <a:cs typeface="Meiryo UI"/>
              </a:rPr>
              <a:t>ロ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>
                <a:latin typeface="Meiryo UI"/>
                <a:cs typeface="Meiryo UI"/>
              </a:rPr>
              <a:t>ェ</a:t>
            </a:r>
            <a:r>
              <a:rPr dirty="0" sz="1600" spc="5">
                <a:latin typeface="Meiryo UI"/>
                <a:cs typeface="Meiryo UI"/>
              </a:rPr>
              <a:t>ク</a:t>
            </a:r>
            <a:r>
              <a:rPr dirty="0" sz="1600" spc="-5">
                <a:latin typeface="Meiryo UI"/>
                <a:cs typeface="Meiryo UI"/>
              </a:rPr>
              <a:t>ト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規模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変</a:t>
            </a:r>
            <a:r>
              <a:rPr dirty="0" sz="1600" spc="5">
                <a:latin typeface="Meiryo UI"/>
                <a:cs typeface="Meiryo UI"/>
              </a:rPr>
              <a:t>化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対</a:t>
            </a:r>
            <a:r>
              <a:rPr dirty="0" sz="1600" spc="5">
                <a:latin typeface="Meiryo UI"/>
                <a:cs typeface="Meiryo UI"/>
              </a:rPr>
              <a:t>応</a:t>
            </a:r>
            <a:r>
              <a:rPr dirty="0" sz="1600" spc="-5">
                <a:latin typeface="Meiryo UI"/>
                <a:cs typeface="Meiryo UI"/>
              </a:rPr>
              <a:t>す</a:t>
            </a:r>
            <a:r>
              <a:rPr dirty="0" sz="1600" spc="10">
                <a:latin typeface="Meiryo UI"/>
                <a:cs typeface="Meiryo UI"/>
              </a:rPr>
              <a:t>べ</a:t>
            </a:r>
            <a:r>
              <a:rPr dirty="0" sz="1600" spc="-5">
                <a:latin typeface="Meiryo UI"/>
                <a:cs typeface="Meiryo UI"/>
              </a:rPr>
              <a:t>く顧</a:t>
            </a:r>
            <a:r>
              <a:rPr dirty="0" sz="1600" spc="5">
                <a:latin typeface="Meiryo UI"/>
                <a:cs typeface="Meiryo UI"/>
              </a:rPr>
              <a:t>客</a:t>
            </a:r>
            <a:r>
              <a:rPr dirty="0" sz="1600" spc="-5">
                <a:latin typeface="Meiryo UI"/>
                <a:cs typeface="Meiryo UI"/>
              </a:rPr>
              <a:t>側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人</a:t>
            </a:r>
            <a:r>
              <a:rPr dirty="0" sz="1600" spc="-5">
                <a:latin typeface="Meiryo UI"/>
                <a:cs typeface="Meiryo UI"/>
              </a:rPr>
              <a:t>件費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変 動費化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貢献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る。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 spc="5">
                <a:latin typeface="Meiryo UI"/>
                <a:cs typeface="Meiryo UI"/>
              </a:rPr>
              <a:t>欧米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10">
                <a:latin typeface="Meiryo UI"/>
                <a:cs typeface="Meiryo UI"/>
              </a:rPr>
              <a:t>おい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ユ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-5">
                <a:latin typeface="Meiryo UI"/>
                <a:cs typeface="Meiryo UI"/>
              </a:rPr>
              <a:t>ザ</a:t>
            </a:r>
            <a:r>
              <a:rPr dirty="0" sz="1600" spc="5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業側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人</a:t>
            </a:r>
            <a:r>
              <a:rPr dirty="0" sz="1600" spc="5">
                <a:latin typeface="Meiryo UI"/>
                <a:cs typeface="Meiryo UI"/>
              </a:rPr>
              <a:t>員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確保し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構図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逆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lvl="1" marL="95885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958850" algn="l"/>
                <a:tab pos="959485" algn="l"/>
              </a:tabLst>
            </a:pPr>
            <a:r>
              <a:rPr dirty="0" sz="1600" spc="-5">
                <a:latin typeface="Meiryo UI"/>
                <a:cs typeface="Meiryo UI"/>
              </a:rPr>
              <a:t>顧客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代わり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リスク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請</a:t>
            </a:r>
            <a:r>
              <a:rPr dirty="0" sz="1600" spc="10">
                <a:latin typeface="Meiryo UI"/>
                <a:cs typeface="Meiryo UI"/>
              </a:rPr>
              <a:t>け</a:t>
            </a:r>
            <a:r>
              <a:rPr dirty="0" sz="1600" spc="-5">
                <a:latin typeface="Meiryo UI"/>
                <a:cs typeface="Meiryo UI"/>
              </a:rPr>
              <a:t>負う</a:t>
            </a:r>
            <a:r>
              <a:rPr dirty="0" sz="1600" spc="5">
                <a:latin typeface="Meiryo UI"/>
                <a:cs typeface="Meiryo UI"/>
              </a:rPr>
              <a:t>受</a:t>
            </a:r>
            <a:r>
              <a:rPr dirty="0" sz="1600" spc="-5">
                <a:latin typeface="Meiryo UI"/>
                <a:cs typeface="Meiryo UI"/>
              </a:rPr>
              <a:t>託契</a:t>
            </a:r>
            <a:r>
              <a:rPr dirty="0" sz="1600" spc="5">
                <a:latin typeface="Meiryo UI"/>
                <a:cs typeface="Meiryo UI"/>
              </a:rPr>
              <a:t>約</a:t>
            </a:r>
            <a:r>
              <a:rPr dirty="0" sz="1600" spc="-5">
                <a:latin typeface="Meiryo UI"/>
                <a:cs typeface="Meiryo UI"/>
              </a:rPr>
              <a:t>とい</a:t>
            </a:r>
            <a:r>
              <a:rPr dirty="0" sz="1600" spc="5">
                <a:latin typeface="Meiryo UI"/>
                <a:cs typeface="Meiryo UI"/>
              </a:rPr>
              <a:t>う</a:t>
            </a:r>
            <a:r>
              <a:rPr dirty="0" sz="1600" spc="-5">
                <a:latin typeface="Meiryo UI"/>
                <a:cs typeface="Meiryo UI"/>
              </a:rPr>
              <a:t>形</a:t>
            </a:r>
            <a:r>
              <a:rPr dirty="0" sz="1600" spc="5">
                <a:latin typeface="Meiryo UI"/>
                <a:cs typeface="Meiryo UI"/>
              </a:rPr>
              <a:t>態</a:t>
            </a:r>
            <a:r>
              <a:rPr dirty="0" sz="1600">
                <a:latin typeface="Meiryo UI"/>
                <a:cs typeface="Meiryo UI"/>
              </a:rPr>
              <a:t>も</a:t>
            </a:r>
            <a:r>
              <a:rPr dirty="0" sz="1600" spc="-5">
                <a:latin typeface="Meiryo UI"/>
                <a:cs typeface="Meiryo UI"/>
              </a:rPr>
              <a:t>他</a:t>
            </a:r>
            <a:r>
              <a:rPr dirty="0" sz="1600" spc="5">
                <a:latin typeface="Meiryo UI"/>
                <a:cs typeface="Meiryo UI"/>
              </a:rPr>
              <a:t>国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 spc="5">
                <a:latin typeface="Meiryo UI"/>
                <a:cs typeface="Meiryo UI"/>
              </a:rPr>
              <a:t>見</a:t>
            </a:r>
            <a:r>
              <a:rPr dirty="0" sz="1600" spc="-5">
                <a:latin typeface="Meiryo UI"/>
                <a:cs typeface="Meiryo UI"/>
              </a:rPr>
              <a:t>ら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特</a:t>
            </a:r>
            <a:r>
              <a:rPr dirty="0" sz="1600" spc="5">
                <a:latin typeface="Meiryo UI"/>
                <a:cs typeface="Meiryo UI"/>
              </a:rPr>
              <a:t>殊な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12" y="0"/>
            <a:ext cx="2056764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dirty="0" sz="2000"/>
              <a:t>2.6</a:t>
            </a:r>
            <a:r>
              <a:rPr dirty="0" sz="2000"/>
              <a:t>	</a:t>
            </a:r>
            <a:r>
              <a:rPr dirty="0" sz="2000"/>
              <a:t>202</a:t>
            </a:r>
            <a:r>
              <a:rPr dirty="0" sz="2000" spc="-5"/>
              <a:t>5</a:t>
            </a:r>
            <a:r>
              <a:rPr dirty="0" sz="2000"/>
              <a:t>年</a:t>
            </a:r>
            <a:r>
              <a:rPr dirty="0" sz="2000" spc="-5"/>
              <a:t>の崖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56388" y="303275"/>
            <a:ext cx="9793605" cy="1249680"/>
          </a:xfrm>
          <a:custGeom>
            <a:avLst/>
            <a:gdLst/>
            <a:ahLst/>
            <a:cxnLst/>
            <a:rect l="l" t="t" r="r" b="b"/>
            <a:pathLst>
              <a:path w="9793605" h="1249680">
                <a:moveTo>
                  <a:pt x="9793224" y="0"/>
                </a:moveTo>
                <a:lnTo>
                  <a:pt x="0" y="0"/>
                </a:lnTo>
                <a:lnTo>
                  <a:pt x="0" y="1249679"/>
                </a:lnTo>
                <a:lnTo>
                  <a:pt x="9793224" y="1249679"/>
                </a:lnTo>
                <a:lnTo>
                  <a:pt x="9793224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220" y="366855"/>
            <a:ext cx="9611995" cy="1123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Meiryo UI"/>
                <a:cs typeface="Meiryo UI"/>
              </a:rPr>
              <a:t>多く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経営者</a:t>
            </a:r>
            <a:r>
              <a:rPr dirty="0" sz="1100" spc="5" b="1">
                <a:latin typeface="Meiryo UI"/>
                <a:cs typeface="Meiryo UI"/>
              </a:rPr>
              <a:t>が</a:t>
            </a:r>
            <a:r>
              <a:rPr dirty="0" sz="1100" spc="-5" b="1">
                <a:latin typeface="Meiryo UI"/>
                <a:cs typeface="Meiryo UI"/>
              </a:rPr>
              <a:t>、</a:t>
            </a:r>
            <a:r>
              <a:rPr dirty="0" sz="1100" b="1">
                <a:latin typeface="Meiryo UI"/>
                <a:cs typeface="Meiryo UI"/>
              </a:rPr>
              <a:t>将来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成</a:t>
            </a:r>
            <a:r>
              <a:rPr dirty="0" sz="1100" spc="-15" b="1">
                <a:latin typeface="Meiryo UI"/>
                <a:cs typeface="Meiryo UI"/>
              </a:rPr>
              <a:t>長</a:t>
            </a:r>
            <a:r>
              <a:rPr dirty="0" sz="1100" spc="-5" b="1">
                <a:latin typeface="Meiryo UI"/>
                <a:cs typeface="Meiryo UI"/>
              </a:rPr>
              <a:t>、</a:t>
            </a:r>
            <a:r>
              <a:rPr dirty="0" sz="1100" b="1">
                <a:latin typeface="Meiryo UI"/>
                <a:cs typeface="Meiryo UI"/>
              </a:rPr>
              <a:t>競</a:t>
            </a:r>
            <a:r>
              <a:rPr dirty="0" sz="1100" spc="-15" b="1">
                <a:latin typeface="Meiryo UI"/>
                <a:cs typeface="Meiryo UI"/>
              </a:rPr>
              <a:t>争</a:t>
            </a:r>
            <a:r>
              <a:rPr dirty="0" sz="1100" b="1">
                <a:latin typeface="Meiryo UI"/>
                <a:cs typeface="Meiryo UI"/>
              </a:rPr>
              <a:t>力強</a:t>
            </a:r>
            <a:r>
              <a:rPr dirty="0" sz="1100" spc="-15" b="1">
                <a:latin typeface="Meiryo UI"/>
                <a:cs typeface="Meiryo UI"/>
              </a:rPr>
              <a:t>化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た</a:t>
            </a:r>
            <a:r>
              <a:rPr dirty="0" sz="1100" spc="-10" b="1">
                <a:latin typeface="Meiryo UI"/>
                <a:cs typeface="Meiryo UI"/>
              </a:rPr>
              <a:t>め</a:t>
            </a:r>
            <a:r>
              <a:rPr dirty="0" sz="1100" b="1">
                <a:latin typeface="Meiryo UI"/>
                <a:cs typeface="Meiryo UI"/>
              </a:rPr>
              <a:t>に</a:t>
            </a:r>
            <a:r>
              <a:rPr dirty="0" sz="1100" spc="-15" b="1">
                <a:latin typeface="Meiryo UI"/>
                <a:cs typeface="Meiryo UI"/>
              </a:rPr>
              <a:t>、</a:t>
            </a:r>
            <a:r>
              <a:rPr dirty="0" sz="1100" b="1">
                <a:latin typeface="Meiryo UI"/>
                <a:cs typeface="Meiryo UI"/>
              </a:rPr>
              <a:t>新</a:t>
            </a:r>
            <a:r>
              <a:rPr dirty="0" sz="1100" spc="-10" b="1">
                <a:latin typeface="Meiryo UI"/>
                <a:cs typeface="Meiryo UI"/>
              </a:rPr>
              <a:t>たなデジ</a:t>
            </a:r>
            <a:r>
              <a:rPr dirty="0" sz="1100" b="1">
                <a:latin typeface="Meiryo UI"/>
                <a:cs typeface="Meiryo UI"/>
              </a:rPr>
              <a:t>タ</a:t>
            </a:r>
            <a:r>
              <a:rPr dirty="0" sz="1100" spc="-5" b="1">
                <a:latin typeface="Meiryo UI"/>
                <a:cs typeface="Meiryo UI"/>
              </a:rPr>
              <a:t>ル</a:t>
            </a:r>
            <a:r>
              <a:rPr dirty="0" sz="1100" b="1">
                <a:latin typeface="Meiryo UI"/>
                <a:cs typeface="Meiryo UI"/>
              </a:rPr>
              <a:t>技術を</a:t>
            </a:r>
            <a:r>
              <a:rPr dirty="0" sz="1100" spc="-15" b="1">
                <a:latin typeface="Meiryo UI"/>
                <a:cs typeface="Meiryo UI"/>
              </a:rPr>
              <a:t>活</a:t>
            </a:r>
            <a:r>
              <a:rPr dirty="0" sz="1100" b="1">
                <a:latin typeface="Meiryo UI"/>
                <a:cs typeface="Meiryo UI"/>
              </a:rPr>
              <a:t>用</a:t>
            </a:r>
            <a:r>
              <a:rPr dirty="0" sz="1100" spc="5" b="1">
                <a:latin typeface="Meiryo UI"/>
                <a:cs typeface="Meiryo UI"/>
              </a:rPr>
              <a:t>し</a:t>
            </a:r>
            <a:r>
              <a:rPr dirty="0" sz="1100" spc="-5" b="1">
                <a:latin typeface="Meiryo UI"/>
                <a:cs typeface="Meiryo UI"/>
              </a:rPr>
              <a:t>て</a:t>
            </a:r>
            <a:r>
              <a:rPr dirty="0" sz="1100" spc="-15" b="1">
                <a:latin typeface="Meiryo UI"/>
                <a:cs typeface="Meiryo UI"/>
              </a:rPr>
              <a:t>新</a:t>
            </a:r>
            <a:r>
              <a:rPr dirty="0" sz="1100" spc="-10" b="1">
                <a:latin typeface="Meiryo UI"/>
                <a:cs typeface="Meiryo UI"/>
              </a:rPr>
              <a:t>た</a:t>
            </a:r>
            <a:r>
              <a:rPr dirty="0" sz="1100" b="1">
                <a:latin typeface="Meiryo UI"/>
                <a:cs typeface="Meiryo UI"/>
              </a:rPr>
              <a:t>な</a:t>
            </a:r>
            <a:r>
              <a:rPr dirty="0" sz="1100" spc="-15" b="1">
                <a:latin typeface="Meiryo UI"/>
                <a:cs typeface="Meiryo UI"/>
              </a:rPr>
              <a:t>ビ</a:t>
            </a:r>
            <a:r>
              <a:rPr dirty="0" sz="1100" spc="-10" b="1">
                <a:latin typeface="Meiryo UI"/>
                <a:cs typeface="Meiryo UI"/>
              </a:rPr>
              <a:t>ジ</a:t>
            </a:r>
            <a:r>
              <a:rPr dirty="0" sz="1100" b="1">
                <a:latin typeface="Meiryo UI"/>
                <a:cs typeface="Meiryo UI"/>
              </a:rPr>
              <a:t>ネ</a:t>
            </a:r>
            <a:r>
              <a:rPr dirty="0" sz="1100" spc="-5" b="1">
                <a:latin typeface="Meiryo UI"/>
                <a:cs typeface="Meiryo UI"/>
              </a:rPr>
              <a:t>ス</a:t>
            </a:r>
            <a:r>
              <a:rPr dirty="0" sz="1100" spc="-15" b="1">
                <a:latin typeface="Meiryo UI"/>
                <a:cs typeface="Meiryo UI"/>
              </a:rPr>
              <a:t>・</a:t>
            </a:r>
            <a:r>
              <a:rPr dirty="0" sz="1100" spc="-10" b="1">
                <a:latin typeface="Meiryo UI"/>
                <a:cs typeface="Meiryo UI"/>
              </a:rPr>
              <a:t>モデ</a:t>
            </a:r>
            <a:r>
              <a:rPr dirty="0" sz="1100" spc="-5" b="1">
                <a:latin typeface="Meiryo UI"/>
                <a:cs typeface="Meiryo UI"/>
              </a:rPr>
              <a:t>ル</a:t>
            </a:r>
            <a:r>
              <a:rPr dirty="0" sz="1100" b="1">
                <a:latin typeface="Meiryo UI"/>
                <a:cs typeface="Meiryo UI"/>
              </a:rPr>
              <a:t>を創出・</a:t>
            </a:r>
            <a:r>
              <a:rPr dirty="0" sz="1100" spc="-15" b="1">
                <a:latin typeface="Meiryo UI"/>
                <a:cs typeface="Meiryo UI"/>
              </a:rPr>
              <a:t>柔</a:t>
            </a:r>
            <a:r>
              <a:rPr dirty="0" sz="1100" b="1">
                <a:latin typeface="Meiryo UI"/>
                <a:cs typeface="Meiryo UI"/>
              </a:rPr>
              <a:t>軟に改</a:t>
            </a:r>
            <a:r>
              <a:rPr dirty="0" sz="1100" spc="-15" b="1">
                <a:latin typeface="Meiryo UI"/>
                <a:cs typeface="Meiryo UI"/>
              </a:rPr>
              <a:t>変</a:t>
            </a:r>
            <a:r>
              <a:rPr dirty="0" sz="1100" spc="-5" b="1">
                <a:latin typeface="Meiryo UI"/>
                <a:cs typeface="Meiryo UI"/>
              </a:rPr>
              <a:t>す</a:t>
            </a:r>
            <a:r>
              <a:rPr dirty="0" sz="1100" b="1">
                <a:latin typeface="Meiryo UI"/>
                <a:cs typeface="Meiryo UI"/>
              </a:rPr>
              <a:t>る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デジ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タ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ル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・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ト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ラ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ンス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フ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ォ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ー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メ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ーシ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ョン</a:t>
            </a:r>
            <a:endParaRPr sz="11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（＝DX）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必要性につ</a:t>
            </a:r>
            <a:r>
              <a:rPr dirty="0" sz="1100" spc="-5" b="1">
                <a:latin typeface="Meiryo UI"/>
                <a:cs typeface="Meiryo UI"/>
              </a:rPr>
              <a:t>いて</a:t>
            </a:r>
            <a:r>
              <a:rPr dirty="0" sz="1100" b="1">
                <a:latin typeface="Meiryo UI"/>
                <a:cs typeface="Meiryo UI"/>
              </a:rPr>
              <a:t>理</a:t>
            </a:r>
            <a:r>
              <a:rPr dirty="0" sz="1100" spc="-15" b="1">
                <a:latin typeface="Meiryo UI"/>
                <a:cs typeface="Meiryo UI"/>
              </a:rPr>
              <a:t>解</a:t>
            </a:r>
            <a:r>
              <a:rPr dirty="0" sz="1100" spc="5" b="1">
                <a:latin typeface="Meiryo UI"/>
                <a:cs typeface="Meiryo UI"/>
              </a:rPr>
              <a:t>し</a:t>
            </a:r>
            <a:r>
              <a:rPr dirty="0" sz="1100" spc="-5" b="1">
                <a:latin typeface="Meiryo UI"/>
                <a:cs typeface="Meiryo UI"/>
              </a:rPr>
              <a:t>てい</a:t>
            </a:r>
            <a:r>
              <a:rPr dirty="0" sz="1100" b="1">
                <a:latin typeface="Meiryo UI"/>
                <a:cs typeface="Meiryo UI"/>
              </a:rPr>
              <a:t>るが・・・</a:t>
            </a:r>
            <a:endParaRPr sz="1100">
              <a:latin typeface="Meiryo UI"/>
              <a:cs typeface="Meiryo UI"/>
            </a:endParaRPr>
          </a:p>
          <a:p>
            <a:pPr marL="269875" indent="-167005">
              <a:lnSpc>
                <a:spcPct val="100000"/>
              </a:lnSpc>
              <a:spcBef>
                <a:spcPts val="190"/>
              </a:spcBef>
              <a:buChar char="•"/>
              <a:tabLst>
                <a:tab pos="270510" algn="l"/>
              </a:tabLst>
            </a:pPr>
            <a:r>
              <a:rPr dirty="0" sz="1100" b="1" i="1">
                <a:latin typeface="Meiryo UI"/>
                <a:cs typeface="Meiryo UI"/>
              </a:rPr>
              <a:t>既存</a:t>
            </a:r>
            <a:r>
              <a:rPr dirty="0" sz="1100" spc="-5" b="1" i="1">
                <a:latin typeface="Meiryo UI"/>
                <a:cs typeface="Meiryo UI"/>
              </a:rPr>
              <a:t>システ</a:t>
            </a:r>
            <a:r>
              <a:rPr dirty="0" sz="1100" b="1" i="1">
                <a:latin typeface="Meiryo UI"/>
                <a:cs typeface="Meiryo UI"/>
              </a:rPr>
              <a:t>ム</a:t>
            </a:r>
            <a:r>
              <a:rPr dirty="0" sz="1100" spc="5" b="1" i="1">
                <a:latin typeface="Meiryo UI"/>
                <a:cs typeface="Meiryo UI"/>
              </a:rPr>
              <a:t>が</a:t>
            </a:r>
            <a:r>
              <a:rPr dirty="0" sz="1100" spc="-5" b="1" i="1">
                <a:latin typeface="Meiryo UI"/>
                <a:cs typeface="Meiryo UI"/>
              </a:rPr>
              <a:t>、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事業部門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ご</a:t>
            </a:r>
            <a:r>
              <a:rPr dirty="0" sz="1100" spc="-20" b="1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に構築</a:t>
            </a:r>
            <a:r>
              <a:rPr dirty="0" sz="1100" spc="-5" b="1" i="1">
                <a:latin typeface="Meiryo UI"/>
                <a:cs typeface="Meiryo UI"/>
              </a:rPr>
              <a:t>されて</a:t>
            </a:r>
            <a:r>
              <a:rPr dirty="0" sz="1100" spc="-15" b="1" i="1">
                <a:latin typeface="Meiryo UI"/>
                <a:cs typeface="Meiryo UI"/>
              </a:rPr>
              <a:t>、</a:t>
            </a:r>
            <a:r>
              <a:rPr dirty="0" sz="1100" b="1" i="1">
                <a:latin typeface="Meiryo UI"/>
                <a:cs typeface="Meiryo UI"/>
              </a:rPr>
              <a:t>全</a:t>
            </a:r>
            <a:r>
              <a:rPr dirty="0" sz="1100" spc="-15" b="1" i="1">
                <a:latin typeface="Meiryo UI"/>
                <a:cs typeface="Meiryo UI"/>
              </a:rPr>
              <a:t>社</a:t>
            </a:r>
            <a:r>
              <a:rPr dirty="0" sz="1100" b="1" i="1">
                <a:latin typeface="Meiryo UI"/>
                <a:cs typeface="Meiryo UI"/>
              </a:rPr>
              <a:t>横断</a:t>
            </a:r>
            <a:r>
              <a:rPr dirty="0" sz="1100" spc="-15" b="1" i="1">
                <a:latin typeface="Meiryo UI"/>
                <a:cs typeface="Meiryo UI"/>
              </a:rPr>
              <a:t>的</a:t>
            </a:r>
            <a:r>
              <a:rPr dirty="0" sz="1100" b="1" i="1">
                <a:latin typeface="Meiryo UI"/>
                <a:cs typeface="Meiryo UI"/>
              </a:rPr>
              <a:t>な</a:t>
            </a:r>
            <a:r>
              <a:rPr dirty="0" sz="1100" spc="-10" b="1" i="1">
                <a:latin typeface="Meiryo UI"/>
                <a:cs typeface="Meiryo UI"/>
              </a:rPr>
              <a:t>デ</a:t>
            </a:r>
            <a:r>
              <a:rPr dirty="0" sz="1100" spc="-5" b="1" i="1">
                <a:latin typeface="Meiryo UI"/>
                <a:cs typeface="Meiryo UI"/>
              </a:rPr>
              <a:t>ー</a:t>
            </a:r>
            <a:r>
              <a:rPr dirty="0" sz="1100" b="1" i="1">
                <a:latin typeface="Meiryo UI"/>
                <a:cs typeface="Meiryo UI"/>
              </a:rPr>
              <a:t>タ</a:t>
            </a:r>
            <a:r>
              <a:rPr dirty="0" sz="1100" spc="-15" b="1" i="1">
                <a:latin typeface="Meiryo UI"/>
                <a:cs typeface="Meiryo UI"/>
              </a:rPr>
              <a:t>活</a:t>
            </a:r>
            <a:r>
              <a:rPr dirty="0" sz="1100" b="1" i="1">
                <a:latin typeface="Meiryo UI"/>
                <a:cs typeface="Meiryo UI"/>
              </a:rPr>
              <a:t>用</a:t>
            </a:r>
            <a:r>
              <a:rPr dirty="0" sz="1100" spc="5" b="1" i="1">
                <a:latin typeface="Meiryo UI"/>
                <a:cs typeface="Meiryo UI"/>
              </a:rPr>
              <a:t>が</a:t>
            </a:r>
            <a:r>
              <a:rPr dirty="0" sz="1100" spc="-15" b="1" i="1">
                <a:latin typeface="Meiryo UI"/>
                <a:cs typeface="Meiryo UI"/>
              </a:rPr>
              <a:t>で</a:t>
            </a:r>
            <a:r>
              <a:rPr dirty="0" sz="1100" spc="-5" b="1" i="1">
                <a:latin typeface="Meiryo UI"/>
                <a:cs typeface="Meiryo UI"/>
              </a:rPr>
              <a:t>き</a:t>
            </a:r>
            <a:r>
              <a:rPr dirty="0" sz="1100" spc="-10" b="1" i="1">
                <a:latin typeface="Meiryo UI"/>
                <a:cs typeface="Meiryo UI"/>
              </a:rPr>
              <a:t>なか</a:t>
            </a:r>
            <a:r>
              <a:rPr dirty="0" sz="1100" b="1" i="1">
                <a:latin typeface="Meiryo UI"/>
                <a:cs typeface="Meiryo UI"/>
              </a:rPr>
              <a:t>っ</a:t>
            </a:r>
            <a:r>
              <a:rPr dirty="0" sz="1100" spc="-10" b="1" i="1">
                <a:latin typeface="Meiryo UI"/>
                <a:cs typeface="Meiryo UI"/>
              </a:rPr>
              <a:t>た</a:t>
            </a:r>
            <a:r>
              <a:rPr dirty="0" sz="1100" spc="-5" b="1" i="1">
                <a:latin typeface="Meiryo UI"/>
                <a:cs typeface="Meiryo UI"/>
              </a:rPr>
              <a:t>り、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過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剰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カ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ス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タ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マ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イ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ズ</a:t>
            </a:r>
            <a:r>
              <a:rPr dirty="0" sz="1100" b="1" i="1">
                <a:latin typeface="Meiryo UI"/>
                <a:cs typeface="Meiryo UI"/>
              </a:rPr>
              <a:t>が</a:t>
            </a:r>
            <a:r>
              <a:rPr dirty="0" sz="1100" spc="-10" b="1" i="1">
                <a:latin typeface="Meiryo UI"/>
                <a:cs typeface="Meiryo UI"/>
              </a:rPr>
              <a:t>な</a:t>
            </a:r>
            <a:r>
              <a:rPr dirty="0" sz="1100" spc="-5" b="1" i="1">
                <a:latin typeface="Meiryo UI"/>
                <a:cs typeface="Meiryo UI"/>
              </a:rPr>
              <a:t>されてい</a:t>
            </a:r>
            <a:r>
              <a:rPr dirty="0" sz="1100" b="1" i="1">
                <a:latin typeface="Meiryo UI"/>
                <a:cs typeface="Meiryo UI"/>
              </a:rPr>
              <a:t>るな</a:t>
            </a:r>
            <a:r>
              <a:rPr dirty="0" sz="1100" spc="-10" b="1" i="1">
                <a:latin typeface="Meiryo UI"/>
                <a:cs typeface="Meiryo UI"/>
              </a:rPr>
              <a:t>ど</a:t>
            </a:r>
            <a:r>
              <a:rPr dirty="0" sz="1100" b="1" i="1">
                <a:latin typeface="Meiryo UI"/>
                <a:cs typeface="Meiryo UI"/>
              </a:rPr>
              <a:t>に</a:t>
            </a:r>
            <a:r>
              <a:rPr dirty="0" sz="1100" spc="-10" b="1" i="1">
                <a:latin typeface="Meiryo UI"/>
                <a:cs typeface="Meiryo UI"/>
              </a:rPr>
              <a:t>よ</a:t>
            </a:r>
            <a:r>
              <a:rPr dirty="0" sz="1100" spc="-5" b="1" i="1">
                <a:latin typeface="Meiryo UI"/>
                <a:cs typeface="Meiryo UI"/>
              </a:rPr>
              <a:t>り、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複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雑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化・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ブ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ラ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ッ</a:t>
            </a:r>
            <a:r>
              <a:rPr dirty="0" sz="1100" spc="-20" b="1">
                <a:solidFill>
                  <a:srgbClr val="FF0000"/>
                </a:solidFill>
                <a:latin typeface="Meiryo UI"/>
                <a:cs typeface="Meiryo UI"/>
              </a:rPr>
              <a:t>ク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ボ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ッ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クス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化</a:t>
            </a:r>
            <a:endParaRPr sz="1100">
              <a:latin typeface="Meiryo UI"/>
              <a:cs typeface="Meiryo UI"/>
            </a:endParaRPr>
          </a:p>
          <a:p>
            <a:pPr marL="280670" marR="82550" indent="-177165">
              <a:lnSpc>
                <a:spcPct val="100000"/>
              </a:lnSpc>
              <a:spcBef>
                <a:spcPts val="204"/>
              </a:spcBef>
              <a:buChar char="•"/>
              <a:tabLst>
                <a:tab pos="270510" algn="l"/>
              </a:tabLst>
            </a:pPr>
            <a:r>
              <a:rPr dirty="0" sz="1100" b="1" i="1">
                <a:latin typeface="Meiryo UI"/>
                <a:cs typeface="Meiryo UI"/>
              </a:rPr>
              <a:t>経営者</a:t>
            </a:r>
            <a:r>
              <a:rPr dirty="0" sz="1100" spc="5" b="1" i="1">
                <a:latin typeface="Meiryo UI"/>
                <a:cs typeface="Meiryo UI"/>
              </a:rPr>
              <a:t>が</a:t>
            </a:r>
            <a:r>
              <a:rPr dirty="0" sz="1100" b="1" i="1">
                <a:latin typeface="Meiryo UI"/>
                <a:cs typeface="Meiryo UI"/>
              </a:rPr>
              <a:t>DXを望んで</a:t>
            </a:r>
            <a:r>
              <a:rPr dirty="0" sz="1100" spc="-10" b="1" i="1">
                <a:latin typeface="Meiryo UI"/>
                <a:cs typeface="Meiryo UI"/>
              </a:rPr>
              <a:t>も</a:t>
            </a:r>
            <a:r>
              <a:rPr dirty="0" sz="1100" spc="-15" b="1" i="1">
                <a:latin typeface="Meiryo UI"/>
                <a:cs typeface="Meiryo UI"/>
              </a:rPr>
              <a:t>、</a:t>
            </a:r>
            <a:r>
              <a:rPr dirty="0" sz="1100" spc="-10" b="1" i="1">
                <a:latin typeface="Meiryo UI"/>
                <a:cs typeface="Meiryo UI"/>
              </a:rPr>
              <a:t>デ</a:t>
            </a:r>
            <a:r>
              <a:rPr dirty="0" sz="1100" spc="-5" b="1" i="1">
                <a:latin typeface="Meiryo UI"/>
                <a:cs typeface="Meiryo UI"/>
              </a:rPr>
              <a:t>ー</a:t>
            </a:r>
            <a:r>
              <a:rPr dirty="0" sz="1100" b="1" i="1">
                <a:latin typeface="Meiryo UI"/>
                <a:cs typeface="Meiryo UI"/>
              </a:rPr>
              <a:t>タ活用</a:t>
            </a:r>
            <a:r>
              <a:rPr dirty="0" sz="1100" spc="-5" b="1" i="1">
                <a:latin typeface="Meiryo UI"/>
                <a:cs typeface="Meiryo UI"/>
              </a:rPr>
              <a:t>の</a:t>
            </a:r>
            <a:r>
              <a:rPr dirty="0" sz="1100" spc="-10" b="1" i="1">
                <a:latin typeface="Meiryo UI"/>
                <a:cs typeface="Meiryo UI"/>
              </a:rPr>
              <a:t>ため</a:t>
            </a:r>
            <a:r>
              <a:rPr dirty="0" sz="1100" b="1" i="1">
                <a:latin typeface="Meiryo UI"/>
                <a:cs typeface="Meiryo UI"/>
              </a:rPr>
              <a:t>に上記</a:t>
            </a:r>
            <a:r>
              <a:rPr dirty="0" sz="1100" spc="-5" b="1" i="1">
                <a:latin typeface="Meiryo UI"/>
                <a:cs typeface="Meiryo UI"/>
              </a:rPr>
              <a:t>の</a:t>
            </a:r>
            <a:r>
              <a:rPr dirty="0" sz="1100" spc="-10" b="1" i="1">
                <a:latin typeface="Meiryo UI"/>
                <a:cs typeface="Meiryo UI"/>
              </a:rPr>
              <a:t>よ</a:t>
            </a:r>
            <a:r>
              <a:rPr dirty="0" sz="1100" b="1" i="1">
                <a:latin typeface="Meiryo UI"/>
                <a:cs typeface="Meiryo UI"/>
              </a:rPr>
              <a:t>う</a:t>
            </a:r>
            <a:r>
              <a:rPr dirty="0" sz="1100" spc="-15" b="1" i="1">
                <a:latin typeface="Meiryo UI"/>
                <a:cs typeface="Meiryo UI"/>
              </a:rPr>
              <a:t>な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既存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シス</a:t>
            </a:r>
            <a:r>
              <a:rPr dirty="0" sz="1100" spc="-20" b="1">
                <a:solidFill>
                  <a:srgbClr val="FF0000"/>
                </a:solidFill>
                <a:latin typeface="Meiryo UI"/>
                <a:cs typeface="Meiryo UI"/>
              </a:rPr>
              <a:t>テ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ム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問題を解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決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sz="1100" spc="-5" b="1" i="1">
                <a:latin typeface="Meiryo UI"/>
                <a:cs typeface="Meiryo UI"/>
              </a:rPr>
              <a:t>、</a:t>
            </a:r>
            <a:r>
              <a:rPr dirty="0" sz="1100" spc="-10" b="1" i="1">
                <a:latin typeface="Meiryo UI"/>
                <a:cs typeface="Meiryo UI"/>
              </a:rPr>
              <a:t>そ</a:t>
            </a:r>
            <a:r>
              <a:rPr dirty="0" sz="1100" spc="-5" b="1" i="1">
                <a:latin typeface="Meiryo UI"/>
                <a:cs typeface="Meiryo UI"/>
              </a:rPr>
              <a:t>の</a:t>
            </a:r>
            <a:r>
              <a:rPr dirty="0" sz="1100" b="1" i="1">
                <a:latin typeface="Meiryo UI"/>
                <a:cs typeface="Meiryo UI"/>
              </a:rPr>
              <a:t>た</a:t>
            </a:r>
            <a:r>
              <a:rPr dirty="0" sz="1100" spc="-10" b="1" i="1">
                <a:latin typeface="Meiryo UI"/>
                <a:cs typeface="Meiryo UI"/>
              </a:rPr>
              <a:t>め</a:t>
            </a:r>
            <a:r>
              <a:rPr dirty="0" sz="1100" b="1" i="1">
                <a:latin typeface="Meiryo UI"/>
                <a:cs typeface="Meiryo UI"/>
              </a:rPr>
              <a:t>に</a:t>
            </a:r>
            <a:r>
              <a:rPr dirty="0" sz="1100" spc="-15" b="1" i="1">
                <a:latin typeface="Meiryo UI"/>
                <a:cs typeface="Meiryo UI"/>
              </a:rPr>
              <a:t>は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業務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自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体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見直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しも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求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め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られ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100" b="1" i="1">
                <a:latin typeface="Meiryo UI"/>
                <a:cs typeface="Meiryo UI"/>
              </a:rPr>
              <a:t>中</a:t>
            </a:r>
            <a:r>
              <a:rPr dirty="0" sz="1100" spc="-5" b="1" i="1">
                <a:latin typeface="Meiryo UI"/>
                <a:cs typeface="Meiryo UI"/>
              </a:rPr>
              <a:t>（＝</a:t>
            </a:r>
            <a:r>
              <a:rPr dirty="0" sz="1100" b="1" i="1">
                <a:latin typeface="Meiryo UI"/>
                <a:cs typeface="Meiryo UI"/>
              </a:rPr>
              <a:t>経</a:t>
            </a:r>
            <a:r>
              <a:rPr dirty="0" sz="1100" spc="-15" b="1" i="1">
                <a:latin typeface="Meiryo UI"/>
                <a:cs typeface="Meiryo UI"/>
              </a:rPr>
              <a:t>営</a:t>
            </a:r>
            <a:r>
              <a:rPr dirty="0" sz="1100" b="1" i="1">
                <a:latin typeface="Meiryo UI"/>
                <a:cs typeface="Meiryo UI"/>
              </a:rPr>
              <a:t>改革そ</a:t>
            </a:r>
            <a:r>
              <a:rPr dirty="0" sz="1100" spc="-5" b="1" i="1">
                <a:latin typeface="Meiryo UI"/>
                <a:cs typeface="Meiryo UI"/>
              </a:rPr>
              <a:t>の</a:t>
            </a:r>
            <a:r>
              <a:rPr dirty="0" sz="1100" spc="-10" b="1" i="1">
                <a:latin typeface="Meiryo UI"/>
                <a:cs typeface="Meiryo UI"/>
              </a:rPr>
              <a:t>も</a:t>
            </a:r>
            <a:r>
              <a:rPr dirty="0" sz="1100" spc="-5" b="1" i="1">
                <a:latin typeface="Meiryo UI"/>
                <a:cs typeface="Meiryo UI"/>
              </a:rPr>
              <a:t>の</a:t>
            </a:r>
            <a:r>
              <a:rPr dirty="0" sz="1100" b="1" i="1">
                <a:latin typeface="Meiryo UI"/>
                <a:cs typeface="Meiryo UI"/>
              </a:rPr>
              <a:t>）、 現場サイ</a:t>
            </a:r>
            <a:r>
              <a:rPr dirty="0" sz="1100" spc="-5" b="1" i="1">
                <a:latin typeface="Meiryo UI"/>
                <a:cs typeface="Meiryo UI"/>
              </a:rPr>
              <a:t>ドの</a:t>
            </a:r>
            <a:r>
              <a:rPr dirty="0" sz="1100" b="1" i="1">
                <a:latin typeface="Meiryo UI"/>
                <a:cs typeface="Meiryo UI"/>
              </a:rPr>
              <a:t>抵抗も</a:t>
            </a:r>
            <a:r>
              <a:rPr dirty="0" sz="1100" spc="-15" b="1" i="1">
                <a:latin typeface="Meiryo UI"/>
                <a:cs typeface="Meiryo UI"/>
              </a:rPr>
              <a:t>大</a:t>
            </a:r>
            <a:r>
              <a:rPr dirty="0" sz="1100" spc="-5" b="1" i="1">
                <a:latin typeface="Meiryo UI"/>
                <a:cs typeface="Meiryo UI"/>
              </a:rPr>
              <a:t>き</a:t>
            </a:r>
            <a:r>
              <a:rPr dirty="0" sz="1100" spc="-10" b="1" i="1">
                <a:latin typeface="Meiryo UI"/>
                <a:cs typeface="Meiryo UI"/>
              </a:rPr>
              <a:t>く</a:t>
            </a:r>
            <a:r>
              <a:rPr dirty="0" sz="1100" b="1" i="1">
                <a:latin typeface="Meiryo UI"/>
                <a:cs typeface="Meiryo UI"/>
              </a:rPr>
              <a:t>、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い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か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にこ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れ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を実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行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す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るか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が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課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題</a:t>
            </a:r>
            <a:r>
              <a:rPr dirty="0" sz="1100" spc="-5" b="1" i="1">
                <a:latin typeface="Meiryo UI"/>
                <a:cs typeface="Meiryo UI"/>
              </a:rPr>
              <a:t>と</a:t>
            </a:r>
            <a:r>
              <a:rPr dirty="0" sz="1100" spc="-15" b="1" i="1">
                <a:latin typeface="Meiryo UI"/>
                <a:cs typeface="Meiryo UI"/>
              </a:rPr>
              <a:t>な</a:t>
            </a:r>
            <a:r>
              <a:rPr dirty="0" sz="1100" b="1" i="1">
                <a:latin typeface="Meiryo UI"/>
                <a:cs typeface="Meiryo UI"/>
              </a:rPr>
              <a:t>っ</a:t>
            </a:r>
            <a:r>
              <a:rPr dirty="0" sz="1100" spc="-5" b="1" i="1">
                <a:latin typeface="Meiryo UI"/>
                <a:cs typeface="Meiryo UI"/>
              </a:rPr>
              <a:t>てい</a:t>
            </a:r>
            <a:r>
              <a:rPr dirty="0" sz="1100" b="1" i="1">
                <a:latin typeface="Meiryo UI"/>
                <a:cs typeface="Meiryo UI"/>
              </a:rPr>
              <a:t>る</a:t>
            </a:r>
            <a:endParaRPr sz="11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 spc="355" b="1">
                <a:latin typeface="Meiryo UI"/>
                <a:cs typeface="Meiryo UI"/>
              </a:rPr>
              <a:t>*</a:t>
            </a:r>
            <a:r>
              <a:rPr dirty="0" sz="1100" spc="95" b="1">
                <a:latin typeface="Meiryo UI"/>
                <a:cs typeface="Meiryo UI"/>
              </a:rPr>
              <a:t> </a:t>
            </a:r>
            <a:r>
              <a:rPr dirty="0" sz="1100" b="1">
                <a:latin typeface="Meiryo UI"/>
                <a:cs typeface="Meiryo UI"/>
              </a:rPr>
              <a:t>こ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課題を克服で</a:t>
            </a:r>
            <a:r>
              <a:rPr dirty="0" sz="1100" spc="-5" b="1">
                <a:latin typeface="Meiryo UI"/>
                <a:cs typeface="Meiryo UI"/>
              </a:rPr>
              <a:t>き</a:t>
            </a:r>
            <a:r>
              <a:rPr dirty="0" sz="1100" b="1">
                <a:latin typeface="Meiryo UI"/>
                <a:cs typeface="Meiryo UI"/>
              </a:rPr>
              <a:t>な</a:t>
            </a:r>
            <a:r>
              <a:rPr dirty="0" sz="1100" spc="-5" b="1">
                <a:latin typeface="Meiryo UI"/>
                <a:cs typeface="Meiryo UI"/>
              </a:rPr>
              <a:t>い</a:t>
            </a:r>
            <a:r>
              <a:rPr dirty="0" sz="1100" b="1">
                <a:latin typeface="Meiryo UI"/>
                <a:cs typeface="Meiryo UI"/>
              </a:rPr>
              <a:t>場</a:t>
            </a:r>
            <a:r>
              <a:rPr dirty="0" sz="1100" spc="-15" b="1">
                <a:latin typeface="Meiryo UI"/>
                <a:cs typeface="Meiryo UI"/>
              </a:rPr>
              <a:t>合</a:t>
            </a:r>
            <a:r>
              <a:rPr dirty="0" sz="1100" spc="-5" b="1">
                <a:latin typeface="Meiryo UI"/>
                <a:cs typeface="Meiryo UI"/>
              </a:rPr>
              <a:t>、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DX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が実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現で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き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い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spc="-10" b="1">
                <a:latin typeface="Meiryo UI"/>
                <a:cs typeface="Meiryo UI"/>
              </a:rPr>
              <a:t>み</a:t>
            </a:r>
            <a:r>
              <a:rPr dirty="0" sz="1100" spc="-15" b="1">
                <a:latin typeface="Meiryo UI"/>
                <a:cs typeface="Meiryo UI"/>
              </a:rPr>
              <a:t>で</a:t>
            </a:r>
            <a:r>
              <a:rPr dirty="0" sz="1100" b="1">
                <a:latin typeface="Meiryo UI"/>
                <a:cs typeface="Meiryo UI"/>
              </a:rPr>
              <a:t>な</a:t>
            </a:r>
            <a:r>
              <a:rPr dirty="0" sz="1100" spc="-10" b="1">
                <a:latin typeface="Meiryo UI"/>
                <a:cs typeface="Meiryo UI"/>
              </a:rPr>
              <a:t>く</a:t>
            </a:r>
            <a:r>
              <a:rPr dirty="0" sz="1100" spc="-15" b="1">
                <a:latin typeface="Meiryo UI"/>
                <a:cs typeface="Meiryo UI"/>
              </a:rPr>
              <a:t>、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2025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年以降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最大</a:t>
            </a:r>
            <a:r>
              <a:rPr dirty="0" u="sng" sz="11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１２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兆円</a:t>
            </a:r>
            <a:r>
              <a:rPr dirty="0" u="sng" sz="1100" spc="-1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／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年（</a:t>
            </a:r>
            <a:r>
              <a:rPr dirty="0" u="sng" sz="1100" spc="-1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在</a:t>
            </a:r>
            <a:r>
              <a:rPr dirty="0" u="sng" sz="11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約３</a:t>
            </a:r>
            <a:r>
              <a:rPr dirty="0" u="sng" sz="1100" spc="-1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倍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r>
              <a:rPr dirty="0" u="sng" sz="11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経済</a:t>
            </a:r>
            <a:r>
              <a:rPr dirty="0" u="sng" sz="1100" spc="-1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損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失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生</a:t>
            </a:r>
            <a:r>
              <a:rPr dirty="0" u="sng" sz="11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じ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る可</a:t>
            </a:r>
            <a:r>
              <a:rPr dirty="0" u="sng" sz="11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性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（</a:t>
            </a:r>
            <a:r>
              <a:rPr dirty="0" u="sng" sz="11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2025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</a:t>
            </a:r>
            <a:r>
              <a:rPr dirty="0" u="sng" sz="11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1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崖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r>
              <a:rPr dirty="0" sz="1200" b="1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0846" y="5480052"/>
            <a:ext cx="886460" cy="555625"/>
            <a:chOff x="4990846" y="5480052"/>
            <a:chExt cx="886460" cy="555625"/>
          </a:xfrm>
        </p:grpSpPr>
        <p:sp>
          <p:nvSpPr>
            <p:cNvPr id="6" name="object 6"/>
            <p:cNvSpPr/>
            <p:nvPr/>
          </p:nvSpPr>
          <p:spPr>
            <a:xfrm>
              <a:off x="4997196" y="5486402"/>
              <a:ext cx="873760" cy="542925"/>
            </a:xfrm>
            <a:custGeom>
              <a:avLst/>
              <a:gdLst/>
              <a:ahLst/>
              <a:cxnLst/>
              <a:rect l="l" t="t" r="r" b="b"/>
              <a:pathLst>
                <a:path w="873760" h="542925">
                  <a:moveTo>
                    <a:pt x="782828" y="0"/>
                  </a:moveTo>
                  <a:lnTo>
                    <a:pt x="90424" y="0"/>
                  </a:lnTo>
                  <a:lnTo>
                    <a:pt x="55228" y="7106"/>
                  </a:lnTo>
                  <a:lnTo>
                    <a:pt x="26485" y="26485"/>
                  </a:lnTo>
                  <a:lnTo>
                    <a:pt x="7106" y="55228"/>
                  </a:lnTo>
                  <a:lnTo>
                    <a:pt x="0" y="90423"/>
                  </a:lnTo>
                  <a:lnTo>
                    <a:pt x="0" y="452119"/>
                  </a:lnTo>
                  <a:lnTo>
                    <a:pt x="7106" y="487315"/>
                  </a:lnTo>
                  <a:lnTo>
                    <a:pt x="26485" y="516058"/>
                  </a:lnTo>
                  <a:lnTo>
                    <a:pt x="55228" y="535437"/>
                  </a:lnTo>
                  <a:lnTo>
                    <a:pt x="90424" y="542543"/>
                  </a:lnTo>
                  <a:lnTo>
                    <a:pt x="782828" y="542543"/>
                  </a:lnTo>
                  <a:lnTo>
                    <a:pt x="818023" y="535437"/>
                  </a:lnTo>
                  <a:lnTo>
                    <a:pt x="846766" y="516058"/>
                  </a:lnTo>
                  <a:lnTo>
                    <a:pt x="866145" y="487315"/>
                  </a:lnTo>
                  <a:lnTo>
                    <a:pt x="873252" y="452119"/>
                  </a:lnTo>
                  <a:lnTo>
                    <a:pt x="873252" y="90423"/>
                  </a:lnTo>
                  <a:lnTo>
                    <a:pt x="866145" y="55228"/>
                  </a:lnTo>
                  <a:lnTo>
                    <a:pt x="846766" y="26485"/>
                  </a:lnTo>
                  <a:lnTo>
                    <a:pt x="818023" y="7106"/>
                  </a:lnTo>
                  <a:lnTo>
                    <a:pt x="782828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97196" y="5486402"/>
              <a:ext cx="873760" cy="542925"/>
            </a:xfrm>
            <a:custGeom>
              <a:avLst/>
              <a:gdLst/>
              <a:ahLst/>
              <a:cxnLst/>
              <a:rect l="l" t="t" r="r" b="b"/>
              <a:pathLst>
                <a:path w="873760" h="542925">
                  <a:moveTo>
                    <a:pt x="0" y="90423"/>
                  </a:moveTo>
                  <a:lnTo>
                    <a:pt x="7106" y="55228"/>
                  </a:lnTo>
                  <a:lnTo>
                    <a:pt x="26485" y="26485"/>
                  </a:lnTo>
                  <a:lnTo>
                    <a:pt x="55228" y="7106"/>
                  </a:lnTo>
                  <a:lnTo>
                    <a:pt x="90424" y="0"/>
                  </a:lnTo>
                  <a:lnTo>
                    <a:pt x="782828" y="0"/>
                  </a:lnTo>
                  <a:lnTo>
                    <a:pt x="818023" y="7106"/>
                  </a:lnTo>
                  <a:lnTo>
                    <a:pt x="846766" y="26485"/>
                  </a:lnTo>
                  <a:lnTo>
                    <a:pt x="866145" y="55228"/>
                  </a:lnTo>
                  <a:lnTo>
                    <a:pt x="873252" y="90423"/>
                  </a:lnTo>
                  <a:lnTo>
                    <a:pt x="873252" y="452119"/>
                  </a:lnTo>
                  <a:lnTo>
                    <a:pt x="866145" y="487315"/>
                  </a:lnTo>
                  <a:lnTo>
                    <a:pt x="846766" y="516058"/>
                  </a:lnTo>
                  <a:lnTo>
                    <a:pt x="818023" y="535437"/>
                  </a:lnTo>
                  <a:lnTo>
                    <a:pt x="782828" y="542543"/>
                  </a:lnTo>
                  <a:lnTo>
                    <a:pt x="90424" y="542543"/>
                  </a:lnTo>
                  <a:lnTo>
                    <a:pt x="55228" y="535437"/>
                  </a:lnTo>
                  <a:lnTo>
                    <a:pt x="26485" y="516058"/>
                  </a:lnTo>
                  <a:lnTo>
                    <a:pt x="7106" y="487315"/>
                  </a:lnTo>
                  <a:lnTo>
                    <a:pt x="0" y="452119"/>
                  </a:lnTo>
                  <a:lnTo>
                    <a:pt x="0" y="90423"/>
                  </a:lnTo>
                  <a:close/>
                </a:path>
              </a:pathLst>
            </a:custGeom>
            <a:ln w="12191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47449" y="5486275"/>
            <a:ext cx="4019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800" spc="-5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2025</a:t>
            </a:r>
            <a:r>
              <a:rPr dirty="0" u="sng" sz="80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年</a:t>
            </a:r>
            <a:endParaRPr sz="8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186" y="5608192"/>
            <a:ext cx="6965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"/>
                <a:cs typeface="Meiryo"/>
              </a:rPr>
              <a:t>従来</a:t>
            </a:r>
            <a:r>
              <a:rPr dirty="0" sz="800" spc="-5">
                <a:latin typeface="Meiryo"/>
                <a:cs typeface="Meiryo"/>
              </a:rPr>
              <a:t>I</a:t>
            </a:r>
            <a:r>
              <a:rPr dirty="0" sz="800" spc="5">
                <a:latin typeface="Meiryo"/>
                <a:cs typeface="Meiryo"/>
              </a:rPr>
              <a:t>Tｻｰﾋ</a:t>
            </a:r>
            <a:r>
              <a:rPr dirty="0" sz="800" spc="-10">
                <a:latin typeface="Meiryo"/>
                <a:cs typeface="Meiryo"/>
              </a:rPr>
              <a:t>ﾞ</a:t>
            </a:r>
            <a:r>
              <a:rPr dirty="0" sz="800" spc="5">
                <a:latin typeface="Meiryo"/>
                <a:cs typeface="Meiryo"/>
              </a:rPr>
              <a:t>ｽ</a:t>
            </a:r>
            <a:r>
              <a:rPr dirty="0" sz="800">
                <a:latin typeface="Meiryo"/>
                <a:cs typeface="Meiryo"/>
              </a:rPr>
              <a:t>市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8314" y="5730109"/>
            <a:ext cx="7423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"/>
                <a:cs typeface="Meiryo"/>
              </a:rPr>
              <a:t>場：</a:t>
            </a:r>
            <a:r>
              <a:rPr dirty="0" sz="800" spc="5">
                <a:latin typeface="Meiryo"/>
                <a:cs typeface="Meiryo"/>
              </a:rPr>
              <a:t>ﾃﾞｼﾞ</a:t>
            </a:r>
            <a:r>
              <a:rPr dirty="0" sz="800" spc="-10">
                <a:latin typeface="Meiryo"/>
                <a:cs typeface="Meiryo"/>
              </a:rPr>
              <a:t>ﾀﾙ</a:t>
            </a:r>
            <a:r>
              <a:rPr dirty="0" sz="800">
                <a:latin typeface="Meiryo"/>
                <a:cs typeface="Meiryo"/>
              </a:rPr>
              <a:t>市場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0379" y="5852026"/>
            <a:ext cx="3575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"/>
                <a:cs typeface="Meiryo"/>
              </a:rPr>
              <a:t>＝6：4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1123" y="1525524"/>
            <a:ext cx="8940165" cy="2747010"/>
            <a:chOff x="611123" y="1525524"/>
            <a:chExt cx="8940165" cy="27470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1525524"/>
              <a:ext cx="8939784" cy="388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367" y="1557528"/>
              <a:ext cx="8842247" cy="2849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8367" y="1557525"/>
              <a:ext cx="8842375" cy="285115"/>
            </a:xfrm>
            <a:custGeom>
              <a:avLst/>
              <a:gdLst/>
              <a:ahLst/>
              <a:cxnLst/>
              <a:rect l="l" t="t" r="r" b="b"/>
              <a:pathLst>
                <a:path w="8842375" h="285114">
                  <a:moveTo>
                    <a:pt x="0" y="46418"/>
                  </a:moveTo>
                  <a:lnTo>
                    <a:pt x="8633294" y="46418"/>
                  </a:lnTo>
                  <a:lnTo>
                    <a:pt x="8633294" y="0"/>
                  </a:lnTo>
                  <a:lnTo>
                    <a:pt x="8842248" y="142506"/>
                  </a:lnTo>
                  <a:lnTo>
                    <a:pt x="8633294" y="284987"/>
                  </a:lnTo>
                  <a:lnTo>
                    <a:pt x="8633294" y="238569"/>
                  </a:lnTo>
                  <a:lnTo>
                    <a:pt x="0" y="238569"/>
                  </a:lnTo>
                  <a:lnTo>
                    <a:pt x="0" y="46418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16557" y="4033266"/>
              <a:ext cx="1160145" cy="228600"/>
            </a:xfrm>
            <a:custGeom>
              <a:avLst/>
              <a:gdLst/>
              <a:ahLst/>
              <a:cxnLst/>
              <a:rect l="l" t="t" r="r" b="b"/>
              <a:pathLst>
                <a:path w="1160145" h="228600">
                  <a:moveTo>
                    <a:pt x="1121664" y="0"/>
                  </a:moveTo>
                  <a:lnTo>
                    <a:pt x="38100" y="0"/>
                  </a:ln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099"/>
                  </a:lnTo>
                  <a:lnTo>
                    <a:pt x="0" y="190499"/>
                  </a:lnTo>
                  <a:lnTo>
                    <a:pt x="2993" y="205331"/>
                  </a:lnTo>
                  <a:lnTo>
                    <a:pt x="11158" y="217441"/>
                  </a:lnTo>
                  <a:lnTo>
                    <a:pt x="23268" y="225606"/>
                  </a:lnTo>
                  <a:lnTo>
                    <a:pt x="38100" y="228599"/>
                  </a:lnTo>
                  <a:lnTo>
                    <a:pt x="1121664" y="228599"/>
                  </a:lnTo>
                  <a:lnTo>
                    <a:pt x="1136495" y="225606"/>
                  </a:lnTo>
                  <a:lnTo>
                    <a:pt x="1148605" y="217441"/>
                  </a:lnTo>
                  <a:lnTo>
                    <a:pt x="1156770" y="205331"/>
                  </a:lnTo>
                  <a:lnTo>
                    <a:pt x="1159764" y="190499"/>
                  </a:lnTo>
                  <a:lnTo>
                    <a:pt x="1159764" y="38099"/>
                  </a:lnTo>
                  <a:lnTo>
                    <a:pt x="1156770" y="23268"/>
                  </a:lnTo>
                  <a:lnTo>
                    <a:pt x="1148605" y="11158"/>
                  </a:lnTo>
                  <a:lnTo>
                    <a:pt x="1136495" y="2993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6557" y="4033266"/>
              <a:ext cx="1160145" cy="228600"/>
            </a:xfrm>
            <a:custGeom>
              <a:avLst/>
              <a:gdLst/>
              <a:ahLst/>
              <a:cxnLst/>
              <a:rect l="l" t="t" r="r" b="b"/>
              <a:pathLst>
                <a:path w="1160145" h="228600">
                  <a:moveTo>
                    <a:pt x="0" y="38099"/>
                  </a:moveTo>
                  <a:lnTo>
                    <a:pt x="2993" y="23268"/>
                  </a:lnTo>
                  <a:lnTo>
                    <a:pt x="11158" y="11158"/>
                  </a:lnTo>
                  <a:lnTo>
                    <a:pt x="23268" y="2993"/>
                  </a:lnTo>
                  <a:lnTo>
                    <a:pt x="38100" y="0"/>
                  </a:lnTo>
                  <a:lnTo>
                    <a:pt x="1121664" y="0"/>
                  </a:lnTo>
                  <a:lnTo>
                    <a:pt x="1136495" y="2993"/>
                  </a:lnTo>
                  <a:lnTo>
                    <a:pt x="1148605" y="11158"/>
                  </a:lnTo>
                  <a:lnTo>
                    <a:pt x="1156770" y="23268"/>
                  </a:lnTo>
                  <a:lnTo>
                    <a:pt x="1159764" y="38099"/>
                  </a:lnTo>
                  <a:lnTo>
                    <a:pt x="1159764" y="190499"/>
                  </a:lnTo>
                  <a:lnTo>
                    <a:pt x="1156770" y="205331"/>
                  </a:lnTo>
                  <a:lnTo>
                    <a:pt x="1148605" y="217441"/>
                  </a:lnTo>
                  <a:lnTo>
                    <a:pt x="1136495" y="225606"/>
                  </a:lnTo>
                  <a:lnTo>
                    <a:pt x="1121664" y="228599"/>
                  </a:lnTo>
                  <a:lnTo>
                    <a:pt x="38100" y="228599"/>
                  </a:lnTo>
                  <a:lnTo>
                    <a:pt x="23268" y="225606"/>
                  </a:lnTo>
                  <a:lnTo>
                    <a:pt x="11158" y="217441"/>
                  </a:lnTo>
                  <a:lnTo>
                    <a:pt x="2993" y="205331"/>
                  </a:lnTo>
                  <a:lnTo>
                    <a:pt x="0" y="190499"/>
                  </a:lnTo>
                  <a:lnTo>
                    <a:pt x="0" y="38099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95780" y="3998542"/>
            <a:ext cx="103124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メインフレーム担い手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6656" y="4117433"/>
            <a:ext cx="72961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の退職・高齢化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6653" y="5053394"/>
            <a:ext cx="782320" cy="252095"/>
            <a:chOff x="656653" y="5053394"/>
            <a:chExt cx="782320" cy="252095"/>
          </a:xfrm>
        </p:grpSpPr>
        <p:sp>
          <p:nvSpPr>
            <p:cNvPr id="21" name="object 21"/>
            <p:cNvSpPr/>
            <p:nvPr/>
          </p:nvSpPr>
          <p:spPr>
            <a:xfrm>
              <a:off x="661416" y="5058157"/>
              <a:ext cx="772795" cy="242570"/>
            </a:xfrm>
            <a:custGeom>
              <a:avLst/>
              <a:gdLst/>
              <a:ahLst/>
              <a:cxnLst/>
              <a:rect l="l" t="t" r="r" b="b"/>
              <a:pathLst>
                <a:path w="772794" h="242570">
                  <a:moveTo>
                    <a:pt x="732282" y="0"/>
                  </a:moveTo>
                  <a:lnTo>
                    <a:pt x="40386" y="0"/>
                  </a:lnTo>
                  <a:lnTo>
                    <a:pt x="24667" y="3174"/>
                  </a:lnTo>
                  <a:lnTo>
                    <a:pt x="11830" y="11830"/>
                  </a:lnTo>
                  <a:lnTo>
                    <a:pt x="3174" y="24667"/>
                  </a:lnTo>
                  <a:lnTo>
                    <a:pt x="0" y="40386"/>
                  </a:lnTo>
                  <a:lnTo>
                    <a:pt x="0" y="201930"/>
                  </a:lnTo>
                  <a:lnTo>
                    <a:pt x="3174" y="217648"/>
                  </a:lnTo>
                  <a:lnTo>
                    <a:pt x="11830" y="230485"/>
                  </a:lnTo>
                  <a:lnTo>
                    <a:pt x="24667" y="239141"/>
                  </a:lnTo>
                  <a:lnTo>
                    <a:pt x="40386" y="242316"/>
                  </a:lnTo>
                  <a:lnTo>
                    <a:pt x="732282" y="242316"/>
                  </a:lnTo>
                  <a:lnTo>
                    <a:pt x="748000" y="239141"/>
                  </a:lnTo>
                  <a:lnTo>
                    <a:pt x="760837" y="230485"/>
                  </a:lnTo>
                  <a:lnTo>
                    <a:pt x="769493" y="217648"/>
                  </a:lnTo>
                  <a:lnTo>
                    <a:pt x="772668" y="201930"/>
                  </a:lnTo>
                  <a:lnTo>
                    <a:pt x="772668" y="40386"/>
                  </a:lnTo>
                  <a:lnTo>
                    <a:pt x="769493" y="24667"/>
                  </a:lnTo>
                  <a:lnTo>
                    <a:pt x="760837" y="11830"/>
                  </a:lnTo>
                  <a:lnTo>
                    <a:pt x="748000" y="31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1416" y="5058157"/>
              <a:ext cx="772795" cy="242570"/>
            </a:xfrm>
            <a:custGeom>
              <a:avLst/>
              <a:gdLst/>
              <a:ahLst/>
              <a:cxnLst/>
              <a:rect l="l" t="t" r="r" b="b"/>
              <a:pathLst>
                <a:path w="772794" h="242570">
                  <a:moveTo>
                    <a:pt x="0" y="40386"/>
                  </a:moveTo>
                  <a:lnTo>
                    <a:pt x="3174" y="24667"/>
                  </a:lnTo>
                  <a:lnTo>
                    <a:pt x="11830" y="11830"/>
                  </a:lnTo>
                  <a:lnTo>
                    <a:pt x="24667" y="3174"/>
                  </a:lnTo>
                  <a:lnTo>
                    <a:pt x="40386" y="0"/>
                  </a:lnTo>
                  <a:lnTo>
                    <a:pt x="732282" y="0"/>
                  </a:lnTo>
                  <a:lnTo>
                    <a:pt x="748000" y="3174"/>
                  </a:lnTo>
                  <a:lnTo>
                    <a:pt x="760837" y="11830"/>
                  </a:lnTo>
                  <a:lnTo>
                    <a:pt x="769493" y="24667"/>
                  </a:lnTo>
                  <a:lnTo>
                    <a:pt x="772668" y="40386"/>
                  </a:lnTo>
                  <a:lnTo>
                    <a:pt x="772668" y="201930"/>
                  </a:lnTo>
                  <a:lnTo>
                    <a:pt x="769493" y="217648"/>
                  </a:lnTo>
                  <a:lnTo>
                    <a:pt x="760837" y="230485"/>
                  </a:lnTo>
                  <a:lnTo>
                    <a:pt x="748000" y="239141"/>
                  </a:lnTo>
                  <a:lnTo>
                    <a:pt x="732282" y="242316"/>
                  </a:lnTo>
                  <a:lnTo>
                    <a:pt x="40386" y="242316"/>
                  </a:lnTo>
                  <a:lnTo>
                    <a:pt x="24667" y="239141"/>
                  </a:lnTo>
                  <a:lnTo>
                    <a:pt x="11830" y="230485"/>
                  </a:lnTo>
                  <a:lnTo>
                    <a:pt x="3174" y="217648"/>
                  </a:lnTo>
                  <a:lnTo>
                    <a:pt x="0" y="201930"/>
                  </a:lnTo>
                  <a:lnTo>
                    <a:pt x="0" y="40386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0552" y="5036286"/>
            <a:ext cx="723900" cy="257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u="s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2014年</a:t>
            </a:r>
            <a:endParaRPr sz="8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5">
                <a:latin typeface="Meiryo"/>
                <a:cs typeface="Meiryo"/>
              </a:rPr>
              <a:t>WinXPｻﾎﾟｰﾄ</a:t>
            </a:r>
            <a:r>
              <a:rPr dirty="0" sz="700" spc="20">
                <a:latin typeface="Meiryo"/>
                <a:cs typeface="Meiryo"/>
              </a:rPr>
              <a:t>終了</a:t>
            </a:r>
            <a:endParaRPr sz="700">
              <a:latin typeface="Meiryo"/>
              <a:cs typeface="Meiry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04917" y="4884167"/>
            <a:ext cx="1210945" cy="456565"/>
            <a:chOff x="4804917" y="4884167"/>
            <a:chExt cx="1210945" cy="456565"/>
          </a:xfrm>
        </p:grpSpPr>
        <p:sp>
          <p:nvSpPr>
            <p:cNvPr id="25" name="object 25"/>
            <p:cNvSpPr/>
            <p:nvPr/>
          </p:nvSpPr>
          <p:spPr>
            <a:xfrm>
              <a:off x="4815077" y="4894327"/>
              <a:ext cx="1190625" cy="436245"/>
            </a:xfrm>
            <a:custGeom>
              <a:avLst/>
              <a:gdLst/>
              <a:ahLst/>
              <a:cxnLst/>
              <a:rect l="l" t="t" r="r" b="b"/>
              <a:pathLst>
                <a:path w="1190625" h="436245">
                  <a:moveTo>
                    <a:pt x="1117600" y="0"/>
                  </a:moveTo>
                  <a:lnTo>
                    <a:pt x="72644" y="0"/>
                  </a:lnTo>
                  <a:lnTo>
                    <a:pt x="44368" y="5708"/>
                  </a:lnTo>
                  <a:lnTo>
                    <a:pt x="21277" y="21277"/>
                  </a:lnTo>
                  <a:lnTo>
                    <a:pt x="5708" y="44368"/>
                  </a:lnTo>
                  <a:lnTo>
                    <a:pt x="0" y="72644"/>
                  </a:lnTo>
                  <a:lnTo>
                    <a:pt x="0" y="363220"/>
                  </a:lnTo>
                  <a:lnTo>
                    <a:pt x="5708" y="391495"/>
                  </a:lnTo>
                  <a:lnTo>
                    <a:pt x="21277" y="414586"/>
                  </a:lnTo>
                  <a:lnTo>
                    <a:pt x="44368" y="430155"/>
                  </a:lnTo>
                  <a:lnTo>
                    <a:pt x="72644" y="435864"/>
                  </a:lnTo>
                  <a:lnTo>
                    <a:pt x="1117600" y="435864"/>
                  </a:lnTo>
                  <a:lnTo>
                    <a:pt x="1145875" y="430155"/>
                  </a:lnTo>
                  <a:lnTo>
                    <a:pt x="1168966" y="414586"/>
                  </a:lnTo>
                  <a:lnTo>
                    <a:pt x="1184535" y="391495"/>
                  </a:lnTo>
                  <a:lnTo>
                    <a:pt x="1190244" y="363220"/>
                  </a:lnTo>
                  <a:lnTo>
                    <a:pt x="1190244" y="72644"/>
                  </a:lnTo>
                  <a:lnTo>
                    <a:pt x="1184535" y="44368"/>
                  </a:lnTo>
                  <a:lnTo>
                    <a:pt x="1168966" y="21277"/>
                  </a:lnTo>
                  <a:lnTo>
                    <a:pt x="1145875" y="5708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15077" y="4894327"/>
              <a:ext cx="1190625" cy="436245"/>
            </a:xfrm>
            <a:custGeom>
              <a:avLst/>
              <a:gdLst/>
              <a:ahLst/>
              <a:cxnLst/>
              <a:rect l="l" t="t" r="r" b="b"/>
              <a:pathLst>
                <a:path w="1190625" h="436245">
                  <a:moveTo>
                    <a:pt x="0" y="72644"/>
                  </a:moveTo>
                  <a:lnTo>
                    <a:pt x="5708" y="44368"/>
                  </a:lnTo>
                  <a:lnTo>
                    <a:pt x="21277" y="21277"/>
                  </a:lnTo>
                  <a:lnTo>
                    <a:pt x="44368" y="5708"/>
                  </a:lnTo>
                  <a:lnTo>
                    <a:pt x="72644" y="0"/>
                  </a:lnTo>
                  <a:lnTo>
                    <a:pt x="1117600" y="0"/>
                  </a:lnTo>
                  <a:lnTo>
                    <a:pt x="1145875" y="5708"/>
                  </a:lnTo>
                  <a:lnTo>
                    <a:pt x="1168966" y="21277"/>
                  </a:lnTo>
                  <a:lnTo>
                    <a:pt x="1184535" y="44368"/>
                  </a:lnTo>
                  <a:lnTo>
                    <a:pt x="1190244" y="72644"/>
                  </a:lnTo>
                  <a:lnTo>
                    <a:pt x="1190244" y="363220"/>
                  </a:lnTo>
                  <a:lnTo>
                    <a:pt x="1184535" y="391495"/>
                  </a:lnTo>
                  <a:lnTo>
                    <a:pt x="1168966" y="414586"/>
                  </a:lnTo>
                  <a:lnTo>
                    <a:pt x="1145875" y="430155"/>
                  </a:lnTo>
                  <a:lnTo>
                    <a:pt x="1117600" y="435864"/>
                  </a:lnTo>
                  <a:lnTo>
                    <a:pt x="72644" y="435864"/>
                  </a:lnTo>
                  <a:lnTo>
                    <a:pt x="44368" y="430155"/>
                  </a:lnTo>
                  <a:lnTo>
                    <a:pt x="21277" y="414586"/>
                  </a:lnTo>
                  <a:lnTo>
                    <a:pt x="5708" y="391495"/>
                  </a:lnTo>
                  <a:lnTo>
                    <a:pt x="0" y="363220"/>
                  </a:lnTo>
                  <a:lnTo>
                    <a:pt x="0" y="72644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110383" y="4903750"/>
            <a:ext cx="629285" cy="385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950"/>
              </a:lnSpc>
              <a:spcBef>
                <a:spcPts val="90"/>
              </a:spcBef>
            </a:pPr>
            <a:r>
              <a:rPr dirty="0" u="s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2025年</a:t>
            </a:r>
            <a:endParaRPr sz="800">
              <a:latin typeface="Meiryo"/>
              <a:cs typeface="Meiryo"/>
            </a:endParaRPr>
          </a:p>
          <a:p>
            <a:pPr algn="ctr">
              <a:lnSpc>
                <a:spcPts val="940"/>
              </a:lnSpc>
            </a:pPr>
            <a:r>
              <a:rPr dirty="0" sz="800" spc="-10">
                <a:latin typeface="Meiryo"/>
                <a:cs typeface="Meiryo"/>
              </a:rPr>
              <a:t>SAP</a:t>
            </a:r>
            <a:r>
              <a:rPr dirty="0" sz="800" spc="-25">
                <a:latin typeface="Meiryo"/>
                <a:cs typeface="Meiryo"/>
              </a:rPr>
              <a:t> </a:t>
            </a:r>
            <a:r>
              <a:rPr dirty="0" sz="800" spc="-5">
                <a:latin typeface="Meiryo"/>
                <a:cs typeface="Meiryo"/>
              </a:rPr>
              <a:t>E</a:t>
            </a:r>
            <a:r>
              <a:rPr dirty="0" sz="800" spc="-15">
                <a:latin typeface="Meiryo"/>
                <a:cs typeface="Meiryo"/>
              </a:rPr>
              <a:t>R</a:t>
            </a:r>
            <a:r>
              <a:rPr dirty="0" sz="800" spc="-5">
                <a:latin typeface="Meiryo"/>
                <a:cs typeface="Meiryo"/>
              </a:rPr>
              <a:t>P</a:t>
            </a:r>
            <a:endParaRPr sz="800">
              <a:latin typeface="Meiryo"/>
              <a:cs typeface="Meiryo"/>
            </a:endParaRPr>
          </a:p>
          <a:p>
            <a:pPr algn="ctr">
              <a:lnSpc>
                <a:spcPts val="955"/>
              </a:lnSpc>
            </a:pPr>
            <a:r>
              <a:rPr dirty="0" sz="800" spc="-10">
                <a:latin typeface="Meiryo"/>
                <a:cs typeface="Meiryo"/>
              </a:rPr>
              <a:t>サポート終了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57281" y="4891845"/>
            <a:ext cx="556895" cy="367665"/>
            <a:chOff x="4157281" y="4891845"/>
            <a:chExt cx="556895" cy="367665"/>
          </a:xfrm>
        </p:grpSpPr>
        <p:sp>
          <p:nvSpPr>
            <p:cNvPr id="29" name="object 29"/>
            <p:cNvSpPr/>
            <p:nvPr/>
          </p:nvSpPr>
          <p:spPr>
            <a:xfrm>
              <a:off x="4162044" y="4896608"/>
              <a:ext cx="547370" cy="358140"/>
            </a:xfrm>
            <a:custGeom>
              <a:avLst/>
              <a:gdLst/>
              <a:ahLst/>
              <a:cxnLst/>
              <a:rect l="l" t="t" r="r" b="b"/>
              <a:pathLst>
                <a:path w="547370" h="358139">
                  <a:moveTo>
                    <a:pt x="523722" y="0"/>
                  </a:moveTo>
                  <a:lnTo>
                    <a:pt x="23393" y="0"/>
                  </a:lnTo>
                  <a:lnTo>
                    <a:pt x="14289" y="1838"/>
                  </a:lnTo>
                  <a:lnTo>
                    <a:pt x="6853" y="6853"/>
                  </a:lnTo>
                  <a:lnTo>
                    <a:pt x="1838" y="14289"/>
                  </a:lnTo>
                  <a:lnTo>
                    <a:pt x="0" y="23393"/>
                  </a:lnTo>
                  <a:lnTo>
                    <a:pt x="0" y="334759"/>
                  </a:lnTo>
                  <a:lnTo>
                    <a:pt x="1838" y="343861"/>
                  </a:lnTo>
                  <a:lnTo>
                    <a:pt x="6853" y="351293"/>
                  </a:lnTo>
                  <a:lnTo>
                    <a:pt x="14289" y="356303"/>
                  </a:lnTo>
                  <a:lnTo>
                    <a:pt x="23393" y="358139"/>
                  </a:lnTo>
                  <a:lnTo>
                    <a:pt x="523722" y="358139"/>
                  </a:lnTo>
                  <a:lnTo>
                    <a:pt x="532826" y="356303"/>
                  </a:lnTo>
                  <a:lnTo>
                    <a:pt x="540262" y="351293"/>
                  </a:lnTo>
                  <a:lnTo>
                    <a:pt x="545277" y="343861"/>
                  </a:lnTo>
                  <a:lnTo>
                    <a:pt x="547116" y="334759"/>
                  </a:lnTo>
                  <a:lnTo>
                    <a:pt x="547116" y="23393"/>
                  </a:lnTo>
                  <a:lnTo>
                    <a:pt x="545277" y="14289"/>
                  </a:lnTo>
                  <a:lnTo>
                    <a:pt x="540262" y="6853"/>
                  </a:lnTo>
                  <a:lnTo>
                    <a:pt x="532826" y="1838"/>
                  </a:lnTo>
                  <a:lnTo>
                    <a:pt x="523722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62044" y="4896608"/>
              <a:ext cx="547370" cy="358140"/>
            </a:xfrm>
            <a:custGeom>
              <a:avLst/>
              <a:gdLst/>
              <a:ahLst/>
              <a:cxnLst/>
              <a:rect l="l" t="t" r="r" b="b"/>
              <a:pathLst>
                <a:path w="547370" h="358139">
                  <a:moveTo>
                    <a:pt x="0" y="23393"/>
                  </a:moveTo>
                  <a:lnTo>
                    <a:pt x="1838" y="14289"/>
                  </a:lnTo>
                  <a:lnTo>
                    <a:pt x="6853" y="6853"/>
                  </a:lnTo>
                  <a:lnTo>
                    <a:pt x="14289" y="1838"/>
                  </a:lnTo>
                  <a:lnTo>
                    <a:pt x="23393" y="0"/>
                  </a:lnTo>
                  <a:lnTo>
                    <a:pt x="523722" y="0"/>
                  </a:lnTo>
                  <a:lnTo>
                    <a:pt x="532826" y="1838"/>
                  </a:lnTo>
                  <a:lnTo>
                    <a:pt x="540262" y="6853"/>
                  </a:lnTo>
                  <a:lnTo>
                    <a:pt x="545277" y="14289"/>
                  </a:lnTo>
                  <a:lnTo>
                    <a:pt x="547116" y="23393"/>
                  </a:lnTo>
                  <a:lnTo>
                    <a:pt x="547116" y="334759"/>
                  </a:lnTo>
                  <a:lnTo>
                    <a:pt x="545277" y="343861"/>
                  </a:lnTo>
                  <a:lnTo>
                    <a:pt x="540262" y="351293"/>
                  </a:lnTo>
                  <a:lnTo>
                    <a:pt x="532826" y="356303"/>
                  </a:lnTo>
                  <a:lnTo>
                    <a:pt x="523722" y="358139"/>
                  </a:lnTo>
                  <a:lnTo>
                    <a:pt x="23393" y="358139"/>
                  </a:lnTo>
                  <a:lnTo>
                    <a:pt x="14289" y="356303"/>
                  </a:lnTo>
                  <a:lnTo>
                    <a:pt x="6853" y="351293"/>
                  </a:lnTo>
                  <a:lnTo>
                    <a:pt x="1838" y="343861"/>
                  </a:lnTo>
                  <a:lnTo>
                    <a:pt x="0" y="334759"/>
                  </a:lnTo>
                  <a:lnTo>
                    <a:pt x="0" y="23393"/>
                  </a:lnTo>
                  <a:close/>
                </a:path>
              </a:pathLst>
            </a:custGeom>
            <a:ln w="9143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208986" y="4883280"/>
            <a:ext cx="48260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20"/>
              </a:spcBef>
            </a:pPr>
            <a:r>
              <a:rPr dirty="0" u="sng" sz="700" spc="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2024</a:t>
            </a:r>
            <a:r>
              <a:rPr dirty="0" u="sng" sz="700" spc="2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年</a:t>
            </a:r>
            <a:endParaRPr sz="7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00" spc="20">
                <a:latin typeface="Meiryo"/>
                <a:cs typeface="Meiryo"/>
              </a:rPr>
              <a:t>固定電話網</a:t>
            </a:r>
            <a:endParaRPr sz="700">
              <a:latin typeface="Meiryo"/>
              <a:cs typeface="Meiryo"/>
            </a:endParaRPr>
          </a:p>
          <a:p>
            <a:pPr marL="30480">
              <a:lnSpc>
                <a:spcPct val="100000"/>
              </a:lnSpc>
              <a:spcBef>
                <a:spcPts val="25"/>
              </a:spcBef>
            </a:pPr>
            <a:r>
              <a:rPr dirty="0" sz="700" spc="10">
                <a:latin typeface="Meiryo"/>
                <a:cs typeface="Meiryo"/>
              </a:rPr>
              <a:t>P</a:t>
            </a:r>
            <a:r>
              <a:rPr dirty="0" sz="700" spc="5">
                <a:latin typeface="Meiryo"/>
                <a:cs typeface="Meiryo"/>
              </a:rPr>
              <a:t>ST</a:t>
            </a:r>
            <a:r>
              <a:rPr dirty="0" sz="700">
                <a:latin typeface="Meiryo"/>
                <a:cs typeface="Meiryo"/>
              </a:rPr>
              <a:t>N</a:t>
            </a:r>
            <a:r>
              <a:rPr dirty="0" sz="700" spc="20">
                <a:latin typeface="Meiryo"/>
                <a:cs typeface="Meiryo"/>
              </a:rPr>
              <a:t>終了</a:t>
            </a:r>
            <a:endParaRPr sz="700">
              <a:latin typeface="Meiryo"/>
              <a:cs typeface="Meiry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907" y="3611879"/>
            <a:ext cx="600710" cy="972819"/>
            <a:chOff x="25907" y="3611879"/>
            <a:chExt cx="600710" cy="972819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7" y="3611879"/>
              <a:ext cx="600455" cy="9723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1" y="3639311"/>
              <a:ext cx="505968" cy="87782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3152" y="3639311"/>
            <a:ext cx="506095" cy="878205"/>
          </a:xfrm>
          <a:prstGeom prst="rect">
            <a:avLst/>
          </a:prstGeom>
          <a:ln w="9143">
            <a:solidFill>
              <a:srgbClr val="46AAC5"/>
            </a:solidFill>
          </a:ln>
        </p:spPr>
        <p:txBody>
          <a:bodyPr wrap="square" lIns="0" tIns="104775" rIns="0" bIns="0" rtlCol="0" vert="eaVert">
            <a:spAutoFit/>
          </a:bodyPr>
          <a:lstStyle/>
          <a:p>
            <a:pPr marL="212725">
              <a:lnSpc>
                <a:spcPct val="100000"/>
              </a:lnSpc>
              <a:spcBef>
                <a:spcPts val="825"/>
              </a:spcBef>
            </a:pPr>
            <a:r>
              <a:rPr dirty="0" sz="1150" b="1">
                <a:latin typeface="Meiryo"/>
                <a:cs typeface="Meiryo"/>
              </a:rPr>
              <a:t>人材面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7989" y="3663506"/>
            <a:ext cx="718185" cy="375285"/>
            <a:chOff x="677989" y="3663506"/>
            <a:chExt cx="718185" cy="375285"/>
          </a:xfrm>
        </p:grpSpPr>
        <p:sp>
          <p:nvSpPr>
            <p:cNvPr id="37" name="object 37"/>
            <p:cNvSpPr/>
            <p:nvPr/>
          </p:nvSpPr>
          <p:spPr>
            <a:xfrm>
              <a:off x="682751" y="3668269"/>
              <a:ext cx="708660" cy="365760"/>
            </a:xfrm>
            <a:custGeom>
              <a:avLst/>
              <a:gdLst/>
              <a:ahLst/>
              <a:cxnLst/>
              <a:rect l="l" t="t" r="r" b="b"/>
              <a:pathLst>
                <a:path w="708660" h="365760">
                  <a:moveTo>
                    <a:pt x="647700" y="0"/>
                  </a:moveTo>
                  <a:lnTo>
                    <a:pt x="60960" y="0"/>
                  </a:lnTo>
                  <a:lnTo>
                    <a:pt x="37231" y="4790"/>
                  </a:lnTo>
                  <a:lnTo>
                    <a:pt x="17854" y="17854"/>
                  </a:lnTo>
                  <a:lnTo>
                    <a:pt x="4790" y="37231"/>
                  </a:lnTo>
                  <a:lnTo>
                    <a:pt x="0" y="60959"/>
                  </a:lnTo>
                  <a:lnTo>
                    <a:pt x="0" y="304799"/>
                  </a:lnTo>
                  <a:lnTo>
                    <a:pt x="4790" y="328528"/>
                  </a:lnTo>
                  <a:lnTo>
                    <a:pt x="17854" y="347905"/>
                  </a:lnTo>
                  <a:lnTo>
                    <a:pt x="37231" y="360969"/>
                  </a:lnTo>
                  <a:lnTo>
                    <a:pt x="60960" y="365759"/>
                  </a:lnTo>
                  <a:lnTo>
                    <a:pt x="647700" y="365759"/>
                  </a:lnTo>
                  <a:lnTo>
                    <a:pt x="671428" y="360969"/>
                  </a:lnTo>
                  <a:lnTo>
                    <a:pt x="690805" y="347905"/>
                  </a:lnTo>
                  <a:lnTo>
                    <a:pt x="703869" y="328528"/>
                  </a:lnTo>
                  <a:lnTo>
                    <a:pt x="708660" y="304799"/>
                  </a:lnTo>
                  <a:lnTo>
                    <a:pt x="708660" y="60959"/>
                  </a:lnTo>
                  <a:lnTo>
                    <a:pt x="703869" y="37231"/>
                  </a:lnTo>
                  <a:lnTo>
                    <a:pt x="690805" y="17854"/>
                  </a:lnTo>
                  <a:lnTo>
                    <a:pt x="671428" y="479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2751" y="3668269"/>
              <a:ext cx="708660" cy="365760"/>
            </a:xfrm>
            <a:custGeom>
              <a:avLst/>
              <a:gdLst/>
              <a:ahLst/>
              <a:cxnLst/>
              <a:rect l="l" t="t" r="r" b="b"/>
              <a:pathLst>
                <a:path w="708660" h="365760">
                  <a:moveTo>
                    <a:pt x="0" y="60959"/>
                  </a:moveTo>
                  <a:lnTo>
                    <a:pt x="4790" y="37231"/>
                  </a:lnTo>
                  <a:lnTo>
                    <a:pt x="17854" y="17854"/>
                  </a:lnTo>
                  <a:lnTo>
                    <a:pt x="37231" y="4790"/>
                  </a:lnTo>
                  <a:lnTo>
                    <a:pt x="60960" y="0"/>
                  </a:lnTo>
                  <a:lnTo>
                    <a:pt x="647700" y="0"/>
                  </a:lnTo>
                  <a:lnTo>
                    <a:pt x="671428" y="4790"/>
                  </a:lnTo>
                  <a:lnTo>
                    <a:pt x="690805" y="17854"/>
                  </a:lnTo>
                  <a:lnTo>
                    <a:pt x="703869" y="37231"/>
                  </a:lnTo>
                  <a:lnTo>
                    <a:pt x="708660" y="60959"/>
                  </a:lnTo>
                  <a:lnTo>
                    <a:pt x="708660" y="304799"/>
                  </a:lnTo>
                  <a:lnTo>
                    <a:pt x="703869" y="328528"/>
                  </a:lnTo>
                  <a:lnTo>
                    <a:pt x="690805" y="347905"/>
                  </a:lnTo>
                  <a:lnTo>
                    <a:pt x="671428" y="360969"/>
                  </a:lnTo>
                  <a:lnTo>
                    <a:pt x="647700" y="365759"/>
                  </a:lnTo>
                  <a:lnTo>
                    <a:pt x="60960" y="365759"/>
                  </a:lnTo>
                  <a:lnTo>
                    <a:pt x="37231" y="360969"/>
                  </a:lnTo>
                  <a:lnTo>
                    <a:pt x="17854" y="347905"/>
                  </a:lnTo>
                  <a:lnTo>
                    <a:pt x="4790" y="328528"/>
                  </a:lnTo>
                  <a:lnTo>
                    <a:pt x="0" y="304799"/>
                  </a:lnTo>
                  <a:lnTo>
                    <a:pt x="0" y="60959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52575" y="3643463"/>
            <a:ext cx="40068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2015年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5221" y="3762353"/>
            <a:ext cx="63373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4305" marR="5080" indent="-142240">
              <a:lnSpc>
                <a:spcPts val="950"/>
              </a:lnSpc>
              <a:spcBef>
                <a:spcPts val="130"/>
              </a:spcBef>
            </a:pPr>
            <a:r>
              <a:rPr dirty="0" sz="800" spc="-10">
                <a:latin typeface="Meiryo"/>
                <a:cs typeface="Meiryo"/>
              </a:rPr>
              <a:t>IT人材不足約  </a:t>
            </a:r>
            <a:r>
              <a:rPr dirty="0" sz="800" spc="-10">
                <a:latin typeface="Meiryo"/>
                <a:cs typeface="Meiryo"/>
              </a:rPr>
              <a:t>17万人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08175" y="3669539"/>
            <a:ext cx="4604385" cy="2434590"/>
            <a:chOff x="1408175" y="3669539"/>
            <a:chExt cx="4604385" cy="2434590"/>
          </a:xfrm>
        </p:grpSpPr>
        <p:sp>
          <p:nvSpPr>
            <p:cNvPr id="42" name="object 42"/>
            <p:cNvSpPr/>
            <p:nvPr/>
          </p:nvSpPr>
          <p:spPr>
            <a:xfrm>
              <a:off x="2655569" y="5849873"/>
              <a:ext cx="853440" cy="239395"/>
            </a:xfrm>
            <a:custGeom>
              <a:avLst/>
              <a:gdLst/>
              <a:ahLst/>
              <a:cxnLst/>
              <a:rect l="l" t="t" r="r" b="b"/>
              <a:pathLst>
                <a:path w="853439" h="239395">
                  <a:moveTo>
                    <a:pt x="813562" y="0"/>
                  </a:moveTo>
                  <a:lnTo>
                    <a:pt x="39878" y="0"/>
                  </a:lnTo>
                  <a:lnTo>
                    <a:pt x="24356" y="3134"/>
                  </a:lnTo>
                  <a:lnTo>
                    <a:pt x="11680" y="11680"/>
                  </a:lnTo>
                  <a:lnTo>
                    <a:pt x="3134" y="24356"/>
                  </a:lnTo>
                  <a:lnTo>
                    <a:pt x="0" y="39878"/>
                  </a:lnTo>
                  <a:lnTo>
                    <a:pt x="0" y="199390"/>
                  </a:lnTo>
                  <a:lnTo>
                    <a:pt x="3134" y="214911"/>
                  </a:lnTo>
                  <a:lnTo>
                    <a:pt x="11680" y="227587"/>
                  </a:lnTo>
                  <a:lnTo>
                    <a:pt x="24356" y="236133"/>
                  </a:lnTo>
                  <a:lnTo>
                    <a:pt x="39878" y="239268"/>
                  </a:lnTo>
                  <a:lnTo>
                    <a:pt x="813562" y="239268"/>
                  </a:lnTo>
                  <a:lnTo>
                    <a:pt x="829083" y="236133"/>
                  </a:lnTo>
                  <a:lnTo>
                    <a:pt x="841759" y="227587"/>
                  </a:lnTo>
                  <a:lnTo>
                    <a:pt x="850305" y="214911"/>
                  </a:lnTo>
                  <a:lnTo>
                    <a:pt x="853440" y="199390"/>
                  </a:lnTo>
                  <a:lnTo>
                    <a:pt x="853440" y="39878"/>
                  </a:lnTo>
                  <a:lnTo>
                    <a:pt x="850305" y="24356"/>
                  </a:lnTo>
                  <a:lnTo>
                    <a:pt x="841759" y="11680"/>
                  </a:lnTo>
                  <a:lnTo>
                    <a:pt x="829083" y="3134"/>
                  </a:lnTo>
                  <a:lnTo>
                    <a:pt x="813562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655569" y="5849873"/>
              <a:ext cx="853440" cy="239395"/>
            </a:xfrm>
            <a:custGeom>
              <a:avLst/>
              <a:gdLst/>
              <a:ahLst/>
              <a:cxnLst/>
              <a:rect l="l" t="t" r="r" b="b"/>
              <a:pathLst>
                <a:path w="853439" h="239395">
                  <a:moveTo>
                    <a:pt x="0" y="39878"/>
                  </a:moveTo>
                  <a:lnTo>
                    <a:pt x="3134" y="24356"/>
                  </a:lnTo>
                  <a:lnTo>
                    <a:pt x="11680" y="11680"/>
                  </a:lnTo>
                  <a:lnTo>
                    <a:pt x="24356" y="3134"/>
                  </a:lnTo>
                  <a:lnTo>
                    <a:pt x="39878" y="0"/>
                  </a:lnTo>
                  <a:lnTo>
                    <a:pt x="813562" y="0"/>
                  </a:lnTo>
                  <a:lnTo>
                    <a:pt x="829083" y="3134"/>
                  </a:lnTo>
                  <a:lnTo>
                    <a:pt x="841759" y="11680"/>
                  </a:lnTo>
                  <a:lnTo>
                    <a:pt x="850305" y="24356"/>
                  </a:lnTo>
                  <a:lnTo>
                    <a:pt x="853440" y="39878"/>
                  </a:lnTo>
                  <a:lnTo>
                    <a:pt x="853440" y="199390"/>
                  </a:lnTo>
                  <a:lnTo>
                    <a:pt x="850305" y="214911"/>
                  </a:lnTo>
                  <a:lnTo>
                    <a:pt x="841759" y="227587"/>
                  </a:lnTo>
                  <a:lnTo>
                    <a:pt x="829083" y="236133"/>
                  </a:lnTo>
                  <a:lnTo>
                    <a:pt x="813562" y="239268"/>
                  </a:lnTo>
                  <a:lnTo>
                    <a:pt x="39878" y="239268"/>
                  </a:lnTo>
                  <a:lnTo>
                    <a:pt x="24356" y="236133"/>
                  </a:lnTo>
                  <a:lnTo>
                    <a:pt x="11680" y="227587"/>
                  </a:lnTo>
                  <a:lnTo>
                    <a:pt x="3134" y="214911"/>
                  </a:lnTo>
                  <a:lnTo>
                    <a:pt x="0" y="199390"/>
                  </a:lnTo>
                  <a:lnTo>
                    <a:pt x="0" y="39878"/>
                  </a:lnTo>
                  <a:close/>
                </a:path>
              </a:pathLst>
            </a:custGeom>
            <a:ln w="28956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27225" y="3847339"/>
              <a:ext cx="3253740" cy="0"/>
            </a:xfrm>
            <a:custGeom>
              <a:avLst/>
              <a:gdLst/>
              <a:ahLst/>
              <a:cxnLst/>
              <a:rect l="l" t="t" r="r" b="b"/>
              <a:pathLst>
                <a:path w="3253740" h="0">
                  <a:moveTo>
                    <a:pt x="0" y="0"/>
                  </a:moveTo>
                  <a:lnTo>
                    <a:pt x="3253638" y="0"/>
                  </a:lnTo>
                </a:path>
              </a:pathLst>
            </a:custGeom>
            <a:ln w="38100">
              <a:solidFill>
                <a:srgbClr val="4A7EBB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661821" y="379019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10505" y="3679699"/>
              <a:ext cx="1191895" cy="347980"/>
            </a:xfrm>
            <a:custGeom>
              <a:avLst/>
              <a:gdLst/>
              <a:ahLst/>
              <a:cxnLst/>
              <a:rect l="l" t="t" r="r" b="b"/>
              <a:pathLst>
                <a:path w="1191895" h="347979">
                  <a:moveTo>
                    <a:pt x="1133856" y="0"/>
                  </a:moveTo>
                  <a:lnTo>
                    <a:pt x="57912" y="0"/>
                  </a:lnTo>
                  <a:lnTo>
                    <a:pt x="35372" y="4551"/>
                  </a:lnTo>
                  <a:lnTo>
                    <a:pt x="16964" y="16964"/>
                  </a:lnTo>
                  <a:lnTo>
                    <a:pt x="4551" y="35372"/>
                  </a:lnTo>
                  <a:lnTo>
                    <a:pt x="0" y="57912"/>
                  </a:lnTo>
                  <a:lnTo>
                    <a:pt x="0" y="289560"/>
                  </a:lnTo>
                  <a:lnTo>
                    <a:pt x="4551" y="312099"/>
                  </a:lnTo>
                  <a:lnTo>
                    <a:pt x="16964" y="330507"/>
                  </a:lnTo>
                  <a:lnTo>
                    <a:pt x="35372" y="342920"/>
                  </a:lnTo>
                  <a:lnTo>
                    <a:pt x="57912" y="347472"/>
                  </a:lnTo>
                  <a:lnTo>
                    <a:pt x="1133856" y="347472"/>
                  </a:lnTo>
                  <a:lnTo>
                    <a:pt x="1156395" y="342920"/>
                  </a:lnTo>
                  <a:lnTo>
                    <a:pt x="1174803" y="330507"/>
                  </a:lnTo>
                  <a:lnTo>
                    <a:pt x="1187216" y="312099"/>
                  </a:lnTo>
                  <a:lnTo>
                    <a:pt x="1191768" y="289560"/>
                  </a:lnTo>
                  <a:lnTo>
                    <a:pt x="1191768" y="57912"/>
                  </a:lnTo>
                  <a:lnTo>
                    <a:pt x="1187216" y="35372"/>
                  </a:lnTo>
                  <a:lnTo>
                    <a:pt x="1174803" y="16964"/>
                  </a:lnTo>
                  <a:lnTo>
                    <a:pt x="1156395" y="4551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810505" y="3679699"/>
              <a:ext cx="1191895" cy="347980"/>
            </a:xfrm>
            <a:custGeom>
              <a:avLst/>
              <a:gdLst/>
              <a:ahLst/>
              <a:cxnLst/>
              <a:rect l="l" t="t" r="r" b="b"/>
              <a:pathLst>
                <a:path w="1191895" h="347979">
                  <a:moveTo>
                    <a:pt x="0" y="57912"/>
                  </a:moveTo>
                  <a:lnTo>
                    <a:pt x="4551" y="35372"/>
                  </a:lnTo>
                  <a:lnTo>
                    <a:pt x="16964" y="16964"/>
                  </a:lnTo>
                  <a:lnTo>
                    <a:pt x="35372" y="4551"/>
                  </a:lnTo>
                  <a:lnTo>
                    <a:pt x="57912" y="0"/>
                  </a:lnTo>
                  <a:lnTo>
                    <a:pt x="1133856" y="0"/>
                  </a:lnTo>
                  <a:lnTo>
                    <a:pt x="1156395" y="4551"/>
                  </a:lnTo>
                  <a:lnTo>
                    <a:pt x="1174803" y="16964"/>
                  </a:lnTo>
                  <a:lnTo>
                    <a:pt x="1187216" y="35372"/>
                  </a:lnTo>
                  <a:lnTo>
                    <a:pt x="1191768" y="57912"/>
                  </a:lnTo>
                  <a:lnTo>
                    <a:pt x="1191768" y="289560"/>
                  </a:lnTo>
                  <a:lnTo>
                    <a:pt x="1187216" y="312099"/>
                  </a:lnTo>
                  <a:lnTo>
                    <a:pt x="1174803" y="330507"/>
                  </a:lnTo>
                  <a:lnTo>
                    <a:pt x="1156395" y="342920"/>
                  </a:lnTo>
                  <a:lnTo>
                    <a:pt x="1133856" y="347472"/>
                  </a:lnTo>
                  <a:lnTo>
                    <a:pt x="57912" y="347472"/>
                  </a:lnTo>
                  <a:lnTo>
                    <a:pt x="35372" y="342920"/>
                  </a:lnTo>
                  <a:lnTo>
                    <a:pt x="16964" y="330507"/>
                  </a:lnTo>
                  <a:lnTo>
                    <a:pt x="4551" y="312099"/>
                  </a:lnTo>
                  <a:lnTo>
                    <a:pt x="0" y="289560"/>
                  </a:lnTo>
                  <a:lnTo>
                    <a:pt x="0" y="57912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846393" y="5820990"/>
            <a:ext cx="501015" cy="26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865">
              <a:lnSpc>
                <a:spcPts val="950"/>
              </a:lnSpc>
              <a:spcBef>
                <a:spcPts val="90"/>
              </a:spcBef>
            </a:pPr>
            <a:r>
              <a:rPr dirty="0" u="dashLo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2020年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ts val="950"/>
              </a:lnSpc>
            </a:pPr>
            <a:r>
              <a:rPr dirty="0" sz="800" spc="-10">
                <a:latin typeface="Meiryo"/>
                <a:cs typeface="Meiryo"/>
              </a:rPr>
              <a:t>５</a:t>
            </a:r>
            <a:r>
              <a:rPr dirty="0" sz="800" spc="-15">
                <a:latin typeface="Meiryo"/>
                <a:cs typeface="Meiryo"/>
              </a:rPr>
              <a:t>G</a:t>
            </a:r>
            <a:r>
              <a:rPr dirty="0" sz="800" spc="-10">
                <a:latin typeface="Meiryo"/>
                <a:cs typeface="Meiryo"/>
              </a:rPr>
              <a:t>実用化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191" y="4543044"/>
            <a:ext cx="4984115" cy="1926589"/>
            <a:chOff x="12191" y="4543044"/>
            <a:chExt cx="4984115" cy="1926589"/>
          </a:xfrm>
        </p:grpSpPr>
        <p:sp>
          <p:nvSpPr>
            <p:cNvPr id="50" name="object 50"/>
            <p:cNvSpPr/>
            <p:nvPr/>
          </p:nvSpPr>
          <p:spPr>
            <a:xfrm>
              <a:off x="1399794" y="5801107"/>
              <a:ext cx="3501390" cy="0"/>
            </a:xfrm>
            <a:custGeom>
              <a:avLst/>
              <a:gdLst/>
              <a:ahLst/>
              <a:cxnLst/>
              <a:rect l="l" t="t" r="r" b="b"/>
              <a:pathLst>
                <a:path w="3501390" h="0">
                  <a:moveTo>
                    <a:pt x="0" y="0"/>
                  </a:moveTo>
                  <a:lnTo>
                    <a:pt x="3500843" y="0"/>
                  </a:lnTo>
                </a:path>
              </a:pathLst>
            </a:custGeom>
            <a:ln w="38100">
              <a:solidFill>
                <a:srgbClr val="4A7EBB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81587" y="574396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1" y="4543044"/>
              <a:ext cx="612647" cy="192633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" y="4570476"/>
              <a:ext cx="504443" cy="183184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3152" y="4570476"/>
              <a:ext cx="504825" cy="1831975"/>
            </a:xfrm>
            <a:custGeom>
              <a:avLst/>
              <a:gdLst/>
              <a:ahLst/>
              <a:cxnLst/>
              <a:rect l="l" t="t" r="r" b="b"/>
              <a:pathLst>
                <a:path w="504825" h="1831975">
                  <a:moveTo>
                    <a:pt x="0" y="0"/>
                  </a:moveTo>
                  <a:lnTo>
                    <a:pt x="504444" y="0"/>
                  </a:lnTo>
                  <a:lnTo>
                    <a:pt x="504444" y="1831848"/>
                  </a:lnTo>
                  <a:lnTo>
                    <a:pt x="0" y="183184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29813" y="5072284"/>
            <a:ext cx="176530" cy="17653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150" b="1">
                <a:latin typeface="Meiryo"/>
                <a:cs typeface="Meiryo"/>
              </a:rPr>
              <a:t>旧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9813" y="5726030"/>
            <a:ext cx="176530" cy="47815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  <a:tabLst>
                <a:tab pos="314325" algn="l"/>
              </a:tabLst>
            </a:pPr>
            <a:r>
              <a:rPr dirty="0" sz="1150" b="1">
                <a:latin typeface="Meiryo"/>
                <a:cs typeface="Meiryo"/>
              </a:rPr>
              <a:t>—</a:t>
            </a:r>
            <a:r>
              <a:rPr dirty="0" sz="1150" b="1">
                <a:latin typeface="Meiryo"/>
                <a:cs typeface="Meiryo"/>
              </a:rPr>
              <a:t>	</a:t>
            </a:r>
            <a:r>
              <a:rPr dirty="0" sz="1150" b="1">
                <a:latin typeface="Meiryo"/>
                <a:cs typeface="Meiryo"/>
              </a:rPr>
              <a:t>新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8457" y="5247544"/>
            <a:ext cx="176530" cy="47815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150" b="1">
                <a:latin typeface="Meiryo"/>
                <a:cs typeface="Meiryo"/>
              </a:rPr>
              <a:t>技術面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859" y="6416039"/>
            <a:ext cx="599440" cy="441959"/>
            <a:chOff x="22859" y="6416039"/>
            <a:chExt cx="599440" cy="441959"/>
          </a:xfrm>
        </p:grpSpPr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59" y="6416039"/>
              <a:ext cx="598931" cy="44196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03" y="6444996"/>
              <a:ext cx="504443" cy="36728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103" y="6444996"/>
              <a:ext cx="504825" cy="367665"/>
            </a:xfrm>
            <a:custGeom>
              <a:avLst/>
              <a:gdLst/>
              <a:ahLst/>
              <a:cxnLst/>
              <a:rect l="l" t="t" r="r" b="b"/>
              <a:pathLst>
                <a:path w="504825" h="367665">
                  <a:moveTo>
                    <a:pt x="0" y="0"/>
                  </a:moveTo>
                  <a:lnTo>
                    <a:pt x="504444" y="0"/>
                  </a:lnTo>
                  <a:lnTo>
                    <a:pt x="504444" y="367283"/>
                  </a:lnTo>
                  <a:lnTo>
                    <a:pt x="0" y="3672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65235" y="6480092"/>
            <a:ext cx="115570" cy="29527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70000"/>
              </a:lnSpc>
            </a:pPr>
            <a:r>
              <a:rPr dirty="0" sz="700" b="1">
                <a:latin typeface="Meiryo"/>
                <a:cs typeface="Meiryo"/>
              </a:rPr>
              <a:t>その他</a:t>
            </a:r>
            <a:endParaRPr sz="700">
              <a:latin typeface="Meiryo"/>
              <a:cs typeface="Meiry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707957" y="6551485"/>
            <a:ext cx="738505" cy="133350"/>
            <a:chOff x="2707957" y="6551485"/>
            <a:chExt cx="738505" cy="133350"/>
          </a:xfrm>
        </p:grpSpPr>
        <p:sp>
          <p:nvSpPr>
            <p:cNvPr id="64" name="object 64"/>
            <p:cNvSpPr/>
            <p:nvPr/>
          </p:nvSpPr>
          <p:spPr>
            <a:xfrm>
              <a:off x="2712720" y="6556247"/>
              <a:ext cx="728980" cy="123825"/>
            </a:xfrm>
            <a:custGeom>
              <a:avLst/>
              <a:gdLst/>
              <a:ahLst/>
              <a:cxnLst/>
              <a:rect l="l" t="t" r="r" b="b"/>
              <a:pathLst>
                <a:path w="728979" h="123825">
                  <a:moveTo>
                    <a:pt x="707898" y="0"/>
                  </a:moveTo>
                  <a:lnTo>
                    <a:pt x="20574" y="0"/>
                  </a:lnTo>
                  <a:lnTo>
                    <a:pt x="12564" y="1616"/>
                  </a:lnTo>
                  <a:lnTo>
                    <a:pt x="6024" y="6024"/>
                  </a:lnTo>
                  <a:lnTo>
                    <a:pt x="1616" y="12564"/>
                  </a:lnTo>
                  <a:lnTo>
                    <a:pt x="0" y="20573"/>
                  </a:lnTo>
                  <a:lnTo>
                    <a:pt x="0" y="102869"/>
                  </a:lnTo>
                  <a:lnTo>
                    <a:pt x="1616" y="110879"/>
                  </a:lnTo>
                  <a:lnTo>
                    <a:pt x="6024" y="117419"/>
                  </a:lnTo>
                  <a:lnTo>
                    <a:pt x="12564" y="121827"/>
                  </a:lnTo>
                  <a:lnTo>
                    <a:pt x="20574" y="123443"/>
                  </a:lnTo>
                  <a:lnTo>
                    <a:pt x="707898" y="123443"/>
                  </a:lnTo>
                  <a:lnTo>
                    <a:pt x="715907" y="121827"/>
                  </a:lnTo>
                  <a:lnTo>
                    <a:pt x="722447" y="117419"/>
                  </a:lnTo>
                  <a:lnTo>
                    <a:pt x="726855" y="110879"/>
                  </a:lnTo>
                  <a:lnTo>
                    <a:pt x="728472" y="102869"/>
                  </a:lnTo>
                  <a:lnTo>
                    <a:pt x="728472" y="20573"/>
                  </a:lnTo>
                  <a:lnTo>
                    <a:pt x="726855" y="12564"/>
                  </a:lnTo>
                  <a:lnTo>
                    <a:pt x="722447" y="6024"/>
                  </a:lnTo>
                  <a:lnTo>
                    <a:pt x="715907" y="1616"/>
                  </a:lnTo>
                  <a:lnTo>
                    <a:pt x="707898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712720" y="6556247"/>
              <a:ext cx="728980" cy="123825"/>
            </a:xfrm>
            <a:custGeom>
              <a:avLst/>
              <a:gdLst/>
              <a:ahLst/>
              <a:cxnLst/>
              <a:rect l="l" t="t" r="r" b="b"/>
              <a:pathLst>
                <a:path w="728979" h="123825">
                  <a:moveTo>
                    <a:pt x="0" y="20573"/>
                  </a:moveTo>
                  <a:lnTo>
                    <a:pt x="1616" y="12564"/>
                  </a:lnTo>
                  <a:lnTo>
                    <a:pt x="6024" y="6024"/>
                  </a:lnTo>
                  <a:lnTo>
                    <a:pt x="12564" y="1616"/>
                  </a:lnTo>
                  <a:lnTo>
                    <a:pt x="20574" y="0"/>
                  </a:lnTo>
                  <a:lnTo>
                    <a:pt x="707898" y="0"/>
                  </a:lnTo>
                  <a:lnTo>
                    <a:pt x="715907" y="1616"/>
                  </a:lnTo>
                  <a:lnTo>
                    <a:pt x="722447" y="6024"/>
                  </a:lnTo>
                  <a:lnTo>
                    <a:pt x="726855" y="12564"/>
                  </a:lnTo>
                  <a:lnTo>
                    <a:pt x="728472" y="20573"/>
                  </a:lnTo>
                  <a:lnTo>
                    <a:pt x="728472" y="102869"/>
                  </a:lnTo>
                  <a:lnTo>
                    <a:pt x="726855" y="110879"/>
                  </a:lnTo>
                  <a:lnTo>
                    <a:pt x="722447" y="117419"/>
                  </a:lnTo>
                  <a:lnTo>
                    <a:pt x="715907" y="121827"/>
                  </a:lnTo>
                  <a:lnTo>
                    <a:pt x="707898" y="123443"/>
                  </a:lnTo>
                  <a:lnTo>
                    <a:pt x="20574" y="123443"/>
                  </a:lnTo>
                  <a:lnTo>
                    <a:pt x="12564" y="121827"/>
                  </a:lnTo>
                  <a:lnTo>
                    <a:pt x="6024" y="117419"/>
                  </a:lnTo>
                  <a:lnTo>
                    <a:pt x="1616" y="110879"/>
                  </a:lnTo>
                  <a:lnTo>
                    <a:pt x="0" y="102869"/>
                  </a:lnTo>
                  <a:lnTo>
                    <a:pt x="0" y="20573"/>
                  </a:lnTo>
                  <a:close/>
                </a:path>
              </a:pathLst>
            </a:custGeom>
            <a:ln w="9144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2804416" y="6536177"/>
            <a:ext cx="57404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20">
                <a:latin typeface="Meiryo"/>
                <a:cs typeface="Meiryo"/>
              </a:rPr>
              <a:t>電力法的分離</a:t>
            </a:r>
            <a:endParaRPr sz="700">
              <a:latin typeface="Meiryo"/>
              <a:cs typeface="Meiry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602735" y="6542531"/>
            <a:ext cx="640080" cy="260985"/>
            <a:chOff x="3602735" y="6542531"/>
            <a:chExt cx="640080" cy="260985"/>
          </a:xfrm>
        </p:grpSpPr>
        <p:sp>
          <p:nvSpPr>
            <p:cNvPr id="68" name="object 68"/>
            <p:cNvSpPr/>
            <p:nvPr/>
          </p:nvSpPr>
          <p:spPr>
            <a:xfrm>
              <a:off x="3607307" y="6547103"/>
              <a:ext cx="631190" cy="251460"/>
            </a:xfrm>
            <a:custGeom>
              <a:avLst/>
              <a:gdLst/>
              <a:ahLst/>
              <a:cxnLst/>
              <a:rect l="l" t="t" r="r" b="b"/>
              <a:pathLst>
                <a:path w="631189" h="251459">
                  <a:moveTo>
                    <a:pt x="589026" y="0"/>
                  </a:moveTo>
                  <a:lnTo>
                    <a:pt x="41910" y="0"/>
                  </a:lnTo>
                  <a:lnTo>
                    <a:pt x="25594" y="3292"/>
                  </a:lnTo>
                  <a:lnTo>
                    <a:pt x="12272" y="12272"/>
                  </a:lnTo>
                  <a:lnTo>
                    <a:pt x="3292" y="25594"/>
                  </a:lnTo>
                  <a:lnTo>
                    <a:pt x="0" y="41910"/>
                  </a:lnTo>
                  <a:lnTo>
                    <a:pt x="0" y="209550"/>
                  </a:lnTo>
                  <a:lnTo>
                    <a:pt x="3292" y="225860"/>
                  </a:lnTo>
                  <a:lnTo>
                    <a:pt x="12272" y="239182"/>
                  </a:lnTo>
                  <a:lnTo>
                    <a:pt x="25594" y="248165"/>
                  </a:lnTo>
                  <a:lnTo>
                    <a:pt x="41910" y="251460"/>
                  </a:lnTo>
                  <a:lnTo>
                    <a:pt x="589026" y="251460"/>
                  </a:lnTo>
                  <a:lnTo>
                    <a:pt x="605341" y="248165"/>
                  </a:lnTo>
                  <a:lnTo>
                    <a:pt x="618663" y="239182"/>
                  </a:lnTo>
                  <a:lnTo>
                    <a:pt x="627643" y="225860"/>
                  </a:lnTo>
                  <a:lnTo>
                    <a:pt x="630936" y="209550"/>
                  </a:lnTo>
                  <a:lnTo>
                    <a:pt x="630936" y="41910"/>
                  </a:lnTo>
                  <a:lnTo>
                    <a:pt x="627643" y="25594"/>
                  </a:lnTo>
                  <a:lnTo>
                    <a:pt x="618663" y="12272"/>
                  </a:lnTo>
                  <a:lnTo>
                    <a:pt x="605341" y="3292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607307" y="6547103"/>
              <a:ext cx="631190" cy="251460"/>
            </a:xfrm>
            <a:custGeom>
              <a:avLst/>
              <a:gdLst/>
              <a:ahLst/>
              <a:cxnLst/>
              <a:rect l="l" t="t" r="r" b="b"/>
              <a:pathLst>
                <a:path w="631189" h="251459">
                  <a:moveTo>
                    <a:pt x="0" y="41910"/>
                  </a:moveTo>
                  <a:lnTo>
                    <a:pt x="3292" y="25594"/>
                  </a:lnTo>
                  <a:lnTo>
                    <a:pt x="12272" y="12272"/>
                  </a:lnTo>
                  <a:lnTo>
                    <a:pt x="25594" y="3292"/>
                  </a:lnTo>
                  <a:lnTo>
                    <a:pt x="41910" y="0"/>
                  </a:lnTo>
                  <a:lnTo>
                    <a:pt x="589026" y="0"/>
                  </a:lnTo>
                  <a:lnTo>
                    <a:pt x="605341" y="3292"/>
                  </a:lnTo>
                  <a:lnTo>
                    <a:pt x="618663" y="12272"/>
                  </a:lnTo>
                  <a:lnTo>
                    <a:pt x="627643" y="25594"/>
                  </a:lnTo>
                  <a:lnTo>
                    <a:pt x="630936" y="41910"/>
                  </a:lnTo>
                  <a:lnTo>
                    <a:pt x="630936" y="209550"/>
                  </a:lnTo>
                  <a:lnTo>
                    <a:pt x="627643" y="225860"/>
                  </a:lnTo>
                  <a:lnTo>
                    <a:pt x="618663" y="239182"/>
                  </a:lnTo>
                  <a:lnTo>
                    <a:pt x="605341" y="248165"/>
                  </a:lnTo>
                  <a:lnTo>
                    <a:pt x="589026" y="251460"/>
                  </a:lnTo>
                  <a:lnTo>
                    <a:pt x="41910" y="251460"/>
                  </a:lnTo>
                  <a:lnTo>
                    <a:pt x="25594" y="248165"/>
                  </a:lnTo>
                  <a:lnTo>
                    <a:pt x="12272" y="239182"/>
                  </a:lnTo>
                  <a:lnTo>
                    <a:pt x="3292" y="225860"/>
                  </a:lnTo>
                  <a:lnTo>
                    <a:pt x="0" y="209550"/>
                  </a:lnTo>
                  <a:lnTo>
                    <a:pt x="0" y="41910"/>
                  </a:lnTo>
                  <a:close/>
                </a:path>
              </a:pathLst>
            </a:custGeom>
            <a:ln w="9144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3651116" y="6535877"/>
            <a:ext cx="574040" cy="2470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u="sng" sz="700" spc="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2022</a:t>
            </a:r>
            <a:r>
              <a:rPr dirty="0" u="sng" sz="700" spc="2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年</a:t>
            </a:r>
            <a:endParaRPr sz="7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700" spc="20">
                <a:latin typeface="Meiryo"/>
                <a:cs typeface="Meiryo"/>
              </a:rPr>
              <a:t>ガス法的分離</a:t>
            </a:r>
            <a:endParaRPr sz="700">
              <a:latin typeface="Meiryo"/>
              <a:cs typeface="Meiryo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643949" y="5053394"/>
            <a:ext cx="782320" cy="252095"/>
            <a:chOff x="2643949" y="5053394"/>
            <a:chExt cx="782320" cy="252095"/>
          </a:xfrm>
        </p:grpSpPr>
        <p:sp>
          <p:nvSpPr>
            <p:cNvPr id="72" name="object 72"/>
            <p:cNvSpPr/>
            <p:nvPr/>
          </p:nvSpPr>
          <p:spPr>
            <a:xfrm>
              <a:off x="2648711" y="5058157"/>
              <a:ext cx="772795" cy="242570"/>
            </a:xfrm>
            <a:custGeom>
              <a:avLst/>
              <a:gdLst/>
              <a:ahLst/>
              <a:cxnLst/>
              <a:rect l="l" t="t" r="r" b="b"/>
              <a:pathLst>
                <a:path w="772795" h="242570">
                  <a:moveTo>
                    <a:pt x="732282" y="0"/>
                  </a:moveTo>
                  <a:lnTo>
                    <a:pt x="40386" y="0"/>
                  </a:lnTo>
                  <a:lnTo>
                    <a:pt x="24667" y="3174"/>
                  </a:lnTo>
                  <a:lnTo>
                    <a:pt x="11830" y="11830"/>
                  </a:lnTo>
                  <a:lnTo>
                    <a:pt x="3174" y="24667"/>
                  </a:lnTo>
                  <a:lnTo>
                    <a:pt x="0" y="40386"/>
                  </a:lnTo>
                  <a:lnTo>
                    <a:pt x="0" y="201930"/>
                  </a:lnTo>
                  <a:lnTo>
                    <a:pt x="3174" y="217648"/>
                  </a:lnTo>
                  <a:lnTo>
                    <a:pt x="11830" y="230485"/>
                  </a:lnTo>
                  <a:lnTo>
                    <a:pt x="24667" y="239141"/>
                  </a:lnTo>
                  <a:lnTo>
                    <a:pt x="40386" y="242316"/>
                  </a:lnTo>
                  <a:lnTo>
                    <a:pt x="732282" y="242316"/>
                  </a:lnTo>
                  <a:lnTo>
                    <a:pt x="748000" y="239141"/>
                  </a:lnTo>
                  <a:lnTo>
                    <a:pt x="760837" y="230485"/>
                  </a:lnTo>
                  <a:lnTo>
                    <a:pt x="769493" y="217648"/>
                  </a:lnTo>
                  <a:lnTo>
                    <a:pt x="772668" y="201930"/>
                  </a:lnTo>
                  <a:lnTo>
                    <a:pt x="772668" y="40386"/>
                  </a:lnTo>
                  <a:lnTo>
                    <a:pt x="769493" y="24667"/>
                  </a:lnTo>
                  <a:lnTo>
                    <a:pt x="760837" y="11830"/>
                  </a:lnTo>
                  <a:lnTo>
                    <a:pt x="748000" y="3174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648711" y="5058157"/>
              <a:ext cx="772795" cy="242570"/>
            </a:xfrm>
            <a:custGeom>
              <a:avLst/>
              <a:gdLst/>
              <a:ahLst/>
              <a:cxnLst/>
              <a:rect l="l" t="t" r="r" b="b"/>
              <a:pathLst>
                <a:path w="772795" h="242570">
                  <a:moveTo>
                    <a:pt x="0" y="40386"/>
                  </a:moveTo>
                  <a:lnTo>
                    <a:pt x="3174" y="24667"/>
                  </a:lnTo>
                  <a:lnTo>
                    <a:pt x="11830" y="11830"/>
                  </a:lnTo>
                  <a:lnTo>
                    <a:pt x="24667" y="3174"/>
                  </a:lnTo>
                  <a:lnTo>
                    <a:pt x="40386" y="0"/>
                  </a:lnTo>
                  <a:lnTo>
                    <a:pt x="732282" y="0"/>
                  </a:lnTo>
                  <a:lnTo>
                    <a:pt x="748000" y="3174"/>
                  </a:lnTo>
                  <a:lnTo>
                    <a:pt x="760837" y="11830"/>
                  </a:lnTo>
                  <a:lnTo>
                    <a:pt x="769493" y="24667"/>
                  </a:lnTo>
                  <a:lnTo>
                    <a:pt x="772668" y="40386"/>
                  </a:lnTo>
                  <a:lnTo>
                    <a:pt x="772668" y="201930"/>
                  </a:lnTo>
                  <a:lnTo>
                    <a:pt x="769493" y="217648"/>
                  </a:lnTo>
                  <a:lnTo>
                    <a:pt x="760837" y="230485"/>
                  </a:lnTo>
                  <a:lnTo>
                    <a:pt x="748000" y="239141"/>
                  </a:lnTo>
                  <a:lnTo>
                    <a:pt x="732282" y="242316"/>
                  </a:lnTo>
                  <a:lnTo>
                    <a:pt x="40386" y="242316"/>
                  </a:lnTo>
                  <a:lnTo>
                    <a:pt x="24667" y="239141"/>
                  </a:lnTo>
                  <a:lnTo>
                    <a:pt x="11830" y="230485"/>
                  </a:lnTo>
                  <a:lnTo>
                    <a:pt x="3174" y="217648"/>
                  </a:lnTo>
                  <a:lnTo>
                    <a:pt x="0" y="201930"/>
                  </a:lnTo>
                  <a:lnTo>
                    <a:pt x="0" y="40386"/>
                  </a:lnTo>
                  <a:close/>
                </a:path>
              </a:pathLst>
            </a:custGeom>
            <a:ln w="9144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700271" y="5036286"/>
            <a:ext cx="699135" cy="257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u="s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2020年</a:t>
            </a:r>
            <a:endParaRPr sz="8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700" spc="10">
                <a:latin typeface="Meiryo"/>
                <a:cs typeface="Meiryo"/>
              </a:rPr>
              <a:t>Win７ｻﾎﾟｰﾄ</a:t>
            </a:r>
            <a:r>
              <a:rPr dirty="0" sz="700" spc="20">
                <a:latin typeface="Meiryo"/>
                <a:cs typeface="Meiryo"/>
              </a:rPr>
              <a:t>終了</a:t>
            </a:r>
            <a:endParaRPr sz="700">
              <a:latin typeface="Meiryo"/>
              <a:cs typeface="Meiryo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804155" y="1664201"/>
            <a:ext cx="1957705" cy="4912360"/>
            <a:chOff x="5804155" y="1664201"/>
            <a:chExt cx="1957705" cy="4912360"/>
          </a:xfrm>
        </p:grpSpPr>
        <p:sp>
          <p:nvSpPr>
            <p:cNvPr id="76" name="object 76"/>
            <p:cNvSpPr/>
            <p:nvPr/>
          </p:nvSpPr>
          <p:spPr>
            <a:xfrm>
              <a:off x="5899404" y="1721358"/>
              <a:ext cx="1767205" cy="0"/>
            </a:xfrm>
            <a:custGeom>
              <a:avLst/>
              <a:gdLst/>
              <a:ahLst/>
              <a:cxnLst/>
              <a:rect l="l" t="t" r="r" b="b"/>
              <a:pathLst>
                <a:path w="1767204" h="0">
                  <a:moveTo>
                    <a:pt x="0" y="0"/>
                  </a:moveTo>
                  <a:lnTo>
                    <a:pt x="1767052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804154" y="1664207"/>
              <a:ext cx="1957705" cy="114300"/>
            </a:xfrm>
            <a:custGeom>
              <a:avLst/>
              <a:gdLst/>
              <a:ahLst/>
              <a:cxnLst/>
              <a:rect l="l" t="t" r="r" b="b"/>
              <a:pathLst>
                <a:path w="195770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1957704" h="114300">
                  <a:moveTo>
                    <a:pt x="1957552" y="57150"/>
                  </a:moveTo>
                  <a:lnTo>
                    <a:pt x="1843252" y="0"/>
                  </a:lnTo>
                  <a:lnTo>
                    <a:pt x="1843252" y="114300"/>
                  </a:lnTo>
                  <a:lnTo>
                    <a:pt x="1957552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251448" y="1967484"/>
              <a:ext cx="358140" cy="4604385"/>
            </a:xfrm>
            <a:custGeom>
              <a:avLst/>
              <a:gdLst/>
              <a:ahLst/>
              <a:cxnLst/>
              <a:rect l="l" t="t" r="r" b="b"/>
              <a:pathLst>
                <a:path w="358140" h="4604384">
                  <a:moveTo>
                    <a:pt x="0" y="0"/>
                  </a:moveTo>
                  <a:lnTo>
                    <a:pt x="56598" y="18666"/>
                  </a:lnTo>
                  <a:lnTo>
                    <a:pt x="105755" y="70646"/>
                  </a:lnTo>
                  <a:lnTo>
                    <a:pt x="126620" y="107245"/>
                  </a:lnTo>
                  <a:lnTo>
                    <a:pt x="144519" y="149910"/>
                  </a:lnTo>
                  <a:lnTo>
                    <a:pt x="159082" y="197888"/>
                  </a:lnTo>
                  <a:lnTo>
                    <a:pt x="169940" y="250426"/>
                  </a:lnTo>
                  <a:lnTo>
                    <a:pt x="176726" y="306770"/>
                  </a:lnTo>
                  <a:lnTo>
                    <a:pt x="179070" y="366166"/>
                  </a:lnTo>
                  <a:lnTo>
                    <a:pt x="179070" y="1948268"/>
                  </a:lnTo>
                  <a:lnTo>
                    <a:pt x="181413" y="2007664"/>
                  </a:lnTo>
                  <a:lnTo>
                    <a:pt x="188199" y="2064008"/>
                  </a:lnTo>
                  <a:lnTo>
                    <a:pt x="199057" y="2116546"/>
                  </a:lnTo>
                  <a:lnTo>
                    <a:pt x="213620" y="2164524"/>
                  </a:lnTo>
                  <a:lnTo>
                    <a:pt x="231519" y="2207190"/>
                  </a:lnTo>
                  <a:lnTo>
                    <a:pt x="252384" y="2243788"/>
                  </a:lnTo>
                  <a:lnTo>
                    <a:pt x="301541" y="2295768"/>
                  </a:lnTo>
                  <a:lnTo>
                    <a:pt x="358140" y="2314435"/>
                  </a:lnTo>
                  <a:lnTo>
                    <a:pt x="329094" y="2319227"/>
                  </a:lnTo>
                  <a:lnTo>
                    <a:pt x="275848" y="2355304"/>
                  </a:lnTo>
                  <a:lnTo>
                    <a:pt x="231519" y="2421678"/>
                  </a:lnTo>
                  <a:lnTo>
                    <a:pt x="213620" y="2464342"/>
                  </a:lnTo>
                  <a:lnTo>
                    <a:pt x="199057" y="2512319"/>
                  </a:lnTo>
                  <a:lnTo>
                    <a:pt x="188199" y="2564855"/>
                  </a:lnTo>
                  <a:lnTo>
                    <a:pt x="181413" y="2621196"/>
                  </a:lnTo>
                  <a:lnTo>
                    <a:pt x="179070" y="2680589"/>
                  </a:lnTo>
                  <a:lnTo>
                    <a:pt x="179070" y="4237837"/>
                  </a:lnTo>
                  <a:lnTo>
                    <a:pt x="176726" y="4297233"/>
                  </a:lnTo>
                  <a:lnTo>
                    <a:pt x="169940" y="4353577"/>
                  </a:lnTo>
                  <a:lnTo>
                    <a:pt x="159082" y="4406115"/>
                  </a:lnTo>
                  <a:lnTo>
                    <a:pt x="144519" y="4454093"/>
                  </a:lnTo>
                  <a:lnTo>
                    <a:pt x="126620" y="4496758"/>
                  </a:lnTo>
                  <a:lnTo>
                    <a:pt x="105755" y="4533357"/>
                  </a:lnTo>
                  <a:lnTo>
                    <a:pt x="56598" y="4585337"/>
                  </a:lnTo>
                  <a:lnTo>
                    <a:pt x="29045" y="4599211"/>
                  </a:lnTo>
                  <a:lnTo>
                    <a:pt x="0" y="4604004"/>
                  </a:lnTo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7862053" y="1614147"/>
            <a:ext cx="53022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5">
                <a:solidFill>
                  <a:srgbClr val="FF0000"/>
                </a:solidFill>
                <a:latin typeface="Meiryo"/>
                <a:cs typeface="Meiryo"/>
              </a:rPr>
              <a:t>2030</a:t>
            </a:r>
            <a:r>
              <a:rPr dirty="0" sz="1150" spc="-10">
                <a:solidFill>
                  <a:srgbClr val="FF0000"/>
                </a:solidFill>
                <a:latin typeface="Meiryo"/>
                <a:cs typeface="Meiryo"/>
              </a:rPr>
              <a:t>年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748081" y="1757095"/>
            <a:ext cx="1306830" cy="525145"/>
            <a:chOff x="6748081" y="1757095"/>
            <a:chExt cx="1306830" cy="525145"/>
          </a:xfrm>
        </p:grpSpPr>
        <p:sp>
          <p:nvSpPr>
            <p:cNvPr id="81" name="object 81"/>
            <p:cNvSpPr/>
            <p:nvPr/>
          </p:nvSpPr>
          <p:spPr>
            <a:xfrm>
              <a:off x="6752843" y="1761858"/>
              <a:ext cx="1297305" cy="515620"/>
            </a:xfrm>
            <a:custGeom>
              <a:avLst/>
              <a:gdLst/>
              <a:ahLst/>
              <a:cxnLst/>
              <a:rect l="l" t="t" r="r" b="b"/>
              <a:pathLst>
                <a:path w="1297304" h="515619">
                  <a:moveTo>
                    <a:pt x="134493" y="0"/>
                  </a:moveTo>
                  <a:lnTo>
                    <a:pt x="216154" y="105041"/>
                  </a:lnTo>
                  <a:lnTo>
                    <a:pt x="0" y="105041"/>
                  </a:lnTo>
                  <a:lnTo>
                    <a:pt x="0" y="514997"/>
                  </a:lnTo>
                  <a:lnTo>
                    <a:pt x="1296924" y="514997"/>
                  </a:lnTo>
                  <a:lnTo>
                    <a:pt x="1296924" y="105041"/>
                  </a:lnTo>
                  <a:lnTo>
                    <a:pt x="540385" y="105041"/>
                  </a:lnTo>
                  <a:lnTo>
                    <a:pt x="134493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752843" y="1761858"/>
              <a:ext cx="1297305" cy="515620"/>
            </a:xfrm>
            <a:custGeom>
              <a:avLst/>
              <a:gdLst/>
              <a:ahLst/>
              <a:cxnLst/>
              <a:rect l="l" t="t" r="r" b="b"/>
              <a:pathLst>
                <a:path w="1297304" h="515619">
                  <a:moveTo>
                    <a:pt x="0" y="105041"/>
                  </a:moveTo>
                  <a:lnTo>
                    <a:pt x="216154" y="105041"/>
                  </a:lnTo>
                  <a:lnTo>
                    <a:pt x="134493" y="0"/>
                  </a:lnTo>
                  <a:lnTo>
                    <a:pt x="540385" y="105041"/>
                  </a:lnTo>
                  <a:lnTo>
                    <a:pt x="1296924" y="105041"/>
                  </a:lnTo>
                  <a:lnTo>
                    <a:pt x="1296924" y="173367"/>
                  </a:lnTo>
                  <a:lnTo>
                    <a:pt x="1296924" y="275856"/>
                  </a:lnTo>
                  <a:lnTo>
                    <a:pt x="1296924" y="514997"/>
                  </a:lnTo>
                  <a:lnTo>
                    <a:pt x="540385" y="514997"/>
                  </a:lnTo>
                  <a:lnTo>
                    <a:pt x="216154" y="514997"/>
                  </a:lnTo>
                  <a:lnTo>
                    <a:pt x="0" y="514997"/>
                  </a:lnTo>
                  <a:lnTo>
                    <a:pt x="0" y="275856"/>
                  </a:lnTo>
                  <a:lnTo>
                    <a:pt x="0" y="173367"/>
                  </a:lnTo>
                  <a:lnTo>
                    <a:pt x="0" y="10504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6838249" y="1863839"/>
            <a:ext cx="1124585" cy="3733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44805" marR="5080" indent="-332740">
              <a:lnSpc>
                <a:spcPts val="1370"/>
              </a:lnSpc>
              <a:spcBef>
                <a:spcPts val="140"/>
              </a:spcBef>
            </a:pPr>
            <a:r>
              <a:rPr dirty="0" sz="1150" spc="-10" b="1">
                <a:solidFill>
                  <a:srgbClr val="FF0000"/>
                </a:solidFill>
                <a:latin typeface="Meiryo"/>
                <a:cs typeface="Meiryo"/>
              </a:rPr>
              <a:t>最大１２兆円</a:t>
            </a:r>
            <a:r>
              <a:rPr dirty="0" sz="1150" spc="-20" b="1">
                <a:solidFill>
                  <a:srgbClr val="FF0000"/>
                </a:solidFill>
                <a:latin typeface="Meiryo"/>
                <a:cs typeface="Meiryo"/>
              </a:rPr>
              <a:t>/</a:t>
            </a:r>
            <a:r>
              <a:rPr dirty="0" sz="1150" spc="-10" b="1">
                <a:solidFill>
                  <a:srgbClr val="FF0000"/>
                </a:solidFill>
                <a:latin typeface="Meiryo"/>
                <a:cs typeface="Meiryo"/>
              </a:rPr>
              <a:t>年 </a:t>
            </a:r>
            <a:r>
              <a:rPr dirty="0" sz="1150" spc="-10" b="1">
                <a:solidFill>
                  <a:srgbClr val="FF0000"/>
                </a:solidFill>
                <a:latin typeface="Meiryo"/>
                <a:cs typeface="Meiryo"/>
              </a:rPr>
              <a:t>の損失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564894" y="4643375"/>
            <a:ext cx="3218180" cy="157480"/>
            <a:chOff x="1564894" y="4643375"/>
            <a:chExt cx="3218180" cy="157480"/>
          </a:xfrm>
        </p:grpSpPr>
        <p:sp>
          <p:nvSpPr>
            <p:cNvPr id="85" name="object 85"/>
            <p:cNvSpPr/>
            <p:nvPr/>
          </p:nvSpPr>
          <p:spPr>
            <a:xfrm>
              <a:off x="1575054" y="4653535"/>
              <a:ext cx="3197860" cy="137160"/>
            </a:xfrm>
            <a:custGeom>
              <a:avLst/>
              <a:gdLst/>
              <a:ahLst/>
              <a:cxnLst/>
              <a:rect l="l" t="t" r="r" b="b"/>
              <a:pathLst>
                <a:path w="3197860" h="137160">
                  <a:moveTo>
                    <a:pt x="3174492" y="0"/>
                  </a:moveTo>
                  <a:lnTo>
                    <a:pt x="22860" y="0"/>
                  </a:lnTo>
                  <a:lnTo>
                    <a:pt x="13962" y="1796"/>
                  </a:lnTo>
                  <a:lnTo>
                    <a:pt x="6696" y="6696"/>
                  </a:lnTo>
                  <a:lnTo>
                    <a:pt x="1796" y="13962"/>
                  </a:lnTo>
                  <a:lnTo>
                    <a:pt x="0" y="22860"/>
                  </a:lnTo>
                  <a:lnTo>
                    <a:pt x="0" y="114300"/>
                  </a:lnTo>
                  <a:lnTo>
                    <a:pt x="1796" y="123197"/>
                  </a:lnTo>
                  <a:lnTo>
                    <a:pt x="6696" y="130463"/>
                  </a:lnTo>
                  <a:lnTo>
                    <a:pt x="13962" y="135363"/>
                  </a:lnTo>
                  <a:lnTo>
                    <a:pt x="22860" y="137160"/>
                  </a:lnTo>
                  <a:lnTo>
                    <a:pt x="3174492" y="137160"/>
                  </a:lnTo>
                  <a:lnTo>
                    <a:pt x="3183389" y="135363"/>
                  </a:lnTo>
                  <a:lnTo>
                    <a:pt x="3190655" y="130463"/>
                  </a:lnTo>
                  <a:lnTo>
                    <a:pt x="3195555" y="123197"/>
                  </a:lnTo>
                  <a:lnTo>
                    <a:pt x="3197352" y="114300"/>
                  </a:lnTo>
                  <a:lnTo>
                    <a:pt x="3197352" y="22860"/>
                  </a:lnTo>
                  <a:lnTo>
                    <a:pt x="3195555" y="13962"/>
                  </a:lnTo>
                  <a:lnTo>
                    <a:pt x="3190655" y="6696"/>
                  </a:lnTo>
                  <a:lnTo>
                    <a:pt x="3183389" y="1796"/>
                  </a:lnTo>
                  <a:lnTo>
                    <a:pt x="3174492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575054" y="4653535"/>
              <a:ext cx="3197860" cy="137160"/>
            </a:xfrm>
            <a:custGeom>
              <a:avLst/>
              <a:gdLst/>
              <a:ahLst/>
              <a:cxnLst/>
              <a:rect l="l" t="t" r="r" b="b"/>
              <a:pathLst>
                <a:path w="3197860" h="137160">
                  <a:moveTo>
                    <a:pt x="0" y="22860"/>
                  </a:moveTo>
                  <a:lnTo>
                    <a:pt x="1796" y="13962"/>
                  </a:lnTo>
                  <a:lnTo>
                    <a:pt x="6696" y="6696"/>
                  </a:lnTo>
                  <a:lnTo>
                    <a:pt x="13962" y="1796"/>
                  </a:lnTo>
                  <a:lnTo>
                    <a:pt x="22860" y="0"/>
                  </a:lnTo>
                  <a:lnTo>
                    <a:pt x="3174492" y="0"/>
                  </a:lnTo>
                  <a:lnTo>
                    <a:pt x="3183389" y="1796"/>
                  </a:lnTo>
                  <a:lnTo>
                    <a:pt x="3190655" y="6696"/>
                  </a:lnTo>
                  <a:lnTo>
                    <a:pt x="3195555" y="13962"/>
                  </a:lnTo>
                  <a:lnTo>
                    <a:pt x="3197352" y="22860"/>
                  </a:lnTo>
                  <a:lnTo>
                    <a:pt x="3197352" y="114300"/>
                  </a:lnTo>
                  <a:lnTo>
                    <a:pt x="3195555" y="123197"/>
                  </a:lnTo>
                  <a:lnTo>
                    <a:pt x="3190655" y="130463"/>
                  </a:lnTo>
                  <a:lnTo>
                    <a:pt x="3183389" y="135363"/>
                  </a:lnTo>
                  <a:lnTo>
                    <a:pt x="3174492" y="137160"/>
                  </a:lnTo>
                  <a:lnTo>
                    <a:pt x="22860" y="137160"/>
                  </a:lnTo>
                  <a:lnTo>
                    <a:pt x="13962" y="135363"/>
                  </a:lnTo>
                  <a:lnTo>
                    <a:pt x="6696" y="130463"/>
                  </a:lnTo>
                  <a:lnTo>
                    <a:pt x="1796" y="123197"/>
                  </a:lnTo>
                  <a:lnTo>
                    <a:pt x="0" y="114300"/>
                  </a:lnTo>
                  <a:lnTo>
                    <a:pt x="0" y="22860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1649802" y="4636772"/>
            <a:ext cx="30797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Meiryo"/>
                <a:cs typeface="Meiryo"/>
              </a:rPr>
              <a:t>ソフトウエア</a:t>
            </a:r>
            <a:r>
              <a:rPr dirty="0" sz="750" spc="-10">
                <a:latin typeface="Meiryo"/>
                <a:cs typeface="Meiryo"/>
              </a:rPr>
              <a:t>の</a:t>
            </a:r>
            <a:r>
              <a:rPr dirty="0" sz="750" spc="5">
                <a:latin typeface="Meiryo"/>
                <a:cs typeface="Meiryo"/>
              </a:rPr>
              <a:t>ア</a:t>
            </a:r>
            <a:r>
              <a:rPr dirty="0" sz="750" spc="-10">
                <a:latin typeface="Meiryo"/>
                <a:cs typeface="Meiryo"/>
              </a:rPr>
              <a:t>ド</a:t>
            </a:r>
            <a:r>
              <a:rPr dirty="0" sz="750" spc="5">
                <a:latin typeface="Meiryo"/>
                <a:cs typeface="Meiryo"/>
              </a:rPr>
              <a:t>オ</a:t>
            </a:r>
            <a:r>
              <a:rPr dirty="0" sz="750" spc="-10">
                <a:latin typeface="Meiryo"/>
                <a:cs typeface="Meiryo"/>
              </a:rPr>
              <a:t>ン</a:t>
            </a:r>
            <a:r>
              <a:rPr dirty="0" sz="750" spc="5">
                <a:latin typeface="Meiryo"/>
                <a:cs typeface="Meiryo"/>
              </a:rPr>
              <a:t>・</a:t>
            </a:r>
            <a:r>
              <a:rPr dirty="0" sz="750" spc="-10">
                <a:latin typeface="Meiryo"/>
                <a:cs typeface="Meiryo"/>
              </a:rPr>
              <a:t>カ</a:t>
            </a:r>
            <a:r>
              <a:rPr dirty="0" sz="750" spc="5">
                <a:latin typeface="Meiryo"/>
                <a:cs typeface="Meiryo"/>
              </a:rPr>
              <a:t>ス</a:t>
            </a:r>
            <a:r>
              <a:rPr dirty="0" sz="750" spc="-10">
                <a:latin typeface="Meiryo"/>
                <a:cs typeface="Meiryo"/>
              </a:rPr>
              <a:t>タ</a:t>
            </a:r>
            <a:r>
              <a:rPr dirty="0" sz="750" spc="5">
                <a:latin typeface="Meiryo"/>
                <a:cs typeface="Meiryo"/>
              </a:rPr>
              <a:t>マイ</a:t>
            </a:r>
            <a:r>
              <a:rPr dirty="0" sz="750" spc="-10">
                <a:latin typeface="Meiryo"/>
                <a:cs typeface="Meiryo"/>
              </a:rPr>
              <a:t>ズ</a:t>
            </a:r>
            <a:r>
              <a:rPr dirty="0" sz="750" spc="5">
                <a:latin typeface="Meiryo"/>
                <a:cs typeface="Meiryo"/>
              </a:rPr>
              <a:t>の</a:t>
            </a:r>
            <a:r>
              <a:rPr dirty="0" sz="750" spc="-10">
                <a:latin typeface="Meiryo"/>
                <a:cs typeface="Meiryo"/>
              </a:rPr>
              <a:t>積</a:t>
            </a:r>
            <a:r>
              <a:rPr dirty="0" sz="750" spc="5">
                <a:latin typeface="Meiryo"/>
                <a:cs typeface="Meiryo"/>
              </a:rPr>
              <a:t>み</a:t>
            </a:r>
            <a:r>
              <a:rPr dirty="0" sz="750" spc="-10">
                <a:latin typeface="Meiryo"/>
                <a:cs typeface="Meiryo"/>
              </a:rPr>
              <a:t>重</a:t>
            </a:r>
            <a:r>
              <a:rPr dirty="0" sz="750" spc="5">
                <a:latin typeface="Meiryo"/>
                <a:cs typeface="Meiryo"/>
              </a:rPr>
              <a:t>ね</a:t>
            </a:r>
            <a:r>
              <a:rPr dirty="0" sz="750" spc="-10">
                <a:latin typeface="Meiryo"/>
                <a:cs typeface="Meiryo"/>
              </a:rPr>
              <a:t>に</a:t>
            </a:r>
            <a:r>
              <a:rPr dirty="0" sz="750" spc="5">
                <a:latin typeface="Meiryo"/>
                <a:cs typeface="Meiryo"/>
              </a:rPr>
              <a:t>よ</a:t>
            </a:r>
            <a:r>
              <a:rPr dirty="0" sz="750" spc="-10">
                <a:latin typeface="Meiryo"/>
                <a:cs typeface="Meiryo"/>
              </a:rPr>
              <a:t>る</a:t>
            </a:r>
            <a:r>
              <a:rPr dirty="0" sz="750" spc="5">
                <a:latin typeface="Meiryo"/>
                <a:cs typeface="Meiryo"/>
              </a:rPr>
              <a:t>一</a:t>
            </a:r>
            <a:r>
              <a:rPr dirty="0" sz="750" spc="-10">
                <a:latin typeface="Meiryo"/>
                <a:cs typeface="Meiryo"/>
              </a:rPr>
              <a:t>層</a:t>
            </a:r>
            <a:r>
              <a:rPr dirty="0" sz="750" spc="5">
                <a:latin typeface="Meiryo"/>
                <a:cs typeface="Meiryo"/>
              </a:rPr>
              <a:t>の</a:t>
            </a:r>
            <a:r>
              <a:rPr dirty="0" sz="750" spc="-10">
                <a:latin typeface="Meiryo"/>
                <a:cs typeface="Meiryo"/>
              </a:rPr>
              <a:t>複</a:t>
            </a:r>
            <a:r>
              <a:rPr dirty="0" sz="750" spc="5">
                <a:latin typeface="Meiryo"/>
                <a:cs typeface="Meiryo"/>
              </a:rPr>
              <a:t>雑化</a:t>
            </a:r>
            <a:endParaRPr sz="750">
              <a:latin typeface="Meiryo"/>
              <a:cs typeface="Meiryo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800346" y="4044443"/>
            <a:ext cx="1212215" cy="412115"/>
            <a:chOff x="4800346" y="4044443"/>
            <a:chExt cx="1212215" cy="412115"/>
          </a:xfrm>
        </p:grpSpPr>
        <p:sp>
          <p:nvSpPr>
            <p:cNvPr id="89" name="object 89"/>
            <p:cNvSpPr/>
            <p:nvPr/>
          </p:nvSpPr>
          <p:spPr>
            <a:xfrm>
              <a:off x="4810506" y="4054603"/>
              <a:ext cx="1191895" cy="391795"/>
            </a:xfrm>
            <a:custGeom>
              <a:avLst/>
              <a:gdLst/>
              <a:ahLst/>
              <a:cxnLst/>
              <a:rect l="l" t="t" r="r" b="b"/>
              <a:pathLst>
                <a:path w="1191895" h="391795">
                  <a:moveTo>
                    <a:pt x="1126490" y="0"/>
                  </a:moveTo>
                  <a:lnTo>
                    <a:pt x="65277" y="0"/>
                  </a:lnTo>
                  <a:lnTo>
                    <a:pt x="39867" y="5129"/>
                  </a:lnTo>
                  <a:lnTo>
                    <a:pt x="19118" y="19118"/>
                  </a:lnTo>
                  <a:lnTo>
                    <a:pt x="5129" y="39867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9" y="351800"/>
                  </a:lnTo>
                  <a:lnTo>
                    <a:pt x="19118" y="372549"/>
                  </a:lnTo>
                  <a:lnTo>
                    <a:pt x="39867" y="386538"/>
                  </a:lnTo>
                  <a:lnTo>
                    <a:pt x="65277" y="391667"/>
                  </a:lnTo>
                  <a:lnTo>
                    <a:pt x="1126490" y="391667"/>
                  </a:lnTo>
                  <a:lnTo>
                    <a:pt x="1151900" y="386538"/>
                  </a:lnTo>
                  <a:lnTo>
                    <a:pt x="1172649" y="372549"/>
                  </a:lnTo>
                  <a:lnTo>
                    <a:pt x="1186638" y="351800"/>
                  </a:lnTo>
                  <a:lnTo>
                    <a:pt x="1191768" y="326389"/>
                  </a:lnTo>
                  <a:lnTo>
                    <a:pt x="1191768" y="65277"/>
                  </a:lnTo>
                  <a:lnTo>
                    <a:pt x="1186638" y="39867"/>
                  </a:lnTo>
                  <a:lnTo>
                    <a:pt x="1172649" y="19118"/>
                  </a:lnTo>
                  <a:lnTo>
                    <a:pt x="1151900" y="5129"/>
                  </a:lnTo>
                  <a:lnTo>
                    <a:pt x="112649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810506" y="4054603"/>
              <a:ext cx="1191895" cy="391795"/>
            </a:xfrm>
            <a:custGeom>
              <a:avLst/>
              <a:gdLst/>
              <a:ahLst/>
              <a:cxnLst/>
              <a:rect l="l" t="t" r="r" b="b"/>
              <a:pathLst>
                <a:path w="1191895" h="391795">
                  <a:moveTo>
                    <a:pt x="0" y="65277"/>
                  </a:moveTo>
                  <a:lnTo>
                    <a:pt x="5129" y="39867"/>
                  </a:lnTo>
                  <a:lnTo>
                    <a:pt x="19118" y="19118"/>
                  </a:lnTo>
                  <a:lnTo>
                    <a:pt x="39867" y="5129"/>
                  </a:lnTo>
                  <a:lnTo>
                    <a:pt x="65277" y="0"/>
                  </a:lnTo>
                  <a:lnTo>
                    <a:pt x="1126490" y="0"/>
                  </a:lnTo>
                  <a:lnTo>
                    <a:pt x="1151900" y="5129"/>
                  </a:lnTo>
                  <a:lnTo>
                    <a:pt x="1172649" y="19118"/>
                  </a:lnTo>
                  <a:lnTo>
                    <a:pt x="1186638" y="39867"/>
                  </a:lnTo>
                  <a:lnTo>
                    <a:pt x="1191768" y="65277"/>
                  </a:lnTo>
                  <a:lnTo>
                    <a:pt x="1191768" y="326389"/>
                  </a:lnTo>
                  <a:lnTo>
                    <a:pt x="1186638" y="351800"/>
                  </a:lnTo>
                  <a:lnTo>
                    <a:pt x="1172649" y="372549"/>
                  </a:lnTo>
                  <a:lnTo>
                    <a:pt x="1151900" y="386538"/>
                  </a:lnTo>
                  <a:lnTo>
                    <a:pt x="1126490" y="391667"/>
                  </a:lnTo>
                  <a:lnTo>
                    <a:pt x="65277" y="391667"/>
                  </a:lnTo>
                  <a:lnTo>
                    <a:pt x="39867" y="386538"/>
                  </a:lnTo>
                  <a:lnTo>
                    <a:pt x="19118" y="372549"/>
                  </a:lnTo>
                  <a:lnTo>
                    <a:pt x="5129" y="351800"/>
                  </a:lnTo>
                  <a:lnTo>
                    <a:pt x="0" y="326389"/>
                  </a:lnTo>
                  <a:lnTo>
                    <a:pt x="0" y="65277"/>
                  </a:lnTo>
                  <a:close/>
                </a:path>
              </a:pathLst>
            </a:custGeom>
            <a:ln w="19811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847318" y="3645726"/>
            <a:ext cx="1082040" cy="774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5445">
              <a:lnSpc>
                <a:spcPts val="950"/>
              </a:lnSpc>
              <a:spcBef>
                <a:spcPts val="90"/>
              </a:spcBef>
            </a:pPr>
            <a:r>
              <a:rPr dirty="0" u="dashLo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2025年</a:t>
            </a:r>
            <a:endParaRPr sz="800">
              <a:latin typeface="Meiryo"/>
              <a:cs typeface="Meiryo"/>
            </a:endParaRPr>
          </a:p>
          <a:p>
            <a:pPr marL="320040">
              <a:lnSpc>
                <a:spcPts val="940"/>
              </a:lnSpc>
            </a:pPr>
            <a:r>
              <a:rPr dirty="0" sz="800" spc="-5">
                <a:latin typeface="Meiryo"/>
                <a:cs typeface="Meiryo"/>
              </a:rPr>
              <a:t>IT</a:t>
            </a:r>
            <a:r>
              <a:rPr dirty="0" sz="800" spc="-10">
                <a:latin typeface="Meiryo"/>
                <a:cs typeface="Meiryo"/>
              </a:rPr>
              <a:t>人材不足</a:t>
            </a:r>
            <a:endParaRPr sz="800">
              <a:latin typeface="Meiryo"/>
              <a:cs typeface="Meiryo"/>
            </a:endParaRPr>
          </a:p>
          <a:p>
            <a:pPr marL="158115">
              <a:lnSpc>
                <a:spcPts val="955"/>
              </a:lnSpc>
            </a:pPr>
            <a:r>
              <a:rPr dirty="0" sz="800" spc="-10">
                <a:latin typeface="Meiryo"/>
                <a:cs typeface="Meiryo"/>
              </a:rPr>
              <a:t>約43万人まで拡大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750" spc="5">
                <a:latin typeface="Meiryo"/>
                <a:cs typeface="Meiryo"/>
              </a:rPr>
              <a:t>・先端</a:t>
            </a:r>
            <a:r>
              <a:rPr dirty="0" sz="750" spc="-5">
                <a:latin typeface="Meiryo"/>
                <a:cs typeface="Meiryo"/>
              </a:rPr>
              <a:t>IT</a:t>
            </a:r>
            <a:r>
              <a:rPr dirty="0" sz="750" spc="5">
                <a:latin typeface="Meiryo"/>
                <a:cs typeface="Meiryo"/>
              </a:rPr>
              <a:t>人材の</a:t>
            </a:r>
            <a:r>
              <a:rPr dirty="0" sz="750" spc="-10">
                <a:latin typeface="Meiryo"/>
                <a:cs typeface="Meiryo"/>
              </a:rPr>
              <a:t>供</a:t>
            </a:r>
            <a:r>
              <a:rPr dirty="0" sz="750" spc="5">
                <a:latin typeface="Meiryo"/>
                <a:cs typeface="Meiryo"/>
              </a:rPr>
              <a:t>給</a:t>
            </a:r>
            <a:r>
              <a:rPr dirty="0" sz="750" spc="-10">
                <a:latin typeface="Meiryo"/>
                <a:cs typeface="Meiryo"/>
              </a:rPr>
              <a:t>不</a:t>
            </a:r>
            <a:r>
              <a:rPr dirty="0" sz="750" spc="5">
                <a:latin typeface="Meiryo"/>
                <a:cs typeface="Meiryo"/>
              </a:rPr>
              <a:t>足</a:t>
            </a:r>
            <a:endParaRPr sz="750">
              <a:latin typeface="Meiryo"/>
              <a:cs typeface="Meiryo"/>
            </a:endParaRPr>
          </a:p>
          <a:p>
            <a:pPr marL="106680" marR="7620" indent="-94615">
              <a:lnSpc>
                <a:spcPct val="100000"/>
              </a:lnSpc>
            </a:pPr>
            <a:r>
              <a:rPr dirty="0" sz="750" spc="5">
                <a:latin typeface="Meiryo"/>
                <a:cs typeface="Meiryo"/>
              </a:rPr>
              <a:t>・古い</a:t>
            </a:r>
            <a:r>
              <a:rPr dirty="0" sz="750" spc="5">
                <a:latin typeface="Meiryo"/>
                <a:cs typeface="Meiryo"/>
              </a:rPr>
              <a:t>ﾌﾟ</a:t>
            </a:r>
            <a:r>
              <a:rPr dirty="0" sz="750" spc="-10">
                <a:latin typeface="Meiryo"/>
                <a:cs typeface="Meiryo"/>
              </a:rPr>
              <a:t>ﾛｸ</a:t>
            </a:r>
            <a:r>
              <a:rPr dirty="0" sz="750" spc="5">
                <a:latin typeface="Meiryo"/>
                <a:cs typeface="Meiryo"/>
              </a:rPr>
              <a:t>ﾞ</a:t>
            </a:r>
            <a:r>
              <a:rPr dirty="0" sz="750" spc="-10">
                <a:latin typeface="Meiryo"/>
                <a:cs typeface="Meiryo"/>
              </a:rPr>
              <a:t>ﾗﾐﾝ</a:t>
            </a:r>
            <a:r>
              <a:rPr dirty="0" sz="750" spc="5">
                <a:latin typeface="Meiryo"/>
                <a:cs typeface="Meiryo"/>
              </a:rPr>
              <a:t>ｸ</a:t>
            </a:r>
            <a:r>
              <a:rPr dirty="0" sz="750" spc="-10">
                <a:latin typeface="Meiryo"/>
                <a:cs typeface="Meiryo"/>
              </a:rPr>
              <a:t>ﾞ</a:t>
            </a:r>
            <a:r>
              <a:rPr dirty="0" sz="750" spc="-10">
                <a:latin typeface="Meiryo"/>
                <a:cs typeface="Meiryo"/>
              </a:rPr>
              <a:t>言</a:t>
            </a:r>
            <a:r>
              <a:rPr dirty="0" sz="750">
                <a:latin typeface="Meiryo"/>
                <a:cs typeface="Meiryo"/>
              </a:rPr>
              <a:t>語を </a:t>
            </a:r>
            <a:r>
              <a:rPr dirty="0" sz="750" spc="5">
                <a:latin typeface="Meiryo"/>
                <a:cs typeface="Meiryo"/>
              </a:rPr>
              <a:t>知る人材の供給</a:t>
            </a:r>
            <a:r>
              <a:rPr dirty="0" sz="750" spc="-10">
                <a:latin typeface="Meiryo"/>
                <a:cs typeface="Meiryo"/>
              </a:rPr>
              <a:t>不</a:t>
            </a:r>
            <a:r>
              <a:rPr dirty="0" sz="750" spc="5">
                <a:latin typeface="Meiryo"/>
                <a:cs typeface="Meiryo"/>
              </a:rPr>
              <a:t>可</a:t>
            </a:r>
            <a:endParaRPr sz="750">
              <a:latin typeface="Meiryo"/>
              <a:cs typeface="Meiryo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267457" y="4105748"/>
            <a:ext cx="2520315" cy="422909"/>
            <a:chOff x="2267457" y="4105748"/>
            <a:chExt cx="2520315" cy="422909"/>
          </a:xfrm>
        </p:grpSpPr>
        <p:sp>
          <p:nvSpPr>
            <p:cNvPr id="93" name="object 93"/>
            <p:cNvSpPr/>
            <p:nvPr/>
          </p:nvSpPr>
          <p:spPr>
            <a:xfrm>
              <a:off x="2602229" y="4162883"/>
              <a:ext cx="2089785" cy="1905"/>
            </a:xfrm>
            <a:custGeom>
              <a:avLst/>
              <a:gdLst/>
              <a:ahLst/>
              <a:cxnLst/>
              <a:rect l="l" t="t" r="r" b="b"/>
              <a:pathLst>
                <a:path w="2089785" h="1904">
                  <a:moveTo>
                    <a:pt x="0" y="1600"/>
                  </a:moveTo>
                  <a:lnTo>
                    <a:pt x="2089708" y="0"/>
                  </a:lnTo>
                </a:path>
              </a:pathLst>
            </a:custGeom>
            <a:ln w="38099">
              <a:solidFill>
                <a:srgbClr val="4A7EBB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672843" y="4105748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88" y="114300"/>
                  </a:lnTo>
                  <a:lnTo>
                    <a:pt x="114338" y="57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277617" y="4286251"/>
              <a:ext cx="1309370" cy="231775"/>
            </a:xfrm>
            <a:custGeom>
              <a:avLst/>
              <a:gdLst/>
              <a:ahLst/>
              <a:cxnLst/>
              <a:rect l="l" t="t" r="r" b="b"/>
              <a:pathLst>
                <a:path w="1309370" h="231775">
                  <a:moveTo>
                    <a:pt x="1270508" y="0"/>
                  </a:moveTo>
                  <a:lnTo>
                    <a:pt x="38608" y="0"/>
                  </a:lnTo>
                  <a:lnTo>
                    <a:pt x="23579" y="3033"/>
                  </a:lnTo>
                  <a:lnTo>
                    <a:pt x="11307" y="11307"/>
                  </a:lnTo>
                  <a:lnTo>
                    <a:pt x="3033" y="23579"/>
                  </a:lnTo>
                  <a:lnTo>
                    <a:pt x="0" y="38608"/>
                  </a:lnTo>
                  <a:lnTo>
                    <a:pt x="0" y="193040"/>
                  </a:lnTo>
                  <a:lnTo>
                    <a:pt x="3033" y="208068"/>
                  </a:lnTo>
                  <a:lnTo>
                    <a:pt x="11307" y="220340"/>
                  </a:lnTo>
                  <a:lnTo>
                    <a:pt x="23579" y="228614"/>
                  </a:lnTo>
                  <a:lnTo>
                    <a:pt x="38608" y="231648"/>
                  </a:lnTo>
                  <a:lnTo>
                    <a:pt x="1270508" y="231648"/>
                  </a:lnTo>
                  <a:lnTo>
                    <a:pt x="1285536" y="228614"/>
                  </a:lnTo>
                  <a:lnTo>
                    <a:pt x="1297808" y="220340"/>
                  </a:lnTo>
                  <a:lnTo>
                    <a:pt x="1306082" y="208068"/>
                  </a:lnTo>
                  <a:lnTo>
                    <a:pt x="1309116" y="193040"/>
                  </a:lnTo>
                  <a:lnTo>
                    <a:pt x="1309116" y="38608"/>
                  </a:lnTo>
                  <a:lnTo>
                    <a:pt x="1306082" y="23579"/>
                  </a:lnTo>
                  <a:lnTo>
                    <a:pt x="1297808" y="11307"/>
                  </a:lnTo>
                  <a:lnTo>
                    <a:pt x="1285536" y="3033"/>
                  </a:lnTo>
                  <a:lnTo>
                    <a:pt x="1270508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277617" y="4286251"/>
              <a:ext cx="1309370" cy="231775"/>
            </a:xfrm>
            <a:custGeom>
              <a:avLst/>
              <a:gdLst/>
              <a:ahLst/>
              <a:cxnLst/>
              <a:rect l="l" t="t" r="r" b="b"/>
              <a:pathLst>
                <a:path w="1309370" h="231775">
                  <a:moveTo>
                    <a:pt x="0" y="38608"/>
                  </a:moveTo>
                  <a:lnTo>
                    <a:pt x="3033" y="23579"/>
                  </a:lnTo>
                  <a:lnTo>
                    <a:pt x="11307" y="11307"/>
                  </a:lnTo>
                  <a:lnTo>
                    <a:pt x="23579" y="3033"/>
                  </a:lnTo>
                  <a:lnTo>
                    <a:pt x="38608" y="0"/>
                  </a:lnTo>
                  <a:lnTo>
                    <a:pt x="1270508" y="0"/>
                  </a:lnTo>
                  <a:lnTo>
                    <a:pt x="1285536" y="3033"/>
                  </a:lnTo>
                  <a:lnTo>
                    <a:pt x="1297808" y="11307"/>
                  </a:lnTo>
                  <a:lnTo>
                    <a:pt x="1306082" y="23579"/>
                  </a:lnTo>
                  <a:lnTo>
                    <a:pt x="1309116" y="38608"/>
                  </a:lnTo>
                  <a:lnTo>
                    <a:pt x="1309116" y="193040"/>
                  </a:lnTo>
                  <a:lnTo>
                    <a:pt x="1306082" y="208068"/>
                  </a:lnTo>
                  <a:lnTo>
                    <a:pt x="1297808" y="220340"/>
                  </a:lnTo>
                  <a:lnTo>
                    <a:pt x="1285536" y="228614"/>
                  </a:lnTo>
                  <a:lnTo>
                    <a:pt x="1270508" y="231648"/>
                  </a:lnTo>
                  <a:lnTo>
                    <a:pt x="38608" y="231648"/>
                  </a:lnTo>
                  <a:lnTo>
                    <a:pt x="23579" y="228614"/>
                  </a:lnTo>
                  <a:lnTo>
                    <a:pt x="11307" y="220340"/>
                  </a:lnTo>
                  <a:lnTo>
                    <a:pt x="3033" y="208068"/>
                  </a:lnTo>
                  <a:lnTo>
                    <a:pt x="0" y="193040"/>
                  </a:lnTo>
                  <a:lnTo>
                    <a:pt x="0" y="38608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2344246" y="4253427"/>
            <a:ext cx="1202055" cy="265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49860" marR="5080" indent="-137795">
              <a:lnSpc>
                <a:spcPts val="940"/>
              </a:lnSpc>
              <a:spcBef>
                <a:spcPts val="140"/>
              </a:spcBef>
            </a:pPr>
            <a:r>
              <a:rPr dirty="0" sz="800" spc="-15">
                <a:latin typeface="Meiryo"/>
                <a:cs typeface="Meiryo"/>
              </a:rPr>
              <a:t>PC</a:t>
            </a:r>
            <a:r>
              <a:rPr dirty="0" sz="800" spc="-10">
                <a:latin typeface="Meiryo"/>
                <a:cs typeface="Meiryo"/>
              </a:rPr>
              <a:t>ネイティブの</a:t>
            </a:r>
            <a:r>
              <a:rPr dirty="0" sz="800" spc="-10">
                <a:latin typeface="Meiryo"/>
                <a:cs typeface="Meiryo"/>
              </a:rPr>
              <a:t>1</a:t>
            </a:r>
            <a:r>
              <a:rPr dirty="0" sz="800" spc="-20">
                <a:latin typeface="Meiryo"/>
                <a:cs typeface="Meiryo"/>
              </a:rPr>
              <a:t>9</a:t>
            </a:r>
            <a:r>
              <a:rPr dirty="0" sz="800" spc="-10">
                <a:latin typeface="Meiryo"/>
                <a:cs typeface="Meiryo"/>
              </a:rPr>
              <a:t>60</a:t>
            </a:r>
            <a:r>
              <a:rPr dirty="0" sz="800" spc="-25">
                <a:latin typeface="Meiryo"/>
                <a:cs typeface="Meiryo"/>
              </a:rPr>
              <a:t>年代 </a:t>
            </a:r>
            <a:r>
              <a:rPr dirty="0" sz="800" spc="-10">
                <a:latin typeface="Meiryo"/>
                <a:cs typeface="Meiryo"/>
              </a:rPr>
              <a:t>世代が経営トップに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432496" y="4873562"/>
            <a:ext cx="704850" cy="299085"/>
            <a:chOff x="1432496" y="4873562"/>
            <a:chExt cx="704850" cy="299085"/>
          </a:xfrm>
        </p:grpSpPr>
        <p:sp>
          <p:nvSpPr>
            <p:cNvPr id="99" name="object 99"/>
            <p:cNvSpPr/>
            <p:nvPr/>
          </p:nvSpPr>
          <p:spPr>
            <a:xfrm>
              <a:off x="1437258" y="4878325"/>
              <a:ext cx="695325" cy="289560"/>
            </a:xfrm>
            <a:custGeom>
              <a:avLst/>
              <a:gdLst/>
              <a:ahLst/>
              <a:cxnLst/>
              <a:rect l="l" t="t" r="r" b="b"/>
              <a:pathLst>
                <a:path w="695325" h="289560">
                  <a:moveTo>
                    <a:pt x="694817" y="241300"/>
                  </a:moveTo>
                  <a:lnTo>
                    <a:pt x="45593" y="241300"/>
                  </a:lnTo>
                  <a:lnTo>
                    <a:pt x="49384" y="260086"/>
                  </a:lnTo>
                  <a:lnTo>
                    <a:pt x="59726" y="275426"/>
                  </a:lnTo>
                  <a:lnTo>
                    <a:pt x="75066" y="285768"/>
                  </a:lnTo>
                  <a:lnTo>
                    <a:pt x="93853" y="289560"/>
                  </a:lnTo>
                  <a:lnTo>
                    <a:pt x="646557" y="289560"/>
                  </a:lnTo>
                  <a:lnTo>
                    <a:pt x="665343" y="285768"/>
                  </a:lnTo>
                  <a:lnTo>
                    <a:pt x="680683" y="275426"/>
                  </a:lnTo>
                  <a:lnTo>
                    <a:pt x="691025" y="260086"/>
                  </a:lnTo>
                  <a:lnTo>
                    <a:pt x="694817" y="241300"/>
                  </a:lnTo>
                  <a:close/>
                </a:path>
                <a:path w="695325" h="289560">
                  <a:moveTo>
                    <a:pt x="646557" y="0"/>
                  </a:moveTo>
                  <a:lnTo>
                    <a:pt x="93853" y="0"/>
                  </a:lnTo>
                  <a:lnTo>
                    <a:pt x="75066" y="3791"/>
                  </a:lnTo>
                  <a:lnTo>
                    <a:pt x="59726" y="14133"/>
                  </a:lnTo>
                  <a:lnTo>
                    <a:pt x="49384" y="29473"/>
                  </a:lnTo>
                  <a:lnTo>
                    <a:pt x="45593" y="48260"/>
                  </a:lnTo>
                  <a:lnTo>
                    <a:pt x="45593" y="168910"/>
                  </a:lnTo>
                  <a:lnTo>
                    <a:pt x="0" y="262877"/>
                  </a:lnTo>
                  <a:lnTo>
                    <a:pt x="45593" y="241300"/>
                  </a:lnTo>
                  <a:lnTo>
                    <a:pt x="694817" y="241300"/>
                  </a:lnTo>
                  <a:lnTo>
                    <a:pt x="694817" y="48260"/>
                  </a:lnTo>
                  <a:lnTo>
                    <a:pt x="691025" y="29473"/>
                  </a:lnTo>
                  <a:lnTo>
                    <a:pt x="680683" y="14133"/>
                  </a:lnTo>
                  <a:lnTo>
                    <a:pt x="665343" y="3791"/>
                  </a:lnTo>
                  <a:lnTo>
                    <a:pt x="646557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437258" y="4878325"/>
              <a:ext cx="695325" cy="289560"/>
            </a:xfrm>
            <a:custGeom>
              <a:avLst/>
              <a:gdLst/>
              <a:ahLst/>
              <a:cxnLst/>
              <a:rect l="l" t="t" r="r" b="b"/>
              <a:pathLst>
                <a:path w="695325" h="289560">
                  <a:moveTo>
                    <a:pt x="45593" y="48260"/>
                  </a:moveTo>
                  <a:lnTo>
                    <a:pt x="49384" y="29473"/>
                  </a:lnTo>
                  <a:lnTo>
                    <a:pt x="59726" y="14133"/>
                  </a:lnTo>
                  <a:lnTo>
                    <a:pt x="75066" y="3791"/>
                  </a:lnTo>
                  <a:lnTo>
                    <a:pt x="93853" y="0"/>
                  </a:lnTo>
                  <a:lnTo>
                    <a:pt x="153797" y="0"/>
                  </a:lnTo>
                  <a:lnTo>
                    <a:pt x="316103" y="0"/>
                  </a:lnTo>
                  <a:lnTo>
                    <a:pt x="646557" y="0"/>
                  </a:lnTo>
                  <a:lnTo>
                    <a:pt x="665343" y="3791"/>
                  </a:lnTo>
                  <a:lnTo>
                    <a:pt x="680683" y="14133"/>
                  </a:lnTo>
                  <a:lnTo>
                    <a:pt x="691025" y="29473"/>
                  </a:lnTo>
                  <a:lnTo>
                    <a:pt x="694817" y="48260"/>
                  </a:lnTo>
                  <a:lnTo>
                    <a:pt x="694817" y="168910"/>
                  </a:lnTo>
                  <a:lnTo>
                    <a:pt x="694817" y="241300"/>
                  </a:lnTo>
                  <a:lnTo>
                    <a:pt x="691025" y="260086"/>
                  </a:lnTo>
                  <a:lnTo>
                    <a:pt x="680683" y="275426"/>
                  </a:lnTo>
                  <a:lnTo>
                    <a:pt x="665343" y="285768"/>
                  </a:lnTo>
                  <a:lnTo>
                    <a:pt x="646557" y="289560"/>
                  </a:lnTo>
                  <a:lnTo>
                    <a:pt x="316103" y="289560"/>
                  </a:lnTo>
                  <a:lnTo>
                    <a:pt x="153797" y="289560"/>
                  </a:lnTo>
                  <a:lnTo>
                    <a:pt x="93853" y="289560"/>
                  </a:lnTo>
                  <a:lnTo>
                    <a:pt x="75066" y="285768"/>
                  </a:lnTo>
                  <a:lnTo>
                    <a:pt x="59726" y="275426"/>
                  </a:lnTo>
                  <a:lnTo>
                    <a:pt x="49384" y="260086"/>
                  </a:lnTo>
                  <a:lnTo>
                    <a:pt x="45593" y="241300"/>
                  </a:lnTo>
                  <a:lnTo>
                    <a:pt x="0" y="262877"/>
                  </a:lnTo>
                  <a:lnTo>
                    <a:pt x="45593" y="168910"/>
                  </a:lnTo>
                  <a:lnTo>
                    <a:pt x="45593" y="48260"/>
                  </a:lnTo>
                  <a:close/>
                </a:path>
              </a:pathLst>
            </a:custGeom>
            <a:ln w="9144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1508889" y="4901801"/>
            <a:ext cx="598805" cy="22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069" marR="5080" indent="-40005">
              <a:lnSpc>
                <a:spcPts val="770"/>
              </a:lnSpc>
              <a:spcBef>
                <a:spcPts val="130"/>
              </a:spcBef>
            </a:pPr>
            <a:r>
              <a:rPr dirty="0" sz="650" spc="-5">
                <a:latin typeface="Meiryo"/>
                <a:cs typeface="Meiryo"/>
              </a:rPr>
              <a:t>システ</a:t>
            </a:r>
            <a:r>
              <a:rPr dirty="0" sz="650" spc="-20">
                <a:latin typeface="Meiryo"/>
                <a:cs typeface="Meiryo"/>
              </a:rPr>
              <a:t>ム</a:t>
            </a:r>
            <a:r>
              <a:rPr dirty="0" sz="650" spc="-5">
                <a:latin typeface="Meiryo"/>
                <a:cs typeface="Meiryo"/>
              </a:rPr>
              <a:t>全</a:t>
            </a:r>
            <a:r>
              <a:rPr dirty="0" sz="650" spc="-20">
                <a:latin typeface="Meiryo"/>
                <a:cs typeface="Meiryo"/>
              </a:rPr>
              <a:t>体</a:t>
            </a:r>
            <a:r>
              <a:rPr dirty="0" sz="650" spc="-5">
                <a:latin typeface="Meiryo"/>
                <a:cs typeface="Meiryo"/>
              </a:rPr>
              <a:t>の </a:t>
            </a:r>
            <a:r>
              <a:rPr dirty="0" sz="650" spc="-5">
                <a:latin typeface="Meiryo"/>
                <a:cs typeface="Meiryo"/>
              </a:rPr>
              <a:t>見直し</a:t>
            </a:r>
            <a:r>
              <a:rPr dirty="0" sz="650" spc="-20">
                <a:latin typeface="Meiryo"/>
                <a:cs typeface="Meiryo"/>
              </a:rPr>
              <a:t>が</a:t>
            </a:r>
            <a:r>
              <a:rPr dirty="0" sz="650" spc="-5">
                <a:latin typeface="Meiryo"/>
                <a:cs typeface="Meiryo"/>
              </a:rPr>
              <a:t>必要</a:t>
            </a:r>
            <a:endParaRPr sz="650">
              <a:latin typeface="Meiryo"/>
              <a:cs typeface="Meiryo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413785" y="4853750"/>
            <a:ext cx="725805" cy="290195"/>
            <a:chOff x="3413785" y="4853750"/>
            <a:chExt cx="725805" cy="290195"/>
          </a:xfrm>
        </p:grpSpPr>
        <p:sp>
          <p:nvSpPr>
            <p:cNvPr id="103" name="object 103"/>
            <p:cNvSpPr/>
            <p:nvPr/>
          </p:nvSpPr>
          <p:spPr>
            <a:xfrm>
              <a:off x="3418547" y="4858513"/>
              <a:ext cx="716280" cy="280670"/>
            </a:xfrm>
            <a:custGeom>
              <a:avLst/>
              <a:gdLst/>
              <a:ahLst/>
              <a:cxnLst/>
              <a:rect l="l" t="t" r="r" b="b"/>
              <a:pathLst>
                <a:path w="716279" h="280670">
                  <a:moveTo>
                    <a:pt x="716064" y="233679"/>
                  </a:moveTo>
                  <a:lnTo>
                    <a:pt x="47028" y="233679"/>
                  </a:lnTo>
                  <a:lnTo>
                    <a:pt x="50701" y="251869"/>
                  </a:lnTo>
                  <a:lnTo>
                    <a:pt x="60718" y="266725"/>
                  </a:lnTo>
                  <a:lnTo>
                    <a:pt x="75574" y="276742"/>
                  </a:lnTo>
                  <a:lnTo>
                    <a:pt x="93764" y="280415"/>
                  </a:lnTo>
                  <a:lnTo>
                    <a:pt x="669328" y="280415"/>
                  </a:lnTo>
                  <a:lnTo>
                    <a:pt x="687517" y="276742"/>
                  </a:lnTo>
                  <a:lnTo>
                    <a:pt x="702373" y="266725"/>
                  </a:lnTo>
                  <a:lnTo>
                    <a:pt x="712390" y="251869"/>
                  </a:lnTo>
                  <a:lnTo>
                    <a:pt x="716064" y="233679"/>
                  </a:lnTo>
                  <a:close/>
                </a:path>
                <a:path w="716279" h="280670">
                  <a:moveTo>
                    <a:pt x="669328" y="0"/>
                  </a:moveTo>
                  <a:lnTo>
                    <a:pt x="93764" y="0"/>
                  </a:lnTo>
                  <a:lnTo>
                    <a:pt x="75574" y="3673"/>
                  </a:lnTo>
                  <a:lnTo>
                    <a:pt x="60718" y="13690"/>
                  </a:lnTo>
                  <a:lnTo>
                    <a:pt x="50701" y="28546"/>
                  </a:lnTo>
                  <a:lnTo>
                    <a:pt x="47028" y="46735"/>
                  </a:lnTo>
                  <a:lnTo>
                    <a:pt x="47028" y="163575"/>
                  </a:lnTo>
                  <a:lnTo>
                    <a:pt x="0" y="256527"/>
                  </a:lnTo>
                  <a:lnTo>
                    <a:pt x="47028" y="233679"/>
                  </a:lnTo>
                  <a:lnTo>
                    <a:pt x="716064" y="233679"/>
                  </a:lnTo>
                  <a:lnTo>
                    <a:pt x="716064" y="46735"/>
                  </a:lnTo>
                  <a:lnTo>
                    <a:pt x="712390" y="28546"/>
                  </a:lnTo>
                  <a:lnTo>
                    <a:pt x="702373" y="13690"/>
                  </a:lnTo>
                  <a:lnTo>
                    <a:pt x="687517" y="3673"/>
                  </a:lnTo>
                  <a:lnTo>
                    <a:pt x="669328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418547" y="4858513"/>
              <a:ext cx="716280" cy="280670"/>
            </a:xfrm>
            <a:custGeom>
              <a:avLst/>
              <a:gdLst/>
              <a:ahLst/>
              <a:cxnLst/>
              <a:rect l="l" t="t" r="r" b="b"/>
              <a:pathLst>
                <a:path w="716279" h="280670">
                  <a:moveTo>
                    <a:pt x="47028" y="46735"/>
                  </a:moveTo>
                  <a:lnTo>
                    <a:pt x="50701" y="28546"/>
                  </a:lnTo>
                  <a:lnTo>
                    <a:pt x="60718" y="13690"/>
                  </a:lnTo>
                  <a:lnTo>
                    <a:pt x="75574" y="3673"/>
                  </a:lnTo>
                  <a:lnTo>
                    <a:pt x="93764" y="0"/>
                  </a:lnTo>
                  <a:lnTo>
                    <a:pt x="158534" y="0"/>
                  </a:lnTo>
                  <a:lnTo>
                    <a:pt x="325793" y="0"/>
                  </a:lnTo>
                  <a:lnTo>
                    <a:pt x="669328" y="0"/>
                  </a:lnTo>
                  <a:lnTo>
                    <a:pt x="687517" y="3673"/>
                  </a:lnTo>
                  <a:lnTo>
                    <a:pt x="702373" y="13690"/>
                  </a:lnTo>
                  <a:lnTo>
                    <a:pt x="712390" y="28546"/>
                  </a:lnTo>
                  <a:lnTo>
                    <a:pt x="716064" y="46735"/>
                  </a:lnTo>
                  <a:lnTo>
                    <a:pt x="716064" y="163575"/>
                  </a:lnTo>
                  <a:lnTo>
                    <a:pt x="716064" y="233679"/>
                  </a:lnTo>
                  <a:lnTo>
                    <a:pt x="712390" y="251869"/>
                  </a:lnTo>
                  <a:lnTo>
                    <a:pt x="702373" y="266725"/>
                  </a:lnTo>
                  <a:lnTo>
                    <a:pt x="687517" y="276742"/>
                  </a:lnTo>
                  <a:lnTo>
                    <a:pt x="669328" y="280415"/>
                  </a:lnTo>
                  <a:lnTo>
                    <a:pt x="325793" y="280415"/>
                  </a:lnTo>
                  <a:lnTo>
                    <a:pt x="158534" y="280415"/>
                  </a:lnTo>
                  <a:lnTo>
                    <a:pt x="93764" y="280415"/>
                  </a:lnTo>
                  <a:lnTo>
                    <a:pt x="75574" y="276742"/>
                  </a:lnTo>
                  <a:lnTo>
                    <a:pt x="60718" y="266725"/>
                  </a:lnTo>
                  <a:lnTo>
                    <a:pt x="50701" y="251869"/>
                  </a:lnTo>
                  <a:lnTo>
                    <a:pt x="47028" y="233679"/>
                  </a:lnTo>
                  <a:lnTo>
                    <a:pt x="0" y="256527"/>
                  </a:lnTo>
                  <a:lnTo>
                    <a:pt x="47028" y="163575"/>
                  </a:lnTo>
                  <a:lnTo>
                    <a:pt x="47028" y="46735"/>
                  </a:lnTo>
                  <a:close/>
                </a:path>
              </a:pathLst>
            </a:custGeom>
            <a:ln w="9144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3501275" y="4877649"/>
            <a:ext cx="598805" cy="22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3340" marR="5080" indent="-41275">
              <a:lnSpc>
                <a:spcPts val="770"/>
              </a:lnSpc>
              <a:spcBef>
                <a:spcPts val="130"/>
              </a:spcBef>
            </a:pPr>
            <a:r>
              <a:rPr dirty="0" sz="650" spc="-5">
                <a:latin typeface="Meiryo"/>
                <a:cs typeface="Meiryo"/>
              </a:rPr>
              <a:t>システ</a:t>
            </a:r>
            <a:r>
              <a:rPr dirty="0" sz="650" spc="-20">
                <a:latin typeface="Meiryo"/>
                <a:cs typeface="Meiryo"/>
              </a:rPr>
              <a:t>ム</a:t>
            </a:r>
            <a:r>
              <a:rPr dirty="0" sz="650" spc="-5">
                <a:latin typeface="Meiryo"/>
                <a:cs typeface="Meiryo"/>
              </a:rPr>
              <a:t>全</a:t>
            </a:r>
            <a:r>
              <a:rPr dirty="0" sz="650" spc="-20">
                <a:latin typeface="Meiryo"/>
                <a:cs typeface="Meiryo"/>
              </a:rPr>
              <a:t>体</a:t>
            </a:r>
            <a:r>
              <a:rPr dirty="0" sz="650" spc="-5">
                <a:latin typeface="Meiryo"/>
                <a:cs typeface="Meiryo"/>
              </a:rPr>
              <a:t>の </a:t>
            </a:r>
            <a:r>
              <a:rPr dirty="0" sz="650" spc="-5">
                <a:latin typeface="Meiryo"/>
                <a:cs typeface="Meiryo"/>
              </a:rPr>
              <a:t>見直し</a:t>
            </a:r>
            <a:r>
              <a:rPr dirty="0" sz="650" spc="-20">
                <a:latin typeface="Meiryo"/>
                <a:cs typeface="Meiryo"/>
              </a:rPr>
              <a:t>が</a:t>
            </a:r>
            <a:r>
              <a:rPr dirty="0" sz="650" spc="-5">
                <a:latin typeface="Meiryo"/>
                <a:cs typeface="Meiryo"/>
              </a:rPr>
              <a:t>必要</a:t>
            </a:r>
            <a:endParaRPr sz="650">
              <a:latin typeface="Meiryo"/>
              <a:cs typeface="Meiryo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652325" y="4576382"/>
            <a:ext cx="666750" cy="342900"/>
            <a:chOff x="5652325" y="4576382"/>
            <a:chExt cx="666750" cy="342900"/>
          </a:xfrm>
        </p:grpSpPr>
        <p:sp>
          <p:nvSpPr>
            <p:cNvPr id="107" name="object 107"/>
            <p:cNvSpPr/>
            <p:nvPr/>
          </p:nvSpPr>
          <p:spPr>
            <a:xfrm>
              <a:off x="5657088" y="4581145"/>
              <a:ext cx="657225" cy="333375"/>
            </a:xfrm>
            <a:custGeom>
              <a:avLst/>
              <a:gdLst/>
              <a:ahLst/>
              <a:cxnLst/>
              <a:rect l="l" t="t" r="r" b="b"/>
              <a:pathLst>
                <a:path w="657225" h="333375">
                  <a:moveTo>
                    <a:pt x="273685" y="278891"/>
                  </a:moveTo>
                  <a:lnTo>
                    <a:pt x="109473" y="278891"/>
                  </a:lnTo>
                  <a:lnTo>
                    <a:pt x="30340" y="332943"/>
                  </a:lnTo>
                  <a:lnTo>
                    <a:pt x="273685" y="278891"/>
                  </a:lnTo>
                  <a:close/>
                </a:path>
                <a:path w="657225" h="333375">
                  <a:moveTo>
                    <a:pt x="610362" y="0"/>
                  </a:moveTo>
                  <a:lnTo>
                    <a:pt x="46482" y="0"/>
                  </a:lnTo>
                  <a:lnTo>
                    <a:pt x="28391" y="3653"/>
                  </a:lnTo>
                  <a:lnTo>
                    <a:pt x="13615" y="13615"/>
                  </a:lnTo>
                  <a:lnTo>
                    <a:pt x="3653" y="28391"/>
                  </a:lnTo>
                  <a:lnTo>
                    <a:pt x="0" y="46481"/>
                  </a:lnTo>
                  <a:lnTo>
                    <a:pt x="0" y="232409"/>
                  </a:lnTo>
                  <a:lnTo>
                    <a:pt x="3653" y="250500"/>
                  </a:lnTo>
                  <a:lnTo>
                    <a:pt x="13615" y="265276"/>
                  </a:lnTo>
                  <a:lnTo>
                    <a:pt x="28391" y="275238"/>
                  </a:lnTo>
                  <a:lnTo>
                    <a:pt x="46482" y="278891"/>
                  </a:lnTo>
                  <a:lnTo>
                    <a:pt x="610362" y="278891"/>
                  </a:lnTo>
                  <a:lnTo>
                    <a:pt x="628452" y="275238"/>
                  </a:lnTo>
                  <a:lnTo>
                    <a:pt x="643228" y="265276"/>
                  </a:lnTo>
                  <a:lnTo>
                    <a:pt x="653190" y="250500"/>
                  </a:lnTo>
                  <a:lnTo>
                    <a:pt x="656844" y="232409"/>
                  </a:lnTo>
                  <a:lnTo>
                    <a:pt x="656844" y="46481"/>
                  </a:lnTo>
                  <a:lnTo>
                    <a:pt x="653190" y="28391"/>
                  </a:lnTo>
                  <a:lnTo>
                    <a:pt x="643228" y="13615"/>
                  </a:lnTo>
                  <a:lnTo>
                    <a:pt x="628452" y="3653"/>
                  </a:lnTo>
                  <a:lnTo>
                    <a:pt x="610362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657088" y="4581145"/>
              <a:ext cx="657225" cy="333375"/>
            </a:xfrm>
            <a:custGeom>
              <a:avLst/>
              <a:gdLst/>
              <a:ahLst/>
              <a:cxnLst/>
              <a:rect l="l" t="t" r="r" b="b"/>
              <a:pathLst>
                <a:path w="657225" h="333375">
                  <a:moveTo>
                    <a:pt x="0" y="46481"/>
                  </a:moveTo>
                  <a:lnTo>
                    <a:pt x="3653" y="28391"/>
                  </a:lnTo>
                  <a:lnTo>
                    <a:pt x="13615" y="13615"/>
                  </a:lnTo>
                  <a:lnTo>
                    <a:pt x="28391" y="3653"/>
                  </a:lnTo>
                  <a:lnTo>
                    <a:pt x="46482" y="0"/>
                  </a:lnTo>
                  <a:lnTo>
                    <a:pt x="109473" y="0"/>
                  </a:lnTo>
                  <a:lnTo>
                    <a:pt x="273685" y="0"/>
                  </a:lnTo>
                  <a:lnTo>
                    <a:pt x="610362" y="0"/>
                  </a:lnTo>
                  <a:lnTo>
                    <a:pt x="628452" y="3653"/>
                  </a:lnTo>
                  <a:lnTo>
                    <a:pt x="643228" y="13615"/>
                  </a:lnTo>
                  <a:lnTo>
                    <a:pt x="653190" y="28391"/>
                  </a:lnTo>
                  <a:lnTo>
                    <a:pt x="656844" y="46481"/>
                  </a:lnTo>
                  <a:lnTo>
                    <a:pt x="656844" y="162686"/>
                  </a:lnTo>
                  <a:lnTo>
                    <a:pt x="656844" y="232409"/>
                  </a:lnTo>
                  <a:lnTo>
                    <a:pt x="653190" y="250500"/>
                  </a:lnTo>
                  <a:lnTo>
                    <a:pt x="643228" y="265276"/>
                  </a:lnTo>
                  <a:lnTo>
                    <a:pt x="628452" y="275238"/>
                  </a:lnTo>
                  <a:lnTo>
                    <a:pt x="610362" y="278891"/>
                  </a:lnTo>
                  <a:lnTo>
                    <a:pt x="273685" y="278891"/>
                  </a:lnTo>
                  <a:lnTo>
                    <a:pt x="30340" y="332943"/>
                  </a:lnTo>
                  <a:lnTo>
                    <a:pt x="109473" y="278891"/>
                  </a:lnTo>
                  <a:lnTo>
                    <a:pt x="46482" y="278891"/>
                  </a:lnTo>
                  <a:lnTo>
                    <a:pt x="28391" y="275238"/>
                  </a:lnTo>
                  <a:lnTo>
                    <a:pt x="13615" y="265276"/>
                  </a:lnTo>
                  <a:lnTo>
                    <a:pt x="3653" y="250500"/>
                  </a:lnTo>
                  <a:lnTo>
                    <a:pt x="0" y="232409"/>
                  </a:lnTo>
                  <a:lnTo>
                    <a:pt x="0" y="162686"/>
                  </a:lnTo>
                  <a:lnTo>
                    <a:pt x="0" y="46481"/>
                  </a:lnTo>
                  <a:close/>
                </a:path>
              </a:pathLst>
            </a:custGeom>
            <a:ln w="9144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5687209" y="4599666"/>
            <a:ext cx="598805" cy="22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3340" marR="5080" indent="-41275">
              <a:lnSpc>
                <a:spcPts val="770"/>
              </a:lnSpc>
              <a:spcBef>
                <a:spcPts val="130"/>
              </a:spcBef>
            </a:pPr>
            <a:r>
              <a:rPr dirty="0" sz="650" spc="-5">
                <a:latin typeface="Meiryo"/>
                <a:cs typeface="Meiryo"/>
              </a:rPr>
              <a:t>システ</a:t>
            </a:r>
            <a:r>
              <a:rPr dirty="0" sz="650" spc="-20">
                <a:latin typeface="Meiryo"/>
                <a:cs typeface="Meiryo"/>
              </a:rPr>
              <a:t>ム</a:t>
            </a:r>
            <a:r>
              <a:rPr dirty="0" sz="650" spc="-5">
                <a:latin typeface="Meiryo"/>
                <a:cs typeface="Meiryo"/>
              </a:rPr>
              <a:t>全</a:t>
            </a:r>
            <a:r>
              <a:rPr dirty="0" sz="650" spc="-20">
                <a:latin typeface="Meiryo"/>
                <a:cs typeface="Meiryo"/>
              </a:rPr>
              <a:t>体</a:t>
            </a:r>
            <a:r>
              <a:rPr dirty="0" sz="650" spc="-5">
                <a:latin typeface="Meiryo"/>
                <a:cs typeface="Meiryo"/>
              </a:rPr>
              <a:t>の </a:t>
            </a:r>
            <a:r>
              <a:rPr dirty="0" sz="650" spc="-5">
                <a:latin typeface="Meiryo"/>
                <a:cs typeface="Meiryo"/>
              </a:rPr>
              <a:t>見直し</a:t>
            </a:r>
            <a:r>
              <a:rPr dirty="0" sz="650" spc="-20">
                <a:latin typeface="Meiryo"/>
                <a:cs typeface="Meiryo"/>
              </a:rPr>
              <a:t>が</a:t>
            </a:r>
            <a:r>
              <a:rPr dirty="0" sz="650" spc="-5">
                <a:latin typeface="Meiryo"/>
                <a:cs typeface="Meiryo"/>
              </a:rPr>
              <a:t>必要</a:t>
            </a:r>
            <a:endParaRPr sz="650">
              <a:latin typeface="Meiryo"/>
              <a:cs typeface="Meiryo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48969" y="3360167"/>
            <a:ext cx="1087120" cy="290195"/>
            <a:chOff x="648969" y="3360167"/>
            <a:chExt cx="1087120" cy="290195"/>
          </a:xfrm>
        </p:grpSpPr>
        <p:sp>
          <p:nvSpPr>
            <p:cNvPr id="111" name="object 111"/>
            <p:cNvSpPr/>
            <p:nvPr/>
          </p:nvSpPr>
          <p:spPr>
            <a:xfrm>
              <a:off x="659129" y="3370327"/>
              <a:ext cx="1066800" cy="269875"/>
            </a:xfrm>
            <a:custGeom>
              <a:avLst/>
              <a:gdLst/>
              <a:ahLst/>
              <a:cxnLst/>
              <a:rect l="l" t="t" r="r" b="b"/>
              <a:pathLst>
                <a:path w="1066800" h="269875">
                  <a:moveTo>
                    <a:pt x="1021841" y="0"/>
                  </a:moveTo>
                  <a:lnTo>
                    <a:pt x="44958" y="0"/>
                  </a:lnTo>
                  <a:lnTo>
                    <a:pt x="27458" y="3533"/>
                  </a:lnTo>
                  <a:lnTo>
                    <a:pt x="13168" y="13168"/>
                  </a:lnTo>
                  <a:lnTo>
                    <a:pt x="3533" y="27458"/>
                  </a:lnTo>
                  <a:lnTo>
                    <a:pt x="0" y="44958"/>
                  </a:lnTo>
                  <a:lnTo>
                    <a:pt x="0" y="224790"/>
                  </a:lnTo>
                  <a:lnTo>
                    <a:pt x="3533" y="242289"/>
                  </a:lnTo>
                  <a:lnTo>
                    <a:pt x="13168" y="256579"/>
                  </a:lnTo>
                  <a:lnTo>
                    <a:pt x="27458" y="266214"/>
                  </a:lnTo>
                  <a:lnTo>
                    <a:pt x="44958" y="269748"/>
                  </a:lnTo>
                  <a:lnTo>
                    <a:pt x="1021841" y="269748"/>
                  </a:lnTo>
                  <a:lnTo>
                    <a:pt x="1039341" y="266214"/>
                  </a:lnTo>
                  <a:lnTo>
                    <a:pt x="1053631" y="256579"/>
                  </a:lnTo>
                  <a:lnTo>
                    <a:pt x="1063266" y="242289"/>
                  </a:lnTo>
                  <a:lnTo>
                    <a:pt x="1066800" y="224790"/>
                  </a:lnTo>
                  <a:lnTo>
                    <a:pt x="1066800" y="44958"/>
                  </a:lnTo>
                  <a:lnTo>
                    <a:pt x="1063266" y="27458"/>
                  </a:lnTo>
                  <a:lnTo>
                    <a:pt x="1053631" y="13168"/>
                  </a:lnTo>
                  <a:lnTo>
                    <a:pt x="1039341" y="3533"/>
                  </a:lnTo>
                  <a:lnTo>
                    <a:pt x="1021841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59129" y="3370327"/>
              <a:ext cx="1066800" cy="269875"/>
            </a:xfrm>
            <a:custGeom>
              <a:avLst/>
              <a:gdLst/>
              <a:ahLst/>
              <a:cxnLst/>
              <a:rect l="l" t="t" r="r" b="b"/>
              <a:pathLst>
                <a:path w="1066800" h="269875">
                  <a:moveTo>
                    <a:pt x="0" y="44958"/>
                  </a:moveTo>
                  <a:lnTo>
                    <a:pt x="3533" y="27458"/>
                  </a:lnTo>
                  <a:lnTo>
                    <a:pt x="13168" y="13168"/>
                  </a:lnTo>
                  <a:lnTo>
                    <a:pt x="27458" y="3533"/>
                  </a:lnTo>
                  <a:lnTo>
                    <a:pt x="44958" y="0"/>
                  </a:lnTo>
                  <a:lnTo>
                    <a:pt x="1021841" y="0"/>
                  </a:lnTo>
                  <a:lnTo>
                    <a:pt x="1039341" y="3533"/>
                  </a:lnTo>
                  <a:lnTo>
                    <a:pt x="1053631" y="13168"/>
                  </a:lnTo>
                  <a:lnTo>
                    <a:pt x="1063266" y="27458"/>
                  </a:lnTo>
                  <a:lnTo>
                    <a:pt x="1066800" y="44958"/>
                  </a:lnTo>
                  <a:lnTo>
                    <a:pt x="1066800" y="224790"/>
                  </a:lnTo>
                  <a:lnTo>
                    <a:pt x="1063266" y="242289"/>
                  </a:lnTo>
                  <a:lnTo>
                    <a:pt x="1053631" y="256579"/>
                  </a:lnTo>
                  <a:lnTo>
                    <a:pt x="1039341" y="266214"/>
                  </a:lnTo>
                  <a:lnTo>
                    <a:pt x="1021841" y="269748"/>
                  </a:lnTo>
                  <a:lnTo>
                    <a:pt x="44958" y="269748"/>
                  </a:lnTo>
                  <a:lnTo>
                    <a:pt x="27458" y="266214"/>
                  </a:lnTo>
                  <a:lnTo>
                    <a:pt x="13168" y="256579"/>
                  </a:lnTo>
                  <a:lnTo>
                    <a:pt x="3533" y="242289"/>
                  </a:lnTo>
                  <a:lnTo>
                    <a:pt x="0" y="224790"/>
                  </a:lnTo>
                  <a:lnTo>
                    <a:pt x="0" y="44958"/>
                  </a:lnTo>
                  <a:close/>
                </a:path>
              </a:pathLst>
            </a:custGeom>
            <a:ln w="19812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749642" y="3357145"/>
            <a:ext cx="866775" cy="26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95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基幹系システム</a:t>
            </a:r>
            <a:r>
              <a:rPr dirty="0" sz="800" spc="-10" b="1">
                <a:latin typeface="Meiryo"/>
                <a:cs typeface="Meiryo"/>
              </a:rPr>
              <a:t>21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ts val="950"/>
              </a:lnSpc>
            </a:pPr>
            <a:r>
              <a:rPr dirty="0" sz="800" spc="-10" b="1">
                <a:latin typeface="Meiryo"/>
                <a:cs typeface="Meiryo"/>
              </a:rPr>
              <a:t>年以上が</a:t>
            </a:r>
            <a:r>
              <a:rPr dirty="0" sz="800" spc="-10" b="1">
                <a:solidFill>
                  <a:srgbClr val="FF0000"/>
                </a:solidFill>
                <a:latin typeface="Meiryo"/>
                <a:cs typeface="Meiryo"/>
              </a:rPr>
              <a:t>２割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940306" y="3441489"/>
            <a:ext cx="3861435" cy="2822575"/>
            <a:chOff x="940306" y="3441489"/>
            <a:chExt cx="3861435" cy="2822575"/>
          </a:xfrm>
        </p:grpSpPr>
        <p:sp>
          <p:nvSpPr>
            <p:cNvPr id="115" name="object 115"/>
            <p:cNvSpPr/>
            <p:nvPr/>
          </p:nvSpPr>
          <p:spPr>
            <a:xfrm>
              <a:off x="978406" y="3660647"/>
              <a:ext cx="2208530" cy="8255"/>
            </a:xfrm>
            <a:custGeom>
              <a:avLst/>
              <a:gdLst/>
              <a:ahLst/>
              <a:cxnLst/>
              <a:rect l="l" t="t" r="r" b="b"/>
              <a:pathLst>
                <a:path w="2208530" h="8254">
                  <a:moveTo>
                    <a:pt x="2207933" y="0"/>
                  </a:moveTo>
                  <a:lnTo>
                    <a:pt x="0" y="767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725930" y="3498590"/>
              <a:ext cx="2980055" cy="7620"/>
            </a:xfrm>
            <a:custGeom>
              <a:avLst/>
              <a:gdLst/>
              <a:ahLst/>
              <a:cxnLst/>
              <a:rect l="l" t="t" r="r" b="b"/>
              <a:pathLst>
                <a:path w="2980054" h="7620">
                  <a:moveTo>
                    <a:pt x="0" y="7607"/>
                  </a:moveTo>
                  <a:lnTo>
                    <a:pt x="2979966" y="0"/>
                  </a:lnTo>
                </a:path>
              </a:pathLst>
            </a:custGeom>
            <a:ln w="38100">
              <a:solidFill>
                <a:srgbClr val="9BBB5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686707" y="344148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292" y="114300"/>
                  </a:lnTo>
                  <a:lnTo>
                    <a:pt x="114439" y="5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650998" y="6122671"/>
              <a:ext cx="2123440" cy="127000"/>
            </a:xfrm>
            <a:custGeom>
              <a:avLst/>
              <a:gdLst/>
              <a:ahLst/>
              <a:cxnLst/>
              <a:rect l="l" t="t" r="r" b="b"/>
              <a:pathLst>
                <a:path w="2123440" h="127000">
                  <a:moveTo>
                    <a:pt x="2101850" y="0"/>
                  </a:moveTo>
                  <a:lnTo>
                    <a:pt x="21082" y="0"/>
                  </a:lnTo>
                  <a:lnTo>
                    <a:pt x="12874" y="1656"/>
                  </a:lnTo>
                  <a:lnTo>
                    <a:pt x="6173" y="6173"/>
                  </a:lnTo>
                  <a:lnTo>
                    <a:pt x="1656" y="12874"/>
                  </a:lnTo>
                  <a:lnTo>
                    <a:pt x="0" y="21082"/>
                  </a:lnTo>
                  <a:lnTo>
                    <a:pt x="0" y="105410"/>
                  </a:lnTo>
                  <a:lnTo>
                    <a:pt x="1656" y="113617"/>
                  </a:lnTo>
                  <a:lnTo>
                    <a:pt x="6173" y="120318"/>
                  </a:lnTo>
                  <a:lnTo>
                    <a:pt x="12874" y="124835"/>
                  </a:lnTo>
                  <a:lnTo>
                    <a:pt x="21082" y="126492"/>
                  </a:lnTo>
                  <a:lnTo>
                    <a:pt x="2101850" y="126492"/>
                  </a:lnTo>
                  <a:lnTo>
                    <a:pt x="2110057" y="124835"/>
                  </a:lnTo>
                  <a:lnTo>
                    <a:pt x="2116758" y="120318"/>
                  </a:lnTo>
                  <a:lnTo>
                    <a:pt x="2121275" y="113617"/>
                  </a:lnTo>
                  <a:lnTo>
                    <a:pt x="2122932" y="105410"/>
                  </a:lnTo>
                  <a:lnTo>
                    <a:pt x="2122932" y="21082"/>
                  </a:lnTo>
                  <a:lnTo>
                    <a:pt x="2121275" y="12874"/>
                  </a:lnTo>
                  <a:lnTo>
                    <a:pt x="2116758" y="6173"/>
                  </a:lnTo>
                  <a:lnTo>
                    <a:pt x="2110057" y="1656"/>
                  </a:lnTo>
                  <a:lnTo>
                    <a:pt x="210185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650998" y="6122671"/>
              <a:ext cx="2123440" cy="127000"/>
            </a:xfrm>
            <a:custGeom>
              <a:avLst/>
              <a:gdLst/>
              <a:ahLst/>
              <a:cxnLst/>
              <a:rect l="l" t="t" r="r" b="b"/>
              <a:pathLst>
                <a:path w="2123440" h="127000">
                  <a:moveTo>
                    <a:pt x="0" y="21082"/>
                  </a:moveTo>
                  <a:lnTo>
                    <a:pt x="1656" y="12874"/>
                  </a:lnTo>
                  <a:lnTo>
                    <a:pt x="6173" y="6173"/>
                  </a:lnTo>
                  <a:lnTo>
                    <a:pt x="12874" y="1656"/>
                  </a:lnTo>
                  <a:lnTo>
                    <a:pt x="21082" y="0"/>
                  </a:lnTo>
                  <a:lnTo>
                    <a:pt x="2101850" y="0"/>
                  </a:lnTo>
                  <a:lnTo>
                    <a:pt x="2110057" y="1656"/>
                  </a:lnTo>
                  <a:lnTo>
                    <a:pt x="2116758" y="6173"/>
                  </a:lnTo>
                  <a:lnTo>
                    <a:pt x="2121275" y="12874"/>
                  </a:lnTo>
                  <a:lnTo>
                    <a:pt x="2122932" y="21082"/>
                  </a:lnTo>
                  <a:lnTo>
                    <a:pt x="2122932" y="105410"/>
                  </a:lnTo>
                  <a:lnTo>
                    <a:pt x="2121275" y="113617"/>
                  </a:lnTo>
                  <a:lnTo>
                    <a:pt x="2116758" y="120318"/>
                  </a:lnTo>
                  <a:lnTo>
                    <a:pt x="2110057" y="124835"/>
                  </a:lnTo>
                  <a:lnTo>
                    <a:pt x="2101850" y="126492"/>
                  </a:lnTo>
                  <a:lnTo>
                    <a:pt x="21082" y="126492"/>
                  </a:lnTo>
                  <a:lnTo>
                    <a:pt x="12874" y="124835"/>
                  </a:lnTo>
                  <a:lnTo>
                    <a:pt x="6173" y="120318"/>
                  </a:lnTo>
                  <a:lnTo>
                    <a:pt x="1656" y="113617"/>
                  </a:lnTo>
                  <a:lnTo>
                    <a:pt x="0" y="105410"/>
                  </a:lnTo>
                  <a:lnTo>
                    <a:pt x="0" y="21082"/>
                  </a:lnTo>
                  <a:close/>
                </a:path>
              </a:pathLst>
            </a:custGeom>
            <a:ln w="28956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2680589" y="6097045"/>
            <a:ext cx="206883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AI：一般利用進展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633345" y="6283325"/>
            <a:ext cx="882650" cy="259715"/>
            <a:chOff x="2633345" y="6283325"/>
            <a:chExt cx="882650" cy="259715"/>
          </a:xfrm>
        </p:grpSpPr>
        <p:sp>
          <p:nvSpPr>
            <p:cNvPr id="122" name="object 122"/>
            <p:cNvSpPr/>
            <p:nvPr/>
          </p:nvSpPr>
          <p:spPr>
            <a:xfrm>
              <a:off x="2647950" y="6297929"/>
              <a:ext cx="853440" cy="230504"/>
            </a:xfrm>
            <a:custGeom>
              <a:avLst/>
              <a:gdLst/>
              <a:ahLst/>
              <a:cxnLst/>
              <a:rect l="l" t="t" r="r" b="b"/>
              <a:pathLst>
                <a:path w="853439" h="230504">
                  <a:moveTo>
                    <a:pt x="815086" y="0"/>
                  </a:moveTo>
                  <a:lnTo>
                    <a:pt x="38354" y="0"/>
                  </a:lnTo>
                  <a:lnTo>
                    <a:pt x="23424" y="3013"/>
                  </a:lnTo>
                  <a:lnTo>
                    <a:pt x="11233" y="11233"/>
                  </a:lnTo>
                  <a:lnTo>
                    <a:pt x="3013" y="23424"/>
                  </a:lnTo>
                  <a:lnTo>
                    <a:pt x="0" y="38354"/>
                  </a:lnTo>
                  <a:lnTo>
                    <a:pt x="0" y="191770"/>
                  </a:lnTo>
                  <a:lnTo>
                    <a:pt x="3013" y="206699"/>
                  </a:lnTo>
                  <a:lnTo>
                    <a:pt x="11233" y="218890"/>
                  </a:lnTo>
                  <a:lnTo>
                    <a:pt x="23424" y="227110"/>
                  </a:lnTo>
                  <a:lnTo>
                    <a:pt x="38354" y="230124"/>
                  </a:lnTo>
                  <a:lnTo>
                    <a:pt x="815086" y="230124"/>
                  </a:lnTo>
                  <a:lnTo>
                    <a:pt x="830015" y="227110"/>
                  </a:lnTo>
                  <a:lnTo>
                    <a:pt x="842206" y="218890"/>
                  </a:lnTo>
                  <a:lnTo>
                    <a:pt x="850426" y="206699"/>
                  </a:lnTo>
                  <a:lnTo>
                    <a:pt x="853440" y="191770"/>
                  </a:lnTo>
                  <a:lnTo>
                    <a:pt x="853440" y="38354"/>
                  </a:lnTo>
                  <a:lnTo>
                    <a:pt x="850426" y="23424"/>
                  </a:lnTo>
                  <a:lnTo>
                    <a:pt x="842206" y="11233"/>
                  </a:lnTo>
                  <a:lnTo>
                    <a:pt x="830015" y="3013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647950" y="6297929"/>
              <a:ext cx="853440" cy="230504"/>
            </a:xfrm>
            <a:custGeom>
              <a:avLst/>
              <a:gdLst/>
              <a:ahLst/>
              <a:cxnLst/>
              <a:rect l="l" t="t" r="r" b="b"/>
              <a:pathLst>
                <a:path w="853439" h="230504">
                  <a:moveTo>
                    <a:pt x="0" y="38354"/>
                  </a:moveTo>
                  <a:lnTo>
                    <a:pt x="3013" y="23424"/>
                  </a:lnTo>
                  <a:lnTo>
                    <a:pt x="11233" y="11233"/>
                  </a:lnTo>
                  <a:lnTo>
                    <a:pt x="23424" y="3013"/>
                  </a:lnTo>
                  <a:lnTo>
                    <a:pt x="38354" y="0"/>
                  </a:lnTo>
                  <a:lnTo>
                    <a:pt x="815086" y="0"/>
                  </a:lnTo>
                  <a:lnTo>
                    <a:pt x="830015" y="3013"/>
                  </a:lnTo>
                  <a:lnTo>
                    <a:pt x="842206" y="11233"/>
                  </a:lnTo>
                  <a:lnTo>
                    <a:pt x="850426" y="23424"/>
                  </a:lnTo>
                  <a:lnTo>
                    <a:pt x="853440" y="38354"/>
                  </a:lnTo>
                  <a:lnTo>
                    <a:pt x="853440" y="191770"/>
                  </a:lnTo>
                  <a:lnTo>
                    <a:pt x="850426" y="206699"/>
                  </a:lnTo>
                  <a:lnTo>
                    <a:pt x="842206" y="218890"/>
                  </a:lnTo>
                  <a:lnTo>
                    <a:pt x="830015" y="227110"/>
                  </a:lnTo>
                  <a:lnTo>
                    <a:pt x="815086" y="230124"/>
                  </a:lnTo>
                  <a:lnTo>
                    <a:pt x="38354" y="230124"/>
                  </a:lnTo>
                  <a:lnTo>
                    <a:pt x="23424" y="227110"/>
                  </a:lnTo>
                  <a:lnTo>
                    <a:pt x="11233" y="218890"/>
                  </a:lnTo>
                  <a:lnTo>
                    <a:pt x="3013" y="206699"/>
                  </a:lnTo>
                  <a:lnTo>
                    <a:pt x="0" y="191770"/>
                  </a:lnTo>
                  <a:lnTo>
                    <a:pt x="0" y="38354"/>
                  </a:lnTo>
                  <a:close/>
                </a:path>
              </a:pathLst>
            </a:custGeom>
            <a:ln w="28956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2723240" y="6264407"/>
            <a:ext cx="729615" cy="26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200">
              <a:lnSpc>
                <a:spcPts val="950"/>
              </a:lnSpc>
              <a:spcBef>
                <a:spcPts val="90"/>
              </a:spcBef>
            </a:pPr>
            <a:r>
              <a:rPr dirty="0" u="dashLong" sz="800" spc="-1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2020年以降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ts val="950"/>
              </a:lnSpc>
            </a:pPr>
            <a:r>
              <a:rPr dirty="0" sz="800" spc="-10">
                <a:latin typeface="Meiryo"/>
                <a:cs typeface="Meiryo"/>
              </a:rPr>
              <a:t>自動運転実用化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5003165" y="6095872"/>
            <a:ext cx="1079500" cy="157480"/>
            <a:chOff x="5003165" y="6095872"/>
            <a:chExt cx="1079500" cy="157480"/>
          </a:xfrm>
        </p:grpSpPr>
        <p:sp>
          <p:nvSpPr>
            <p:cNvPr id="126" name="object 126"/>
            <p:cNvSpPr/>
            <p:nvPr/>
          </p:nvSpPr>
          <p:spPr>
            <a:xfrm>
              <a:off x="5017770" y="6110477"/>
              <a:ext cx="1050290" cy="128270"/>
            </a:xfrm>
            <a:custGeom>
              <a:avLst/>
              <a:gdLst/>
              <a:ahLst/>
              <a:cxnLst/>
              <a:rect l="l" t="t" r="r" b="b"/>
              <a:pathLst>
                <a:path w="1050289" h="128270">
                  <a:moveTo>
                    <a:pt x="1028700" y="0"/>
                  </a:moveTo>
                  <a:lnTo>
                    <a:pt x="21336" y="0"/>
                  </a:lnTo>
                  <a:lnTo>
                    <a:pt x="13030" y="1676"/>
                  </a:lnTo>
                  <a:lnTo>
                    <a:pt x="6248" y="6248"/>
                  </a:lnTo>
                  <a:lnTo>
                    <a:pt x="1676" y="13030"/>
                  </a:lnTo>
                  <a:lnTo>
                    <a:pt x="0" y="21336"/>
                  </a:lnTo>
                  <a:lnTo>
                    <a:pt x="0" y="106680"/>
                  </a:lnTo>
                  <a:lnTo>
                    <a:pt x="1676" y="114985"/>
                  </a:lnTo>
                  <a:lnTo>
                    <a:pt x="6248" y="121767"/>
                  </a:lnTo>
                  <a:lnTo>
                    <a:pt x="13030" y="126339"/>
                  </a:lnTo>
                  <a:lnTo>
                    <a:pt x="21336" y="128016"/>
                  </a:lnTo>
                  <a:lnTo>
                    <a:pt x="1028700" y="128016"/>
                  </a:lnTo>
                  <a:lnTo>
                    <a:pt x="1037005" y="126339"/>
                  </a:lnTo>
                  <a:lnTo>
                    <a:pt x="1043787" y="121767"/>
                  </a:lnTo>
                  <a:lnTo>
                    <a:pt x="1048359" y="114985"/>
                  </a:lnTo>
                  <a:lnTo>
                    <a:pt x="1050036" y="106680"/>
                  </a:lnTo>
                  <a:lnTo>
                    <a:pt x="1050036" y="21336"/>
                  </a:lnTo>
                  <a:lnTo>
                    <a:pt x="1048359" y="13030"/>
                  </a:lnTo>
                  <a:lnTo>
                    <a:pt x="1043787" y="6248"/>
                  </a:lnTo>
                  <a:lnTo>
                    <a:pt x="1037005" y="1676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017770" y="6110477"/>
              <a:ext cx="1050290" cy="128270"/>
            </a:xfrm>
            <a:custGeom>
              <a:avLst/>
              <a:gdLst/>
              <a:ahLst/>
              <a:cxnLst/>
              <a:rect l="l" t="t" r="r" b="b"/>
              <a:pathLst>
                <a:path w="1050289" h="128270">
                  <a:moveTo>
                    <a:pt x="0" y="21336"/>
                  </a:moveTo>
                  <a:lnTo>
                    <a:pt x="1676" y="13030"/>
                  </a:lnTo>
                  <a:lnTo>
                    <a:pt x="6248" y="6248"/>
                  </a:lnTo>
                  <a:lnTo>
                    <a:pt x="13030" y="1676"/>
                  </a:lnTo>
                  <a:lnTo>
                    <a:pt x="21336" y="0"/>
                  </a:lnTo>
                  <a:lnTo>
                    <a:pt x="1028700" y="0"/>
                  </a:lnTo>
                  <a:lnTo>
                    <a:pt x="1037005" y="1676"/>
                  </a:lnTo>
                  <a:lnTo>
                    <a:pt x="1043787" y="6248"/>
                  </a:lnTo>
                  <a:lnTo>
                    <a:pt x="1048359" y="13030"/>
                  </a:lnTo>
                  <a:lnTo>
                    <a:pt x="1050036" y="21336"/>
                  </a:lnTo>
                  <a:lnTo>
                    <a:pt x="1050036" y="106680"/>
                  </a:lnTo>
                  <a:lnTo>
                    <a:pt x="1048359" y="114985"/>
                  </a:lnTo>
                  <a:lnTo>
                    <a:pt x="1043787" y="121767"/>
                  </a:lnTo>
                  <a:lnTo>
                    <a:pt x="1037005" y="126339"/>
                  </a:lnTo>
                  <a:lnTo>
                    <a:pt x="1028700" y="128016"/>
                  </a:lnTo>
                  <a:lnTo>
                    <a:pt x="21336" y="128016"/>
                  </a:lnTo>
                  <a:lnTo>
                    <a:pt x="13030" y="126339"/>
                  </a:lnTo>
                  <a:lnTo>
                    <a:pt x="6248" y="121767"/>
                  </a:lnTo>
                  <a:lnTo>
                    <a:pt x="1676" y="114985"/>
                  </a:lnTo>
                  <a:lnTo>
                    <a:pt x="0" y="106680"/>
                  </a:lnTo>
                  <a:lnTo>
                    <a:pt x="0" y="21336"/>
                  </a:lnTo>
                  <a:close/>
                </a:path>
              </a:pathLst>
            </a:custGeom>
            <a:ln w="28956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5141803" y="6085790"/>
            <a:ext cx="83058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各領域のつながり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3540125" y="5879465"/>
            <a:ext cx="1458595" cy="340360"/>
            <a:chOff x="3540125" y="5879465"/>
            <a:chExt cx="1458595" cy="340360"/>
          </a:xfrm>
        </p:grpSpPr>
        <p:sp>
          <p:nvSpPr>
            <p:cNvPr id="130" name="object 130"/>
            <p:cNvSpPr/>
            <p:nvPr/>
          </p:nvSpPr>
          <p:spPr>
            <a:xfrm>
              <a:off x="4818125" y="616229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747" y="0"/>
                  </a:lnTo>
                </a:path>
              </a:pathLst>
            </a:custGeom>
            <a:ln w="38100">
              <a:solidFill>
                <a:srgbClr val="4A7EBB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4883829" y="610514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3554729" y="5894070"/>
              <a:ext cx="1221105" cy="178435"/>
            </a:xfrm>
            <a:custGeom>
              <a:avLst/>
              <a:gdLst/>
              <a:ahLst/>
              <a:cxnLst/>
              <a:rect l="l" t="t" r="r" b="b"/>
              <a:pathLst>
                <a:path w="1221104" h="178435">
                  <a:moveTo>
                    <a:pt x="1191006" y="0"/>
                  </a:moveTo>
                  <a:lnTo>
                    <a:pt x="29718" y="0"/>
                  </a:lnTo>
                  <a:lnTo>
                    <a:pt x="18152" y="2336"/>
                  </a:lnTo>
                  <a:lnTo>
                    <a:pt x="8705" y="8705"/>
                  </a:lnTo>
                  <a:lnTo>
                    <a:pt x="2336" y="18152"/>
                  </a:lnTo>
                  <a:lnTo>
                    <a:pt x="0" y="29717"/>
                  </a:lnTo>
                  <a:lnTo>
                    <a:pt x="0" y="148589"/>
                  </a:lnTo>
                  <a:lnTo>
                    <a:pt x="2336" y="160155"/>
                  </a:lnTo>
                  <a:lnTo>
                    <a:pt x="8705" y="169602"/>
                  </a:lnTo>
                  <a:lnTo>
                    <a:pt x="18152" y="175971"/>
                  </a:lnTo>
                  <a:lnTo>
                    <a:pt x="29718" y="178307"/>
                  </a:lnTo>
                  <a:lnTo>
                    <a:pt x="1191006" y="178307"/>
                  </a:lnTo>
                  <a:lnTo>
                    <a:pt x="1202571" y="175971"/>
                  </a:lnTo>
                  <a:lnTo>
                    <a:pt x="1212018" y="169602"/>
                  </a:lnTo>
                  <a:lnTo>
                    <a:pt x="1218387" y="160155"/>
                  </a:lnTo>
                  <a:lnTo>
                    <a:pt x="1220724" y="148589"/>
                  </a:lnTo>
                  <a:lnTo>
                    <a:pt x="1220724" y="29717"/>
                  </a:lnTo>
                  <a:lnTo>
                    <a:pt x="1218387" y="18152"/>
                  </a:lnTo>
                  <a:lnTo>
                    <a:pt x="1212018" y="8705"/>
                  </a:lnTo>
                  <a:lnTo>
                    <a:pt x="1202571" y="2336"/>
                  </a:lnTo>
                  <a:lnTo>
                    <a:pt x="1191006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3554729" y="5894070"/>
              <a:ext cx="1221105" cy="178435"/>
            </a:xfrm>
            <a:custGeom>
              <a:avLst/>
              <a:gdLst/>
              <a:ahLst/>
              <a:cxnLst/>
              <a:rect l="l" t="t" r="r" b="b"/>
              <a:pathLst>
                <a:path w="1221104" h="178435">
                  <a:moveTo>
                    <a:pt x="0" y="29717"/>
                  </a:moveTo>
                  <a:lnTo>
                    <a:pt x="2336" y="18152"/>
                  </a:lnTo>
                  <a:lnTo>
                    <a:pt x="8705" y="8705"/>
                  </a:lnTo>
                  <a:lnTo>
                    <a:pt x="18152" y="2336"/>
                  </a:lnTo>
                  <a:lnTo>
                    <a:pt x="29718" y="0"/>
                  </a:lnTo>
                  <a:lnTo>
                    <a:pt x="1191006" y="0"/>
                  </a:lnTo>
                  <a:lnTo>
                    <a:pt x="1202571" y="2336"/>
                  </a:lnTo>
                  <a:lnTo>
                    <a:pt x="1212018" y="8705"/>
                  </a:lnTo>
                  <a:lnTo>
                    <a:pt x="1218387" y="18152"/>
                  </a:lnTo>
                  <a:lnTo>
                    <a:pt x="1220724" y="29717"/>
                  </a:lnTo>
                  <a:lnTo>
                    <a:pt x="1220724" y="148589"/>
                  </a:lnTo>
                  <a:lnTo>
                    <a:pt x="1218387" y="160155"/>
                  </a:lnTo>
                  <a:lnTo>
                    <a:pt x="1212018" y="169602"/>
                  </a:lnTo>
                  <a:lnTo>
                    <a:pt x="1202571" y="175971"/>
                  </a:lnTo>
                  <a:lnTo>
                    <a:pt x="1191006" y="178307"/>
                  </a:lnTo>
                  <a:lnTo>
                    <a:pt x="29718" y="178307"/>
                  </a:lnTo>
                  <a:lnTo>
                    <a:pt x="18152" y="175971"/>
                  </a:lnTo>
                  <a:lnTo>
                    <a:pt x="8705" y="169602"/>
                  </a:lnTo>
                  <a:lnTo>
                    <a:pt x="2336" y="160155"/>
                  </a:lnTo>
                  <a:lnTo>
                    <a:pt x="0" y="148589"/>
                  </a:lnTo>
                  <a:lnTo>
                    <a:pt x="0" y="29717"/>
                  </a:lnTo>
                  <a:close/>
                </a:path>
              </a:pathLst>
            </a:custGeom>
            <a:ln w="28956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/>
          <p:cNvSpPr txBox="1"/>
          <p:nvPr/>
        </p:nvSpPr>
        <p:spPr>
          <a:xfrm>
            <a:off x="3578284" y="5894449"/>
            <a:ext cx="116776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アジャイル開発が主</a:t>
            </a:r>
            <a:r>
              <a:rPr dirty="0" sz="800" spc="-25">
                <a:latin typeface="Meiryo"/>
                <a:cs typeface="Meiryo"/>
              </a:rPr>
              <a:t>流</a:t>
            </a:r>
            <a:r>
              <a:rPr dirty="0" sz="800" spc="-10">
                <a:latin typeface="Meiryo"/>
                <a:cs typeface="Meiryo"/>
              </a:rPr>
              <a:t>に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4791202" y="3366261"/>
            <a:ext cx="1090295" cy="290195"/>
            <a:chOff x="4791202" y="3366261"/>
            <a:chExt cx="1090295" cy="290195"/>
          </a:xfrm>
        </p:grpSpPr>
        <p:sp>
          <p:nvSpPr>
            <p:cNvPr id="136" name="object 136"/>
            <p:cNvSpPr/>
            <p:nvPr/>
          </p:nvSpPr>
          <p:spPr>
            <a:xfrm>
              <a:off x="4801362" y="3376421"/>
              <a:ext cx="1069975" cy="269875"/>
            </a:xfrm>
            <a:custGeom>
              <a:avLst/>
              <a:gdLst/>
              <a:ahLst/>
              <a:cxnLst/>
              <a:rect l="l" t="t" r="r" b="b"/>
              <a:pathLst>
                <a:path w="1069975" h="269875">
                  <a:moveTo>
                    <a:pt x="1024890" y="0"/>
                  </a:moveTo>
                  <a:lnTo>
                    <a:pt x="44958" y="0"/>
                  </a:lnTo>
                  <a:lnTo>
                    <a:pt x="27458" y="3533"/>
                  </a:lnTo>
                  <a:lnTo>
                    <a:pt x="13168" y="13168"/>
                  </a:lnTo>
                  <a:lnTo>
                    <a:pt x="3533" y="27458"/>
                  </a:lnTo>
                  <a:lnTo>
                    <a:pt x="0" y="44958"/>
                  </a:lnTo>
                  <a:lnTo>
                    <a:pt x="0" y="224790"/>
                  </a:lnTo>
                  <a:lnTo>
                    <a:pt x="3533" y="242289"/>
                  </a:lnTo>
                  <a:lnTo>
                    <a:pt x="13168" y="256579"/>
                  </a:lnTo>
                  <a:lnTo>
                    <a:pt x="27458" y="266214"/>
                  </a:lnTo>
                  <a:lnTo>
                    <a:pt x="44958" y="269748"/>
                  </a:lnTo>
                  <a:lnTo>
                    <a:pt x="1024890" y="269748"/>
                  </a:lnTo>
                  <a:lnTo>
                    <a:pt x="1042389" y="266214"/>
                  </a:lnTo>
                  <a:lnTo>
                    <a:pt x="1056679" y="256579"/>
                  </a:lnTo>
                  <a:lnTo>
                    <a:pt x="1066314" y="242289"/>
                  </a:lnTo>
                  <a:lnTo>
                    <a:pt x="1069848" y="224790"/>
                  </a:lnTo>
                  <a:lnTo>
                    <a:pt x="1069848" y="44958"/>
                  </a:lnTo>
                  <a:lnTo>
                    <a:pt x="1066314" y="27458"/>
                  </a:lnTo>
                  <a:lnTo>
                    <a:pt x="1056679" y="13168"/>
                  </a:lnTo>
                  <a:lnTo>
                    <a:pt x="1042389" y="3533"/>
                  </a:lnTo>
                  <a:lnTo>
                    <a:pt x="1024890" y="0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4801362" y="3376421"/>
              <a:ext cx="1069975" cy="269875"/>
            </a:xfrm>
            <a:custGeom>
              <a:avLst/>
              <a:gdLst/>
              <a:ahLst/>
              <a:cxnLst/>
              <a:rect l="l" t="t" r="r" b="b"/>
              <a:pathLst>
                <a:path w="1069975" h="269875">
                  <a:moveTo>
                    <a:pt x="0" y="44958"/>
                  </a:moveTo>
                  <a:lnTo>
                    <a:pt x="3533" y="27458"/>
                  </a:lnTo>
                  <a:lnTo>
                    <a:pt x="13168" y="13168"/>
                  </a:lnTo>
                  <a:lnTo>
                    <a:pt x="27458" y="3533"/>
                  </a:lnTo>
                  <a:lnTo>
                    <a:pt x="44958" y="0"/>
                  </a:lnTo>
                  <a:lnTo>
                    <a:pt x="1024890" y="0"/>
                  </a:lnTo>
                  <a:lnTo>
                    <a:pt x="1042389" y="3533"/>
                  </a:lnTo>
                  <a:lnTo>
                    <a:pt x="1056679" y="13168"/>
                  </a:lnTo>
                  <a:lnTo>
                    <a:pt x="1066314" y="27458"/>
                  </a:lnTo>
                  <a:lnTo>
                    <a:pt x="1069848" y="44958"/>
                  </a:lnTo>
                  <a:lnTo>
                    <a:pt x="1069848" y="224790"/>
                  </a:lnTo>
                  <a:lnTo>
                    <a:pt x="1066314" y="242289"/>
                  </a:lnTo>
                  <a:lnTo>
                    <a:pt x="1056679" y="256579"/>
                  </a:lnTo>
                  <a:lnTo>
                    <a:pt x="1042389" y="266214"/>
                  </a:lnTo>
                  <a:lnTo>
                    <a:pt x="1024890" y="269748"/>
                  </a:lnTo>
                  <a:lnTo>
                    <a:pt x="44958" y="269748"/>
                  </a:lnTo>
                  <a:lnTo>
                    <a:pt x="27458" y="266214"/>
                  </a:lnTo>
                  <a:lnTo>
                    <a:pt x="13168" y="256579"/>
                  </a:lnTo>
                  <a:lnTo>
                    <a:pt x="3533" y="242289"/>
                  </a:lnTo>
                  <a:lnTo>
                    <a:pt x="0" y="224790"/>
                  </a:lnTo>
                  <a:lnTo>
                    <a:pt x="0" y="44958"/>
                  </a:lnTo>
                  <a:close/>
                </a:path>
              </a:pathLst>
            </a:custGeom>
            <a:ln w="19812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4892031" y="3362591"/>
            <a:ext cx="866775" cy="26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950"/>
              </a:lnSpc>
              <a:spcBef>
                <a:spcPts val="90"/>
              </a:spcBef>
            </a:pPr>
            <a:r>
              <a:rPr dirty="0" sz="800" spc="-10">
                <a:latin typeface="Meiryo"/>
                <a:cs typeface="Meiryo"/>
              </a:rPr>
              <a:t>基幹系システム</a:t>
            </a:r>
            <a:r>
              <a:rPr dirty="0" sz="800" spc="-10" b="1">
                <a:latin typeface="Meiryo"/>
                <a:cs typeface="Meiryo"/>
              </a:rPr>
              <a:t>21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ts val="950"/>
              </a:lnSpc>
            </a:pPr>
            <a:r>
              <a:rPr dirty="0" sz="800" spc="-10" b="1">
                <a:latin typeface="Meiryo"/>
                <a:cs typeface="Meiryo"/>
              </a:rPr>
              <a:t>年以上が</a:t>
            </a:r>
            <a:r>
              <a:rPr dirty="0" sz="800" spc="-10" b="1">
                <a:solidFill>
                  <a:srgbClr val="FF0000"/>
                </a:solidFill>
                <a:latin typeface="Meiryo"/>
                <a:cs typeface="Meiryo"/>
              </a:rPr>
              <a:t>６割</a:t>
            </a:r>
            <a:endParaRPr sz="800">
              <a:latin typeface="Meiryo"/>
              <a:cs typeface="Meiryo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560322" y="5574539"/>
            <a:ext cx="3219450" cy="157480"/>
            <a:chOff x="1560322" y="5574539"/>
            <a:chExt cx="3219450" cy="157480"/>
          </a:xfrm>
        </p:grpSpPr>
        <p:sp>
          <p:nvSpPr>
            <p:cNvPr id="140" name="object 140"/>
            <p:cNvSpPr/>
            <p:nvPr/>
          </p:nvSpPr>
          <p:spPr>
            <a:xfrm>
              <a:off x="1570482" y="5584699"/>
              <a:ext cx="3199130" cy="137160"/>
            </a:xfrm>
            <a:custGeom>
              <a:avLst/>
              <a:gdLst/>
              <a:ahLst/>
              <a:cxnLst/>
              <a:rect l="l" t="t" r="r" b="b"/>
              <a:pathLst>
                <a:path w="3199129" h="137160">
                  <a:moveTo>
                    <a:pt x="3176016" y="0"/>
                  </a:moveTo>
                  <a:lnTo>
                    <a:pt x="22860" y="0"/>
                  </a:lnTo>
                  <a:lnTo>
                    <a:pt x="13962" y="1796"/>
                  </a:lnTo>
                  <a:lnTo>
                    <a:pt x="6696" y="6696"/>
                  </a:lnTo>
                  <a:lnTo>
                    <a:pt x="1796" y="13962"/>
                  </a:lnTo>
                  <a:lnTo>
                    <a:pt x="0" y="22860"/>
                  </a:lnTo>
                  <a:lnTo>
                    <a:pt x="0" y="114300"/>
                  </a:lnTo>
                  <a:lnTo>
                    <a:pt x="1796" y="123197"/>
                  </a:lnTo>
                  <a:lnTo>
                    <a:pt x="6696" y="130463"/>
                  </a:lnTo>
                  <a:lnTo>
                    <a:pt x="13962" y="135363"/>
                  </a:lnTo>
                  <a:lnTo>
                    <a:pt x="22860" y="137160"/>
                  </a:lnTo>
                  <a:lnTo>
                    <a:pt x="3176016" y="137160"/>
                  </a:lnTo>
                  <a:lnTo>
                    <a:pt x="3184913" y="135363"/>
                  </a:lnTo>
                  <a:lnTo>
                    <a:pt x="3192179" y="130463"/>
                  </a:lnTo>
                  <a:lnTo>
                    <a:pt x="3197079" y="123197"/>
                  </a:lnTo>
                  <a:lnTo>
                    <a:pt x="3198876" y="114300"/>
                  </a:lnTo>
                  <a:lnTo>
                    <a:pt x="3198876" y="22860"/>
                  </a:lnTo>
                  <a:lnTo>
                    <a:pt x="3197079" y="13962"/>
                  </a:lnTo>
                  <a:lnTo>
                    <a:pt x="3192179" y="6696"/>
                  </a:lnTo>
                  <a:lnTo>
                    <a:pt x="3184913" y="1796"/>
                  </a:lnTo>
                  <a:lnTo>
                    <a:pt x="3176016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570482" y="5584699"/>
              <a:ext cx="3199130" cy="137160"/>
            </a:xfrm>
            <a:custGeom>
              <a:avLst/>
              <a:gdLst/>
              <a:ahLst/>
              <a:cxnLst/>
              <a:rect l="l" t="t" r="r" b="b"/>
              <a:pathLst>
                <a:path w="3199129" h="137160">
                  <a:moveTo>
                    <a:pt x="0" y="22860"/>
                  </a:moveTo>
                  <a:lnTo>
                    <a:pt x="1796" y="13962"/>
                  </a:lnTo>
                  <a:lnTo>
                    <a:pt x="6696" y="6696"/>
                  </a:lnTo>
                  <a:lnTo>
                    <a:pt x="13962" y="1796"/>
                  </a:lnTo>
                  <a:lnTo>
                    <a:pt x="22860" y="0"/>
                  </a:lnTo>
                  <a:lnTo>
                    <a:pt x="3176016" y="0"/>
                  </a:lnTo>
                  <a:lnTo>
                    <a:pt x="3184913" y="1796"/>
                  </a:lnTo>
                  <a:lnTo>
                    <a:pt x="3192179" y="6696"/>
                  </a:lnTo>
                  <a:lnTo>
                    <a:pt x="3197079" y="13962"/>
                  </a:lnTo>
                  <a:lnTo>
                    <a:pt x="3198876" y="22860"/>
                  </a:lnTo>
                  <a:lnTo>
                    <a:pt x="3198876" y="114300"/>
                  </a:lnTo>
                  <a:lnTo>
                    <a:pt x="3197079" y="123197"/>
                  </a:lnTo>
                  <a:lnTo>
                    <a:pt x="3192179" y="130463"/>
                  </a:lnTo>
                  <a:lnTo>
                    <a:pt x="3184913" y="135363"/>
                  </a:lnTo>
                  <a:lnTo>
                    <a:pt x="3176016" y="137160"/>
                  </a:lnTo>
                  <a:lnTo>
                    <a:pt x="22860" y="137160"/>
                  </a:lnTo>
                  <a:lnTo>
                    <a:pt x="13962" y="135363"/>
                  </a:lnTo>
                  <a:lnTo>
                    <a:pt x="6696" y="130463"/>
                  </a:lnTo>
                  <a:lnTo>
                    <a:pt x="1796" y="123197"/>
                  </a:lnTo>
                  <a:lnTo>
                    <a:pt x="0" y="114300"/>
                  </a:lnTo>
                  <a:lnTo>
                    <a:pt x="0" y="22860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2455161" y="5567385"/>
            <a:ext cx="145986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Meiryo"/>
                <a:cs typeface="Meiryo"/>
              </a:rPr>
              <a:t>膨大になるデ</a:t>
            </a:r>
            <a:r>
              <a:rPr dirty="0" sz="750" spc="-10">
                <a:latin typeface="Meiryo"/>
                <a:cs typeface="Meiryo"/>
              </a:rPr>
              <a:t>ー</a:t>
            </a:r>
            <a:r>
              <a:rPr dirty="0" sz="750" spc="5">
                <a:latin typeface="Meiryo"/>
                <a:cs typeface="Meiryo"/>
              </a:rPr>
              <a:t>タ</a:t>
            </a:r>
            <a:r>
              <a:rPr dirty="0" sz="750" spc="-10">
                <a:latin typeface="Meiryo"/>
                <a:cs typeface="Meiryo"/>
              </a:rPr>
              <a:t>の</a:t>
            </a:r>
            <a:r>
              <a:rPr dirty="0" sz="750" spc="5">
                <a:latin typeface="Meiryo"/>
                <a:cs typeface="Meiryo"/>
              </a:rPr>
              <a:t>扱</a:t>
            </a:r>
            <a:r>
              <a:rPr dirty="0" sz="750" spc="-10">
                <a:latin typeface="Meiryo"/>
                <a:cs typeface="Meiryo"/>
              </a:rPr>
              <a:t>い</a:t>
            </a:r>
            <a:r>
              <a:rPr dirty="0" sz="750" spc="5">
                <a:latin typeface="Meiryo"/>
                <a:cs typeface="Meiryo"/>
              </a:rPr>
              <a:t>が</a:t>
            </a:r>
            <a:r>
              <a:rPr dirty="0" sz="750" spc="-10">
                <a:latin typeface="Meiryo"/>
                <a:cs typeface="Meiryo"/>
              </a:rPr>
              <a:t>困</a:t>
            </a:r>
            <a:r>
              <a:rPr dirty="0" sz="750" spc="5">
                <a:latin typeface="Meiryo"/>
                <a:cs typeface="Meiryo"/>
              </a:rPr>
              <a:t>難に</a:t>
            </a:r>
            <a:endParaRPr sz="750">
              <a:latin typeface="Meiryo"/>
              <a:cs typeface="Meiryo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6674866" y="2441192"/>
            <a:ext cx="3037840" cy="4056379"/>
            <a:chOff x="6674866" y="2441192"/>
            <a:chExt cx="3037840" cy="4056379"/>
          </a:xfrm>
        </p:grpSpPr>
        <p:sp>
          <p:nvSpPr>
            <p:cNvPr id="144" name="object 144"/>
            <p:cNvSpPr/>
            <p:nvPr/>
          </p:nvSpPr>
          <p:spPr>
            <a:xfrm>
              <a:off x="6685026" y="2451352"/>
              <a:ext cx="3017520" cy="4036060"/>
            </a:xfrm>
            <a:custGeom>
              <a:avLst/>
              <a:gdLst/>
              <a:ahLst/>
              <a:cxnLst/>
              <a:rect l="l" t="t" r="r" b="b"/>
              <a:pathLst>
                <a:path w="3017520" h="4036060">
                  <a:moveTo>
                    <a:pt x="2624302" y="0"/>
                  </a:moveTo>
                  <a:lnTo>
                    <a:pt x="2624302" y="171551"/>
                  </a:lnTo>
                  <a:lnTo>
                    <a:pt x="0" y="171551"/>
                  </a:lnTo>
                  <a:lnTo>
                    <a:pt x="0" y="3864000"/>
                  </a:lnTo>
                  <a:lnTo>
                    <a:pt x="2624302" y="3864000"/>
                  </a:lnTo>
                  <a:lnTo>
                    <a:pt x="2624302" y="4035552"/>
                  </a:lnTo>
                  <a:lnTo>
                    <a:pt x="3017520" y="2017776"/>
                  </a:lnTo>
                  <a:lnTo>
                    <a:pt x="2624302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685026" y="2451352"/>
              <a:ext cx="3017520" cy="4036060"/>
            </a:xfrm>
            <a:custGeom>
              <a:avLst/>
              <a:gdLst/>
              <a:ahLst/>
              <a:cxnLst/>
              <a:rect l="l" t="t" r="r" b="b"/>
              <a:pathLst>
                <a:path w="3017520" h="4036060">
                  <a:moveTo>
                    <a:pt x="0" y="171551"/>
                  </a:moveTo>
                  <a:lnTo>
                    <a:pt x="2624302" y="171551"/>
                  </a:lnTo>
                  <a:lnTo>
                    <a:pt x="2624302" y="0"/>
                  </a:lnTo>
                  <a:lnTo>
                    <a:pt x="3017520" y="2017776"/>
                  </a:lnTo>
                  <a:lnTo>
                    <a:pt x="2624302" y="4035552"/>
                  </a:lnTo>
                  <a:lnTo>
                    <a:pt x="2624302" y="3864000"/>
                  </a:lnTo>
                  <a:lnTo>
                    <a:pt x="0" y="3864000"/>
                  </a:lnTo>
                  <a:lnTo>
                    <a:pt x="0" y="171551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/>
          <p:cNvSpPr txBox="1"/>
          <p:nvPr/>
        </p:nvSpPr>
        <p:spPr>
          <a:xfrm>
            <a:off x="6762591" y="2859987"/>
            <a:ext cx="2473325" cy="155765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ザ：</a:t>
            </a:r>
            <a:endParaRPr sz="1100">
              <a:latin typeface="Meiryo UI"/>
              <a:cs typeface="Meiryo UI"/>
            </a:endParaRPr>
          </a:p>
          <a:p>
            <a:pPr algn="just" marL="170815" marR="508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爆発的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増加す</a:t>
            </a:r>
            <a:r>
              <a:rPr dirty="0" sz="1100" spc="-5">
                <a:latin typeface="Meiryo UI"/>
                <a:cs typeface="Meiryo UI"/>
              </a:rPr>
              <a:t>るデー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活用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き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>
                <a:latin typeface="Meiryo UI"/>
                <a:cs typeface="Meiryo UI"/>
              </a:rPr>
              <a:t>ず、 </a:t>
            </a:r>
            <a:r>
              <a:rPr dirty="0" sz="1100" spc="-5">
                <a:latin typeface="Meiryo UI"/>
                <a:cs typeface="Meiryo UI"/>
              </a:rPr>
              <a:t>デ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ル</a:t>
            </a:r>
            <a:r>
              <a:rPr dirty="0" sz="1100">
                <a:latin typeface="Meiryo UI"/>
                <a:cs typeface="Meiryo UI"/>
              </a:rPr>
              <a:t>競争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敗者に</a:t>
            </a:r>
            <a:endParaRPr sz="1100">
              <a:latin typeface="Meiryo UI"/>
              <a:cs typeface="Meiryo UI"/>
            </a:endParaRPr>
          </a:p>
          <a:p>
            <a:pPr algn="just" marL="170815" marR="42545" indent="-15875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多</a:t>
            </a:r>
            <a:r>
              <a:rPr dirty="0" sz="1100" spc="-5">
                <a:latin typeface="Meiryo UI"/>
                <a:cs typeface="Meiryo UI"/>
              </a:rPr>
              <a:t>くの</a:t>
            </a:r>
            <a:r>
              <a:rPr dirty="0" sz="1100">
                <a:latin typeface="Meiryo UI"/>
                <a:cs typeface="Meiryo UI"/>
              </a:rPr>
              <a:t>技術的負債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抱</a:t>
            </a:r>
            <a:r>
              <a:rPr dirty="0" sz="1100" spc="-5">
                <a:latin typeface="Meiryo UI"/>
                <a:cs typeface="Meiryo UI"/>
              </a:rPr>
              <a:t>え、</a:t>
            </a:r>
            <a:r>
              <a:rPr dirty="0" sz="1100" spc="-15">
                <a:latin typeface="Meiryo UI"/>
                <a:cs typeface="Meiryo UI"/>
              </a:rPr>
              <a:t>業</a:t>
            </a:r>
            <a:r>
              <a:rPr dirty="0" sz="1100">
                <a:latin typeface="Meiryo UI"/>
                <a:cs typeface="Meiryo UI"/>
              </a:rPr>
              <a:t>務基</a:t>
            </a:r>
            <a:r>
              <a:rPr dirty="0" sz="1100" spc="-15">
                <a:latin typeface="Meiryo UI"/>
                <a:cs typeface="Meiryo UI"/>
              </a:rPr>
              <a:t>盤</a:t>
            </a:r>
            <a:r>
              <a:rPr dirty="0" sz="1100">
                <a:latin typeface="Meiryo UI"/>
                <a:cs typeface="Meiryo UI"/>
              </a:rPr>
              <a:t>その </a:t>
            </a:r>
            <a:r>
              <a:rPr dirty="0" sz="1100" spc="-5">
                <a:latin typeface="Meiryo UI"/>
                <a:cs typeface="Meiryo UI"/>
              </a:rPr>
              <a:t>ものの</a:t>
            </a:r>
            <a:r>
              <a:rPr dirty="0" sz="1100">
                <a:latin typeface="Meiryo UI"/>
                <a:cs typeface="Meiryo UI"/>
              </a:rPr>
              <a:t>維持・継承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困難に</a:t>
            </a:r>
            <a:endParaRPr sz="1100">
              <a:latin typeface="Meiryo UI"/>
              <a:cs typeface="Meiryo UI"/>
            </a:endParaRPr>
          </a:p>
          <a:p>
            <a:pPr algn="just" marL="170815" marR="3175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 spc="-5">
                <a:latin typeface="Meiryo UI"/>
                <a:cs typeface="Meiryo UI"/>
              </a:rPr>
              <a:t>サ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バ</a:t>
            </a:r>
            <a:r>
              <a:rPr dirty="0" sz="1100" spc="-5">
                <a:latin typeface="Meiryo UI"/>
                <a:cs typeface="Meiryo UI"/>
              </a:rPr>
              <a:t>ーセキ</a:t>
            </a:r>
            <a:r>
              <a:rPr dirty="0" sz="1100">
                <a:latin typeface="Meiryo UI"/>
                <a:cs typeface="Meiryo UI"/>
              </a:rPr>
              <a:t>ュリ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ィ</a:t>
            </a:r>
            <a:r>
              <a:rPr dirty="0" sz="1100">
                <a:latin typeface="Meiryo UI"/>
                <a:cs typeface="Meiryo UI"/>
              </a:rPr>
              <a:t>や事故・災害</a:t>
            </a:r>
            <a:r>
              <a:rPr dirty="0" sz="1100" spc="-5">
                <a:latin typeface="Meiryo UI"/>
                <a:cs typeface="Meiryo UI"/>
              </a:rPr>
              <a:t>による</a:t>
            </a:r>
            <a:r>
              <a:rPr dirty="0" sz="1100">
                <a:latin typeface="Meiryo UI"/>
                <a:cs typeface="Meiryo UI"/>
              </a:rPr>
              <a:t>シ 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ムト</a:t>
            </a:r>
            <a:r>
              <a:rPr dirty="0" sz="1100">
                <a:latin typeface="Meiryo UI"/>
                <a:cs typeface="Meiryo UI"/>
              </a:rPr>
              <a:t>ラ</a:t>
            </a:r>
            <a:r>
              <a:rPr dirty="0" sz="1100" spc="-5">
                <a:latin typeface="Meiryo UI"/>
                <a:cs typeface="Meiryo UI"/>
              </a:rPr>
              <a:t>ブル</a:t>
            </a:r>
            <a:r>
              <a:rPr dirty="0" sz="1100">
                <a:latin typeface="Meiryo UI"/>
                <a:cs typeface="Meiryo UI"/>
              </a:rPr>
              <a:t>や</a:t>
            </a:r>
            <a:r>
              <a:rPr dirty="0" sz="1100" spc="-5">
                <a:latin typeface="Meiryo UI"/>
                <a:cs typeface="Meiryo UI"/>
              </a:rPr>
              <a:t>デー</a:t>
            </a:r>
            <a:r>
              <a:rPr dirty="0" sz="1100">
                <a:latin typeface="Meiryo UI"/>
                <a:cs typeface="Meiryo UI"/>
              </a:rPr>
              <a:t>タ滅失・流出</a:t>
            </a:r>
            <a:r>
              <a:rPr dirty="0" sz="1100" spc="-15">
                <a:latin typeface="Meiryo UI"/>
                <a:cs typeface="Meiryo UI"/>
              </a:rPr>
              <a:t>等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リス ク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高</a:t>
            </a:r>
            <a:r>
              <a:rPr dirty="0" sz="1100" spc="-5">
                <a:latin typeface="Meiryo UI"/>
                <a:cs typeface="Meiryo UI"/>
              </a:rPr>
              <a:t>まり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762591" y="4521148"/>
            <a:ext cx="2471420" cy="151955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ベン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：</a:t>
            </a:r>
            <a:endParaRPr sz="1100">
              <a:latin typeface="Meiryo UI"/>
              <a:cs typeface="Meiryo UI"/>
            </a:endParaRPr>
          </a:p>
          <a:p>
            <a:pPr marL="170815" marR="508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技術的負債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保守・運用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5">
                <a:latin typeface="Meiryo UI"/>
                <a:cs typeface="Meiryo UI"/>
              </a:rPr>
              <a:t>ソー</a:t>
            </a:r>
            <a:r>
              <a:rPr dirty="0" sz="1100" spc="-2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割 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ざ</a:t>
            </a:r>
            <a:r>
              <a:rPr dirty="0" sz="1100" spc="-5">
                <a:latin typeface="Meiryo UI"/>
                <a:cs typeface="Meiryo UI"/>
              </a:rPr>
              <a:t>るを</a:t>
            </a:r>
            <a:r>
              <a:rPr dirty="0" sz="1100">
                <a:latin typeface="Meiryo UI"/>
                <a:cs typeface="Meiryo UI"/>
              </a:rPr>
              <a:t>得ず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最先端</a:t>
            </a:r>
            <a:r>
              <a:rPr dirty="0" sz="1100" spc="-5">
                <a:latin typeface="Meiryo UI"/>
                <a:cs typeface="Meiryo UI"/>
              </a:rPr>
              <a:t>のデ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1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ル</a:t>
            </a:r>
            <a:r>
              <a:rPr dirty="0" sz="1100">
                <a:latin typeface="Meiryo UI"/>
                <a:cs typeface="Meiryo UI"/>
              </a:rPr>
              <a:t>技術</a:t>
            </a:r>
            <a:r>
              <a:rPr dirty="0" sz="1100" spc="-20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担 </a:t>
            </a:r>
            <a:r>
              <a:rPr dirty="0" sz="1100">
                <a:latin typeface="Meiryo UI"/>
                <a:cs typeface="Meiryo UI"/>
              </a:rPr>
              <a:t>う人材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確保</a:t>
            </a:r>
            <a:r>
              <a:rPr dirty="0" sz="1100" spc="-5">
                <a:latin typeface="Meiryo UI"/>
                <a:cs typeface="Meiryo UI"/>
              </a:rPr>
              <a:t>でき</a:t>
            </a:r>
            <a:r>
              <a:rPr dirty="0" sz="1100">
                <a:latin typeface="Meiryo UI"/>
                <a:cs typeface="Meiryo UI"/>
              </a:rPr>
              <a:t>ず</a:t>
            </a:r>
            <a:endParaRPr sz="1100">
              <a:latin typeface="Meiryo UI"/>
              <a:cs typeface="Meiryo UI"/>
            </a:endParaRPr>
          </a:p>
          <a:p>
            <a:pPr marL="170815" marR="62865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 spc="-5">
                <a:latin typeface="Meiryo UI"/>
                <a:cs typeface="Meiryo UI"/>
              </a:rPr>
              <a:t>レ</a:t>
            </a:r>
            <a:r>
              <a:rPr dirty="0" sz="1100">
                <a:latin typeface="Meiryo UI"/>
                <a:cs typeface="Meiryo UI"/>
              </a:rPr>
              <a:t>ガ</a:t>
            </a:r>
            <a:r>
              <a:rPr dirty="0" sz="1100" spc="-5">
                <a:latin typeface="Meiryo UI"/>
                <a:cs typeface="Meiryo UI"/>
              </a:rPr>
              <a:t>シーシ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ムサポートに</a:t>
            </a:r>
            <a:r>
              <a:rPr dirty="0" sz="1100">
                <a:latin typeface="Meiryo UI"/>
                <a:cs typeface="Meiryo UI"/>
              </a:rPr>
              <a:t>伴う</a:t>
            </a:r>
            <a:r>
              <a:rPr dirty="0" sz="1100" spc="-15">
                <a:latin typeface="Meiryo UI"/>
                <a:cs typeface="Meiryo UI"/>
              </a:rPr>
              <a:t>人</a:t>
            </a:r>
            <a:r>
              <a:rPr dirty="0" sz="1100">
                <a:latin typeface="Meiryo UI"/>
                <a:cs typeface="Meiryo UI"/>
              </a:rPr>
              <a:t>月商売 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受託型業務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ら脱却</a:t>
            </a:r>
            <a:r>
              <a:rPr dirty="0" sz="1100" spc="-5">
                <a:latin typeface="Meiryo UI"/>
                <a:cs typeface="Meiryo UI"/>
              </a:rPr>
              <a:t>でき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>
                <a:latin typeface="Meiryo UI"/>
                <a:cs typeface="Meiryo UI"/>
              </a:rPr>
              <a:t>い</a:t>
            </a:r>
            <a:endParaRPr sz="1100">
              <a:latin typeface="Meiryo UI"/>
              <a:cs typeface="Meiryo UI"/>
            </a:endParaRPr>
          </a:p>
          <a:p>
            <a:pPr marL="170815" marR="90805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クラ</a:t>
            </a:r>
            <a:r>
              <a:rPr dirty="0" sz="1100" spc="-5">
                <a:latin typeface="Meiryo UI"/>
                <a:cs typeface="Meiryo UI"/>
              </a:rPr>
              <a:t>ウドベー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のサービ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開発・</a:t>
            </a:r>
            <a:r>
              <a:rPr dirty="0" sz="1100" spc="-15">
                <a:latin typeface="Meiryo UI"/>
                <a:cs typeface="Meiryo UI"/>
              </a:rPr>
              <a:t>提</a:t>
            </a:r>
            <a:r>
              <a:rPr dirty="0" sz="1100">
                <a:latin typeface="Meiryo UI"/>
                <a:cs typeface="Meiryo UI"/>
              </a:rPr>
              <a:t>供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いう </a:t>
            </a:r>
            <a:r>
              <a:rPr dirty="0" sz="1100">
                <a:latin typeface="Meiryo UI"/>
                <a:cs typeface="Meiryo UI"/>
              </a:rPr>
              <a:t>世界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主戦場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攻</a:t>
            </a:r>
            <a:r>
              <a:rPr dirty="0" sz="1100" spc="-5">
                <a:latin typeface="Meiryo UI"/>
                <a:cs typeface="Meiryo UI"/>
              </a:rPr>
              <a:t>めあ</a:t>
            </a:r>
            <a:r>
              <a:rPr dirty="0" sz="1100">
                <a:latin typeface="Meiryo UI"/>
                <a:cs typeface="Meiryo UI"/>
              </a:rPr>
              <a:t>ぐ</a:t>
            </a:r>
            <a:r>
              <a:rPr dirty="0" sz="1100" spc="-10">
                <a:latin typeface="Meiryo UI"/>
                <a:cs typeface="Meiryo UI"/>
              </a:rPr>
              <a:t>ね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状</a:t>
            </a:r>
            <a:r>
              <a:rPr dirty="0" sz="1100" spc="-15">
                <a:latin typeface="Meiryo UI"/>
                <a:cs typeface="Meiryo UI"/>
              </a:rPr>
              <a:t>態</a:t>
            </a:r>
            <a:r>
              <a:rPr dirty="0" sz="1100">
                <a:latin typeface="Meiryo UI"/>
                <a:cs typeface="Meiryo UI"/>
              </a:rPr>
              <a:t>に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6566719" y="2353055"/>
            <a:ext cx="2703830" cy="609600"/>
            <a:chOff x="6566719" y="2353055"/>
            <a:chExt cx="2703830" cy="609600"/>
          </a:xfrm>
        </p:grpSpPr>
        <p:pic>
          <p:nvPicPr>
            <p:cNvPr id="149" name="object 1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0223" y="2353055"/>
              <a:ext cx="620267" cy="609599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97467" y="2380488"/>
              <a:ext cx="525779" cy="515111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8848752" y="2534193"/>
              <a:ext cx="223520" cy="53975"/>
            </a:xfrm>
            <a:custGeom>
              <a:avLst/>
              <a:gdLst/>
              <a:ahLst/>
              <a:cxnLst/>
              <a:rect l="l" t="t" r="r" b="b"/>
              <a:pathLst>
                <a:path w="223520" h="53975">
                  <a:moveTo>
                    <a:pt x="0" y="26822"/>
                  </a:moveTo>
                  <a:lnTo>
                    <a:pt x="2151" y="16378"/>
                  </a:lnTo>
                  <a:lnTo>
                    <a:pt x="8018" y="7853"/>
                  </a:lnTo>
                  <a:lnTo>
                    <a:pt x="16721" y="2106"/>
                  </a:lnTo>
                  <a:lnTo>
                    <a:pt x="27381" y="0"/>
                  </a:lnTo>
                  <a:lnTo>
                    <a:pt x="38040" y="2106"/>
                  </a:lnTo>
                  <a:lnTo>
                    <a:pt x="46743" y="7853"/>
                  </a:lnTo>
                  <a:lnTo>
                    <a:pt x="52611" y="16378"/>
                  </a:lnTo>
                  <a:lnTo>
                    <a:pt x="54762" y="26822"/>
                  </a:lnTo>
                  <a:lnTo>
                    <a:pt x="52611" y="37267"/>
                  </a:lnTo>
                  <a:lnTo>
                    <a:pt x="46743" y="45797"/>
                  </a:lnTo>
                  <a:lnTo>
                    <a:pt x="38040" y="51548"/>
                  </a:lnTo>
                  <a:lnTo>
                    <a:pt x="27381" y="53657"/>
                  </a:lnTo>
                  <a:lnTo>
                    <a:pt x="16721" y="51548"/>
                  </a:lnTo>
                  <a:lnTo>
                    <a:pt x="8018" y="45797"/>
                  </a:lnTo>
                  <a:lnTo>
                    <a:pt x="2151" y="37267"/>
                  </a:lnTo>
                  <a:lnTo>
                    <a:pt x="0" y="26822"/>
                  </a:lnTo>
                  <a:close/>
                </a:path>
                <a:path w="223520" h="53975">
                  <a:moveTo>
                    <a:pt x="168440" y="26822"/>
                  </a:moveTo>
                  <a:lnTo>
                    <a:pt x="170593" y="16378"/>
                  </a:lnTo>
                  <a:lnTo>
                    <a:pt x="176464" y="7853"/>
                  </a:lnTo>
                  <a:lnTo>
                    <a:pt x="185172" y="2106"/>
                  </a:lnTo>
                  <a:lnTo>
                    <a:pt x="195834" y="0"/>
                  </a:lnTo>
                  <a:lnTo>
                    <a:pt x="206488" y="2106"/>
                  </a:lnTo>
                  <a:lnTo>
                    <a:pt x="215191" y="7853"/>
                  </a:lnTo>
                  <a:lnTo>
                    <a:pt x="221062" y="16378"/>
                  </a:lnTo>
                  <a:lnTo>
                    <a:pt x="223215" y="26822"/>
                  </a:lnTo>
                  <a:lnTo>
                    <a:pt x="221062" y="37267"/>
                  </a:lnTo>
                  <a:lnTo>
                    <a:pt x="215191" y="45797"/>
                  </a:lnTo>
                  <a:lnTo>
                    <a:pt x="206488" y="51548"/>
                  </a:lnTo>
                  <a:lnTo>
                    <a:pt x="195834" y="53657"/>
                  </a:lnTo>
                  <a:lnTo>
                    <a:pt x="185172" y="51548"/>
                  </a:lnTo>
                  <a:lnTo>
                    <a:pt x="176464" y="45797"/>
                  </a:lnTo>
                  <a:lnTo>
                    <a:pt x="170593" y="37267"/>
                  </a:lnTo>
                  <a:lnTo>
                    <a:pt x="168440" y="2682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8817871" y="2750362"/>
              <a:ext cx="285115" cy="48260"/>
            </a:xfrm>
            <a:custGeom>
              <a:avLst/>
              <a:gdLst/>
              <a:ahLst/>
              <a:cxnLst/>
              <a:rect l="l" t="t" r="r" b="b"/>
              <a:pathLst>
                <a:path w="285115" h="48260">
                  <a:moveTo>
                    <a:pt x="0" y="47939"/>
                  </a:moveTo>
                  <a:lnTo>
                    <a:pt x="47488" y="21306"/>
                  </a:lnTo>
                  <a:lnTo>
                    <a:pt x="94957" y="5326"/>
                  </a:lnTo>
                  <a:lnTo>
                    <a:pt x="142408" y="0"/>
                  </a:lnTo>
                  <a:lnTo>
                    <a:pt x="189839" y="5326"/>
                  </a:lnTo>
                  <a:lnTo>
                    <a:pt x="237251" y="21306"/>
                  </a:lnTo>
                  <a:lnTo>
                    <a:pt x="284645" y="47939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8697470" y="2380487"/>
              <a:ext cx="525780" cy="515620"/>
            </a:xfrm>
            <a:custGeom>
              <a:avLst/>
              <a:gdLst/>
              <a:ahLst/>
              <a:cxnLst/>
              <a:rect l="l" t="t" r="r" b="b"/>
              <a:pathLst>
                <a:path w="525779" h="515619">
                  <a:moveTo>
                    <a:pt x="0" y="257555"/>
                  </a:moveTo>
                  <a:lnTo>
                    <a:pt x="4235" y="211261"/>
                  </a:lnTo>
                  <a:lnTo>
                    <a:pt x="16447" y="167688"/>
                  </a:lnTo>
                  <a:lnTo>
                    <a:pt x="35893" y="127564"/>
                  </a:lnTo>
                  <a:lnTo>
                    <a:pt x="61829" y="91617"/>
                  </a:lnTo>
                  <a:lnTo>
                    <a:pt x="93514" y="60575"/>
                  </a:lnTo>
                  <a:lnTo>
                    <a:pt x="130206" y="35164"/>
                  </a:lnTo>
                  <a:lnTo>
                    <a:pt x="171160" y="16113"/>
                  </a:lnTo>
                  <a:lnTo>
                    <a:pt x="215636" y="4149"/>
                  </a:lnTo>
                  <a:lnTo>
                    <a:pt x="262890" y="0"/>
                  </a:lnTo>
                  <a:lnTo>
                    <a:pt x="310143" y="4149"/>
                  </a:lnTo>
                  <a:lnTo>
                    <a:pt x="354619" y="16113"/>
                  </a:lnTo>
                  <a:lnTo>
                    <a:pt x="395573" y="35164"/>
                  </a:lnTo>
                  <a:lnTo>
                    <a:pt x="432265" y="60575"/>
                  </a:lnTo>
                  <a:lnTo>
                    <a:pt x="463950" y="91617"/>
                  </a:lnTo>
                  <a:lnTo>
                    <a:pt x="489886" y="127564"/>
                  </a:lnTo>
                  <a:lnTo>
                    <a:pt x="509332" y="167688"/>
                  </a:lnTo>
                  <a:lnTo>
                    <a:pt x="521544" y="211261"/>
                  </a:lnTo>
                  <a:lnTo>
                    <a:pt x="525780" y="257555"/>
                  </a:lnTo>
                  <a:lnTo>
                    <a:pt x="521544" y="303850"/>
                  </a:lnTo>
                  <a:lnTo>
                    <a:pt x="509332" y="347423"/>
                  </a:lnTo>
                  <a:lnTo>
                    <a:pt x="489886" y="387547"/>
                  </a:lnTo>
                  <a:lnTo>
                    <a:pt x="463950" y="423494"/>
                  </a:lnTo>
                  <a:lnTo>
                    <a:pt x="432265" y="454536"/>
                  </a:lnTo>
                  <a:lnTo>
                    <a:pt x="395573" y="479947"/>
                  </a:lnTo>
                  <a:lnTo>
                    <a:pt x="354619" y="498998"/>
                  </a:lnTo>
                  <a:lnTo>
                    <a:pt x="310143" y="510962"/>
                  </a:lnTo>
                  <a:lnTo>
                    <a:pt x="262890" y="515111"/>
                  </a:lnTo>
                  <a:lnTo>
                    <a:pt x="215636" y="510962"/>
                  </a:lnTo>
                  <a:lnTo>
                    <a:pt x="171160" y="498998"/>
                  </a:lnTo>
                  <a:lnTo>
                    <a:pt x="130206" y="479947"/>
                  </a:lnTo>
                  <a:lnTo>
                    <a:pt x="93514" y="454536"/>
                  </a:lnTo>
                  <a:lnTo>
                    <a:pt x="61829" y="423494"/>
                  </a:lnTo>
                  <a:lnTo>
                    <a:pt x="35893" y="387547"/>
                  </a:lnTo>
                  <a:lnTo>
                    <a:pt x="16447" y="347423"/>
                  </a:lnTo>
                  <a:lnTo>
                    <a:pt x="4235" y="303850"/>
                  </a:lnTo>
                  <a:lnTo>
                    <a:pt x="0" y="25755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571481" y="2430499"/>
              <a:ext cx="1598295" cy="355600"/>
            </a:xfrm>
            <a:custGeom>
              <a:avLst/>
              <a:gdLst/>
              <a:ahLst/>
              <a:cxnLst/>
              <a:rect l="l" t="t" r="r" b="b"/>
              <a:pathLst>
                <a:path w="1598295" h="355600">
                  <a:moveTo>
                    <a:pt x="984807" y="0"/>
                  </a:moveTo>
                  <a:lnTo>
                    <a:pt x="923464" y="2438"/>
                  </a:lnTo>
                  <a:lnTo>
                    <a:pt x="869618" y="11662"/>
                  </a:lnTo>
                  <a:lnTo>
                    <a:pt x="830234" y="26971"/>
                  </a:lnTo>
                  <a:lnTo>
                    <a:pt x="819711" y="24051"/>
                  </a:lnTo>
                  <a:lnTo>
                    <a:pt x="724660" y="10615"/>
                  </a:lnTo>
                  <a:lnTo>
                    <a:pt x="663728" y="10411"/>
                  </a:lnTo>
                  <a:lnTo>
                    <a:pt x="606011" y="15764"/>
                  </a:lnTo>
                  <a:lnTo>
                    <a:pt x="555900" y="26267"/>
                  </a:lnTo>
                  <a:lnTo>
                    <a:pt x="517788" y="41512"/>
                  </a:lnTo>
                  <a:lnTo>
                    <a:pt x="480258" y="36075"/>
                  </a:lnTo>
                  <a:lnTo>
                    <a:pt x="440542" y="32617"/>
                  </a:lnTo>
                  <a:lnTo>
                    <a:pt x="399486" y="31191"/>
                  </a:lnTo>
                  <a:lnTo>
                    <a:pt x="357933" y="31848"/>
                  </a:lnTo>
                  <a:lnTo>
                    <a:pt x="293371" y="37224"/>
                  </a:lnTo>
                  <a:lnTo>
                    <a:pt x="237667" y="47200"/>
                  </a:lnTo>
                  <a:lnTo>
                    <a:pt x="192860" y="60964"/>
                  </a:lnTo>
                  <a:lnTo>
                    <a:pt x="144086" y="96612"/>
                  </a:lnTo>
                  <a:lnTo>
                    <a:pt x="144192" y="116874"/>
                  </a:lnTo>
                  <a:lnTo>
                    <a:pt x="142846" y="117979"/>
                  </a:lnTo>
                  <a:lnTo>
                    <a:pt x="72382" y="125497"/>
                  </a:lnTo>
                  <a:lnTo>
                    <a:pt x="20710" y="141893"/>
                  </a:lnTo>
                  <a:lnTo>
                    <a:pt x="0" y="160249"/>
                  </a:lnTo>
                  <a:lnTo>
                    <a:pt x="3900" y="178945"/>
                  </a:lnTo>
                  <a:lnTo>
                    <a:pt x="30563" y="195832"/>
                  </a:lnTo>
                  <a:lnTo>
                    <a:pt x="78140" y="208759"/>
                  </a:lnTo>
                  <a:lnTo>
                    <a:pt x="57057" y="217248"/>
                  </a:lnTo>
                  <a:lnTo>
                    <a:pt x="42702" y="226800"/>
                  </a:lnTo>
                  <a:lnTo>
                    <a:pt x="35465" y="237060"/>
                  </a:lnTo>
                  <a:lnTo>
                    <a:pt x="35734" y="247671"/>
                  </a:lnTo>
                  <a:lnTo>
                    <a:pt x="55628" y="266031"/>
                  </a:lnTo>
                  <a:lnTo>
                    <a:pt x="95909" y="280171"/>
                  </a:lnTo>
                  <a:lnTo>
                    <a:pt x="150822" y="288719"/>
                  </a:lnTo>
                  <a:lnTo>
                    <a:pt x="214614" y="290305"/>
                  </a:lnTo>
                  <a:lnTo>
                    <a:pt x="252243" y="305930"/>
                  </a:lnTo>
                  <a:lnTo>
                    <a:pt x="294099" y="317271"/>
                  </a:lnTo>
                  <a:lnTo>
                    <a:pt x="341631" y="325772"/>
                  </a:lnTo>
                  <a:lnTo>
                    <a:pt x="393263" y="331314"/>
                  </a:lnTo>
                  <a:lnTo>
                    <a:pt x="447421" y="333776"/>
                  </a:lnTo>
                  <a:lnTo>
                    <a:pt x="502531" y="333040"/>
                  </a:lnTo>
                  <a:lnTo>
                    <a:pt x="557017" y="328987"/>
                  </a:lnTo>
                  <a:lnTo>
                    <a:pt x="609304" y="321496"/>
                  </a:lnTo>
                  <a:lnTo>
                    <a:pt x="636202" y="331683"/>
                  </a:lnTo>
                  <a:lnTo>
                    <a:pt x="668209" y="340261"/>
                  </a:lnTo>
                  <a:lnTo>
                    <a:pt x="704561" y="347057"/>
                  </a:lnTo>
                  <a:lnTo>
                    <a:pt x="744496" y="351900"/>
                  </a:lnTo>
                  <a:lnTo>
                    <a:pt x="801189" y="355016"/>
                  </a:lnTo>
                  <a:lnTo>
                    <a:pt x="856920" y="354180"/>
                  </a:lnTo>
                  <a:lnTo>
                    <a:pt x="909821" y="349697"/>
                  </a:lnTo>
                  <a:lnTo>
                    <a:pt x="958023" y="341869"/>
                  </a:lnTo>
                  <a:lnTo>
                    <a:pt x="999657" y="331000"/>
                  </a:lnTo>
                  <a:lnTo>
                    <a:pt x="1055748" y="301354"/>
                  </a:lnTo>
                  <a:lnTo>
                    <a:pt x="1081751" y="305536"/>
                  </a:lnTo>
                  <a:lnTo>
                    <a:pt x="1109278" y="308590"/>
                  </a:lnTo>
                  <a:lnTo>
                    <a:pt x="1137929" y="310477"/>
                  </a:lnTo>
                  <a:lnTo>
                    <a:pt x="1167304" y="311159"/>
                  </a:lnTo>
                  <a:lnTo>
                    <a:pt x="1234988" y="308029"/>
                  </a:lnTo>
                  <a:lnTo>
                    <a:pt x="1293939" y="298994"/>
                  </a:lnTo>
                  <a:lnTo>
                    <a:pt x="1340606" y="285111"/>
                  </a:lnTo>
                  <a:lnTo>
                    <a:pt x="1371439" y="267435"/>
                  </a:lnTo>
                  <a:lnTo>
                    <a:pt x="1382887" y="247024"/>
                  </a:lnTo>
                  <a:lnTo>
                    <a:pt x="1414365" y="245026"/>
                  </a:lnTo>
                  <a:lnTo>
                    <a:pt x="1473293" y="237521"/>
                  </a:lnTo>
                  <a:lnTo>
                    <a:pt x="1555013" y="214443"/>
                  </a:lnTo>
                  <a:lnTo>
                    <a:pt x="1587885" y="193237"/>
                  </a:lnTo>
                  <a:lnTo>
                    <a:pt x="1597860" y="170233"/>
                  </a:lnTo>
                  <a:lnTo>
                    <a:pt x="1584179" y="147180"/>
                  </a:lnTo>
                  <a:lnTo>
                    <a:pt x="1546082" y="125828"/>
                  </a:lnTo>
                  <a:lnTo>
                    <a:pt x="1549689" y="123275"/>
                  </a:lnTo>
                  <a:lnTo>
                    <a:pt x="1552699" y="120659"/>
                  </a:lnTo>
                  <a:lnTo>
                    <a:pt x="1555112" y="117979"/>
                  </a:lnTo>
                  <a:lnTo>
                    <a:pt x="1560321" y="94294"/>
                  </a:lnTo>
                  <a:lnTo>
                    <a:pt x="1536015" y="72591"/>
                  </a:lnTo>
                  <a:lnTo>
                    <a:pt x="1486648" y="55234"/>
                  </a:lnTo>
                  <a:lnTo>
                    <a:pt x="1416669" y="44586"/>
                  </a:lnTo>
                  <a:lnTo>
                    <a:pt x="1408551" y="35548"/>
                  </a:lnTo>
                  <a:lnTo>
                    <a:pt x="1356052" y="12848"/>
                  </a:lnTo>
                  <a:lnTo>
                    <a:pt x="1306835" y="3879"/>
                  </a:lnTo>
                  <a:lnTo>
                    <a:pt x="1252750" y="128"/>
                  </a:lnTo>
                  <a:lnTo>
                    <a:pt x="1197965" y="1491"/>
                  </a:lnTo>
                  <a:lnTo>
                    <a:pt x="1146647" y="7866"/>
                  </a:lnTo>
                  <a:lnTo>
                    <a:pt x="1102966" y="19148"/>
                  </a:lnTo>
                  <a:lnTo>
                    <a:pt x="1090964" y="14907"/>
                  </a:lnTo>
                  <a:lnTo>
                    <a:pt x="1077490" y="11123"/>
                  </a:lnTo>
                  <a:lnTo>
                    <a:pt x="1062683" y="7826"/>
                  </a:lnTo>
                  <a:lnTo>
                    <a:pt x="1046680" y="5051"/>
                  </a:lnTo>
                  <a:lnTo>
                    <a:pt x="984807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6571481" y="2430499"/>
              <a:ext cx="1598295" cy="355600"/>
            </a:xfrm>
            <a:custGeom>
              <a:avLst/>
              <a:gdLst/>
              <a:ahLst/>
              <a:cxnLst/>
              <a:rect l="l" t="t" r="r" b="b"/>
              <a:pathLst>
                <a:path w="1598295" h="355600">
                  <a:moveTo>
                    <a:pt x="144192" y="116874"/>
                  </a:moveTo>
                  <a:lnTo>
                    <a:pt x="160987" y="77705"/>
                  </a:lnTo>
                  <a:lnTo>
                    <a:pt x="237667" y="47200"/>
                  </a:lnTo>
                  <a:lnTo>
                    <a:pt x="293371" y="37224"/>
                  </a:lnTo>
                  <a:lnTo>
                    <a:pt x="357933" y="31848"/>
                  </a:lnTo>
                  <a:lnTo>
                    <a:pt x="399486" y="31191"/>
                  </a:lnTo>
                  <a:lnTo>
                    <a:pt x="440542" y="32617"/>
                  </a:lnTo>
                  <a:lnTo>
                    <a:pt x="480258" y="36075"/>
                  </a:lnTo>
                  <a:lnTo>
                    <a:pt x="517788" y="41512"/>
                  </a:lnTo>
                  <a:lnTo>
                    <a:pt x="555900" y="26267"/>
                  </a:lnTo>
                  <a:lnTo>
                    <a:pt x="606011" y="15764"/>
                  </a:lnTo>
                  <a:lnTo>
                    <a:pt x="663728" y="10411"/>
                  </a:lnTo>
                  <a:lnTo>
                    <a:pt x="724660" y="10615"/>
                  </a:lnTo>
                  <a:lnTo>
                    <a:pt x="784412" y="16785"/>
                  </a:lnTo>
                  <a:lnTo>
                    <a:pt x="830234" y="26971"/>
                  </a:lnTo>
                  <a:lnTo>
                    <a:pt x="869618" y="11662"/>
                  </a:lnTo>
                  <a:lnTo>
                    <a:pt x="923464" y="2438"/>
                  </a:lnTo>
                  <a:lnTo>
                    <a:pt x="984807" y="0"/>
                  </a:lnTo>
                  <a:lnTo>
                    <a:pt x="1046680" y="5051"/>
                  </a:lnTo>
                  <a:lnTo>
                    <a:pt x="1062683" y="7826"/>
                  </a:lnTo>
                  <a:lnTo>
                    <a:pt x="1077490" y="11123"/>
                  </a:lnTo>
                  <a:lnTo>
                    <a:pt x="1090964" y="14907"/>
                  </a:lnTo>
                  <a:lnTo>
                    <a:pt x="1102966" y="19148"/>
                  </a:lnTo>
                  <a:lnTo>
                    <a:pt x="1146647" y="7866"/>
                  </a:lnTo>
                  <a:lnTo>
                    <a:pt x="1197965" y="1491"/>
                  </a:lnTo>
                  <a:lnTo>
                    <a:pt x="1252750" y="128"/>
                  </a:lnTo>
                  <a:lnTo>
                    <a:pt x="1306835" y="3879"/>
                  </a:lnTo>
                  <a:lnTo>
                    <a:pt x="1356052" y="12848"/>
                  </a:lnTo>
                  <a:lnTo>
                    <a:pt x="1395514" y="27126"/>
                  </a:lnTo>
                  <a:lnTo>
                    <a:pt x="1416669" y="44586"/>
                  </a:lnTo>
                  <a:lnTo>
                    <a:pt x="1486648" y="55234"/>
                  </a:lnTo>
                  <a:lnTo>
                    <a:pt x="1536015" y="72591"/>
                  </a:lnTo>
                  <a:lnTo>
                    <a:pt x="1560321" y="94294"/>
                  </a:lnTo>
                  <a:lnTo>
                    <a:pt x="1555112" y="117979"/>
                  </a:lnTo>
                  <a:lnTo>
                    <a:pt x="1552699" y="120659"/>
                  </a:lnTo>
                  <a:lnTo>
                    <a:pt x="1549689" y="123275"/>
                  </a:lnTo>
                  <a:lnTo>
                    <a:pt x="1546082" y="125828"/>
                  </a:lnTo>
                  <a:lnTo>
                    <a:pt x="1584179" y="147180"/>
                  </a:lnTo>
                  <a:lnTo>
                    <a:pt x="1597860" y="170233"/>
                  </a:lnTo>
                  <a:lnTo>
                    <a:pt x="1587885" y="193237"/>
                  </a:lnTo>
                  <a:lnTo>
                    <a:pt x="1555013" y="214443"/>
                  </a:lnTo>
                  <a:lnTo>
                    <a:pt x="1500006" y="232101"/>
                  </a:lnTo>
                  <a:lnTo>
                    <a:pt x="1444623" y="241844"/>
                  </a:lnTo>
                  <a:lnTo>
                    <a:pt x="1382887" y="247024"/>
                  </a:lnTo>
                  <a:lnTo>
                    <a:pt x="1371439" y="267435"/>
                  </a:lnTo>
                  <a:lnTo>
                    <a:pt x="1340606" y="285111"/>
                  </a:lnTo>
                  <a:lnTo>
                    <a:pt x="1293939" y="298994"/>
                  </a:lnTo>
                  <a:lnTo>
                    <a:pt x="1234988" y="308029"/>
                  </a:lnTo>
                  <a:lnTo>
                    <a:pt x="1167304" y="311159"/>
                  </a:lnTo>
                  <a:lnTo>
                    <a:pt x="1137929" y="310477"/>
                  </a:lnTo>
                  <a:lnTo>
                    <a:pt x="1109278" y="308590"/>
                  </a:lnTo>
                  <a:lnTo>
                    <a:pt x="1081751" y="305536"/>
                  </a:lnTo>
                  <a:lnTo>
                    <a:pt x="1055748" y="301354"/>
                  </a:lnTo>
                  <a:lnTo>
                    <a:pt x="1032854" y="317394"/>
                  </a:lnTo>
                  <a:lnTo>
                    <a:pt x="958023" y="341869"/>
                  </a:lnTo>
                  <a:lnTo>
                    <a:pt x="909821" y="349697"/>
                  </a:lnTo>
                  <a:lnTo>
                    <a:pt x="856920" y="354180"/>
                  </a:lnTo>
                  <a:lnTo>
                    <a:pt x="801189" y="355016"/>
                  </a:lnTo>
                  <a:lnTo>
                    <a:pt x="744496" y="351900"/>
                  </a:lnTo>
                  <a:lnTo>
                    <a:pt x="704561" y="347057"/>
                  </a:lnTo>
                  <a:lnTo>
                    <a:pt x="668209" y="340261"/>
                  </a:lnTo>
                  <a:lnTo>
                    <a:pt x="636202" y="331683"/>
                  </a:lnTo>
                  <a:lnTo>
                    <a:pt x="609304" y="321496"/>
                  </a:lnTo>
                  <a:lnTo>
                    <a:pt x="557017" y="328987"/>
                  </a:lnTo>
                  <a:lnTo>
                    <a:pt x="502531" y="333040"/>
                  </a:lnTo>
                  <a:lnTo>
                    <a:pt x="447421" y="333776"/>
                  </a:lnTo>
                  <a:lnTo>
                    <a:pt x="393263" y="331314"/>
                  </a:lnTo>
                  <a:lnTo>
                    <a:pt x="341631" y="325772"/>
                  </a:lnTo>
                  <a:lnTo>
                    <a:pt x="294099" y="317271"/>
                  </a:lnTo>
                  <a:lnTo>
                    <a:pt x="252243" y="305930"/>
                  </a:lnTo>
                  <a:lnTo>
                    <a:pt x="216608" y="291359"/>
                  </a:lnTo>
                  <a:lnTo>
                    <a:pt x="214614" y="290305"/>
                  </a:lnTo>
                  <a:lnTo>
                    <a:pt x="150822" y="288719"/>
                  </a:lnTo>
                  <a:lnTo>
                    <a:pt x="95909" y="280171"/>
                  </a:lnTo>
                  <a:lnTo>
                    <a:pt x="55628" y="266031"/>
                  </a:lnTo>
                  <a:lnTo>
                    <a:pt x="35734" y="247671"/>
                  </a:lnTo>
                  <a:lnTo>
                    <a:pt x="35465" y="237060"/>
                  </a:lnTo>
                  <a:lnTo>
                    <a:pt x="42702" y="226800"/>
                  </a:lnTo>
                  <a:lnTo>
                    <a:pt x="57057" y="217248"/>
                  </a:lnTo>
                  <a:lnTo>
                    <a:pt x="78140" y="208759"/>
                  </a:lnTo>
                  <a:lnTo>
                    <a:pt x="30563" y="195832"/>
                  </a:lnTo>
                  <a:lnTo>
                    <a:pt x="3900" y="178945"/>
                  </a:lnTo>
                  <a:lnTo>
                    <a:pt x="0" y="160249"/>
                  </a:lnTo>
                  <a:lnTo>
                    <a:pt x="20710" y="141893"/>
                  </a:lnTo>
                  <a:lnTo>
                    <a:pt x="43543" y="132713"/>
                  </a:lnTo>
                  <a:lnTo>
                    <a:pt x="72382" y="125497"/>
                  </a:lnTo>
                  <a:lnTo>
                    <a:pt x="105919" y="120501"/>
                  </a:lnTo>
                  <a:lnTo>
                    <a:pt x="142846" y="117979"/>
                  </a:lnTo>
                  <a:lnTo>
                    <a:pt x="144192" y="116874"/>
                  </a:lnTo>
                  <a:close/>
                </a:path>
              </a:pathLst>
            </a:custGeom>
            <a:ln w="914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651344" y="2448487"/>
              <a:ext cx="1465580" cy="302260"/>
            </a:xfrm>
            <a:custGeom>
              <a:avLst/>
              <a:gdLst/>
              <a:ahLst/>
              <a:cxnLst/>
              <a:rect l="l" t="t" r="r" b="b"/>
              <a:pathLst>
                <a:path w="1465579" h="302260">
                  <a:moveTo>
                    <a:pt x="93649" y="195935"/>
                  </a:moveTo>
                  <a:lnTo>
                    <a:pt x="69203" y="195947"/>
                  </a:lnTo>
                  <a:lnTo>
                    <a:pt x="45172" y="194840"/>
                  </a:lnTo>
                  <a:lnTo>
                    <a:pt x="21967" y="192642"/>
                  </a:lnTo>
                  <a:lnTo>
                    <a:pt x="0" y="189382"/>
                  </a:lnTo>
                </a:path>
                <a:path w="1465579" h="302260">
                  <a:moveTo>
                    <a:pt x="176276" y="267627"/>
                  </a:moveTo>
                  <a:lnTo>
                    <a:pt x="166306" y="268717"/>
                  </a:lnTo>
                  <a:lnTo>
                    <a:pt x="156133" y="269605"/>
                  </a:lnTo>
                  <a:lnTo>
                    <a:pt x="145790" y="270288"/>
                  </a:lnTo>
                  <a:lnTo>
                    <a:pt x="135305" y="270763"/>
                  </a:lnTo>
                </a:path>
                <a:path w="1465579" h="302260">
                  <a:moveTo>
                    <a:pt x="529348" y="302082"/>
                  </a:moveTo>
                  <a:lnTo>
                    <a:pt x="522240" y="298656"/>
                  </a:lnTo>
                  <a:lnTo>
                    <a:pt x="515747" y="295125"/>
                  </a:lnTo>
                  <a:lnTo>
                    <a:pt x="509881" y="291495"/>
                  </a:lnTo>
                  <a:lnTo>
                    <a:pt x="504659" y="287769"/>
                  </a:lnTo>
                </a:path>
                <a:path w="1465579" h="302260">
                  <a:moveTo>
                    <a:pt x="985913" y="266407"/>
                  </a:moveTo>
                  <a:lnTo>
                    <a:pt x="984453" y="271729"/>
                  </a:lnTo>
                  <a:lnTo>
                    <a:pt x="981151" y="276999"/>
                  </a:lnTo>
                  <a:lnTo>
                    <a:pt x="976045" y="282105"/>
                  </a:lnTo>
                </a:path>
                <a:path w="1465579" h="302260">
                  <a:moveTo>
                    <a:pt x="1181925" y="169443"/>
                  </a:moveTo>
                  <a:lnTo>
                    <a:pt x="1232065" y="179705"/>
                  </a:lnTo>
                  <a:lnTo>
                    <a:pt x="1270071" y="193514"/>
                  </a:lnTo>
                  <a:lnTo>
                    <a:pt x="1294059" y="209950"/>
                  </a:lnTo>
                  <a:lnTo>
                    <a:pt x="1302143" y="228091"/>
                  </a:lnTo>
                </a:path>
                <a:path w="1465579" h="302260">
                  <a:moveTo>
                    <a:pt x="1465465" y="106972"/>
                  </a:moveTo>
                  <a:lnTo>
                    <a:pt x="1455301" y="113146"/>
                  </a:lnTo>
                  <a:lnTo>
                    <a:pt x="1442900" y="118908"/>
                  </a:lnTo>
                  <a:lnTo>
                    <a:pt x="1428400" y="124201"/>
                  </a:lnTo>
                  <a:lnTo>
                    <a:pt x="1411935" y="128968"/>
                  </a:lnTo>
                </a:path>
                <a:path w="1465579" h="302260">
                  <a:moveTo>
                    <a:pt x="1337030" y="25374"/>
                  </a:moveTo>
                  <a:lnTo>
                    <a:pt x="1339075" y="28790"/>
                  </a:lnTo>
                  <a:lnTo>
                    <a:pt x="1340015" y="32270"/>
                  </a:lnTo>
                  <a:lnTo>
                    <a:pt x="1339850" y="35750"/>
                  </a:lnTo>
                </a:path>
                <a:path w="1465579" h="302260">
                  <a:moveTo>
                    <a:pt x="995184" y="13258"/>
                  </a:moveTo>
                  <a:lnTo>
                    <a:pt x="1000840" y="9724"/>
                  </a:lnTo>
                  <a:lnTo>
                    <a:pt x="1007314" y="6329"/>
                  </a:lnTo>
                  <a:lnTo>
                    <a:pt x="1014581" y="3084"/>
                  </a:lnTo>
                  <a:lnTo>
                    <a:pt x="1022616" y="0"/>
                  </a:lnTo>
                </a:path>
                <a:path w="1465579" h="302260">
                  <a:moveTo>
                    <a:pt x="738720" y="19570"/>
                  </a:moveTo>
                  <a:lnTo>
                    <a:pt x="741565" y="15608"/>
                  </a:lnTo>
                  <a:lnTo>
                    <a:pt x="746023" y="11772"/>
                  </a:lnTo>
                  <a:lnTo>
                    <a:pt x="752005" y="8140"/>
                  </a:lnTo>
                </a:path>
                <a:path w="1465579" h="302260">
                  <a:moveTo>
                    <a:pt x="437743" y="23444"/>
                  </a:moveTo>
                  <a:lnTo>
                    <a:pt x="450572" y="25883"/>
                  </a:lnTo>
                  <a:lnTo>
                    <a:pt x="462881" y="28549"/>
                  </a:lnTo>
                  <a:lnTo>
                    <a:pt x="474635" y="31434"/>
                  </a:lnTo>
                  <a:lnTo>
                    <a:pt x="485800" y="34531"/>
                  </a:lnTo>
                </a:path>
                <a:path w="1465579" h="302260">
                  <a:moveTo>
                    <a:pt x="72720" y="110553"/>
                  </a:moveTo>
                  <a:lnTo>
                    <a:pt x="68910" y="106730"/>
                  </a:lnTo>
                  <a:lnTo>
                    <a:pt x="66116" y="102831"/>
                  </a:lnTo>
                  <a:lnTo>
                    <a:pt x="64338" y="98882"/>
                  </a:lnTo>
                </a:path>
              </a:pathLst>
            </a:custGeom>
            <a:ln w="914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/>
          <p:cNvSpPr txBox="1"/>
          <p:nvPr/>
        </p:nvSpPr>
        <p:spPr>
          <a:xfrm>
            <a:off x="6870722" y="2462702"/>
            <a:ext cx="9226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0" b="1" i="1">
                <a:solidFill>
                  <a:srgbClr val="FFFFFF"/>
                </a:solidFill>
                <a:latin typeface="Meiryo"/>
                <a:cs typeface="Meiryo"/>
              </a:rPr>
              <a:t>放置</a:t>
            </a:r>
            <a:r>
              <a:rPr dirty="0" sz="1350" spc="-95" b="1" i="1">
                <a:solidFill>
                  <a:srgbClr val="FFFFFF"/>
                </a:solidFill>
                <a:latin typeface="Meiryo"/>
                <a:cs typeface="Meiryo"/>
              </a:rPr>
              <a:t>シ</a:t>
            </a:r>
            <a:r>
              <a:rPr dirty="0" sz="1350" spc="-200" b="1" i="1">
                <a:solidFill>
                  <a:srgbClr val="FFFFFF"/>
                </a:solidFill>
                <a:latin typeface="Meiryo"/>
                <a:cs typeface="Meiryo"/>
              </a:rPr>
              <a:t>ナ</a:t>
            </a:r>
            <a:r>
              <a:rPr dirty="0" sz="1350" spc="-434" b="1" i="1">
                <a:solidFill>
                  <a:srgbClr val="FFFFFF"/>
                </a:solidFill>
                <a:latin typeface="Meiryo"/>
                <a:cs typeface="Meiryo"/>
              </a:rPr>
              <a:t>リ</a:t>
            </a:r>
            <a:r>
              <a:rPr dirty="0" sz="1350" spc="-135" b="1" i="1">
                <a:solidFill>
                  <a:srgbClr val="FFFFFF"/>
                </a:solidFill>
                <a:latin typeface="Meiryo"/>
                <a:cs typeface="Meiryo"/>
              </a:rPr>
              <a:t>オ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25907" y="1808988"/>
            <a:ext cx="593090" cy="1590040"/>
            <a:chOff x="25907" y="1808988"/>
            <a:chExt cx="593090" cy="1590040"/>
          </a:xfrm>
        </p:grpSpPr>
        <p:pic>
          <p:nvPicPr>
            <p:cNvPr id="159" name="object 1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07" y="1808988"/>
              <a:ext cx="592835" cy="158953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151" y="1836420"/>
              <a:ext cx="498347" cy="1495043"/>
            </a:xfrm>
            <a:prstGeom prst="rect">
              <a:avLst/>
            </a:prstGeom>
          </p:spPr>
        </p:pic>
      </p:grpSp>
      <p:sp>
        <p:nvSpPr>
          <p:cNvPr id="161" name="object 161"/>
          <p:cNvSpPr txBox="1"/>
          <p:nvPr/>
        </p:nvSpPr>
        <p:spPr>
          <a:xfrm>
            <a:off x="73152" y="1836420"/>
            <a:ext cx="498475" cy="1495425"/>
          </a:xfrm>
          <a:prstGeom prst="rect">
            <a:avLst/>
          </a:prstGeom>
          <a:ln w="9143">
            <a:solidFill>
              <a:srgbClr val="46AAC5"/>
            </a:solidFill>
          </a:ln>
        </p:spPr>
        <p:txBody>
          <a:bodyPr wrap="square" lIns="0" tIns="100330" rIns="0" bIns="0" rtlCol="0" vert="eaVert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150" b="1">
                <a:latin typeface="Meiryo"/>
                <a:cs typeface="Meiryo"/>
              </a:rPr>
              <a:t>経営面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652272" y="1824227"/>
            <a:ext cx="5238115" cy="5023485"/>
            <a:chOff x="652272" y="1824227"/>
            <a:chExt cx="5238115" cy="5023485"/>
          </a:xfrm>
        </p:grpSpPr>
        <p:sp>
          <p:nvSpPr>
            <p:cNvPr id="163" name="object 163"/>
            <p:cNvSpPr/>
            <p:nvPr/>
          </p:nvSpPr>
          <p:spPr>
            <a:xfrm>
              <a:off x="671322" y="1843277"/>
              <a:ext cx="5200015" cy="1495425"/>
            </a:xfrm>
            <a:custGeom>
              <a:avLst/>
              <a:gdLst/>
              <a:ahLst/>
              <a:cxnLst/>
              <a:rect l="l" t="t" r="r" b="b"/>
              <a:pathLst>
                <a:path w="5200015" h="1495425">
                  <a:moveTo>
                    <a:pt x="4847107" y="0"/>
                  </a:moveTo>
                  <a:lnTo>
                    <a:pt x="0" y="0"/>
                  </a:lnTo>
                  <a:lnTo>
                    <a:pt x="0" y="1495044"/>
                  </a:lnTo>
                  <a:lnTo>
                    <a:pt x="4847107" y="1495044"/>
                  </a:lnTo>
                  <a:lnTo>
                    <a:pt x="5199888" y="747522"/>
                  </a:lnTo>
                  <a:lnTo>
                    <a:pt x="48471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71322" y="1843277"/>
              <a:ext cx="5200015" cy="1495425"/>
            </a:xfrm>
            <a:custGeom>
              <a:avLst/>
              <a:gdLst/>
              <a:ahLst/>
              <a:cxnLst/>
              <a:rect l="l" t="t" r="r" b="b"/>
              <a:pathLst>
                <a:path w="5200015" h="1495425">
                  <a:moveTo>
                    <a:pt x="0" y="0"/>
                  </a:moveTo>
                  <a:lnTo>
                    <a:pt x="4847107" y="0"/>
                  </a:lnTo>
                  <a:lnTo>
                    <a:pt x="5199888" y="747522"/>
                  </a:lnTo>
                  <a:lnTo>
                    <a:pt x="4847107" y="1495044"/>
                  </a:lnTo>
                  <a:lnTo>
                    <a:pt x="0" y="149504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5689229" y="5724143"/>
              <a:ext cx="10795" cy="470534"/>
            </a:xfrm>
            <a:custGeom>
              <a:avLst/>
              <a:gdLst/>
              <a:ahLst/>
              <a:cxnLst/>
              <a:rect l="l" t="t" r="r" b="b"/>
              <a:pathLst>
                <a:path w="10795" h="470535">
                  <a:moveTo>
                    <a:pt x="5175" y="-38100"/>
                  </a:moveTo>
                  <a:lnTo>
                    <a:pt x="5175" y="508190"/>
                  </a:lnTo>
                </a:path>
              </a:pathLst>
            </a:custGeom>
            <a:ln w="865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5560928" y="5962760"/>
              <a:ext cx="266700" cy="231775"/>
            </a:xfrm>
            <a:custGeom>
              <a:avLst/>
              <a:gdLst/>
              <a:ahLst/>
              <a:cxnLst/>
              <a:rect l="l" t="t" r="r" b="b"/>
              <a:pathLst>
                <a:path w="266700" h="231775">
                  <a:moveTo>
                    <a:pt x="0" y="0"/>
                  </a:moveTo>
                  <a:lnTo>
                    <a:pt x="128295" y="231470"/>
                  </a:lnTo>
                  <a:lnTo>
                    <a:pt x="266636" y="5854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774442" y="6712457"/>
              <a:ext cx="629920" cy="125095"/>
            </a:xfrm>
            <a:custGeom>
              <a:avLst/>
              <a:gdLst/>
              <a:ahLst/>
              <a:cxnLst/>
              <a:rect l="l" t="t" r="r" b="b"/>
              <a:pathLst>
                <a:path w="629920" h="125095">
                  <a:moveTo>
                    <a:pt x="608584" y="0"/>
                  </a:moveTo>
                  <a:lnTo>
                    <a:pt x="20828" y="0"/>
                  </a:lnTo>
                  <a:lnTo>
                    <a:pt x="12719" y="1636"/>
                  </a:lnTo>
                  <a:lnTo>
                    <a:pt x="6099" y="6099"/>
                  </a:lnTo>
                  <a:lnTo>
                    <a:pt x="1636" y="12719"/>
                  </a:lnTo>
                  <a:lnTo>
                    <a:pt x="0" y="20828"/>
                  </a:lnTo>
                  <a:lnTo>
                    <a:pt x="0" y="104140"/>
                  </a:lnTo>
                  <a:lnTo>
                    <a:pt x="1636" y="112248"/>
                  </a:lnTo>
                  <a:lnTo>
                    <a:pt x="6099" y="118868"/>
                  </a:lnTo>
                  <a:lnTo>
                    <a:pt x="12719" y="123331"/>
                  </a:lnTo>
                  <a:lnTo>
                    <a:pt x="20828" y="124968"/>
                  </a:lnTo>
                  <a:lnTo>
                    <a:pt x="608584" y="124968"/>
                  </a:lnTo>
                  <a:lnTo>
                    <a:pt x="616692" y="123331"/>
                  </a:lnTo>
                  <a:lnTo>
                    <a:pt x="623312" y="118868"/>
                  </a:lnTo>
                  <a:lnTo>
                    <a:pt x="627775" y="112248"/>
                  </a:lnTo>
                  <a:lnTo>
                    <a:pt x="629412" y="104140"/>
                  </a:lnTo>
                  <a:lnTo>
                    <a:pt x="629412" y="20828"/>
                  </a:lnTo>
                  <a:lnTo>
                    <a:pt x="627775" y="12719"/>
                  </a:lnTo>
                  <a:lnTo>
                    <a:pt x="623312" y="6099"/>
                  </a:lnTo>
                  <a:lnTo>
                    <a:pt x="616692" y="1636"/>
                  </a:lnTo>
                  <a:lnTo>
                    <a:pt x="608584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2774442" y="6712457"/>
              <a:ext cx="629920" cy="125095"/>
            </a:xfrm>
            <a:custGeom>
              <a:avLst/>
              <a:gdLst/>
              <a:ahLst/>
              <a:cxnLst/>
              <a:rect l="l" t="t" r="r" b="b"/>
              <a:pathLst>
                <a:path w="629920" h="125095">
                  <a:moveTo>
                    <a:pt x="0" y="20828"/>
                  </a:moveTo>
                  <a:lnTo>
                    <a:pt x="1636" y="12719"/>
                  </a:lnTo>
                  <a:lnTo>
                    <a:pt x="6099" y="6099"/>
                  </a:lnTo>
                  <a:lnTo>
                    <a:pt x="12719" y="1636"/>
                  </a:lnTo>
                  <a:lnTo>
                    <a:pt x="20828" y="0"/>
                  </a:lnTo>
                  <a:lnTo>
                    <a:pt x="608584" y="0"/>
                  </a:lnTo>
                  <a:lnTo>
                    <a:pt x="616692" y="1636"/>
                  </a:lnTo>
                  <a:lnTo>
                    <a:pt x="623312" y="6099"/>
                  </a:lnTo>
                  <a:lnTo>
                    <a:pt x="627775" y="12719"/>
                  </a:lnTo>
                  <a:lnTo>
                    <a:pt x="629412" y="20828"/>
                  </a:lnTo>
                  <a:lnTo>
                    <a:pt x="629412" y="104140"/>
                  </a:lnTo>
                  <a:lnTo>
                    <a:pt x="627775" y="112248"/>
                  </a:lnTo>
                  <a:lnTo>
                    <a:pt x="623312" y="118868"/>
                  </a:lnTo>
                  <a:lnTo>
                    <a:pt x="616692" y="123331"/>
                  </a:lnTo>
                  <a:lnTo>
                    <a:pt x="608584" y="124968"/>
                  </a:lnTo>
                  <a:lnTo>
                    <a:pt x="20828" y="124968"/>
                  </a:lnTo>
                  <a:lnTo>
                    <a:pt x="12719" y="123331"/>
                  </a:lnTo>
                  <a:lnTo>
                    <a:pt x="6099" y="118868"/>
                  </a:lnTo>
                  <a:lnTo>
                    <a:pt x="1636" y="112248"/>
                  </a:lnTo>
                  <a:lnTo>
                    <a:pt x="0" y="104140"/>
                  </a:lnTo>
                  <a:lnTo>
                    <a:pt x="0" y="20828"/>
                  </a:lnTo>
                  <a:close/>
                </a:path>
              </a:pathLst>
            </a:custGeom>
            <a:ln w="19812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9" name="object 169"/>
          <p:cNvSpPr txBox="1"/>
          <p:nvPr/>
        </p:nvSpPr>
        <p:spPr>
          <a:xfrm>
            <a:off x="5148071" y="6309359"/>
            <a:ext cx="1021080" cy="2381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FFFFFF"/>
                </a:solidFill>
                <a:latin typeface="Meiryo"/>
                <a:cs typeface="Meiryo"/>
              </a:rPr>
              <a:t>2025</a:t>
            </a:r>
            <a:r>
              <a:rPr dirty="0" sz="1100" b="1">
                <a:solidFill>
                  <a:srgbClr val="FFFFFF"/>
                </a:solidFill>
                <a:latin typeface="Meiryo"/>
                <a:cs typeface="Meiryo"/>
              </a:rPr>
              <a:t>年の崖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794761" y="6692667"/>
            <a:ext cx="58928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20"/>
              </a:spcBef>
            </a:pPr>
            <a:r>
              <a:rPr dirty="0" sz="700" spc="20">
                <a:latin typeface="Meiryo"/>
                <a:cs typeface="Meiryo"/>
              </a:rPr>
              <a:t>東京五輪</a:t>
            </a:r>
            <a:endParaRPr sz="700">
              <a:latin typeface="Meiryo"/>
              <a:cs typeface="Meiryo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474821" y="6588193"/>
            <a:ext cx="44126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5" b="1">
                <a:solidFill>
                  <a:srgbClr val="FF0000"/>
                </a:solidFill>
                <a:latin typeface="Meiryo"/>
                <a:cs typeface="Meiryo"/>
              </a:rPr>
              <a:t>＜2025</a:t>
            </a:r>
            <a:r>
              <a:rPr dirty="0" sz="1150" spc="-10" b="1">
                <a:solidFill>
                  <a:srgbClr val="FF0000"/>
                </a:solidFill>
                <a:latin typeface="Meiryo"/>
                <a:cs typeface="Meiryo"/>
              </a:rPr>
              <a:t>年までにシステム刷新を集中的に推進する必要がある</a:t>
            </a:r>
            <a:r>
              <a:rPr dirty="0" sz="1150" spc="20" b="1">
                <a:solidFill>
                  <a:srgbClr val="FF0000"/>
                </a:solidFill>
                <a:latin typeface="Meiryo"/>
                <a:cs typeface="Meiryo"/>
              </a:rPr>
              <a:t>＞</a:t>
            </a:r>
            <a:r>
              <a:rPr dirty="0" baseline="-5952" sz="2100" spc="30">
                <a:latin typeface="Meiryo UI"/>
                <a:cs typeface="Meiryo UI"/>
              </a:rPr>
              <a:t>20</a:t>
            </a:r>
            <a:endParaRPr baseline="-5952" sz="2100">
              <a:latin typeface="Meiryo UI"/>
              <a:cs typeface="Meiryo UI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624840" y="3622986"/>
            <a:ext cx="5113020" cy="2497455"/>
            <a:chOff x="624840" y="3622986"/>
            <a:chExt cx="5113020" cy="2497455"/>
          </a:xfrm>
        </p:grpSpPr>
        <p:sp>
          <p:nvSpPr>
            <p:cNvPr id="173" name="object 173"/>
            <p:cNvSpPr/>
            <p:nvPr/>
          </p:nvSpPr>
          <p:spPr>
            <a:xfrm>
              <a:off x="3186435" y="3661086"/>
              <a:ext cx="2513330" cy="2063750"/>
            </a:xfrm>
            <a:custGeom>
              <a:avLst/>
              <a:gdLst/>
              <a:ahLst/>
              <a:cxnLst/>
              <a:rect l="l" t="t" r="r" b="b"/>
              <a:pathLst>
                <a:path w="2513329" h="2063750">
                  <a:moveTo>
                    <a:pt x="0" y="0"/>
                  </a:moveTo>
                  <a:lnTo>
                    <a:pt x="53929" y="1332"/>
                  </a:lnTo>
                  <a:lnTo>
                    <a:pt x="107567" y="3540"/>
                  </a:lnTo>
                  <a:lnTo>
                    <a:pt x="160902" y="6615"/>
                  </a:lnTo>
                  <a:lnTo>
                    <a:pt x="213924" y="10548"/>
                  </a:lnTo>
                  <a:lnTo>
                    <a:pt x="266621" y="15330"/>
                  </a:lnTo>
                  <a:lnTo>
                    <a:pt x="318983" y="20952"/>
                  </a:lnTo>
                  <a:lnTo>
                    <a:pt x="371000" y="27407"/>
                  </a:lnTo>
                  <a:lnTo>
                    <a:pt x="422660" y="34684"/>
                  </a:lnTo>
                  <a:lnTo>
                    <a:pt x="473954" y="42775"/>
                  </a:lnTo>
                  <a:lnTo>
                    <a:pt x="524869" y="51672"/>
                  </a:lnTo>
                  <a:lnTo>
                    <a:pt x="575396" y="61365"/>
                  </a:lnTo>
                  <a:lnTo>
                    <a:pt x="625523" y="71845"/>
                  </a:lnTo>
                  <a:lnTo>
                    <a:pt x="675241" y="83105"/>
                  </a:lnTo>
                  <a:lnTo>
                    <a:pt x="724537" y="95134"/>
                  </a:lnTo>
                  <a:lnTo>
                    <a:pt x="773402" y="107924"/>
                  </a:lnTo>
                  <a:lnTo>
                    <a:pt x="821825" y="121467"/>
                  </a:lnTo>
                  <a:lnTo>
                    <a:pt x="869795" y="135754"/>
                  </a:lnTo>
                  <a:lnTo>
                    <a:pt x="917301" y="150775"/>
                  </a:lnTo>
                  <a:lnTo>
                    <a:pt x="964333" y="166522"/>
                  </a:lnTo>
                  <a:lnTo>
                    <a:pt x="1010879" y="182986"/>
                  </a:lnTo>
                  <a:lnTo>
                    <a:pt x="1056930" y="200159"/>
                  </a:lnTo>
                  <a:lnTo>
                    <a:pt x="1102474" y="218031"/>
                  </a:lnTo>
                  <a:lnTo>
                    <a:pt x="1147501" y="236593"/>
                  </a:lnTo>
                  <a:lnTo>
                    <a:pt x="1191999" y="255838"/>
                  </a:lnTo>
                  <a:lnTo>
                    <a:pt x="1235959" y="275756"/>
                  </a:lnTo>
                  <a:lnTo>
                    <a:pt x="1279369" y="296338"/>
                  </a:lnTo>
                  <a:lnTo>
                    <a:pt x="1322219" y="317575"/>
                  </a:lnTo>
                  <a:lnTo>
                    <a:pt x="1364497" y="339459"/>
                  </a:lnTo>
                  <a:lnTo>
                    <a:pt x="1406194" y="361981"/>
                  </a:lnTo>
                  <a:lnTo>
                    <a:pt x="1447299" y="385131"/>
                  </a:lnTo>
                  <a:lnTo>
                    <a:pt x="1487800" y="408902"/>
                  </a:lnTo>
                  <a:lnTo>
                    <a:pt x="1527688" y="433285"/>
                  </a:lnTo>
                  <a:lnTo>
                    <a:pt x="1566950" y="458270"/>
                  </a:lnTo>
                  <a:lnTo>
                    <a:pt x="1605578" y="483849"/>
                  </a:lnTo>
                  <a:lnTo>
                    <a:pt x="1643559" y="510012"/>
                  </a:lnTo>
                  <a:lnTo>
                    <a:pt x="1680883" y="536752"/>
                  </a:lnTo>
                  <a:lnTo>
                    <a:pt x="1717540" y="564059"/>
                  </a:lnTo>
                  <a:lnTo>
                    <a:pt x="1753518" y="591925"/>
                  </a:lnTo>
                  <a:lnTo>
                    <a:pt x="1788807" y="620341"/>
                  </a:lnTo>
                  <a:lnTo>
                    <a:pt x="1823397" y="649297"/>
                  </a:lnTo>
                  <a:lnTo>
                    <a:pt x="1857276" y="678785"/>
                  </a:lnTo>
                  <a:lnTo>
                    <a:pt x="1890433" y="708797"/>
                  </a:lnTo>
                  <a:lnTo>
                    <a:pt x="1922859" y="739323"/>
                  </a:lnTo>
                  <a:lnTo>
                    <a:pt x="1954542" y="770355"/>
                  </a:lnTo>
                  <a:lnTo>
                    <a:pt x="1985471" y="801884"/>
                  </a:lnTo>
                  <a:lnTo>
                    <a:pt x="2015636" y="833900"/>
                  </a:lnTo>
                  <a:lnTo>
                    <a:pt x="2045027" y="866396"/>
                  </a:lnTo>
                  <a:lnTo>
                    <a:pt x="2073631" y="899363"/>
                  </a:lnTo>
                  <a:lnTo>
                    <a:pt x="2101440" y="932791"/>
                  </a:lnTo>
                  <a:lnTo>
                    <a:pt x="2128441" y="966671"/>
                  </a:lnTo>
                  <a:lnTo>
                    <a:pt x="2154624" y="1000996"/>
                  </a:lnTo>
                  <a:lnTo>
                    <a:pt x="2179979" y="1035756"/>
                  </a:lnTo>
                  <a:lnTo>
                    <a:pt x="2204494" y="1070942"/>
                  </a:lnTo>
                  <a:lnTo>
                    <a:pt x="2228160" y="1106546"/>
                  </a:lnTo>
                  <a:lnTo>
                    <a:pt x="2250964" y="1142559"/>
                  </a:lnTo>
                  <a:lnTo>
                    <a:pt x="2272898" y="1178971"/>
                  </a:lnTo>
                  <a:lnTo>
                    <a:pt x="2293948" y="1215775"/>
                  </a:lnTo>
                  <a:lnTo>
                    <a:pt x="2314106" y="1252961"/>
                  </a:lnTo>
                  <a:lnTo>
                    <a:pt x="2333361" y="1290520"/>
                  </a:lnTo>
                  <a:lnTo>
                    <a:pt x="2351700" y="1328444"/>
                  </a:lnTo>
                  <a:lnTo>
                    <a:pt x="2369115" y="1366724"/>
                  </a:lnTo>
                  <a:lnTo>
                    <a:pt x="2385594" y="1405351"/>
                  </a:lnTo>
                  <a:lnTo>
                    <a:pt x="2401126" y="1444316"/>
                  </a:lnTo>
                  <a:lnTo>
                    <a:pt x="2415701" y="1483611"/>
                  </a:lnTo>
                  <a:lnTo>
                    <a:pt x="2429307" y="1523226"/>
                  </a:lnTo>
                  <a:lnTo>
                    <a:pt x="2441935" y="1563153"/>
                  </a:lnTo>
                  <a:lnTo>
                    <a:pt x="2453573" y="1603384"/>
                  </a:lnTo>
                  <a:lnTo>
                    <a:pt x="2464211" y="1643908"/>
                  </a:lnTo>
                  <a:lnTo>
                    <a:pt x="2473838" y="1684718"/>
                  </a:lnTo>
                  <a:lnTo>
                    <a:pt x="2482444" y="1725804"/>
                  </a:lnTo>
                  <a:lnTo>
                    <a:pt x="2490016" y="1767158"/>
                  </a:lnTo>
                  <a:lnTo>
                    <a:pt x="2496546" y="1808771"/>
                  </a:lnTo>
                  <a:lnTo>
                    <a:pt x="2502022" y="1850634"/>
                  </a:lnTo>
                  <a:lnTo>
                    <a:pt x="2506433" y="1892739"/>
                  </a:lnTo>
                  <a:lnTo>
                    <a:pt x="2509768" y="1935076"/>
                  </a:lnTo>
                  <a:lnTo>
                    <a:pt x="2512018" y="1977637"/>
                  </a:lnTo>
                  <a:lnTo>
                    <a:pt x="2513170" y="2020412"/>
                  </a:lnTo>
                  <a:lnTo>
                    <a:pt x="2513215" y="2063394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29412" y="5576317"/>
              <a:ext cx="760730" cy="539750"/>
            </a:xfrm>
            <a:custGeom>
              <a:avLst/>
              <a:gdLst/>
              <a:ahLst/>
              <a:cxnLst/>
              <a:rect l="l" t="t" r="r" b="b"/>
              <a:pathLst>
                <a:path w="760730" h="539750">
                  <a:moveTo>
                    <a:pt x="670560" y="0"/>
                  </a:moveTo>
                  <a:lnTo>
                    <a:pt x="89916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6" y="539495"/>
                  </a:lnTo>
                  <a:lnTo>
                    <a:pt x="670560" y="539495"/>
                  </a:lnTo>
                  <a:lnTo>
                    <a:pt x="705558" y="532429"/>
                  </a:lnTo>
                  <a:lnTo>
                    <a:pt x="734139" y="513159"/>
                  </a:lnTo>
                  <a:lnTo>
                    <a:pt x="753409" y="484578"/>
                  </a:lnTo>
                  <a:lnTo>
                    <a:pt x="760476" y="449579"/>
                  </a:lnTo>
                  <a:lnTo>
                    <a:pt x="760476" y="89915"/>
                  </a:lnTo>
                  <a:lnTo>
                    <a:pt x="753409" y="54917"/>
                  </a:lnTo>
                  <a:lnTo>
                    <a:pt x="734139" y="26336"/>
                  </a:lnTo>
                  <a:lnTo>
                    <a:pt x="705558" y="7066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29412" y="5576317"/>
              <a:ext cx="760730" cy="539750"/>
            </a:xfrm>
            <a:custGeom>
              <a:avLst/>
              <a:gdLst/>
              <a:ahLst/>
              <a:cxnLst/>
              <a:rect l="l" t="t" r="r" b="b"/>
              <a:pathLst>
                <a:path w="760730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670560" y="0"/>
                  </a:lnTo>
                  <a:lnTo>
                    <a:pt x="705558" y="7066"/>
                  </a:lnTo>
                  <a:lnTo>
                    <a:pt x="734139" y="26336"/>
                  </a:lnTo>
                  <a:lnTo>
                    <a:pt x="753409" y="54917"/>
                  </a:lnTo>
                  <a:lnTo>
                    <a:pt x="760476" y="89915"/>
                  </a:lnTo>
                  <a:lnTo>
                    <a:pt x="760476" y="449579"/>
                  </a:lnTo>
                  <a:lnTo>
                    <a:pt x="753409" y="484578"/>
                  </a:lnTo>
                  <a:lnTo>
                    <a:pt x="734139" y="513159"/>
                  </a:lnTo>
                  <a:lnTo>
                    <a:pt x="705558" y="532429"/>
                  </a:lnTo>
                  <a:lnTo>
                    <a:pt x="670560" y="539495"/>
                  </a:lnTo>
                  <a:lnTo>
                    <a:pt x="89916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6" name="object 176"/>
          <p:cNvSpPr txBox="1"/>
          <p:nvPr/>
        </p:nvSpPr>
        <p:spPr>
          <a:xfrm>
            <a:off x="677436" y="5574723"/>
            <a:ext cx="6959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800" spc="-5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2017</a:t>
            </a:r>
            <a:r>
              <a:rPr dirty="0" u="sng" sz="800" b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年</a:t>
            </a:r>
            <a:endParaRPr sz="800">
              <a:latin typeface="Meiryo"/>
              <a:cs typeface="Meiryo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800">
                <a:latin typeface="Meiryo"/>
                <a:cs typeface="Meiryo"/>
              </a:rPr>
              <a:t>従来</a:t>
            </a:r>
            <a:r>
              <a:rPr dirty="0" sz="800" spc="-5">
                <a:latin typeface="Meiryo"/>
                <a:cs typeface="Meiryo"/>
              </a:rPr>
              <a:t>I</a:t>
            </a:r>
            <a:r>
              <a:rPr dirty="0" sz="800" spc="5">
                <a:latin typeface="Meiryo"/>
                <a:cs typeface="Meiryo"/>
              </a:rPr>
              <a:t>Tｻｰﾋ</a:t>
            </a:r>
            <a:r>
              <a:rPr dirty="0" sz="800" spc="-10">
                <a:latin typeface="Meiryo"/>
                <a:cs typeface="Meiryo"/>
              </a:rPr>
              <a:t>ﾞ</a:t>
            </a:r>
            <a:r>
              <a:rPr dirty="0" sz="800" spc="5">
                <a:latin typeface="Meiryo"/>
                <a:cs typeface="Meiryo"/>
              </a:rPr>
              <a:t>ｽ</a:t>
            </a:r>
            <a:r>
              <a:rPr dirty="0" sz="800">
                <a:latin typeface="Meiryo"/>
                <a:cs typeface="Meiryo"/>
              </a:rPr>
              <a:t>市 </a:t>
            </a:r>
            <a:r>
              <a:rPr dirty="0" sz="800">
                <a:latin typeface="Meiryo"/>
                <a:cs typeface="Meiryo"/>
              </a:rPr>
              <a:t>場：ﾃﾞｼﾞﾀﾙ市 場＝9：１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55360" y="1523089"/>
            <a:ext cx="5161915" cy="180403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890905">
              <a:lnSpc>
                <a:spcPct val="100000"/>
              </a:lnSpc>
              <a:spcBef>
                <a:spcPts val="805"/>
              </a:spcBef>
              <a:tabLst>
                <a:tab pos="2077720" algn="l"/>
                <a:tab pos="4618990" algn="l"/>
              </a:tabLst>
            </a:pPr>
            <a:r>
              <a:rPr dirty="0" baseline="2415" sz="1725" spc="-15">
                <a:latin typeface="Meiryo"/>
                <a:cs typeface="Meiryo"/>
              </a:rPr>
              <a:t>現在</a:t>
            </a:r>
            <a:r>
              <a:rPr dirty="0" baseline="2415" sz="1725" spc="-15">
                <a:latin typeface="Meiryo"/>
                <a:cs typeface="Meiryo"/>
              </a:rPr>
              <a:t>	</a:t>
            </a:r>
            <a:r>
              <a:rPr dirty="0" baseline="2415" sz="1725" spc="-22">
                <a:latin typeface="Meiryo"/>
                <a:cs typeface="Meiryo"/>
              </a:rPr>
              <a:t>2020</a:t>
            </a:r>
            <a:r>
              <a:rPr dirty="0" baseline="2415" sz="1725" spc="-15">
                <a:latin typeface="Meiryo"/>
                <a:cs typeface="Meiryo"/>
              </a:rPr>
              <a:t>年</a:t>
            </a:r>
            <a:r>
              <a:rPr dirty="0" baseline="2415" sz="1725">
                <a:latin typeface="Meiryo"/>
                <a:cs typeface="Meiryo"/>
              </a:rPr>
              <a:t>	</a:t>
            </a:r>
            <a:r>
              <a:rPr dirty="0" sz="1150" spc="-15">
                <a:solidFill>
                  <a:srgbClr val="FF0000"/>
                </a:solidFill>
                <a:latin typeface="Meiryo"/>
                <a:cs typeface="Meiryo"/>
              </a:rPr>
              <a:t>2025</a:t>
            </a:r>
            <a:r>
              <a:rPr dirty="0" sz="1150" spc="-10">
                <a:solidFill>
                  <a:srgbClr val="FF0000"/>
                </a:solidFill>
                <a:latin typeface="Meiryo"/>
                <a:cs typeface="Meiryo"/>
              </a:rPr>
              <a:t>年</a:t>
            </a:r>
            <a:endParaRPr sz="1150">
              <a:latin typeface="Meiryo"/>
              <a:cs typeface="Meiryo"/>
            </a:endParaRPr>
          </a:p>
          <a:p>
            <a:pPr marL="50800" marR="684530">
              <a:lnSpc>
                <a:spcPct val="114599"/>
              </a:lnSpc>
              <a:spcBef>
                <a:spcPts val="505"/>
              </a:spcBef>
            </a:pPr>
            <a:r>
              <a:rPr dirty="0" sz="1100">
                <a:latin typeface="Meiryo UI"/>
                <a:cs typeface="Meiryo UI"/>
              </a:rPr>
              <a:t>既存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ムの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ブラ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ック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ボ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ックス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状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態を解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消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し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つつ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、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デ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ー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タ活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用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が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で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き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な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い</a:t>
            </a:r>
            <a:r>
              <a:rPr dirty="0" sz="1100">
                <a:latin typeface="Meiryo UI"/>
                <a:cs typeface="Meiryo UI"/>
              </a:rPr>
              <a:t>場</a:t>
            </a:r>
            <a:r>
              <a:rPr dirty="0" sz="1100" spc="-15">
                <a:latin typeface="Meiryo UI"/>
                <a:cs typeface="Meiryo UI"/>
              </a:rPr>
              <a:t>合、 </a:t>
            </a:r>
            <a:r>
              <a:rPr dirty="0" sz="1100">
                <a:latin typeface="Meiryo UI"/>
                <a:cs typeface="Meiryo UI"/>
              </a:rPr>
              <a:t>１）</a:t>
            </a:r>
            <a:r>
              <a:rPr dirty="0" sz="1100" spc="-5">
                <a:latin typeface="Meiryo UI"/>
                <a:cs typeface="Meiryo UI"/>
              </a:rPr>
              <a:t>デー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活用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き</a:t>
            </a:r>
            <a:r>
              <a:rPr dirty="0" sz="1100" spc="5">
                <a:latin typeface="Meiryo UI"/>
                <a:cs typeface="Meiryo UI"/>
              </a:rPr>
              <a:t>れ</a:t>
            </a:r>
            <a:r>
              <a:rPr dirty="0" sz="1100">
                <a:latin typeface="Meiryo UI"/>
                <a:cs typeface="Meiryo UI"/>
              </a:rPr>
              <a:t>ず</a:t>
            </a:r>
            <a:r>
              <a:rPr dirty="0" sz="1100" spc="-5">
                <a:latin typeface="Meiryo UI"/>
                <a:cs typeface="Meiryo UI"/>
              </a:rPr>
              <a:t>、DXを</a:t>
            </a:r>
            <a:r>
              <a:rPr dirty="0" sz="1100">
                <a:latin typeface="Meiryo UI"/>
                <a:cs typeface="Meiryo UI"/>
              </a:rPr>
              <a:t>実</a:t>
            </a:r>
            <a:r>
              <a:rPr dirty="0" sz="1100" spc="-15">
                <a:latin typeface="Meiryo UI"/>
                <a:cs typeface="Meiryo UI"/>
              </a:rPr>
              <a:t>現</a:t>
            </a:r>
            <a:r>
              <a:rPr dirty="0" sz="1100" spc="-5">
                <a:latin typeface="Meiryo UI"/>
                <a:cs typeface="Meiryo UI"/>
              </a:rPr>
              <a:t>でき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いため、</a:t>
            </a:r>
            <a:endParaRPr sz="1100">
              <a:latin typeface="Meiryo UI"/>
              <a:cs typeface="Meiryo UI"/>
            </a:endParaRPr>
          </a:p>
          <a:p>
            <a:pPr marL="326390">
              <a:lnSpc>
                <a:spcPct val="100000"/>
              </a:lnSpc>
              <a:spcBef>
                <a:spcPts val="200"/>
              </a:spcBef>
            </a:pPr>
            <a:r>
              <a:rPr dirty="0" sz="1100">
                <a:latin typeface="Meiryo UI"/>
                <a:cs typeface="Meiryo UI"/>
              </a:rPr>
              <a:t>市場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変化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対応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て、ビ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15">
                <a:latin typeface="Meiryo UI"/>
                <a:cs typeface="Meiryo UI"/>
              </a:rPr>
              <a:t>・</a:t>
            </a:r>
            <a:r>
              <a:rPr dirty="0" sz="1100" spc="-5">
                <a:latin typeface="Meiryo UI"/>
                <a:cs typeface="Meiryo UI"/>
              </a:rPr>
              <a:t>モデルを</a:t>
            </a:r>
            <a:r>
              <a:rPr dirty="0" sz="1100">
                <a:latin typeface="Meiryo UI"/>
                <a:cs typeface="Meiryo UI"/>
              </a:rPr>
              <a:t>柔</a:t>
            </a:r>
            <a:r>
              <a:rPr dirty="0" sz="1100" spc="-15">
                <a:latin typeface="Meiryo UI"/>
                <a:cs typeface="Meiryo UI"/>
              </a:rPr>
              <a:t>軟</a:t>
            </a:r>
            <a:r>
              <a:rPr dirty="0" sz="1100">
                <a:latin typeface="Meiryo UI"/>
                <a:cs typeface="Meiryo UI"/>
              </a:rPr>
              <a:t>・迅</a:t>
            </a:r>
            <a:r>
              <a:rPr dirty="0" sz="1100" spc="-15">
                <a:latin typeface="Meiryo UI"/>
                <a:cs typeface="Meiryo UI"/>
              </a:rPr>
              <a:t>速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変更す</a:t>
            </a:r>
            <a:r>
              <a:rPr dirty="0" sz="1100" spc="-1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こ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ができ</a:t>
            </a:r>
            <a:r>
              <a:rPr dirty="0" sz="1100">
                <a:latin typeface="Meiryo UI"/>
                <a:cs typeface="Meiryo UI"/>
              </a:rPr>
              <a:t>ず</a:t>
            </a:r>
            <a:endParaRPr sz="1100">
              <a:latin typeface="Meiryo UI"/>
              <a:cs typeface="Meiryo UI"/>
            </a:endParaRPr>
          </a:p>
          <a:p>
            <a:pPr marL="326390">
              <a:lnSpc>
                <a:spcPct val="100000"/>
              </a:lnSpc>
              <a:spcBef>
                <a:spcPts val="204"/>
              </a:spcBef>
            </a:pPr>
            <a:r>
              <a:rPr dirty="0" sz="1100" spc="420">
                <a:latin typeface="Meiryo UI"/>
                <a:cs typeface="Meiryo UI"/>
              </a:rPr>
              <a:t>*</a:t>
            </a:r>
            <a:r>
              <a:rPr dirty="0" sz="1100" spc="315">
                <a:latin typeface="Meiryo UI"/>
                <a:cs typeface="Meiryo UI"/>
              </a:rPr>
              <a:t> 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デジ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タ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ル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競争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敗者に</a:t>
            </a:r>
            <a:endParaRPr sz="1100">
              <a:latin typeface="Meiryo UI"/>
              <a:cs typeface="Meiryo UI"/>
            </a:endParaRPr>
          </a:p>
          <a:p>
            <a:pPr marL="50800" marR="526415" indent="-635">
              <a:lnSpc>
                <a:spcPts val="1520"/>
              </a:lnSpc>
              <a:spcBef>
                <a:spcPts val="75"/>
              </a:spcBef>
            </a:pPr>
            <a:r>
              <a:rPr dirty="0" sz="1100">
                <a:latin typeface="Meiryo UI"/>
                <a:cs typeface="Meiryo UI"/>
              </a:rPr>
              <a:t>２）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ムの</a:t>
            </a:r>
            <a:r>
              <a:rPr dirty="0" sz="1100">
                <a:latin typeface="Meiryo UI"/>
                <a:cs typeface="Meiryo UI"/>
              </a:rPr>
              <a:t>維持管理費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高額</a:t>
            </a:r>
            <a:r>
              <a:rPr dirty="0" sz="1100" spc="-15">
                <a:latin typeface="Meiryo UI"/>
                <a:cs typeface="Meiryo UI"/>
              </a:rPr>
              <a:t>化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IT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予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算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９割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以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上</a:t>
            </a:r>
            <a:r>
              <a:rPr dirty="0" sz="1100" spc="-5">
                <a:latin typeface="Meiryo UI"/>
                <a:cs typeface="Meiryo UI"/>
              </a:rPr>
              <a:t>に（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技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術的</a:t>
            </a:r>
            <a:r>
              <a:rPr dirty="0" sz="1100" spc="-15" b="1">
                <a:solidFill>
                  <a:srgbClr val="FF0000"/>
                </a:solidFill>
                <a:latin typeface="Meiryo UI"/>
                <a:cs typeface="Meiryo UI"/>
              </a:rPr>
              <a:t>負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債</a:t>
            </a:r>
            <a:r>
              <a:rPr dirty="0" baseline="15873" sz="1050" spc="22" b="1">
                <a:latin typeface="Meiryo UI"/>
                <a:cs typeface="Meiryo UI"/>
              </a:rPr>
              <a:t>※</a:t>
            </a:r>
            <a:r>
              <a:rPr dirty="0" sz="1100" spc="15">
                <a:latin typeface="Meiryo UI"/>
                <a:cs typeface="Meiryo UI"/>
              </a:rPr>
              <a:t>） </a:t>
            </a:r>
            <a:r>
              <a:rPr dirty="0" sz="1100" spc="-360">
                <a:latin typeface="Meiryo UI"/>
                <a:cs typeface="Meiryo UI"/>
              </a:rPr>
              <a:t> </a:t>
            </a:r>
            <a:r>
              <a:rPr dirty="0" sz="1100">
                <a:latin typeface="Meiryo UI"/>
                <a:cs typeface="Meiryo UI"/>
              </a:rPr>
              <a:t>３）保守運用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担</a:t>
            </a:r>
            <a:r>
              <a:rPr dirty="0" sz="1100" spc="-5">
                <a:latin typeface="Meiryo UI"/>
                <a:cs typeface="Meiryo UI"/>
              </a:rPr>
              <a:t>い</a:t>
            </a:r>
            <a:r>
              <a:rPr dirty="0" sz="1100">
                <a:latin typeface="Meiryo UI"/>
                <a:cs typeface="Meiryo UI"/>
              </a:rPr>
              <a:t>手不在</a:t>
            </a:r>
            <a:r>
              <a:rPr dirty="0" sz="1100" spc="-5">
                <a:latin typeface="Meiryo UI"/>
                <a:cs typeface="Meiryo UI"/>
              </a:rPr>
              <a:t>で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 spc="-5">
                <a:latin typeface="Meiryo UI"/>
                <a:cs typeface="Meiryo UI"/>
              </a:rPr>
              <a:t>サ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バ</a:t>
            </a:r>
            <a:r>
              <a:rPr dirty="0" sz="1100" spc="-5">
                <a:latin typeface="Meiryo UI"/>
                <a:cs typeface="Meiryo UI"/>
              </a:rPr>
              <a:t>ーセキ</a:t>
            </a:r>
            <a:r>
              <a:rPr dirty="0" sz="1100">
                <a:latin typeface="Meiryo UI"/>
                <a:cs typeface="Meiryo UI"/>
              </a:rPr>
              <a:t>ュリ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ィ</a:t>
            </a:r>
            <a:r>
              <a:rPr dirty="0" sz="1100">
                <a:latin typeface="Meiryo UI"/>
                <a:cs typeface="Meiryo UI"/>
              </a:rPr>
              <a:t>や事故・</a:t>
            </a:r>
            <a:r>
              <a:rPr dirty="0" sz="1100" spc="-15">
                <a:latin typeface="Meiryo UI"/>
                <a:cs typeface="Meiryo UI"/>
              </a:rPr>
              <a:t>災</a:t>
            </a:r>
            <a:r>
              <a:rPr dirty="0" sz="1100">
                <a:latin typeface="Meiryo UI"/>
                <a:cs typeface="Meiryo UI"/>
              </a:rPr>
              <a:t>害</a:t>
            </a:r>
            <a:r>
              <a:rPr dirty="0" sz="1100" spc="-5">
                <a:latin typeface="Meiryo UI"/>
                <a:cs typeface="Meiryo UI"/>
              </a:rPr>
              <a:t>によ</a:t>
            </a:r>
            <a:r>
              <a:rPr dirty="0" sz="1100">
                <a:latin typeface="Meiryo UI"/>
                <a:cs typeface="Meiryo UI"/>
              </a:rPr>
              <a:t>る</a:t>
            </a:r>
            <a:endParaRPr sz="1100">
              <a:latin typeface="Meiryo UI"/>
              <a:cs typeface="Meiryo UI"/>
            </a:endParaRPr>
          </a:p>
          <a:p>
            <a:pPr marL="32639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ムト</a:t>
            </a:r>
            <a:r>
              <a:rPr dirty="0" sz="1100">
                <a:latin typeface="Meiryo UI"/>
                <a:cs typeface="Meiryo UI"/>
              </a:rPr>
              <a:t>ラ</a:t>
            </a:r>
            <a:r>
              <a:rPr dirty="0" sz="1100" spc="-5">
                <a:latin typeface="Meiryo UI"/>
                <a:cs typeface="Meiryo UI"/>
              </a:rPr>
              <a:t>ブルやデー</a:t>
            </a:r>
            <a:r>
              <a:rPr dirty="0" sz="1100">
                <a:latin typeface="Meiryo UI"/>
                <a:cs typeface="Meiryo UI"/>
              </a:rPr>
              <a:t>タ滅失等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リ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スクの高</a:t>
            </a:r>
            <a:r>
              <a:rPr dirty="0" sz="1100" spc="-10" b="1">
                <a:solidFill>
                  <a:srgbClr val="FF0000"/>
                </a:solidFill>
                <a:latin typeface="Meiryo UI"/>
                <a:cs typeface="Meiryo UI"/>
              </a:rPr>
              <a:t>ま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り</a:t>
            </a:r>
            <a:endParaRPr sz="1100">
              <a:latin typeface="Meiryo UI"/>
              <a:cs typeface="Meiryo UI"/>
            </a:endParaRPr>
          </a:p>
          <a:p>
            <a:pPr marL="176530">
              <a:lnSpc>
                <a:spcPct val="100000"/>
              </a:lnSpc>
              <a:spcBef>
                <a:spcPts val="165"/>
              </a:spcBef>
            </a:pPr>
            <a:r>
              <a:rPr dirty="0" sz="600">
                <a:latin typeface="Meiryo"/>
                <a:cs typeface="Meiryo"/>
              </a:rPr>
              <a:t>※技術的負債</a:t>
            </a:r>
            <a:r>
              <a:rPr dirty="0" sz="600" spc="-5">
                <a:latin typeface="Meiryo"/>
                <a:cs typeface="Meiryo"/>
              </a:rPr>
              <a:t>（Technical</a:t>
            </a:r>
            <a:r>
              <a:rPr dirty="0" sz="600" spc="-15">
                <a:latin typeface="Meiryo"/>
                <a:cs typeface="Meiryo"/>
              </a:rPr>
              <a:t> </a:t>
            </a:r>
            <a:r>
              <a:rPr dirty="0" sz="600" spc="-5">
                <a:latin typeface="Meiryo"/>
                <a:cs typeface="Meiryo"/>
              </a:rPr>
              <a:t>debt）：</a:t>
            </a:r>
            <a:r>
              <a:rPr dirty="0" sz="600">
                <a:latin typeface="Meiryo"/>
                <a:cs typeface="Meiryo"/>
              </a:rPr>
              <a:t>短期的な観点でシステムを開発し、結果として、長期的に保守費や運用費が高騰している状態</a:t>
            </a:r>
            <a:endParaRPr sz="60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84" y="511215"/>
            <a:ext cx="47148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0C0C0"/>
                </a:solidFill>
              </a:rPr>
              <a:t>1.</a:t>
            </a:r>
            <a:r>
              <a:rPr dirty="0" sz="2800" spc="-75">
                <a:solidFill>
                  <a:srgbClr val="C0C0C0"/>
                </a:solidFill>
              </a:rPr>
              <a:t> </a:t>
            </a:r>
            <a:r>
              <a:rPr dirty="0" sz="2800" spc="-5">
                <a:solidFill>
                  <a:srgbClr val="C0C0C0"/>
                </a:solidFill>
              </a:rPr>
              <a:t>検討の背景</a:t>
            </a:r>
            <a:r>
              <a:rPr dirty="0" sz="2800" spc="-10">
                <a:solidFill>
                  <a:srgbClr val="C0C0C0"/>
                </a:solidFill>
              </a:rPr>
              <a:t>と</a:t>
            </a:r>
            <a:r>
              <a:rPr dirty="0" sz="2800" spc="-5">
                <a:solidFill>
                  <a:srgbClr val="C0C0C0"/>
                </a:solidFill>
              </a:rPr>
              <a:t>議論の</a:t>
            </a:r>
            <a:r>
              <a:rPr dirty="0" sz="2800" spc="-10">
                <a:solidFill>
                  <a:srgbClr val="C0C0C0"/>
                </a:solidFill>
              </a:rPr>
              <a:t>ス</a:t>
            </a:r>
            <a:r>
              <a:rPr dirty="0" sz="2800" spc="5">
                <a:solidFill>
                  <a:srgbClr val="C0C0C0"/>
                </a:solidFill>
              </a:rPr>
              <a:t>コ</a:t>
            </a:r>
            <a:r>
              <a:rPr dirty="0" sz="2800" spc="-15">
                <a:solidFill>
                  <a:srgbClr val="C0C0C0"/>
                </a:solidFill>
              </a:rPr>
              <a:t>ー</a:t>
            </a:r>
            <a:r>
              <a:rPr dirty="0" sz="2800" spc="-5">
                <a:solidFill>
                  <a:srgbClr val="C0C0C0"/>
                </a:solidFill>
              </a:rPr>
              <a:t>プ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27284" y="1364501"/>
            <a:ext cx="7752715" cy="502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934" indent="-48387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96570" algn="l"/>
              </a:tabLst>
            </a:pPr>
            <a:r>
              <a:rPr dirty="0" sz="2800" spc="-20" b="1">
                <a:solidFill>
                  <a:srgbClr val="C0C0C0"/>
                </a:solidFill>
                <a:latin typeface="Meiryo UI"/>
                <a:cs typeface="Meiryo UI"/>
              </a:rPr>
              <a:t>DX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の推進に関する現状</a:t>
            </a:r>
            <a:r>
              <a:rPr dirty="0" sz="2800" spc="-10" b="1">
                <a:solidFill>
                  <a:srgbClr val="C0C0C0"/>
                </a:solidFill>
                <a:latin typeface="Meiryo UI"/>
                <a:cs typeface="Meiryo UI"/>
              </a:rPr>
              <a:t>と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課題</a:t>
            </a:r>
            <a:endParaRPr sz="2800">
              <a:latin typeface="Meiryo UI"/>
              <a:cs typeface="Meiryo UI"/>
            </a:endParaRPr>
          </a:p>
          <a:p>
            <a:pPr marL="495300" indent="-483234">
              <a:lnSpc>
                <a:spcPts val="3354"/>
              </a:lnSpc>
              <a:spcBef>
                <a:spcPts val="2880"/>
              </a:spcBef>
              <a:buAutoNum type="arabicPeriod" startAt="2"/>
              <a:tabLst>
                <a:tab pos="495934" algn="l"/>
              </a:tabLst>
            </a:pPr>
            <a:r>
              <a:rPr dirty="0" sz="2800" spc="-5" b="1">
                <a:latin typeface="Meiryo UI"/>
                <a:cs typeface="Meiryo UI"/>
              </a:rPr>
              <a:t>対応策の検討</a:t>
            </a:r>
            <a:endParaRPr sz="2800">
              <a:latin typeface="Meiryo UI"/>
              <a:cs typeface="Meiryo UI"/>
            </a:endParaRPr>
          </a:p>
          <a:p>
            <a:pPr lvl="1" marL="1546860" indent="-620395">
              <a:lnSpc>
                <a:spcPts val="2875"/>
              </a:lnSpc>
              <a:buAutoNum type="arabicPeriod"/>
              <a:tabLst>
                <a:tab pos="1547495" algn="l"/>
              </a:tabLst>
            </a:pPr>
            <a:r>
              <a:rPr dirty="0" sz="2400" b="1">
                <a:latin typeface="Meiryo UI"/>
                <a:cs typeface="Meiryo UI"/>
              </a:rPr>
              <a:t>「</a:t>
            </a:r>
            <a:r>
              <a:rPr dirty="0" sz="2400" spc="-25" b="1">
                <a:latin typeface="Meiryo UI"/>
                <a:cs typeface="Meiryo UI"/>
              </a:rPr>
              <a:t>D</a:t>
            </a:r>
            <a:r>
              <a:rPr dirty="0" sz="2400" b="1">
                <a:latin typeface="Meiryo UI"/>
                <a:cs typeface="Meiryo UI"/>
              </a:rPr>
              <a:t>X推進</a:t>
            </a:r>
            <a:r>
              <a:rPr dirty="0" sz="2400" spc="-5" b="1">
                <a:latin typeface="Meiryo UI"/>
                <a:cs typeface="Meiryo UI"/>
              </a:rPr>
              <a:t>システム</a:t>
            </a:r>
            <a:r>
              <a:rPr dirty="0" sz="2400" spc="5" b="1">
                <a:latin typeface="Meiryo UI"/>
                <a:cs typeface="Meiryo UI"/>
              </a:rPr>
              <a:t>ガ</a:t>
            </a:r>
            <a:r>
              <a:rPr dirty="0" sz="2400" b="1">
                <a:latin typeface="Meiryo UI"/>
                <a:cs typeface="Meiryo UI"/>
              </a:rPr>
              <a:t>イド</a:t>
            </a:r>
            <a:r>
              <a:rPr dirty="0" sz="2400" spc="-5" b="1">
                <a:latin typeface="Meiryo UI"/>
                <a:cs typeface="Meiryo UI"/>
              </a:rPr>
              <a:t>ラ</a:t>
            </a:r>
            <a:r>
              <a:rPr dirty="0" sz="2400" b="1">
                <a:latin typeface="Meiryo UI"/>
                <a:cs typeface="Meiryo UI"/>
              </a:rPr>
              <a:t>イ</a:t>
            </a:r>
            <a:r>
              <a:rPr dirty="0" sz="2400" spc="-5" b="1">
                <a:latin typeface="Meiryo UI"/>
                <a:cs typeface="Meiryo UI"/>
              </a:rPr>
              <a:t>ン」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策定</a:t>
            </a:r>
            <a:endParaRPr sz="2400">
              <a:latin typeface="Meiryo UI"/>
              <a:cs typeface="Meiryo UI"/>
            </a:endParaRPr>
          </a:p>
          <a:p>
            <a:pPr lvl="1" marL="1546860" indent="-620395">
              <a:lnSpc>
                <a:spcPct val="100000"/>
              </a:lnSpc>
              <a:buAutoNum type="arabicPeriod"/>
              <a:tabLst>
                <a:tab pos="1547495" algn="l"/>
              </a:tabLst>
            </a:pPr>
            <a:r>
              <a:rPr dirty="0" sz="2400" b="1">
                <a:latin typeface="Meiryo UI"/>
                <a:cs typeface="Meiryo UI"/>
              </a:rPr>
              <a:t>「見</a:t>
            </a:r>
            <a:r>
              <a:rPr dirty="0" sz="2400" spc="-5" b="1">
                <a:latin typeface="Meiryo UI"/>
                <a:cs typeface="Meiryo UI"/>
              </a:rPr>
              <a:t>え</a:t>
            </a:r>
            <a:r>
              <a:rPr dirty="0" sz="2400" b="1">
                <a:latin typeface="Meiryo UI"/>
                <a:cs typeface="Meiryo UI"/>
              </a:rPr>
              <a:t>る化」指標、診断</a:t>
            </a:r>
            <a:r>
              <a:rPr dirty="0" sz="2400" spc="-5" b="1">
                <a:latin typeface="Meiryo UI"/>
                <a:cs typeface="Meiryo UI"/>
              </a:rPr>
              <a:t>スキーム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構築</a:t>
            </a:r>
            <a:endParaRPr sz="2400">
              <a:latin typeface="Meiryo UI"/>
              <a:cs typeface="Meiryo UI"/>
            </a:endParaRPr>
          </a:p>
          <a:p>
            <a:pPr lvl="1" marL="1536700" marR="238125" indent="-609600">
              <a:lnSpc>
                <a:spcPct val="100000"/>
              </a:lnSpc>
              <a:buAutoNum type="arabicPeriod"/>
              <a:tabLst>
                <a:tab pos="1548130" algn="l"/>
              </a:tabLst>
            </a:pPr>
            <a:r>
              <a:rPr dirty="0" sz="2400" spc="-25" b="1">
                <a:latin typeface="Meiryo UI"/>
                <a:cs typeface="Meiryo UI"/>
              </a:rPr>
              <a:t>D</a:t>
            </a:r>
            <a:r>
              <a:rPr dirty="0" sz="2400" b="1">
                <a:latin typeface="Meiryo UI"/>
                <a:cs typeface="Meiryo UI"/>
              </a:rPr>
              <a:t>X実現に向けたI</a:t>
            </a:r>
            <a:r>
              <a:rPr dirty="0" sz="2400" spc="-5" b="1">
                <a:latin typeface="Meiryo UI"/>
                <a:cs typeface="Meiryo UI"/>
              </a:rPr>
              <a:t>Tシステム</a:t>
            </a:r>
            <a:r>
              <a:rPr dirty="0" sz="2400" b="1">
                <a:latin typeface="Meiryo UI"/>
                <a:cs typeface="Meiryo UI"/>
              </a:rPr>
              <a:t>構築に</a:t>
            </a:r>
            <a:r>
              <a:rPr dirty="0" sz="2400" spc="-5" b="1">
                <a:latin typeface="Meiryo UI"/>
                <a:cs typeface="Meiryo UI"/>
              </a:rPr>
              <a:t>お</a:t>
            </a:r>
            <a:r>
              <a:rPr dirty="0" sz="2400" b="1">
                <a:latin typeface="Meiryo UI"/>
                <a:cs typeface="Meiryo UI"/>
              </a:rPr>
              <a:t>けるコ</a:t>
            </a:r>
            <a:r>
              <a:rPr dirty="0" sz="2400" spc="-5" b="1">
                <a:latin typeface="Meiryo UI"/>
                <a:cs typeface="Meiryo UI"/>
              </a:rPr>
              <a:t>ス</a:t>
            </a:r>
            <a:r>
              <a:rPr dirty="0" sz="2400" b="1">
                <a:latin typeface="Meiryo UI"/>
                <a:cs typeface="Meiryo UI"/>
              </a:rPr>
              <a:t>ト・ </a:t>
            </a:r>
            <a:r>
              <a:rPr dirty="0" sz="2400" spc="-5" b="1">
                <a:latin typeface="Meiryo UI"/>
                <a:cs typeface="Meiryo UI"/>
              </a:rPr>
              <a:t>リス</a:t>
            </a:r>
            <a:r>
              <a:rPr dirty="0" sz="2400" b="1">
                <a:latin typeface="Meiryo UI"/>
                <a:cs typeface="Meiryo UI"/>
              </a:rPr>
              <a:t>ク低減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ため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対応策</a:t>
            </a:r>
            <a:endParaRPr sz="2400">
              <a:latin typeface="Meiryo UI"/>
              <a:cs typeface="Meiryo UI"/>
            </a:endParaRPr>
          </a:p>
          <a:p>
            <a:pPr lvl="1" marL="1536700" marR="5080" indent="-609600">
              <a:lnSpc>
                <a:spcPct val="100000"/>
              </a:lnSpc>
              <a:buAutoNum type="arabicPeriod"/>
              <a:tabLst>
                <a:tab pos="1547495" algn="l"/>
              </a:tabLst>
            </a:pPr>
            <a:r>
              <a:rPr dirty="0" sz="2400" spc="5" b="1">
                <a:latin typeface="Meiryo UI"/>
                <a:cs typeface="Meiryo UI"/>
              </a:rPr>
              <a:t>ユ</a:t>
            </a:r>
            <a:r>
              <a:rPr dirty="0" sz="2400" spc="-5" b="1">
                <a:latin typeface="Meiryo UI"/>
                <a:cs typeface="Meiryo UI"/>
              </a:rPr>
              <a:t>ーザ企業・</a:t>
            </a:r>
            <a:r>
              <a:rPr dirty="0" sz="2400" spc="-10" b="1">
                <a:latin typeface="Meiryo UI"/>
                <a:cs typeface="Meiryo UI"/>
              </a:rPr>
              <a:t>ベ</a:t>
            </a:r>
            <a:r>
              <a:rPr dirty="0" sz="2400" spc="-5" b="1">
                <a:latin typeface="Meiryo UI"/>
                <a:cs typeface="Meiryo UI"/>
              </a:rPr>
              <a:t>ン</a:t>
            </a:r>
            <a:r>
              <a:rPr dirty="0" sz="2400" b="1">
                <a:latin typeface="Meiryo UI"/>
                <a:cs typeface="Meiryo UI"/>
              </a:rPr>
              <a:t>ダ</a:t>
            </a:r>
            <a:r>
              <a:rPr dirty="0" sz="2400" spc="-5" b="1">
                <a:latin typeface="Meiryo UI"/>
                <a:cs typeface="Meiryo UI"/>
              </a:rPr>
              <a:t>ー</a:t>
            </a:r>
            <a:r>
              <a:rPr dirty="0" sz="2400" b="1">
                <a:latin typeface="Meiryo UI"/>
                <a:cs typeface="Meiryo UI"/>
              </a:rPr>
              <a:t>企業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目指す</a:t>
            </a:r>
            <a:r>
              <a:rPr dirty="0" sz="2400" spc="-5" b="1">
                <a:latin typeface="Meiryo UI"/>
                <a:cs typeface="Meiryo UI"/>
              </a:rPr>
              <a:t>べ</a:t>
            </a:r>
            <a:r>
              <a:rPr dirty="0" sz="2400" b="1">
                <a:latin typeface="Meiryo UI"/>
                <a:cs typeface="Meiryo UI"/>
              </a:rPr>
              <a:t>き姿と双方の </a:t>
            </a:r>
            <a:r>
              <a:rPr dirty="0" sz="2400" b="1">
                <a:latin typeface="Meiryo UI"/>
                <a:cs typeface="Meiryo UI"/>
              </a:rPr>
              <a:t>新たな関係</a:t>
            </a:r>
            <a:endParaRPr sz="2400">
              <a:latin typeface="Meiryo UI"/>
              <a:cs typeface="Meiryo UI"/>
            </a:endParaRPr>
          </a:p>
          <a:p>
            <a:pPr lvl="1" marL="1547495" indent="-621030">
              <a:lnSpc>
                <a:spcPct val="100000"/>
              </a:lnSpc>
              <a:buAutoNum type="arabicPeriod"/>
              <a:tabLst>
                <a:tab pos="1548130" algn="l"/>
              </a:tabLst>
            </a:pPr>
            <a:r>
              <a:rPr dirty="0" sz="2400" spc="-15" b="1">
                <a:latin typeface="Meiryo UI"/>
                <a:cs typeface="Meiryo UI"/>
              </a:rPr>
              <a:t>DX</a:t>
            </a:r>
            <a:r>
              <a:rPr dirty="0" sz="2400" b="1">
                <a:latin typeface="Meiryo UI"/>
                <a:cs typeface="Meiryo UI"/>
              </a:rPr>
              <a:t>人材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育成</a:t>
            </a:r>
            <a:r>
              <a:rPr dirty="0" sz="2400" spc="-5" b="1">
                <a:latin typeface="Meiryo UI"/>
                <a:cs typeface="Meiryo UI"/>
              </a:rPr>
              <a:t>・</a:t>
            </a:r>
            <a:r>
              <a:rPr dirty="0" sz="2400" b="1">
                <a:latin typeface="Meiryo UI"/>
                <a:cs typeface="Meiryo UI"/>
              </a:rPr>
              <a:t>確保</a:t>
            </a:r>
            <a:endParaRPr sz="2400">
              <a:latin typeface="Meiryo UI"/>
              <a:cs typeface="Meiryo UI"/>
            </a:endParaRPr>
          </a:p>
          <a:p>
            <a:pPr lvl="1" marL="1547495" indent="-621665">
              <a:lnSpc>
                <a:spcPct val="100000"/>
              </a:lnSpc>
              <a:buAutoNum type="arabicPeriod"/>
              <a:tabLst>
                <a:tab pos="1548130" algn="l"/>
              </a:tabLst>
            </a:pPr>
            <a:r>
              <a:rPr dirty="0" sz="2400" spc="-5" b="1">
                <a:latin typeface="Meiryo UI"/>
                <a:cs typeface="Meiryo UI"/>
              </a:rPr>
              <a:t>ITシステム</a:t>
            </a:r>
            <a:r>
              <a:rPr dirty="0" sz="2400" b="1">
                <a:latin typeface="Meiryo UI"/>
                <a:cs typeface="Meiryo UI"/>
              </a:rPr>
              <a:t>刷新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見通し明確化</a:t>
            </a:r>
            <a:endParaRPr sz="24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Meiryo UI"/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今後の検討の方向性</a:t>
            </a:r>
            <a:endParaRPr sz="2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2" y="76272"/>
            <a:ext cx="53460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3.1</a:t>
            </a:r>
            <a:r>
              <a:rPr dirty="0" spc="-80"/>
              <a:t> </a:t>
            </a:r>
            <a:r>
              <a:rPr dirty="0"/>
              <a:t>「</a:t>
            </a:r>
            <a:r>
              <a:rPr dirty="0" spc="-15"/>
              <a:t>DX</a:t>
            </a:r>
            <a:r>
              <a:rPr dirty="0"/>
              <a:t>推進</a:t>
            </a:r>
            <a:r>
              <a:rPr dirty="0" spc="-5"/>
              <a:t>システム</a:t>
            </a:r>
            <a:r>
              <a:rPr dirty="0" spc="5"/>
              <a:t>ガイ</a:t>
            </a:r>
            <a:r>
              <a:rPr dirty="0"/>
              <a:t>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ン」</a:t>
            </a:r>
            <a:r>
              <a:rPr dirty="0" spc="-10"/>
              <a:t>の</a:t>
            </a:r>
            <a:r>
              <a:rPr dirty="0"/>
              <a:t>策定</a:t>
            </a:r>
          </a:p>
        </p:txBody>
      </p:sp>
      <p:sp>
        <p:nvSpPr>
          <p:cNvPr id="3" name="object 3"/>
          <p:cNvSpPr/>
          <p:nvPr/>
        </p:nvSpPr>
        <p:spPr>
          <a:xfrm>
            <a:off x="128778" y="2061210"/>
            <a:ext cx="9650095" cy="2575560"/>
          </a:xfrm>
          <a:custGeom>
            <a:avLst/>
            <a:gdLst/>
            <a:ahLst/>
            <a:cxnLst/>
            <a:rect l="l" t="t" r="r" b="b"/>
            <a:pathLst>
              <a:path w="9650095" h="2575560">
                <a:moveTo>
                  <a:pt x="0" y="0"/>
                </a:moveTo>
                <a:lnTo>
                  <a:pt x="9649968" y="0"/>
                </a:lnTo>
                <a:lnTo>
                  <a:pt x="9649968" y="2575560"/>
                </a:lnTo>
                <a:lnTo>
                  <a:pt x="0" y="25755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015" y="518159"/>
            <a:ext cx="9650095" cy="1327785"/>
          </a:xfrm>
          <a:custGeom>
            <a:avLst/>
            <a:gdLst/>
            <a:ahLst/>
            <a:cxnLst/>
            <a:rect l="l" t="t" r="r" b="b"/>
            <a:pathLst>
              <a:path w="9650095" h="1327785">
                <a:moveTo>
                  <a:pt x="9649968" y="0"/>
                </a:moveTo>
                <a:lnTo>
                  <a:pt x="0" y="0"/>
                </a:lnTo>
                <a:lnTo>
                  <a:pt x="0" y="1327403"/>
                </a:lnTo>
                <a:lnTo>
                  <a:pt x="9649968" y="1327403"/>
                </a:lnTo>
                <a:lnTo>
                  <a:pt x="9649968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7204" y="614019"/>
            <a:ext cx="9466580" cy="39643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 marR="116839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Meiryo UI"/>
                <a:cs typeface="Meiryo UI"/>
              </a:rPr>
              <a:t>DX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加速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くた</a:t>
            </a:r>
            <a:r>
              <a:rPr dirty="0" sz="1800" spc="-10">
                <a:latin typeface="Meiryo UI"/>
                <a:cs typeface="Meiryo UI"/>
              </a:rPr>
              <a:t>め</a:t>
            </a:r>
            <a:r>
              <a:rPr dirty="0" sz="1800">
                <a:latin typeface="Meiryo UI"/>
                <a:cs typeface="Meiryo UI"/>
              </a:rPr>
              <a:t>に、</a:t>
            </a:r>
            <a:r>
              <a:rPr dirty="0" sz="1800" spc="30">
                <a:latin typeface="Meiryo UI"/>
                <a:cs typeface="Meiryo UI"/>
              </a:rPr>
              <a:t> </a:t>
            </a:r>
            <a:r>
              <a:rPr dirty="0" sz="1800" spc="-15">
                <a:latin typeface="Meiryo UI"/>
                <a:cs typeface="Meiryo UI"/>
              </a:rPr>
              <a:t>DX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実現</a:t>
            </a:r>
            <a:r>
              <a:rPr dirty="0" sz="1800" spc="-5">
                <a:latin typeface="Meiryo UI"/>
                <a:cs typeface="Meiryo UI"/>
              </a:rPr>
              <a:t>する</a:t>
            </a:r>
            <a:r>
              <a:rPr dirty="0" sz="1800">
                <a:latin typeface="Meiryo UI"/>
                <a:cs typeface="Meiryo UI"/>
              </a:rPr>
              <a:t>上</a:t>
            </a:r>
            <a:r>
              <a:rPr dirty="0" sz="1800" spc="-5">
                <a:latin typeface="Meiryo UI"/>
                <a:cs typeface="Meiryo UI"/>
              </a:rPr>
              <a:t>で</a:t>
            </a:r>
            <a:r>
              <a:rPr dirty="0" sz="1800">
                <a:latin typeface="Meiryo UI"/>
                <a:cs typeface="Meiryo UI"/>
              </a:rPr>
              <a:t>基盤</a:t>
            </a:r>
            <a:r>
              <a:rPr dirty="0" sz="1800" spc="-5">
                <a:latin typeface="Meiryo UI"/>
                <a:cs typeface="Meiryo UI"/>
              </a:rPr>
              <a:t>となる</a:t>
            </a:r>
            <a:r>
              <a:rPr dirty="0" sz="1800" spc="5">
                <a:latin typeface="Meiryo UI"/>
                <a:cs typeface="Meiryo UI"/>
              </a:rPr>
              <a:t>IT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ステ</a:t>
            </a:r>
            <a:r>
              <a:rPr dirty="0" sz="1800" spc="-10">
                <a:latin typeface="Meiryo UI"/>
                <a:cs typeface="Meiryo UI"/>
              </a:rPr>
              <a:t>ム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構</a:t>
            </a:r>
            <a:r>
              <a:rPr dirty="0" sz="1800" spc="10">
                <a:latin typeface="Meiryo UI"/>
                <a:cs typeface="Meiryo UI"/>
              </a:rPr>
              <a:t>築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く</a:t>
            </a:r>
            <a:r>
              <a:rPr dirty="0" sz="1800" spc="10">
                <a:latin typeface="Meiryo UI"/>
                <a:cs typeface="Meiryo UI"/>
              </a:rPr>
              <a:t>上</a:t>
            </a:r>
            <a:r>
              <a:rPr dirty="0" sz="1800" spc="5">
                <a:latin typeface="Meiryo UI"/>
                <a:cs typeface="Meiryo UI"/>
              </a:rPr>
              <a:t>での</a:t>
            </a:r>
            <a:r>
              <a:rPr dirty="0" sz="1800" spc="-5">
                <a:latin typeface="Meiryo UI"/>
                <a:cs typeface="Meiryo UI"/>
              </a:rPr>
              <a:t>アプ</a:t>
            </a:r>
            <a:r>
              <a:rPr dirty="0" sz="1800" spc="5">
                <a:latin typeface="Meiryo UI"/>
                <a:cs typeface="Meiryo UI"/>
              </a:rPr>
              <a:t>ロ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チや 必要</a:t>
            </a:r>
            <a:r>
              <a:rPr dirty="0" sz="1800" spc="-5">
                <a:latin typeface="Meiryo UI"/>
                <a:cs typeface="Meiryo UI"/>
              </a:rPr>
              <a:t>なア</a:t>
            </a:r>
            <a:r>
              <a:rPr dirty="0" sz="1800">
                <a:latin typeface="Meiryo UI"/>
                <a:cs typeface="Meiryo UI"/>
              </a:rPr>
              <a:t>ク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ョン</a:t>
            </a:r>
            <a:r>
              <a:rPr dirty="0" sz="1800" spc="-10">
                <a:latin typeface="Meiryo UI"/>
                <a:cs typeface="Meiryo UI"/>
              </a:rPr>
              <a:t>あ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は失敗に陥ら</a:t>
            </a:r>
            <a:r>
              <a:rPr dirty="0" sz="1800" spc="-5">
                <a:latin typeface="Meiryo UI"/>
                <a:cs typeface="Meiryo UI"/>
              </a:rPr>
              <a:t>な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た</a:t>
            </a:r>
            <a:r>
              <a:rPr dirty="0" sz="1800" spc="-10">
                <a:latin typeface="Meiryo UI"/>
                <a:cs typeface="Meiryo UI"/>
              </a:rPr>
              <a:t>め</a:t>
            </a:r>
            <a:r>
              <a:rPr dirty="0" sz="1800">
                <a:latin typeface="Meiryo UI"/>
                <a:cs typeface="Meiryo UI"/>
              </a:rPr>
              <a:t>に失</a:t>
            </a:r>
            <a:r>
              <a:rPr dirty="0" sz="1800" spc="10">
                <a:latin typeface="Meiryo UI"/>
                <a:cs typeface="Meiryo UI"/>
              </a:rPr>
              <a:t>敗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典</a:t>
            </a:r>
            <a:r>
              <a:rPr dirty="0" sz="1800">
                <a:latin typeface="Meiryo UI"/>
                <a:cs typeface="Meiryo UI"/>
              </a:rPr>
              <a:t>型</a:t>
            </a:r>
            <a:r>
              <a:rPr dirty="0" sz="1800" spc="-5">
                <a:latin typeface="Meiryo UI"/>
                <a:cs typeface="Meiryo UI"/>
              </a:rPr>
              <a:t>パ</a:t>
            </a:r>
            <a:r>
              <a:rPr dirty="0" sz="1800" spc="15">
                <a:latin typeface="Meiryo UI"/>
                <a:cs typeface="Meiryo UI"/>
              </a:rPr>
              <a:t>タ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示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た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「</a:t>
            </a:r>
            <a:r>
              <a:rPr dirty="0" sz="1800" spc="-10" b="1">
                <a:solidFill>
                  <a:srgbClr val="FF0000"/>
                </a:solidFill>
                <a:latin typeface="Meiryo UI"/>
                <a:cs typeface="Meiryo UI"/>
              </a:rPr>
              <a:t>D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Xを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推進</a:t>
            </a:r>
            <a:r>
              <a:rPr dirty="0" sz="1800" spc="5" b="1">
                <a:solidFill>
                  <a:srgbClr val="FF0000"/>
                </a:solidFill>
                <a:latin typeface="Meiryo UI"/>
                <a:cs typeface="Meiryo UI"/>
              </a:rPr>
              <a:t>す</a:t>
            </a:r>
            <a:r>
              <a:rPr dirty="0" sz="1800" spc="-1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た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めの新た 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なデジタ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ル技術</a:t>
            </a:r>
            <a:r>
              <a:rPr dirty="0" sz="1800" spc="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活用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と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レ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ガ</a:t>
            </a:r>
            <a:r>
              <a:rPr dirty="0" sz="1800" spc="-10" b="1">
                <a:solidFill>
                  <a:srgbClr val="FF0000"/>
                </a:solidFill>
                <a:latin typeface="Meiryo UI"/>
                <a:cs typeface="Meiryo UI"/>
              </a:rPr>
              <a:t>シ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ーシ</a:t>
            </a:r>
            <a:r>
              <a:rPr dirty="0" sz="1800" spc="-10" b="1">
                <a:solidFill>
                  <a:srgbClr val="FF0000"/>
                </a:solidFill>
                <a:latin typeface="Meiryo UI"/>
                <a:cs typeface="Meiryo UI"/>
              </a:rPr>
              <a:t>ス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テ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ム刷新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に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関</a:t>
            </a:r>
            <a:r>
              <a:rPr dirty="0" sz="1800" spc="5" b="1">
                <a:solidFill>
                  <a:srgbClr val="FF0000"/>
                </a:solidFill>
                <a:latin typeface="Meiryo UI"/>
                <a:cs typeface="Meiryo UI"/>
              </a:rPr>
              <a:t>す</a:t>
            </a:r>
            <a:r>
              <a:rPr dirty="0" sz="1800" spc="-10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ガイド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ライ</a:t>
            </a:r>
            <a:r>
              <a:rPr dirty="0" sz="1800" spc="-5" b="1">
                <a:solidFill>
                  <a:srgbClr val="FF0000"/>
                </a:solidFill>
                <a:latin typeface="Meiryo UI"/>
                <a:cs typeface="Meiryo UI"/>
              </a:rPr>
              <a:t>ン</a:t>
            </a:r>
            <a:r>
              <a:rPr dirty="0" sz="1800" b="1">
                <a:solidFill>
                  <a:srgbClr val="FF0000"/>
                </a:solidFill>
                <a:latin typeface="Meiryo UI"/>
                <a:cs typeface="Meiryo UI"/>
              </a:rPr>
              <a:t>」</a:t>
            </a:r>
            <a:r>
              <a:rPr dirty="0" sz="1800" spc="-10">
                <a:latin typeface="Meiryo UI"/>
                <a:cs typeface="Meiryo UI"/>
              </a:rPr>
              <a:t>（DX</a:t>
            </a:r>
            <a:r>
              <a:rPr dirty="0" sz="1800">
                <a:latin typeface="Meiryo UI"/>
                <a:cs typeface="Meiryo UI"/>
              </a:rPr>
              <a:t>推進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ステ</a:t>
            </a:r>
            <a:r>
              <a:rPr dirty="0" sz="1800" spc="-10">
                <a:latin typeface="Meiryo UI"/>
                <a:cs typeface="Meiryo UI"/>
              </a:rPr>
              <a:t>ム</a:t>
            </a:r>
            <a:r>
              <a:rPr dirty="0" sz="1800" spc="-5">
                <a:latin typeface="Meiryo UI"/>
                <a:cs typeface="Meiryo UI"/>
              </a:rPr>
              <a:t>ガイ</a:t>
            </a:r>
            <a:r>
              <a:rPr dirty="0" sz="1800">
                <a:latin typeface="Meiryo UI"/>
                <a:cs typeface="Meiryo UI"/>
              </a:rPr>
              <a:t>ドラ</a:t>
            </a:r>
            <a:r>
              <a:rPr dirty="0" sz="1800" spc="-5">
                <a:latin typeface="Meiryo UI"/>
                <a:cs typeface="Meiryo UI"/>
              </a:rPr>
              <a:t>イ</a:t>
            </a:r>
            <a:r>
              <a:rPr dirty="0" sz="1800">
                <a:latin typeface="Meiryo UI"/>
                <a:cs typeface="Meiryo UI"/>
              </a:rPr>
              <a:t>ン） </a:t>
            </a:r>
            <a:r>
              <a:rPr dirty="0" sz="1800" spc="-600">
                <a:latin typeface="Meiryo UI"/>
                <a:cs typeface="Meiryo UI"/>
              </a:rPr>
              <a:t> 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策定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Meiryo UI"/>
                <a:cs typeface="Meiryo UI"/>
              </a:rPr>
              <a:t>【</a:t>
            </a:r>
            <a:r>
              <a:rPr dirty="0" sz="1600" spc="-5" b="1">
                <a:latin typeface="Meiryo UI"/>
                <a:cs typeface="Meiryo UI"/>
              </a:rPr>
              <a:t>必要性】</a:t>
            </a:r>
            <a:endParaRPr sz="1600">
              <a:latin typeface="Meiryo UI"/>
              <a:cs typeface="Meiryo UI"/>
            </a:endParaRPr>
          </a:p>
          <a:p>
            <a:pPr algn="just" marL="299085" marR="9525" indent="-287020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400">
                <a:latin typeface="Meiryo UI"/>
                <a:cs typeface="Meiryo UI"/>
              </a:rPr>
              <a:t>我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国企業に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報資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数</a:t>
            </a:r>
            <a:r>
              <a:rPr dirty="0" sz="1400">
                <a:latin typeface="Meiryo UI"/>
                <a:cs typeface="Meiryo UI"/>
              </a:rPr>
              <a:t>多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>
                <a:latin typeface="Meiryo UI"/>
                <a:cs typeface="Meiryo UI"/>
              </a:rPr>
              <a:t>保有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わ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連携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難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ていない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全社</a:t>
            </a:r>
            <a:r>
              <a:rPr dirty="0" sz="1400" spc="-15">
                <a:latin typeface="Meiryo UI"/>
                <a:cs typeface="Meiryo UI"/>
              </a:rPr>
              <a:t>最</a:t>
            </a:r>
            <a:r>
              <a:rPr dirty="0" sz="1400">
                <a:latin typeface="Meiryo UI"/>
                <a:cs typeface="Meiryo UI"/>
              </a:rPr>
              <a:t>適に</a:t>
            </a:r>
            <a:r>
              <a:rPr dirty="0" sz="1400" spc="-15">
                <a:latin typeface="Meiryo UI"/>
                <a:cs typeface="Meiryo UI"/>
              </a:rPr>
              <a:t>向</a:t>
            </a:r>
            <a:r>
              <a:rPr dirty="0" sz="1400">
                <a:latin typeface="Meiryo UI"/>
                <a:cs typeface="Meiryo UI"/>
              </a:rPr>
              <a:t>け て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活用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困</a:t>
            </a:r>
            <a:r>
              <a:rPr dirty="0" sz="1400">
                <a:latin typeface="Meiryo UI"/>
                <a:cs typeface="Meiryo UI"/>
              </a:rPr>
              <a:t>難に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といっ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5">
                <a:latin typeface="Meiryo UI"/>
                <a:cs typeface="Meiryo UI"/>
              </a:rPr>
              <a:t>現</a:t>
            </a:r>
            <a:r>
              <a:rPr dirty="0" sz="1400" spc="-5">
                <a:latin typeface="Meiryo UI"/>
                <a:cs typeface="Meiryo UI"/>
              </a:rPr>
              <a:t>状</a:t>
            </a:r>
            <a:r>
              <a:rPr dirty="0" sz="1400" spc="-10">
                <a:latin typeface="Meiryo UI"/>
                <a:cs typeface="Meiryo UI"/>
              </a:rPr>
              <a:t>があ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sz="1400" spc="-5">
                <a:latin typeface="Meiryo UI"/>
                <a:cs typeface="Meiryo UI"/>
              </a:rPr>
              <a:t>AI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IoT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0">
                <a:latin typeface="Meiryo UI"/>
                <a:cs typeface="Meiryo UI"/>
              </a:rPr>
              <a:t>ビ</a:t>
            </a:r>
            <a:r>
              <a:rPr dirty="0" sz="1400">
                <a:latin typeface="Meiryo UI"/>
                <a:cs typeface="Meiryo UI"/>
              </a:rPr>
              <a:t>ッ</a:t>
            </a:r>
            <a:r>
              <a:rPr dirty="0" sz="1400" spc="-15">
                <a:latin typeface="Meiryo UI"/>
                <a:cs typeface="Meiryo UI"/>
              </a:rPr>
              <a:t>グ</a:t>
            </a:r>
            <a:r>
              <a:rPr dirty="0" sz="1400" spc="-10">
                <a:latin typeface="Meiryo UI"/>
                <a:cs typeface="Meiryo UI"/>
              </a:rPr>
              <a:t>デー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先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ノ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ロジ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導入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基 盤た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企業デ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の利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携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限定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効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果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も限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ってい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400">
                <a:latin typeface="Meiryo UI"/>
                <a:cs typeface="Meiryo UI"/>
              </a:rPr>
              <a:t>こう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た状況に対</a:t>
            </a:r>
            <a:r>
              <a:rPr dirty="0" sz="1400" spc="-10">
                <a:latin typeface="Meiryo UI"/>
                <a:cs typeface="Meiryo UI"/>
              </a:rPr>
              <a:t>し、DX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ための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存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性</a:t>
            </a:r>
            <a:r>
              <a:rPr dirty="0" sz="1400" spc="-5">
                <a:latin typeface="Meiryo UI"/>
                <a:cs typeface="Meiryo UI"/>
              </a:rPr>
              <a:t>やそ</a:t>
            </a:r>
            <a:r>
              <a:rPr dirty="0" sz="1400">
                <a:latin typeface="Meiryo UI"/>
                <a:cs typeface="Meiryo UI"/>
              </a:rPr>
              <a:t>の</a:t>
            </a:r>
            <a:r>
              <a:rPr dirty="0" sz="1400" spc="-10">
                <a:latin typeface="Meiryo UI"/>
                <a:cs typeface="Meiryo UI"/>
              </a:rPr>
              <a:t>ための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ロセス、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営層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部門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情報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7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部門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のあるべき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役割分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担</a:t>
            </a:r>
            <a:r>
              <a:rPr dirty="0" sz="1400">
                <a:latin typeface="Meiryo UI"/>
                <a:cs typeface="Meiryo UI"/>
              </a:rPr>
              <a:t>につ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十分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解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透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ていない</a:t>
            </a:r>
            <a:r>
              <a:rPr dirty="0" sz="1400">
                <a:latin typeface="Meiryo UI"/>
                <a:cs typeface="Meiryo UI"/>
              </a:rPr>
              <a:t>状況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algn="just" marL="299085" marR="29845" indent="-28702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DX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実現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基盤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ITシス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構築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で押さえる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べ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築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ついての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認識の</a:t>
            </a:r>
            <a:r>
              <a:rPr dirty="0" u="sng" sz="1400" spc="-130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有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図ら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うに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必</a:t>
            </a:r>
            <a:r>
              <a:rPr dirty="0" sz="1400">
                <a:latin typeface="Meiryo UI"/>
                <a:cs typeface="Meiryo UI"/>
              </a:rPr>
              <a:t>要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あ</a:t>
            </a:r>
            <a:r>
              <a:rPr dirty="0" sz="1400">
                <a:latin typeface="Meiryo UI"/>
                <a:cs typeface="Meiryo UI"/>
              </a:rPr>
              <a:t>る。</a:t>
            </a:r>
            <a:endParaRPr sz="1400">
              <a:latin typeface="Meiryo UI"/>
              <a:cs typeface="Meiryo UI"/>
            </a:endParaRPr>
          </a:p>
          <a:p>
            <a:pPr algn="just" marL="298450" marR="126364" indent="-28638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5">
                <a:latin typeface="Meiryo UI"/>
                <a:cs typeface="Meiryo UI"/>
              </a:rPr>
              <a:t>お</a:t>
            </a:r>
            <a:r>
              <a:rPr dirty="0" sz="1400">
                <a:latin typeface="Meiryo UI"/>
                <a:cs typeface="Meiryo UI"/>
              </a:rPr>
              <a:t>、業界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人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DX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捉</a:t>
            </a:r>
            <a:r>
              <a:rPr dirty="0" sz="1400">
                <a:latin typeface="Meiryo UI"/>
                <a:cs typeface="Meiryo UI"/>
              </a:rPr>
              <a:t>え方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認</a:t>
            </a:r>
            <a:r>
              <a:rPr dirty="0" sz="1400">
                <a:latin typeface="Meiryo UI"/>
                <a:cs typeface="Meiryo UI"/>
              </a:rPr>
              <a:t>識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異な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場</a:t>
            </a:r>
            <a:r>
              <a:rPr dirty="0" sz="1400" spc="-15">
                <a:latin typeface="Meiryo UI"/>
                <a:cs typeface="Meiryo UI"/>
              </a:rPr>
              <a:t>合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組織</a:t>
            </a:r>
            <a:r>
              <a:rPr dirty="0" sz="1400" spc="-15">
                <a:latin typeface="Meiryo UI"/>
                <a:cs typeface="Meiryo UI"/>
              </a:rPr>
              <a:t>内</a:t>
            </a:r>
            <a:r>
              <a:rPr dirty="0" sz="1400">
                <a:latin typeface="Meiryo UI"/>
                <a:cs typeface="Meiryo UI"/>
              </a:rPr>
              <a:t>外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意</a:t>
            </a:r>
            <a:r>
              <a:rPr dirty="0" sz="1400" spc="-15">
                <a:latin typeface="Meiryo UI"/>
                <a:cs typeface="Meiryo UI"/>
              </a:rPr>
              <a:t>思</a:t>
            </a:r>
            <a:r>
              <a:rPr dirty="0" sz="1400">
                <a:latin typeface="Meiryo UI"/>
                <a:cs typeface="Meiryo UI"/>
              </a:rPr>
              <a:t>疎</a:t>
            </a:r>
            <a:r>
              <a:rPr dirty="0" sz="1400" spc="-15">
                <a:latin typeface="Meiryo UI"/>
                <a:cs typeface="Meiryo UI"/>
              </a:rPr>
              <a:t>通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いか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り、</a:t>
            </a:r>
            <a:r>
              <a:rPr dirty="0" sz="1400" spc="-5">
                <a:latin typeface="Meiryo UI"/>
                <a:cs typeface="Meiryo UI"/>
              </a:rPr>
              <a:t>DX</a:t>
            </a:r>
            <a:r>
              <a:rPr dirty="0" sz="1400">
                <a:latin typeface="Meiryo UI"/>
                <a:cs typeface="Meiryo UI"/>
              </a:rPr>
              <a:t>遂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障 害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りう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sz="1400" spc="-15">
                <a:latin typeface="Meiryo UI"/>
                <a:cs typeface="Meiryo UI"/>
              </a:rPr>
              <a:t>共</a:t>
            </a:r>
            <a:r>
              <a:rPr dirty="0" sz="1400">
                <a:latin typeface="Meiryo UI"/>
                <a:cs typeface="Meiryo UI"/>
              </a:rPr>
              <a:t>通言</a:t>
            </a:r>
            <a:r>
              <a:rPr dirty="0" sz="1400" spc="-15">
                <a:latin typeface="Meiryo UI"/>
                <a:cs typeface="Meiryo UI"/>
              </a:rPr>
              <a:t>語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なる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-10">
                <a:latin typeface="Meiryo UI"/>
                <a:cs typeface="Meiryo UI"/>
              </a:rPr>
              <a:t>イド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ンを</a:t>
            </a:r>
            <a:r>
              <a:rPr dirty="0" sz="1400" spc="-15">
                <a:latin typeface="Meiryo UI"/>
                <a:cs typeface="Meiryo UI"/>
              </a:rPr>
              <a:t>提</a:t>
            </a:r>
            <a:r>
              <a:rPr dirty="0" sz="1400">
                <a:latin typeface="Meiryo UI"/>
                <a:cs typeface="Meiryo UI"/>
              </a:rPr>
              <a:t>示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事態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回</a:t>
            </a:r>
            <a:r>
              <a:rPr dirty="0" sz="1400">
                <a:latin typeface="Meiryo UI"/>
                <a:cs typeface="Meiryo UI"/>
              </a:rPr>
              <a:t>避に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 spc="-15">
                <a:latin typeface="Meiryo UI"/>
                <a:cs typeface="Meiryo UI"/>
              </a:rPr>
              <a:t>期</a:t>
            </a:r>
            <a:r>
              <a:rPr dirty="0" sz="1400">
                <a:latin typeface="Meiryo UI"/>
                <a:cs typeface="Meiryo UI"/>
              </a:rPr>
              <a:t>待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015" y="4791455"/>
            <a:ext cx="9650095" cy="1734820"/>
          </a:xfrm>
          <a:prstGeom prst="rect">
            <a:avLst/>
          </a:prstGeom>
          <a:ln w="12192">
            <a:solidFill>
              <a:srgbClr val="4F81BD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415"/>
              </a:spcBef>
            </a:pPr>
            <a:r>
              <a:rPr dirty="0" sz="1600" b="1">
                <a:latin typeface="Meiryo UI"/>
                <a:cs typeface="Meiryo UI"/>
              </a:rPr>
              <a:t>【</a:t>
            </a:r>
            <a:r>
              <a:rPr dirty="0" sz="1600" spc="-5" b="1">
                <a:latin typeface="Meiryo UI"/>
                <a:cs typeface="Meiryo UI"/>
              </a:rPr>
              <a:t>対応策】</a:t>
            </a:r>
            <a:endParaRPr sz="1600">
              <a:latin typeface="Meiryo UI"/>
              <a:cs typeface="Meiryo UI"/>
            </a:endParaRPr>
          </a:p>
          <a:p>
            <a:pPr marL="36195">
              <a:lnSpc>
                <a:spcPct val="100000"/>
              </a:lnSpc>
              <a:spcBef>
                <a:spcPts val="565"/>
              </a:spcBef>
            </a:pPr>
            <a:r>
              <a:rPr dirty="0" sz="1600" spc="-5" b="1">
                <a:latin typeface="Meiryo UI"/>
                <a:cs typeface="Meiryo UI"/>
              </a:rPr>
              <a:t>（１）以下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目的</a:t>
            </a:r>
            <a:r>
              <a:rPr dirty="0" sz="1600" spc="-10" b="1">
                <a:latin typeface="Meiryo UI"/>
                <a:cs typeface="Meiryo UI"/>
              </a:rPr>
              <a:t>とした</a:t>
            </a:r>
            <a:r>
              <a:rPr dirty="0" sz="1600" b="1">
                <a:latin typeface="Meiryo UI"/>
                <a:cs typeface="Meiryo UI"/>
              </a:rPr>
              <a:t>「</a:t>
            </a:r>
            <a:r>
              <a:rPr dirty="0" sz="1600" spc="-15" b="1">
                <a:latin typeface="Meiryo UI"/>
                <a:cs typeface="Meiryo UI"/>
              </a:rPr>
              <a:t>DX</a:t>
            </a:r>
            <a:r>
              <a:rPr dirty="0" sz="1600" spc="-5" b="1">
                <a:latin typeface="Meiryo UI"/>
                <a:cs typeface="Meiryo UI"/>
              </a:rPr>
              <a:t>推進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-10" b="1">
                <a:latin typeface="Meiryo UI"/>
                <a:cs typeface="Meiryo UI"/>
              </a:rPr>
              <a:t>ガイド</a:t>
            </a:r>
            <a:r>
              <a:rPr dirty="0" sz="1600" b="1">
                <a:latin typeface="Meiryo UI"/>
                <a:cs typeface="Meiryo UI"/>
              </a:rPr>
              <a:t>ラ</a:t>
            </a:r>
            <a:r>
              <a:rPr dirty="0" sz="1600" spc="-10" b="1">
                <a:latin typeface="Meiryo UI"/>
                <a:cs typeface="Meiryo UI"/>
              </a:rPr>
              <a:t>イン</a:t>
            </a:r>
            <a:r>
              <a:rPr dirty="0" sz="1600" b="1">
                <a:latin typeface="Meiryo UI"/>
                <a:cs typeface="Meiryo UI"/>
              </a:rPr>
              <a:t>」</a:t>
            </a:r>
            <a:r>
              <a:rPr dirty="0" sz="1600" spc="-10" b="1">
                <a:latin typeface="Meiryo UI"/>
                <a:cs typeface="Meiryo UI"/>
              </a:rPr>
              <a:t>を</a:t>
            </a:r>
            <a:r>
              <a:rPr dirty="0" sz="1600" spc="-5" b="1">
                <a:latin typeface="Meiryo UI"/>
                <a:cs typeface="Meiryo UI"/>
              </a:rPr>
              <a:t>策定</a:t>
            </a:r>
            <a:endParaRPr sz="1600">
              <a:latin typeface="Meiryo UI"/>
              <a:cs typeface="Meiryo UI"/>
            </a:endParaRPr>
          </a:p>
          <a:p>
            <a:pPr marL="493395">
              <a:lnSpc>
                <a:spcPct val="100000"/>
              </a:lnSpc>
              <a:spcBef>
                <a:spcPts val="595"/>
              </a:spcBef>
            </a:pPr>
            <a:r>
              <a:rPr dirty="0" sz="1400">
                <a:latin typeface="Meiryo UI"/>
                <a:cs typeface="Meiryo UI"/>
              </a:rPr>
              <a:t>①</a:t>
            </a:r>
            <a:r>
              <a:rPr dirty="0" sz="1400" spc="40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経営者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DX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で、</a:t>
            </a:r>
            <a:r>
              <a:rPr dirty="0" sz="1400">
                <a:latin typeface="Meiryo UI"/>
                <a:cs typeface="Meiryo UI"/>
              </a:rPr>
              <a:t>基</a:t>
            </a:r>
            <a:r>
              <a:rPr dirty="0" sz="1400" spc="-15">
                <a:latin typeface="Meiryo UI"/>
                <a:cs typeface="Meiryo UI"/>
              </a:rPr>
              <a:t>盤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なる</a:t>
            </a:r>
            <a:r>
              <a:rPr dirty="0" sz="1400" spc="-15">
                <a:latin typeface="Meiryo UI"/>
                <a:cs typeface="Meiryo UI"/>
              </a:rPr>
              <a:t>IT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に関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意</a:t>
            </a:r>
            <a:r>
              <a:rPr dirty="0" sz="1400" spc="-15">
                <a:latin typeface="Meiryo UI"/>
                <a:cs typeface="Meiryo UI"/>
              </a:rPr>
              <a:t>思</a:t>
            </a:r>
            <a:r>
              <a:rPr dirty="0" sz="1400">
                <a:latin typeface="Meiryo UI"/>
                <a:cs typeface="Meiryo UI"/>
              </a:rPr>
              <a:t>決定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て押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>
                <a:latin typeface="Meiryo UI"/>
                <a:cs typeface="Meiryo UI"/>
              </a:rPr>
              <a:t>え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事項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明確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こ</a:t>
            </a:r>
            <a:r>
              <a:rPr dirty="0" sz="1400">
                <a:latin typeface="Meiryo UI"/>
                <a:cs typeface="Meiryo UI"/>
              </a:rPr>
              <a:t>と</a:t>
            </a:r>
            <a:endParaRPr sz="1400">
              <a:latin typeface="Meiryo UI"/>
              <a:cs typeface="Meiryo UI"/>
            </a:endParaRPr>
          </a:p>
          <a:p>
            <a:pPr marL="493395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latin typeface="Meiryo UI"/>
                <a:cs typeface="Meiryo UI"/>
              </a:rPr>
              <a:t>②</a:t>
            </a:r>
            <a:r>
              <a:rPr dirty="0" sz="1400" spc="380">
                <a:latin typeface="Meiryo UI"/>
                <a:cs typeface="Meiryo UI"/>
              </a:rPr>
              <a:t> </a:t>
            </a:r>
            <a:r>
              <a:rPr dirty="0" sz="1400" spc="-5">
                <a:latin typeface="Meiryo UI"/>
                <a:cs typeface="Meiryo UI"/>
              </a:rPr>
              <a:t>ま</a:t>
            </a:r>
            <a:r>
              <a:rPr dirty="0" sz="1400">
                <a:latin typeface="Meiryo UI"/>
                <a:cs typeface="Meiryo UI"/>
              </a:rPr>
              <a:t>た、取締役会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5">
                <a:latin typeface="Meiryo UI"/>
                <a:cs typeface="Meiryo UI"/>
              </a:rPr>
              <a:t>ンバ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株</a:t>
            </a:r>
            <a:r>
              <a:rPr dirty="0" sz="1400" spc="-15">
                <a:latin typeface="Meiryo UI"/>
                <a:cs typeface="Meiryo UI"/>
              </a:rPr>
              <a:t>主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DX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取組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チェ</a:t>
            </a:r>
            <a:r>
              <a:rPr dirty="0" sz="1400" spc="5">
                <a:latin typeface="Meiryo UI"/>
                <a:cs typeface="Meiryo UI"/>
              </a:rPr>
              <a:t>ッ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活</a:t>
            </a:r>
            <a:r>
              <a:rPr dirty="0" sz="1400" spc="-5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>
                <a:latin typeface="Meiryo UI"/>
                <a:cs typeface="Meiryo UI"/>
              </a:rPr>
              <a:t>と</a:t>
            </a:r>
            <a:endParaRPr sz="1400">
              <a:latin typeface="Meiryo UI"/>
              <a:cs typeface="Meiryo UI"/>
            </a:endParaRPr>
          </a:p>
          <a:p>
            <a:pPr marL="805815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latin typeface="Meiryo UI"/>
                <a:cs typeface="Meiryo UI"/>
              </a:rPr>
              <a:t>例え</a:t>
            </a:r>
            <a:r>
              <a:rPr dirty="0" sz="1400" spc="-5">
                <a:latin typeface="Meiryo UI"/>
                <a:cs typeface="Meiryo UI"/>
              </a:rPr>
              <a:t>ば</a:t>
            </a:r>
            <a:r>
              <a:rPr dirty="0" sz="1400">
                <a:latin typeface="Meiryo UI"/>
                <a:cs typeface="Meiryo UI"/>
              </a:rPr>
              <a:t>、コ</a:t>
            </a:r>
            <a:r>
              <a:rPr dirty="0" sz="1400" spc="-10">
                <a:latin typeface="Meiryo UI"/>
                <a:cs typeface="Meiryo UI"/>
              </a:rPr>
              <a:t>ーポ</a:t>
            </a:r>
            <a:r>
              <a:rPr dirty="0" sz="1400" spc="-15">
                <a:latin typeface="Meiryo UI"/>
                <a:cs typeface="Meiryo UI"/>
              </a:rPr>
              <a:t>レ</a:t>
            </a:r>
            <a:r>
              <a:rPr dirty="0" sz="1400" spc="-10">
                <a:latin typeface="Meiryo UI"/>
                <a:cs typeface="Meiryo UI"/>
              </a:rPr>
              <a:t>ート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>
                <a:latin typeface="Meiryo UI"/>
                <a:cs typeface="Meiryo UI"/>
              </a:rPr>
              <a:t>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ガ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10">
                <a:latin typeface="Meiryo UI"/>
                <a:cs typeface="Meiryo UI"/>
              </a:rPr>
              <a:t>ダ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位</a:t>
            </a:r>
            <a:r>
              <a:rPr dirty="0" sz="1400" spc="-15">
                <a:latin typeface="Meiryo UI"/>
                <a:cs typeface="Meiryo UI"/>
              </a:rPr>
              <a:t>置</a:t>
            </a:r>
            <a:r>
              <a:rPr dirty="0" sz="1400" spc="-10">
                <a:latin typeface="Meiryo UI"/>
                <a:cs typeface="Meiryo UI"/>
              </a:rPr>
              <a:t>づけ、</a:t>
            </a:r>
            <a:r>
              <a:rPr dirty="0" sz="1400">
                <a:latin typeface="Meiryo UI"/>
                <a:cs typeface="Meiryo UI"/>
              </a:rPr>
              <a:t>経</a:t>
            </a:r>
            <a:r>
              <a:rPr dirty="0" sz="1400" spc="-15">
                <a:latin typeface="Meiryo UI"/>
                <a:cs typeface="Meiryo UI"/>
              </a:rPr>
              <a:t>営</a:t>
            </a:r>
            <a:r>
              <a:rPr dirty="0" sz="1400">
                <a:latin typeface="Meiryo UI"/>
                <a:cs typeface="Meiryo UI"/>
              </a:rPr>
              <a:t>者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社</a:t>
            </a:r>
            <a:r>
              <a:rPr dirty="0" sz="1400" spc="-15">
                <a:latin typeface="Meiryo UI"/>
                <a:cs typeface="Meiryo UI"/>
              </a:rPr>
              <a:t>外</a:t>
            </a:r>
            <a:r>
              <a:rPr dirty="0" sz="1400">
                <a:latin typeface="Meiryo UI"/>
                <a:cs typeface="Meiryo UI"/>
              </a:rPr>
              <a:t>取締</a:t>
            </a:r>
            <a:r>
              <a:rPr dirty="0" sz="1400" spc="-15">
                <a:latin typeface="Meiryo UI"/>
                <a:cs typeface="Meiryo UI"/>
              </a:rPr>
              <a:t>役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株主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活用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促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検討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49" y="565405"/>
            <a:ext cx="9531350" cy="4173220"/>
            <a:chOff x="187449" y="565405"/>
            <a:chExt cx="9531350" cy="4173220"/>
          </a:xfrm>
        </p:grpSpPr>
        <p:sp>
          <p:nvSpPr>
            <p:cNvPr id="3" name="object 3"/>
            <p:cNvSpPr/>
            <p:nvPr/>
          </p:nvSpPr>
          <p:spPr>
            <a:xfrm>
              <a:off x="9419754" y="4439324"/>
              <a:ext cx="286385" cy="286385"/>
            </a:xfrm>
            <a:custGeom>
              <a:avLst/>
              <a:gdLst/>
              <a:ahLst/>
              <a:cxnLst/>
              <a:rect l="l" t="t" r="r" b="b"/>
              <a:pathLst>
                <a:path w="286384" h="286385">
                  <a:moveTo>
                    <a:pt x="285838" y="0"/>
                  </a:moveTo>
                  <a:lnTo>
                    <a:pt x="57175" y="57175"/>
                  </a:lnTo>
                  <a:lnTo>
                    <a:pt x="0" y="285838"/>
                  </a:lnTo>
                  <a:lnTo>
                    <a:pt x="28583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0403" y="578359"/>
              <a:ext cx="9505315" cy="4147185"/>
            </a:xfrm>
            <a:custGeom>
              <a:avLst/>
              <a:gdLst/>
              <a:ahLst/>
              <a:cxnLst/>
              <a:rect l="l" t="t" r="r" b="b"/>
              <a:pathLst>
                <a:path w="9505315" h="4147185">
                  <a:moveTo>
                    <a:pt x="9219349" y="4146804"/>
                  </a:moveTo>
                  <a:lnTo>
                    <a:pt x="9276524" y="3918140"/>
                  </a:lnTo>
                  <a:lnTo>
                    <a:pt x="9505188" y="3860965"/>
                  </a:lnTo>
                  <a:lnTo>
                    <a:pt x="9219349" y="4146804"/>
                  </a:lnTo>
                  <a:lnTo>
                    <a:pt x="0" y="4146804"/>
                  </a:lnTo>
                  <a:lnTo>
                    <a:pt x="0" y="0"/>
                  </a:lnTo>
                  <a:lnTo>
                    <a:pt x="9505188" y="0"/>
                  </a:lnTo>
                  <a:lnTo>
                    <a:pt x="9505188" y="3860965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8765" y="611315"/>
            <a:ext cx="9272905" cy="39897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eiryo UI"/>
                <a:cs typeface="Meiryo UI"/>
              </a:rPr>
              <a:t>■経営戦略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るD</a:t>
            </a:r>
            <a:r>
              <a:rPr dirty="0" sz="1800" spc="-5" b="1">
                <a:latin typeface="Meiryo UI"/>
                <a:cs typeface="Meiryo UI"/>
              </a:rPr>
              <a:t>X</a:t>
            </a:r>
            <a:r>
              <a:rPr dirty="0" sz="1800" b="1">
                <a:latin typeface="Meiryo UI"/>
                <a:cs typeface="Meiryo UI"/>
              </a:rPr>
              <a:t>の位置づ</a:t>
            </a:r>
            <a:r>
              <a:rPr dirty="0" sz="1800" spc="-5" b="1">
                <a:latin typeface="Meiryo UI"/>
                <a:cs typeface="Meiryo UI"/>
              </a:rPr>
              <a:t>け</a:t>
            </a:r>
            <a:r>
              <a:rPr dirty="0" sz="1800" b="1">
                <a:latin typeface="Meiryo UI"/>
                <a:cs typeface="Meiryo UI"/>
              </a:rPr>
              <a:t>：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Meiryo UI"/>
              <a:cs typeface="Meiryo UI"/>
            </a:endParaRPr>
          </a:p>
          <a:p>
            <a:pPr marL="821690">
              <a:lnSpc>
                <a:spcPct val="100000"/>
              </a:lnSpc>
            </a:pPr>
            <a:r>
              <a:rPr dirty="0" sz="1400" spc="5" b="1">
                <a:latin typeface="Meiryo UI"/>
                <a:cs typeface="Meiryo UI"/>
              </a:rPr>
              <a:t>《</a:t>
            </a:r>
            <a:r>
              <a:rPr dirty="0" sz="1400" b="1">
                <a:latin typeface="Meiryo UI"/>
                <a:cs typeface="Meiryo UI"/>
              </a:rPr>
              <a:t>経営戦略</a:t>
            </a:r>
            <a:r>
              <a:rPr dirty="0" sz="1400" spc="-5" b="1">
                <a:latin typeface="Meiryo UI"/>
                <a:cs typeface="Meiryo UI"/>
              </a:rPr>
              <a:t>に</a:t>
            </a:r>
            <a:r>
              <a:rPr dirty="0" sz="1400" b="1">
                <a:latin typeface="Meiryo UI"/>
                <a:cs typeface="Meiryo UI"/>
              </a:rPr>
              <a:t>お</a:t>
            </a:r>
            <a:r>
              <a:rPr dirty="0" sz="1400" spc="-5" b="1">
                <a:latin typeface="Meiryo UI"/>
                <a:cs typeface="Meiryo UI"/>
              </a:rPr>
              <a:t>ける</a:t>
            </a:r>
            <a:r>
              <a:rPr dirty="0" sz="1400" spc="-10" b="1">
                <a:latin typeface="Meiryo UI"/>
                <a:cs typeface="Meiryo UI"/>
              </a:rPr>
              <a:t>DX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位置</a:t>
            </a:r>
            <a:r>
              <a:rPr dirty="0" sz="1400" spc="-5" b="1">
                <a:latin typeface="Meiryo UI"/>
                <a:cs typeface="Meiryo UI"/>
              </a:rPr>
              <a:t>づけ</a:t>
            </a:r>
            <a:r>
              <a:rPr dirty="0" sz="1400" b="1">
                <a:latin typeface="Meiryo UI"/>
                <a:cs typeface="Meiryo UI"/>
              </a:rPr>
              <a:t>》</a:t>
            </a:r>
            <a:endParaRPr sz="1400">
              <a:latin typeface="Meiryo UI"/>
              <a:cs typeface="Meiryo UI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165" algn="l"/>
                <a:tab pos="813435" algn="l"/>
              </a:tabLst>
            </a:pPr>
            <a:r>
              <a:rPr dirty="0" sz="1400">
                <a:latin typeface="Meiryo UI"/>
                <a:cs typeface="Meiryo UI"/>
              </a:rPr>
              <a:t>DX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、自</a:t>
            </a:r>
            <a:r>
              <a:rPr dirty="0" sz="1400" spc="-15">
                <a:latin typeface="Meiryo UI"/>
                <a:cs typeface="Meiryo UI"/>
              </a:rPr>
              <a:t>社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経</a:t>
            </a:r>
            <a:r>
              <a:rPr dirty="0" sz="1400" spc="-15">
                <a:latin typeface="Meiryo UI"/>
                <a:cs typeface="Meiryo UI"/>
              </a:rPr>
              <a:t>営</a:t>
            </a:r>
            <a:r>
              <a:rPr dirty="0" sz="1400">
                <a:latin typeface="Meiryo UI"/>
                <a:cs typeface="Meiryo UI"/>
              </a:rPr>
              <a:t>戦略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のとし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位</a:t>
            </a:r>
            <a:r>
              <a:rPr dirty="0" sz="1400">
                <a:latin typeface="Meiryo UI"/>
                <a:cs typeface="Meiryo UI"/>
              </a:rPr>
              <a:t>置</a:t>
            </a:r>
            <a:r>
              <a:rPr dirty="0" sz="1400" spc="-10">
                <a:latin typeface="Meiryo UI"/>
                <a:cs typeface="Meiryo UI"/>
              </a:rPr>
              <a:t>づけ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か。</a:t>
            </a:r>
            <a:endParaRPr sz="14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Meiryo UI"/>
              <a:buAutoNum type="arabicPeriod"/>
            </a:pPr>
            <a:endParaRPr sz="950">
              <a:latin typeface="Meiryo UI"/>
              <a:cs typeface="Meiryo UI"/>
            </a:endParaRPr>
          </a:p>
          <a:p>
            <a:pPr marL="812800">
              <a:lnSpc>
                <a:spcPct val="100000"/>
              </a:lnSpc>
            </a:pPr>
            <a:r>
              <a:rPr dirty="0" sz="1400" spc="5" b="1">
                <a:latin typeface="Meiryo UI"/>
                <a:cs typeface="Meiryo UI"/>
              </a:rPr>
              <a:t>《</a:t>
            </a:r>
            <a:r>
              <a:rPr dirty="0" sz="1400" b="1">
                <a:latin typeface="Meiryo UI"/>
                <a:cs typeface="Meiryo UI"/>
              </a:rPr>
              <a:t>経営戦略と</a:t>
            </a:r>
            <a:r>
              <a:rPr dirty="0" sz="1400" spc="-10" b="1">
                <a:latin typeface="Meiryo UI"/>
                <a:cs typeface="Meiryo UI"/>
              </a:rPr>
              <a:t>DX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関係》</a:t>
            </a:r>
            <a:endParaRPr sz="1400">
              <a:latin typeface="Meiryo UI"/>
              <a:cs typeface="Meiryo UI"/>
            </a:endParaRPr>
          </a:p>
          <a:p>
            <a:pPr marL="812165" marR="5080" indent="-342900">
              <a:lnSpc>
                <a:spcPct val="100000"/>
              </a:lnSpc>
              <a:buAutoNum type="arabicPeriod" startAt="2"/>
              <a:tabLst>
                <a:tab pos="812165" algn="l"/>
                <a:tab pos="813435" algn="l"/>
              </a:tabLst>
            </a:pPr>
            <a:r>
              <a:rPr dirty="0" sz="1400" spc="5">
                <a:latin typeface="Meiryo UI"/>
                <a:cs typeface="Meiryo UI"/>
              </a:rPr>
              <a:t>どの</a:t>
            </a:r>
            <a:r>
              <a:rPr dirty="0" sz="1400">
                <a:latin typeface="Meiryo UI"/>
                <a:cs typeface="Meiryo UI"/>
              </a:rPr>
              <a:t>事業分</a:t>
            </a:r>
            <a:r>
              <a:rPr dirty="0" sz="1400" spc="-15">
                <a:latin typeface="Meiryo UI"/>
                <a:cs typeface="Meiryo UI"/>
              </a:rPr>
              <a:t>野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ど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いっ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戦</a:t>
            </a:r>
            <a:r>
              <a:rPr dirty="0" sz="1400" spc="-15">
                <a:latin typeface="Meiryo UI"/>
                <a:cs typeface="Meiryo UI"/>
              </a:rPr>
              <a:t>略</a:t>
            </a:r>
            <a:r>
              <a:rPr dirty="0" sz="1400" spc="-10">
                <a:latin typeface="Meiryo UI"/>
                <a:cs typeface="Meiryo UI"/>
              </a:rPr>
              <a:t>でどの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な価</a:t>
            </a:r>
            <a:r>
              <a:rPr dirty="0" sz="1400" spc="-15">
                <a:latin typeface="Meiryo UI"/>
                <a:cs typeface="Meiryo UI"/>
              </a:rPr>
              <a:t>値</a:t>
            </a:r>
            <a:r>
              <a:rPr dirty="0" sz="1400">
                <a:latin typeface="Meiryo UI"/>
                <a:cs typeface="Meiryo UI"/>
              </a:rPr>
              <a:t>（新</a:t>
            </a:r>
            <a:r>
              <a:rPr dirty="0" sz="1400" spc="-10">
                <a:latin typeface="Meiryo UI"/>
                <a:cs typeface="Meiryo UI"/>
              </a:rPr>
              <a:t>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ネス</a:t>
            </a:r>
            <a:r>
              <a:rPr dirty="0" sz="1400">
                <a:latin typeface="Meiryo UI"/>
                <a:cs typeface="Meiryo UI"/>
              </a:rPr>
              <a:t>創出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即</a:t>
            </a:r>
            <a:r>
              <a:rPr dirty="0" sz="1400" spc="-5">
                <a:latin typeface="Meiryo UI"/>
                <a:cs typeface="Meiryo UI"/>
              </a:rPr>
              <a:t>時性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削</a:t>
            </a:r>
            <a:r>
              <a:rPr dirty="0" sz="1400">
                <a:latin typeface="Meiryo UI"/>
                <a:cs typeface="Meiryo UI"/>
              </a:rPr>
              <a:t>減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ど</a:t>
            </a:r>
            <a:r>
              <a:rPr dirty="0" sz="1400">
                <a:latin typeface="Meiryo UI"/>
                <a:cs typeface="Meiryo UI"/>
              </a:rPr>
              <a:t>）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生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>
                <a:latin typeface="Meiryo UI"/>
                <a:cs typeface="Meiryo UI"/>
              </a:rPr>
              <a:t>出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目指 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5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、どのビ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ネ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モ</a:t>
            </a:r>
            <a:r>
              <a:rPr dirty="0" sz="1400" spc="-10">
                <a:latin typeface="Meiryo UI"/>
                <a:cs typeface="Meiryo UI"/>
              </a:rPr>
              <a:t>デル</a:t>
            </a:r>
            <a:r>
              <a:rPr dirty="0" sz="1400" spc="-20">
                <a:latin typeface="Meiryo UI"/>
                <a:cs typeface="Meiryo UI"/>
              </a:rPr>
              <a:t>を</a:t>
            </a:r>
            <a:r>
              <a:rPr dirty="0" sz="1400" spc="-10">
                <a:latin typeface="Meiryo UI"/>
                <a:cs typeface="Meiryo UI"/>
              </a:rPr>
              <a:t>どの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変革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経</a:t>
            </a:r>
            <a:r>
              <a:rPr dirty="0" sz="1400">
                <a:latin typeface="Meiryo UI"/>
                <a:cs typeface="Meiryo UI"/>
              </a:rPr>
              <a:t>営</a:t>
            </a:r>
            <a:r>
              <a:rPr dirty="0" sz="1400" spc="-15">
                <a:latin typeface="Meiryo UI"/>
                <a:cs typeface="Meiryo UI"/>
              </a:rPr>
              <a:t>戦</a:t>
            </a:r>
            <a:r>
              <a:rPr dirty="0" sz="1400">
                <a:latin typeface="Meiryo UI"/>
                <a:cs typeface="Meiryo UI"/>
              </a:rPr>
              <a:t>略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明</a:t>
            </a:r>
            <a:r>
              <a:rPr dirty="0" sz="1400">
                <a:latin typeface="Meiryo UI"/>
                <a:cs typeface="Meiryo UI"/>
              </a:rPr>
              <a:t>確に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か。</a:t>
            </a:r>
            <a:endParaRPr sz="1400">
              <a:latin typeface="Meiryo UI"/>
              <a:cs typeface="Meiryo UI"/>
            </a:endParaRPr>
          </a:p>
          <a:p>
            <a:pPr marL="812165" marR="48260" indent="-342900">
              <a:lnSpc>
                <a:spcPct val="100000"/>
              </a:lnSpc>
              <a:buAutoNum type="arabicPeriod" startAt="2"/>
              <a:tabLst>
                <a:tab pos="812165" algn="l"/>
                <a:tab pos="812800" algn="l"/>
              </a:tabLst>
            </a:pPr>
            <a:r>
              <a:rPr dirty="0" sz="1400" spc="5">
                <a:latin typeface="Meiryo UI"/>
                <a:cs typeface="Meiryo UI"/>
              </a:rPr>
              <a:t>どの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デー</a:t>
            </a:r>
            <a:r>
              <a:rPr dirty="0" sz="1400" spc="-15">
                <a:latin typeface="Meiryo UI"/>
                <a:cs typeface="Meiryo UI"/>
              </a:rPr>
              <a:t>タを</a:t>
            </a:r>
            <a:r>
              <a:rPr dirty="0" sz="1400">
                <a:latin typeface="Meiryo UI"/>
                <a:cs typeface="Meiryo UI"/>
              </a:rPr>
              <a:t>収集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活用</a:t>
            </a:r>
            <a:r>
              <a:rPr dirty="0" sz="1400" spc="-10">
                <a:latin typeface="Meiryo UI"/>
                <a:cs typeface="Meiryo UI"/>
              </a:rPr>
              <a:t>し、どの</a:t>
            </a:r>
            <a:r>
              <a:rPr dirty="0" sz="1400" spc="-20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 spc="-5">
                <a:latin typeface="Meiryo UI"/>
                <a:cs typeface="Meiryo UI"/>
              </a:rPr>
              <a:t>技</a:t>
            </a:r>
            <a:r>
              <a:rPr dirty="0" sz="1400" spc="-15">
                <a:latin typeface="Meiryo UI"/>
                <a:cs typeface="Meiryo UI"/>
              </a:rPr>
              <a:t>術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使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何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仕</a:t>
            </a:r>
            <a:r>
              <a:rPr dirty="0" sz="1400">
                <a:latin typeface="Meiryo UI"/>
                <a:cs typeface="Meiryo UI"/>
              </a:rPr>
              <a:t>組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のか。</a:t>
            </a:r>
            <a:r>
              <a:rPr dirty="0" sz="1400" spc="-5">
                <a:latin typeface="Meiryo UI"/>
                <a:cs typeface="Meiryo UI"/>
              </a:rPr>
              <a:t>すなわ</a:t>
            </a:r>
            <a:r>
              <a:rPr dirty="0" sz="1400" spc="-15">
                <a:latin typeface="Meiryo UI"/>
                <a:cs typeface="Meiryo UI"/>
              </a:rPr>
              <a:t>ち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DX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目</a:t>
            </a:r>
            <a:r>
              <a:rPr dirty="0" sz="1400">
                <a:latin typeface="Meiryo UI"/>
                <a:cs typeface="Meiryo UI"/>
              </a:rPr>
              <a:t>指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0">
                <a:latin typeface="Meiryo UI"/>
                <a:cs typeface="Meiryo UI"/>
              </a:rPr>
              <a:t>べき 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5">
                <a:latin typeface="Meiryo UI"/>
                <a:cs typeface="Meiryo UI"/>
              </a:rPr>
              <a:t>のが</a:t>
            </a:r>
            <a:r>
              <a:rPr dirty="0" sz="1400">
                <a:latin typeface="Meiryo UI"/>
                <a:cs typeface="Meiryo UI"/>
              </a:rPr>
              <a:t>明</a:t>
            </a:r>
            <a:r>
              <a:rPr dirty="0" sz="1400" spc="-15">
                <a:latin typeface="Meiryo UI"/>
                <a:cs typeface="Meiryo UI"/>
              </a:rPr>
              <a:t>確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か。</a:t>
            </a:r>
            <a:r>
              <a:rPr dirty="0" sz="1400" spc="-15">
                <a:latin typeface="Meiryo UI"/>
                <a:cs typeface="Meiryo UI"/>
              </a:rPr>
              <a:t>ま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 spc="-15">
                <a:latin typeface="Meiryo UI"/>
                <a:cs typeface="Meiryo UI"/>
              </a:rPr>
              <a:t>経</a:t>
            </a:r>
            <a:r>
              <a:rPr dirty="0" sz="1400">
                <a:latin typeface="Meiryo UI"/>
                <a:cs typeface="Meiryo UI"/>
              </a:rPr>
              <a:t>営層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事</a:t>
            </a:r>
            <a:r>
              <a:rPr dirty="0" sz="1400">
                <a:latin typeface="Meiryo UI"/>
                <a:cs typeface="Meiryo UI"/>
              </a:rPr>
              <a:t>業部</a:t>
            </a:r>
            <a:r>
              <a:rPr dirty="0" sz="1400" spc="-15">
                <a:latin typeface="Meiryo UI"/>
                <a:cs typeface="Meiryo UI"/>
              </a:rPr>
              <a:t>門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情</a:t>
            </a:r>
            <a:r>
              <a:rPr dirty="0" sz="1400">
                <a:latin typeface="Meiryo UI"/>
                <a:cs typeface="Meiryo UI"/>
              </a:rPr>
              <a:t>報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部</a:t>
            </a:r>
            <a:r>
              <a:rPr dirty="0" sz="1400">
                <a:latin typeface="Meiryo UI"/>
                <a:cs typeface="Meiryo UI"/>
              </a:rPr>
              <a:t>門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関係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>
                <a:latin typeface="Meiryo UI"/>
                <a:cs typeface="Meiryo UI"/>
              </a:rPr>
              <a:t>に共</a:t>
            </a:r>
            <a:r>
              <a:rPr dirty="0" sz="1400" spc="-15">
                <a:latin typeface="Meiryo UI"/>
                <a:cs typeface="Meiryo UI"/>
              </a:rPr>
              <a:t>有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Meiryo UI"/>
              <a:buAutoNum type="arabicPeriod" startAt="2"/>
            </a:pPr>
            <a:endParaRPr sz="950">
              <a:latin typeface="Meiryo UI"/>
              <a:cs typeface="Meiryo UI"/>
            </a:endParaRPr>
          </a:p>
          <a:p>
            <a:pPr marL="812165">
              <a:lnSpc>
                <a:spcPct val="100000"/>
              </a:lnSpc>
            </a:pPr>
            <a:r>
              <a:rPr dirty="0" sz="1400" spc="5" b="1">
                <a:latin typeface="Meiryo UI"/>
                <a:cs typeface="Meiryo UI"/>
              </a:rPr>
              <a:t>《</a:t>
            </a:r>
            <a:r>
              <a:rPr dirty="0" sz="1400" spc="-10" b="1">
                <a:latin typeface="Meiryo UI"/>
                <a:cs typeface="Meiryo UI"/>
              </a:rPr>
              <a:t>DX</a:t>
            </a:r>
            <a:r>
              <a:rPr dirty="0" sz="1400" spc="-5" b="1">
                <a:latin typeface="Meiryo UI"/>
                <a:cs typeface="Meiryo UI"/>
              </a:rPr>
              <a:t>に</a:t>
            </a:r>
            <a:r>
              <a:rPr dirty="0" sz="1400" b="1">
                <a:latin typeface="Meiryo UI"/>
                <a:cs typeface="Meiryo UI"/>
              </a:rPr>
              <a:t>よ</a:t>
            </a:r>
            <a:r>
              <a:rPr dirty="0" sz="1400" spc="-5" b="1">
                <a:latin typeface="Meiryo UI"/>
                <a:cs typeface="Meiryo UI"/>
              </a:rPr>
              <a:t>り</a:t>
            </a:r>
            <a:r>
              <a:rPr dirty="0" sz="1400" b="1">
                <a:latin typeface="Meiryo UI"/>
                <a:cs typeface="Meiryo UI"/>
              </a:rPr>
              <a:t>実現</a:t>
            </a:r>
            <a:r>
              <a:rPr dirty="0" sz="1400" spc="-10" b="1">
                <a:latin typeface="Meiryo UI"/>
                <a:cs typeface="Meiryo UI"/>
              </a:rPr>
              <a:t>す</a:t>
            </a:r>
            <a:r>
              <a:rPr dirty="0" sz="1400" spc="-5" b="1">
                <a:latin typeface="Meiryo UI"/>
                <a:cs typeface="Meiryo UI"/>
              </a:rPr>
              <a:t>べき</a:t>
            </a:r>
            <a:r>
              <a:rPr dirty="0" sz="1400" b="1">
                <a:latin typeface="Meiryo UI"/>
                <a:cs typeface="Meiryo UI"/>
              </a:rPr>
              <a:t>も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：</a:t>
            </a:r>
            <a:r>
              <a:rPr dirty="0" sz="1400" spc="-40" b="1">
                <a:latin typeface="Meiryo UI"/>
                <a:cs typeface="Meiryo UI"/>
              </a:rPr>
              <a:t> </a:t>
            </a:r>
            <a:r>
              <a:rPr dirty="0" sz="1400" spc="5" b="1">
                <a:latin typeface="Meiryo UI"/>
                <a:cs typeface="Meiryo UI"/>
              </a:rPr>
              <a:t>ス</a:t>
            </a:r>
            <a:r>
              <a:rPr dirty="0" sz="1400" b="1">
                <a:latin typeface="Meiryo UI"/>
                <a:cs typeface="Meiryo UI"/>
              </a:rPr>
              <a:t>ピ</a:t>
            </a:r>
            <a:r>
              <a:rPr dirty="0" sz="1400" spc="-5" b="1">
                <a:latin typeface="Meiryo UI"/>
                <a:cs typeface="Meiryo UI"/>
              </a:rPr>
              <a:t>ーディーな</a:t>
            </a:r>
            <a:r>
              <a:rPr dirty="0" sz="1400" b="1">
                <a:latin typeface="Meiryo UI"/>
                <a:cs typeface="Meiryo UI"/>
              </a:rPr>
              <a:t>変化</a:t>
            </a:r>
            <a:r>
              <a:rPr dirty="0" sz="1400" spc="-5" b="1">
                <a:latin typeface="Meiryo UI"/>
                <a:cs typeface="Meiryo UI"/>
              </a:rPr>
              <a:t>への</a:t>
            </a:r>
            <a:r>
              <a:rPr dirty="0" sz="1400" b="1">
                <a:latin typeface="Meiryo UI"/>
                <a:cs typeface="Meiryo UI"/>
              </a:rPr>
              <a:t>対応力》</a:t>
            </a:r>
            <a:endParaRPr sz="1400">
              <a:latin typeface="Meiryo UI"/>
              <a:cs typeface="Meiryo UI"/>
            </a:endParaRPr>
          </a:p>
          <a:p>
            <a:pPr marL="812165" marR="24765" indent="-342900">
              <a:lnSpc>
                <a:spcPct val="100000"/>
              </a:lnSpc>
              <a:buAutoNum type="arabicPeriod" startAt="4"/>
              <a:tabLst>
                <a:tab pos="812165" algn="l"/>
                <a:tab pos="812800" algn="l"/>
              </a:tabLst>
            </a:pP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5">
                <a:latin typeface="Meiryo UI"/>
                <a:cs typeface="Meiryo UI"/>
              </a:rPr>
              <a:t>ネ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モ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5">
                <a:latin typeface="Meiryo UI"/>
                <a:cs typeface="Meiryo UI"/>
              </a:rPr>
              <a:t>ル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変</a:t>
            </a:r>
            <a:r>
              <a:rPr dirty="0" sz="1400">
                <a:latin typeface="Meiryo UI"/>
                <a:cs typeface="Meiryo UI"/>
              </a:rPr>
              <a:t>革</a:t>
            </a:r>
            <a:r>
              <a:rPr dirty="0" sz="1400" spc="-5">
                <a:latin typeface="Meiryo UI"/>
                <a:cs typeface="Meiryo UI"/>
              </a:rPr>
              <a:t>やそ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伴う</a:t>
            </a:r>
            <a:r>
              <a:rPr dirty="0" sz="1400" spc="-10">
                <a:latin typeface="Meiryo UI"/>
                <a:cs typeface="Meiryo UI"/>
              </a:rPr>
              <a:t>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変</a:t>
            </a:r>
            <a:r>
              <a:rPr dirty="0" sz="1400">
                <a:latin typeface="Meiryo UI"/>
                <a:cs typeface="Meiryo UI"/>
              </a:rPr>
              <a:t>更</a:t>
            </a:r>
            <a:r>
              <a:rPr dirty="0" sz="1400" spc="-10">
                <a:latin typeface="Meiryo UI"/>
                <a:cs typeface="Meiryo UI"/>
              </a:rPr>
              <a:t>が、</a:t>
            </a:r>
            <a:r>
              <a:rPr dirty="0" sz="1400">
                <a:latin typeface="Meiryo UI"/>
                <a:cs typeface="Meiryo UI"/>
              </a:rPr>
              <a:t>経</a:t>
            </a:r>
            <a:r>
              <a:rPr dirty="0" sz="1400" spc="-15">
                <a:latin typeface="Meiryo UI"/>
                <a:cs typeface="Meiryo UI"/>
              </a:rPr>
              <a:t>営</a:t>
            </a:r>
            <a:r>
              <a:rPr dirty="0" sz="1400">
                <a:latin typeface="Meiryo UI"/>
                <a:cs typeface="Meiryo UI"/>
              </a:rPr>
              <a:t>方針</a:t>
            </a:r>
            <a:r>
              <a:rPr dirty="0" sz="1400" spc="-15">
                <a:latin typeface="Meiryo UI"/>
                <a:cs typeface="Meiryo UI"/>
              </a:rPr>
              <a:t>転</a:t>
            </a:r>
            <a:r>
              <a:rPr dirty="0" sz="1400">
                <a:latin typeface="Meiryo UI"/>
                <a:cs typeface="Meiryo UI"/>
              </a:rPr>
              <a:t>換</a:t>
            </a:r>
            <a:r>
              <a:rPr dirty="0" sz="1400" spc="-5">
                <a:latin typeface="Meiryo UI"/>
                <a:cs typeface="Meiryo UI"/>
              </a:rPr>
              <a:t>やグ</a:t>
            </a:r>
            <a:r>
              <a:rPr dirty="0" sz="1400" spc="-10">
                <a:latin typeface="Meiryo UI"/>
                <a:cs typeface="Meiryo UI"/>
              </a:rPr>
              <a:t>ロー</a:t>
            </a:r>
            <a:r>
              <a:rPr dirty="0" sz="1400" spc="-15">
                <a:latin typeface="Meiryo UI"/>
                <a:cs typeface="Meiryo UI"/>
              </a:rPr>
              <a:t>バ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展開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への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5">
                <a:latin typeface="Meiryo UI"/>
                <a:cs typeface="Meiryo UI"/>
              </a:rPr>
              <a:t>ピ</a:t>
            </a:r>
            <a:r>
              <a:rPr dirty="0" sz="1400" spc="-10">
                <a:latin typeface="Meiryo UI"/>
                <a:cs typeface="Meiryo UI"/>
              </a:rPr>
              <a:t>ーデ</a:t>
            </a:r>
            <a:r>
              <a:rPr dirty="0" sz="1400" spc="-20">
                <a:latin typeface="Meiryo UI"/>
                <a:cs typeface="Meiryo UI"/>
              </a:rPr>
              <a:t>ィ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対</a:t>
            </a:r>
            <a:r>
              <a:rPr dirty="0" sz="1400" spc="-15">
                <a:latin typeface="Meiryo UI"/>
                <a:cs typeface="Meiryo UI"/>
              </a:rPr>
              <a:t>応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可</a:t>
            </a:r>
            <a:r>
              <a:rPr dirty="0" sz="1400" spc="-15">
                <a:latin typeface="Meiryo UI"/>
                <a:cs typeface="Meiryo UI"/>
              </a:rPr>
              <a:t>能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す </a:t>
            </a:r>
            <a:r>
              <a:rPr dirty="0" sz="1400" spc="-5">
                <a:latin typeface="Meiryo UI"/>
                <a:cs typeface="Meiryo UI"/>
              </a:rPr>
              <a:t>るも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eiryo UI"/>
                <a:cs typeface="Meiryo UI"/>
              </a:rPr>
              <a:t>（失敗ケ</a:t>
            </a:r>
            <a:r>
              <a:rPr dirty="0" sz="1400" spc="5">
                <a:latin typeface="Meiryo UI"/>
                <a:cs typeface="Meiryo UI"/>
              </a:rPr>
              <a:t>ース</a:t>
            </a:r>
            <a:r>
              <a:rPr dirty="0" sz="1400">
                <a:latin typeface="Meiryo UI"/>
                <a:cs typeface="Meiryo UI"/>
              </a:rPr>
              <a:t>）</a:t>
            </a:r>
            <a:r>
              <a:rPr dirty="0" sz="1400" spc="-15">
                <a:latin typeface="Meiryo UI"/>
                <a:cs typeface="Meiryo UI"/>
              </a:rPr>
              <a:t>戦</a:t>
            </a:r>
            <a:r>
              <a:rPr dirty="0" sz="1400">
                <a:latin typeface="Meiryo UI"/>
                <a:cs typeface="Meiryo UI"/>
              </a:rPr>
              <a:t>略</a:t>
            </a:r>
            <a:r>
              <a:rPr dirty="0" sz="1400" spc="-5">
                <a:latin typeface="Meiryo UI"/>
                <a:cs typeface="Meiryo UI"/>
              </a:rPr>
              <a:t>なき</a:t>
            </a:r>
            <a:r>
              <a:rPr dirty="0" sz="1400" spc="-15">
                <a:latin typeface="Meiryo UI"/>
                <a:cs typeface="Meiryo UI"/>
              </a:rPr>
              <a:t>技</a:t>
            </a:r>
            <a:r>
              <a:rPr dirty="0" sz="1400">
                <a:latin typeface="Meiryo UI"/>
                <a:cs typeface="Meiryo UI"/>
              </a:rPr>
              <a:t>術起</a:t>
            </a:r>
            <a:r>
              <a:rPr dirty="0" sz="1400" spc="-15">
                <a:latin typeface="Meiryo UI"/>
                <a:cs typeface="Meiryo UI"/>
              </a:rPr>
              <a:t>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PoC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>
                <a:latin typeface="Meiryo UI"/>
                <a:cs typeface="Meiryo UI"/>
              </a:rPr>
              <a:t>疲</a:t>
            </a:r>
            <a:r>
              <a:rPr dirty="0" sz="1400" spc="-15">
                <a:latin typeface="Meiryo UI"/>
                <a:cs typeface="Meiryo UI"/>
              </a:rPr>
              <a:t>弊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失</a:t>
            </a:r>
            <a:r>
              <a:rPr dirty="0" sz="1400" spc="-15">
                <a:latin typeface="Meiryo UI"/>
                <a:cs typeface="Meiryo UI"/>
              </a:rPr>
              <a:t>敗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と</a:t>
            </a:r>
            <a:endParaRPr sz="14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400">
                <a:latin typeface="Meiryo UI"/>
                <a:cs typeface="Meiryo UI"/>
              </a:rPr>
              <a:t>（失敗ケ</a:t>
            </a:r>
            <a:r>
              <a:rPr dirty="0" sz="1400" spc="5">
                <a:latin typeface="Meiryo UI"/>
                <a:cs typeface="Meiryo UI"/>
              </a:rPr>
              <a:t>ース</a:t>
            </a:r>
            <a:r>
              <a:rPr dirty="0" sz="1400">
                <a:latin typeface="Meiryo UI"/>
                <a:cs typeface="Meiryo UI"/>
              </a:rPr>
              <a:t>）</a:t>
            </a:r>
            <a:r>
              <a:rPr dirty="0" sz="1400" spc="-15">
                <a:latin typeface="Meiryo UI"/>
                <a:cs typeface="Meiryo UI"/>
              </a:rPr>
              <a:t>経</a:t>
            </a:r>
            <a:r>
              <a:rPr dirty="0" sz="1400">
                <a:latin typeface="Meiryo UI"/>
                <a:cs typeface="Meiryo UI"/>
              </a:rPr>
              <a:t>営者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明</a:t>
            </a:r>
            <a:r>
              <a:rPr dirty="0" sz="1400">
                <a:latin typeface="Meiryo UI"/>
                <a:cs typeface="Meiryo UI"/>
              </a:rPr>
              <a:t>確な</a:t>
            </a:r>
            <a:r>
              <a:rPr dirty="0" sz="1400" spc="-10">
                <a:latin typeface="Meiryo UI"/>
                <a:cs typeface="Meiryo UI"/>
              </a:rPr>
              <a:t>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ョ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いの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部</a:t>
            </a:r>
            <a:r>
              <a:rPr dirty="0" sz="1400" spc="-15">
                <a:latin typeface="Meiryo UI"/>
                <a:cs typeface="Meiryo UI"/>
              </a:rPr>
              <a:t>下</a:t>
            </a:r>
            <a:r>
              <a:rPr dirty="0" sz="1400">
                <a:latin typeface="Meiryo UI"/>
                <a:cs typeface="Meiryo UI"/>
              </a:rPr>
              <a:t>に丸</a:t>
            </a:r>
            <a:r>
              <a:rPr dirty="0" sz="1400" spc="-15">
                <a:latin typeface="Meiryo UI"/>
                <a:cs typeface="Meiryo UI"/>
              </a:rPr>
              <a:t>投</a:t>
            </a:r>
            <a:r>
              <a:rPr dirty="0" sz="1400" spc="-10">
                <a:latin typeface="Meiryo UI"/>
                <a:cs typeface="Meiryo UI"/>
              </a:rPr>
              <a:t>げし</a:t>
            </a:r>
            <a:r>
              <a:rPr dirty="0" sz="1400">
                <a:latin typeface="Meiryo UI"/>
                <a:cs typeface="Meiryo UI"/>
              </a:rPr>
              <a:t>て考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5">
                <a:latin typeface="Meiryo UI"/>
                <a:cs typeface="Meiryo UI"/>
              </a:rPr>
              <a:t>せ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（</a:t>
            </a:r>
            <a:r>
              <a:rPr dirty="0" sz="1400" spc="5">
                <a:latin typeface="Meiryo UI"/>
                <a:cs typeface="Meiryo UI"/>
              </a:rPr>
              <a:t>「</a:t>
            </a:r>
            <a:r>
              <a:rPr dirty="0" sz="1400" spc="-5">
                <a:latin typeface="Meiryo UI"/>
                <a:cs typeface="Meiryo UI"/>
              </a:rPr>
              <a:t>AI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使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何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0">
                <a:latin typeface="Meiryo UI"/>
                <a:cs typeface="Meiryo UI"/>
              </a:rPr>
              <a:t>れ」</a:t>
            </a:r>
            <a:r>
              <a:rPr dirty="0" sz="1400">
                <a:latin typeface="Meiryo UI"/>
                <a:cs typeface="Meiryo UI"/>
              </a:rPr>
              <a:t>）</a:t>
            </a:r>
            <a:endParaRPr sz="1400">
              <a:latin typeface="Meiryo UI"/>
              <a:cs typeface="Meiryo UI"/>
            </a:endParaRPr>
          </a:p>
          <a:p>
            <a:pPr marL="2044700" marR="267335" indent="-1118870">
              <a:lnSpc>
                <a:spcPct val="100000"/>
              </a:lnSpc>
            </a:pPr>
            <a:r>
              <a:rPr dirty="0" sz="1400">
                <a:latin typeface="Meiryo UI"/>
                <a:cs typeface="Meiryo UI"/>
              </a:rPr>
              <a:t>（失敗ケ</a:t>
            </a:r>
            <a:r>
              <a:rPr dirty="0" sz="1400" spc="5">
                <a:latin typeface="Meiryo UI"/>
                <a:cs typeface="Meiryo UI"/>
              </a:rPr>
              <a:t>ース</a:t>
            </a:r>
            <a:r>
              <a:rPr dirty="0" sz="1400">
                <a:latin typeface="Meiryo UI"/>
                <a:cs typeface="Meiryo UI"/>
              </a:rPr>
              <a:t>）</a:t>
            </a:r>
            <a:r>
              <a:rPr dirty="0" sz="1400" spc="-15">
                <a:latin typeface="Meiryo UI"/>
                <a:cs typeface="Meiryo UI"/>
              </a:rPr>
              <a:t>レ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-10">
                <a:latin typeface="Meiryo UI"/>
                <a:cs typeface="Meiryo UI"/>
              </a:rPr>
              <a:t>シー</a:t>
            </a:r>
            <a:r>
              <a:rPr dirty="0" sz="1400" spc="-2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保守</a:t>
            </a:r>
            <a:r>
              <a:rPr dirty="0" sz="1400" spc="-15">
                <a:latin typeface="Meiryo UI"/>
                <a:cs typeface="Meiryo UI"/>
              </a:rPr>
              <a:t>費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言</a:t>
            </a:r>
            <a:r>
              <a:rPr dirty="0" sz="1400" spc="-5">
                <a:latin typeface="Meiryo UI"/>
                <a:cs typeface="Meiryo UI"/>
              </a:rPr>
              <a:t>わ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20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ネ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観</a:t>
            </a:r>
            <a:r>
              <a:rPr dirty="0" sz="1400">
                <a:latin typeface="Meiryo UI"/>
                <a:cs typeface="Meiryo UI"/>
              </a:rPr>
              <a:t>点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困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 spc="-5">
                <a:latin typeface="Meiryo UI"/>
                <a:cs typeface="Meiryo UI"/>
              </a:rPr>
              <a:t>何</a:t>
            </a:r>
            <a:r>
              <a:rPr dirty="0" sz="1400" spc="-10">
                <a:latin typeface="Meiryo UI"/>
                <a:cs typeface="Meiryo UI"/>
              </a:rPr>
              <a:t>か、あ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20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姿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何</a:t>
            </a:r>
            <a:r>
              <a:rPr dirty="0" sz="1400" spc="-10">
                <a:latin typeface="Meiryo UI"/>
                <a:cs typeface="Meiryo UI"/>
              </a:rPr>
              <a:t>かを </a:t>
            </a:r>
            <a:r>
              <a:rPr dirty="0" sz="1400">
                <a:latin typeface="Meiryo UI"/>
                <a:cs typeface="Meiryo UI"/>
              </a:rPr>
              <a:t>考え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>
                <a:latin typeface="Meiryo UI"/>
                <a:cs typeface="Meiryo UI"/>
              </a:rPr>
              <a:t>に刷新に踏</a:t>
            </a:r>
            <a:r>
              <a:rPr dirty="0" sz="1400" spc="-10">
                <a:latin typeface="Meiryo UI"/>
                <a:cs typeface="Meiryo UI"/>
              </a:rPr>
              <a:t>み</a:t>
            </a:r>
            <a:r>
              <a:rPr dirty="0" sz="1400">
                <a:latin typeface="Meiryo UI"/>
                <a:cs typeface="Meiryo UI"/>
              </a:rPr>
              <a:t>切る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204" y="79876"/>
            <a:ext cx="73729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80"/>
              <a:t> </a:t>
            </a:r>
            <a:r>
              <a:rPr dirty="0"/>
              <a:t>「</a:t>
            </a:r>
            <a:r>
              <a:rPr dirty="0" spc="-15"/>
              <a:t>DX</a:t>
            </a:r>
            <a:r>
              <a:rPr dirty="0"/>
              <a:t>推進</a:t>
            </a:r>
            <a:r>
              <a:rPr dirty="0" spc="-5"/>
              <a:t>システム</a:t>
            </a:r>
            <a:r>
              <a:rPr dirty="0" spc="5"/>
              <a:t>ガイ</a:t>
            </a:r>
            <a:r>
              <a:rPr dirty="0"/>
              <a:t>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ン」</a:t>
            </a:r>
            <a:r>
              <a:rPr dirty="0" spc="-10"/>
              <a:t>の</a:t>
            </a:r>
            <a:r>
              <a:rPr dirty="0"/>
              <a:t>構成案</a:t>
            </a:r>
            <a:r>
              <a:rPr dirty="0" spc="-5"/>
              <a:t>（1／4）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0" y="536449"/>
            <a:ext cx="9530080" cy="5858510"/>
            <a:chOff x="188970" y="536449"/>
            <a:chExt cx="9530080" cy="5858510"/>
          </a:xfrm>
        </p:grpSpPr>
        <p:sp>
          <p:nvSpPr>
            <p:cNvPr id="3" name="object 3"/>
            <p:cNvSpPr/>
            <p:nvPr/>
          </p:nvSpPr>
          <p:spPr>
            <a:xfrm>
              <a:off x="9424652" y="6100814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4" h="281304">
                  <a:moveTo>
                    <a:pt x="280936" y="0"/>
                  </a:moveTo>
                  <a:lnTo>
                    <a:pt x="56184" y="56184"/>
                  </a:lnTo>
                  <a:lnTo>
                    <a:pt x="0" y="280936"/>
                  </a:lnTo>
                  <a:lnTo>
                    <a:pt x="280936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1924" y="549403"/>
              <a:ext cx="9504045" cy="5832475"/>
            </a:xfrm>
            <a:custGeom>
              <a:avLst/>
              <a:gdLst/>
              <a:ahLst/>
              <a:cxnLst/>
              <a:rect l="l" t="t" r="r" b="b"/>
              <a:pathLst>
                <a:path w="9504045" h="5832475">
                  <a:moveTo>
                    <a:pt x="9222727" y="5832348"/>
                  </a:moveTo>
                  <a:lnTo>
                    <a:pt x="9278912" y="5607596"/>
                  </a:lnTo>
                  <a:lnTo>
                    <a:pt x="9503664" y="5551411"/>
                  </a:lnTo>
                  <a:lnTo>
                    <a:pt x="9222727" y="5832348"/>
                  </a:lnTo>
                  <a:lnTo>
                    <a:pt x="0" y="5832348"/>
                  </a:lnTo>
                  <a:lnTo>
                    <a:pt x="0" y="0"/>
                  </a:lnTo>
                  <a:lnTo>
                    <a:pt x="9503664" y="0"/>
                  </a:lnTo>
                  <a:lnTo>
                    <a:pt x="9503664" y="5551411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9212" y="583223"/>
            <a:ext cx="9328150" cy="5632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95"/>
              </a:spcBef>
              <a:buFont typeface="Meiryo UI"/>
              <a:buChar char="■"/>
              <a:tabLst>
                <a:tab pos="284480" algn="l"/>
              </a:tabLst>
            </a:pPr>
            <a:r>
              <a:rPr dirty="0" sz="1600" spc="-20" b="1">
                <a:latin typeface="Meiryo UI"/>
                <a:cs typeface="Meiryo UI"/>
              </a:rPr>
              <a:t>D</a:t>
            </a:r>
            <a:r>
              <a:rPr dirty="0" sz="1600" spc="-5" b="1">
                <a:latin typeface="Meiryo UI"/>
                <a:cs typeface="Meiryo UI"/>
              </a:rPr>
              <a:t>X実現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向けた新たな</a:t>
            </a:r>
            <a:r>
              <a:rPr dirty="0" sz="1600" spc="-10" b="1">
                <a:latin typeface="Meiryo UI"/>
                <a:cs typeface="Meiryo UI"/>
              </a:rPr>
              <a:t>デジ</a:t>
            </a:r>
            <a:r>
              <a:rPr dirty="0" sz="1600" b="1">
                <a:latin typeface="Meiryo UI"/>
                <a:cs typeface="Meiryo UI"/>
              </a:rPr>
              <a:t>タ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技術</a:t>
            </a:r>
            <a:r>
              <a:rPr dirty="0" sz="160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活用や</a:t>
            </a:r>
            <a:r>
              <a:rPr dirty="0" sz="1600" spc="5" b="1">
                <a:latin typeface="Meiryo UI"/>
                <a:cs typeface="Meiryo UI"/>
              </a:rPr>
              <a:t>レ</a:t>
            </a:r>
            <a:r>
              <a:rPr dirty="0" sz="1600" spc="-10" b="1">
                <a:latin typeface="Meiryo UI"/>
                <a:cs typeface="Meiryo UI"/>
              </a:rPr>
              <a:t>ガ</a:t>
            </a:r>
            <a:r>
              <a:rPr dirty="0" sz="1600" spc="-5" b="1">
                <a:latin typeface="Meiryo UI"/>
                <a:cs typeface="Meiryo UI"/>
              </a:rPr>
              <a:t>シ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5" b="1">
                <a:latin typeface="Meiryo UI"/>
                <a:cs typeface="Meiryo UI"/>
              </a:rPr>
              <a:t>刷</a:t>
            </a:r>
            <a:r>
              <a:rPr dirty="0" sz="1600" spc="-5" b="1">
                <a:latin typeface="Meiryo UI"/>
                <a:cs typeface="Meiryo UI"/>
              </a:rPr>
              <a:t>新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適切な</a:t>
            </a:r>
            <a:r>
              <a:rPr dirty="0" sz="1600" spc="5" b="1">
                <a:latin typeface="Meiryo UI"/>
                <a:cs typeface="Meiryo UI"/>
              </a:rPr>
              <a:t>体</a:t>
            </a:r>
            <a:r>
              <a:rPr dirty="0" sz="1600" spc="-5" b="1">
                <a:latin typeface="Meiryo UI"/>
                <a:cs typeface="Meiryo UI"/>
              </a:rPr>
              <a:t>制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仕</a:t>
            </a:r>
            <a:r>
              <a:rPr dirty="0" sz="1600" spc="5" b="1">
                <a:latin typeface="Meiryo UI"/>
                <a:cs typeface="Meiryo UI"/>
              </a:rPr>
              <a:t>組</a:t>
            </a:r>
            <a:r>
              <a:rPr dirty="0" sz="1600" spc="-5" b="1">
                <a:latin typeface="Meiryo UI"/>
                <a:cs typeface="Meiryo UI"/>
              </a:rPr>
              <a:t>み：</a:t>
            </a:r>
            <a:endParaRPr sz="16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eiryo UI"/>
              <a:buChar char="■"/>
            </a:pPr>
            <a:endParaRPr sz="1100">
              <a:latin typeface="Meiryo UI"/>
              <a:cs typeface="Meiryo UI"/>
            </a:endParaRPr>
          </a:p>
          <a:p>
            <a:pPr marL="8763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Meiryo UI"/>
                <a:cs typeface="Meiryo UI"/>
              </a:rPr>
              <a:t>《I</a:t>
            </a:r>
            <a:r>
              <a:rPr dirty="0" sz="1200" spc="-5" b="1">
                <a:latin typeface="Meiryo UI"/>
                <a:cs typeface="Meiryo UI"/>
              </a:rPr>
              <a:t>T</a:t>
            </a:r>
            <a:r>
              <a:rPr dirty="0" sz="1200" b="1">
                <a:latin typeface="Meiryo UI"/>
                <a:cs typeface="Meiryo UI"/>
              </a:rPr>
              <a:t>システ</a:t>
            </a:r>
            <a:r>
              <a:rPr dirty="0" sz="1200" spc="-10" b="1">
                <a:latin typeface="Meiryo UI"/>
                <a:cs typeface="Meiryo UI"/>
              </a:rPr>
              <a:t>ム</a:t>
            </a:r>
            <a:r>
              <a:rPr dirty="0" sz="1200" b="1">
                <a:latin typeface="Meiryo UI"/>
                <a:cs typeface="Meiryo UI"/>
              </a:rPr>
              <a:t>の基本構想の検討体制》</a:t>
            </a:r>
            <a:endParaRPr sz="1200">
              <a:latin typeface="Meiryo UI"/>
              <a:cs typeface="Meiryo UI"/>
            </a:endParaRPr>
          </a:p>
          <a:p>
            <a:pPr lvl="1" marL="756285" indent="-287020">
              <a:lnSpc>
                <a:spcPct val="100000"/>
              </a:lnSpc>
              <a:buAutoNum type="arabicPeriod" startAt="5"/>
              <a:tabLst>
                <a:tab pos="756285" algn="l"/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DXの実行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際</a:t>
            </a:r>
            <a:r>
              <a:rPr dirty="0" sz="1200" spc="-5">
                <a:latin typeface="Meiryo UI"/>
                <a:cs typeface="Meiryo UI"/>
              </a:rPr>
              <a:t>し、</a:t>
            </a:r>
            <a:r>
              <a:rPr dirty="0" sz="1200">
                <a:latin typeface="Meiryo UI"/>
                <a:cs typeface="Meiryo UI"/>
              </a:rPr>
              <a:t>戦略的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活用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その</a:t>
            </a:r>
            <a:r>
              <a:rPr dirty="0" sz="1200" spc="-10">
                <a:latin typeface="Meiryo UI"/>
                <a:cs typeface="Meiryo UI"/>
              </a:rPr>
              <a:t>ための</a:t>
            </a:r>
            <a:r>
              <a:rPr dirty="0" sz="1200">
                <a:latin typeface="Meiryo UI"/>
                <a:cs typeface="Meiryo UI"/>
              </a:rPr>
              <a:t>ITシ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 spc="-10">
                <a:latin typeface="Meiryo UI"/>
                <a:cs typeface="Meiryo UI"/>
              </a:rPr>
              <a:t>ムの</a:t>
            </a:r>
            <a:r>
              <a:rPr dirty="0" sz="1200">
                <a:latin typeface="Meiryo UI"/>
                <a:cs typeface="Meiryo UI"/>
              </a:rPr>
              <a:t>基本構想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検討す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ための</a:t>
            </a:r>
            <a:r>
              <a:rPr dirty="0" sz="1200">
                <a:latin typeface="Meiryo UI"/>
                <a:cs typeface="Meiryo UI"/>
              </a:rPr>
              <a:t>体制（組織や役割分担）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整っ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経営戦略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実現す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め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必要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そ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活用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それ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適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IT</a:t>
            </a:r>
            <a:r>
              <a:rPr dirty="0" sz="1200" spc="-10">
                <a:latin typeface="Meiryo UI"/>
                <a:cs typeface="Meiryo UI"/>
              </a:rPr>
              <a:t>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全体設計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描</a:t>
            </a:r>
            <a:r>
              <a:rPr dirty="0" sz="1200" spc="-10">
                <a:latin typeface="Meiryo UI"/>
                <a:cs typeface="Meiryo UI"/>
              </a:rPr>
              <a:t>け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体制・人材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確保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業務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精通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IT</a:t>
            </a:r>
            <a:r>
              <a:rPr dirty="0" sz="1200" spc="-5">
                <a:latin typeface="Meiryo UI"/>
                <a:cs typeface="Meiryo UI"/>
              </a:rPr>
              <a:t>エ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ニ</a:t>
            </a:r>
            <a:r>
              <a:rPr dirty="0" sz="1200" spc="-5">
                <a:latin typeface="Meiryo UI"/>
                <a:cs typeface="Meiryo UI"/>
              </a:rPr>
              <a:t>アを</a:t>
            </a:r>
            <a:r>
              <a:rPr dirty="0" sz="1200">
                <a:latin typeface="Meiryo UI"/>
                <a:cs typeface="Meiryo UI"/>
              </a:rPr>
              <a:t>確</a:t>
            </a:r>
            <a:r>
              <a:rPr dirty="0" sz="1200" spc="-5">
                <a:latin typeface="Meiryo UI"/>
                <a:cs typeface="Meiryo UI"/>
              </a:rPr>
              <a:t>保</a:t>
            </a:r>
            <a:r>
              <a:rPr dirty="0" sz="120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1841500" marR="471805" indent="-91440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（先行事例）経営</a:t>
            </a:r>
            <a:r>
              <a:rPr dirty="0" sz="1200" spc="-5">
                <a:latin typeface="Meiryo UI"/>
                <a:cs typeface="Meiryo UI"/>
              </a:rPr>
              <a:t>レ</a:t>
            </a:r>
            <a:r>
              <a:rPr dirty="0" sz="1200">
                <a:latin typeface="Meiryo UI"/>
                <a:cs typeface="Meiryo UI"/>
              </a:rPr>
              <a:t>ベル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事業部門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情報シ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ム部門（現行技術）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情報シ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ム部門（新技術）か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成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少人数</a:t>
            </a:r>
            <a:r>
              <a:rPr dirty="0" sz="1200" spc="-10">
                <a:latin typeface="Meiryo UI"/>
                <a:cs typeface="Meiryo UI"/>
              </a:rPr>
              <a:t>のチ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0">
                <a:latin typeface="Meiryo UI"/>
                <a:cs typeface="Meiryo UI"/>
              </a:rPr>
              <a:t>ム</a:t>
            </a:r>
            <a:r>
              <a:rPr dirty="0" sz="1200">
                <a:latin typeface="Meiryo UI"/>
                <a:cs typeface="Meiryo UI"/>
              </a:rPr>
              <a:t>を </a:t>
            </a:r>
            <a:r>
              <a:rPr dirty="0" sz="1200">
                <a:latin typeface="Meiryo UI"/>
                <a:cs typeface="Meiryo UI"/>
              </a:rPr>
              <a:t>組成</a:t>
            </a:r>
            <a:r>
              <a:rPr dirty="0" sz="1200" spc="-5">
                <a:latin typeface="Meiryo UI"/>
                <a:cs typeface="Meiryo UI"/>
              </a:rPr>
              <a:t>し、</a:t>
            </a:r>
            <a:r>
              <a:rPr dirty="0" sz="1200">
                <a:latin typeface="Meiryo UI"/>
                <a:cs typeface="Meiryo UI"/>
              </a:rPr>
              <a:t>トッ</a:t>
            </a:r>
            <a:r>
              <a:rPr dirty="0" sz="1200" spc="-5">
                <a:latin typeface="Meiryo UI"/>
                <a:cs typeface="Meiryo UI"/>
              </a:rPr>
              <a:t>プダウ</a:t>
            </a:r>
            <a:r>
              <a:rPr dirty="0" sz="1200">
                <a:latin typeface="Meiryo UI"/>
                <a:cs typeface="Meiryo UI"/>
              </a:rPr>
              <a:t>ンで変革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取り組む事例あり</a:t>
            </a:r>
            <a:endParaRPr sz="1200">
              <a:latin typeface="Meiryo UI"/>
              <a:cs typeface="Meiryo UI"/>
            </a:endParaRPr>
          </a:p>
          <a:p>
            <a:pPr>
              <a:lnSpc>
                <a:spcPct val="100000"/>
              </a:lnSpc>
            </a:pPr>
            <a:endParaRPr sz="85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 b="1">
                <a:latin typeface="Meiryo UI"/>
                <a:cs typeface="Meiryo UI"/>
              </a:rPr>
              <a:t>《経営</a:t>
            </a:r>
            <a:r>
              <a:rPr dirty="0" sz="1200" spc="-5" b="1">
                <a:latin typeface="Meiryo UI"/>
                <a:cs typeface="Meiryo UI"/>
              </a:rPr>
              <a:t>トップ</a:t>
            </a:r>
            <a:r>
              <a:rPr dirty="0" sz="1200" b="1">
                <a:latin typeface="Meiryo UI"/>
                <a:cs typeface="Meiryo UI"/>
              </a:rPr>
              <a:t>の</a:t>
            </a:r>
            <a:r>
              <a:rPr dirty="0" sz="1200" spc="-10" b="1">
                <a:latin typeface="Meiryo UI"/>
                <a:cs typeface="Meiryo UI"/>
              </a:rPr>
              <a:t>コミ</a:t>
            </a:r>
            <a:r>
              <a:rPr dirty="0" sz="1200" spc="-5" b="1">
                <a:latin typeface="Meiryo UI"/>
                <a:cs typeface="Meiryo UI"/>
              </a:rPr>
              <a:t>ットメ</a:t>
            </a:r>
            <a:r>
              <a:rPr dirty="0" sz="1200" spc="5" b="1">
                <a:latin typeface="Meiryo UI"/>
                <a:cs typeface="Meiryo UI"/>
              </a:rPr>
              <a:t>ン</a:t>
            </a:r>
            <a:r>
              <a:rPr dirty="0" sz="1200" spc="-5" b="1">
                <a:latin typeface="Meiryo UI"/>
                <a:cs typeface="Meiryo UI"/>
              </a:rPr>
              <a:t>ト</a:t>
            </a:r>
            <a:r>
              <a:rPr dirty="0" sz="1200" b="1">
                <a:latin typeface="Meiryo UI"/>
                <a:cs typeface="Meiryo UI"/>
              </a:rPr>
              <a:t>》</a:t>
            </a:r>
            <a:endParaRPr sz="1200">
              <a:latin typeface="Meiryo UI"/>
              <a:cs typeface="Meiryo UI"/>
            </a:endParaRPr>
          </a:p>
          <a:p>
            <a:pPr lvl="1" marL="756285" marR="5080" indent="-287020">
              <a:lnSpc>
                <a:spcPct val="100000"/>
              </a:lnSpc>
              <a:buAutoNum type="arabicPeriod" startAt="6"/>
              <a:tabLst>
                <a:tab pos="756285" algn="l"/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新</a:t>
            </a:r>
            <a:r>
              <a:rPr dirty="0" sz="1200" spc="5">
                <a:latin typeface="Meiryo UI"/>
                <a:cs typeface="Meiryo UI"/>
              </a:rPr>
              <a:t>たな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5">
                <a:latin typeface="Meiryo UI"/>
                <a:cs typeface="Meiryo UI"/>
              </a:rPr>
              <a:t>ジタ</a:t>
            </a:r>
            <a:r>
              <a:rPr dirty="0" sz="1200">
                <a:latin typeface="Meiryo UI"/>
                <a:cs typeface="Meiryo UI"/>
              </a:rPr>
              <a:t>ル技術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活用や</a:t>
            </a:r>
            <a:r>
              <a:rPr dirty="0" sz="1200" spc="-10">
                <a:latin typeface="Meiryo UI"/>
                <a:cs typeface="Meiryo UI"/>
              </a:rPr>
              <a:t>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 spc="-10">
                <a:latin typeface="Meiryo UI"/>
                <a:cs typeface="Meiryo UI"/>
              </a:rPr>
              <a:t>ム</a:t>
            </a:r>
            <a:r>
              <a:rPr dirty="0" sz="1200">
                <a:latin typeface="Meiryo UI"/>
                <a:cs typeface="Meiryo UI"/>
              </a:rPr>
              <a:t>の刷新</a:t>
            </a:r>
            <a:r>
              <a:rPr dirty="0" sz="1200" spc="-10">
                <a:latin typeface="Meiryo UI"/>
                <a:cs typeface="Meiryo UI"/>
              </a:rPr>
              <a:t>において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その前提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ビ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ネ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や仕事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仕方そ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の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変革</a:t>
            </a:r>
            <a:r>
              <a:rPr dirty="0" sz="1200" spc="-10">
                <a:latin typeface="Meiryo UI"/>
                <a:cs typeface="Meiryo UI"/>
              </a:rPr>
              <a:t>への</a:t>
            </a:r>
            <a:r>
              <a:rPr dirty="0" sz="1200" spc="-5">
                <a:latin typeface="Meiryo UI"/>
                <a:cs typeface="Meiryo UI"/>
              </a:rPr>
              <a:t>コ</a:t>
            </a:r>
            <a:r>
              <a:rPr dirty="0" sz="1200" spc="-10">
                <a:latin typeface="Meiryo UI"/>
                <a:cs typeface="Meiryo UI"/>
              </a:rPr>
              <a:t>ミ</a:t>
            </a:r>
            <a:r>
              <a:rPr dirty="0" sz="1200">
                <a:latin typeface="Meiryo UI"/>
                <a:cs typeface="Meiryo UI"/>
              </a:rPr>
              <a:t>ットが不可欠</a:t>
            </a:r>
            <a:r>
              <a:rPr dirty="0" sz="1200" spc="-10">
                <a:latin typeface="Meiryo UI"/>
                <a:cs typeface="Meiryo UI"/>
              </a:rPr>
              <a:t>であ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経営 </a:t>
            </a:r>
            <a:r>
              <a:rPr dirty="0" sz="1200">
                <a:latin typeface="Meiryo UI"/>
                <a:cs typeface="Meiryo UI"/>
              </a:rPr>
              <a:t>トッ</a:t>
            </a:r>
            <a:r>
              <a:rPr dirty="0" sz="1200" spc="-5">
                <a:latin typeface="Meiryo UI"/>
                <a:cs typeface="Meiryo UI"/>
              </a:rPr>
              <a:t>プ</a:t>
            </a:r>
            <a:r>
              <a:rPr dirty="0" sz="1200">
                <a:latin typeface="Meiryo UI"/>
                <a:cs typeface="Meiryo UI"/>
              </a:rPr>
              <a:t>自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がその</a:t>
            </a:r>
            <a:r>
              <a:rPr dirty="0" sz="1200" spc="-5">
                <a:latin typeface="Meiryo UI"/>
                <a:cs typeface="Meiryo UI"/>
              </a:rPr>
              <a:t>プロジ</a:t>
            </a:r>
            <a:r>
              <a:rPr dirty="0" sz="1200">
                <a:latin typeface="Meiryo UI"/>
                <a:cs typeface="Meiryo UI"/>
              </a:rPr>
              <a:t>ェ</a:t>
            </a:r>
            <a:r>
              <a:rPr dirty="0" sz="1200" spc="-5">
                <a:latin typeface="Meiryo UI"/>
                <a:cs typeface="Meiryo UI"/>
              </a:rPr>
              <a:t>ク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強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コ</a:t>
            </a:r>
            <a:r>
              <a:rPr dirty="0" sz="1200" spc="-10">
                <a:latin typeface="Meiryo UI"/>
                <a:cs typeface="Meiryo UI"/>
              </a:rPr>
              <a:t>ミ</a:t>
            </a:r>
            <a:r>
              <a:rPr dirty="0" sz="1200">
                <a:latin typeface="Meiryo UI"/>
                <a:cs typeface="Meiryo UI"/>
              </a:rPr>
              <a:t>ット</a:t>
            </a:r>
            <a:r>
              <a:rPr dirty="0" sz="1200" spc="-5">
                <a:latin typeface="Meiryo UI"/>
                <a:cs typeface="Meiryo UI"/>
              </a:rPr>
              <a:t>メ</a:t>
            </a:r>
            <a:r>
              <a:rPr dirty="0" sz="1200">
                <a:latin typeface="Meiryo UI"/>
                <a:cs typeface="Meiryo UI"/>
              </a:rPr>
              <a:t>ント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持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取り組</a:t>
            </a:r>
            <a:r>
              <a:rPr dirty="0" sz="1200" spc="-10">
                <a:latin typeface="Meiryo UI"/>
                <a:cs typeface="Meiryo UI"/>
              </a:rPr>
              <a:t>んで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仮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社内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抵抗勢力がい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場合</a:t>
            </a:r>
            <a:r>
              <a:rPr dirty="0" sz="1200" spc="-10">
                <a:latin typeface="Meiryo UI"/>
                <a:cs typeface="Meiryo UI"/>
              </a:rPr>
              <a:t>は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トッ</a:t>
            </a:r>
            <a:r>
              <a:rPr dirty="0" sz="1200" spc="-5">
                <a:latin typeface="Meiryo UI"/>
                <a:cs typeface="Meiryo UI"/>
              </a:rPr>
              <a:t>プ</a:t>
            </a:r>
            <a:r>
              <a:rPr dirty="0" sz="1200">
                <a:latin typeface="Meiryo UI"/>
                <a:cs typeface="Meiryo UI"/>
              </a:rPr>
              <a:t>がリ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 spc="-10">
                <a:latin typeface="Meiryo UI"/>
                <a:cs typeface="Meiryo UI"/>
              </a:rPr>
              <a:t>ーシ</a:t>
            </a:r>
            <a:r>
              <a:rPr dirty="0" sz="1200">
                <a:latin typeface="Meiryo UI"/>
                <a:cs typeface="Meiryo UI"/>
              </a:rPr>
              <a:t>ッ</a:t>
            </a:r>
            <a:r>
              <a:rPr dirty="0" sz="1200" spc="-5">
                <a:latin typeface="Meiryo UI"/>
                <a:cs typeface="Meiryo UI"/>
              </a:rPr>
              <a:t>プを</a:t>
            </a:r>
            <a:r>
              <a:rPr dirty="0" sz="1200">
                <a:latin typeface="Meiryo UI"/>
                <a:cs typeface="Meiryo UI"/>
              </a:rPr>
              <a:t>発</a:t>
            </a:r>
            <a:r>
              <a:rPr dirty="0" sz="1200" spc="-5">
                <a:latin typeface="Meiryo UI"/>
                <a:cs typeface="Meiryo UI"/>
              </a:rPr>
              <a:t>揮し、意</a:t>
            </a:r>
            <a:r>
              <a:rPr dirty="0" sz="1200">
                <a:latin typeface="Meiryo UI"/>
                <a:cs typeface="Meiryo UI"/>
              </a:rPr>
              <a:t>思決定す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ができて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ム刷新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経営者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コ</a:t>
            </a:r>
            <a:r>
              <a:rPr dirty="0" sz="1200" spc="-10">
                <a:latin typeface="Meiryo UI"/>
                <a:cs typeface="Meiryo UI"/>
              </a:rPr>
              <a:t>ミ</a:t>
            </a:r>
            <a:r>
              <a:rPr dirty="0" sz="1200">
                <a:latin typeface="Meiryo UI"/>
                <a:cs typeface="Meiryo UI"/>
              </a:rPr>
              <a:t>ット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必要で</a:t>
            </a:r>
            <a:r>
              <a:rPr dirty="0" sz="1200" spc="-10">
                <a:latin typeface="Meiryo UI"/>
                <a:cs typeface="Meiryo UI"/>
              </a:rPr>
              <a:t>あ</a:t>
            </a:r>
            <a:r>
              <a:rPr dirty="0" sz="1200" spc="-15">
                <a:latin typeface="Meiryo UI"/>
                <a:cs typeface="Meiryo UI"/>
              </a:rPr>
              <a:t>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情報シ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ム部門</a:t>
            </a:r>
            <a:r>
              <a:rPr dirty="0" sz="1200" spc="-10">
                <a:latin typeface="Meiryo UI"/>
                <a:cs typeface="Meiryo UI"/>
              </a:rPr>
              <a:t>にの</a:t>
            </a:r>
            <a:r>
              <a:rPr dirty="0" sz="1200">
                <a:latin typeface="Meiryo UI"/>
                <a:cs typeface="Meiryo UI"/>
              </a:rPr>
              <a:t>み任</a:t>
            </a:r>
            <a:r>
              <a:rPr dirty="0" sz="1200" spc="-10">
                <a:latin typeface="Meiryo UI"/>
                <a:cs typeface="Meiryo UI"/>
              </a:rPr>
              <a:t>せ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失敗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もと</a:t>
            </a:r>
            <a:endParaRPr sz="12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 b="1">
                <a:latin typeface="Meiryo UI"/>
                <a:cs typeface="Meiryo UI"/>
              </a:rPr>
              <a:t>《新</a:t>
            </a:r>
            <a:r>
              <a:rPr dirty="0" sz="1200" spc="-10" b="1">
                <a:latin typeface="Meiryo UI"/>
                <a:cs typeface="Meiryo UI"/>
              </a:rPr>
              <a:t>た</a:t>
            </a:r>
            <a:r>
              <a:rPr dirty="0" sz="1200" spc="-5" b="1">
                <a:latin typeface="Meiryo UI"/>
                <a:cs typeface="Meiryo UI"/>
              </a:rPr>
              <a:t>なデジタ</a:t>
            </a:r>
            <a:r>
              <a:rPr dirty="0" sz="1200" b="1">
                <a:latin typeface="Meiryo UI"/>
                <a:cs typeface="Meiryo UI"/>
              </a:rPr>
              <a:t>ル技術活用</a:t>
            </a:r>
            <a:r>
              <a:rPr dirty="0" sz="1200" spc="-5" b="1">
                <a:latin typeface="Meiryo UI"/>
                <a:cs typeface="Meiryo UI"/>
              </a:rPr>
              <a:t>に</a:t>
            </a:r>
            <a:r>
              <a:rPr dirty="0" sz="1200" b="1">
                <a:latin typeface="Meiryo UI"/>
                <a:cs typeface="Meiryo UI"/>
              </a:rPr>
              <a:t>お</a:t>
            </a:r>
            <a:r>
              <a:rPr dirty="0" sz="1200" spc="5" b="1">
                <a:latin typeface="Meiryo UI"/>
                <a:cs typeface="Meiryo UI"/>
              </a:rPr>
              <a:t>け</a:t>
            </a:r>
            <a:r>
              <a:rPr dirty="0" sz="1200" spc="-5" b="1">
                <a:latin typeface="Meiryo UI"/>
                <a:cs typeface="Meiryo UI"/>
              </a:rPr>
              <a:t>る</a:t>
            </a:r>
            <a:r>
              <a:rPr dirty="0" sz="1200" spc="-10" b="1">
                <a:latin typeface="Meiryo UI"/>
                <a:cs typeface="Meiryo UI"/>
              </a:rPr>
              <a:t>マ</a:t>
            </a:r>
            <a:r>
              <a:rPr dirty="0" sz="1200" spc="-5" b="1">
                <a:latin typeface="Meiryo UI"/>
                <a:cs typeface="Meiryo UI"/>
              </a:rPr>
              <a:t>イ</a:t>
            </a:r>
            <a:r>
              <a:rPr dirty="0" sz="1200" b="1">
                <a:latin typeface="Meiryo UI"/>
                <a:cs typeface="Meiryo UI"/>
              </a:rPr>
              <a:t>ン</a:t>
            </a:r>
            <a:r>
              <a:rPr dirty="0" sz="1200" spc="-5" b="1">
                <a:latin typeface="Meiryo UI"/>
                <a:cs typeface="Meiryo UI"/>
              </a:rPr>
              <a:t>ド</a:t>
            </a:r>
            <a:r>
              <a:rPr dirty="0" sz="1200" b="1">
                <a:latin typeface="Meiryo UI"/>
                <a:cs typeface="Meiryo UI"/>
              </a:rPr>
              <a:t>セ</a:t>
            </a:r>
            <a:r>
              <a:rPr dirty="0" sz="1200" spc="-5" b="1">
                <a:latin typeface="Meiryo UI"/>
                <a:cs typeface="Meiryo UI"/>
              </a:rPr>
              <a:t>ット</a:t>
            </a:r>
            <a:r>
              <a:rPr dirty="0" sz="1200" b="1">
                <a:latin typeface="Meiryo UI"/>
                <a:cs typeface="Meiryo UI"/>
              </a:rPr>
              <a:t>》</a:t>
            </a:r>
            <a:endParaRPr sz="1200">
              <a:latin typeface="Meiryo UI"/>
              <a:cs typeface="Meiryo UI"/>
            </a:endParaRPr>
          </a:p>
          <a:p>
            <a:pPr lvl="1" marL="756285" marR="77470" indent="-287020">
              <a:lnSpc>
                <a:spcPct val="100000"/>
              </a:lnSpc>
              <a:buAutoNum type="arabicPeriod" startAt="7"/>
              <a:tabLst>
                <a:tab pos="756285" algn="l"/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新</a:t>
            </a:r>
            <a:r>
              <a:rPr dirty="0" sz="1200" spc="5">
                <a:latin typeface="Meiryo UI"/>
                <a:cs typeface="Meiryo UI"/>
              </a:rPr>
              <a:t>たな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5">
                <a:latin typeface="Meiryo UI"/>
                <a:cs typeface="Meiryo UI"/>
              </a:rPr>
              <a:t>ジタ</a:t>
            </a:r>
            <a:r>
              <a:rPr dirty="0" sz="1200">
                <a:latin typeface="Meiryo UI"/>
                <a:cs typeface="Meiryo UI"/>
              </a:rPr>
              <a:t>ル技術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活用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際</a:t>
            </a:r>
            <a:r>
              <a:rPr dirty="0" sz="1200" spc="-20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10">
                <a:latin typeface="Meiryo UI"/>
                <a:cs typeface="Meiryo UI"/>
              </a:rPr>
              <a:t>は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経営戦略とそれ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実現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ため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5">
                <a:latin typeface="Meiryo UI"/>
                <a:cs typeface="Meiryo UI"/>
              </a:rPr>
              <a:t>D</a:t>
            </a:r>
            <a:r>
              <a:rPr dirty="0" sz="1200">
                <a:latin typeface="Meiryo UI"/>
                <a:cs typeface="Meiryo UI"/>
              </a:rPr>
              <a:t>X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目指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>
                <a:latin typeface="Meiryo UI"/>
                <a:cs typeface="Meiryo UI"/>
              </a:rPr>
              <a:t>べ</a:t>
            </a:r>
            <a:r>
              <a:rPr dirty="0" sz="1200" spc="-5">
                <a:latin typeface="Meiryo UI"/>
                <a:cs typeface="Meiryo UI"/>
              </a:rPr>
              <a:t>きも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踏</a:t>
            </a:r>
            <a:r>
              <a:rPr dirty="0" sz="1200" spc="-5">
                <a:latin typeface="Meiryo UI"/>
                <a:cs typeface="Meiryo UI"/>
              </a:rPr>
              <a:t>ま</a:t>
            </a:r>
            <a:r>
              <a:rPr dirty="0" sz="1200" spc="-10">
                <a:latin typeface="Meiryo UI"/>
                <a:cs typeface="Meiryo UI"/>
              </a:rPr>
              <a:t>えて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以下の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う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 spc="-5">
                <a:latin typeface="Meiryo UI"/>
                <a:cs typeface="Meiryo UI"/>
              </a:rPr>
              <a:t>マイ</a:t>
            </a:r>
            <a:r>
              <a:rPr dirty="0" sz="1200">
                <a:latin typeface="Meiryo UI"/>
                <a:cs typeface="Meiryo UI"/>
              </a:rPr>
              <a:t>ンド</a:t>
            </a:r>
            <a:r>
              <a:rPr dirty="0" sz="1200" spc="-10">
                <a:latin typeface="Meiryo UI"/>
                <a:cs typeface="Meiryo UI"/>
              </a:rPr>
              <a:t>セ</a:t>
            </a:r>
            <a:r>
              <a:rPr dirty="0" sz="1200">
                <a:latin typeface="Meiryo UI"/>
                <a:cs typeface="Meiryo UI"/>
              </a:rPr>
              <a:t>ットで取</a:t>
            </a:r>
            <a:r>
              <a:rPr dirty="0" sz="1200" spc="-15">
                <a:latin typeface="Meiryo UI"/>
                <a:cs typeface="Meiryo UI"/>
              </a:rPr>
              <a:t>り</a:t>
            </a:r>
            <a:r>
              <a:rPr dirty="0" sz="1200">
                <a:latin typeface="Meiryo UI"/>
                <a:cs typeface="Meiryo UI"/>
              </a:rPr>
              <a:t>組む </a:t>
            </a:r>
            <a:r>
              <a:rPr dirty="0" sz="1200" spc="-5">
                <a:latin typeface="Meiryo UI"/>
                <a:cs typeface="Meiryo UI"/>
              </a:rPr>
              <a:t>こ</a:t>
            </a:r>
            <a:r>
              <a:rPr dirty="0" sz="1200">
                <a:latin typeface="Meiryo UI"/>
                <a:cs typeface="Meiryo UI"/>
              </a:rPr>
              <a:t>とが可能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環境や体制が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1099185" marR="13970" indent="-17272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28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仮説検証の繰返</a:t>
            </a:r>
            <a:r>
              <a:rPr dirty="0" sz="1200" spc="-5">
                <a:latin typeface="Meiryo UI"/>
                <a:cs typeface="Meiryo UI"/>
              </a:rPr>
              <a:t>しプロ</a:t>
            </a:r>
            <a:r>
              <a:rPr dirty="0" sz="1200">
                <a:latin typeface="Meiryo UI"/>
                <a:cs typeface="Meiryo UI"/>
              </a:rPr>
              <a:t>セ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が確立で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か：仮説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設定</a:t>
            </a:r>
            <a:r>
              <a:rPr dirty="0" sz="1200" spc="-20">
                <a:latin typeface="Meiryo UI"/>
                <a:cs typeface="Meiryo UI"/>
              </a:rPr>
              <a:t>し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実行</a:t>
            </a:r>
            <a:r>
              <a:rPr dirty="0" sz="1200" spc="-5">
                <a:latin typeface="Meiryo UI"/>
                <a:cs typeface="Meiryo UI"/>
              </a:rPr>
              <a:t>し、</a:t>
            </a:r>
            <a:r>
              <a:rPr dirty="0" sz="1200">
                <a:latin typeface="Meiryo UI"/>
                <a:cs typeface="Meiryo UI"/>
              </a:rPr>
              <a:t>その結果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基</a:t>
            </a:r>
            <a:r>
              <a:rPr dirty="0" sz="1200" spc="-10">
                <a:latin typeface="Meiryo UI"/>
                <a:cs typeface="Meiryo UI"/>
              </a:rPr>
              <a:t>づい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仮説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検証</a:t>
            </a:r>
            <a:r>
              <a:rPr dirty="0" sz="1200" spc="-20">
                <a:latin typeface="Meiryo UI"/>
                <a:cs typeface="Meiryo UI"/>
              </a:rPr>
              <a:t>し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それ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基</a:t>
            </a:r>
            <a:r>
              <a:rPr dirty="0" sz="1200" spc="-10">
                <a:latin typeface="Meiryo UI"/>
                <a:cs typeface="Meiryo UI"/>
              </a:rPr>
              <a:t>づ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>
                <a:latin typeface="Meiryo UI"/>
                <a:cs typeface="Meiryo UI"/>
              </a:rPr>
              <a:t>新</a:t>
            </a:r>
            <a:r>
              <a:rPr dirty="0" sz="1200" spc="-10">
                <a:latin typeface="Meiryo UI"/>
                <a:cs typeface="Meiryo UI"/>
              </a:rPr>
              <a:t>たに</a:t>
            </a:r>
            <a:r>
              <a:rPr dirty="0" sz="1200">
                <a:latin typeface="Meiryo UI"/>
                <a:cs typeface="Meiryo UI"/>
              </a:rPr>
              <a:t>仮説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得 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一連の繰返</a:t>
            </a:r>
            <a:r>
              <a:rPr dirty="0" sz="1200" spc="-5">
                <a:latin typeface="Meiryo UI"/>
                <a:cs typeface="Meiryo UI"/>
              </a:rPr>
              <a:t>しプロ</a:t>
            </a:r>
            <a:r>
              <a:rPr dirty="0" sz="1200">
                <a:latin typeface="Meiryo UI"/>
                <a:cs typeface="Meiryo UI"/>
              </a:rPr>
              <a:t>セ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が確立で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仮説検証の繰返</a:t>
            </a:r>
            <a:r>
              <a:rPr dirty="0" sz="1200" spc="-5">
                <a:latin typeface="Meiryo UI"/>
                <a:cs typeface="Meiryo UI"/>
              </a:rPr>
              <a:t>しプロ</a:t>
            </a:r>
            <a:r>
              <a:rPr dirty="0" sz="1200">
                <a:latin typeface="Meiryo UI"/>
                <a:cs typeface="Meiryo UI"/>
              </a:rPr>
              <a:t>セ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ピーデ</a:t>
            </a:r>
            <a:r>
              <a:rPr dirty="0" sz="1200" spc="-10">
                <a:latin typeface="Meiryo UI"/>
                <a:cs typeface="Meiryo UI"/>
              </a:rPr>
              <a:t>ィに</a:t>
            </a:r>
            <a:r>
              <a:rPr dirty="0" sz="1200">
                <a:latin typeface="Meiryo UI"/>
                <a:cs typeface="Meiryo UI"/>
              </a:rPr>
              <a:t>実行で</a:t>
            </a:r>
            <a:r>
              <a:rPr dirty="0" sz="1200" spc="-5">
                <a:latin typeface="Meiryo UI"/>
                <a:cs typeface="Meiryo UI"/>
              </a:rPr>
              <a:t>きる</a:t>
            </a:r>
            <a:r>
              <a:rPr dirty="0" sz="1200" spc="-15">
                <a:latin typeface="Meiryo UI"/>
                <a:cs typeface="Meiryo UI"/>
              </a:rPr>
              <a:t>こと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実行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目的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満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すか</a:t>
            </a:r>
            <a:r>
              <a:rPr dirty="0" sz="1200" spc="-15">
                <a:latin typeface="Meiryo UI"/>
                <a:cs typeface="Meiryo UI"/>
              </a:rPr>
              <a:t>ど</a:t>
            </a:r>
            <a:r>
              <a:rPr dirty="0" sz="1200">
                <a:latin typeface="Meiryo UI"/>
                <a:cs typeface="Meiryo UI"/>
              </a:rPr>
              <a:t>う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評価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仕組みと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ること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）仮説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立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ず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実行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失敗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恐れ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何</a:t>
            </a:r>
            <a:r>
              <a:rPr dirty="0" sz="1200" spc="-5">
                <a:latin typeface="Meiryo UI"/>
                <a:cs typeface="Meiryo UI"/>
              </a:rPr>
              <a:t>もし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5">
                <a:latin typeface="Meiryo UI"/>
                <a:cs typeface="Meiryo UI"/>
              </a:rPr>
              <a:t>こ</a:t>
            </a:r>
            <a:r>
              <a:rPr dirty="0" sz="1200">
                <a:latin typeface="Meiryo UI"/>
                <a:cs typeface="Meiryo UI"/>
              </a:rPr>
              <a:t>と</a:t>
            </a:r>
            <a:endParaRPr sz="1200">
              <a:latin typeface="Meiryo UI"/>
              <a:cs typeface="Meiryo UI"/>
            </a:endParaRPr>
          </a:p>
          <a:p>
            <a:pPr>
              <a:lnSpc>
                <a:spcPct val="100000"/>
              </a:lnSpc>
            </a:pPr>
            <a:endParaRPr sz="85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Meiryo UI"/>
                <a:cs typeface="Meiryo UI"/>
              </a:rPr>
              <a:t>《事業部門のオ</a:t>
            </a:r>
            <a:r>
              <a:rPr dirty="0" sz="1200" spc="-5" b="1">
                <a:latin typeface="Meiryo UI"/>
                <a:cs typeface="Meiryo UI"/>
              </a:rPr>
              <a:t>ー</a:t>
            </a:r>
            <a:r>
              <a:rPr dirty="0" sz="1200" b="1">
                <a:latin typeface="Meiryo UI"/>
                <a:cs typeface="Meiryo UI"/>
              </a:rPr>
              <a:t>ナ</a:t>
            </a:r>
            <a:r>
              <a:rPr dirty="0" sz="1200" spc="-5" b="1">
                <a:latin typeface="Meiryo UI"/>
                <a:cs typeface="Meiryo UI"/>
              </a:rPr>
              <a:t>ー</a:t>
            </a:r>
            <a:r>
              <a:rPr dirty="0" sz="1200" spc="5" b="1">
                <a:latin typeface="Meiryo UI"/>
                <a:cs typeface="Meiryo UI"/>
              </a:rPr>
              <a:t>シ</a:t>
            </a:r>
            <a:r>
              <a:rPr dirty="0" sz="1200" spc="-5" b="1">
                <a:latin typeface="Meiryo UI"/>
                <a:cs typeface="Meiryo UI"/>
              </a:rPr>
              <a:t>ッ</a:t>
            </a:r>
            <a:r>
              <a:rPr dirty="0" sz="1200" spc="-10" b="1">
                <a:latin typeface="Meiryo UI"/>
                <a:cs typeface="Meiryo UI"/>
              </a:rPr>
              <a:t>プ</a:t>
            </a:r>
            <a:r>
              <a:rPr dirty="0" sz="1200" b="1">
                <a:latin typeface="Meiryo UI"/>
                <a:cs typeface="Meiryo UI"/>
              </a:rPr>
              <a:t>》</a:t>
            </a:r>
            <a:endParaRPr sz="1200">
              <a:latin typeface="Meiryo UI"/>
              <a:cs typeface="Meiryo UI"/>
            </a:endParaRPr>
          </a:p>
          <a:p>
            <a:pPr lvl="1" marL="756285" marR="98425" indent="-287020">
              <a:lnSpc>
                <a:spcPct val="100000"/>
              </a:lnSpc>
              <a:buAutoNum type="arabicPeriod" startAt="8"/>
              <a:tabLst>
                <a:tab pos="756285" algn="l"/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事業部門が</a:t>
            </a:r>
            <a:r>
              <a:rPr dirty="0" sz="1200" spc="5">
                <a:latin typeface="Meiryo UI"/>
                <a:cs typeface="Meiryo UI"/>
              </a:rPr>
              <a:t>オ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ナ</a:t>
            </a:r>
            <a:r>
              <a:rPr dirty="0" sz="1200">
                <a:latin typeface="Meiryo UI"/>
                <a:cs typeface="Meiryo UI"/>
              </a:rPr>
              <a:t>ーシッ</a:t>
            </a:r>
            <a:r>
              <a:rPr dirty="0" sz="1200" spc="-5">
                <a:latin typeface="Meiryo UI"/>
                <a:cs typeface="Meiryo UI"/>
              </a:rPr>
              <a:t>プを</a:t>
            </a:r>
            <a:r>
              <a:rPr dirty="0" sz="1200">
                <a:latin typeface="Meiryo UI"/>
                <a:cs typeface="Meiryo UI"/>
              </a:rPr>
              <a:t>持っ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仕様決定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受入テ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実施す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仕組み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 spc="-5">
                <a:latin typeface="Meiryo UI"/>
                <a:cs typeface="Meiryo UI"/>
              </a:rPr>
              <a:t>。ま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事業部門と情報</a:t>
            </a:r>
            <a:r>
              <a:rPr dirty="0" sz="1200" spc="-10">
                <a:latin typeface="Meiryo UI"/>
                <a:cs typeface="Meiryo UI"/>
              </a:rPr>
              <a:t>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ム部門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間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コ</a:t>
            </a:r>
            <a:r>
              <a:rPr dirty="0" sz="1200">
                <a:latin typeface="Meiryo UI"/>
                <a:cs typeface="Meiryo UI"/>
              </a:rPr>
              <a:t>ミ</a:t>
            </a:r>
            <a:r>
              <a:rPr dirty="0" sz="1200" spc="-15">
                <a:latin typeface="Meiryo UI"/>
                <a:cs typeface="Meiryo UI"/>
              </a:rPr>
              <a:t>ュニ 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ーシ</a:t>
            </a:r>
            <a:r>
              <a:rPr dirty="0" sz="1200" spc="-10">
                <a:latin typeface="Meiryo UI"/>
                <a:cs typeface="Meiryo UI"/>
              </a:rPr>
              <a:t>ョ</a:t>
            </a:r>
            <a:r>
              <a:rPr dirty="0" sz="1200">
                <a:latin typeface="Meiryo UI"/>
                <a:cs typeface="Meiryo UI"/>
              </a:rPr>
              <a:t>ンが</a:t>
            </a:r>
            <a:r>
              <a:rPr dirty="0" sz="1200" spc="-5">
                <a:latin typeface="Meiryo UI"/>
                <a:cs typeface="Meiryo UI"/>
              </a:rPr>
              <a:t>十</a:t>
            </a:r>
            <a:r>
              <a:rPr dirty="0" sz="1200">
                <a:latin typeface="Meiryo UI"/>
                <a:cs typeface="Meiryo UI"/>
              </a:rPr>
              <a:t>分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仕組み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3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業務や製品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問題の原因が</a:t>
            </a:r>
            <a:r>
              <a:rPr dirty="0" sz="1200" spc="-10">
                <a:latin typeface="Meiryo UI"/>
                <a:cs typeface="Meiryo UI"/>
              </a:rPr>
              <a:t>あ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場合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業務や製品自体の見直</a:t>
            </a:r>
            <a:r>
              <a:rPr dirty="0" sz="1200" spc="-20">
                <a:latin typeface="Meiryo UI"/>
                <a:cs typeface="Meiryo UI"/>
              </a:rPr>
              <a:t>し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行っ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）事業部門が</a:t>
            </a:r>
            <a:r>
              <a:rPr dirty="0" sz="1200" spc="5">
                <a:latin typeface="Meiryo UI"/>
                <a:cs typeface="Meiryo UI"/>
              </a:rPr>
              <a:t>オ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ナ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0">
                <a:latin typeface="Meiryo UI"/>
                <a:cs typeface="Meiryo UI"/>
              </a:rPr>
              <a:t>シ</a:t>
            </a:r>
            <a:r>
              <a:rPr dirty="0" sz="1200">
                <a:latin typeface="Meiryo UI"/>
                <a:cs typeface="Meiryo UI"/>
              </a:rPr>
              <a:t>ッ</a:t>
            </a:r>
            <a:r>
              <a:rPr dirty="0" sz="1200" spc="-5">
                <a:latin typeface="Meiryo UI"/>
                <a:cs typeface="Meiryo UI"/>
              </a:rPr>
              <a:t>プを</a:t>
            </a:r>
            <a:r>
              <a:rPr dirty="0" sz="1200">
                <a:latin typeface="Meiryo UI"/>
                <a:cs typeface="Meiryo UI"/>
              </a:rPr>
              <a:t>持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ず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情報シ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 spc="-10">
                <a:latin typeface="Meiryo UI"/>
                <a:cs typeface="Meiryo UI"/>
              </a:rPr>
              <a:t>ム</a:t>
            </a:r>
            <a:r>
              <a:rPr dirty="0" sz="1200">
                <a:latin typeface="Meiryo UI"/>
                <a:cs typeface="Meiryo UI"/>
              </a:rPr>
              <a:t>部門任</a:t>
            </a:r>
            <a:r>
              <a:rPr dirty="0" sz="1200" spc="-10">
                <a:latin typeface="Meiryo UI"/>
                <a:cs typeface="Meiryo UI"/>
              </a:rPr>
              <a:t>せ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10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 spc="-10">
                <a:latin typeface="Meiryo UI"/>
                <a:cs typeface="Meiryo UI"/>
              </a:rPr>
              <a:t>のが</a:t>
            </a:r>
            <a:r>
              <a:rPr dirty="0" sz="1200">
                <a:latin typeface="Meiryo UI"/>
                <a:cs typeface="Meiryo UI"/>
              </a:rPr>
              <a:t>事業部門の満足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きるも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 spc="-10">
                <a:latin typeface="Meiryo UI"/>
                <a:cs typeface="Meiryo UI"/>
              </a:rPr>
              <a:t>ない</a:t>
            </a:r>
            <a:endParaRPr sz="1200">
              <a:latin typeface="Meiryo UI"/>
              <a:cs typeface="Meiryo UI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ース</a:t>
            </a:r>
            <a:r>
              <a:rPr dirty="0" sz="1200" spc="-5">
                <a:latin typeface="Meiryo UI"/>
                <a:cs typeface="Meiryo UI"/>
              </a:rPr>
              <a:t>）</a:t>
            </a:r>
            <a:r>
              <a:rPr dirty="0" sz="1200">
                <a:latin typeface="Meiryo UI"/>
                <a:cs typeface="Meiryo UI"/>
              </a:rPr>
              <a:t>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企</a:t>
            </a:r>
            <a:r>
              <a:rPr dirty="0" sz="1200">
                <a:latin typeface="Meiryo UI"/>
                <a:cs typeface="Meiryo UI"/>
              </a:rPr>
              <a:t>業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情報</a:t>
            </a:r>
            <a:r>
              <a:rPr dirty="0" sz="1200" spc="-10">
                <a:latin typeface="Meiryo UI"/>
                <a:cs typeface="Meiryo UI"/>
              </a:rPr>
              <a:t>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ム部門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話が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ず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事業部門と話が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い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204" y="79876"/>
            <a:ext cx="73729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80"/>
              <a:t> </a:t>
            </a:r>
            <a:r>
              <a:rPr dirty="0"/>
              <a:t>「</a:t>
            </a:r>
            <a:r>
              <a:rPr dirty="0" spc="-15"/>
              <a:t>DX</a:t>
            </a:r>
            <a:r>
              <a:rPr dirty="0"/>
              <a:t>推進</a:t>
            </a:r>
            <a:r>
              <a:rPr dirty="0" spc="-5"/>
              <a:t>システム</a:t>
            </a:r>
            <a:r>
              <a:rPr dirty="0" spc="5"/>
              <a:t>ガイ</a:t>
            </a:r>
            <a:r>
              <a:rPr dirty="0"/>
              <a:t>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ン」</a:t>
            </a:r>
            <a:r>
              <a:rPr dirty="0" spc="-10"/>
              <a:t>の</a:t>
            </a:r>
            <a:r>
              <a:rPr dirty="0"/>
              <a:t>構成案</a:t>
            </a:r>
            <a:r>
              <a:rPr dirty="0" spc="-5"/>
              <a:t>（2／4）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69" y="536449"/>
            <a:ext cx="9459595" cy="3914140"/>
            <a:chOff x="188969" y="536449"/>
            <a:chExt cx="9459595" cy="3914140"/>
          </a:xfrm>
        </p:grpSpPr>
        <p:sp>
          <p:nvSpPr>
            <p:cNvPr id="3" name="object 3"/>
            <p:cNvSpPr/>
            <p:nvPr/>
          </p:nvSpPr>
          <p:spPr>
            <a:xfrm>
              <a:off x="9448222" y="4249851"/>
              <a:ext cx="187325" cy="187325"/>
            </a:xfrm>
            <a:custGeom>
              <a:avLst/>
              <a:gdLst/>
              <a:ahLst/>
              <a:cxnLst/>
              <a:rect l="l" t="t" r="r" b="b"/>
              <a:pathLst>
                <a:path w="187325" h="187325">
                  <a:moveTo>
                    <a:pt x="187261" y="0"/>
                  </a:moveTo>
                  <a:lnTo>
                    <a:pt x="37452" y="37452"/>
                  </a:lnTo>
                  <a:lnTo>
                    <a:pt x="0" y="187274"/>
                  </a:lnTo>
                  <a:lnTo>
                    <a:pt x="187261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1923" y="549403"/>
              <a:ext cx="9433560" cy="3888104"/>
            </a:xfrm>
            <a:custGeom>
              <a:avLst/>
              <a:gdLst/>
              <a:ahLst/>
              <a:cxnLst/>
              <a:rect l="l" t="t" r="r" b="b"/>
              <a:pathLst>
                <a:path w="9433560" h="3888104">
                  <a:moveTo>
                    <a:pt x="9246298" y="3887724"/>
                  </a:moveTo>
                  <a:lnTo>
                    <a:pt x="9283750" y="3737902"/>
                  </a:lnTo>
                  <a:lnTo>
                    <a:pt x="9433560" y="3700449"/>
                  </a:lnTo>
                  <a:lnTo>
                    <a:pt x="9246298" y="3887724"/>
                  </a:lnTo>
                  <a:lnTo>
                    <a:pt x="0" y="3887724"/>
                  </a:lnTo>
                  <a:lnTo>
                    <a:pt x="0" y="0"/>
                  </a:lnTo>
                  <a:lnTo>
                    <a:pt x="9433560" y="0"/>
                  </a:lnTo>
                  <a:lnTo>
                    <a:pt x="9433560" y="3700449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9212" y="583223"/>
            <a:ext cx="9274175" cy="3559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95"/>
              </a:spcBef>
              <a:buFont typeface="Meiryo UI"/>
              <a:buChar char="■"/>
              <a:tabLst>
                <a:tab pos="284480" algn="l"/>
              </a:tabLst>
            </a:pPr>
            <a:r>
              <a:rPr dirty="0" sz="1600" spc="-20" b="1">
                <a:latin typeface="Meiryo UI"/>
                <a:cs typeface="Meiryo UI"/>
              </a:rPr>
              <a:t>D</a:t>
            </a:r>
            <a:r>
              <a:rPr dirty="0" sz="1600" spc="-5" b="1">
                <a:latin typeface="Meiryo UI"/>
                <a:cs typeface="Meiryo UI"/>
              </a:rPr>
              <a:t>X実現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向けた新たな</a:t>
            </a:r>
            <a:r>
              <a:rPr dirty="0" sz="1600" spc="-10" b="1">
                <a:latin typeface="Meiryo UI"/>
                <a:cs typeface="Meiryo UI"/>
              </a:rPr>
              <a:t>デジ</a:t>
            </a:r>
            <a:r>
              <a:rPr dirty="0" sz="1600" b="1">
                <a:latin typeface="Meiryo UI"/>
                <a:cs typeface="Meiryo UI"/>
              </a:rPr>
              <a:t>タ</a:t>
            </a:r>
            <a:r>
              <a:rPr dirty="0" sz="1600" spc="-15" b="1">
                <a:latin typeface="Meiryo UI"/>
                <a:cs typeface="Meiryo UI"/>
              </a:rPr>
              <a:t>ル</a:t>
            </a:r>
            <a:r>
              <a:rPr dirty="0" sz="1600" spc="-5" b="1">
                <a:latin typeface="Meiryo UI"/>
                <a:cs typeface="Meiryo UI"/>
              </a:rPr>
              <a:t>技術</a:t>
            </a:r>
            <a:r>
              <a:rPr dirty="0" sz="160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活用や</a:t>
            </a:r>
            <a:r>
              <a:rPr dirty="0" sz="1600" spc="5" b="1">
                <a:latin typeface="Meiryo UI"/>
                <a:cs typeface="Meiryo UI"/>
              </a:rPr>
              <a:t>レ</a:t>
            </a:r>
            <a:r>
              <a:rPr dirty="0" sz="1600" spc="-10" b="1">
                <a:latin typeface="Meiryo UI"/>
                <a:cs typeface="Meiryo UI"/>
              </a:rPr>
              <a:t>ガ</a:t>
            </a:r>
            <a:r>
              <a:rPr dirty="0" sz="1600" spc="-5" b="1">
                <a:latin typeface="Meiryo UI"/>
                <a:cs typeface="Meiryo UI"/>
              </a:rPr>
              <a:t>シ</a:t>
            </a:r>
            <a:r>
              <a:rPr dirty="0" sz="1600" spc="-10" b="1">
                <a:latin typeface="Meiryo UI"/>
                <a:cs typeface="Meiryo UI"/>
              </a:rPr>
              <a:t>ー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5" b="1">
                <a:latin typeface="Meiryo UI"/>
                <a:cs typeface="Meiryo UI"/>
              </a:rPr>
              <a:t>刷</a:t>
            </a:r>
            <a:r>
              <a:rPr dirty="0" sz="1600" spc="-5" b="1">
                <a:latin typeface="Meiryo UI"/>
                <a:cs typeface="Meiryo UI"/>
              </a:rPr>
              <a:t>新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5" b="1">
                <a:latin typeface="Meiryo UI"/>
                <a:cs typeface="Meiryo UI"/>
              </a:rPr>
              <a:t>た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適切な</a:t>
            </a:r>
            <a:r>
              <a:rPr dirty="0" sz="1600" spc="5" b="1">
                <a:latin typeface="Meiryo UI"/>
                <a:cs typeface="Meiryo UI"/>
              </a:rPr>
              <a:t>体</a:t>
            </a:r>
            <a:r>
              <a:rPr dirty="0" sz="1600" spc="-5" b="1">
                <a:latin typeface="Meiryo UI"/>
                <a:cs typeface="Meiryo UI"/>
              </a:rPr>
              <a:t>制</a:t>
            </a:r>
            <a:r>
              <a:rPr dirty="0" sz="160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仕</a:t>
            </a:r>
            <a:r>
              <a:rPr dirty="0" sz="1600" spc="5" b="1">
                <a:latin typeface="Meiryo UI"/>
                <a:cs typeface="Meiryo UI"/>
              </a:rPr>
              <a:t>組</a:t>
            </a:r>
            <a:r>
              <a:rPr dirty="0" sz="1600" spc="-5" b="1">
                <a:latin typeface="Meiryo UI"/>
                <a:cs typeface="Meiryo UI"/>
              </a:rPr>
              <a:t>み：</a:t>
            </a:r>
            <a:endParaRPr sz="16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  <a:spcBef>
                <a:spcPts val="1430"/>
              </a:spcBef>
            </a:pPr>
            <a:r>
              <a:rPr dirty="0" sz="1200" b="1">
                <a:latin typeface="Meiryo UI"/>
                <a:cs typeface="Meiryo UI"/>
              </a:rPr>
              <a:t>《ユ</a:t>
            </a:r>
            <a:r>
              <a:rPr dirty="0" sz="1200" spc="-5" b="1">
                <a:latin typeface="Meiryo UI"/>
                <a:cs typeface="Meiryo UI"/>
              </a:rPr>
              <a:t>ー</a:t>
            </a:r>
            <a:r>
              <a:rPr dirty="0" sz="1200" spc="5" b="1">
                <a:latin typeface="Meiryo UI"/>
                <a:cs typeface="Meiryo UI"/>
              </a:rPr>
              <a:t>ザ</a:t>
            </a:r>
            <a:r>
              <a:rPr dirty="0" sz="1200" b="1">
                <a:latin typeface="Meiryo UI"/>
                <a:cs typeface="Meiryo UI"/>
              </a:rPr>
              <a:t>企業自</a:t>
            </a:r>
            <a:r>
              <a:rPr dirty="0" sz="1200" spc="-5" b="1">
                <a:latin typeface="Meiryo UI"/>
                <a:cs typeface="Meiryo UI"/>
              </a:rPr>
              <a:t>ら</a:t>
            </a:r>
            <a:r>
              <a:rPr dirty="0" sz="1200" b="1">
                <a:latin typeface="Meiryo UI"/>
                <a:cs typeface="Meiryo UI"/>
              </a:rPr>
              <a:t>の選択</a:t>
            </a:r>
            <a:r>
              <a:rPr dirty="0" sz="1200" spc="-5" b="1">
                <a:latin typeface="Meiryo UI"/>
                <a:cs typeface="Meiryo UI"/>
              </a:rPr>
              <a:t>・</a:t>
            </a:r>
            <a:r>
              <a:rPr dirty="0" sz="1200" b="1">
                <a:latin typeface="Meiryo UI"/>
                <a:cs typeface="Meiryo UI"/>
              </a:rPr>
              <a:t>判断能力》</a:t>
            </a:r>
            <a:endParaRPr sz="1200">
              <a:latin typeface="Meiryo UI"/>
              <a:cs typeface="Meiryo UI"/>
            </a:endParaRPr>
          </a:p>
          <a:p>
            <a:pPr lvl="1" marL="756285" indent="-287020">
              <a:lnSpc>
                <a:spcPct val="100000"/>
              </a:lnSpc>
              <a:buAutoNum type="arabicPeriod" startAt="9"/>
              <a:tabLst>
                <a:tab pos="756285" algn="l"/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複数のベン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ー企業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提案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受</a:t>
            </a:r>
            <a:r>
              <a:rPr dirty="0" sz="1200" spc="-10">
                <a:latin typeface="Meiryo UI"/>
                <a:cs typeface="Meiryo UI"/>
              </a:rPr>
              <a:t>けて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自身のビ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ネス</a:t>
            </a:r>
            <a:r>
              <a:rPr dirty="0" sz="1200" spc="-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適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提案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自</a:t>
            </a:r>
            <a:r>
              <a:rPr dirty="0" sz="1200" spc="-1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選択・判断で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858519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</a:t>
            </a:r>
            <a:r>
              <a:rPr dirty="0" sz="1200" spc="-5">
                <a:latin typeface="Meiryo UI"/>
                <a:cs typeface="Meiryo UI"/>
              </a:rPr>
              <a:t>こ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ま</a:t>
            </a:r>
            <a:r>
              <a:rPr dirty="0" sz="1200">
                <a:latin typeface="Meiryo UI"/>
                <a:cs typeface="Meiryo UI"/>
              </a:rPr>
              <a:t>で付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>
                <a:latin typeface="Meiryo UI"/>
                <a:cs typeface="Meiryo UI"/>
              </a:rPr>
              <a:t>合</a:t>
            </a:r>
            <a:r>
              <a:rPr dirty="0" sz="1200" spc="-10">
                <a:latin typeface="Meiryo UI"/>
                <a:cs typeface="Meiryo UI"/>
              </a:rPr>
              <a:t>いのあ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提案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鵜呑み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しまう</a:t>
            </a:r>
            <a:endParaRPr sz="1200">
              <a:latin typeface="Meiryo UI"/>
              <a:cs typeface="Meiryo UI"/>
            </a:endParaRPr>
          </a:p>
          <a:p>
            <a:pPr marL="1842770" marR="5080" indent="-966469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）経営者がリ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クを</a:t>
            </a:r>
            <a:r>
              <a:rPr dirty="0" sz="1200">
                <a:latin typeface="Meiryo UI"/>
                <a:cs typeface="Meiryo UI"/>
              </a:rPr>
              <a:t>懸念</a:t>
            </a:r>
            <a:r>
              <a:rPr dirty="0" sz="1200" spc="-20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大手</a:t>
            </a:r>
            <a:r>
              <a:rPr dirty="0" sz="1200" spc="-10">
                <a:latin typeface="Meiryo UI"/>
                <a:cs typeface="Meiryo UI"/>
              </a:rPr>
              <a:t>ベ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ー企業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提案</a:t>
            </a:r>
            <a:r>
              <a:rPr dirty="0" sz="1200" spc="-10">
                <a:latin typeface="Meiryo UI"/>
                <a:cs typeface="Meiryo UI"/>
              </a:rPr>
              <a:t>であ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10">
                <a:latin typeface="Meiryo UI"/>
                <a:cs typeface="Meiryo UI"/>
              </a:rPr>
              <a:t>ば</a:t>
            </a:r>
            <a:r>
              <a:rPr dirty="0" sz="1200">
                <a:latin typeface="Meiryo UI"/>
                <a:cs typeface="Meiryo UI"/>
              </a:rPr>
              <a:t>問題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の判断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傾</a:t>
            </a:r>
            <a:r>
              <a:rPr dirty="0" sz="1200" spc="-10">
                <a:latin typeface="Meiryo UI"/>
                <a:cs typeface="Meiryo UI"/>
              </a:rPr>
              <a:t>いて</a:t>
            </a:r>
            <a:r>
              <a:rPr dirty="0" sz="1200" spc="-5">
                <a:latin typeface="Meiryo UI"/>
                <a:cs typeface="Meiryo UI"/>
              </a:rPr>
              <a:t>しま</a:t>
            </a:r>
            <a:r>
              <a:rPr dirty="0" sz="1200" spc="-10">
                <a:latin typeface="Meiryo UI"/>
                <a:cs typeface="Meiryo UI"/>
              </a:rPr>
              <a:t>い、</a:t>
            </a:r>
            <a:r>
              <a:rPr dirty="0" sz="1200" spc="-5">
                <a:latin typeface="Meiryo UI"/>
                <a:cs typeface="Meiryo UI"/>
              </a:rPr>
              <a:t>CIO</a:t>
            </a:r>
            <a:r>
              <a:rPr dirty="0" sz="1200">
                <a:latin typeface="Meiryo UI"/>
                <a:cs typeface="Meiryo UI"/>
              </a:rPr>
              <a:t>自身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その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う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報告を </a:t>
            </a:r>
            <a:r>
              <a:rPr dirty="0" sz="1200">
                <a:latin typeface="Meiryo UI"/>
                <a:cs typeface="Meiryo UI"/>
              </a:rPr>
              <a:t>する</a:t>
            </a:r>
            <a:endParaRPr sz="12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 b="1">
                <a:latin typeface="Meiryo UI"/>
                <a:cs typeface="Meiryo UI"/>
              </a:rPr>
              <a:t>《ユ</a:t>
            </a:r>
            <a:r>
              <a:rPr dirty="0" sz="1200" spc="-5" b="1">
                <a:latin typeface="Meiryo UI"/>
                <a:cs typeface="Meiryo UI"/>
              </a:rPr>
              <a:t>ー</a:t>
            </a:r>
            <a:r>
              <a:rPr dirty="0" sz="1200" spc="5" b="1">
                <a:latin typeface="Meiryo UI"/>
                <a:cs typeface="Meiryo UI"/>
              </a:rPr>
              <a:t>ザ</a:t>
            </a:r>
            <a:r>
              <a:rPr dirty="0" sz="1200" b="1">
                <a:latin typeface="Meiryo UI"/>
                <a:cs typeface="Meiryo UI"/>
              </a:rPr>
              <a:t>企業自</a:t>
            </a:r>
            <a:r>
              <a:rPr dirty="0" sz="1200" spc="-5" b="1">
                <a:latin typeface="Meiryo UI"/>
                <a:cs typeface="Meiryo UI"/>
              </a:rPr>
              <a:t>ら</a:t>
            </a:r>
            <a:r>
              <a:rPr dirty="0" sz="1200" b="1">
                <a:latin typeface="Meiryo UI"/>
                <a:cs typeface="Meiryo UI"/>
              </a:rPr>
              <a:t>の要件定義能力》</a:t>
            </a:r>
            <a:endParaRPr sz="1200">
              <a:latin typeface="Meiryo UI"/>
              <a:cs typeface="Meiryo UI"/>
            </a:endParaRPr>
          </a:p>
          <a:p>
            <a:pPr lvl="1" marL="756285" indent="-287020">
              <a:lnSpc>
                <a:spcPct val="100000"/>
              </a:lnSpc>
              <a:buAutoNum type="arabicPeriod" startAt="10"/>
              <a:tabLst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企業とベン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ー企業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責任分担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明確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つつ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ユ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企業と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何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や</a:t>
            </a:r>
            <a:r>
              <a:rPr dirty="0" sz="1200" spc="-15">
                <a:latin typeface="Meiryo UI"/>
                <a:cs typeface="Meiryo UI"/>
              </a:rPr>
              <a:t>り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示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  <a:p>
            <a:pPr marL="1201420" marR="22860" indent="-274320">
              <a:lnSpc>
                <a:spcPct val="100000"/>
              </a:lnSpc>
              <a:tabLst>
                <a:tab pos="1200785" algn="l"/>
              </a:tabLst>
            </a:pPr>
            <a:r>
              <a:rPr dirty="0" sz="1200">
                <a:latin typeface="Meiryo UI"/>
                <a:cs typeface="Meiryo UI"/>
              </a:rPr>
              <a:t>⁻	要件の詳細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ー企業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組</a:t>
            </a:r>
            <a:r>
              <a:rPr dirty="0" sz="1200" spc="-10">
                <a:latin typeface="Meiryo UI"/>
                <a:cs typeface="Meiryo UI"/>
              </a:rPr>
              <a:t>ん</a:t>
            </a:r>
            <a:r>
              <a:rPr dirty="0" sz="1200">
                <a:latin typeface="Meiryo UI"/>
                <a:cs typeface="Meiryo UI"/>
              </a:rPr>
              <a:t>で一緒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作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く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も、</a:t>
            </a:r>
            <a:r>
              <a:rPr dirty="0" sz="1200">
                <a:latin typeface="Meiryo UI"/>
                <a:cs typeface="Meiryo UI"/>
              </a:rPr>
              <a:t>要件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ユ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確定す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（要件定義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丸投</a:t>
            </a:r>
            <a:r>
              <a:rPr dirty="0" sz="1200" spc="-10">
                <a:latin typeface="Meiryo UI"/>
                <a:cs typeface="Meiryo UI"/>
              </a:rPr>
              <a:t>げ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し 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い）</a:t>
            </a:r>
            <a:endParaRPr sz="1200">
              <a:latin typeface="Meiryo UI"/>
              <a:cs typeface="Meiryo UI"/>
            </a:endParaRPr>
          </a:p>
          <a:p>
            <a:pPr marL="1892935" marR="161290" indent="-966469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）要件定義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請負契約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 spc="-10">
                <a:latin typeface="Meiryo UI"/>
                <a:cs typeface="Meiryo UI"/>
              </a:rPr>
              <a:t>ベ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ー企業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丸投</a:t>
            </a:r>
            <a:r>
              <a:rPr dirty="0" sz="1200" spc="-10">
                <a:latin typeface="Meiryo UI"/>
                <a:cs typeface="Meiryo UI"/>
              </a:rPr>
              <a:t>げ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しま</a:t>
            </a:r>
            <a:r>
              <a:rPr dirty="0" sz="1200">
                <a:latin typeface="Meiryo UI"/>
                <a:cs typeface="Meiryo UI"/>
              </a:rPr>
              <a:t>う（</a:t>
            </a:r>
            <a:r>
              <a:rPr dirty="0" sz="1200" spc="-10">
                <a:latin typeface="Meiryo UI"/>
                <a:cs typeface="Meiryo UI"/>
              </a:rPr>
              <a:t>ベ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要件定義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請負契約で受</a:t>
            </a:r>
            <a:r>
              <a:rPr dirty="0" sz="1200" spc="-10">
                <a:latin typeface="Meiryo UI"/>
                <a:cs typeface="Meiryo UI"/>
              </a:rPr>
              <a:t>け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は </a:t>
            </a:r>
            <a:r>
              <a:rPr dirty="0" sz="1200">
                <a:latin typeface="Meiryo UI"/>
                <a:cs typeface="Meiryo UI"/>
              </a:rPr>
              <a:t>慎み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準委任契約とすべ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>
                <a:latin typeface="Meiryo UI"/>
                <a:cs typeface="Meiryo UI"/>
              </a:rPr>
              <a:t>）</a:t>
            </a:r>
            <a:endParaRPr sz="12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>
                <a:latin typeface="Meiryo UI"/>
                <a:cs typeface="Meiryo UI"/>
              </a:rPr>
              <a:t>（失敗</a:t>
            </a:r>
            <a:r>
              <a:rPr dirty="0" sz="1200" spc="5">
                <a:latin typeface="Meiryo UI"/>
                <a:cs typeface="Meiryo UI"/>
              </a:rPr>
              <a:t>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）現行シ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仕様が不明確</a:t>
            </a:r>
            <a:r>
              <a:rPr dirty="0" sz="1200" spc="-10">
                <a:latin typeface="Meiryo UI"/>
                <a:cs typeface="Meiryo UI"/>
              </a:rPr>
              <a:t>であ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か</a:t>
            </a:r>
            <a:r>
              <a:rPr dirty="0" sz="1200" spc="-10">
                <a:latin typeface="Meiryo UI"/>
                <a:cs typeface="Meiryo UI"/>
              </a:rPr>
              <a:t>かわ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 spc="-10">
                <a:latin typeface="Meiryo UI"/>
                <a:cs typeface="Meiryo UI"/>
              </a:rPr>
              <a:t>ず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現行機能保証とい</a:t>
            </a:r>
            <a:r>
              <a:rPr dirty="0" sz="1200" spc="-15">
                <a:latin typeface="Meiryo UI"/>
                <a:cs typeface="Meiryo UI"/>
              </a:rPr>
              <a:t>う</a:t>
            </a:r>
            <a:r>
              <a:rPr dirty="0" sz="1200">
                <a:latin typeface="Meiryo UI"/>
                <a:cs typeface="Meiryo UI"/>
              </a:rPr>
              <a:t>要望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提示する</a:t>
            </a:r>
            <a:endParaRPr sz="12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200" b="1">
                <a:latin typeface="Meiryo UI"/>
                <a:cs typeface="Meiryo UI"/>
              </a:rPr>
              <a:t>《評価</a:t>
            </a:r>
            <a:r>
              <a:rPr dirty="0" sz="1200" spc="-5" b="1">
                <a:latin typeface="Meiryo UI"/>
                <a:cs typeface="Meiryo UI"/>
              </a:rPr>
              <a:t>・ガ</a:t>
            </a:r>
            <a:r>
              <a:rPr dirty="0" sz="1200" b="1">
                <a:latin typeface="Meiryo UI"/>
                <a:cs typeface="Meiryo UI"/>
              </a:rPr>
              <a:t>バナンスの仕組み》</a:t>
            </a:r>
            <a:endParaRPr sz="1200">
              <a:latin typeface="Meiryo UI"/>
              <a:cs typeface="Meiryo UI"/>
            </a:endParaRPr>
          </a:p>
          <a:p>
            <a:pPr lvl="1" marL="756285" marR="107314" indent="-287020">
              <a:lnSpc>
                <a:spcPct val="100000"/>
              </a:lnSpc>
              <a:buAutoNum type="arabicPeriod" startAt="11"/>
              <a:tabLst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システムがで</a:t>
            </a:r>
            <a:r>
              <a:rPr dirty="0" sz="1200" spc="-10">
                <a:latin typeface="Meiryo UI"/>
                <a:cs typeface="Meiryo UI"/>
              </a:rPr>
              <a:t>きた</a:t>
            </a:r>
            <a:r>
              <a:rPr dirty="0" sz="1200">
                <a:latin typeface="Meiryo UI"/>
                <a:cs typeface="Meiryo UI"/>
              </a:rPr>
              <a:t>か</a:t>
            </a:r>
            <a:r>
              <a:rPr dirty="0" sz="1200" spc="-15">
                <a:latin typeface="Meiryo UI"/>
                <a:cs typeface="Meiryo UI"/>
              </a:rPr>
              <a:t>ど</a:t>
            </a:r>
            <a:r>
              <a:rPr dirty="0" sz="1200">
                <a:latin typeface="Meiryo UI"/>
                <a:cs typeface="Meiryo UI"/>
              </a:rPr>
              <a:t>う</a:t>
            </a:r>
            <a:r>
              <a:rPr dirty="0" sz="1200" spc="-10">
                <a:latin typeface="Meiryo UI"/>
                <a:cs typeface="Meiryo UI"/>
              </a:rPr>
              <a:t>かで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 spc="-5">
                <a:latin typeface="Meiryo UI"/>
                <a:cs typeface="Meiryo UI"/>
              </a:rPr>
              <a:t>く、</a:t>
            </a:r>
            <a:r>
              <a:rPr dirty="0" sz="1200">
                <a:latin typeface="Meiryo UI"/>
                <a:cs typeface="Meiryo UI"/>
              </a:rPr>
              <a:t>ビ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ネス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う</a:t>
            </a:r>
            <a:r>
              <a:rPr dirty="0" sz="1200" spc="-5">
                <a:latin typeface="Meiryo UI"/>
                <a:cs typeface="Meiryo UI"/>
              </a:rPr>
              <a:t>まく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たか</a:t>
            </a:r>
            <a:r>
              <a:rPr dirty="0" sz="1200">
                <a:latin typeface="Meiryo UI"/>
                <a:cs typeface="Meiryo UI"/>
              </a:rPr>
              <a:t>ど</a:t>
            </a:r>
            <a:r>
              <a:rPr dirty="0" sz="1200" spc="-15">
                <a:latin typeface="Meiryo UI"/>
                <a:cs typeface="Meiryo UI"/>
              </a:rPr>
              <a:t>う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で評価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仕組み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か</a:t>
            </a:r>
            <a:r>
              <a:rPr dirty="0" sz="1200" spc="-10">
                <a:latin typeface="Meiryo UI"/>
                <a:cs typeface="Meiryo UI"/>
              </a:rPr>
              <a:t>。</a:t>
            </a:r>
            <a:r>
              <a:rPr dirty="0" sz="1200">
                <a:latin typeface="Meiryo UI"/>
                <a:cs typeface="Meiryo UI"/>
              </a:rPr>
              <a:t>その</a:t>
            </a:r>
            <a:r>
              <a:rPr dirty="0" sz="1200" spc="-5">
                <a:latin typeface="Meiryo UI"/>
                <a:cs typeface="Meiryo UI"/>
              </a:rPr>
              <a:t>上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ITシ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 spc="-10">
                <a:latin typeface="Meiryo UI"/>
                <a:cs typeface="Meiryo UI"/>
              </a:rPr>
              <a:t>ム</a:t>
            </a:r>
            <a:r>
              <a:rPr dirty="0" sz="1200">
                <a:latin typeface="Meiryo UI"/>
                <a:cs typeface="Meiryo UI"/>
              </a:rPr>
              <a:t>やそ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投資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対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経営 の</a:t>
            </a:r>
            <a:r>
              <a:rPr dirty="0" sz="1200" spc="-5">
                <a:latin typeface="Meiryo UI"/>
                <a:cs typeface="Meiryo UI"/>
              </a:rPr>
              <a:t>観</a:t>
            </a:r>
            <a:r>
              <a:rPr dirty="0" sz="1200">
                <a:latin typeface="Meiryo UI"/>
                <a:cs typeface="Meiryo UI"/>
              </a:rPr>
              <a:t>点か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ガ</a:t>
            </a:r>
            <a:r>
              <a:rPr dirty="0" sz="1200">
                <a:latin typeface="Meiryo UI"/>
                <a:cs typeface="Meiryo UI"/>
              </a:rPr>
              <a:t>バ</a:t>
            </a:r>
            <a:r>
              <a:rPr dirty="0" sz="1200" spc="-5">
                <a:latin typeface="Meiryo UI"/>
                <a:cs typeface="Meiryo UI"/>
              </a:rPr>
              <a:t>ナ</a:t>
            </a:r>
            <a:r>
              <a:rPr dirty="0" sz="1200">
                <a:latin typeface="Meiryo UI"/>
                <a:cs typeface="Meiryo UI"/>
              </a:rPr>
              <a:t>ンスが</a:t>
            </a:r>
            <a:r>
              <a:rPr dirty="0" sz="1200" spc="-5">
                <a:latin typeface="Meiryo UI"/>
                <a:cs typeface="Meiryo UI"/>
              </a:rPr>
              <a:t>効く</a:t>
            </a:r>
            <a:r>
              <a:rPr dirty="0" sz="1200">
                <a:latin typeface="Meiryo UI"/>
                <a:cs typeface="Meiryo UI"/>
              </a:rPr>
              <a:t>仕組</a:t>
            </a:r>
            <a:r>
              <a:rPr dirty="0" sz="1200" spc="-10">
                <a:latin typeface="Meiryo UI"/>
                <a:cs typeface="Meiryo UI"/>
              </a:rPr>
              <a:t>み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0">
                <a:latin typeface="Meiryo UI"/>
                <a:cs typeface="Meiryo UI"/>
              </a:rPr>
              <a:t>か。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204" y="79876"/>
            <a:ext cx="73729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80"/>
              <a:t> </a:t>
            </a:r>
            <a:r>
              <a:rPr dirty="0"/>
              <a:t>「</a:t>
            </a:r>
            <a:r>
              <a:rPr dirty="0" spc="-15"/>
              <a:t>DX</a:t>
            </a:r>
            <a:r>
              <a:rPr dirty="0"/>
              <a:t>推進</a:t>
            </a:r>
            <a:r>
              <a:rPr dirty="0" spc="-5"/>
              <a:t>システム</a:t>
            </a:r>
            <a:r>
              <a:rPr dirty="0" spc="5"/>
              <a:t>ガイ</a:t>
            </a:r>
            <a:r>
              <a:rPr dirty="0"/>
              <a:t>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ン」</a:t>
            </a:r>
            <a:r>
              <a:rPr dirty="0" spc="-10"/>
              <a:t>の</a:t>
            </a:r>
            <a:r>
              <a:rPr dirty="0"/>
              <a:t>構成案</a:t>
            </a:r>
            <a:r>
              <a:rPr dirty="0" spc="-5"/>
              <a:t>（3／4）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45" y="536449"/>
            <a:ext cx="9459595" cy="6003290"/>
            <a:chOff x="187445" y="536449"/>
            <a:chExt cx="9459595" cy="6003290"/>
          </a:xfrm>
        </p:grpSpPr>
        <p:sp>
          <p:nvSpPr>
            <p:cNvPr id="3" name="object 3"/>
            <p:cNvSpPr/>
            <p:nvPr/>
          </p:nvSpPr>
          <p:spPr>
            <a:xfrm>
              <a:off x="9221959" y="6114530"/>
              <a:ext cx="412115" cy="412115"/>
            </a:xfrm>
            <a:custGeom>
              <a:avLst/>
              <a:gdLst/>
              <a:ahLst/>
              <a:cxnLst/>
              <a:rect l="l" t="t" r="r" b="b"/>
              <a:pathLst>
                <a:path w="412115" h="412115">
                  <a:moveTo>
                    <a:pt x="412000" y="0"/>
                  </a:moveTo>
                  <a:lnTo>
                    <a:pt x="82397" y="82397"/>
                  </a:lnTo>
                  <a:lnTo>
                    <a:pt x="0" y="412000"/>
                  </a:lnTo>
                  <a:lnTo>
                    <a:pt x="41200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0399" y="549403"/>
              <a:ext cx="9433560" cy="5977255"/>
            </a:xfrm>
            <a:custGeom>
              <a:avLst/>
              <a:gdLst/>
              <a:ahLst/>
              <a:cxnLst/>
              <a:rect l="l" t="t" r="r" b="b"/>
              <a:pathLst>
                <a:path w="9433560" h="5977255">
                  <a:moveTo>
                    <a:pt x="9021559" y="5977128"/>
                  </a:moveTo>
                  <a:lnTo>
                    <a:pt x="9103956" y="5647524"/>
                  </a:lnTo>
                  <a:lnTo>
                    <a:pt x="9433560" y="5565127"/>
                  </a:lnTo>
                  <a:lnTo>
                    <a:pt x="9021559" y="5977128"/>
                  </a:lnTo>
                  <a:lnTo>
                    <a:pt x="0" y="5977128"/>
                  </a:lnTo>
                  <a:lnTo>
                    <a:pt x="0" y="0"/>
                  </a:lnTo>
                  <a:lnTo>
                    <a:pt x="9433560" y="0"/>
                  </a:lnTo>
                  <a:lnTo>
                    <a:pt x="9433560" y="5565127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8765" y="566970"/>
            <a:ext cx="9271635" cy="59702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219"/>
              </a:spcBef>
              <a:buFont typeface="Meiryo UI"/>
              <a:buChar char="■"/>
              <a:tabLst>
                <a:tab pos="249554" algn="l"/>
              </a:tabLst>
            </a:pPr>
            <a:r>
              <a:rPr dirty="0" sz="1400" spc="-10" b="1">
                <a:latin typeface="Meiryo UI"/>
                <a:cs typeface="Meiryo UI"/>
              </a:rPr>
              <a:t>D</a:t>
            </a:r>
            <a:r>
              <a:rPr dirty="0" sz="1400" spc="-10" b="1">
                <a:latin typeface="Meiryo UI"/>
                <a:cs typeface="Meiryo UI"/>
              </a:rPr>
              <a:t>X</a:t>
            </a:r>
            <a:r>
              <a:rPr dirty="0" sz="1400" b="1">
                <a:latin typeface="Meiryo UI"/>
                <a:cs typeface="Meiryo UI"/>
              </a:rPr>
              <a:t>実現</a:t>
            </a:r>
            <a:r>
              <a:rPr dirty="0" sz="1400" spc="-5" b="1">
                <a:latin typeface="Meiryo UI"/>
                <a:cs typeface="Meiryo UI"/>
              </a:rPr>
              <a:t>に</a:t>
            </a:r>
            <a:r>
              <a:rPr dirty="0" sz="1400" b="1">
                <a:latin typeface="Meiryo UI"/>
                <a:cs typeface="Meiryo UI"/>
              </a:rPr>
              <a:t>向けた新た</a:t>
            </a:r>
            <a:r>
              <a:rPr dirty="0" sz="1400" spc="-5" b="1">
                <a:latin typeface="Meiryo UI"/>
                <a:cs typeface="Meiryo UI"/>
              </a:rPr>
              <a:t>なデ</a:t>
            </a:r>
            <a:r>
              <a:rPr dirty="0" sz="1400" spc="5" b="1">
                <a:latin typeface="Meiryo UI"/>
                <a:cs typeface="Meiryo UI"/>
              </a:rPr>
              <a:t>ジ</a:t>
            </a:r>
            <a:r>
              <a:rPr dirty="0" sz="1400" b="1">
                <a:latin typeface="Meiryo UI"/>
                <a:cs typeface="Meiryo UI"/>
              </a:rPr>
              <a:t>タル技術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spc="-15" b="1">
                <a:latin typeface="Meiryo UI"/>
                <a:cs typeface="Meiryo UI"/>
              </a:rPr>
              <a:t>活</a:t>
            </a:r>
            <a:r>
              <a:rPr dirty="0" sz="1400" b="1">
                <a:latin typeface="Meiryo UI"/>
                <a:cs typeface="Meiryo UI"/>
              </a:rPr>
              <a:t>用</a:t>
            </a:r>
            <a:r>
              <a:rPr dirty="0" sz="1400" spc="-10" b="1">
                <a:latin typeface="Meiryo UI"/>
                <a:cs typeface="Meiryo UI"/>
              </a:rPr>
              <a:t>や</a:t>
            </a:r>
            <a:r>
              <a:rPr dirty="0" sz="1400" b="1">
                <a:latin typeface="Meiryo UI"/>
                <a:cs typeface="Meiryo UI"/>
              </a:rPr>
              <a:t>レ</a:t>
            </a:r>
            <a:r>
              <a:rPr dirty="0" sz="1400" spc="-15" b="1">
                <a:latin typeface="Meiryo UI"/>
                <a:cs typeface="Meiryo UI"/>
              </a:rPr>
              <a:t>ガ</a:t>
            </a:r>
            <a:r>
              <a:rPr dirty="0" sz="1400" spc="-10" b="1">
                <a:latin typeface="Meiryo UI"/>
                <a:cs typeface="Meiryo UI"/>
              </a:rPr>
              <a:t>シ</a:t>
            </a:r>
            <a:r>
              <a:rPr dirty="0" sz="1400" spc="-5" b="1">
                <a:latin typeface="Meiryo UI"/>
                <a:cs typeface="Meiryo UI"/>
              </a:rPr>
              <a:t>ー</a:t>
            </a:r>
            <a:r>
              <a:rPr dirty="0" sz="1400" spc="-10" b="1">
                <a:latin typeface="Meiryo UI"/>
                <a:cs typeface="Meiryo UI"/>
              </a:rPr>
              <a:t>システム</a:t>
            </a:r>
            <a:r>
              <a:rPr dirty="0" sz="1400" b="1">
                <a:latin typeface="Meiryo UI"/>
                <a:cs typeface="Meiryo UI"/>
              </a:rPr>
              <a:t>刷新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た</a:t>
            </a:r>
            <a:r>
              <a:rPr dirty="0" sz="1400" spc="-5" b="1">
                <a:latin typeface="Meiryo UI"/>
                <a:cs typeface="Meiryo UI"/>
              </a:rPr>
              <a:t>めの</a:t>
            </a:r>
            <a:r>
              <a:rPr dirty="0" sz="1400" b="1">
                <a:latin typeface="Meiryo UI"/>
                <a:cs typeface="Meiryo UI"/>
              </a:rPr>
              <a:t>実行</a:t>
            </a:r>
            <a:r>
              <a:rPr dirty="0" sz="1400" spc="-5" b="1">
                <a:latin typeface="Meiryo UI"/>
                <a:cs typeface="Meiryo UI"/>
              </a:rPr>
              <a:t>プ</a:t>
            </a:r>
            <a:r>
              <a:rPr dirty="0" sz="1400" spc="-20" b="1">
                <a:latin typeface="Meiryo UI"/>
                <a:cs typeface="Meiryo UI"/>
              </a:rPr>
              <a:t>ロ</a:t>
            </a:r>
            <a:r>
              <a:rPr dirty="0" sz="1400" spc="-10" b="1">
                <a:latin typeface="Meiryo UI"/>
                <a:cs typeface="Meiryo UI"/>
              </a:rPr>
              <a:t>セス：</a:t>
            </a:r>
            <a:endParaRPr sz="1400">
              <a:latin typeface="Meiryo UI"/>
              <a:cs typeface="Meiryo UI"/>
            </a:endParaRPr>
          </a:p>
          <a:p>
            <a:pPr marL="81534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Meiryo UI"/>
                <a:cs typeface="Meiryo UI"/>
              </a:rPr>
              <a:t>《情報資産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分析・評価》</a:t>
            </a:r>
            <a:endParaRPr sz="1100">
              <a:latin typeface="Meiryo UI"/>
              <a:cs typeface="Meiryo UI"/>
            </a:endParaRPr>
          </a:p>
          <a:p>
            <a:pPr lvl="1" marL="812800" indent="-343535">
              <a:lnSpc>
                <a:spcPct val="100000"/>
              </a:lnSpc>
              <a:spcBef>
                <a:spcPts val="25"/>
              </a:spcBef>
              <a:buAutoNum type="arabicPeriod" startAt="12"/>
              <a:tabLst>
                <a:tab pos="813435" algn="l"/>
              </a:tabLst>
            </a:pPr>
            <a:r>
              <a:rPr dirty="0" sz="1100">
                <a:latin typeface="Meiryo UI"/>
                <a:cs typeface="Meiryo UI"/>
              </a:rPr>
              <a:t>情報資産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現状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分析・評</a:t>
            </a:r>
            <a:r>
              <a:rPr dirty="0" sz="1100" spc="-15">
                <a:latin typeface="Meiryo UI"/>
                <a:cs typeface="Meiryo UI"/>
              </a:rPr>
              <a:t>価</a:t>
            </a:r>
            <a:r>
              <a:rPr dirty="0" sz="1100" spc="-5">
                <a:latin typeface="Meiryo UI"/>
                <a:cs typeface="Meiryo UI"/>
              </a:rPr>
              <a:t>できているか</a:t>
            </a:r>
            <a:r>
              <a:rPr dirty="0" sz="1100">
                <a:latin typeface="Meiryo UI"/>
                <a:cs typeface="Meiryo UI"/>
              </a:rPr>
              <a:t>。</a:t>
            </a:r>
            <a:endParaRPr sz="11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Meiryo UI"/>
              <a:buAutoNum type="arabicPeriod" startAt="12"/>
            </a:pPr>
            <a:endParaRPr sz="750">
              <a:latin typeface="Meiryo UI"/>
              <a:cs typeface="Meiryo UI"/>
            </a:endParaRPr>
          </a:p>
          <a:p>
            <a:pPr marL="906780">
              <a:lnSpc>
                <a:spcPct val="100000"/>
              </a:lnSpc>
            </a:pPr>
            <a:r>
              <a:rPr dirty="0" sz="1100" b="1">
                <a:latin typeface="Meiryo UI"/>
                <a:cs typeface="Meiryo UI"/>
              </a:rPr>
              <a:t>《情報資産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仕分け</a:t>
            </a:r>
            <a:r>
              <a:rPr dirty="0" sz="1100" spc="-5" b="1">
                <a:latin typeface="Meiryo UI"/>
                <a:cs typeface="Meiryo UI"/>
              </a:rPr>
              <a:t>と</a:t>
            </a:r>
            <a:r>
              <a:rPr dirty="0" sz="1100" b="1">
                <a:latin typeface="Meiryo UI"/>
                <a:cs typeface="Meiryo UI"/>
              </a:rPr>
              <a:t>移行</a:t>
            </a:r>
            <a:r>
              <a:rPr dirty="0" sz="1100" spc="-10" b="1">
                <a:latin typeface="Meiryo UI"/>
                <a:cs typeface="Meiryo UI"/>
              </a:rPr>
              <a:t>プ</a:t>
            </a:r>
            <a:r>
              <a:rPr dirty="0" sz="1100" b="1">
                <a:latin typeface="Meiryo UI"/>
                <a:cs typeface="Meiryo UI"/>
              </a:rPr>
              <a:t>ラ</a:t>
            </a:r>
            <a:r>
              <a:rPr dirty="0" sz="1100" spc="-10" b="1">
                <a:latin typeface="Meiryo UI"/>
                <a:cs typeface="Meiryo UI"/>
              </a:rPr>
              <a:t>ンニ</a:t>
            </a:r>
            <a:r>
              <a:rPr dirty="0" sz="1100" spc="-20" b="1">
                <a:latin typeface="Meiryo UI"/>
                <a:cs typeface="Meiryo UI"/>
              </a:rPr>
              <a:t>ン</a:t>
            </a:r>
            <a:r>
              <a:rPr dirty="0" sz="1100" spc="-5" b="1">
                <a:latin typeface="Meiryo UI"/>
                <a:cs typeface="Meiryo UI"/>
              </a:rPr>
              <a:t>グ</a:t>
            </a:r>
            <a:r>
              <a:rPr dirty="0" sz="1100" b="1">
                <a:latin typeface="Meiryo UI"/>
                <a:cs typeface="Meiryo UI"/>
              </a:rPr>
              <a:t>》</a:t>
            </a:r>
            <a:endParaRPr sz="1100">
              <a:latin typeface="Meiryo UI"/>
              <a:cs typeface="Meiryo UI"/>
            </a:endParaRPr>
          </a:p>
          <a:p>
            <a:pPr lvl="1" marL="812800" indent="-343535">
              <a:lnSpc>
                <a:spcPct val="100000"/>
              </a:lnSpc>
              <a:buAutoNum type="arabicPeriod" startAt="13"/>
              <a:tabLst>
                <a:tab pos="813435" algn="l"/>
              </a:tabLst>
            </a:pPr>
            <a:r>
              <a:rPr dirty="0" sz="1100">
                <a:latin typeface="Meiryo UI"/>
                <a:cs typeface="Meiryo UI"/>
              </a:rPr>
              <a:t>ど</a:t>
            </a:r>
            <a:r>
              <a:rPr dirty="0" sz="1100" spc="-5">
                <a:latin typeface="Meiryo UI"/>
                <a:cs typeface="Meiryo UI"/>
              </a:rPr>
              <a:t>のデー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ど</a:t>
            </a:r>
            <a:r>
              <a:rPr dirty="0" sz="1100" spc="-5">
                <a:latin typeface="Meiryo UI"/>
                <a:cs typeface="Meiryo UI"/>
              </a:rPr>
              <a:t>のシ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ム、環</a:t>
            </a:r>
            <a:r>
              <a:rPr dirty="0" sz="1100" spc="-15">
                <a:latin typeface="Meiryo UI"/>
                <a:cs typeface="Meiryo UI"/>
              </a:rPr>
              <a:t>境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移</a:t>
            </a:r>
            <a:r>
              <a:rPr dirty="0" sz="1100" spc="-15">
                <a:latin typeface="Meiryo UI"/>
                <a:cs typeface="Meiryo UI"/>
              </a:rPr>
              <a:t>行</a:t>
            </a:r>
            <a:r>
              <a:rPr dirty="0" sz="1100">
                <a:latin typeface="Meiryo UI"/>
                <a:cs typeface="Meiryo UI"/>
              </a:rPr>
              <a:t>す</a:t>
            </a:r>
            <a:r>
              <a:rPr dirty="0" sz="1100" spc="-5">
                <a:latin typeface="Meiryo UI"/>
                <a:cs typeface="Meiryo UI"/>
              </a:rPr>
              <a:t>るかの</a:t>
            </a:r>
            <a:r>
              <a:rPr dirty="0" sz="1100">
                <a:latin typeface="Meiryo UI"/>
                <a:cs typeface="Meiryo UI"/>
              </a:rPr>
              <a:t>仕分</a:t>
            </a:r>
            <a:r>
              <a:rPr dirty="0" sz="1100" spc="-5">
                <a:latin typeface="Meiryo UI"/>
                <a:cs typeface="Meiryo UI"/>
              </a:rPr>
              <a:t>けやプ</a:t>
            </a:r>
            <a:r>
              <a:rPr dirty="0" sz="1100" spc="-10">
                <a:latin typeface="Meiryo UI"/>
                <a:cs typeface="Meiryo UI"/>
              </a:rPr>
              <a:t>ラ</a:t>
            </a:r>
            <a:r>
              <a:rPr dirty="0" sz="1100">
                <a:latin typeface="Meiryo UI"/>
                <a:cs typeface="Meiryo UI"/>
              </a:rPr>
              <a:t>ンニ</a:t>
            </a:r>
            <a:r>
              <a:rPr dirty="0" sz="1100" spc="-10">
                <a:latin typeface="Meiryo UI"/>
                <a:cs typeface="Meiryo UI"/>
              </a:rPr>
              <a:t>ン</a:t>
            </a:r>
            <a:r>
              <a:rPr dirty="0" sz="1100">
                <a:latin typeface="Meiryo UI"/>
                <a:cs typeface="Meiryo UI"/>
              </a:rPr>
              <a:t>グ</a:t>
            </a:r>
            <a:r>
              <a:rPr dirty="0" sz="1100" spc="-5">
                <a:latin typeface="Meiryo UI"/>
                <a:cs typeface="Meiryo UI"/>
              </a:rPr>
              <a:t>ができているか。</a:t>
            </a:r>
            <a:endParaRPr sz="11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  <a:tabLst>
                <a:tab pos="1213485" algn="l"/>
              </a:tabLst>
            </a:pPr>
            <a:r>
              <a:rPr dirty="0" sz="1100">
                <a:latin typeface="Meiryo UI"/>
                <a:cs typeface="Meiryo UI"/>
              </a:rPr>
              <a:t>⁻	例</a:t>
            </a:r>
            <a:r>
              <a:rPr dirty="0" sz="1100" spc="-5">
                <a:latin typeface="Meiryo UI"/>
                <a:cs typeface="Meiryo UI"/>
              </a:rPr>
              <a:t>え</a:t>
            </a:r>
            <a:r>
              <a:rPr dirty="0" sz="1100">
                <a:latin typeface="Meiryo UI"/>
                <a:cs typeface="Meiryo UI"/>
              </a:rPr>
              <a:t>ば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以下</a:t>
            </a:r>
            <a:r>
              <a:rPr dirty="0" sz="1100" spc="-5">
                <a:latin typeface="Meiryo UI"/>
                <a:cs typeface="Meiryo UI"/>
              </a:rPr>
              <a:t>の4つに</a:t>
            </a:r>
            <a:r>
              <a:rPr dirty="0" sz="1100">
                <a:latin typeface="Meiryo UI"/>
                <a:cs typeface="Meiryo UI"/>
              </a:rPr>
              <a:t>分類</a:t>
            </a:r>
            <a:r>
              <a:rPr dirty="0" sz="1100" spc="-5">
                <a:latin typeface="Meiryo UI"/>
                <a:cs typeface="Meiryo UI"/>
              </a:rPr>
              <a:t>でき</a:t>
            </a:r>
            <a:r>
              <a:rPr dirty="0" sz="1100" spc="-15">
                <a:latin typeface="Meiryo UI"/>
                <a:cs typeface="Meiryo UI"/>
              </a:rPr>
              <a:t>て</a:t>
            </a:r>
            <a:r>
              <a:rPr dirty="0" sz="1100" spc="-5">
                <a:latin typeface="Meiryo UI"/>
                <a:cs typeface="Meiryo UI"/>
              </a:rPr>
              <a:t>いるか</a:t>
            </a:r>
            <a:endParaRPr sz="1100">
              <a:latin typeface="Meiryo UI"/>
              <a:cs typeface="Meiryo UI"/>
            </a:endParaRPr>
          </a:p>
          <a:p>
            <a:pPr marL="1384300">
              <a:lnSpc>
                <a:spcPct val="100000"/>
              </a:lnSpc>
              <a:tabLst>
                <a:tab pos="1727200" algn="l"/>
              </a:tabLst>
            </a:pPr>
            <a:r>
              <a:rPr dirty="0" sz="1100">
                <a:latin typeface="Meiryo UI"/>
                <a:cs typeface="Meiryo UI"/>
              </a:rPr>
              <a:t>①	頻繁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変更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発生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、ビ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2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・</a:t>
            </a:r>
            <a:r>
              <a:rPr dirty="0" sz="1100" spc="-5">
                <a:latin typeface="Meiryo UI"/>
                <a:cs typeface="Meiryo UI"/>
              </a:rPr>
              <a:t>モデルの</a:t>
            </a:r>
            <a:r>
              <a:rPr dirty="0" sz="1100">
                <a:latin typeface="Meiryo UI"/>
                <a:cs typeface="Meiryo UI"/>
              </a:rPr>
              <a:t>変</a:t>
            </a:r>
            <a:r>
              <a:rPr dirty="0" sz="1100" spc="-15">
                <a:latin typeface="Meiryo UI"/>
                <a:cs typeface="Meiryo UI"/>
              </a:rPr>
              <a:t>化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活用す</a:t>
            </a:r>
            <a:r>
              <a:rPr dirty="0" sz="1100" spc="-5">
                <a:latin typeface="Meiryo UI"/>
                <a:cs typeface="Meiryo UI"/>
              </a:rPr>
              <a:t>べ</a:t>
            </a:r>
            <a:r>
              <a:rPr dirty="0" sz="1100" spc="-20">
                <a:latin typeface="Meiryo UI"/>
                <a:cs typeface="Meiryo UI"/>
              </a:rPr>
              <a:t>き</a:t>
            </a:r>
            <a:r>
              <a:rPr dirty="0" sz="1100">
                <a:latin typeface="Meiryo UI"/>
                <a:cs typeface="Meiryo UI"/>
              </a:rPr>
              <a:t>機能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ク</a:t>
            </a:r>
            <a:r>
              <a:rPr dirty="0" sz="1100" spc="-10">
                <a:latin typeface="Meiryo UI"/>
                <a:cs typeface="Meiryo UI"/>
              </a:rPr>
              <a:t>ラ</a:t>
            </a:r>
            <a:r>
              <a:rPr dirty="0" sz="1100" spc="-5">
                <a:latin typeface="Meiryo UI"/>
                <a:cs typeface="Meiryo UI"/>
              </a:rPr>
              <a:t>ウド</a:t>
            </a:r>
            <a:r>
              <a:rPr dirty="0" sz="1100" spc="-15">
                <a:latin typeface="Meiryo UI"/>
                <a:cs typeface="Meiryo UI"/>
              </a:rPr>
              <a:t>上</a:t>
            </a:r>
            <a:r>
              <a:rPr dirty="0" sz="1100" spc="-5">
                <a:latin typeface="Meiryo UI"/>
                <a:cs typeface="Meiryo UI"/>
              </a:rPr>
              <a:t>で</a:t>
            </a:r>
            <a:r>
              <a:rPr dirty="0" sz="1100">
                <a:latin typeface="Meiryo UI"/>
                <a:cs typeface="Meiryo UI"/>
              </a:rPr>
              <a:t>再構築</a:t>
            </a:r>
            <a:endParaRPr sz="1100">
              <a:latin typeface="Meiryo UI"/>
              <a:cs typeface="Meiryo UI"/>
            </a:endParaRPr>
          </a:p>
          <a:p>
            <a:pPr marL="1384300">
              <a:lnSpc>
                <a:spcPct val="100000"/>
              </a:lnSpc>
              <a:tabLst>
                <a:tab pos="1727200" algn="l"/>
              </a:tabLst>
            </a:pPr>
            <a:r>
              <a:rPr dirty="0" sz="1100">
                <a:latin typeface="Meiryo UI"/>
                <a:cs typeface="Meiryo UI"/>
              </a:rPr>
              <a:t>②	変更</a:t>
            </a:r>
            <a:r>
              <a:rPr dirty="0" sz="1100" spc="5">
                <a:latin typeface="Meiryo UI"/>
                <a:cs typeface="Meiryo UI"/>
              </a:rPr>
              <a:t>され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り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新</a:t>
            </a:r>
            <a:r>
              <a:rPr dirty="0" sz="1100" spc="-5">
                <a:latin typeface="Meiryo UI"/>
                <a:cs typeface="Meiryo UI"/>
              </a:rPr>
              <a:t>たに</a:t>
            </a:r>
            <a:r>
              <a:rPr dirty="0" sz="1100">
                <a:latin typeface="Meiryo UI"/>
                <a:cs typeface="Meiryo UI"/>
              </a:rPr>
              <a:t>必</a:t>
            </a:r>
            <a:r>
              <a:rPr dirty="0" sz="1100" spc="-15">
                <a:latin typeface="Meiryo UI"/>
                <a:cs typeface="Meiryo UI"/>
              </a:rPr>
              <a:t>要</a:t>
            </a:r>
            <a:r>
              <a:rPr dirty="0" sz="1100">
                <a:latin typeface="Meiryo UI"/>
                <a:cs typeface="Meiryo UI"/>
              </a:rPr>
              <a:t>な</a:t>
            </a:r>
            <a:r>
              <a:rPr dirty="0" sz="1100" spc="-15">
                <a:latin typeface="Meiryo UI"/>
                <a:cs typeface="Meiryo UI"/>
              </a:rPr>
              <a:t>機</a:t>
            </a:r>
            <a:r>
              <a:rPr dirty="0" sz="1100">
                <a:latin typeface="Meiryo UI"/>
                <a:cs typeface="Meiryo UI"/>
              </a:rPr>
              <a:t>能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クラ</a:t>
            </a:r>
            <a:r>
              <a:rPr dirty="0" sz="1100" spc="-20">
                <a:latin typeface="Meiryo UI"/>
                <a:cs typeface="Meiryo UI"/>
              </a:rPr>
              <a:t>ウ</a:t>
            </a:r>
            <a:r>
              <a:rPr dirty="0" sz="1100" spc="-5">
                <a:latin typeface="Meiryo UI"/>
                <a:cs typeface="Meiryo UI"/>
              </a:rPr>
              <a:t>ドへ</a:t>
            </a:r>
            <a:r>
              <a:rPr dirty="0" sz="1100">
                <a:latin typeface="Meiryo UI"/>
                <a:cs typeface="Meiryo UI"/>
              </a:rPr>
              <a:t>追加</a:t>
            </a:r>
            <a:endParaRPr sz="1100">
              <a:latin typeface="Meiryo UI"/>
              <a:cs typeface="Meiryo UI"/>
            </a:endParaRPr>
          </a:p>
          <a:p>
            <a:pPr marL="1384300">
              <a:lnSpc>
                <a:spcPct val="100000"/>
              </a:lnSpc>
              <a:tabLst>
                <a:tab pos="1727200" algn="l"/>
              </a:tabLst>
            </a:pPr>
            <a:r>
              <a:rPr dirty="0" sz="1100">
                <a:latin typeface="Meiryo UI"/>
                <a:cs typeface="Meiryo UI"/>
              </a:rPr>
              <a:t>③	肥大化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ムの</a:t>
            </a:r>
            <a:r>
              <a:rPr dirty="0" sz="1100">
                <a:latin typeface="Meiryo UI"/>
                <a:cs typeface="Meiryo UI"/>
              </a:rPr>
              <a:t>中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不要な機</a:t>
            </a:r>
            <a:r>
              <a:rPr dirty="0" sz="1100" spc="-15">
                <a:latin typeface="Meiryo UI"/>
                <a:cs typeface="Meiryo UI"/>
              </a:rPr>
              <a:t>能</a:t>
            </a:r>
            <a:r>
              <a:rPr dirty="0" sz="1100" spc="-5">
                <a:latin typeface="Meiryo UI"/>
                <a:cs typeface="Meiryo UI"/>
              </a:rPr>
              <a:t>があ</a:t>
            </a:r>
            <a:r>
              <a:rPr dirty="0" sz="1100" spc="5">
                <a:latin typeface="Meiryo UI"/>
                <a:cs typeface="Meiryo UI"/>
              </a:rPr>
              <a:t>れ</a:t>
            </a:r>
            <a:r>
              <a:rPr dirty="0" sz="1100" spc="-10">
                <a:latin typeface="Meiryo UI"/>
                <a:cs typeface="Meiryo UI"/>
              </a:rPr>
              <a:t>ば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廃棄</a:t>
            </a:r>
            <a:endParaRPr sz="1100">
              <a:latin typeface="Meiryo UI"/>
              <a:cs typeface="Meiryo UI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  <a:tabLst>
                <a:tab pos="1727200" algn="l"/>
              </a:tabLst>
            </a:pPr>
            <a:r>
              <a:rPr dirty="0" sz="1100">
                <a:latin typeface="Meiryo UI"/>
                <a:cs typeface="Meiryo UI"/>
              </a:rPr>
              <a:t>④	今後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更新</a:t>
            </a:r>
            <a:r>
              <a:rPr dirty="0" sz="1100" spc="-5">
                <a:latin typeface="Meiryo UI"/>
                <a:cs typeface="Meiryo UI"/>
              </a:rPr>
              <a:t>があま</a:t>
            </a:r>
            <a:r>
              <a:rPr dirty="0" sz="1100">
                <a:latin typeface="Meiryo UI"/>
                <a:cs typeface="Meiryo UI"/>
              </a:rPr>
              <a:t>り発</a:t>
            </a:r>
            <a:r>
              <a:rPr dirty="0" sz="1100" spc="-15">
                <a:latin typeface="Meiryo UI"/>
                <a:cs typeface="Meiryo UI"/>
              </a:rPr>
              <a:t>生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い</a:t>
            </a:r>
            <a:r>
              <a:rPr dirty="0" sz="1100">
                <a:latin typeface="Meiryo UI"/>
                <a:cs typeface="Meiryo UI"/>
              </a:rPr>
              <a:t>と</a:t>
            </a:r>
            <a:r>
              <a:rPr dirty="0" sz="1100" spc="-15">
                <a:latin typeface="Meiryo UI"/>
                <a:cs typeface="Meiryo UI"/>
              </a:rPr>
              <a:t>見</a:t>
            </a:r>
            <a:r>
              <a:rPr dirty="0" sz="1100">
                <a:latin typeface="Meiryo UI"/>
                <a:cs typeface="Meiryo UI"/>
              </a:rPr>
              <a:t>込</a:t>
            </a:r>
            <a:r>
              <a:rPr dirty="0" sz="1100" spc="-5">
                <a:latin typeface="Meiryo UI"/>
                <a:cs typeface="Meiryo UI"/>
              </a:rPr>
              <a:t>ま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5">
                <a:latin typeface="Meiryo UI"/>
                <a:cs typeface="Meiryo UI"/>
              </a:rPr>
              <a:t>機</a:t>
            </a:r>
            <a:r>
              <a:rPr dirty="0" sz="1100">
                <a:latin typeface="Meiryo UI"/>
                <a:cs typeface="Meiryo UI"/>
              </a:rPr>
              <a:t>能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そ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範囲</a:t>
            </a:r>
            <a:r>
              <a:rPr dirty="0" sz="1100" spc="-20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明</a:t>
            </a:r>
            <a:r>
              <a:rPr dirty="0" sz="1100" spc="5">
                <a:latin typeface="Meiryo UI"/>
                <a:cs typeface="Meiryo UI"/>
              </a:rPr>
              <a:t>ら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 spc="-15">
                <a:latin typeface="Meiryo UI"/>
                <a:cs typeface="Meiryo UI"/>
              </a:rPr>
              <a:t>に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て、</a:t>
            </a:r>
            <a:r>
              <a:rPr dirty="0" sz="1100">
                <a:latin typeface="Meiryo UI"/>
                <a:cs typeface="Meiryo UI"/>
              </a:rPr>
              <a:t>塩漬け</a:t>
            </a:r>
            <a:endParaRPr sz="1100">
              <a:latin typeface="Meiryo UI"/>
              <a:cs typeface="Meiryo UI"/>
            </a:endParaRPr>
          </a:p>
          <a:p>
            <a:pPr marL="1212850" marR="102235" indent="-286385">
              <a:lnSpc>
                <a:spcPct val="100000"/>
              </a:lnSpc>
              <a:tabLst>
                <a:tab pos="1213485" algn="l"/>
              </a:tabLst>
            </a:pPr>
            <a:r>
              <a:rPr dirty="0" sz="1100">
                <a:latin typeface="Meiryo UI"/>
                <a:cs typeface="Meiryo UI"/>
              </a:rPr>
              <a:t>⁻		</a:t>
            </a:r>
            <a:r>
              <a:rPr dirty="0" sz="1100" spc="-5">
                <a:latin typeface="Meiryo UI"/>
                <a:cs typeface="Meiryo UI"/>
              </a:rPr>
              <a:t>ユー</a:t>
            </a:r>
            <a:r>
              <a:rPr dirty="0" sz="1100" spc="5">
                <a:latin typeface="Meiryo UI"/>
                <a:cs typeface="Meiryo UI"/>
              </a:rPr>
              <a:t>ザ</a:t>
            </a:r>
            <a:r>
              <a:rPr dirty="0" sz="1100">
                <a:latin typeface="Meiryo UI"/>
                <a:cs typeface="Meiryo UI"/>
              </a:rPr>
              <a:t>企業</a:t>
            </a:r>
            <a:r>
              <a:rPr dirty="0" sz="1100" spc="-5">
                <a:latin typeface="Meiryo UI"/>
                <a:cs typeface="Meiryo UI"/>
              </a:rPr>
              <a:t>における</a:t>
            </a:r>
            <a:r>
              <a:rPr dirty="0" sz="1100">
                <a:latin typeface="Meiryo UI"/>
                <a:cs typeface="Meiryo UI"/>
              </a:rPr>
              <a:t>非競争領</a:t>
            </a:r>
            <a:r>
              <a:rPr dirty="0" sz="1100" spc="-15">
                <a:latin typeface="Meiryo UI"/>
                <a:cs typeface="Meiryo UI"/>
              </a:rPr>
              <a:t>域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す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>
                <a:latin typeface="Meiryo UI"/>
                <a:cs typeface="Meiryo UI"/>
              </a:rPr>
              <a:t>わ</a:t>
            </a:r>
            <a:r>
              <a:rPr dirty="0" sz="1100" spc="-5">
                <a:latin typeface="Meiryo UI"/>
                <a:cs typeface="Meiryo UI"/>
              </a:rPr>
              <a:t>ち</a:t>
            </a:r>
            <a:r>
              <a:rPr dirty="0" sz="1100">
                <a:latin typeface="Meiryo UI"/>
                <a:cs typeface="Meiryo UI"/>
              </a:rPr>
              <a:t>協</a:t>
            </a:r>
            <a:r>
              <a:rPr dirty="0" sz="1100" spc="-15">
                <a:latin typeface="Meiryo UI"/>
                <a:cs typeface="Meiryo UI"/>
              </a:rPr>
              <a:t>調</a:t>
            </a:r>
            <a:r>
              <a:rPr dirty="0" sz="1100">
                <a:latin typeface="Meiryo UI"/>
                <a:cs typeface="Meiryo UI"/>
              </a:rPr>
              <a:t>領域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標</a:t>
            </a:r>
            <a:r>
              <a:rPr dirty="0" sz="1100" spc="-15">
                <a:latin typeface="Meiryo UI"/>
                <a:cs typeface="Meiryo UI"/>
              </a:rPr>
              <a:t>準</a:t>
            </a:r>
            <a:r>
              <a:rPr dirty="0" sz="1100" spc="-5">
                <a:latin typeface="Meiryo UI"/>
                <a:cs typeface="Meiryo UI"/>
              </a:rPr>
              <a:t>パッケー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導</a:t>
            </a:r>
            <a:r>
              <a:rPr dirty="0" sz="1100">
                <a:latin typeface="Meiryo UI"/>
                <a:cs typeface="Meiryo UI"/>
              </a:rPr>
              <a:t>入や業</a:t>
            </a:r>
            <a:r>
              <a:rPr dirty="0" sz="1100" spc="-15">
                <a:latin typeface="Meiryo UI"/>
                <a:cs typeface="Meiryo UI"/>
              </a:rPr>
              <a:t>種</a:t>
            </a:r>
            <a:r>
              <a:rPr dirty="0" sz="1100">
                <a:latin typeface="Meiryo UI"/>
                <a:cs typeface="Meiryo UI"/>
              </a:rPr>
              <a:t>ご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共通</a:t>
            </a:r>
            <a:r>
              <a:rPr dirty="0" sz="1100" spc="-5">
                <a:latin typeface="Meiryo UI"/>
                <a:cs typeface="Meiryo UI"/>
              </a:rPr>
              <a:t>プ</a:t>
            </a:r>
            <a:r>
              <a:rPr dirty="0" sz="1100" spc="-10">
                <a:latin typeface="Meiryo UI"/>
                <a:cs typeface="Meiryo UI"/>
              </a:rPr>
              <a:t>ラ</a:t>
            </a:r>
            <a:r>
              <a:rPr dirty="0" sz="1100" spc="-5">
                <a:latin typeface="Meiryo UI"/>
                <a:cs typeface="Meiryo UI"/>
              </a:rPr>
              <a:t>ット</a:t>
            </a:r>
            <a:r>
              <a:rPr dirty="0" sz="1100" spc="-15">
                <a:latin typeface="Meiryo UI"/>
                <a:cs typeface="Meiryo UI"/>
              </a:rPr>
              <a:t>フ</a:t>
            </a:r>
            <a:r>
              <a:rPr dirty="0" sz="1100">
                <a:latin typeface="Meiryo UI"/>
                <a:cs typeface="Meiryo UI"/>
              </a:rPr>
              <a:t>ォ</a:t>
            </a:r>
            <a:r>
              <a:rPr dirty="0" sz="1100" spc="-5">
                <a:latin typeface="Meiryo UI"/>
                <a:cs typeface="Meiryo UI"/>
              </a:rPr>
              <a:t>ームの</a:t>
            </a:r>
            <a:r>
              <a:rPr dirty="0" sz="1100" spc="-15">
                <a:latin typeface="Meiryo UI"/>
                <a:cs typeface="Meiryo UI"/>
              </a:rPr>
              <a:t>利</a:t>
            </a:r>
            <a:r>
              <a:rPr dirty="0" sz="1100">
                <a:latin typeface="Meiryo UI"/>
                <a:cs typeface="Meiryo UI"/>
              </a:rPr>
              <a:t>用等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コ</a:t>
            </a:r>
            <a:r>
              <a:rPr dirty="0" sz="1100" spc="-2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ト</a:t>
            </a:r>
            <a:r>
              <a:rPr dirty="0" sz="1100">
                <a:latin typeface="Meiryo UI"/>
                <a:cs typeface="Meiryo UI"/>
              </a:rPr>
              <a:t>削</a:t>
            </a:r>
            <a:r>
              <a:rPr dirty="0" sz="1100" spc="-15">
                <a:latin typeface="Meiryo UI"/>
                <a:cs typeface="Meiryo UI"/>
              </a:rPr>
              <a:t>減</a:t>
            </a:r>
            <a:r>
              <a:rPr dirty="0" sz="1100">
                <a:latin typeface="Meiryo UI"/>
                <a:cs typeface="Meiryo UI"/>
              </a:rPr>
              <a:t>や競争領 域</a:t>
            </a:r>
            <a:r>
              <a:rPr dirty="0" sz="1100" spc="-5">
                <a:latin typeface="Meiryo UI"/>
                <a:cs typeface="Meiryo UI"/>
              </a:rPr>
              <a:t>への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5">
                <a:latin typeface="Meiryo UI"/>
                <a:cs typeface="Meiryo UI"/>
              </a:rPr>
              <a:t>ソー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重点配分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図っ</a:t>
            </a:r>
            <a:r>
              <a:rPr dirty="0" sz="1100" spc="-5">
                <a:latin typeface="Meiryo UI"/>
                <a:cs typeface="Meiryo UI"/>
              </a:rPr>
              <a:t>てい</a:t>
            </a:r>
            <a:r>
              <a:rPr dirty="0" sz="1100" spc="-15">
                <a:latin typeface="Meiryo UI"/>
                <a:cs typeface="Meiryo UI"/>
              </a:rPr>
              <a:t>る</a:t>
            </a:r>
            <a:r>
              <a:rPr dirty="0" sz="1100" spc="-5">
                <a:latin typeface="Meiryo UI"/>
                <a:cs typeface="Meiryo UI"/>
              </a:rPr>
              <a:t>か。</a:t>
            </a:r>
            <a:endParaRPr sz="1100">
              <a:latin typeface="Meiryo UI"/>
              <a:cs typeface="Meiryo UI"/>
            </a:endParaRPr>
          </a:p>
          <a:p>
            <a:pPr marL="1213485" marR="33655" indent="-287020">
              <a:lnSpc>
                <a:spcPct val="100000"/>
              </a:lnSpc>
              <a:tabLst>
                <a:tab pos="1212850" algn="l"/>
              </a:tabLst>
            </a:pPr>
            <a:r>
              <a:rPr dirty="0" sz="1100">
                <a:latin typeface="Meiryo UI"/>
                <a:cs typeface="Meiryo UI"/>
              </a:rPr>
              <a:t>⁻	経営環境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変化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対応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て、</a:t>
            </a:r>
            <a:r>
              <a:rPr dirty="0" sz="1100">
                <a:latin typeface="Meiryo UI"/>
                <a:cs typeface="Meiryo UI"/>
              </a:rPr>
              <a:t>事業</a:t>
            </a:r>
            <a:r>
              <a:rPr dirty="0" sz="1100" spc="-5">
                <a:latin typeface="Meiryo UI"/>
                <a:cs typeface="Meiryo UI"/>
              </a:rPr>
              <a:t>ポー</a:t>
            </a:r>
            <a:r>
              <a:rPr dirty="0" sz="1100" spc="-15">
                <a:latin typeface="Meiryo UI"/>
                <a:cs typeface="Meiryo UI"/>
              </a:rPr>
              <a:t>ト</a:t>
            </a:r>
            <a:r>
              <a:rPr dirty="0" sz="1100" spc="-5">
                <a:latin typeface="Meiryo UI"/>
                <a:cs typeface="Meiryo UI"/>
              </a:rPr>
              <a:t>フ</a:t>
            </a:r>
            <a:r>
              <a:rPr dirty="0" sz="1100" spc="-10">
                <a:latin typeface="Meiryo UI"/>
                <a:cs typeface="Meiryo UI"/>
              </a:rPr>
              <a:t>ォ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10">
                <a:latin typeface="Meiryo UI"/>
                <a:cs typeface="Meiryo UI"/>
              </a:rPr>
              <a:t>オ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見</a:t>
            </a:r>
            <a:r>
              <a:rPr dirty="0" sz="1100" spc="-15">
                <a:latin typeface="Meiryo UI"/>
                <a:cs typeface="Meiryo UI"/>
              </a:rPr>
              <a:t>直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>
                <a:latin typeface="Meiryo UI"/>
                <a:cs typeface="Meiryo UI"/>
              </a:rPr>
              <a:t>や資産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入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>
                <a:latin typeface="Meiryo UI"/>
                <a:cs typeface="Meiryo UI"/>
              </a:rPr>
              <a:t>替</a:t>
            </a:r>
            <a:r>
              <a:rPr dirty="0" sz="1100" spc="-5">
                <a:latin typeface="Meiryo UI"/>
                <a:cs typeface="Meiryo UI"/>
              </a:rPr>
              <a:t>えを</a:t>
            </a:r>
            <a:r>
              <a:rPr dirty="0" sz="1100" spc="-15">
                <a:latin typeface="Meiryo UI"/>
                <a:cs typeface="Meiryo UI"/>
              </a:rPr>
              <a:t>柔</a:t>
            </a:r>
            <a:r>
              <a:rPr dirty="0" sz="1100">
                <a:latin typeface="Meiryo UI"/>
                <a:cs typeface="Meiryo UI"/>
              </a:rPr>
              <a:t>軟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 spc="-15">
                <a:latin typeface="Meiryo UI"/>
                <a:cs typeface="Meiryo UI"/>
              </a:rPr>
              <a:t>行</a:t>
            </a:r>
            <a:r>
              <a:rPr dirty="0" sz="1100">
                <a:latin typeface="Meiryo UI"/>
                <a:cs typeface="Meiryo UI"/>
              </a:rPr>
              <a:t>っ</a:t>
            </a:r>
            <a:r>
              <a:rPr dirty="0" sz="1100" spc="-5">
                <a:latin typeface="Meiryo UI"/>
                <a:cs typeface="Meiryo UI"/>
              </a:rPr>
              <a:t>てい</a:t>
            </a:r>
            <a:r>
              <a:rPr dirty="0" sz="1100" spc="-20">
                <a:latin typeface="Meiryo UI"/>
                <a:cs typeface="Meiryo UI"/>
              </a:rPr>
              <a:t>く</a:t>
            </a:r>
            <a:r>
              <a:rPr dirty="0" sz="1100" spc="5">
                <a:latin typeface="Meiryo UI"/>
                <a:cs typeface="Meiryo UI"/>
              </a:rPr>
              <a:t>こ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が求め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5">
                <a:latin typeface="Meiryo UI"/>
                <a:cs typeface="Meiryo UI"/>
              </a:rPr>
              <a:t>中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IT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ムについて</a:t>
            </a:r>
            <a:r>
              <a:rPr dirty="0" sz="1100" spc="-15">
                <a:latin typeface="Meiryo UI"/>
                <a:cs typeface="Meiryo UI"/>
              </a:rPr>
              <a:t>も</a:t>
            </a:r>
            <a:r>
              <a:rPr dirty="0" sz="1100" spc="-5">
                <a:latin typeface="Meiryo UI"/>
                <a:cs typeface="Meiryo UI"/>
              </a:rPr>
              <a:t>、廃</a:t>
            </a:r>
            <a:r>
              <a:rPr dirty="0" sz="1100" spc="-15">
                <a:latin typeface="Meiryo UI"/>
                <a:cs typeface="Meiryo UI"/>
              </a:rPr>
              <a:t>棄</a:t>
            </a:r>
            <a:r>
              <a:rPr dirty="0" sz="1100">
                <a:latin typeface="Meiryo UI"/>
                <a:cs typeface="Meiryo UI"/>
              </a:rPr>
              <a:t>すべ </a:t>
            </a:r>
            <a:r>
              <a:rPr dirty="0" sz="1100" spc="-5">
                <a:latin typeface="Meiryo UI"/>
                <a:cs typeface="Meiryo UI"/>
              </a:rPr>
              <a:t>きもの</a:t>
            </a:r>
            <a:r>
              <a:rPr dirty="0" sz="110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サ</a:t>
            </a:r>
            <a:r>
              <a:rPr dirty="0" sz="1100">
                <a:latin typeface="Meiryo UI"/>
                <a:cs typeface="Meiryo UI"/>
              </a:rPr>
              <a:t>ン</a:t>
            </a:r>
            <a:r>
              <a:rPr dirty="0" sz="1100" spc="5">
                <a:latin typeface="Meiryo UI"/>
                <a:cs typeface="Meiryo UI"/>
              </a:rPr>
              <a:t>ク</a:t>
            </a:r>
            <a:r>
              <a:rPr dirty="0" sz="1100">
                <a:latin typeface="Meiryo UI"/>
                <a:cs typeface="Meiryo UI"/>
              </a:rPr>
              <a:t>コ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ト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</a:t>
            </a:r>
            <a:r>
              <a:rPr dirty="0" sz="1100">
                <a:latin typeface="Meiryo UI"/>
                <a:cs typeface="Meiryo UI"/>
              </a:rPr>
              <a:t>これ</a:t>
            </a:r>
            <a:r>
              <a:rPr dirty="0" sz="1100" spc="-15">
                <a:latin typeface="Meiryo UI"/>
                <a:cs typeface="Meiryo UI"/>
              </a:rPr>
              <a:t>以</a:t>
            </a:r>
            <a:r>
              <a:rPr dirty="0" sz="1100">
                <a:latin typeface="Meiryo UI"/>
                <a:cs typeface="Meiryo UI"/>
              </a:rPr>
              <a:t>上</a:t>
            </a:r>
            <a:r>
              <a:rPr dirty="0" sz="1100" spc="-10">
                <a:latin typeface="Meiryo UI"/>
                <a:cs typeface="Meiryo UI"/>
              </a:rPr>
              <a:t>コス</a:t>
            </a:r>
            <a:r>
              <a:rPr dirty="0" sz="1100" spc="-5">
                <a:latin typeface="Meiryo UI"/>
                <a:cs typeface="Meiryo UI"/>
              </a:rPr>
              <a:t>トをかけず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廃</a:t>
            </a:r>
            <a:r>
              <a:rPr dirty="0" sz="1100" spc="-15">
                <a:latin typeface="Meiryo UI"/>
                <a:cs typeface="Meiryo UI"/>
              </a:rPr>
              <a:t>棄</a:t>
            </a:r>
            <a:r>
              <a:rPr dirty="0" sz="1100" spc="-5">
                <a:latin typeface="Meiryo UI"/>
                <a:cs typeface="Meiryo UI"/>
              </a:rPr>
              <a:t>できているか。</a:t>
            </a:r>
            <a:endParaRPr sz="1100">
              <a:latin typeface="Meiryo UI"/>
              <a:cs typeface="Meiryo UI"/>
            </a:endParaRPr>
          </a:p>
          <a:p>
            <a:pPr marL="1755775" marR="76200" indent="-829310">
              <a:lnSpc>
                <a:spcPct val="100000"/>
              </a:lnSpc>
            </a:pPr>
            <a:r>
              <a:rPr dirty="0" sz="1100">
                <a:latin typeface="Meiryo UI"/>
                <a:cs typeface="Meiryo UI"/>
              </a:rPr>
              <a:t>（先行事例）情報資産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現</a:t>
            </a:r>
            <a:r>
              <a:rPr dirty="0" sz="1100">
                <a:latin typeface="Meiryo UI"/>
                <a:cs typeface="Meiryo UI"/>
              </a:rPr>
              <a:t>状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 spc="-15">
                <a:latin typeface="Meiryo UI"/>
                <a:cs typeface="Meiryo UI"/>
              </a:rPr>
              <a:t>分</a:t>
            </a:r>
            <a:r>
              <a:rPr dirty="0" sz="1100">
                <a:latin typeface="Meiryo UI"/>
                <a:cs typeface="Meiryo UI"/>
              </a:rPr>
              <a:t>析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結果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半分</a:t>
            </a:r>
            <a:r>
              <a:rPr dirty="0" sz="1100" spc="-15">
                <a:latin typeface="Meiryo UI"/>
                <a:cs typeface="Meiryo UI"/>
              </a:rPr>
              <a:t>以</a:t>
            </a:r>
            <a:r>
              <a:rPr dirty="0" sz="1100">
                <a:latin typeface="Meiryo UI"/>
                <a:cs typeface="Meiryo UI"/>
              </a:rPr>
              <a:t>上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業</a:t>
            </a:r>
            <a:r>
              <a:rPr dirty="0" sz="1100" spc="-15">
                <a:latin typeface="Meiryo UI"/>
                <a:cs typeface="Meiryo UI"/>
              </a:rPr>
              <a:t>務</a:t>
            </a:r>
            <a:r>
              <a:rPr dirty="0" sz="1100">
                <a:latin typeface="Meiryo UI"/>
                <a:cs typeface="Meiryo UI"/>
              </a:rPr>
              <a:t>上止</a:t>
            </a:r>
            <a:r>
              <a:rPr dirty="0" sz="1100" spc="-5">
                <a:latin typeface="Meiryo UI"/>
                <a:cs typeface="Meiryo UI"/>
              </a:rPr>
              <a:t>めて</a:t>
            </a:r>
            <a:r>
              <a:rPr dirty="0" sz="1100" spc="-15">
                <a:latin typeface="Meiryo UI"/>
                <a:cs typeface="Meiryo UI"/>
              </a:rPr>
              <a:t>も</a:t>
            </a:r>
            <a:r>
              <a:rPr dirty="0" sz="1100">
                <a:latin typeface="Meiryo UI"/>
                <a:cs typeface="Meiryo UI"/>
              </a:rPr>
              <a:t>問題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い</a:t>
            </a:r>
            <a:r>
              <a:rPr dirty="0" sz="1100">
                <a:latin typeface="Meiryo UI"/>
                <a:cs typeface="Meiryo UI"/>
              </a:rPr>
              <a:t>利</a:t>
            </a:r>
            <a:r>
              <a:rPr dirty="0" sz="1100" spc="-15">
                <a:latin typeface="Meiryo UI"/>
                <a:cs typeface="Meiryo UI"/>
              </a:rPr>
              <a:t>用</a:t>
            </a:r>
            <a:r>
              <a:rPr dirty="0" sz="1100">
                <a:latin typeface="Meiryo UI"/>
                <a:cs typeface="Meiryo UI"/>
              </a:rPr>
              <a:t>さ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てい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いシ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ムであ</a:t>
            </a:r>
            <a:r>
              <a:rPr dirty="0" sz="1100" spc="-15">
                <a:latin typeface="Meiryo UI"/>
                <a:cs typeface="Meiryo UI"/>
              </a:rPr>
              <a:t>り、</a:t>
            </a:r>
            <a:r>
              <a:rPr dirty="0" sz="1100">
                <a:latin typeface="Meiryo UI"/>
                <a:cs typeface="Meiryo UI"/>
              </a:rPr>
              <a:t>こ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5">
                <a:latin typeface="Meiryo UI"/>
                <a:cs typeface="Meiryo UI"/>
              </a:rPr>
              <a:t>ら</a:t>
            </a:r>
            <a:r>
              <a:rPr dirty="0" sz="1100" spc="-15">
                <a:latin typeface="Meiryo UI"/>
                <a:cs typeface="Meiryo UI"/>
              </a:rPr>
              <a:t>に</a:t>
            </a:r>
            <a:r>
              <a:rPr dirty="0" sz="1100" spc="-5">
                <a:latin typeface="Meiryo UI"/>
                <a:cs typeface="Meiryo UI"/>
              </a:rPr>
              <a:t>ついて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廃</a:t>
            </a:r>
            <a:r>
              <a:rPr dirty="0" sz="1100">
                <a:latin typeface="Meiryo UI"/>
                <a:cs typeface="Meiryo UI"/>
              </a:rPr>
              <a:t>棄す</a:t>
            </a:r>
            <a:r>
              <a:rPr dirty="0" sz="1100" spc="-5">
                <a:latin typeface="Meiryo UI"/>
                <a:cs typeface="Meiryo UI"/>
              </a:rPr>
              <a:t>る決 </a:t>
            </a:r>
            <a:r>
              <a:rPr dirty="0" sz="1100">
                <a:latin typeface="Meiryo UI"/>
                <a:cs typeface="Meiryo UI"/>
              </a:rPr>
              <a:t>断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>
                <a:latin typeface="Meiryo UI"/>
                <a:cs typeface="Meiryo UI"/>
              </a:rPr>
              <a:t>た</a:t>
            </a:r>
            <a:endParaRPr sz="11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100" b="1">
                <a:latin typeface="Meiryo UI"/>
                <a:cs typeface="Meiryo UI"/>
              </a:rPr>
              <a:t>《レガ</a:t>
            </a:r>
            <a:r>
              <a:rPr dirty="0" sz="1100" spc="-5" b="1">
                <a:latin typeface="Meiryo UI"/>
                <a:cs typeface="Meiryo UI"/>
              </a:rPr>
              <a:t>シー</a:t>
            </a:r>
            <a:r>
              <a:rPr dirty="0" sz="1100" b="1">
                <a:latin typeface="Meiryo UI"/>
                <a:cs typeface="Meiryo UI"/>
              </a:rPr>
              <a:t>刷新後</a:t>
            </a:r>
            <a:r>
              <a:rPr dirty="0" sz="1100" spc="-5" b="1">
                <a:latin typeface="Meiryo UI"/>
                <a:cs typeface="Meiryo UI"/>
              </a:rPr>
              <a:t>のシステ</a:t>
            </a:r>
            <a:r>
              <a:rPr dirty="0" sz="1100" b="1">
                <a:latin typeface="Meiryo UI"/>
                <a:cs typeface="Meiryo UI"/>
              </a:rPr>
              <a:t>ム：変化へ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追従力》</a:t>
            </a:r>
            <a:endParaRPr sz="1100">
              <a:latin typeface="Meiryo UI"/>
              <a:cs typeface="Meiryo UI"/>
            </a:endParaRPr>
          </a:p>
          <a:p>
            <a:pPr lvl="1" marL="812800" indent="-343535">
              <a:lnSpc>
                <a:spcPct val="100000"/>
              </a:lnSpc>
              <a:buAutoNum type="arabicPeriod" startAt="14"/>
              <a:tabLst>
                <a:tab pos="813435" algn="l"/>
              </a:tabLst>
            </a:pPr>
            <a:r>
              <a:rPr dirty="0" sz="1100" spc="-5">
                <a:latin typeface="Meiryo UI"/>
                <a:cs typeface="Meiryo UI"/>
              </a:rPr>
              <a:t>レ</a:t>
            </a:r>
            <a:r>
              <a:rPr dirty="0" sz="1100">
                <a:latin typeface="Meiryo UI"/>
                <a:cs typeface="Meiryo UI"/>
              </a:rPr>
              <a:t>ガ</a:t>
            </a:r>
            <a:r>
              <a:rPr dirty="0" sz="1100" spc="-5">
                <a:latin typeface="Meiryo UI"/>
                <a:cs typeface="Meiryo UI"/>
              </a:rPr>
              <a:t>シー</a:t>
            </a:r>
            <a:r>
              <a:rPr dirty="0" sz="1100">
                <a:latin typeface="Meiryo UI"/>
                <a:cs typeface="Meiryo UI"/>
              </a:rPr>
              <a:t>刷新後</a:t>
            </a:r>
            <a:r>
              <a:rPr dirty="0" sz="1100" spc="-5">
                <a:latin typeface="Meiryo UI"/>
                <a:cs typeface="Meiryo UI"/>
              </a:rPr>
              <a:t>のシ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ムに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新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デ</a:t>
            </a:r>
            <a:r>
              <a:rPr dirty="0" sz="1100" spc="-10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ル技</a:t>
            </a:r>
            <a:r>
              <a:rPr dirty="0" sz="1100" spc="-15">
                <a:latin typeface="Meiryo UI"/>
                <a:cs typeface="Meiryo UI"/>
              </a:rPr>
              <a:t>術</a:t>
            </a:r>
            <a:r>
              <a:rPr dirty="0" sz="1100" spc="-5">
                <a:latin typeface="Meiryo UI"/>
                <a:cs typeface="Meiryo UI"/>
              </a:rPr>
              <a:t>が導</a:t>
            </a:r>
            <a:r>
              <a:rPr dirty="0" sz="1100">
                <a:latin typeface="Meiryo UI"/>
                <a:cs typeface="Meiryo UI"/>
              </a:rPr>
              <a:t>入</a:t>
            </a:r>
            <a:r>
              <a:rPr dirty="0" sz="1100" spc="-10">
                <a:latin typeface="Meiryo UI"/>
                <a:cs typeface="Meiryo UI"/>
              </a:rPr>
              <a:t>され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ビ</a:t>
            </a:r>
            <a:r>
              <a:rPr dirty="0" sz="1100" spc="-10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・</a:t>
            </a:r>
            <a:r>
              <a:rPr dirty="0" sz="1100" spc="-5">
                <a:latin typeface="Meiryo UI"/>
                <a:cs typeface="Meiryo UI"/>
              </a:rPr>
              <a:t>モデルの</a:t>
            </a:r>
            <a:r>
              <a:rPr dirty="0" sz="1100" spc="-15">
                <a:latin typeface="Meiryo UI"/>
                <a:cs typeface="Meiryo UI"/>
              </a:rPr>
              <a:t>変</a:t>
            </a:r>
            <a:r>
              <a:rPr dirty="0" sz="1100">
                <a:latin typeface="Meiryo UI"/>
                <a:cs typeface="Meiryo UI"/>
              </a:rPr>
              <a:t>化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迅</a:t>
            </a:r>
            <a:r>
              <a:rPr dirty="0" sz="1100" spc="-15">
                <a:latin typeface="Meiryo UI"/>
                <a:cs typeface="Meiryo UI"/>
              </a:rPr>
              <a:t>速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追従</a:t>
            </a:r>
            <a:r>
              <a:rPr dirty="0" sz="1100" spc="-5">
                <a:latin typeface="Meiryo UI"/>
                <a:cs typeface="Meiryo UI"/>
              </a:rPr>
              <a:t>で</a:t>
            </a:r>
            <a:r>
              <a:rPr dirty="0" sz="1100" spc="-20">
                <a:latin typeface="Meiryo UI"/>
                <a:cs typeface="Meiryo UI"/>
              </a:rPr>
              <a:t>き</a:t>
            </a:r>
            <a:r>
              <a:rPr dirty="0" sz="1100" spc="-5">
                <a:latin typeface="Meiryo UI"/>
                <a:cs typeface="Meiryo UI"/>
              </a:rPr>
              <a:t>るよ</a:t>
            </a:r>
            <a:r>
              <a:rPr dirty="0" sz="1100" spc="-10">
                <a:latin typeface="Meiryo UI"/>
                <a:cs typeface="Meiryo UI"/>
              </a:rPr>
              <a:t>う</a:t>
            </a:r>
            <a:r>
              <a:rPr dirty="0" sz="1100">
                <a:latin typeface="Meiryo UI"/>
                <a:cs typeface="Meiryo UI"/>
              </a:rPr>
              <a:t>に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15">
                <a:latin typeface="Meiryo UI"/>
                <a:cs typeface="Meiryo UI"/>
              </a:rPr>
              <a:t>っ</a:t>
            </a:r>
            <a:r>
              <a:rPr dirty="0" sz="1100" spc="-5">
                <a:latin typeface="Meiryo UI"/>
                <a:cs typeface="Meiryo UI"/>
              </a:rPr>
              <a:t>ているか。</a:t>
            </a:r>
            <a:endParaRPr sz="1100">
              <a:latin typeface="Meiryo UI"/>
              <a:cs typeface="Meiryo UI"/>
            </a:endParaRPr>
          </a:p>
          <a:p>
            <a:pPr marL="1803400" marR="123189" indent="-8763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Meiryo UI"/>
                <a:cs typeface="Meiryo UI"/>
              </a:rPr>
              <a:t>（失敗</a:t>
            </a:r>
            <a:r>
              <a:rPr dirty="0" sz="1100" spc="-5">
                <a:latin typeface="Meiryo UI"/>
                <a:cs typeface="Meiryo UI"/>
              </a:rPr>
              <a:t>ケー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）刷新後</a:t>
            </a:r>
            <a:r>
              <a:rPr dirty="0" sz="1100" spc="-5">
                <a:latin typeface="Meiryo UI"/>
                <a:cs typeface="Meiryo UI"/>
              </a:rPr>
              <a:t>のシ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>
                <a:latin typeface="Meiryo UI"/>
                <a:cs typeface="Meiryo UI"/>
              </a:rPr>
              <a:t>継</a:t>
            </a:r>
            <a:r>
              <a:rPr dirty="0" sz="1100" spc="-15">
                <a:latin typeface="Meiryo UI"/>
                <a:cs typeface="Meiryo UI"/>
              </a:rPr>
              <a:t>続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ピ</a:t>
            </a:r>
            <a:r>
              <a:rPr dirty="0" sz="1100" spc="-5">
                <a:latin typeface="Meiryo UI"/>
                <a:cs typeface="Meiryo UI"/>
              </a:rPr>
              <a:t>ーディーに</a:t>
            </a:r>
            <a:r>
              <a:rPr dirty="0" sz="1100">
                <a:latin typeface="Meiryo UI"/>
                <a:cs typeface="Meiryo UI"/>
              </a:rPr>
              <a:t>機能</a:t>
            </a:r>
            <a:r>
              <a:rPr dirty="0" sz="1100" spc="-15">
                <a:latin typeface="Meiryo UI"/>
                <a:cs typeface="Meiryo UI"/>
              </a:rPr>
              <a:t>追</a:t>
            </a:r>
            <a:r>
              <a:rPr dirty="0" sz="1100">
                <a:latin typeface="Meiryo UI"/>
                <a:cs typeface="Meiryo UI"/>
              </a:rPr>
              <a:t>加</a:t>
            </a:r>
            <a:r>
              <a:rPr dirty="0" sz="1100" spc="-5">
                <a:latin typeface="Meiryo UI"/>
                <a:cs typeface="Meiryo UI"/>
              </a:rPr>
              <a:t>できる</a:t>
            </a:r>
            <a:r>
              <a:rPr dirty="0" sz="1100" spc="-20">
                <a:latin typeface="Meiryo UI"/>
                <a:cs typeface="Meiryo UI"/>
              </a:rPr>
              <a:t>よ</a:t>
            </a:r>
            <a:r>
              <a:rPr dirty="0" sz="1100">
                <a:latin typeface="Meiryo UI"/>
                <a:cs typeface="Meiryo UI"/>
              </a:rPr>
              <a:t>う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もの</a:t>
            </a:r>
            <a:r>
              <a:rPr dirty="0" sz="1100" spc="-1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明</a:t>
            </a:r>
            <a:r>
              <a:rPr dirty="0" sz="1100" spc="-5">
                <a:latin typeface="Meiryo UI"/>
                <a:cs typeface="Meiryo UI"/>
              </a:rPr>
              <a:t>確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>
                <a:latin typeface="Meiryo UI"/>
                <a:cs typeface="Meiryo UI"/>
              </a:rPr>
              <a:t>目</a:t>
            </a:r>
            <a:r>
              <a:rPr dirty="0" sz="1100" spc="-15">
                <a:latin typeface="Meiryo UI"/>
                <a:cs typeface="Meiryo UI"/>
              </a:rPr>
              <a:t>的</a:t>
            </a:r>
            <a:r>
              <a:rPr dirty="0" sz="1100">
                <a:latin typeface="Meiryo UI"/>
                <a:cs typeface="Meiryo UI"/>
              </a:rPr>
              <a:t>設定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せず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 spc="-5">
                <a:latin typeface="Meiryo UI"/>
                <a:cs typeface="Meiryo UI"/>
              </a:rPr>
              <a:t>レ</a:t>
            </a:r>
            <a:r>
              <a:rPr dirty="0" sz="1100" spc="-10">
                <a:latin typeface="Meiryo UI"/>
                <a:cs typeface="Meiryo UI"/>
              </a:rPr>
              <a:t>ガ</a:t>
            </a:r>
            <a:r>
              <a:rPr dirty="0" sz="1100" spc="-5">
                <a:latin typeface="Meiryo UI"/>
                <a:cs typeface="Meiryo UI"/>
              </a:rPr>
              <a:t>シー</a:t>
            </a:r>
            <a:r>
              <a:rPr dirty="0" sz="1100" spc="-15">
                <a:latin typeface="Meiryo UI"/>
                <a:cs typeface="Meiryo UI"/>
              </a:rPr>
              <a:t>刷</a:t>
            </a:r>
            <a:r>
              <a:rPr dirty="0" sz="1100">
                <a:latin typeface="Meiryo UI"/>
                <a:cs typeface="Meiryo UI"/>
              </a:rPr>
              <a:t>新自</a:t>
            </a:r>
            <a:r>
              <a:rPr dirty="0" sz="1100" spc="-15">
                <a:latin typeface="Meiryo UI"/>
                <a:cs typeface="Meiryo UI"/>
              </a:rPr>
              <a:t>体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自己目 的化す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DX</a:t>
            </a:r>
            <a:r>
              <a:rPr dirty="0" sz="1100" spc="-5">
                <a:latin typeface="Meiryo UI"/>
                <a:cs typeface="Meiryo UI"/>
              </a:rPr>
              <a:t>につ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いシ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2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ムができ</a:t>
            </a:r>
            <a:r>
              <a:rPr dirty="0" sz="1100">
                <a:latin typeface="Meiryo UI"/>
                <a:cs typeface="Meiryo UI"/>
              </a:rPr>
              <a:t>上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 spc="-15">
                <a:latin typeface="Meiryo UI"/>
                <a:cs typeface="Meiryo UI"/>
              </a:rPr>
              <a:t>っ</a:t>
            </a:r>
            <a:r>
              <a:rPr dirty="0" sz="1100" spc="-5">
                <a:latin typeface="Meiryo UI"/>
                <a:cs typeface="Meiryo UI"/>
              </a:rPr>
              <a:t>て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ま</a:t>
            </a:r>
            <a:r>
              <a:rPr dirty="0" sz="1100">
                <a:latin typeface="Meiryo UI"/>
                <a:cs typeface="Meiryo UI"/>
              </a:rPr>
              <a:t>う</a:t>
            </a:r>
            <a:r>
              <a:rPr dirty="0" sz="1100" spc="-15">
                <a:latin typeface="Meiryo UI"/>
                <a:cs typeface="Meiryo UI"/>
              </a:rPr>
              <a:t>（</a:t>
            </a:r>
            <a:r>
              <a:rPr dirty="0" sz="1100">
                <a:latin typeface="Meiryo UI"/>
                <a:cs typeface="Meiryo UI"/>
              </a:rPr>
              <a:t>再</a:t>
            </a:r>
            <a:r>
              <a:rPr dirty="0" sz="1100" spc="-5">
                <a:latin typeface="Meiryo UI"/>
                <a:cs typeface="Meiryo UI"/>
              </a:rPr>
              <a:t>レ</a:t>
            </a:r>
            <a:r>
              <a:rPr dirty="0" sz="1100" spc="-10">
                <a:latin typeface="Meiryo UI"/>
                <a:cs typeface="Meiryo UI"/>
              </a:rPr>
              <a:t>ガ</a:t>
            </a:r>
            <a:r>
              <a:rPr dirty="0" sz="1100" spc="-5">
                <a:latin typeface="Meiryo UI"/>
                <a:cs typeface="Meiryo UI"/>
              </a:rPr>
              <a:t>シー</a:t>
            </a:r>
            <a:r>
              <a:rPr dirty="0" sz="1100" spc="-15">
                <a:latin typeface="Meiryo UI"/>
                <a:cs typeface="Meiryo UI"/>
              </a:rPr>
              <a:t>化</a:t>
            </a:r>
            <a:r>
              <a:rPr dirty="0" sz="1100">
                <a:latin typeface="Meiryo UI"/>
                <a:cs typeface="Meiryo UI"/>
              </a:rPr>
              <a:t>）</a:t>
            </a:r>
            <a:endParaRPr sz="1100">
              <a:latin typeface="Meiryo UI"/>
              <a:cs typeface="Meiryo UI"/>
            </a:endParaRPr>
          </a:p>
          <a:p>
            <a:pPr marL="1755775" marR="36830" indent="-829310">
              <a:lnSpc>
                <a:spcPct val="100000"/>
              </a:lnSpc>
            </a:pPr>
            <a:r>
              <a:rPr dirty="0" sz="1100">
                <a:latin typeface="Meiryo UI"/>
                <a:cs typeface="Meiryo UI"/>
              </a:rPr>
              <a:t>（先行事例）</a:t>
            </a:r>
            <a:r>
              <a:rPr dirty="0" sz="1100" spc="-5">
                <a:latin typeface="Meiryo UI"/>
                <a:cs typeface="Meiryo UI"/>
              </a:rPr>
              <a:t>ビ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2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上頻</a:t>
            </a:r>
            <a:r>
              <a:rPr dirty="0" sz="1100" spc="-15">
                <a:latin typeface="Meiryo UI"/>
                <a:cs typeface="Meiryo UI"/>
              </a:rPr>
              <a:t>繁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更新す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0">
                <a:latin typeface="Meiryo UI"/>
                <a:cs typeface="Meiryo UI"/>
              </a:rPr>
              <a:t>こ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5">
                <a:latin typeface="Meiryo UI"/>
                <a:cs typeface="Meiryo UI"/>
              </a:rPr>
              <a:t>が求め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5">
                <a:latin typeface="Meiryo UI"/>
                <a:cs typeface="Meiryo UI"/>
              </a:rPr>
              <a:t>も</a:t>
            </a:r>
            <a:r>
              <a:rPr dirty="0" sz="1100" spc="-5">
                <a:latin typeface="Meiryo UI"/>
                <a:cs typeface="Meiryo UI"/>
              </a:rPr>
              <a:t>のについて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20">
                <a:latin typeface="Meiryo UI"/>
                <a:cs typeface="Meiryo UI"/>
              </a:rPr>
              <a:t>マ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ク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 spc="-5">
                <a:latin typeface="Meiryo UI"/>
                <a:cs typeface="Meiryo UI"/>
              </a:rPr>
              <a:t>サービ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化</a:t>
            </a:r>
            <a:r>
              <a:rPr dirty="0" sz="1100" spc="-5">
                <a:latin typeface="Meiryo UI"/>
                <a:cs typeface="Meiryo UI"/>
              </a:rPr>
              <a:t>によ</a:t>
            </a:r>
            <a:r>
              <a:rPr dirty="0" sz="1100" spc="-15">
                <a:latin typeface="Meiryo UI"/>
                <a:cs typeface="Meiryo UI"/>
              </a:rPr>
              <a:t>っ</a:t>
            </a:r>
            <a:r>
              <a:rPr dirty="0" sz="1100" spc="-5">
                <a:latin typeface="Meiryo UI"/>
                <a:cs typeface="Meiryo UI"/>
              </a:rPr>
              <a:t>て</a:t>
            </a:r>
            <a:r>
              <a:rPr dirty="0" sz="1100">
                <a:latin typeface="Meiryo UI"/>
                <a:cs typeface="Meiryo UI"/>
              </a:rPr>
              <a:t>細</a:t>
            </a:r>
            <a:r>
              <a:rPr dirty="0" sz="1100" spc="-15">
                <a:latin typeface="Meiryo UI"/>
                <a:cs typeface="Meiryo UI"/>
              </a:rPr>
              <a:t>分</a:t>
            </a:r>
            <a:r>
              <a:rPr dirty="0" sz="1100" spc="-5">
                <a:latin typeface="Meiryo UI"/>
                <a:cs typeface="Meiryo UI"/>
              </a:rPr>
              <a:t>化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 spc="-10">
                <a:latin typeface="Meiryo UI"/>
                <a:cs typeface="Meiryo UI"/>
              </a:rPr>
              <a:t>ら</a:t>
            </a:r>
            <a:r>
              <a:rPr dirty="0" sz="1100" spc="-5">
                <a:latin typeface="Meiryo UI"/>
                <a:cs typeface="Meiryo UI"/>
              </a:rPr>
              <a:t>ア</a:t>
            </a:r>
            <a:r>
              <a:rPr dirty="0" sz="1100" spc="-10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ャ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 spc="-5">
                <a:latin typeface="Meiryo UI"/>
                <a:cs typeface="Meiryo UI"/>
              </a:rPr>
              <a:t>ル</a:t>
            </a:r>
            <a:r>
              <a:rPr dirty="0" sz="1100">
                <a:latin typeface="Meiryo UI"/>
                <a:cs typeface="Meiryo UI"/>
              </a:rPr>
              <a:t>開発</a:t>
            </a:r>
            <a:r>
              <a:rPr dirty="0" sz="1100" spc="-15">
                <a:latin typeface="Meiryo UI"/>
                <a:cs typeface="Meiryo UI"/>
              </a:rPr>
              <a:t>に</a:t>
            </a:r>
            <a:r>
              <a:rPr dirty="0" sz="1100" spc="-5">
                <a:latin typeface="Meiryo UI"/>
                <a:cs typeface="Meiryo UI"/>
              </a:rPr>
              <a:t>よ</a:t>
            </a:r>
            <a:r>
              <a:rPr dirty="0" sz="1100">
                <a:latin typeface="Meiryo UI"/>
                <a:cs typeface="Meiryo UI"/>
              </a:rPr>
              <a:t>り</a:t>
            </a:r>
            <a:r>
              <a:rPr dirty="0" sz="1100" spc="-15">
                <a:latin typeface="Meiryo UI"/>
                <a:cs typeface="Meiryo UI"/>
              </a:rPr>
              <a:t>刷</a:t>
            </a:r>
            <a:r>
              <a:rPr dirty="0" sz="1100">
                <a:latin typeface="Meiryo UI"/>
                <a:cs typeface="Meiryo UI"/>
              </a:rPr>
              <a:t>新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ていくアプ 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 spc="-5">
                <a:latin typeface="Meiryo UI"/>
                <a:cs typeface="Meiryo UI"/>
              </a:rPr>
              <a:t>ーチもある。</a:t>
            </a:r>
            <a:r>
              <a:rPr dirty="0" sz="1100" spc="5">
                <a:latin typeface="Meiryo UI"/>
                <a:cs typeface="Meiryo UI"/>
              </a:rPr>
              <a:t>これ</a:t>
            </a:r>
            <a:r>
              <a:rPr dirty="0" sz="1100" spc="-5">
                <a:latin typeface="Meiryo UI"/>
                <a:cs typeface="Meiryo UI"/>
              </a:rPr>
              <a:t>によ</a:t>
            </a:r>
            <a:r>
              <a:rPr dirty="0" sz="1100">
                <a:latin typeface="Meiryo UI"/>
                <a:cs typeface="Meiryo UI"/>
              </a:rPr>
              <a:t>り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ク</a:t>
            </a:r>
            <a:r>
              <a:rPr dirty="0" sz="1100" spc="-5">
                <a:latin typeface="Meiryo UI"/>
                <a:cs typeface="Meiryo UI"/>
              </a:rPr>
              <a:t>が軽</a:t>
            </a:r>
            <a:r>
              <a:rPr dirty="0" sz="1100" spc="-15">
                <a:latin typeface="Meiryo UI"/>
                <a:cs typeface="Meiryo UI"/>
              </a:rPr>
              <a:t>減</a:t>
            </a:r>
            <a:r>
              <a:rPr dirty="0" sz="1100" spc="-5">
                <a:latin typeface="Meiryo UI"/>
                <a:cs typeface="Meiryo UI"/>
              </a:rPr>
              <a:t>できる</a:t>
            </a:r>
            <a:r>
              <a:rPr dirty="0" sz="1100" spc="-15">
                <a:latin typeface="Meiryo UI"/>
                <a:cs typeface="Meiryo UI"/>
              </a:rPr>
              <a:t>可</a:t>
            </a:r>
            <a:r>
              <a:rPr dirty="0" sz="1100">
                <a:latin typeface="Meiryo UI"/>
                <a:cs typeface="Meiryo UI"/>
              </a:rPr>
              <a:t>能性</a:t>
            </a:r>
            <a:r>
              <a:rPr dirty="0" sz="1100" spc="-5">
                <a:latin typeface="Meiryo UI"/>
                <a:cs typeface="Meiryo UI"/>
              </a:rPr>
              <a:t>もあ</a:t>
            </a:r>
            <a:r>
              <a:rPr dirty="0" sz="1100" spc="-15">
                <a:latin typeface="Meiryo UI"/>
                <a:cs typeface="Meiryo UI"/>
              </a:rPr>
              <a:t>る</a:t>
            </a:r>
            <a:r>
              <a:rPr dirty="0" sz="1100">
                <a:latin typeface="Meiryo UI"/>
                <a:cs typeface="Meiryo UI"/>
              </a:rPr>
              <a:t>。</a:t>
            </a:r>
            <a:endParaRPr sz="1100">
              <a:latin typeface="Meiryo UI"/>
              <a:cs typeface="Meiryo UI"/>
            </a:endParaRPr>
          </a:p>
          <a:p>
            <a:pPr marL="1213485" marR="5080" indent="-287020">
              <a:lnSpc>
                <a:spcPct val="100000"/>
              </a:lnSpc>
              <a:tabLst>
                <a:tab pos="1213485" algn="l"/>
              </a:tabLst>
            </a:pPr>
            <a:r>
              <a:rPr dirty="0" sz="1100">
                <a:latin typeface="Meiryo UI"/>
                <a:cs typeface="Meiryo UI"/>
              </a:rPr>
              <a:t>⁻	再</a:t>
            </a:r>
            <a:r>
              <a:rPr dirty="0" sz="1100" spc="-5">
                <a:latin typeface="Meiryo UI"/>
                <a:cs typeface="Meiryo UI"/>
              </a:rPr>
              <a:t>レ</a:t>
            </a:r>
            <a:r>
              <a:rPr dirty="0" sz="1100">
                <a:latin typeface="Meiryo UI"/>
                <a:cs typeface="Meiryo UI"/>
              </a:rPr>
              <a:t>ガ</a:t>
            </a:r>
            <a:r>
              <a:rPr dirty="0" sz="1100" spc="-5">
                <a:latin typeface="Meiryo UI"/>
                <a:cs typeface="Meiryo UI"/>
              </a:rPr>
              <a:t>シー</a:t>
            </a:r>
            <a:r>
              <a:rPr dirty="0" sz="1100">
                <a:latin typeface="Meiryo UI"/>
                <a:cs typeface="Meiryo UI"/>
              </a:rPr>
              <a:t>化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回避す</a:t>
            </a:r>
            <a:r>
              <a:rPr dirty="0" sz="1100" spc="-5">
                <a:latin typeface="Meiryo UI"/>
                <a:cs typeface="Meiryo UI"/>
              </a:rPr>
              <a:t>るため</a:t>
            </a:r>
            <a:r>
              <a:rPr dirty="0" sz="1100" spc="-1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業務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 spc="-15">
                <a:latin typeface="Meiryo UI"/>
                <a:cs typeface="Meiryo UI"/>
              </a:rPr>
              <a:t>簡</a:t>
            </a:r>
            <a:r>
              <a:rPr dirty="0" sz="1100">
                <a:latin typeface="Meiryo UI"/>
                <a:cs typeface="Meiryo UI"/>
              </a:rPr>
              <a:t>略化や</a:t>
            </a:r>
            <a:r>
              <a:rPr dirty="0" sz="1100" spc="-15">
                <a:latin typeface="Meiryo UI"/>
                <a:cs typeface="Meiryo UI"/>
              </a:rPr>
              <a:t>標</a:t>
            </a:r>
            <a:r>
              <a:rPr dirty="0" sz="1100">
                <a:latin typeface="Meiryo UI"/>
                <a:cs typeface="Meiryo UI"/>
              </a:rPr>
              <a:t>準化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 spc="-15">
                <a:latin typeface="Meiryo UI"/>
                <a:cs typeface="Meiryo UI"/>
              </a:rPr>
              <a:t>行</a:t>
            </a:r>
            <a:r>
              <a:rPr dirty="0" sz="1100" spc="-5">
                <a:latin typeface="Meiryo UI"/>
                <a:cs typeface="Meiryo UI"/>
              </a:rPr>
              <a:t>い、シ</a:t>
            </a:r>
            <a:r>
              <a:rPr dirty="0" sz="1100" spc="-20">
                <a:latin typeface="Meiryo UI"/>
                <a:cs typeface="Meiryo UI"/>
              </a:rPr>
              <a:t>ス</a:t>
            </a:r>
            <a:r>
              <a:rPr dirty="0" sz="1100" spc="-10">
                <a:latin typeface="Meiryo UI"/>
                <a:cs typeface="Meiryo UI"/>
              </a:rPr>
              <a:t>テ</a:t>
            </a:r>
            <a:r>
              <a:rPr dirty="0" sz="1100" spc="-5">
                <a:latin typeface="Meiryo UI"/>
                <a:cs typeface="Meiryo UI"/>
              </a:rPr>
              <a:t>ムの</a:t>
            </a:r>
            <a:r>
              <a:rPr dirty="0" sz="1100">
                <a:latin typeface="Meiryo UI"/>
                <a:cs typeface="Meiryo UI"/>
              </a:rPr>
              <a:t>カ</a:t>
            </a:r>
            <a:r>
              <a:rPr dirty="0" sz="1100" spc="-10">
                <a:latin typeface="Meiryo UI"/>
                <a:cs typeface="Meiryo UI"/>
              </a:rPr>
              <a:t>スタ</a:t>
            </a:r>
            <a:r>
              <a:rPr dirty="0" sz="1100" spc="-5">
                <a:latin typeface="Meiryo UI"/>
                <a:cs typeface="Meiryo UI"/>
              </a:rPr>
              <a:t>マ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 spc="-5">
                <a:latin typeface="Meiryo UI"/>
                <a:cs typeface="Meiryo UI"/>
              </a:rPr>
              <a:t>ズ</a:t>
            </a:r>
            <a:r>
              <a:rPr dirty="0" sz="1100">
                <a:latin typeface="Meiryo UI"/>
                <a:cs typeface="Meiryo UI"/>
              </a:rPr>
              <a:t>コ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15">
                <a:latin typeface="Meiryo UI"/>
                <a:cs typeface="Meiryo UI"/>
              </a:rPr>
              <a:t>ト</a:t>
            </a:r>
            <a:r>
              <a:rPr dirty="0" sz="1100">
                <a:latin typeface="Meiryo UI"/>
                <a:cs typeface="Meiryo UI"/>
              </a:rPr>
              <a:t>とそ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 spc="-15">
                <a:latin typeface="Meiryo UI"/>
                <a:cs typeface="Meiryo UI"/>
              </a:rPr>
              <a:t>実</a:t>
            </a:r>
            <a:r>
              <a:rPr dirty="0" sz="1100">
                <a:latin typeface="Meiryo UI"/>
                <a:cs typeface="Meiryo UI"/>
              </a:rPr>
              <a:t>施す</a:t>
            </a:r>
            <a:r>
              <a:rPr dirty="0" sz="1100" spc="-5">
                <a:latin typeface="Meiryo UI"/>
                <a:cs typeface="Meiryo UI"/>
              </a:rPr>
              <a:t>る</a:t>
            </a:r>
            <a:r>
              <a:rPr dirty="0" sz="1100" spc="-10">
                <a:latin typeface="Meiryo UI"/>
                <a:cs typeface="Meiryo UI"/>
              </a:rPr>
              <a:t>こ</a:t>
            </a:r>
            <a:r>
              <a:rPr dirty="0" sz="1100">
                <a:latin typeface="Meiryo UI"/>
                <a:cs typeface="Meiryo UI"/>
              </a:rPr>
              <a:t>と</a:t>
            </a:r>
            <a:r>
              <a:rPr dirty="0" sz="1100" spc="-15">
                <a:latin typeface="Meiryo UI"/>
                <a:cs typeface="Meiryo UI"/>
              </a:rPr>
              <a:t>に</a:t>
            </a:r>
            <a:r>
              <a:rPr dirty="0" sz="1100" spc="-5">
                <a:latin typeface="Meiryo UI"/>
                <a:cs typeface="Meiryo UI"/>
              </a:rPr>
              <a:t>よる</a:t>
            </a:r>
            <a:r>
              <a:rPr dirty="0" sz="1100">
                <a:latin typeface="Meiryo UI"/>
                <a:cs typeface="Meiryo UI"/>
              </a:rPr>
              <a:t>経</a:t>
            </a:r>
            <a:r>
              <a:rPr dirty="0" sz="1100" spc="-15">
                <a:latin typeface="Meiryo UI"/>
                <a:cs typeface="Meiryo UI"/>
              </a:rPr>
              <a:t>営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メリ</a:t>
            </a:r>
            <a:r>
              <a:rPr dirty="0" sz="1100" spc="-5">
                <a:latin typeface="Meiryo UI"/>
                <a:cs typeface="Meiryo UI"/>
              </a:rPr>
              <a:t>ットの</a:t>
            </a:r>
            <a:r>
              <a:rPr dirty="0" sz="1100">
                <a:latin typeface="Meiryo UI"/>
                <a:cs typeface="Meiryo UI"/>
              </a:rPr>
              <a:t>バ</a:t>
            </a:r>
            <a:r>
              <a:rPr dirty="0" sz="1100" spc="-10">
                <a:latin typeface="Meiryo UI"/>
                <a:cs typeface="Meiryo UI"/>
              </a:rPr>
              <a:t>ラ</a:t>
            </a:r>
            <a:r>
              <a:rPr dirty="0" sz="1100">
                <a:latin typeface="Meiryo UI"/>
                <a:cs typeface="Meiryo UI"/>
              </a:rPr>
              <a:t>ン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 spc="-15">
                <a:latin typeface="Meiryo UI"/>
                <a:cs typeface="Meiryo UI"/>
              </a:rPr>
              <a:t>評</a:t>
            </a:r>
            <a:r>
              <a:rPr dirty="0" sz="1100">
                <a:latin typeface="Meiryo UI"/>
                <a:cs typeface="Meiryo UI"/>
              </a:rPr>
              <a:t>価 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ているか。</a:t>
            </a:r>
            <a:endParaRPr sz="11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100">
                <a:latin typeface="Meiryo UI"/>
                <a:cs typeface="Meiryo UI"/>
              </a:rPr>
              <a:t>（失敗</a:t>
            </a:r>
            <a:r>
              <a:rPr dirty="0" sz="1100" spc="-5">
                <a:latin typeface="Meiryo UI"/>
                <a:cs typeface="Meiryo UI"/>
              </a:rPr>
              <a:t>ケー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）過剰な</a:t>
            </a:r>
            <a:r>
              <a:rPr dirty="0" sz="1100" spc="-10">
                <a:latin typeface="Meiryo UI"/>
                <a:cs typeface="Meiryo UI"/>
              </a:rPr>
              <a:t>カス</a:t>
            </a:r>
            <a:r>
              <a:rPr dirty="0" sz="1100" spc="5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マ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 spc="-5">
                <a:latin typeface="Meiryo UI"/>
                <a:cs typeface="Meiryo UI"/>
              </a:rPr>
              <a:t>ズ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メ</a:t>
            </a:r>
            <a:r>
              <a:rPr dirty="0" sz="1100">
                <a:latin typeface="Meiryo UI"/>
                <a:cs typeface="Meiryo UI"/>
              </a:rPr>
              <a:t>ン</a:t>
            </a:r>
            <a:r>
              <a:rPr dirty="0" sz="1100" spc="-10">
                <a:latin typeface="Meiryo UI"/>
                <a:cs typeface="Meiryo UI"/>
              </a:rPr>
              <a:t>テナンス</a:t>
            </a:r>
            <a:r>
              <a:rPr dirty="0" sz="1100">
                <a:latin typeface="Meiryo UI"/>
                <a:cs typeface="Meiryo UI"/>
              </a:rPr>
              <a:t>やバ</a:t>
            </a:r>
            <a:r>
              <a:rPr dirty="0" sz="1100" spc="-5">
                <a:latin typeface="Meiryo UI"/>
                <a:cs typeface="Meiryo UI"/>
              </a:rPr>
              <a:t>ー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20">
                <a:latin typeface="Meiryo UI"/>
                <a:cs typeface="Meiryo UI"/>
              </a:rPr>
              <a:t>ョ</a:t>
            </a:r>
            <a:r>
              <a:rPr dirty="0" sz="1100">
                <a:latin typeface="Meiryo UI"/>
                <a:cs typeface="Meiryo UI"/>
              </a:rPr>
              <a:t>ン</a:t>
            </a:r>
            <a:r>
              <a:rPr dirty="0" sz="1100" spc="-5">
                <a:latin typeface="Meiryo UI"/>
                <a:cs typeface="Meiryo UI"/>
              </a:rPr>
              <a:t>アップ</a:t>
            </a:r>
            <a:r>
              <a:rPr dirty="0" sz="1100" spc="-15">
                <a:latin typeface="Meiryo UI"/>
                <a:cs typeface="Meiryo UI"/>
              </a:rPr>
              <a:t>時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コ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15">
                <a:latin typeface="Meiryo UI"/>
                <a:cs typeface="Meiryo UI"/>
              </a:rPr>
              <a:t>ト</a:t>
            </a:r>
            <a:r>
              <a:rPr dirty="0" sz="1100">
                <a:latin typeface="Meiryo UI"/>
                <a:cs typeface="Meiryo UI"/>
              </a:rPr>
              <a:t>増に</a:t>
            </a:r>
            <a:endParaRPr sz="110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</a:pPr>
            <a:r>
              <a:rPr dirty="0" sz="1100">
                <a:latin typeface="Meiryo UI"/>
                <a:cs typeface="Meiryo UI"/>
              </a:rPr>
              <a:t>（先行事例）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ムの</a:t>
            </a:r>
            <a:r>
              <a:rPr dirty="0" sz="1100">
                <a:latin typeface="Meiryo UI"/>
                <a:cs typeface="Meiryo UI"/>
              </a:rPr>
              <a:t>カ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20">
                <a:latin typeface="Meiryo UI"/>
                <a:cs typeface="Meiryo UI"/>
              </a:rPr>
              <a:t>マ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 spc="-5">
                <a:latin typeface="Meiryo UI"/>
                <a:cs typeface="Meiryo UI"/>
              </a:rPr>
              <a:t>ズ</a:t>
            </a:r>
            <a:r>
              <a:rPr dirty="0" sz="110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0">
                <a:latin typeface="Meiryo UI"/>
                <a:cs typeface="Meiryo UI"/>
              </a:rPr>
              <a:t>CEO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承</a:t>
            </a:r>
            <a:r>
              <a:rPr dirty="0" sz="1100" spc="-15">
                <a:latin typeface="Meiryo UI"/>
                <a:cs typeface="Meiryo UI"/>
              </a:rPr>
              <a:t>認</a:t>
            </a:r>
            <a:r>
              <a:rPr dirty="0" sz="1100">
                <a:latin typeface="Meiryo UI"/>
                <a:cs typeface="Meiryo UI"/>
              </a:rPr>
              <a:t>事項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事例</a:t>
            </a:r>
            <a:r>
              <a:rPr dirty="0" sz="1100" spc="-5">
                <a:latin typeface="Meiryo UI"/>
                <a:cs typeface="Meiryo UI"/>
              </a:rPr>
              <a:t>あり</a:t>
            </a:r>
            <a:endParaRPr sz="11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Meiryo UI"/>
              <a:cs typeface="Meiryo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Meiryo UI"/>
                <a:cs typeface="Meiryo UI"/>
              </a:rPr>
              <a:t>《経営者自</a:t>
            </a:r>
            <a:r>
              <a:rPr dirty="0" sz="1100" spc="-5" b="1">
                <a:latin typeface="Meiryo UI"/>
                <a:cs typeface="Meiryo UI"/>
              </a:rPr>
              <a:t>ら</a:t>
            </a:r>
            <a:r>
              <a:rPr dirty="0" sz="1100" b="1">
                <a:latin typeface="Meiryo UI"/>
                <a:cs typeface="Meiryo UI"/>
              </a:rPr>
              <a:t>による</a:t>
            </a:r>
            <a:r>
              <a:rPr dirty="0" sz="1100" spc="-10" b="1">
                <a:latin typeface="Meiryo UI"/>
                <a:cs typeface="Meiryo UI"/>
              </a:rPr>
              <a:t>プ</a:t>
            </a:r>
            <a:r>
              <a:rPr dirty="0" sz="1100" spc="-5" b="1">
                <a:latin typeface="Meiryo UI"/>
                <a:cs typeface="Meiryo UI"/>
              </a:rPr>
              <a:t>ロ</a:t>
            </a:r>
            <a:r>
              <a:rPr dirty="0" sz="1100" spc="-10" b="1">
                <a:latin typeface="Meiryo UI"/>
                <a:cs typeface="Meiryo UI"/>
              </a:rPr>
              <a:t>ジ</a:t>
            </a:r>
            <a:r>
              <a:rPr dirty="0" sz="1100" b="1">
                <a:latin typeface="Meiryo UI"/>
                <a:cs typeface="Meiryo UI"/>
              </a:rPr>
              <a:t>ェ</a:t>
            </a:r>
            <a:r>
              <a:rPr dirty="0" sz="1100" spc="-5" b="1">
                <a:latin typeface="Meiryo UI"/>
                <a:cs typeface="Meiryo UI"/>
              </a:rPr>
              <a:t>クト</a:t>
            </a:r>
            <a:r>
              <a:rPr dirty="0" sz="1100" spc="-15" b="1">
                <a:latin typeface="Meiryo UI"/>
                <a:cs typeface="Meiryo UI"/>
              </a:rPr>
              <a:t>管</a:t>
            </a:r>
            <a:r>
              <a:rPr dirty="0" sz="1100" b="1">
                <a:latin typeface="Meiryo UI"/>
                <a:cs typeface="Meiryo UI"/>
              </a:rPr>
              <a:t>理》</a:t>
            </a:r>
            <a:endParaRPr sz="1100">
              <a:latin typeface="Meiryo UI"/>
              <a:cs typeface="Meiryo UI"/>
            </a:endParaRPr>
          </a:p>
          <a:p>
            <a:pPr lvl="1" marL="812800" marR="110489" indent="-343535">
              <a:lnSpc>
                <a:spcPct val="100000"/>
              </a:lnSpc>
              <a:buAutoNum type="arabicPeriod" startAt="15"/>
              <a:tabLst>
                <a:tab pos="813435" algn="l"/>
              </a:tabLst>
            </a:pPr>
            <a:r>
              <a:rPr dirty="0" sz="1100">
                <a:latin typeface="Meiryo UI"/>
                <a:cs typeface="Meiryo UI"/>
              </a:rPr>
              <a:t>経営者は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関係事</a:t>
            </a:r>
            <a:r>
              <a:rPr dirty="0" sz="1100" spc="-15">
                <a:latin typeface="Meiryo UI"/>
                <a:cs typeface="Meiryo UI"/>
              </a:rPr>
              <a:t>業</a:t>
            </a:r>
            <a:r>
              <a:rPr dirty="0" sz="1100">
                <a:latin typeface="Meiryo UI"/>
                <a:cs typeface="Meiryo UI"/>
              </a:rPr>
              <a:t>部門や</a:t>
            </a:r>
            <a:r>
              <a:rPr dirty="0" sz="1100" spc="-15">
                <a:latin typeface="Meiryo UI"/>
                <a:cs typeface="Meiryo UI"/>
              </a:rPr>
              <a:t>情</a:t>
            </a:r>
            <a:r>
              <a:rPr dirty="0" sz="1100">
                <a:latin typeface="Meiryo UI"/>
                <a:cs typeface="Meiryo UI"/>
              </a:rPr>
              <a:t>報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</a:t>
            </a:r>
            <a:r>
              <a:rPr dirty="0" sz="1100" spc="-15">
                <a:latin typeface="Meiryo UI"/>
                <a:cs typeface="Meiryo UI"/>
              </a:rPr>
              <a:t>部</a:t>
            </a:r>
            <a:r>
              <a:rPr dirty="0" sz="1100">
                <a:latin typeface="Meiryo UI"/>
                <a:cs typeface="Meiryo UI"/>
              </a:rPr>
              <a:t>門</a:t>
            </a:r>
            <a:r>
              <a:rPr dirty="0" sz="1100" spc="-15">
                <a:latin typeface="Meiryo UI"/>
                <a:cs typeface="Meiryo UI"/>
              </a:rPr>
              <a:t>と</a:t>
            </a:r>
            <a:r>
              <a:rPr dirty="0" sz="1100">
                <a:latin typeface="Meiryo UI"/>
                <a:cs typeface="Meiryo UI"/>
              </a:rPr>
              <a:t>と</a:t>
            </a:r>
            <a:r>
              <a:rPr dirty="0" sz="1100" spc="-15">
                <a:latin typeface="Meiryo UI"/>
                <a:cs typeface="Meiryo UI"/>
              </a:rPr>
              <a:t>も</a:t>
            </a:r>
            <a:r>
              <a:rPr dirty="0" sz="1100" spc="-5">
                <a:latin typeface="Meiryo UI"/>
                <a:cs typeface="Meiryo UI"/>
              </a:rPr>
              <a:t>に、</a:t>
            </a:r>
            <a:r>
              <a:rPr dirty="0" sz="1100" spc="-20">
                <a:latin typeface="Meiryo UI"/>
                <a:cs typeface="Meiryo UI"/>
              </a:rPr>
              <a:t>プ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ェ</a:t>
            </a:r>
            <a:r>
              <a:rPr dirty="0" sz="1100" spc="5">
                <a:latin typeface="Meiryo UI"/>
                <a:cs typeface="Meiryo UI"/>
              </a:rPr>
              <a:t>ク</a:t>
            </a:r>
            <a:r>
              <a:rPr dirty="0" sz="1100" spc="-15">
                <a:latin typeface="Meiryo UI"/>
                <a:cs typeface="Meiryo UI"/>
              </a:rPr>
              <a:t>ト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管</a:t>
            </a:r>
            <a:r>
              <a:rPr dirty="0" sz="1100" spc="-15">
                <a:latin typeface="Meiryo UI"/>
                <a:cs typeface="Meiryo UI"/>
              </a:rPr>
              <a:t>理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て、</a:t>
            </a:r>
            <a:r>
              <a:rPr dirty="0" sz="1100">
                <a:latin typeface="Meiryo UI"/>
                <a:cs typeface="Meiryo UI"/>
              </a:rPr>
              <a:t>問題</a:t>
            </a:r>
            <a:r>
              <a:rPr dirty="0" sz="1100" spc="-15">
                <a:latin typeface="Meiryo UI"/>
                <a:cs typeface="Meiryo UI"/>
              </a:rPr>
              <a:t>発</a:t>
            </a:r>
            <a:r>
              <a:rPr dirty="0" sz="1100">
                <a:latin typeface="Meiryo UI"/>
                <a:cs typeface="Meiryo UI"/>
              </a:rPr>
              <a:t>生時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 spc="-10">
                <a:latin typeface="Meiryo UI"/>
                <a:cs typeface="Meiryo UI"/>
              </a:rPr>
              <a:t>は</a:t>
            </a:r>
            <a:r>
              <a:rPr dirty="0" sz="1100" spc="-15">
                <a:latin typeface="Meiryo UI"/>
                <a:cs typeface="Meiryo UI"/>
              </a:rPr>
              <a:t>経</a:t>
            </a:r>
            <a:r>
              <a:rPr dirty="0" sz="1100">
                <a:latin typeface="Meiryo UI"/>
                <a:cs typeface="Meiryo UI"/>
              </a:rPr>
              <a:t>営層</a:t>
            </a:r>
            <a:r>
              <a:rPr dirty="0" sz="1100" spc="-5">
                <a:latin typeface="Meiryo UI"/>
                <a:cs typeface="Meiryo UI"/>
              </a:rPr>
              <a:t>が</a:t>
            </a:r>
            <a:r>
              <a:rPr dirty="0" sz="1100" spc="-15">
                <a:latin typeface="Meiryo UI"/>
                <a:cs typeface="Meiryo UI"/>
              </a:rPr>
              <a:t>迅</a:t>
            </a:r>
            <a:r>
              <a:rPr dirty="0" sz="1100">
                <a:latin typeface="Meiryo UI"/>
                <a:cs typeface="Meiryo UI"/>
              </a:rPr>
              <a:t>速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対</a:t>
            </a:r>
            <a:r>
              <a:rPr dirty="0" sz="1100" spc="-15">
                <a:latin typeface="Meiryo UI"/>
                <a:cs typeface="Meiryo UI"/>
              </a:rPr>
              <a:t>応</a:t>
            </a:r>
            <a:r>
              <a:rPr dirty="0" sz="1100">
                <a:latin typeface="Meiryo UI"/>
                <a:cs typeface="Meiryo UI"/>
              </a:rPr>
              <a:t>策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検</a:t>
            </a:r>
            <a:r>
              <a:rPr dirty="0" sz="1100" spc="-15">
                <a:latin typeface="Meiryo UI"/>
                <a:cs typeface="Meiryo UI"/>
              </a:rPr>
              <a:t>討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 spc="-15">
                <a:latin typeface="Meiryo UI"/>
                <a:cs typeface="Meiryo UI"/>
              </a:rPr>
              <a:t>意</a:t>
            </a:r>
            <a:r>
              <a:rPr dirty="0" sz="1100">
                <a:latin typeface="Meiryo UI"/>
                <a:cs typeface="Meiryo UI"/>
              </a:rPr>
              <a:t>思決</a:t>
            </a:r>
            <a:r>
              <a:rPr dirty="0" sz="1100" spc="-15">
                <a:latin typeface="Meiryo UI"/>
                <a:cs typeface="Meiryo UI"/>
              </a:rPr>
              <a:t>定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行</a:t>
            </a:r>
            <a:r>
              <a:rPr dirty="0" sz="1100" spc="-15">
                <a:latin typeface="Meiryo UI"/>
                <a:cs typeface="Meiryo UI"/>
              </a:rPr>
              <a:t>っ</a:t>
            </a:r>
            <a:r>
              <a:rPr dirty="0" sz="1100" spc="-5">
                <a:latin typeface="Meiryo UI"/>
                <a:cs typeface="Meiryo UI"/>
              </a:rPr>
              <a:t>てい</a:t>
            </a:r>
            <a:r>
              <a:rPr dirty="0" sz="1100">
                <a:latin typeface="Meiryo UI"/>
                <a:cs typeface="Meiryo UI"/>
              </a:rPr>
              <a:t>る </a:t>
            </a:r>
            <a:r>
              <a:rPr dirty="0" sz="1100" spc="-5">
                <a:latin typeface="Meiryo UI"/>
                <a:cs typeface="Meiryo UI"/>
              </a:rPr>
              <a:t>か。</a:t>
            </a:r>
            <a:endParaRPr sz="11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Meiryo UI"/>
              <a:buAutoNum type="arabicPeriod" startAt="15"/>
            </a:pPr>
            <a:endParaRPr sz="750">
              <a:latin typeface="Meiryo UI"/>
              <a:cs typeface="Meiryo UI"/>
            </a:endParaRPr>
          </a:p>
          <a:p>
            <a:pPr marL="907415">
              <a:lnSpc>
                <a:spcPct val="100000"/>
              </a:lnSpc>
            </a:pPr>
            <a:r>
              <a:rPr dirty="0" sz="1100" b="1">
                <a:latin typeface="Meiryo UI"/>
                <a:cs typeface="Meiryo UI"/>
              </a:rPr>
              <a:t>《DX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取組</a:t>
            </a:r>
            <a:r>
              <a:rPr dirty="0" sz="1100" spc="-5" b="1">
                <a:latin typeface="Meiryo UI"/>
                <a:cs typeface="Meiryo UI"/>
              </a:rPr>
              <a:t>の</a:t>
            </a:r>
            <a:r>
              <a:rPr dirty="0" sz="1100" b="1">
                <a:latin typeface="Meiryo UI"/>
                <a:cs typeface="Meiryo UI"/>
              </a:rPr>
              <a:t>継続》</a:t>
            </a:r>
            <a:endParaRPr sz="1100">
              <a:latin typeface="Meiryo UI"/>
              <a:cs typeface="Meiryo UI"/>
            </a:endParaRPr>
          </a:p>
          <a:p>
            <a:pPr lvl="1" marL="812800" indent="-343535">
              <a:lnSpc>
                <a:spcPct val="100000"/>
              </a:lnSpc>
              <a:buAutoNum type="arabicPeriod" startAt="16"/>
              <a:tabLst>
                <a:tab pos="813435" algn="l"/>
              </a:tabLst>
            </a:pPr>
            <a:r>
              <a:rPr dirty="0" sz="1100" spc="5">
                <a:latin typeface="Meiryo UI"/>
                <a:cs typeface="Meiryo UI"/>
              </a:rPr>
              <a:t>DX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取組は</a:t>
            </a:r>
            <a:r>
              <a:rPr dirty="0" sz="1100" spc="-5">
                <a:latin typeface="Meiryo UI"/>
                <a:cs typeface="Meiryo UI"/>
              </a:rPr>
              <a:t>、完</a:t>
            </a:r>
            <a:r>
              <a:rPr dirty="0" sz="1100" spc="-15">
                <a:latin typeface="Meiryo UI"/>
                <a:cs typeface="Meiryo UI"/>
              </a:rPr>
              <a:t>了</a:t>
            </a:r>
            <a:r>
              <a:rPr dirty="0" sz="1100">
                <a:latin typeface="Meiryo UI"/>
                <a:cs typeface="Meiryo UI"/>
              </a:rPr>
              <a:t>す</a:t>
            </a:r>
            <a:r>
              <a:rPr dirty="0" sz="1100" spc="-5">
                <a:latin typeface="Meiryo UI"/>
                <a:cs typeface="Meiryo UI"/>
              </a:rPr>
              <a:t>るもので</a:t>
            </a:r>
            <a:r>
              <a:rPr dirty="0" sz="1100" spc="-10">
                <a:latin typeface="Meiryo UI"/>
                <a:cs typeface="Meiryo UI"/>
              </a:rPr>
              <a:t>はな</a:t>
            </a:r>
            <a:r>
              <a:rPr dirty="0" sz="1100" spc="-5">
                <a:latin typeface="Meiryo UI"/>
                <a:cs typeface="Meiryo UI"/>
              </a:rPr>
              <a:t>く、</a:t>
            </a:r>
            <a:r>
              <a:rPr dirty="0" sz="1100" spc="-15">
                <a:latin typeface="Meiryo UI"/>
                <a:cs typeface="Meiryo UI"/>
              </a:rPr>
              <a:t>環</a:t>
            </a:r>
            <a:r>
              <a:rPr dirty="0" sz="1100">
                <a:latin typeface="Meiryo UI"/>
                <a:cs typeface="Meiryo UI"/>
              </a:rPr>
              <a:t>境や</a:t>
            </a:r>
            <a:r>
              <a:rPr dirty="0" sz="1100" spc="-5">
                <a:latin typeface="Meiryo UI"/>
                <a:cs typeface="Meiryo UI"/>
              </a:rPr>
              <a:t>ビ</a:t>
            </a:r>
            <a:r>
              <a:rPr dirty="0" sz="1100" spc="-10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15">
                <a:latin typeface="Meiryo UI"/>
                <a:cs typeface="Meiryo UI"/>
              </a:rPr>
              <a:t>・</a:t>
            </a:r>
            <a:r>
              <a:rPr dirty="0" sz="1100" spc="-5">
                <a:latin typeface="Meiryo UI"/>
                <a:cs typeface="Meiryo UI"/>
              </a:rPr>
              <a:t>モデルの変</a:t>
            </a:r>
            <a:r>
              <a:rPr dirty="0" sz="1100" spc="-15">
                <a:latin typeface="Meiryo UI"/>
                <a:cs typeface="Meiryo UI"/>
              </a:rPr>
              <a:t>化</a:t>
            </a:r>
            <a:r>
              <a:rPr dirty="0" sz="1100" spc="-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合わせ</a:t>
            </a:r>
            <a:r>
              <a:rPr dirty="0" sz="1100" spc="-5">
                <a:latin typeface="Meiryo UI"/>
                <a:cs typeface="Meiryo UI"/>
              </a:rPr>
              <a:t>て、</a:t>
            </a:r>
            <a:r>
              <a:rPr dirty="0" sz="1100" spc="-15">
                <a:latin typeface="Meiryo UI"/>
                <a:cs typeface="Meiryo UI"/>
              </a:rPr>
              <a:t>継</a:t>
            </a:r>
            <a:r>
              <a:rPr dirty="0" sz="1100">
                <a:latin typeface="Meiryo UI"/>
                <a:cs typeface="Meiryo UI"/>
              </a:rPr>
              <a:t>続的</a:t>
            </a:r>
            <a:r>
              <a:rPr dirty="0" sz="1100" spc="-15">
                <a:latin typeface="Meiryo UI"/>
                <a:cs typeface="Meiryo UI"/>
              </a:rPr>
              <a:t>に</a:t>
            </a:r>
            <a:r>
              <a:rPr dirty="0" sz="1100">
                <a:latin typeface="Meiryo UI"/>
                <a:cs typeface="Meiryo UI"/>
              </a:rPr>
              <a:t>行わ</a:t>
            </a:r>
            <a:r>
              <a:rPr dirty="0" sz="1100" spc="-10">
                <a:latin typeface="Meiryo UI"/>
                <a:cs typeface="Meiryo UI"/>
              </a:rPr>
              <a:t>れ</a:t>
            </a:r>
            <a:r>
              <a:rPr dirty="0" sz="1100" spc="-5">
                <a:latin typeface="Meiryo UI"/>
                <a:cs typeface="Meiryo UI"/>
              </a:rPr>
              <a:t>るものに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15">
                <a:latin typeface="Meiryo UI"/>
                <a:cs typeface="Meiryo UI"/>
              </a:rPr>
              <a:t>っ</a:t>
            </a:r>
            <a:r>
              <a:rPr dirty="0" sz="1100" spc="-5">
                <a:latin typeface="Meiryo UI"/>
                <a:cs typeface="Meiryo UI"/>
              </a:rPr>
              <a:t>ているか。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204" y="79876"/>
            <a:ext cx="73729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80"/>
              <a:t> </a:t>
            </a:r>
            <a:r>
              <a:rPr dirty="0"/>
              <a:t>「</a:t>
            </a:r>
            <a:r>
              <a:rPr dirty="0" spc="-15"/>
              <a:t>DX</a:t>
            </a:r>
            <a:r>
              <a:rPr dirty="0"/>
              <a:t>推進</a:t>
            </a:r>
            <a:r>
              <a:rPr dirty="0" spc="-5"/>
              <a:t>システム</a:t>
            </a:r>
            <a:r>
              <a:rPr dirty="0" spc="5"/>
              <a:t>ガイ</a:t>
            </a:r>
            <a:r>
              <a:rPr dirty="0"/>
              <a:t>ド</a:t>
            </a:r>
            <a:r>
              <a:rPr dirty="0" spc="-5"/>
              <a:t>ラ</a:t>
            </a:r>
            <a:r>
              <a:rPr dirty="0"/>
              <a:t>イ</a:t>
            </a:r>
            <a:r>
              <a:rPr dirty="0" spc="-5"/>
              <a:t>ン」</a:t>
            </a:r>
            <a:r>
              <a:rPr dirty="0" spc="-10"/>
              <a:t>の</a:t>
            </a:r>
            <a:r>
              <a:rPr dirty="0"/>
              <a:t>構成案</a:t>
            </a:r>
            <a:r>
              <a:rPr dirty="0" spc="-5"/>
              <a:t>（4／4）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223892"/>
            <a:ext cx="90233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【参考】負債を解消し、</a:t>
            </a:r>
            <a:r>
              <a:rPr dirty="0" spc="-5"/>
              <a:t>デ</a:t>
            </a:r>
            <a:r>
              <a:rPr dirty="0" spc="-10"/>
              <a:t>ジ</a:t>
            </a:r>
            <a:r>
              <a:rPr dirty="0" spc="-5"/>
              <a:t>タ</a:t>
            </a:r>
            <a:r>
              <a:rPr dirty="0"/>
              <a:t>ルト</a:t>
            </a:r>
            <a:r>
              <a:rPr dirty="0" spc="-5"/>
              <a:t>ランスフォー</a:t>
            </a:r>
            <a:r>
              <a:rPr dirty="0"/>
              <a:t>メ</a:t>
            </a:r>
            <a:r>
              <a:rPr dirty="0" spc="-5"/>
              <a:t>ーシ</a:t>
            </a:r>
            <a:r>
              <a:rPr dirty="0"/>
              <a:t>ョ</a:t>
            </a:r>
            <a:r>
              <a:rPr dirty="0" spc="-5"/>
              <a:t>ン</a:t>
            </a:r>
            <a:r>
              <a:rPr dirty="0"/>
              <a:t>につ</a:t>
            </a:r>
            <a:r>
              <a:rPr dirty="0" spc="-5"/>
              <a:t>なげ</a:t>
            </a:r>
            <a:r>
              <a:rPr dirty="0"/>
              <a:t>るためには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644" y="693419"/>
            <a:ext cx="9507220" cy="833755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07314" rIns="0" bIns="0" rtlCol="0" vert="horz">
            <a:spAutoFit/>
          </a:bodyPr>
          <a:lstStyle/>
          <a:p>
            <a:pPr marL="558800" marR="406400" indent="-342900">
              <a:lnSpc>
                <a:spcPct val="100000"/>
              </a:lnSpc>
              <a:spcBef>
                <a:spcPts val="844"/>
              </a:spcBef>
              <a:buClr>
                <a:srgbClr val="002060"/>
              </a:buClr>
              <a:buFont typeface="Wingdings"/>
              <a:buChar char=""/>
              <a:tabLst>
                <a:tab pos="558800" algn="l"/>
                <a:tab pos="559435" algn="l"/>
              </a:tabLst>
            </a:pPr>
            <a:r>
              <a:rPr dirty="0" sz="2000">
                <a:latin typeface="Meiryo UI"/>
                <a:cs typeface="Meiryo UI"/>
              </a:rPr>
              <a:t>情報資産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現状を分析</a:t>
            </a:r>
            <a:r>
              <a:rPr dirty="0" sz="2000" spc="5">
                <a:latin typeface="Meiryo UI"/>
                <a:cs typeface="Meiryo UI"/>
              </a:rPr>
              <a:t>・</a:t>
            </a:r>
            <a:r>
              <a:rPr dirty="0" sz="2000">
                <a:latin typeface="Meiryo UI"/>
                <a:cs typeface="Meiryo UI"/>
              </a:rPr>
              <a:t>評価</a:t>
            </a:r>
            <a:r>
              <a:rPr dirty="0" sz="2000" spc="-10">
                <a:latin typeface="Meiryo UI"/>
                <a:cs typeface="Meiryo UI"/>
              </a:rPr>
              <a:t>し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sz="2000" spc="-15">
                <a:latin typeface="Meiryo UI"/>
                <a:cs typeface="Meiryo UI"/>
              </a:rPr>
              <a:t>仕</a:t>
            </a:r>
            <a:r>
              <a:rPr dirty="0" sz="2000">
                <a:latin typeface="Meiryo UI"/>
                <a:cs typeface="Meiryo UI"/>
              </a:rPr>
              <a:t>分</a:t>
            </a:r>
            <a:r>
              <a:rPr dirty="0" sz="2000" spc="-5">
                <a:latin typeface="Meiryo UI"/>
                <a:cs typeface="Meiryo UI"/>
              </a:rPr>
              <a:t>け</a:t>
            </a:r>
            <a:r>
              <a:rPr dirty="0" sz="2000">
                <a:latin typeface="Meiryo UI"/>
                <a:cs typeface="Meiryo UI"/>
              </a:rPr>
              <a:t>を実施し</a:t>
            </a:r>
            <a:r>
              <a:rPr dirty="0" sz="2000" spc="-15">
                <a:latin typeface="Meiryo UI"/>
                <a:cs typeface="Meiryo UI"/>
              </a:rPr>
              <a:t>な</a:t>
            </a:r>
            <a:r>
              <a:rPr dirty="0" sz="2000" spc="-5">
                <a:latin typeface="Meiryo UI"/>
                <a:cs typeface="Meiryo UI"/>
              </a:rPr>
              <a:t>が</a:t>
            </a:r>
            <a:r>
              <a:rPr dirty="0" sz="2000" spc="-10">
                <a:latin typeface="Meiryo UI"/>
                <a:cs typeface="Meiryo UI"/>
              </a:rPr>
              <a:t>ら</a:t>
            </a:r>
            <a:r>
              <a:rPr dirty="0" sz="2000">
                <a:latin typeface="Meiryo UI"/>
                <a:cs typeface="Meiryo UI"/>
              </a:rPr>
              <a:t>、戦略的な</a:t>
            </a:r>
            <a:r>
              <a:rPr dirty="0" sz="2000" spc="-5">
                <a:latin typeface="Meiryo UI"/>
                <a:cs typeface="Meiryo UI"/>
              </a:rPr>
              <a:t>シ</a:t>
            </a:r>
            <a:r>
              <a:rPr dirty="0" sz="2000">
                <a:latin typeface="Meiryo UI"/>
                <a:cs typeface="Meiryo UI"/>
              </a:rPr>
              <a:t>ステ</a:t>
            </a:r>
            <a:r>
              <a:rPr dirty="0" sz="2000" spc="-5">
                <a:latin typeface="Meiryo UI"/>
                <a:cs typeface="Meiryo UI"/>
              </a:rPr>
              <a:t>ム</a:t>
            </a:r>
            <a:r>
              <a:rPr dirty="0" sz="2000">
                <a:latin typeface="Meiryo UI"/>
                <a:cs typeface="Meiryo UI"/>
              </a:rPr>
              <a:t>刷新を推 進する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05" y="2017014"/>
            <a:ext cx="4322445" cy="2985770"/>
          </a:xfrm>
          <a:prstGeom prst="rect">
            <a:avLst/>
          </a:prstGeom>
          <a:ln w="28955">
            <a:solidFill>
              <a:srgbClr val="93CDDD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 marR="196850">
              <a:lnSpc>
                <a:spcPct val="100000"/>
              </a:lnSpc>
              <a:spcBef>
                <a:spcPts val="350"/>
              </a:spcBef>
            </a:pPr>
            <a:r>
              <a:rPr dirty="0" sz="2000">
                <a:latin typeface="Meiryo UI"/>
                <a:cs typeface="Meiryo UI"/>
              </a:rPr>
              <a:t>機能</a:t>
            </a:r>
            <a:r>
              <a:rPr dirty="0" sz="2000" spc="5">
                <a:latin typeface="Meiryo UI"/>
                <a:cs typeface="Meiryo UI"/>
              </a:rPr>
              <a:t>ご</a:t>
            </a:r>
            <a:r>
              <a:rPr dirty="0" sz="2000">
                <a:latin typeface="Meiryo UI"/>
                <a:cs typeface="Meiryo UI"/>
              </a:rPr>
              <a:t>と</a:t>
            </a:r>
            <a:r>
              <a:rPr dirty="0" sz="2000" spc="-5">
                <a:latin typeface="Meiryo UI"/>
                <a:cs typeface="Meiryo UI"/>
              </a:rPr>
              <a:t>に</a:t>
            </a:r>
            <a:r>
              <a:rPr dirty="0" sz="2000">
                <a:latin typeface="Meiryo UI"/>
                <a:cs typeface="Meiryo UI"/>
              </a:rPr>
              <a:t>右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4象限（案）</a:t>
            </a:r>
            <a:r>
              <a:rPr dirty="0" sz="2000" spc="-5">
                <a:latin typeface="Meiryo UI"/>
                <a:cs typeface="Meiryo UI"/>
              </a:rPr>
              <a:t>で</a:t>
            </a:r>
            <a:r>
              <a:rPr dirty="0" sz="2000">
                <a:latin typeface="Meiryo UI"/>
                <a:cs typeface="Meiryo UI"/>
              </a:rPr>
              <a:t>評</a:t>
            </a:r>
            <a:r>
              <a:rPr dirty="0" sz="2000" spc="-15">
                <a:latin typeface="Meiryo UI"/>
                <a:cs typeface="Meiryo UI"/>
              </a:rPr>
              <a:t>価</a:t>
            </a:r>
            <a:r>
              <a:rPr dirty="0" sz="2000">
                <a:latin typeface="Meiryo UI"/>
                <a:cs typeface="Meiryo UI"/>
              </a:rPr>
              <a:t>し、 </a:t>
            </a:r>
            <a:r>
              <a:rPr dirty="0" sz="2000">
                <a:latin typeface="Meiryo UI"/>
                <a:cs typeface="Meiryo UI"/>
              </a:rPr>
              <a:t>今後</a:t>
            </a:r>
            <a:r>
              <a:rPr dirty="0" sz="2000" spc="-5">
                <a:latin typeface="Meiryo UI"/>
                <a:cs typeface="Meiryo UI"/>
              </a:rPr>
              <a:t>のシ</a:t>
            </a:r>
            <a:r>
              <a:rPr dirty="0" sz="2000">
                <a:latin typeface="Meiryo UI"/>
                <a:cs typeface="Meiryo UI"/>
              </a:rPr>
              <a:t>ステ</a:t>
            </a:r>
            <a:r>
              <a:rPr dirty="0" sz="2000" spc="-5">
                <a:latin typeface="Meiryo UI"/>
                <a:cs typeface="Meiryo UI"/>
              </a:rPr>
              <a:t>ム</a:t>
            </a:r>
            <a:r>
              <a:rPr dirty="0" sz="2000">
                <a:latin typeface="Meiryo UI"/>
                <a:cs typeface="Meiryo UI"/>
              </a:rPr>
              <a:t>再構築をプ</a:t>
            </a:r>
            <a:r>
              <a:rPr dirty="0" sz="2000" spc="-5">
                <a:latin typeface="Meiryo UI"/>
                <a:cs typeface="Meiryo UI"/>
              </a:rPr>
              <a:t>ラ</a:t>
            </a:r>
            <a:r>
              <a:rPr dirty="0" sz="2000">
                <a:latin typeface="Meiryo UI"/>
                <a:cs typeface="Meiryo UI"/>
              </a:rPr>
              <a:t>ンニン</a:t>
            </a:r>
            <a:r>
              <a:rPr dirty="0" sz="2000" spc="5">
                <a:latin typeface="Meiryo UI"/>
                <a:cs typeface="Meiryo UI"/>
              </a:rPr>
              <a:t>グ</a:t>
            </a:r>
            <a:r>
              <a:rPr dirty="0" sz="2000" spc="-10">
                <a:latin typeface="Meiryo UI"/>
                <a:cs typeface="Meiryo UI"/>
              </a:rPr>
              <a:t>す</a:t>
            </a:r>
            <a:r>
              <a:rPr dirty="0" sz="2000">
                <a:latin typeface="Meiryo UI"/>
                <a:cs typeface="Meiryo UI"/>
              </a:rPr>
              <a:t>る</a:t>
            </a:r>
            <a:endParaRPr sz="20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</a:pPr>
            <a:r>
              <a:rPr dirty="0" sz="1600" spc="-15">
                <a:latin typeface="Meiryo UI"/>
                <a:cs typeface="Meiryo UI"/>
              </a:rPr>
              <a:t>A:</a:t>
            </a:r>
            <a:r>
              <a:rPr dirty="0" sz="1600" spc="-5">
                <a:latin typeface="Meiryo UI"/>
                <a:cs typeface="Meiryo UI"/>
              </a:rPr>
              <a:t>頻繁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変更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発生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5">
                <a:latin typeface="Meiryo UI"/>
                <a:cs typeface="Meiryo UI"/>
              </a:rPr>
              <a:t>機</a:t>
            </a:r>
            <a:r>
              <a:rPr dirty="0" sz="1600" spc="-5">
                <a:latin typeface="Meiryo UI"/>
                <a:cs typeface="Meiryo UI"/>
              </a:rPr>
              <a:t>能は</a:t>
            </a:r>
            <a:endParaRPr sz="1600">
              <a:latin typeface="Meiryo UI"/>
              <a:cs typeface="Meiryo UI"/>
            </a:endParaRPr>
          </a:p>
          <a:p>
            <a:pPr marL="293370">
              <a:lnSpc>
                <a:spcPct val="100000"/>
              </a:lnSpc>
            </a:pP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10" b="1">
                <a:latin typeface="Meiryo UI"/>
                <a:cs typeface="Meiryo UI"/>
              </a:rPr>
              <a:t>ラ</a:t>
            </a:r>
            <a:r>
              <a:rPr dirty="0" sz="1600" spc="-5" b="1">
                <a:latin typeface="Meiryo UI"/>
                <a:cs typeface="Meiryo UI"/>
              </a:rPr>
              <a:t>ウ</a:t>
            </a:r>
            <a:r>
              <a:rPr dirty="0" sz="1600" spc="-10" b="1">
                <a:latin typeface="Meiryo UI"/>
                <a:cs typeface="Meiryo UI"/>
              </a:rPr>
              <a:t>ド上で</a:t>
            </a:r>
            <a:r>
              <a:rPr dirty="0" sz="1600" spc="-5" b="1">
                <a:latin typeface="Meiryo UI"/>
                <a:cs typeface="Meiryo UI"/>
              </a:rPr>
              <a:t>再構築</a:t>
            </a:r>
            <a:endParaRPr sz="16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</a:pPr>
            <a:r>
              <a:rPr dirty="0" sz="1600" spc="-10">
                <a:latin typeface="Meiryo UI"/>
                <a:cs typeface="Meiryo UI"/>
              </a:rPr>
              <a:t>B:</a:t>
            </a:r>
            <a:r>
              <a:rPr dirty="0" sz="1600" spc="-5">
                <a:latin typeface="Meiryo UI"/>
                <a:cs typeface="Meiryo UI"/>
              </a:rPr>
              <a:t>変更され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り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 spc="10">
                <a:latin typeface="Meiryo UI"/>
                <a:cs typeface="Meiryo UI"/>
              </a:rPr>
              <a:t>た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必</a:t>
            </a:r>
            <a:r>
              <a:rPr dirty="0" sz="1600" spc="-5">
                <a:latin typeface="Meiryo UI"/>
                <a:cs typeface="Meiryo UI"/>
              </a:rPr>
              <a:t>要な</a:t>
            </a:r>
            <a:r>
              <a:rPr dirty="0" sz="1600" spc="5">
                <a:latin typeface="Meiryo UI"/>
                <a:cs typeface="Meiryo UI"/>
              </a:rPr>
              <a:t>機</a:t>
            </a:r>
            <a:r>
              <a:rPr dirty="0" sz="1600" spc="-5">
                <a:latin typeface="Meiryo UI"/>
                <a:cs typeface="Meiryo UI"/>
              </a:rPr>
              <a:t>能は</a:t>
            </a:r>
            <a:endParaRPr sz="1600">
              <a:latin typeface="Meiryo UI"/>
              <a:cs typeface="Meiryo UI"/>
            </a:endParaRPr>
          </a:p>
          <a:p>
            <a:pPr marL="293370">
              <a:lnSpc>
                <a:spcPct val="100000"/>
              </a:lnSpc>
            </a:pPr>
            <a:r>
              <a:rPr dirty="0" sz="1600" spc="-5" b="1">
                <a:latin typeface="Meiryo UI"/>
                <a:cs typeface="Meiryo UI"/>
              </a:rPr>
              <a:t>適宜</a:t>
            </a:r>
            <a:r>
              <a:rPr dirty="0" sz="1600" spc="-15" b="1">
                <a:latin typeface="Meiryo UI"/>
                <a:cs typeface="Meiryo UI"/>
              </a:rPr>
              <a:t>ク</a:t>
            </a:r>
            <a:r>
              <a:rPr dirty="0" sz="1600" spc="-10" b="1">
                <a:latin typeface="Meiryo UI"/>
                <a:cs typeface="Meiryo UI"/>
              </a:rPr>
              <a:t>ラ</a:t>
            </a:r>
            <a:r>
              <a:rPr dirty="0" sz="1600" spc="-5" b="1">
                <a:latin typeface="Meiryo UI"/>
                <a:cs typeface="Meiryo UI"/>
              </a:rPr>
              <a:t>ウ</a:t>
            </a:r>
            <a:r>
              <a:rPr dirty="0" sz="1600" spc="-10" b="1">
                <a:latin typeface="Meiryo UI"/>
                <a:cs typeface="Meiryo UI"/>
              </a:rPr>
              <a:t>ドへ</a:t>
            </a:r>
            <a:r>
              <a:rPr dirty="0" sz="1600" spc="-5" b="1">
                <a:latin typeface="Meiryo UI"/>
                <a:cs typeface="Meiryo UI"/>
              </a:rPr>
              <a:t>追加</a:t>
            </a:r>
            <a:endParaRPr sz="1600">
              <a:latin typeface="Meiryo UI"/>
              <a:cs typeface="Meiryo UI"/>
            </a:endParaRPr>
          </a:p>
          <a:p>
            <a:pPr marL="293370" marR="918844" indent="-203200">
              <a:lnSpc>
                <a:spcPct val="100000"/>
              </a:lnSpc>
            </a:pPr>
            <a:r>
              <a:rPr dirty="0" sz="1600" spc="-15">
                <a:latin typeface="Meiryo UI"/>
                <a:cs typeface="Meiryo UI"/>
              </a:rPr>
              <a:t>C</a:t>
            </a:r>
            <a:r>
              <a:rPr dirty="0" sz="1600" spc="-10">
                <a:latin typeface="Meiryo UI"/>
                <a:cs typeface="Meiryo UI"/>
              </a:rPr>
              <a:t>:</a:t>
            </a:r>
            <a:r>
              <a:rPr dirty="0" sz="1600" spc="-5">
                <a:latin typeface="Meiryo UI"/>
                <a:cs typeface="Meiryo UI"/>
              </a:rPr>
              <a:t>肥大化</a:t>
            </a:r>
            <a:r>
              <a:rPr dirty="0" sz="1600" spc="-10">
                <a:latin typeface="Meiryo UI"/>
                <a:cs typeface="Meiryo UI"/>
              </a:rPr>
              <a:t>した</a:t>
            </a:r>
            <a:r>
              <a:rPr dirty="0" sz="1600" spc="-5">
                <a:latin typeface="Meiryo UI"/>
                <a:cs typeface="Meiryo UI"/>
              </a:rPr>
              <a:t>システ</a:t>
            </a:r>
            <a:r>
              <a:rPr dirty="0" sz="1600">
                <a:latin typeface="Meiryo UI"/>
                <a:cs typeface="Meiryo UI"/>
              </a:rPr>
              <a:t>ム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中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不要</a:t>
            </a:r>
            <a:r>
              <a:rPr dirty="0" sz="1600" spc="10" b="1">
                <a:latin typeface="Meiryo UI"/>
                <a:cs typeface="Meiryo UI"/>
              </a:rPr>
              <a:t>な</a:t>
            </a:r>
            <a:r>
              <a:rPr dirty="0" sz="1600" spc="-5" b="1">
                <a:latin typeface="Meiryo UI"/>
                <a:cs typeface="Meiryo UI"/>
              </a:rPr>
              <a:t>機能 </a:t>
            </a:r>
            <a:r>
              <a:rPr dirty="0" sz="1600" spc="-10" b="1">
                <a:latin typeface="Meiryo UI"/>
                <a:cs typeface="Meiryo UI"/>
              </a:rPr>
              <a:t>が</a:t>
            </a:r>
            <a:r>
              <a:rPr dirty="0" sz="1600" spc="-5" b="1">
                <a:latin typeface="Meiryo UI"/>
                <a:cs typeface="Meiryo UI"/>
              </a:rPr>
              <a:t>あ</a:t>
            </a:r>
            <a:r>
              <a:rPr dirty="0" sz="1600" spc="-10" b="1">
                <a:latin typeface="Meiryo UI"/>
                <a:cs typeface="Meiryo UI"/>
              </a:rPr>
              <a:t>れば</a:t>
            </a:r>
            <a:r>
              <a:rPr dirty="0" sz="1600" spc="-5" b="1">
                <a:latin typeface="Meiryo UI"/>
                <a:cs typeface="Meiryo UI"/>
              </a:rPr>
              <a:t>廃棄</a:t>
            </a:r>
            <a:endParaRPr sz="1600">
              <a:latin typeface="Meiryo UI"/>
              <a:cs typeface="Meiryo UI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Meiryo UI"/>
                <a:cs typeface="Meiryo UI"/>
              </a:rPr>
              <a:t>D:</a:t>
            </a:r>
            <a:r>
              <a:rPr dirty="0" sz="1600">
                <a:latin typeface="Meiryo UI"/>
                <a:cs typeface="Meiryo UI"/>
              </a:rPr>
              <a:t>あ</a:t>
            </a:r>
            <a:r>
              <a:rPr dirty="0" sz="1600" spc="-10">
                <a:latin typeface="Meiryo UI"/>
                <a:cs typeface="Meiryo UI"/>
              </a:rPr>
              <a:t>ま</a:t>
            </a:r>
            <a:r>
              <a:rPr dirty="0" sz="1600" spc="-5">
                <a:latin typeface="Meiryo UI"/>
                <a:cs typeface="Meiryo UI"/>
              </a:rPr>
              <a:t>り更新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発生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機</a:t>
            </a:r>
            <a:r>
              <a:rPr dirty="0" sz="1600" spc="5">
                <a:latin typeface="Meiryo UI"/>
                <a:cs typeface="Meiryo UI"/>
              </a:rPr>
              <a:t>能</a:t>
            </a:r>
            <a:r>
              <a:rPr dirty="0" sz="1600" spc="-5">
                <a:latin typeface="Meiryo UI"/>
                <a:cs typeface="Meiryo UI"/>
              </a:rPr>
              <a:t>は</a:t>
            </a:r>
            <a:endParaRPr sz="1600">
              <a:latin typeface="Meiryo UI"/>
              <a:cs typeface="Meiryo UI"/>
            </a:endParaRPr>
          </a:p>
          <a:p>
            <a:pPr marL="360680">
              <a:lnSpc>
                <a:spcPct val="100000"/>
              </a:lnSpc>
            </a:pPr>
            <a:r>
              <a:rPr dirty="0" sz="1600" spc="-5" b="1">
                <a:latin typeface="Meiryo UI"/>
                <a:cs typeface="Meiryo UI"/>
              </a:rPr>
              <a:t>塩漬け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6444" y="4558284"/>
            <a:ext cx="3427729" cy="1675130"/>
            <a:chOff x="5076444" y="4558284"/>
            <a:chExt cx="3427729" cy="16751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444" y="4558284"/>
              <a:ext cx="3427475" cy="1674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60" y="4570476"/>
              <a:ext cx="1261871" cy="4053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32069" y="4594098"/>
              <a:ext cx="3316604" cy="1564005"/>
            </a:xfrm>
            <a:custGeom>
              <a:avLst/>
              <a:gdLst/>
              <a:ahLst/>
              <a:cxnLst/>
              <a:rect l="l" t="t" r="r" b="b"/>
              <a:pathLst>
                <a:path w="3316604" h="1564004">
                  <a:moveTo>
                    <a:pt x="0" y="0"/>
                  </a:moveTo>
                  <a:lnTo>
                    <a:pt x="3316224" y="0"/>
                  </a:lnTo>
                  <a:lnTo>
                    <a:pt x="3316224" y="1563624"/>
                  </a:lnTo>
                  <a:lnTo>
                    <a:pt x="0" y="1563624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278548" y="4626133"/>
            <a:ext cx="1019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F497D"/>
                </a:solidFill>
                <a:latin typeface="Meiryo UI"/>
                <a:cs typeface="Meiryo UI"/>
              </a:rPr>
              <a:t>レ</a:t>
            </a:r>
            <a:r>
              <a:rPr dirty="0" sz="1200" spc="-5" b="1">
                <a:solidFill>
                  <a:srgbClr val="1F497D"/>
                </a:solidFill>
                <a:latin typeface="Meiryo UI"/>
                <a:cs typeface="Meiryo UI"/>
              </a:rPr>
              <a:t>ガ</a:t>
            </a:r>
            <a:r>
              <a:rPr dirty="0" sz="1200" b="1">
                <a:solidFill>
                  <a:srgbClr val="1F497D"/>
                </a:solidFill>
                <a:latin typeface="Meiryo UI"/>
                <a:cs typeface="Meiryo UI"/>
              </a:rPr>
              <a:t>シ</a:t>
            </a:r>
            <a:r>
              <a:rPr dirty="0" sz="1200" spc="-5" b="1">
                <a:solidFill>
                  <a:srgbClr val="1F497D"/>
                </a:solidFill>
                <a:latin typeface="Meiryo UI"/>
                <a:cs typeface="Meiryo UI"/>
              </a:rPr>
              <a:t>ー</a:t>
            </a:r>
            <a:r>
              <a:rPr dirty="0" sz="1200" b="1">
                <a:solidFill>
                  <a:srgbClr val="1F497D"/>
                </a:solidFill>
                <a:latin typeface="Meiryo UI"/>
                <a:cs typeface="Meiryo UI"/>
              </a:rPr>
              <a:t>システム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8905" y="3146869"/>
            <a:ext cx="1916430" cy="1091565"/>
            <a:chOff x="4958905" y="3146869"/>
            <a:chExt cx="1916430" cy="1091565"/>
          </a:xfrm>
        </p:grpSpPr>
        <p:sp>
          <p:nvSpPr>
            <p:cNvPr id="11" name="object 11"/>
            <p:cNvSpPr/>
            <p:nvPr/>
          </p:nvSpPr>
          <p:spPr>
            <a:xfrm>
              <a:off x="4963667" y="3151632"/>
              <a:ext cx="1906905" cy="1082040"/>
            </a:xfrm>
            <a:custGeom>
              <a:avLst/>
              <a:gdLst/>
              <a:ahLst/>
              <a:cxnLst/>
              <a:rect l="l" t="t" r="r" b="b"/>
              <a:pathLst>
                <a:path w="1906904" h="1082039">
                  <a:moveTo>
                    <a:pt x="1906524" y="0"/>
                  </a:moveTo>
                  <a:lnTo>
                    <a:pt x="0" y="0"/>
                  </a:lnTo>
                  <a:lnTo>
                    <a:pt x="0" y="1082039"/>
                  </a:lnTo>
                  <a:lnTo>
                    <a:pt x="1906524" y="1082039"/>
                  </a:lnTo>
                  <a:lnTo>
                    <a:pt x="1906524" y="0"/>
                  </a:lnTo>
                  <a:close/>
                </a:path>
              </a:pathLst>
            </a:custGeom>
            <a:solidFill>
              <a:srgbClr val="4F81BD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63667" y="3151632"/>
              <a:ext cx="1906905" cy="1082040"/>
            </a:xfrm>
            <a:custGeom>
              <a:avLst/>
              <a:gdLst/>
              <a:ahLst/>
              <a:cxnLst/>
              <a:rect l="l" t="t" r="r" b="b"/>
              <a:pathLst>
                <a:path w="1906904" h="1082039">
                  <a:moveTo>
                    <a:pt x="0" y="0"/>
                  </a:moveTo>
                  <a:lnTo>
                    <a:pt x="1906524" y="0"/>
                  </a:lnTo>
                  <a:lnTo>
                    <a:pt x="1906524" y="1082039"/>
                  </a:lnTo>
                  <a:lnTo>
                    <a:pt x="0" y="108203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68240" y="3437904"/>
            <a:ext cx="19215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F497D"/>
                </a:solidFill>
                <a:latin typeface="Meiryo UI"/>
                <a:cs typeface="Meiryo UI"/>
              </a:rPr>
              <a:t>C.</a:t>
            </a:r>
            <a:r>
              <a:rPr dirty="0" sz="1600" spc="-35" b="1">
                <a:solidFill>
                  <a:srgbClr val="1F497D"/>
                </a:solidFill>
                <a:latin typeface="Meiryo UI"/>
                <a:cs typeface="Meiryo UI"/>
              </a:rPr>
              <a:t> </a:t>
            </a:r>
            <a:r>
              <a:rPr dirty="0" sz="1600" spc="-5" b="1">
                <a:solidFill>
                  <a:srgbClr val="1F497D"/>
                </a:solidFill>
                <a:latin typeface="Meiryo UI"/>
                <a:cs typeface="Meiryo UI"/>
              </a:rPr>
              <a:t>機能縮小</a:t>
            </a:r>
            <a:endParaRPr sz="1600">
              <a:latin typeface="Meiryo UI"/>
              <a:cs typeface="Meiryo UI"/>
            </a:endParaRPr>
          </a:p>
          <a:p>
            <a:pPr marL="692150">
              <a:lnSpc>
                <a:spcPct val="100000"/>
              </a:lnSpc>
            </a:pPr>
            <a:r>
              <a:rPr dirty="0" sz="1600" spc="-10" b="1">
                <a:solidFill>
                  <a:srgbClr val="1F497D"/>
                </a:solidFill>
                <a:latin typeface="Meiryo UI"/>
                <a:cs typeface="Meiryo UI"/>
              </a:rPr>
              <a:t>・</a:t>
            </a:r>
            <a:r>
              <a:rPr dirty="0" sz="1600" spc="-5" b="1">
                <a:solidFill>
                  <a:srgbClr val="1F497D"/>
                </a:solidFill>
                <a:latin typeface="Meiryo UI"/>
                <a:cs typeface="Meiryo UI"/>
              </a:rPr>
              <a:t>廃棄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58905" y="2011489"/>
            <a:ext cx="1916430" cy="1090295"/>
            <a:chOff x="4958905" y="2011489"/>
            <a:chExt cx="1916430" cy="1090295"/>
          </a:xfrm>
        </p:grpSpPr>
        <p:sp>
          <p:nvSpPr>
            <p:cNvPr id="15" name="object 15"/>
            <p:cNvSpPr/>
            <p:nvPr/>
          </p:nvSpPr>
          <p:spPr>
            <a:xfrm>
              <a:off x="4963667" y="2016251"/>
              <a:ext cx="1906905" cy="1080770"/>
            </a:xfrm>
            <a:custGeom>
              <a:avLst/>
              <a:gdLst/>
              <a:ahLst/>
              <a:cxnLst/>
              <a:rect l="l" t="t" r="r" b="b"/>
              <a:pathLst>
                <a:path w="1906904" h="1080770">
                  <a:moveTo>
                    <a:pt x="1906524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906524" y="1080515"/>
                  </a:lnTo>
                  <a:lnTo>
                    <a:pt x="1906524" y="0"/>
                  </a:lnTo>
                  <a:close/>
                </a:path>
              </a:pathLst>
            </a:custGeom>
            <a:solidFill>
              <a:srgbClr val="95B3D7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63667" y="2016251"/>
              <a:ext cx="1906905" cy="1080770"/>
            </a:xfrm>
            <a:custGeom>
              <a:avLst/>
              <a:gdLst/>
              <a:ahLst/>
              <a:cxnLst/>
              <a:rect l="l" t="t" r="r" b="b"/>
              <a:pathLst>
                <a:path w="1906904" h="1080770">
                  <a:moveTo>
                    <a:pt x="0" y="0"/>
                  </a:moveTo>
                  <a:lnTo>
                    <a:pt x="1906524" y="0"/>
                  </a:lnTo>
                  <a:lnTo>
                    <a:pt x="1906524" y="1080515"/>
                  </a:lnTo>
                  <a:lnTo>
                    <a:pt x="0" y="10805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5B3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968240" y="2217462"/>
            <a:ext cx="1921510" cy="68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F497D"/>
                </a:solidFill>
                <a:latin typeface="Meiryo UI"/>
                <a:cs typeface="Meiryo UI"/>
              </a:rPr>
              <a:t>A. </a:t>
            </a:r>
            <a:r>
              <a:rPr dirty="0" sz="1600" spc="-5" b="1">
                <a:solidFill>
                  <a:srgbClr val="1F497D"/>
                </a:solidFill>
                <a:latin typeface="Meiryo UI"/>
                <a:cs typeface="Meiryo UI"/>
              </a:rPr>
              <a:t>機能分割</a:t>
            </a:r>
            <a:endParaRPr sz="1600">
              <a:latin typeface="Meiryo UI"/>
              <a:cs typeface="Meiryo UI"/>
            </a:endParaRPr>
          </a:p>
          <a:p>
            <a:pPr marL="692150">
              <a:lnSpc>
                <a:spcPts val="1920"/>
              </a:lnSpc>
            </a:pPr>
            <a:r>
              <a:rPr dirty="0" sz="1600" spc="-10" b="1">
                <a:solidFill>
                  <a:srgbClr val="1F497D"/>
                </a:solidFill>
                <a:latin typeface="Meiryo UI"/>
                <a:cs typeface="Meiryo UI"/>
              </a:rPr>
              <a:t>・</a:t>
            </a:r>
            <a:r>
              <a:rPr dirty="0" sz="1600" spc="-5" b="1">
                <a:solidFill>
                  <a:srgbClr val="1F497D"/>
                </a:solidFill>
                <a:latin typeface="Meiryo UI"/>
                <a:cs typeface="Meiryo UI"/>
              </a:rPr>
              <a:t>刷新</a:t>
            </a:r>
            <a:endParaRPr sz="1600">
              <a:latin typeface="Meiryo UI"/>
              <a:cs typeface="Meiryo UI"/>
            </a:endParaRPr>
          </a:p>
          <a:p>
            <a:pPr marL="243840">
              <a:lnSpc>
                <a:spcPts val="1320"/>
              </a:lnSpc>
            </a:pP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（</a:t>
            </a:r>
            <a:r>
              <a:rPr dirty="0" sz="1100" spc="-5" b="1">
                <a:solidFill>
                  <a:srgbClr val="1F497D"/>
                </a:solidFill>
                <a:latin typeface="Meiryo UI"/>
                <a:cs typeface="Meiryo UI"/>
              </a:rPr>
              <a:t>ク</a:t>
            </a: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ラウ</a:t>
            </a:r>
            <a:r>
              <a:rPr dirty="0" sz="1100" spc="-5" b="1">
                <a:solidFill>
                  <a:srgbClr val="1F497D"/>
                </a:solidFill>
                <a:latin typeface="Meiryo UI"/>
                <a:cs typeface="Meiryo UI"/>
              </a:rPr>
              <a:t>ド</a:t>
            </a: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上で再</a:t>
            </a:r>
            <a:r>
              <a:rPr dirty="0" sz="1100" spc="-15" b="1">
                <a:solidFill>
                  <a:srgbClr val="1F497D"/>
                </a:solidFill>
                <a:latin typeface="Meiryo UI"/>
                <a:cs typeface="Meiryo UI"/>
              </a:rPr>
              <a:t>構</a:t>
            </a: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築）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12673" y="3143821"/>
            <a:ext cx="1914525" cy="1090295"/>
            <a:chOff x="6912673" y="3143821"/>
            <a:chExt cx="1914525" cy="1090295"/>
          </a:xfrm>
        </p:grpSpPr>
        <p:sp>
          <p:nvSpPr>
            <p:cNvPr id="19" name="object 19"/>
            <p:cNvSpPr/>
            <p:nvPr/>
          </p:nvSpPr>
          <p:spPr>
            <a:xfrm>
              <a:off x="6917435" y="3148583"/>
              <a:ext cx="1905000" cy="1080770"/>
            </a:xfrm>
            <a:custGeom>
              <a:avLst/>
              <a:gdLst/>
              <a:ahLst/>
              <a:cxnLst/>
              <a:rect l="l" t="t" r="r" b="b"/>
              <a:pathLst>
                <a:path w="1905000" h="1080770">
                  <a:moveTo>
                    <a:pt x="1905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905000" y="1080515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9BBB59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17435" y="3148583"/>
              <a:ext cx="1905000" cy="1080770"/>
            </a:xfrm>
            <a:custGeom>
              <a:avLst/>
              <a:gdLst/>
              <a:ahLst/>
              <a:cxnLst/>
              <a:rect l="l" t="t" r="r" b="b"/>
              <a:pathLst>
                <a:path w="1905000" h="1080770">
                  <a:moveTo>
                    <a:pt x="0" y="0"/>
                  </a:moveTo>
                  <a:lnTo>
                    <a:pt x="1905000" y="0"/>
                  </a:lnTo>
                  <a:lnTo>
                    <a:pt x="1905000" y="1080515"/>
                  </a:lnTo>
                  <a:lnTo>
                    <a:pt x="0" y="10805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98385" y="3471796"/>
            <a:ext cx="1919605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7195">
              <a:lnSpc>
                <a:spcPts val="1920"/>
              </a:lnSpc>
              <a:spcBef>
                <a:spcPts val="95"/>
              </a:spcBef>
            </a:pPr>
            <a:r>
              <a:rPr dirty="0" sz="1600" spc="-25" b="1">
                <a:solidFill>
                  <a:srgbClr val="1F497D"/>
                </a:solidFill>
                <a:latin typeface="Meiryo UI"/>
                <a:cs typeface="Meiryo UI"/>
              </a:rPr>
              <a:t>D.</a:t>
            </a:r>
            <a:r>
              <a:rPr dirty="0" sz="1600" spc="-20" b="1">
                <a:solidFill>
                  <a:srgbClr val="1F497D"/>
                </a:solidFill>
                <a:latin typeface="Meiryo UI"/>
                <a:cs typeface="Meiryo UI"/>
              </a:rPr>
              <a:t> </a:t>
            </a:r>
            <a:r>
              <a:rPr dirty="0" sz="1600" spc="-5" b="1">
                <a:solidFill>
                  <a:srgbClr val="1F497D"/>
                </a:solidFill>
                <a:latin typeface="Meiryo UI"/>
                <a:cs typeface="Meiryo UI"/>
              </a:rPr>
              <a:t>現状維持</a:t>
            </a:r>
            <a:endParaRPr sz="1600">
              <a:latin typeface="Meiryo UI"/>
              <a:cs typeface="Meiryo UI"/>
            </a:endParaRPr>
          </a:p>
          <a:p>
            <a:pPr marL="629285">
              <a:lnSpc>
                <a:spcPts val="1320"/>
              </a:lnSpc>
            </a:pP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（塩漬け）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12673" y="2011489"/>
            <a:ext cx="1914525" cy="1090295"/>
            <a:chOff x="6912673" y="2011489"/>
            <a:chExt cx="1914525" cy="1090295"/>
          </a:xfrm>
        </p:grpSpPr>
        <p:sp>
          <p:nvSpPr>
            <p:cNvPr id="23" name="object 23"/>
            <p:cNvSpPr/>
            <p:nvPr/>
          </p:nvSpPr>
          <p:spPr>
            <a:xfrm>
              <a:off x="6917435" y="2016251"/>
              <a:ext cx="1905000" cy="1080770"/>
            </a:xfrm>
            <a:custGeom>
              <a:avLst/>
              <a:gdLst/>
              <a:ahLst/>
              <a:cxnLst/>
              <a:rect l="l" t="t" r="r" b="b"/>
              <a:pathLst>
                <a:path w="1905000" h="1080770">
                  <a:moveTo>
                    <a:pt x="1905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905000" y="1080515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D7E4BD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17435" y="2016251"/>
              <a:ext cx="1905000" cy="1080770"/>
            </a:xfrm>
            <a:custGeom>
              <a:avLst/>
              <a:gdLst/>
              <a:ahLst/>
              <a:cxnLst/>
              <a:rect l="l" t="t" r="r" b="b"/>
              <a:pathLst>
                <a:path w="1905000" h="1080770">
                  <a:moveTo>
                    <a:pt x="0" y="0"/>
                  </a:moveTo>
                  <a:lnTo>
                    <a:pt x="1905000" y="0"/>
                  </a:lnTo>
                  <a:lnTo>
                    <a:pt x="1905000" y="1080515"/>
                  </a:lnTo>
                  <a:lnTo>
                    <a:pt x="0" y="10805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7E4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98385" y="2339382"/>
            <a:ext cx="1919605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1640">
              <a:lnSpc>
                <a:spcPts val="1920"/>
              </a:lnSpc>
              <a:spcBef>
                <a:spcPts val="95"/>
              </a:spcBef>
            </a:pPr>
            <a:r>
              <a:rPr dirty="0" sz="1600" spc="-15" b="1">
                <a:solidFill>
                  <a:srgbClr val="1F497D"/>
                </a:solidFill>
                <a:latin typeface="Meiryo UI"/>
                <a:cs typeface="Meiryo UI"/>
              </a:rPr>
              <a:t>B.</a:t>
            </a:r>
            <a:r>
              <a:rPr dirty="0" sz="1600" spc="-20" b="1">
                <a:solidFill>
                  <a:srgbClr val="1F497D"/>
                </a:solidFill>
                <a:latin typeface="Meiryo UI"/>
                <a:cs typeface="Meiryo UI"/>
              </a:rPr>
              <a:t> </a:t>
            </a:r>
            <a:r>
              <a:rPr dirty="0" sz="1600" spc="-5" b="1">
                <a:solidFill>
                  <a:srgbClr val="1F497D"/>
                </a:solidFill>
                <a:latin typeface="Meiryo UI"/>
                <a:cs typeface="Meiryo UI"/>
              </a:rPr>
              <a:t>機能追加</a:t>
            </a:r>
            <a:endParaRPr sz="1600">
              <a:latin typeface="Meiryo UI"/>
              <a:cs typeface="Meiryo UI"/>
            </a:endParaRPr>
          </a:p>
          <a:p>
            <a:pPr marL="198120">
              <a:lnSpc>
                <a:spcPts val="1320"/>
              </a:lnSpc>
            </a:pP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（</a:t>
            </a:r>
            <a:r>
              <a:rPr dirty="0" sz="1100" spc="-5" b="1">
                <a:solidFill>
                  <a:srgbClr val="1F497D"/>
                </a:solidFill>
                <a:latin typeface="Meiryo UI"/>
                <a:cs typeface="Meiryo UI"/>
              </a:rPr>
              <a:t>ク</a:t>
            </a: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ラウ</a:t>
            </a:r>
            <a:r>
              <a:rPr dirty="0" sz="1100" spc="-5" b="1">
                <a:solidFill>
                  <a:srgbClr val="1F497D"/>
                </a:solidFill>
                <a:latin typeface="Meiryo UI"/>
                <a:cs typeface="Meiryo UI"/>
              </a:rPr>
              <a:t>ド</a:t>
            </a: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上</a:t>
            </a:r>
            <a:r>
              <a:rPr dirty="0" sz="1100" spc="-5" b="1">
                <a:solidFill>
                  <a:srgbClr val="1F497D"/>
                </a:solidFill>
                <a:latin typeface="Meiryo UI"/>
                <a:cs typeface="Meiryo UI"/>
              </a:rPr>
              <a:t>で機</a:t>
            </a:r>
            <a:r>
              <a:rPr dirty="0" sz="1100" spc="-15" b="1">
                <a:solidFill>
                  <a:srgbClr val="1F497D"/>
                </a:solidFill>
                <a:latin typeface="Meiryo UI"/>
                <a:cs typeface="Meiryo UI"/>
              </a:rPr>
              <a:t>能</a:t>
            </a: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追加）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17868" y="2903852"/>
            <a:ext cx="4504690" cy="2994025"/>
            <a:chOff x="5117868" y="2903852"/>
            <a:chExt cx="4504690" cy="2994025"/>
          </a:xfrm>
        </p:grpSpPr>
        <p:sp>
          <p:nvSpPr>
            <p:cNvPr id="27" name="object 27"/>
            <p:cNvSpPr/>
            <p:nvPr/>
          </p:nvSpPr>
          <p:spPr>
            <a:xfrm>
              <a:off x="5130885" y="4023677"/>
              <a:ext cx="635635" cy="910590"/>
            </a:xfrm>
            <a:custGeom>
              <a:avLst/>
              <a:gdLst/>
              <a:ahLst/>
              <a:cxnLst/>
              <a:rect l="l" t="t" r="r" b="b"/>
              <a:pathLst>
                <a:path w="635635" h="910589">
                  <a:moveTo>
                    <a:pt x="635168" y="910272"/>
                  </a:moveTo>
                  <a:lnTo>
                    <a:pt x="577439" y="893729"/>
                  </a:lnTo>
                  <a:lnTo>
                    <a:pt x="520136" y="877048"/>
                  </a:lnTo>
                  <a:lnTo>
                    <a:pt x="463684" y="860090"/>
                  </a:lnTo>
                  <a:lnTo>
                    <a:pt x="408510" y="842718"/>
                  </a:lnTo>
                  <a:lnTo>
                    <a:pt x="355039" y="824794"/>
                  </a:lnTo>
                  <a:lnTo>
                    <a:pt x="303696" y="806180"/>
                  </a:lnTo>
                  <a:lnTo>
                    <a:pt x="254908" y="786737"/>
                  </a:lnTo>
                  <a:lnTo>
                    <a:pt x="209100" y="766327"/>
                  </a:lnTo>
                  <a:lnTo>
                    <a:pt x="166697" y="744813"/>
                  </a:lnTo>
                  <a:lnTo>
                    <a:pt x="128126" y="722056"/>
                  </a:lnTo>
                  <a:lnTo>
                    <a:pt x="93811" y="697918"/>
                  </a:lnTo>
                  <a:lnTo>
                    <a:pt x="64179" y="672261"/>
                  </a:lnTo>
                  <a:lnTo>
                    <a:pt x="20666" y="615839"/>
                  </a:lnTo>
                  <a:lnTo>
                    <a:pt x="870" y="551922"/>
                  </a:lnTo>
                  <a:lnTo>
                    <a:pt x="0" y="517136"/>
                  </a:lnTo>
                  <a:lnTo>
                    <a:pt x="4604" y="480574"/>
                  </a:lnTo>
                  <a:lnTo>
                    <a:pt x="14266" y="442372"/>
                  </a:lnTo>
                  <a:lnTo>
                    <a:pt x="28567" y="402666"/>
                  </a:lnTo>
                  <a:lnTo>
                    <a:pt x="47088" y="361590"/>
                  </a:lnTo>
                  <a:lnTo>
                    <a:pt x="69411" y="319282"/>
                  </a:lnTo>
                  <a:lnTo>
                    <a:pt x="95118" y="275877"/>
                  </a:lnTo>
                  <a:lnTo>
                    <a:pt x="123790" y="231510"/>
                  </a:lnTo>
                  <a:lnTo>
                    <a:pt x="155008" y="186316"/>
                  </a:lnTo>
                  <a:lnTo>
                    <a:pt x="188355" y="140433"/>
                  </a:lnTo>
                  <a:lnTo>
                    <a:pt x="223411" y="93996"/>
                  </a:lnTo>
                  <a:lnTo>
                    <a:pt x="259759" y="47139"/>
                  </a:lnTo>
                  <a:lnTo>
                    <a:pt x="296980" y="0"/>
                  </a:lnTo>
                </a:path>
              </a:pathLst>
            </a:custGeom>
            <a:ln w="25907">
              <a:solidFill>
                <a:srgbClr val="1F497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69708" y="397230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99098" y="0"/>
                  </a:moveTo>
                  <a:lnTo>
                    <a:pt x="0" y="20421"/>
                  </a:lnTo>
                  <a:lnTo>
                    <a:pt x="101307" y="101155"/>
                  </a:lnTo>
                  <a:lnTo>
                    <a:pt x="99098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93954" y="2985249"/>
              <a:ext cx="407034" cy="1910714"/>
            </a:xfrm>
            <a:custGeom>
              <a:avLst/>
              <a:gdLst/>
              <a:ahLst/>
              <a:cxnLst/>
              <a:rect l="l" t="t" r="r" b="b"/>
              <a:pathLst>
                <a:path w="407034" h="1910714">
                  <a:moveTo>
                    <a:pt x="406896" y="1910600"/>
                  </a:moveTo>
                  <a:lnTo>
                    <a:pt x="372238" y="1878774"/>
                  </a:lnTo>
                  <a:lnTo>
                    <a:pt x="337805" y="1846715"/>
                  </a:lnTo>
                  <a:lnTo>
                    <a:pt x="303822" y="1814189"/>
                  </a:lnTo>
                  <a:lnTo>
                    <a:pt x="270512" y="1780962"/>
                  </a:lnTo>
                  <a:lnTo>
                    <a:pt x="238100" y="1746802"/>
                  </a:lnTo>
                  <a:lnTo>
                    <a:pt x="206812" y="1711475"/>
                  </a:lnTo>
                  <a:lnTo>
                    <a:pt x="176871" y="1674746"/>
                  </a:lnTo>
                  <a:lnTo>
                    <a:pt x="148501" y="1636383"/>
                  </a:lnTo>
                  <a:lnTo>
                    <a:pt x="121929" y="1596153"/>
                  </a:lnTo>
                  <a:lnTo>
                    <a:pt x="97378" y="1553820"/>
                  </a:lnTo>
                  <a:lnTo>
                    <a:pt x="75072" y="1509153"/>
                  </a:lnTo>
                  <a:lnTo>
                    <a:pt x="55237" y="1461917"/>
                  </a:lnTo>
                  <a:lnTo>
                    <a:pt x="38097" y="1411879"/>
                  </a:lnTo>
                  <a:lnTo>
                    <a:pt x="23877" y="1358806"/>
                  </a:lnTo>
                  <a:lnTo>
                    <a:pt x="12801" y="1302464"/>
                  </a:lnTo>
                  <a:lnTo>
                    <a:pt x="5093" y="1242618"/>
                  </a:lnTo>
                  <a:lnTo>
                    <a:pt x="2116" y="1204153"/>
                  </a:lnTo>
                  <a:lnTo>
                    <a:pt x="435" y="1164339"/>
                  </a:lnTo>
                  <a:lnTo>
                    <a:pt x="0" y="1123231"/>
                  </a:lnTo>
                  <a:lnTo>
                    <a:pt x="757" y="1080882"/>
                  </a:lnTo>
                  <a:lnTo>
                    <a:pt x="2656" y="1037347"/>
                  </a:lnTo>
                  <a:lnTo>
                    <a:pt x="5644" y="992678"/>
                  </a:lnTo>
                  <a:lnTo>
                    <a:pt x="9671" y="946929"/>
                  </a:lnTo>
                  <a:lnTo>
                    <a:pt x="14685" y="900155"/>
                  </a:lnTo>
                  <a:lnTo>
                    <a:pt x="20634" y="852408"/>
                  </a:lnTo>
                  <a:lnTo>
                    <a:pt x="27467" y="803742"/>
                  </a:lnTo>
                  <a:lnTo>
                    <a:pt x="35131" y="754212"/>
                  </a:lnTo>
                  <a:lnTo>
                    <a:pt x="43576" y="703870"/>
                  </a:lnTo>
                  <a:lnTo>
                    <a:pt x="52749" y="652770"/>
                  </a:lnTo>
                  <a:lnTo>
                    <a:pt x="62600" y="600966"/>
                  </a:lnTo>
                  <a:lnTo>
                    <a:pt x="73076" y="548512"/>
                  </a:lnTo>
                  <a:lnTo>
                    <a:pt x="84126" y="495461"/>
                  </a:lnTo>
                  <a:lnTo>
                    <a:pt x="95698" y="441867"/>
                  </a:lnTo>
                  <a:lnTo>
                    <a:pt x="107741" y="387783"/>
                  </a:lnTo>
                  <a:lnTo>
                    <a:pt x="120204" y="333264"/>
                  </a:lnTo>
                  <a:lnTo>
                    <a:pt x="133033" y="278362"/>
                  </a:lnTo>
                  <a:lnTo>
                    <a:pt x="146179" y="223132"/>
                  </a:lnTo>
                  <a:lnTo>
                    <a:pt x="159589" y="167627"/>
                  </a:lnTo>
                  <a:lnTo>
                    <a:pt x="173212" y="111901"/>
                  </a:lnTo>
                  <a:lnTo>
                    <a:pt x="186996" y="56007"/>
                  </a:lnTo>
                  <a:lnTo>
                    <a:pt x="200889" y="0"/>
                  </a:lnTo>
                </a:path>
              </a:pathLst>
            </a:custGeom>
            <a:ln w="25908">
              <a:solidFill>
                <a:srgbClr val="4F81B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528896" y="2922268"/>
              <a:ext cx="125730" cy="91440"/>
            </a:xfrm>
            <a:custGeom>
              <a:avLst/>
              <a:gdLst/>
              <a:ahLst/>
              <a:cxnLst/>
              <a:rect l="l" t="t" r="r" b="b"/>
              <a:pathLst>
                <a:path w="125729" h="91439">
                  <a:moveTo>
                    <a:pt x="81622" y="0"/>
                  </a:moveTo>
                  <a:lnTo>
                    <a:pt x="0" y="59778"/>
                  </a:lnTo>
                  <a:lnTo>
                    <a:pt x="125704" y="91071"/>
                  </a:lnTo>
                  <a:lnTo>
                    <a:pt x="8162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817358" y="4029252"/>
              <a:ext cx="419100" cy="868680"/>
            </a:xfrm>
            <a:custGeom>
              <a:avLst/>
              <a:gdLst/>
              <a:ahLst/>
              <a:cxnLst/>
              <a:rect l="l" t="t" r="r" b="b"/>
              <a:pathLst>
                <a:path w="419100" h="868679">
                  <a:moveTo>
                    <a:pt x="0" y="868121"/>
                  </a:moveTo>
                  <a:lnTo>
                    <a:pt x="51859" y="846393"/>
                  </a:lnTo>
                  <a:lnTo>
                    <a:pt x="103007" y="824328"/>
                  </a:lnTo>
                  <a:lnTo>
                    <a:pt x="152730" y="801589"/>
                  </a:lnTo>
                  <a:lnTo>
                    <a:pt x="200318" y="777840"/>
                  </a:lnTo>
                  <a:lnTo>
                    <a:pt x="245058" y="752744"/>
                  </a:lnTo>
                  <a:lnTo>
                    <a:pt x="286238" y="725964"/>
                  </a:lnTo>
                  <a:lnTo>
                    <a:pt x="323148" y="697163"/>
                  </a:lnTo>
                  <a:lnTo>
                    <a:pt x="355075" y="666004"/>
                  </a:lnTo>
                  <a:lnTo>
                    <a:pt x="381307" y="632151"/>
                  </a:lnTo>
                  <a:lnTo>
                    <a:pt x="401134" y="595267"/>
                  </a:lnTo>
                  <a:lnTo>
                    <a:pt x="413842" y="555015"/>
                  </a:lnTo>
                  <a:lnTo>
                    <a:pt x="418636" y="518395"/>
                  </a:lnTo>
                  <a:lnTo>
                    <a:pt x="418319" y="479358"/>
                  </a:lnTo>
                  <a:lnTo>
                    <a:pt x="413316" y="438102"/>
                  </a:lnTo>
                  <a:lnTo>
                    <a:pt x="404048" y="394829"/>
                  </a:lnTo>
                  <a:lnTo>
                    <a:pt x="390938" y="349738"/>
                  </a:lnTo>
                  <a:lnTo>
                    <a:pt x="374410" y="303029"/>
                  </a:lnTo>
                  <a:lnTo>
                    <a:pt x="354886" y="254903"/>
                  </a:lnTo>
                  <a:lnTo>
                    <a:pt x="332788" y="205558"/>
                  </a:lnTo>
                  <a:lnTo>
                    <a:pt x="308541" y="155195"/>
                  </a:lnTo>
                  <a:lnTo>
                    <a:pt x="282566" y="104015"/>
                  </a:lnTo>
                  <a:lnTo>
                    <a:pt x="255287" y="52216"/>
                  </a:lnTo>
                  <a:lnTo>
                    <a:pt x="227126" y="0"/>
                  </a:lnTo>
                </a:path>
              </a:pathLst>
            </a:custGeom>
            <a:ln w="25908">
              <a:solidFill>
                <a:srgbClr val="9BBB5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93794" y="3972308"/>
              <a:ext cx="114300" cy="99695"/>
            </a:xfrm>
            <a:custGeom>
              <a:avLst/>
              <a:gdLst/>
              <a:ahLst/>
              <a:cxnLst/>
              <a:rect l="l" t="t" r="r" b="b"/>
              <a:pathLst>
                <a:path w="114300" h="99695">
                  <a:moveTo>
                    <a:pt x="19596" y="0"/>
                  </a:moveTo>
                  <a:lnTo>
                    <a:pt x="0" y="99250"/>
                  </a:lnTo>
                  <a:lnTo>
                    <a:pt x="113690" y="37172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800014" y="2948878"/>
              <a:ext cx="809625" cy="2005964"/>
            </a:xfrm>
            <a:custGeom>
              <a:avLst/>
              <a:gdLst/>
              <a:ahLst/>
              <a:cxnLst/>
              <a:rect l="l" t="t" r="r" b="b"/>
              <a:pathLst>
                <a:path w="809625" h="2005964">
                  <a:moveTo>
                    <a:pt x="275602" y="2005622"/>
                  </a:moveTo>
                  <a:lnTo>
                    <a:pt x="313463" y="1967984"/>
                  </a:lnTo>
                  <a:lnTo>
                    <a:pt x="351155" y="1930321"/>
                  </a:lnTo>
                  <a:lnTo>
                    <a:pt x="388507" y="1892605"/>
                  </a:lnTo>
                  <a:lnTo>
                    <a:pt x="425350" y="1854810"/>
                  </a:lnTo>
                  <a:lnTo>
                    <a:pt x="461515" y="1816910"/>
                  </a:lnTo>
                  <a:lnTo>
                    <a:pt x="496831" y="1778879"/>
                  </a:lnTo>
                  <a:lnTo>
                    <a:pt x="531130" y="1740690"/>
                  </a:lnTo>
                  <a:lnTo>
                    <a:pt x="564241" y="1702318"/>
                  </a:lnTo>
                  <a:lnTo>
                    <a:pt x="595995" y="1663735"/>
                  </a:lnTo>
                  <a:lnTo>
                    <a:pt x="626223" y="1624916"/>
                  </a:lnTo>
                  <a:lnTo>
                    <a:pt x="654754" y="1585835"/>
                  </a:lnTo>
                  <a:lnTo>
                    <a:pt x="681420" y="1546464"/>
                  </a:lnTo>
                  <a:lnTo>
                    <a:pt x="706049" y="1506779"/>
                  </a:lnTo>
                  <a:lnTo>
                    <a:pt x="728474" y="1466752"/>
                  </a:lnTo>
                  <a:lnTo>
                    <a:pt x="748525" y="1426357"/>
                  </a:lnTo>
                  <a:lnTo>
                    <a:pt x="766030" y="1385569"/>
                  </a:lnTo>
                  <a:lnTo>
                    <a:pt x="780822" y="1344360"/>
                  </a:lnTo>
                  <a:lnTo>
                    <a:pt x="792731" y="1302705"/>
                  </a:lnTo>
                  <a:lnTo>
                    <a:pt x="801586" y="1260578"/>
                  </a:lnTo>
                  <a:lnTo>
                    <a:pt x="807219" y="1217951"/>
                  </a:lnTo>
                  <a:lnTo>
                    <a:pt x="809459" y="1174799"/>
                  </a:lnTo>
                  <a:lnTo>
                    <a:pt x="808137" y="1131096"/>
                  </a:lnTo>
                  <a:lnTo>
                    <a:pt x="803084" y="1086815"/>
                  </a:lnTo>
                  <a:lnTo>
                    <a:pt x="787299" y="1015622"/>
                  </a:lnTo>
                  <a:lnTo>
                    <a:pt x="762438" y="943025"/>
                  </a:lnTo>
                  <a:lnTo>
                    <a:pt x="746814" y="906232"/>
                  </a:lnTo>
                  <a:lnTo>
                    <a:pt x="729173" y="869126"/>
                  </a:lnTo>
                  <a:lnTo>
                    <a:pt x="709597" y="831721"/>
                  </a:lnTo>
                  <a:lnTo>
                    <a:pt x="688171" y="794030"/>
                  </a:lnTo>
                  <a:lnTo>
                    <a:pt x="664979" y="756065"/>
                  </a:lnTo>
                  <a:lnTo>
                    <a:pt x="640103" y="717839"/>
                  </a:lnTo>
                  <a:lnTo>
                    <a:pt x="613629" y="679366"/>
                  </a:lnTo>
                  <a:lnTo>
                    <a:pt x="585639" y="640658"/>
                  </a:lnTo>
                  <a:lnTo>
                    <a:pt x="556217" y="601729"/>
                  </a:lnTo>
                  <a:lnTo>
                    <a:pt x="525448" y="562590"/>
                  </a:lnTo>
                  <a:lnTo>
                    <a:pt x="493414" y="523256"/>
                  </a:lnTo>
                  <a:lnTo>
                    <a:pt x="460199" y="483740"/>
                  </a:lnTo>
                  <a:lnTo>
                    <a:pt x="425887" y="444053"/>
                  </a:lnTo>
                  <a:lnTo>
                    <a:pt x="390562" y="404210"/>
                  </a:lnTo>
                  <a:lnTo>
                    <a:pt x="354308" y="364222"/>
                  </a:lnTo>
                  <a:lnTo>
                    <a:pt x="317208" y="324104"/>
                  </a:lnTo>
                  <a:lnTo>
                    <a:pt x="279345" y="283868"/>
                  </a:lnTo>
                  <a:lnTo>
                    <a:pt x="240804" y="243527"/>
                  </a:lnTo>
                  <a:lnTo>
                    <a:pt x="201669" y="203093"/>
                  </a:lnTo>
                  <a:lnTo>
                    <a:pt x="162022" y="162581"/>
                  </a:lnTo>
                  <a:lnTo>
                    <a:pt x="121948" y="122002"/>
                  </a:lnTo>
                  <a:lnTo>
                    <a:pt x="81531" y="81371"/>
                  </a:lnTo>
                  <a:lnTo>
                    <a:pt x="40853" y="40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C3D69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754729" y="290385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9270" y="98755"/>
                  </a:lnTo>
                  <a:lnTo>
                    <a:pt x="98805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064" y="5391911"/>
              <a:ext cx="1804403" cy="49225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6812" y="5814186"/>
              <a:ext cx="499871" cy="836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3308" y="5419344"/>
              <a:ext cx="1709927" cy="39776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893308" y="5485638"/>
              <a:ext cx="1710055" cy="66675"/>
            </a:xfrm>
            <a:custGeom>
              <a:avLst/>
              <a:gdLst/>
              <a:ahLst/>
              <a:cxnLst/>
              <a:rect l="l" t="t" r="r" b="b"/>
              <a:pathLst>
                <a:path w="1710054" h="66675">
                  <a:moveTo>
                    <a:pt x="1709927" y="0"/>
                  </a:moveTo>
                  <a:lnTo>
                    <a:pt x="1656439" y="23132"/>
                  </a:lnTo>
                  <a:lnTo>
                    <a:pt x="1593200" y="33460"/>
                  </a:lnTo>
                  <a:lnTo>
                    <a:pt x="1553514" y="38232"/>
                  </a:lnTo>
                  <a:lnTo>
                    <a:pt x="1508851" y="42712"/>
                  </a:lnTo>
                  <a:lnTo>
                    <a:pt x="1459515" y="46877"/>
                  </a:lnTo>
                  <a:lnTo>
                    <a:pt x="1405807" y="50702"/>
                  </a:lnTo>
                  <a:lnTo>
                    <a:pt x="1348028" y="54165"/>
                  </a:lnTo>
                  <a:lnTo>
                    <a:pt x="1286481" y="57243"/>
                  </a:lnTo>
                  <a:lnTo>
                    <a:pt x="1221468" y="59911"/>
                  </a:lnTo>
                  <a:lnTo>
                    <a:pt x="1153289" y="62146"/>
                  </a:lnTo>
                  <a:lnTo>
                    <a:pt x="1082248" y="63925"/>
                  </a:lnTo>
                  <a:lnTo>
                    <a:pt x="1008645" y="65225"/>
                  </a:lnTo>
                  <a:lnTo>
                    <a:pt x="932783" y="66023"/>
                  </a:lnTo>
                  <a:lnTo>
                    <a:pt x="854963" y="66294"/>
                  </a:lnTo>
                  <a:lnTo>
                    <a:pt x="777144" y="66023"/>
                  </a:lnTo>
                  <a:lnTo>
                    <a:pt x="701282" y="65225"/>
                  </a:lnTo>
                  <a:lnTo>
                    <a:pt x="627679" y="63925"/>
                  </a:lnTo>
                  <a:lnTo>
                    <a:pt x="556638" y="62146"/>
                  </a:lnTo>
                  <a:lnTo>
                    <a:pt x="488459" y="59911"/>
                  </a:lnTo>
                  <a:lnTo>
                    <a:pt x="423446" y="57243"/>
                  </a:lnTo>
                  <a:lnTo>
                    <a:pt x="361899" y="54165"/>
                  </a:lnTo>
                  <a:lnTo>
                    <a:pt x="304120" y="50702"/>
                  </a:lnTo>
                  <a:lnTo>
                    <a:pt x="250412" y="46877"/>
                  </a:lnTo>
                  <a:lnTo>
                    <a:pt x="201076" y="42712"/>
                  </a:lnTo>
                  <a:lnTo>
                    <a:pt x="156413" y="38232"/>
                  </a:lnTo>
                  <a:lnTo>
                    <a:pt x="116727" y="33460"/>
                  </a:lnTo>
                  <a:lnTo>
                    <a:pt x="53488" y="23132"/>
                  </a:lnTo>
                  <a:lnTo>
                    <a:pt x="13774" y="11916"/>
                  </a:lnTo>
                  <a:lnTo>
                    <a:pt x="3493" y="6034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93308" y="5419344"/>
              <a:ext cx="1710055" cy="398145"/>
            </a:xfrm>
            <a:custGeom>
              <a:avLst/>
              <a:gdLst/>
              <a:ahLst/>
              <a:cxnLst/>
              <a:rect l="l" t="t" r="r" b="b"/>
              <a:pathLst>
                <a:path w="1710054" h="398145">
                  <a:moveTo>
                    <a:pt x="0" y="66293"/>
                  </a:moveTo>
                  <a:lnTo>
                    <a:pt x="53488" y="43161"/>
                  </a:lnTo>
                  <a:lnTo>
                    <a:pt x="116727" y="32833"/>
                  </a:lnTo>
                  <a:lnTo>
                    <a:pt x="156413" y="28061"/>
                  </a:lnTo>
                  <a:lnTo>
                    <a:pt x="201076" y="23581"/>
                  </a:lnTo>
                  <a:lnTo>
                    <a:pt x="250412" y="19416"/>
                  </a:lnTo>
                  <a:lnTo>
                    <a:pt x="304120" y="15591"/>
                  </a:lnTo>
                  <a:lnTo>
                    <a:pt x="361899" y="12128"/>
                  </a:lnTo>
                  <a:lnTo>
                    <a:pt x="423446" y="9050"/>
                  </a:lnTo>
                  <a:lnTo>
                    <a:pt x="488459" y="6382"/>
                  </a:lnTo>
                  <a:lnTo>
                    <a:pt x="556638" y="4147"/>
                  </a:lnTo>
                  <a:lnTo>
                    <a:pt x="627679" y="2368"/>
                  </a:lnTo>
                  <a:lnTo>
                    <a:pt x="701282" y="1068"/>
                  </a:lnTo>
                  <a:lnTo>
                    <a:pt x="777144" y="270"/>
                  </a:lnTo>
                  <a:lnTo>
                    <a:pt x="854963" y="0"/>
                  </a:lnTo>
                  <a:lnTo>
                    <a:pt x="932783" y="270"/>
                  </a:lnTo>
                  <a:lnTo>
                    <a:pt x="1008645" y="1068"/>
                  </a:lnTo>
                  <a:lnTo>
                    <a:pt x="1082248" y="2368"/>
                  </a:lnTo>
                  <a:lnTo>
                    <a:pt x="1153289" y="4147"/>
                  </a:lnTo>
                  <a:lnTo>
                    <a:pt x="1221468" y="6382"/>
                  </a:lnTo>
                  <a:lnTo>
                    <a:pt x="1286481" y="9050"/>
                  </a:lnTo>
                  <a:lnTo>
                    <a:pt x="1348028" y="12128"/>
                  </a:lnTo>
                  <a:lnTo>
                    <a:pt x="1405807" y="15591"/>
                  </a:lnTo>
                  <a:lnTo>
                    <a:pt x="1459515" y="19416"/>
                  </a:lnTo>
                  <a:lnTo>
                    <a:pt x="1508851" y="23581"/>
                  </a:lnTo>
                  <a:lnTo>
                    <a:pt x="1553514" y="28061"/>
                  </a:lnTo>
                  <a:lnTo>
                    <a:pt x="1593200" y="32833"/>
                  </a:lnTo>
                  <a:lnTo>
                    <a:pt x="1656439" y="43161"/>
                  </a:lnTo>
                  <a:lnTo>
                    <a:pt x="1696153" y="54377"/>
                  </a:lnTo>
                  <a:lnTo>
                    <a:pt x="1709927" y="66293"/>
                  </a:lnTo>
                  <a:lnTo>
                    <a:pt x="1709927" y="331469"/>
                  </a:lnTo>
                  <a:lnTo>
                    <a:pt x="1656439" y="354602"/>
                  </a:lnTo>
                  <a:lnTo>
                    <a:pt x="1593200" y="364930"/>
                  </a:lnTo>
                  <a:lnTo>
                    <a:pt x="1553514" y="369702"/>
                  </a:lnTo>
                  <a:lnTo>
                    <a:pt x="1508851" y="374182"/>
                  </a:lnTo>
                  <a:lnTo>
                    <a:pt x="1459515" y="378347"/>
                  </a:lnTo>
                  <a:lnTo>
                    <a:pt x="1405807" y="382172"/>
                  </a:lnTo>
                  <a:lnTo>
                    <a:pt x="1348028" y="385635"/>
                  </a:lnTo>
                  <a:lnTo>
                    <a:pt x="1286481" y="388713"/>
                  </a:lnTo>
                  <a:lnTo>
                    <a:pt x="1221468" y="391381"/>
                  </a:lnTo>
                  <a:lnTo>
                    <a:pt x="1153289" y="393616"/>
                  </a:lnTo>
                  <a:lnTo>
                    <a:pt x="1082248" y="395395"/>
                  </a:lnTo>
                  <a:lnTo>
                    <a:pt x="1008645" y="396695"/>
                  </a:lnTo>
                  <a:lnTo>
                    <a:pt x="932783" y="397493"/>
                  </a:lnTo>
                  <a:lnTo>
                    <a:pt x="854963" y="397763"/>
                  </a:lnTo>
                  <a:lnTo>
                    <a:pt x="777144" y="397493"/>
                  </a:lnTo>
                  <a:lnTo>
                    <a:pt x="701282" y="396695"/>
                  </a:lnTo>
                  <a:lnTo>
                    <a:pt x="627679" y="395395"/>
                  </a:lnTo>
                  <a:lnTo>
                    <a:pt x="556638" y="393616"/>
                  </a:lnTo>
                  <a:lnTo>
                    <a:pt x="488459" y="391381"/>
                  </a:lnTo>
                  <a:lnTo>
                    <a:pt x="423446" y="388713"/>
                  </a:lnTo>
                  <a:lnTo>
                    <a:pt x="361899" y="385635"/>
                  </a:lnTo>
                  <a:lnTo>
                    <a:pt x="304120" y="382172"/>
                  </a:lnTo>
                  <a:lnTo>
                    <a:pt x="250412" y="378347"/>
                  </a:lnTo>
                  <a:lnTo>
                    <a:pt x="201076" y="374182"/>
                  </a:lnTo>
                  <a:lnTo>
                    <a:pt x="156413" y="369702"/>
                  </a:lnTo>
                  <a:lnTo>
                    <a:pt x="116727" y="364930"/>
                  </a:lnTo>
                  <a:lnTo>
                    <a:pt x="53488" y="354602"/>
                  </a:lnTo>
                  <a:lnTo>
                    <a:pt x="13774" y="343386"/>
                  </a:lnTo>
                  <a:lnTo>
                    <a:pt x="0" y="331469"/>
                  </a:lnTo>
                  <a:lnTo>
                    <a:pt x="0" y="66293"/>
                  </a:lnTo>
                  <a:close/>
                </a:path>
              </a:pathLst>
            </a:custGeom>
            <a:ln w="914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618749" y="5547494"/>
            <a:ext cx="257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F497D"/>
                </a:solidFill>
                <a:latin typeface="Meiryo UI"/>
                <a:cs typeface="Meiryo UI"/>
              </a:rPr>
              <a:t>DB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26558" y="5880353"/>
            <a:ext cx="3089275" cy="186055"/>
          </a:xfrm>
          <a:prstGeom prst="rect">
            <a:avLst/>
          </a:prstGeom>
          <a:solidFill>
            <a:srgbClr val="4F81BD"/>
          </a:solidFill>
          <a:ln w="25907">
            <a:solidFill>
              <a:srgbClr val="385D8A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Meiryo UI"/>
                <a:cs typeface="Meiryo UI"/>
              </a:rPr>
              <a:t>物理サ</a:t>
            </a:r>
            <a:r>
              <a:rPr dirty="0" sz="1100" spc="-5" b="1">
                <a:solidFill>
                  <a:srgbClr val="FFFFFF"/>
                </a:solidFill>
                <a:latin typeface="Meiryo UI"/>
                <a:cs typeface="Meiryo UI"/>
              </a:rPr>
              <a:t>ー</a:t>
            </a:r>
            <a:r>
              <a:rPr dirty="0" sz="1100" b="1">
                <a:solidFill>
                  <a:srgbClr val="FFFFFF"/>
                </a:solidFill>
                <a:latin typeface="Meiryo UI"/>
                <a:cs typeface="Meiryo UI"/>
              </a:rPr>
              <a:t>バ/仮</a:t>
            </a:r>
            <a:r>
              <a:rPr dirty="0" sz="1100" spc="-15" b="1">
                <a:solidFill>
                  <a:srgbClr val="FFFFFF"/>
                </a:solidFill>
                <a:latin typeface="Meiryo UI"/>
                <a:cs typeface="Meiryo UI"/>
              </a:rPr>
              <a:t>想</a:t>
            </a:r>
            <a:r>
              <a:rPr dirty="0" sz="1100" spc="-5" b="1">
                <a:solidFill>
                  <a:srgbClr val="FFFFFF"/>
                </a:solidFill>
                <a:latin typeface="Meiryo UI"/>
                <a:cs typeface="Meiryo UI"/>
              </a:rPr>
              <a:t>マシ</a:t>
            </a:r>
            <a:r>
              <a:rPr dirty="0" sz="1100" b="1">
                <a:solidFill>
                  <a:srgbClr val="FFFFFF"/>
                </a:solidFill>
                <a:latin typeface="Meiryo UI"/>
                <a:cs typeface="Meiryo UI"/>
              </a:rPr>
              <a:t>ン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70932" y="4875276"/>
            <a:ext cx="3200400" cy="641985"/>
            <a:chOff x="5170932" y="4875276"/>
            <a:chExt cx="3200400" cy="641985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8552" y="5152644"/>
              <a:ext cx="3183635" cy="3063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7939" y="5391912"/>
              <a:ext cx="784859" cy="1249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7939" y="5137404"/>
              <a:ext cx="784859" cy="4267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5796" y="5180076"/>
              <a:ext cx="3089147" cy="2118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0932" y="4882895"/>
              <a:ext cx="1118615" cy="3215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3644" y="4875276"/>
              <a:ext cx="393191" cy="434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3644" y="5129022"/>
              <a:ext cx="393191" cy="1242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6557" y="4918710"/>
              <a:ext cx="1007363" cy="21031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10300" y="4887467"/>
              <a:ext cx="1117091" cy="32308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1488" y="4879847"/>
              <a:ext cx="393191" cy="4343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71488" y="5135118"/>
              <a:ext cx="393191" cy="12420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65925" y="4923282"/>
              <a:ext cx="1005839" cy="21183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2716" y="4887467"/>
              <a:ext cx="1118615" cy="3230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5428" y="4879847"/>
              <a:ext cx="393191" cy="43433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7308342" y="4923282"/>
            <a:ext cx="1007744" cy="336550"/>
            <a:chOff x="7308342" y="4923282"/>
            <a:chExt cx="1007744" cy="336550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15429" y="5135118"/>
              <a:ext cx="393191" cy="12420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08342" y="4923282"/>
              <a:ext cx="1007362" cy="211835"/>
            </a:xfrm>
            <a:prstGeom prst="rect">
              <a:avLst/>
            </a:prstGeom>
          </p:spPr>
        </p:pic>
      </p:grp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213603" y="4908041"/>
          <a:ext cx="3128010" cy="48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619"/>
                <a:gridCol w="1040130"/>
                <a:gridCol w="1025525"/>
              </a:tblGrid>
              <a:tr h="229362"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1F497D"/>
                          </a:solidFill>
                          <a:latin typeface="Meiryo UI"/>
                          <a:cs typeface="Meiryo UI"/>
                        </a:rPr>
                        <a:t>■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19050">
                    <a:lnL w="28575">
                      <a:solidFill>
                        <a:srgbClr val="1F497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1F497D"/>
                      </a:solidFill>
                      <a:prstDash val="solid"/>
                    </a:lnT>
                    <a:lnB w="28575">
                      <a:solidFill>
                        <a:srgbClr val="1F49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b="1">
                          <a:solidFill>
                            <a:srgbClr val="1F497D"/>
                          </a:solidFill>
                          <a:latin typeface="Meiryo UI"/>
                          <a:cs typeface="Meiryo UI"/>
                        </a:rPr>
                        <a:t>▲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4130">
                    <a:lnL w="28575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9BBB59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b="1">
                          <a:solidFill>
                            <a:srgbClr val="1F497D"/>
                          </a:solidFill>
                          <a:latin typeface="Meiryo UI"/>
                          <a:cs typeface="Meiryo UI"/>
                        </a:rPr>
                        <a:t>●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24130">
                    <a:lnL w="28575">
                      <a:solidFill>
                        <a:srgbClr val="9BBB59"/>
                      </a:solidFill>
                      <a:prstDash val="solid"/>
                    </a:lnL>
                    <a:lnR w="28575">
                      <a:solidFill>
                        <a:srgbClr val="9BBB59"/>
                      </a:solidFill>
                      <a:prstDash val="solid"/>
                    </a:lnR>
                    <a:lnT w="28575">
                      <a:solidFill>
                        <a:srgbClr val="9BBB59"/>
                      </a:solidFill>
                      <a:prstDash val="solid"/>
                    </a:lnT>
                    <a:lnB w="28575">
                      <a:solidFill>
                        <a:srgbClr val="9BBB59"/>
                      </a:solidFill>
                      <a:prstDash val="solid"/>
                    </a:lnB>
                  </a:tcPr>
                </a:tc>
              </a:tr>
              <a:tr h="24155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100" b="1">
                          <a:solidFill>
                            <a:srgbClr val="1F497D"/>
                          </a:solidFill>
                          <a:latin typeface="Meiryo UI"/>
                          <a:cs typeface="Meiryo UI"/>
                        </a:rPr>
                        <a:t>FW/MF</a:t>
                      </a:r>
                      <a:endParaRPr sz="1100">
                        <a:latin typeface="Meiryo UI"/>
                        <a:cs typeface="Meiryo UI"/>
                      </a:endParaRPr>
                    </a:p>
                  </a:txBody>
                  <a:tcPr marL="0" marR="0" marB="0" marT="52069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38100">
                      <a:solidFill>
                        <a:srgbClr val="9BBB59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1" name="object 61"/>
          <p:cNvGrpSpPr/>
          <p:nvPr/>
        </p:nvGrpSpPr>
        <p:grpSpPr>
          <a:xfrm>
            <a:off x="8474964" y="4899659"/>
            <a:ext cx="1118870" cy="379730"/>
            <a:chOff x="8474964" y="4899659"/>
            <a:chExt cx="1118870" cy="379730"/>
          </a:xfrm>
        </p:grpSpPr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74964" y="4907279"/>
              <a:ext cx="1118615" cy="32308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37676" y="5154929"/>
              <a:ext cx="393191" cy="12420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37676" y="4899659"/>
              <a:ext cx="393191" cy="4343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30590" y="4943093"/>
              <a:ext cx="1007363" cy="211835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530590" y="4943094"/>
            <a:ext cx="1007744" cy="212090"/>
          </a:xfrm>
          <a:prstGeom prst="rect">
            <a:avLst/>
          </a:prstGeom>
          <a:ln w="25907">
            <a:solidFill>
              <a:srgbClr val="C3D69B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b="1">
                <a:solidFill>
                  <a:srgbClr val="1F497D"/>
                </a:solidFill>
                <a:latin typeface="Meiryo UI"/>
                <a:cs typeface="Meiryo UI"/>
              </a:rPr>
              <a:t>◆</a:t>
            </a:r>
            <a:endParaRPr sz="1100">
              <a:latin typeface="Meiryo UI"/>
              <a:cs typeface="Meiryo U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8976" y="507491"/>
          <a:ext cx="9661525" cy="623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2790"/>
              </a:tblGrid>
              <a:tr h="874013">
                <a:tc>
                  <a:txBody>
                    <a:bodyPr/>
                    <a:lstStyle/>
                    <a:p>
                      <a:pPr marL="556895" marR="39370" indent="-343535">
                        <a:lnSpc>
                          <a:spcPct val="100000"/>
                        </a:lnSpc>
                        <a:spcBef>
                          <a:spcPts val="850"/>
                        </a:spcBef>
                        <a:buClr>
                          <a:srgbClr val="002060"/>
                        </a:buClr>
                        <a:buFont typeface="Wingdings"/>
                        <a:buChar char=""/>
                        <a:tabLst>
                          <a:tab pos="556260" algn="l"/>
                          <a:tab pos="557530" algn="l"/>
                        </a:tabLst>
                      </a:pPr>
                      <a:r>
                        <a:rPr dirty="0" sz="2000" spc="-5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ステ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刷新を含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めたシ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ステ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ムの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環境整備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取り組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む</a:t>
                      </a:r>
                      <a:r>
                        <a:rPr dirty="0" sz="2000" spc="-10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とを目的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2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ユー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ザ企業自身が</a:t>
                      </a:r>
                      <a:endParaRPr sz="2000">
                        <a:latin typeface="Meiryo UI"/>
                        <a:cs typeface="Meiryo UI"/>
                      </a:endParaRPr>
                    </a:p>
                    <a:p>
                      <a:pPr marL="556895" marR="39370">
                        <a:lnSpc>
                          <a:spcPct val="100000"/>
                        </a:lnSpc>
                      </a:pPr>
                      <a:r>
                        <a:rPr dirty="0" u="sng" sz="2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ITシス</a:t>
                      </a:r>
                      <a:r>
                        <a:rPr dirty="0" u="sng" sz="20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u="sng" sz="2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全体像を把握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よう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20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見</a:t>
                      </a:r>
                      <a:r>
                        <a:rPr dirty="0" u="sng" sz="2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える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u="sng" sz="20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指</a:t>
                      </a:r>
                      <a:r>
                        <a:rPr dirty="0" u="sng" sz="20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標</a:t>
                      </a:r>
                      <a:r>
                        <a:rPr dirty="0" u="sng" sz="20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診断</a:t>
                      </a:r>
                      <a:r>
                        <a:rPr dirty="0" u="sng" sz="2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u="sng" sz="2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u="sng" sz="20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20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構</a:t>
                      </a:r>
                      <a:r>
                        <a:rPr dirty="0" u="sng" sz="20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築</a:t>
                      </a:r>
                      <a:r>
                        <a:rPr dirty="0" sz="2000" spc="5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20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2000">
                          <a:latin typeface="Meiryo UI"/>
                          <a:cs typeface="Meiryo UI"/>
                        </a:rPr>
                        <a:t>。</a:t>
                      </a:r>
                      <a:endParaRPr sz="2000">
                        <a:latin typeface="Meiryo UI"/>
                        <a:cs typeface="Meiryo UI"/>
                      </a:endParaRPr>
                    </a:p>
                  </a:txBody>
                  <a:tcPr marL="0" marR="0" marB="0" marT="107950">
                    <a:lnB w="28575">
                      <a:solidFill>
                        <a:srgbClr val="F79646"/>
                      </a:solidFill>
                      <a:prstDash val="solid"/>
                    </a:lnB>
                    <a:solidFill>
                      <a:srgbClr val="99D6EC"/>
                    </a:solidFill>
                  </a:tcPr>
                </a:tc>
              </a:tr>
              <a:tr h="2024634">
                <a:tc>
                  <a:txBody>
                    <a:bodyPr/>
                    <a:lstStyle/>
                    <a:p>
                      <a:pPr marL="89535" marR="39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5" b="1">
                          <a:latin typeface="Meiryo UI"/>
                          <a:cs typeface="Meiryo UI"/>
                        </a:rPr>
                        <a:t>【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必要性】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75920" marR="39370" indent="-28702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/>
                        <a:buChar char=""/>
                        <a:tabLst>
                          <a:tab pos="375920" algn="l"/>
                          <a:tab pos="376555" algn="l"/>
                        </a:tabLst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DX推進に向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老朽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複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雑化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ブ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ラ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ボ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既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存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システム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刷新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多く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企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業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踏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み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出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せていない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現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状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があ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。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75920" marR="298450" indent="-287020">
                        <a:lnSpc>
                          <a:spcPts val="1520"/>
                        </a:lnSpc>
                        <a:spcBef>
                          <a:spcPts val="484"/>
                        </a:spcBef>
                        <a:buFont typeface="Wingdings"/>
                        <a:buChar char=""/>
                        <a:tabLst>
                          <a:tab pos="375920" algn="l"/>
                          <a:tab pos="376555" algn="l"/>
                        </a:tabLst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老朽化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複雑化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ブラ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ボ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ッ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ク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既存</a:t>
                      </a:r>
                      <a:r>
                        <a:rPr dirty="0" u="sng" sz="14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放置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た場合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➀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デ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タ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最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大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限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活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用で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きる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うな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DX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が実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現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u="sng" sz="14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u="sng" sz="14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ず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ま た、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➁将来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わた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り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運用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保守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費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高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騰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➂維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持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・保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守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でき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る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人材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が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枯渇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し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、セ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キ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ュリ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テ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ィ上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の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リス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ク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も高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ま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"/>
                          <a:cs typeface="Meiryo"/>
                        </a:rPr>
                        <a:t>る</a:t>
                      </a:r>
                      <a:r>
                        <a:rPr dirty="0" sz="1400">
                          <a:latin typeface="Meiryo"/>
                          <a:cs typeface="Meiryo"/>
                        </a:rPr>
                        <a:t>。</a:t>
                      </a:r>
                      <a:endParaRPr sz="1400">
                        <a:latin typeface="Meiryo"/>
                        <a:cs typeface="Meiryo"/>
                      </a:endParaRPr>
                    </a:p>
                    <a:p>
                      <a:pPr marL="376555" marR="161290" indent="-287020">
                        <a:lnSpc>
                          <a:spcPct val="100000"/>
                        </a:lnSpc>
                        <a:spcBef>
                          <a:spcPts val="434"/>
                        </a:spcBef>
                        <a:buFont typeface="Wingdings"/>
                        <a:buChar char=""/>
                        <a:tabLst>
                          <a:tab pos="375920" algn="l"/>
                          <a:tab pos="376555" algn="l"/>
                        </a:tabLst>
                      </a:pPr>
                      <a:r>
                        <a:rPr dirty="0" sz="1400" spc="5">
                          <a:latin typeface="Meiryo UI"/>
                          <a:cs typeface="Meiryo UI"/>
                        </a:rPr>
                        <a:t>しか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し、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う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た経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上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重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要な問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点に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者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適切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認識で</a:t>
                      </a:r>
                      <a:r>
                        <a:rPr dirty="0" u="sng" sz="14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ている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言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えな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い現状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にあ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。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情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報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テム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部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門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、 問題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認識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で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き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経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営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者に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上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問題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して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説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明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るの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難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との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指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摘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があ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。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75920" marR="264795" indent="-28702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Wingdings"/>
                        <a:buChar char=""/>
                        <a:tabLst>
                          <a:tab pos="375920" algn="l"/>
                          <a:tab pos="376555" algn="l"/>
                        </a:tabLst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こ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め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DX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足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せ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っ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既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存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シス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1400" spc="-2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ア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セス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メ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ト（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情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報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資産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「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見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える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化</a:t>
                      </a:r>
                      <a:r>
                        <a:rPr dirty="0" u="sng" sz="14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」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）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は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者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u="sng" sz="14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シ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刷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新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決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断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400" spc="-13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上 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で重要</a:t>
                      </a:r>
                      <a:r>
                        <a:rPr dirty="0" sz="1400" spc="5">
                          <a:latin typeface="Meiryo UI"/>
                          <a:cs typeface="Meiryo UI"/>
                        </a:rPr>
                        <a:t>であ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。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ま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ITシステム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対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4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観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点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らのガバ</a:t>
                      </a:r>
                      <a:r>
                        <a:rPr dirty="0" u="sng" sz="14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ナ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ンス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さ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れ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spc="-15">
                          <a:latin typeface="Meiryo UI"/>
                          <a:cs typeface="Meiryo UI"/>
                        </a:rPr>
                        <a:t>つ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い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明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か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4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必</a:t>
                      </a:r>
                      <a:r>
                        <a:rPr dirty="0" u="sng" sz="14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要</a:t>
                      </a:r>
                      <a:r>
                        <a:rPr dirty="0" sz="1400" spc="-10">
                          <a:latin typeface="Meiryo UI"/>
                          <a:cs typeface="Meiryo UI"/>
                        </a:rPr>
                        <a:t>があ</a:t>
                      </a:r>
                      <a:r>
                        <a:rPr dirty="0" sz="14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400">
                          <a:latin typeface="Meiryo UI"/>
                          <a:cs typeface="Meiryo UI"/>
                        </a:rPr>
                        <a:t>。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</a:tr>
              <a:tr h="3334512">
                <a:tc>
                  <a:txBody>
                    <a:bodyPr/>
                    <a:lstStyle/>
                    <a:p>
                      <a:pPr marL="33655" marR="393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spc="5" b="1">
                          <a:latin typeface="Meiryo UI"/>
                          <a:cs typeface="Meiryo UI"/>
                        </a:rPr>
                        <a:t>【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対応策】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3655" marR="393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00" b="1">
                          <a:latin typeface="Meiryo UI"/>
                          <a:cs typeface="Meiryo UI"/>
                        </a:rPr>
                        <a:t>（１）評価指標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策定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731520" algn="l"/>
                        </a:tabLst>
                      </a:pPr>
                      <a:r>
                        <a:rPr dirty="0" sz="1200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①	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次頁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示す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う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分類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想定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評価指標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策定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する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731520" algn="l"/>
                        </a:tabLst>
                      </a:pPr>
                      <a:r>
                        <a:rPr dirty="0" sz="1200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②	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民間ベン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ダ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ー企業等が評価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行う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先立っ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て、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簡易な形で統一的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情報資産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「見え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化」す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指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標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とす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。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731520" algn="l"/>
                        </a:tabLst>
                      </a:pPr>
                      <a:r>
                        <a:rPr dirty="0" sz="1200" b="1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③	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経営の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トップが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経営上の課題と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して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問題点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認識で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きる</a:t>
                      </a:r>
                      <a:r>
                        <a:rPr dirty="0" u="sng" sz="12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うな指標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とす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る。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731520" marR="175895" indent="-342900">
                        <a:lnSpc>
                          <a:spcPct val="110000"/>
                        </a:lnSpc>
                        <a:spcBef>
                          <a:spcPts val="300"/>
                        </a:spcBef>
                        <a:tabLst>
                          <a:tab pos="731520" algn="l"/>
                        </a:tabLst>
                      </a:pPr>
                      <a:r>
                        <a:rPr dirty="0" sz="1200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④	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評価が低かっ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場合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どうい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ったア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クション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をすべき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かまで示唆す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2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よ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うに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設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計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。指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標の策定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際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ては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項目ごと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数段階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ベ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設定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し、到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達 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度合い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応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じ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レ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ベ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付</a:t>
                      </a:r>
                      <a:r>
                        <a:rPr dirty="0" sz="1200" spc="-10">
                          <a:latin typeface="Meiryo UI"/>
                          <a:cs typeface="Meiryo UI"/>
                        </a:rPr>
                        <a:t>けを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行う。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33655" marR="393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 b="1">
                          <a:latin typeface="Meiryo UI"/>
                          <a:cs typeface="Meiryo UI"/>
                        </a:rPr>
                        <a:t>（２）指標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用いた中立的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立</a:t>
                      </a:r>
                      <a:r>
                        <a:rPr dirty="0" sz="1400" spc="-15" b="1">
                          <a:latin typeface="Meiryo UI"/>
                          <a:cs typeface="Meiryo UI"/>
                        </a:rPr>
                        <a:t>場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での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診断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キー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ム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構築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731520" algn="l"/>
                        </a:tabLst>
                      </a:pPr>
                      <a:r>
                        <a:rPr dirty="0" sz="1200" b="1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①	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中立的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組織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人材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集め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指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標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の検討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診断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実施す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体制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構築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る。ま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多数の診断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対応す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体制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構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築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る。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731520" algn="l"/>
                        </a:tabLst>
                      </a:pPr>
                      <a:r>
                        <a:rPr dirty="0" sz="1200" b="1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②	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ユ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u="sng" sz="12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ザ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企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業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の情報システム部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門やビジ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ネ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ス部門か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ら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参画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も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促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し、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人材交流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通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じ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技術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・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ス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キ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業務知識の理解の向上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にも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資す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る場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とす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る。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33655" marR="393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b="1">
                          <a:latin typeface="Meiryo UI"/>
                          <a:cs typeface="Meiryo UI"/>
                        </a:rPr>
                        <a:t>（３）診断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よる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イ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セ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ン</a:t>
                      </a:r>
                      <a:r>
                        <a:rPr dirty="0" sz="1400" spc="-10" b="1">
                          <a:latin typeface="Meiryo UI"/>
                          <a:cs typeface="Meiryo UI"/>
                        </a:rPr>
                        <a:t>テ</a:t>
                      </a:r>
                      <a:r>
                        <a:rPr dirty="0" sz="1400" spc="-5" b="1">
                          <a:latin typeface="Meiryo UI"/>
                          <a:cs typeface="Meiryo UI"/>
                        </a:rPr>
                        <a:t>ィ</a:t>
                      </a:r>
                      <a:r>
                        <a:rPr dirty="0" sz="1400" b="1">
                          <a:latin typeface="Meiryo UI"/>
                          <a:cs typeface="Meiryo UI"/>
                        </a:rPr>
                        <a:t>ブ</a:t>
                      </a:r>
                      <a:endParaRPr sz="14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731520" algn="l"/>
                        </a:tabLst>
                      </a:pPr>
                      <a:r>
                        <a:rPr dirty="0" sz="1200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①	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診断の結果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、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高評価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受け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た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企業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優良認定す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るこ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検討（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「攻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め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IT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経営銘柄」と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の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連動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な</a:t>
                      </a:r>
                      <a:r>
                        <a:rPr dirty="0" sz="1200" spc="-15">
                          <a:latin typeface="Meiryo UI"/>
                          <a:cs typeface="Meiryo UI"/>
                        </a:rPr>
                        <a:t>ど）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388620" marR="39370">
                        <a:lnSpc>
                          <a:spcPts val="1395"/>
                        </a:lnSpc>
                        <a:spcBef>
                          <a:spcPts val="445"/>
                        </a:spcBef>
                        <a:tabLst>
                          <a:tab pos="731520" algn="l"/>
                        </a:tabLst>
                      </a:pPr>
                      <a:r>
                        <a:rPr dirty="0" sz="1200" b="1">
                          <a:solidFill>
                            <a:srgbClr val="002060"/>
                          </a:solidFill>
                          <a:latin typeface="Meiryo UI"/>
                          <a:cs typeface="Meiryo UI"/>
                        </a:rPr>
                        <a:t>②	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他社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や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業種内での自社の位置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づ</a:t>
                      </a:r>
                      <a:r>
                        <a:rPr dirty="0" u="sng" sz="1200" spc="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け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等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を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経営者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示すツ</a:t>
                      </a:r>
                      <a:r>
                        <a:rPr dirty="0" u="sng" sz="1200" spc="-5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ー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Meiryo UI"/>
                          <a:cs typeface="Meiryo UI"/>
                        </a:rPr>
                        <a:t>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と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し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て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利用で</a:t>
                      </a:r>
                      <a:r>
                        <a:rPr dirty="0" sz="1200" spc="-5">
                          <a:latin typeface="Meiryo UI"/>
                          <a:cs typeface="Meiryo UI"/>
                        </a:rPr>
                        <a:t>きるよ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う</a:t>
                      </a:r>
                      <a:r>
                        <a:rPr dirty="0" sz="1200" spc="5">
                          <a:latin typeface="Meiryo UI"/>
                          <a:cs typeface="Meiryo UI"/>
                        </a:rPr>
                        <a:t>に</a:t>
                      </a:r>
                      <a:r>
                        <a:rPr dirty="0" sz="1200">
                          <a:latin typeface="Meiryo UI"/>
                          <a:cs typeface="Meiryo UI"/>
                        </a:rPr>
                        <a:t>設計。</a:t>
                      </a:r>
                      <a:endParaRPr sz="1200">
                        <a:latin typeface="Meiryo UI"/>
                        <a:cs typeface="Meiryo UI"/>
                      </a:endParaRPr>
                    </a:p>
                    <a:p>
                      <a:pPr marL="9399270">
                        <a:lnSpc>
                          <a:spcPts val="944"/>
                        </a:lnSpc>
                      </a:pPr>
                      <a:r>
                        <a:rPr dirty="0" sz="1400">
                          <a:latin typeface="Meiryo UI"/>
                          <a:cs typeface="Meiryo UI"/>
                        </a:rPr>
                        <a:t>28</a:t>
                      </a:r>
                      <a:endParaRPr sz="1400">
                        <a:latin typeface="Meiryo UI"/>
                        <a:cs typeface="Meiryo U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53981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3.2</a:t>
            </a:r>
            <a:r>
              <a:rPr dirty="0" spc="-75"/>
              <a:t> </a:t>
            </a:r>
            <a:r>
              <a:rPr dirty="0"/>
              <a:t>「見</a:t>
            </a:r>
            <a:r>
              <a:rPr dirty="0" spc="-5"/>
              <a:t>え</a:t>
            </a:r>
            <a:r>
              <a:rPr dirty="0"/>
              <a:t>る化」指標、診断</a:t>
            </a:r>
            <a:r>
              <a:rPr dirty="0" spc="-5"/>
              <a:t>スキーム</a:t>
            </a:r>
            <a:r>
              <a:rPr dirty="0" spc="-10"/>
              <a:t>の</a:t>
            </a:r>
            <a:r>
              <a:rPr dirty="0"/>
              <a:t>構築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74886" y="6577818"/>
            <a:ext cx="187325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latin typeface="Meiryo UI"/>
                <a:cs typeface="Meiryo UI"/>
              </a:rPr>
              <a:t>2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1299" y="1651144"/>
            <a:ext cx="498602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934" indent="-483870">
              <a:lnSpc>
                <a:spcPct val="100000"/>
              </a:lnSpc>
              <a:spcBef>
                <a:spcPts val="95"/>
              </a:spcBef>
              <a:buFont typeface="Meiryo UI"/>
              <a:buAutoNum type="arabicPeriod"/>
              <a:tabLst>
                <a:tab pos="496570" algn="l"/>
              </a:tabLst>
            </a:pPr>
            <a:r>
              <a:rPr dirty="0" sz="2800" spc="-5" b="1">
                <a:latin typeface="Meiryo UI"/>
                <a:cs typeface="Meiryo UI"/>
              </a:rPr>
              <a:t>検</a:t>
            </a:r>
            <a:r>
              <a:rPr dirty="0" sz="2800" spc="-5" b="1">
                <a:latin typeface="Meiryo UI"/>
                <a:cs typeface="Meiryo UI"/>
              </a:rPr>
              <a:t>討の背景</a:t>
            </a:r>
            <a:r>
              <a:rPr dirty="0" sz="2800" spc="-10" b="1">
                <a:latin typeface="Meiryo UI"/>
                <a:cs typeface="Meiryo UI"/>
              </a:rPr>
              <a:t>と</a:t>
            </a:r>
            <a:r>
              <a:rPr dirty="0" sz="2800" spc="-5" b="1">
                <a:latin typeface="Meiryo UI"/>
                <a:cs typeface="Meiryo UI"/>
              </a:rPr>
              <a:t>議論の</a:t>
            </a:r>
            <a:r>
              <a:rPr dirty="0" sz="2800" spc="-10" b="1">
                <a:latin typeface="Meiryo UI"/>
                <a:cs typeface="Meiryo UI"/>
              </a:rPr>
              <a:t>ス</a:t>
            </a:r>
            <a:r>
              <a:rPr dirty="0" sz="2800" spc="5" b="1">
                <a:latin typeface="Meiryo UI"/>
                <a:cs typeface="Meiryo UI"/>
              </a:rPr>
              <a:t>コ</a:t>
            </a:r>
            <a:r>
              <a:rPr dirty="0" sz="2800" spc="-15" b="1">
                <a:latin typeface="Meiryo UI"/>
                <a:cs typeface="Meiryo UI"/>
              </a:rPr>
              <a:t>ー</a:t>
            </a:r>
            <a:r>
              <a:rPr dirty="0" sz="2800" spc="-5" b="1">
                <a:latin typeface="Meiryo UI"/>
                <a:cs typeface="Meiryo UI"/>
              </a:rPr>
              <a:t>プ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6570" algn="l"/>
              </a:tabLst>
            </a:pPr>
            <a:r>
              <a:rPr dirty="0" sz="2800" spc="-20" b="1">
                <a:solidFill>
                  <a:srgbClr val="C0C0C0"/>
                </a:solidFill>
                <a:latin typeface="Meiryo UI"/>
                <a:cs typeface="Meiryo UI"/>
              </a:rPr>
              <a:t>DX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の推進に関する現状</a:t>
            </a:r>
            <a:r>
              <a:rPr dirty="0" sz="2800" spc="-10" b="1">
                <a:solidFill>
                  <a:srgbClr val="C0C0C0"/>
                </a:solidFill>
                <a:latin typeface="Meiryo UI"/>
                <a:cs typeface="Meiryo UI"/>
              </a:rPr>
              <a:t>と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課題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buAutoNum type="arabicPeriod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対応策の検討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buAutoNum type="arabicPeriod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今後の検討の方向性</a:t>
            </a:r>
            <a:endParaRPr sz="2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4369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95"/>
              <a:t> </a:t>
            </a:r>
            <a:r>
              <a:rPr dirty="0"/>
              <a:t>「見</a:t>
            </a:r>
            <a:r>
              <a:rPr dirty="0" spc="-5"/>
              <a:t>え</a:t>
            </a:r>
            <a:r>
              <a:rPr dirty="0"/>
              <a:t>る化」指標</a:t>
            </a:r>
            <a:r>
              <a:rPr dirty="0" spc="-10"/>
              <a:t>の</a:t>
            </a:r>
            <a:r>
              <a:rPr dirty="0"/>
              <a:t>イメ</a:t>
            </a:r>
            <a:r>
              <a:rPr dirty="0" spc="-5"/>
              <a:t>ージ</a:t>
            </a:r>
          </a:p>
        </p:txBody>
      </p:sp>
      <p:sp>
        <p:nvSpPr>
          <p:cNvPr id="3" name="object 3"/>
          <p:cNvSpPr/>
          <p:nvPr/>
        </p:nvSpPr>
        <p:spPr>
          <a:xfrm>
            <a:off x="200405" y="582930"/>
            <a:ext cx="9505315" cy="5943600"/>
          </a:xfrm>
          <a:custGeom>
            <a:avLst/>
            <a:gdLst/>
            <a:ahLst/>
            <a:cxnLst/>
            <a:rect l="l" t="t" r="r" b="b"/>
            <a:pathLst>
              <a:path w="9505315" h="5943600">
                <a:moveTo>
                  <a:pt x="0" y="0"/>
                </a:moveTo>
                <a:lnTo>
                  <a:pt x="9505188" y="0"/>
                </a:lnTo>
                <a:lnTo>
                  <a:pt x="9505188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BA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878" y="679414"/>
            <a:ext cx="9063990" cy="554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Meiryo UI"/>
                <a:cs typeface="Meiryo UI"/>
              </a:rPr>
              <a:t>（１）IT</a:t>
            </a:r>
            <a:r>
              <a:rPr dirty="0" sz="1600" b="1">
                <a:latin typeface="Meiryo UI"/>
                <a:cs typeface="Meiryo UI"/>
              </a:rPr>
              <a:t>シ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テ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-10" b="1">
                <a:latin typeface="Meiryo UI"/>
                <a:cs typeface="Meiryo UI"/>
              </a:rPr>
              <a:t>の現状</a:t>
            </a:r>
            <a:endParaRPr sz="1600">
              <a:latin typeface="Meiryo UI"/>
              <a:cs typeface="Meiryo UI"/>
            </a:endParaRPr>
          </a:p>
          <a:p>
            <a:pPr marL="413384">
              <a:lnSpc>
                <a:spcPct val="100000"/>
              </a:lnSpc>
              <a:spcBef>
                <a:spcPts val="1200"/>
              </a:spcBef>
              <a:tabLst>
                <a:tab pos="870585" algn="l"/>
              </a:tabLst>
            </a:pPr>
            <a:r>
              <a:rPr dirty="0" sz="1600" spc="-5" b="1">
                <a:latin typeface="Meiryo UI"/>
                <a:cs typeface="Meiryo UI"/>
              </a:rPr>
              <a:t>①	技術的負債の対象</a:t>
            </a:r>
            <a:r>
              <a:rPr dirty="0" sz="1600" spc="-10" b="1">
                <a:latin typeface="Meiryo UI"/>
                <a:cs typeface="Meiryo UI"/>
              </a:rPr>
              <a:t>と</a:t>
            </a:r>
            <a:r>
              <a:rPr dirty="0" sz="1600" spc="-5" b="1">
                <a:latin typeface="Meiryo UI"/>
                <a:cs typeface="Meiryo UI"/>
              </a:rPr>
              <a:t>度合い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具体</a:t>
            </a:r>
            <a:r>
              <a:rPr dirty="0" sz="1600" spc="5">
                <a:latin typeface="Meiryo UI"/>
                <a:cs typeface="Meiryo UI"/>
              </a:rPr>
              <a:t>的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見</a:t>
            </a:r>
            <a:r>
              <a:rPr dirty="0" sz="1600">
                <a:latin typeface="Meiryo UI"/>
                <a:cs typeface="Meiryo UI"/>
              </a:rPr>
              <a:t>える</a:t>
            </a:r>
            <a:r>
              <a:rPr dirty="0" sz="1600" spc="-5">
                <a:latin typeface="Meiryo UI"/>
                <a:cs typeface="Meiryo UI"/>
              </a:rPr>
              <a:t>化</a:t>
            </a:r>
            <a:endParaRPr sz="1600">
              <a:latin typeface="Meiryo UI"/>
              <a:cs typeface="Meiryo UI"/>
            </a:endParaRPr>
          </a:p>
          <a:p>
            <a:pPr marL="1155065" marR="135255" indent="-22860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b="1">
                <a:latin typeface="Meiryo UI"/>
                <a:cs typeface="Meiryo UI"/>
              </a:rPr>
              <a:t>資産・</a:t>
            </a:r>
            <a:r>
              <a:rPr dirty="0" sz="1400" spc="5" b="1">
                <a:latin typeface="Meiryo UI"/>
                <a:cs typeface="Meiryo UI"/>
              </a:rPr>
              <a:t>ラ</a:t>
            </a:r>
            <a:r>
              <a:rPr dirty="0" sz="1400" spc="-5" b="1">
                <a:latin typeface="Meiryo UI"/>
                <a:cs typeface="Meiryo UI"/>
              </a:rPr>
              <a:t>イ</a:t>
            </a:r>
            <a:r>
              <a:rPr dirty="0" sz="1400" spc="-10" b="1">
                <a:latin typeface="Meiryo UI"/>
                <a:cs typeface="Meiryo UI"/>
              </a:rPr>
              <a:t>セ</a:t>
            </a:r>
            <a:r>
              <a:rPr dirty="0" sz="1400" b="1">
                <a:latin typeface="Meiryo UI"/>
                <a:cs typeface="Meiryo UI"/>
              </a:rPr>
              <a:t>ン</a:t>
            </a:r>
            <a:r>
              <a:rPr dirty="0" sz="1400" spc="-10" b="1">
                <a:latin typeface="Meiryo UI"/>
                <a:cs typeface="Meiryo UI"/>
              </a:rPr>
              <a:t>ス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構成</a:t>
            </a:r>
            <a:r>
              <a:rPr dirty="0" sz="1400">
                <a:latin typeface="Meiryo UI"/>
                <a:cs typeface="Meiryo UI"/>
              </a:rPr>
              <a:t>：</a:t>
            </a:r>
            <a:r>
              <a:rPr dirty="0" sz="1400" spc="-10">
                <a:latin typeface="Meiryo UI"/>
                <a:cs typeface="Meiryo UI"/>
              </a:rPr>
              <a:t>サ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>
                <a:latin typeface="Meiryo UI"/>
                <a:cs typeface="Meiryo UI"/>
              </a:rPr>
              <a:t>構成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イセ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使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>
                <a:latin typeface="Meiryo UI"/>
                <a:cs typeface="Meiryo UI"/>
              </a:rPr>
              <a:t>状況</a:t>
            </a:r>
            <a:r>
              <a:rPr dirty="0" sz="1400" spc="-15">
                <a:latin typeface="Meiryo UI"/>
                <a:cs typeface="Meiryo UI"/>
              </a:rPr>
              <a:t>（</a:t>
            </a:r>
            <a:r>
              <a:rPr dirty="0" sz="1400" spc="-10">
                <a:latin typeface="Meiryo UI"/>
                <a:cs typeface="Meiryo UI"/>
              </a:rPr>
              <a:t>どれ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らい</a:t>
            </a:r>
            <a:r>
              <a:rPr dirty="0" sz="1400" spc="-15">
                <a:latin typeface="Meiryo UI"/>
                <a:cs typeface="Meiryo UI"/>
              </a:rPr>
              <a:t>古</a:t>
            </a:r>
            <a:r>
              <a:rPr dirty="0" sz="1400" spc="-10">
                <a:latin typeface="Meiryo UI"/>
                <a:cs typeface="Meiryo UI"/>
              </a:rPr>
              <a:t>いか</a:t>
            </a:r>
            <a:r>
              <a:rPr dirty="0" sz="1400">
                <a:latin typeface="Meiryo UI"/>
                <a:cs typeface="Meiryo UI"/>
              </a:rPr>
              <a:t>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運</a:t>
            </a:r>
            <a:r>
              <a:rPr dirty="0" sz="1400">
                <a:latin typeface="Meiryo UI"/>
                <a:cs typeface="Meiryo UI"/>
              </a:rPr>
              <a:t>用保</a:t>
            </a:r>
            <a:r>
              <a:rPr dirty="0" sz="1400" spc="-15">
                <a:latin typeface="Meiryo UI"/>
                <a:cs typeface="Meiryo UI"/>
              </a:rPr>
              <a:t>守</a:t>
            </a:r>
            <a:r>
              <a:rPr dirty="0" sz="1400">
                <a:latin typeface="Meiryo UI"/>
                <a:cs typeface="Meiryo UI"/>
              </a:rPr>
              <a:t>費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年</a:t>
            </a:r>
            <a:r>
              <a:rPr dirty="0" sz="1400" spc="-15">
                <a:latin typeface="Meiryo UI"/>
                <a:cs typeface="Meiryo UI"/>
              </a:rPr>
              <a:t>次</a:t>
            </a:r>
            <a:r>
              <a:rPr dirty="0" sz="1400">
                <a:latin typeface="Meiryo UI"/>
                <a:cs typeface="Meiryo UI"/>
              </a:rPr>
              <a:t>推移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よ </a:t>
            </a:r>
            <a:r>
              <a:rPr dirty="0" sz="1400" spc="5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、旧技術利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0">
                <a:latin typeface="Meiryo UI"/>
                <a:cs typeface="Meiryo UI"/>
              </a:rPr>
              <a:t>サポート</a:t>
            </a:r>
            <a:r>
              <a:rPr dirty="0" sz="1400">
                <a:latin typeface="Meiryo UI"/>
                <a:cs typeface="Meiryo UI"/>
              </a:rPr>
              <a:t>切</a:t>
            </a:r>
            <a:r>
              <a:rPr dirty="0" sz="1400" spc="-10">
                <a:latin typeface="Meiryo UI"/>
                <a:cs typeface="Meiryo UI"/>
              </a:rPr>
              <a:t>れのリ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ど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指</a:t>
            </a:r>
            <a:r>
              <a:rPr dirty="0" sz="1400">
                <a:latin typeface="Meiryo UI"/>
                <a:cs typeface="Meiryo UI"/>
              </a:rPr>
              <a:t>標化。</a:t>
            </a:r>
            <a:endParaRPr sz="1400">
              <a:latin typeface="Meiryo UI"/>
              <a:cs typeface="Meiryo UI"/>
            </a:endParaRPr>
          </a:p>
          <a:p>
            <a:pPr marL="1155065" marR="508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b="1">
                <a:latin typeface="Meiryo UI"/>
                <a:cs typeface="Meiryo UI"/>
              </a:rPr>
              <a:t>ソ</a:t>
            </a:r>
            <a:r>
              <a:rPr dirty="0" sz="1400" spc="-5" b="1">
                <a:latin typeface="Meiryo UI"/>
                <a:cs typeface="Meiryo UI"/>
              </a:rPr>
              <a:t>フト</a:t>
            </a:r>
            <a:r>
              <a:rPr dirty="0" sz="1400" b="1">
                <a:latin typeface="Meiryo UI"/>
                <a:cs typeface="Meiryo UI"/>
              </a:rPr>
              <a:t>ウ</a:t>
            </a:r>
            <a:r>
              <a:rPr dirty="0" sz="1400" spc="-5" b="1">
                <a:latin typeface="Meiryo UI"/>
                <a:cs typeface="Meiryo UI"/>
              </a:rPr>
              <a:t>ェ</a:t>
            </a:r>
            <a:r>
              <a:rPr dirty="0" sz="1400" spc="-10" b="1">
                <a:latin typeface="Meiryo UI"/>
                <a:cs typeface="Meiryo UI"/>
              </a:rPr>
              <a:t>ア</a:t>
            </a:r>
            <a:r>
              <a:rPr dirty="0" sz="1400" b="1">
                <a:latin typeface="Meiryo UI"/>
                <a:cs typeface="Meiryo UI"/>
              </a:rPr>
              <a:t>品質と</a:t>
            </a:r>
            <a:r>
              <a:rPr dirty="0" sz="1400" spc="-10" b="1">
                <a:latin typeface="Meiryo UI"/>
                <a:cs typeface="Meiryo UI"/>
              </a:rPr>
              <a:t>シ</a:t>
            </a:r>
            <a:r>
              <a:rPr dirty="0" sz="1400" spc="5" b="1">
                <a:latin typeface="Meiryo UI"/>
                <a:cs typeface="Meiryo UI"/>
              </a:rPr>
              <a:t>ス</a:t>
            </a:r>
            <a:r>
              <a:rPr dirty="0" sz="1400" spc="-10" b="1">
                <a:latin typeface="Meiryo UI"/>
                <a:cs typeface="Meiryo UI"/>
              </a:rPr>
              <a:t>テム</a:t>
            </a:r>
            <a:r>
              <a:rPr dirty="0" sz="1400" b="1">
                <a:latin typeface="Meiryo UI"/>
                <a:cs typeface="Meiryo UI"/>
              </a:rPr>
              <a:t>運</a:t>
            </a:r>
            <a:r>
              <a:rPr dirty="0" sz="1400" spc="-15" b="1">
                <a:latin typeface="Meiryo UI"/>
                <a:cs typeface="Meiryo UI"/>
              </a:rPr>
              <a:t>用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状況</a:t>
            </a:r>
            <a:r>
              <a:rPr dirty="0" sz="1400" spc="-15">
                <a:latin typeface="Meiryo UI"/>
                <a:cs typeface="Meiryo UI"/>
              </a:rPr>
              <a:t>：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改修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内</a:t>
            </a:r>
            <a:r>
              <a:rPr dirty="0" sz="1400">
                <a:latin typeface="Meiryo UI"/>
                <a:cs typeface="Meiryo UI"/>
              </a:rPr>
              <a:t>容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頻</a:t>
            </a:r>
            <a:r>
              <a:rPr dirty="0" sz="1400" spc="-15">
                <a:latin typeface="Meiryo UI"/>
                <a:cs typeface="Meiryo UI"/>
              </a:rPr>
              <a:t>度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規模</a:t>
            </a:r>
            <a:r>
              <a:rPr dirty="0" sz="1400" spc="-10">
                <a:latin typeface="Meiryo UI"/>
                <a:cs typeface="Meiryo UI"/>
              </a:rPr>
              <a:t>、イ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シデ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ト発</a:t>
            </a:r>
            <a:r>
              <a:rPr dirty="0" sz="1400" spc="-15">
                <a:latin typeface="Meiryo UI"/>
                <a:cs typeface="Meiryo UI"/>
              </a:rPr>
              <a:t>生</a:t>
            </a:r>
            <a:r>
              <a:rPr dirty="0" sz="1400">
                <a:latin typeface="Meiryo UI"/>
                <a:cs typeface="Meiryo UI"/>
              </a:rPr>
              <a:t>数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推</a:t>
            </a:r>
            <a:r>
              <a:rPr dirty="0" sz="1400">
                <a:latin typeface="Meiryo UI"/>
                <a:cs typeface="Meiryo UI"/>
              </a:rPr>
              <a:t>移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IT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ト 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内訳、機能</a:t>
            </a:r>
            <a:r>
              <a:rPr dirty="0" sz="1400" spc="-15">
                <a:latin typeface="Meiryo UI"/>
                <a:cs typeface="Meiryo UI"/>
              </a:rPr>
              <a:t>追</a:t>
            </a:r>
            <a:r>
              <a:rPr dirty="0" sz="1400">
                <a:latin typeface="Meiryo UI"/>
                <a:cs typeface="Meiryo UI"/>
              </a:rPr>
              <a:t>加状</a:t>
            </a:r>
            <a:r>
              <a:rPr dirty="0" sz="1400" spc="-15">
                <a:latin typeface="Meiryo UI"/>
                <a:cs typeface="Meiryo UI"/>
              </a:rPr>
              <a:t>況</a:t>
            </a:r>
            <a:r>
              <a:rPr dirty="0" sz="1400">
                <a:latin typeface="Meiryo UI"/>
                <a:cs typeface="Meiryo UI"/>
              </a:rPr>
              <a:t>等に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り、</a:t>
            </a:r>
            <a:r>
              <a:rPr dirty="0" sz="1400">
                <a:latin typeface="Meiryo UI"/>
                <a:cs typeface="Meiryo UI"/>
              </a:rPr>
              <a:t>機</a:t>
            </a:r>
            <a:r>
              <a:rPr dirty="0" sz="1400" spc="-15">
                <a:latin typeface="Meiryo UI"/>
                <a:cs typeface="Meiryo UI"/>
              </a:rPr>
              <a:t>能</a:t>
            </a:r>
            <a:r>
              <a:rPr dirty="0" sz="1400">
                <a:latin typeface="Meiryo UI"/>
                <a:cs typeface="Meiryo UI"/>
              </a:rPr>
              <a:t>向上</a:t>
            </a:r>
            <a:r>
              <a:rPr dirty="0" sz="1400" spc="-10">
                <a:latin typeface="Meiryo UI"/>
                <a:cs typeface="Meiryo UI"/>
              </a:rPr>
              <a:t>へ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要求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対応</a:t>
            </a:r>
            <a:r>
              <a:rPr dirty="0" sz="1400" spc="-15">
                <a:latin typeface="Meiryo UI"/>
                <a:cs typeface="Meiryo UI"/>
              </a:rPr>
              <a:t>可</a:t>
            </a:r>
            <a:r>
              <a:rPr dirty="0" sz="1400">
                <a:latin typeface="Meiryo UI"/>
                <a:cs typeface="Meiryo UI"/>
              </a:rPr>
              <a:t>能性</a:t>
            </a:r>
            <a:r>
              <a:rPr dirty="0" sz="1400" spc="-10">
                <a:latin typeface="Meiryo UI"/>
                <a:cs typeface="Meiryo UI"/>
              </a:rPr>
              <a:t>とシステムの</a:t>
            </a:r>
            <a:r>
              <a:rPr dirty="0" sz="1400">
                <a:latin typeface="Meiryo UI"/>
                <a:cs typeface="Meiryo UI"/>
              </a:rPr>
              <a:t>稼働</a:t>
            </a:r>
            <a:r>
              <a:rPr dirty="0" sz="1400" spc="-15">
                <a:latin typeface="Meiryo UI"/>
                <a:cs typeface="Meiryo UI"/>
              </a:rPr>
              <a:t>状</a:t>
            </a:r>
            <a:r>
              <a:rPr dirty="0" sz="1400">
                <a:latin typeface="Meiryo UI"/>
                <a:cs typeface="Meiryo UI"/>
              </a:rPr>
              <a:t>況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指標</a:t>
            </a:r>
            <a:r>
              <a:rPr dirty="0" sz="1400" spc="-15">
                <a:latin typeface="Meiryo UI"/>
                <a:cs typeface="Meiryo UI"/>
              </a:rPr>
              <a:t>化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1155065" indent="-2292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b="1">
                <a:latin typeface="Meiryo UI"/>
                <a:cs typeface="Meiryo UI"/>
              </a:rPr>
              <a:t>管理形態・活用状況</a:t>
            </a:r>
            <a:r>
              <a:rPr dirty="0" sz="1400" spc="-15">
                <a:latin typeface="Meiryo UI"/>
                <a:cs typeface="Meiryo UI"/>
              </a:rPr>
              <a:t>：</a:t>
            </a:r>
            <a:r>
              <a:rPr dirty="0" sz="1400">
                <a:latin typeface="Meiryo UI"/>
                <a:cs typeface="Meiryo UI"/>
              </a:rPr>
              <a:t>仕様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15">
                <a:latin typeface="Meiryo UI"/>
                <a:cs typeface="Meiryo UI"/>
              </a:rPr>
              <a:t>ブラ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管</a:t>
            </a:r>
            <a:r>
              <a:rPr dirty="0" sz="1400" spc="-15">
                <a:latin typeface="Meiryo UI"/>
                <a:cs typeface="Meiryo UI"/>
              </a:rPr>
              <a:t>理</a:t>
            </a:r>
            <a:r>
              <a:rPr dirty="0" sz="1400">
                <a:latin typeface="Meiryo UI"/>
                <a:cs typeface="Meiryo UI"/>
              </a:rPr>
              <a:t>方法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設</a:t>
            </a:r>
            <a:r>
              <a:rPr dirty="0" sz="1400">
                <a:latin typeface="Meiryo UI"/>
                <a:cs typeface="Meiryo UI"/>
              </a:rPr>
              <a:t>計書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更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>
                <a:latin typeface="Meiryo UI"/>
                <a:cs typeface="Meiryo UI"/>
              </a:rPr>
              <a:t>状況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資</a:t>
            </a:r>
            <a:r>
              <a:rPr dirty="0" sz="1400" spc="-15">
                <a:latin typeface="Meiryo UI"/>
                <a:cs typeface="Meiryo UI"/>
              </a:rPr>
              <a:t>産</a:t>
            </a:r>
            <a:r>
              <a:rPr dirty="0" sz="1400">
                <a:latin typeface="Meiryo UI"/>
                <a:cs typeface="Meiryo UI"/>
              </a:rPr>
              <a:t>管理</a:t>
            </a:r>
            <a:r>
              <a:rPr dirty="0" sz="1400" spc="-15">
                <a:latin typeface="Meiryo UI"/>
                <a:cs typeface="Meiryo UI"/>
              </a:rPr>
              <a:t>台</a:t>
            </a:r>
            <a:r>
              <a:rPr dirty="0" sz="1400">
                <a:latin typeface="Meiryo UI"/>
                <a:cs typeface="Meiryo UI"/>
              </a:rPr>
              <a:t>帳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運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等</a:t>
            </a:r>
            <a:endParaRPr sz="1400">
              <a:latin typeface="Meiryo UI"/>
              <a:cs typeface="Meiryo UI"/>
            </a:endParaRPr>
          </a:p>
          <a:p>
            <a:pPr marL="413384">
              <a:lnSpc>
                <a:spcPct val="100000"/>
              </a:lnSpc>
              <a:spcBef>
                <a:spcPts val="1205"/>
              </a:spcBef>
              <a:tabLst>
                <a:tab pos="870585" algn="l"/>
              </a:tabLst>
            </a:pPr>
            <a:r>
              <a:rPr dirty="0" sz="1600" spc="-5" b="1">
                <a:latin typeface="Meiryo UI"/>
                <a:cs typeface="Meiryo UI"/>
              </a:rPr>
              <a:t>②	IT成熟度や</a:t>
            </a:r>
            <a:r>
              <a:rPr dirty="0" sz="1600" spc="-10" b="1">
                <a:latin typeface="Meiryo UI"/>
                <a:cs typeface="Meiryo UI"/>
              </a:rPr>
              <a:t>デー</a:t>
            </a:r>
            <a:r>
              <a:rPr dirty="0" sz="1600" b="1">
                <a:latin typeface="Meiryo UI"/>
                <a:cs typeface="Meiryo UI"/>
              </a:rPr>
              <a:t>タ</a:t>
            </a:r>
            <a:r>
              <a:rPr dirty="0" sz="1600" spc="-10" b="1">
                <a:latin typeface="Meiryo UI"/>
                <a:cs typeface="Meiryo UI"/>
              </a:rPr>
              <a:t>の利活用</a:t>
            </a:r>
            <a:endParaRPr sz="1600">
              <a:latin typeface="Meiryo UI"/>
              <a:cs typeface="Meiryo UI"/>
            </a:endParaRPr>
          </a:p>
          <a:p>
            <a:pPr algn="just" marL="1155065" marR="76835" indent="-22860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1400" b="1">
                <a:latin typeface="Meiryo UI"/>
                <a:cs typeface="Meiryo UI"/>
              </a:rPr>
              <a:t>企業</a:t>
            </a:r>
            <a:r>
              <a:rPr dirty="0" sz="1400" spc="-5" b="1">
                <a:latin typeface="Meiryo UI"/>
                <a:cs typeface="Meiryo UI"/>
              </a:rPr>
              <a:t>に</a:t>
            </a:r>
            <a:r>
              <a:rPr dirty="0" sz="1400" b="1">
                <a:latin typeface="Meiryo UI"/>
                <a:cs typeface="Meiryo UI"/>
              </a:rPr>
              <a:t>お</a:t>
            </a:r>
            <a:r>
              <a:rPr dirty="0" sz="1400" spc="-5" b="1">
                <a:latin typeface="Meiryo UI"/>
                <a:cs typeface="Meiryo UI"/>
              </a:rPr>
              <a:t>ける</a:t>
            </a:r>
            <a:r>
              <a:rPr dirty="0" sz="1400" spc="-10" b="1">
                <a:latin typeface="Meiryo UI"/>
                <a:cs typeface="Meiryo UI"/>
              </a:rPr>
              <a:t>シ</a:t>
            </a:r>
            <a:r>
              <a:rPr dirty="0" sz="1400" spc="5" b="1">
                <a:latin typeface="Meiryo UI"/>
                <a:cs typeface="Meiryo UI"/>
              </a:rPr>
              <a:t>ス</a:t>
            </a:r>
            <a:r>
              <a:rPr dirty="0" sz="1400" b="1">
                <a:latin typeface="Meiryo UI"/>
                <a:cs typeface="Meiryo UI"/>
              </a:rPr>
              <a:t>テ</a:t>
            </a:r>
            <a:r>
              <a:rPr dirty="0" sz="1400" spc="-10" b="1">
                <a:latin typeface="Meiryo UI"/>
                <a:cs typeface="Meiryo UI"/>
              </a:rPr>
              <a:t>ム</a:t>
            </a:r>
            <a:r>
              <a:rPr dirty="0" sz="1400" spc="-15" b="1">
                <a:latin typeface="Meiryo UI"/>
                <a:cs typeface="Meiryo UI"/>
              </a:rPr>
              <a:t>・</a:t>
            </a:r>
            <a:r>
              <a:rPr dirty="0" sz="1400" spc="-5" b="1">
                <a:latin typeface="Meiryo UI"/>
                <a:cs typeface="Meiryo UI"/>
              </a:rPr>
              <a:t>デー</a:t>
            </a:r>
            <a:r>
              <a:rPr dirty="0" sz="1400" b="1">
                <a:latin typeface="Meiryo UI"/>
                <a:cs typeface="Meiryo UI"/>
              </a:rPr>
              <a:t>タ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利活</a:t>
            </a:r>
            <a:r>
              <a:rPr dirty="0" sz="1400" spc="-10" b="1">
                <a:latin typeface="Meiryo UI"/>
                <a:cs typeface="Meiryo UI"/>
              </a:rPr>
              <a:t>用</a:t>
            </a:r>
            <a:r>
              <a:rPr dirty="0" sz="1400">
                <a:latin typeface="Meiryo UI"/>
                <a:cs typeface="Meiryo UI"/>
              </a:rPr>
              <a:t>：定</a:t>
            </a:r>
            <a:r>
              <a:rPr dirty="0" sz="1400" spc="-15">
                <a:latin typeface="Meiryo UI"/>
                <a:cs typeface="Meiryo UI"/>
              </a:rPr>
              <a:t>型</a:t>
            </a:r>
            <a:r>
              <a:rPr dirty="0" sz="1400" spc="-10">
                <a:latin typeface="Meiryo UI"/>
                <a:cs typeface="Meiryo UI"/>
              </a:rPr>
              <a:t>デー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がシス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連</a:t>
            </a:r>
            <a:r>
              <a:rPr dirty="0" sz="1400">
                <a:latin typeface="Meiryo UI"/>
                <a:cs typeface="Meiryo UI"/>
              </a:rPr>
              <a:t>携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20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5">
                <a:latin typeface="Meiryo UI"/>
                <a:cs typeface="Meiryo UI"/>
              </a:rPr>
              <a:t>（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内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部</a:t>
            </a:r>
            <a:r>
              <a:rPr dirty="0" sz="1400">
                <a:latin typeface="Meiryo UI"/>
                <a:cs typeface="Meiryo UI"/>
              </a:rPr>
              <a:t>門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事</a:t>
            </a:r>
            <a:r>
              <a:rPr dirty="0" sz="1400">
                <a:latin typeface="Meiryo UI"/>
                <a:cs typeface="Meiryo UI"/>
              </a:rPr>
              <a:t>業所</a:t>
            </a:r>
            <a:r>
              <a:rPr dirty="0" sz="1400" spc="-15">
                <a:latin typeface="Meiryo UI"/>
                <a:cs typeface="Meiryo UI"/>
              </a:rPr>
              <a:t>間</a:t>
            </a:r>
            <a:r>
              <a:rPr dirty="0" sz="1400">
                <a:latin typeface="Meiryo UI"/>
                <a:cs typeface="Meiryo UI"/>
              </a:rPr>
              <a:t>で 横断的に</a:t>
            </a:r>
            <a:r>
              <a:rPr dirty="0" sz="1400" spc="5">
                <a:latin typeface="Meiryo UI"/>
                <a:cs typeface="Meiryo UI"/>
              </a:rPr>
              <a:t>デ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>
                <a:latin typeface="Meiryo UI"/>
                <a:cs typeface="Meiryo UI"/>
              </a:rPr>
              <a:t>活用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2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>
                <a:latin typeface="Meiryo UI"/>
                <a:cs typeface="Meiryo UI"/>
              </a:rPr>
              <a:t>） 。任意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API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自由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利活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か。デー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>
                <a:latin typeface="Meiryo UI"/>
                <a:cs typeface="Meiryo UI"/>
              </a:rPr>
              <a:t>利活</a:t>
            </a:r>
            <a:r>
              <a:rPr dirty="0" sz="1400" spc="-15">
                <a:latin typeface="Meiryo UI"/>
                <a:cs typeface="Meiryo UI"/>
              </a:rPr>
              <a:t>用</a:t>
            </a:r>
            <a:r>
              <a:rPr dirty="0" sz="1400">
                <a:latin typeface="Meiryo UI"/>
                <a:cs typeface="Meiryo UI"/>
              </a:rPr>
              <a:t>に 関</a:t>
            </a:r>
            <a:r>
              <a:rPr dirty="0" sz="1400" spc="-5">
                <a:latin typeface="Meiryo UI"/>
                <a:cs typeface="Meiryo UI"/>
              </a:rPr>
              <a:t>するSE</a:t>
            </a:r>
            <a:r>
              <a:rPr dirty="0" sz="1400">
                <a:latin typeface="Meiryo UI"/>
                <a:cs typeface="Meiryo UI"/>
              </a:rPr>
              <a:t>経費。</a:t>
            </a:r>
            <a:endParaRPr sz="1400">
              <a:latin typeface="Meiryo UI"/>
              <a:cs typeface="Meiryo UI"/>
            </a:endParaRPr>
          </a:p>
          <a:p>
            <a:pPr algn="just" marL="1155065" marR="9271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1400" b="1">
                <a:latin typeface="Meiryo UI"/>
                <a:cs typeface="Meiryo UI"/>
              </a:rPr>
              <a:t>IT</a:t>
            </a:r>
            <a:r>
              <a:rPr dirty="0" sz="1400" spc="-10" b="1">
                <a:latin typeface="Meiryo UI"/>
                <a:cs typeface="Meiryo UI"/>
              </a:rPr>
              <a:t>シ</a:t>
            </a:r>
            <a:r>
              <a:rPr dirty="0" sz="1400" spc="5" b="1">
                <a:latin typeface="Meiryo UI"/>
                <a:cs typeface="Meiryo UI"/>
              </a:rPr>
              <a:t>ス</a:t>
            </a:r>
            <a:r>
              <a:rPr dirty="0" sz="1400" b="1">
                <a:latin typeface="Meiryo UI"/>
                <a:cs typeface="Meiryo UI"/>
              </a:rPr>
              <a:t>テ</a:t>
            </a:r>
            <a:r>
              <a:rPr dirty="0" sz="1400" spc="-10" b="1">
                <a:latin typeface="Meiryo UI"/>
                <a:cs typeface="Meiryo UI"/>
              </a:rPr>
              <a:t>ム</a:t>
            </a:r>
            <a:r>
              <a:rPr dirty="0" sz="1400" b="1">
                <a:latin typeface="Meiryo UI"/>
                <a:cs typeface="Meiryo UI"/>
              </a:rPr>
              <a:t>・</a:t>
            </a:r>
            <a:r>
              <a:rPr dirty="0" sz="1400" spc="-10" b="1">
                <a:latin typeface="Meiryo UI"/>
                <a:cs typeface="Meiryo UI"/>
              </a:rPr>
              <a:t>IT</a:t>
            </a:r>
            <a:r>
              <a:rPr dirty="0" sz="1400" b="1">
                <a:latin typeface="Meiryo UI"/>
                <a:cs typeface="Meiryo UI"/>
              </a:rPr>
              <a:t>投資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成</a:t>
            </a:r>
            <a:r>
              <a:rPr dirty="0" sz="1400" spc="-15" b="1">
                <a:latin typeface="Meiryo UI"/>
                <a:cs typeface="Meiryo UI"/>
              </a:rPr>
              <a:t>熟</a:t>
            </a:r>
            <a:r>
              <a:rPr dirty="0" sz="1400" b="1">
                <a:latin typeface="Meiryo UI"/>
                <a:cs typeface="Meiryo UI"/>
              </a:rPr>
              <a:t>度</a:t>
            </a:r>
            <a:r>
              <a:rPr dirty="0" sz="1400">
                <a:latin typeface="Meiryo UI"/>
                <a:cs typeface="Meiryo UI"/>
              </a:rPr>
              <a:t>：</a:t>
            </a:r>
            <a:r>
              <a:rPr dirty="0" sz="1400" spc="-10">
                <a:latin typeface="Meiryo UI"/>
                <a:cs typeface="Meiryo UI"/>
              </a:rPr>
              <a:t>オー</a:t>
            </a:r>
            <a:r>
              <a:rPr dirty="0" sz="1400" spc="-5">
                <a:latin typeface="Meiryo UI"/>
                <a:cs typeface="Meiryo UI"/>
              </a:rPr>
              <a:t>プン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クラ</a:t>
            </a:r>
            <a:r>
              <a:rPr dirty="0" sz="1400">
                <a:latin typeface="Meiryo UI"/>
                <a:cs typeface="Meiryo UI"/>
              </a:rPr>
              <a:t>ウ</a:t>
            </a:r>
            <a:r>
              <a:rPr dirty="0" sz="1400" spc="-1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化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 spc="-10">
                <a:latin typeface="Meiryo UI"/>
                <a:cs typeface="Meiryo UI"/>
              </a:rPr>
              <a:t>ッ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活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15">
                <a:latin typeface="Meiryo UI"/>
                <a:cs typeface="Meiryo UI"/>
              </a:rPr>
              <a:t>せ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形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計画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策</a:t>
            </a:r>
            <a:r>
              <a:rPr dirty="0" sz="1400">
                <a:latin typeface="Meiryo UI"/>
                <a:cs typeface="Meiryo UI"/>
              </a:rPr>
              <a:t>定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か。</a:t>
            </a:r>
            <a:r>
              <a:rPr dirty="0" sz="1400">
                <a:latin typeface="Meiryo UI"/>
                <a:cs typeface="Meiryo UI"/>
              </a:rPr>
              <a:t>十 分に新規ビ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5">
                <a:latin typeface="Meiryo UI"/>
                <a:cs typeface="Meiryo UI"/>
              </a:rPr>
              <a:t>ネ</a:t>
            </a:r>
            <a:r>
              <a:rPr dirty="0" sz="1400" spc="-10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領域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IT</a:t>
            </a:r>
            <a:r>
              <a:rPr dirty="0" sz="1400">
                <a:latin typeface="Meiryo UI"/>
                <a:cs typeface="Meiryo UI"/>
              </a:rPr>
              <a:t>投</a:t>
            </a:r>
            <a:r>
              <a:rPr dirty="0" sz="1400" spc="-15">
                <a:latin typeface="Meiryo UI"/>
                <a:cs typeface="Meiryo UI"/>
              </a:rPr>
              <a:t>資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か。</a:t>
            </a:r>
            <a:endParaRPr sz="1400">
              <a:latin typeface="Meiryo UI"/>
              <a:cs typeface="Meiryo UI"/>
            </a:endParaRPr>
          </a:p>
          <a:p>
            <a:pPr marL="70485">
              <a:lnSpc>
                <a:spcPct val="100000"/>
              </a:lnSpc>
              <a:spcBef>
                <a:spcPts val="1205"/>
              </a:spcBef>
            </a:pPr>
            <a:r>
              <a:rPr dirty="0" sz="1600" spc="-5" b="1">
                <a:latin typeface="Meiryo UI"/>
                <a:cs typeface="Meiryo UI"/>
              </a:rPr>
              <a:t>（２）経営戦略</a:t>
            </a:r>
            <a:r>
              <a:rPr dirty="0" sz="1600" spc="-10" b="1">
                <a:latin typeface="Meiryo UI"/>
                <a:cs typeface="Meiryo UI"/>
              </a:rPr>
              <a:t>にお</a:t>
            </a:r>
            <a:r>
              <a:rPr dirty="0" sz="1600" spc="-5" b="1">
                <a:latin typeface="Meiryo UI"/>
                <a:cs typeface="Meiryo UI"/>
              </a:rPr>
              <a:t>ける位置</a:t>
            </a:r>
            <a:r>
              <a:rPr dirty="0" sz="1600" spc="5" b="1">
                <a:latin typeface="Meiryo UI"/>
                <a:cs typeface="Meiryo UI"/>
              </a:rPr>
              <a:t>づ</a:t>
            </a:r>
            <a:r>
              <a:rPr dirty="0" sz="1600" spc="-5" b="1">
                <a:latin typeface="Meiryo UI"/>
                <a:cs typeface="Meiryo UI"/>
              </a:rPr>
              <a:t>け</a:t>
            </a:r>
            <a:r>
              <a:rPr dirty="0" sz="1600" b="1">
                <a:latin typeface="Meiryo UI"/>
                <a:cs typeface="Meiryo UI"/>
              </a:rPr>
              <a:t>、</a:t>
            </a:r>
            <a:r>
              <a:rPr dirty="0" sz="1600" spc="-5" b="1">
                <a:latin typeface="Meiryo UI"/>
                <a:cs typeface="Meiryo UI"/>
              </a:rPr>
              <a:t>体</a:t>
            </a:r>
            <a:r>
              <a:rPr dirty="0" sz="1600" spc="5" b="1">
                <a:latin typeface="Meiryo UI"/>
                <a:cs typeface="Meiryo UI"/>
              </a:rPr>
              <a:t>制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仕</a:t>
            </a:r>
            <a:r>
              <a:rPr dirty="0" sz="1600" spc="-5" b="1">
                <a:latin typeface="Meiryo UI"/>
                <a:cs typeface="Meiryo UI"/>
              </a:rPr>
              <a:t>組みの</a:t>
            </a:r>
            <a:r>
              <a:rPr dirty="0" sz="1600" spc="5" b="1">
                <a:latin typeface="Meiryo UI"/>
                <a:cs typeface="Meiryo UI"/>
              </a:rPr>
              <a:t>状</a:t>
            </a:r>
            <a:r>
              <a:rPr dirty="0" sz="1600" spc="-5" b="1">
                <a:latin typeface="Meiryo UI"/>
                <a:cs typeface="Meiryo UI"/>
              </a:rPr>
              <a:t>況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1600" spc="-5">
                <a:latin typeface="Meiryo UI"/>
                <a:cs typeface="Meiryo UI"/>
              </a:rPr>
              <a:t>※</a:t>
            </a:r>
            <a:r>
              <a:rPr dirty="0" sz="1600" spc="95">
                <a:latin typeface="Meiryo UI"/>
                <a:cs typeface="Meiryo UI"/>
              </a:rPr>
              <a:t> 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10">
                <a:latin typeface="Meiryo UI"/>
                <a:cs typeface="Meiryo UI"/>
              </a:rPr>
              <a:t>DX</a:t>
            </a:r>
            <a:r>
              <a:rPr dirty="0" sz="1600" spc="-5">
                <a:latin typeface="Meiryo UI"/>
                <a:cs typeface="Meiryo UI"/>
              </a:rPr>
              <a:t>推進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-5">
                <a:latin typeface="Meiryo UI"/>
                <a:cs typeface="Meiryo UI"/>
              </a:rPr>
              <a:t>ステ</a:t>
            </a:r>
            <a:r>
              <a:rPr dirty="0" sz="1600">
                <a:latin typeface="Meiryo UI"/>
                <a:cs typeface="Meiryo UI"/>
              </a:rPr>
              <a:t>ムガ</a:t>
            </a:r>
            <a:r>
              <a:rPr dirty="0" sz="1600" spc="-10">
                <a:latin typeface="Meiryo UI"/>
                <a:cs typeface="Meiryo UI"/>
              </a:rPr>
              <a:t>イド</a:t>
            </a:r>
            <a:r>
              <a:rPr dirty="0" sz="1600" spc="5">
                <a:latin typeface="Meiryo UI"/>
                <a:cs typeface="Meiryo UI"/>
              </a:rPr>
              <a:t>ラ</a:t>
            </a:r>
            <a:r>
              <a:rPr dirty="0" sz="1600">
                <a:latin typeface="Meiryo UI"/>
                <a:cs typeface="Meiryo UI"/>
              </a:rPr>
              <a:t>イ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>
                <a:latin typeface="Meiryo UI"/>
                <a:cs typeface="Meiryo UI"/>
              </a:rPr>
              <a:t>」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各</a:t>
            </a:r>
            <a:r>
              <a:rPr dirty="0" sz="1600" spc="-5">
                <a:latin typeface="Meiryo UI"/>
                <a:cs typeface="Meiryo UI"/>
              </a:rPr>
              <a:t>項</a:t>
            </a:r>
            <a:r>
              <a:rPr dirty="0" sz="1600" spc="5">
                <a:latin typeface="Meiryo UI"/>
                <a:cs typeface="Meiryo UI"/>
              </a:rPr>
              <a:t>目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従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評</a:t>
            </a:r>
            <a:r>
              <a:rPr dirty="0" sz="1600" spc="-5">
                <a:latin typeface="Meiryo UI"/>
                <a:cs typeface="Meiryo UI"/>
              </a:rPr>
              <a:t>価</a:t>
            </a:r>
            <a:endParaRPr sz="1600">
              <a:latin typeface="Meiryo UI"/>
              <a:cs typeface="Meiryo UI"/>
            </a:endParaRPr>
          </a:p>
          <a:p>
            <a:pPr marL="70485">
              <a:lnSpc>
                <a:spcPct val="100000"/>
              </a:lnSpc>
              <a:spcBef>
                <a:spcPts val="1200"/>
              </a:spcBef>
            </a:pPr>
            <a:r>
              <a:rPr dirty="0" sz="1600" spc="-5" b="1">
                <a:latin typeface="Meiryo UI"/>
                <a:cs typeface="Meiryo UI"/>
              </a:rPr>
              <a:t>（３）実行プ</a:t>
            </a:r>
            <a:r>
              <a:rPr dirty="0" sz="1600" spc="-10" b="1">
                <a:latin typeface="Meiryo UI"/>
                <a:cs typeface="Meiryo UI"/>
              </a:rPr>
              <a:t>ロセ</a:t>
            </a:r>
            <a:r>
              <a:rPr dirty="0" sz="1600" spc="-5" b="1">
                <a:latin typeface="Meiryo UI"/>
                <a:cs typeface="Meiryo UI"/>
              </a:rPr>
              <a:t>ス</a:t>
            </a:r>
            <a:r>
              <a:rPr dirty="0" sz="1600" spc="-10" b="1">
                <a:latin typeface="Meiryo UI"/>
                <a:cs typeface="Meiryo UI"/>
              </a:rPr>
              <a:t>の状況</a:t>
            </a:r>
            <a:endParaRPr sz="1600">
              <a:latin typeface="Meiryo UI"/>
              <a:cs typeface="Meiryo U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1600" spc="-5">
                <a:latin typeface="Meiryo UI"/>
                <a:cs typeface="Meiryo UI"/>
              </a:rPr>
              <a:t>※</a:t>
            </a:r>
            <a:r>
              <a:rPr dirty="0" sz="1600" spc="95">
                <a:latin typeface="Meiryo UI"/>
                <a:cs typeface="Meiryo UI"/>
              </a:rPr>
              <a:t> 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10">
                <a:latin typeface="Meiryo UI"/>
                <a:cs typeface="Meiryo UI"/>
              </a:rPr>
              <a:t>DX</a:t>
            </a:r>
            <a:r>
              <a:rPr dirty="0" sz="1600" spc="-5">
                <a:latin typeface="Meiryo UI"/>
                <a:cs typeface="Meiryo UI"/>
              </a:rPr>
              <a:t>推進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-5">
                <a:latin typeface="Meiryo UI"/>
                <a:cs typeface="Meiryo UI"/>
              </a:rPr>
              <a:t>ステム</a:t>
            </a:r>
            <a:r>
              <a:rPr dirty="0" sz="1600">
                <a:latin typeface="Meiryo UI"/>
                <a:cs typeface="Meiryo UI"/>
              </a:rPr>
              <a:t>ガ</a:t>
            </a:r>
            <a:r>
              <a:rPr dirty="0" sz="1600" spc="-10">
                <a:latin typeface="Meiryo UI"/>
                <a:cs typeface="Meiryo UI"/>
              </a:rPr>
              <a:t>イ</a:t>
            </a:r>
            <a:r>
              <a:rPr dirty="0" sz="1600" spc="-5">
                <a:latin typeface="Meiryo UI"/>
                <a:cs typeface="Meiryo UI"/>
              </a:rPr>
              <a:t>ド</a:t>
            </a:r>
            <a:r>
              <a:rPr dirty="0" sz="1600" spc="5">
                <a:latin typeface="Meiryo UI"/>
                <a:cs typeface="Meiryo UI"/>
              </a:rPr>
              <a:t>ライ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」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各</a:t>
            </a:r>
            <a:r>
              <a:rPr dirty="0" sz="1600" spc="-5">
                <a:latin typeface="Meiryo UI"/>
                <a:cs typeface="Meiryo UI"/>
              </a:rPr>
              <a:t>項</a:t>
            </a:r>
            <a:r>
              <a:rPr dirty="0" sz="1600" spc="5">
                <a:latin typeface="Meiryo UI"/>
                <a:cs typeface="Meiryo UI"/>
              </a:rPr>
              <a:t>目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従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5">
                <a:latin typeface="Meiryo UI"/>
                <a:cs typeface="Meiryo UI"/>
              </a:rPr>
              <a:t>評</a:t>
            </a:r>
            <a:r>
              <a:rPr dirty="0" sz="1600" spc="-5">
                <a:latin typeface="Meiryo UI"/>
                <a:cs typeface="Meiryo UI"/>
              </a:rPr>
              <a:t>価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04" y="81662"/>
            <a:ext cx="93046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3.3</a:t>
            </a:r>
            <a:r>
              <a:rPr dirty="0" spc="-70"/>
              <a:t> </a:t>
            </a:r>
            <a:r>
              <a:rPr dirty="0" spc="-15"/>
              <a:t>DX</a:t>
            </a:r>
            <a:r>
              <a:rPr dirty="0"/>
              <a:t>実現に向けた</a:t>
            </a:r>
            <a:r>
              <a:rPr dirty="0" spc="-5"/>
              <a:t>ITシステム</a:t>
            </a:r>
            <a:r>
              <a:rPr dirty="0"/>
              <a:t>構築に</a:t>
            </a:r>
            <a:r>
              <a:rPr dirty="0" spc="-5"/>
              <a:t>お</a:t>
            </a:r>
            <a:r>
              <a:rPr dirty="0"/>
              <a:t>けるコ</a:t>
            </a:r>
            <a:r>
              <a:rPr dirty="0" spc="-5"/>
              <a:t>ス</a:t>
            </a:r>
            <a:r>
              <a:rPr dirty="0"/>
              <a:t>ト</a:t>
            </a:r>
            <a:r>
              <a:rPr dirty="0" spc="-5"/>
              <a:t>・リス</a:t>
            </a:r>
            <a:r>
              <a:rPr dirty="0" spc="5"/>
              <a:t>ク</a:t>
            </a:r>
            <a:r>
              <a:rPr dirty="0"/>
              <a:t>低減</a:t>
            </a:r>
            <a:r>
              <a:rPr dirty="0" spc="-10"/>
              <a:t>の</a:t>
            </a:r>
            <a:r>
              <a:rPr dirty="0"/>
              <a:t>ため</a:t>
            </a:r>
            <a:r>
              <a:rPr dirty="0" spc="-10"/>
              <a:t>の</a:t>
            </a:r>
            <a:r>
              <a:rPr dirty="0"/>
              <a:t>対 応策</a:t>
            </a:r>
          </a:p>
        </p:txBody>
      </p:sp>
      <p:sp>
        <p:nvSpPr>
          <p:cNvPr id="3" name="object 3"/>
          <p:cNvSpPr/>
          <p:nvPr/>
        </p:nvSpPr>
        <p:spPr>
          <a:xfrm>
            <a:off x="199644" y="885444"/>
            <a:ext cx="9578340" cy="1049020"/>
          </a:xfrm>
          <a:custGeom>
            <a:avLst/>
            <a:gdLst/>
            <a:ahLst/>
            <a:cxnLst/>
            <a:rect l="l" t="t" r="r" b="b"/>
            <a:pathLst>
              <a:path w="9578340" h="1049020">
                <a:moveTo>
                  <a:pt x="9578340" y="0"/>
                </a:moveTo>
                <a:lnTo>
                  <a:pt x="0" y="0"/>
                </a:lnTo>
                <a:lnTo>
                  <a:pt x="0" y="1048512"/>
                </a:lnTo>
                <a:lnTo>
                  <a:pt x="9578340" y="1048512"/>
                </a:lnTo>
                <a:lnTo>
                  <a:pt x="9578340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87452" y="2048255"/>
            <a:ext cx="9604375" cy="4592320"/>
            <a:chOff x="187452" y="2048255"/>
            <a:chExt cx="9604375" cy="4592320"/>
          </a:xfrm>
        </p:grpSpPr>
        <p:sp>
          <p:nvSpPr>
            <p:cNvPr id="5" name="object 5"/>
            <p:cNvSpPr/>
            <p:nvPr/>
          </p:nvSpPr>
          <p:spPr>
            <a:xfrm>
              <a:off x="200406" y="2061209"/>
              <a:ext cx="9578340" cy="4566285"/>
            </a:xfrm>
            <a:custGeom>
              <a:avLst/>
              <a:gdLst/>
              <a:ahLst/>
              <a:cxnLst/>
              <a:rect l="l" t="t" r="r" b="b"/>
              <a:pathLst>
                <a:path w="9578340" h="4566284">
                  <a:moveTo>
                    <a:pt x="9578340" y="0"/>
                  </a:moveTo>
                  <a:lnTo>
                    <a:pt x="0" y="0"/>
                  </a:lnTo>
                  <a:lnTo>
                    <a:pt x="0" y="4565904"/>
                  </a:lnTo>
                  <a:lnTo>
                    <a:pt x="9578340" y="4565904"/>
                  </a:lnTo>
                  <a:lnTo>
                    <a:pt x="9578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0406" y="2061209"/>
              <a:ext cx="9578340" cy="4566285"/>
            </a:xfrm>
            <a:custGeom>
              <a:avLst/>
              <a:gdLst/>
              <a:ahLst/>
              <a:cxnLst/>
              <a:rect l="l" t="t" r="r" b="b"/>
              <a:pathLst>
                <a:path w="9578340" h="4566284">
                  <a:moveTo>
                    <a:pt x="0" y="0"/>
                  </a:moveTo>
                  <a:lnTo>
                    <a:pt x="9578340" y="0"/>
                  </a:lnTo>
                  <a:lnTo>
                    <a:pt x="9578340" y="4565904"/>
                  </a:lnTo>
                  <a:lnTo>
                    <a:pt x="0" y="4565904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1314" y="4537138"/>
              <a:ext cx="4779645" cy="649605"/>
            </a:xfrm>
            <a:custGeom>
              <a:avLst/>
              <a:gdLst/>
              <a:ahLst/>
              <a:cxnLst/>
              <a:rect l="l" t="t" r="r" b="b"/>
              <a:pathLst>
                <a:path w="4779645" h="649604">
                  <a:moveTo>
                    <a:pt x="3873995" y="0"/>
                  </a:moveTo>
                  <a:lnTo>
                    <a:pt x="193700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3873995" y="9144"/>
                  </a:lnTo>
                  <a:lnTo>
                    <a:pt x="3873995" y="0"/>
                  </a:lnTo>
                  <a:close/>
                </a:path>
                <a:path w="4779645" h="649604">
                  <a:moveTo>
                    <a:pt x="4779264" y="640080"/>
                  </a:moveTo>
                  <a:lnTo>
                    <a:pt x="3902976" y="640080"/>
                  </a:lnTo>
                  <a:lnTo>
                    <a:pt x="3902976" y="649224"/>
                  </a:lnTo>
                  <a:lnTo>
                    <a:pt x="4779264" y="649224"/>
                  </a:lnTo>
                  <a:lnTo>
                    <a:pt x="4779264" y="64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3322" y="980201"/>
            <a:ext cx="9129395" cy="550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9535" indent="-342900">
              <a:lnSpc>
                <a:spcPct val="100000"/>
              </a:lnSpc>
              <a:spcBef>
                <a:spcPts val="100"/>
              </a:spcBef>
              <a:buClr>
                <a:srgbClr val="002060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1800" spc="-10">
                <a:latin typeface="Meiryo UI"/>
                <a:cs typeface="Meiryo UI"/>
              </a:rPr>
              <a:t>I</a:t>
            </a:r>
            <a:r>
              <a:rPr dirty="0" sz="1800" spc="-5">
                <a:latin typeface="Meiryo UI"/>
                <a:cs typeface="Meiryo UI"/>
              </a:rPr>
              <a:t>T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ステ</a:t>
            </a:r>
            <a:r>
              <a:rPr dirty="0" sz="1800" spc="-10">
                <a:latin typeface="Meiryo UI"/>
                <a:cs typeface="Meiryo UI"/>
              </a:rPr>
              <a:t>ムの</a:t>
            </a:r>
            <a:r>
              <a:rPr dirty="0" sz="1800" spc="-5">
                <a:latin typeface="Meiryo UI"/>
                <a:cs typeface="Meiryo UI"/>
              </a:rPr>
              <a:t>刷</a:t>
            </a:r>
            <a:r>
              <a:rPr dirty="0" sz="1800">
                <a:latin typeface="Meiryo UI"/>
                <a:cs typeface="Meiryo UI"/>
              </a:rPr>
              <a:t>新につ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5">
                <a:latin typeface="Meiryo UI"/>
                <a:cs typeface="Meiryo UI"/>
              </a:rPr>
              <a:t>は</a:t>
            </a:r>
            <a:r>
              <a:rPr dirty="0" sz="1800" spc="10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莫大な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トと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時</a:t>
            </a: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間</a:t>
            </a:r>
            <a:r>
              <a:rPr dirty="0" sz="1800" spc="5">
                <a:latin typeface="Meiryo UI"/>
                <a:cs typeface="Meiryo UI"/>
              </a:rPr>
              <a:t>がか</a:t>
            </a:r>
            <a:r>
              <a:rPr dirty="0" sz="1800" spc="-10">
                <a:latin typeface="Meiryo UI"/>
                <a:cs typeface="Meiryo UI"/>
              </a:rPr>
              <a:t>か</a:t>
            </a:r>
            <a:r>
              <a:rPr dirty="0" sz="1800" spc="-5">
                <a:latin typeface="Meiryo UI"/>
                <a:cs typeface="Meiryo UI"/>
              </a:rPr>
              <a:t>り</a:t>
            </a:r>
            <a:r>
              <a:rPr dirty="0" sz="1800" spc="15">
                <a:latin typeface="Meiryo UI"/>
                <a:cs typeface="Meiryo UI"/>
              </a:rPr>
              <a:t>、</a:t>
            </a: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>
                <a:latin typeface="Meiryo UI"/>
                <a:cs typeface="Meiryo UI"/>
              </a:rPr>
              <a:t>伴う</a:t>
            </a:r>
            <a:r>
              <a:rPr dirty="0" sz="1800" spc="5">
                <a:latin typeface="Meiryo UI"/>
                <a:cs typeface="Meiryo UI"/>
              </a:rPr>
              <a:t>ものであ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>
                <a:latin typeface="Meiryo UI"/>
                <a:cs typeface="Meiryo UI"/>
              </a:rPr>
              <a:t>。</a:t>
            </a:r>
            <a:r>
              <a:rPr dirty="0" sz="1800" spc="-5">
                <a:latin typeface="Meiryo UI"/>
                <a:cs typeface="Meiryo UI"/>
              </a:rPr>
              <a:t>ま</a:t>
            </a:r>
            <a:r>
              <a:rPr dirty="0" sz="1800">
                <a:latin typeface="Meiryo UI"/>
                <a:cs typeface="Meiryo UI"/>
              </a:rPr>
              <a:t>た、刷新後 </a:t>
            </a:r>
            <a:r>
              <a:rPr dirty="0" sz="1800" spc="-10">
                <a:latin typeface="Meiryo UI"/>
                <a:cs typeface="Meiryo UI"/>
              </a:rPr>
              <a:t>のシ</a:t>
            </a:r>
            <a:r>
              <a:rPr dirty="0" sz="1800">
                <a:latin typeface="Meiryo UI"/>
                <a:cs typeface="Meiryo UI"/>
              </a:rPr>
              <a:t>ステ</a:t>
            </a:r>
            <a:r>
              <a:rPr dirty="0" sz="1800" spc="-10">
                <a:latin typeface="Meiryo UI"/>
                <a:cs typeface="Meiryo UI"/>
              </a:rPr>
              <a:t>ムが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再レ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化してし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恐れ</a:t>
            </a:r>
            <a:r>
              <a:rPr dirty="0" sz="1800" spc="-5">
                <a:latin typeface="Meiryo UI"/>
                <a:cs typeface="Meiryo UI"/>
              </a:rPr>
              <a:t>も</a:t>
            </a:r>
            <a:r>
              <a:rPr dirty="0" sz="1800" spc="-10">
                <a:latin typeface="Meiryo UI"/>
                <a:cs typeface="Meiryo UI"/>
              </a:rPr>
              <a:t>あ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>
                <a:latin typeface="Meiryo UI"/>
                <a:cs typeface="Meiryo UI"/>
              </a:rPr>
              <a:t>。</a:t>
            </a:r>
            <a:r>
              <a:rPr dirty="0" sz="1800" spc="15">
                <a:latin typeface="Meiryo UI"/>
                <a:cs typeface="Meiryo UI"/>
              </a:rPr>
              <a:t>こ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た</a:t>
            </a:r>
            <a:r>
              <a:rPr dirty="0" sz="1800" spc="-10">
                <a:latin typeface="Meiryo UI"/>
                <a:cs typeface="Meiryo UI"/>
              </a:rPr>
              <a:t>め</a:t>
            </a:r>
            <a:r>
              <a:rPr dirty="0" sz="1800">
                <a:latin typeface="Meiryo UI"/>
                <a:cs typeface="Meiryo UI"/>
              </a:rPr>
              <a:t>、こ</a:t>
            </a:r>
            <a:r>
              <a:rPr dirty="0" sz="1800" spc="10">
                <a:latin typeface="Meiryo UI"/>
                <a:cs typeface="Meiryo UI"/>
              </a:rPr>
              <a:t>う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 spc="5">
                <a:latin typeface="Meiryo UI"/>
                <a:cs typeface="Meiryo UI"/>
              </a:rPr>
              <a:t>た</a:t>
            </a: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トや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抑制し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 </a:t>
            </a:r>
            <a:r>
              <a:rPr dirty="0" u="sng" sz="1800" spc="-59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システ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ムの刷新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sz="1800" spc="-5">
                <a:latin typeface="Meiryo UI"/>
                <a:cs typeface="Meiryo UI"/>
              </a:rPr>
              <a:t>する</a:t>
            </a:r>
            <a:r>
              <a:rPr dirty="0" sz="1800">
                <a:latin typeface="Meiryo UI"/>
                <a:cs typeface="Meiryo UI"/>
              </a:rPr>
              <a:t>必要</a:t>
            </a:r>
            <a:r>
              <a:rPr dirty="0" sz="1800" spc="-10">
                <a:latin typeface="Meiryo UI"/>
                <a:cs typeface="Meiryo UI"/>
              </a:rPr>
              <a:t>があ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>
                <a:latin typeface="Meiryo UI"/>
                <a:cs typeface="Meiryo UI"/>
              </a:rPr>
              <a:t>。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Meiryo UI"/>
              <a:cs typeface="Meiryo UI"/>
            </a:endParaRPr>
          </a:p>
          <a:p>
            <a:pPr lvl="2" marL="784860" indent="-772795">
              <a:lnSpc>
                <a:spcPct val="100000"/>
              </a:lnSpc>
              <a:buAutoNum type="arabicPeriod"/>
              <a:tabLst>
                <a:tab pos="784860" algn="l"/>
                <a:tab pos="785495" algn="l"/>
              </a:tabLst>
            </a:pPr>
            <a:r>
              <a:rPr dirty="0" sz="1800" b="1">
                <a:latin typeface="Meiryo UI"/>
                <a:cs typeface="Meiryo UI"/>
              </a:rPr>
              <a:t>刷新後の</a:t>
            </a:r>
            <a:r>
              <a:rPr dirty="0" sz="1800" spc="-10" b="1">
                <a:latin typeface="Meiryo UI"/>
                <a:cs typeface="Meiryo UI"/>
              </a:rPr>
              <a:t>システ</a:t>
            </a:r>
            <a:r>
              <a:rPr dirty="0" sz="1800" b="1">
                <a:latin typeface="Meiryo UI"/>
                <a:cs typeface="Meiryo UI"/>
              </a:rPr>
              <a:t>ム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実現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ゴ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ルイ</a:t>
            </a:r>
            <a:r>
              <a:rPr dirty="0" sz="1800" spc="5" b="1">
                <a:latin typeface="Meiryo UI"/>
                <a:cs typeface="Meiryo UI"/>
              </a:rPr>
              <a:t>メ</a:t>
            </a:r>
            <a:r>
              <a:rPr dirty="0" sz="1800" spc="-5" b="1">
                <a:latin typeface="Meiryo UI"/>
                <a:cs typeface="Meiryo UI"/>
              </a:rPr>
              <a:t>ージ</a:t>
            </a:r>
            <a:r>
              <a:rPr dirty="0" sz="1800" b="1">
                <a:latin typeface="Meiryo UI"/>
                <a:cs typeface="Meiryo UI"/>
              </a:rPr>
              <a:t>の共有</a:t>
            </a:r>
            <a:endParaRPr sz="1800">
              <a:latin typeface="Meiryo UI"/>
              <a:cs typeface="Meiryo UI"/>
            </a:endParaRPr>
          </a:p>
          <a:p>
            <a:pPr lvl="3" marL="756285" marR="5080" indent="-287020">
              <a:lnSpc>
                <a:spcPct val="100000"/>
              </a:lnSpc>
              <a:spcBef>
                <a:spcPts val="9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レ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5">
                <a:latin typeface="Meiryo UI"/>
                <a:cs typeface="Meiryo UI"/>
              </a:rPr>
              <a:t>シー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システム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新た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技</a:t>
            </a:r>
            <a:r>
              <a:rPr dirty="0" sz="1400" spc="-15">
                <a:latin typeface="Meiryo UI"/>
                <a:cs typeface="Meiryo UI"/>
              </a:rPr>
              <a:t>術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導入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ジネス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デルの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変化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迅速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従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い 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必要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5">
                <a:latin typeface="Meiryo UI"/>
                <a:cs typeface="Meiryo UI"/>
              </a:rPr>
              <a:t>る。</a:t>
            </a:r>
            <a:endParaRPr sz="1400">
              <a:latin typeface="Meiryo UI"/>
              <a:cs typeface="Meiryo UI"/>
            </a:endParaRPr>
          </a:p>
          <a:p>
            <a:pPr lvl="3" marL="755650" marR="78740" indent="-28638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こう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5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目標設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経営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事業</a:t>
            </a:r>
            <a:r>
              <a:rPr dirty="0" sz="1400" spc="-15">
                <a:latin typeface="Meiryo UI"/>
                <a:cs typeface="Meiryo UI"/>
              </a:rPr>
              <a:t>部</a:t>
            </a:r>
            <a:r>
              <a:rPr dirty="0" sz="1400">
                <a:latin typeface="Meiryo UI"/>
                <a:cs typeface="Meiryo UI"/>
              </a:rPr>
              <a:t>門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情</a:t>
            </a:r>
            <a:r>
              <a:rPr dirty="0" sz="1400" spc="-15">
                <a:latin typeface="Meiryo UI"/>
                <a:cs typeface="Meiryo UI"/>
              </a:rPr>
              <a:t>報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部</a:t>
            </a:r>
            <a:r>
              <a:rPr dirty="0" sz="1400" spc="-15">
                <a:latin typeface="Meiryo UI"/>
                <a:cs typeface="Meiryo UI"/>
              </a:rPr>
              <a:t>門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 spc="-10">
                <a:latin typeface="Meiryo UI"/>
                <a:cs typeface="Meiryo UI"/>
              </a:rPr>
              <a:t>ロ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>
                <a:latin typeface="Meiryo UI"/>
                <a:cs typeface="Meiryo UI"/>
              </a:rPr>
              <a:t>ェ</a:t>
            </a:r>
            <a:r>
              <a:rPr dirty="0" sz="1400" spc="-10">
                <a:latin typeface="Meiryo UI"/>
                <a:cs typeface="Meiryo UI"/>
              </a:rPr>
              <a:t>クト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わるす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テー</a:t>
            </a:r>
            <a:r>
              <a:rPr dirty="0" sz="1400">
                <a:latin typeface="Meiryo UI"/>
                <a:cs typeface="Meiryo UI"/>
              </a:rPr>
              <a:t>ク </a:t>
            </a:r>
            <a:r>
              <a:rPr dirty="0" sz="1400" spc="5">
                <a:latin typeface="Meiryo UI"/>
                <a:cs typeface="Meiryo UI"/>
              </a:rPr>
              <a:t>ホルダ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認</a:t>
            </a:r>
            <a:r>
              <a:rPr dirty="0" sz="1400" spc="-5">
                <a:latin typeface="Meiryo UI"/>
                <a:cs typeface="Meiryo UI"/>
              </a:rPr>
              <a:t>識を</a:t>
            </a:r>
            <a:r>
              <a:rPr dirty="0" sz="1400" spc="-15">
                <a:latin typeface="Meiryo UI"/>
                <a:cs typeface="Meiryo UI"/>
              </a:rPr>
              <a:t>共</a:t>
            </a:r>
            <a:r>
              <a:rPr dirty="0" sz="1400">
                <a:latin typeface="Meiryo UI"/>
                <a:cs typeface="Meiryo UI"/>
              </a:rPr>
              <a:t>有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>
                <a:latin typeface="Meiryo UI"/>
                <a:cs typeface="Meiryo UI"/>
              </a:rPr>
              <a:t>重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（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いと、</a:t>
            </a:r>
            <a:r>
              <a:rPr dirty="0" sz="1400">
                <a:latin typeface="Meiryo UI"/>
                <a:cs typeface="Meiryo UI"/>
              </a:rPr>
              <a:t>刷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>
                <a:latin typeface="Meiryo UI"/>
                <a:cs typeface="Meiryo UI"/>
              </a:rPr>
              <a:t>後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再</a:t>
            </a:r>
            <a:r>
              <a:rPr dirty="0" sz="1400" spc="-5">
                <a:latin typeface="Meiryo UI"/>
                <a:cs typeface="Meiryo UI"/>
              </a:rPr>
              <a:t>レ</a:t>
            </a:r>
            <a:r>
              <a:rPr dirty="0" sz="1400" spc="-10">
                <a:latin typeface="Meiryo UI"/>
                <a:cs typeface="Meiryo UI"/>
              </a:rPr>
              <a:t>ガシー</a:t>
            </a:r>
            <a:r>
              <a:rPr dirty="0" sz="1400" spc="-5">
                <a:latin typeface="Meiryo UI"/>
                <a:cs typeface="Meiryo UI"/>
              </a:rPr>
              <a:t>化す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お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>
                <a:latin typeface="Meiryo UI"/>
                <a:cs typeface="Meiryo UI"/>
              </a:rPr>
              <a:t>れ）</a:t>
            </a:r>
            <a:endParaRPr sz="1400">
              <a:latin typeface="Meiryo UI"/>
              <a:cs typeface="Meiryo UI"/>
            </a:endParaRPr>
          </a:p>
          <a:p>
            <a:pPr lvl="3" marL="756285" marR="98425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一助</a:t>
            </a:r>
            <a:r>
              <a:rPr dirty="0" sz="1400" spc="5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刷</a:t>
            </a:r>
            <a:r>
              <a:rPr dirty="0" sz="1400">
                <a:latin typeface="Meiryo UI"/>
                <a:cs typeface="Meiryo UI"/>
              </a:rPr>
              <a:t>新</a:t>
            </a:r>
            <a:r>
              <a:rPr dirty="0" sz="1400" spc="-15">
                <a:latin typeface="Meiryo UI"/>
                <a:cs typeface="Meiryo UI"/>
              </a:rPr>
              <a:t>後</a:t>
            </a:r>
            <a:r>
              <a:rPr dirty="0" sz="1400" spc="-10">
                <a:latin typeface="Meiryo UI"/>
                <a:cs typeface="Meiryo UI"/>
              </a:rPr>
              <a:t>のシ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テムが</a:t>
            </a:r>
            <a:r>
              <a:rPr dirty="0" sz="1400" spc="-5">
                <a:latin typeface="Meiryo UI"/>
                <a:cs typeface="Meiryo UI"/>
              </a:rPr>
              <a:t>実</a:t>
            </a:r>
            <a:r>
              <a:rPr dirty="0" sz="1400" spc="-15">
                <a:latin typeface="Meiryo UI"/>
                <a:cs typeface="Meiryo UI"/>
              </a:rPr>
              <a:t>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ーキ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チ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示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「DX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参照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ーキ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チ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ャ」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策</a:t>
            </a:r>
            <a:r>
              <a:rPr dirty="0" sz="1400" spc="-15">
                <a:latin typeface="Meiryo UI"/>
                <a:cs typeface="Meiryo UI"/>
              </a:rPr>
              <a:t>定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検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討</a:t>
            </a:r>
            <a:r>
              <a:rPr dirty="0" sz="1400">
                <a:latin typeface="Meiryo UI"/>
                <a:cs typeface="Meiryo UI"/>
              </a:rPr>
              <a:t>す 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2" marL="784860" indent="-7727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784860" algn="l"/>
                <a:tab pos="785495" algn="l"/>
              </a:tabLst>
            </a:pPr>
            <a:r>
              <a:rPr dirty="0" sz="1800" b="1">
                <a:latin typeface="Meiryo UI"/>
                <a:cs typeface="Meiryo UI"/>
              </a:rPr>
              <a:t>廃棄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こ</a:t>
            </a:r>
            <a:r>
              <a:rPr dirty="0" sz="1800" spc="-5" b="1">
                <a:latin typeface="Meiryo UI"/>
                <a:cs typeface="Meiryo UI"/>
              </a:rPr>
              <a:t>と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重要性</a:t>
            </a:r>
            <a:endParaRPr sz="1800">
              <a:latin typeface="Meiryo UI"/>
              <a:cs typeface="Meiryo UI"/>
            </a:endParaRPr>
          </a:p>
          <a:p>
            <a:pPr lvl="3" marL="75628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コス</a:t>
            </a:r>
            <a:r>
              <a:rPr dirty="0" sz="1400" spc="5">
                <a:latin typeface="Meiryo UI"/>
                <a:cs typeface="Meiryo UI"/>
              </a:rPr>
              <a:t>ト・リス</a:t>
            </a:r>
            <a:r>
              <a:rPr dirty="0" sz="1400" spc="-15">
                <a:latin typeface="Meiryo UI"/>
                <a:cs typeface="Meiryo UI"/>
              </a:rPr>
              <a:t>クを</a:t>
            </a:r>
            <a:r>
              <a:rPr dirty="0" sz="1400">
                <a:latin typeface="Meiryo UI"/>
                <a:cs typeface="Meiryo UI"/>
              </a:rPr>
              <a:t>低減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最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効</a:t>
            </a:r>
            <a:r>
              <a:rPr dirty="0" sz="1400" spc="-15">
                <a:latin typeface="Meiryo UI"/>
                <a:cs typeface="Meiryo UI"/>
              </a:rPr>
              <a:t>果</a:t>
            </a:r>
            <a:r>
              <a:rPr dirty="0" sz="1400">
                <a:latin typeface="Meiryo UI"/>
                <a:cs typeface="Meiryo UI"/>
              </a:rPr>
              <a:t>的な方</a:t>
            </a:r>
            <a:r>
              <a:rPr dirty="0" sz="1400" spc="-15">
                <a:latin typeface="Meiryo UI"/>
                <a:cs typeface="Meiryo UI"/>
              </a:rPr>
              <a:t>法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5">
                <a:latin typeface="Meiryo UI"/>
                <a:cs typeface="Meiryo UI"/>
              </a:rPr>
              <a:t>、</a:t>
            </a:r>
            <a:r>
              <a:rPr dirty="0" sz="1400" b="1">
                <a:latin typeface="Meiryo UI"/>
                <a:cs typeface="Meiryo UI"/>
              </a:rPr>
              <a:t>不要</a:t>
            </a:r>
            <a:r>
              <a:rPr dirty="0" sz="1400" spc="-5" b="1">
                <a:latin typeface="Meiryo UI"/>
                <a:cs typeface="Meiryo UI"/>
              </a:rPr>
              <a:t>な</a:t>
            </a:r>
            <a:r>
              <a:rPr dirty="0" sz="1400" b="1">
                <a:latin typeface="Meiryo UI"/>
                <a:cs typeface="Meiryo UI"/>
              </a:rPr>
              <a:t>機</a:t>
            </a:r>
            <a:r>
              <a:rPr dirty="0" sz="1400" spc="-15" b="1">
                <a:latin typeface="Meiryo UI"/>
                <a:cs typeface="Meiryo UI"/>
              </a:rPr>
              <a:t>能</a:t>
            </a:r>
            <a:r>
              <a:rPr dirty="0" sz="1400" spc="-5" b="1">
                <a:latin typeface="Meiryo UI"/>
                <a:cs typeface="Meiryo UI"/>
              </a:rPr>
              <a:t>を</a:t>
            </a:r>
            <a:r>
              <a:rPr dirty="0" sz="1400" b="1">
                <a:latin typeface="Meiryo UI"/>
                <a:cs typeface="Meiryo UI"/>
              </a:rPr>
              <a:t>廃</a:t>
            </a:r>
            <a:r>
              <a:rPr dirty="0" sz="1400" spc="-15" b="1">
                <a:latin typeface="Meiryo UI"/>
                <a:cs typeface="Meiryo UI"/>
              </a:rPr>
              <a:t>棄</a:t>
            </a:r>
            <a:r>
              <a:rPr dirty="0" sz="1400" spc="-5" b="1">
                <a:latin typeface="Meiryo UI"/>
                <a:cs typeface="Meiryo UI"/>
              </a:rPr>
              <a:t>し</a:t>
            </a:r>
            <a:r>
              <a:rPr dirty="0" sz="1400" spc="-10" b="1">
                <a:latin typeface="Meiryo UI"/>
                <a:cs typeface="Meiryo UI"/>
              </a:rPr>
              <a:t>、</a:t>
            </a:r>
            <a:r>
              <a:rPr dirty="0" sz="1400" b="1">
                <a:latin typeface="Meiryo UI"/>
                <a:cs typeface="Meiryo UI"/>
              </a:rPr>
              <a:t>規</a:t>
            </a:r>
            <a:r>
              <a:rPr dirty="0" sz="1400" spc="-15" b="1">
                <a:latin typeface="Meiryo UI"/>
                <a:cs typeface="Meiryo UI"/>
              </a:rPr>
              <a:t>模</a:t>
            </a:r>
            <a:r>
              <a:rPr dirty="0" sz="1400" spc="-5" b="1">
                <a:latin typeface="Meiryo UI"/>
                <a:cs typeface="Meiryo UI"/>
              </a:rPr>
              <a:t>と</a:t>
            </a:r>
            <a:r>
              <a:rPr dirty="0" sz="1400" spc="-15" b="1">
                <a:latin typeface="Meiryo UI"/>
                <a:cs typeface="Meiryo UI"/>
              </a:rPr>
              <a:t>複</a:t>
            </a:r>
            <a:r>
              <a:rPr dirty="0" sz="1400" b="1">
                <a:latin typeface="Meiryo UI"/>
                <a:cs typeface="Meiryo UI"/>
              </a:rPr>
              <a:t>雑度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軽</a:t>
            </a:r>
            <a:r>
              <a:rPr dirty="0" sz="1400" spc="-15" b="1">
                <a:latin typeface="Meiryo UI"/>
                <a:cs typeface="Meiryo UI"/>
              </a:rPr>
              <a:t>減</a:t>
            </a:r>
            <a:r>
              <a:rPr dirty="0" sz="1400" spc="-5" b="1">
                <a:latin typeface="Meiryo UI"/>
                <a:cs typeface="Meiryo UI"/>
              </a:rPr>
              <a:t>を</a:t>
            </a:r>
            <a:r>
              <a:rPr dirty="0" sz="1400" b="1">
                <a:latin typeface="Meiryo UI"/>
                <a:cs typeface="Meiryo UI"/>
              </a:rPr>
              <a:t>図</a:t>
            </a:r>
            <a:r>
              <a:rPr dirty="0" sz="1400" spc="-15" b="1">
                <a:latin typeface="Meiryo UI"/>
                <a:cs typeface="Meiryo UI"/>
              </a:rPr>
              <a:t>る</a:t>
            </a:r>
            <a:r>
              <a:rPr dirty="0" sz="1400" b="1">
                <a:latin typeface="Meiryo UI"/>
                <a:cs typeface="Meiryo UI"/>
              </a:rPr>
              <a:t>こ</a:t>
            </a:r>
            <a:r>
              <a:rPr dirty="0" sz="1400" spc="-15" b="1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2" marL="784860" indent="-7727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784860" algn="l"/>
                <a:tab pos="785495" algn="l"/>
              </a:tabLst>
            </a:pPr>
            <a:r>
              <a:rPr dirty="0" sz="1800" b="1">
                <a:latin typeface="Meiryo UI"/>
                <a:cs typeface="Meiryo UI"/>
              </a:rPr>
              <a:t>刷新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マイ</a:t>
            </a:r>
            <a:r>
              <a:rPr dirty="0" sz="1800" spc="-5" b="1">
                <a:latin typeface="Meiryo UI"/>
                <a:cs typeface="Meiryo UI"/>
              </a:rPr>
              <a:t>クロ</a:t>
            </a:r>
            <a:r>
              <a:rPr dirty="0" sz="1800" b="1">
                <a:latin typeface="Meiryo UI"/>
                <a:cs typeface="Meiryo UI"/>
              </a:rPr>
              <a:t>サ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ビ</a:t>
            </a:r>
            <a:r>
              <a:rPr dirty="0" sz="1800" spc="-10" b="1">
                <a:latin typeface="Meiryo UI"/>
                <a:cs typeface="Meiryo UI"/>
              </a:rPr>
              <a:t>ス</a:t>
            </a:r>
            <a:r>
              <a:rPr dirty="0" sz="1800" b="1">
                <a:latin typeface="Meiryo UI"/>
                <a:cs typeface="Meiryo UI"/>
              </a:rPr>
              <a:t>等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活用</a:t>
            </a:r>
            <a:endParaRPr sz="1800">
              <a:latin typeface="Meiryo UI"/>
              <a:cs typeface="Meiryo UI"/>
            </a:endParaRPr>
          </a:p>
          <a:p>
            <a:pPr lvl="3" marL="756285" marR="2349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例え</a:t>
            </a:r>
            <a:r>
              <a:rPr dirty="0" sz="1400" spc="-5">
                <a:latin typeface="Meiryo UI"/>
                <a:cs typeface="Meiryo UI"/>
              </a:rPr>
              <a:t>ば</a:t>
            </a:r>
            <a:r>
              <a:rPr dirty="0" sz="1400">
                <a:latin typeface="Meiryo UI"/>
                <a:cs typeface="Meiryo UI"/>
              </a:rPr>
              <a:t>、ビ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ネ</a:t>
            </a:r>
            <a:r>
              <a:rPr dirty="0" sz="1400">
                <a:latin typeface="Meiryo UI"/>
                <a:cs typeface="Meiryo UI"/>
              </a:rPr>
              <a:t>ス上</a:t>
            </a:r>
            <a:r>
              <a:rPr dirty="0" sz="1400" spc="-15">
                <a:latin typeface="Meiryo UI"/>
                <a:cs typeface="Meiryo UI"/>
              </a:rPr>
              <a:t>頻</a:t>
            </a:r>
            <a:r>
              <a:rPr dirty="0" sz="1400" spc="-5">
                <a:latin typeface="Meiryo UI"/>
                <a:cs typeface="Meiryo UI"/>
              </a:rPr>
              <a:t>繁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更</a:t>
            </a:r>
            <a:r>
              <a:rPr dirty="0" sz="1400" spc="-5">
                <a:latin typeface="Meiryo UI"/>
                <a:cs typeface="Meiryo UI"/>
              </a:rPr>
              <a:t>新す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求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機</a:t>
            </a:r>
            <a:r>
              <a:rPr dirty="0" sz="1400">
                <a:latin typeface="Meiryo UI"/>
                <a:cs typeface="Meiryo UI"/>
              </a:rPr>
              <a:t>能に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 spc="-15">
                <a:latin typeface="Meiryo UI"/>
                <a:cs typeface="Meiryo UI"/>
              </a:rPr>
              <a:t>刷</a:t>
            </a:r>
            <a:r>
              <a:rPr dirty="0" sz="1400">
                <a:latin typeface="Meiryo UI"/>
                <a:cs typeface="Meiryo UI"/>
              </a:rPr>
              <a:t>新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移</a:t>
            </a:r>
            <a:r>
              <a:rPr dirty="0" sz="1400">
                <a:latin typeface="Meiryo UI"/>
                <a:cs typeface="Meiryo UI"/>
              </a:rPr>
              <a:t>行時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、</a:t>
            </a:r>
            <a:r>
              <a:rPr dirty="0" sz="1400" spc="-5" b="1">
                <a:latin typeface="Meiryo UI"/>
                <a:cs typeface="Meiryo UI"/>
              </a:rPr>
              <a:t>マ</a:t>
            </a:r>
            <a:r>
              <a:rPr dirty="0" sz="1400" spc="-15" b="1">
                <a:latin typeface="Meiryo UI"/>
                <a:cs typeface="Meiryo UI"/>
              </a:rPr>
              <a:t>イ</a:t>
            </a:r>
            <a:r>
              <a:rPr dirty="0" sz="1400" spc="5" b="1">
                <a:latin typeface="Meiryo UI"/>
                <a:cs typeface="Meiryo UI"/>
              </a:rPr>
              <a:t>ク</a:t>
            </a:r>
            <a:r>
              <a:rPr dirty="0" sz="1400" spc="-10" b="1">
                <a:latin typeface="Meiryo UI"/>
                <a:cs typeface="Meiryo UI"/>
              </a:rPr>
              <a:t>ロ</a:t>
            </a:r>
            <a:r>
              <a:rPr dirty="0" sz="1400" b="1">
                <a:latin typeface="Meiryo UI"/>
                <a:cs typeface="Meiryo UI"/>
              </a:rPr>
              <a:t>サー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開発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法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段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階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も考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、仕 様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明確に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ころ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なる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sz="1400" spc="5">
                <a:latin typeface="Meiryo UI"/>
                <a:cs typeface="Meiryo UI"/>
              </a:rPr>
              <a:t>リス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軽</a:t>
            </a:r>
            <a:r>
              <a:rPr dirty="0" sz="1400">
                <a:latin typeface="Meiryo UI"/>
                <a:cs typeface="Meiryo UI"/>
              </a:rPr>
              <a:t>減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期</a:t>
            </a:r>
            <a:r>
              <a:rPr dirty="0" sz="1400">
                <a:latin typeface="Meiryo UI"/>
                <a:cs typeface="Meiryo UI"/>
              </a:rPr>
              <a:t>待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2" marL="784860" indent="-7727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784860" algn="l"/>
                <a:tab pos="785495" algn="l"/>
              </a:tabLst>
            </a:pPr>
            <a:r>
              <a:rPr dirty="0" sz="1800" b="1">
                <a:latin typeface="Meiryo UI"/>
                <a:cs typeface="Meiryo UI"/>
              </a:rPr>
              <a:t>協調領域</a:t>
            </a:r>
            <a:r>
              <a:rPr dirty="0" sz="1800" spc="-5" b="1">
                <a:latin typeface="Meiryo UI"/>
                <a:cs typeface="Meiryo UI"/>
              </a:rPr>
              <a:t>におけ</a:t>
            </a:r>
            <a:r>
              <a:rPr dirty="0" sz="1800" spc="-10" b="1">
                <a:latin typeface="Meiryo UI"/>
                <a:cs typeface="Meiryo UI"/>
              </a:rPr>
              <a:t>る</a:t>
            </a:r>
            <a:r>
              <a:rPr dirty="0" sz="1800" b="1">
                <a:latin typeface="Meiryo UI"/>
                <a:cs typeface="Meiryo UI"/>
              </a:rPr>
              <a:t>共通プラットフ</a:t>
            </a:r>
            <a:r>
              <a:rPr dirty="0" sz="1800" spc="-5" b="1">
                <a:latin typeface="Meiryo UI"/>
                <a:cs typeface="Meiryo UI"/>
              </a:rPr>
              <a:t>ォー</a:t>
            </a:r>
            <a:r>
              <a:rPr dirty="0" sz="1800" b="1">
                <a:latin typeface="Meiryo UI"/>
                <a:cs typeface="Meiryo UI"/>
              </a:rPr>
              <a:t>ムの構築</a:t>
            </a:r>
            <a:endParaRPr sz="1800">
              <a:latin typeface="Meiryo UI"/>
              <a:cs typeface="Meiryo UI"/>
            </a:endParaRPr>
          </a:p>
          <a:p>
            <a:pPr lvl="3" marL="75628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協調領域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については</a:t>
            </a:r>
            <a:r>
              <a:rPr dirty="0" sz="1400">
                <a:latin typeface="Meiryo UI"/>
                <a:cs typeface="Meiryo UI"/>
              </a:rPr>
              <a:t>、個社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別</a:t>
            </a:r>
            <a:r>
              <a:rPr dirty="0" sz="1400">
                <a:latin typeface="Meiryo UI"/>
                <a:cs typeface="Meiryo UI"/>
              </a:rPr>
              <a:t>々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 spc="-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ので</a:t>
            </a:r>
            <a:r>
              <a:rPr dirty="0" sz="1400" spc="-5">
                <a:latin typeface="Meiryo UI"/>
                <a:cs typeface="Meiryo UI"/>
              </a:rPr>
              <a:t>はな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毎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課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毎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通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のプ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ットフ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築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  <a:p>
            <a:pPr marL="756285">
              <a:lnSpc>
                <a:spcPct val="100000"/>
              </a:lnSpc>
            </a:pP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とで</a:t>
            </a:r>
            <a:r>
              <a:rPr dirty="0" sz="1400">
                <a:latin typeface="Meiryo UI"/>
                <a:cs typeface="Meiryo UI"/>
              </a:rPr>
              <a:t>早</a:t>
            </a:r>
            <a:r>
              <a:rPr dirty="0" sz="1400" spc="-15">
                <a:latin typeface="Meiryo UI"/>
                <a:cs typeface="Meiryo UI"/>
              </a:rPr>
              <a:t>期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つ</a:t>
            </a:r>
            <a:r>
              <a:rPr dirty="0" sz="1400" spc="-15">
                <a:latin typeface="Meiryo UI"/>
                <a:cs typeface="Meiryo UI"/>
              </a:rPr>
              <a:t>安</a:t>
            </a:r>
            <a:r>
              <a:rPr dirty="0" sz="1400">
                <a:latin typeface="Meiryo UI"/>
                <a:cs typeface="Meiryo UI"/>
              </a:rPr>
              <a:t>価に</a:t>
            </a:r>
            <a:r>
              <a:rPr dirty="0" sz="1400" spc="-10">
                <a:latin typeface="Meiryo UI"/>
                <a:cs typeface="Meiryo UI"/>
              </a:rPr>
              <a:t>システム</a:t>
            </a:r>
            <a:r>
              <a:rPr dirty="0" sz="1400">
                <a:latin typeface="Meiryo UI"/>
                <a:cs typeface="Meiryo UI"/>
              </a:rPr>
              <a:t>刷新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>
                <a:latin typeface="Meiryo UI"/>
                <a:cs typeface="Meiryo UI"/>
              </a:rPr>
              <a:t>可</a:t>
            </a:r>
            <a:r>
              <a:rPr dirty="0" sz="1400" spc="-15">
                <a:latin typeface="Meiryo UI"/>
                <a:cs typeface="Meiryo UI"/>
              </a:rPr>
              <a:t>能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（</a:t>
            </a:r>
            <a:r>
              <a:rPr dirty="0" sz="1400">
                <a:latin typeface="Meiryo UI"/>
                <a:cs typeface="Meiryo UI"/>
              </a:rPr>
              <a:t>割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勘</a:t>
            </a:r>
            <a:r>
              <a:rPr dirty="0" sz="1400" spc="-15">
                <a:latin typeface="Meiryo UI"/>
                <a:cs typeface="Meiryo UI"/>
              </a:rPr>
              <a:t>効</a:t>
            </a:r>
            <a:r>
              <a:rPr dirty="0" sz="1400">
                <a:latin typeface="Meiryo UI"/>
                <a:cs typeface="Meiryo UI"/>
              </a:rPr>
              <a:t>果）。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559308"/>
            <a:ext cx="9578340" cy="1141730"/>
          </a:xfrm>
          <a:custGeom>
            <a:avLst/>
            <a:gdLst/>
            <a:ahLst/>
            <a:cxnLst/>
            <a:rect l="l" t="t" r="r" b="b"/>
            <a:pathLst>
              <a:path w="9578340" h="1141730">
                <a:moveTo>
                  <a:pt x="9578340" y="0"/>
                </a:moveTo>
                <a:lnTo>
                  <a:pt x="0" y="0"/>
                </a:lnTo>
                <a:lnTo>
                  <a:pt x="0" y="1141476"/>
                </a:lnTo>
                <a:lnTo>
                  <a:pt x="9578340" y="1141476"/>
                </a:lnTo>
                <a:lnTo>
                  <a:pt x="9578340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324" y="654668"/>
            <a:ext cx="91700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eiryo UI"/>
                <a:cs typeface="Meiryo UI"/>
              </a:rPr>
              <a:t>協</a:t>
            </a:r>
            <a:r>
              <a:rPr dirty="0" sz="2000">
                <a:latin typeface="Meiryo UI"/>
                <a:cs typeface="Meiryo UI"/>
              </a:rPr>
              <a:t>調領域</a:t>
            </a:r>
            <a:r>
              <a:rPr dirty="0" sz="2000" spc="-5">
                <a:latin typeface="Meiryo UI"/>
                <a:cs typeface="Meiryo UI"/>
              </a:rPr>
              <a:t>について</a:t>
            </a:r>
            <a:r>
              <a:rPr dirty="0" sz="2000">
                <a:latin typeface="Meiryo UI"/>
                <a:cs typeface="Meiryo UI"/>
              </a:rPr>
              <a:t>は、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個社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別々に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ム開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するので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sz="2000" spc="-15">
                <a:latin typeface="Meiryo UI"/>
                <a:cs typeface="Meiryo UI"/>
              </a:rPr>
              <a:t>、</a:t>
            </a:r>
            <a:r>
              <a:rPr dirty="0" sz="2000" spc="-5">
                <a:latin typeface="Meiryo UI"/>
                <a:cs typeface="Meiryo UI"/>
              </a:rPr>
              <a:t>業</a:t>
            </a:r>
            <a:r>
              <a:rPr dirty="0" sz="2000">
                <a:latin typeface="Meiryo UI"/>
                <a:cs typeface="Meiryo UI"/>
              </a:rPr>
              <a:t>界</a:t>
            </a:r>
            <a:r>
              <a:rPr dirty="0" sz="2000" spc="-15">
                <a:latin typeface="Meiryo UI"/>
                <a:cs typeface="Meiryo UI"/>
              </a:rPr>
              <a:t>毎</a:t>
            </a:r>
            <a:r>
              <a:rPr dirty="0" sz="2000">
                <a:latin typeface="Meiryo UI"/>
                <a:cs typeface="Meiryo UI"/>
              </a:rPr>
              <a:t>や課</a:t>
            </a:r>
            <a:r>
              <a:rPr dirty="0" sz="2000" spc="-15">
                <a:latin typeface="Meiryo UI"/>
                <a:cs typeface="Meiryo UI"/>
              </a:rPr>
              <a:t>題</a:t>
            </a:r>
            <a:r>
              <a:rPr dirty="0" sz="2000">
                <a:latin typeface="Meiryo UI"/>
                <a:cs typeface="Meiryo UI"/>
              </a:rPr>
              <a:t>毎に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共通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のプラ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ットフ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ォ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ムを構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築</a:t>
            </a:r>
            <a:r>
              <a:rPr dirty="0" sz="2000" spc="-10">
                <a:latin typeface="Meiryo UI"/>
                <a:cs typeface="Meiryo UI"/>
              </a:rPr>
              <a:t>す</a:t>
            </a:r>
            <a:r>
              <a:rPr dirty="0" sz="2000" spc="-5">
                <a:latin typeface="Meiryo UI"/>
                <a:cs typeface="Meiryo UI"/>
              </a:rPr>
              <a:t>る</a:t>
            </a: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 spc="-5">
                <a:latin typeface="Meiryo UI"/>
                <a:cs typeface="Meiryo UI"/>
              </a:rPr>
              <a:t>とで</a:t>
            </a:r>
            <a:r>
              <a:rPr dirty="0" sz="2000">
                <a:latin typeface="Meiryo UI"/>
                <a:cs typeface="Meiryo UI"/>
              </a:rPr>
              <a:t>早期</a:t>
            </a:r>
            <a:r>
              <a:rPr dirty="0" sz="2000" spc="-5">
                <a:latin typeface="Meiryo UI"/>
                <a:cs typeface="Meiryo UI"/>
              </a:rPr>
              <a:t>かつ</a:t>
            </a:r>
            <a:r>
              <a:rPr dirty="0" sz="2000">
                <a:latin typeface="Meiryo UI"/>
                <a:cs typeface="Meiryo UI"/>
              </a:rPr>
              <a:t>安価</a:t>
            </a:r>
            <a:r>
              <a:rPr dirty="0" sz="2000" spc="-5">
                <a:latin typeface="Meiryo UI"/>
                <a:cs typeface="Meiryo UI"/>
              </a:rPr>
              <a:t>にシ</a:t>
            </a:r>
            <a:r>
              <a:rPr dirty="0" sz="2000">
                <a:latin typeface="Meiryo UI"/>
                <a:cs typeface="Meiryo UI"/>
              </a:rPr>
              <a:t>ステ</a:t>
            </a:r>
            <a:r>
              <a:rPr dirty="0" sz="2000" spc="-5">
                <a:latin typeface="Meiryo UI"/>
                <a:cs typeface="Meiryo UI"/>
              </a:rPr>
              <a:t>ム</a:t>
            </a:r>
            <a:r>
              <a:rPr dirty="0" sz="2000">
                <a:latin typeface="Meiryo UI"/>
                <a:cs typeface="Meiryo UI"/>
              </a:rPr>
              <a:t>刷新す</a:t>
            </a:r>
            <a:r>
              <a:rPr dirty="0" sz="2000" spc="-5">
                <a:latin typeface="Meiryo UI"/>
                <a:cs typeface="Meiryo UI"/>
              </a:rPr>
              <a:t>る</a:t>
            </a: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>
                <a:latin typeface="Meiryo UI"/>
                <a:cs typeface="Meiryo UI"/>
              </a:rPr>
              <a:t>と</a:t>
            </a:r>
            <a:r>
              <a:rPr dirty="0" sz="2000" spc="-5">
                <a:latin typeface="Meiryo UI"/>
                <a:cs typeface="Meiryo UI"/>
              </a:rPr>
              <a:t>が</a:t>
            </a:r>
            <a:r>
              <a:rPr dirty="0" sz="2000">
                <a:latin typeface="Meiryo UI"/>
                <a:cs typeface="Meiryo UI"/>
              </a:rPr>
              <a:t>可能</a:t>
            </a:r>
            <a:r>
              <a:rPr dirty="0" sz="2000" spc="-5">
                <a:latin typeface="Meiryo UI"/>
                <a:cs typeface="Meiryo UI"/>
              </a:rPr>
              <a:t>で</a:t>
            </a:r>
            <a:r>
              <a:rPr dirty="0" sz="2000">
                <a:latin typeface="Meiryo UI"/>
                <a:cs typeface="Meiryo UI"/>
              </a:rPr>
              <a:t>あ </a:t>
            </a:r>
            <a:r>
              <a:rPr dirty="0" sz="2000" spc="-5">
                <a:latin typeface="Meiryo UI"/>
                <a:cs typeface="Meiryo UI"/>
              </a:rPr>
              <a:t>る（</a:t>
            </a:r>
            <a:r>
              <a:rPr dirty="0" sz="2000">
                <a:latin typeface="Meiryo UI"/>
                <a:cs typeface="Meiryo UI"/>
              </a:rPr>
              <a:t>割り勘効果）。ニ</a:t>
            </a:r>
            <a:r>
              <a:rPr dirty="0" sz="2000" spc="-5">
                <a:latin typeface="Meiryo UI"/>
                <a:cs typeface="Meiryo UI"/>
              </a:rPr>
              <a:t>ーズのある</a:t>
            </a:r>
            <a:r>
              <a:rPr dirty="0" sz="2000">
                <a:latin typeface="Meiryo UI"/>
                <a:cs typeface="Meiryo UI"/>
              </a:rPr>
              <a:t>領域を見極</a:t>
            </a:r>
            <a:r>
              <a:rPr dirty="0" sz="2000" spc="-5">
                <a:latin typeface="Meiryo UI"/>
                <a:cs typeface="Meiryo UI"/>
              </a:rPr>
              <a:t>め</a:t>
            </a:r>
            <a:r>
              <a:rPr dirty="0" sz="2000">
                <a:latin typeface="Meiryo UI"/>
                <a:cs typeface="Meiryo UI"/>
              </a:rPr>
              <a:t>構築す</a:t>
            </a:r>
            <a:r>
              <a:rPr dirty="0" sz="2000" spc="-5">
                <a:latin typeface="Meiryo UI"/>
                <a:cs typeface="Meiryo UI"/>
              </a:rPr>
              <a:t>る</a:t>
            </a: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>
                <a:latin typeface="Meiryo UI"/>
                <a:cs typeface="Meiryo UI"/>
              </a:rPr>
              <a:t>とを目指す。</a:t>
            </a:r>
            <a:endParaRPr sz="20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05" y="1975866"/>
            <a:ext cx="9578340" cy="843280"/>
          </a:xfrm>
          <a:prstGeom prst="rect">
            <a:avLst/>
          </a:prstGeom>
          <a:ln w="25907">
            <a:solidFill>
              <a:srgbClr val="F79646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dirty="0" sz="1400" spc="5">
                <a:latin typeface="Meiryo UI"/>
                <a:cs typeface="Meiryo UI"/>
              </a:rPr>
              <a:t>【</a:t>
            </a:r>
            <a:r>
              <a:rPr dirty="0" sz="1400">
                <a:latin typeface="Meiryo UI"/>
                <a:cs typeface="Meiryo UI"/>
              </a:rPr>
              <a:t>必要性】</a:t>
            </a:r>
            <a:endParaRPr sz="1400">
              <a:latin typeface="Meiryo UI"/>
              <a:cs typeface="Meiryo UI"/>
            </a:endParaRPr>
          </a:p>
          <a:p>
            <a:pPr marL="377190" marR="210185" indent="-28702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77190" algn="l"/>
                <a:tab pos="377825" algn="l"/>
              </a:tabLst>
            </a:pPr>
            <a:r>
              <a:rPr dirty="0" sz="1400">
                <a:latin typeface="Meiryo UI"/>
                <a:cs typeface="Meiryo UI"/>
              </a:rPr>
              <a:t>競争力に寄与し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非競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領域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ついて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界</a:t>
            </a:r>
            <a:r>
              <a:rPr dirty="0" sz="1400">
                <a:latin typeface="Meiryo UI"/>
                <a:cs typeface="Meiryo UI"/>
              </a:rPr>
              <a:t>内外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含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通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共通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図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複数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3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同で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構築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とが、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失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げる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効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段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得る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44" y="3092195"/>
            <a:ext cx="9578340" cy="3145790"/>
          </a:xfrm>
          <a:custGeom>
            <a:avLst/>
            <a:gdLst/>
            <a:ahLst/>
            <a:cxnLst/>
            <a:rect l="l" t="t" r="r" b="b"/>
            <a:pathLst>
              <a:path w="9578340" h="3145790">
                <a:moveTo>
                  <a:pt x="0" y="0"/>
                </a:moveTo>
                <a:lnTo>
                  <a:pt x="9578340" y="0"/>
                </a:lnTo>
                <a:lnTo>
                  <a:pt x="9578340" y="3145536"/>
                </a:lnTo>
                <a:lnTo>
                  <a:pt x="0" y="31455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324" y="3007014"/>
            <a:ext cx="9431020" cy="301688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b="1">
                <a:latin typeface="Meiryo UI"/>
                <a:cs typeface="Meiryo UI"/>
              </a:rPr>
              <a:t>【</a:t>
            </a:r>
            <a:r>
              <a:rPr dirty="0" sz="1600" spc="-5" b="1">
                <a:latin typeface="Meiryo UI"/>
                <a:cs typeface="Meiryo UI"/>
              </a:rPr>
              <a:t>対応策】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5" b="1">
                <a:latin typeface="Meiryo UI"/>
                <a:cs typeface="Meiryo UI"/>
              </a:rPr>
              <a:t>（１）協調領域の見極め</a:t>
            </a:r>
            <a:endParaRPr sz="1600">
              <a:latin typeface="Meiryo UI"/>
              <a:cs typeface="Meiryo UI"/>
            </a:endParaRPr>
          </a:p>
          <a:p>
            <a:pPr marL="367665">
              <a:lnSpc>
                <a:spcPct val="100000"/>
              </a:lnSpc>
              <a:spcBef>
                <a:spcPts val="965"/>
              </a:spcBef>
            </a:pPr>
            <a:r>
              <a:rPr dirty="0" sz="1400">
                <a:latin typeface="Meiryo UI"/>
                <a:cs typeface="Meiryo UI"/>
              </a:rPr>
              <a:t>共通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>
                <a:latin typeface="Meiryo UI"/>
                <a:cs typeface="Meiryo UI"/>
              </a:rPr>
              <a:t>ラット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ーム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構築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得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具体</a:t>
            </a:r>
            <a:r>
              <a:rPr dirty="0" sz="1400" spc="-15">
                <a:latin typeface="Meiryo UI"/>
                <a:cs typeface="Meiryo UI"/>
              </a:rPr>
              <a:t>的</a:t>
            </a:r>
            <a:r>
              <a:rPr dirty="0" sz="1400" spc="-5">
                <a:latin typeface="Meiryo UI"/>
                <a:cs typeface="Meiryo UI"/>
              </a:rPr>
              <a:t>な分野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は今後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必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 spc="-5">
                <a:latin typeface="Meiryo UI"/>
                <a:cs typeface="Meiryo UI"/>
              </a:rPr>
              <a:t>。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以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野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指</a:t>
            </a:r>
            <a:r>
              <a:rPr dirty="0" sz="1400">
                <a:latin typeface="Meiryo UI"/>
                <a:cs typeface="Meiryo UI"/>
              </a:rPr>
              <a:t>摘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35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業界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中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規</a:t>
            </a:r>
            <a:r>
              <a:rPr dirty="0" sz="1400">
                <a:latin typeface="Meiryo UI"/>
                <a:cs typeface="Meiryo UI"/>
              </a:rPr>
              <a:t>制に</a:t>
            </a:r>
            <a:r>
              <a:rPr dirty="0" sz="1400" spc="-15">
                <a:latin typeface="Meiryo UI"/>
                <a:cs typeface="Meiryo UI"/>
              </a:rPr>
              <a:t>対</a:t>
            </a:r>
            <a:r>
              <a:rPr dirty="0" sz="1400">
                <a:latin typeface="Meiryo UI"/>
                <a:cs typeface="Meiryo UI"/>
              </a:rPr>
              <a:t>応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めの</a:t>
            </a:r>
            <a:r>
              <a:rPr dirty="0" sz="1400" spc="-15">
                <a:latin typeface="Meiryo UI"/>
                <a:cs typeface="Meiryo UI"/>
              </a:rPr>
              <a:t>標</a:t>
            </a:r>
            <a:r>
              <a:rPr dirty="0" sz="1400">
                <a:latin typeface="Meiryo UI"/>
                <a:cs typeface="Meiryo UI"/>
              </a:rPr>
              <a:t>準的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規</a:t>
            </a:r>
            <a:r>
              <a:rPr dirty="0" sz="1400" spc="-15">
                <a:latin typeface="Meiryo UI"/>
                <a:cs typeface="Meiryo UI"/>
              </a:rPr>
              <a:t>格</a:t>
            </a:r>
            <a:r>
              <a:rPr dirty="0" sz="1400">
                <a:latin typeface="Meiryo UI"/>
                <a:cs typeface="Meiryo UI"/>
              </a:rPr>
              <a:t>的</a:t>
            </a:r>
            <a:r>
              <a:rPr dirty="0" sz="1400" spc="-10">
                <a:latin typeface="Meiryo UI"/>
                <a:cs typeface="Meiryo UI"/>
              </a:rPr>
              <a:t>･</a:t>
            </a:r>
            <a:r>
              <a:rPr dirty="0" sz="1400">
                <a:latin typeface="Meiryo UI"/>
                <a:cs typeface="Meiryo UI"/>
              </a:rPr>
              <a:t>共通</a:t>
            </a:r>
            <a:r>
              <a:rPr dirty="0" sz="1400" spc="-15">
                <a:latin typeface="Meiryo UI"/>
                <a:cs typeface="Meiryo UI"/>
              </a:rPr>
              <a:t>的</a:t>
            </a:r>
            <a:r>
              <a:rPr dirty="0" sz="1400" spc="-5">
                <a:latin typeface="Meiryo UI"/>
                <a:cs typeface="Meiryo UI"/>
              </a:rPr>
              <a:t>な作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多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>
                <a:latin typeface="Meiryo UI"/>
                <a:cs typeface="Meiryo UI"/>
              </a:rPr>
              <a:t>存在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規制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種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分野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40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保安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環境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分野</a:t>
            </a:r>
            <a:endParaRPr sz="1400">
              <a:latin typeface="Meiryo UI"/>
              <a:cs typeface="Meiryo UI"/>
            </a:endParaRPr>
          </a:p>
          <a:p>
            <a:pPr marL="1053465" marR="5080" indent="-285115">
              <a:lnSpc>
                <a:spcPct val="120000"/>
              </a:lnSpc>
              <a:spcBef>
                <a:spcPts val="600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人手不足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環境、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ト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5">
                <a:latin typeface="Meiryo UI"/>
                <a:cs typeface="Meiryo UI"/>
              </a:rPr>
              <a:t>ウ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とい</a:t>
            </a:r>
            <a:r>
              <a:rPr dirty="0" sz="1400">
                <a:latin typeface="Meiryo UI"/>
                <a:cs typeface="Meiryo UI"/>
              </a:rPr>
              <a:t>う観</a:t>
            </a:r>
            <a:r>
              <a:rPr dirty="0" sz="1400" spc="-15">
                <a:latin typeface="Meiryo UI"/>
                <a:cs typeface="Meiryo UI"/>
              </a:rPr>
              <a:t>点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非</a:t>
            </a:r>
            <a:r>
              <a:rPr dirty="0" sz="1400" spc="-15">
                <a:latin typeface="Meiryo UI"/>
                <a:cs typeface="Meiryo UI"/>
              </a:rPr>
              <a:t>競</a:t>
            </a:r>
            <a:r>
              <a:rPr dirty="0" sz="1400">
                <a:latin typeface="Meiryo UI"/>
                <a:cs typeface="Meiryo UI"/>
              </a:rPr>
              <a:t>争領</a:t>
            </a:r>
            <a:r>
              <a:rPr dirty="0" sz="1400" spc="-15">
                <a:latin typeface="Meiryo UI"/>
                <a:cs typeface="Meiryo UI"/>
              </a:rPr>
              <a:t>域</a:t>
            </a:r>
            <a:r>
              <a:rPr dirty="0" sz="1400" spc="-10">
                <a:latin typeface="Meiryo UI"/>
                <a:cs typeface="Meiryo UI"/>
              </a:rPr>
              <a:t>であり</a:t>
            </a:r>
            <a:r>
              <a:rPr dirty="0" sz="1400">
                <a:latin typeface="Meiryo UI"/>
                <a:cs typeface="Meiryo UI"/>
              </a:rPr>
              <a:t>協</a:t>
            </a:r>
            <a:r>
              <a:rPr dirty="0" sz="1400" spc="-15">
                <a:latin typeface="Meiryo UI"/>
                <a:cs typeface="Meiryo UI"/>
              </a:rPr>
              <a:t>調</a:t>
            </a:r>
            <a:r>
              <a:rPr dirty="0" sz="1400">
                <a:latin typeface="Meiryo UI"/>
                <a:cs typeface="Meiryo UI"/>
              </a:rPr>
              <a:t>可能</a:t>
            </a:r>
            <a:r>
              <a:rPr dirty="0" sz="1400" spc="-15">
                <a:latin typeface="Meiryo UI"/>
                <a:cs typeface="Meiryo UI"/>
              </a:rPr>
              <a:t>性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高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20">
                <a:latin typeface="Meiryo UI"/>
                <a:cs typeface="Meiryo UI"/>
              </a:rPr>
              <a:t>と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認</a:t>
            </a:r>
            <a:r>
              <a:rPr dirty="0" sz="1400" spc="-15">
                <a:latin typeface="Meiryo UI"/>
                <a:cs typeface="Meiryo UI"/>
              </a:rPr>
              <a:t>識</a:t>
            </a:r>
            <a:r>
              <a:rPr dirty="0" sz="1400" spc="-10">
                <a:latin typeface="Meiryo UI"/>
                <a:cs typeface="Meiryo UI"/>
              </a:rPr>
              <a:t>があ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物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流の 分野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35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広告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宣伝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営業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競</a:t>
            </a:r>
            <a:r>
              <a:rPr dirty="0" sz="1400" spc="-15">
                <a:latin typeface="Meiryo UI"/>
                <a:cs typeface="Meiryo UI"/>
              </a:rPr>
              <a:t>争</a:t>
            </a:r>
            <a:r>
              <a:rPr dirty="0" sz="1400">
                <a:latin typeface="Meiryo UI"/>
                <a:cs typeface="Meiryo UI"/>
              </a:rPr>
              <a:t>領域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続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注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コ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等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個々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文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受け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部分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35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人事・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ス・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CRM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のERPの</a:t>
            </a:r>
            <a:r>
              <a:rPr dirty="0" sz="1400">
                <a:latin typeface="Meiryo UI"/>
                <a:cs typeface="Meiryo UI"/>
              </a:rPr>
              <a:t>浸透</a:t>
            </a:r>
            <a:r>
              <a:rPr dirty="0" sz="1400" spc="-15">
                <a:latin typeface="Meiryo UI"/>
                <a:cs typeface="Meiryo UI"/>
              </a:rPr>
              <a:t>度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低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我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ける企業の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のある分野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31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80968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3.3.4</a:t>
            </a:r>
            <a:r>
              <a:rPr dirty="0" spc="-65"/>
              <a:t> </a:t>
            </a:r>
            <a:r>
              <a:rPr dirty="0"/>
              <a:t>協調領域に</a:t>
            </a:r>
            <a:r>
              <a:rPr dirty="0" spc="-5"/>
              <a:t>お</a:t>
            </a:r>
            <a:r>
              <a:rPr dirty="0"/>
              <a:t>ける共通プ</a:t>
            </a:r>
            <a:r>
              <a:rPr dirty="0" spc="-5"/>
              <a:t>ラ</a:t>
            </a:r>
            <a:r>
              <a:rPr dirty="0"/>
              <a:t>ット</a:t>
            </a:r>
            <a:r>
              <a:rPr dirty="0" spc="-5"/>
              <a:t>フォーム</a:t>
            </a:r>
            <a:r>
              <a:rPr dirty="0" spc="-10"/>
              <a:t>の</a:t>
            </a:r>
            <a:r>
              <a:rPr dirty="0"/>
              <a:t>構築（１／２）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3.3.4</a:t>
            </a:r>
            <a:r>
              <a:rPr dirty="0" spc="-75"/>
              <a:t> </a:t>
            </a:r>
            <a:r>
              <a:rPr dirty="0"/>
              <a:t>協調領域に</a:t>
            </a:r>
            <a:r>
              <a:rPr dirty="0" spc="-5"/>
              <a:t>お</a:t>
            </a:r>
            <a:r>
              <a:rPr dirty="0"/>
              <a:t>ける共通プ</a:t>
            </a:r>
            <a:r>
              <a:rPr dirty="0" spc="-5"/>
              <a:t>ラ</a:t>
            </a:r>
            <a:r>
              <a:rPr dirty="0"/>
              <a:t>ット</a:t>
            </a:r>
            <a:r>
              <a:rPr dirty="0" spc="-5"/>
              <a:t>フォーム</a:t>
            </a:r>
            <a:r>
              <a:rPr dirty="0" spc="-10"/>
              <a:t>の</a:t>
            </a:r>
            <a:r>
              <a:rPr dirty="0"/>
              <a:t>構築（２／２）</a:t>
            </a:r>
          </a:p>
        </p:txBody>
      </p:sp>
      <p:sp>
        <p:nvSpPr>
          <p:cNvPr id="3" name="object 3"/>
          <p:cNvSpPr/>
          <p:nvPr/>
        </p:nvSpPr>
        <p:spPr>
          <a:xfrm>
            <a:off x="199644" y="548640"/>
            <a:ext cx="9578340" cy="6192520"/>
          </a:xfrm>
          <a:custGeom>
            <a:avLst/>
            <a:gdLst/>
            <a:ahLst/>
            <a:cxnLst/>
            <a:rect l="l" t="t" r="r" b="b"/>
            <a:pathLst>
              <a:path w="9578340" h="6192520">
                <a:moveTo>
                  <a:pt x="0" y="0"/>
                </a:moveTo>
                <a:lnTo>
                  <a:pt x="9578340" y="0"/>
                </a:lnTo>
                <a:lnTo>
                  <a:pt x="9578340" y="6192012"/>
                </a:lnTo>
                <a:lnTo>
                  <a:pt x="0" y="61920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3324" y="463075"/>
            <a:ext cx="9515475" cy="618426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b="1">
                <a:latin typeface="Meiryo UI"/>
                <a:cs typeface="Meiryo UI"/>
              </a:rPr>
              <a:t>【</a:t>
            </a:r>
            <a:r>
              <a:rPr dirty="0" sz="1600" spc="-5" b="1">
                <a:latin typeface="Meiryo UI"/>
                <a:cs typeface="Meiryo UI"/>
              </a:rPr>
              <a:t>対応策】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5" b="1">
                <a:latin typeface="Meiryo UI"/>
                <a:cs typeface="Meiryo UI"/>
              </a:rPr>
              <a:t>（２）協調領域</a:t>
            </a:r>
            <a:r>
              <a:rPr dirty="0" sz="1600" spc="-10" b="1">
                <a:latin typeface="Meiryo UI"/>
                <a:cs typeface="Meiryo UI"/>
              </a:rPr>
              <a:t>にお</a:t>
            </a:r>
            <a:r>
              <a:rPr dirty="0" sz="1600" spc="-5" b="1">
                <a:latin typeface="Meiryo UI"/>
                <a:cs typeface="Meiryo UI"/>
              </a:rPr>
              <a:t>ける業務の標</a:t>
            </a:r>
            <a:r>
              <a:rPr dirty="0" sz="1600" spc="5" b="1">
                <a:latin typeface="Meiryo UI"/>
                <a:cs typeface="Meiryo UI"/>
              </a:rPr>
              <a:t>準</a:t>
            </a:r>
            <a:r>
              <a:rPr dirty="0" sz="1600" spc="-5" b="1">
                <a:latin typeface="Meiryo UI"/>
                <a:cs typeface="Meiryo UI"/>
              </a:rPr>
              <a:t>化や</a:t>
            </a:r>
            <a:r>
              <a:rPr dirty="0" sz="1600" spc="5" b="1">
                <a:latin typeface="Meiryo UI"/>
                <a:cs typeface="Meiryo UI"/>
              </a:rPr>
              <a:t>共</a:t>
            </a:r>
            <a:r>
              <a:rPr dirty="0" sz="1600" spc="-5" b="1">
                <a:latin typeface="Meiryo UI"/>
                <a:cs typeface="Meiryo UI"/>
              </a:rPr>
              <a:t>通</a:t>
            </a:r>
            <a:r>
              <a:rPr dirty="0" sz="1600" spc="5" b="1">
                <a:latin typeface="Meiryo UI"/>
                <a:cs typeface="Meiryo UI"/>
              </a:rPr>
              <a:t>プ</a:t>
            </a:r>
            <a:r>
              <a:rPr dirty="0" sz="1600" spc="-10" b="1">
                <a:latin typeface="Meiryo UI"/>
                <a:cs typeface="Meiryo UI"/>
              </a:rPr>
              <a:t>ラ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10" b="1">
                <a:latin typeface="Meiryo UI"/>
                <a:cs typeface="Meiryo UI"/>
              </a:rPr>
              <a:t>フ</a:t>
            </a:r>
            <a:r>
              <a:rPr dirty="0" sz="1600" spc="-10" b="1">
                <a:latin typeface="Meiryo UI"/>
                <a:cs typeface="Meiryo UI"/>
              </a:rPr>
              <a:t>ォ</a:t>
            </a:r>
            <a:r>
              <a:rPr dirty="0" sz="1600" b="1">
                <a:latin typeface="Meiryo UI"/>
                <a:cs typeface="Meiryo UI"/>
              </a:rPr>
              <a:t>ー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-10" b="1">
                <a:latin typeface="Meiryo UI"/>
                <a:cs typeface="Meiryo UI"/>
              </a:rPr>
              <a:t>の検討</a:t>
            </a:r>
            <a:r>
              <a:rPr dirty="0" sz="1600" spc="5" b="1">
                <a:latin typeface="Meiryo UI"/>
                <a:cs typeface="Meiryo UI"/>
              </a:rPr>
              <a:t>の</a:t>
            </a:r>
            <a:r>
              <a:rPr dirty="0" sz="1600" spc="-5" b="1">
                <a:latin typeface="Meiryo UI"/>
                <a:cs typeface="Meiryo UI"/>
              </a:rPr>
              <a:t>進め方</a:t>
            </a:r>
            <a:endParaRPr sz="1600">
              <a:latin typeface="Meiryo UI"/>
              <a:cs typeface="Meiryo UI"/>
            </a:endParaRPr>
          </a:p>
          <a:p>
            <a:pPr marL="882650" indent="-172720">
              <a:lnSpc>
                <a:spcPct val="100000"/>
              </a:lnSpc>
              <a:spcBef>
                <a:spcPts val="965"/>
              </a:spcBef>
              <a:buFont typeface="Arial"/>
              <a:buChar char="–"/>
              <a:tabLst>
                <a:tab pos="88328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団体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共通</a:t>
            </a:r>
            <a:r>
              <a:rPr dirty="0" sz="1400" spc="-15">
                <a:latin typeface="Meiryo UI"/>
                <a:cs typeface="Meiryo UI"/>
              </a:rPr>
              <a:t>化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役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議</a:t>
            </a:r>
            <a:r>
              <a:rPr dirty="0" sz="1400">
                <a:latin typeface="Meiryo UI"/>
                <a:cs typeface="Meiryo UI"/>
              </a:rPr>
              <a:t>論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方法</a:t>
            </a:r>
            <a:endParaRPr sz="1400">
              <a:latin typeface="Meiryo UI"/>
              <a:cs typeface="Meiryo UI"/>
            </a:endParaRPr>
          </a:p>
          <a:p>
            <a:pPr marL="882650" indent="-172720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88328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大手企業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先行的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組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関係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界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伝</a:t>
            </a:r>
            <a:r>
              <a:rPr dirty="0" sz="1400" spc="-15">
                <a:latin typeface="Meiryo UI"/>
                <a:cs typeface="Meiryo UI"/>
              </a:rPr>
              <a:t>播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5">
                <a:latin typeface="Meiryo UI"/>
                <a:cs typeface="Meiryo UI"/>
              </a:rPr>
              <a:t>方</a:t>
            </a:r>
            <a:r>
              <a:rPr dirty="0" sz="1400">
                <a:latin typeface="Meiryo UI"/>
                <a:cs typeface="Meiryo UI"/>
              </a:rPr>
              <a:t>法</a:t>
            </a:r>
            <a:endParaRPr sz="1400">
              <a:latin typeface="Meiryo UI"/>
              <a:cs typeface="Meiryo UI"/>
            </a:endParaRPr>
          </a:p>
          <a:p>
            <a:pPr marL="882650" indent="-172720">
              <a:lnSpc>
                <a:spcPct val="100000"/>
              </a:lnSpc>
              <a:spcBef>
                <a:spcPts val="940"/>
              </a:spcBef>
              <a:buFont typeface="Arial"/>
              <a:buChar char="–"/>
              <a:tabLst>
                <a:tab pos="883285" algn="l"/>
              </a:tabLst>
            </a:pPr>
            <a:r>
              <a:rPr dirty="0" sz="1400">
                <a:latin typeface="Meiryo UI"/>
                <a:cs typeface="Meiryo UI"/>
              </a:rPr>
              <a:t>業界に</a:t>
            </a:r>
            <a:r>
              <a:rPr dirty="0" sz="1400" spc="5">
                <a:latin typeface="Meiryo UI"/>
                <a:cs typeface="Meiryo UI"/>
              </a:rPr>
              <a:t>おけ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堅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クラ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共通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機</a:t>
            </a:r>
            <a:r>
              <a:rPr dirty="0" sz="1400">
                <a:latin typeface="Meiryo UI"/>
                <a:cs typeface="Meiryo UI"/>
              </a:rPr>
              <a:t>能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充</a:t>
            </a:r>
            <a:r>
              <a:rPr dirty="0" sz="1400">
                <a:latin typeface="Meiryo UI"/>
                <a:cs typeface="Meiryo UI"/>
              </a:rPr>
              <a:t>実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つつ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ファ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せ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終的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も波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及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5">
                <a:latin typeface="Meiryo UI"/>
                <a:cs typeface="Meiryo UI"/>
              </a:rPr>
              <a:t>せ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  <a:p>
            <a:pPr marL="827405">
              <a:lnSpc>
                <a:spcPct val="100000"/>
              </a:lnSpc>
              <a:spcBef>
                <a:spcPts val="935"/>
              </a:spcBef>
            </a:pPr>
            <a:r>
              <a:rPr dirty="0" sz="1400">
                <a:latin typeface="Meiryo UI"/>
                <a:cs typeface="Meiryo UI"/>
              </a:rPr>
              <a:t>（こ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な場合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中</a:t>
            </a:r>
            <a:r>
              <a:rPr dirty="0" sz="1400">
                <a:latin typeface="Meiryo UI"/>
                <a:cs typeface="Meiryo UI"/>
              </a:rPr>
              <a:t>小企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5">
                <a:latin typeface="Meiryo UI"/>
                <a:cs typeface="Meiryo UI"/>
              </a:rPr>
              <a:t>は資金</a:t>
            </a:r>
            <a:r>
              <a:rPr dirty="0" sz="1400" spc="-15">
                <a:latin typeface="Meiryo UI"/>
                <a:cs typeface="Meiryo UI"/>
              </a:rPr>
              <a:t>力</a:t>
            </a:r>
            <a:r>
              <a:rPr dirty="0" sz="1400">
                <a:latin typeface="Meiryo UI"/>
                <a:cs typeface="Meiryo UI"/>
              </a:rPr>
              <a:t>に制</a:t>
            </a:r>
            <a:r>
              <a:rPr dirty="0" sz="1400" spc="-15">
                <a:latin typeface="Meiryo UI"/>
                <a:cs typeface="Meiryo UI"/>
              </a:rPr>
              <a:t>約</a:t>
            </a:r>
            <a:r>
              <a:rPr dirty="0" sz="1400" spc="-10">
                <a:latin typeface="Meiryo UI"/>
                <a:cs typeface="Meiryo UI"/>
              </a:rPr>
              <a:t>があ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20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5">
                <a:latin typeface="Meiryo UI"/>
                <a:cs typeface="Meiryo UI"/>
              </a:rPr>
              <a:t>何ら</a:t>
            </a:r>
            <a:r>
              <a:rPr dirty="0" sz="1400" spc="-10">
                <a:latin typeface="Meiryo UI"/>
                <a:cs typeface="Meiryo UI"/>
              </a:rPr>
              <a:t>かの</a:t>
            </a:r>
            <a:r>
              <a:rPr dirty="0" sz="1400">
                <a:latin typeface="Meiryo UI"/>
                <a:cs typeface="Meiryo UI"/>
              </a:rPr>
              <a:t>支</a:t>
            </a:r>
            <a:r>
              <a:rPr dirty="0" sz="1400" spc="-15">
                <a:latin typeface="Meiryo UI"/>
                <a:cs typeface="Meiryo UI"/>
              </a:rPr>
              <a:t>援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必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 spc="-5">
                <a:latin typeface="Meiryo UI"/>
                <a:cs typeface="Meiryo UI"/>
              </a:rPr>
              <a:t>か</a:t>
            </a:r>
            <a:r>
              <a:rPr dirty="0" sz="1400">
                <a:latin typeface="Meiryo UI"/>
                <a:cs typeface="Meiryo UI"/>
              </a:rPr>
              <a:t>）</a:t>
            </a:r>
            <a:endParaRPr sz="1400">
              <a:latin typeface="Meiryo UI"/>
              <a:cs typeface="Meiryo UI"/>
            </a:endParaRPr>
          </a:p>
          <a:p>
            <a:pPr marL="882650" marR="151130" indent="-172720">
              <a:lnSpc>
                <a:spcPct val="120000"/>
              </a:lnSpc>
              <a:spcBef>
                <a:spcPts val="600"/>
              </a:spcBef>
              <a:buFont typeface="Arial"/>
              <a:buChar char="–"/>
              <a:tabLst>
                <a:tab pos="883285" algn="l"/>
              </a:tabLst>
            </a:pPr>
            <a:r>
              <a:rPr dirty="0" sz="1400">
                <a:latin typeface="Meiryo UI"/>
                <a:cs typeface="Meiryo UI"/>
              </a:rPr>
              <a:t>処理量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増加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ア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 spc="-10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ーシ</a:t>
            </a:r>
            <a:r>
              <a:rPr dirty="0" sz="1400" spc="-15">
                <a:latin typeface="Meiryo UI"/>
                <a:cs typeface="Meiryo UI"/>
              </a:rPr>
              <a:t>ョ</a:t>
            </a:r>
            <a:r>
              <a:rPr dirty="0" sz="1400" spc="-5">
                <a:latin typeface="Meiryo UI"/>
                <a:cs typeface="Meiryo UI"/>
              </a:rPr>
              <a:t>ンを</a:t>
            </a:r>
            <a:r>
              <a:rPr dirty="0" sz="1400">
                <a:latin typeface="Meiryo UI"/>
                <a:cs typeface="Meiryo UI"/>
              </a:rPr>
              <a:t>想</a:t>
            </a:r>
            <a:r>
              <a:rPr dirty="0" sz="1400" spc="-15">
                <a:latin typeface="Meiryo UI"/>
                <a:cs typeface="Meiryo UI"/>
              </a:rPr>
              <a:t>定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ク</a:t>
            </a:r>
            <a:r>
              <a:rPr dirty="0" sz="1400" spc="-15">
                <a:latin typeface="Meiryo UI"/>
                <a:cs typeface="Meiryo UI"/>
              </a:rPr>
              <a:t>ラウ</a:t>
            </a:r>
            <a:r>
              <a:rPr dirty="0" sz="1400" spc="-10">
                <a:latin typeface="Meiryo UI"/>
                <a:cs typeface="Meiryo UI"/>
              </a:rPr>
              <a:t>ドの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使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ール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-10">
                <a:latin typeface="Meiryo UI"/>
                <a:cs typeface="Meiryo UI"/>
              </a:rPr>
              <a:t>ウト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処理</a:t>
            </a:r>
            <a:r>
              <a:rPr dirty="0" sz="1400" spc="-15">
                <a:latin typeface="Meiryo UI"/>
                <a:cs typeface="Meiryo UI"/>
              </a:rPr>
              <a:t>量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変化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迅速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対応可 変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>
                <a:latin typeface="Meiryo UI"/>
                <a:cs typeface="Meiryo UI"/>
              </a:rPr>
              <a:t>方法</a:t>
            </a:r>
            <a:endParaRPr sz="1400">
              <a:latin typeface="Meiryo UI"/>
              <a:cs typeface="Meiryo UI"/>
            </a:endParaRPr>
          </a:p>
          <a:p>
            <a:pPr marL="882650" marR="90170" indent="-172720">
              <a:lnSpc>
                <a:spcPct val="120000"/>
              </a:lnSpc>
              <a:spcBef>
                <a:spcPts val="600"/>
              </a:spcBef>
              <a:buFont typeface="Arial"/>
              <a:buChar char="–"/>
              <a:tabLst>
                <a:tab pos="883285" algn="l"/>
              </a:tabLst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ル開発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小規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模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な機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r>
              <a:rPr dirty="0" sz="1400" spc="-10">
                <a:latin typeface="Meiryo UI"/>
                <a:cs typeface="Meiryo UI"/>
              </a:rPr>
              <a:t>か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ユー</a:t>
            </a:r>
            <a:r>
              <a:rPr dirty="0" sz="1400" spc="-20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求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機</a:t>
            </a:r>
            <a:r>
              <a:rPr dirty="0" sz="1400">
                <a:latin typeface="Meiryo UI"/>
                <a:cs typeface="Meiryo UI"/>
              </a:rPr>
              <a:t>能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試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有効な</a:t>
            </a:r>
            <a:r>
              <a:rPr dirty="0" sz="1400" spc="-15">
                <a:latin typeface="Meiryo UI"/>
                <a:cs typeface="Meiryo UI"/>
              </a:rPr>
              <a:t>機</a:t>
            </a:r>
            <a:r>
              <a:rPr dirty="0" sz="1400">
                <a:latin typeface="Meiryo UI"/>
                <a:cs typeface="Meiryo UI"/>
              </a:rPr>
              <a:t>能</a:t>
            </a:r>
            <a:r>
              <a:rPr dirty="0" sz="1400" spc="-5">
                <a:latin typeface="Meiryo UI"/>
                <a:cs typeface="Meiryo UI"/>
              </a:rPr>
              <a:t>やソフ</a:t>
            </a:r>
            <a:r>
              <a:rPr dirty="0" sz="1400" spc="-1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ウ</a:t>
            </a:r>
            <a:r>
              <a:rPr dirty="0" sz="1400">
                <a:latin typeface="Meiryo UI"/>
                <a:cs typeface="Meiryo UI"/>
              </a:rPr>
              <a:t>ェ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探</a:t>
            </a:r>
            <a:r>
              <a:rPr dirty="0" u="sng" sz="1400" spc="-13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索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作成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共通化機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作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込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む</a:t>
            </a:r>
            <a:r>
              <a:rPr dirty="0" sz="1400">
                <a:latin typeface="Meiryo UI"/>
                <a:cs typeface="Meiryo UI"/>
              </a:rPr>
              <a:t>方法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600" spc="-5" b="1">
                <a:latin typeface="Meiryo UI"/>
                <a:cs typeface="Meiryo UI"/>
              </a:rPr>
              <a:t>（３）共通プ</a:t>
            </a:r>
            <a:r>
              <a:rPr dirty="0" sz="1600" spc="-10" b="1">
                <a:latin typeface="Meiryo UI"/>
                <a:cs typeface="Meiryo UI"/>
              </a:rPr>
              <a:t>ラ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spc="-5" b="1">
                <a:latin typeface="Meiryo UI"/>
                <a:cs typeface="Meiryo UI"/>
              </a:rPr>
              <a:t>フ</a:t>
            </a:r>
            <a:r>
              <a:rPr dirty="0" sz="1600" spc="-10" b="1">
                <a:latin typeface="Meiryo UI"/>
                <a:cs typeface="Meiryo UI"/>
              </a:rPr>
              <a:t>ォー</a:t>
            </a:r>
            <a:r>
              <a:rPr dirty="0" sz="1600" spc="-5" b="1">
                <a:latin typeface="Meiryo UI"/>
                <a:cs typeface="Meiryo UI"/>
              </a:rPr>
              <a:t>ム利</a:t>
            </a:r>
            <a:r>
              <a:rPr dirty="0" sz="1600" spc="5" b="1">
                <a:latin typeface="Meiryo UI"/>
                <a:cs typeface="Meiryo UI"/>
              </a:rPr>
              <a:t>用</a:t>
            </a:r>
            <a:r>
              <a:rPr dirty="0" sz="1600" spc="-10" b="1">
                <a:latin typeface="Meiryo UI"/>
                <a:cs typeface="Meiryo UI"/>
              </a:rPr>
              <a:t>へのイン</a:t>
            </a:r>
            <a:r>
              <a:rPr dirty="0" sz="1600" b="1">
                <a:latin typeface="Meiryo UI"/>
                <a:cs typeface="Meiryo UI"/>
              </a:rPr>
              <a:t>セ</a:t>
            </a:r>
            <a:r>
              <a:rPr dirty="0" sz="1600" spc="-10" b="1">
                <a:latin typeface="Meiryo UI"/>
                <a:cs typeface="Meiryo UI"/>
              </a:rPr>
              <a:t>ンテ</a:t>
            </a:r>
            <a:r>
              <a:rPr dirty="0" sz="1600" b="1">
                <a:latin typeface="Meiryo UI"/>
                <a:cs typeface="Meiryo UI"/>
              </a:rPr>
              <a:t>ィ</a:t>
            </a:r>
            <a:r>
              <a:rPr dirty="0" sz="1600" spc="-5" b="1">
                <a:latin typeface="Meiryo UI"/>
                <a:cs typeface="Meiryo UI"/>
              </a:rPr>
              <a:t>ブ</a:t>
            </a:r>
            <a:endParaRPr sz="1600">
              <a:latin typeface="Meiryo UI"/>
              <a:cs typeface="Meiryo UI"/>
            </a:endParaRPr>
          </a:p>
          <a:p>
            <a:pPr marL="367665">
              <a:lnSpc>
                <a:spcPct val="100000"/>
              </a:lnSpc>
              <a:spcBef>
                <a:spcPts val="969"/>
              </a:spcBef>
            </a:pPr>
            <a:r>
              <a:rPr dirty="0" sz="1400">
                <a:latin typeface="Meiryo UI"/>
                <a:cs typeface="Meiryo UI"/>
              </a:rPr>
              <a:t>各社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業務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変</a:t>
            </a:r>
            <a:r>
              <a:rPr dirty="0" sz="1400">
                <a:latin typeface="Meiryo UI"/>
                <a:cs typeface="Meiryo UI"/>
              </a:rPr>
              <a:t>更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初</a:t>
            </a:r>
            <a:r>
              <a:rPr dirty="0" sz="1400" spc="-5">
                <a:latin typeface="Meiryo UI"/>
                <a:cs typeface="Meiryo UI"/>
              </a:rPr>
              <a:t>期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トがか</a:t>
            </a:r>
            <a:r>
              <a:rPr dirty="0" sz="1400" spc="-20">
                <a:latin typeface="Meiryo UI"/>
                <a:cs typeface="Meiryo UI"/>
              </a:rPr>
              <a:t>か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とか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何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かのイ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セ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5">
                <a:latin typeface="Meiryo UI"/>
                <a:cs typeface="Meiryo UI"/>
              </a:rPr>
              <a:t>ィ</a:t>
            </a:r>
            <a:r>
              <a:rPr dirty="0" sz="1400" spc="-15">
                <a:latin typeface="Meiryo UI"/>
                <a:cs typeface="Meiryo UI"/>
              </a:rPr>
              <a:t>ブ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設</a:t>
            </a:r>
            <a:r>
              <a:rPr dirty="0" sz="1400" spc="-15">
                <a:latin typeface="Meiryo UI"/>
                <a:cs typeface="Meiryo UI"/>
              </a:rPr>
              <a:t>定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とが、</a:t>
            </a:r>
            <a:r>
              <a:rPr dirty="0" sz="1400" spc="-15">
                <a:latin typeface="Meiryo UI"/>
                <a:cs typeface="Meiryo UI"/>
              </a:rPr>
              <a:t>導</a:t>
            </a:r>
            <a:r>
              <a:rPr dirty="0" sz="1400">
                <a:latin typeface="Meiryo UI"/>
                <a:cs typeface="Meiryo UI"/>
              </a:rPr>
              <a:t>入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促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15">
                <a:latin typeface="Meiryo UI"/>
                <a:cs typeface="Meiryo UI"/>
              </a:rPr>
              <a:t>有</a:t>
            </a:r>
            <a:r>
              <a:rPr dirty="0" sz="1400">
                <a:latin typeface="Meiryo UI"/>
                <a:cs typeface="Meiryo UI"/>
              </a:rPr>
              <a:t>効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35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共通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>
                <a:latin typeface="Meiryo UI"/>
                <a:cs typeface="Meiryo UI"/>
              </a:rPr>
              <a:t>ラット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ームの</a:t>
            </a:r>
            <a:r>
              <a:rPr dirty="0" sz="1400" spc="-15">
                <a:latin typeface="Meiryo UI"/>
                <a:cs typeface="Meiryo UI"/>
              </a:rPr>
              <a:t>活</a:t>
            </a:r>
            <a:r>
              <a:rPr dirty="0" sz="1400">
                <a:latin typeface="Meiryo UI"/>
                <a:cs typeface="Meiryo UI"/>
              </a:rPr>
              <a:t>用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指標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評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価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る項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目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付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検討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35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各社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各事業部門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強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抵</a:t>
            </a:r>
            <a:r>
              <a:rPr dirty="0" sz="1400" spc="-15">
                <a:latin typeface="Meiryo UI"/>
                <a:cs typeface="Meiryo UI"/>
              </a:rPr>
              <a:t>抗</a:t>
            </a:r>
            <a:r>
              <a:rPr dirty="0" sz="1400">
                <a:latin typeface="Meiryo UI"/>
                <a:cs typeface="Meiryo UI"/>
              </a:rPr>
              <a:t>に対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政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府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サポ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600" spc="-5" b="1">
                <a:latin typeface="Meiryo UI"/>
                <a:cs typeface="Meiryo UI"/>
              </a:rPr>
              <a:t>（４）共通プ</a:t>
            </a:r>
            <a:r>
              <a:rPr dirty="0" sz="1600" spc="-10" b="1">
                <a:latin typeface="Meiryo UI"/>
                <a:cs typeface="Meiryo UI"/>
              </a:rPr>
              <a:t>ラ</a:t>
            </a:r>
            <a:r>
              <a:rPr dirty="0" sz="1600" spc="-5" b="1">
                <a:latin typeface="Meiryo UI"/>
                <a:cs typeface="Meiryo UI"/>
              </a:rPr>
              <a:t>ッ</a:t>
            </a:r>
            <a:r>
              <a:rPr dirty="0" sz="1600" spc="-10" b="1">
                <a:latin typeface="Meiryo UI"/>
                <a:cs typeface="Meiryo UI"/>
              </a:rPr>
              <a:t>ト</a:t>
            </a:r>
            <a:r>
              <a:rPr dirty="0" sz="1600" b="1">
                <a:latin typeface="Meiryo UI"/>
                <a:cs typeface="Meiryo UI"/>
              </a:rPr>
              <a:t>フ</a:t>
            </a:r>
            <a:r>
              <a:rPr dirty="0" sz="1600" spc="-10" b="1">
                <a:latin typeface="Meiryo UI"/>
                <a:cs typeface="Meiryo UI"/>
              </a:rPr>
              <a:t>ォー</a:t>
            </a:r>
            <a:r>
              <a:rPr dirty="0" sz="1600" spc="-5" b="1">
                <a:latin typeface="Meiryo UI"/>
                <a:cs typeface="Meiryo UI"/>
              </a:rPr>
              <a:t>ム</a:t>
            </a:r>
            <a:r>
              <a:rPr dirty="0" sz="1600" spc="-10" b="1">
                <a:latin typeface="Meiryo UI"/>
                <a:cs typeface="Meiryo UI"/>
              </a:rPr>
              <a:t>の構</a:t>
            </a:r>
            <a:r>
              <a:rPr dirty="0" sz="1600" spc="5" b="1">
                <a:latin typeface="Meiryo UI"/>
                <a:cs typeface="Meiryo UI"/>
              </a:rPr>
              <a:t>築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5" b="1">
                <a:latin typeface="Meiryo UI"/>
                <a:cs typeface="Meiryo UI"/>
              </a:rPr>
              <a:t>利</a:t>
            </a:r>
            <a:r>
              <a:rPr dirty="0" sz="1600" spc="-5" b="1">
                <a:latin typeface="Meiryo UI"/>
                <a:cs typeface="Meiryo UI"/>
              </a:rPr>
              <a:t>用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5" b="1">
                <a:latin typeface="Meiryo UI"/>
                <a:cs typeface="Meiryo UI"/>
              </a:rPr>
              <a:t>当た</a:t>
            </a:r>
            <a:r>
              <a:rPr dirty="0" sz="1600" spc="-10" b="1">
                <a:latin typeface="Meiryo UI"/>
                <a:cs typeface="Meiryo UI"/>
              </a:rPr>
              <a:t>っての</a:t>
            </a:r>
            <a:r>
              <a:rPr dirty="0" sz="1600" spc="5" b="1">
                <a:latin typeface="Meiryo UI"/>
                <a:cs typeface="Meiryo UI"/>
              </a:rPr>
              <a:t>ポ</a:t>
            </a:r>
            <a:r>
              <a:rPr dirty="0" sz="1600" spc="-10" b="1">
                <a:latin typeface="Meiryo UI"/>
                <a:cs typeface="Meiryo UI"/>
              </a:rPr>
              <a:t>イント</a:t>
            </a:r>
            <a:endParaRPr sz="1600">
              <a:latin typeface="Meiryo UI"/>
              <a:cs typeface="Meiryo UI"/>
            </a:endParaRPr>
          </a:p>
          <a:p>
            <a:pPr marL="1053465" marR="5080" indent="-285115">
              <a:lnSpc>
                <a:spcPct val="120000"/>
              </a:lnSpc>
              <a:spcBef>
                <a:spcPts val="630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企業側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責任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本質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重要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参</a:t>
            </a:r>
            <a:r>
              <a:rPr dirty="0" sz="1400">
                <a:latin typeface="Meiryo UI"/>
                <a:cs typeface="Meiryo UI"/>
              </a:rPr>
              <a:t>画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事業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当事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>
                <a:latin typeface="Meiryo UI"/>
                <a:cs typeface="Meiryo UI"/>
              </a:rPr>
              <a:t>意識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持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うに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発注</a:t>
            </a:r>
            <a:r>
              <a:rPr dirty="0" sz="1400" spc="-15">
                <a:latin typeface="Meiryo UI"/>
                <a:cs typeface="Meiryo UI"/>
              </a:rPr>
              <a:t>側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責</a:t>
            </a:r>
            <a:r>
              <a:rPr dirty="0" sz="1400" spc="-15">
                <a:latin typeface="Meiryo UI"/>
                <a:cs typeface="Meiryo UI"/>
              </a:rPr>
              <a:t>任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の 責任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役割分担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明</a:t>
            </a:r>
            <a:r>
              <a:rPr dirty="0" sz="1400">
                <a:latin typeface="Meiryo UI"/>
                <a:cs typeface="Meiryo UI"/>
              </a:rPr>
              <a:t>記し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契約</a:t>
            </a:r>
            <a:r>
              <a:rPr dirty="0" sz="1400" spc="-15">
                <a:latin typeface="Meiryo UI"/>
                <a:cs typeface="Meiryo UI"/>
              </a:rPr>
              <a:t>内</a:t>
            </a:r>
            <a:r>
              <a:rPr dirty="0" sz="1400">
                <a:latin typeface="Meiryo UI"/>
                <a:cs typeface="Meiryo UI"/>
              </a:rPr>
              <a:t>容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整備</a:t>
            </a:r>
            <a:r>
              <a:rPr dirty="0" sz="1400" spc="-10">
                <a:latin typeface="Meiryo UI"/>
                <a:cs typeface="Meiryo UI"/>
              </a:rPr>
              <a:t>し、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記載</a:t>
            </a:r>
            <a:r>
              <a:rPr dirty="0" sz="1400" spc="-15">
                <a:latin typeface="Meiryo UI"/>
                <a:cs typeface="Meiryo UI"/>
              </a:rPr>
              <a:t>内</a:t>
            </a:r>
            <a:r>
              <a:rPr dirty="0" sz="1400">
                <a:latin typeface="Meiryo UI"/>
                <a:cs typeface="Meiryo UI"/>
              </a:rPr>
              <a:t>容に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>
                <a:latin typeface="Meiryo UI"/>
                <a:cs typeface="Meiryo UI"/>
              </a:rPr>
              <a:t>ミ</a:t>
            </a:r>
            <a:r>
              <a:rPr dirty="0" sz="1400" spc="5">
                <a:latin typeface="Meiryo UI"/>
                <a:cs typeface="Meiryo UI"/>
              </a:rPr>
              <a:t>ッ</a:t>
            </a:r>
            <a:r>
              <a:rPr dirty="0" sz="1400" spc="-10">
                <a:latin typeface="Meiryo UI"/>
                <a:cs typeface="Meiryo UI"/>
              </a:rPr>
              <a:t>トし</a:t>
            </a:r>
            <a:r>
              <a:rPr dirty="0" sz="1400">
                <a:latin typeface="Meiryo UI"/>
                <a:cs typeface="Meiryo UI"/>
              </a:rPr>
              <a:t>て共</a:t>
            </a:r>
            <a:r>
              <a:rPr dirty="0" sz="1400" spc="-15">
                <a:latin typeface="Meiryo UI"/>
                <a:cs typeface="Meiryo UI"/>
              </a:rPr>
              <a:t>同</a:t>
            </a:r>
            <a:r>
              <a:rPr dirty="0" sz="1400">
                <a:latin typeface="Meiryo UI"/>
                <a:cs typeface="Meiryo UI"/>
              </a:rPr>
              <a:t>利用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参画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、とい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整備す 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必要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0">
                <a:latin typeface="Meiryo UI"/>
                <a:cs typeface="Meiryo UI"/>
              </a:rPr>
              <a:t>あり、</a:t>
            </a:r>
            <a:r>
              <a:rPr dirty="0" sz="1400">
                <a:latin typeface="Meiryo UI"/>
                <a:cs typeface="Meiryo UI"/>
              </a:rPr>
              <a:t>契約ガ</a:t>
            </a:r>
            <a:r>
              <a:rPr dirty="0" sz="1400" spc="-10">
                <a:latin typeface="Meiryo UI"/>
                <a:cs typeface="Meiryo UI"/>
              </a:rPr>
              <a:t>イド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策定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</a:t>
            </a:r>
            <a:endParaRPr sz="1400">
              <a:latin typeface="Meiryo UI"/>
              <a:cs typeface="Meiryo UI"/>
            </a:endParaRPr>
          </a:p>
          <a:p>
            <a:pPr marL="768350">
              <a:lnSpc>
                <a:spcPct val="100000"/>
              </a:lnSpc>
              <a:spcBef>
                <a:spcPts val="935"/>
              </a:spcBef>
              <a:tabLst>
                <a:tab pos="1053465" algn="l"/>
              </a:tabLst>
            </a:pPr>
            <a:r>
              <a:rPr dirty="0" sz="1400">
                <a:latin typeface="Meiryo UI"/>
                <a:cs typeface="Meiryo UI"/>
              </a:rPr>
              <a:t>⁻	共通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>
                <a:latin typeface="Meiryo UI"/>
                <a:cs typeface="Meiryo UI"/>
              </a:rPr>
              <a:t>ラット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ームの</a:t>
            </a:r>
            <a:r>
              <a:rPr dirty="0" sz="1400" spc="-15">
                <a:latin typeface="Meiryo UI"/>
                <a:cs typeface="Meiryo UI"/>
              </a:rPr>
              <a:t>構</a:t>
            </a:r>
            <a:r>
              <a:rPr dirty="0" sz="1400">
                <a:latin typeface="Meiryo UI"/>
                <a:cs typeface="Meiryo UI"/>
              </a:rPr>
              <a:t>築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利用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当た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業務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覚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必要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8380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3.４</a:t>
            </a:r>
            <a:r>
              <a:rPr dirty="0" spc="-80"/>
              <a:t> </a:t>
            </a:r>
            <a:r>
              <a:rPr dirty="0" spc="5"/>
              <a:t>ユ</a:t>
            </a:r>
            <a:r>
              <a:rPr dirty="0" spc="-5"/>
              <a:t>ーザ企業・</a:t>
            </a:r>
            <a:r>
              <a:rPr dirty="0" spc="-10"/>
              <a:t>ベ</a:t>
            </a:r>
            <a:r>
              <a:rPr dirty="0" spc="-5"/>
              <a:t>ン</a:t>
            </a:r>
            <a:r>
              <a:rPr dirty="0"/>
              <a:t>ダ</a:t>
            </a:r>
            <a:r>
              <a:rPr dirty="0" spc="-5"/>
              <a:t>ー</a:t>
            </a:r>
            <a:r>
              <a:rPr dirty="0"/>
              <a:t>企業</a:t>
            </a:r>
            <a:r>
              <a:rPr dirty="0" spc="-5"/>
              <a:t>の</a:t>
            </a:r>
            <a:r>
              <a:rPr dirty="0"/>
              <a:t>目指す</a:t>
            </a:r>
            <a:r>
              <a:rPr dirty="0" spc="-5"/>
              <a:t>べ</a:t>
            </a:r>
            <a:r>
              <a:rPr dirty="0"/>
              <a:t>き姿と双方</a:t>
            </a:r>
            <a:r>
              <a:rPr dirty="0" spc="-5"/>
              <a:t>の</a:t>
            </a:r>
            <a:r>
              <a:rPr dirty="0"/>
              <a:t>新たな関係</a:t>
            </a:r>
          </a:p>
        </p:txBody>
      </p:sp>
      <p:sp>
        <p:nvSpPr>
          <p:cNvPr id="3" name="object 3"/>
          <p:cNvSpPr/>
          <p:nvPr/>
        </p:nvSpPr>
        <p:spPr>
          <a:xfrm>
            <a:off x="199644" y="609600"/>
            <a:ext cx="9507220" cy="6126480"/>
          </a:xfrm>
          <a:custGeom>
            <a:avLst/>
            <a:gdLst/>
            <a:ahLst/>
            <a:cxnLst/>
            <a:rect l="l" t="t" r="r" b="b"/>
            <a:pathLst>
              <a:path w="9507220" h="6126480">
                <a:moveTo>
                  <a:pt x="9506712" y="0"/>
                </a:moveTo>
                <a:lnTo>
                  <a:pt x="0" y="0"/>
                </a:lnTo>
                <a:lnTo>
                  <a:pt x="0" y="6126480"/>
                </a:lnTo>
                <a:lnTo>
                  <a:pt x="9506712" y="6126480"/>
                </a:lnTo>
                <a:lnTo>
                  <a:pt x="9506712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3325" y="704605"/>
            <a:ext cx="9098280" cy="566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709295" indent="-6972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09930" algn="l"/>
              </a:tabLst>
            </a:pPr>
            <a:r>
              <a:rPr dirty="0" sz="1800" spc="-10" b="1">
                <a:latin typeface="Meiryo UI"/>
                <a:cs typeface="Meiryo UI"/>
              </a:rPr>
              <a:t>DX</a:t>
            </a:r>
            <a:r>
              <a:rPr dirty="0" sz="1800" spc="-5" b="1">
                <a:latin typeface="Meiryo UI"/>
                <a:cs typeface="Meiryo UI"/>
              </a:rPr>
              <a:t>を</a:t>
            </a:r>
            <a:r>
              <a:rPr dirty="0" sz="1800" b="1">
                <a:latin typeface="Meiryo UI"/>
                <a:cs typeface="Meiryo UI"/>
              </a:rPr>
              <a:t>通じてユ</a:t>
            </a:r>
            <a:r>
              <a:rPr dirty="0" sz="1800" spc="-5" b="1">
                <a:latin typeface="Meiryo UI"/>
                <a:cs typeface="Meiryo UI"/>
              </a:rPr>
              <a:t>ーザ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-5" b="1">
                <a:latin typeface="Meiryo UI"/>
                <a:cs typeface="Meiryo UI"/>
              </a:rPr>
              <a:t>が</a:t>
            </a:r>
            <a:r>
              <a:rPr dirty="0" sz="1800" b="1">
                <a:latin typeface="Meiryo UI"/>
                <a:cs typeface="Meiryo UI"/>
              </a:rPr>
              <a:t>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姿</a:t>
            </a:r>
            <a:endParaRPr sz="1800">
              <a:latin typeface="Meiryo UI"/>
              <a:cs typeface="Meiryo UI"/>
            </a:endParaRPr>
          </a:p>
          <a:p>
            <a:pPr algn="just" lvl="3" marL="756285" marR="50165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存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システム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刷新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本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格的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DX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可能</a:t>
            </a:r>
            <a:r>
              <a:rPr dirty="0" sz="1400" spc="-10">
                <a:latin typeface="Meiryo UI"/>
                <a:cs typeface="Meiryo UI"/>
              </a:rPr>
              <a:t>にな 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。同時に、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資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金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等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ソ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既</a:t>
            </a:r>
            <a:r>
              <a:rPr dirty="0" sz="1400" spc="-15">
                <a:latin typeface="Meiryo UI"/>
                <a:cs typeface="Meiryo UI"/>
              </a:rPr>
              <a:t>存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テムの</a:t>
            </a:r>
            <a:r>
              <a:rPr dirty="0" sz="1400" spc="-15">
                <a:latin typeface="Meiryo UI"/>
                <a:cs typeface="Meiryo UI"/>
              </a:rPr>
              <a:t>維</a:t>
            </a:r>
            <a:r>
              <a:rPr dirty="0" sz="1400">
                <a:latin typeface="Meiryo UI"/>
                <a:cs typeface="Meiryo UI"/>
              </a:rPr>
              <a:t>持管</a:t>
            </a:r>
            <a:r>
              <a:rPr dirty="0" sz="1400" spc="-15">
                <a:latin typeface="Meiryo UI"/>
                <a:cs typeface="Meiryo UI"/>
              </a:rPr>
              <a:t>理</a:t>
            </a:r>
            <a:r>
              <a:rPr dirty="0" sz="1400">
                <a:latin typeface="Meiryo UI"/>
                <a:cs typeface="Meiryo UI"/>
              </a:rPr>
              <a:t>に投</a:t>
            </a:r>
            <a:r>
              <a:rPr dirty="0" sz="1400" spc="-15">
                <a:latin typeface="Meiryo UI"/>
                <a:cs typeface="Meiryo UI"/>
              </a:rPr>
              <a:t>資</a:t>
            </a:r>
            <a:r>
              <a:rPr dirty="0" sz="1400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72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よる迅速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なビ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モデル変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充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当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0">
                <a:latin typeface="Meiryo UI"/>
                <a:cs typeface="Meiryo UI"/>
              </a:rPr>
              <a:t>ことがで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3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結果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あら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ゆ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ける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ーザ企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、デ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 spc="-15">
                <a:latin typeface="Meiryo UI"/>
                <a:cs typeface="Meiryo UI"/>
              </a:rPr>
              <a:t>技</a:t>
            </a:r>
            <a:r>
              <a:rPr dirty="0" sz="1400">
                <a:latin typeface="Meiryo UI"/>
                <a:cs typeface="Meiryo UI"/>
              </a:rPr>
              <a:t>術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駆使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”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”と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ってい</a:t>
            </a:r>
            <a:r>
              <a:rPr dirty="0" sz="1400" spc="-5">
                <a:latin typeface="Meiryo UI"/>
                <a:cs typeface="Meiryo UI"/>
              </a:rPr>
              <a:t>く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2" marL="708660" indent="-69659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709295" algn="l"/>
              </a:tabLst>
            </a:pPr>
            <a:r>
              <a:rPr dirty="0" sz="1800" b="1">
                <a:latin typeface="Meiryo UI"/>
                <a:cs typeface="Meiryo UI"/>
              </a:rPr>
              <a:t>ベ</a:t>
            </a:r>
            <a:r>
              <a:rPr dirty="0" sz="1800" spc="-10" b="1">
                <a:latin typeface="Meiryo UI"/>
                <a:cs typeface="Meiryo UI"/>
              </a:rPr>
              <a:t>ン</a:t>
            </a:r>
            <a:r>
              <a:rPr dirty="0" sz="1800" b="1">
                <a:latin typeface="Meiryo UI"/>
                <a:cs typeface="Meiryo UI"/>
              </a:rPr>
              <a:t>ダ</a:t>
            </a:r>
            <a:r>
              <a:rPr dirty="0" sz="1800" spc="-5" b="1">
                <a:latin typeface="Meiryo UI"/>
                <a:cs typeface="Meiryo UI"/>
              </a:rPr>
              <a:t>ー</a:t>
            </a:r>
            <a:r>
              <a:rPr dirty="0" sz="1800" b="1">
                <a:latin typeface="Meiryo UI"/>
                <a:cs typeface="Meiryo UI"/>
              </a:rPr>
              <a:t>企業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目指</a:t>
            </a:r>
            <a:r>
              <a:rPr dirty="0" sz="1800" spc="5" b="1">
                <a:latin typeface="Meiryo UI"/>
                <a:cs typeface="Meiryo UI"/>
              </a:rPr>
              <a:t>す</a:t>
            </a:r>
            <a:r>
              <a:rPr dirty="0" sz="1800" spc="-5" b="1">
                <a:latin typeface="Meiryo UI"/>
                <a:cs typeface="Meiryo UI"/>
              </a:rPr>
              <a:t>べ</a:t>
            </a:r>
            <a:r>
              <a:rPr dirty="0" sz="1800" spc="-10" b="1">
                <a:latin typeface="Meiryo UI"/>
                <a:cs typeface="Meiryo UI"/>
              </a:rPr>
              <a:t>き</a:t>
            </a:r>
            <a:r>
              <a:rPr dirty="0" sz="1800" b="1">
                <a:latin typeface="Meiryo UI"/>
                <a:cs typeface="Meiryo UI"/>
              </a:rPr>
              <a:t>姿</a:t>
            </a:r>
            <a:endParaRPr sz="1800">
              <a:latin typeface="Meiryo UI"/>
              <a:cs typeface="Meiryo UI"/>
            </a:endParaRPr>
          </a:p>
          <a:p>
            <a:pPr algn="just" lvl="3" marL="756285" marR="76200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20">
                <a:latin typeface="Meiryo UI"/>
                <a:cs typeface="Meiryo UI"/>
              </a:rPr>
              <a:t>デ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>
                <a:latin typeface="Meiryo UI"/>
                <a:cs typeface="Meiryo UI"/>
              </a:rPr>
              <a:t>中</a:t>
            </a:r>
            <a:r>
              <a:rPr dirty="0" sz="1400" spc="-10">
                <a:latin typeface="Meiryo UI"/>
                <a:cs typeface="Meiryo UI"/>
              </a:rPr>
              <a:t>で、</a:t>
            </a:r>
            <a:r>
              <a:rPr dirty="0" sz="1400" spc="-15">
                <a:latin typeface="Meiryo UI"/>
                <a:cs typeface="Meiryo UI"/>
              </a:rPr>
              <a:t>常</a:t>
            </a:r>
            <a:r>
              <a:rPr dirty="0" sz="1400">
                <a:latin typeface="Meiryo UI"/>
                <a:cs typeface="Meiryo UI"/>
              </a:rPr>
              <a:t>に進</a:t>
            </a:r>
            <a:r>
              <a:rPr dirty="0" sz="1400" spc="-15">
                <a:latin typeface="Meiryo UI"/>
                <a:cs typeface="Meiryo UI"/>
              </a:rPr>
              <a:t>歩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続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前線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のデ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野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で競争力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維持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続ける </a:t>
            </a:r>
            <a:r>
              <a:rPr dirty="0" sz="1400">
                <a:latin typeface="Meiryo UI"/>
                <a:cs typeface="Meiryo UI"/>
              </a:rPr>
              <a:t>こと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重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3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ウ</a:t>
            </a:r>
            <a:r>
              <a:rPr dirty="0" sz="1400" spc="-5">
                <a:latin typeface="Meiryo UI"/>
                <a:cs typeface="Meiryo UI"/>
              </a:rPr>
              <a:t>ォ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ール</a:t>
            </a:r>
            <a:r>
              <a:rPr dirty="0" sz="1400" spc="-5">
                <a:latin typeface="Meiryo UI"/>
                <a:cs typeface="Meiryo UI"/>
              </a:rPr>
              <a:t>型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一</a:t>
            </a:r>
            <a:r>
              <a:rPr dirty="0" sz="1400">
                <a:latin typeface="Meiryo UI"/>
                <a:cs typeface="Meiryo UI"/>
              </a:rPr>
              <a:t>部残</a:t>
            </a:r>
            <a:r>
              <a:rPr dirty="0" sz="1400" spc="-15">
                <a:latin typeface="Meiryo UI"/>
                <a:cs typeface="Meiryo UI"/>
              </a:rPr>
              <a:t>るも</a:t>
            </a:r>
            <a:r>
              <a:rPr dirty="0" sz="1400" spc="-10">
                <a:latin typeface="Meiryo UI"/>
                <a:cs typeface="Meiryo UI"/>
              </a:rPr>
              <a:t>のの、ベ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 spc="-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がリー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技</a:t>
            </a:r>
            <a:r>
              <a:rPr dirty="0" sz="1400" spc="-15">
                <a:latin typeface="Meiryo UI"/>
                <a:cs typeface="Meiryo UI"/>
              </a:rPr>
              <a:t>術</a:t>
            </a:r>
            <a:r>
              <a:rPr dirty="0" sz="1400">
                <a:latin typeface="Meiryo UI"/>
                <a:cs typeface="Meiryo UI"/>
              </a:rPr>
              <a:t>分野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下</a:t>
            </a:r>
            <a:r>
              <a:rPr dirty="0" sz="1400">
                <a:latin typeface="Meiryo UI"/>
                <a:cs typeface="Meiryo UI"/>
              </a:rPr>
              <a:t>記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考</a:t>
            </a:r>
            <a:r>
              <a:rPr dirty="0" sz="1400">
                <a:latin typeface="Meiryo UI"/>
                <a:cs typeface="Meiryo UI"/>
              </a:rPr>
              <a:t>え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870585">
              <a:lnSpc>
                <a:spcPct val="100000"/>
              </a:lnSpc>
              <a:spcBef>
                <a:spcPts val="1200"/>
              </a:spcBef>
              <a:tabLst>
                <a:tab pos="1213485" algn="l"/>
              </a:tabLst>
            </a:pPr>
            <a:r>
              <a:rPr dirty="0" sz="1400">
                <a:latin typeface="Meiryo UI"/>
                <a:cs typeface="Meiryo UI"/>
              </a:rPr>
              <a:t>①	</a:t>
            </a:r>
            <a:r>
              <a:rPr dirty="0" sz="1400" spc="-5">
                <a:latin typeface="Meiryo UI"/>
                <a:cs typeface="Meiryo UI"/>
              </a:rPr>
              <a:t>AI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活用したク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ウ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ア</a:t>
            </a:r>
            <a:r>
              <a:rPr dirty="0" sz="1400" spc="-5">
                <a:latin typeface="Meiryo UI"/>
                <a:cs typeface="Meiryo UI"/>
              </a:rPr>
              <a:t>ジャ</a:t>
            </a:r>
            <a:r>
              <a:rPr dirty="0" sz="1400" spc="-10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ョ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提供</a:t>
            </a:r>
            <a:endParaRPr sz="1400">
              <a:latin typeface="Meiryo UI"/>
              <a:cs typeface="Meiryo UI"/>
            </a:endParaRPr>
          </a:p>
          <a:p>
            <a:pPr marL="870585">
              <a:lnSpc>
                <a:spcPct val="100000"/>
              </a:lnSpc>
              <a:spcBef>
                <a:spcPts val="1200"/>
              </a:spcBef>
              <a:tabLst>
                <a:tab pos="1213485" algn="l"/>
              </a:tabLst>
            </a:pPr>
            <a:r>
              <a:rPr dirty="0" sz="1400">
                <a:latin typeface="Meiryo UI"/>
                <a:cs typeface="Meiryo UI"/>
              </a:rPr>
              <a:t>②	</a:t>
            </a: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-10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>
                <a:latin typeface="Meiryo UI"/>
                <a:cs typeface="Meiryo UI"/>
              </a:rPr>
              <a:t>に対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るコ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サル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5">
                <a:latin typeface="Meiryo UI"/>
                <a:cs typeface="Meiryo UI"/>
              </a:rPr>
              <a:t>ィング</a:t>
            </a:r>
            <a:endParaRPr sz="1400">
              <a:latin typeface="Meiryo UI"/>
              <a:cs typeface="Meiryo UI"/>
            </a:endParaRPr>
          </a:p>
          <a:p>
            <a:pPr marL="870585">
              <a:lnSpc>
                <a:spcPct val="100000"/>
              </a:lnSpc>
              <a:spcBef>
                <a:spcPts val="1200"/>
              </a:spcBef>
              <a:tabLst>
                <a:tab pos="1213485" algn="l"/>
              </a:tabLst>
            </a:pPr>
            <a:r>
              <a:rPr dirty="0" sz="1400">
                <a:latin typeface="Meiryo UI"/>
                <a:cs typeface="Meiryo UI"/>
              </a:rPr>
              <a:t>③	最先端技術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提</a:t>
            </a:r>
            <a:r>
              <a:rPr dirty="0" sz="1400" spc="-15">
                <a:latin typeface="Meiryo UI"/>
                <a:cs typeface="Meiryo UI"/>
              </a:rPr>
              <a:t>供</a:t>
            </a:r>
            <a:r>
              <a:rPr dirty="0" sz="1400">
                <a:latin typeface="Meiryo UI"/>
                <a:cs typeface="Meiryo UI"/>
              </a:rPr>
              <a:t>等</a:t>
            </a:r>
            <a:endParaRPr sz="1400">
              <a:latin typeface="Meiryo UI"/>
              <a:cs typeface="Meiryo UI"/>
            </a:endParaRPr>
          </a:p>
          <a:p>
            <a:pPr algn="just" lvl="3" marL="756285" marR="74295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上</a:t>
            </a:r>
            <a:r>
              <a:rPr dirty="0" sz="1400" spc="5">
                <a:latin typeface="Meiryo UI"/>
                <a:cs typeface="Meiryo UI"/>
              </a:rPr>
              <a:t>で、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ダー</a:t>
            </a:r>
            <a:r>
              <a:rPr dirty="0" sz="1400" spc="-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受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託業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務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ら脱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却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先端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術活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新規市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場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113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リケー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ョン提供型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のビ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モデルに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換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>
                <a:latin typeface="Meiryo UI"/>
                <a:cs typeface="Meiryo UI"/>
              </a:rPr>
              <a:t>必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3" marL="756285" marR="5080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際、</a:t>
            </a:r>
            <a:r>
              <a:rPr dirty="0" sz="1400" spc="-15">
                <a:latin typeface="Meiryo UI"/>
                <a:cs typeface="Meiryo UI"/>
              </a:rPr>
              <a:t>例</a:t>
            </a:r>
            <a:r>
              <a:rPr dirty="0" sz="1400">
                <a:latin typeface="Meiryo UI"/>
                <a:cs typeface="Meiryo UI"/>
              </a:rPr>
              <a:t>え</a:t>
            </a:r>
            <a:r>
              <a:rPr dirty="0" sz="1400" spc="-5">
                <a:latin typeface="Meiryo UI"/>
                <a:cs typeface="Meiryo UI"/>
              </a:rPr>
              <a:t>ば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協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つつプ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 spc="5">
                <a:latin typeface="Meiryo UI"/>
                <a:cs typeface="Meiryo UI"/>
              </a:rPr>
              <a:t>ロ</a:t>
            </a:r>
            <a:r>
              <a:rPr dirty="0" sz="1400" spc="-10">
                <a:latin typeface="Meiryo UI"/>
                <a:cs typeface="Meiryo UI"/>
              </a:rPr>
              <a:t>ダク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 spc="-5">
                <a:latin typeface="Meiryo UI"/>
                <a:cs typeface="Meiryo UI"/>
              </a:rPr>
              <a:t>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資</a:t>
            </a:r>
            <a:r>
              <a:rPr dirty="0" sz="1400">
                <a:latin typeface="Meiryo UI"/>
                <a:cs typeface="Meiryo UI"/>
              </a:rPr>
              <a:t>産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知財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保 有し、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顧客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売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又</a:t>
            </a:r>
            <a:r>
              <a:rPr dirty="0" sz="1400" spc="-5">
                <a:latin typeface="Meiryo UI"/>
                <a:cs typeface="Meiryo UI"/>
              </a:rPr>
              <a:t>は当該</a:t>
            </a:r>
            <a:r>
              <a:rPr dirty="0" sz="1400" spc="-10">
                <a:latin typeface="Meiryo UI"/>
                <a:cs typeface="Meiryo UI"/>
              </a:rPr>
              <a:t>ユ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企業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含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利用</a:t>
            </a:r>
            <a:r>
              <a:rPr dirty="0" sz="1400" spc="-15">
                <a:latin typeface="Meiryo UI"/>
                <a:cs typeface="Meiryo UI"/>
              </a:rPr>
              <a:t>料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対</a:t>
            </a:r>
            <a:r>
              <a:rPr dirty="0" sz="1400">
                <a:latin typeface="Meiryo UI"/>
                <a:cs typeface="Meiryo UI"/>
              </a:rPr>
              <a:t>価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サービス</a:t>
            </a:r>
            <a:r>
              <a:rPr dirty="0" sz="1400">
                <a:latin typeface="Meiryo UI"/>
                <a:cs typeface="Meiryo UI"/>
              </a:rPr>
              <a:t>提供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といっ</a:t>
            </a:r>
            <a:r>
              <a:rPr dirty="0" sz="1400" spc="-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-10">
                <a:latin typeface="Meiryo UI"/>
                <a:cs typeface="Meiryo UI"/>
              </a:rPr>
              <a:t>ネス</a:t>
            </a:r>
            <a:r>
              <a:rPr dirty="0" sz="1400">
                <a:latin typeface="Meiryo UI"/>
                <a:cs typeface="Meiryo UI"/>
              </a:rPr>
              <a:t>・</a:t>
            </a:r>
            <a:r>
              <a:rPr dirty="0" sz="1400" spc="-5">
                <a:latin typeface="Meiryo UI"/>
                <a:cs typeface="Meiryo UI"/>
              </a:rPr>
              <a:t>モ </a:t>
            </a:r>
            <a:r>
              <a:rPr dirty="0" sz="1400" spc="5">
                <a:latin typeface="Meiryo UI"/>
                <a:cs typeface="Meiryo UI"/>
              </a:rPr>
              <a:t>デル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つ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検討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15">
                <a:latin typeface="Meiryo UI"/>
                <a:cs typeface="Meiryo UI"/>
              </a:rPr>
              <a:t>くこ</a:t>
            </a:r>
            <a:r>
              <a:rPr dirty="0" sz="1400" spc="-10">
                <a:latin typeface="Meiryo UI"/>
                <a:cs typeface="Meiryo UI"/>
              </a:rPr>
              <a:t>とが</a:t>
            </a:r>
            <a:r>
              <a:rPr dirty="0" sz="1400">
                <a:latin typeface="Meiryo UI"/>
                <a:cs typeface="Meiryo UI"/>
              </a:rPr>
              <a:t>必</a:t>
            </a:r>
            <a:r>
              <a:rPr dirty="0" sz="1400" spc="-15">
                <a:latin typeface="Meiryo UI"/>
                <a:cs typeface="Meiryo UI"/>
              </a:rPr>
              <a:t>要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考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lvl="3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400" spc="5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ず</a:t>
            </a:r>
            <a:r>
              <a:rPr dirty="0" sz="1400">
                <a:latin typeface="Meiryo UI"/>
                <a:cs typeface="Meiryo UI"/>
              </a:rPr>
              <a:t>れに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、ベ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目</a:t>
            </a:r>
            <a:r>
              <a:rPr dirty="0" sz="1400">
                <a:latin typeface="Meiryo UI"/>
                <a:cs typeface="Meiryo UI"/>
              </a:rPr>
              <a:t>指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方向は</a:t>
            </a:r>
            <a:r>
              <a:rPr dirty="0" sz="1400" spc="-15">
                <a:latin typeface="Meiryo UI"/>
                <a:cs typeface="Meiryo UI"/>
              </a:rPr>
              <a:t>各</a:t>
            </a:r>
            <a:r>
              <a:rPr dirty="0" sz="1400">
                <a:latin typeface="Meiryo UI"/>
                <a:cs typeface="Meiryo UI"/>
              </a:rPr>
              <a:t>社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経</a:t>
            </a:r>
            <a:r>
              <a:rPr dirty="0" sz="1400" spc="-15">
                <a:latin typeface="Meiryo UI"/>
                <a:cs typeface="Meiryo UI"/>
              </a:rPr>
              <a:t>営</a:t>
            </a:r>
            <a:r>
              <a:rPr dirty="0" sz="1400">
                <a:latin typeface="Meiryo UI"/>
                <a:cs typeface="Meiryo UI"/>
              </a:rPr>
              <a:t>方針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 spc="-15">
                <a:latin typeface="Meiryo UI"/>
                <a:cs typeface="Meiryo UI"/>
              </a:rPr>
              <a:t>様</a:t>
            </a:r>
            <a:r>
              <a:rPr dirty="0" sz="1400">
                <a:latin typeface="Meiryo UI"/>
                <a:cs typeface="Meiryo UI"/>
              </a:rPr>
              <a:t>々</a:t>
            </a:r>
            <a:r>
              <a:rPr dirty="0" sz="1400" spc="-10">
                <a:latin typeface="Meiryo UI"/>
                <a:cs typeface="Meiryo UI"/>
              </a:rPr>
              <a:t>であ</a:t>
            </a:r>
            <a:r>
              <a:rPr dirty="0" sz="1400" spc="-2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0">
                <a:latin typeface="Meiryo UI"/>
                <a:cs typeface="Meiryo UI"/>
              </a:rPr>
              <a:t>”</a:t>
            </a:r>
            <a:r>
              <a:rPr dirty="0" sz="1400" spc="-20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”とい</a:t>
            </a:r>
            <a:r>
              <a:rPr dirty="0" sz="1400">
                <a:latin typeface="Meiryo UI"/>
                <a:cs typeface="Meiryo UI"/>
              </a:rPr>
              <a:t>うカ</a:t>
            </a:r>
            <a:r>
              <a:rPr dirty="0" sz="1400" spc="-10">
                <a:latin typeface="Meiryo UI"/>
                <a:cs typeface="Meiryo UI"/>
              </a:rPr>
              <a:t>テ</a:t>
            </a:r>
            <a:r>
              <a:rPr dirty="0" sz="1400" spc="-5">
                <a:latin typeface="Meiryo UI"/>
                <a:cs typeface="Meiryo UI"/>
              </a:rPr>
              <a:t>ゴ</a:t>
            </a:r>
            <a:r>
              <a:rPr dirty="0" sz="1400" spc="-10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に属さ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887" y="6332770"/>
            <a:ext cx="3627120" cy="2520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5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>
                <a:latin typeface="Meiryo UI"/>
                <a:cs typeface="Meiryo UI"/>
              </a:rPr>
              <a:t>く</a:t>
            </a:r>
            <a:r>
              <a:rPr dirty="0" sz="1400" spc="-15">
                <a:latin typeface="Meiryo UI"/>
                <a:cs typeface="Meiryo UI"/>
              </a:rPr>
              <a:t>企</a:t>
            </a:r>
            <a:r>
              <a:rPr dirty="0" sz="1400">
                <a:latin typeface="Meiryo UI"/>
                <a:cs typeface="Meiryo UI"/>
              </a:rPr>
              <a:t>業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出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のと</a:t>
            </a:r>
            <a:r>
              <a:rPr dirty="0" sz="1400">
                <a:latin typeface="Meiryo UI"/>
                <a:cs typeface="Meiryo UI"/>
              </a:rPr>
              <a:t>考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5890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3.4.3</a:t>
            </a:r>
            <a:r>
              <a:rPr dirty="0" spc="-75"/>
              <a:t> </a:t>
            </a:r>
            <a:r>
              <a:rPr dirty="0" spc="5"/>
              <a:t>ユ</a:t>
            </a:r>
            <a:r>
              <a:rPr dirty="0" spc="-5"/>
              <a:t>ーザ企業</a:t>
            </a:r>
            <a:r>
              <a:rPr dirty="0"/>
              <a:t>と</a:t>
            </a:r>
            <a:r>
              <a:rPr dirty="0" spc="-10"/>
              <a:t>ベ</a:t>
            </a:r>
            <a:r>
              <a:rPr dirty="0" spc="-5"/>
              <a:t>ン</a:t>
            </a:r>
            <a:r>
              <a:rPr dirty="0"/>
              <a:t>ダ</a:t>
            </a:r>
            <a:r>
              <a:rPr dirty="0" spc="-5"/>
              <a:t>ー</a:t>
            </a:r>
            <a:r>
              <a:rPr dirty="0"/>
              <a:t>企業</a:t>
            </a:r>
            <a:r>
              <a:rPr dirty="0" spc="-5"/>
              <a:t>の</a:t>
            </a:r>
            <a:r>
              <a:rPr dirty="0"/>
              <a:t>新たな関係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644" y="550163"/>
            <a:ext cx="9507220" cy="772795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07950" rIns="0" bIns="0" rtlCol="0" vert="horz">
            <a:spAutoFit/>
          </a:bodyPr>
          <a:lstStyle/>
          <a:p>
            <a:pPr marL="558800" marR="290195" indent="-342900">
              <a:lnSpc>
                <a:spcPct val="100000"/>
              </a:lnSpc>
              <a:spcBef>
                <a:spcPts val="850"/>
              </a:spcBef>
              <a:buClr>
                <a:srgbClr val="002060"/>
              </a:buClr>
              <a:buFont typeface="Wingdings"/>
              <a:buChar char=""/>
              <a:tabLst>
                <a:tab pos="558800" algn="l"/>
                <a:tab pos="559435" algn="l"/>
              </a:tabLst>
            </a:pPr>
            <a:r>
              <a:rPr dirty="0" sz="1800" spc="-10">
                <a:latin typeface="Meiryo UI"/>
                <a:cs typeface="Meiryo UI"/>
              </a:rPr>
              <a:t>ユー</a:t>
            </a:r>
            <a:r>
              <a:rPr dirty="0" sz="1800">
                <a:latin typeface="Meiryo UI"/>
                <a:cs typeface="Meiryo UI"/>
              </a:rPr>
              <a:t>ザ企業、</a:t>
            </a:r>
            <a:r>
              <a:rPr dirty="0" sz="1800" spc="-10">
                <a:latin typeface="Meiryo UI"/>
                <a:cs typeface="Meiryo UI"/>
              </a:rPr>
              <a:t>ベ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-5">
                <a:latin typeface="Meiryo UI"/>
                <a:cs typeface="Meiryo UI"/>
              </a:rPr>
              <a:t>ダー</a:t>
            </a:r>
            <a:r>
              <a:rPr dirty="0" sz="1800">
                <a:latin typeface="Meiryo UI"/>
                <a:cs typeface="Meiryo UI"/>
              </a:rPr>
              <a:t>企業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それ</a:t>
            </a:r>
            <a:r>
              <a:rPr dirty="0" sz="1800" spc="5">
                <a:latin typeface="Meiryo UI"/>
                <a:cs typeface="Meiryo UI"/>
              </a:rPr>
              <a:t>ぞ</a:t>
            </a:r>
            <a:r>
              <a:rPr dirty="0" sz="1800" spc="-5">
                <a:latin typeface="Meiryo UI"/>
                <a:cs typeface="Meiryo UI"/>
              </a:rPr>
              <a:t>れ</a:t>
            </a:r>
            <a:r>
              <a:rPr dirty="0" sz="1800">
                <a:latin typeface="Meiryo UI"/>
                <a:cs typeface="Meiryo UI"/>
              </a:rPr>
              <a:t>そ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役</a:t>
            </a:r>
            <a:r>
              <a:rPr dirty="0" sz="1800">
                <a:latin typeface="Meiryo UI"/>
                <a:cs typeface="Meiryo UI"/>
              </a:rPr>
              <a:t>割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変化さ</a:t>
            </a:r>
            <a:r>
              <a:rPr dirty="0" sz="1800" spc="-5">
                <a:latin typeface="Meiryo UI"/>
                <a:cs typeface="Meiryo UI"/>
              </a:rPr>
              <a:t>せ</a:t>
            </a:r>
            <a:r>
              <a:rPr dirty="0" sz="1800" spc="1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く</a:t>
            </a:r>
            <a:r>
              <a:rPr dirty="0" sz="1800" spc="10">
                <a:latin typeface="Meiryo UI"/>
                <a:cs typeface="Meiryo UI"/>
              </a:rPr>
              <a:t>中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15">
                <a:latin typeface="Meiryo UI"/>
                <a:cs typeface="Meiryo UI"/>
              </a:rPr>
              <a:t>、</a:t>
            </a:r>
            <a:r>
              <a:rPr dirty="0" sz="1800" spc="5">
                <a:latin typeface="Meiryo UI"/>
                <a:cs typeface="Meiryo UI"/>
              </a:rPr>
              <a:t>ユ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ザ企</a:t>
            </a:r>
            <a:r>
              <a:rPr dirty="0" sz="1800" spc="10">
                <a:latin typeface="Meiryo UI"/>
                <a:cs typeface="Meiryo UI"/>
              </a:rPr>
              <a:t>業</a:t>
            </a:r>
            <a:r>
              <a:rPr dirty="0" sz="1800" spc="5">
                <a:latin typeface="Meiryo UI"/>
                <a:cs typeface="Meiryo UI"/>
              </a:rPr>
              <a:t>と</a:t>
            </a:r>
            <a:r>
              <a:rPr dirty="0" sz="1800" spc="-10">
                <a:latin typeface="Meiryo UI"/>
                <a:cs typeface="Meiryo UI"/>
              </a:rPr>
              <a:t>ベ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-5">
                <a:latin typeface="Meiryo UI"/>
                <a:cs typeface="Meiryo UI"/>
              </a:rPr>
              <a:t>ダー</a:t>
            </a:r>
            <a:r>
              <a:rPr dirty="0" sz="1800">
                <a:latin typeface="Meiryo UI"/>
                <a:cs typeface="Meiryo UI"/>
              </a:rPr>
              <a:t>企</a:t>
            </a:r>
            <a:r>
              <a:rPr dirty="0" sz="1800" spc="20">
                <a:latin typeface="Meiryo UI"/>
                <a:cs typeface="Meiryo UI"/>
              </a:rPr>
              <a:t>業</a:t>
            </a:r>
            <a:r>
              <a:rPr dirty="0" sz="1800">
                <a:latin typeface="Meiryo UI"/>
                <a:cs typeface="Meiryo UI"/>
              </a:rPr>
              <a:t>の </a:t>
            </a:r>
            <a:r>
              <a:rPr dirty="0" sz="1800">
                <a:latin typeface="Meiryo UI"/>
                <a:cs typeface="Meiryo UI"/>
              </a:rPr>
              <a:t>間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>
                <a:latin typeface="Meiryo UI"/>
                <a:cs typeface="Meiryo UI"/>
              </a:rPr>
              <a:t>新た</a:t>
            </a:r>
            <a:r>
              <a:rPr dirty="0" sz="1800" spc="-5">
                <a:latin typeface="Meiryo UI"/>
                <a:cs typeface="Meiryo UI"/>
              </a:rPr>
              <a:t>な</a:t>
            </a:r>
            <a:r>
              <a:rPr dirty="0" sz="1800">
                <a:latin typeface="Meiryo UI"/>
                <a:cs typeface="Meiryo UI"/>
              </a:rPr>
              <a:t>関係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構築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く必要</a:t>
            </a:r>
            <a:r>
              <a:rPr dirty="0" sz="1800" spc="-10">
                <a:latin typeface="Meiryo UI"/>
                <a:cs typeface="Meiryo UI"/>
              </a:rPr>
              <a:t>があ</a:t>
            </a:r>
            <a:r>
              <a:rPr dirty="0" sz="1800">
                <a:latin typeface="Meiryo UI"/>
                <a:cs typeface="Meiryo UI"/>
              </a:rPr>
              <a:t>る</a:t>
            </a:r>
            <a:r>
              <a:rPr dirty="0" sz="1800" spc="5">
                <a:latin typeface="Meiryo UI"/>
                <a:cs typeface="Meiryo UI"/>
              </a:rPr>
              <a:t>。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契約面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にお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いて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、必要な見直し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行う。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44" y="1383791"/>
            <a:ext cx="9507220" cy="5285740"/>
          </a:xfrm>
          <a:custGeom>
            <a:avLst/>
            <a:gdLst/>
            <a:ahLst/>
            <a:cxnLst/>
            <a:rect l="l" t="t" r="r" b="b"/>
            <a:pathLst>
              <a:path w="9507220" h="5285740">
                <a:moveTo>
                  <a:pt x="0" y="0"/>
                </a:moveTo>
                <a:lnTo>
                  <a:pt x="9506712" y="0"/>
                </a:lnTo>
                <a:lnTo>
                  <a:pt x="9506712" y="5285232"/>
                </a:lnTo>
                <a:lnTo>
                  <a:pt x="0" y="528523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3325" y="1340978"/>
            <a:ext cx="9415145" cy="505904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5" b="1">
                <a:latin typeface="Meiryo UI"/>
                <a:cs typeface="Meiryo UI"/>
              </a:rPr>
              <a:t>【</a:t>
            </a:r>
            <a:r>
              <a:rPr dirty="0" sz="1400" b="1">
                <a:latin typeface="Meiryo UI"/>
                <a:cs typeface="Meiryo UI"/>
              </a:rPr>
              <a:t>対応策】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400" b="1">
                <a:latin typeface="Meiryo UI"/>
                <a:cs typeface="Meiryo UI"/>
              </a:rPr>
              <a:t>（１）</a:t>
            </a:r>
            <a:r>
              <a:rPr dirty="0" sz="1400" spc="-5" b="1">
                <a:latin typeface="Meiryo UI"/>
                <a:cs typeface="Meiryo UI"/>
              </a:rPr>
              <a:t>ユーザ</a:t>
            </a:r>
            <a:r>
              <a:rPr dirty="0" sz="1400" b="1">
                <a:latin typeface="Meiryo UI"/>
                <a:cs typeface="Meiryo UI"/>
              </a:rPr>
              <a:t>企業とベン</a:t>
            </a:r>
            <a:r>
              <a:rPr dirty="0" sz="1400" spc="-5" b="1">
                <a:latin typeface="Meiryo UI"/>
                <a:cs typeface="Meiryo UI"/>
              </a:rPr>
              <a:t>ダー</a:t>
            </a:r>
            <a:r>
              <a:rPr dirty="0" sz="1400" b="1">
                <a:latin typeface="Meiryo UI"/>
                <a:cs typeface="Meiryo UI"/>
              </a:rPr>
              <a:t>企</a:t>
            </a:r>
            <a:r>
              <a:rPr dirty="0" sz="1400" spc="-15" b="1">
                <a:latin typeface="Meiryo UI"/>
                <a:cs typeface="Meiryo UI"/>
              </a:rPr>
              <a:t>業</a:t>
            </a:r>
            <a:r>
              <a:rPr dirty="0" sz="1400" b="1">
                <a:latin typeface="Meiryo UI"/>
                <a:cs typeface="Meiryo UI"/>
              </a:rPr>
              <a:t>間</a:t>
            </a:r>
            <a:r>
              <a:rPr dirty="0" sz="1400" spc="-5" b="1">
                <a:latin typeface="Meiryo UI"/>
                <a:cs typeface="Meiryo UI"/>
              </a:rPr>
              <a:t>に</a:t>
            </a:r>
            <a:r>
              <a:rPr dirty="0" sz="1400" b="1">
                <a:latin typeface="Meiryo UI"/>
                <a:cs typeface="Meiryo UI"/>
              </a:rPr>
              <a:t>お</a:t>
            </a:r>
            <a:r>
              <a:rPr dirty="0" sz="1400" spc="-5" b="1">
                <a:latin typeface="Meiryo UI"/>
                <a:cs typeface="Meiryo UI"/>
              </a:rPr>
              <a:t>け</a:t>
            </a:r>
            <a:r>
              <a:rPr dirty="0" sz="1400" spc="-15" b="1">
                <a:latin typeface="Meiryo UI"/>
                <a:cs typeface="Meiryo UI"/>
              </a:rPr>
              <a:t>る</a:t>
            </a:r>
            <a:r>
              <a:rPr dirty="0" sz="1400" b="1">
                <a:latin typeface="Meiryo UI"/>
                <a:cs typeface="Meiryo UI"/>
              </a:rPr>
              <a:t>契約</a:t>
            </a:r>
            <a:endParaRPr sz="1400">
              <a:latin typeface="Meiryo UI"/>
              <a:cs typeface="Meiryo UI"/>
            </a:endParaRPr>
          </a:p>
          <a:p>
            <a:pPr marL="280670">
              <a:lnSpc>
                <a:spcPct val="100000"/>
              </a:lnSpc>
              <a:spcBef>
                <a:spcPts val="635"/>
              </a:spcBef>
              <a:tabLst>
                <a:tab pos="636905" algn="l"/>
              </a:tabLst>
            </a:pPr>
            <a:r>
              <a:rPr dirty="0" sz="1400" b="1">
                <a:latin typeface="Meiryo UI"/>
                <a:cs typeface="Meiryo UI"/>
              </a:rPr>
              <a:t>①	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ウォ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ーフ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ール型の開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sz="1400">
                <a:latin typeface="Meiryo UI"/>
                <a:cs typeface="Meiryo UI"/>
              </a:rPr>
              <a:t>に関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>
                <a:latin typeface="Meiryo UI"/>
                <a:cs typeface="Meiryo UI"/>
              </a:rPr>
              <a:t>契約</a:t>
            </a:r>
            <a:endParaRPr sz="1400">
              <a:latin typeface="Meiryo UI"/>
              <a:cs typeface="Meiryo UI"/>
            </a:endParaRPr>
          </a:p>
          <a:p>
            <a:pPr marL="413384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20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既存の</a:t>
            </a:r>
            <a:r>
              <a:rPr dirty="0" sz="1200" spc="-5">
                <a:latin typeface="Meiryo UI"/>
                <a:cs typeface="Meiryo UI"/>
              </a:rPr>
              <a:t>ウォ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フ</a:t>
            </a:r>
            <a:r>
              <a:rPr dirty="0" sz="1200" spc="-15">
                <a:latin typeface="Meiryo UI"/>
                <a:cs typeface="Meiryo UI"/>
              </a:rPr>
              <a:t>ォ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10">
                <a:latin typeface="Meiryo UI"/>
                <a:cs typeface="Meiryo UI"/>
              </a:rPr>
              <a:t>ル</a:t>
            </a:r>
            <a:r>
              <a:rPr dirty="0" sz="1200">
                <a:latin typeface="Meiryo UI"/>
                <a:cs typeface="Meiryo UI"/>
              </a:rPr>
              <a:t>型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開発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関す</a:t>
            </a:r>
            <a:r>
              <a:rPr dirty="0" sz="1200" spc="-5">
                <a:latin typeface="Meiryo UI"/>
                <a:cs typeface="Meiryo UI"/>
              </a:rPr>
              <a:t>るモ</a:t>
            </a:r>
            <a:r>
              <a:rPr dirty="0" sz="1200" spc="-10">
                <a:latin typeface="Meiryo UI"/>
                <a:cs typeface="Meiryo UI"/>
              </a:rPr>
              <a:t>デル</a:t>
            </a:r>
            <a:r>
              <a:rPr dirty="0" sz="1200" spc="-5">
                <a:latin typeface="Meiryo UI"/>
                <a:cs typeface="Meiryo UI"/>
              </a:rPr>
              <a:t>契</a:t>
            </a:r>
            <a:r>
              <a:rPr dirty="0" sz="1200">
                <a:latin typeface="Meiryo UI"/>
                <a:cs typeface="Meiryo UI"/>
              </a:rPr>
              <a:t>約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既存シ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ステム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の再構築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想定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した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にな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いない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見直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行う必要があ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280670">
              <a:lnSpc>
                <a:spcPct val="100000"/>
              </a:lnSpc>
              <a:spcBef>
                <a:spcPts val="605"/>
              </a:spcBef>
              <a:tabLst>
                <a:tab pos="636905" algn="l"/>
              </a:tabLst>
            </a:pPr>
            <a:r>
              <a:rPr dirty="0" sz="1400" b="1">
                <a:latin typeface="Meiryo UI"/>
                <a:cs typeface="Meiryo UI"/>
              </a:rPr>
              <a:t>②	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ユーザ企業に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ル開発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契約</a:t>
            </a:r>
            <a:endParaRPr sz="1400">
              <a:latin typeface="Meiryo UI"/>
              <a:cs typeface="Meiryo UI"/>
            </a:endParaRPr>
          </a:p>
          <a:p>
            <a:pPr marL="413384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Meiryo UI"/>
                <a:cs typeface="Meiryo UI"/>
              </a:rPr>
              <a:t>⁻</a:t>
            </a:r>
            <a:r>
              <a:rPr dirty="0" sz="1200" spc="320">
                <a:latin typeface="Meiryo UI"/>
                <a:cs typeface="Meiryo UI"/>
              </a:rPr>
              <a:t> </a:t>
            </a:r>
            <a:r>
              <a:rPr dirty="0" sz="1200" spc="-5">
                <a:latin typeface="Meiryo UI"/>
                <a:cs typeface="Meiryo UI"/>
              </a:rPr>
              <a:t>アジャイ</a:t>
            </a:r>
            <a:r>
              <a:rPr dirty="0" sz="1200">
                <a:latin typeface="Meiryo UI"/>
                <a:cs typeface="Meiryo UI"/>
              </a:rPr>
              <a:t>ル開発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想定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ム開発・運用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関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ベン</a:t>
            </a:r>
            <a:r>
              <a:rPr dirty="0" sz="1200" spc="-20">
                <a:latin typeface="Meiryo UI"/>
                <a:cs typeface="Meiryo UI"/>
              </a:rPr>
              <a:t>ダ</a:t>
            </a:r>
            <a:r>
              <a:rPr dirty="0" sz="1200">
                <a:latin typeface="Meiryo UI"/>
                <a:cs typeface="Meiryo UI"/>
              </a:rPr>
              <a:t>ー・</a:t>
            </a:r>
            <a:r>
              <a:rPr dirty="0" sz="1200" spc="-10">
                <a:latin typeface="Meiryo UI"/>
                <a:cs typeface="Meiryo UI"/>
              </a:rPr>
              <a:t>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の責任問題</a:t>
            </a:r>
            <a:r>
              <a:rPr dirty="0" sz="1200" spc="-5">
                <a:latin typeface="Meiryo UI"/>
                <a:cs typeface="Meiryo UI"/>
              </a:rPr>
              <a:t>、モ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10">
                <a:latin typeface="Meiryo UI"/>
                <a:cs typeface="Meiryo UI"/>
              </a:rPr>
              <a:t>ル</a:t>
            </a:r>
            <a:r>
              <a:rPr dirty="0" sz="1200">
                <a:latin typeface="Meiryo UI"/>
                <a:cs typeface="Meiryo UI"/>
              </a:rPr>
              <a:t>契約等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整理</a:t>
            </a:r>
            <a:r>
              <a:rPr dirty="0" sz="1200" spc="-1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るガイ</a:t>
            </a:r>
            <a:r>
              <a:rPr dirty="0" sz="1200">
                <a:latin typeface="Meiryo UI"/>
                <a:cs typeface="Meiryo UI"/>
              </a:rPr>
              <a:t>ド</a:t>
            </a:r>
            <a:r>
              <a:rPr dirty="0" sz="1200" spc="-5">
                <a:latin typeface="Meiryo UI"/>
                <a:cs typeface="Meiryo UI"/>
              </a:rPr>
              <a:t>ライ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策定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必要で</a:t>
            </a:r>
            <a:r>
              <a:rPr dirty="0" sz="1200" spc="-10">
                <a:latin typeface="Meiryo UI"/>
                <a:cs typeface="Meiryo UI"/>
              </a:rPr>
              <a:t>あ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984885" indent="-17272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985519" algn="l"/>
              </a:tabLst>
            </a:pPr>
            <a:r>
              <a:rPr dirty="0" sz="1200">
                <a:latin typeface="Meiryo UI"/>
                <a:cs typeface="Meiryo UI"/>
              </a:rPr>
              <a:t>パ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ーンA：内製</a:t>
            </a:r>
            <a:r>
              <a:rPr dirty="0" sz="1200" spc="-5">
                <a:latin typeface="Meiryo UI"/>
                <a:cs typeface="Meiryo UI"/>
              </a:rPr>
              <a:t>モ</a:t>
            </a:r>
            <a:r>
              <a:rPr dirty="0" sz="1200">
                <a:latin typeface="Meiryo UI"/>
                <a:cs typeface="Meiryo UI"/>
              </a:rPr>
              <a:t>デル</a:t>
            </a:r>
            <a:endParaRPr sz="1200">
              <a:latin typeface="Meiryo UI"/>
              <a:cs typeface="Meiryo UI"/>
            </a:endParaRPr>
          </a:p>
          <a:p>
            <a:pPr marL="984885" indent="-1727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985519" algn="l"/>
              </a:tabLst>
            </a:pPr>
            <a:r>
              <a:rPr dirty="0" sz="1200">
                <a:latin typeface="Meiryo UI"/>
                <a:cs typeface="Meiryo UI"/>
              </a:rPr>
              <a:t>パ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ーン</a:t>
            </a:r>
            <a:r>
              <a:rPr dirty="0" sz="1200" spc="-5">
                <a:latin typeface="Meiryo UI"/>
                <a:cs typeface="Meiryo UI"/>
              </a:rPr>
              <a:t>B：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基本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/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個別契約モ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sz="1200" spc="5">
                <a:latin typeface="Meiryo UI"/>
                <a:cs typeface="Meiryo UI"/>
              </a:rPr>
              <a:t>につ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0">
                <a:latin typeface="Meiryo UI"/>
                <a:cs typeface="Meiryo UI"/>
              </a:rPr>
              <a:t>ては、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フィット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ェ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対す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規定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位置付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200" spc="5">
                <a:latin typeface="Meiryo UI"/>
                <a:cs typeface="Meiryo UI"/>
              </a:rPr>
              <a:t>ほ</a:t>
            </a:r>
            <a:r>
              <a:rPr dirty="0" sz="1200">
                <a:latin typeface="Meiryo UI"/>
                <a:cs typeface="Meiryo UI"/>
              </a:rPr>
              <a:t>か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以下の点</a:t>
            </a:r>
            <a:r>
              <a:rPr dirty="0" sz="1200" spc="5">
                <a:latin typeface="Meiryo UI"/>
                <a:cs typeface="Meiryo UI"/>
              </a:rPr>
              <a:t>につ</a:t>
            </a:r>
            <a:r>
              <a:rPr dirty="0" sz="1200" spc="-10">
                <a:latin typeface="Meiryo UI"/>
                <a:cs typeface="Meiryo UI"/>
              </a:rPr>
              <a:t>いての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見直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検討</a:t>
            </a:r>
            <a:r>
              <a:rPr dirty="0" sz="120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る。</a:t>
            </a:r>
            <a:endParaRPr sz="1200">
              <a:latin typeface="Meiryo UI"/>
              <a:cs typeface="Meiryo UI"/>
            </a:endParaRPr>
          </a:p>
          <a:p>
            <a:pPr lvl="1" marL="1249680" indent="-132715">
              <a:lnSpc>
                <a:spcPct val="100000"/>
              </a:lnSpc>
              <a:spcBef>
                <a:spcPts val="290"/>
              </a:spcBef>
              <a:buChar char="•"/>
              <a:tabLst>
                <a:tab pos="1250315" algn="l"/>
              </a:tabLst>
            </a:pP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クラ</a:t>
            </a:r>
            <a:r>
              <a:rPr dirty="0" sz="1200">
                <a:latin typeface="Meiryo UI"/>
                <a:cs typeface="Meiryo UI"/>
              </a:rPr>
              <a:t>ム</a:t>
            </a:r>
            <a:r>
              <a:rPr dirty="0" sz="1200" spc="5">
                <a:latin typeface="Meiryo UI"/>
                <a:cs typeface="Meiryo UI"/>
              </a:rPr>
              <a:t>チ</a:t>
            </a:r>
            <a:r>
              <a:rPr dirty="0" sz="1200">
                <a:latin typeface="Meiryo UI"/>
                <a:cs typeface="Meiryo UI"/>
              </a:rPr>
              <a:t>ーム</a:t>
            </a:r>
            <a:r>
              <a:rPr dirty="0" sz="1200" spc="-5">
                <a:latin typeface="Meiryo UI"/>
                <a:cs typeface="Meiryo UI"/>
              </a:rPr>
              <a:t>内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 spc="-5">
                <a:latin typeface="Meiryo UI"/>
                <a:cs typeface="Meiryo UI"/>
              </a:rPr>
              <a:t>プロダク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5">
                <a:latin typeface="Meiryo UI"/>
                <a:cs typeface="Meiryo UI"/>
              </a:rPr>
              <a:t>オ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ナ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>
                <a:latin typeface="Meiryo UI"/>
                <a:cs typeface="Meiryo UI"/>
              </a:rPr>
              <a:t>・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クラ</a:t>
            </a:r>
            <a:r>
              <a:rPr dirty="0" sz="1200" spc="-10">
                <a:latin typeface="Meiryo UI"/>
                <a:cs typeface="Meiryo UI"/>
              </a:rPr>
              <a:t>ム</a:t>
            </a:r>
            <a:r>
              <a:rPr dirty="0" sz="1200" spc="-5">
                <a:latin typeface="Meiryo UI"/>
                <a:cs typeface="Meiryo UI"/>
              </a:rPr>
              <a:t>マ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>
                <a:latin typeface="Meiryo UI"/>
                <a:cs typeface="Meiryo UI"/>
              </a:rPr>
              <a:t>等の構成員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権限・責任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明確化</a:t>
            </a:r>
            <a:endParaRPr sz="1200">
              <a:latin typeface="Meiryo UI"/>
              <a:cs typeface="Meiryo UI"/>
            </a:endParaRPr>
          </a:p>
          <a:p>
            <a:pPr lvl="1" marL="1249680" indent="-132715">
              <a:lnSpc>
                <a:spcPct val="100000"/>
              </a:lnSpc>
              <a:spcBef>
                <a:spcPts val="285"/>
              </a:spcBef>
              <a:buChar char="•"/>
              <a:tabLst>
                <a:tab pos="1250315" algn="l"/>
              </a:tabLst>
            </a:pPr>
            <a:r>
              <a:rPr dirty="0" sz="1200">
                <a:latin typeface="Meiryo UI"/>
                <a:cs typeface="Meiryo UI"/>
              </a:rPr>
              <a:t>バッ</a:t>
            </a:r>
            <a:r>
              <a:rPr dirty="0" sz="1200" spc="-5">
                <a:latin typeface="Meiryo UI"/>
                <a:cs typeface="Meiryo UI"/>
              </a:rPr>
              <a:t>クログ</a:t>
            </a:r>
            <a:r>
              <a:rPr dirty="0" sz="1200">
                <a:latin typeface="Meiryo UI"/>
                <a:cs typeface="Meiryo UI"/>
              </a:rPr>
              <a:t>の組み方や</a:t>
            </a:r>
            <a:r>
              <a:rPr dirty="0" sz="1200" spc="-5">
                <a:latin typeface="Meiryo UI"/>
                <a:cs typeface="Meiryo UI"/>
              </a:rPr>
              <a:t>イ</a:t>
            </a:r>
            <a:r>
              <a:rPr dirty="0" sz="1200" spc="5">
                <a:latin typeface="Meiryo UI"/>
                <a:cs typeface="Meiryo UI"/>
              </a:rPr>
              <a:t>テ</a:t>
            </a:r>
            <a:r>
              <a:rPr dirty="0" sz="1200" spc="-5">
                <a:latin typeface="Meiryo UI"/>
                <a:cs typeface="Meiryo UI"/>
              </a:rPr>
              <a:t>レ</a:t>
            </a:r>
            <a:r>
              <a:rPr dirty="0" sz="1200">
                <a:latin typeface="Meiryo UI"/>
                <a:cs typeface="Meiryo UI"/>
              </a:rPr>
              <a:t>ーシ</a:t>
            </a:r>
            <a:r>
              <a:rPr dirty="0" sz="1200" spc="-5">
                <a:latin typeface="Meiryo UI"/>
                <a:cs typeface="Meiryo UI"/>
              </a:rPr>
              <a:t>ョ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回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>
                <a:latin typeface="Meiryo UI"/>
                <a:cs typeface="Meiryo UI"/>
              </a:rPr>
              <a:t>方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明確化</a:t>
            </a:r>
            <a:endParaRPr sz="1200">
              <a:latin typeface="Meiryo UI"/>
              <a:cs typeface="Meiryo UI"/>
            </a:endParaRPr>
          </a:p>
          <a:p>
            <a:pPr lvl="1" marL="1249680" indent="-133350">
              <a:lnSpc>
                <a:spcPct val="100000"/>
              </a:lnSpc>
              <a:spcBef>
                <a:spcPts val="290"/>
              </a:spcBef>
              <a:buChar char="•"/>
              <a:tabLst>
                <a:tab pos="1250315" algn="l"/>
              </a:tabLst>
            </a:pPr>
            <a:r>
              <a:rPr dirty="0" sz="1200" spc="-5">
                <a:latin typeface="Meiryo UI"/>
                <a:cs typeface="Meiryo UI"/>
              </a:rPr>
              <a:t>プロダク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5">
                <a:latin typeface="Meiryo UI"/>
                <a:cs typeface="Meiryo UI"/>
              </a:rPr>
              <a:t>オ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ナ</a:t>
            </a:r>
            <a:r>
              <a:rPr dirty="0" sz="1200">
                <a:latin typeface="Meiryo UI"/>
                <a:cs typeface="Meiryo UI"/>
              </a:rPr>
              <a:t>ーが役割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全う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>
                <a:latin typeface="Meiryo UI"/>
                <a:cs typeface="Meiryo UI"/>
              </a:rPr>
              <a:t>場合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対応方法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明確化</a:t>
            </a:r>
            <a:endParaRPr sz="1200">
              <a:latin typeface="Meiryo UI"/>
              <a:cs typeface="Meiryo UI"/>
            </a:endParaRPr>
          </a:p>
          <a:p>
            <a:pPr marL="984885" indent="-173355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985519" algn="l"/>
              </a:tabLst>
            </a:pPr>
            <a:r>
              <a:rPr dirty="0" sz="1200">
                <a:latin typeface="Meiryo UI"/>
                <a:cs typeface="Meiryo UI"/>
              </a:rPr>
              <a:t>パ</a:t>
            </a:r>
            <a:r>
              <a:rPr dirty="0" sz="1200" spc="-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ーン</a:t>
            </a:r>
            <a:r>
              <a:rPr dirty="0" sz="1200" spc="-5">
                <a:latin typeface="Meiryo UI"/>
                <a:cs typeface="Meiryo UI"/>
              </a:rPr>
              <a:t>C：ジョイ</a:t>
            </a:r>
            <a:r>
              <a:rPr dirty="0" sz="1200">
                <a:latin typeface="Meiryo UI"/>
                <a:cs typeface="Meiryo UI"/>
              </a:rPr>
              <a:t>ント・ベン</a:t>
            </a:r>
            <a:r>
              <a:rPr dirty="0" sz="1200" spc="5">
                <a:latin typeface="Meiryo UI"/>
                <a:cs typeface="Meiryo UI"/>
              </a:rPr>
              <a:t>チ</a:t>
            </a:r>
            <a:r>
              <a:rPr dirty="0" sz="1200" spc="-5">
                <a:latin typeface="Meiryo UI"/>
                <a:cs typeface="Meiryo UI"/>
              </a:rPr>
              <a:t>ャ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 spc="-5">
                <a:latin typeface="Meiryo UI"/>
                <a:cs typeface="Meiryo UI"/>
              </a:rPr>
              <a:t>モ</a:t>
            </a:r>
            <a:r>
              <a:rPr dirty="0" sz="1200">
                <a:latin typeface="Meiryo UI"/>
                <a:cs typeface="Meiryo UI"/>
              </a:rPr>
              <a:t>デル</a:t>
            </a:r>
            <a:endParaRPr sz="1200">
              <a:latin typeface="Meiryo UI"/>
              <a:cs typeface="Meiryo UI"/>
            </a:endParaRPr>
          </a:p>
          <a:p>
            <a:pPr marL="984885" indent="-172720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985519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技術研究組合の活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関す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検討</a:t>
            </a:r>
            <a:endParaRPr sz="1200">
              <a:latin typeface="Meiryo UI"/>
              <a:cs typeface="Meiryo UI"/>
            </a:endParaRPr>
          </a:p>
          <a:p>
            <a:pPr algn="just" marL="1175385" marR="5080" indent="101600">
              <a:lnSpc>
                <a:spcPct val="120000"/>
              </a:lnSpc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今まで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にないブ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クスル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なる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うな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ザ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企業とベン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協働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開発す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場合</a:t>
            </a:r>
            <a:r>
              <a:rPr dirty="0" sz="1200">
                <a:latin typeface="Meiryo UI"/>
                <a:cs typeface="Meiryo UI"/>
              </a:rPr>
              <a:t>や</a:t>
            </a:r>
            <a:r>
              <a:rPr dirty="0" sz="1200" spc="-5">
                <a:latin typeface="Meiryo UI"/>
                <a:cs typeface="Meiryo UI"/>
              </a:rPr>
              <a:t>、レガ</a:t>
            </a:r>
            <a:r>
              <a:rPr dirty="0" sz="1200">
                <a:latin typeface="Meiryo UI"/>
                <a:cs typeface="Meiryo UI"/>
              </a:rPr>
              <a:t>シー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刷</a:t>
            </a:r>
            <a:r>
              <a:rPr dirty="0" sz="1200" spc="-5">
                <a:latin typeface="Meiryo UI"/>
                <a:cs typeface="Meiryo UI"/>
              </a:rPr>
              <a:t>新</a:t>
            </a:r>
            <a:r>
              <a:rPr dirty="0" sz="120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際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0">
                <a:latin typeface="Meiryo UI"/>
                <a:cs typeface="Meiryo UI"/>
              </a:rPr>
              <a:t>、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マ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200" spc="-74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サービ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細分化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ながら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ル開発方法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活用す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方策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ミ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ュレ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ートする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場合</a:t>
            </a:r>
            <a:r>
              <a:rPr dirty="0" sz="1200">
                <a:latin typeface="Meiryo UI"/>
                <a:cs typeface="Meiryo UI"/>
              </a:rPr>
              <a:t>等</a:t>
            </a:r>
            <a:r>
              <a:rPr dirty="0" sz="1200" spc="-10"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R&amp;Dの要素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強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場合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活用で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>
                <a:latin typeface="Meiryo UI"/>
                <a:cs typeface="Meiryo UI"/>
              </a:rPr>
              <a:t>るの で</a:t>
            </a:r>
            <a:r>
              <a:rPr dirty="0" sz="1200" spc="5">
                <a:latin typeface="Meiryo UI"/>
                <a:cs typeface="Meiryo UI"/>
              </a:rPr>
              <a:t>はな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algn="just" marL="668020" indent="-254635">
              <a:lnSpc>
                <a:spcPct val="100000"/>
              </a:lnSpc>
              <a:spcBef>
                <a:spcPts val="290"/>
              </a:spcBef>
              <a:buChar char="*"/>
              <a:tabLst>
                <a:tab pos="668020" algn="l"/>
              </a:tabLst>
            </a:pPr>
            <a:r>
              <a:rPr dirty="0" sz="1200">
                <a:latin typeface="Meiryo UI"/>
                <a:cs typeface="Meiryo UI"/>
              </a:rPr>
              <a:t>具体的</a:t>
            </a:r>
            <a:r>
              <a:rPr dirty="0" sz="1200" spc="5">
                <a:latin typeface="Meiryo UI"/>
                <a:cs typeface="Meiryo UI"/>
              </a:rPr>
              <a:t>なケ</a:t>
            </a:r>
            <a:r>
              <a:rPr dirty="0" sz="1200">
                <a:latin typeface="Meiryo UI"/>
                <a:cs typeface="Meiryo UI"/>
              </a:rPr>
              <a:t>ー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使っ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机上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>
                <a:latin typeface="Meiryo UI"/>
                <a:cs typeface="Meiryo UI"/>
              </a:rPr>
              <a:t>シ</a:t>
            </a:r>
            <a:r>
              <a:rPr dirty="0" sz="1200" spc="-10">
                <a:latin typeface="Meiryo UI"/>
                <a:cs typeface="Meiryo UI"/>
              </a:rPr>
              <a:t>ミ</a:t>
            </a:r>
            <a:r>
              <a:rPr dirty="0" sz="1200" spc="-5">
                <a:latin typeface="Meiryo UI"/>
                <a:cs typeface="Meiryo UI"/>
              </a:rPr>
              <a:t>ュレ</a:t>
            </a:r>
            <a:r>
              <a:rPr dirty="0" sz="1200" spc="-10">
                <a:latin typeface="Meiryo UI"/>
                <a:cs typeface="Meiryo UI"/>
              </a:rPr>
              <a:t>ーシ</a:t>
            </a:r>
            <a:r>
              <a:rPr dirty="0" sz="1200" spc="-5">
                <a:latin typeface="Meiryo UI"/>
                <a:cs typeface="Meiryo UI"/>
              </a:rPr>
              <a:t>ョ</a:t>
            </a:r>
            <a:r>
              <a:rPr dirty="0" sz="1200">
                <a:latin typeface="Meiryo UI"/>
                <a:cs typeface="Meiryo UI"/>
              </a:rPr>
              <a:t>ン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実証的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試行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み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-15">
                <a:latin typeface="Meiryo UI"/>
                <a:cs typeface="Meiryo UI"/>
              </a:rPr>
              <a:t>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必要と考</a:t>
            </a:r>
            <a:r>
              <a:rPr dirty="0" sz="1200" spc="-10">
                <a:latin typeface="Meiryo UI"/>
                <a:cs typeface="Meiryo UI"/>
              </a:rPr>
              <a:t>え</a:t>
            </a:r>
            <a:r>
              <a:rPr dirty="0" sz="1200" spc="-1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400" b="1">
                <a:latin typeface="Meiryo UI"/>
                <a:cs typeface="Meiryo UI"/>
              </a:rPr>
              <a:t>（２）</a:t>
            </a:r>
            <a:r>
              <a:rPr dirty="0" sz="1400" spc="-5" b="1">
                <a:latin typeface="Meiryo UI"/>
                <a:cs typeface="Meiryo UI"/>
              </a:rPr>
              <a:t>ト</a:t>
            </a:r>
            <a:r>
              <a:rPr dirty="0" sz="1400" spc="5" b="1">
                <a:latin typeface="Meiryo UI"/>
                <a:cs typeface="Meiryo UI"/>
              </a:rPr>
              <a:t>ラ</a:t>
            </a:r>
            <a:r>
              <a:rPr dirty="0" sz="1400" spc="-5" b="1">
                <a:latin typeface="Meiryo UI"/>
                <a:cs typeface="Meiryo UI"/>
              </a:rPr>
              <a:t>ブ</a:t>
            </a:r>
            <a:r>
              <a:rPr dirty="0" sz="1400" b="1">
                <a:latin typeface="Meiryo UI"/>
                <a:cs typeface="Meiryo UI"/>
              </a:rPr>
              <a:t>ル後</a:t>
            </a:r>
            <a:r>
              <a:rPr dirty="0" sz="1400" spc="-5" b="1">
                <a:latin typeface="Meiryo UI"/>
                <a:cs typeface="Meiryo UI"/>
              </a:rPr>
              <a:t>の</a:t>
            </a:r>
            <a:r>
              <a:rPr dirty="0" sz="1400" b="1">
                <a:latin typeface="Meiryo UI"/>
                <a:cs typeface="Meiryo UI"/>
              </a:rPr>
              <a:t>対応</a:t>
            </a:r>
            <a:r>
              <a:rPr dirty="0" sz="1400" spc="-5" b="1">
                <a:latin typeface="Meiryo UI"/>
                <a:cs typeface="Meiryo UI"/>
              </a:rPr>
              <a:t>：ADRの</a:t>
            </a:r>
            <a:r>
              <a:rPr dirty="0" sz="1400" b="1">
                <a:latin typeface="Meiryo UI"/>
                <a:cs typeface="Meiryo UI"/>
              </a:rPr>
              <a:t>活用</a:t>
            </a:r>
            <a:r>
              <a:rPr dirty="0" sz="1400" spc="-15" b="1">
                <a:latin typeface="Meiryo UI"/>
                <a:cs typeface="Meiryo UI"/>
              </a:rPr>
              <a:t>推</a:t>
            </a:r>
            <a:r>
              <a:rPr dirty="0" sz="1400" b="1">
                <a:latin typeface="Meiryo UI"/>
                <a:cs typeface="Meiryo UI"/>
              </a:rPr>
              <a:t>進</a:t>
            </a:r>
            <a:endParaRPr sz="1400">
              <a:latin typeface="Meiryo UI"/>
              <a:cs typeface="Meiryo UI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9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裁判外紛争解決（AD</a:t>
            </a:r>
            <a:r>
              <a:rPr dirty="0" sz="1200" spc="-5">
                <a:latin typeface="Meiryo UI"/>
                <a:cs typeface="Meiryo UI"/>
              </a:rPr>
              <a:t>R</a:t>
            </a:r>
            <a:r>
              <a:rPr dirty="0" sz="1200">
                <a:latin typeface="Meiryo UI"/>
                <a:cs typeface="Meiryo UI"/>
              </a:rPr>
              <a:t>）の活用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10">
                <a:latin typeface="Meiryo UI"/>
                <a:cs typeface="Meiryo UI"/>
              </a:rPr>
              <a:t>、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トラブ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ル解決時間の短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縮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非公開性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確保</a:t>
            </a:r>
            <a:r>
              <a:rPr dirty="0" sz="1200">
                <a:latin typeface="Meiryo UI"/>
                <a:cs typeface="Meiryo UI"/>
              </a:rPr>
              <a:t>す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とが期待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 spc="-1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lvl="1" marL="756285" indent="-287020">
              <a:lnSpc>
                <a:spcPct val="100000"/>
              </a:lnSpc>
              <a:spcBef>
                <a:spcPts val="8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200">
                <a:latin typeface="Meiryo UI"/>
                <a:cs typeface="Meiryo UI"/>
              </a:rPr>
              <a:t>シ</a:t>
            </a:r>
            <a:r>
              <a:rPr dirty="0" sz="1200" spc="5">
                <a:latin typeface="Meiryo UI"/>
                <a:cs typeface="Meiryo UI"/>
              </a:rPr>
              <a:t>ステ</a:t>
            </a:r>
            <a:r>
              <a:rPr dirty="0" sz="1200">
                <a:latin typeface="Meiryo UI"/>
                <a:cs typeface="Meiryo UI"/>
              </a:rPr>
              <a:t>ム開発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進め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先立っ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ト</a:t>
            </a:r>
            <a:r>
              <a:rPr dirty="0" sz="1200" spc="-15">
                <a:latin typeface="Meiryo UI"/>
                <a:cs typeface="Meiryo UI"/>
              </a:rPr>
              <a:t>ラ</a:t>
            </a:r>
            <a:r>
              <a:rPr dirty="0" sz="1200" spc="-5">
                <a:latin typeface="Meiryo UI"/>
                <a:cs typeface="Meiryo UI"/>
              </a:rPr>
              <a:t>ブ</a:t>
            </a:r>
            <a:r>
              <a:rPr dirty="0" sz="1200">
                <a:latin typeface="Meiryo UI"/>
                <a:cs typeface="Meiryo UI"/>
              </a:rPr>
              <a:t>ル</a:t>
            </a:r>
            <a:r>
              <a:rPr dirty="0" sz="1200" spc="-10">
                <a:latin typeface="Meiryo UI"/>
                <a:cs typeface="Meiryo UI"/>
              </a:rPr>
              <a:t>が</a:t>
            </a:r>
            <a:r>
              <a:rPr dirty="0" sz="1200">
                <a:latin typeface="Meiryo UI"/>
                <a:cs typeface="Meiryo UI"/>
              </a:rPr>
              <a:t>生</a:t>
            </a:r>
            <a:r>
              <a:rPr dirty="0" sz="1200" spc="-5">
                <a:latin typeface="Meiryo UI"/>
                <a:cs typeface="Meiryo UI"/>
              </a:rPr>
              <a:t>じ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場合</a:t>
            </a:r>
            <a:r>
              <a:rPr dirty="0" sz="1200" spc="-10">
                <a:latin typeface="Meiryo UI"/>
                <a:cs typeface="Meiryo UI"/>
              </a:rPr>
              <a:t>は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ADRを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活用す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旨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事前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契約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盛り込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む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推奨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が</a:t>
            </a:r>
            <a:r>
              <a:rPr dirty="0" sz="1200" spc="-5">
                <a:latin typeface="Meiryo UI"/>
                <a:cs typeface="Meiryo UI"/>
              </a:rPr>
              <a:t>、モ</a:t>
            </a: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10">
                <a:latin typeface="Meiryo UI"/>
                <a:cs typeface="Meiryo UI"/>
              </a:rPr>
              <a:t>ル</a:t>
            </a:r>
            <a:r>
              <a:rPr dirty="0" sz="1200" spc="-5">
                <a:latin typeface="Meiryo UI"/>
                <a:cs typeface="Meiryo UI"/>
              </a:rPr>
              <a:t>契</a:t>
            </a:r>
            <a:r>
              <a:rPr dirty="0" sz="1200">
                <a:latin typeface="Meiryo UI"/>
                <a:cs typeface="Meiryo UI"/>
              </a:rPr>
              <a:t>約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こ</a:t>
            </a:r>
            <a:r>
              <a:rPr dirty="0" sz="1200" spc="-10">
                <a:latin typeface="Meiryo UI"/>
                <a:cs typeface="Meiryo UI"/>
              </a:rPr>
              <a:t>のよ</a:t>
            </a:r>
            <a:r>
              <a:rPr dirty="0" sz="1200">
                <a:latin typeface="Meiryo UI"/>
                <a:cs typeface="Meiryo UI"/>
              </a:rPr>
              <a:t>う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037" y="6401640"/>
            <a:ext cx="3735704" cy="21907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内容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盛り込む等</a:t>
            </a:r>
            <a:r>
              <a:rPr dirty="0" sz="1200" spc="-10">
                <a:latin typeface="Meiryo UI"/>
                <a:cs typeface="Meiryo UI"/>
              </a:rPr>
              <a:t>、</a:t>
            </a:r>
            <a:r>
              <a:rPr dirty="0" sz="1200" spc="-5">
                <a:latin typeface="Meiryo UI"/>
                <a:cs typeface="Meiryo UI"/>
              </a:rPr>
              <a:t>ADR</a:t>
            </a:r>
            <a:r>
              <a:rPr dirty="0" sz="1200">
                <a:latin typeface="Meiryo UI"/>
                <a:cs typeface="Meiryo UI"/>
              </a:rPr>
              <a:t>活用の促進の検討が必要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>
                <a:latin typeface="Meiryo UI"/>
                <a:cs typeface="Meiryo UI"/>
              </a:rPr>
              <a:t>あ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06" y="6075426"/>
            <a:ext cx="9467215" cy="739140"/>
          </a:xfrm>
          <a:custGeom>
            <a:avLst/>
            <a:gdLst/>
            <a:ahLst/>
            <a:cxnLst/>
            <a:rect l="l" t="t" r="r" b="b"/>
            <a:pathLst>
              <a:path w="9467215" h="739140">
                <a:moveTo>
                  <a:pt x="0" y="0"/>
                </a:moveTo>
                <a:lnTo>
                  <a:pt x="9467088" y="0"/>
                </a:lnTo>
                <a:lnTo>
                  <a:pt x="9467088" y="739140"/>
                </a:lnTo>
                <a:lnTo>
                  <a:pt x="0" y="73914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331" y="6107732"/>
            <a:ext cx="909193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ダー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価</a:t>
            </a:r>
            <a:r>
              <a:rPr dirty="0" sz="1400" spc="-15">
                <a:latin typeface="Meiryo UI"/>
                <a:cs typeface="Meiryo UI"/>
              </a:rPr>
              <a:t>値</a:t>
            </a:r>
            <a:r>
              <a:rPr dirty="0" sz="1400">
                <a:latin typeface="Meiryo UI"/>
                <a:cs typeface="Meiryo UI"/>
              </a:rPr>
              <a:t>提供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以</a:t>
            </a:r>
            <a:r>
              <a:rPr dirty="0" sz="1400" spc="-15">
                <a:latin typeface="Meiryo UI"/>
                <a:cs typeface="Meiryo UI"/>
              </a:rPr>
              <a:t>下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よ</a:t>
            </a:r>
            <a:r>
              <a:rPr dirty="0" sz="1400">
                <a:latin typeface="Meiryo UI"/>
                <a:cs typeface="Meiryo UI"/>
              </a:rPr>
              <a:t>う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20">
                <a:latin typeface="Meiryo UI"/>
                <a:cs typeface="Meiryo UI"/>
              </a:rPr>
              <a:t>パ</a:t>
            </a:r>
            <a:r>
              <a:rPr dirty="0" sz="1400" spc="-15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ンも</a:t>
            </a:r>
            <a:r>
              <a:rPr dirty="0" sz="1400">
                <a:latin typeface="Meiryo UI"/>
                <a:cs typeface="Meiryo UI"/>
              </a:rPr>
              <a:t>考え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  <a:p>
            <a:pPr marL="302260" indent="-29019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1625" algn="l"/>
                <a:tab pos="302895" algn="l"/>
              </a:tabLst>
            </a:pPr>
            <a:r>
              <a:rPr dirty="0" sz="1400">
                <a:latin typeface="Meiryo UI"/>
                <a:cs typeface="Meiryo UI"/>
              </a:rPr>
              <a:t>コ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サルテ</a:t>
            </a:r>
            <a:r>
              <a:rPr dirty="0" sz="1400" spc="-5">
                <a:latin typeface="Meiryo UI"/>
                <a:cs typeface="Meiryo UI"/>
              </a:rPr>
              <a:t>ィング</a:t>
            </a:r>
            <a:r>
              <a:rPr dirty="0" sz="1400" spc="-15">
                <a:latin typeface="Meiryo UI"/>
                <a:cs typeface="Meiryo UI"/>
              </a:rPr>
              <a:t>契</a:t>
            </a:r>
            <a:r>
              <a:rPr dirty="0" sz="1400">
                <a:latin typeface="Meiryo UI"/>
                <a:cs typeface="Meiryo UI"/>
              </a:rPr>
              <a:t>約</a:t>
            </a:r>
            <a:r>
              <a:rPr dirty="0" sz="1400" spc="-15">
                <a:latin typeface="Meiryo UI"/>
                <a:cs typeface="Meiryo UI"/>
              </a:rPr>
              <a:t>：</a:t>
            </a:r>
            <a:r>
              <a:rPr dirty="0" sz="1400" spc="-10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側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活</a:t>
            </a:r>
            <a:r>
              <a:rPr dirty="0" sz="1400">
                <a:latin typeface="Meiryo UI"/>
                <a:cs typeface="Meiryo UI"/>
              </a:rPr>
              <a:t>動に</a:t>
            </a:r>
            <a:r>
              <a:rPr dirty="0" sz="1400" spc="-15">
                <a:latin typeface="Meiryo UI"/>
                <a:cs typeface="Meiryo UI"/>
              </a:rPr>
              <a:t>参</a:t>
            </a:r>
            <a:r>
              <a:rPr dirty="0" sz="1400">
                <a:latin typeface="Meiryo UI"/>
                <a:cs typeface="Meiryo UI"/>
              </a:rPr>
              <a:t>画</a:t>
            </a:r>
            <a:r>
              <a:rPr dirty="0" sz="1400" spc="-10">
                <a:latin typeface="Meiryo UI"/>
                <a:cs typeface="Meiryo UI"/>
              </a:rPr>
              <a:t>し、</a:t>
            </a: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-10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>
                <a:latin typeface="Meiryo UI"/>
                <a:cs typeface="Meiryo UI"/>
              </a:rPr>
              <a:t>に関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キ</a:t>
            </a:r>
            <a:r>
              <a:rPr dirty="0" sz="1400" spc="-20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向上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教え</a:t>
            </a:r>
            <a:r>
              <a:rPr dirty="0" sz="1400" spc="-15">
                <a:latin typeface="Meiryo UI"/>
                <a:cs typeface="Meiryo UI"/>
              </a:rPr>
              <a:t>込</a:t>
            </a:r>
            <a:r>
              <a:rPr dirty="0" sz="1400" spc="-10">
                <a:latin typeface="Meiryo UI"/>
                <a:cs typeface="Meiryo UI"/>
              </a:rPr>
              <a:t>む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目</a:t>
            </a:r>
            <a:r>
              <a:rPr dirty="0" sz="1400">
                <a:latin typeface="Meiryo UI"/>
                <a:cs typeface="Meiryo UI"/>
              </a:rPr>
              <a:t>的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サルの</a:t>
            </a:r>
            <a:r>
              <a:rPr dirty="0" sz="1400">
                <a:latin typeface="Meiryo UI"/>
                <a:cs typeface="Meiryo UI"/>
              </a:rPr>
              <a:t>提供</a:t>
            </a:r>
            <a:endParaRPr sz="1400">
              <a:latin typeface="Meiryo UI"/>
              <a:cs typeface="Meiryo UI"/>
            </a:endParaRPr>
          </a:p>
          <a:p>
            <a:pPr marL="302260" indent="-290195">
              <a:lnSpc>
                <a:spcPct val="100000"/>
              </a:lnSpc>
              <a:buFont typeface="Wingdings"/>
              <a:buChar char=""/>
              <a:tabLst>
                <a:tab pos="301625" algn="l"/>
                <a:tab pos="302895" algn="l"/>
              </a:tabLst>
            </a:pPr>
            <a:r>
              <a:rPr dirty="0" sz="1400" spc="5">
                <a:latin typeface="Meiryo UI"/>
                <a:cs typeface="Meiryo UI"/>
              </a:rPr>
              <a:t>サー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利</a:t>
            </a:r>
            <a:r>
              <a:rPr dirty="0" sz="1400">
                <a:latin typeface="Meiryo UI"/>
                <a:cs typeface="Meiryo UI"/>
              </a:rPr>
              <a:t>用契</a:t>
            </a:r>
            <a:r>
              <a:rPr dirty="0" sz="1400" spc="-15">
                <a:latin typeface="Meiryo UI"/>
                <a:cs typeface="Meiryo UI"/>
              </a:rPr>
              <a:t>約</a:t>
            </a:r>
            <a:r>
              <a:rPr dirty="0" sz="1400">
                <a:latin typeface="Meiryo UI"/>
                <a:cs typeface="Meiryo UI"/>
              </a:rPr>
              <a:t>：</a:t>
            </a:r>
            <a:r>
              <a:rPr dirty="0" sz="1400" spc="-15">
                <a:latin typeface="Meiryo UI"/>
                <a:cs typeface="Meiryo UI"/>
              </a:rPr>
              <a:t>ア</a:t>
            </a:r>
            <a:r>
              <a:rPr dirty="0" sz="1400" spc="-5">
                <a:latin typeface="Meiryo UI"/>
                <a:cs typeface="Meiryo UI"/>
              </a:rPr>
              <a:t>ジャ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ル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10">
                <a:latin typeface="Meiryo UI"/>
                <a:cs typeface="Meiryo UI"/>
              </a:rPr>
              <a:t>へ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従事</a:t>
            </a:r>
            <a:r>
              <a:rPr dirty="0" sz="1400" spc="-15">
                <a:latin typeface="Meiryo UI"/>
                <a:cs typeface="Meiryo UI"/>
              </a:rPr>
              <a:t>時</a:t>
            </a:r>
            <a:r>
              <a:rPr dirty="0" sz="1400">
                <a:latin typeface="Meiryo UI"/>
                <a:cs typeface="Meiryo UI"/>
              </a:rPr>
              <a:t>間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はな</a:t>
            </a:r>
            <a:r>
              <a:rPr dirty="0" sz="1400" spc="-15">
                <a:latin typeface="Meiryo UI"/>
                <a:cs typeface="Meiryo UI"/>
              </a:rPr>
              <a:t>く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成果</a:t>
            </a:r>
            <a:r>
              <a:rPr dirty="0" sz="1400" spc="-15">
                <a:latin typeface="Meiryo UI"/>
                <a:cs typeface="Meiryo UI"/>
              </a:rPr>
              <a:t>物</a:t>
            </a:r>
            <a:r>
              <a:rPr dirty="0" sz="1400">
                <a:latin typeface="Meiryo UI"/>
                <a:cs typeface="Meiryo UI"/>
              </a:rPr>
              <a:t>（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 spc="5">
                <a:latin typeface="Meiryo UI"/>
                <a:cs typeface="Meiryo UI"/>
              </a:rPr>
              <a:t>ロ</a:t>
            </a:r>
            <a:r>
              <a:rPr dirty="0" sz="1400" spc="-10">
                <a:latin typeface="Meiryo UI"/>
                <a:cs typeface="Meiryo UI"/>
              </a:rPr>
              <a:t>ダ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5">
                <a:latin typeface="Meiryo UI"/>
                <a:cs typeface="Meiryo UI"/>
              </a:rPr>
              <a:t>）</a:t>
            </a:r>
            <a:r>
              <a:rPr dirty="0" sz="1400" spc="-5">
                <a:latin typeface="Meiryo UI"/>
                <a:cs typeface="Meiryo UI"/>
              </a:rPr>
              <a:t>やそ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利用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サ</a:t>
            </a:r>
            <a:r>
              <a:rPr dirty="0" sz="1400" spc="-2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10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価</a:t>
            </a:r>
            <a:r>
              <a:rPr dirty="0" sz="1400" spc="-15">
                <a:latin typeface="Meiryo UI"/>
                <a:cs typeface="Meiryo UI"/>
              </a:rPr>
              <a:t>値</a:t>
            </a:r>
            <a:r>
              <a:rPr dirty="0" sz="1400">
                <a:latin typeface="Meiryo UI"/>
                <a:cs typeface="Meiryo UI"/>
              </a:rPr>
              <a:t>提供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660145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【参考】ア</a:t>
            </a:r>
            <a:r>
              <a:rPr dirty="0" spc="-5"/>
              <a:t>ジ</a:t>
            </a:r>
            <a:r>
              <a:rPr dirty="0"/>
              <a:t>ャイル開発に</a:t>
            </a:r>
            <a:r>
              <a:rPr dirty="0" spc="-5"/>
              <a:t>おけ</a:t>
            </a:r>
            <a:r>
              <a:rPr dirty="0"/>
              <a:t>る主な契約モ</a:t>
            </a:r>
            <a:r>
              <a:rPr dirty="0" spc="-5"/>
              <a:t>デ</a:t>
            </a:r>
            <a:r>
              <a:rPr dirty="0"/>
              <a:t>ル</a:t>
            </a:r>
            <a:r>
              <a:rPr dirty="0" spc="-10"/>
              <a:t>の</a:t>
            </a:r>
            <a:r>
              <a:rPr dirty="0"/>
              <a:t>特徴</a:t>
            </a:r>
          </a:p>
        </p:txBody>
      </p:sp>
      <p:sp>
        <p:nvSpPr>
          <p:cNvPr id="5" name="object 5"/>
          <p:cNvSpPr/>
          <p:nvPr/>
        </p:nvSpPr>
        <p:spPr>
          <a:xfrm>
            <a:off x="201168" y="4076700"/>
            <a:ext cx="502920" cy="935990"/>
          </a:xfrm>
          <a:custGeom>
            <a:avLst/>
            <a:gdLst/>
            <a:ahLst/>
            <a:cxnLst/>
            <a:rect l="l" t="t" r="r" b="b"/>
            <a:pathLst>
              <a:path w="502920" h="935989">
                <a:moveTo>
                  <a:pt x="502919" y="0"/>
                </a:moveTo>
                <a:lnTo>
                  <a:pt x="0" y="0"/>
                </a:lnTo>
                <a:lnTo>
                  <a:pt x="0" y="935736"/>
                </a:lnTo>
                <a:lnTo>
                  <a:pt x="502919" y="935736"/>
                </a:lnTo>
                <a:lnTo>
                  <a:pt x="502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9985" y="4120817"/>
            <a:ext cx="190500" cy="84836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300">
                <a:latin typeface="Meiryo UI"/>
                <a:cs typeface="Meiryo UI"/>
              </a:rPr>
              <a:t>デメリット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168" y="3069335"/>
            <a:ext cx="502920" cy="894715"/>
          </a:xfrm>
          <a:custGeom>
            <a:avLst/>
            <a:gdLst/>
            <a:ahLst/>
            <a:cxnLst/>
            <a:rect l="l" t="t" r="r" b="b"/>
            <a:pathLst>
              <a:path w="502920" h="894714">
                <a:moveTo>
                  <a:pt x="502919" y="0"/>
                </a:moveTo>
                <a:lnTo>
                  <a:pt x="0" y="0"/>
                </a:lnTo>
                <a:lnTo>
                  <a:pt x="0" y="894588"/>
                </a:lnTo>
                <a:lnTo>
                  <a:pt x="502919" y="894588"/>
                </a:lnTo>
                <a:lnTo>
                  <a:pt x="502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9985" y="3173845"/>
            <a:ext cx="190500" cy="68389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300">
                <a:latin typeface="Meiryo UI"/>
                <a:cs typeface="Meiryo UI"/>
              </a:rPr>
              <a:t>メリット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3426" y="724662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 h="0">
                <a:moveTo>
                  <a:pt x="0" y="0"/>
                </a:moveTo>
                <a:lnTo>
                  <a:pt x="2160003" y="0"/>
                </a:lnTo>
              </a:path>
            </a:pathLst>
          </a:custGeom>
          <a:ln w="28956">
            <a:solidFill>
              <a:srgbClr val="37609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48867" y="405384"/>
            <a:ext cx="2160905" cy="334010"/>
            <a:chOff x="848867" y="405384"/>
            <a:chExt cx="2160905" cy="334010"/>
          </a:xfrm>
        </p:grpSpPr>
        <p:sp>
          <p:nvSpPr>
            <p:cNvPr id="11" name="object 11"/>
            <p:cNvSpPr/>
            <p:nvPr/>
          </p:nvSpPr>
          <p:spPr>
            <a:xfrm>
              <a:off x="848867" y="405384"/>
              <a:ext cx="2159635" cy="318770"/>
            </a:xfrm>
            <a:custGeom>
              <a:avLst/>
              <a:gdLst/>
              <a:ahLst/>
              <a:cxnLst/>
              <a:rect l="l" t="t" r="r" b="b"/>
              <a:pathLst>
                <a:path w="2159635" h="318770">
                  <a:moveTo>
                    <a:pt x="2159508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2159508" y="318515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9629" y="710184"/>
              <a:ext cx="2160270" cy="29209"/>
            </a:xfrm>
            <a:custGeom>
              <a:avLst/>
              <a:gdLst/>
              <a:ahLst/>
              <a:cxnLst/>
              <a:rect l="l" t="t" r="r" b="b"/>
              <a:pathLst>
                <a:path w="2160270" h="29209">
                  <a:moveTo>
                    <a:pt x="0" y="28955"/>
                  </a:moveTo>
                  <a:lnTo>
                    <a:pt x="2160003" y="28955"/>
                  </a:lnTo>
                  <a:lnTo>
                    <a:pt x="2160003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3760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92020" y="759656"/>
            <a:ext cx="197167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latin typeface="Meiryo UI"/>
                <a:cs typeface="Meiryo UI"/>
              </a:rPr>
              <a:t>共同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>
                <a:latin typeface="Meiryo UI"/>
                <a:cs typeface="Meiryo UI"/>
              </a:rPr>
              <a:t>ョイ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ト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0">
                <a:latin typeface="Meiryo UI"/>
                <a:cs typeface="Meiryo UI"/>
              </a:rPr>
              <a:t>ベ</a:t>
            </a:r>
            <a:r>
              <a:rPr dirty="0" sz="1400">
                <a:latin typeface="Meiryo UI"/>
                <a:cs typeface="Meiryo UI"/>
              </a:rPr>
              <a:t>ン</a:t>
            </a:r>
            <a:endParaRPr sz="1400">
              <a:latin typeface="Meiryo UI"/>
              <a:cs typeface="Meiryo UI"/>
            </a:endParaRPr>
          </a:p>
          <a:p>
            <a:pPr marL="192405" marR="5080">
              <a:lnSpc>
                <a:spcPct val="100000"/>
              </a:lnSpc>
            </a:pPr>
            <a:r>
              <a:rPr dirty="0" sz="1400">
                <a:latin typeface="Meiryo UI"/>
                <a:cs typeface="Meiryo UI"/>
              </a:rPr>
              <a:t>チ</a:t>
            </a:r>
            <a:r>
              <a:rPr dirty="0" sz="1400" spc="-5">
                <a:latin typeface="Meiryo UI"/>
                <a:cs typeface="Meiryo UI"/>
              </a:rPr>
              <a:t>ャ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組成し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協</a:t>
            </a:r>
            <a:r>
              <a:rPr dirty="0" sz="1400">
                <a:latin typeface="Meiryo UI"/>
                <a:cs typeface="Meiryo UI"/>
              </a:rPr>
              <a:t>力して </a:t>
            </a:r>
            <a:r>
              <a:rPr dirty="0" sz="1400" spc="5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5">
                <a:latin typeface="Meiryo UI"/>
                <a:cs typeface="Meiryo UI"/>
              </a:rPr>
              <a:t>テム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実</a:t>
            </a:r>
            <a:r>
              <a:rPr dirty="0" sz="1400">
                <a:latin typeface="Meiryo UI"/>
                <a:cs typeface="Meiryo UI"/>
              </a:rPr>
              <a:t>施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1939" y="1751940"/>
            <a:ext cx="88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1851" y="1765670"/>
            <a:ext cx="11842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民法667条1項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2117" y="3032192"/>
            <a:ext cx="882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2030" y="3045922"/>
            <a:ext cx="180721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国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認可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不</a:t>
            </a:r>
            <a:r>
              <a:rPr dirty="0" sz="1400">
                <a:latin typeface="Meiryo UI"/>
                <a:cs typeface="Meiryo UI"/>
              </a:rPr>
              <a:t>要</a:t>
            </a:r>
            <a:endParaRPr sz="14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 spc="-10">
                <a:latin typeface="Meiryo UI"/>
                <a:cs typeface="Meiryo UI"/>
              </a:rPr>
              <a:t>とベ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運</a:t>
            </a:r>
            <a:r>
              <a:rPr dirty="0" sz="1400" spc="-5">
                <a:latin typeface="Meiryo UI"/>
                <a:cs typeface="Meiryo UI"/>
              </a:rPr>
              <a:t>命</a:t>
            </a:r>
            <a:r>
              <a:rPr dirty="0" sz="1400">
                <a:latin typeface="Meiryo UI"/>
                <a:cs typeface="Meiryo UI"/>
              </a:rPr>
              <a:t>共 </a:t>
            </a:r>
            <a:r>
              <a:rPr dirty="0" sz="1400">
                <a:latin typeface="Meiryo UI"/>
                <a:cs typeface="Meiryo UI"/>
              </a:rPr>
              <a:t>同体と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2117" y="4099187"/>
            <a:ext cx="8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2030" y="4112917"/>
            <a:ext cx="178752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民法上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組合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sz="1400">
                <a:latin typeface="Meiryo UI"/>
                <a:cs typeface="Meiryo UI"/>
              </a:rPr>
              <a:t>組 </a:t>
            </a:r>
            <a:r>
              <a:rPr dirty="0" sz="1400">
                <a:latin typeface="Meiryo UI"/>
                <a:cs typeface="Meiryo UI"/>
              </a:rPr>
              <a:t>合員は無限責任</a:t>
            </a:r>
            <a:endParaRPr sz="1400">
              <a:latin typeface="Meiryo UI"/>
              <a:cs typeface="Meiryo UI"/>
            </a:endParaRPr>
          </a:p>
          <a:p>
            <a:pPr marL="12700" marR="4381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eiryo UI"/>
                <a:cs typeface="Meiryo UI"/>
              </a:rPr>
              <a:t>収益分配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責任関係の </a:t>
            </a:r>
            <a:r>
              <a:rPr dirty="0" sz="1400">
                <a:latin typeface="Meiryo UI"/>
                <a:cs typeface="Meiryo UI"/>
              </a:rPr>
              <a:t>在り方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未</a:t>
            </a:r>
            <a:r>
              <a:rPr dirty="0" sz="1400" spc="-15">
                <a:latin typeface="Meiryo UI"/>
                <a:cs typeface="Meiryo UI"/>
              </a:rPr>
              <a:t>確</a:t>
            </a:r>
            <a:r>
              <a:rPr dirty="0" sz="1400">
                <a:latin typeface="Meiryo UI"/>
                <a:cs typeface="Meiryo UI"/>
              </a:rPr>
              <a:t>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92117" y="4526056"/>
            <a:ext cx="8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2117" y="5179912"/>
            <a:ext cx="197929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5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事 </a:t>
            </a:r>
            <a:r>
              <a:rPr dirty="0" sz="1400">
                <a:latin typeface="Meiryo UI"/>
                <a:cs typeface="Meiryo UI"/>
              </a:rPr>
              <a:t>例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確立</a:t>
            </a:r>
            <a:endParaRPr sz="1400">
              <a:latin typeface="Meiryo UI"/>
              <a:cs typeface="Meiryo UI"/>
            </a:endParaRPr>
          </a:p>
          <a:p>
            <a:pPr marL="192405" marR="24765" indent="-1803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5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ダー</a:t>
            </a:r>
            <a:r>
              <a:rPr dirty="0" sz="1400" spc="-5">
                <a:latin typeface="Meiryo UI"/>
                <a:cs typeface="Meiryo UI"/>
              </a:rPr>
              <a:t>側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</a:t>
            </a:r>
            <a:r>
              <a:rPr dirty="0" sz="1400" spc="-20">
                <a:latin typeface="Meiryo UI"/>
                <a:cs typeface="Meiryo UI"/>
              </a:rPr>
              <a:t>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ット 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見出し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81527" y="405384"/>
            <a:ext cx="2159635" cy="318770"/>
          </a:xfrm>
          <a:custGeom>
            <a:avLst/>
            <a:gdLst/>
            <a:ahLst/>
            <a:cxnLst/>
            <a:rect l="l" t="t" r="r" b="b"/>
            <a:pathLst>
              <a:path w="2159635" h="318770">
                <a:moveTo>
                  <a:pt x="2159507" y="0"/>
                </a:moveTo>
                <a:lnTo>
                  <a:pt x="0" y="0"/>
                </a:lnTo>
                <a:lnTo>
                  <a:pt x="0" y="318515"/>
                </a:lnTo>
                <a:lnTo>
                  <a:pt x="2159507" y="318515"/>
                </a:lnTo>
                <a:lnTo>
                  <a:pt x="2159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12300" y="432572"/>
            <a:ext cx="5640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3239" algn="l"/>
                <a:tab pos="3932554" algn="l"/>
              </a:tabLst>
            </a:pPr>
            <a:r>
              <a:rPr dirty="0" sz="1600" spc="-5">
                <a:latin typeface="Meiryo UI"/>
                <a:cs typeface="Meiryo UI"/>
              </a:rPr>
              <a:t>①内製	②基本/個別契約	③ジョ</a:t>
            </a:r>
            <a:r>
              <a:rPr dirty="0" sz="1600" spc="-10">
                <a:latin typeface="Meiryo UI"/>
                <a:cs typeface="Meiryo UI"/>
              </a:rPr>
              <a:t>イン</a:t>
            </a:r>
            <a:r>
              <a:rPr dirty="0" sz="1600" spc="-5">
                <a:latin typeface="Meiryo UI"/>
                <a:cs typeface="Meiryo UI"/>
              </a:rPr>
              <a:t>ト</a:t>
            </a:r>
            <a:r>
              <a:rPr dirty="0" sz="1600" spc="10">
                <a:latin typeface="Meiryo UI"/>
                <a:cs typeface="Meiryo UI"/>
              </a:rPr>
              <a:t>ベ</a:t>
            </a:r>
            <a:r>
              <a:rPr dirty="0" sz="1600">
                <a:latin typeface="Meiryo UI"/>
                <a:cs typeface="Meiryo UI"/>
              </a:rPr>
              <a:t>ン</a:t>
            </a:r>
            <a:r>
              <a:rPr dirty="0" sz="1600" spc="-10">
                <a:latin typeface="Meiryo UI"/>
                <a:cs typeface="Meiryo UI"/>
              </a:rPr>
              <a:t>チ</a:t>
            </a:r>
            <a:r>
              <a:rPr dirty="0" sz="1600" spc="5">
                <a:latin typeface="Meiryo UI"/>
                <a:cs typeface="Meiryo UI"/>
              </a:rPr>
              <a:t>ャ</a:t>
            </a:r>
            <a:r>
              <a:rPr dirty="0" sz="1600" spc="-5">
                <a:latin typeface="Meiryo UI"/>
                <a:cs typeface="Meiryo UI"/>
              </a:rPr>
              <a:t>ー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82289" y="710183"/>
            <a:ext cx="2160270" cy="29209"/>
          </a:xfrm>
          <a:custGeom>
            <a:avLst/>
            <a:gdLst/>
            <a:ahLst/>
            <a:cxnLst/>
            <a:rect l="l" t="t" r="r" b="b"/>
            <a:pathLst>
              <a:path w="2160270" h="29209">
                <a:moveTo>
                  <a:pt x="0" y="28955"/>
                </a:moveTo>
                <a:lnTo>
                  <a:pt x="2160003" y="28955"/>
                </a:lnTo>
                <a:lnTo>
                  <a:pt x="2160003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27524" y="745940"/>
            <a:ext cx="23202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44725" algn="l"/>
              </a:tabLst>
            </a:pPr>
            <a:r>
              <a:rPr dirty="0" sz="1400">
                <a:latin typeface="Arial"/>
                <a:cs typeface="Arial"/>
              </a:rPr>
              <a:t>•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9603" y="759656"/>
            <a:ext cx="181927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全体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基本契約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結</a:t>
            </a:r>
            <a:r>
              <a:rPr dirty="0" sz="1400" spc="-5">
                <a:latin typeface="Meiryo UI"/>
                <a:cs typeface="Meiryo UI"/>
              </a:rPr>
              <a:t>び</a:t>
            </a:r>
            <a:r>
              <a:rPr dirty="0" sz="1400">
                <a:latin typeface="Meiryo UI"/>
                <a:cs typeface="Meiryo UI"/>
              </a:rPr>
              <a:t>、 単位（機能</a:t>
            </a:r>
            <a:r>
              <a:rPr dirty="0" sz="1400" spc="5">
                <a:latin typeface="Meiryo UI"/>
                <a:cs typeface="Meiryo UI"/>
              </a:rPr>
              <a:t>・リリ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5">
                <a:latin typeface="Meiryo UI"/>
                <a:cs typeface="Meiryo UI"/>
              </a:rPr>
              <a:t>）</a:t>
            </a:r>
            <a:r>
              <a:rPr dirty="0" sz="1400">
                <a:latin typeface="Meiryo UI"/>
                <a:cs typeface="Meiryo UI"/>
              </a:rPr>
              <a:t>ご 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に個別契約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締</a:t>
            </a:r>
            <a:r>
              <a:rPr dirty="0" sz="1400">
                <a:latin typeface="Meiryo UI"/>
                <a:cs typeface="Meiryo UI"/>
              </a:rPr>
              <a:t>結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 実施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59690" y="1765670"/>
            <a:ext cx="18103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latin typeface="Meiryo UI"/>
                <a:cs typeface="Meiryo UI"/>
              </a:rPr>
              <a:t>基本契約＆個別契約</a:t>
            </a:r>
            <a:endParaRPr sz="1400">
              <a:latin typeface="Meiryo UI"/>
              <a:cs typeface="Meiryo UI"/>
            </a:endParaRPr>
          </a:p>
          <a:p>
            <a:pPr marL="192405">
              <a:lnSpc>
                <a:spcPct val="100000"/>
              </a:lnSpc>
            </a:pPr>
            <a:r>
              <a:rPr dirty="0" sz="1400" spc="-5">
                <a:latin typeface="Meiryo UI"/>
                <a:cs typeface="Meiryo UI"/>
              </a:rPr>
              <a:t>(</a:t>
            </a:r>
            <a:r>
              <a:rPr dirty="0" sz="1400">
                <a:latin typeface="Meiryo UI"/>
                <a:cs typeface="Meiryo UI"/>
              </a:rPr>
              <a:t>請負</a:t>
            </a:r>
            <a:r>
              <a:rPr dirty="0" sz="1400" spc="5">
                <a:latin typeface="Meiryo UI"/>
                <a:cs typeface="Meiryo UI"/>
              </a:rPr>
              <a:t>/</a:t>
            </a:r>
            <a:r>
              <a:rPr dirty="0" sz="1400">
                <a:latin typeface="Meiryo UI"/>
                <a:cs typeface="Meiryo UI"/>
              </a:rPr>
              <a:t>準委任)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9868" y="3045922"/>
            <a:ext cx="19240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latin typeface="Meiryo UI"/>
                <a:cs typeface="Meiryo UI"/>
              </a:rPr>
              <a:t>請負</a:t>
            </a:r>
            <a:r>
              <a:rPr dirty="0" sz="1400" spc="5">
                <a:latin typeface="Meiryo UI"/>
                <a:cs typeface="Meiryo UI"/>
              </a:rPr>
              <a:t>/</a:t>
            </a:r>
            <a:r>
              <a:rPr dirty="0" sz="1400">
                <a:latin typeface="Meiryo UI"/>
                <a:cs typeface="Meiryo UI"/>
              </a:rPr>
              <a:t>準委任</a:t>
            </a:r>
            <a:r>
              <a:rPr dirty="0" sz="1400" spc="-10">
                <a:latin typeface="Meiryo UI"/>
                <a:cs typeface="Meiryo UI"/>
              </a:rPr>
              <a:t>のデ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ット 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極小化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9868" y="4099009"/>
            <a:ext cx="8826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9781" y="4112738"/>
            <a:ext cx="166116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契約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複雑</a:t>
            </a:r>
            <a:endParaRPr sz="14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eiryo UI"/>
                <a:cs typeface="Meiryo UI"/>
              </a:rPr>
              <a:t>個別契約に</a:t>
            </a:r>
            <a:r>
              <a:rPr dirty="0" sz="1400" spc="5">
                <a:latin typeface="Meiryo UI"/>
                <a:cs typeface="Meiryo UI"/>
              </a:rPr>
              <a:t>お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責任 </a:t>
            </a:r>
            <a:r>
              <a:rPr dirty="0" sz="1400">
                <a:latin typeface="Meiryo UI"/>
                <a:cs typeface="Meiryo UI"/>
              </a:rPr>
              <a:t>問題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解消さ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>
                <a:latin typeface="Meiryo UI"/>
                <a:cs typeface="Meiryo UI"/>
              </a:rPr>
              <a:t>い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0047" y="5166004"/>
            <a:ext cx="8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9960" y="5179733"/>
            <a:ext cx="166497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保守、運用</a:t>
            </a:r>
            <a:r>
              <a:rPr dirty="0" sz="1400" spc="-5">
                <a:latin typeface="Meiryo UI"/>
                <a:cs typeface="Meiryo UI"/>
              </a:rPr>
              <a:t>フ</a:t>
            </a:r>
            <a:r>
              <a:rPr dirty="0" sz="1400">
                <a:latin typeface="Meiryo UI"/>
                <a:cs typeface="Meiryo UI"/>
              </a:rPr>
              <a:t>ェ</a:t>
            </a:r>
            <a:r>
              <a:rPr dirty="0" sz="1400" spc="-10">
                <a:latin typeface="Meiryo UI"/>
                <a:cs typeface="Meiryo UI"/>
              </a:rPr>
              <a:t>ーズで</a:t>
            </a:r>
            <a:r>
              <a:rPr dirty="0" sz="1400">
                <a:latin typeface="Meiryo UI"/>
                <a:cs typeface="Meiryo UI"/>
              </a:rPr>
              <a:t>の </a:t>
            </a:r>
            <a:r>
              <a:rPr dirty="0" sz="1400">
                <a:latin typeface="Meiryo UI"/>
                <a:cs typeface="Meiryo UI"/>
              </a:rPr>
              <a:t>適用性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03419" y="432572"/>
            <a:ext cx="1444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④技術研究組合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46085" y="724662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 h="0">
                <a:moveTo>
                  <a:pt x="0" y="0"/>
                </a:moveTo>
                <a:lnTo>
                  <a:pt x="2160003" y="0"/>
                </a:lnTo>
              </a:path>
            </a:pathLst>
          </a:custGeom>
          <a:ln w="28956">
            <a:solidFill>
              <a:srgbClr val="3760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624028" y="745940"/>
            <a:ext cx="88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03860" y="759656"/>
            <a:ext cx="181292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 spc="-10">
                <a:latin typeface="Meiryo UI"/>
                <a:cs typeface="Meiryo UI"/>
              </a:rPr>
              <a:t>、ベ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ーが</a:t>
            </a:r>
            <a:r>
              <a:rPr dirty="0" sz="1400" spc="-15">
                <a:latin typeface="Meiryo UI"/>
                <a:cs typeface="Meiryo UI"/>
              </a:rPr>
              <a:t>組</a:t>
            </a:r>
            <a:r>
              <a:rPr dirty="0" sz="1400">
                <a:latin typeface="Meiryo UI"/>
                <a:cs typeface="Meiryo UI"/>
              </a:rPr>
              <a:t>合員 </a:t>
            </a:r>
            <a:r>
              <a:rPr dirty="0" sz="1400" spc="5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て参画</a:t>
            </a:r>
            <a:endParaRPr sz="1400">
              <a:latin typeface="Meiryo UI"/>
              <a:cs typeface="Meiryo UI"/>
            </a:endParaRPr>
          </a:p>
          <a:p>
            <a:pPr marL="12700" marR="27940">
              <a:lnSpc>
                <a:spcPct val="100000"/>
              </a:lnSpc>
            </a:pPr>
            <a:r>
              <a:rPr dirty="0" sz="1400">
                <a:latin typeface="Meiryo UI"/>
                <a:cs typeface="Meiryo UI"/>
              </a:rPr>
              <a:t>試験研究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協同して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>
                <a:latin typeface="Meiryo UI"/>
                <a:cs typeface="Meiryo UI"/>
              </a:rPr>
              <a:t>う </a:t>
            </a:r>
            <a:r>
              <a:rPr dirty="0" sz="1400">
                <a:latin typeface="Meiryo UI"/>
                <a:cs typeface="Meiryo UI"/>
              </a:rPr>
              <a:t>こ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主な目的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す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23947" y="1172796"/>
            <a:ext cx="88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23947" y="1751940"/>
            <a:ext cx="88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03860" y="1765670"/>
            <a:ext cx="12738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技術研究組合法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23947" y="3032192"/>
            <a:ext cx="8826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03860" y="3045922"/>
            <a:ext cx="180721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8544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組合員は有限責任 税制上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優遇措置</a:t>
            </a:r>
            <a:endParaRPr sz="14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 spc="-10">
                <a:latin typeface="Meiryo UI"/>
                <a:cs typeface="Meiryo UI"/>
              </a:rPr>
              <a:t>とベ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ーが</a:t>
            </a:r>
            <a:r>
              <a:rPr dirty="0" sz="1400" spc="-15">
                <a:latin typeface="Meiryo UI"/>
                <a:cs typeface="Meiryo UI"/>
              </a:rPr>
              <a:t>運</a:t>
            </a:r>
            <a:r>
              <a:rPr dirty="0" sz="1400">
                <a:latin typeface="Meiryo UI"/>
                <a:cs typeface="Meiryo UI"/>
              </a:rPr>
              <a:t>命共 </a:t>
            </a:r>
            <a:r>
              <a:rPr dirty="0" sz="1400">
                <a:latin typeface="Meiryo UI"/>
                <a:cs typeface="Meiryo UI"/>
              </a:rPr>
              <a:t>同体と</a:t>
            </a:r>
            <a:r>
              <a:rPr dirty="0" sz="1400" spc="-5">
                <a:latin typeface="Meiryo UI"/>
                <a:cs typeface="Meiryo UI"/>
              </a:rPr>
              <a:t>なる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23947" y="4099187"/>
            <a:ext cx="8826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03860" y="4112917"/>
            <a:ext cx="182372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国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認可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必</a:t>
            </a:r>
            <a:r>
              <a:rPr dirty="0" sz="1400">
                <a:latin typeface="Meiryo UI"/>
                <a:cs typeface="Meiryo UI"/>
              </a:rPr>
              <a:t>要</a:t>
            </a:r>
            <a:endParaRPr sz="14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ダー</a:t>
            </a:r>
            <a:r>
              <a:rPr dirty="0" sz="1400" spc="-5">
                <a:latin typeface="Meiryo UI"/>
                <a:cs typeface="Meiryo UI"/>
              </a:rPr>
              <a:t>側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売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 spc="-15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げ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計 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 spc="-5">
                <a:latin typeface="Meiryo UI"/>
                <a:cs typeface="Meiryo UI"/>
              </a:rPr>
              <a:t>きな</a:t>
            </a:r>
            <a:r>
              <a:rPr dirty="0" sz="1400">
                <a:latin typeface="Meiryo UI"/>
                <a:cs typeface="Meiryo UI"/>
              </a:rPr>
              <a:t>い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23947" y="5166182"/>
            <a:ext cx="8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10488" y="5179912"/>
            <a:ext cx="1652270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3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5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おける </a:t>
            </a:r>
            <a:r>
              <a:rPr dirty="0" sz="1400">
                <a:latin typeface="Meiryo UI"/>
                <a:cs typeface="Meiryo UI"/>
              </a:rPr>
              <a:t>事例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確立</a:t>
            </a:r>
            <a:endParaRPr sz="1400">
              <a:latin typeface="Meiryo UI"/>
              <a:cs typeface="Meiryo U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latin typeface="Meiryo UI"/>
                <a:cs typeface="Meiryo UI"/>
              </a:rPr>
              <a:t>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ダー</a:t>
            </a:r>
            <a:r>
              <a:rPr dirty="0" sz="1400">
                <a:latin typeface="Meiryo UI"/>
                <a:cs typeface="Meiryo UI"/>
              </a:rPr>
              <a:t>側に</a:t>
            </a:r>
            <a:r>
              <a:rPr dirty="0" sz="1400" spc="-10">
                <a:latin typeface="Meiryo UI"/>
                <a:cs typeface="Meiryo UI"/>
              </a:rPr>
              <a:t>お</a:t>
            </a:r>
            <a:r>
              <a:rPr dirty="0" sz="1400" spc="-20">
                <a:latin typeface="Meiryo UI"/>
                <a:cs typeface="Meiryo UI"/>
              </a:rPr>
              <a:t>け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5">
                <a:latin typeface="Meiryo UI"/>
                <a:cs typeface="Meiryo UI"/>
              </a:rPr>
              <a:t>リ</a:t>
            </a:r>
            <a:r>
              <a:rPr dirty="0" sz="1400">
                <a:latin typeface="Meiryo UI"/>
                <a:cs typeface="Meiryo UI"/>
              </a:rPr>
              <a:t>ッ 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見出し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23947" y="5593052"/>
            <a:ext cx="8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1168" y="5157215"/>
            <a:ext cx="502920" cy="792480"/>
          </a:xfrm>
          <a:custGeom>
            <a:avLst/>
            <a:gdLst/>
            <a:ahLst/>
            <a:cxnLst/>
            <a:rect l="l" t="t" r="r" b="b"/>
            <a:pathLst>
              <a:path w="502920" h="792479">
                <a:moveTo>
                  <a:pt x="502919" y="0"/>
                </a:moveTo>
                <a:lnTo>
                  <a:pt x="0" y="0"/>
                </a:lnTo>
                <a:lnTo>
                  <a:pt x="0" y="792479"/>
                </a:lnTo>
                <a:lnTo>
                  <a:pt x="502919" y="792479"/>
                </a:lnTo>
                <a:lnTo>
                  <a:pt x="502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36689" y="5504404"/>
            <a:ext cx="234950" cy="9779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300">
                <a:latin typeface="Meiryo UI"/>
                <a:cs typeface="Meiryo UI"/>
              </a:rPr>
              <a:t>-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985" y="5175220"/>
            <a:ext cx="190500" cy="75565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300">
                <a:latin typeface="Meiryo UI"/>
                <a:cs typeface="Meiryo UI"/>
              </a:rPr>
              <a:t>論点</a:t>
            </a:r>
            <a:r>
              <a:rPr dirty="0" sz="1300" spc="120">
                <a:latin typeface="Meiryo UI"/>
                <a:cs typeface="Meiryo UI"/>
              </a:rPr>
              <a:t> </a:t>
            </a:r>
            <a:r>
              <a:rPr dirty="0" sz="1300">
                <a:latin typeface="Meiryo UI"/>
                <a:cs typeface="Meiryo UI"/>
              </a:rPr>
              <a:t>課題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1168" y="801623"/>
            <a:ext cx="502920" cy="828040"/>
          </a:xfrm>
          <a:custGeom>
            <a:avLst/>
            <a:gdLst/>
            <a:ahLst/>
            <a:cxnLst/>
            <a:rect l="l" t="t" r="r" b="b"/>
            <a:pathLst>
              <a:path w="502920" h="828039">
                <a:moveTo>
                  <a:pt x="502919" y="0"/>
                </a:moveTo>
                <a:lnTo>
                  <a:pt x="0" y="0"/>
                </a:lnTo>
                <a:lnTo>
                  <a:pt x="0" y="827531"/>
                </a:lnTo>
                <a:lnTo>
                  <a:pt x="502919" y="827531"/>
                </a:lnTo>
                <a:lnTo>
                  <a:pt x="502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39985" y="1038006"/>
            <a:ext cx="190500" cy="3549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300">
                <a:latin typeface="Meiryo UI"/>
                <a:cs typeface="Meiryo UI"/>
              </a:rPr>
              <a:t>概要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07356" y="759656"/>
            <a:ext cx="17786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自社</a:t>
            </a:r>
            <a:r>
              <a:rPr dirty="0" sz="1400" spc="-15">
                <a:latin typeface="Meiryo UI"/>
                <a:cs typeface="Meiryo UI"/>
              </a:rPr>
              <a:t>内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開</a:t>
            </a:r>
            <a:r>
              <a:rPr dirty="0" sz="1400" spc="-15">
                <a:latin typeface="Meiryo UI"/>
                <a:cs typeface="Meiryo UI"/>
              </a:rPr>
              <a:t>発</a:t>
            </a:r>
            <a:r>
              <a:rPr dirty="0" sz="1400">
                <a:latin typeface="Meiryo UI"/>
                <a:cs typeface="Meiryo UI"/>
              </a:rPr>
              <a:t>プ </a:t>
            </a:r>
            <a:r>
              <a:rPr dirty="0" sz="1400" spc="5">
                <a:latin typeface="Meiryo UI"/>
                <a:cs typeface="Meiryo UI"/>
              </a:rPr>
              <a:t>ロセ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実施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7443" y="1782253"/>
            <a:ext cx="88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7356" y="1795983"/>
            <a:ext cx="17113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自社内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エンジニア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対 </a:t>
            </a:r>
            <a:r>
              <a:rPr dirty="0" sz="1400">
                <a:latin typeface="Meiryo UI"/>
                <a:cs typeface="Meiryo UI"/>
              </a:rPr>
              <a:t>応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7443" y="3062504"/>
            <a:ext cx="882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7356" y="3076234"/>
            <a:ext cx="181927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コミ</a:t>
            </a:r>
            <a:r>
              <a:rPr dirty="0" sz="1400" spc="-5">
                <a:latin typeface="Meiryo UI"/>
                <a:cs typeface="Meiryo UI"/>
              </a:rPr>
              <a:t>ュニ</a:t>
            </a:r>
            <a:r>
              <a:rPr dirty="0" sz="1400">
                <a:latin typeface="Meiryo UI"/>
                <a:cs typeface="Meiryo UI"/>
              </a:rPr>
              <a:t>ケ</a:t>
            </a:r>
            <a:r>
              <a:rPr dirty="0" sz="1400" spc="5">
                <a:latin typeface="Meiryo UI"/>
                <a:cs typeface="Meiryo UI"/>
              </a:rPr>
              <a:t>ーシ</a:t>
            </a:r>
            <a:r>
              <a:rPr dirty="0" sz="1400" spc="-15">
                <a:latin typeface="Meiryo UI"/>
                <a:cs typeface="Meiryo UI"/>
              </a:rPr>
              <a:t>ョ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円滑 </a:t>
            </a:r>
            <a:r>
              <a:rPr dirty="0" sz="1400" spc="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ビ</a:t>
            </a:r>
            <a:r>
              <a:rPr dirty="0" sz="1400" spc="-5">
                <a:latin typeface="Meiryo UI"/>
                <a:cs typeface="Meiryo UI"/>
              </a:rPr>
              <a:t>ジ</a:t>
            </a:r>
            <a:r>
              <a:rPr dirty="0" sz="1400" spc="5">
                <a:latin typeface="Meiryo UI"/>
                <a:cs typeface="Meiryo UI"/>
              </a:rPr>
              <a:t>ネ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5">
                <a:latin typeface="Meiryo UI"/>
                <a:cs typeface="Meiryo UI"/>
              </a:rPr>
              <a:t>ニ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 spc="-10">
                <a:latin typeface="Meiryo UI"/>
                <a:cs typeface="Meiryo UI"/>
              </a:rPr>
              <a:t>ズ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迅速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対 </a:t>
            </a:r>
            <a:r>
              <a:rPr dirty="0" sz="1400">
                <a:latin typeface="Meiryo UI"/>
                <a:cs typeface="Meiryo UI"/>
              </a:rPr>
              <a:t>応可能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27443" y="4129499"/>
            <a:ext cx="882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07356" y="4143229"/>
            <a:ext cx="174498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自社</a:t>
            </a:r>
            <a:r>
              <a:rPr dirty="0" sz="1400" spc="-5">
                <a:latin typeface="Meiryo UI"/>
                <a:cs typeface="Meiryo UI"/>
              </a:rPr>
              <a:t>エンジニア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能力以 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対応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最</a:t>
            </a:r>
            <a:r>
              <a:rPr dirty="0" sz="1400">
                <a:latin typeface="Meiryo UI"/>
                <a:cs typeface="Meiryo UI"/>
              </a:rPr>
              <a:t>新技術 </a:t>
            </a:r>
            <a:r>
              <a:rPr dirty="0" sz="1400" spc="5">
                <a:latin typeface="Meiryo UI"/>
                <a:cs typeface="Meiryo UI"/>
              </a:rPr>
              <a:t>のキ</a:t>
            </a:r>
            <a:r>
              <a:rPr dirty="0" sz="1400" spc="-5">
                <a:latin typeface="Meiryo UI"/>
                <a:cs typeface="Meiryo UI"/>
              </a:rPr>
              <a:t>ャ</a:t>
            </a:r>
            <a:r>
              <a:rPr dirty="0" sz="1400">
                <a:latin typeface="Meiryo UI"/>
                <a:cs typeface="Meiryo UI"/>
              </a:rPr>
              <a:t>ッチ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-10">
                <a:latin typeface="Meiryo UI"/>
                <a:cs typeface="Meiryo UI"/>
              </a:rPr>
              <a:t>ッ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困</a:t>
            </a:r>
            <a:r>
              <a:rPr dirty="0" sz="1400">
                <a:latin typeface="Meiryo UI"/>
                <a:cs typeface="Meiryo UI"/>
              </a:rPr>
              <a:t>難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27443" y="5196494"/>
            <a:ext cx="8826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7356" y="5210224"/>
            <a:ext cx="182245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Meiryo UI"/>
                <a:cs typeface="Meiryo UI"/>
              </a:rPr>
              <a:t>IT</a:t>
            </a:r>
            <a:r>
              <a:rPr dirty="0" sz="1400">
                <a:latin typeface="Meiryo UI"/>
                <a:cs typeface="Meiryo UI"/>
              </a:rPr>
              <a:t>人材</a:t>
            </a:r>
            <a:r>
              <a:rPr dirty="0" sz="1400" spc="5">
                <a:latin typeface="Meiryo UI"/>
                <a:cs typeface="Meiryo UI"/>
              </a:rPr>
              <a:t>がベ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-10">
                <a:latin typeface="Meiryo UI"/>
                <a:cs typeface="Meiryo UI"/>
              </a:rPr>
              <a:t>ダー</a:t>
            </a:r>
            <a:r>
              <a:rPr dirty="0" sz="1400">
                <a:latin typeface="Meiryo UI"/>
                <a:cs typeface="Meiryo UI"/>
              </a:rPr>
              <a:t>に偏重 </a:t>
            </a: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人材</a:t>
            </a:r>
            <a:r>
              <a:rPr dirty="0" sz="1400" spc="-15">
                <a:latin typeface="Meiryo UI"/>
                <a:cs typeface="Meiryo UI"/>
              </a:rPr>
              <a:t>確</a:t>
            </a:r>
            <a:r>
              <a:rPr dirty="0" sz="1400">
                <a:latin typeface="Meiryo UI"/>
                <a:cs typeface="Meiryo UI"/>
              </a:rPr>
              <a:t>保</a:t>
            </a:r>
            <a:r>
              <a:rPr dirty="0" sz="1400" spc="-10">
                <a:latin typeface="Meiryo UI"/>
                <a:cs typeface="Meiryo UI"/>
              </a:rPr>
              <a:t>が</a:t>
            </a:r>
            <a:r>
              <a:rPr dirty="0" sz="1400" spc="-15">
                <a:latin typeface="Meiryo UI"/>
                <a:cs typeface="Meiryo UI"/>
              </a:rPr>
              <a:t>困</a:t>
            </a:r>
            <a:r>
              <a:rPr dirty="0" sz="1400">
                <a:latin typeface="Meiryo UI"/>
                <a:cs typeface="Meiryo UI"/>
              </a:rPr>
              <a:t>難 </a:t>
            </a:r>
            <a:r>
              <a:rPr dirty="0" sz="1400">
                <a:latin typeface="Meiryo UI"/>
                <a:cs typeface="Meiryo UI"/>
              </a:rPr>
              <a:t>能力に応じた給与形態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1168" y="1772411"/>
            <a:ext cx="502920" cy="1149350"/>
          </a:xfrm>
          <a:custGeom>
            <a:avLst/>
            <a:gdLst/>
            <a:ahLst/>
            <a:cxnLst/>
            <a:rect l="l" t="t" r="r" b="b"/>
            <a:pathLst>
              <a:path w="502920" h="1149350">
                <a:moveTo>
                  <a:pt x="502919" y="0"/>
                </a:moveTo>
                <a:lnTo>
                  <a:pt x="0" y="0"/>
                </a:lnTo>
                <a:lnTo>
                  <a:pt x="0" y="1149096"/>
                </a:lnTo>
                <a:lnTo>
                  <a:pt x="502919" y="1149096"/>
                </a:lnTo>
                <a:lnTo>
                  <a:pt x="502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36689" y="2135033"/>
            <a:ext cx="234950" cy="9779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300">
                <a:latin typeface="Meiryo UI"/>
                <a:cs typeface="Meiryo UI"/>
              </a:rPr>
              <a:t>-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9985" y="1805848"/>
            <a:ext cx="190500" cy="108458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300">
                <a:latin typeface="Meiryo UI"/>
                <a:cs typeface="Meiryo UI"/>
              </a:rPr>
              <a:t>契約</a:t>
            </a:r>
            <a:r>
              <a:rPr dirty="0" sz="1300" spc="120">
                <a:latin typeface="Meiryo UI"/>
                <a:cs typeface="Meiryo UI"/>
              </a:rPr>
              <a:t> </a:t>
            </a:r>
            <a:r>
              <a:rPr dirty="0" sz="1300">
                <a:latin typeface="Meiryo UI"/>
                <a:cs typeface="Meiryo UI"/>
              </a:rPr>
              <a:t>法律形態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28015" y="1700783"/>
            <a:ext cx="9540240" cy="0"/>
          </a:xfrm>
          <a:custGeom>
            <a:avLst/>
            <a:gdLst/>
            <a:ahLst/>
            <a:cxnLst/>
            <a:rect l="l" t="t" r="r" b="b"/>
            <a:pathLst>
              <a:path w="9540240" h="0">
                <a:moveTo>
                  <a:pt x="0" y="0"/>
                </a:moveTo>
                <a:lnTo>
                  <a:pt x="9539998" y="0"/>
                </a:lnTo>
              </a:path>
            </a:pathLst>
          </a:custGeom>
          <a:ln w="9144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4592" y="2997707"/>
            <a:ext cx="9540240" cy="0"/>
          </a:xfrm>
          <a:custGeom>
            <a:avLst/>
            <a:gdLst/>
            <a:ahLst/>
            <a:cxnLst/>
            <a:rect l="l" t="t" r="r" b="b"/>
            <a:pathLst>
              <a:path w="9540240" h="0">
                <a:moveTo>
                  <a:pt x="0" y="0"/>
                </a:moveTo>
                <a:lnTo>
                  <a:pt x="9539998" y="0"/>
                </a:lnTo>
              </a:path>
            </a:pathLst>
          </a:custGeom>
          <a:ln w="9144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8015" y="4005071"/>
            <a:ext cx="9540240" cy="0"/>
          </a:xfrm>
          <a:custGeom>
            <a:avLst/>
            <a:gdLst/>
            <a:ahLst/>
            <a:cxnLst/>
            <a:rect l="l" t="t" r="r" b="b"/>
            <a:pathLst>
              <a:path w="9540240" h="0">
                <a:moveTo>
                  <a:pt x="0" y="0"/>
                </a:moveTo>
                <a:lnTo>
                  <a:pt x="9539998" y="0"/>
                </a:lnTo>
              </a:path>
            </a:pathLst>
          </a:custGeom>
          <a:ln w="9144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8015" y="5085588"/>
            <a:ext cx="9540240" cy="0"/>
          </a:xfrm>
          <a:custGeom>
            <a:avLst/>
            <a:gdLst/>
            <a:ahLst/>
            <a:cxnLst/>
            <a:rect l="l" t="t" r="r" b="b"/>
            <a:pathLst>
              <a:path w="9540240" h="0">
                <a:moveTo>
                  <a:pt x="0" y="0"/>
                </a:moveTo>
                <a:lnTo>
                  <a:pt x="9539998" y="0"/>
                </a:lnTo>
              </a:path>
            </a:pathLst>
          </a:custGeom>
          <a:ln w="9144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224783" y="2276855"/>
            <a:ext cx="1945005" cy="647700"/>
          </a:xfrm>
          <a:prstGeom prst="rect">
            <a:avLst/>
          </a:prstGeom>
          <a:ln w="12192">
            <a:solidFill>
              <a:srgbClr val="80808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38430" indent="-103505">
              <a:lnSpc>
                <a:spcPct val="100000"/>
              </a:lnSpc>
              <a:spcBef>
                <a:spcPts val="165"/>
              </a:spcBef>
              <a:buSzPct val="87500"/>
              <a:buChar char="■"/>
              <a:tabLst>
                <a:tab pos="139065" algn="l"/>
              </a:tabLst>
            </a:pPr>
            <a:r>
              <a:rPr dirty="0" sz="800">
                <a:latin typeface="Meiryo UI"/>
                <a:cs typeface="Meiryo UI"/>
              </a:rPr>
              <a:t>請負契約</a:t>
            </a:r>
            <a:endParaRPr sz="800">
              <a:latin typeface="Meiryo UI"/>
              <a:cs typeface="Meiryo UI"/>
            </a:endParaRPr>
          </a:p>
          <a:p>
            <a:pPr marL="104139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成果物</a:t>
            </a:r>
            <a:r>
              <a:rPr dirty="0" sz="800" spc="-5">
                <a:latin typeface="Meiryo UI"/>
                <a:cs typeface="Meiryo UI"/>
              </a:rPr>
              <a:t>と</a:t>
            </a:r>
            <a:r>
              <a:rPr dirty="0" sz="800">
                <a:latin typeface="Meiryo UI"/>
                <a:cs typeface="Meiryo UI"/>
              </a:rPr>
              <a:t>代金</a:t>
            </a:r>
            <a:r>
              <a:rPr dirty="0" sz="800" spc="5">
                <a:latin typeface="Meiryo UI"/>
                <a:cs typeface="Meiryo UI"/>
              </a:rPr>
              <a:t>を</a:t>
            </a:r>
            <a:r>
              <a:rPr dirty="0" sz="800" spc="-10">
                <a:latin typeface="Meiryo UI"/>
                <a:cs typeface="Meiryo UI"/>
              </a:rPr>
              <a:t>あ</a:t>
            </a:r>
            <a:r>
              <a:rPr dirty="0" sz="800" spc="-5">
                <a:latin typeface="Meiryo UI"/>
                <a:cs typeface="Meiryo UI"/>
              </a:rPr>
              <a:t>ら</a:t>
            </a:r>
            <a:r>
              <a:rPr dirty="0" sz="800" spc="-10">
                <a:latin typeface="Meiryo UI"/>
                <a:cs typeface="Meiryo UI"/>
              </a:rPr>
              <a:t>か</a:t>
            </a:r>
            <a:r>
              <a:rPr dirty="0" sz="800" spc="-5">
                <a:latin typeface="Meiryo UI"/>
                <a:cs typeface="Meiryo UI"/>
              </a:rPr>
              <a:t>じ</a:t>
            </a:r>
            <a:r>
              <a:rPr dirty="0" sz="800" spc="-10">
                <a:latin typeface="Meiryo UI"/>
                <a:cs typeface="Meiryo UI"/>
              </a:rPr>
              <a:t>め</a:t>
            </a:r>
            <a:r>
              <a:rPr dirty="0" sz="800">
                <a:latin typeface="Meiryo UI"/>
                <a:cs typeface="Meiryo UI"/>
              </a:rPr>
              <a:t>定</a:t>
            </a:r>
            <a:r>
              <a:rPr dirty="0" sz="800" spc="-10">
                <a:latin typeface="Meiryo UI"/>
                <a:cs typeface="Meiryo UI"/>
              </a:rPr>
              <a:t>め</a:t>
            </a:r>
            <a:r>
              <a:rPr dirty="0" sz="800" spc="-5">
                <a:latin typeface="Meiryo UI"/>
                <a:cs typeface="Meiryo UI"/>
              </a:rPr>
              <a:t>る</a:t>
            </a:r>
            <a:r>
              <a:rPr dirty="0" sz="800">
                <a:latin typeface="Meiryo UI"/>
                <a:cs typeface="Meiryo UI"/>
              </a:rPr>
              <a:t>必</a:t>
            </a:r>
            <a:r>
              <a:rPr dirty="0" sz="800" spc="-15">
                <a:latin typeface="Meiryo UI"/>
                <a:cs typeface="Meiryo UI"/>
              </a:rPr>
              <a:t>要</a:t>
            </a:r>
            <a:r>
              <a:rPr dirty="0" sz="800" spc="-10">
                <a:latin typeface="Meiryo UI"/>
                <a:cs typeface="Meiryo UI"/>
              </a:rPr>
              <a:t>が</a:t>
            </a:r>
            <a:r>
              <a:rPr dirty="0" sz="800">
                <a:latin typeface="Meiryo UI"/>
                <a:cs typeface="Meiryo UI"/>
              </a:rPr>
              <a:t>ある</a:t>
            </a:r>
            <a:endParaRPr sz="800">
              <a:latin typeface="Meiryo UI"/>
              <a:cs typeface="Meiryo UI"/>
            </a:endParaRPr>
          </a:p>
          <a:p>
            <a:pPr marL="138430" indent="-103505">
              <a:lnSpc>
                <a:spcPct val="100000"/>
              </a:lnSpc>
              <a:buSzPct val="87500"/>
              <a:buChar char="■"/>
              <a:tabLst>
                <a:tab pos="139065" algn="l"/>
              </a:tabLst>
            </a:pPr>
            <a:r>
              <a:rPr dirty="0" sz="800">
                <a:latin typeface="Meiryo UI"/>
                <a:cs typeface="Meiryo UI"/>
              </a:rPr>
              <a:t>準委任契約</a:t>
            </a:r>
            <a:endParaRPr sz="800">
              <a:latin typeface="Meiryo UI"/>
              <a:cs typeface="Meiryo UI"/>
            </a:endParaRPr>
          </a:p>
          <a:p>
            <a:pPr marL="104139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受注側に完成物責</a:t>
            </a:r>
            <a:r>
              <a:rPr dirty="0" sz="800" spc="-15">
                <a:latin typeface="Meiryo UI"/>
                <a:cs typeface="Meiryo UI"/>
              </a:rPr>
              <a:t>任</a:t>
            </a:r>
            <a:r>
              <a:rPr dirty="0" sz="800" spc="-10">
                <a:latin typeface="Meiryo UI"/>
                <a:cs typeface="Meiryo UI"/>
              </a:rPr>
              <a:t>が</a:t>
            </a:r>
            <a:r>
              <a:rPr dirty="0" sz="800" spc="-5">
                <a:latin typeface="Meiryo UI"/>
                <a:cs typeface="Meiryo UI"/>
              </a:rPr>
              <a:t>な</a:t>
            </a:r>
            <a:r>
              <a:rPr dirty="0" sz="800">
                <a:latin typeface="Meiryo UI"/>
                <a:cs typeface="Meiryo UI"/>
              </a:rPr>
              <a:t>い</a:t>
            </a:r>
            <a:endParaRPr sz="800">
              <a:latin typeface="Meiryo UI"/>
              <a:cs typeface="Meiryo UI"/>
            </a:endParaRPr>
          </a:p>
          <a:p>
            <a:pPr marL="35560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（善管注意義務あ</a:t>
            </a:r>
            <a:r>
              <a:rPr dirty="0" sz="800" spc="-15">
                <a:latin typeface="Meiryo UI"/>
                <a:cs typeface="Meiryo UI"/>
              </a:rPr>
              <a:t>り</a:t>
            </a:r>
            <a:r>
              <a:rPr dirty="0" sz="800">
                <a:latin typeface="Meiryo UI"/>
                <a:cs typeface="Meiryo UI"/>
              </a:rPr>
              <a:t>）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35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36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8085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【参考】ア</a:t>
            </a:r>
            <a:r>
              <a:rPr dirty="0" spc="-5"/>
              <a:t>ジ</a:t>
            </a:r>
            <a:r>
              <a:rPr dirty="0"/>
              <a:t>ャイ</a:t>
            </a:r>
            <a:r>
              <a:rPr dirty="0" spc="5"/>
              <a:t>ル</a:t>
            </a:r>
            <a:r>
              <a:rPr dirty="0"/>
              <a:t>開発に</a:t>
            </a:r>
            <a:r>
              <a:rPr dirty="0" spc="-5"/>
              <a:t>おけ</a:t>
            </a:r>
            <a:r>
              <a:rPr dirty="0"/>
              <a:t>る契約パ</a:t>
            </a:r>
            <a:r>
              <a:rPr dirty="0" spc="-5"/>
              <a:t>ター</a:t>
            </a:r>
            <a:r>
              <a:rPr dirty="0"/>
              <a:t>ン</a:t>
            </a:r>
            <a:r>
              <a:rPr dirty="0" spc="-110"/>
              <a:t> </a:t>
            </a:r>
            <a:r>
              <a:rPr dirty="0"/>
              <a:t>技術研究組合モ</a:t>
            </a:r>
            <a:r>
              <a:rPr dirty="0" spc="-5"/>
              <a:t>デル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021" y="3698167"/>
            <a:ext cx="7124232" cy="30182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9644" y="548640"/>
            <a:ext cx="9433560" cy="1446530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13664" rIns="0" bIns="0" rtlCol="0" vert="horz">
            <a:spAutoFit/>
          </a:bodyPr>
          <a:lstStyle/>
          <a:p>
            <a:pPr marL="473075" marR="295910" indent="-257810">
              <a:lnSpc>
                <a:spcPct val="100000"/>
              </a:lnSpc>
              <a:spcBef>
                <a:spcPts val="894"/>
              </a:spcBef>
              <a:buClr>
                <a:srgbClr val="002060"/>
              </a:buClr>
              <a:buFont typeface="Wingdings"/>
              <a:buChar char=""/>
              <a:tabLst>
                <a:tab pos="473709" algn="l"/>
              </a:tabLst>
            </a:pP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技術研究組合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動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利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術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験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研究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共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sz="1400" spc="-10">
                <a:latin typeface="Meiryo UI"/>
                <a:cs typeface="Meiryo UI"/>
              </a:rPr>
              <a:t>とし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主</a:t>
            </a:r>
            <a:r>
              <a:rPr dirty="0" sz="1400" spc="-15">
                <a:latin typeface="Meiryo UI"/>
                <a:cs typeface="Meiryo UI"/>
              </a:rPr>
              <a:t>務</a:t>
            </a:r>
            <a:r>
              <a:rPr dirty="0" sz="1400">
                <a:latin typeface="Meiryo UI"/>
                <a:cs typeface="Meiryo UI"/>
              </a:rPr>
              <a:t>大</a:t>
            </a:r>
            <a:r>
              <a:rPr dirty="0" sz="1400" spc="-15">
                <a:latin typeface="Meiryo UI"/>
                <a:cs typeface="Meiryo UI"/>
              </a:rPr>
              <a:t>臣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認 可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受</a:t>
            </a:r>
            <a:r>
              <a:rPr dirty="0" sz="1400" spc="5">
                <a:latin typeface="Meiryo UI"/>
                <a:cs typeface="Meiryo UI"/>
              </a:rPr>
              <a:t>け</a:t>
            </a:r>
            <a:r>
              <a:rPr dirty="0" sz="1400">
                <a:latin typeface="Meiryo UI"/>
                <a:cs typeface="Meiryo UI"/>
              </a:rPr>
              <a:t>て設立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。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税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制上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優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遇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措置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適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sz="1400" spc="-15">
                <a:latin typeface="Meiryo UI"/>
                <a:cs typeface="Meiryo UI"/>
              </a:rPr>
              <a:t>さ</a:t>
            </a:r>
            <a:r>
              <a:rPr dirty="0" sz="140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上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組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合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員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有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限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責任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（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賦課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金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課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なる。</a:t>
            </a:r>
            <a:endParaRPr sz="1400">
              <a:latin typeface="Meiryo UI"/>
              <a:cs typeface="Meiryo UI"/>
            </a:endParaRPr>
          </a:p>
          <a:p>
            <a:pPr marL="473075" marR="280670" indent="-25781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473709" algn="l"/>
              </a:tabLst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ル開発</a:t>
            </a:r>
            <a:r>
              <a:rPr dirty="0" sz="1400" spc="-5">
                <a:latin typeface="Meiryo UI"/>
                <a:cs typeface="Meiryo UI"/>
              </a:rPr>
              <a:t>は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作</a:t>
            </a:r>
            <a:r>
              <a:rPr dirty="0" sz="1400" spc="-15">
                <a:latin typeface="Meiryo UI"/>
                <a:cs typeface="Meiryo UI"/>
              </a:rPr>
              <a:t>成</a:t>
            </a:r>
            <a:r>
              <a:rPr dirty="0" sz="1400" spc="-5">
                <a:latin typeface="Meiryo UI"/>
                <a:cs typeface="Meiryo UI"/>
              </a:rPr>
              <a:t>プ</a:t>
            </a:r>
            <a:r>
              <a:rPr dirty="0" sz="1400" spc="-10">
                <a:latin typeface="Meiryo UI"/>
                <a:cs typeface="Meiryo UI"/>
              </a:rPr>
              <a:t>ロ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 spc="-10">
                <a:latin typeface="Meiryo UI"/>
                <a:cs typeface="Meiryo UI"/>
              </a:rPr>
              <a:t>トの</a:t>
            </a:r>
            <a:r>
              <a:rPr dirty="0" sz="1400">
                <a:latin typeface="Meiryo UI"/>
                <a:cs typeface="Meiryo UI"/>
              </a:rPr>
              <a:t>内</a:t>
            </a:r>
            <a:r>
              <a:rPr dirty="0" sz="1400" spc="-15">
                <a:latin typeface="Meiryo UI"/>
                <a:cs typeface="Meiryo UI"/>
              </a:rPr>
              <a:t>容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事</a:t>
            </a:r>
            <a:r>
              <a:rPr dirty="0" sz="1400">
                <a:latin typeface="Meiryo UI"/>
                <a:cs typeface="Meiryo UI"/>
              </a:rPr>
              <a:t>前に</a:t>
            </a:r>
            <a:r>
              <a:rPr dirty="0" sz="1400" spc="-15">
                <a:latin typeface="Meiryo UI"/>
                <a:cs typeface="Meiryo UI"/>
              </a:rPr>
              <a:t>固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はせず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ド・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エ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繰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返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しな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発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進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spc="-11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ロセ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sz="1400" spc="5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試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験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研究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側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面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0">
                <a:latin typeface="Meiryo UI"/>
                <a:cs typeface="Meiryo UI"/>
              </a:rPr>
              <a:t>あ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15">
                <a:latin typeface="Meiryo UI"/>
                <a:cs typeface="Meiryo UI"/>
              </a:rPr>
              <a:t>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将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来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事業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念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頭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お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時点で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事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化で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いないが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、協 同で取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組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む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研究課題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明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確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-10">
                <a:latin typeface="Meiryo UI"/>
                <a:cs typeface="Meiryo UI"/>
              </a:rPr>
              <a:t>っ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い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各</a:t>
            </a:r>
            <a:r>
              <a:rPr dirty="0" sz="1400">
                <a:latin typeface="Meiryo UI"/>
                <a:cs typeface="Meiryo UI"/>
              </a:rPr>
              <a:t>種要</a:t>
            </a:r>
            <a:r>
              <a:rPr dirty="0" sz="1400" spc="-15">
                <a:latin typeface="Meiryo UI"/>
                <a:cs typeface="Meiryo UI"/>
              </a:rPr>
              <a:t>件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満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5">
                <a:latin typeface="Meiryo UI"/>
                <a:cs typeface="Meiryo UI"/>
              </a:rPr>
              <a:t>せば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組合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とし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認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受ける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も可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能</a:t>
            </a:r>
            <a:r>
              <a:rPr dirty="0" sz="1400">
                <a:latin typeface="Meiryo UI"/>
                <a:cs typeface="Meiryo UI"/>
              </a:rPr>
              <a:t>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dirty="0" spc="70">
                <a:solidFill>
                  <a:srgbClr val="002060"/>
                </a:solidFill>
              </a:rPr>
              <a:t>①</a:t>
            </a:r>
            <a:r>
              <a:rPr dirty="0"/>
              <a:t>技術研究組合法</a:t>
            </a:r>
            <a:r>
              <a:rPr dirty="0" spc="5"/>
              <a:t>に</a:t>
            </a:r>
            <a:r>
              <a:rPr dirty="0"/>
              <a:t>基づ</a:t>
            </a:r>
            <a:r>
              <a:rPr dirty="0" spc="-5"/>
              <a:t>く</a:t>
            </a:r>
            <a:r>
              <a:rPr dirty="0"/>
              <a:t>大臣認可</a:t>
            </a:r>
            <a:r>
              <a:rPr dirty="0" spc="-5"/>
              <a:t>を</a:t>
            </a:r>
            <a:r>
              <a:rPr dirty="0"/>
              <a:t>受け</a:t>
            </a:r>
            <a:r>
              <a:rPr dirty="0" spc="-5"/>
              <a:t>るこ</a:t>
            </a:r>
            <a:r>
              <a:rPr dirty="0"/>
              <a:t>と</a:t>
            </a:r>
            <a:r>
              <a:rPr dirty="0" spc="-10"/>
              <a:t>に</a:t>
            </a:r>
            <a:r>
              <a:rPr dirty="0" spc="-5"/>
              <a:t>よ</a:t>
            </a:r>
            <a:r>
              <a:rPr dirty="0"/>
              <a:t>り法人格</a:t>
            </a:r>
            <a:r>
              <a:rPr dirty="0" spc="-5"/>
              <a:t>を</a:t>
            </a:r>
            <a:r>
              <a:rPr dirty="0"/>
              <a:t>持</a:t>
            </a:r>
            <a:r>
              <a:rPr dirty="0" spc="-15"/>
              <a:t>っ</a:t>
            </a:r>
            <a:r>
              <a:rPr dirty="0" spc="-10"/>
              <a:t>た</a:t>
            </a:r>
            <a:r>
              <a:rPr dirty="0"/>
              <a:t>組合と</a:t>
            </a:r>
            <a:r>
              <a:rPr dirty="0" spc="-5"/>
              <a:t>し</a:t>
            </a:r>
            <a:r>
              <a:rPr dirty="0" spc="-10"/>
              <a:t>て</a:t>
            </a:r>
            <a:r>
              <a:rPr dirty="0"/>
              <a:t>設立。</a:t>
            </a:r>
          </a:p>
          <a:p>
            <a:pPr marL="203835">
              <a:lnSpc>
                <a:spcPct val="100000"/>
              </a:lnSpc>
              <a:spcBef>
                <a:spcPts val="1200"/>
              </a:spcBef>
            </a:pPr>
            <a:r>
              <a:rPr dirty="0" spc="70">
                <a:solidFill>
                  <a:srgbClr val="002060"/>
                </a:solidFill>
              </a:rPr>
              <a:t>②</a:t>
            </a:r>
            <a:r>
              <a:rPr dirty="0"/>
              <a:t>組合員企業</a:t>
            </a:r>
            <a:r>
              <a:rPr dirty="0" spc="5"/>
              <a:t>は</a:t>
            </a:r>
            <a:r>
              <a:rPr dirty="0" spc="-5"/>
              <a:t>、</a:t>
            </a:r>
            <a:r>
              <a:rPr dirty="0"/>
              <a:t>組合</a:t>
            </a:r>
            <a:r>
              <a:rPr dirty="0" spc="5"/>
              <a:t>に</a:t>
            </a:r>
            <a:r>
              <a:rPr dirty="0"/>
              <a:t>対</a:t>
            </a:r>
            <a:r>
              <a:rPr dirty="0" spc="-5"/>
              <a:t>し</a:t>
            </a:r>
            <a:r>
              <a:rPr dirty="0" spc="5"/>
              <a:t>て</a:t>
            </a:r>
            <a:r>
              <a:rPr dirty="0"/>
              <a:t>賦課金</a:t>
            </a:r>
            <a:r>
              <a:rPr dirty="0" spc="-5"/>
              <a:t>を</a:t>
            </a:r>
            <a:r>
              <a:rPr dirty="0"/>
              <a:t>拠出。</a:t>
            </a:r>
            <a:r>
              <a:rPr dirty="0" spc="335"/>
              <a:t> </a:t>
            </a:r>
            <a:r>
              <a:rPr dirty="0"/>
              <a:t>（直接受発注す</a:t>
            </a:r>
            <a:r>
              <a:rPr dirty="0" spc="-5"/>
              <a:t>る</a:t>
            </a:r>
            <a:r>
              <a:rPr dirty="0"/>
              <a:t>関係</a:t>
            </a:r>
            <a:r>
              <a:rPr dirty="0" spc="5"/>
              <a:t>に</a:t>
            </a:r>
            <a:r>
              <a:rPr dirty="0"/>
              <a:t>あ</a:t>
            </a:r>
            <a:r>
              <a:rPr dirty="0" spc="-5"/>
              <a:t>る</a:t>
            </a:r>
            <a:r>
              <a:rPr dirty="0"/>
              <a:t>二者で設立</a:t>
            </a:r>
            <a:r>
              <a:rPr dirty="0" spc="-10"/>
              <a:t>す</a:t>
            </a:r>
            <a:r>
              <a:rPr dirty="0" spc="-5"/>
              <a:t>るこ</a:t>
            </a:r>
            <a:r>
              <a:rPr dirty="0" spc="-15"/>
              <a:t>と</a:t>
            </a:r>
            <a:r>
              <a:rPr dirty="0" spc="-5"/>
              <a:t>も</a:t>
            </a:r>
            <a:r>
              <a:rPr dirty="0"/>
              <a:t>可能</a:t>
            </a:r>
            <a:r>
              <a:rPr dirty="0" spc="-5"/>
              <a:t>。</a:t>
            </a:r>
            <a:r>
              <a:rPr dirty="0"/>
              <a:t>）</a:t>
            </a:r>
          </a:p>
          <a:p>
            <a:pPr marL="365125" marR="5080" indent="-161925">
              <a:lnSpc>
                <a:spcPct val="100000"/>
              </a:lnSpc>
              <a:spcBef>
                <a:spcPts val="1200"/>
              </a:spcBef>
            </a:pPr>
            <a:r>
              <a:rPr dirty="0" spc="70">
                <a:solidFill>
                  <a:srgbClr val="002060"/>
                </a:solidFill>
              </a:rPr>
              <a:t>③</a:t>
            </a:r>
            <a:r>
              <a:rPr dirty="0"/>
              <a:t>組合</a:t>
            </a:r>
            <a:r>
              <a:rPr dirty="0" spc="5"/>
              <a:t>は</a:t>
            </a:r>
            <a:r>
              <a:rPr dirty="0" spc="-5"/>
              <a:t>、</a:t>
            </a:r>
            <a:r>
              <a:rPr dirty="0"/>
              <a:t>受け取っ</a:t>
            </a:r>
            <a:r>
              <a:rPr dirty="0" spc="5"/>
              <a:t>た</a:t>
            </a:r>
            <a:r>
              <a:rPr dirty="0"/>
              <a:t>賦課金</a:t>
            </a:r>
            <a:r>
              <a:rPr dirty="0" spc="5"/>
              <a:t>に</a:t>
            </a:r>
            <a:r>
              <a:rPr dirty="0" spc="-5"/>
              <a:t>よ</a:t>
            </a:r>
            <a:r>
              <a:rPr dirty="0"/>
              <a:t>り取得</a:t>
            </a:r>
            <a:r>
              <a:rPr dirty="0" spc="-20"/>
              <a:t>し</a:t>
            </a:r>
            <a:r>
              <a:rPr dirty="0" spc="5"/>
              <a:t>た</a:t>
            </a:r>
            <a:r>
              <a:rPr dirty="0"/>
              <a:t>試験研究用設備</a:t>
            </a:r>
            <a:r>
              <a:rPr dirty="0" spc="-10"/>
              <a:t>の</a:t>
            </a:r>
            <a:r>
              <a:rPr dirty="0"/>
              <a:t>取得額相当分</a:t>
            </a:r>
            <a:r>
              <a:rPr dirty="0" spc="-5"/>
              <a:t>を</a:t>
            </a:r>
            <a:r>
              <a:rPr dirty="0"/>
              <a:t>損金</a:t>
            </a:r>
            <a:r>
              <a:rPr dirty="0" spc="-10"/>
              <a:t>に</a:t>
            </a:r>
            <a:r>
              <a:rPr dirty="0"/>
              <a:t>算入</a:t>
            </a:r>
            <a:r>
              <a:rPr dirty="0" spc="-10"/>
              <a:t>す</a:t>
            </a:r>
            <a:r>
              <a:rPr dirty="0" spc="-5"/>
              <a:t>るこ</a:t>
            </a:r>
            <a:r>
              <a:rPr dirty="0"/>
              <a:t>と</a:t>
            </a:r>
            <a:r>
              <a:rPr dirty="0" spc="-10"/>
              <a:t>が</a:t>
            </a:r>
            <a:r>
              <a:rPr dirty="0"/>
              <a:t>可能（圧縮記帳※）</a:t>
            </a:r>
            <a:r>
              <a:rPr dirty="0" spc="-5"/>
              <a:t>。ま</a:t>
            </a:r>
            <a:r>
              <a:rPr dirty="0" spc="5"/>
              <a:t>た</a:t>
            </a:r>
            <a:r>
              <a:rPr dirty="0" spc="-5"/>
              <a:t>、</a:t>
            </a:r>
            <a:r>
              <a:rPr dirty="0"/>
              <a:t>組合員企業自 </a:t>
            </a:r>
            <a:r>
              <a:rPr dirty="0"/>
              <a:t>身</a:t>
            </a:r>
            <a:r>
              <a:rPr dirty="0" spc="5"/>
              <a:t>につ</a:t>
            </a:r>
            <a:r>
              <a:rPr dirty="0"/>
              <a:t>い</a:t>
            </a:r>
            <a:r>
              <a:rPr dirty="0" spc="5"/>
              <a:t>て</a:t>
            </a:r>
            <a:r>
              <a:rPr dirty="0" spc="-5"/>
              <a:t>も、</a:t>
            </a:r>
            <a:r>
              <a:rPr dirty="0"/>
              <a:t>支払っ</a:t>
            </a:r>
            <a:r>
              <a:rPr dirty="0" spc="-10"/>
              <a:t>た</a:t>
            </a:r>
            <a:r>
              <a:rPr dirty="0"/>
              <a:t>賦課金額</a:t>
            </a:r>
            <a:r>
              <a:rPr dirty="0" spc="-5"/>
              <a:t>を</a:t>
            </a:r>
            <a:r>
              <a:rPr dirty="0"/>
              <a:t>試験研究費</a:t>
            </a:r>
            <a:r>
              <a:rPr dirty="0" spc="-15"/>
              <a:t>と</a:t>
            </a:r>
            <a:r>
              <a:rPr dirty="0" spc="-5"/>
              <a:t>し</a:t>
            </a:r>
            <a:r>
              <a:rPr dirty="0" spc="-10"/>
              <a:t>て</a:t>
            </a:r>
            <a:r>
              <a:rPr dirty="0"/>
              <a:t>損金算入で</a:t>
            </a:r>
            <a:r>
              <a:rPr dirty="0" spc="-5"/>
              <a:t>きる</a:t>
            </a:r>
            <a:r>
              <a:rPr dirty="0"/>
              <a:t>上</a:t>
            </a:r>
            <a:r>
              <a:rPr dirty="0" spc="-5"/>
              <a:t>、</a:t>
            </a:r>
            <a:r>
              <a:rPr dirty="0"/>
              <a:t>賦課金額の</a:t>
            </a:r>
            <a:r>
              <a:rPr dirty="0" spc="-5"/>
              <a:t>20％</a:t>
            </a:r>
            <a:r>
              <a:rPr dirty="0"/>
              <a:t>分</a:t>
            </a:r>
            <a:r>
              <a:rPr dirty="0" spc="-5"/>
              <a:t>を</a:t>
            </a:r>
            <a:r>
              <a:rPr dirty="0"/>
              <a:t>法人税か</a:t>
            </a:r>
            <a:r>
              <a:rPr dirty="0" spc="-5"/>
              <a:t>ら</a:t>
            </a:r>
            <a:r>
              <a:rPr dirty="0"/>
              <a:t>控除可能</a:t>
            </a:r>
            <a:r>
              <a:rPr dirty="0" spc="320"/>
              <a:t> </a:t>
            </a:r>
            <a:r>
              <a:rPr dirty="0" sz="1000" spc="-5"/>
              <a:t>※H33年３月末</a:t>
            </a:r>
            <a:r>
              <a:rPr dirty="0" sz="1000"/>
              <a:t>ま</a:t>
            </a:r>
            <a:r>
              <a:rPr dirty="0" sz="1000" spc="-5"/>
              <a:t>での措置</a:t>
            </a:r>
            <a:endParaRPr sz="1000"/>
          </a:p>
          <a:p>
            <a:pPr marL="203835">
              <a:lnSpc>
                <a:spcPct val="100000"/>
              </a:lnSpc>
              <a:spcBef>
                <a:spcPts val="1200"/>
              </a:spcBef>
            </a:pPr>
            <a:r>
              <a:rPr dirty="0" spc="70">
                <a:solidFill>
                  <a:srgbClr val="002060"/>
                </a:solidFill>
              </a:rPr>
              <a:t>④</a:t>
            </a:r>
            <a:r>
              <a:rPr dirty="0"/>
              <a:t>事業化す</a:t>
            </a:r>
            <a:r>
              <a:rPr dirty="0" spc="-5"/>
              <a:t>る</a:t>
            </a:r>
            <a:r>
              <a:rPr dirty="0"/>
              <a:t>際</a:t>
            </a:r>
            <a:r>
              <a:rPr dirty="0" spc="5"/>
              <a:t>には</a:t>
            </a:r>
            <a:r>
              <a:rPr dirty="0"/>
              <a:t>株式会社等へ</a:t>
            </a:r>
            <a:r>
              <a:rPr dirty="0" spc="-10"/>
              <a:t>の</a:t>
            </a:r>
            <a:r>
              <a:rPr dirty="0" spc="5"/>
              <a:t>ス</a:t>
            </a:r>
            <a:r>
              <a:rPr dirty="0"/>
              <a:t>ム</a:t>
            </a:r>
            <a:r>
              <a:rPr dirty="0" spc="-10"/>
              <a:t>ーズ</a:t>
            </a:r>
            <a:r>
              <a:rPr dirty="0" spc="5"/>
              <a:t>な</a:t>
            </a:r>
            <a:r>
              <a:rPr dirty="0"/>
              <a:t>移行</a:t>
            </a:r>
            <a:r>
              <a:rPr dirty="0" spc="-10"/>
              <a:t>が</a:t>
            </a:r>
            <a:r>
              <a:rPr dirty="0"/>
              <a:t>可能。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50258"/>
            <a:ext cx="33724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3.5</a:t>
            </a:r>
            <a:r>
              <a:rPr dirty="0" spc="-75"/>
              <a:t> </a:t>
            </a:r>
            <a:r>
              <a:rPr dirty="0" spc="-15"/>
              <a:t>DX</a:t>
            </a:r>
            <a:r>
              <a:rPr dirty="0"/>
              <a:t>人材</a:t>
            </a:r>
            <a:r>
              <a:rPr dirty="0" spc="-5"/>
              <a:t>の</a:t>
            </a:r>
            <a:r>
              <a:rPr dirty="0"/>
              <a:t>育成</a:t>
            </a:r>
            <a:r>
              <a:rPr dirty="0" spc="-5"/>
              <a:t>・</a:t>
            </a:r>
            <a:r>
              <a:rPr dirty="0"/>
              <a:t>確保</a:t>
            </a:r>
          </a:p>
        </p:txBody>
      </p:sp>
      <p:sp>
        <p:nvSpPr>
          <p:cNvPr id="3" name="object 3"/>
          <p:cNvSpPr/>
          <p:nvPr/>
        </p:nvSpPr>
        <p:spPr>
          <a:xfrm>
            <a:off x="199644" y="1524000"/>
            <a:ext cx="9516110" cy="5192395"/>
          </a:xfrm>
          <a:custGeom>
            <a:avLst/>
            <a:gdLst/>
            <a:ahLst/>
            <a:cxnLst/>
            <a:rect l="l" t="t" r="r" b="b"/>
            <a:pathLst>
              <a:path w="9516110" h="5192395">
                <a:moveTo>
                  <a:pt x="0" y="0"/>
                </a:moveTo>
                <a:lnTo>
                  <a:pt x="9515856" y="0"/>
                </a:lnTo>
                <a:lnTo>
                  <a:pt x="9515856" y="5192268"/>
                </a:lnTo>
                <a:lnTo>
                  <a:pt x="0" y="519226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311" y="419100"/>
            <a:ext cx="9505315" cy="1049020"/>
          </a:xfrm>
          <a:prstGeom prst="rect">
            <a:avLst/>
          </a:prstGeom>
          <a:solidFill>
            <a:srgbClr val="99D6EC"/>
          </a:solidFill>
        </p:spPr>
        <p:txBody>
          <a:bodyPr wrap="square" lIns="0" tIns="113030" rIns="0" bIns="0" rtlCol="0" vert="horz">
            <a:spAutoFit/>
          </a:bodyPr>
          <a:lstStyle/>
          <a:p>
            <a:pPr algn="just" marL="557530" marR="328295" indent="-342900">
              <a:lnSpc>
                <a:spcPct val="100000"/>
              </a:lnSpc>
              <a:spcBef>
                <a:spcPts val="890"/>
              </a:spcBef>
              <a:buClr>
                <a:srgbClr val="002060"/>
              </a:buClr>
              <a:buFont typeface="Wingdings"/>
              <a:buChar char=""/>
              <a:tabLst>
                <a:tab pos="558165" algn="l"/>
              </a:tabLst>
            </a:pPr>
            <a:r>
              <a:rPr dirty="0" sz="1800" spc="-10">
                <a:latin typeface="Meiryo UI"/>
                <a:cs typeface="Meiryo UI"/>
              </a:rPr>
              <a:t>デ</a:t>
            </a:r>
            <a:r>
              <a:rPr dirty="0" sz="1800">
                <a:latin typeface="Meiryo UI"/>
                <a:cs typeface="Meiryo UI"/>
              </a:rPr>
              <a:t>ジタ</a:t>
            </a:r>
            <a:r>
              <a:rPr dirty="0" sz="1800" spc="-10">
                <a:latin typeface="Meiryo UI"/>
                <a:cs typeface="Meiryo UI"/>
              </a:rPr>
              <a:t>ル</a:t>
            </a:r>
            <a:r>
              <a:rPr dirty="0" sz="1800" spc="-5">
                <a:latin typeface="Meiryo UI"/>
                <a:cs typeface="Meiryo UI"/>
              </a:rPr>
              <a:t>技</a:t>
            </a:r>
            <a:r>
              <a:rPr dirty="0" sz="1800">
                <a:latin typeface="Meiryo UI"/>
                <a:cs typeface="Meiryo UI"/>
              </a:rPr>
              <a:t>術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進</a:t>
            </a:r>
            <a:r>
              <a:rPr dirty="0" sz="1800">
                <a:latin typeface="Meiryo UI"/>
                <a:cs typeface="Meiryo UI"/>
              </a:rPr>
              <a:t>展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中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20">
                <a:latin typeface="Meiryo UI"/>
                <a:cs typeface="Meiryo UI"/>
              </a:rPr>
              <a:t>、</a:t>
            </a:r>
            <a:r>
              <a:rPr dirty="0" sz="1800" spc="-20">
                <a:latin typeface="Meiryo UI"/>
                <a:cs typeface="Meiryo UI"/>
              </a:rPr>
              <a:t>D</a:t>
            </a:r>
            <a:r>
              <a:rPr dirty="0" sz="1800" spc="-10">
                <a:latin typeface="Meiryo UI"/>
                <a:cs typeface="Meiryo UI"/>
              </a:rPr>
              <a:t>X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実行</a:t>
            </a:r>
            <a:r>
              <a:rPr dirty="0" sz="1800" spc="5">
                <a:latin typeface="Meiryo UI"/>
                <a:cs typeface="Meiryo UI"/>
              </a:rPr>
              <a:t>す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 spc="15">
                <a:latin typeface="Meiryo UI"/>
                <a:cs typeface="Meiryo UI"/>
              </a:rPr>
              <a:t>こ</a:t>
            </a:r>
            <a:r>
              <a:rPr dirty="0" sz="1800" spc="5">
                <a:latin typeface="Meiryo UI"/>
                <a:cs typeface="Meiryo UI"/>
              </a:rPr>
              <a:t>との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10">
                <a:latin typeface="Meiryo UI"/>
                <a:cs typeface="Meiryo UI"/>
              </a:rPr>
              <a:t>き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>
                <a:latin typeface="Meiryo UI"/>
                <a:cs typeface="Meiryo UI"/>
              </a:rPr>
              <a:t>人</a:t>
            </a:r>
            <a:r>
              <a:rPr dirty="0" sz="1800" spc="10">
                <a:latin typeface="Meiryo UI"/>
                <a:cs typeface="Meiryo UI"/>
              </a:rPr>
              <a:t>材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育</a:t>
            </a:r>
            <a:r>
              <a:rPr dirty="0" sz="1800" spc="10">
                <a:latin typeface="Meiryo UI"/>
                <a:cs typeface="Meiryo UI"/>
              </a:rPr>
              <a:t>成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>
                <a:latin typeface="Meiryo UI"/>
                <a:cs typeface="Meiryo UI"/>
              </a:rPr>
              <a:t>確保</a:t>
            </a:r>
            <a:r>
              <a:rPr dirty="0" sz="1800" spc="-5">
                <a:latin typeface="Meiryo UI"/>
                <a:cs typeface="Meiryo UI"/>
              </a:rPr>
              <a:t>は</a:t>
            </a:r>
            <a:r>
              <a:rPr dirty="0" sz="1800">
                <a:latin typeface="Meiryo UI"/>
                <a:cs typeface="Meiryo UI"/>
              </a:rPr>
              <a:t>各社に</a:t>
            </a:r>
            <a:r>
              <a:rPr dirty="0" sz="1800" spc="5">
                <a:latin typeface="Meiryo UI"/>
                <a:cs typeface="Meiryo UI"/>
              </a:rPr>
              <a:t>と</a:t>
            </a:r>
            <a:r>
              <a:rPr dirty="0" sz="1800" spc="-5">
                <a:latin typeface="Meiryo UI"/>
                <a:cs typeface="Meiryo UI"/>
              </a:rPr>
              <a:t>っ</a:t>
            </a:r>
            <a:r>
              <a:rPr dirty="0" sz="1800">
                <a:latin typeface="Meiryo UI"/>
                <a:cs typeface="Meiryo UI"/>
              </a:rPr>
              <a:t>て最重要 </a:t>
            </a:r>
            <a:r>
              <a:rPr dirty="0" sz="1800">
                <a:latin typeface="Meiryo UI"/>
                <a:cs typeface="Meiryo UI"/>
              </a:rPr>
              <a:t>事項</a:t>
            </a:r>
            <a:r>
              <a:rPr dirty="0" sz="1800" spc="-5">
                <a:latin typeface="Meiryo UI"/>
                <a:cs typeface="Meiryo UI"/>
              </a:rPr>
              <a:t>で</a:t>
            </a:r>
            <a:r>
              <a:rPr dirty="0" sz="1800" spc="-10">
                <a:latin typeface="Meiryo UI"/>
                <a:cs typeface="Meiryo UI"/>
              </a:rPr>
              <a:t>あ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>
                <a:latin typeface="Meiryo UI"/>
                <a:cs typeface="Meiryo UI"/>
              </a:rPr>
              <a:t>。</a:t>
            </a:r>
            <a:r>
              <a:rPr dirty="0" sz="1800" spc="-10">
                <a:latin typeface="Meiryo UI"/>
                <a:cs typeface="Meiryo UI"/>
              </a:rPr>
              <a:t>ユー</a:t>
            </a:r>
            <a:r>
              <a:rPr dirty="0" sz="1800">
                <a:latin typeface="Meiryo UI"/>
                <a:cs typeface="Meiryo UI"/>
              </a:rPr>
              <a:t>ザ企業、</a:t>
            </a:r>
            <a:r>
              <a:rPr dirty="0" sz="1800" spc="-10">
                <a:latin typeface="Meiryo UI"/>
                <a:cs typeface="Meiryo UI"/>
              </a:rPr>
              <a:t>ベ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5">
                <a:latin typeface="Meiryo UI"/>
                <a:cs typeface="Meiryo UI"/>
              </a:rPr>
              <a:t>ダ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企業それ</a:t>
            </a:r>
            <a:r>
              <a:rPr dirty="0" sz="1800" spc="5">
                <a:latin typeface="Meiryo UI"/>
                <a:cs typeface="Meiryo UI"/>
              </a:rPr>
              <a:t>ぞ</a:t>
            </a:r>
            <a:r>
              <a:rPr dirty="0" sz="1800">
                <a:latin typeface="Meiryo UI"/>
                <a:cs typeface="Meiryo UI"/>
              </a:rPr>
              <a:t>れに</a:t>
            </a:r>
            <a:r>
              <a:rPr dirty="0" sz="1800" spc="5">
                <a:latin typeface="Meiryo UI"/>
                <a:cs typeface="Meiryo UI"/>
              </a:rPr>
              <a:t>お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て、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求められ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</a:t>
            </a: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整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必要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な対応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策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講</a:t>
            </a:r>
            <a:r>
              <a:rPr dirty="0" sz="1800" spc="-5">
                <a:latin typeface="Meiryo UI"/>
                <a:cs typeface="Meiryo UI"/>
              </a:rPr>
              <a:t>じ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くこ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必要。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37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324" y="1471301"/>
            <a:ext cx="9460230" cy="503110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600" b="1">
                <a:latin typeface="Meiryo UI"/>
                <a:cs typeface="Meiryo UI"/>
              </a:rPr>
              <a:t>【</a:t>
            </a:r>
            <a:r>
              <a:rPr dirty="0" sz="1600" spc="-5" b="1">
                <a:latin typeface="Meiryo UI"/>
                <a:cs typeface="Meiryo UI"/>
              </a:rPr>
              <a:t>対応策】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Meiryo UI"/>
                <a:cs typeface="Meiryo UI"/>
              </a:rPr>
              <a:t>（１）</a:t>
            </a:r>
            <a:r>
              <a:rPr dirty="0" sz="1600" spc="-10" b="1">
                <a:latin typeface="Meiryo UI"/>
                <a:cs typeface="Meiryo UI"/>
              </a:rPr>
              <a:t>ユー</a:t>
            </a:r>
            <a:r>
              <a:rPr dirty="0" sz="1600" spc="-5" b="1">
                <a:latin typeface="Meiryo UI"/>
                <a:cs typeface="Meiryo UI"/>
              </a:rPr>
              <a:t>ザ企業</a:t>
            </a:r>
            <a:r>
              <a:rPr dirty="0" sz="1600" spc="-10" b="1">
                <a:latin typeface="Meiryo UI"/>
                <a:cs typeface="Meiryo UI"/>
              </a:rPr>
              <a:t>において</a:t>
            </a:r>
            <a:r>
              <a:rPr dirty="0" sz="1600" spc="5" b="1">
                <a:latin typeface="Meiryo UI"/>
                <a:cs typeface="Meiryo UI"/>
              </a:rPr>
              <a:t>求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ら</a:t>
            </a:r>
            <a:r>
              <a:rPr dirty="0" sz="1600" b="1">
                <a:latin typeface="Meiryo UI"/>
                <a:cs typeface="Meiryo UI"/>
              </a:rPr>
              <a:t>れ</a:t>
            </a:r>
            <a:r>
              <a:rPr dirty="0" sz="1600" spc="-5" b="1">
                <a:latin typeface="Meiryo UI"/>
                <a:cs typeface="Meiryo UI"/>
              </a:rPr>
              <a:t>る人材</a:t>
            </a:r>
            <a:endParaRPr sz="16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 spc="-5">
                <a:latin typeface="Meiryo UI"/>
                <a:cs typeface="Meiryo UI"/>
              </a:rPr>
              <a:t>CDO（Chief Digital</a:t>
            </a:r>
            <a:r>
              <a:rPr dirty="0" sz="1200" spc="-15">
                <a:latin typeface="Meiryo UI"/>
                <a:cs typeface="Meiryo UI"/>
              </a:rPr>
              <a:t> </a:t>
            </a:r>
            <a:r>
              <a:rPr dirty="0" sz="1200">
                <a:latin typeface="Meiryo UI"/>
                <a:cs typeface="Meiryo UI"/>
              </a:rPr>
              <a:t>Officer）：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テム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刷新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をビジ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ス変革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につなげ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経営改革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牽引で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きるトップ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>
                <a:latin typeface="Meiryo UI"/>
                <a:cs typeface="Meiryo UI"/>
              </a:rPr>
              <a:t>デ</a:t>
            </a:r>
            <a:r>
              <a:rPr dirty="0" sz="1200" spc="-5">
                <a:latin typeface="Meiryo UI"/>
                <a:cs typeface="Meiryo UI"/>
              </a:rPr>
              <a:t>ジタ</a:t>
            </a:r>
            <a:r>
              <a:rPr dirty="0" sz="1200">
                <a:latin typeface="Meiryo UI"/>
                <a:cs typeface="Meiryo UI"/>
              </a:rPr>
              <a:t>ル</a:t>
            </a:r>
            <a:r>
              <a:rPr dirty="0" sz="1200" spc="-5">
                <a:latin typeface="Meiryo UI"/>
                <a:cs typeface="Meiryo UI"/>
              </a:rPr>
              <a:t>ア</a:t>
            </a:r>
            <a:r>
              <a:rPr dirty="0" sz="1200">
                <a:latin typeface="Meiryo UI"/>
                <a:cs typeface="Meiryo UI"/>
              </a:rPr>
              <a:t>ーキ</a:t>
            </a:r>
            <a:r>
              <a:rPr dirty="0" sz="1200" spc="5">
                <a:latin typeface="Meiryo UI"/>
                <a:cs typeface="Meiryo UI"/>
              </a:rPr>
              <a:t>テ</a:t>
            </a:r>
            <a:r>
              <a:rPr dirty="0" sz="1200" spc="-5">
                <a:latin typeface="Meiryo UI"/>
                <a:cs typeface="Meiryo UI"/>
              </a:rPr>
              <a:t>ク</a:t>
            </a:r>
            <a:r>
              <a:rPr dirty="0" sz="1200">
                <a:latin typeface="Meiryo UI"/>
                <a:cs typeface="Meiryo UI"/>
              </a:rPr>
              <a:t>ト（仮称）：業務内容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精通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つつ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ITで何ができる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理解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経営改革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をIT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テム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落と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込ん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で実現できる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各事業部門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おい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ビジ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ス変革で求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要件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明確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にできる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>
                <a:latin typeface="Meiryo UI"/>
                <a:cs typeface="Meiryo UI"/>
              </a:rPr>
              <a:t>ビ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ネス変革で求め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要件</a:t>
            </a:r>
            <a:r>
              <a:rPr dirty="0" sz="1200" spc="-5">
                <a:latin typeface="Meiryo UI"/>
                <a:cs typeface="Meiryo UI"/>
              </a:rPr>
              <a:t>をも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設計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開発で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AI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の活用等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ができる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、データサイエ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ンテ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スト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 spc="-5" b="1">
                <a:latin typeface="Meiryo UI"/>
                <a:cs typeface="Meiryo UI"/>
              </a:rPr>
              <a:t>（２）ベ</a:t>
            </a:r>
            <a:r>
              <a:rPr dirty="0" sz="1600" spc="-10" b="1">
                <a:latin typeface="Meiryo UI"/>
                <a:cs typeface="Meiryo UI"/>
              </a:rPr>
              <a:t>ンダー</a:t>
            </a:r>
            <a:r>
              <a:rPr dirty="0" sz="1600" spc="-5" b="1">
                <a:latin typeface="Meiryo UI"/>
                <a:cs typeface="Meiryo UI"/>
              </a:rPr>
              <a:t>企業</a:t>
            </a:r>
            <a:r>
              <a:rPr dirty="0" sz="1600" spc="-10" b="1">
                <a:latin typeface="Meiryo UI"/>
                <a:cs typeface="Meiryo UI"/>
              </a:rPr>
              <a:t>において</a:t>
            </a:r>
            <a:r>
              <a:rPr dirty="0" sz="1600" spc="5" b="1">
                <a:latin typeface="Meiryo UI"/>
                <a:cs typeface="Meiryo UI"/>
              </a:rPr>
              <a:t>求</a:t>
            </a:r>
            <a:r>
              <a:rPr dirty="0" sz="1600" spc="-5" b="1">
                <a:latin typeface="Meiryo UI"/>
                <a:cs typeface="Meiryo UI"/>
              </a:rPr>
              <a:t>め</a:t>
            </a:r>
            <a:r>
              <a:rPr dirty="0" sz="1600" spc="-10" b="1">
                <a:latin typeface="Meiryo UI"/>
                <a:cs typeface="Meiryo UI"/>
              </a:rPr>
              <a:t>ら</a:t>
            </a:r>
            <a:r>
              <a:rPr dirty="0" sz="1600" b="1">
                <a:latin typeface="Meiryo UI"/>
                <a:cs typeface="Meiryo UI"/>
              </a:rPr>
              <a:t>れ</a:t>
            </a:r>
            <a:r>
              <a:rPr dirty="0" sz="1600" spc="-5" b="1">
                <a:latin typeface="Meiryo UI"/>
                <a:cs typeface="Meiryo UI"/>
              </a:rPr>
              <a:t>る人材</a:t>
            </a:r>
            <a:endParaRPr sz="16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>
                <a:latin typeface="Meiryo UI"/>
                <a:cs typeface="Meiryo UI"/>
              </a:rPr>
              <a:t>受託開発への過度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依存か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脱却</a:t>
            </a:r>
            <a:r>
              <a:rPr dirty="0" sz="1200" spc="-5">
                <a:latin typeface="Meiryo UI"/>
                <a:cs typeface="Meiryo UI"/>
              </a:rPr>
              <a:t>し、自社</a:t>
            </a:r>
            <a:r>
              <a:rPr dirty="0" sz="1200">
                <a:latin typeface="Meiryo UI"/>
                <a:cs typeface="Meiryo UI"/>
              </a:rPr>
              <a:t>の技術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活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プリ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ケ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ション提供型の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ビジ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ネス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の成長戦略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描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実現で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>
                <a:latin typeface="Meiryo UI"/>
                <a:cs typeface="Meiryo UI"/>
              </a:rPr>
              <a:t>求め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要件の実現性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見極め</a:t>
            </a:r>
            <a:r>
              <a:rPr dirty="0" sz="1200" spc="-10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上</a:t>
            </a:r>
            <a:r>
              <a:rPr dirty="0" sz="1200" spc="-10">
                <a:latin typeface="Meiryo UI"/>
                <a:cs typeface="Meiryo UI"/>
              </a:rPr>
              <a:t>で、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な技術・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手法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使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った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実装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落と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込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>
                <a:latin typeface="Meiryo UI"/>
                <a:cs typeface="Meiryo UI"/>
              </a:rPr>
              <a:t>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ー起点でデ</a:t>
            </a:r>
            <a:r>
              <a:rPr dirty="0" sz="1200" spc="-5">
                <a:latin typeface="Meiryo UI"/>
                <a:cs typeface="Meiryo UI"/>
              </a:rPr>
              <a:t>ザイ</a:t>
            </a:r>
            <a:r>
              <a:rPr dirty="0" sz="1200">
                <a:latin typeface="Meiryo UI"/>
                <a:cs typeface="Meiryo UI"/>
              </a:rPr>
              <a:t>ン思考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活用</a:t>
            </a:r>
            <a:r>
              <a:rPr dirty="0" sz="1200" spc="-5">
                <a:latin typeface="Meiryo UI"/>
                <a:cs typeface="Meiryo UI"/>
              </a:rPr>
              <a:t>し、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U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X（ユ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ザ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ーエ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クスペ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リエ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）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設計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要求と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まと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あ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げる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人材</a:t>
            </a:r>
            <a:endParaRPr sz="1200">
              <a:latin typeface="Meiryo UI"/>
              <a:cs typeface="Meiryo U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ピーディー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変化す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最新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デジタ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ル技術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詳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理解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業務内容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にも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精通す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るITエ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ニア</a:t>
            </a:r>
            <a:endParaRPr sz="12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 spc="-5" b="1">
                <a:latin typeface="Meiryo UI"/>
                <a:cs typeface="Meiryo UI"/>
              </a:rPr>
              <a:t>（３）人材確保</a:t>
            </a:r>
            <a:r>
              <a:rPr dirty="0" sz="1600" spc="-10" b="1">
                <a:latin typeface="Meiryo UI"/>
                <a:cs typeface="Meiryo UI"/>
              </a:rPr>
              <a:t>・</a:t>
            </a:r>
            <a:r>
              <a:rPr dirty="0" sz="1600" spc="-5" b="1">
                <a:latin typeface="Meiryo UI"/>
                <a:cs typeface="Meiryo UI"/>
              </a:rPr>
              <a:t>育成</a:t>
            </a:r>
            <a:r>
              <a:rPr dirty="0" sz="1600" spc="-10" b="1">
                <a:latin typeface="Meiryo UI"/>
                <a:cs typeface="Meiryo UI"/>
              </a:rPr>
              <a:t>に</a:t>
            </a:r>
            <a:r>
              <a:rPr dirty="0" sz="1600" spc="-5" b="1">
                <a:latin typeface="Meiryo UI"/>
                <a:cs typeface="Meiryo UI"/>
              </a:rPr>
              <a:t>向</a:t>
            </a:r>
            <a:r>
              <a:rPr dirty="0" sz="1600" spc="10" b="1">
                <a:latin typeface="Meiryo UI"/>
                <a:cs typeface="Meiryo UI"/>
              </a:rPr>
              <a:t>け</a:t>
            </a:r>
            <a:r>
              <a:rPr dirty="0" sz="1600" spc="-5" b="1">
                <a:latin typeface="Meiryo UI"/>
                <a:cs typeface="Meiryo UI"/>
              </a:rPr>
              <a:t>た対</a:t>
            </a:r>
            <a:r>
              <a:rPr dirty="0" sz="1600" spc="5" b="1">
                <a:latin typeface="Meiryo UI"/>
                <a:cs typeface="Meiryo UI"/>
              </a:rPr>
              <a:t>応</a:t>
            </a:r>
            <a:r>
              <a:rPr dirty="0" sz="1600" spc="-5" b="1">
                <a:latin typeface="Meiryo UI"/>
                <a:cs typeface="Meiryo UI"/>
              </a:rPr>
              <a:t>策</a:t>
            </a:r>
            <a:endParaRPr sz="1600">
              <a:latin typeface="Meiryo UI"/>
              <a:cs typeface="Meiryo UI"/>
            </a:endParaRPr>
          </a:p>
          <a:p>
            <a:pPr marL="354965" marR="67310" indent="-342900">
              <a:lnSpc>
                <a:spcPct val="104200"/>
              </a:lnSpc>
              <a:spcBef>
                <a:spcPts val="459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ャ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イ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ル開発の実践その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が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ユー</a:t>
            </a:r>
            <a:r>
              <a:rPr dirty="0" sz="1200" spc="-5">
                <a:latin typeface="Meiryo UI"/>
                <a:cs typeface="Meiryo UI"/>
              </a:rPr>
              <a:t>ザ</a:t>
            </a:r>
            <a:r>
              <a:rPr dirty="0" sz="1200">
                <a:latin typeface="Meiryo UI"/>
                <a:cs typeface="Meiryo UI"/>
              </a:rPr>
              <a:t>企業の人材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0">
                <a:latin typeface="Meiryo UI"/>
                <a:cs typeface="Meiryo UI"/>
              </a:rPr>
              <a:t>あ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開発手法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学</a:t>
            </a:r>
            <a:r>
              <a:rPr dirty="0" sz="1200" spc="-5">
                <a:latin typeface="Meiryo UI"/>
                <a:cs typeface="Meiryo UI"/>
              </a:rPr>
              <a:t>び、</a:t>
            </a:r>
            <a:r>
              <a:rPr dirty="0" sz="1200">
                <a:latin typeface="Meiryo UI"/>
                <a:cs typeface="Meiryo UI"/>
              </a:rPr>
              <a:t>ベン</a:t>
            </a:r>
            <a:r>
              <a:rPr dirty="0" sz="1200" spc="-5">
                <a:latin typeface="Meiryo UI"/>
                <a:cs typeface="Meiryo UI"/>
              </a:rPr>
              <a:t>ダ</a:t>
            </a:r>
            <a:r>
              <a:rPr dirty="0" sz="1200" spc="-10">
                <a:latin typeface="Meiryo UI"/>
                <a:cs typeface="Meiryo UI"/>
              </a:rPr>
              <a:t>ー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人材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0">
                <a:latin typeface="Meiryo UI"/>
                <a:cs typeface="Meiryo UI"/>
              </a:rPr>
              <a:t>あ</a:t>
            </a:r>
            <a:r>
              <a:rPr dirty="0" sz="1200" spc="-15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5">
                <a:latin typeface="Meiryo UI"/>
                <a:cs typeface="Meiryo UI"/>
              </a:rPr>
              <a:t>は</a:t>
            </a:r>
            <a:r>
              <a:rPr dirty="0" sz="1200">
                <a:latin typeface="Meiryo UI"/>
                <a:cs typeface="Meiryo UI"/>
              </a:rPr>
              <a:t>開発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従事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が</a:t>
            </a:r>
            <a:r>
              <a:rPr dirty="0" sz="1200" spc="-1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業務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知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つ 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がり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ザ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ベン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ダー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企業双方の人材育成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にもなる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355600" marR="24130" indent="-342900">
              <a:lnSpc>
                <a:spcPct val="104200"/>
              </a:lnSpc>
              <a:spcBef>
                <a:spcPts val="60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整備され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Tエ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ニ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ア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のス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ル標準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情報処理技術者試験の活用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5">
                <a:latin typeface="Meiryo UI"/>
                <a:cs typeface="Meiryo UI"/>
              </a:rPr>
              <a:t>、上</a:t>
            </a:r>
            <a:r>
              <a:rPr dirty="0" sz="1200">
                <a:latin typeface="Meiryo UI"/>
                <a:cs typeface="Meiryo UI"/>
              </a:rPr>
              <a:t>記の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う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>
                <a:latin typeface="Meiryo UI"/>
                <a:cs typeface="Meiryo UI"/>
              </a:rPr>
              <a:t>求め</a:t>
            </a:r>
            <a:r>
              <a:rPr dirty="0" sz="1200" spc="-1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るI</a:t>
            </a:r>
            <a:r>
              <a:rPr dirty="0" sz="1200" spc="5">
                <a:latin typeface="Meiryo UI"/>
                <a:cs typeface="Meiryo UI"/>
              </a:rPr>
              <a:t>T</a:t>
            </a:r>
            <a:r>
              <a:rPr dirty="0" sz="1200">
                <a:latin typeface="Meiryo UI"/>
                <a:cs typeface="Meiryo UI"/>
              </a:rPr>
              <a:t>人材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能力の明確化</a:t>
            </a:r>
            <a:r>
              <a:rPr dirty="0" sz="1200" spc="-15">
                <a:latin typeface="Meiryo UI"/>
                <a:cs typeface="Meiryo UI"/>
              </a:rPr>
              <a:t>や</a:t>
            </a:r>
            <a:r>
              <a:rPr dirty="0" sz="1200" spc="-5">
                <a:latin typeface="Meiryo UI"/>
                <a:cs typeface="Meiryo UI"/>
              </a:rPr>
              <a:t>、学び</a:t>
            </a:r>
            <a:r>
              <a:rPr dirty="0" sz="1200">
                <a:latin typeface="Meiryo UI"/>
                <a:cs typeface="Meiryo UI"/>
              </a:rPr>
              <a:t>直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よる </a:t>
            </a:r>
            <a:r>
              <a:rPr dirty="0" sz="1200">
                <a:latin typeface="Meiryo UI"/>
                <a:cs typeface="Meiryo UI"/>
              </a:rPr>
              <a:t>人材育成が進め</a:t>
            </a:r>
            <a:r>
              <a:rPr dirty="0" sz="1200" spc="-5">
                <a:latin typeface="Meiryo UI"/>
                <a:cs typeface="Meiryo UI"/>
              </a:rPr>
              <a:t>ら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期待</a:t>
            </a:r>
            <a:endParaRPr sz="1200">
              <a:latin typeface="Meiryo UI"/>
              <a:cs typeface="Meiryo UI"/>
            </a:endParaRPr>
          </a:p>
          <a:p>
            <a:pPr marL="355600" marR="5080" indent="-342900">
              <a:lnSpc>
                <a:spcPct val="104200"/>
              </a:lnSpc>
              <a:spcBef>
                <a:spcPts val="600"/>
              </a:spcBef>
              <a:buClr>
                <a:srgbClr val="00206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大学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含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産学連携で人材育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成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進め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有効であ</a:t>
            </a:r>
            <a:r>
              <a:rPr dirty="0" sz="1200" spc="-5">
                <a:latin typeface="Meiryo UI"/>
                <a:cs typeface="Meiryo UI"/>
              </a:rPr>
              <a:t>る。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とっ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 spc="-10">
                <a:latin typeface="Meiryo UI"/>
                <a:cs typeface="Meiryo UI"/>
              </a:rPr>
              <a:t>は、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自社の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プ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ロ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ジェ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トを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大学とと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もに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取り組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む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A</a:t>
            </a:r>
            <a:r>
              <a:rPr dirty="0" sz="1200" spc="-5">
                <a:latin typeface="Meiryo UI"/>
                <a:cs typeface="Meiryo UI"/>
              </a:rPr>
              <a:t>I</a:t>
            </a:r>
            <a:r>
              <a:rPr dirty="0" sz="1200">
                <a:latin typeface="Meiryo UI"/>
                <a:cs typeface="Meiryo UI"/>
              </a:rPr>
              <a:t>やデー</a:t>
            </a:r>
            <a:r>
              <a:rPr dirty="0" sz="1200" spc="-15">
                <a:latin typeface="Meiryo UI"/>
                <a:cs typeface="Meiryo UI"/>
              </a:rPr>
              <a:t>タ</a:t>
            </a:r>
            <a:r>
              <a:rPr dirty="0" sz="1200">
                <a:latin typeface="Meiryo UI"/>
                <a:cs typeface="Meiryo UI"/>
              </a:rPr>
              <a:t>活用の </a:t>
            </a:r>
            <a:r>
              <a:rPr dirty="0" sz="1200" spc="5">
                <a:latin typeface="Meiryo UI"/>
                <a:cs typeface="Meiryo UI"/>
              </a:rPr>
              <a:t>ス</a:t>
            </a:r>
            <a:r>
              <a:rPr dirty="0" sz="1200">
                <a:latin typeface="Meiryo UI"/>
                <a:cs typeface="Meiryo UI"/>
              </a:rPr>
              <a:t>キル</a:t>
            </a:r>
            <a:r>
              <a:rPr dirty="0" sz="1200" spc="-5">
                <a:latin typeface="Meiryo UI"/>
                <a:cs typeface="Meiryo UI"/>
              </a:rPr>
              <a:t>を</a:t>
            </a:r>
            <a:r>
              <a:rPr dirty="0" sz="1200">
                <a:latin typeface="Meiryo UI"/>
                <a:cs typeface="Meiryo UI"/>
              </a:rPr>
              <a:t>実践的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獲得で</a:t>
            </a:r>
            <a:r>
              <a:rPr dirty="0" sz="1200" spc="-5">
                <a:latin typeface="Meiryo UI"/>
                <a:cs typeface="Meiryo UI"/>
              </a:rPr>
              <a:t>きる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 spc="-10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大学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15">
                <a:latin typeface="Meiryo UI"/>
                <a:cs typeface="Meiryo UI"/>
              </a:rPr>
              <a:t>と</a:t>
            </a:r>
            <a:r>
              <a:rPr dirty="0" sz="1200">
                <a:latin typeface="Meiryo UI"/>
                <a:cs typeface="Meiryo UI"/>
              </a:rPr>
              <a:t>っ</a:t>
            </a:r>
            <a:r>
              <a:rPr dirty="0" sz="1200" spc="-10">
                <a:latin typeface="Meiryo UI"/>
                <a:cs typeface="Meiryo UI"/>
              </a:rPr>
              <a:t>て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企業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持</a:t>
            </a:r>
            <a:r>
              <a:rPr dirty="0" sz="1200" spc="5">
                <a:latin typeface="Meiryo UI"/>
                <a:cs typeface="Meiryo UI"/>
              </a:rPr>
              <a:t>つ</a:t>
            </a:r>
            <a:r>
              <a:rPr dirty="0" sz="1200" spc="-10">
                <a:latin typeface="Meiryo UI"/>
                <a:cs typeface="Meiryo UI"/>
              </a:rPr>
              <a:t>デー</a:t>
            </a:r>
            <a:r>
              <a:rPr dirty="0" sz="1200" spc="-5">
                <a:latin typeface="Meiryo UI"/>
                <a:cs typeface="Meiryo UI"/>
              </a:rPr>
              <a:t>タを</a:t>
            </a:r>
            <a:r>
              <a:rPr dirty="0" sz="1200">
                <a:latin typeface="Meiryo UI"/>
                <a:cs typeface="Meiryo UI"/>
              </a:rPr>
              <a:t>活用</a:t>
            </a:r>
            <a:r>
              <a:rPr dirty="0" sz="1200" spc="-10">
                <a:latin typeface="Meiryo UI"/>
                <a:cs typeface="Meiryo UI"/>
              </a:rPr>
              <a:t>で</a:t>
            </a:r>
            <a:r>
              <a:rPr dirty="0" sz="1200" spc="-5">
                <a:latin typeface="Meiryo UI"/>
                <a:cs typeface="Meiryo UI"/>
              </a:rPr>
              <a:t>きる</a:t>
            </a:r>
            <a:r>
              <a:rPr dirty="0" sz="1200" spc="-10">
                <a:latin typeface="Meiryo UI"/>
                <a:cs typeface="Meiryo UI"/>
              </a:rPr>
              <a:t>ため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sz="1200">
                <a:latin typeface="Meiryo UI"/>
                <a:cs typeface="Meiryo UI"/>
              </a:rPr>
              <a:t>研究</a:t>
            </a:r>
            <a:r>
              <a:rPr dirty="0" sz="1200" spc="5">
                <a:latin typeface="Meiryo UI"/>
                <a:cs typeface="Meiryo UI"/>
              </a:rPr>
              <a:t>な</a:t>
            </a:r>
            <a:r>
              <a:rPr dirty="0" sz="1200" spc="-5">
                <a:latin typeface="Meiryo UI"/>
                <a:cs typeface="Meiryo UI"/>
              </a:rPr>
              <a:t>らび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>
                <a:latin typeface="Meiryo UI"/>
                <a:cs typeface="Meiryo UI"/>
              </a:rPr>
              <a:t>教育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良</a:t>
            </a:r>
            <a:r>
              <a:rPr dirty="0" sz="1200" spc="-10">
                <a:latin typeface="Meiryo UI"/>
                <a:cs typeface="Meiryo UI"/>
              </a:rPr>
              <a:t>い</a:t>
            </a:r>
            <a:r>
              <a:rPr dirty="0" sz="1200">
                <a:latin typeface="Meiryo UI"/>
                <a:cs typeface="Meiryo UI"/>
              </a:rPr>
              <a:t>教材と</a:t>
            </a:r>
            <a:r>
              <a:rPr dirty="0" sz="1200" spc="-10">
                <a:latin typeface="Meiryo UI"/>
                <a:cs typeface="Meiryo UI"/>
              </a:rPr>
              <a:t>な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  <a:p>
            <a:pPr marL="35306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Meiryo UI"/>
                <a:cs typeface="Meiryo UI"/>
              </a:rPr>
              <a:t>2018</a:t>
            </a:r>
            <a:r>
              <a:rPr dirty="0" sz="1200">
                <a:latin typeface="Meiryo UI"/>
                <a:cs typeface="Meiryo UI"/>
              </a:rPr>
              <a:t>年度</a:t>
            </a:r>
            <a:r>
              <a:rPr dirty="0" sz="1200" spc="-5">
                <a:latin typeface="Meiryo UI"/>
                <a:cs typeface="Meiryo UI"/>
              </a:rPr>
              <a:t>よ</a:t>
            </a:r>
            <a:r>
              <a:rPr dirty="0" sz="1200">
                <a:latin typeface="Meiryo UI"/>
                <a:cs typeface="Meiryo UI"/>
              </a:rPr>
              <a:t>り</a:t>
            </a:r>
            <a:r>
              <a:rPr dirty="0" sz="1200" spc="-5">
                <a:latin typeface="Meiryo UI"/>
                <a:cs typeface="Meiryo UI"/>
              </a:rPr>
              <a:t>、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第四次産業革命ス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ル習得講座認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制度</a:t>
            </a:r>
            <a:r>
              <a:rPr dirty="0" sz="1200">
                <a:latin typeface="Meiryo UI"/>
                <a:cs typeface="Meiryo UI"/>
              </a:rPr>
              <a:t>が運用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5">
                <a:latin typeface="Meiryo UI"/>
                <a:cs typeface="Meiryo UI"/>
              </a:rPr>
              <a:t>て</a:t>
            </a:r>
            <a:r>
              <a:rPr dirty="0" sz="1200">
                <a:latin typeface="Meiryo UI"/>
                <a:cs typeface="Meiryo UI"/>
              </a:rPr>
              <a:t>い</a:t>
            </a:r>
            <a:r>
              <a:rPr dirty="0" sz="1200" spc="-5">
                <a:latin typeface="Meiryo UI"/>
                <a:cs typeface="Meiryo UI"/>
              </a:rPr>
              <a:t>る。大</a:t>
            </a:r>
            <a:r>
              <a:rPr dirty="0" sz="1200">
                <a:latin typeface="Meiryo UI"/>
                <a:cs typeface="Meiryo UI"/>
              </a:rPr>
              <a:t>学及</a:t>
            </a:r>
            <a:r>
              <a:rPr dirty="0" sz="1200" spc="-5">
                <a:latin typeface="Meiryo UI"/>
                <a:cs typeface="Meiryo UI"/>
              </a:rPr>
              <a:t>び</a:t>
            </a:r>
            <a:r>
              <a:rPr dirty="0" sz="1200">
                <a:latin typeface="Meiryo UI"/>
                <a:cs typeface="Meiryo UI"/>
              </a:rPr>
              <a:t>大学と連携</a:t>
            </a:r>
            <a:r>
              <a:rPr dirty="0" sz="1200" spc="-5">
                <a:latin typeface="Meiryo UI"/>
                <a:cs typeface="Meiryo UI"/>
              </a:rPr>
              <a:t>し</a:t>
            </a:r>
            <a:r>
              <a:rPr dirty="0" sz="1200" spc="5">
                <a:latin typeface="Meiryo UI"/>
                <a:cs typeface="Meiryo UI"/>
              </a:rPr>
              <a:t>た</a:t>
            </a:r>
            <a:r>
              <a:rPr dirty="0" sz="1200">
                <a:latin typeface="Meiryo UI"/>
                <a:cs typeface="Meiryo UI"/>
              </a:rPr>
              <a:t>民間の講座</a:t>
            </a:r>
            <a:r>
              <a:rPr dirty="0" sz="1200" spc="-5">
                <a:latin typeface="Meiryo UI"/>
                <a:cs typeface="Meiryo UI"/>
              </a:rPr>
              <a:t>も</a:t>
            </a:r>
            <a:r>
              <a:rPr dirty="0" sz="1200">
                <a:latin typeface="Meiryo UI"/>
                <a:cs typeface="Meiryo UI"/>
              </a:rPr>
              <a:t>増</a:t>
            </a:r>
            <a:r>
              <a:rPr dirty="0" sz="1200" spc="-10">
                <a:latin typeface="Meiryo UI"/>
                <a:cs typeface="Meiryo UI"/>
              </a:rPr>
              <a:t>えて</a:t>
            </a:r>
            <a:r>
              <a:rPr dirty="0" sz="1200" spc="-5">
                <a:latin typeface="Meiryo UI"/>
                <a:cs typeface="Meiryo UI"/>
              </a:rPr>
              <a:t>き</a:t>
            </a:r>
            <a:r>
              <a:rPr dirty="0" sz="1200" spc="-10">
                <a:latin typeface="Meiryo UI"/>
                <a:cs typeface="Meiryo UI"/>
              </a:rPr>
              <a:t>てい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</a:t>
            </a:r>
            <a:r>
              <a:rPr dirty="0" sz="1200" spc="-10">
                <a:latin typeface="Meiryo UI"/>
                <a:cs typeface="Meiryo UI"/>
              </a:rPr>
              <a:t>か</a:t>
            </a:r>
            <a:r>
              <a:rPr dirty="0" sz="1200" spc="-5">
                <a:latin typeface="Meiryo UI"/>
                <a:cs typeface="Meiryo UI"/>
              </a:rPr>
              <a:t>ら、</a:t>
            </a:r>
            <a:r>
              <a:rPr dirty="0" sz="1200">
                <a:latin typeface="Meiryo UI"/>
                <a:cs typeface="Meiryo UI"/>
              </a:rPr>
              <a:t>今後も</a:t>
            </a:r>
            <a:endParaRPr sz="120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013" y="6476664"/>
            <a:ext cx="2668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産学の連携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促進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るこ</a:t>
            </a:r>
            <a:r>
              <a:rPr dirty="0" sz="1200">
                <a:latin typeface="Meiryo UI"/>
                <a:cs typeface="Meiryo UI"/>
              </a:rPr>
              <a:t>とが期待</a:t>
            </a:r>
            <a:r>
              <a:rPr dirty="0" sz="1200" spc="-5">
                <a:latin typeface="Meiryo UI"/>
                <a:cs typeface="Meiryo UI"/>
              </a:rPr>
              <a:t>さ</a:t>
            </a:r>
            <a:r>
              <a:rPr dirty="0" sz="1200">
                <a:latin typeface="Meiryo UI"/>
                <a:cs typeface="Meiryo UI"/>
              </a:rPr>
              <a:t>れ</a:t>
            </a:r>
            <a:r>
              <a:rPr dirty="0" sz="1200" spc="-5">
                <a:latin typeface="Meiryo UI"/>
                <a:cs typeface="Meiryo UI"/>
              </a:rPr>
              <a:t>る</a:t>
            </a:r>
            <a:r>
              <a:rPr dirty="0" sz="1200">
                <a:latin typeface="Meiryo UI"/>
                <a:cs typeface="Meiryo UI"/>
              </a:rPr>
              <a:t>。</a:t>
            </a:r>
            <a:endParaRPr sz="12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9995" y="1336357"/>
            <a:ext cx="7108190" cy="4570730"/>
            <a:chOff x="729995" y="1336357"/>
            <a:chExt cx="7108190" cy="4570730"/>
          </a:xfrm>
        </p:grpSpPr>
        <p:sp>
          <p:nvSpPr>
            <p:cNvPr id="3" name="object 3"/>
            <p:cNvSpPr/>
            <p:nvPr/>
          </p:nvSpPr>
          <p:spPr>
            <a:xfrm>
              <a:off x="761999" y="1341119"/>
              <a:ext cx="7071359" cy="1888489"/>
            </a:xfrm>
            <a:custGeom>
              <a:avLst/>
              <a:gdLst/>
              <a:ahLst/>
              <a:cxnLst/>
              <a:rect l="l" t="t" r="r" b="b"/>
              <a:pathLst>
                <a:path w="7071359" h="1888489">
                  <a:moveTo>
                    <a:pt x="6529374" y="0"/>
                  </a:moveTo>
                  <a:lnTo>
                    <a:pt x="0" y="0"/>
                  </a:lnTo>
                  <a:lnTo>
                    <a:pt x="0" y="1888236"/>
                  </a:lnTo>
                  <a:lnTo>
                    <a:pt x="6529374" y="1888236"/>
                  </a:lnTo>
                  <a:lnTo>
                    <a:pt x="7071359" y="944118"/>
                  </a:lnTo>
                  <a:lnTo>
                    <a:pt x="6529374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1999" y="1341119"/>
              <a:ext cx="7071359" cy="1888489"/>
            </a:xfrm>
            <a:custGeom>
              <a:avLst/>
              <a:gdLst/>
              <a:ahLst/>
              <a:cxnLst/>
              <a:rect l="l" t="t" r="r" b="b"/>
              <a:pathLst>
                <a:path w="7071359" h="1888489">
                  <a:moveTo>
                    <a:pt x="0" y="0"/>
                  </a:moveTo>
                  <a:lnTo>
                    <a:pt x="6529374" y="0"/>
                  </a:lnTo>
                  <a:lnTo>
                    <a:pt x="7071359" y="944118"/>
                  </a:lnTo>
                  <a:lnTo>
                    <a:pt x="6529374" y="1888236"/>
                  </a:lnTo>
                  <a:lnTo>
                    <a:pt x="0" y="18882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9995" y="1802891"/>
              <a:ext cx="5303520" cy="4104640"/>
            </a:xfrm>
            <a:custGeom>
              <a:avLst/>
              <a:gdLst/>
              <a:ahLst/>
              <a:cxnLst/>
              <a:rect l="l" t="t" r="r" b="b"/>
              <a:pathLst>
                <a:path w="5303520" h="4104640">
                  <a:moveTo>
                    <a:pt x="2651760" y="0"/>
                  </a:moveTo>
                  <a:lnTo>
                    <a:pt x="0" y="0"/>
                  </a:lnTo>
                  <a:lnTo>
                    <a:pt x="0" y="4104132"/>
                  </a:lnTo>
                  <a:lnTo>
                    <a:pt x="2651760" y="4104132"/>
                  </a:lnTo>
                  <a:lnTo>
                    <a:pt x="2705873" y="4103713"/>
                  </a:lnTo>
                  <a:lnTo>
                    <a:pt x="2759722" y="4102462"/>
                  </a:lnTo>
                  <a:lnTo>
                    <a:pt x="2813297" y="4100386"/>
                  </a:lnTo>
                  <a:lnTo>
                    <a:pt x="2866588" y="4097495"/>
                  </a:lnTo>
                  <a:lnTo>
                    <a:pt x="2919584" y="4093795"/>
                  </a:lnTo>
                  <a:lnTo>
                    <a:pt x="2972275" y="4089294"/>
                  </a:lnTo>
                  <a:lnTo>
                    <a:pt x="3024651" y="4084001"/>
                  </a:lnTo>
                  <a:lnTo>
                    <a:pt x="3076702" y="4077924"/>
                  </a:lnTo>
                  <a:lnTo>
                    <a:pt x="3128417" y="4071070"/>
                  </a:lnTo>
                  <a:lnTo>
                    <a:pt x="3179785" y="4063447"/>
                  </a:lnTo>
                  <a:lnTo>
                    <a:pt x="3230798" y="4055064"/>
                  </a:lnTo>
                  <a:lnTo>
                    <a:pt x="3281443" y="4045928"/>
                  </a:lnTo>
                  <a:lnTo>
                    <a:pt x="3331712" y="4036047"/>
                  </a:lnTo>
                  <a:lnTo>
                    <a:pt x="3381594" y="4025429"/>
                  </a:lnTo>
                  <a:lnTo>
                    <a:pt x="3431078" y="4014082"/>
                  </a:lnTo>
                  <a:lnTo>
                    <a:pt x="3480155" y="4002015"/>
                  </a:lnTo>
                  <a:lnTo>
                    <a:pt x="3528814" y="3989234"/>
                  </a:lnTo>
                  <a:lnTo>
                    <a:pt x="3577044" y="3975749"/>
                  </a:lnTo>
                  <a:lnTo>
                    <a:pt x="3624836" y="3961566"/>
                  </a:lnTo>
                  <a:lnTo>
                    <a:pt x="3672179" y="3946694"/>
                  </a:lnTo>
                  <a:lnTo>
                    <a:pt x="3719064" y="3931141"/>
                  </a:lnTo>
                  <a:lnTo>
                    <a:pt x="3765478" y="3914915"/>
                  </a:lnTo>
                  <a:lnTo>
                    <a:pt x="3811414" y="3898024"/>
                  </a:lnTo>
                  <a:lnTo>
                    <a:pt x="3856859" y="3880475"/>
                  </a:lnTo>
                  <a:lnTo>
                    <a:pt x="3901804" y="3862277"/>
                  </a:lnTo>
                  <a:lnTo>
                    <a:pt x="3946239" y="3843437"/>
                  </a:lnTo>
                  <a:lnTo>
                    <a:pt x="3990153" y="3823964"/>
                  </a:lnTo>
                  <a:lnTo>
                    <a:pt x="4033536" y="3803865"/>
                  </a:lnTo>
                  <a:lnTo>
                    <a:pt x="4076378" y="3783149"/>
                  </a:lnTo>
                  <a:lnTo>
                    <a:pt x="4118669" y="3761823"/>
                  </a:lnTo>
                  <a:lnTo>
                    <a:pt x="4160397" y="3739895"/>
                  </a:lnTo>
                  <a:lnTo>
                    <a:pt x="4201554" y="3717374"/>
                  </a:lnTo>
                  <a:lnTo>
                    <a:pt x="4242128" y="3694267"/>
                  </a:lnTo>
                  <a:lnTo>
                    <a:pt x="4282110" y="3670582"/>
                  </a:lnTo>
                  <a:lnTo>
                    <a:pt x="4321489" y="3646327"/>
                  </a:lnTo>
                  <a:lnTo>
                    <a:pt x="4360254" y="3621511"/>
                  </a:lnTo>
                  <a:lnTo>
                    <a:pt x="4398397" y="3596140"/>
                  </a:lnTo>
                  <a:lnTo>
                    <a:pt x="4435905" y="3570223"/>
                  </a:lnTo>
                  <a:lnTo>
                    <a:pt x="4472770" y="3543768"/>
                  </a:lnTo>
                  <a:lnTo>
                    <a:pt x="4508980" y="3516783"/>
                  </a:lnTo>
                  <a:lnTo>
                    <a:pt x="4544526" y="3489276"/>
                  </a:lnTo>
                  <a:lnTo>
                    <a:pt x="4579397" y="3461255"/>
                  </a:lnTo>
                  <a:lnTo>
                    <a:pt x="4613583" y="3432727"/>
                  </a:lnTo>
                  <a:lnTo>
                    <a:pt x="4647074" y="3403701"/>
                  </a:lnTo>
                  <a:lnTo>
                    <a:pt x="4679859" y="3374185"/>
                  </a:lnTo>
                  <a:lnTo>
                    <a:pt x="4711928" y="3344186"/>
                  </a:lnTo>
                  <a:lnTo>
                    <a:pt x="4743271" y="3313712"/>
                  </a:lnTo>
                  <a:lnTo>
                    <a:pt x="4773877" y="3282773"/>
                  </a:lnTo>
                  <a:lnTo>
                    <a:pt x="4803737" y="3251374"/>
                  </a:lnTo>
                  <a:lnTo>
                    <a:pt x="4832840" y="3219525"/>
                  </a:lnTo>
                  <a:lnTo>
                    <a:pt x="4861176" y="3187233"/>
                  </a:lnTo>
                  <a:lnTo>
                    <a:pt x="4888734" y="3154507"/>
                  </a:lnTo>
                  <a:lnTo>
                    <a:pt x="4915504" y="3121354"/>
                  </a:lnTo>
                  <a:lnTo>
                    <a:pt x="4941476" y="3087782"/>
                  </a:lnTo>
                  <a:lnTo>
                    <a:pt x="4966640" y="3053799"/>
                  </a:lnTo>
                  <a:lnTo>
                    <a:pt x="4990986" y="3019413"/>
                  </a:lnTo>
                  <a:lnTo>
                    <a:pt x="5014502" y="2984632"/>
                  </a:lnTo>
                  <a:lnTo>
                    <a:pt x="5037179" y="2949464"/>
                  </a:lnTo>
                  <a:lnTo>
                    <a:pt x="5059007" y="2913917"/>
                  </a:lnTo>
                  <a:lnTo>
                    <a:pt x="5079975" y="2877999"/>
                  </a:lnTo>
                  <a:lnTo>
                    <a:pt x="5100073" y="2841717"/>
                  </a:lnTo>
                  <a:lnTo>
                    <a:pt x="5119291" y="2805081"/>
                  </a:lnTo>
                  <a:lnTo>
                    <a:pt x="5137619" y="2768097"/>
                  </a:lnTo>
                  <a:lnTo>
                    <a:pt x="5155045" y="2730774"/>
                  </a:lnTo>
                  <a:lnTo>
                    <a:pt x="5171561" y="2693119"/>
                  </a:lnTo>
                  <a:lnTo>
                    <a:pt x="5187155" y="2655141"/>
                  </a:lnTo>
                  <a:lnTo>
                    <a:pt x="5201817" y="2616848"/>
                  </a:lnTo>
                  <a:lnTo>
                    <a:pt x="5215538" y="2578247"/>
                  </a:lnTo>
                  <a:lnTo>
                    <a:pt x="5228306" y="2539346"/>
                  </a:lnTo>
                  <a:lnTo>
                    <a:pt x="5240112" y="2500154"/>
                  </a:lnTo>
                  <a:lnTo>
                    <a:pt x="5250946" y="2460678"/>
                  </a:lnTo>
                  <a:lnTo>
                    <a:pt x="5260796" y="2420926"/>
                  </a:lnTo>
                  <a:lnTo>
                    <a:pt x="5269653" y="2380907"/>
                  </a:lnTo>
                  <a:lnTo>
                    <a:pt x="5277507" y="2340628"/>
                  </a:lnTo>
                  <a:lnTo>
                    <a:pt x="5284346" y="2300097"/>
                  </a:lnTo>
                  <a:lnTo>
                    <a:pt x="5290162" y="2259322"/>
                  </a:lnTo>
                  <a:lnTo>
                    <a:pt x="5294943" y="2218310"/>
                  </a:lnTo>
                  <a:lnTo>
                    <a:pt x="5298680" y="2177071"/>
                  </a:lnTo>
                  <a:lnTo>
                    <a:pt x="5301362" y="2135612"/>
                  </a:lnTo>
                  <a:lnTo>
                    <a:pt x="5302978" y="2093941"/>
                  </a:lnTo>
                  <a:lnTo>
                    <a:pt x="5303520" y="2052066"/>
                  </a:lnTo>
                  <a:lnTo>
                    <a:pt x="5302978" y="2010190"/>
                  </a:lnTo>
                  <a:lnTo>
                    <a:pt x="5301362" y="1968519"/>
                  </a:lnTo>
                  <a:lnTo>
                    <a:pt x="5298680" y="1927060"/>
                  </a:lnTo>
                  <a:lnTo>
                    <a:pt x="5294943" y="1885821"/>
                  </a:lnTo>
                  <a:lnTo>
                    <a:pt x="5290162" y="1844809"/>
                  </a:lnTo>
                  <a:lnTo>
                    <a:pt x="5284346" y="1804034"/>
                  </a:lnTo>
                  <a:lnTo>
                    <a:pt x="5277507" y="1763503"/>
                  </a:lnTo>
                  <a:lnTo>
                    <a:pt x="5269653" y="1723224"/>
                  </a:lnTo>
                  <a:lnTo>
                    <a:pt x="5260796" y="1683205"/>
                  </a:lnTo>
                  <a:lnTo>
                    <a:pt x="5250946" y="1643453"/>
                  </a:lnTo>
                  <a:lnTo>
                    <a:pt x="5240112" y="1603977"/>
                  </a:lnTo>
                  <a:lnTo>
                    <a:pt x="5228306" y="1564785"/>
                  </a:lnTo>
                  <a:lnTo>
                    <a:pt x="5215538" y="1525884"/>
                  </a:lnTo>
                  <a:lnTo>
                    <a:pt x="5201817" y="1487283"/>
                  </a:lnTo>
                  <a:lnTo>
                    <a:pt x="5187155" y="1448990"/>
                  </a:lnTo>
                  <a:lnTo>
                    <a:pt x="5171561" y="1411012"/>
                  </a:lnTo>
                  <a:lnTo>
                    <a:pt x="5155045" y="1373357"/>
                  </a:lnTo>
                  <a:lnTo>
                    <a:pt x="5137619" y="1336034"/>
                  </a:lnTo>
                  <a:lnTo>
                    <a:pt x="5119291" y="1299050"/>
                  </a:lnTo>
                  <a:lnTo>
                    <a:pt x="5100073" y="1262414"/>
                  </a:lnTo>
                  <a:lnTo>
                    <a:pt x="5079975" y="1226132"/>
                  </a:lnTo>
                  <a:lnTo>
                    <a:pt x="5059007" y="1190214"/>
                  </a:lnTo>
                  <a:lnTo>
                    <a:pt x="5037179" y="1154667"/>
                  </a:lnTo>
                  <a:lnTo>
                    <a:pt x="5014502" y="1119499"/>
                  </a:lnTo>
                  <a:lnTo>
                    <a:pt x="4990986" y="1084718"/>
                  </a:lnTo>
                  <a:lnTo>
                    <a:pt x="4966640" y="1050332"/>
                  </a:lnTo>
                  <a:lnTo>
                    <a:pt x="4941476" y="1016349"/>
                  </a:lnTo>
                  <a:lnTo>
                    <a:pt x="4915504" y="982777"/>
                  </a:lnTo>
                  <a:lnTo>
                    <a:pt x="4888734" y="949624"/>
                  </a:lnTo>
                  <a:lnTo>
                    <a:pt x="4861176" y="916898"/>
                  </a:lnTo>
                  <a:lnTo>
                    <a:pt x="4832840" y="884606"/>
                  </a:lnTo>
                  <a:lnTo>
                    <a:pt x="4803737" y="852757"/>
                  </a:lnTo>
                  <a:lnTo>
                    <a:pt x="4773877" y="821358"/>
                  </a:lnTo>
                  <a:lnTo>
                    <a:pt x="4743271" y="790419"/>
                  </a:lnTo>
                  <a:lnTo>
                    <a:pt x="4711928" y="759945"/>
                  </a:lnTo>
                  <a:lnTo>
                    <a:pt x="4679859" y="729946"/>
                  </a:lnTo>
                  <a:lnTo>
                    <a:pt x="4647074" y="700430"/>
                  </a:lnTo>
                  <a:lnTo>
                    <a:pt x="4613583" y="671404"/>
                  </a:lnTo>
                  <a:lnTo>
                    <a:pt x="4579397" y="642876"/>
                  </a:lnTo>
                  <a:lnTo>
                    <a:pt x="4544526" y="614855"/>
                  </a:lnTo>
                  <a:lnTo>
                    <a:pt x="4508980" y="587348"/>
                  </a:lnTo>
                  <a:lnTo>
                    <a:pt x="4472770" y="560363"/>
                  </a:lnTo>
                  <a:lnTo>
                    <a:pt x="4435905" y="533908"/>
                  </a:lnTo>
                  <a:lnTo>
                    <a:pt x="4398397" y="507991"/>
                  </a:lnTo>
                  <a:lnTo>
                    <a:pt x="4360254" y="482620"/>
                  </a:lnTo>
                  <a:lnTo>
                    <a:pt x="4321489" y="457804"/>
                  </a:lnTo>
                  <a:lnTo>
                    <a:pt x="4282110" y="433549"/>
                  </a:lnTo>
                  <a:lnTo>
                    <a:pt x="4242128" y="409864"/>
                  </a:lnTo>
                  <a:lnTo>
                    <a:pt x="4201554" y="386757"/>
                  </a:lnTo>
                  <a:lnTo>
                    <a:pt x="4160397" y="364236"/>
                  </a:lnTo>
                  <a:lnTo>
                    <a:pt x="4118669" y="342308"/>
                  </a:lnTo>
                  <a:lnTo>
                    <a:pt x="4076378" y="320982"/>
                  </a:lnTo>
                  <a:lnTo>
                    <a:pt x="4033536" y="300266"/>
                  </a:lnTo>
                  <a:lnTo>
                    <a:pt x="3990153" y="280167"/>
                  </a:lnTo>
                  <a:lnTo>
                    <a:pt x="3946239" y="260694"/>
                  </a:lnTo>
                  <a:lnTo>
                    <a:pt x="3901804" y="241854"/>
                  </a:lnTo>
                  <a:lnTo>
                    <a:pt x="3856859" y="223656"/>
                  </a:lnTo>
                  <a:lnTo>
                    <a:pt x="3811414" y="206107"/>
                  </a:lnTo>
                  <a:lnTo>
                    <a:pt x="3765478" y="189216"/>
                  </a:lnTo>
                  <a:lnTo>
                    <a:pt x="3719064" y="172990"/>
                  </a:lnTo>
                  <a:lnTo>
                    <a:pt x="3672179" y="157437"/>
                  </a:lnTo>
                  <a:lnTo>
                    <a:pt x="3624836" y="142565"/>
                  </a:lnTo>
                  <a:lnTo>
                    <a:pt x="3577044" y="128382"/>
                  </a:lnTo>
                  <a:lnTo>
                    <a:pt x="3528814" y="114897"/>
                  </a:lnTo>
                  <a:lnTo>
                    <a:pt x="3480155" y="102116"/>
                  </a:lnTo>
                  <a:lnTo>
                    <a:pt x="3431078" y="90049"/>
                  </a:lnTo>
                  <a:lnTo>
                    <a:pt x="3381594" y="78702"/>
                  </a:lnTo>
                  <a:lnTo>
                    <a:pt x="3331712" y="68084"/>
                  </a:lnTo>
                  <a:lnTo>
                    <a:pt x="3281443" y="58203"/>
                  </a:lnTo>
                  <a:lnTo>
                    <a:pt x="3230798" y="49067"/>
                  </a:lnTo>
                  <a:lnTo>
                    <a:pt x="3179785" y="40684"/>
                  </a:lnTo>
                  <a:lnTo>
                    <a:pt x="3128417" y="33061"/>
                  </a:lnTo>
                  <a:lnTo>
                    <a:pt x="3076702" y="26207"/>
                  </a:lnTo>
                  <a:lnTo>
                    <a:pt x="3024651" y="20130"/>
                  </a:lnTo>
                  <a:lnTo>
                    <a:pt x="2972275" y="14837"/>
                  </a:lnTo>
                  <a:lnTo>
                    <a:pt x="2919584" y="10336"/>
                  </a:lnTo>
                  <a:lnTo>
                    <a:pt x="2866588" y="6636"/>
                  </a:lnTo>
                  <a:lnTo>
                    <a:pt x="2813297" y="3745"/>
                  </a:lnTo>
                  <a:lnTo>
                    <a:pt x="2759722" y="1669"/>
                  </a:lnTo>
                  <a:lnTo>
                    <a:pt x="2705873" y="418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2886" y="1837181"/>
              <a:ext cx="2059305" cy="1396365"/>
            </a:xfrm>
            <a:custGeom>
              <a:avLst/>
              <a:gdLst/>
              <a:ahLst/>
              <a:cxnLst/>
              <a:rect l="l" t="t" r="r" b="b"/>
              <a:pathLst>
                <a:path w="2059305" h="1396364">
                  <a:moveTo>
                    <a:pt x="0" y="0"/>
                  </a:moveTo>
                  <a:lnTo>
                    <a:pt x="1886800" y="0"/>
                  </a:lnTo>
                  <a:lnTo>
                    <a:pt x="2058924" y="697992"/>
                  </a:lnTo>
                  <a:lnTo>
                    <a:pt x="1886800" y="1395984"/>
                  </a:lnTo>
                  <a:lnTo>
                    <a:pt x="0" y="1395984"/>
                  </a:lnTo>
                  <a:lnTo>
                    <a:pt x="0" y="0"/>
                  </a:lnTo>
                  <a:close/>
                </a:path>
              </a:pathLst>
            </a:custGeom>
            <a:ln w="32004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5713" y="1837181"/>
              <a:ext cx="2646045" cy="1388745"/>
            </a:xfrm>
            <a:custGeom>
              <a:avLst/>
              <a:gdLst/>
              <a:ahLst/>
              <a:cxnLst/>
              <a:rect l="l" t="t" r="r" b="b"/>
              <a:pathLst>
                <a:path w="2646045" h="1388745">
                  <a:moveTo>
                    <a:pt x="2439225" y="0"/>
                  </a:moveTo>
                  <a:lnTo>
                    <a:pt x="0" y="0"/>
                  </a:lnTo>
                  <a:lnTo>
                    <a:pt x="0" y="1388364"/>
                  </a:lnTo>
                  <a:lnTo>
                    <a:pt x="2439225" y="1388364"/>
                  </a:lnTo>
                  <a:lnTo>
                    <a:pt x="2645664" y="694182"/>
                  </a:lnTo>
                  <a:lnTo>
                    <a:pt x="2439225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5713" y="1837181"/>
              <a:ext cx="2646045" cy="1388745"/>
            </a:xfrm>
            <a:custGeom>
              <a:avLst/>
              <a:gdLst/>
              <a:ahLst/>
              <a:cxnLst/>
              <a:rect l="l" t="t" r="r" b="b"/>
              <a:pathLst>
                <a:path w="2646045" h="1388745">
                  <a:moveTo>
                    <a:pt x="0" y="0"/>
                  </a:moveTo>
                  <a:lnTo>
                    <a:pt x="2439225" y="0"/>
                  </a:lnTo>
                  <a:lnTo>
                    <a:pt x="2645664" y="694182"/>
                  </a:lnTo>
                  <a:lnTo>
                    <a:pt x="2439225" y="1388364"/>
                  </a:lnTo>
                  <a:lnTo>
                    <a:pt x="0" y="138836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04893" y="1869019"/>
            <a:ext cx="2378710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刷新集中期間（D</a:t>
            </a:r>
            <a:r>
              <a:rPr dirty="0" u="sng" sz="10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X</a:t>
            </a:r>
            <a:r>
              <a:rPr dirty="0" u="sng" sz="1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ファー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ト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期</a:t>
            </a:r>
            <a:r>
              <a:rPr dirty="0" u="sng" sz="1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間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）</a:t>
            </a:r>
            <a:endParaRPr sz="10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u="sng" sz="1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【</a:t>
            </a:r>
            <a:r>
              <a:rPr dirty="0" u="sng" sz="1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2021～2025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】</a:t>
            </a:r>
            <a:endParaRPr sz="1000">
              <a:latin typeface="Meiryo UI"/>
              <a:cs typeface="Meiryo UI"/>
            </a:endParaRPr>
          </a:p>
          <a:p>
            <a:pPr marL="91440" marR="59690" indent="-79375">
              <a:lnSpc>
                <a:spcPct val="103400"/>
              </a:lnSpc>
              <a:spcBef>
                <a:spcPts val="195"/>
              </a:spcBef>
              <a:buSzPct val="88888"/>
              <a:buFont typeface="Wingdings"/>
              <a:buChar char=""/>
              <a:tabLst>
                <a:tab pos="106045" algn="l"/>
              </a:tabLst>
            </a:pPr>
            <a:r>
              <a:rPr dirty="0" sz="900" spc="20">
                <a:latin typeface="Meiryo UI"/>
                <a:cs typeface="Meiryo UI"/>
              </a:rPr>
              <a:t>経営戦略</a:t>
            </a:r>
            <a:r>
              <a:rPr dirty="0" sz="900" spc="10">
                <a:latin typeface="Meiryo UI"/>
                <a:cs typeface="Meiryo UI"/>
              </a:rPr>
              <a:t>を</a:t>
            </a:r>
            <a:r>
              <a:rPr dirty="0" sz="900" spc="20">
                <a:latin typeface="Meiryo UI"/>
                <a:cs typeface="Meiryo UI"/>
              </a:rPr>
              <a:t>踏</a:t>
            </a:r>
            <a:r>
              <a:rPr dirty="0" sz="900" spc="10">
                <a:latin typeface="Meiryo UI"/>
                <a:cs typeface="Meiryo UI"/>
              </a:rPr>
              <a:t>ま</a:t>
            </a:r>
            <a:r>
              <a:rPr dirty="0" sz="900" spc="5">
                <a:latin typeface="Meiryo UI"/>
                <a:cs typeface="Meiryo UI"/>
              </a:rPr>
              <a:t>えた</a:t>
            </a:r>
            <a:r>
              <a:rPr dirty="0" sz="900" spc="15">
                <a:latin typeface="Meiryo UI"/>
                <a:cs typeface="Meiryo UI"/>
              </a:rPr>
              <a:t>システム</a:t>
            </a:r>
            <a:r>
              <a:rPr dirty="0" sz="900" spc="20">
                <a:latin typeface="Meiryo UI"/>
                <a:cs typeface="Meiryo UI"/>
              </a:rPr>
              <a:t>刷新</a:t>
            </a:r>
            <a:r>
              <a:rPr dirty="0" sz="900" spc="10">
                <a:latin typeface="Meiryo UI"/>
                <a:cs typeface="Meiryo UI"/>
              </a:rPr>
              <a:t>を</a:t>
            </a:r>
            <a:r>
              <a:rPr dirty="0" sz="900" spc="20">
                <a:latin typeface="Meiryo UI"/>
                <a:cs typeface="Meiryo UI"/>
              </a:rPr>
              <a:t>経営</a:t>
            </a:r>
            <a:r>
              <a:rPr dirty="0" sz="900" spc="15">
                <a:latin typeface="Meiryo UI"/>
                <a:cs typeface="Meiryo UI"/>
              </a:rPr>
              <a:t>の</a:t>
            </a:r>
            <a:r>
              <a:rPr dirty="0" sz="900" spc="20">
                <a:latin typeface="Meiryo UI"/>
                <a:cs typeface="Meiryo UI"/>
              </a:rPr>
              <a:t>最優 先課題</a:t>
            </a:r>
            <a:r>
              <a:rPr dirty="0" sz="900" spc="5">
                <a:latin typeface="Meiryo UI"/>
                <a:cs typeface="Meiryo UI"/>
              </a:rPr>
              <a:t>と</a:t>
            </a:r>
            <a:r>
              <a:rPr dirty="0" sz="900" spc="15">
                <a:latin typeface="Meiryo UI"/>
                <a:cs typeface="Meiryo UI"/>
              </a:rPr>
              <a:t>し</a:t>
            </a:r>
            <a:r>
              <a:rPr dirty="0" sz="900" spc="10">
                <a:latin typeface="Meiryo UI"/>
                <a:cs typeface="Meiryo UI"/>
              </a:rPr>
              <a:t>、</a:t>
            </a:r>
            <a:r>
              <a:rPr dirty="0" sz="900" spc="20">
                <a:latin typeface="Meiryo UI"/>
                <a:cs typeface="Meiryo UI"/>
              </a:rPr>
              <a:t>計画的な</a:t>
            </a:r>
            <a:r>
              <a:rPr dirty="0" sz="900" spc="15">
                <a:latin typeface="Meiryo UI"/>
                <a:cs typeface="Meiryo UI"/>
              </a:rPr>
              <a:t>システム</a:t>
            </a:r>
            <a:r>
              <a:rPr dirty="0" sz="900" spc="20">
                <a:latin typeface="Meiryo UI"/>
                <a:cs typeface="Meiryo UI"/>
              </a:rPr>
              <a:t>刷新</a:t>
            </a:r>
            <a:r>
              <a:rPr dirty="0" sz="900" spc="10">
                <a:latin typeface="Meiryo UI"/>
                <a:cs typeface="Meiryo UI"/>
              </a:rPr>
              <a:t>を</a:t>
            </a:r>
            <a:r>
              <a:rPr dirty="0" sz="900" spc="20">
                <a:latin typeface="Meiryo UI"/>
                <a:cs typeface="Meiryo UI"/>
              </a:rPr>
              <a:t>断行</a:t>
            </a:r>
            <a:endParaRPr sz="900">
              <a:latin typeface="Meiryo UI"/>
              <a:cs typeface="Meiryo UI"/>
            </a:endParaRPr>
          </a:p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z="900" spc="20">
                <a:latin typeface="Meiryo UI"/>
                <a:cs typeface="Meiryo UI"/>
              </a:rPr>
              <a:t>（業種</a:t>
            </a:r>
            <a:r>
              <a:rPr dirty="0" sz="900" spc="15">
                <a:latin typeface="Meiryo UI"/>
                <a:cs typeface="Meiryo UI"/>
              </a:rPr>
              <a:t>・</a:t>
            </a:r>
            <a:r>
              <a:rPr dirty="0" sz="900" spc="20">
                <a:latin typeface="Meiryo UI"/>
                <a:cs typeface="Meiryo UI"/>
              </a:rPr>
              <a:t>企業</a:t>
            </a:r>
            <a:r>
              <a:rPr dirty="0" sz="900" spc="10">
                <a:latin typeface="Meiryo UI"/>
                <a:cs typeface="Meiryo UI"/>
              </a:rPr>
              <a:t>ご</a:t>
            </a:r>
            <a:r>
              <a:rPr dirty="0" sz="900" spc="5">
                <a:latin typeface="Meiryo UI"/>
                <a:cs typeface="Meiryo UI"/>
              </a:rPr>
              <a:t>と</a:t>
            </a:r>
            <a:r>
              <a:rPr dirty="0" sz="900" spc="20">
                <a:latin typeface="Meiryo UI"/>
                <a:cs typeface="Meiryo UI"/>
              </a:rPr>
              <a:t>の特性</a:t>
            </a:r>
            <a:r>
              <a:rPr dirty="0" sz="900" spc="5">
                <a:latin typeface="Meiryo UI"/>
                <a:cs typeface="Meiryo UI"/>
              </a:rPr>
              <a:t>に</a:t>
            </a:r>
            <a:r>
              <a:rPr dirty="0" sz="900" spc="20">
                <a:latin typeface="Meiryo UI"/>
                <a:cs typeface="Meiryo UI"/>
              </a:rPr>
              <a:t>応じ</a:t>
            </a:r>
            <a:r>
              <a:rPr dirty="0" sz="900" spc="5">
                <a:latin typeface="Meiryo UI"/>
                <a:cs typeface="Meiryo UI"/>
              </a:rPr>
              <a:t>た</a:t>
            </a:r>
            <a:r>
              <a:rPr dirty="0" sz="900" spc="20">
                <a:latin typeface="Meiryo UI"/>
                <a:cs typeface="Meiryo UI"/>
              </a:rPr>
              <a:t>形で実施）</a:t>
            </a:r>
            <a:endParaRPr sz="900">
              <a:latin typeface="Meiryo UI"/>
              <a:cs typeface="Meiryo UI"/>
            </a:endParaRPr>
          </a:p>
          <a:p>
            <a:pPr marL="91440" marR="19050" indent="-79375">
              <a:lnSpc>
                <a:spcPct val="103400"/>
              </a:lnSpc>
              <a:spcBef>
                <a:spcPts val="204"/>
              </a:spcBef>
              <a:buSzPct val="88888"/>
              <a:buFont typeface="Wingdings"/>
              <a:buChar char=""/>
              <a:tabLst>
                <a:tab pos="106045" algn="l"/>
              </a:tabLst>
            </a:pPr>
            <a:r>
              <a:rPr dirty="0" sz="900" spc="20">
                <a:latin typeface="Meiryo UI"/>
                <a:cs typeface="Meiryo UI"/>
              </a:rPr>
              <a:t>不要な</a:t>
            </a:r>
            <a:r>
              <a:rPr dirty="0" sz="900" spc="15">
                <a:latin typeface="Meiryo UI"/>
                <a:cs typeface="Meiryo UI"/>
              </a:rPr>
              <a:t>システムの</a:t>
            </a:r>
            <a:r>
              <a:rPr dirty="0" sz="900" spc="20">
                <a:latin typeface="Meiryo UI"/>
                <a:cs typeface="Meiryo UI"/>
              </a:rPr>
              <a:t>廃棄</a:t>
            </a:r>
            <a:r>
              <a:rPr dirty="0" sz="900" spc="10">
                <a:latin typeface="Meiryo UI"/>
                <a:cs typeface="Meiryo UI"/>
              </a:rPr>
              <a:t>、マ</a:t>
            </a:r>
            <a:r>
              <a:rPr dirty="0" sz="900" spc="15">
                <a:latin typeface="Meiryo UI"/>
                <a:cs typeface="Meiryo UI"/>
              </a:rPr>
              <a:t>イ</a:t>
            </a:r>
            <a:r>
              <a:rPr dirty="0" sz="900" spc="10">
                <a:latin typeface="Meiryo UI"/>
                <a:cs typeface="Meiryo UI"/>
              </a:rPr>
              <a:t>ク</a:t>
            </a:r>
            <a:r>
              <a:rPr dirty="0" sz="900" spc="15">
                <a:latin typeface="Meiryo UI"/>
                <a:cs typeface="Meiryo UI"/>
              </a:rPr>
              <a:t>ロサ</a:t>
            </a:r>
            <a:r>
              <a:rPr dirty="0" sz="900" spc="25">
                <a:latin typeface="Meiryo UI"/>
                <a:cs typeface="Meiryo UI"/>
              </a:rPr>
              <a:t>ー</a:t>
            </a:r>
            <a:r>
              <a:rPr dirty="0" sz="900" spc="20">
                <a:latin typeface="Meiryo UI"/>
                <a:cs typeface="Meiryo UI"/>
              </a:rPr>
              <a:t>ビ</a:t>
            </a:r>
            <a:r>
              <a:rPr dirty="0" sz="900" spc="25">
                <a:latin typeface="Meiryo UI"/>
                <a:cs typeface="Meiryo UI"/>
              </a:rPr>
              <a:t>ス</a:t>
            </a:r>
            <a:r>
              <a:rPr dirty="0" sz="900" spc="15">
                <a:latin typeface="Meiryo UI"/>
                <a:cs typeface="Meiryo UI"/>
              </a:rPr>
              <a:t>の</a:t>
            </a:r>
            <a:r>
              <a:rPr dirty="0" sz="900" spc="20">
                <a:latin typeface="Meiryo UI"/>
                <a:cs typeface="Meiryo UI"/>
              </a:rPr>
              <a:t>活用</a:t>
            </a:r>
            <a:r>
              <a:rPr dirty="0" sz="900" spc="15">
                <a:latin typeface="Meiryo UI"/>
                <a:cs typeface="Meiryo UI"/>
              </a:rPr>
              <a:t>に </a:t>
            </a:r>
            <a:r>
              <a:rPr dirty="0" sz="900" spc="10">
                <a:latin typeface="Meiryo UI"/>
                <a:cs typeface="Meiryo UI"/>
              </a:rPr>
              <a:t>よ</a:t>
            </a:r>
            <a:r>
              <a:rPr dirty="0" sz="900" spc="15">
                <a:latin typeface="Meiryo UI"/>
                <a:cs typeface="Meiryo UI"/>
              </a:rPr>
              <a:t>る</a:t>
            </a:r>
            <a:r>
              <a:rPr dirty="0" sz="900" spc="20">
                <a:latin typeface="Meiryo UI"/>
                <a:cs typeface="Meiryo UI"/>
              </a:rPr>
              <a:t>段階的な刷新</a:t>
            </a:r>
            <a:r>
              <a:rPr dirty="0" sz="900" spc="10">
                <a:latin typeface="Meiryo UI"/>
                <a:cs typeface="Meiryo UI"/>
              </a:rPr>
              <a:t>、</a:t>
            </a:r>
            <a:r>
              <a:rPr dirty="0" sz="900" spc="20">
                <a:latin typeface="Meiryo UI"/>
                <a:cs typeface="Meiryo UI"/>
              </a:rPr>
              <a:t>協調領域</a:t>
            </a:r>
            <a:r>
              <a:rPr dirty="0" sz="900" spc="15">
                <a:latin typeface="Meiryo UI"/>
                <a:cs typeface="Meiryo UI"/>
              </a:rPr>
              <a:t>の</a:t>
            </a:r>
            <a:r>
              <a:rPr dirty="0" sz="900" spc="20">
                <a:latin typeface="Meiryo UI"/>
                <a:cs typeface="Meiryo UI"/>
              </a:rPr>
              <a:t>共通</a:t>
            </a:r>
            <a:r>
              <a:rPr dirty="0" sz="900" spc="10">
                <a:latin typeface="Meiryo UI"/>
                <a:cs typeface="Meiryo UI"/>
              </a:rPr>
              <a:t>プラ</a:t>
            </a:r>
            <a:r>
              <a:rPr dirty="0" sz="900" spc="15">
                <a:latin typeface="Meiryo UI"/>
                <a:cs typeface="Meiryo UI"/>
              </a:rPr>
              <a:t>ット</a:t>
            </a:r>
            <a:endParaRPr sz="900">
              <a:latin typeface="Meiryo UI"/>
              <a:cs typeface="Meiryo UI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900" spc="10">
                <a:latin typeface="Meiryo UI"/>
                <a:cs typeface="Meiryo UI"/>
              </a:rPr>
              <a:t>フ</a:t>
            </a:r>
            <a:r>
              <a:rPr dirty="0" sz="900" spc="15">
                <a:latin typeface="Meiryo UI"/>
                <a:cs typeface="Meiryo UI"/>
              </a:rPr>
              <a:t>ォーム</a:t>
            </a:r>
            <a:r>
              <a:rPr dirty="0" sz="900" spc="20">
                <a:latin typeface="Meiryo UI"/>
                <a:cs typeface="Meiryo UI"/>
              </a:rPr>
              <a:t>活用等</a:t>
            </a:r>
            <a:r>
              <a:rPr dirty="0" sz="900" spc="5">
                <a:latin typeface="Meiryo UI"/>
                <a:cs typeface="Meiryo UI"/>
              </a:rPr>
              <a:t>に</a:t>
            </a:r>
            <a:r>
              <a:rPr dirty="0" sz="900" spc="10">
                <a:latin typeface="Meiryo UI"/>
                <a:cs typeface="Meiryo UI"/>
              </a:rPr>
              <a:t>よ</a:t>
            </a:r>
            <a:r>
              <a:rPr dirty="0" sz="900" spc="5">
                <a:latin typeface="Meiryo UI"/>
                <a:cs typeface="Meiryo UI"/>
              </a:rPr>
              <a:t>り</a:t>
            </a:r>
            <a:r>
              <a:rPr dirty="0" sz="900" spc="10">
                <a:latin typeface="Meiryo UI"/>
                <a:cs typeface="Meiryo UI"/>
              </a:rPr>
              <a:t>、</a:t>
            </a:r>
            <a:r>
              <a:rPr dirty="0" sz="900" spc="5">
                <a:latin typeface="Meiryo UI"/>
                <a:cs typeface="Meiryo UI"/>
              </a:rPr>
              <a:t>リ</a:t>
            </a:r>
            <a:r>
              <a:rPr dirty="0" sz="900" spc="15">
                <a:latin typeface="Meiryo UI"/>
                <a:cs typeface="Meiryo UI"/>
              </a:rPr>
              <a:t>ス</a:t>
            </a:r>
            <a:r>
              <a:rPr dirty="0" sz="900" spc="10">
                <a:latin typeface="Meiryo UI"/>
                <a:cs typeface="Meiryo UI"/>
              </a:rPr>
              <a:t>クを</a:t>
            </a:r>
            <a:r>
              <a:rPr dirty="0" sz="900" spc="20">
                <a:latin typeface="Meiryo UI"/>
                <a:cs typeface="Meiryo UI"/>
              </a:rPr>
              <a:t>低減</a:t>
            </a:r>
            <a:endParaRPr sz="900">
              <a:latin typeface="Meiryo UI"/>
              <a:cs typeface="Meiryo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6471" y="1445389"/>
            <a:ext cx="1930400" cy="1682750"/>
            <a:chOff x="5666471" y="1445389"/>
            <a:chExt cx="1930400" cy="1682750"/>
          </a:xfrm>
        </p:grpSpPr>
        <p:sp>
          <p:nvSpPr>
            <p:cNvPr id="11" name="object 11"/>
            <p:cNvSpPr/>
            <p:nvPr/>
          </p:nvSpPr>
          <p:spPr>
            <a:xfrm>
              <a:off x="5671234" y="1450152"/>
              <a:ext cx="1920875" cy="1673225"/>
            </a:xfrm>
            <a:custGeom>
              <a:avLst/>
              <a:gdLst/>
              <a:ahLst/>
              <a:cxnLst/>
              <a:rect l="l" t="t" r="r" b="b"/>
              <a:pathLst>
                <a:path w="1920875" h="1673225">
                  <a:moveTo>
                    <a:pt x="174310" y="550715"/>
                  </a:moveTo>
                  <a:lnTo>
                    <a:pt x="171558" y="498119"/>
                  </a:lnTo>
                  <a:lnTo>
                    <a:pt x="175217" y="446906"/>
                  </a:lnTo>
                  <a:lnTo>
                    <a:pt x="184889" y="397695"/>
                  </a:lnTo>
                  <a:lnTo>
                    <a:pt x="200178" y="351105"/>
                  </a:lnTo>
                  <a:lnTo>
                    <a:pt x="220685" y="307755"/>
                  </a:lnTo>
                  <a:lnTo>
                    <a:pt x="246013" y="268264"/>
                  </a:lnTo>
                  <a:lnTo>
                    <a:pt x="275766" y="233252"/>
                  </a:lnTo>
                  <a:lnTo>
                    <a:pt x="309546" y="203337"/>
                  </a:lnTo>
                  <a:lnTo>
                    <a:pt x="346957" y="179140"/>
                  </a:lnTo>
                  <a:lnTo>
                    <a:pt x="387600" y="161278"/>
                  </a:lnTo>
                  <a:lnTo>
                    <a:pt x="431078" y="150373"/>
                  </a:lnTo>
                  <a:lnTo>
                    <a:pt x="481001" y="147303"/>
                  </a:lnTo>
                  <a:lnTo>
                    <a:pt x="530327" y="154032"/>
                  </a:lnTo>
                  <a:lnTo>
                    <a:pt x="578041" y="170316"/>
                  </a:lnTo>
                  <a:lnTo>
                    <a:pt x="623128" y="195915"/>
                  </a:lnTo>
                  <a:lnTo>
                    <a:pt x="646471" y="153399"/>
                  </a:lnTo>
                  <a:lnTo>
                    <a:pt x="674987" y="117510"/>
                  </a:lnTo>
                  <a:lnTo>
                    <a:pt x="707770" y="88577"/>
                  </a:lnTo>
                  <a:lnTo>
                    <a:pt x="743916" y="66930"/>
                  </a:lnTo>
                  <a:lnTo>
                    <a:pt x="782520" y="52896"/>
                  </a:lnTo>
                  <a:lnTo>
                    <a:pt x="822678" y="46805"/>
                  </a:lnTo>
                  <a:lnTo>
                    <a:pt x="863484" y="48987"/>
                  </a:lnTo>
                  <a:lnTo>
                    <a:pt x="904033" y="59769"/>
                  </a:lnTo>
                  <a:lnTo>
                    <a:pt x="943422" y="79481"/>
                  </a:lnTo>
                  <a:lnTo>
                    <a:pt x="985836" y="113687"/>
                  </a:lnTo>
                  <a:lnTo>
                    <a:pt x="998476" y="127424"/>
                  </a:lnTo>
                  <a:lnTo>
                    <a:pt x="1022899" y="82930"/>
                  </a:lnTo>
                  <a:lnTo>
                    <a:pt x="1054163" y="47321"/>
                  </a:lnTo>
                  <a:lnTo>
                    <a:pt x="1090709" y="21216"/>
                  </a:lnTo>
                  <a:lnTo>
                    <a:pt x="1130975" y="5236"/>
                  </a:lnTo>
                  <a:lnTo>
                    <a:pt x="1173402" y="0"/>
                  </a:lnTo>
                  <a:lnTo>
                    <a:pt x="1216429" y="6126"/>
                  </a:lnTo>
                  <a:lnTo>
                    <a:pt x="1258496" y="24236"/>
                  </a:lnTo>
                  <a:lnTo>
                    <a:pt x="1295509" y="52825"/>
                  </a:lnTo>
                  <a:lnTo>
                    <a:pt x="1326111" y="90606"/>
                  </a:lnTo>
                  <a:lnTo>
                    <a:pt x="1357566" y="54724"/>
                  </a:lnTo>
                  <a:lnTo>
                    <a:pt x="1393339" y="27796"/>
                  </a:lnTo>
                  <a:lnTo>
                    <a:pt x="1432206" y="9940"/>
                  </a:lnTo>
                  <a:lnTo>
                    <a:pt x="1472945" y="1278"/>
                  </a:lnTo>
                  <a:lnTo>
                    <a:pt x="1514333" y="1927"/>
                  </a:lnTo>
                  <a:lnTo>
                    <a:pt x="1555147" y="12007"/>
                  </a:lnTo>
                  <a:lnTo>
                    <a:pt x="1594164" y="31638"/>
                  </a:lnTo>
                  <a:lnTo>
                    <a:pt x="1630162" y="60939"/>
                  </a:lnTo>
                  <a:lnTo>
                    <a:pt x="1656408" y="92257"/>
                  </a:lnTo>
                  <a:lnTo>
                    <a:pt x="1677569" y="128170"/>
                  </a:lnTo>
                  <a:lnTo>
                    <a:pt x="1693232" y="167831"/>
                  </a:lnTo>
                  <a:lnTo>
                    <a:pt x="1702983" y="210393"/>
                  </a:lnTo>
                  <a:lnTo>
                    <a:pt x="1743059" y="228058"/>
                  </a:lnTo>
                  <a:lnTo>
                    <a:pt x="1778832" y="253181"/>
                  </a:lnTo>
                  <a:lnTo>
                    <a:pt x="1809831" y="284787"/>
                  </a:lnTo>
                  <a:lnTo>
                    <a:pt x="1835588" y="321901"/>
                  </a:lnTo>
                  <a:lnTo>
                    <a:pt x="1855632" y="363544"/>
                  </a:lnTo>
                  <a:lnTo>
                    <a:pt x="1869494" y="408743"/>
                  </a:lnTo>
                  <a:lnTo>
                    <a:pt x="1876705" y="456521"/>
                  </a:lnTo>
                  <a:lnTo>
                    <a:pt x="1876793" y="505901"/>
                  </a:lnTo>
                  <a:lnTo>
                    <a:pt x="1869290" y="555909"/>
                  </a:lnTo>
                  <a:lnTo>
                    <a:pt x="1866988" y="565318"/>
                  </a:lnTo>
                  <a:lnTo>
                    <a:pt x="1864410" y="574624"/>
                  </a:lnTo>
                  <a:lnTo>
                    <a:pt x="1861560" y="583818"/>
                  </a:lnTo>
                  <a:lnTo>
                    <a:pt x="1858444" y="592891"/>
                  </a:lnTo>
                  <a:lnTo>
                    <a:pt x="1881138" y="633271"/>
                  </a:lnTo>
                  <a:lnTo>
                    <a:pt x="1898647" y="675877"/>
                  </a:lnTo>
                  <a:lnTo>
                    <a:pt x="1911038" y="720113"/>
                  </a:lnTo>
                  <a:lnTo>
                    <a:pt x="1918376" y="765382"/>
                  </a:lnTo>
                  <a:lnTo>
                    <a:pt x="1920727" y="811089"/>
                  </a:lnTo>
                  <a:lnTo>
                    <a:pt x="1918158" y="856637"/>
                  </a:lnTo>
                  <a:lnTo>
                    <a:pt x="1910734" y="901430"/>
                  </a:lnTo>
                  <a:lnTo>
                    <a:pt x="1898521" y="944872"/>
                  </a:lnTo>
                  <a:lnTo>
                    <a:pt x="1881584" y="986367"/>
                  </a:lnTo>
                  <a:lnTo>
                    <a:pt x="1859991" y="1025319"/>
                  </a:lnTo>
                  <a:lnTo>
                    <a:pt x="1833807" y="1061131"/>
                  </a:lnTo>
                  <a:lnTo>
                    <a:pt x="1803097" y="1093208"/>
                  </a:lnTo>
                  <a:lnTo>
                    <a:pt x="1771004" y="1118725"/>
                  </a:lnTo>
                  <a:lnTo>
                    <a:pt x="1736565" y="1139083"/>
                  </a:lnTo>
                  <a:lnTo>
                    <a:pt x="1700217" y="1154065"/>
                  </a:lnTo>
                  <a:lnTo>
                    <a:pt x="1662394" y="1163452"/>
                  </a:lnTo>
                  <a:lnTo>
                    <a:pt x="1658699" y="1212801"/>
                  </a:lnTo>
                  <a:lnTo>
                    <a:pt x="1648647" y="1259552"/>
                  </a:lnTo>
                  <a:lnTo>
                    <a:pt x="1632772" y="1303084"/>
                  </a:lnTo>
                  <a:lnTo>
                    <a:pt x="1611607" y="1342775"/>
                  </a:lnTo>
                  <a:lnTo>
                    <a:pt x="1585686" y="1378004"/>
                  </a:lnTo>
                  <a:lnTo>
                    <a:pt x="1555542" y="1408148"/>
                  </a:lnTo>
                  <a:lnTo>
                    <a:pt x="1521708" y="1432586"/>
                  </a:lnTo>
                  <a:lnTo>
                    <a:pt x="1484718" y="1450695"/>
                  </a:lnTo>
                  <a:lnTo>
                    <a:pt x="1445105" y="1461856"/>
                  </a:lnTo>
                  <a:lnTo>
                    <a:pt x="1403403" y="1465445"/>
                  </a:lnTo>
                  <a:lnTo>
                    <a:pt x="1368119" y="1462225"/>
                  </a:lnTo>
                  <a:lnTo>
                    <a:pt x="1333704" y="1453343"/>
                  </a:lnTo>
                  <a:lnTo>
                    <a:pt x="1300638" y="1438968"/>
                  </a:lnTo>
                  <a:lnTo>
                    <a:pt x="1269405" y="1419268"/>
                  </a:lnTo>
                  <a:lnTo>
                    <a:pt x="1253449" y="1468582"/>
                  </a:lnTo>
                  <a:lnTo>
                    <a:pt x="1232150" y="1513465"/>
                  </a:lnTo>
                  <a:lnTo>
                    <a:pt x="1206086" y="1553548"/>
                  </a:lnTo>
                  <a:lnTo>
                    <a:pt x="1175837" y="1588464"/>
                  </a:lnTo>
                  <a:lnTo>
                    <a:pt x="1141981" y="1617843"/>
                  </a:lnTo>
                  <a:lnTo>
                    <a:pt x="1105096" y="1641318"/>
                  </a:lnTo>
                  <a:lnTo>
                    <a:pt x="1065760" y="1658521"/>
                  </a:lnTo>
                  <a:lnTo>
                    <a:pt x="1024552" y="1669082"/>
                  </a:lnTo>
                  <a:lnTo>
                    <a:pt x="982050" y="1672635"/>
                  </a:lnTo>
                  <a:lnTo>
                    <a:pt x="938833" y="1668810"/>
                  </a:lnTo>
                  <a:lnTo>
                    <a:pt x="895479" y="1657240"/>
                  </a:lnTo>
                  <a:lnTo>
                    <a:pt x="847500" y="1634432"/>
                  </a:lnTo>
                  <a:lnTo>
                    <a:pt x="803827" y="1602435"/>
                  </a:lnTo>
                  <a:lnTo>
                    <a:pt x="765377" y="1562059"/>
                  </a:lnTo>
                  <a:lnTo>
                    <a:pt x="733072" y="1514111"/>
                  </a:lnTo>
                  <a:lnTo>
                    <a:pt x="694831" y="1537754"/>
                  </a:lnTo>
                  <a:lnTo>
                    <a:pt x="655315" y="1555189"/>
                  </a:lnTo>
                  <a:lnTo>
                    <a:pt x="614964" y="1566546"/>
                  </a:lnTo>
                  <a:lnTo>
                    <a:pt x="574219" y="1571957"/>
                  </a:lnTo>
                  <a:lnTo>
                    <a:pt x="533520" y="1571552"/>
                  </a:lnTo>
                  <a:lnTo>
                    <a:pt x="493309" y="1565463"/>
                  </a:lnTo>
                  <a:lnTo>
                    <a:pt x="454028" y="1553818"/>
                  </a:lnTo>
                  <a:lnTo>
                    <a:pt x="416116" y="1536750"/>
                  </a:lnTo>
                  <a:lnTo>
                    <a:pt x="380014" y="1514389"/>
                  </a:lnTo>
                  <a:lnTo>
                    <a:pt x="346165" y="1486865"/>
                  </a:lnTo>
                  <a:lnTo>
                    <a:pt x="315008" y="1454310"/>
                  </a:lnTo>
                  <a:lnTo>
                    <a:pt x="286985" y="1416854"/>
                  </a:lnTo>
                  <a:lnTo>
                    <a:pt x="262537" y="1374627"/>
                  </a:lnTo>
                  <a:lnTo>
                    <a:pt x="258917" y="1367274"/>
                  </a:lnTo>
                  <a:lnTo>
                    <a:pt x="214221" y="1367388"/>
                  </a:lnTo>
                  <a:lnTo>
                    <a:pt x="172040" y="1355897"/>
                  </a:lnTo>
                  <a:lnTo>
                    <a:pt x="133665" y="1334004"/>
                  </a:lnTo>
                  <a:lnTo>
                    <a:pt x="100385" y="1302914"/>
                  </a:lnTo>
                  <a:lnTo>
                    <a:pt x="73491" y="1263832"/>
                  </a:lnTo>
                  <a:lnTo>
                    <a:pt x="54273" y="1217963"/>
                  </a:lnTo>
                  <a:lnTo>
                    <a:pt x="44020" y="1166512"/>
                  </a:lnTo>
                  <a:lnTo>
                    <a:pt x="43695" y="1116562"/>
                  </a:lnTo>
                  <a:lnTo>
                    <a:pt x="52388" y="1068260"/>
                  </a:lnTo>
                  <a:lnTo>
                    <a:pt x="69633" y="1023285"/>
                  </a:lnTo>
                  <a:lnTo>
                    <a:pt x="94960" y="983315"/>
                  </a:lnTo>
                  <a:lnTo>
                    <a:pt x="59356" y="951413"/>
                  </a:lnTo>
                  <a:lnTo>
                    <a:pt x="31643" y="912005"/>
                  </a:lnTo>
                  <a:lnTo>
                    <a:pt x="12237" y="866980"/>
                  </a:lnTo>
                  <a:lnTo>
                    <a:pt x="1550" y="818230"/>
                  </a:lnTo>
                  <a:lnTo>
                    <a:pt x="0" y="767643"/>
                  </a:lnTo>
                  <a:lnTo>
                    <a:pt x="7998" y="717110"/>
                  </a:lnTo>
                  <a:lnTo>
                    <a:pt x="25961" y="668520"/>
                  </a:lnTo>
                  <a:lnTo>
                    <a:pt x="53398" y="625296"/>
                  </a:lnTo>
                  <a:lnTo>
                    <a:pt x="88047" y="591318"/>
                  </a:lnTo>
                  <a:lnTo>
                    <a:pt x="128336" y="567791"/>
                  </a:lnTo>
                  <a:lnTo>
                    <a:pt x="172697" y="555922"/>
                  </a:lnTo>
                  <a:lnTo>
                    <a:pt x="174310" y="550715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68257" y="1535330"/>
              <a:ext cx="1760855" cy="1422400"/>
            </a:xfrm>
            <a:custGeom>
              <a:avLst/>
              <a:gdLst/>
              <a:ahLst/>
              <a:cxnLst/>
              <a:rect l="l" t="t" r="r" b="b"/>
              <a:pathLst>
                <a:path w="1760854" h="1422400">
                  <a:moveTo>
                    <a:pt x="112509" y="922464"/>
                  </a:moveTo>
                  <a:lnTo>
                    <a:pt x="83142" y="922520"/>
                  </a:lnTo>
                  <a:lnTo>
                    <a:pt x="54273" y="917308"/>
                  </a:lnTo>
                  <a:lnTo>
                    <a:pt x="26394" y="906962"/>
                  </a:lnTo>
                  <a:lnTo>
                    <a:pt x="0" y="891616"/>
                  </a:lnTo>
                </a:path>
                <a:path w="1760854" h="1422400">
                  <a:moveTo>
                    <a:pt x="211772" y="1260005"/>
                  </a:moveTo>
                  <a:lnTo>
                    <a:pt x="199796" y="1265127"/>
                  </a:lnTo>
                  <a:lnTo>
                    <a:pt x="187574" y="1269303"/>
                  </a:lnTo>
                  <a:lnTo>
                    <a:pt x="175144" y="1272519"/>
                  </a:lnTo>
                  <a:lnTo>
                    <a:pt x="162547" y="1274762"/>
                  </a:lnTo>
                </a:path>
                <a:path w="1760854" h="1422400">
                  <a:moveTo>
                    <a:pt x="635939" y="1422196"/>
                  </a:moveTo>
                  <a:lnTo>
                    <a:pt x="627398" y="1406083"/>
                  </a:lnTo>
                  <a:lnTo>
                    <a:pt x="619596" y="1389467"/>
                  </a:lnTo>
                  <a:lnTo>
                    <a:pt x="612549" y="1372381"/>
                  </a:lnTo>
                  <a:lnTo>
                    <a:pt x="606272" y="1354861"/>
                  </a:lnTo>
                </a:path>
                <a:path w="1760854" h="1422400">
                  <a:moveTo>
                    <a:pt x="1184414" y="1254277"/>
                  </a:moveTo>
                  <a:lnTo>
                    <a:pt x="1182686" y="1273009"/>
                  </a:lnTo>
                  <a:lnTo>
                    <a:pt x="1180133" y="1291593"/>
                  </a:lnTo>
                  <a:lnTo>
                    <a:pt x="1176758" y="1309991"/>
                  </a:lnTo>
                  <a:lnTo>
                    <a:pt x="1172565" y="1328165"/>
                  </a:lnTo>
                </a:path>
                <a:path w="1760854" h="1422400">
                  <a:moveTo>
                    <a:pt x="1419898" y="797737"/>
                  </a:moveTo>
                  <a:lnTo>
                    <a:pt x="1455971" y="823056"/>
                  </a:lnTo>
                  <a:lnTo>
                    <a:pt x="1487600" y="854430"/>
                  </a:lnTo>
                  <a:lnTo>
                    <a:pt x="1514364" y="891053"/>
                  </a:lnTo>
                  <a:lnTo>
                    <a:pt x="1535839" y="932117"/>
                  </a:lnTo>
                  <a:lnTo>
                    <a:pt x="1551603" y="976815"/>
                  </a:lnTo>
                  <a:lnTo>
                    <a:pt x="1561234" y="1024341"/>
                  </a:lnTo>
                  <a:lnTo>
                    <a:pt x="1564309" y="1073886"/>
                  </a:lnTo>
                </a:path>
                <a:path w="1760854" h="1422400">
                  <a:moveTo>
                    <a:pt x="1760512" y="503618"/>
                  </a:moveTo>
                  <a:lnTo>
                    <a:pt x="1748304" y="532695"/>
                  </a:lnTo>
                  <a:lnTo>
                    <a:pt x="1733410" y="559819"/>
                  </a:lnTo>
                  <a:lnTo>
                    <a:pt x="1715992" y="584728"/>
                  </a:lnTo>
                  <a:lnTo>
                    <a:pt x="1696211" y="607161"/>
                  </a:lnTo>
                </a:path>
                <a:path w="1760854" h="1422400">
                  <a:moveTo>
                    <a:pt x="1606219" y="119405"/>
                  </a:moveTo>
                  <a:lnTo>
                    <a:pt x="1607812" y="131551"/>
                  </a:lnTo>
                  <a:lnTo>
                    <a:pt x="1608910" y="143763"/>
                  </a:lnTo>
                  <a:lnTo>
                    <a:pt x="1609511" y="156024"/>
                  </a:lnTo>
                  <a:lnTo>
                    <a:pt x="1609610" y="168313"/>
                  </a:lnTo>
                </a:path>
                <a:path w="1760854" h="1422400">
                  <a:moveTo>
                    <a:pt x="1195565" y="62369"/>
                  </a:moveTo>
                  <a:lnTo>
                    <a:pt x="1202348" y="45746"/>
                  </a:lnTo>
                  <a:lnTo>
                    <a:pt x="1210122" y="29770"/>
                  </a:lnTo>
                  <a:lnTo>
                    <a:pt x="1218853" y="14501"/>
                  </a:lnTo>
                  <a:lnTo>
                    <a:pt x="1228509" y="0"/>
                  </a:lnTo>
                </a:path>
                <a:path w="1760854" h="1422400">
                  <a:moveTo>
                    <a:pt x="887463" y="92087"/>
                  </a:moveTo>
                  <a:lnTo>
                    <a:pt x="890387" y="78218"/>
                  </a:lnTo>
                  <a:lnTo>
                    <a:pt x="894029" y="64604"/>
                  </a:lnTo>
                  <a:lnTo>
                    <a:pt x="898375" y="51286"/>
                  </a:lnTo>
                  <a:lnTo>
                    <a:pt x="903414" y="38303"/>
                  </a:lnTo>
                </a:path>
                <a:path w="1760854" h="1422400">
                  <a:moveTo>
                    <a:pt x="525881" y="110350"/>
                  </a:moveTo>
                  <a:lnTo>
                    <a:pt x="541296" y="121817"/>
                  </a:lnTo>
                  <a:lnTo>
                    <a:pt x="556082" y="134361"/>
                  </a:lnTo>
                  <a:lnTo>
                    <a:pt x="570201" y="147946"/>
                  </a:lnTo>
                  <a:lnTo>
                    <a:pt x="583615" y="162534"/>
                  </a:lnTo>
                </a:path>
                <a:path w="1760854" h="1422400">
                  <a:moveTo>
                    <a:pt x="87375" y="520445"/>
                  </a:moveTo>
                  <a:lnTo>
                    <a:pt x="84166" y="506911"/>
                  </a:lnTo>
                  <a:lnTo>
                    <a:pt x="81414" y="493239"/>
                  </a:lnTo>
                  <a:lnTo>
                    <a:pt x="79123" y="479448"/>
                  </a:lnTo>
                  <a:lnTo>
                    <a:pt x="77292" y="465556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837899" y="1805835"/>
            <a:ext cx="163893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1755" marR="6413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ブラ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ックボック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ス状態</a:t>
            </a: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を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解消し 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既存シス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テ</a:t>
            </a: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ム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上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のデー</a:t>
            </a: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タ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を</a:t>
            </a:r>
            <a:endParaRPr sz="10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</a:pP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活用し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た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本格的なD</a:t>
            </a:r>
            <a:r>
              <a:rPr dirty="0" sz="1000" spc="-15" b="1">
                <a:solidFill>
                  <a:srgbClr val="1F497D"/>
                </a:solidFill>
                <a:latin typeface="Meiryo UI"/>
                <a:cs typeface="Meiryo UI"/>
              </a:rPr>
              <a:t>X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が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可能に</a:t>
            </a:r>
            <a:endParaRPr sz="1000">
              <a:latin typeface="Meiryo UI"/>
              <a:cs typeface="Meiryo UI"/>
            </a:endParaRPr>
          </a:p>
          <a:p>
            <a:pPr algn="ctr" marL="635">
              <a:lnSpc>
                <a:spcPct val="100000"/>
              </a:lnSpc>
            </a:pP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↓</a:t>
            </a:r>
            <a:endParaRPr sz="1000">
              <a:latin typeface="Meiryo UI"/>
              <a:cs typeface="Meiryo UI"/>
            </a:endParaRPr>
          </a:p>
          <a:p>
            <a:pPr algn="ctr" marL="43180" marR="34290">
              <a:lnSpc>
                <a:spcPct val="100000"/>
              </a:lnSpc>
            </a:pP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新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た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な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デ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ジ</a:t>
            </a: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タル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技術</a:t>
            </a: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を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導入し、 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迅速な</a:t>
            </a:r>
            <a:r>
              <a:rPr dirty="0" sz="1000" spc="-15" b="1">
                <a:solidFill>
                  <a:srgbClr val="1F497D"/>
                </a:solidFill>
                <a:latin typeface="Meiryo UI"/>
                <a:cs typeface="Meiryo UI"/>
              </a:rPr>
              <a:t>ビ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ジ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ネ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ス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・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モ</a:t>
            </a:r>
            <a:r>
              <a:rPr dirty="0" sz="1000" spc="-10" b="1">
                <a:solidFill>
                  <a:srgbClr val="1F497D"/>
                </a:solidFill>
                <a:latin typeface="Meiryo UI"/>
                <a:cs typeface="Meiryo UI"/>
              </a:rPr>
              <a:t>デ</a:t>
            </a: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ル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変革</a:t>
            </a:r>
            <a:endParaRPr sz="10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</a:pPr>
            <a:r>
              <a:rPr dirty="0" sz="1000" b="1">
                <a:solidFill>
                  <a:srgbClr val="1F497D"/>
                </a:solidFill>
                <a:latin typeface="Meiryo UI"/>
                <a:cs typeface="Meiryo UI"/>
              </a:rPr>
              <a:t>を</a:t>
            </a:r>
            <a:r>
              <a:rPr dirty="0" sz="1000" spc="-5" b="1">
                <a:solidFill>
                  <a:srgbClr val="1F497D"/>
                </a:solidFill>
                <a:latin typeface="Meiryo UI"/>
                <a:cs typeface="Meiryo UI"/>
              </a:rPr>
              <a:t>実現</a:t>
            </a:r>
            <a:endParaRPr sz="1000">
              <a:latin typeface="Meiryo UI"/>
              <a:cs typeface="Meiryo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755" y="958596"/>
            <a:ext cx="9040495" cy="4832985"/>
            <a:chOff x="714755" y="958596"/>
            <a:chExt cx="9040495" cy="4832985"/>
          </a:xfrm>
        </p:grpSpPr>
        <p:sp>
          <p:nvSpPr>
            <p:cNvPr id="15" name="object 15"/>
            <p:cNvSpPr/>
            <p:nvPr/>
          </p:nvSpPr>
          <p:spPr>
            <a:xfrm>
              <a:off x="2015489" y="5734240"/>
              <a:ext cx="3657600" cy="7620"/>
            </a:xfrm>
            <a:custGeom>
              <a:avLst/>
              <a:gdLst/>
              <a:ahLst/>
              <a:cxnLst/>
              <a:rect l="l" t="t" r="r" b="b"/>
              <a:pathLst>
                <a:path w="3657600" h="7620">
                  <a:moveTo>
                    <a:pt x="0" y="7289"/>
                  </a:moveTo>
                  <a:lnTo>
                    <a:pt x="3657079" y="0"/>
                  </a:lnTo>
                </a:path>
              </a:pathLst>
            </a:custGeom>
            <a:ln w="38100">
              <a:solidFill>
                <a:srgbClr val="F7964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53409" y="567713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228" y="114300"/>
                  </a:lnTo>
                  <a:lnTo>
                    <a:pt x="114414" y="56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55" y="958596"/>
              <a:ext cx="9040367" cy="4617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990600"/>
              <a:ext cx="8942831" cy="3581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1999" y="990602"/>
              <a:ext cx="8943340" cy="358140"/>
            </a:xfrm>
            <a:custGeom>
              <a:avLst/>
              <a:gdLst/>
              <a:ahLst/>
              <a:cxnLst/>
              <a:rect l="l" t="t" r="r" b="b"/>
              <a:pathLst>
                <a:path w="8943340" h="358140">
                  <a:moveTo>
                    <a:pt x="0" y="89535"/>
                  </a:moveTo>
                  <a:lnTo>
                    <a:pt x="8680234" y="89535"/>
                  </a:lnTo>
                  <a:lnTo>
                    <a:pt x="8680234" y="0"/>
                  </a:lnTo>
                  <a:lnTo>
                    <a:pt x="8942832" y="179070"/>
                  </a:lnTo>
                  <a:lnTo>
                    <a:pt x="8680234" y="358140"/>
                  </a:lnTo>
                  <a:lnTo>
                    <a:pt x="8680234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79718" y="1082824"/>
            <a:ext cx="4785360" cy="68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52755">
              <a:lnSpc>
                <a:spcPct val="100000"/>
              </a:lnSpc>
              <a:spcBef>
                <a:spcPts val="90"/>
              </a:spcBef>
              <a:tabLst>
                <a:tab pos="1654175" algn="l"/>
                <a:tab pos="3946525" algn="l"/>
              </a:tabLst>
            </a:pPr>
            <a:r>
              <a:rPr dirty="0" sz="1150" spc="-10">
                <a:latin typeface="Meiryo UI"/>
                <a:cs typeface="Meiryo UI"/>
              </a:rPr>
              <a:t>現在</a:t>
            </a:r>
            <a:r>
              <a:rPr dirty="0" sz="1150" spc="-10">
                <a:latin typeface="Meiryo UI"/>
                <a:cs typeface="Meiryo UI"/>
              </a:rPr>
              <a:t>	</a:t>
            </a:r>
            <a:r>
              <a:rPr dirty="0" sz="1150" spc="-15">
                <a:latin typeface="Meiryo UI"/>
                <a:cs typeface="Meiryo UI"/>
              </a:rPr>
              <a:t>2020</a:t>
            </a:r>
            <a:r>
              <a:rPr dirty="0" sz="1150" spc="-10">
                <a:latin typeface="Meiryo UI"/>
                <a:cs typeface="Meiryo UI"/>
              </a:rPr>
              <a:t>年</a:t>
            </a:r>
            <a:r>
              <a:rPr dirty="0" sz="1150">
                <a:latin typeface="Meiryo UI"/>
                <a:cs typeface="Meiryo UI"/>
              </a:rPr>
              <a:t>	</a:t>
            </a:r>
            <a:r>
              <a:rPr dirty="0" baseline="2415" sz="1725" spc="-22">
                <a:solidFill>
                  <a:srgbClr val="FF0000"/>
                </a:solidFill>
                <a:latin typeface="Meiryo UI"/>
                <a:cs typeface="Meiryo UI"/>
              </a:rPr>
              <a:t>2025</a:t>
            </a:r>
            <a:r>
              <a:rPr dirty="0" baseline="2415" sz="1725" spc="-15">
                <a:solidFill>
                  <a:srgbClr val="FF0000"/>
                </a:solidFill>
                <a:latin typeface="Meiryo UI"/>
                <a:cs typeface="Meiryo UI"/>
              </a:rPr>
              <a:t>年</a:t>
            </a:r>
            <a:endParaRPr baseline="2415" sz="1725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200" spc="-10" b="1">
                <a:solidFill>
                  <a:srgbClr val="FF0000"/>
                </a:solidFill>
                <a:latin typeface="Meiryo UI"/>
                <a:cs typeface="Meiryo UI"/>
              </a:rPr>
              <a:t>DX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先行実施：新</a:t>
            </a:r>
            <a:r>
              <a:rPr dirty="0" sz="1200" spc="-10" b="1">
                <a:solidFill>
                  <a:srgbClr val="FF0000"/>
                </a:solidFill>
                <a:latin typeface="Meiryo UI"/>
                <a:cs typeface="Meiryo UI"/>
              </a:rPr>
              <a:t>た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なデジタ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ル技術の活用</a:t>
            </a:r>
            <a:r>
              <a:rPr dirty="0" sz="1200" spc="5">
                <a:latin typeface="Meiryo UI"/>
                <a:cs typeface="Meiryo UI"/>
              </a:rPr>
              <a:t>に</a:t>
            </a:r>
            <a:r>
              <a:rPr dirty="0" sz="1200" spc="-5">
                <a:latin typeface="Meiryo UI"/>
                <a:cs typeface="Meiryo UI"/>
              </a:rPr>
              <a:t>よる</a:t>
            </a:r>
            <a:r>
              <a:rPr dirty="0" sz="1200">
                <a:latin typeface="Meiryo UI"/>
                <a:cs typeface="Meiryo UI"/>
              </a:rPr>
              <a:t>新</a:t>
            </a:r>
            <a:r>
              <a:rPr dirty="0" sz="1200" spc="5">
                <a:latin typeface="Meiryo UI"/>
                <a:cs typeface="Meiryo UI"/>
              </a:rPr>
              <a:t>たな</a:t>
            </a:r>
            <a:r>
              <a:rPr dirty="0" sz="1200">
                <a:latin typeface="Meiryo UI"/>
                <a:cs typeface="Meiryo UI"/>
              </a:rPr>
              <a:t>ビ</a:t>
            </a:r>
            <a:r>
              <a:rPr dirty="0" sz="1200" spc="-5">
                <a:latin typeface="Meiryo UI"/>
                <a:cs typeface="Meiryo UI"/>
              </a:rPr>
              <a:t>ジ</a:t>
            </a:r>
            <a:r>
              <a:rPr dirty="0" sz="1200">
                <a:latin typeface="Meiryo UI"/>
                <a:cs typeface="Meiryo UI"/>
              </a:rPr>
              <a:t>ネス</a:t>
            </a:r>
            <a:r>
              <a:rPr dirty="0" sz="1200" spc="-5">
                <a:latin typeface="Meiryo UI"/>
                <a:cs typeface="Meiryo UI"/>
              </a:rPr>
              <a:t>・モ</a:t>
            </a:r>
            <a:r>
              <a:rPr dirty="0" sz="1200" spc="-10">
                <a:latin typeface="Meiryo UI"/>
                <a:cs typeface="Meiryo UI"/>
              </a:rPr>
              <a:t>デ</a:t>
            </a:r>
            <a:r>
              <a:rPr dirty="0" sz="1200">
                <a:latin typeface="Meiryo UI"/>
                <a:cs typeface="Meiryo UI"/>
              </a:rPr>
              <a:t>ル</a:t>
            </a:r>
            <a:r>
              <a:rPr dirty="0" sz="1200" spc="-10">
                <a:latin typeface="Meiryo UI"/>
                <a:cs typeface="Meiryo UI"/>
              </a:rPr>
              <a:t>の</a:t>
            </a:r>
            <a:r>
              <a:rPr dirty="0" sz="1200">
                <a:latin typeface="Meiryo UI"/>
                <a:cs typeface="Meiryo UI"/>
              </a:rPr>
              <a:t>創出</a:t>
            </a:r>
            <a:endParaRPr sz="1200">
              <a:latin typeface="Meiryo UI"/>
              <a:cs typeface="Meiryo UI"/>
            </a:endParaRPr>
          </a:p>
          <a:p>
            <a:pPr marL="1028700">
              <a:lnSpc>
                <a:spcPct val="100000"/>
              </a:lnSpc>
            </a:pP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【2018～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、できるも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のか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ら</a:t>
            </a:r>
            <a:r>
              <a:rPr dirty="0" sz="1200" spc="-15" b="1">
                <a:solidFill>
                  <a:srgbClr val="FF0000"/>
                </a:solidFill>
                <a:latin typeface="Meiryo UI"/>
                <a:cs typeface="Meiryo UI"/>
              </a:rPr>
              <a:t>D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X実施】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8015" y="477012"/>
            <a:ext cx="9650095" cy="2810510"/>
            <a:chOff x="128015" y="477012"/>
            <a:chExt cx="9650095" cy="281051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39" y="1321308"/>
              <a:ext cx="605027" cy="19659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8015" y="477012"/>
              <a:ext cx="9650095" cy="527685"/>
            </a:xfrm>
            <a:custGeom>
              <a:avLst/>
              <a:gdLst/>
              <a:ahLst/>
              <a:cxnLst/>
              <a:rect l="l" t="t" r="r" b="b"/>
              <a:pathLst>
                <a:path w="9650095" h="527685">
                  <a:moveTo>
                    <a:pt x="9649968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9649968" y="527303"/>
                  </a:lnTo>
                  <a:lnTo>
                    <a:pt x="9649968" y="0"/>
                  </a:lnTo>
                  <a:close/>
                </a:path>
              </a:pathLst>
            </a:custGeom>
            <a:solidFill>
              <a:srgbClr val="99D6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84" y="1348740"/>
              <a:ext cx="510539" cy="187147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7204" y="530883"/>
            <a:ext cx="935990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685" marR="5080" indent="-896619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Meiryo UI"/>
                <a:cs typeface="Meiryo UI"/>
              </a:rPr>
              <a:t>【</a:t>
            </a:r>
            <a:r>
              <a:rPr dirty="0" sz="1300" spc="-15" b="1">
                <a:latin typeface="Meiryo UI"/>
                <a:cs typeface="Meiryo UI"/>
              </a:rPr>
              <a:t>DX</a:t>
            </a:r>
            <a:r>
              <a:rPr dirty="0" sz="1300" spc="-10" b="1">
                <a:latin typeface="Meiryo UI"/>
                <a:cs typeface="Meiryo UI"/>
              </a:rPr>
              <a:t>シナ</a:t>
            </a:r>
            <a:r>
              <a:rPr dirty="0" sz="1300" spc="-5" b="1">
                <a:latin typeface="Meiryo UI"/>
                <a:cs typeface="Meiryo UI"/>
              </a:rPr>
              <a:t>リ</a:t>
            </a:r>
            <a:r>
              <a:rPr dirty="0" sz="1300" spc="-10" b="1">
                <a:latin typeface="Meiryo UI"/>
                <a:cs typeface="Meiryo UI"/>
              </a:rPr>
              <a:t>オ</a:t>
            </a:r>
            <a:r>
              <a:rPr dirty="0" sz="1300" spc="-5" b="1">
                <a:latin typeface="Meiryo UI"/>
                <a:cs typeface="Meiryo UI"/>
              </a:rPr>
              <a:t>】</a:t>
            </a:r>
            <a:r>
              <a:rPr dirty="0" sz="1300" spc="-10" b="1">
                <a:latin typeface="Meiryo UI"/>
                <a:cs typeface="Meiryo UI"/>
              </a:rPr>
              <a:t>2025</a:t>
            </a:r>
            <a:r>
              <a:rPr dirty="0" sz="1300" spc="-5" b="1">
                <a:latin typeface="Meiryo UI"/>
                <a:cs typeface="Meiryo UI"/>
              </a:rPr>
              <a:t>年</a:t>
            </a:r>
            <a:r>
              <a:rPr dirty="0" sz="1300" spc="-15" b="1">
                <a:latin typeface="Meiryo UI"/>
                <a:cs typeface="Meiryo UI"/>
              </a:rPr>
              <a:t>ま</a:t>
            </a:r>
            <a:r>
              <a:rPr dirty="0" sz="1300" spc="-10" b="1">
                <a:latin typeface="Meiryo UI"/>
                <a:cs typeface="Meiryo UI"/>
              </a:rPr>
              <a:t>での</a:t>
            </a:r>
            <a:r>
              <a:rPr dirty="0" sz="1300" spc="-5" b="1">
                <a:latin typeface="Meiryo UI"/>
                <a:cs typeface="Meiryo UI"/>
              </a:rPr>
              <a:t>間に、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複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雑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ブ</a:t>
            </a:r>
            <a:r>
              <a:rPr dirty="0" u="sng" sz="13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ック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ボ</a:t>
            </a:r>
            <a:r>
              <a:rPr dirty="0" u="sng" sz="1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ック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既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存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sz="1300" spc="5" b="1">
                <a:latin typeface="Meiryo UI"/>
                <a:cs typeface="Meiryo UI"/>
              </a:rPr>
              <a:t>につ</a:t>
            </a:r>
            <a:r>
              <a:rPr dirty="0" sz="1300" spc="-10" b="1">
                <a:latin typeface="Meiryo UI"/>
                <a:cs typeface="Meiryo UI"/>
              </a:rPr>
              <a:t>い</a:t>
            </a:r>
            <a:r>
              <a:rPr dirty="0" sz="1300" spc="-5" b="1">
                <a:latin typeface="Meiryo UI"/>
                <a:cs typeface="Meiryo UI"/>
              </a:rPr>
              <a:t>て、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廃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棄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塩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漬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にす</a:t>
            </a:r>
            <a:r>
              <a:rPr dirty="0" u="sng" sz="13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もの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等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仕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分</a:t>
            </a:r>
            <a:r>
              <a:rPr dirty="0" u="sng" sz="1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け</a:t>
            </a:r>
            <a:r>
              <a:rPr dirty="0" u="sng" sz="13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3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、必要</a:t>
            </a:r>
            <a:r>
              <a:rPr dirty="0" u="sng" sz="1300" spc="-10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な 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もの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につ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て刷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新</a:t>
            </a:r>
            <a:r>
              <a:rPr dirty="0" sz="1300" spc="-10" b="1">
                <a:latin typeface="Meiryo UI"/>
                <a:cs typeface="Meiryo UI"/>
              </a:rPr>
              <a:t>し</a:t>
            </a:r>
            <a:r>
              <a:rPr dirty="0" sz="1300" spc="5" b="1">
                <a:latin typeface="Meiryo UI"/>
                <a:cs typeface="Meiryo UI"/>
              </a:rPr>
              <a:t>つ</a:t>
            </a:r>
            <a:r>
              <a:rPr dirty="0" sz="1300" spc="-10" b="1">
                <a:latin typeface="Meiryo UI"/>
                <a:cs typeface="Meiryo UI"/>
              </a:rPr>
              <a:t>つ</a:t>
            </a:r>
            <a:r>
              <a:rPr dirty="0" sz="1300" spc="-5" b="1">
                <a:latin typeface="Meiryo UI"/>
                <a:cs typeface="Meiryo UI"/>
              </a:rPr>
              <a:t>、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DX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sz="1300" spc="-5" b="1">
                <a:latin typeface="Meiryo UI"/>
                <a:cs typeface="Meiryo UI"/>
              </a:rPr>
              <a:t>する</a:t>
            </a:r>
            <a:r>
              <a:rPr dirty="0" sz="1300" spc="-10" b="1">
                <a:latin typeface="Meiryo UI"/>
                <a:cs typeface="Meiryo UI"/>
              </a:rPr>
              <a:t>こ</a:t>
            </a:r>
            <a:r>
              <a:rPr dirty="0" sz="1300" spc="10" b="1">
                <a:latin typeface="Meiryo UI"/>
                <a:cs typeface="Meiryo UI"/>
              </a:rPr>
              <a:t>と</a:t>
            </a:r>
            <a:r>
              <a:rPr dirty="0" sz="1300" spc="-5" b="1">
                <a:latin typeface="Meiryo UI"/>
                <a:cs typeface="Meiryo UI"/>
              </a:rPr>
              <a:t>に</a:t>
            </a:r>
            <a:r>
              <a:rPr dirty="0" sz="1300" spc="-10" b="1">
                <a:latin typeface="Meiryo UI"/>
                <a:cs typeface="Meiryo UI"/>
              </a:rPr>
              <a:t>より</a:t>
            </a:r>
            <a:r>
              <a:rPr dirty="0" sz="1300" spc="-5" b="1">
                <a:latin typeface="Meiryo UI"/>
                <a:cs typeface="Meiryo UI"/>
              </a:rPr>
              <a:t>、</a:t>
            </a:r>
            <a:r>
              <a:rPr dirty="0" u="sng" sz="13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2030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質GDP130兆円超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3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押</a:t>
            </a:r>
            <a:r>
              <a:rPr dirty="0" u="sng" sz="1300" spc="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上</a:t>
            </a:r>
            <a:r>
              <a:rPr dirty="0" u="sng" sz="1300" spc="-1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げ</a:t>
            </a:r>
            <a:r>
              <a:rPr dirty="0" sz="1300" spc="5" b="1">
                <a:latin typeface="Meiryo UI"/>
                <a:cs typeface="Meiryo UI"/>
              </a:rPr>
              <a:t>を</a:t>
            </a:r>
            <a:r>
              <a:rPr dirty="0" sz="1300" spc="-5" b="1">
                <a:latin typeface="Meiryo UI"/>
                <a:cs typeface="Meiryo UI"/>
              </a:rPr>
              <a:t>実現。</a:t>
            </a:r>
            <a:endParaRPr sz="1300">
              <a:latin typeface="Meiryo UI"/>
              <a:cs typeface="Meiryo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0038" y="1087588"/>
            <a:ext cx="53022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5">
                <a:solidFill>
                  <a:srgbClr val="FF0000"/>
                </a:solidFill>
                <a:latin typeface="Meiryo UI"/>
                <a:cs typeface="Meiryo UI"/>
              </a:rPr>
              <a:t>2030</a:t>
            </a:r>
            <a:r>
              <a:rPr dirty="0" sz="1150" spc="-10">
                <a:solidFill>
                  <a:srgbClr val="FF0000"/>
                </a:solidFill>
                <a:latin typeface="Meiryo UI"/>
                <a:cs typeface="Meiryo UI"/>
              </a:rPr>
              <a:t>年</a:t>
            </a:r>
            <a:endParaRPr sz="1150">
              <a:latin typeface="Meiryo UI"/>
              <a:cs typeface="Meiryo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44485" y="2483871"/>
            <a:ext cx="2433320" cy="4336415"/>
            <a:chOff x="7444485" y="2483871"/>
            <a:chExt cx="2433320" cy="4336415"/>
          </a:xfrm>
        </p:grpSpPr>
        <p:sp>
          <p:nvSpPr>
            <p:cNvPr id="28" name="object 28"/>
            <p:cNvSpPr/>
            <p:nvPr/>
          </p:nvSpPr>
          <p:spPr>
            <a:xfrm>
              <a:off x="7454645" y="2494031"/>
              <a:ext cx="2413000" cy="4316095"/>
            </a:xfrm>
            <a:custGeom>
              <a:avLst/>
              <a:gdLst/>
              <a:ahLst/>
              <a:cxnLst/>
              <a:rect l="l" t="t" r="r" b="b"/>
              <a:pathLst>
                <a:path w="2413000" h="4316095">
                  <a:moveTo>
                    <a:pt x="2040483" y="0"/>
                  </a:moveTo>
                  <a:lnTo>
                    <a:pt x="2040483" y="128803"/>
                  </a:lnTo>
                  <a:lnTo>
                    <a:pt x="0" y="128803"/>
                  </a:lnTo>
                  <a:lnTo>
                    <a:pt x="0" y="4187151"/>
                  </a:lnTo>
                  <a:lnTo>
                    <a:pt x="2040483" y="4187151"/>
                  </a:lnTo>
                  <a:lnTo>
                    <a:pt x="2040483" y="4315968"/>
                  </a:lnTo>
                  <a:lnTo>
                    <a:pt x="2412492" y="2157984"/>
                  </a:lnTo>
                  <a:lnTo>
                    <a:pt x="2040483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54645" y="2494031"/>
              <a:ext cx="2413000" cy="4316095"/>
            </a:xfrm>
            <a:custGeom>
              <a:avLst/>
              <a:gdLst/>
              <a:ahLst/>
              <a:cxnLst/>
              <a:rect l="l" t="t" r="r" b="b"/>
              <a:pathLst>
                <a:path w="2413000" h="4316095">
                  <a:moveTo>
                    <a:pt x="0" y="128803"/>
                  </a:moveTo>
                  <a:lnTo>
                    <a:pt x="2040483" y="128803"/>
                  </a:lnTo>
                  <a:lnTo>
                    <a:pt x="2040483" y="0"/>
                  </a:lnTo>
                  <a:lnTo>
                    <a:pt x="2412492" y="2157984"/>
                  </a:lnTo>
                  <a:lnTo>
                    <a:pt x="2040483" y="4315968"/>
                  </a:lnTo>
                  <a:lnTo>
                    <a:pt x="2040483" y="4187151"/>
                  </a:lnTo>
                  <a:lnTo>
                    <a:pt x="0" y="4187151"/>
                  </a:lnTo>
                  <a:lnTo>
                    <a:pt x="0" y="128803"/>
                  </a:lnTo>
                  <a:close/>
                </a:path>
              </a:pathLst>
            </a:custGeom>
            <a:ln w="19812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97164" y="4611946"/>
            <a:ext cx="2076450" cy="20224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ベン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ダ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：</a:t>
            </a:r>
            <a:endParaRPr sz="1100">
              <a:latin typeface="Meiryo UI"/>
              <a:cs typeface="Meiryo UI"/>
            </a:endParaRPr>
          </a:p>
          <a:p>
            <a:pPr algn="just" marL="170815" marR="3429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既存</a:t>
            </a:r>
            <a:r>
              <a:rPr dirty="0" sz="1100" spc="-5">
                <a:latin typeface="Meiryo UI"/>
                <a:cs typeface="Meiryo UI"/>
              </a:rPr>
              <a:t>シ</a:t>
            </a:r>
            <a:r>
              <a:rPr dirty="0" sz="1100" spc="-10">
                <a:latin typeface="Meiryo UI"/>
                <a:cs typeface="Meiryo UI"/>
              </a:rPr>
              <a:t>ステ</a:t>
            </a:r>
            <a:r>
              <a:rPr dirty="0" sz="1100" spc="-5">
                <a:latin typeface="Meiryo UI"/>
                <a:cs typeface="Meiryo UI"/>
              </a:rPr>
              <a:t>ムの</a:t>
            </a:r>
            <a:r>
              <a:rPr dirty="0" sz="1100">
                <a:latin typeface="Meiryo UI"/>
                <a:cs typeface="Meiryo UI"/>
              </a:rPr>
              <a:t>維持・保守業務か 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最先端</a:t>
            </a:r>
            <a:r>
              <a:rPr dirty="0" sz="1100" spc="-5">
                <a:latin typeface="Meiryo UI"/>
                <a:cs typeface="Meiryo UI"/>
              </a:rPr>
              <a:t>のデ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ル</a:t>
            </a:r>
            <a:r>
              <a:rPr dirty="0" sz="1100" spc="-15">
                <a:latin typeface="Meiryo UI"/>
                <a:cs typeface="Meiryo UI"/>
              </a:rPr>
              <a:t>技</a:t>
            </a:r>
            <a:r>
              <a:rPr dirty="0" sz="1100">
                <a:latin typeface="Meiryo UI"/>
                <a:cs typeface="Meiryo UI"/>
              </a:rPr>
              <a:t>術分</a:t>
            </a:r>
            <a:r>
              <a:rPr dirty="0" sz="1100" spc="-15">
                <a:latin typeface="Meiryo UI"/>
                <a:cs typeface="Meiryo UI"/>
              </a:rPr>
              <a:t>野</a:t>
            </a:r>
            <a:r>
              <a:rPr dirty="0" sz="1100">
                <a:latin typeface="Meiryo UI"/>
                <a:cs typeface="Meiryo UI"/>
              </a:rPr>
              <a:t>に 人材・資金</a:t>
            </a:r>
            <a:r>
              <a:rPr dirty="0" sz="1100" spc="-5">
                <a:latin typeface="Meiryo UI"/>
                <a:cs typeface="Meiryo UI"/>
              </a:rPr>
              <a:t>をシフ</a:t>
            </a:r>
            <a:r>
              <a:rPr dirty="0" sz="1100">
                <a:latin typeface="Meiryo UI"/>
                <a:cs typeface="Meiryo UI"/>
              </a:rPr>
              <a:t>ト</a:t>
            </a:r>
            <a:endParaRPr sz="1100">
              <a:latin typeface="Meiryo UI"/>
              <a:cs typeface="Meiryo UI"/>
            </a:endParaRPr>
          </a:p>
          <a:p>
            <a:pPr algn="just" marL="170815" marR="508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受託型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ら</a:t>
            </a:r>
            <a:r>
              <a:rPr dirty="0" sz="1100" spc="-5">
                <a:latin typeface="Meiryo UI"/>
                <a:cs typeface="Meiryo UI"/>
              </a:rPr>
              <a:t>、AI、ア</a:t>
            </a:r>
            <a:r>
              <a:rPr dirty="0" sz="1100" spc="-10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ャ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 spc="-5">
                <a:latin typeface="Meiryo UI"/>
                <a:cs typeface="Meiryo UI"/>
              </a:rPr>
              <a:t>ル、</a:t>
            </a:r>
            <a:r>
              <a:rPr dirty="0" sz="1100" spc="-20">
                <a:latin typeface="Meiryo UI"/>
                <a:cs typeface="Meiryo UI"/>
              </a:rPr>
              <a:t>マ</a:t>
            </a:r>
            <a:r>
              <a:rPr dirty="0" sz="1100" spc="-10">
                <a:latin typeface="Meiryo UI"/>
                <a:cs typeface="Meiryo UI"/>
              </a:rPr>
              <a:t>イ</a:t>
            </a:r>
            <a:r>
              <a:rPr dirty="0" sz="1100">
                <a:latin typeface="Meiryo UI"/>
                <a:cs typeface="Meiryo UI"/>
              </a:rPr>
              <a:t>ク 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 spc="-5">
                <a:latin typeface="Meiryo UI"/>
                <a:cs typeface="Meiryo UI"/>
              </a:rPr>
              <a:t>サービ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等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最先端技術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駆使 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クラ</a:t>
            </a:r>
            <a:r>
              <a:rPr dirty="0" sz="1100" spc="-5">
                <a:latin typeface="Meiryo UI"/>
                <a:cs typeface="Meiryo UI"/>
              </a:rPr>
              <a:t>ウドベー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 spc="-5">
                <a:latin typeface="Meiryo UI"/>
                <a:cs typeface="Meiryo UI"/>
              </a:rPr>
              <a:t>のアプ</a:t>
            </a:r>
            <a:r>
              <a:rPr dirty="0" sz="1100">
                <a:latin typeface="Meiryo UI"/>
                <a:cs typeface="Meiryo UI"/>
              </a:rPr>
              <a:t>リ</a:t>
            </a:r>
            <a:r>
              <a:rPr dirty="0" sz="1100" spc="-5">
                <a:latin typeface="Meiryo UI"/>
                <a:cs typeface="Meiryo UI"/>
              </a:rPr>
              <a:t>ケーショ</a:t>
            </a:r>
            <a:r>
              <a:rPr dirty="0" sz="1100">
                <a:latin typeface="Meiryo UI"/>
                <a:cs typeface="Meiryo UI"/>
              </a:rPr>
              <a:t>ン 提供型</a:t>
            </a:r>
            <a:r>
              <a:rPr dirty="0" sz="1100" spc="-5">
                <a:latin typeface="Meiryo UI"/>
                <a:cs typeface="Meiryo UI"/>
              </a:rPr>
              <a:t>ビ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・</a:t>
            </a:r>
            <a:r>
              <a:rPr dirty="0" sz="1100" spc="-5">
                <a:latin typeface="Meiryo UI"/>
                <a:cs typeface="Meiryo UI"/>
              </a:rPr>
              <a:t>モデルに</a:t>
            </a:r>
            <a:r>
              <a:rPr dirty="0" sz="1100">
                <a:latin typeface="Meiryo UI"/>
                <a:cs typeface="Meiryo UI"/>
              </a:rPr>
              <a:t>転換</a:t>
            </a:r>
            <a:endParaRPr sz="1100">
              <a:latin typeface="Meiryo UI"/>
              <a:cs typeface="Meiryo UI"/>
            </a:endParaRPr>
          </a:p>
          <a:p>
            <a:pPr algn="just" marL="170815" marR="4572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 spc="-5">
                <a:latin typeface="Meiryo UI"/>
                <a:cs typeface="Meiryo UI"/>
              </a:rPr>
              <a:t>ユー</a:t>
            </a:r>
            <a:r>
              <a:rPr dirty="0" sz="1100" spc="5">
                <a:latin typeface="Meiryo UI"/>
                <a:cs typeface="Meiryo UI"/>
              </a:rPr>
              <a:t>ザ</a:t>
            </a:r>
            <a:r>
              <a:rPr dirty="0" sz="1100" spc="-5">
                <a:latin typeface="Meiryo UI"/>
                <a:cs typeface="Meiryo UI"/>
              </a:rPr>
              <a:t>における開</a:t>
            </a:r>
            <a:r>
              <a:rPr dirty="0" sz="1100">
                <a:latin typeface="Meiryo UI"/>
                <a:cs typeface="Meiryo UI"/>
              </a:rPr>
              <a:t>発</a:t>
            </a:r>
            <a:r>
              <a:rPr dirty="0" sz="1100" spc="-5">
                <a:latin typeface="Meiryo UI"/>
                <a:cs typeface="Meiryo UI"/>
              </a:rPr>
              <a:t>サポートにおい </a:t>
            </a:r>
            <a:r>
              <a:rPr dirty="0" sz="1100" spc="-5">
                <a:latin typeface="Meiryo UI"/>
                <a:cs typeface="Meiryo UI"/>
              </a:rPr>
              <a:t>て</a:t>
            </a:r>
            <a:r>
              <a:rPr dirty="0" sz="1100">
                <a:latin typeface="Meiryo UI"/>
                <a:cs typeface="Meiryo UI"/>
              </a:rPr>
              <a:t>は</a:t>
            </a:r>
            <a:r>
              <a:rPr dirty="0" sz="1100" spc="-5">
                <a:latin typeface="Meiryo UI"/>
                <a:cs typeface="Meiryo UI"/>
              </a:rPr>
              <a:t>、プ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 spc="-5">
                <a:latin typeface="Meiryo UI"/>
                <a:cs typeface="Meiryo UI"/>
              </a:rPr>
              <a:t>フィットシェアできる</a:t>
            </a:r>
            <a:r>
              <a:rPr dirty="0" sz="1100">
                <a:latin typeface="Meiryo UI"/>
                <a:cs typeface="Meiryo UI"/>
              </a:rPr>
              <a:t>パ</a:t>
            </a:r>
            <a:r>
              <a:rPr dirty="0" sz="1100" spc="-5">
                <a:latin typeface="Meiryo UI"/>
                <a:cs typeface="Meiryo UI"/>
              </a:rPr>
              <a:t>ート </a:t>
            </a:r>
            <a:r>
              <a:rPr dirty="0" sz="1100">
                <a:latin typeface="Meiryo UI"/>
                <a:cs typeface="Meiryo UI"/>
              </a:rPr>
              <a:t>ナ</a:t>
            </a:r>
            <a:r>
              <a:rPr dirty="0" sz="1100" spc="-5">
                <a:latin typeface="Meiryo UI"/>
                <a:cs typeface="Meiryo UI"/>
              </a:rPr>
              <a:t>ーの関</a:t>
            </a:r>
            <a:r>
              <a:rPr dirty="0" sz="1100">
                <a:latin typeface="Meiryo UI"/>
                <a:cs typeface="Meiryo UI"/>
              </a:rPr>
              <a:t>係に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529888" y="2328672"/>
            <a:ext cx="1957070" cy="617220"/>
            <a:chOff x="7529888" y="2328672"/>
            <a:chExt cx="1957070" cy="61722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5296" y="2328672"/>
              <a:ext cx="641603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2540" y="2356104"/>
              <a:ext cx="547115" cy="522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5391" y="2507500"/>
              <a:ext cx="66128" cy="636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0676" y="2507500"/>
              <a:ext cx="66128" cy="636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017828" y="2731453"/>
              <a:ext cx="296545" cy="48260"/>
            </a:xfrm>
            <a:custGeom>
              <a:avLst/>
              <a:gdLst/>
              <a:ahLst/>
              <a:cxnLst/>
              <a:rect l="l" t="t" r="r" b="b"/>
              <a:pathLst>
                <a:path w="296545" h="48260">
                  <a:moveTo>
                    <a:pt x="0" y="0"/>
                  </a:moveTo>
                  <a:lnTo>
                    <a:pt x="42354" y="23825"/>
                  </a:lnTo>
                  <a:lnTo>
                    <a:pt x="84695" y="39709"/>
                  </a:lnTo>
                  <a:lnTo>
                    <a:pt x="127022" y="47651"/>
                  </a:lnTo>
                  <a:lnTo>
                    <a:pt x="169335" y="47651"/>
                  </a:lnTo>
                  <a:lnTo>
                    <a:pt x="211633" y="39709"/>
                  </a:lnTo>
                  <a:lnTo>
                    <a:pt x="253918" y="23825"/>
                  </a:lnTo>
                  <a:lnTo>
                    <a:pt x="296189" y="0"/>
                  </a:lnTo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892540" y="2356104"/>
              <a:ext cx="547370" cy="523240"/>
            </a:xfrm>
            <a:custGeom>
              <a:avLst/>
              <a:gdLst/>
              <a:ahLst/>
              <a:cxnLst/>
              <a:rect l="l" t="t" r="r" b="b"/>
              <a:pathLst>
                <a:path w="547370" h="523239">
                  <a:moveTo>
                    <a:pt x="0" y="261365"/>
                  </a:moveTo>
                  <a:lnTo>
                    <a:pt x="4407" y="214385"/>
                  </a:lnTo>
                  <a:lnTo>
                    <a:pt x="17114" y="170167"/>
                  </a:lnTo>
                  <a:lnTo>
                    <a:pt x="37349" y="129449"/>
                  </a:lnTo>
                  <a:lnTo>
                    <a:pt x="64338" y="92971"/>
                  </a:lnTo>
                  <a:lnTo>
                    <a:pt x="97309" y="61470"/>
                  </a:lnTo>
                  <a:lnTo>
                    <a:pt x="135489" y="35684"/>
                  </a:lnTo>
                  <a:lnTo>
                    <a:pt x="178105" y="16351"/>
                  </a:lnTo>
                  <a:lnTo>
                    <a:pt x="224386" y="4210"/>
                  </a:lnTo>
                  <a:lnTo>
                    <a:pt x="273558" y="0"/>
                  </a:lnTo>
                  <a:lnTo>
                    <a:pt x="322729" y="4210"/>
                  </a:lnTo>
                  <a:lnTo>
                    <a:pt x="369010" y="16351"/>
                  </a:lnTo>
                  <a:lnTo>
                    <a:pt x="411626" y="35684"/>
                  </a:lnTo>
                  <a:lnTo>
                    <a:pt x="449806" y="61470"/>
                  </a:lnTo>
                  <a:lnTo>
                    <a:pt x="482777" y="92971"/>
                  </a:lnTo>
                  <a:lnTo>
                    <a:pt x="509766" y="129449"/>
                  </a:lnTo>
                  <a:lnTo>
                    <a:pt x="530001" y="170167"/>
                  </a:lnTo>
                  <a:lnTo>
                    <a:pt x="542708" y="214385"/>
                  </a:lnTo>
                  <a:lnTo>
                    <a:pt x="547116" y="261365"/>
                  </a:lnTo>
                  <a:lnTo>
                    <a:pt x="542708" y="308346"/>
                  </a:lnTo>
                  <a:lnTo>
                    <a:pt x="530001" y="352564"/>
                  </a:lnTo>
                  <a:lnTo>
                    <a:pt x="509766" y="393282"/>
                  </a:lnTo>
                  <a:lnTo>
                    <a:pt x="482777" y="429760"/>
                  </a:lnTo>
                  <a:lnTo>
                    <a:pt x="449806" y="461261"/>
                  </a:lnTo>
                  <a:lnTo>
                    <a:pt x="411626" y="487047"/>
                  </a:lnTo>
                  <a:lnTo>
                    <a:pt x="369010" y="506380"/>
                  </a:lnTo>
                  <a:lnTo>
                    <a:pt x="322729" y="518521"/>
                  </a:lnTo>
                  <a:lnTo>
                    <a:pt x="273558" y="522731"/>
                  </a:lnTo>
                  <a:lnTo>
                    <a:pt x="224386" y="518521"/>
                  </a:lnTo>
                  <a:lnTo>
                    <a:pt x="178105" y="506380"/>
                  </a:lnTo>
                  <a:lnTo>
                    <a:pt x="135489" y="487047"/>
                  </a:lnTo>
                  <a:lnTo>
                    <a:pt x="97309" y="461261"/>
                  </a:lnTo>
                  <a:lnTo>
                    <a:pt x="64338" y="429760"/>
                  </a:lnTo>
                  <a:lnTo>
                    <a:pt x="37349" y="393282"/>
                  </a:lnTo>
                  <a:lnTo>
                    <a:pt x="17114" y="352564"/>
                  </a:lnTo>
                  <a:lnTo>
                    <a:pt x="4407" y="308346"/>
                  </a:lnTo>
                  <a:lnTo>
                    <a:pt x="0" y="26136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34650" y="2349924"/>
              <a:ext cx="1379855" cy="412115"/>
            </a:xfrm>
            <a:custGeom>
              <a:avLst/>
              <a:gdLst/>
              <a:ahLst/>
              <a:cxnLst/>
              <a:rect l="l" t="t" r="r" b="b"/>
              <a:pathLst>
                <a:path w="1379854" h="412114">
                  <a:moveTo>
                    <a:pt x="850424" y="0"/>
                  </a:moveTo>
                  <a:lnTo>
                    <a:pt x="797455" y="2825"/>
                  </a:lnTo>
                  <a:lnTo>
                    <a:pt x="750958" y="13515"/>
                  </a:lnTo>
                  <a:lnTo>
                    <a:pt x="716946" y="31255"/>
                  </a:lnTo>
                  <a:lnTo>
                    <a:pt x="707861" y="27868"/>
                  </a:lnTo>
                  <a:lnTo>
                    <a:pt x="625775" y="12299"/>
                  </a:lnTo>
                  <a:lnTo>
                    <a:pt x="573160" y="12065"/>
                  </a:lnTo>
                  <a:lnTo>
                    <a:pt x="523322" y="18271"/>
                  </a:lnTo>
                  <a:lnTo>
                    <a:pt x="480049" y="30443"/>
                  </a:lnTo>
                  <a:lnTo>
                    <a:pt x="447135" y="48108"/>
                  </a:lnTo>
                  <a:lnTo>
                    <a:pt x="414726" y="41807"/>
                  </a:lnTo>
                  <a:lnTo>
                    <a:pt x="380430" y="37800"/>
                  </a:lnTo>
                  <a:lnTo>
                    <a:pt x="344974" y="36144"/>
                  </a:lnTo>
                  <a:lnTo>
                    <a:pt x="309086" y="36894"/>
                  </a:lnTo>
                  <a:lnTo>
                    <a:pt x="243044" y="45045"/>
                  </a:lnTo>
                  <a:lnTo>
                    <a:pt x="188526" y="60598"/>
                  </a:lnTo>
                  <a:lnTo>
                    <a:pt x="148571" y="81929"/>
                  </a:lnTo>
                  <a:lnTo>
                    <a:pt x="124517" y="135433"/>
                  </a:lnTo>
                  <a:lnTo>
                    <a:pt x="123361" y="136716"/>
                  </a:lnTo>
                  <a:lnTo>
                    <a:pt x="62508" y="145428"/>
                  </a:lnTo>
                  <a:lnTo>
                    <a:pt x="17875" y="164427"/>
                  </a:lnTo>
                  <a:lnTo>
                    <a:pt x="0" y="185696"/>
                  </a:lnTo>
                  <a:lnTo>
                    <a:pt x="3373" y="207360"/>
                  </a:lnTo>
                  <a:lnTo>
                    <a:pt x="26399" y="226928"/>
                  </a:lnTo>
                  <a:lnTo>
                    <a:pt x="67481" y="241910"/>
                  </a:lnTo>
                  <a:lnTo>
                    <a:pt x="49273" y="251748"/>
                  </a:lnTo>
                  <a:lnTo>
                    <a:pt x="36876" y="262814"/>
                  </a:lnTo>
                  <a:lnTo>
                    <a:pt x="30625" y="274700"/>
                  </a:lnTo>
                  <a:lnTo>
                    <a:pt x="30854" y="286995"/>
                  </a:lnTo>
                  <a:lnTo>
                    <a:pt x="48038" y="308273"/>
                  </a:lnTo>
                  <a:lnTo>
                    <a:pt x="82826" y="324662"/>
                  </a:lnTo>
                  <a:lnTo>
                    <a:pt x="130249" y="334571"/>
                  </a:lnTo>
                  <a:lnTo>
                    <a:pt x="185337" y="336411"/>
                  </a:lnTo>
                  <a:lnTo>
                    <a:pt x="186188" y="337020"/>
                  </a:lnTo>
                  <a:lnTo>
                    <a:pt x="222636" y="356584"/>
                  </a:lnTo>
                  <a:lnTo>
                    <a:pt x="265256" y="370809"/>
                  </a:lnTo>
                  <a:lnTo>
                    <a:pt x="313771" y="380684"/>
                  </a:lnTo>
                  <a:lnTo>
                    <a:pt x="366150" y="386003"/>
                  </a:lnTo>
                  <a:lnTo>
                    <a:pt x="420362" y="386559"/>
                  </a:lnTo>
                  <a:lnTo>
                    <a:pt x="474378" y="382145"/>
                  </a:lnTo>
                  <a:lnTo>
                    <a:pt x="526167" y="372555"/>
                  </a:lnTo>
                  <a:lnTo>
                    <a:pt x="549388" y="384357"/>
                  </a:lnTo>
                  <a:lnTo>
                    <a:pt x="577026" y="394293"/>
                  </a:lnTo>
                  <a:lnTo>
                    <a:pt x="608418" y="402164"/>
                  </a:lnTo>
                  <a:lnTo>
                    <a:pt x="642905" y="407772"/>
                  </a:lnTo>
                  <a:lnTo>
                    <a:pt x="699984" y="411538"/>
                  </a:lnTo>
                  <a:lnTo>
                    <a:pt x="755567" y="409147"/>
                  </a:lnTo>
                  <a:lnTo>
                    <a:pt x="807091" y="401160"/>
                  </a:lnTo>
                  <a:lnTo>
                    <a:pt x="851994" y="388134"/>
                  </a:lnTo>
                  <a:lnTo>
                    <a:pt x="887714" y="370628"/>
                  </a:lnTo>
                  <a:lnTo>
                    <a:pt x="911688" y="349200"/>
                  </a:lnTo>
                  <a:lnTo>
                    <a:pt x="934148" y="354053"/>
                  </a:lnTo>
                  <a:lnTo>
                    <a:pt x="957919" y="357594"/>
                  </a:lnTo>
                  <a:lnTo>
                    <a:pt x="982658" y="359783"/>
                  </a:lnTo>
                  <a:lnTo>
                    <a:pt x="1008018" y="360579"/>
                  </a:lnTo>
                  <a:lnTo>
                    <a:pt x="1066472" y="356947"/>
                  </a:lnTo>
                  <a:lnTo>
                    <a:pt x="1117382" y="346473"/>
                  </a:lnTo>
                  <a:lnTo>
                    <a:pt x="1157682" y="330381"/>
                  </a:lnTo>
                  <a:lnTo>
                    <a:pt x="1184306" y="309897"/>
                  </a:lnTo>
                  <a:lnTo>
                    <a:pt x="1194187" y="286246"/>
                  </a:lnTo>
                  <a:lnTo>
                    <a:pt x="1221376" y="283938"/>
                  </a:lnTo>
                  <a:lnTo>
                    <a:pt x="1272263" y="275241"/>
                  </a:lnTo>
                  <a:lnTo>
                    <a:pt x="1342834" y="248498"/>
                  </a:lnTo>
                  <a:lnTo>
                    <a:pt x="1379830" y="197266"/>
                  </a:lnTo>
                  <a:lnTo>
                    <a:pt x="1368015" y="170552"/>
                  </a:lnTo>
                  <a:lnTo>
                    <a:pt x="1335119" y="145809"/>
                  </a:lnTo>
                  <a:lnTo>
                    <a:pt x="1338230" y="142863"/>
                  </a:lnTo>
                  <a:lnTo>
                    <a:pt x="1340834" y="139815"/>
                  </a:lnTo>
                  <a:lnTo>
                    <a:pt x="1342917" y="136716"/>
                  </a:lnTo>
                  <a:lnTo>
                    <a:pt x="1347416" y="109266"/>
                  </a:lnTo>
                  <a:lnTo>
                    <a:pt x="1326424" y="84119"/>
                  </a:lnTo>
                  <a:lnTo>
                    <a:pt x="1283790" y="64010"/>
                  </a:lnTo>
                  <a:lnTo>
                    <a:pt x="1223359" y="51677"/>
                  </a:lnTo>
                  <a:lnTo>
                    <a:pt x="1216353" y="41201"/>
                  </a:lnTo>
                  <a:lnTo>
                    <a:pt x="1171022" y="14885"/>
                  </a:lnTo>
                  <a:lnTo>
                    <a:pt x="1117099" y="2842"/>
                  </a:lnTo>
                  <a:lnTo>
                    <a:pt x="1058011" y="201"/>
                  </a:lnTo>
                  <a:lnTo>
                    <a:pt x="1000790" y="6727"/>
                  </a:lnTo>
                  <a:lnTo>
                    <a:pt x="952468" y="22187"/>
                  </a:lnTo>
                  <a:lnTo>
                    <a:pt x="942098" y="17274"/>
                  </a:lnTo>
                  <a:lnTo>
                    <a:pt x="930460" y="12888"/>
                  </a:lnTo>
                  <a:lnTo>
                    <a:pt x="917673" y="9068"/>
                  </a:lnTo>
                  <a:lnTo>
                    <a:pt x="903852" y="5855"/>
                  </a:lnTo>
                  <a:lnTo>
                    <a:pt x="850424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534650" y="2349924"/>
              <a:ext cx="1379855" cy="412115"/>
            </a:xfrm>
            <a:custGeom>
              <a:avLst/>
              <a:gdLst/>
              <a:ahLst/>
              <a:cxnLst/>
              <a:rect l="l" t="t" r="r" b="b"/>
              <a:pathLst>
                <a:path w="1379854" h="412114">
                  <a:moveTo>
                    <a:pt x="124517" y="135433"/>
                  </a:moveTo>
                  <a:lnTo>
                    <a:pt x="148571" y="81929"/>
                  </a:lnTo>
                  <a:lnTo>
                    <a:pt x="188526" y="60598"/>
                  </a:lnTo>
                  <a:lnTo>
                    <a:pt x="243044" y="45045"/>
                  </a:lnTo>
                  <a:lnTo>
                    <a:pt x="309086" y="36894"/>
                  </a:lnTo>
                  <a:lnTo>
                    <a:pt x="344974" y="36144"/>
                  </a:lnTo>
                  <a:lnTo>
                    <a:pt x="380430" y="37800"/>
                  </a:lnTo>
                  <a:lnTo>
                    <a:pt x="414726" y="41807"/>
                  </a:lnTo>
                  <a:lnTo>
                    <a:pt x="447135" y="48108"/>
                  </a:lnTo>
                  <a:lnTo>
                    <a:pt x="480049" y="30443"/>
                  </a:lnTo>
                  <a:lnTo>
                    <a:pt x="523322" y="18271"/>
                  </a:lnTo>
                  <a:lnTo>
                    <a:pt x="573160" y="12065"/>
                  </a:lnTo>
                  <a:lnTo>
                    <a:pt x="625775" y="12299"/>
                  </a:lnTo>
                  <a:lnTo>
                    <a:pt x="677373" y="19444"/>
                  </a:lnTo>
                  <a:lnTo>
                    <a:pt x="716946" y="31255"/>
                  </a:lnTo>
                  <a:lnTo>
                    <a:pt x="750958" y="13515"/>
                  </a:lnTo>
                  <a:lnTo>
                    <a:pt x="797455" y="2825"/>
                  </a:lnTo>
                  <a:lnTo>
                    <a:pt x="850424" y="0"/>
                  </a:lnTo>
                  <a:lnTo>
                    <a:pt x="903852" y="5855"/>
                  </a:lnTo>
                  <a:lnTo>
                    <a:pt x="917673" y="9068"/>
                  </a:lnTo>
                  <a:lnTo>
                    <a:pt x="930460" y="12888"/>
                  </a:lnTo>
                  <a:lnTo>
                    <a:pt x="942098" y="17274"/>
                  </a:lnTo>
                  <a:lnTo>
                    <a:pt x="952468" y="22187"/>
                  </a:lnTo>
                  <a:lnTo>
                    <a:pt x="1000790" y="6727"/>
                  </a:lnTo>
                  <a:lnTo>
                    <a:pt x="1058011" y="201"/>
                  </a:lnTo>
                  <a:lnTo>
                    <a:pt x="1117099" y="2842"/>
                  </a:lnTo>
                  <a:lnTo>
                    <a:pt x="1171022" y="14885"/>
                  </a:lnTo>
                  <a:lnTo>
                    <a:pt x="1189887" y="22596"/>
                  </a:lnTo>
                  <a:lnTo>
                    <a:pt x="1205096" y="31438"/>
                  </a:lnTo>
                  <a:lnTo>
                    <a:pt x="1216353" y="41201"/>
                  </a:lnTo>
                  <a:lnTo>
                    <a:pt x="1223359" y="51677"/>
                  </a:lnTo>
                  <a:lnTo>
                    <a:pt x="1283790" y="64010"/>
                  </a:lnTo>
                  <a:lnTo>
                    <a:pt x="1326424" y="84119"/>
                  </a:lnTo>
                  <a:lnTo>
                    <a:pt x="1347416" y="109266"/>
                  </a:lnTo>
                  <a:lnTo>
                    <a:pt x="1342917" y="136716"/>
                  </a:lnTo>
                  <a:lnTo>
                    <a:pt x="1340834" y="139815"/>
                  </a:lnTo>
                  <a:lnTo>
                    <a:pt x="1338230" y="142863"/>
                  </a:lnTo>
                  <a:lnTo>
                    <a:pt x="1335119" y="145809"/>
                  </a:lnTo>
                  <a:lnTo>
                    <a:pt x="1368015" y="170552"/>
                  </a:lnTo>
                  <a:lnTo>
                    <a:pt x="1379830" y="197266"/>
                  </a:lnTo>
                  <a:lnTo>
                    <a:pt x="1371219" y="223924"/>
                  </a:lnTo>
                  <a:lnTo>
                    <a:pt x="1342834" y="248498"/>
                  </a:lnTo>
                  <a:lnTo>
                    <a:pt x="1295330" y="268961"/>
                  </a:lnTo>
                  <a:lnTo>
                    <a:pt x="1247506" y="280251"/>
                  </a:lnTo>
                  <a:lnTo>
                    <a:pt x="1194187" y="286246"/>
                  </a:lnTo>
                  <a:lnTo>
                    <a:pt x="1184306" y="309897"/>
                  </a:lnTo>
                  <a:lnTo>
                    <a:pt x="1157682" y="330381"/>
                  </a:lnTo>
                  <a:lnTo>
                    <a:pt x="1117382" y="346473"/>
                  </a:lnTo>
                  <a:lnTo>
                    <a:pt x="1066472" y="356947"/>
                  </a:lnTo>
                  <a:lnTo>
                    <a:pt x="1008018" y="360579"/>
                  </a:lnTo>
                  <a:lnTo>
                    <a:pt x="982658" y="359783"/>
                  </a:lnTo>
                  <a:lnTo>
                    <a:pt x="957919" y="357594"/>
                  </a:lnTo>
                  <a:lnTo>
                    <a:pt x="934148" y="354053"/>
                  </a:lnTo>
                  <a:lnTo>
                    <a:pt x="911688" y="349200"/>
                  </a:lnTo>
                  <a:lnTo>
                    <a:pt x="887714" y="370628"/>
                  </a:lnTo>
                  <a:lnTo>
                    <a:pt x="851994" y="388134"/>
                  </a:lnTo>
                  <a:lnTo>
                    <a:pt x="807091" y="401160"/>
                  </a:lnTo>
                  <a:lnTo>
                    <a:pt x="755567" y="409147"/>
                  </a:lnTo>
                  <a:lnTo>
                    <a:pt x="699984" y="411538"/>
                  </a:lnTo>
                  <a:lnTo>
                    <a:pt x="642905" y="407772"/>
                  </a:lnTo>
                  <a:lnTo>
                    <a:pt x="608418" y="402164"/>
                  </a:lnTo>
                  <a:lnTo>
                    <a:pt x="577026" y="394293"/>
                  </a:lnTo>
                  <a:lnTo>
                    <a:pt x="549388" y="384357"/>
                  </a:lnTo>
                  <a:lnTo>
                    <a:pt x="526167" y="372555"/>
                  </a:lnTo>
                  <a:lnTo>
                    <a:pt x="474378" y="382145"/>
                  </a:lnTo>
                  <a:lnTo>
                    <a:pt x="420362" y="386559"/>
                  </a:lnTo>
                  <a:lnTo>
                    <a:pt x="366150" y="386003"/>
                  </a:lnTo>
                  <a:lnTo>
                    <a:pt x="313771" y="380684"/>
                  </a:lnTo>
                  <a:lnTo>
                    <a:pt x="265256" y="370809"/>
                  </a:lnTo>
                  <a:lnTo>
                    <a:pt x="222636" y="356584"/>
                  </a:lnTo>
                  <a:lnTo>
                    <a:pt x="187941" y="338214"/>
                  </a:lnTo>
                  <a:lnTo>
                    <a:pt x="185337" y="336411"/>
                  </a:lnTo>
                  <a:lnTo>
                    <a:pt x="130249" y="334571"/>
                  </a:lnTo>
                  <a:lnTo>
                    <a:pt x="82826" y="324662"/>
                  </a:lnTo>
                  <a:lnTo>
                    <a:pt x="48038" y="308273"/>
                  </a:lnTo>
                  <a:lnTo>
                    <a:pt x="30854" y="286995"/>
                  </a:lnTo>
                  <a:lnTo>
                    <a:pt x="30625" y="274700"/>
                  </a:lnTo>
                  <a:lnTo>
                    <a:pt x="36876" y="262814"/>
                  </a:lnTo>
                  <a:lnTo>
                    <a:pt x="49273" y="251748"/>
                  </a:lnTo>
                  <a:lnTo>
                    <a:pt x="67481" y="241910"/>
                  </a:lnTo>
                  <a:lnTo>
                    <a:pt x="26399" y="226928"/>
                  </a:lnTo>
                  <a:lnTo>
                    <a:pt x="3373" y="207360"/>
                  </a:lnTo>
                  <a:lnTo>
                    <a:pt x="0" y="185696"/>
                  </a:lnTo>
                  <a:lnTo>
                    <a:pt x="17875" y="164427"/>
                  </a:lnTo>
                  <a:lnTo>
                    <a:pt x="37599" y="153790"/>
                  </a:lnTo>
                  <a:lnTo>
                    <a:pt x="62508" y="145428"/>
                  </a:lnTo>
                  <a:lnTo>
                    <a:pt x="91472" y="139639"/>
                  </a:lnTo>
                  <a:lnTo>
                    <a:pt x="123361" y="136716"/>
                  </a:lnTo>
                  <a:lnTo>
                    <a:pt x="124517" y="135433"/>
                  </a:lnTo>
                  <a:close/>
                </a:path>
              </a:pathLst>
            </a:custGeom>
            <a:ln w="9144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03612" y="2370781"/>
              <a:ext cx="1265555" cy="350520"/>
            </a:xfrm>
            <a:custGeom>
              <a:avLst/>
              <a:gdLst/>
              <a:ahLst/>
              <a:cxnLst/>
              <a:rect l="l" t="t" r="r" b="b"/>
              <a:pathLst>
                <a:path w="1265554" h="350519">
                  <a:moveTo>
                    <a:pt x="80873" y="227037"/>
                  </a:moveTo>
                  <a:lnTo>
                    <a:pt x="59768" y="227053"/>
                  </a:lnTo>
                  <a:lnTo>
                    <a:pt x="39017" y="225769"/>
                  </a:lnTo>
                  <a:lnTo>
                    <a:pt x="18976" y="223221"/>
                  </a:lnTo>
                  <a:lnTo>
                    <a:pt x="0" y="219443"/>
                  </a:lnTo>
                </a:path>
                <a:path w="1265554" h="350519">
                  <a:moveTo>
                    <a:pt x="152234" y="310121"/>
                  </a:moveTo>
                  <a:lnTo>
                    <a:pt x="143621" y="311378"/>
                  </a:lnTo>
                  <a:lnTo>
                    <a:pt x="134832" y="312404"/>
                  </a:lnTo>
                  <a:lnTo>
                    <a:pt x="125895" y="313196"/>
                  </a:lnTo>
                  <a:lnTo>
                    <a:pt x="116840" y="313753"/>
                  </a:lnTo>
                </a:path>
                <a:path w="1265554" h="350519">
                  <a:moveTo>
                    <a:pt x="457123" y="350037"/>
                  </a:moveTo>
                  <a:lnTo>
                    <a:pt x="450984" y="346069"/>
                  </a:lnTo>
                  <a:lnTo>
                    <a:pt x="445376" y="341979"/>
                  </a:lnTo>
                  <a:lnTo>
                    <a:pt x="440310" y="337775"/>
                  </a:lnTo>
                  <a:lnTo>
                    <a:pt x="435800" y="333463"/>
                  </a:lnTo>
                </a:path>
                <a:path w="1265554" h="350519">
                  <a:moveTo>
                    <a:pt x="851382" y="308698"/>
                  </a:moveTo>
                  <a:lnTo>
                    <a:pt x="850125" y="314871"/>
                  </a:lnTo>
                  <a:lnTo>
                    <a:pt x="847280" y="320967"/>
                  </a:lnTo>
                  <a:lnTo>
                    <a:pt x="842873" y="326885"/>
                  </a:lnTo>
                </a:path>
                <a:path w="1265554" h="350519">
                  <a:moveTo>
                    <a:pt x="1020660" y="196342"/>
                  </a:moveTo>
                  <a:lnTo>
                    <a:pt x="1063959" y="208237"/>
                  </a:lnTo>
                  <a:lnTo>
                    <a:pt x="1096778" y="224239"/>
                  </a:lnTo>
                  <a:lnTo>
                    <a:pt x="1117490" y="243281"/>
                  </a:lnTo>
                  <a:lnTo>
                    <a:pt x="1124470" y="264299"/>
                  </a:lnTo>
                </a:path>
                <a:path w="1265554" h="350519">
                  <a:moveTo>
                    <a:pt x="1265504" y="123952"/>
                  </a:moveTo>
                  <a:lnTo>
                    <a:pt x="1256727" y="131106"/>
                  </a:lnTo>
                  <a:lnTo>
                    <a:pt x="1246019" y="137782"/>
                  </a:lnTo>
                  <a:lnTo>
                    <a:pt x="1233496" y="143915"/>
                  </a:lnTo>
                  <a:lnTo>
                    <a:pt x="1219276" y="149440"/>
                  </a:lnTo>
                </a:path>
                <a:path w="1265554" h="350519">
                  <a:moveTo>
                    <a:pt x="1154595" y="29387"/>
                  </a:moveTo>
                  <a:lnTo>
                    <a:pt x="1156360" y="33350"/>
                  </a:lnTo>
                  <a:lnTo>
                    <a:pt x="1157173" y="37388"/>
                  </a:lnTo>
                  <a:lnTo>
                    <a:pt x="1157033" y="41414"/>
                  </a:lnTo>
                </a:path>
                <a:path w="1265554" h="350519">
                  <a:moveTo>
                    <a:pt x="859396" y="15341"/>
                  </a:moveTo>
                  <a:lnTo>
                    <a:pt x="864274" y="11253"/>
                  </a:lnTo>
                  <a:lnTo>
                    <a:pt x="869862" y="7323"/>
                  </a:lnTo>
                  <a:lnTo>
                    <a:pt x="876139" y="3566"/>
                  </a:lnTo>
                  <a:lnTo>
                    <a:pt x="883081" y="0"/>
                  </a:lnTo>
                </a:path>
                <a:path w="1265554" h="350519">
                  <a:moveTo>
                    <a:pt x="637921" y="22656"/>
                  </a:moveTo>
                  <a:lnTo>
                    <a:pt x="640384" y="18072"/>
                  </a:lnTo>
                  <a:lnTo>
                    <a:pt x="644232" y="13627"/>
                  </a:lnTo>
                  <a:lnTo>
                    <a:pt x="649389" y="9423"/>
                  </a:lnTo>
                </a:path>
                <a:path w="1265554" h="350519">
                  <a:moveTo>
                    <a:pt x="378015" y="27152"/>
                  </a:moveTo>
                  <a:lnTo>
                    <a:pt x="389095" y="29975"/>
                  </a:lnTo>
                  <a:lnTo>
                    <a:pt x="399722" y="33064"/>
                  </a:lnTo>
                  <a:lnTo>
                    <a:pt x="409869" y="36410"/>
                  </a:lnTo>
                  <a:lnTo>
                    <a:pt x="419506" y="40005"/>
                  </a:lnTo>
                </a:path>
                <a:path w="1265554" h="350519">
                  <a:moveTo>
                    <a:pt x="62801" y="128092"/>
                  </a:moveTo>
                  <a:lnTo>
                    <a:pt x="59512" y="123672"/>
                  </a:lnTo>
                  <a:lnTo>
                    <a:pt x="57099" y="119151"/>
                  </a:lnTo>
                  <a:lnTo>
                    <a:pt x="55562" y="114579"/>
                  </a:lnTo>
                </a:path>
              </a:pathLst>
            </a:custGeom>
            <a:ln w="9144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497164" y="2434392"/>
            <a:ext cx="2117090" cy="19977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130"/>
              </a:spcBef>
            </a:pPr>
            <a:r>
              <a:rPr dirty="0" sz="1250" spc="15" b="1" i="1">
                <a:solidFill>
                  <a:srgbClr val="FFFFFF"/>
                </a:solidFill>
                <a:latin typeface="Meiryo UI"/>
                <a:cs typeface="Meiryo UI"/>
              </a:rPr>
              <a:t>DX</a:t>
            </a:r>
            <a:r>
              <a:rPr dirty="0" sz="1250" spc="20" b="1" i="1">
                <a:solidFill>
                  <a:srgbClr val="FFFFFF"/>
                </a:solidFill>
                <a:latin typeface="Meiryo UI"/>
                <a:cs typeface="Meiryo UI"/>
              </a:rPr>
              <a:t>シ</a:t>
            </a:r>
            <a:r>
              <a:rPr dirty="0" sz="1250" spc="30" b="1" i="1">
                <a:solidFill>
                  <a:srgbClr val="FFFFFF"/>
                </a:solidFill>
                <a:latin typeface="Meiryo UI"/>
                <a:cs typeface="Meiryo UI"/>
              </a:rPr>
              <a:t>ナ</a:t>
            </a:r>
            <a:r>
              <a:rPr dirty="0" sz="1250" spc="15" b="1" i="1">
                <a:solidFill>
                  <a:srgbClr val="FFFFFF"/>
                </a:solidFill>
                <a:latin typeface="Meiryo UI"/>
                <a:cs typeface="Meiryo UI"/>
              </a:rPr>
              <a:t>リ</a:t>
            </a:r>
            <a:r>
              <a:rPr dirty="0" sz="1250" spc="25" b="1" i="1">
                <a:solidFill>
                  <a:srgbClr val="FFFFFF"/>
                </a:solidFill>
                <a:latin typeface="Meiryo UI"/>
                <a:cs typeface="Meiryo UI"/>
              </a:rPr>
              <a:t>オ</a:t>
            </a:r>
            <a:endParaRPr sz="125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ユー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ザ：</a:t>
            </a:r>
            <a:endParaRPr sz="1100">
              <a:latin typeface="Meiryo UI"/>
              <a:cs typeface="Meiryo UI"/>
            </a:endParaRPr>
          </a:p>
          <a:p>
            <a:pPr algn="just" marL="170815" marR="13335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>
                <a:latin typeface="Meiryo UI"/>
                <a:cs typeface="Meiryo UI"/>
              </a:rPr>
              <a:t>技術的負債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解消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、</a:t>
            </a:r>
            <a:r>
              <a:rPr dirty="0" sz="1100">
                <a:latin typeface="Meiryo UI"/>
                <a:cs typeface="Meiryo UI"/>
              </a:rPr>
              <a:t>人材・</a:t>
            </a:r>
            <a:r>
              <a:rPr dirty="0" sz="1100" spc="-15">
                <a:latin typeface="Meiryo UI"/>
                <a:cs typeface="Meiryo UI"/>
              </a:rPr>
              <a:t>資</a:t>
            </a:r>
            <a:r>
              <a:rPr dirty="0" sz="1100">
                <a:latin typeface="Meiryo UI"/>
                <a:cs typeface="Meiryo UI"/>
              </a:rPr>
              <a:t>金 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維持・保守業務</a:t>
            </a:r>
            <a:r>
              <a:rPr dirty="0" sz="1100" spc="-5">
                <a:latin typeface="Meiryo UI"/>
                <a:cs typeface="Meiryo UI"/>
              </a:rPr>
              <a:t>か</a:t>
            </a:r>
            <a:r>
              <a:rPr dirty="0" sz="1100">
                <a:latin typeface="Meiryo UI"/>
                <a:cs typeface="Meiryo UI"/>
              </a:rPr>
              <a:t>ら新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 spc="-10">
                <a:latin typeface="Meiryo UI"/>
                <a:cs typeface="Meiryo UI"/>
              </a:rPr>
              <a:t>な</a:t>
            </a:r>
            <a:r>
              <a:rPr dirty="0" sz="1100" spc="-5">
                <a:latin typeface="Meiryo UI"/>
                <a:cs typeface="Meiryo UI"/>
              </a:rPr>
              <a:t>デ</a:t>
            </a:r>
            <a:r>
              <a:rPr dirty="0" sz="1100" spc="-10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タ </a:t>
            </a:r>
            <a:r>
              <a:rPr dirty="0" sz="1100" spc="-5">
                <a:latin typeface="Meiryo UI"/>
                <a:cs typeface="Meiryo UI"/>
              </a:rPr>
              <a:t>ル</a:t>
            </a:r>
            <a:r>
              <a:rPr dirty="0" sz="1100">
                <a:latin typeface="Meiryo UI"/>
                <a:cs typeface="Meiryo UI"/>
              </a:rPr>
              <a:t>技術</a:t>
            </a:r>
            <a:r>
              <a:rPr dirty="0" sz="1100" spc="-5">
                <a:latin typeface="Meiryo UI"/>
                <a:cs typeface="Meiryo UI"/>
              </a:rPr>
              <a:t>の</a:t>
            </a:r>
            <a:r>
              <a:rPr dirty="0" sz="1100">
                <a:latin typeface="Meiryo UI"/>
                <a:cs typeface="Meiryo UI"/>
              </a:rPr>
              <a:t>活用</a:t>
            </a:r>
            <a:r>
              <a:rPr dirty="0" sz="1100" spc="-5">
                <a:latin typeface="Meiryo UI"/>
                <a:cs typeface="Meiryo UI"/>
              </a:rPr>
              <a:t>にシフ</a:t>
            </a:r>
            <a:r>
              <a:rPr dirty="0" sz="1100">
                <a:latin typeface="Meiryo UI"/>
                <a:cs typeface="Meiryo UI"/>
              </a:rPr>
              <a:t>ト</a:t>
            </a:r>
            <a:endParaRPr sz="1100">
              <a:latin typeface="Meiryo UI"/>
              <a:cs typeface="Meiryo UI"/>
            </a:endParaRPr>
          </a:p>
          <a:p>
            <a:pPr marL="170815" marR="508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 spc="-5">
                <a:latin typeface="Meiryo UI"/>
                <a:cs typeface="Meiryo UI"/>
              </a:rPr>
              <a:t>デー</a:t>
            </a:r>
            <a:r>
              <a:rPr dirty="0" sz="1100" spc="5">
                <a:latin typeface="Meiryo UI"/>
                <a:cs typeface="Meiryo UI"/>
              </a:rPr>
              <a:t>タ</a:t>
            </a:r>
            <a:r>
              <a:rPr dirty="0" sz="1100">
                <a:latin typeface="Meiryo UI"/>
                <a:cs typeface="Meiryo UI"/>
              </a:rPr>
              <a:t>活用等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通</a:t>
            </a:r>
            <a:r>
              <a:rPr dirty="0" sz="1100" spc="-10">
                <a:latin typeface="Meiryo UI"/>
                <a:cs typeface="Meiryo UI"/>
              </a:rPr>
              <a:t>じ</a:t>
            </a:r>
            <a:r>
              <a:rPr dirty="0" sz="1100" spc="-5">
                <a:latin typeface="Meiryo UI"/>
                <a:cs typeface="Meiryo UI"/>
              </a:rPr>
              <a:t>て、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ピ</a:t>
            </a:r>
            <a:r>
              <a:rPr dirty="0" sz="1100" spc="-5">
                <a:latin typeface="Meiryo UI"/>
                <a:cs typeface="Meiryo UI"/>
              </a:rPr>
              <a:t>ーディな </a:t>
            </a:r>
            <a:r>
              <a:rPr dirty="0" sz="1100">
                <a:latin typeface="Meiryo UI"/>
                <a:cs typeface="Meiryo UI"/>
              </a:rPr>
              <a:t>方針転換やグ</a:t>
            </a:r>
            <a:r>
              <a:rPr dirty="0" sz="1100" spc="-10">
                <a:latin typeface="Meiryo UI"/>
                <a:cs typeface="Meiryo UI"/>
              </a:rPr>
              <a:t>ロ</a:t>
            </a:r>
            <a:r>
              <a:rPr dirty="0" sz="1100" spc="-5">
                <a:latin typeface="Meiryo UI"/>
                <a:cs typeface="Meiryo UI"/>
              </a:rPr>
              <a:t>ー</a:t>
            </a:r>
            <a:r>
              <a:rPr dirty="0" sz="1100">
                <a:latin typeface="Meiryo UI"/>
                <a:cs typeface="Meiryo UI"/>
              </a:rPr>
              <a:t>バ</a:t>
            </a:r>
            <a:r>
              <a:rPr dirty="0" sz="1100" spc="-5">
                <a:latin typeface="Meiryo UI"/>
                <a:cs typeface="Meiryo UI"/>
              </a:rPr>
              <a:t>ル</a:t>
            </a:r>
            <a:r>
              <a:rPr dirty="0" sz="1100">
                <a:latin typeface="Meiryo UI"/>
                <a:cs typeface="Meiryo UI"/>
              </a:rPr>
              <a:t>展開</a:t>
            </a:r>
            <a:r>
              <a:rPr dirty="0" sz="1100" spc="-5">
                <a:latin typeface="Meiryo UI"/>
                <a:cs typeface="Meiryo UI"/>
              </a:rPr>
              <a:t>への対 </a:t>
            </a:r>
            <a:r>
              <a:rPr dirty="0" sz="1100">
                <a:latin typeface="Meiryo UI"/>
                <a:cs typeface="Meiryo UI"/>
              </a:rPr>
              <a:t>応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可能に</a:t>
            </a:r>
            <a:endParaRPr sz="1100">
              <a:latin typeface="Meiryo UI"/>
              <a:cs typeface="Meiryo UI"/>
            </a:endParaRPr>
          </a:p>
          <a:p>
            <a:pPr marL="170815" marR="68580" indent="-15875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171450" algn="l"/>
              </a:tabLst>
            </a:pPr>
            <a:r>
              <a:rPr dirty="0" sz="1100" spc="-5">
                <a:latin typeface="Meiryo UI"/>
                <a:cs typeface="Meiryo UI"/>
              </a:rPr>
              <a:t>デ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>
                <a:latin typeface="Meiryo UI"/>
                <a:cs typeface="Meiryo UI"/>
              </a:rPr>
              <a:t>タ</a:t>
            </a:r>
            <a:r>
              <a:rPr dirty="0" sz="1100" spc="-5">
                <a:latin typeface="Meiryo UI"/>
                <a:cs typeface="Meiryo UI"/>
              </a:rPr>
              <a:t>ルネ</a:t>
            </a:r>
            <a:r>
              <a:rPr dirty="0" sz="1100" spc="-10">
                <a:latin typeface="Meiryo UI"/>
                <a:cs typeface="Meiryo UI"/>
              </a:rPr>
              <a:t>イテ</a:t>
            </a:r>
            <a:r>
              <a:rPr dirty="0" sz="1100" spc="-5">
                <a:latin typeface="Meiryo UI"/>
                <a:cs typeface="Meiryo UI"/>
              </a:rPr>
              <a:t>ィブ</a:t>
            </a:r>
            <a:r>
              <a:rPr dirty="0" sz="1100">
                <a:latin typeface="Meiryo UI"/>
                <a:cs typeface="Meiryo UI"/>
              </a:rPr>
              <a:t>世代</a:t>
            </a:r>
            <a:r>
              <a:rPr dirty="0" sz="1100" spc="-5">
                <a:latin typeface="Meiryo UI"/>
                <a:cs typeface="Meiryo UI"/>
              </a:rPr>
              <a:t>の人</a:t>
            </a:r>
            <a:r>
              <a:rPr dirty="0" sz="1100">
                <a:latin typeface="Meiryo UI"/>
                <a:cs typeface="Meiryo UI"/>
              </a:rPr>
              <a:t>材</a:t>
            </a:r>
            <a:r>
              <a:rPr dirty="0" sz="1100" spc="-5">
                <a:latin typeface="Meiryo UI"/>
                <a:cs typeface="Meiryo UI"/>
              </a:rPr>
              <a:t>を</a:t>
            </a:r>
            <a:r>
              <a:rPr dirty="0" sz="1100">
                <a:latin typeface="Meiryo UI"/>
                <a:cs typeface="Meiryo UI"/>
              </a:rPr>
              <a:t>中 </a:t>
            </a:r>
            <a:r>
              <a:rPr dirty="0" sz="1100">
                <a:latin typeface="Meiryo UI"/>
                <a:cs typeface="Meiryo UI"/>
              </a:rPr>
              <a:t>心と</a:t>
            </a:r>
            <a:r>
              <a:rPr dirty="0" sz="1100" spc="-10">
                <a:latin typeface="Meiryo UI"/>
                <a:cs typeface="Meiryo UI"/>
              </a:rPr>
              <a:t>し</a:t>
            </a:r>
            <a:r>
              <a:rPr dirty="0" sz="1100" spc="-5">
                <a:latin typeface="Meiryo UI"/>
                <a:cs typeface="Meiryo UI"/>
              </a:rPr>
              <a:t>た</a:t>
            </a:r>
            <a:r>
              <a:rPr dirty="0" sz="1100">
                <a:latin typeface="Meiryo UI"/>
                <a:cs typeface="Meiryo UI"/>
              </a:rPr>
              <a:t>新ビ</a:t>
            </a:r>
            <a:r>
              <a:rPr dirty="0" sz="1100" spc="5">
                <a:latin typeface="Meiryo UI"/>
                <a:cs typeface="Meiryo UI"/>
              </a:rPr>
              <a:t>ジ</a:t>
            </a:r>
            <a:r>
              <a:rPr dirty="0" sz="1100" spc="-5">
                <a:latin typeface="Meiryo UI"/>
                <a:cs typeface="Meiryo UI"/>
              </a:rPr>
              <a:t>ネ</a:t>
            </a:r>
            <a:r>
              <a:rPr dirty="0" sz="1100" spc="-10">
                <a:latin typeface="Meiryo UI"/>
                <a:cs typeface="Meiryo UI"/>
              </a:rPr>
              <a:t>ス</a:t>
            </a:r>
            <a:r>
              <a:rPr dirty="0" sz="1100">
                <a:latin typeface="Meiryo UI"/>
                <a:cs typeface="Meiryo UI"/>
              </a:rPr>
              <a:t>創出へ</a:t>
            </a:r>
            <a:endParaRPr sz="1100">
              <a:latin typeface="Meiryo UI"/>
              <a:cs typeface="Meiryo U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8307" y="3262884"/>
            <a:ext cx="510539" cy="2110739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26492" y="3235452"/>
            <a:ext cx="7111365" cy="3197860"/>
            <a:chOff x="126492" y="3235452"/>
            <a:chExt cx="7111365" cy="3197860"/>
          </a:xfrm>
        </p:grpSpPr>
        <p:sp>
          <p:nvSpPr>
            <p:cNvPr id="44" name="object 44"/>
            <p:cNvSpPr/>
            <p:nvPr/>
          </p:nvSpPr>
          <p:spPr>
            <a:xfrm>
              <a:off x="783336" y="5428489"/>
              <a:ext cx="1270000" cy="525780"/>
            </a:xfrm>
            <a:custGeom>
              <a:avLst/>
              <a:gdLst/>
              <a:ahLst/>
              <a:cxnLst/>
              <a:rect l="l" t="t" r="r" b="b"/>
              <a:pathLst>
                <a:path w="1270000" h="525779">
                  <a:moveTo>
                    <a:pt x="1181862" y="0"/>
                  </a:moveTo>
                  <a:lnTo>
                    <a:pt x="87630" y="0"/>
                  </a:lnTo>
                  <a:lnTo>
                    <a:pt x="53519" y="6885"/>
                  </a:lnTo>
                  <a:lnTo>
                    <a:pt x="25665" y="25665"/>
                  </a:lnTo>
                  <a:lnTo>
                    <a:pt x="6885" y="53519"/>
                  </a:lnTo>
                  <a:lnTo>
                    <a:pt x="0" y="87629"/>
                  </a:lnTo>
                  <a:lnTo>
                    <a:pt x="0" y="438149"/>
                  </a:lnTo>
                  <a:lnTo>
                    <a:pt x="6885" y="472260"/>
                  </a:lnTo>
                  <a:lnTo>
                    <a:pt x="25665" y="500114"/>
                  </a:lnTo>
                  <a:lnTo>
                    <a:pt x="53519" y="518894"/>
                  </a:lnTo>
                  <a:lnTo>
                    <a:pt x="87630" y="525779"/>
                  </a:lnTo>
                  <a:lnTo>
                    <a:pt x="1181862" y="525779"/>
                  </a:lnTo>
                  <a:lnTo>
                    <a:pt x="1215972" y="518894"/>
                  </a:lnTo>
                  <a:lnTo>
                    <a:pt x="1243826" y="500114"/>
                  </a:lnTo>
                  <a:lnTo>
                    <a:pt x="1262606" y="472260"/>
                  </a:lnTo>
                  <a:lnTo>
                    <a:pt x="1269492" y="438149"/>
                  </a:lnTo>
                  <a:lnTo>
                    <a:pt x="1269492" y="87629"/>
                  </a:lnTo>
                  <a:lnTo>
                    <a:pt x="1262606" y="53519"/>
                  </a:lnTo>
                  <a:lnTo>
                    <a:pt x="1243826" y="25665"/>
                  </a:lnTo>
                  <a:lnTo>
                    <a:pt x="1215972" y="6885"/>
                  </a:lnTo>
                  <a:lnTo>
                    <a:pt x="118186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753100" y="5411725"/>
              <a:ext cx="1475740" cy="455930"/>
            </a:xfrm>
            <a:custGeom>
              <a:avLst/>
              <a:gdLst/>
              <a:ahLst/>
              <a:cxnLst/>
              <a:rect l="l" t="t" r="r" b="b"/>
              <a:pathLst>
                <a:path w="1475740" h="455929">
                  <a:moveTo>
                    <a:pt x="1399286" y="0"/>
                  </a:moveTo>
                  <a:lnTo>
                    <a:pt x="75946" y="0"/>
                  </a:lnTo>
                  <a:lnTo>
                    <a:pt x="46382" y="5967"/>
                  </a:lnTo>
                  <a:lnTo>
                    <a:pt x="22242" y="22242"/>
                  </a:lnTo>
                  <a:lnTo>
                    <a:pt x="5967" y="46382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7" y="409288"/>
                  </a:lnTo>
                  <a:lnTo>
                    <a:pt x="22242" y="433428"/>
                  </a:lnTo>
                  <a:lnTo>
                    <a:pt x="46382" y="449706"/>
                  </a:lnTo>
                  <a:lnTo>
                    <a:pt x="75946" y="455676"/>
                  </a:lnTo>
                  <a:lnTo>
                    <a:pt x="1399286" y="455676"/>
                  </a:lnTo>
                  <a:lnTo>
                    <a:pt x="1428849" y="449706"/>
                  </a:lnTo>
                  <a:lnTo>
                    <a:pt x="1452989" y="433428"/>
                  </a:lnTo>
                  <a:lnTo>
                    <a:pt x="1469264" y="409288"/>
                  </a:lnTo>
                  <a:lnTo>
                    <a:pt x="1475232" y="379730"/>
                  </a:lnTo>
                  <a:lnTo>
                    <a:pt x="1475232" y="75946"/>
                  </a:lnTo>
                  <a:lnTo>
                    <a:pt x="1469264" y="46382"/>
                  </a:lnTo>
                  <a:lnTo>
                    <a:pt x="1452989" y="22242"/>
                  </a:lnTo>
                  <a:lnTo>
                    <a:pt x="1428849" y="5967"/>
                  </a:lnTo>
                  <a:lnTo>
                    <a:pt x="1399286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753100" y="5411725"/>
              <a:ext cx="1475740" cy="455930"/>
            </a:xfrm>
            <a:custGeom>
              <a:avLst/>
              <a:gdLst/>
              <a:ahLst/>
              <a:cxnLst/>
              <a:rect l="l" t="t" r="r" b="b"/>
              <a:pathLst>
                <a:path w="1475740" h="455929">
                  <a:moveTo>
                    <a:pt x="0" y="75946"/>
                  </a:moveTo>
                  <a:lnTo>
                    <a:pt x="5967" y="46382"/>
                  </a:lnTo>
                  <a:lnTo>
                    <a:pt x="22242" y="22242"/>
                  </a:lnTo>
                  <a:lnTo>
                    <a:pt x="46382" y="5967"/>
                  </a:lnTo>
                  <a:lnTo>
                    <a:pt x="75946" y="0"/>
                  </a:lnTo>
                  <a:lnTo>
                    <a:pt x="1399286" y="0"/>
                  </a:lnTo>
                  <a:lnTo>
                    <a:pt x="1428849" y="5967"/>
                  </a:lnTo>
                  <a:lnTo>
                    <a:pt x="1452989" y="22242"/>
                  </a:lnTo>
                  <a:lnTo>
                    <a:pt x="1469264" y="46382"/>
                  </a:lnTo>
                  <a:lnTo>
                    <a:pt x="1475232" y="75946"/>
                  </a:lnTo>
                  <a:lnTo>
                    <a:pt x="1475232" y="379730"/>
                  </a:lnTo>
                  <a:lnTo>
                    <a:pt x="1469264" y="409288"/>
                  </a:lnTo>
                  <a:lnTo>
                    <a:pt x="1452989" y="433428"/>
                  </a:lnTo>
                  <a:lnTo>
                    <a:pt x="1428849" y="449706"/>
                  </a:lnTo>
                  <a:lnTo>
                    <a:pt x="1399286" y="455676"/>
                  </a:lnTo>
                  <a:lnTo>
                    <a:pt x="75946" y="455676"/>
                  </a:lnTo>
                  <a:lnTo>
                    <a:pt x="46382" y="449706"/>
                  </a:lnTo>
                  <a:lnTo>
                    <a:pt x="22242" y="433428"/>
                  </a:lnTo>
                  <a:lnTo>
                    <a:pt x="5967" y="409288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12192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83336" y="4273297"/>
              <a:ext cx="1270000" cy="524510"/>
            </a:xfrm>
            <a:custGeom>
              <a:avLst/>
              <a:gdLst/>
              <a:ahLst/>
              <a:cxnLst/>
              <a:rect l="l" t="t" r="r" b="b"/>
              <a:pathLst>
                <a:path w="1270000" h="524510">
                  <a:moveTo>
                    <a:pt x="1182116" y="0"/>
                  </a:moveTo>
                  <a:lnTo>
                    <a:pt x="87376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6" y="524255"/>
                  </a:lnTo>
                  <a:lnTo>
                    <a:pt x="1182116" y="524255"/>
                  </a:lnTo>
                  <a:lnTo>
                    <a:pt x="1216128" y="517390"/>
                  </a:lnTo>
                  <a:lnTo>
                    <a:pt x="1243901" y="498665"/>
                  </a:lnTo>
                  <a:lnTo>
                    <a:pt x="1262626" y="470892"/>
                  </a:lnTo>
                  <a:lnTo>
                    <a:pt x="1269492" y="436879"/>
                  </a:lnTo>
                  <a:lnTo>
                    <a:pt x="1269492" y="87375"/>
                  </a:lnTo>
                  <a:lnTo>
                    <a:pt x="1262626" y="53363"/>
                  </a:lnTo>
                  <a:lnTo>
                    <a:pt x="1243901" y="25590"/>
                  </a:lnTo>
                  <a:lnTo>
                    <a:pt x="1216128" y="6865"/>
                  </a:lnTo>
                  <a:lnTo>
                    <a:pt x="1182116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492" y="5384292"/>
              <a:ext cx="605027" cy="104851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736" y="5411723"/>
              <a:ext cx="510539" cy="9540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064" y="3235452"/>
              <a:ext cx="605027" cy="220522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44718" y="4235960"/>
              <a:ext cx="1483360" cy="664845"/>
            </a:xfrm>
            <a:custGeom>
              <a:avLst/>
              <a:gdLst/>
              <a:ahLst/>
              <a:cxnLst/>
              <a:rect l="l" t="t" r="r" b="b"/>
              <a:pathLst>
                <a:path w="1483359" h="664845">
                  <a:moveTo>
                    <a:pt x="1372108" y="0"/>
                  </a:moveTo>
                  <a:lnTo>
                    <a:pt x="110744" y="0"/>
                  </a:lnTo>
                  <a:lnTo>
                    <a:pt x="67637" y="8702"/>
                  </a:lnTo>
                  <a:lnTo>
                    <a:pt x="32435" y="32435"/>
                  </a:lnTo>
                  <a:lnTo>
                    <a:pt x="8702" y="67637"/>
                  </a:lnTo>
                  <a:lnTo>
                    <a:pt x="0" y="110743"/>
                  </a:lnTo>
                  <a:lnTo>
                    <a:pt x="0" y="553719"/>
                  </a:lnTo>
                  <a:lnTo>
                    <a:pt x="8702" y="596826"/>
                  </a:lnTo>
                  <a:lnTo>
                    <a:pt x="32435" y="632028"/>
                  </a:lnTo>
                  <a:lnTo>
                    <a:pt x="67637" y="655761"/>
                  </a:lnTo>
                  <a:lnTo>
                    <a:pt x="110744" y="664463"/>
                  </a:lnTo>
                  <a:lnTo>
                    <a:pt x="1372108" y="664463"/>
                  </a:lnTo>
                  <a:lnTo>
                    <a:pt x="1415214" y="655761"/>
                  </a:lnTo>
                  <a:lnTo>
                    <a:pt x="1450416" y="632028"/>
                  </a:lnTo>
                  <a:lnTo>
                    <a:pt x="1474149" y="596826"/>
                  </a:lnTo>
                  <a:lnTo>
                    <a:pt x="1482852" y="553719"/>
                  </a:lnTo>
                  <a:lnTo>
                    <a:pt x="1482852" y="110743"/>
                  </a:lnTo>
                  <a:lnTo>
                    <a:pt x="1474149" y="67637"/>
                  </a:lnTo>
                  <a:lnTo>
                    <a:pt x="1450416" y="32435"/>
                  </a:lnTo>
                  <a:lnTo>
                    <a:pt x="1415214" y="8702"/>
                  </a:lnTo>
                  <a:lnTo>
                    <a:pt x="1372108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744718" y="4235960"/>
              <a:ext cx="1483360" cy="664845"/>
            </a:xfrm>
            <a:custGeom>
              <a:avLst/>
              <a:gdLst/>
              <a:ahLst/>
              <a:cxnLst/>
              <a:rect l="l" t="t" r="r" b="b"/>
              <a:pathLst>
                <a:path w="1483359" h="664845">
                  <a:moveTo>
                    <a:pt x="0" y="110743"/>
                  </a:moveTo>
                  <a:lnTo>
                    <a:pt x="8702" y="67637"/>
                  </a:lnTo>
                  <a:lnTo>
                    <a:pt x="32435" y="32435"/>
                  </a:lnTo>
                  <a:lnTo>
                    <a:pt x="67637" y="8702"/>
                  </a:lnTo>
                  <a:lnTo>
                    <a:pt x="110744" y="0"/>
                  </a:lnTo>
                  <a:lnTo>
                    <a:pt x="1372108" y="0"/>
                  </a:lnTo>
                  <a:lnTo>
                    <a:pt x="1415214" y="8702"/>
                  </a:lnTo>
                  <a:lnTo>
                    <a:pt x="1450416" y="32435"/>
                  </a:lnTo>
                  <a:lnTo>
                    <a:pt x="1474149" y="67637"/>
                  </a:lnTo>
                  <a:lnTo>
                    <a:pt x="1482852" y="110743"/>
                  </a:lnTo>
                  <a:lnTo>
                    <a:pt x="1482852" y="553719"/>
                  </a:lnTo>
                  <a:lnTo>
                    <a:pt x="1474149" y="596826"/>
                  </a:lnTo>
                  <a:lnTo>
                    <a:pt x="1450416" y="632028"/>
                  </a:lnTo>
                  <a:lnTo>
                    <a:pt x="1415214" y="655761"/>
                  </a:lnTo>
                  <a:lnTo>
                    <a:pt x="1372108" y="664463"/>
                  </a:lnTo>
                  <a:lnTo>
                    <a:pt x="110744" y="664463"/>
                  </a:lnTo>
                  <a:lnTo>
                    <a:pt x="67637" y="655761"/>
                  </a:lnTo>
                  <a:lnTo>
                    <a:pt x="32435" y="632028"/>
                  </a:lnTo>
                  <a:lnTo>
                    <a:pt x="8702" y="596826"/>
                  </a:lnTo>
                  <a:lnTo>
                    <a:pt x="0" y="553719"/>
                  </a:lnTo>
                  <a:lnTo>
                    <a:pt x="0" y="110743"/>
                  </a:lnTo>
                  <a:close/>
                </a:path>
              </a:pathLst>
            </a:custGeom>
            <a:ln w="19812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160452" y="4219397"/>
            <a:ext cx="6477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（</a:t>
            </a:r>
            <a:r>
              <a:rPr dirty="0" sz="700" spc="-10">
                <a:latin typeface="Meiryo UI"/>
                <a:cs typeface="Meiryo UI"/>
              </a:rPr>
              <a:t>I</a:t>
            </a:r>
            <a:r>
              <a:rPr dirty="0" sz="700" spc="-5">
                <a:latin typeface="Meiryo UI"/>
                <a:cs typeface="Meiryo UI"/>
              </a:rPr>
              <a:t>T予算比率）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31782" y="4326086"/>
            <a:ext cx="1106170" cy="589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eiryo UI"/>
                <a:cs typeface="Meiryo UI"/>
              </a:rPr>
              <a:t>ﾗﾝ･ｻﾞ･ﾋﾞｼﾞﾈｽ</a:t>
            </a:r>
            <a:r>
              <a:rPr dirty="0" sz="700" spc="10">
                <a:latin typeface="Meiryo UI"/>
                <a:cs typeface="Meiryo UI"/>
              </a:rPr>
              <a:t> </a:t>
            </a:r>
            <a:r>
              <a:rPr dirty="0" sz="700" spc="-5">
                <a:latin typeface="Meiryo UI"/>
                <a:cs typeface="Meiryo UI"/>
              </a:rPr>
              <a:t>：</a:t>
            </a:r>
            <a:r>
              <a:rPr dirty="0" sz="700" spc="-15">
                <a:latin typeface="Meiryo UI"/>
                <a:cs typeface="Meiryo UI"/>
              </a:rPr>
              <a:t> </a:t>
            </a:r>
            <a:r>
              <a:rPr dirty="0" sz="700" spc="-5">
                <a:latin typeface="Meiryo UI"/>
                <a:cs typeface="Meiryo UI"/>
              </a:rPr>
              <a:t>ﾊﾞﾘｭｰｱｯﾌﾟ</a:t>
            </a:r>
            <a:endParaRPr sz="7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700">
                <a:latin typeface="Meiryo UI"/>
                <a:cs typeface="Meiryo UI"/>
              </a:rPr>
              <a:t>＝</a:t>
            </a:r>
            <a:r>
              <a:rPr dirty="0" sz="1100" b="1">
                <a:latin typeface="Meiryo UI"/>
                <a:cs typeface="Meiryo UI"/>
              </a:rPr>
              <a:t>６：４</a:t>
            </a:r>
            <a:endParaRPr sz="1100">
              <a:latin typeface="Meiryo UI"/>
              <a:cs typeface="Meiryo UI"/>
            </a:endParaRPr>
          </a:p>
          <a:p>
            <a:pPr algn="ctr" marL="17145" marR="12065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※G</a:t>
            </a:r>
            <a:r>
              <a:rPr dirty="0" sz="800" spc="-5">
                <a:latin typeface="Meiryo UI"/>
                <a:cs typeface="Meiryo UI"/>
              </a:rPr>
              <a:t>D</a:t>
            </a:r>
            <a:r>
              <a:rPr dirty="0" sz="800">
                <a:latin typeface="Meiryo UI"/>
                <a:cs typeface="Meiryo UI"/>
              </a:rPr>
              <a:t>Pに占め</a:t>
            </a:r>
            <a:r>
              <a:rPr dirty="0" sz="800" spc="-5">
                <a:latin typeface="Meiryo UI"/>
                <a:cs typeface="Meiryo UI"/>
              </a:rPr>
              <a:t>るI</a:t>
            </a:r>
            <a:r>
              <a:rPr dirty="0" sz="800" spc="5">
                <a:latin typeface="Meiryo UI"/>
                <a:cs typeface="Meiryo UI"/>
              </a:rPr>
              <a:t>T</a:t>
            </a:r>
            <a:r>
              <a:rPr dirty="0" sz="800">
                <a:latin typeface="Meiryo UI"/>
                <a:cs typeface="Meiryo UI"/>
              </a:rPr>
              <a:t>投</a:t>
            </a:r>
            <a:r>
              <a:rPr dirty="0" sz="800" spc="-15">
                <a:latin typeface="Meiryo UI"/>
                <a:cs typeface="Meiryo UI"/>
              </a:rPr>
              <a:t>資額 </a:t>
            </a:r>
            <a:r>
              <a:rPr dirty="0" sz="800">
                <a:latin typeface="Meiryo UI"/>
                <a:cs typeface="Meiryo UI"/>
              </a:rPr>
              <a:t>現在の</a:t>
            </a:r>
            <a:r>
              <a:rPr dirty="0" sz="1100" spc="-5" b="1">
                <a:latin typeface="Meiryo UI"/>
                <a:cs typeface="Meiryo UI"/>
              </a:rPr>
              <a:t>1.5</a:t>
            </a:r>
            <a:r>
              <a:rPr dirty="0" sz="1100" b="1">
                <a:latin typeface="Meiryo UI"/>
                <a:cs typeface="Meiryo UI"/>
              </a:rPr>
              <a:t>倍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5716" y="4659198"/>
            <a:ext cx="6468110" cy="1729739"/>
            <a:chOff x="775716" y="4659198"/>
            <a:chExt cx="6468110" cy="1729739"/>
          </a:xfrm>
        </p:grpSpPr>
        <p:sp>
          <p:nvSpPr>
            <p:cNvPr id="56" name="object 56"/>
            <p:cNvSpPr/>
            <p:nvPr/>
          </p:nvSpPr>
          <p:spPr>
            <a:xfrm>
              <a:off x="2053590" y="4716294"/>
              <a:ext cx="3559810" cy="10160"/>
            </a:xfrm>
            <a:custGeom>
              <a:avLst/>
              <a:gdLst/>
              <a:ahLst/>
              <a:cxnLst/>
              <a:rect l="l" t="t" r="r" b="b"/>
              <a:pathLst>
                <a:path w="3559810" h="10160">
                  <a:moveTo>
                    <a:pt x="0" y="10109"/>
                  </a:moveTo>
                  <a:lnTo>
                    <a:pt x="3559695" y="0"/>
                  </a:lnTo>
                </a:path>
              </a:pathLst>
            </a:custGeom>
            <a:ln w="38099">
              <a:solidFill>
                <a:srgbClr val="F7964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594076" y="4659198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330" y="114300"/>
                  </a:lnTo>
                  <a:lnTo>
                    <a:pt x="114465" y="56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032254" y="6239224"/>
              <a:ext cx="3616960" cy="27940"/>
            </a:xfrm>
            <a:custGeom>
              <a:avLst/>
              <a:gdLst/>
              <a:ahLst/>
              <a:cxnLst/>
              <a:rect l="l" t="t" r="r" b="b"/>
              <a:pathLst>
                <a:path w="3616960" h="27939">
                  <a:moveTo>
                    <a:pt x="0" y="27685"/>
                  </a:moveTo>
                  <a:lnTo>
                    <a:pt x="3616401" y="0"/>
                  </a:lnTo>
                </a:path>
              </a:pathLst>
            </a:custGeom>
            <a:ln w="38100">
              <a:solidFill>
                <a:srgbClr val="F7964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629174" y="6182222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876" y="114300"/>
                  </a:lnTo>
                  <a:lnTo>
                    <a:pt x="114731" y="56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75716" y="5974081"/>
              <a:ext cx="1277620" cy="408940"/>
            </a:xfrm>
            <a:custGeom>
              <a:avLst/>
              <a:gdLst/>
              <a:ahLst/>
              <a:cxnLst/>
              <a:rect l="l" t="t" r="r" b="b"/>
              <a:pathLst>
                <a:path w="1277620" h="408939">
                  <a:moveTo>
                    <a:pt x="1209040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09040" y="408431"/>
                  </a:lnTo>
                  <a:lnTo>
                    <a:pt x="1235535" y="403082"/>
                  </a:lnTo>
                  <a:lnTo>
                    <a:pt x="1257173" y="388492"/>
                  </a:lnTo>
                  <a:lnTo>
                    <a:pt x="1271762" y="366855"/>
                  </a:lnTo>
                  <a:lnTo>
                    <a:pt x="1277112" y="340359"/>
                  </a:lnTo>
                  <a:lnTo>
                    <a:pt x="1277112" y="68071"/>
                  </a:lnTo>
                  <a:lnTo>
                    <a:pt x="1271762" y="41576"/>
                  </a:lnTo>
                  <a:lnTo>
                    <a:pt x="1257173" y="19938"/>
                  </a:lnTo>
                  <a:lnTo>
                    <a:pt x="1235535" y="5349"/>
                  </a:lnTo>
                  <a:lnTo>
                    <a:pt x="120904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753100" y="5937506"/>
              <a:ext cx="1484630" cy="445134"/>
            </a:xfrm>
            <a:custGeom>
              <a:avLst/>
              <a:gdLst/>
              <a:ahLst/>
              <a:cxnLst/>
              <a:rect l="l" t="t" r="r" b="b"/>
              <a:pathLst>
                <a:path w="1484629" h="445135">
                  <a:moveTo>
                    <a:pt x="1410208" y="0"/>
                  </a:moveTo>
                  <a:lnTo>
                    <a:pt x="74168" y="0"/>
                  </a:lnTo>
                  <a:lnTo>
                    <a:pt x="45300" y="5829"/>
                  </a:lnTo>
                  <a:lnTo>
                    <a:pt x="21724" y="21724"/>
                  </a:lnTo>
                  <a:lnTo>
                    <a:pt x="5829" y="45300"/>
                  </a:lnTo>
                  <a:lnTo>
                    <a:pt x="0" y="74168"/>
                  </a:lnTo>
                  <a:lnTo>
                    <a:pt x="0" y="370840"/>
                  </a:lnTo>
                  <a:lnTo>
                    <a:pt x="5829" y="399707"/>
                  </a:lnTo>
                  <a:lnTo>
                    <a:pt x="21724" y="423283"/>
                  </a:lnTo>
                  <a:lnTo>
                    <a:pt x="45300" y="439178"/>
                  </a:lnTo>
                  <a:lnTo>
                    <a:pt x="74168" y="445008"/>
                  </a:lnTo>
                  <a:lnTo>
                    <a:pt x="1410208" y="445008"/>
                  </a:lnTo>
                  <a:lnTo>
                    <a:pt x="1439075" y="439178"/>
                  </a:lnTo>
                  <a:lnTo>
                    <a:pt x="1462651" y="423283"/>
                  </a:lnTo>
                  <a:lnTo>
                    <a:pt x="1478546" y="399707"/>
                  </a:lnTo>
                  <a:lnTo>
                    <a:pt x="1484376" y="370840"/>
                  </a:lnTo>
                  <a:lnTo>
                    <a:pt x="1484376" y="74168"/>
                  </a:lnTo>
                  <a:lnTo>
                    <a:pt x="1478546" y="45300"/>
                  </a:lnTo>
                  <a:lnTo>
                    <a:pt x="1462651" y="21724"/>
                  </a:lnTo>
                  <a:lnTo>
                    <a:pt x="1439075" y="5829"/>
                  </a:lnTo>
                  <a:lnTo>
                    <a:pt x="1410208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753100" y="5937506"/>
              <a:ext cx="1484630" cy="445134"/>
            </a:xfrm>
            <a:custGeom>
              <a:avLst/>
              <a:gdLst/>
              <a:ahLst/>
              <a:cxnLst/>
              <a:rect l="l" t="t" r="r" b="b"/>
              <a:pathLst>
                <a:path w="1484629" h="445135">
                  <a:moveTo>
                    <a:pt x="0" y="74168"/>
                  </a:moveTo>
                  <a:lnTo>
                    <a:pt x="5829" y="45300"/>
                  </a:lnTo>
                  <a:lnTo>
                    <a:pt x="21724" y="21724"/>
                  </a:lnTo>
                  <a:lnTo>
                    <a:pt x="45300" y="5829"/>
                  </a:lnTo>
                  <a:lnTo>
                    <a:pt x="74168" y="0"/>
                  </a:lnTo>
                  <a:lnTo>
                    <a:pt x="1410208" y="0"/>
                  </a:lnTo>
                  <a:lnTo>
                    <a:pt x="1439075" y="5829"/>
                  </a:lnTo>
                  <a:lnTo>
                    <a:pt x="1462651" y="21724"/>
                  </a:lnTo>
                  <a:lnTo>
                    <a:pt x="1478546" y="45300"/>
                  </a:lnTo>
                  <a:lnTo>
                    <a:pt x="1484376" y="74168"/>
                  </a:lnTo>
                  <a:lnTo>
                    <a:pt x="1484376" y="370840"/>
                  </a:lnTo>
                  <a:lnTo>
                    <a:pt x="1478546" y="399707"/>
                  </a:lnTo>
                  <a:lnTo>
                    <a:pt x="1462651" y="423283"/>
                  </a:lnTo>
                  <a:lnTo>
                    <a:pt x="1439075" y="439178"/>
                  </a:lnTo>
                  <a:lnTo>
                    <a:pt x="1410208" y="445008"/>
                  </a:lnTo>
                  <a:lnTo>
                    <a:pt x="74168" y="445008"/>
                  </a:lnTo>
                  <a:lnTo>
                    <a:pt x="45300" y="439178"/>
                  </a:lnTo>
                  <a:lnTo>
                    <a:pt x="21724" y="423283"/>
                  </a:lnTo>
                  <a:lnTo>
                    <a:pt x="5829" y="399707"/>
                  </a:lnTo>
                  <a:lnTo>
                    <a:pt x="0" y="370840"/>
                  </a:lnTo>
                  <a:lnTo>
                    <a:pt x="0" y="74168"/>
                  </a:lnTo>
                  <a:close/>
                </a:path>
              </a:pathLst>
            </a:custGeom>
            <a:ln w="12192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917050" y="5430140"/>
            <a:ext cx="1310640" cy="933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25730">
              <a:lnSpc>
                <a:spcPts val="955"/>
              </a:lnSpc>
              <a:spcBef>
                <a:spcPts val="90"/>
              </a:spcBef>
            </a:pPr>
            <a:r>
              <a:rPr dirty="0" sz="800" spc="-10">
                <a:latin typeface="Meiryo UI"/>
                <a:cs typeface="Meiryo UI"/>
              </a:rPr>
              <a:t>（IT人材分布</a:t>
            </a:r>
            <a:r>
              <a:rPr dirty="0" sz="800" spc="-25">
                <a:latin typeface="Meiryo UI"/>
                <a:cs typeface="Meiryo UI"/>
              </a:rPr>
              <a:t>比</a:t>
            </a:r>
            <a:r>
              <a:rPr dirty="0" sz="800" spc="-10">
                <a:latin typeface="Meiryo UI"/>
                <a:cs typeface="Meiryo UI"/>
              </a:rPr>
              <a:t>率）</a:t>
            </a:r>
            <a:endParaRPr sz="800">
              <a:latin typeface="Meiryo UI"/>
              <a:cs typeface="Meiryo UI"/>
            </a:endParaRPr>
          </a:p>
          <a:p>
            <a:pPr algn="ctr" marR="125730">
              <a:lnSpc>
                <a:spcPts val="835"/>
              </a:lnSpc>
            </a:pPr>
            <a:r>
              <a:rPr dirty="0" sz="700" spc="-10">
                <a:latin typeface="Meiryo UI"/>
                <a:cs typeface="Meiryo UI"/>
              </a:rPr>
              <a:t>ユーザ</a:t>
            </a:r>
            <a:r>
              <a:rPr dirty="0" sz="700" spc="-15">
                <a:latin typeface="Meiryo UI"/>
                <a:cs typeface="Meiryo UI"/>
              </a:rPr>
              <a:t>(</a:t>
            </a:r>
            <a:r>
              <a:rPr dirty="0" sz="700" spc="-5">
                <a:latin typeface="Meiryo UI"/>
                <a:cs typeface="Meiryo UI"/>
              </a:rPr>
              <a:t>全事業部</a:t>
            </a:r>
            <a:r>
              <a:rPr dirty="0" sz="700" spc="5">
                <a:latin typeface="Meiryo UI"/>
                <a:cs typeface="Meiryo UI"/>
              </a:rPr>
              <a:t>門</a:t>
            </a:r>
            <a:r>
              <a:rPr dirty="0" sz="700">
                <a:latin typeface="Meiryo UI"/>
                <a:cs typeface="Meiryo UI"/>
              </a:rPr>
              <a:t>)</a:t>
            </a:r>
            <a:r>
              <a:rPr dirty="0" sz="700" spc="-5">
                <a:latin typeface="Meiryo UI"/>
                <a:cs typeface="Meiryo UI"/>
              </a:rPr>
              <a:t>:</a:t>
            </a:r>
            <a:r>
              <a:rPr dirty="0" sz="700">
                <a:latin typeface="Meiryo UI"/>
                <a:cs typeface="Meiryo UI"/>
              </a:rPr>
              <a:t>ベ</a:t>
            </a:r>
            <a:r>
              <a:rPr dirty="0" sz="700" spc="-10">
                <a:latin typeface="Meiryo UI"/>
                <a:cs typeface="Meiryo UI"/>
              </a:rPr>
              <a:t>ン</a:t>
            </a:r>
            <a:r>
              <a:rPr dirty="0" sz="700" spc="5">
                <a:latin typeface="Meiryo UI"/>
                <a:cs typeface="Meiryo UI"/>
              </a:rPr>
              <a:t>ダ</a:t>
            </a:r>
            <a:r>
              <a:rPr dirty="0" sz="700" spc="-5">
                <a:latin typeface="Meiryo UI"/>
                <a:cs typeface="Meiryo UI"/>
              </a:rPr>
              <a:t>ー</a:t>
            </a:r>
            <a:endParaRPr sz="700">
              <a:latin typeface="Meiryo UI"/>
              <a:cs typeface="Meiryo UI"/>
            </a:endParaRPr>
          </a:p>
          <a:p>
            <a:pPr algn="r" marR="173355">
              <a:lnSpc>
                <a:spcPts val="1320"/>
              </a:lnSpc>
            </a:pPr>
            <a:r>
              <a:rPr dirty="0" sz="800" spc="-15">
                <a:latin typeface="Meiryo UI"/>
                <a:cs typeface="Meiryo UI"/>
              </a:rPr>
              <a:t>=</a:t>
            </a:r>
            <a:r>
              <a:rPr dirty="0" sz="1100" b="1">
                <a:latin typeface="Meiryo UI"/>
                <a:cs typeface="Meiryo UI"/>
              </a:rPr>
              <a:t>５：５</a:t>
            </a:r>
            <a:r>
              <a:rPr dirty="0" sz="600">
                <a:latin typeface="Meiryo UI"/>
                <a:cs typeface="Meiryo UI"/>
              </a:rPr>
              <a:t>（欧州並</a:t>
            </a:r>
            <a:r>
              <a:rPr dirty="0" sz="600" spc="-5">
                <a:latin typeface="Meiryo UI"/>
                <a:cs typeface="Meiryo UI"/>
              </a:rPr>
              <a:t>み</a:t>
            </a:r>
            <a:r>
              <a:rPr dirty="0" sz="600">
                <a:latin typeface="Meiryo UI"/>
                <a:cs typeface="Meiryo UI"/>
              </a:rPr>
              <a:t>）</a:t>
            </a:r>
            <a:endParaRPr sz="600">
              <a:latin typeface="Meiryo UI"/>
              <a:cs typeface="Meiryo UI"/>
            </a:endParaRPr>
          </a:p>
          <a:p>
            <a:pPr algn="ctr" marR="118745">
              <a:lnSpc>
                <a:spcPts val="955"/>
              </a:lnSpc>
              <a:spcBef>
                <a:spcPts val="1050"/>
              </a:spcBef>
            </a:pPr>
            <a:r>
              <a:rPr dirty="0" sz="800" spc="-10">
                <a:latin typeface="Meiryo UI"/>
                <a:cs typeface="Meiryo UI"/>
              </a:rPr>
              <a:t>（IT人材平均</a:t>
            </a:r>
            <a:r>
              <a:rPr dirty="0" sz="800" spc="-25">
                <a:latin typeface="Meiryo UI"/>
                <a:cs typeface="Meiryo UI"/>
              </a:rPr>
              <a:t>年</a:t>
            </a:r>
            <a:r>
              <a:rPr dirty="0" sz="800" spc="-10">
                <a:latin typeface="Meiryo UI"/>
                <a:cs typeface="Meiryo UI"/>
              </a:rPr>
              <a:t>収）</a:t>
            </a:r>
            <a:endParaRPr sz="800">
              <a:latin typeface="Meiryo UI"/>
              <a:cs typeface="Meiryo UI"/>
            </a:endParaRPr>
          </a:p>
          <a:p>
            <a:pPr algn="r" marR="128270">
              <a:lnSpc>
                <a:spcPts val="1315"/>
              </a:lnSpc>
            </a:pPr>
            <a:r>
              <a:rPr dirty="0" sz="800">
                <a:latin typeface="Meiryo UI"/>
                <a:cs typeface="Meiryo UI"/>
              </a:rPr>
              <a:t>2017年時点の</a:t>
            </a:r>
            <a:r>
              <a:rPr dirty="0" sz="1100" spc="-5" b="1">
                <a:latin typeface="Meiryo UI"/>
                <a:cs typeface="Meiryo UI"/>
              </a:rPr>
              <a:t>2</a:t>
            </a:r>
            <a:r>
              <a:rPr dirty="0" sz="1100" b="1">
                <a:latin typeface="Meiryo UI"/>
                <a:cs typeface="Meiryo UI"/>
              </a:rPr>
              <a:t>倍程度</a:t>
            </a:r>
            <a:endParaRPr sz="1100">
              <a:latin typeface="Meiryo UI"/>
              <a:cs typeface="Meiryo UI"/>
            </a:endParaRPr>
          </a:p>
          <a:p>
            <a:pPr marL="848994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latin typeface="Meiryo UI"/>
                <a:cs typeface="Meiryo UI"/>
              </a:rPr>
              <a:t>（米国並</a:t>
            </a:r>
            <a:r>
              <a:rPr dirty="0" sz="600" spc="-5">
                <a:latin typeface="Meiryo UI"/>
                <a:cs typeface="Meiryo UI"/>
              </a:rPr>
              <a:t>み</a:t>
            </a:r>
            <a:r>
              <a:rPr dirty="0" sz="600">
                <a:latin typeface="Meiryo UI"/>
                <a:cs typeface="Meiryo UI"/>
              </a:rPr>
              <a:t>）</a:t>
            </a:r>
            <a:endParaRPr sz="600">
              <a:latin typeface="Meiryo UI"/>
              <a:cs typeface="Meiryo U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83336" y="4849369"/>
            <a:ext cx="6456045" cy="524510"/>
            <a:chOff x="783336" y="4849369"/>
            <a:chExt cx="6456045" cy="524510"/>
          </a:xfrm>
        </p:grpSpPr>
        <p:sp>
          <p:nvSpPr>
            <p:cNvPr id="65" name="object 65"/>
            <p:cNvSpPr/>
            <p:nvPr/>
          </p:nvSpPr>
          <p:spPr>
            <a:xfrm>
              <a:off x="783336" y="4849369"/>
              <a:ext cx="1270000" cy="524510"/>
            </a:xfrm>
            <a:custGeom>
              <a:avLst/>
              <a:gdLst/>
              <a:ahLst/>
              <a:cxnLst/>
              <a:rect l="l" t="t" r="r" b="b"/>
              <a:pathLst>
                <a:path w="1270000" h="524510">
                  <a:moveTo>
                    <a:pt x="1182116" y="0"/>
                  </a:moveTo>
                  <a:lnTo>
                    <a:pt x="87376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6" y="524255"/>
                  </a:lnTo>
                  <a:lnTo>
                    <a:pt x="1182116" y="524255"/>
                  </a:lnTo>
                  <a:lnTo>
                    <a:pt x="1216128" y="517390"/>
                  </a:lnTo>
                  <a:lnTo>
                    <a:pt x="1243901" y="498665"/>
                  </a:lnTo>
                  <a:lnTo>
                    <a:pt x="1262626" y="470892"/>
                  </a:lnTo>
                  <a:lnTo>
                    <a:pt x="1269492" y="436879"/>
                  </a:lnTo>
                  <a:lnTo>
                    <a:pt x="1269492" y="87375"/>
                  </a:lnTo>
                  <a:lnTo>
                    <a:pt x="1262626" y="53363"/>
                  </a:lnTo>
                  <a:lnTo>
                    <a:pt x="1243901" y="25590"/>
                  </a:lnTo>
                  <a:lnTo>
                    <a:pt x="1216128" y="6865"/>
                  </a:lnTo>
                  <a:lnTo>
                    <a:pt x="1182116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053589" y="5229605"/>
              <a:ext cx="3588385" cy="0"/>
            </a:xfrm>
            <a:custGeom>
              <a:avLst/>
              <a:gdLst/>
              <a:ahLst/>
              <a:cxnLst/>
              <a:rect l="l" t="t" r="r" b="b"/>
              <a:pathLst>
                <a:path w="3588385" h="0">
                  <a:moveTo>
                    <a:pt x="0" y="0"/>
                  </a:moveTo>
                  <a:lnTo>
                    <a:pt x="3587965" y="0"/>
                  </a:lnTo>
                </a:path>
              </a:pathLst>
            </a:custGeom>
            <a:ln w="38100">
              <a:solidFill>
                <a:srgbClr val="F7964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622512" y="51724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753862" y="4938524"/>
              <a:ext cx="1475740" cy="413384"/>
            </a:xfrm>
            <a:custGeom>
              <a:avLst/>
              <a:gdLst/>
              <a:ahLst/>
              <a:cxnLst/>
              <a:rect l="l" t="t" r="r" b="b"/>
              <a:pathLst>
                <a:path w="1475740" h="413385">
                  <a:moveTo>
                    <a:pt x="1406398" y="0"/>
                  </a:moveTo>
                  <a:lnTo>
                    <a:pt x="68834" y="0"/>
                  </a:lnTo>
                  <a:lnTo>
                    <a:pt x="42042" y="5410"/>
                  </a:lnTo>
                  <a:lnTo>
                    <a:pt x="20162" y="20162"/>
                  </a:lnTo>
                  <a:lnTo>
                    <a:pt x="5410" y="42042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0" y="370961"/>
                  </a:lnTo>
                  <a:lnTo>
                    <a:pt x="20162" y="392841"/>
                  </a:lnTo>
                  <a:lnTo>
                    <a:pt x="42042" y="407593"/>
                  </a:lnTo>
                  <a:lnTo>
                    <a:pt x="68834" y="413003"/>
                  </a:lnTo>
                  <a:lnTo>
                    <a:pt x="1406398" y="413003"/>
                  </a:lnTo>
                  <a:lnTo>
                    <a:pt x="1433189" y="407593"/>
                  </a:lnTo>
                  <a:lnTo>
                    <a:pt x="1455069" y="392841"/>
                  </a:lnTo>
                  <a:lnTo>
                    <a:pt x="1469821" y="370961"/>
                  </a:lnTo>
                  <a:lnTo>
                    <a:pt x="1475232" y="344169"/>
                  </a:lnTo>
                  <a:lnTo>
                    <a:pt x="1475232" y="68833"/>
                  </a:lnTo>
                  <a:lnTo>
                    <a:pt x="1469821" y="42042"/>
                  </a:lnTo>
                  <a:lnTo>
                    <a:pt x="1455069" y="20162"/>
                  </a:lnTo>
                  <a:lnTo>
                    <a:pt x="1433189" y="5410"/>
                  </a:lnTo>
                  <a:lnTo>
                    <a:pt x="1406398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753862" y="4938524"/>
              <a:ext cx="1475740" cy="413384"/>
            </a:xfrm>
            <a:custGeom>
              <a:avLst/>
              <a:gdLst/>
              <a:ahLst/>
              <a:cxnLst/>
              <a:rect l="l" t="t" r="r" b="b"/>
              <a:pathLst>
                <a:path w="1475740" h="413385">
                  <a:moveTo>
                    <a:pt x="0" y="68833"/>
                  </a:moveTo>
                  <a:lnTo>
                    <a:pt x="5410" y="42042"/>
                  </a:lnTo>
                  <a:lnTo>
                    <a:pt x="20162" y="20162"/>
                  </a:lnTo>
                  <a:lnTo>
                    <a:pt x="42042" y="5410"/>
                  </a:lnTo>
                  <a:lnTo>
                    <a:pt x="68834" y="0"/>
                  </a:lnTo>
                  <a:lnTo>
                    <a:pt x="1406398" y="0"/>
                  </a:lnTo>
                  <a:lnTo>
                    <a:pt x="1433189" y="5410"/>
                  </a:lnTo>
                  <a:lnTo>
                    <a:pt x="1455069" y="20162"/>
                  </a:lnTo>
                  <a:lnTo>
                    <a:pt x="1469821" y="42042"/>
                  </a:lnTo>
                  <a:lnTo>
                    <a:pt x="1475232" y="68833"/>
                  </a:lnTo>
                  <a:lnTo>
                    <a:pt x="1475232" y="344169"/>
                  </a:lnTo>
                  <a:lnTo>
                    <a:pt x="1469821" y="370961"/>
                  </a:lnTo>
                  <a:lnTo>
                    <a:pt x="1455069" y="392841"/>
                  </a:lnTo>
                  <a:lnTo>
                    <a:pt x="1433189" y="407593"/>
                  </a:lnTo>
                  <a:lnTo>
                    <a:pt x="1406398" y="413003"/>
                  </a:lnTo>
                  <a:lnTo>
                    <a:pt x="68834" y="413003"/>
                  </a:lnTo>
                  <a:lnTo>
                    <a:pt x="42042" y="407593"/>
                  </a:lnTo>
                  <a:lnTo>
                    <a:pt x="20162" y="392841"/>
                  </a:lnTo>
                  <a:lnTo>
                    <a:pt x="5410" y="370961"/>
                  </a:lnTo>
                  <a:lnTo>
                    <a:pt x="0" y="344169"/>
                  </a:lnTo>
                  <a:lnTo>
                    <a:pt x="0" y="68833"/>
                  </a:lnTo>
                  <a:close/>
                </a:path>
              </a:pathLst>
            </a:custGeom>
            <a:ln w="19812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5773849" y="4928592"/>
            <a:ext cx="1435735" cy="43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 marR="271780" indent="73025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Meiryo UI"/>
                <a:cs typeface="Meiryo UI"/>
              </a:rPr>
              <a:t>サービス</a:t>
            </a:r>
            <a:r>
              <a:rPr dirty="0" sz="700" spc="-5">
                <a:latin typeface="Meiryo UI"/>
                <a:cs typeface="Meiryo UI"/>
              </a:rPr>
              <a:t>追加</a:t>
            </a:r>
            <a:r>
              <a:rPr dirty="0" sz="700">
                <a:latin typeface="Meiryo UI"/>
                <a:cs typeface="Meiryo UI"/>
              </a:rPr>
              <a:t>にか</a:t>
            </a:r>
            <a:r>
              <a:rPr dirty="0" sz="700" spc="-10">
                <a:latin typeface="Meiryo UI"/>
                <a:cs typeface="Meiryo UI"/>
              </a:rPr>
              <a:t>かる </a:t>
            </a:r>
            <a:r>
              <a:rPr dirty="0" sz="700" spc="-5">
                <a:latin typeface="Meiryo UI"/>
                <a:cs typeface="Meiryo UI"/>
              </a:rPr>
              <a:t> </a:t>
            </a:r>
            <a:r>
              <a:rPr dirty="0" sz="700" spc="-5">
                <a:latin typeface="Meiryo UI"/>
                <a:cs typeface="Meiryo UI"/>
              </a:rPr>
              <a:t>リリ</a:t>
            </a:r>
            <a:r>
              <a:rPr dirty="0" sz="700" spc="-10">
                <a:latin typeface="Meiryo UI"/>
                <a:cs typeface="Meiryo UI"/>
              </a:rPr>
              <a:t>ー</a:t>
            </a:r>
            <a:r>
              <a:rPr dirty="0" sz="700" spc="-15">
                <a:latin typeface="Meiryo UI"/>
                <a:cs typeface="Meiryo UI"/>
              </a:rPr>
              <a:t>ス</a:t>
            </a:r>
            <a:r>
              <a:rPr dirty="0" sz="700" spc="-5">
                <a:latin typeface="Meiryo UI"/>
                <a:cs typeface="Meiryo UI"/>
              </a:rPr>
              <a:t>作業</a:t>
            </a:r>
            <a:r>
              <a:rPr dirty="0" sz="700">
                <a:latin typeface="Meiryo UI"/>
                <a:cs typeface="Meiryo UI"/>
              </a:rPr>
              <a:t>に</a:t>
            </a:r>
            <a:r>
              <a:rPr dirty="0" sz="700" spc="-10">
                <a:latin typeface="Meiryo UI"/>
                <a:cs typeface="Meiryo UI"/>
              </a:rPr>
              <a:t>か</a:t>
            </a:r>
            <a:r>
              <a:rPr dirty="0" sz="700">
                <a:latin typeface="Meiryo UI"/>
                <a:cs typeface="Meiryo UI"/>
              </a:rPr>
              <a:t>か</a:t>
            </a:r>
            <a:r>
              <a:rPr dirty="0" sz="700" spc="-10">
                <a:latin typeface="Meiryo UI"/>
                <a:cs typeface="Meiryo UI"/>
              </a:rPr>
              <a:t>る</a:t>
            </a:r>
            <a:r>
              <a:rPr dirty="0" sz="700" spc="-5">
                <a:latin typeface="Meiryo UI"/>
                <a:cs typeface="Meiryo UI"/>
              </a:rPr>
              <a:t>期間</a:t>
            </a:r>
            <a:endParaRPr sz="7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100" b="1">
                <a:latin typeface="Meiryo UI"/>
                <a:cs typeface="Meiryo UI"/>
              </a:rPr>
              <a:t>数日間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6492" y="3280981"/>
            <a:ext cx="7286625" cy="3582035"/>
            <a:chOff x="126492" y="3280981"/>
            <a:chExt cx="7286625" cy="3582035"/>
          </a:xfrm>
        </p:grpSpPr>
        <p:sp>
          <p:nvSpPr>
            <p:cNvPr id="72" name="object 72"/>
            <p:cNvSpPr/>
            <p:nvPr/>
          </p:nvSpPr>
          <p:spPr>
            <a:xfrm>
              <a:off x="7235951" y="3285744"/>
              <a:ext cx="172720" cy="3572510"/>
            </a:xfrm>
            <a:custGeom>
              <a:avLst/>
              <a:gdLst/>
              <a:ahLst/>
              <a:cxnLst/>
              <a:rect l="l" t="t" r="r" b="b"/>
              <a:pathLst>
                <a:path w="172720" h="3572509">
                  <a:moveTo>
                    <a:pt x="0" y="0"/>
                  </a:moveTo>
                  <a:lnTo>
                    <a:pt x="50855" y="33970"/>
                  </a:lnTo>
                  <a:lnTo>
                    <a:pt x="69494" y="72083"/>
                  </a:lnTo>
                  <a:lnTo>
                    <a:pt x="81716" y="120413"/>
                  </a:lnTo>
                  <a:lnTo>
                    <a:pt x="86106" y="176060"/>
                  </a:lnTo>
                  <a:lnTo>
                    <a:pt x="86106" y="1261732"/>
                  </a:lnTo>
                  <a:lnTo>
                    <a:pt x="90496" y="1317384"/>
                  </a:lnTo>
                  <a:lnTo>
                    <a:pt x="102721" y="1365714"/>
                  </a:lnTo>
                  <a:lnTo>
                    <a:pt x="121361" y="1403825"/>
                  </a:lnTo>
                  <a:lnTo>
                    <a:pt x="144998" y="1428817"/>
                  </a:lnTo>
                  <a:lnTo>
                    <a:pt x="172212" y="1437792"/>
                  </a:lnTo>
                  <a:lnTo>
                    <a:pt x="144998" y="1446768"/>
                  </a:lnTo>
                  <a:lnTo>
                    <a:pt x="121361" y="1471763"/>
                  </a:lnTo>
                  <a:lnTo>
                    <a:pt x="102721" y="1509878"/>
                  </a:lnTo>
                  <a:lnTo>
                    <a:pt x="90496" y="1558211"/>
                  </a:lnTo>
                  <a:lnTo>
                    <a:pt x="86106" y="1613865"/>
                  </a:lnTo>
                  <a:lnTo>
                    <a:pt x="86106" y="3396195"/>
                  </a:lnTo>
                  <a:lnTo>
                    <a:pt x="81716" y="3451842"/>
                  </a:lnTo>
                  <a:lnTo>
                    <a:pt x="69494" y="3500172"/>
                  </a:lnTo>
                  <a:lnTo>
                    <a:pt x="50855" y="3538285"/>
                  </a:lnTo>
                  <a:lnTo>
                    <a:pt x="27218" y="3563279"/>
                  </a:lnTo>
                  <a:lnTo>
                    <a:pt x="0" y="3572255"/>
                  </a:lnTo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492" y="6374892"/>
              <a:ext cx="605027" cy="483108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3736" y="6402323"/>
            <a:ext cx="510539" cy="406908"/>
          </a:xfrm>
          <a:prstGeom prst="rect">
            <a:avLst/>
          </a:prstGeom>
        </p:spPr>
      </p:pic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72973" y="1344167"/>
          <a:ext cx="524510" cy="5469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</a:tblGrid>
              <a:tr h="1892808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150" b="1">
                          <a:latin typeface="Meiryo UI"/>
                          <a:cs typeface="Meiryo UI"/>
                        </a:rPr>
                        <a:t>対策</a:t>
                      </a:r>
                      <a:endParaRPr sz="1150">
                        <a:latin typeface="Meiryo UI"/>
                        <a:cs typeface="Meiryo UI"/>
                      </a:endParaRPr>
                    </a:p>
                  </a:txBody>
                  <a:tcPr marL="0" marR="0" marB="0" marT="125730" vert="vert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215112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150" b="1">
                          <a:latin typeface="Meiryo UI"/>
                          <a:cs typeface="Meiryo UI"/>
                        </a:rPr>
                        <a:t>経営面</a:t>
                      </a:r>
                      <a:endParaRPr sz="1150">
                        <a:latin typeface="Meiryo UI"/>
                        <a:cs typeface="Meiryo UI"/>
                      </a:endParaRPr>
                    </a:p>
                  </a:txBody>
                  <a:tcPr marL="0" marR="0" marB="0" marT="125095" vert="vert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991362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150" b="1">
                          <a:latin typeface="Meiryo UI"/>
                          <a:cs typeface="Meiryo UI"/>
                        </a:rPr>
                        <a:t>人材面</a:t>
                      </a:r>
                      <a:endParaRPr sz="1150">
                        <a:latin typeface="Meiryo UI"/>
                        <a:cs typeface="Meiryo UI"/>
                      </a:endParaRPr>
                    </a:p>
                  </a:txBody>
                  <a:tcPr marL="0" marR="0" marB="0" marT="129540" vert="vert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Meiryo UI"/>
                          <a:cs typeface="Meiryo UI"/>
                        </a:rPr>
                        <a:t>そ</a:t>
                      </a:r>
                      <a:r>
                        <a:rPr dirty="0" sz="800" spc="-10" b="1">
                          <a:latin typeface="Meiryo UI"/>
                          <a:cs typeface="Meiryo UI"/>
                        </a:rPr>
                        <a:t>の他</a:t>
                      </a:r>
                      <a:endParaRPr sz="800">
                        <a:latin typeface="Meiryo UI"/>
                        <a:cs typeface="Meiryo UI"/>
                      </a:endParaRPr>
                    </a:p>
                  </a:txBody>
                  <a:tcPr marL="0" marR="0" marB="0" marT="635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775716" y="6428233"/>
            <a:ext cx="1277620" cy="407034"/>
          </a:xfrm>
          <a:custGeom>
            <a:avLst/>
            <a:gdLst/>
            <a:ahLst/>
            <a:cxnLst/>
            <a:rect l="l" t="t" r="r" b="b"/>
            <a:pathLst>
              <a:path w="1277620" h="407034">
                <a:moveTo>
                  <a:pt x="1209294" y="0"/>
                </a:moveTo>
                <a:lnTo>
                  <a:pt x="67818" y="0"/>
                </a:lnTo>
                <a:lnTo>
                  <a:pt x="41421" y="5329"/>
                </a:lnTo>
                <a:lnTo>
                  <a:pt x="19864" y="19864"/>
                </a:lnTo>
                <a:lnTo>
                  <a:pt x="5329" y="41421"/>
                </a:lnTo>
                <a:lnTo>
                  <a:pt x="0" y="67818"/>
                </a:lnTo>
                <a:lnTo>
                  <a:pt x="0" y="339090"/>
                </a:lnTo>
                <a:lnTo>
                  <a:pt x="5329" y="365486"/>
                </a:lnTo>
                <a:lnTo>
                  <a:pt x="19864" y="387043"/>
                </a:lnTo>
                <a:lnTo>
                  <a:pt x="41421" y="401578"/>
                </a:lnTo>
                <a:lnTo>
                  <a:pt x="67818" y="406908"/>
                </a:lnTo>
                <a:lnTo>
                  <a:pt x="1209294" y="406908"/>
                </a:lnTo>
                <a:lnTo>
                  <a:pt x="1235690" y="401578"/>
                </a:lnTo>
                <a:lnTo>
                  <a:pt x="1257247" y="387043"/>
                </a:lnTo>
                <a:lnTo>
                  <a:pt x="1271782" y="365486"/>
                </a:lnTo>
                <a:lnTo>
                  <a:pt x="1277112" y="339090"/>
                </a:lnTo>
                <a:lnTo>
                  <a:pt x="1277112" y="67818"/>
                </a:lnTo>
                <a:lnTo>
                  <a:pt x="1271782" y="41421"/>
                </a:lnTo>
                <a:lnTo>
                  <a:pt x="1257247" y="19864"/>
                </a:lnTo>
                <a:lnTo>
                  <a:pt x="1235690" y="5329"/>
                </a:lnTo>
                <a:lnTo>
                  <a:pt x="1209294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96736" y="4278834"/>
            <a:ext cx="1042035" cy="2569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2017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年</a:t>
            </a:r>
            <a:endParaRPr sz="700">
              <a:latin typeface="Meiryo UI"/>
              <a:cs typeface="Meiryo UI"/>
            </a:endParaRPr>
          </a:p>
          <a:p>
            <a:pPr algn="ctr" marL="12065" marR="5080" indent="-1905">
              <a:lnSpc>
                <a:spcPct val="100000"/>
              </a:lnSpc>
            </a:pPr>
            <a:r>
              <a:rPr dirty="0" sz="700" spc="-5">
                <a:latin typeface="Meiryo UI"/>
                <a:cs typeface="Meiryo UI"/>
              </a:rPr>
              <a:t>（IT予算比率） </a:t>
            </a:r>
            <a:r>
              <a:rPr dirty="0" sz="700">
                <a:latin typeface="Meiryo UI"/>
                <a:cs typeface="Meiryo UI"/>
              </a:rPr>
              <a:t> </a:t>
            </a:r>
            <a:r>
              <a:rPr dirty="0" sz="700" spc="-5">
                <a:latin typeface="Meiryo UI"/>
                <a:cs typeface="Meiryo UI"/>
              </a:rPr>
              <a:t>ﾗﾝ･ｻﾞ･ﾋﾞｼﾞﾈｽ：ﾊﾞﾘｭｰｱｯﾌﾟ</a:t>
            </a:r>
            <a:endParaRPr sz="7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700">
                <a:latin typeface="Meiryo UI"/>
                <a:cs typeface="Meiryo UI"/>
              </a:rPr>
              <a:t>＝</a:t>
            </a:r>
            <a:r>
              <a:rPr dirty="0" sz="1100" b="1">
                <a:latin typeface="Meiryo UI"/>
                <a:cs typeface="Meiryo UI"/>
              </a:rPr>
              <a:t>８：２</a:t>
            </a:r>
            <a:endParaRPr sz="1100">
              <a:latin typeface="Meiryo UI"/>
              <a:cs typeface="Meiryo UI"/>
            </a:endParaRPr>
          </a:p>
          <a:p>
            <a:pPr marL="45720" marR="40005" indent="63500">
              <a:lnSpc>
                <a:spcPct val="100000"/>
              </a:lnSpc>
              <a:spcBef>
                <a:spcPts val="585"/>
              </a:spcBef>
            </a:pPr>
            <a:r>
              <a:rPr dirty="0" sz="700" spc="-5">
                <a:latin typeface="Meiryo UI"/>
                <a:cs typeface="Meiryo UI"/>
              </a:rPr>
              <a:t>追加的</a:t>
            </a:r>
            <a:r>
              <a:rPr dirty="0" sz="700" spc="-10">
                <a:latin typeface="Meiryo UI"/>
                <a:cs typeface="Meiryo UI"/>
              </a:rPr>
              <a:t>サー</a:t>
            </a:r>
            <a:r>
              <a:rPr dirty="0" sz="700" spc="-5">
                <a:latin typeface="Meiryo UI"/>
                <a:cs typeface="Meiryo UI"/>
              </a:rPr>
              <a:t>ビ</a:t>
            </a:r>
            <a:r>
              <a:rPr dirty="0" sz="700" spc="-15">
                <a:latin typeface="Meiryo UI"/>
                <a:cs typeface="Meiryo UI"/>
              </a:rPr>
              <a:t>ス</a:t>
            </a:r>
            <a:r>
              <a:rPr dirty="0" sz="700">
                <a:latin typeface="Meiryo UI"/>
                <a:cs typeface="Meiryo UI"/>
              </a:rPr>
              <a:t>におけ</a:t>
            </a:r>
            <a:r>
              <a:rPr dirty="0" sz="700" spc="-5">
                <a:latin typeface="Meiryo UI"/>
                <a:cs typeface="Meiryo UI"/>
              </a:rPr>
              <a:t>る </a:t>
            </a:r>
            <a:r>
              <a:rPr dirty="0" sz="700" spc="-10">
                <a:latin typeface="Meiryo UI"/>
                <a:cs typeface="Meiryo UI"/>
              </a:rPr>
              <a:t>システム</a:t>
            </a:r>
            <a:r>
              <a:rPr dirty="0" sz="700" spc="-5">
                <a:latin typeface="Meiryo UI"/>
                <a:cs typeface="Meiryo UI"/>
              </a:rPr>
              <a:t>全体</a:t>
            </a:r>
            <a:r>
              <a:rPr dirty="0" sz="700" spc="-10">
                <a:latin typeface="Meiryo UI"/>
                <a:cs typeface="Meiryo UI"/>
              </a:rPr>
              <a:t>の</a:t>
            </a:r>
            <a:r>
              <a:rPr dirty="0" sz="700" spc="5">
                <a:latin typeface="Meiryo UI"/>
                <a:cs typeface="Meiryo UI"/>
              </a:rPr>
              <a:t>整</a:t>
            </a:r>
            <a:r>
              <a:rPr dirty="0" sz="700" spc="-5">
                <a:latin typeface="Meiryo UI"/>
                <a:cs typeface="Meiryo UI"/>
              </a:rPr>
              <a:t>合性を確</a:t>
            </a:r>
            <a:endParaRPr sz="700">
              <a:latin typeface="Meiryo UI"/>
              <a:cs typeface="Meiryo UI"/>
            </a:endParaRPr>
          </a:p>
          <a:p>
            <a:pPr marL="317500">
              <a:lnSpc>
                <a:spcPct val="100000"/>
              </a:lnSpc>
            </a:pPr>
            <a:r>
              <a:rPr dirty="0" sz="700" spc="-5">
                <a:latin typeface="Meiryo UI"/>
                <a:cs typeface="Meiryo UI"/>
              </a:rPr>
              <a:t>認</a:t>
            </a:r>
            <a:r>
              <a:rPr dirty="0" sz="700" spc="-10">
                <a:latin typeface="Meiryo UI"/>
                <a:cs typeface="Meiryo UI"/>
              </a:rPr>
              <a:t>する</a:t>
            </a:r>
            <a:r>
              <a:rPr dirty="0" sz="700" spc="-5">
                <a:latin typeface="Meiryo UI"/>
                <a:cs typeface="Meiryo UI"/>
              </a:rPr>
              <a:t>期間</a:t>
            </a:r>
            <a:endParaRPr sz="7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100" b="1">
                <a:latin typeface="Meiryo UI"/>
                <a:cs typeface="Meiryo UI"/>
              </a:rPr>
              <a:t>数か月</a:t>
            </a:r>
            <a:endParaRPr sz="1100">
              <a:latin typeface="Meiryo UI"/>
              <a:cs typeface="Meiryo UI"/>
            </a:endParaRPr>
          </a:p>
          <a:p>
            <a:pPr algn="ctr" marL="29209">
              <a:lnSpc>
                <a:spcPts val="950"/>
              </a:lnSpc>
              <a:spcBef>
                <a:spcPts val="520"/>
              </a:spcBef>
            </a:pPr>
            <a:r>
              <a:rPr dirty="0" u="sng" sz="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2017年</a:t>
            </a:r>
            <a:endParaRPr sz="800">
              <a:latin typeface="Meiryo UI"/>
              <a:cs typeface="Meiryo UI"/>
            </a:endParaRPr>
          </a:p>
          <a:p>
            <a:pPr algn="ctr" marL="29209">
              <a:lnSpc>
                <a:spcPts val="950"/>
              </a:lnSpc>
            </a:pPr>
            <a:r>
              <a:rPr dirty="0" sz="800" spc="-10">
                <a:latin typeface="Meiryo UI"/>
                <a:cs typeface="Meiryo UI"/>
              </a:rPr>
              <a:t>（IT人材分布</a:t>
            </a:r>
            <a:r>
              <a:rPr dirty="0" sz="800" spc="-25">
                <a:latin typeface="Meiryo UI"/>
                <a:cs typeface="Meiryo UI"/>
              </a:rPr>
              <a:t>比</a:t>
            </a:r>
            <a:r>
              <a:rPr dirty="0" sz="800" spc="-10">
                <a:latin typeface="Meiryo UI"/>
                <a:cs typeface="Meiryo UI"/>
              </a:rPr>
              <a:t>率）</a:t>
            </a:r>
            <a:endParaRPr sz="800">
              <a:latin typeface="Meiryo UI"/>
              <a:cs typeface="Meiryo UI"/>
            </a:endParaRPr>
          </a:p>
          <a:p>
            <a:pPr algn="ctr" marL="30480">
              <a:lnSpc>
                <a:spcPts val="840"/>
              </a:lnSpc>
            </a:pPr>
            <a:r>
              <a:rPr dirty="0" sz="700" spc="-5">
                <a:latin typeface="Meiryo UI"/>
                <a:cs typeface="Meiryo UI"/>
              </a:rPr>
              <a:t>ﾕｰｻﾞ(情ｼｽ)</a:t>
            </a:r>
            <a:r>
              <a:rPr dirty="0" sz="700" spc="10">
                <a:latin typeface="Meiryo UI"/>
                <a:cs typeface="Meiryo UI"/>
              </a:rPr>
              <a:t> </a:t>
            </a:r>
            <a:r>
              <a:rPr dirty="0" sz="700" spc="-5">
                <a:latin typeface="Meiryo UI"/>
                <a:cs typeface="Meiryo UI"/>
              </a:rPr>
              <a:t>:</a:t>
            </a:r>
            <a:r>
              <a:rPr dirty="0" sz="700" spc="200">
                <a:latin typeface="Meiryo UI"/>
                <a:cs typeface="Meiryo UI"/>
              </a:rPr>
              <a:t> </a:t>
            </a:r>
            <a:r>
              <a:rPr dirty="0" sz="700" spc="-5">
                <a:latin typeface="Meiryo UI"/>
                <a:cs typeface="Meiryo UI"/>
              </a:rPr>
              <a:t>ﾍﾞﾝﾀﾞｰ</a:t>
            </a:r>
            <a:endParaRPr sz="700">
              <a:latin typeface="Meiryo UI"/>
              <a:cs typeface="Meiryo UI"/>
            </a:endParaRPr>
          </a:p>
          <a:p>
            <a:pPr algn="ctr" marL="31115">
              <a:lnSpc>
                <a:spcPts val="1320"/>
              </a:lnSpc>
            </a:pPr>
            <a:r>
              <a:rPr dirty="0" sz="800" spc="-5">
                <a:latin typeface="Meiryo UI"/>
                <a:cs typeface="Meiryo UI"/>
              </a:rPr>
              <a:t>=</a:t>
            </a:r>
            <a:r>
              <a:rPr dirty="0" sz="1100" spc="-5" b="1">
                <a:latin typeface="Meiryo UI"/>
                <a:cs typeface="Meiryo UI"/>
              </a:rPr>
              <a:t>3：7</a:t>
            </a:r>
            <a:endParaRPr sz="1100">
              <a:latin typeface="Meiryo UI"/>
              <a:cs typeface="Meiryo UI"/>
            </a:endParaRPr>
          </a:p>
          <a:p>
            <a:pPr algn="ctr" marL="24130">
              <a:lnSpc>
                <a:spcPts val="950"/>
              </a:lnSpc>
              <a:spcBef>
                <a:spcPts val="204"/>
              </a:spcBef>
            </a:pPr>
            <a:r>
              <a:rPr dirty="0" u="dashLong" sz="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2017年</a:t>
            </a:r>
            <a:endParaRPr sz="800">
              <a:latin typeface="Meiryo UI"/>
              <a:cs typeface="Meiryo UI"/>
            </a:endParaRPr>
          </a:p>
          <a:p>
            <a:pPr algn="ctr" marL="24130">
              <a:lnSpc>
                <a:spcPts val="950"/>
              </a:lnSpc>
            </a:pPr>
            <a:r>
              <a:rPr dirty="0" sz="800" spc="-10">
                <a:latin typeface="Meiryo UI"/>
                <a:cs typeface="Meiryo UI"/>
              </a:rPr>
              <a:t>（IT人材平均</a:t>
            </a:r>
            <a:r>
              <a:rPr dirty="0" sz="800" spc="-25">
                <a:latin typeface="Meiryo UI"/>
                <a:cs typeface="Meiryo UI"/>
              </a:rPr>
              <a:t>年</a:t>
            </a:r>
            <a:r>
              <a:rPr dirty="0" sz="800" spc="-10">
                <a:latin typeface="Meiryo UI"/>
                <a:cs typeface="Meiryo UI"/>
              </a:rPr>
              <a:t>収）</a:t>
            </a:r>
            <a:endParaRPr sz="800">
              <a:latin typeface="Meiryo UI"/>
              <a:cs typeface="Meiryo UI"/>
            </a:endParaRPr>
          </a:p>
          <a:p>
            <a:pPr algn="ctr" marL="24130">
              <a:lnSpc>
                <a:spcPct val="100000"/>
              </a:lnSpc>
            </a:pPr>
            <a:r>
              <a:rPr dirty="0" sz="1100" b="1">
                <a:latin typeface="Meiryo UI"/>
                <a:cs typeface="Meiryo UI"/>
              </a:rPr>
              <a:t>約</a:t>
            </a:r>
            <a:r>
              <a:rPr dirty="0" sz="1100" spc="-5" b="1">
                <a:latin typeface="Meiryo UI"/>
                <a:cs typeface="Meiryo UI"/>
              </a:rPr>
              <a:t>600</a:t>
            </a:r>
            <a:r>
              <a:rPr dirty="0" sz="1100" b="1">
                <a:latin typeface="Meiryo UI"/>
                <a:cs typeface="Meiryo UI"/>
              </a:rPr>
              <a:t>万円</a:t>
            </a:r>
            <a:endParaRPr sz="1100">
              <a:latin typeface="Meiryo UI"/>
              <a:cs typeface="Meiryo UI"/>
            </a:endParaRPr>
          </a:p>
          <a:p>
            <a:pPr algn="ctr" marL="24130">
              <a:lnSpc>
                <a:spcPts val="950"/>
              </a:lnSpc>
              <a:spcBef>
                <a:spcPts val="350"/>
              </a:spcBef>
            </a:pPr>
            <a:r>
              <a:rPr dirty="0" u="sng" sz="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2017年</a:t>
            </a:r>
            <a:endParaRPr sz="800">
              <a:latin typeface="Meiryo UI"/>
              <a:cs typeface="Meiryo UI"/>
            </a:endParaRPr>
          </a:p>
          <a:p>
            <a:pPr algn="ctr" marL="22860">
              <a:lnSpc>
                <a:spcPts val="950"/>
              </a:lnSpc>
            </a:pPr>
            <a:r>
              <a:rPr dirty="0" sz="800" spc="-5">
                <a:latin typeface="Meiryo UI"/>
                <a:cs typeface="Meiryo UI"/>
              </a:rPr>
              <a:t>IT</a:t>
            </a:r>
            <a:r>
              <a:rPr dirty="0" sz="800" spc="-10">
                <a:latin typeface="Meiryo UI"/>
                <a:cs typeface="Meiryo UI"/>
              </a:rPr>
              <a:t>産業の年</a:t>
            </a:r>
            <a:r>
              <a:rPr dirty="0" sz="800" spc="-25">
                <a:latin typeface="Meiryo UI"/>
                <a:cs typeface="Meiryo UI"/>
              </a:rPr>
              <a:t>平</a:t>
            </a:r>
            <a:r>
              <a:rPr dirty="0" sz="800" spc="-10">
                <a:latin typeface="Meiryo UI"/>
                <a:cs typeface="Meiryo UI"/>
              </a:rPr>
              <a:t>均成</a:t>
            </a:r>
            <a:r>
              <a:rPr dirty="0" sz="800" spc="-25">
                <a:latin typeface="Meiryo UI"/>
                <a:cs typeface="Meiryo UI"/>
              </a:rPr>
              <a:t>長</a:t>
            </a:r>
            <a:r>
              <a:rPr dirty="0" sz="800" spc="-10">
                <a:latin typeface="Meiryo UI"/>
                <a:cs typeface="Meiryo UI"/>
              </a:rPr>
              <a:t>率</a:t>
            </a:r>
            <a:endParaRPr sz="800">
              <a:latin typeface="Meiryo UI"/>
              <a:cs typeface="Meiryo UI"/>
            </a:endParaRPr>
          </a:p>
          <a:p>
            <a:pPr algn="ctr" marL="22225">
              <a:lnSpc>
                <a:spcPct val="100000"/>
              </a:lnSpc>
            </a:pPr>
            <a:r>
              <a:rPr dirty="0" sz="1100" spc="-5" b="1">
                <a:latin typeface="Meiryo UI"/>
                <a:cs typeface="Meiryo UI"/>
              </a:rPr>
              <a:t>1%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034539" y="6429503"/>
            <a:ext cx="5200650" cy="410845"/>
            <a:chOff x="2034539" y="6429503"/>
            <a:chExt cx="5200650" cy="410845"/>
          </a:xfrm>
        </p:grpSpPr>
        <p:sp>
          <p:nvSpPr>
            <p:cNvPr id="79" name="object 79"/>
            <p:cNvSpPr/>
            <p:nvPr/>
          </p:nvSpPr>
          <p:spPr>
            <a:xfrm>
              <a:off x="2053589" y="6669786"/>
              <a:ext cx="3596004" cy="3810"/>
            </a:xfrm>
            <a:custGeom>
              <a:avLst/>
              <a:gdLst/>
              <a:ahLst/>
              <a:cxnLst/>
              <a:rect l="l" t="t" r="r" b="b"/>
              <a:pathLst>
                <a:path w="3596004" h="3809">
                  <a:moveTo>
                    <a:pt x="0" y="0"/>
                  </a:moveTo>
                  <a:lnTo>
                    <a:pt x="3595484" y="3454"/>
                  </a:lnTo>
                </a:path>
              </a:pathLst>
            </a:custGeom>
            <a:ln w="38100">
              <a:solidFill>
                <a:srgbClr val="F7964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629973" y="661606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" y="0"/>
                  </a:moveTo>
                  <a:lnTo>
                    <a:pt x="0" y="114300"/>
                  </a:lnTo>
                  <a:lnTo>
                    <a:pt x="114350" y="5726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743955" y="6435853"/>
              <a:ext cx="1484630" cy="398145"/>
            </a:xfrm>
            <a:custGeom>
              <a:avLst/>
              <a:gdLst/>
              <a:ahLst/>
              <a:cxnLst/>
              <a:rect l="l" t="t" r="r" b="b"/>
              <a:pathLst>
                <a:path w="1484629" h="398145">
                  <a:moveTo>
                    <a:pt x="1418082" y="0"/>
                  </a:moveTo>
                  <a:lnTo>
                    <a:pt x="66294" y="0"/>
                  </a:lnTo>
                  <a:lnTo>
                    <a:pt x="40488" y="5209"/>
                  </a:lnTo>
                  <a:lnTo>
                    <a:pt x="19416" y="19416"/>
                  </a:lnTo>
                  <a:lnTo>
                    <a:pt x="5209" y="40488"/>
                  </a:lnTo>
                  <a:lnTo>
                    <a:pt x="0" y="66293"/>
                  </a:lnTo>
                  <a:lnTo>
                    <a:pt x="0" y="331469"/>
                  </a:lnTo>
                  <a:lnTo>
                    <a:pt x="5209" y="357275"/>
                  </a:lnTo>
                  <a:lnTo>
                    <a:pt x="19416" y="378347"/>
                  </a:lnTo>
                  <a:lnTo>
                    <a:pt x="40488" y="392554"/>
                  </a:lnTo>
                  <a:lnTo>
                    <a:pt x="66294" y="397763"/>
                  </a:lnTo>
                  <a:lnTo>
                    <a:pt x="1418082" y="397763"/>
                  </a:lnTo>
                  <a:lnTo>
                    <a:pt x="1443887" y="392554"/>
                  </a:lnTo>
                  <a:lnTo>
                    <a:pt x="1464959" y="378347"/>
                  </a:lnTo>
                  <a:lnTo>
                    <a:pt x="1479166" y="357275"/>
                  </a:lnTo>
                  <a:lnTo>
                    <a:pt x="1484376" y="331469"/>
                  </a:lnTo>
                  <a:lnTo>
                    <a:pt x="1484376" y="66293"/>
                  </a:lnTo>
                  <a:lnTo>
                    <a:pt x="1479166" y="40488"/>
                  </a:lnTo>
                  <a:lnTo>
                    <a:pt x="1464959" y="19416"/>
                  </a:lnTo>
                  <a:lnTo>
                    <a:pt x="1443887" y="5209"/>
                  </a:lnTo>
                  <a:lnTo>
                    <a:pt x="1418082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743955" y="6435853"/>
              <a:ext cx="1484630" cy="398145"/>
            </a:xfrm>
            <a:custGeom>
              <a:avLst/>
              <a:gdLst/>
              <a:ahLst/>
              <a:cxnLst/>
              <a:rect l="l" t="t" r="r" b="b"/>
              <a:pathLst>
                <a:path w="1484629" h="398145">
                  <a:moveTo>
                    <a:pt x="0" y="66293"/>
                  </a:moveTo>
                  <a:lnTo>
                    <a:pt x="5209" y="40488"/>
                  </a:lnTo>
                  <a:lnTo>
                    <a:pt x="19416" y="19416"/>
                  </a:lnTo>
                  <a:lnTo>
                    <a:pt x="40488" y="5209"/>
                  </a:lnTo>
                  <a:lnTo>
                    <a:pt x="66294" y="0"/>
                  </a:lnTo>
                  <a:lnTo>
                    <a:pt x="1418082" y="0"/>
                  </a:lnTo>
                  <a:lnTo>
                    <a:pt x="1443887" y="5209"/>
                  </a:lnTo>
                  <a:lnTo>
                    <a:pt x="1464959" y="19416"/>
                  </a:lnTo>
                  <a:lnTo>
                    <a:pt x="1479166" y="40488"/>
                  </a:lnTo>
                  <a:lnTo>
                    <a:pt x="1484376" y="66293"/>
                  </a:lnTo>
                  <a:lnTo>
                    <a:pt x="1484376" y="331469"/>
                  </a:lnTo>
                  <a:lnTo>
                    <a:pt x="1479166" y="357275"/>
                  </a:lnTo>
                  <a:lnTo>
                    <a:pt x="1464959" y="378347"/>
                  </a:lnTo>
                  <a:lnTo>
                    <a:pt x="1443887" y="392554"/>
                  </a:lnTo>
                  <a:lnTo>
                    <a:pt x="1418082" y="397763"/>
                  </a:lnTo>
                  <a:lnTo>
                    <a:pt x="66294" y="397763"/>
                  </a:lnTo>
                  <a:lnTo>
                    <a:pt x="40488" y="392554"/>
                  </a:lnTo>
                  <a:lnTo>
                    <a:pt x="19416" y="378347"/>
                  </a:lnTo>
                  <a:lnTo>
                    <a:pt x="5209" y="357275"/>
                  </a:lnTo>
                  <a:lnTo>
                    <a:pt x="0" y="331469"/>
                  </a:lnTo>
                  <a:lnTo>
                    <a:pt x="0" y="66293"/>
                  </a:lnTo>
                  <a:close/>
                </a:path>
              </a:pathLst>
            </a:custGeom>
            <a:ln w="12192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5993122" y="6479019"/>
            <a:ext cx="1014730" cy="313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955"/>
              </a:lnSpc>
              <a:spcBef>
                <a:spcPts val="90"/>
              </a:spcBef>
            </a:pPr>
            <a:r>
              <a:rPr dirty="0" sz="800" spc="-5">
                <a:latin typeface="Meiryo UI"/>
                <a:cs typeface="Meiryo UI"/>
              </a:rPr>
              <a:t>IT</a:t>
            </a:r>
            <a:r>
              <a:rPr dirty="0" sz="800" spc="-10">
                <a:latin typeface="Meiryo UI"/>
                <a:cs typeface="Meiryo UI"/>
              </a:rPr>
              <a:t>産業の年</a:t>
            </a:r>
            <a:r>
              <a:rPr dirty="0" sz="800" spc="-25">
                <a:latin typeface="Meiryo UI"/>
                <a:cs typeface="Meiryo UI"/>
              </a:rPr>
              <a:t>平</a:t>
            </a:r>
            <a:r>
              <a:rPr dirty="0" sz="800" spc="-10">
                <a:latin typeface="Meiryo UI"/>
                <a:cs typeface="Meiryo UI"/>
              </a:rPr>
              <a:t>均成</a:t>
            </a:r>
            <a:r>
              <a:rPr dirty="0" sz="800" spc="-25">
                <a:latin typeface="Meiryo UI"/>
                <a:cs typeface="Meiryo UI"/>
              </a:rPr>
              <a:t>長</a:t>
            </a:r>
            <a:r>
              <a:rPr dirty="0" sz="800" spc="-10">
                <a:latin typeface="Meiryo UI"/>
                <a:cs typeface="Meiryo UI"/>
              </a:rPr>
              <a:t>率</a:t>
            </a:r>
            <a:endParaRPr sz="800">
              <a:latin typeface="Meiryo UI"/>
              <a:cs typeface="Meiryo UI"/>
            </a:endParaRPr>
          </a:p>
          <a:p>
            <a:pPr algn="ctr" marL="1270">
              <a:lnSpc>
                <a:spcPts val="1315"/>
              </a:lnSpc>
            </a:pPr>
            <a:r>
              <a:rPr dirty="0" sz="1100" b="1">
                <a:latin typeface="Meiryo UI"/>
                <a:cs typeface="Meiryo UI"/>
              </a:rPr>
              <a:t>６％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208022" y="5332220"/>
            <a:ext cx="3403600" cy="340360"/>
            <a:chOff x="2208022" y="5332220"/>
            <a:chExt cx="3403600" cy="340360"/>
          </a:xfrm>
        </p:grpSpPr>
        <p:sp>
          <p:nvSpPr>
            <p:cNvPr id="85" name="object 85"/>
            <p:cNvSpPr/>
            <p:nvPr/>
          </p:nvSpPr>
          <p:spPr>
            <a:xfrm>
              <a:off x="2218182" y="5342381"/>
              <a:ext cx="3383279" cy="320040"/>
            </a:xfrm>
            <a:custGeom>
              <a:avLst/>
              <a:gdLst/>
              <a:ahLst/>
              <a:cxnLst/>
              <a:rect l="l" t="t" r="r" b="b"/>
              <a:pathLst>
                <a:path w="3383279" h="320039">
                  <a:moveTo>
                    <a:pt x="3329940" y="0"/>
                  </a:moveTo>
                  <a:lnTo>
                    <a:pt x="53340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0" y="32575"/>
                  </a:lnTo>
                  <a:lnTo>
                    <a:pt x="0" y="53340"/>
                  </a:lnTo>
                  <a:lnTo>
                    <a:pt x="0" y="266700"/>
                  </a:lnTo>
                  <a:lnTo>
                    <a:pt x="4190" y="287464"/>
                  </a:lnTo>
                  <a:lnTo>
                    <a:pt x="15620" y="304419"/>
                  </a:lnTo>
                  <a:lnTo>
                    <a:pt x="32575" y="315849"/>
                  </a:lnTo>
                  <a:lnTo>
                    <a:pt x="53340" y="320040"/>
                  </a:lnTo>
                  <a:lnTo>
                    <a:pt x="3329940" y="320040"/>
                  </a:lnTo>
                  <a:lnTo>
                    <a:pt x="3350704" y="315849"/>
                  </a:lnTo>
                  <a:lnTo>
                    <a:pt x="3367659" y="304419"/>
                  </a:lnTo>
                  <a:lnTo>
                    <a:pt x="3379089" y="287464"/>
                  </a:lnTo>
                  <a:lnTo>
                    <a:pt x="3383279" y="266700"/>
                  </a:lnTo>
                  <a:lnTo>
                    <a:pt x="3383279" y="53340"/>
                  </a:lnTo>
                  <a:lnTo>
                    <a:pt x="3379088" y="32575"/>
                  </a:lnTo>
                  <a:lnTo>
                    <a:pt x="3367658" y="15621"/>
                  </a:lnTo>
                  <a:lnTo>
                    <a:pt x="3350704" y="4191"/>
                  </a:lnTo>
                  <a:lnTo>
                    <a:pt x="332994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218182" y="5342380"/>
              <a:ext cx="3383279" cy="320040"/>
            </a:xfrm>
            <a:custGeom>
              <a:avLst/>
              <a:gdLst/>
              <a:ahLst/>
              <a:cxnLst/>
              <a:rect l="l" t="t" r="r" b="b"/>
              <a:pathLst>
                <a:path w="3383279" h="320039">
                  <a:moveTo>
                    <a:pt x="0" y="53340"/>
                  </a:moveTo>
                  <a:lnTo>
                    <a:pt x="4190" y="32575"/>
                  </a:lnTo>
                  <a:lnTo>
                    <a:pt x="15621" y="15621"/>
                  </a:lnTo>
                  <a:lnTo>
                    <a:pt x="32575" y="4191"/>
                  </a:lnTo>
                  <a:lnTo>
                    <a:pt x="53340" y="0"/>
                  </a:lnTo>
                  <a:lnTo>
                    <a:pt x="3329940" y="0"/>
                  </a:lnTo>
                  <a:lnTo>
                    <a:pt x="3350704" y="4191"/>
                  </a:lnTo>
                  <a:lnTo>
                    <a:pt x="3367658" y="15621"/>
                  </a:lnTo>
                  <a:lnTo>
                    <a:pt x="3379088" y="32575"/>
                  </a:lnTo>
                  <a:lnTo>
                    <a:pt x="3383279" y="53340"/>
                  </a:lnTo>
                  <a:lnTo>
                    <a:pt x="3383279" y="266700"/>
                  </a:lnTo>
                  <a:lnTo>
                    <a:pt x="3379089" y="287464"/>
                  </a:lnTo>
                  <a:lnTo>
                    <a:pt x="3367659" y="304419"/>
                  </a:lnTo>
                  <a:lnTo>
                    <a:pt x="3350704" y="315849"/>
                  </a:lnTo>
                  <a:lnTo>
                    <a:pt x="3329940" y="320040"/>
                  </a:lnTo>
                  <a:lnTo>
                    <a:pt x="53340" y="320040"/>
                  </a:lnTo>
                  <a:lnTo>
                    <a:pt x="32575" y="315849"/>
                  </a:lnTo>
                  <a:lnTo>
                    <a:pt x="15620" y="304419"/>
                  </a:lnTo>
                  <a:lnTo>
                    <a:pt x="4190" y="287464"/>
                  </a:lnTo>
                  <a:lnTo>
                    <a:pt x="0" y="266700"/>
                  </a:lnTo>
                  <a:lnTo>
                    <a:pt x="0" y="53340"/>
                  </a:lnTo>
                  <a:close/>
                </a:path>
              </a:pathLst>
            </a:custGeom>
            <a:ln w="19812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2584714" y="5367111"/>
            <a:ext cx="26790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 UI"/>
                <a:cs typeface="Meiryo UI"/>
              </a:rPr>
              <a:t>ユーザ企業</a:t>
            </a:r>
            <a:r>
              <a:rPr dirty="0" sz="800" spc="-10">
                <a:latin typeface="Meiryo UI"/>
                <a:cs typeface="Meiryo UI"/>
              </a:rPr>
              <a:t>のあ</a:t>
            </a:r>
            <a:r>
              <a:rPr dirty="0" sz="800" spc="-5">
                <a:latin typeface="Meiryo UI"/>
                <a:cs typeface="Meiryo UI"/>
              </a:rPr>
              <a:t>らゆる</a:t>
            </a:r>
            <a:r>
              <a:rPr dirty="0" sz="800">
                <a:latin typeface="Meiryo UI"/>
                <a:cs typeface="Meiryo UI"/>
              </a:rPr>
              <a:t>事業</a:t>
            </a:r>
            <a:r>
              <a:rPr dirty="0" sz="800" spc="-15">
                <a:latin typeface="Meiryo UI"/>
                <a:cs typeface="Meiryo UI"/>
              </a:rPr>
              <a:t>部</a:t>
            </a:r>
            <a:r>
              <a:rPr dirty="0" sz="800">
                <a:latin typeface="Meiryo UI"/>
                <a:cs typeface="Meiryo UI"/>
              </a:rPr>
              <a:t>門</a:t>
            </a:r>
            <a:r>
              <a:rPr dirty="0" sz="800" spc="-10">
                <a:latin typeface="Meiryo UI"/>
                <a:cs typeface="Meiryo UI"/>
              </a:rPr>
              <a:t>で</a:t>
            </a:r>
            <a:r>
              <a:rPr dirty="0" sz="800">
                <a:latin typeface="Meiryo UI"/>
                <a:cs typeface="Meiryo UI"/>
              </a:rPr>
              <a:t>、</a:t>
            </a:r>
            <a:endParaRPr sz="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デジ</a:t>
            </a:r>
            <a:r>
              <a:rPr dirty="0" sz="800" spc="-5">
                <a:latin typeface="Meiryo UI"/>
                <a:cs typeface="Meiryo UI"/>
              </a:rPr>
              <a:t>タ</a:t>
            </a:r>
            <a:r>
              <a:rPr dirty="0" sz="800">
                <a:latin typeface="Meiryo UI"/>
                <a:cs typeface="Meiryo UI"/>
              </a:rPr>
              <a:t>ル技術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 spc="-15">
                <a:latin typeface="Meiryo UI"/>
                <a:cs typeface="Meiryo UI"/>
              </a:rPr>
              <a:t>活</a:t>
            </a:r>
            <a:r>
              <a:rPr dirty="0" sz="800">
                <a:latin typeface="Meiryo UI"/>
                <a:cs typeface="Meiryo UI"/>
              </a:rPr>
              <a:t>用</a:t>
            </a:r>
            <a:r>
              <a:rPr dirty="0" sz="800" spc="-10">
                <a:latin typeface="Meiryo UI"/>
                <a:cs typeface="Meiryo UI"/>
              </a:rPr>
              <a:t>し、</a:t>
            </a:r>
            <a:r>
              <a:rPr dirty="0" sz="800">
                <a:latin typeface="Meiryo UI"/>
                <a:cs typeface="Meiryo UI"/>
              </a:rPr>
              <a:t>事業</a:t>
            </a:r>
            <a:r>
              <a:rPr dirty="0" sz="800" spc="-10">
                <a:latin typeface="Meiryo UI"/>
                <a:cs typeface="Meiryo UI"/>
              </a:rPr>
              <a:t>のデ</a:t>
            </a:r>
            <a:r>
              <a:rPr dirty="0" sz="800">
                <a:latin typeface="Meiryo UI"/>
                <a:cs typeface="Meiryo UI"/>
              </a:rPr>
              <a:t>ジ</a:t>
            </a:r>
            <a:r>
              <a:rPr dirty="0" sz="800" spc="-20">
                <a:latin typeface="Meiryo UI"/>
                <a:cs typeface="Meiryo UI"/>
              </a:rPr>
              <a:t>タ</a:t>
            </a:r>
            <a:r>
              <a:rPr dirty="0" sz="800">
                <a:latin typeface="Meiryo UI"/>
                <a:cs typeface="Meiryo UI"/>
              </a:rPr>
              <a:t>ル</a:t>
            </a:r>
            <a:r>
              <a:rPr dirty="0" sz="800" spc="-15">
                <a:latin typeface="Meiryo UI"/>
                <a:cs typeface="Meiryo UI"/>
              </a:rPr>
              <a:t>化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>
                <a:latin typeface="Meiryo UI"/>
                <a:cs typeface="Meiryo UI"/>
              </a:rPr>
              <a:t>実現</a:t>
            </a:r>
            <a:r>
              <a:rPr dirty="0" sz="800" spc="-10">
                <a:latin typeface="Meiryo UI"/>
                <a:cs typeface="Meiryo UI"/>
              </a:rPr>
              <a:t>でき</a:t>
            </a:r>
            <a:r>
              <a:rPr dirty="0" sz="800" spc="-5">
                <a:latin typeface="Meiryo UI"/>
                <a:cs typeface="Meiryo UI"/>
              </a:rPr>
              <a:t>る</a:t>
            </a:r>
            <a:r>
              <a:rPr dirty="0" sz="800">
                <a:latin typeface="Meiryo UI"/>
                <a:cs typeface="Meiryo UI"/>
              </a:rPr>
              <a:t>人</a:t>
            </a:r>
            <a:r>
              <a:rPr dirty="0" sz="800" spc="-15">
                <a:latin typeface="Meiryo UI"/>
                <a:cs typeface="Meiryo UI"/>
              </a:rPr>
              <a:t>材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>
                <a:latin typeface="Meiryo UI"/>
                <a:cs typeface="Meiryo UI"/>
              </a:rPr>
              <a:t>育成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208022" y="5940299"/>
            <a:ext cx="3403600" cy="231140"/>
            <a:chOff x="2208022" y="5940299"/>
            <a:chExt cx="3403600" cy="231140"/>
          </a:xfrm>
        </p:grpSpPr>
        <p:sp>
          <p:nvSpPr>
            <p:cNvPr id="89" name="object 89"/>
            <p:cNvSpPr/>
            <p:nvPr/>
          </p:nvSpPr>
          <p:spPr>
            <a:xfrm>
              <a:off x="2218182" y="5950459"/>
              <a:ext cx="3383279" cy="210820"/>
            </a:xfrm>
            <a:custGeom>
              <a:avLst/>
              <a:gdLst/>
              <a:ahLst/>
              <a:cxnLst/>
              <a:rect l="l" t="t" r="r" b="b"/>
              <a:pathLst>
                <a:path w="3383279" h="210820">
                  <a:moveTo>
                    <a:pt x="3348228" y="0"/>
                  </a:moveTo>
                  <a:lnTo>
                    <a:pt x="35052" y="0"/>
                  </a:lnTo>
                  <a:lnTo>
                    <a:pt x="21409" y="2755"/>
                  </a:lnTo>
                  <a:lnTo>
                    <a:pt x="10267" y="10267"/>
                  </a:lnTo>
                  <a:lnTo>
                    <a:pt x="2755" y="21409"/>
                  </a:lnTo>
                  <a:lnTo>
                    <a:pt x="0" y="35052"/>
                  </a:lnTo>
                  <a:lnTo>
                    <a:pt x="0" y="175260"/>
                  </a:lnTo>
                  <a:lnTo>
                    <a:pt x="2755" y="188902"/>
                  </a:lnTo>
                  <a:lnTo>
                    <a:pt x="10267" y="200044"/>
                  </a:lnTo>
                  <a:lnTo>
                    <a:pt x="21409" y="207556"/>
                  </a:lnTo>
                  <a:lnTo>
                    <a:pt x="35052" y="210312"/>
                  </a:lnTo>
                  <a:lnTo>
                    <a:pt x="3348228" y="210312"/>
                  </a:lnTo>
                  <a:lnTo>
                    <a:pt x="3361870" y="207556"/>
                  </a:lnTo>
                  <a:lnTo>
                    <a:pt x="3373012" y="200044"/>
                  </a:lnTo>
                  <a:lnTo>
                    <a:pt x="3380524" y="188902"/>
                  </a:lnTo>
                  <a:lnTo>
                    <a:pt x="3383279" y="175260"/>
                  </a:lnTo>
                  <a:lnTo>
                    <a:pt x="3383279" y="35052"/>
                  </a:lnTo>
                  <a:lnTo>
                    <a:pt x="3380524" y="21409"/>
                  </a:lnTo>
                  <a:lnTo>
                    <a:pt x="3373012" y="10267"/>
                  </a:lnTo>
                  <a:lnTo>
                    <a:pt x="3361870" y="2755"/>
                  </a:lnTo>
                  <a:lnTo>
                    <a:pt x="3348228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218182" y="5950459"/>
              <a:ext cx="3383279" cy="210820"/>
            </a:xfrm>
            <a:custGeom>
              <a:avLst/>
              <a:gdLst/>
              <a:ahLst/>
              <a:cxnLst/>
              <a:rect l="l" t="t" r="r" b="b"/>
              <a:pathLst>
                <a:path w="3383279" h="210820">
                  <a:moveTo>
                    <a:pt x="0" y="35052"/>
                  </a:moveTo>
                  <a:lnTo>
                    <a:pt x="2755" y="21409"/>
                  </a:lnTo>
                  <a:lnTo>
                    <a:pt x="10267" y="10267"/>
                  </a:lnTo>
                  <a:lnTo>
                    <a:pt x="21409" y="2755"/>
                  </a:lnTo>
                  <a:lnTo>
                    <a:pt x="35052" y="0"/>
                  </a:lnTo>
                  <a:lnTo>
                    <a:pt x="3348228" y="0"/>
                  </a:lnTo>
                  <a:lnTo>
                    <a:pt x="3361870" y="2755"/>
                  </a:lnTo>
                  <a:lnTo>
                    <a:pt x="3373012" y="10267"/>
                  </a:lnTo>
                  <a:lnTo>
                    <a:pt x="3380524" y="21409"/>
                  </a:lnTo>
                  <a:lnTo>
                    <a:pt x="3383279" y="35052"/>
                  </a:lnTo>
                  <a:lnTo>
                    <a:pt x="3383279" y="175260"/>
                  </a:lnTo>
                  <a:lnTo>
                    <a:pt x="3380524" y="188902"/>
                  </a:lnTo>
                  <a:lnTo>
                    <a:pt x="3373012" y="200044"/>
                  </a:lnTo>
                  <a:lnTo>
                    <a:pt x="3361870" y="207556"/>
                  </a:lnTo>
                  <a:lnTo>
                    <a:pt x="3348228" y="210312"/>
                  </a:lnTo>
                  <a:lnTo>
                    <a:pt x="35052" y="210312"/>
                  </a:lnTo>
                  <a:lnTo>
                    <a:pt x="21409" y="207556"/>
                  </a:lnTo>
                  <a:lnTo>
                    <a:pt x="10267" y="200044"/>
                  </a:lnTo>
                  <a:lnTo>
                    <a:pt x="2755" y="188902"/>
                  </a:lnTo>
                  <a:lnTo>
                    <a:pt x="0" y="175260"/>
                  </a:lnTo>
                  <a:lnTo>
                    <a:pt x="0" y="35052"/>
                  </a:lnTo>
                  <a:close/>
                </a:path>
              </a:pathLst>
            </a:custGeom>
            <a:ln w="19811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2577702" y="5984531"/>
            <a:ext cx="269176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Meiryo UI"/>
                <a:cs typeface="Meiryo UI"/>
              </a:rPr>
              <a:t>既存</a:t>
            </a:r>
            <a:r>
              <a:rPr dirty="0" sz="750" spc="-5">
                <a:latin typeface="Meiryo UI"/>
                <a:cs typeface="Meiryo UI"/>
              </a:rPr>
              <a:t>システ</a:t>
            </a:r>
            <a:r>
              <a:rPr dirty="0" sz="750" spc="-10">
                <a:latin typeface="Meiryo UI"/>
                <a:cs typeface="Meiryo UI"/>
              </a:rPr>
              <a:t>ムの</a:t>
            </a:r>
            <a:r>
              <a:rPr dirty="0" sz="750" spc="5">
                <a:latin typeface="Meiryo UI"/>
                <a:cs typeface="Meiryo UI"/>
              </a:rPr>
              <a:t>維持</a:t>
            </a:r>
            <a:r>
              <a:rPr dirty="0" sz="750" spc="5">
                <a:latin typeface="Meiryo UI"/>
                <a:cs typeface="Meiryo UI"/>
              </a:rPr>
              <a:t>・</a:t>
            </a:r>
            <a:r>
              <a:rPr dirty="0" sz="750" spc="5">
                <a:latin typeface="Meiryo UI"/>
                <a:cs typeface="Meiryo UI"/>
              </a:rPr>
              <a:t>保</a:t>
            </a:r>
            <a:r>
              <a:rPr dirty="0" sz="750" spc="-10">
                <a:latin typeface="Meiryo UI"/>
                <a:cs typeface="Meiryo UI"/>
              </a:rPr>
              <a:t>守</a:t>
            </a:r>
            <a:r>
              <a:rPr dirty="0" sz="750" spc="5">
                <a:latin typeface="Meiryo UI"/>
                <a:cs typeface="Meiryo UI"/>
              </a:rPr>
              <a:t>業</a:t>
            </a:r>
            <a:r>
              <a:rPr dirty="0" sz="750" spc="-10">
                <a:latin typeface="Meiryo UI"/>
                <a:cs typeface="Meiryo UI"/>
              </a:rPr>
              <a:t>務</a:t>
            </a:r>
            <a:r>
              <a:rPr dirty="0" sz="750" spc="-10">
                <a:latin typeface="Meiryo UI"/>
                <a:cs typeface="Meiryo UI"/>
              </a:rPr>
              <a:t>から</a:t>
            </a:r>
            <a:r>
              <a:rPr dirty="0" sz="750" spc="-10">
                <a:latin typeface="Meiryo UI"/>
                <a:cs typeface="Meiryo UI"/>
              </a:rPr>
              <a:t>最</a:t>
            </a:r>
            <a:r>
              <a:rPr dirty="0" sz="750" spc="5">
                <a:latin typeface="Meiryo UI"/>
                <a:cs typeface="Meiryo UI"/>
              </a:rPr>
              <a:t>先</a:t>
            </a:r>
            <a:r>
              <a:rPr dirty="0" sz="750" spc="-10">
                <a:latin typeface="Meiryo UI"/>
                <a:cs typeface="Meiryo UI"/>
              </a:rPr>
              <a:t>端</a:t>
            </a:r>
            <a:r>
              <a:rPr dirty="0" sz="750" spc="-10">
                <a:latin typeface="Meiryo UI"/>
                <a:cs typeface="Meiryo UI"/>
              </a:rPr>
              <a:t>のデジタル</a:t>
            </a:r>
            <a:r>
              <a:rPr dirty="0" sz="750">
                <a:latin typeface="Meiryo UI"/>
                <a:cs typeface="Meiryo UI"/>
              </a:rPr>
              <a:t>技</a:t>
            </a:r>
            <a:r>
              <a:rPr dirty="0" sz="750" spc="-10">
                <a:latin typeface="Meiryo UI"/>
                <a:cs typeface="Meiryo UI"/>
              </a:rPr>
              <a:t>術</a:t>
            </a:r>
            <a:r>
              <a:rPr dirty="0" sz="750" spc="5">
                <a:latin typeface="Meiryo UI"/>
                <a:cs typeface="Meiryo UI"/>
              </a:rPr>
              <a:t>分</a:t>
            </a:r>
            <a:r>
              <a:rPr dirty="0" sz="750" spc="-10">
                <a:latin typeface="Meiryo UI"/>
                <a:cs typeface="Meiryo UI"/>
              </a:rPr>
              <a:t>野</a:t>
            </a:r>
            <a:r>
              <a:rPr dirty="0" sz="750" spc="-10">
                <a:latin typeface="Meiryo UI"/>
                <a:cs typeface="Meiryo UI"/>
              </a:rPr>
              <a:t>にシ</a:t>
            </a:r>
            <a:r>
              <a:rPr dirty="0" sz="750">
                <a:latin typeface="Meiryo UI"/>
                <a:cs typeface="Meiryo UI"/>
              </a:rPr>
              <a:t>フト</a:t>
            </a:r>
            <a:endParaRPr sz="750">
              <a:latin typeface="Meiryo UI"/>
              <a:cs typeface="Meiryo U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481902" y="50258"/>
            <a:ext cx="2766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</a:tabLst>
            </a:pPr>
            <a:r>
              <a:rPr dirty="0" spc="-5"/>
              <a:t>3.</a:t>
            </a:r>
            <a:r>
              <a:rPr dirty="0"/>
              <a:t>6	</a:t>
            </a:r>
            <a:r>
              <a:rPr dirty="0" spc="-25"/>
              <a:t>D</a:t>
            </a:r>
            <a:r>
              <a:rPr dirty="0"/>
              <a:t>X実現</a:t>
            </a:r>
            <a:r>
              <a:rPr dirty="0" spc="-5"/>
              <a:t>シ</a:t>
            </a:r>
            <a:r>
              <a:rPr dirty="0"/>
              <a:t>ナ</a:t>
            </a:r>
            <a:r>
              <a:rPr dirty="0" spc="-5"/>
              <a:t>リオ</a:t>
            </a:r>
          </a:p>
        </p:txBody>
      </p:sp>
      <p:grpSp>
        <p:nvGrpSpPr>
          <p:cNvPr id="93" name="object 93"/>
          <p:cNvGrpSpPr/>
          <p:nvPr/>
        </p:nvGrpSpPr>
        <p:grpSpPr>
          <a:xfrm>
            <a:off x="771080" y="3273488"/>
            <a:ext cx="6317615" cy="928369"/>
            <a:chOff x="771080" y="3273488"/>
            <a:chExt cx="6317615" cy="928369"/>
          </a:xfrm>
        </p:grpSpPr>
        <p:sp>
          <p:nvSpPr>
            <p:cNvPr id="94" name="object 94"/>
            <p:cNvSpPr/>
            <p:nvPr/>
          </p:nvSpPr>
          <p:spPr>
            <a:xfrm>
              <a:off x="784098" y="3286506"/>
              <a:ext cx="6291580" cy="902335"/>
            </a:xfrm>
            <a:custGeom>
              <a:avLst/>
              <a:gdLst/>
              <a:ahLst/>
              <a:cxnLst/>
              <a:rect l="l" t="t" r="r" b="b"/>
              <a:pathLst>
                <a:path w="6291580" h="902335">
                  <a:moveTo>
                    <a:pt x="5839968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5839968" y="902208"/>
                  </a:lnTo>
                  <a:lnTo>
                    <a:pt x="6291072" y="451104"/>
                  </a:lnTo>
                  <a:lnTo>
                    <a:pt x="5839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84098" y="3286506"/>
              <a:ext cx="6291580" cy="902335"/>
            </a:xfrm>
            <a:custGeom>
              <a:avLst/>
              <a:gdLst/>
              <a:ahLst/>
              <a:cxnLst/>
              <a:rect l="l" t="t" r="r" b="b"/>
              <a:pathLst>
                <a:path w="6291580" h="902335">
                  <a:moveTo>
                    <a:pt x="0" y="0"/>
                  </a:moveTo>
                  <a:lnTo>
                    <a:pt x="5839968" y="0"/>
                  </a:lnTo>
                  <a:lnTo>
                    <a:pt x="6291072" y="451104"/>
                  </a:lnTo>
                  <a:lnTo>
                    <a:pt x="5839968" y="902208"/>
                  </a:lnTo>
                  <a:lnTo>
                    <a:pt x="0" y="902208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861593" y="3269429"/>
            <a:ext cx="5363210" cy="90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705" marR="843280" indent="-167640">
              <a:lnSpc>
                <a:spcPct val="117000"/>
              </a:lnSpc>
              <a:spcBef>
                <a:spcPts val="100"/>
              </a:spcBef>
            </a:pPr>
            <a:r>
              <a:rPr dirty="0" sz="1000" spc="-5">
                <a:latin typeface="Meiryo UI"/>
                <a:cs typeface="Meiryo UI"/>
              </a:rPr>
              <a:t>既存シ</a:t>
            </a:r>
            <a:r>
              <a:rPr dirty="0" sz="1000">
                <a:latin typeface="Meiryo UI"/>
                <a:cs typeface="Meiryo UI"/>
              </a:rPr>
              <a:t>ステ</a:t>
            </a:r>
            <a:r>
              <a:rPr dirty="0" sz="1000" spc="-5">
                <a:latin typeface="Meiryo UI"/>
                <a:cs typeface="Meiryo UI"/>
              </a:rPr>
              <a:t>ムの</a:t>
            </a:r>
            <a:r>
              <a:rPr dirty="0" sz="1000" spc="-5" b="1">
                <a:solidFill>
                  <a:srgbClr val="FF0000"/>
                </a:solidFill>
                <a:latin typeface="Meiryo UI"/>
                <a:cs typeface="Meiryo UI"/>
              </a:rPr>
              <a:t>ブラ</a:t>
            </a:r>
            <a:r>
              <a:rPr dirty="0" sz="1000" spc="-10" b="1">
                <a:solidFill>
                  <a:srgbClr val="FF0000"/>
                </a:solidFill>
                <a:latin typeface="Meiryo UI"/>
                <a:cs typeface="Meiryo UI"/>
              </a:rPr>
              <a:t>ックボック</a:t>
            </a:r>
            <a:r>
              <a:rPr dirty="0" sz="1000" spc="-5" b="1">
                <a:solidFill>
                  <a:srgbClr val="FF0000"/>
                </a:solidFill>
                <a:latin typeface="Meiryo UI"/>
                <a:cs typeface="Meiryo UI"/>
              </a:rPr>
              <a:t>ス状態</a:t>
            </a:r>
            <a:r>
              <a:rPr dirty="0" sz="1000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000" spc="-5" b="1">
                <a:solidFill>
                  <a:srgbClr val="FF0000"/>
                </a:solidFill>
                <a:latin typeface="Meiryo UI"/>
                <a:cs typeface="Meiryo UI"/>
              </a:rPr>
              <a:t>解消</a:t>
            </a:r>
            <a:r>
              <a:rPr dirty="0" sz="1000" spc="-5">
                <a:latin typeface="Meiryo UI"/>
                <a:cs typeface="Meiryo UI"/>
              </a:rPr>
              <a:t>し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-5">
                <a:latin typeface="Meiryo UI"/>
                <a:cs typeface="Meiryo UI"/>
              </a:rPr>
              <a:t>デー</a:t>
            </a:r>
            <a:r>
              <a:rPr dirty="0" sz="1000" spc="-10">
                <a:latin typeface="Meiryo UI"/>
                <a:cs typeface="Meiryo UI"/>
              </a:rPr>
              <a:t>タ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10">
                <a:latin typeface="Meiryo UI"/>
                <a:cs typeface="Meiryo UI"/>
              </a:rPr>
              <a:t>フ</a:t>
            </a:r>
            <a:r>
              <a:rPr dirty="0" sz="1000" spc="-5">
                <a:latin typeface="Meiryo UI"/>
                <a:cs typeface="Meiryo UI"/>
              </a:rPr>
              <a:t>ル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活用し</a:t>
            </a:r>
            <a:r>
              <a:rPr dirty="0" sz="1000" spc="-10">
                <a:latin typeface="Meiryo UI"/>
                <a:cs typeface="Meiryo UI"/>
              </a:rPr>
              <a:t>た</a:t>
            </a:r>
            <a:r>
              <a:rPr dirty="0" sz="1000" spc="-5" b="1">
                <a:solidFill>
                  <a:srgbClr val="FF0000"/>
                </a:solidFill>
                <a:latin typeface="Meiryo UI"/>
                <a:cs typeface="Meiryo UI"/>
              </a:rPr>
              <a:t>本格的な</a:t>
            </a:r>
            <a:r>
              <a:rPr dirty="0" sz="1000" spc="-10" b="1">
                <a:solidFill>
                  <a:srgbClr val="FF0000"/>
                </a:solidFill>
                <a:latin typeface="Meiryo UI"/>
                <a:cs typeface="Meiryo UI"/>
              </a:rPr>
              <a:t>DX</a:t>
            </a:r>
            <a:r>
              <a:rPr dirty="0" sz="1000" b="1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1000" spc="-5" b="1">
                <a:solidFill>
                  <a:srgbClr val="FF0000"/>
                </a:solidFill>
                <a:latin typeface="Meiryo UI"/>
                <a:cs typeface="Meiryo UI"/>
              </a:rPr>
              <a:t>実行 </a:t>
            </a:r>
            <a:r>
              <a:rPr dirty="0" sz="1000" spc="-5">
                <a:latin typeface="Meiryo UI"/>
                <a:cs typeface="Meiryo UI"/>
              </a:rPr>
              <a:t>１）顧客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-5">
                <a:latin typeface="Meiryo UI"/>
                <a:cs typeface="Meiryo UI"/>
              </a:rPr>
              <a:t>市場の変化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迅速</a:t>
            </a:r>
            <a:r>
              <a:rPr dirty="0" sz="1000">
                <a:latin typeface="Meiryo UI"/>
                <a:cs typeface="Meiryo UI"/>
              </a:rPr>
              <a:t>・</a:t>
            </a:r>
            <a:r>
              <a:rPr dirty="0" sz="1000" spc="-5">
                <a:latin typeface="Meiryo UI"/>
                <a:cs typeface="Meiryo UI"/>
              </a:rPr>
              <a:t>柔軟</a:t>
            </a:r>
            <a:r>
              <a:rPr dirty="0" sz="1000" spc="5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対応</a:t>
            </a:r>
            <a:r>
              <a:rPr dirty="0" sz="1000" spc="5">
                <a:latin typeface="Meiryo UI"/>
                <a:cs typeface="Meiryo UI"/>
              </a:rPr>
              <a:t>しつ</a:t>
            </a:r>
            <a:r>
              <a:rPr dirty="0" sz="1000" spc="-10">
                <a:latin typeface="Meiryo UI"/>
                <a:cs typeface="Meiryo UI"/>
              </a:rPr>
              <a:t>つ</a:t>
            </a:r>
            <a:r>
              <a:rPr dirty="0" sz="1000" spc="-5">
                <a:latin typeface="Meiryo UI"/>
                <a:cs typeface="Meiryo UI"/>
              </a:rPr>
              <a:t>、</a:t>
            </a:r>
            <a:endParaRPr sz="1000">
              <a:latin typeface="Meiryo UI"/>
              <a:cs typeface="Meiryo UI"/>
            </a:endParaRPr>
          </a:p>
          <a:p>
            <a:pPr marL="179705" marR="5080">
              <a:lnSpc>
                <a:spcPct val="100000"/>
              </a:lnSpc>
            </a:pPr>
            <a:r>
              <a:rPr dirty="0" sz="1000" spc="-5">
                <a:latin typeface="Meiryo UI"/>
                <a:cs typeface="Meiryo UI"/>
              </a:rPr>
              <a:t>２）</a:t>
            </a:r>
            <a:r>
              <a:rPr dirty="0" sz="1000" spc="-10">
                <a:latin typeface="Meiryo UI"/>
                <a:cs typeface="Meiryo UI"/>
              </a:rPr>
              <a:t>クラ</a:t>
            </a:r>
            <a:r>
              <a:rPr dirty="0" sz="1000" spc="-5">
                <a:latin typeface="Meiryo UI"/>
                <a:cs typeface="Meiryo UI"/>
              </a:rPr>
              <a:t>ウド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>
                <a:latin typeface="Meiryo UI"/>
                <a:cs typeface="Meiryo UI"/>
              </a:rPr>
              <a:t>モ</a:t>
            </a:r>
            <a:r>
              <a:rPr dirty="0" sz="1000" spc="-10">
                <a:latin typeface="Meiryo UI"/>
                <a:cs typeface="Meiryo UI"/>
              </a:rPr>
              <a:t>バ</a:t>
            </a:r>
            <a:r>
              <a:rPr dirty="0" sz="1000" spc="-5">
                <a:latin typeface="Meiryo UI"/>
                <a:cs typeface="Meiryo UI"/>
              </a:rPr>
              <a:t>イル</a:t>
            </a:r>
            <a:r>
              <a:rPr dirty="0" sz="1000" spc="-10">
                <a:latin typeface="Meiryo UI"/>
                <a:cs typeface="Meiryo UI"/>
              </a:rPr>
              <a:t>、AI</a:t>
            </a:r>
            <a:r>
              <a:rPr dirty="0" sz="1000" spc="-5">
                <a:latin typeface="Meiryo UI"/>
                <a:cs typeface="Meiryo UI"/>
              </a:rPr>
              <a:t>等のデ</a:t>
            </a:r>
            <a:r>
              <a:rPr dirty="0" sz="1000" spc="-10">
                <a:latin typeface="Meiryo UI"/>
                <a:cs typeface="Meiryo UI"/>
              </a:rPr>
              <a:t>ジタ</a:t>
            </a:r>
            <a:r>
              <a:rPr dirty="0" sz="1000" spc="-5">
                <a:latin typeface="Meiryo UI"/>
                <a:cs typeface="Meiryo UI"/>
              </a:rPr>
              <a:t>ル技術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>
                <a:latin typeface="Meiryo UI"/>
                <a:cs typeface="Meiryo UI"/>
              </a:rPr>
              <a:t>マ</a:t>
            </a:r>
            <a:r>
              <a:rPr dirty="0" sz="1000" spc="-5">
                <a:latin typeface="Meiryo UI"/>
                <a:cs typeface="Meiryo UI"/>
              </a:rPr>
              <a:t>イ</a:t>
            </a:r>
            <a:r>
              <a:rPr dirty="0" sz="1000" spc="-10">
                <a:latin typeface="Meiryo UI"/>
                <a:cs typeface="Meiryo UI"/>
              </a:rPr>
              <a:t>ク</a:t>
            </a:r>
            <a:r>
              <a:rPr dirty="0" sz="1000" spc="-5">
                <a:latin typeface="Meiryo UI"/>
                <a:cs typeface="Meiryo UI"/>
              </a:rPr>
              <a:t>ロサービ</a:t>
            </a:r>
            <a:r>
              <a:rPr dirty="0" sz="1000">
                <a:latin typeface="Meiryo UI"/>
                <a:cs typeface="Meiryo UI"/>
              </a:rPr>
              <a:t>ス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>
                <a:latin typeface="Meiryo UI"/>
                <a:cs typeface="Meiryo UI"/>
              </a:rPr>
              <a:t>ア</a:t>
            </a:r>
            <a:r>
              <a:rPr dirty="0" sz="1000" spc="-10">
                <a:latin typeface="Meiryo UI"/>
                <a:cs typeface="Meiryo UI"/>
              </a:rPr>
              <a:t>ジ</a:t>
            </a:r>
            <a:r>
              <a:rPr dirty="0" sz="1000" spc="-5">
                <a:latin typeface="Meiryo UI"/>
                <a:cs typeface="Meiryo UI"/>
              </a:rPr>
              <a:t>ャイル等の手法で</a:t>
            </a:r>
            <a:r>
              <a:rPr dirty="0" sz="1000" spc="5">
                <a:latin typeface="Meiryo UI"/>
                <a:cs typeface="Meiryo UI"/>
              </a:rPr>
              <a:t>迅</a:t>
            </a:r>
            <a:r>
              <a:rPr dirty="0" sz="1000" spc="-5">
                <a:latin typeface="Meiryo UI"/>
                <a:cs typeface="Meiryo UI"/>
              </a:rPr>
              <a:t>速</a:t>
            </a:r>
            <a:r>
              <a:rPr dirty="0" sz="1000" spc="5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取</a:t>
            </a:r>
            <a:r>
              <a:rPr dirty="0" sz="1000" spc="-10">
                <a:latin typeface="Meiryo UI"/>
                <a:cs typeface="Meiryo UI"/>
              </a:rPr>
              <a:t>り</a:t>
            </a:r>
            <a:r>
              <a:rPr dirty="0" sz="1000" spc="-5">
                <a:latin typeface="Meiryo UI"/>
                <a:cs typeface="Meiryo UI"/>
              </a:rPr>
              <a:t>入れ、 ３）素早く新</a:t>
            </a:r>
            <a:r>
              <a:rPr dirty="0" sz="1000" spc="-10">
                <a:latin typeface="Meiryo UI"/>
                <a:cs typeface="Meiryo UI"/>
              </a:rPr>
              <a:t>たな製品、</a:t>
            </a:r>
            <a:r>
              <a:rPr dirty="0" sz="1000" spc="-5">
                <a:latin typeface="Meiryo UI"/>
                <a:cs typeface="Meiryo UI"/>
              </a:rPr>
              <a:t>サービ</a:t>
            </a:r>
            <a:r>
              <a:rPr dirty="0" sz="1000">
                <a:latin typeface="Meiryo UI"/>
                <a:cs typeface="Meiryo UI"/>
              </a:rPr>
              <a:t>ス</a:t>
            </a:r>
            <a:r>
              <a:rPr dirty="0" sz="1000" spc="-10">
                <a:latin typeface="Meiryo UI"/>
                <a:cs typeface="Meiryo UI"/>
              </a:rPr>
              <a:t>、</a:t>
            </a:r>
            <a:r>
              <a:rPr dirty="0" sz="1000" spc="-5">
                <a:latin typeface="Meiryo UI"/>
                <a:cs typeface="Meiryo UI"/>
              </a:rPr>
              <a:t>ビ</a:t>
            </a:r>
            <a:r>
              <a:rPr dirty="0" sz="1000" spc="-10">
                <a:latin typeface="Meiryo UI"/>
                <a:cs typeface="Meiryo UI"/>
              </a:rPr>
              <a:t>ジ</a:t>
            </a:r>
            <a:r>
              <a:rPr dirty="0" sz="1000" spc="-5">
                <a:latin typeface="Meiryo UI"/>
                <a:cs typeface="Meiryo UI"/>
              </a:rPr>
              <a:t>ネ</a:t>
            </a:r>
            <a:r>
              <a:rPr dirty="0" sz="1000">
                <a:latin typeface="Meiryo UI"/>
                <a:cs typeface="Meiryo UI"/>
              </a:rPr>
              <a:t>ス・モ</a:t>
            </a:r>
            <a:r>
              <a:rPr dirty="0" sz="1000" spc="-5">
                <a:latin typeface="Meiryo UI"/>
                <a:cs typeface="Meiryo UI"/>
              </a:rPr>
              <a:t>デル</a:t>
            </a:r>
            <a:r>
              <a:rPr dirty="0" sz="1000">
                <a:latin typeface="Meiryo UI"/>
                <a:cs typeface="Meiryo UI"/>
              </a:rPr>
              <a:t>を</a:t>
            </a:r>
            <a:r>
              <a:rPr dirty="0" sz="1000" spc="-5">
                <a:latin typeface="Meiryo UI"/>
                <a:cs typeface="Meiryo UI"/>
              </a:rPr>
              <a:t>国際市場</a:t>
            </a:r>
            <a:r>
              <a:rPr dirty="0" sz="1000" spc="-10">
                <a:latin typeface="Meiryo UI"/>
                <a:cs typeface="Meiryo UI"/>
              </a:rPr>
              <a:t>に</a:t>
            </a:r>
            <a:r>
              <a:rPr dirty="0" sz="1000" spc="-5">
                <a:latin typeface="Meiryo UI"/>
                <a:cs typeface="Meiryo UI"/>
              </a:rPr>
              <a:t>展開</a:t>
            </a:r>
            <a:endParaRPr sz="1000">
              <a:latin typeface="Meiryo UI"/>
              <a:cs typeface="Meiryo UI"/>
            </a:endParaRPr>
          </a:p>
          <a:p>
            <a:pPr marL="179705">
              <a:lnSpc>
                <a:spcPct val="100000"/>
              </a:lnSpc>
              <a:spcBef>
                <a:spcPts val="305"/>
              </a:spcBef>
            </a:pPr>
            <a:r>
              <a:rPr dirty="0" sz="1000" spc="315" b="1">
                <a:solidFill>
                  <a:srgbClr val="FF0000"/>
                </a:solidFill>
                <a:latin typeface="Meiryo UI"/>
                <a:cs typeface="Meiryo UI"/>
              </a:rPr>
              <a:t>*</a:t>
            </a:r>
            <a:r>
              <a:rPr dirty="0" sz="1000" spc="295" b="1">
                <a:solidFill>
                  <a:srgbClr val="FF0000"/>
                </a:solidFill>
                <a:latin typeface="Meiryo UI"/>
                <a:cs typeface="Meiryo U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あ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ら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ゆ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ユ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ー</a:t>
            </a:r>
            <a:r>
              <a:rPr dirty="0" sz="1200" spc="5" b="1">
                <a:solidFill>
                  <a:srgbClr val="FF0000"/>
                </a:solidFill>
                <a:latin typeface="Meiryo UI"/>
                <a:cs typeface="Meiryo UI"/>
              </a:rPr>
              <a:t>ザ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企業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が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”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デジタ</a:t>
            </a:r>
            <a:r>
              <a:rPr dirty="0" sz="1200" b="1">
                <a:solidFill>
                  <a:srgbClr val="FF0000"/>
                </a:solidFill>
                <a:latin typeface="Meiryo UI"/>
                <a:cs typeface="Meiryo UI"/>
              </a:rPr>
              <a:t>ル企業”</a:t>
            </a:r>
            <a:r>
              <a:rPr dirty="0" sz="1200" spc="-5" b="1">
                <a:solidFill>
                  <a:srgbClr val="FF0000"/>
                </a:solidFill>
                <a:latin typeface="Meiryo UI"/>
                <a:cs typeface="Meiryo UI"/>
              </a:rPr>
              <a:t>に。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676449" y="3930039"/>
            <a:ext cx="804545" cy="396240"/>
            <a:chOff x="6676449" y="3930039"/>
            <a:chExt cx="804545" cy="396240"/>
          </a:xfrm>
        </p:grpSpPr>
        <p:sp>
          <p:nvSpPr>
            <p:cNvPr id="98" name="object 98"/>
            <p:cNvSpPr/>
            <p:nvPr/>
          </p:nvSpPr>
          <p:spPr>
            <a:xfrm>
              <a:off x="6681211" y="3934802"/>
              <a:ext cx="795020" cy="386715"/>
            </a:xfrm>
            <a:custGeom>
              <a:avLst/>
              <a:gdLst/>
              <a:ahLst/>
              <a:cxnLst/>
              <a:rect l="l" t="t" r="r" b="b"/>
              <a:pathLst>
                <a:path w="795020" h="386714">
                  <a:moveTo>
                    <a:pt x="490520" y="0"/>
                  </a:moveTo>
                  <a:lnTo>
                    <a:pt x="459966" y="2656"/>
                  </a:lnTo>
                  <a:lnTo>
                    <a:pt x="433146" y="12712"/>
                  </a:lnTo>
                  <a:lnTo>
                    <a:pt x="413529" y="29398"/>
                  </a:lnTo>
                  <a:lnTo>
                    <a:pt x="406772" y="24978"/>
                  </a:lnTo>
                  <a:lnTo>
                    <a:pt x="399089" y="21244"/>
                  </a:lnTo>
                  <a:lnTo>
                    <a:pt x="390707" y="18298"/>
                  </a:lnTo>
                  <a:lnTo>
                    <a:pt x="353331" y="10923"/>
                  </a:lnTo>
                  <a:lnTo>
                    <a:pt x="315889" y="13537"/>
                  </a:lnTo>
                  <a:lnTo>
                    <a:pt x="282656" y="25269"/>
                  </a:lnTo>
                  <a:lnTo>
                    <a:pt x="257903" y="45247"/>
                  </a:lnTo>
                  <a:lnTo>
                    <a:pt x="239214" y="39325"/>
                  </a:lnTo>
                  <a:lnTo>
                    <a:pt x="219433" y="35557"/>
                  </a:lnTo>
                  <a:lnTo>
                    <a:pt x="198983" y="34000"/>
                  </a:lnTo>
                  <a:lnTo>
                    <a:pt x="178286" y="34706"/>
                  </a:lnTo>
                  <a:lnTo>
                    <a:pt x="131637" y="45442"/>
                  </a:lnTo>
                  <a:lnTo>
                    <a:pt x="96060" y="66458"/>
                  </a:lnTo>
                  <a:lnTo>
                    <a:pt x="74981" y="94773"/>
                  </a:lnTo>
                  <a:lnTo>
                    <a:pt x="71822" y="127404"/>
                  </a:lnTo>
                  <a:lnTo>
                    <a:pt x="71149" y="128610"/>
                  </a:lnTo>
                  <a:lnTo>
                    <a:pt x="21688" y="144671"/>
                  </a:lnTo>
                  <a:lnTo>
                    <a:pt x="0" y="174691"/>
                  </a:lnTo>
                  <a:lnTo>
                    <a:pt x="1944" y="195069"/>
                  </a:lnTo>
                  <a:lnTo>
                    <a:pt x="15228" y="213476"/>
                  </a:lnTo>
                  <a:lnTo>
                    <a:pt x="38929" y="227569"/>
                  </a:lnTo>
                  <a:lnTo>
                    <a:pt x="28425" y="236822"/>
                  </a:lnTo>
                  <a:lnTo>
                    <a:pt x="21272" y="247235"/>
                  </a:lnTo>
                  <a:lnTo>
                    <a:pt x="17664" y="258419"/>
                  </a:lnTo>
                  <a:lnTo>
                    <a:pt x="17797" y="269987"/>
                  </a:lnTo>
                  <a:lnTo>
                    <a:pt x="27706" y="289999"/>
                  </a:lnTo>
                  <a:lnTo>
                    <a:pt x="47770" y="305415"/>
                  </a:lnTo>
                  <a:lnTo>
                    <a:pt x="75123" y="314737"/>
                  </a:lnTo>
                  <a:lnTo>
                    <a:pt x="106900" y="316469"/>
                  </a:lnTo>
                  <a:lnTo>
                    <a:pt x="108398" y="318170"/>
                  </a:lnTo>
                  <a:lnTo>
                    <a:pt x="146489" y="345862"/>
                  </a:lnTo>
                  <a:lnTo>
                    <a:pt x="195884" y="361169"/>
                  </a:lnTo>
                  <a:lnTo>
                    <a:pt x="250311" y="363051"/>
                  </a:lnTo>
                  <a:lnTo>
                    <a:pt x="303496" y="350467"/>
                  </a:lnTo>
                  <a:lnTo>
                    <a:pt x="316889" y="361570"/>
                  </a:lnTo>
                  <a:lnTo>
                    <a:pt x="332830" y="370921"/>
                  </a:lnTo>
                  <a:lnTo>
                    <a:pt x="350937" y="378332"/>
                  </a:lnTo>
                  <a:lnTo>
                    <a:pt x="370831" y="383614"/>
                  </a:lnTo>
                  <a:lnTo>
                    <a:pt x="419983" y="386714"/>
                  </a:lnTo>
                  <a:lnTo>
                    <a:pt x="465529" y="377383"/>
                  </a:lnTo>
                  <a:lnTo>
                    <a:pt x="502483" y="357391"/>
                  </a:lnTo>
                  <a:lnTo>
                    <a:pt x="525860" y="328508"/>
                  </a:lnTo>
                  <a:lnTo>
                    <a:pt x="538812" y="333069"/>
                  </a:lnTo>
                  <a:lnTo>
                    <a:pt x="552522" y="336398"/>
                  </a:lnTo>
                  <a:lnTo>
                    <a:pt x="566792" y="338456"/>
                  </a:lnTo>
                  <a:lnTo>
                    <a:pt x="581423" y="339202"/>
                  </a:lnTo>
                  <a:lnTo>
                    <a:pt x="622957" y="333885"/>
                  </a:lnTo>
                  <a:lnTo>
                    <a:pt x="657000" y="318959"/>
                  </a:lnTo>
                  <a:lnTo>
                    <a:pt x="680099" y="296673"/>
                  </a:lnTo>
                  <a:lnTo>
                    <a:pt x="688801" y="269275"/>
                  </a:lnTo>
                  <a:lnTo>
                    <a:pt x="704482" y="267105"/>
                  </a:lnTo>
                  <a:lnTo>
                    <a:pt x="747145" y="253007"/>
                  </a:lnTo>
                  <a:lnTo>
                    <a:pt x="779681" y="228272"/>
                  </a:lnTo>
                  <a:lnTo>
                    <a:pt x="794843" y="198236"/>
                  </a:lnTo>
                  <a:lnTo>
                    <a:pt x="791893" y="166626"/>
                  </a:lnTo>
                  <a:lnTo>
                    <a:pt x="770094" y="137170"/>
                  </a:lnTo>
                  <a:lnTo>
                    <a:pt x="771884" y="134389"/>
                  </a:lnTo>
                  <a:lnTo>
                    <a:pt x="773383" y="131531"/>
                  </a:lnTo>
                  <a:lnTo>
                    <a:pt x="774590" y="128610"/>
                  </a:lnTo>
                  <a:lnTo>
                    <a:pt x="777186" y="102786"/>
                  </a:lnTo>
                  <a:lnTo>
                    <a:pt x="765079" y="79128"/>
                  </a:lnTo>
                  <a:lnTo>
                    <a:pt x="740487" y="60209"/>
                  </a:lnTo>
                  <a:lnTo>
                    <a:pt x="705629" y="48600"/>
                  </a:lnTo>
                  <a:lnTo>
                    <a:pt x="701585" y="38746"/>
                  </a:lnTo>
                  <a:lnTo>
                    <a:pt x="644339" y="2672"/>
                  </a:lnTo>
                  <a:lnTo>
                    <a:pt x="610258" y="186"/>
                  </a:lnTo>
                  <a:lnTo>
                    <a:pt x="577253" y="6328"/>
                  </a:lnTo>
                  <a:lnTo>
                    <a:pt x="549380" y="20876"/>
                  </a:lnTo>
                  <a:lnTo>
                    <a:pt x="543401" y="16253"/>
                  </a:lnTo>
                  <a:lnTo>
                    <a:pt x="536688" y="12126"/>
                  </a:lnTo>
                  <a:lnTo>
                    <a:pt x="529312" y="8532"/>
                  </a:lnTo>
                  <a:lnTo>
                    <a:pt x="521339" y="5509"/>
                  </a:lnTo>
                  <a:lnTo>
                    <a:pt x="49052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6681211" y="3934802"/>
              <a:ext cx="795020" cy="386715"/>
            </a:xfrm>
            <a:custGeom>
              <a:avLst/>
              <a:gdLst/>
              <a:ahLst/>
              <a:cxnLst/>
              <a:rect l="l" t="t" r="r" b="b"/>
              <a:pathLst>
                <a:path w="795020" h="386714">
                  <a:moveTo>
                    <a:pt x="71822" y="127404"/>
                  </a:moveTo>
                  <a:lnTo>
                    <a:pt x="96060" y="66458"/>
                  </a:lnTo>
                  <a:lnTo>
                    <a:pt x="131637" y="45442"/>
                  </a:lnTo>
                  <a:lnTo>
                    <a:pt x="178286" y="34706"/>
                  </a:lnTo>
                  <a:lnTo>
                    <a:pt x="198983" y="34000"/>
                  </a:lnTo>
                  <a:lnTo>
                    <a:pt x="219433" y="35557"/>
                  </a:lnTo>
                  <a:lnTo>
                    <a:pt x="239214" y="39325"/>
                  </a:lnTo>
                  <a:lnTo>
                    <a:pt x="257903" y="45247"/>
                  </a:lnTo>
                  <a:lnTo>
                    <a:pt x="282656" y="25269"/>
                  </a:lnTo>
                  <a:lnTo>
                    <a:pt x="315889" y="13537"/>
                  </a:lnTo>
                  <a:lnTo>
                    <a:pt x="353331" y="10923"/>
                  </a:lnTo>
                  <a:lnTo>
                    <a:pt x="390707" y="18298"/>
                  </a:lnTo>
                  <a:lnTo>
                    <a:pt x="399089" y="21244"/>
                  </a:lnTo>
                  <a:lnTo>
                    <a:pt x="406772" y="24978"/>
                  </a:lnTo>
                  <a:lnTo>
                    <a:pt x="413529" y="29398"/>
                  </a:lnTo>
                  <a:lnTo>
                    <a:pt x="433146" y="12712"/>
                  </a:lnTo>
                  <a:lnTo>
                    <a:pt x="459966" y="2656"/>
                  </a:lnTo>
                  <a:lnTo>
                    <a:pt x="490520" y="0"/>
                  </a:lnTo>
                  <a:lnTo>
                    <a:pt x="521339" y="5509"/>
                  </a:lnTo>
                  <a:lnTo>
                    <a:pt x="529312" y="8532"/>
                  </a:lnTo>
                  <a:lnTo>
                    <a:pt x="536688" y="12126"/>
                  </a:lnTo>
                  <a:lnTo>
                    <a:pt x="543401" y="16253"/>
                  </a:lnTo>
                  <a:lnTo>
                    <a:pt x="549380" y="20876"/>
                  </a:lnTo>
                  <a:lnTo>
                    <a:pt x="577253" y="6328"/>
                  </a:lnTo>
                  <a:lnTo>
                    <a:pt x="610258" y="186"/>
                  </a:lnTo>
                  <a:lnTo>
                    <a:pt x="644339" y="2672"/>
                  </a:lnTo>
                  <a:lnTo>
                    <a:pt x="675441" y="14005"/>
                  </a:lnTo>
                  <a:lnTo>
                    <a:pt x="686321" y="21252"/>
                  </a:lnTo>
                  <a:lnTo>
                    <a:pt x="695092" y="29565"/>
                  </a:lnTo>
                  <a:lnTo>
                    <a:pt x="701585" y="38746"/>
                  </a:lnTo>
                  <a:lnTo>
                    <a:pt x="705629" y="48600"/>
                  </a:lnTo>
                  <a:lnTo>
                    <a:pt x="740487" y="60209"/>
                  </a:lnTo>
                  <a:lnTo>
                    <a:pt x="765079" y="79128"/>
                  </a:lnTo>
                  <a:lnTo>
                    <a:pt x="777186" y="102786"/>
                  </a:lnTo>
                  <a:lnTo>
                    <a:pt x="774590" y="128610"/>
                  </a:lnTo>
                  <a:lnTo>
                    <a:pt x="773383" y="131531"/>
                  </a:lnTo>
                  <a:lnTo>
                    <a:pt x="771884" y="134389"/>
                  </a:lnTo>
                  <a:lnTo>
                    <a:pt x="770094" y="137170"/>
                  </a:lnTo>
                  <a:lnTo>
                    <a:pt x="791893" y="166626"/>
                  </a:lnTo>
                  <a:lnTo>
                    <a:pt x="779681" y="228272"/>
                  </a:lnTo>
                  <a:lnTo>
                    <a:pt x="747145" y="253007"/>
                  </a:lnTo>
                  <a:lnTo>
                    <a:pt x="704482" y="267105"/>
                  </a:lnTo>
                  <a:lnTo>
                    <a:pt x="688801" y="269275"/>
                  </a:lnTo>
                  <a:lnTo>
                    <a:pt x="680099" y="296673"/>
                  </a:lnTo>
                  <a:lnTo>
                    <a:pt x="657000" y="318959"/>
                  </a:lnTo>
                  <a:lnTo>
                    <a:pt x="622957" y="333885"/>
                  </a:lnTo>
                  <a:lnTo>
                    <a:pt x="581423" y="339202"/>
                  </a:lnTo>
                  <a:lnTo>
                    <a:pt x="566792" y="338456"/>
                  </a:lnTo>
                  <a:lnTo>
                    <a:pt x="552522" y="336398"/>
                  </a:lnTo>
                  <a:lnTo>
                    <a:pt x="538812" y="333069"/>
                  </a:lnTo>
                  <a:lnTo>
                    <a:pt x="525860" y="328508"/>
                  </a:lnTo>
                  <a:lnTo>
                    <a:pt x="502483" y="357391"/>
                  </a:lnTo>
                  <a:lnTo>
                    <a:pt x="465529" y="377383"/>
                  </a:lnTo>
                  <a:lnTo>
                    <a:pt x="419983" y="386714"/>
                  </a:lnTo>
                  <a:lnTo>
                    <a:pt x="370831" y="383614"/>
                  </a:lnTo>
                  <a:lnTo>
                    <a:pt x="350937" y="378332"/>
                  </a:lnTo>
                  <a:lnTo>
                    <a:pt x="332830" y="370921"/>
                  </a:lnTo>
                  <a:lnTo>
                    <a:pt x="316889" y="361570"/>
                  </a:lnTo>
                  <a:lnTo>
                    <a:pt x="303496" y="350467"/>
                  </a:lnTo>
                  <a:lnTo>
                    <a:pt x="250311" y="363051"/>
                  </a:lnTo>
                  <a:lnTo>
                    <a:pt x="195884" y="361169"/>
                  </a:lnTo>
                  <a:lnTo>
                    <a:pt x="146489" y="345862"/>
                  </a:lnTo>
                  <a:lnTo>
                    <a:pt x="108398" y="318170"/>
                  </a:lnTo>
                  <a:lnTo>
                    <a:pt x="106900" y="316469"/>
                  </a:lnTo>
                  <a:lnTo>
                    <a:pt x="75123" y="314737"/>
                  </a:lnTo>
                  <a:lnTo>
                    <a:pt x="47770" y="305415"/>
                  </a:lnTo>
                  <a:lnTo>
                    <a:pt x="27706" y="289999"/>
                  </a:lnTo>
                  <a:lnTo>
                    <a:pt x="17797" y="269987"/>
                  </a:lnTo>
                  <a:lnTo>
                    <a:pt x="17664" y="258419"/>
                  </a:lnTo>
                  <a:lnTo>
                    <a:pt x="21272" y="247235"/>
                  </a:lnTo>
                  <a:lnTo>
                    <a:pt x="28425" y="236822"/>
                  </a:lnTo>
                  <a:lnTo>
                    <a:pt x="38929" y="227569"/>
                  </a:lnTo>
                  <a:lnTo>
                    <a:pt x="15228" y="213476"/>
                  </a:lnTo>
                  <a:lnTo>
                    <a:pt x="1944" y="195069"/>
                  </a:lnTo>
                  <a:lnTo>
                    <a:pt x="0" y="174691"/>
                  </a:lnTo>
                  <a:lnTo>
                    <a:pt x="10316" y="154683"/>
                  </a:lnTo>
                  <a:lnTo>
                    <a:pt x="21688" y="144671"/>
                  </a:lnTo>
                  <a:lnTo>
                    <a:pt x="36051" y="136803"/>
                  </a:lnTo>
                  <a:lnTo>
                    <a:pt x="52755" y="131357"/>
                  </a:lnTo>
                  <a:lnTo>
                    <a:pt x="71149" y="128610"/>
                  </a:lnTo>
                  <a:lnTo>
                    <a:pt x="71822" y="127404"/>
                  </a:lnTo>
                  <a:close/>
                </a:path>
              </a:pathLst>
            </a:custGeom>
            <a:ln w="9144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6720991" y="3954415"/>
              <a:ext cx="730250" cy="329565"/>
            </a:xfrm>
            <a:custGeom>
              <a:avLst/>
              <a:gdLst/>
              <a:ahLst/>
              <a:cxnLst/>
              <a:rect l="l" t="t" r="r" b="b"/>
              <a:pathLst>
                <a:path w="730250" h="329564">
                  <a:moveTo>
                    <a:pt x="46647" y="213588"/>
                  </a:moveTo>
                  <a:lnTo>
                    <a:pt x="34470" y="213598"/>
                  </a:lnTo>
                  <a:lnTo>
                    <a:pt x="22499" y="212391"/>
                  </a:lnTo>
                  <a:lnTo>
                    <a:pt x="10940" y="209998"/>
                  </a:lnTo>
                  <a:lnTo>
                    <a:pt x="0" y="206451"/>
                  </a:lnTo>
                </a:path>
                <a:path w="730250" h="329564">
                  <a:moveTo>
                    <a:pt x="87807" y="291744"/>
                  </a:moveTo>
                  <a:lnTo>
                    <a:pt x="81254" y="293471"/>
                  </a:lnTo>
                  <a:lnTo>
                    <a:pt x="74396" y="294614"/>
                  </a:lnTo>
                  <a:lnTo>
                    <a:pt x="67398" y="295160"/>
                  </a:lnTo>
                </a:path>
                <a:path w="730250" h="329564">
                  <a:moveTo>
                    <a:pt x="263664" y="329298"/>
                  </a:moveTo>
                  <a:lnTo>
                    <a:pt x="258749" y="324408"/>
                  </a:lnTo>
                  <a:lnTo>
                    <a:pt x="254622" y="319176"/>
                  </a:lnTo>
                  <a:lnTo>
                    <a:pt x="251371" y="313702"/>
                  </a:lnTo>
                </a:path>
                <a:path w="730250" h="329564">
                  <a:moveTo>
                    <a:pt x="491070" y="290410"/>
                  </a:moveTo>
                  <a:lnTo>
                    <a:pt x="490347" y="296214"/>
                  </a:lnTo>
                  <a:lnTo>
                    <a:pt x="488708" y="301955"/>
                  </a:lnTo>
                  <a:lnTo>
                    <a:pt x="486168" y="307530"/>
                  </a:lnTo>
                </a:path>
                <a:path w="730250" h="329564">
                  <a:moveTo>
                    <a:pt x="588708" y="184708"/>
                  </a:moveTo>
                  <a:lnTo>
                    <a:pt x="613686" y="195898"/>
                  </a:lnTo>
                  <a:lnTo>
                    <a:pt x="632617" y="210951"/>
                  </a:lnTo>
                  <a:lnTo>
                    <a:pt x="644563" y="228869"/>
                  </a:lnTo>
                  <a:lnTo>
                    <a:pt x="648589" y="248653"/>
                  </a:lnTo>
                </a:path>
                <a:path w="730250" h="329564">
                  <a:moveTo>
                    <a:pt x="729932" y="116611"/>
                  </a:moveTo>
                  <a:lnTo>
                    <a:pt x="724874" y="123340"/>
                  </a:lnTo>
                  <a:lnTo>
                    <a:pt x="718699" y="129619"/>
                  </a:lnTo>
                  <a:lnTo>
                    <a:pt x="711476" y="135388"/>
                  </a:lnTo>
                  <a:lnTo>
                    <a:pt x="703275" y="140588"/>
                  </a:lnTo>
                </a:path>
                <a:path w="730250" h="329564">
                  <a:moveTo>
                    <a:pt x="665962" y="27647"/>
                  </a:moveTo>
                  <a:lnTo>
                    <a:pt x="666978" y="31381"/>
                  </a:lnTo>
                  <a:lnTo>
                    <a:pt x="667448" y="35178"/>
                  </a:lnTo>
                  <a:lnTo>
                    <a:pt x="667372" y="38976"/>
                  </a:lnTo>
                </a:path>
                <a:path w="730250" h="329564">
                  <a:moveTo>
                    <a:pt x="495693" y="14439"/>
                  </a:moveTo>
                  <a:lnTo>
                    <a:pt x="499173" y="9220"/>
                  </a:lnTo>
                  <a:lnTo>
                    <a:pt x="503770" y="4356"/>
                  </a:lnTo>
                  <a:lnTo>
                    <a:pt x="509358" y="0"/>
                  </a:lnTo>
                </a:path>
                <a:path w="730250" h="329564">
                  <a:moveTo>
                    <a:pt x="367957" y="21323"/>
                  </a:moveTo>
                  <a:lnTo>
                    <a:pt x="369366" y="17005"/>
                  </a:lnTo>
                  <a:lnTo>
                    <a:pt x="371589" y="12826"/>
                  </a:lnTo>
                  <a:lnTo>
                    <a:pt x="374561" y="8864"/>
                  </a:lnTo>
                </a:path>
                <a:path w="730250" h="329564">
                  <a:moveTo>
                    <a:pt x="218033" y="25552"/>
                  </a:moveTo>
                  <a:lnTo>
                    <a:pt x="224424" y="28205"/>
                  </a:lnTo>
                  <a:lnTo>
                    <a:pt x="230555" y="31110"/>
                  </a:lnTo>
                  <a:lnTo>
                    <a:pt x="236410" y="34255"/>
                  </a:lnTo>
                  <a:lnTo>
                    <a:pt x="241973" y="37630"/>
                  </a:lnTo>
                </a:path>
                <a:path w="730250" h="329564">
                  <a:moveTo>
                    <a:pt x="36220" y="120510"/>
                  </a:moveTo>
                  <a:lnTo>
                    <a:pt x="34328" y="116344"/>
                  </a:lnTo>
                  <a:lnTo>
                    <a:pt x="32931" y="112102"/>
                  </a:lnTo>
                  <a:lnTo>
                    <a:pt x="32042" y="107797"/>
                  </a:lnTo>
                </a:path>
              </a:pathLst>
            </a:custGeom>
            <a:ln w="9144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6874409" y="4007412"/>
            <a:ext cx="35179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30">
                <a:solidFill>
                  <a:srgbClr val="FFFFFF"/>
                </a:solidFill>
                <a:latin typeface="Meiryo UI"/>
                <a:cs typeface="Meiryo UI"/>
              </a:rPr>
              <a:t>展望</a:t>
            </a:r>
            <a:endParaRPr sz="1250">
              <a:latin typeface="Meiryo UI"/>
              <a:cs typeface="Meiryo U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208022" y="4803395"/>
            <a:ext cx="3403600" cy="365125"/>
            <a:chOff x="2208022" y="4803395"/>
            <a:chExt cx="3403600" cy="365125"/>
          </a:xfrm>
        </p:grpSpPr>
        <p:sp>
          <p:nvSpPr>
            <p:cNvPr id="103" name="object 103"/>
            <p:cNvSpPr/>
            <p:nvPr/>
          </p:nvSpPr>
          <p:spPr>
            <a:xfrm>
              <a:off x="2218182" y="4813555"/>
              <a:ext cx="3383279" cy="344805"/>
            </a:xfrm>
            <a:custGeom>
              <a:avLst/>
              <a:gdLst/>
              <a:ahLst/>
              <a:cxnLst/>
              <a:rect l="l" t="t" r="r" b="b"/>
              <a:pathLst>
                <a:path w="3383279" h="344804">
                  <a:moveTo>
                    <a:pt x="3325876" y="0"/>
                  </a:moveTo>
                  <a:lnTo>
                    <a:pt x="57403" y="0"/>
                  </a:lnTo>
                  <a:lnTo>
                    <a:pt x="35061" y="4511"/>
                  </a:lnTo>
                  <a:lnTo>
                    <a:pt x="16814" y="16814"/>
                  </a:lnTo>
                  <a:lnTo>
                    <a:pt x="4511" y="35061"/>
                  </a:lnTo>
                  <a:lnTo>
                    <a:pt x="0" y="57404"/>
                  </a:lnTo>
                  <a:lnTo>
                    <a:pt x="0" y="287020"/>
                  </a:lnTo>
                  <a:lnTo>
                    <a:pt x="4511" y="309362"/>
                  </a:lnTo>
                  <a:lnTo>
                    <a:pt x="16814" y="327609"/>
                  </a:lnTo>
                  <a:lnTo>
                    <a:pt x="35061" y="339912"/>
                  </a:lnTo>
                  <a:lnTo>
                    <a:pt x="57403" y="344424"/>
                  </a:lnTo>
                  <a:lnTo>
                    <a:pt x="3325876" y="344424"/>
                  </a:lnTo>
                  <a:lnTo>
                    <a:pt x="3348218" y="339912"/>
                  </a:lnTo>
                  <a:lnTo>
                    <a:pt x="3366465" y="327609"/>
                  </a:lnTo>
                  <a:lnTo>
                    <a:pt x="3378768" y="309362"/>
                  </a:lnTo>
                  <a:lnTo>
                    <a:pt x="3383279" y="287020"/>
                  </a:lnTo>
                  <a:lnTo>
                    <a:pt x="3383279" y="57404"/>
                  </a:lnTo>
                  <a:lnTo>
                    <a:pt x="3378768" y="35061"/>
                  </a:lnTo>
                  <a:lnTo>
                    <a:pt x="3366465" y="16814"/>
                  </a:lnTo>
                  <a:lnTo>
                    <a:pt x="3348218" y="4511"/>
                  </a:lnTo>
                  <a:lnTo>
                    <a:pt x="3325876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218182" y="4813555"/>
              <a:ext cx="3383279" cy="344805"/>
            </a:xfrm>
            <a:custGeom>
              <a:avLst/>
              <a:gdLst/>
              <a:ahLst/>
              <a:cxnLst/>
              <a:rect l="l" t="t" r="r" b="b"/>
              <a:pathLst>
                <a:path w="3383279" h="344804">
                  <a:moveTo>
                    <a:pt x="0" y="57404"/>
                  </a:moveTo>
                  <a:lnTo>
                    <a:pt x="4511" y="35061"/>
                  </a:lnTo>
                  <a:lnTo>
                    <a:pt x="16814" y="16814"/>
                  </a:lnTo>
                  <a:lnTo>
                    <a:pt x="35061" y="4511"/>
                  </a:lnTo>
                  <a:lnTo>
                    <a:pt x="57403" y="0"/>
                  </a:lnTo>
                  <a:lnTo>
                    <a:pt x="3325876" y="0"/>
                  </a:lnTo>
                  <a:lnTo>
                    <a:pt x="3348218" y="4511"/>
                  </a:lnTo>
                  <a:lnTo>
                    <a:pt x="3366465" y="16814"/>
                  </a:lnTo>
                  <a:lnTo>
                    <a:pt x="3378768" y="35061"/>
                  </a:lnTo>
                  <a:lnTo>
                    <a:pt x="3383279" y="57404"/>
                  </a:lnTo>
                  <a:lnTo>
                    <a:pt x="3383279" y="287020"/>
                  </a:lnTo>
                  <a:lnTo>
                    <a:pt x="3378768" y="309362"/>
                  </a:lnTo>
                  <a:lnTo>
                    <a:pt x="3366465" y="327609"/>
                  </a:lnTo>
                  <a:lnTo>
                    <a:pt x="3348218" y="339912"/>
                  </a:lnTo>
                  <a:lnTo>
                    <a:pt x="3325876" y="344424"/>
                  </a:lnTo>
                  <a:lnTo>
                    <a:pt x="57403" y="344424"/>
                  </a:lnTo>
                  <a:lnTo>
                    <a:pt x="35061" y="339912"/>
                  </a:lnTo>
                  <a:lnTo>
                    <a:pt x="16814" y="327609"/>
                  </a:lnTo>
                  <a:lnTo>
                    <a:pt x="4511" y="309362"/>
                  </a:lnTo>
                  <a:lnTo>
                    <a:pt x="0" y="287020"/>
                  </a:lnTo>
                  <a:lnTo>
                    <a:pt x="0" y="57404"/>
                  </a:lnTo>
                  <a:close/>
                </a:path>
              </a:pathLst>
            </a:custGeom>
            <a:ln w="19812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2867516" y="4850616"/>
            <a:ext cx="21126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5080" indent="-266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Meiryo UI"/>
                <a:cs typeface="Meiryo UI"/>
              </a:rPr>
              <a:t>マ</a:t>
            </a:r>
            <a:r>
              <a:rPr dirty="0" sz="800" spc="-5">
                <a:latin typeface="Meiryo UI"/>
                <a:cs typeface="Meiryo UI"/>
              </a:rPr>
              <a:t>イクロ</a:t>
            </a:r>
            <a:r>
              <a:rPr dirty="0" sz="800">
                <a:latin typeface="Meiryo UI"/>
                <a:cs typeface="Meiryo UI"/>
              </a:rPr>
              <a:t>サー</a:t>
            </a:r>
            <a:r>
              <a:rPr dirty="0" sz="800" spc="-5">
                <a:latin typeface="Meiryo UI"/>
                <a:cs typeface="Meiryo UI"/>
              </a:rPr>
              <a:t>ビス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>
                <a:latin typeface="Meiryo UI"/>
                <a:cs typeface="Meiryo UI"/>
              </a:rPr>
              <a:t>導</a:t>
            </a:r>
            <a:r>
              <a:rPr dirty="0" sz="800" spc="-15">
                <a:latin typeface="Meiryo UI"/>
                <a:cs typeface="Meiryo UI"/>
              </a:rPr>
              <a:t>入</a:t>
            </a:r>
            <a:r>
              <a:rPr dirty="0" sz="800">
                <a:latin typeface="Meiryo UI"/>
                <a:cs typeface="Meiryo UI"/>
              </a:rPr>
              <a:t>や</a:t>
            </a:r>
            <a:r>
              <a:rPr dirty="0" sz="800" spc="-5">
                <a:latin typeface="Meiryo UI"/>
                <a:cs typeface="Meiryo UI"/>
              </a:rPr>
              <a:t>テスト</a:t>
            </a:r>
            <a:r>
              <a:rPr dirty="0" sz="800" spc="-15">
                <a:latin typeface="Meiryo UI"/>
                <a:cs typeface="Meiryo UI"/>
              </a:rPr>
              <a:t>環</a:t>
            </a:r>
            <a:r>
              <a:rPr dirty="0" sz="800">
                <a:latin typeface="Meiryo UI"/>
                <a:cs typeface="Meiryo UI"/>
              </a:rPr>
              <a:t>境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>
                <a:latin typeface="Meiryo UI"/>
                <a:cs typeface="Meiryo UI"/>
              </a:rPr>
              <a:t>自</a:t>
            </a:r>
            <a:r>
              <a:rPr dirty="0" sz="800" spc="-15">
                <a:latin typeface="Meiryo UI"/>
                <a:cs typeface="Meiryo UI"/>
              </a:rPr>
              <a:t>動</a:t>
            </a:r>
            <a:r>
              <a:rPr dirty="0" sz="800">
                <a:latin typeface="Meiryo UI"/>
                <a:cs typeface="Meiryo UI"/>
              </a:rPr>
              <a:t>化</a:t>
            </a:r>
            <a:r>
              <a:rPr dirty="0" sz="800" spc="-10">
                <a:latin typeface="Meiryo UI"/>
                <a:cs typeface="Meiryo UI"/>
              </a:rPr>
              <a:t>によ</a:t>
            </a:r>
            <a:r>
              <a:rPr dirty="0" sz="800" spc="-5">
                <a:latin typeface="Meiryo UI"/>
                <a:cs typeface="Meiryo UI"/>
              </a:rPr>
              <a:t>り</a:t>
            </a:r>
            <a:r>
              <a:rPr dirty="0" sz="800">
                <a:latin typeface="Meiryo UI"/>
                <a:cs typeface="Meiryo UI"/>
              </a:rPr>
              <a:t>、 開発の効率化や</a:t>
            </a:r>
            <a:r>
              <a:rPr dirty="0" sz="800" spc="-5">
                <a:latin typeface="Meiryo UI"/>
                <a:cs typeface="Meiryo UI"/>
              </a:rPr>
              <a:t>リリ</a:t>
            </a:r>
            <a:r>
              <a:rPr dirty="0" sz="800">
                <a:latin typeface="Meiryo UI"/>
                <a:cs typeface="Meiryo UI"/>
              </a:rPr>
              <a:t>ー</a:t>
            </a:r>
            <a:r>
              <a:rPr dirty="0" sz="800" spc="-5">
                <a:latin typeface="Meiryo UI"/>
                <a:cs typeface="Meiryo UI"/>
              </a:rPr>
              <a:t>ス</a:t>
            </a:r>
            <a:r>
              <a:rPr dirty="0" sz="800">
                <a:latin typeface="Meiryo UI"/>
                <a:cs typeface="Meiryo UI"/>
              </a:rPr>
              <a:t>作</a:t>
            </a:r>
            <a:r>
              <a:rPr dirty="0" sz="800" spc="-15">
                <a:latin typeface="Meiryo UI"/>
                <a:cs typeface="Meiryo UI"/>
              </a:rPr>
              <a:t>業</a:t>
            </a:r>
            <a:r>
              <a:rPr dirty="0" sz="800">
                <a:latin typeface="Meiryo UI"/>
                <a:cs typeface="Meiryo UI"/>
              </a:rPr>
              <a:t>の</a:t>
            </a:r>
            <a:r>
              <a:rPr dirty="0" sz="800" spc="-15">
                <a:latin typeface="Meiryo UI"/>
                <a:cs typeface="Meiryo UI"/>
              </a:rPr>
              <a:t>短</a:t>
            </a:r>
            <a:r>
              <a:rPr dirty="0" sz="800">
                <a:latin typeface="Meiryo UI"/>
                <a:cs typeface="Meiryo UI"/>
              </a:rPr>
              <a:t>縮化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89482" y="2925317"/>
            <a:ext cx="1531620" cy="260985"/>
          </a:xfrm>
          <a:custGeom>
            <a:avLst/>
            <a:gdLst/>
            <a:ahLst/>
            <a:cxnLst/>
            <a:rect l="l" t="t" r="r" b="b"/>
            <a:pathLst>
              <a:path w="1531620" h="260985">
                <a:moveTo>
                  <a:pt x="43434" y="260603"/>
                </a:moveTo>
                <a:lnTo>
                  <a:pt x="26526" y="257191"/>
                </a:lnTo>
                <a:lnTo>
                  <a:pt x="12720" y="247883"/>
                </a:lnTo>
                <a:lnTo>
                  <a:pt x="3412" y="234077"/>
                </a:lnTo>
                <a:lnTo>
                  <a:pt x="0" y="217169"/>
                </a:lnTo>
                <a:lnTo>
                  <a:pt x="0" y="43433"/>
                </a:lnTo>
                <a:lnTo>
                  <a:pt x="3412" y="26526"/>
                </a:lnTo>
                <a:lnTo>
                  <a:pt x="12720" y="12720"/>
                </a:lnTo>
                <a:lnTo>
                  <a:pt x="26526" y="3412"/>
                </a:lnTo>
                <a:lnTo>
                  <a:pt x="43434" y="0"/>
                </a:lnTo>
              </a:path>
              <a:path w="1531620" h="260985">
                <a:moveTo>
                  <a:pt x="1488186" y="0"/>
                </a:moveTo>
                <a:lnTo>
                  <a:pt x="1505093" y="3412"/>
                </a:lnTo>
                <a:lnTo>
                  <a:pt x="1518899" y="12720"/>
                </a:lnTo>
                <a:lnTo>
                  <a:pt x="1528207" y="26526"/>
                </a:lnTo>
                <a:lnTo>
                  <a:pt x="1531620" y="43433"/>
                </a:lnTo>
                <a:lnTo>
                  <a:pt x="1531620" y="217169"/>
                </a:lnTo>
                <a:lnTo>
                  <a:pt x="1528207" y="234077"/>
                </a:lnTo>
                <a:lnTo>
                  <a:pt x="1518899" y="247883"/>
                </a:lnTo>
                <a:lnTo>
                  <a:pt x="1505093" y="257191"/>
                </a:lnTo>
                <a:lnTo>
                  <a:pt x="1488186" y="260603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757867" y="1861401"/>
            <a:ext cx="212598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5755" marR="116205" indent="-288290">
              <a:lnSpc>
                <a:spcPct val="100000"/>
              </a:lnSpc>
              <a:spcBef>
                <a:spcPts val="105"/>
              </a:spcBef>
              <a:tabLst>
                <a:tab pos="325755" algn="l"/>
              </a:tabLst>
            </a:pPr>
            <a:r>
              <a:rPr dirty="0" baseline="-44973" sz="1575" spc="7">
                <a:latin typeface="Meiryo UI"/>
                <a:cs typeface="Meiryo UI"/>
              </a:rPr>
              <a:t>既</a:t>
            </a:r>
            <a:r>
              <a:rPr dirty="0" baseline="-44973" sz="1575" spc="7">
                <a:latin typeface="Meiryo UI"/>
                <a:cs typeface="Meiryo UI"/>
              </a:rPr>
              <a:t>	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刷新：経営判断／先行 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実施期間</a:t>
            </a:r>
            <a:r>
              <a:rPr dirty="0" u="sng" sz="1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【</a:t>
            </a:r>
            <a:r>
              <a:rPr dirty="0" u="sng" sz="1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～2020</a:t>
            </a:r>
            <a:r>
              <a:rPr dirty="0" u="sng" sz="1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/>
                <a:cs typeface="Meiryo UI"/>
              </a:rPr>
              <a:t>】</a:t>
            </a:r>
            <a:endParaRPr sz="1000">
              <a:latin typeface="Meiryo UI"/>
              <a:cs typeface="Meiryo UI"/>
            </a:endParaRPr>
          </a:p>
          <a:p>
            <a:pPr marL="38100" marR="30480">
              <a:lnSpc>
                <a:spcPts val="1120"/>
              </a:lnSpc>
              <a:spcBef>
                <a:spcPts val="130"/>
              </a:spcBef>
              <a:tabLst>
                <a:tab pos="325755" algn="l"/>
                <a:tab pos="405130" algn="l"/>
              </a:tabLst>
            </a:pPr>
            <a:r>
              <a:rPr dirty="0" baseline="18518" sz="1575" spc="7">
                <a:latin typeface="Meiryo UI"/>
                <a:cs typeface="Meiryo UI"/>
              </a:rPr>
              <a:t>存</a:t>
            </a:r>
            <a:r>
              <a:rPr dirty="0" baseline="18518" sz="1575" spc="7">
                <a:latin typeface="Meiryo UI"/>
                <a:cs typeface="Meiryo UI"/>
              </a:rPr>
              <a:t>	</a:t>
            </a:r>
            <a:r>
              <a:rPr dirty="0" sz="900" spc="5">
                <a:latin typeface="Wingdings"/>
                <a:cs typeface="Wingdings"/>
              </a:rPr>
              <a:t></a:t>
            </a:r>
            <a:r>
              <a:rPr dirty="0" sz="900" spc="25">
                <a:latin typeface="Meiryo UI"/>
                <a:cs typeface="Meiryo UI"/>
              </a:rPr>
              <a:t>「見</a:t>
            </a:r>
            <a:r>
              <a:rPr dirty="0" sz="900" spc="20">
                <a:latin typeface="Meiryo UI"/>
                <a:cs typeface="Meiryo UI"/>
              </a:rPr>
              <a:t>える</a:t>
            </a:r>
            <a:r>
              <a:rPr dirty="0" sz="900" spc="25">
                <a:latin typeface="Meiryo UI"/>
                <a:cs typeface="Meiryo UI"/>
              </a:rPr>
              <a:t>化」</a:t>
            </a:r>
            <a:r>
              <a:rPr dirty="0" sz="900" spc="20">
                <a:latin typeface="Meiryo UI"/>
                <a:cs typeface="Meiryo UI"/>
              </a:rPr>
              <a:t>指標</a:t>
            </a:r>
            <a:r>
              <a:rPr dirty="0" sz="900" spc="20">
                <a:latin typeface="Meiryo UI"/>
                <a:cs typeface="Meiryo UI"/>
              </a:rPr>
              <a:t>に</a:t>
            </a:r>
            <a:r>
              <a:rPr dirty="0" sz="900" spc="15">
                <a:latin typeface="Meiryo UI"/>
                <a:cs typeface="Meiryo UI"/>
              </a:rPr>
              <a:t>よ</a:t>
            </a:r>
            <a:r>
              <a:rPr dirty="0" sz="900" spc="20">
                <a:latin typeface="Meiryo UI"/>
                <a:cs typeface="Meiryo UI"/>
              </a:rPr>
              <a:t>る</a:t>
            </a:r>
            <a:r>
              <a:rPr dirty="0" sz="900" spc="20">
                <a:latin typeface="Meiryo UI"/>
                <a:cs typeface="Meiryo UI"/>
              </a:rPr>
              <a:t>診断</a:t>
            </a:r>
            <a:r>
              <a:rPr dirty="0" sz="900" spc="15">
                <a:latin typeface="Meiryo UI"/>
                <a:cs typeface="Meiryo UI"/>
              </a:rPr>
              <a:t>・</a:t>
            </a:r>
            <a:r>
              <a:rPr dirty="0" sz="900" spc="10">
                <a:latin typeface="Meiryo UI"/>
                <a:cs typeface="Meiryo UI"/>
              </a:rPr>
              <a:t>仕分け </a:t>
            </a:r>
            <a:r>
              <a:rPr dirty="0" baseline="10582" sz="1575">
                <a:latin typeface="Meiryo UI"/>
                <a:cs typeface="Meiryo UI"/>
              </a:rPr>
              <a:t>シ	</a:t>
            </a:r>
            <a:r>
              <a:rPr dirty="0" sz="900" spc="5">
                <a:latin typeface="Wingdings"/>
                <a:cs typeface="Wingdings"/>
              </a:rPr>
              <a:t></a:t>
            </a:r>
            <a:r>
              <a:rPr dirty="0" sz="900" spc="15">
                <a:latin typeface="Meiryo UI"/>
                <a:cs typeface="Meiryo UI"/>
              </a:rPr>
              <a:t>「</a:t>
            </a:r>
            <a:r>
              <a:rPr dirty="0" sz="900" spc="20">
                <a:latin typeface="Meiryo UI"/>
                <a:cs typeface="Meiryo UI"/>
              </a:rPr>
              <a:t>DX</a:t>
            </a:r>
            <a:r>
              <a:rPr dirty="0" sz="900" spc="35">
                <a:latin typeface="Meiryo UI"/>
                <a:cs typeface="Meiryo UI"/>
              </a:rPr>
              <a:t>推進</a:t>
            </a:r>
            <a:r>
              <a:rPr dirty="0" sz="900" spc="25">
                <a:latin typeface="Meiryo UI"/>
                <a:cs typeface="Meiryo UI"/>
              </a:rPr>
              <a:t>シス</a:t>
            </a:r>
            <a:r>
              <a:rPr dirty="0" sz="900" spc="15">
                <a:latin typeface="Meiryo UI"/>
                <a:cs typeface="Meiryo UI"/>
              </a:rPr>
              <a:t>テ</a:t>
            </a:r>
            <a:r>
              <a:rPr dirty="0" sz="900" spc="25">
                <a:latin typeface="Meiryo UI"/>
                <a:cs typeface="Meiryo UI"/>
              </a:rPr>
              <a:t>ム</a:t>
            </a:r>
            <a:r>
              <a:rPr dirty="0" sz="900" spc="15">
                <a:latin typeface="Meiryo UI"/>
                <a:cs typeface="Meiryo UI"/>
              </a:rPr>
              <a:t>ガ</a:t>
            </a:r>
            <a:r>
              <a:rPr dirty="0" sz="900" spc="20">
                <a:latin typeface="Meiryo UI"/>
                <a:cs typeface="Meiryo UI"/>
              </a:rPr>
              <a:t>イドライン</a:t>
            </a:r>
            <a:r>
              <a:rPr dirty="0" sz="900" spc="15">
                <a:latin typeface="Meiryo UI"/>
                <a:cs typeface="Meiryo UI"/>
              </a:rPr>
              <a:t>」を</a:t>
            </a:r>
            <a:r>
              <a:rPr dirty="0" sz="900" spc="35">
                <a:latin typeface="Meiryo UI"/>
                <a:cs typeface="Meiryo UI"/>
              </a:rPr>
              <a:t>踏 </a:t>
            </a:r>
            <a:r>
              <a:rPr dirty="0" baseline="2645" sz="1575">
                <a:latin typeface="Meiryo UI"/>
                <a:cs typeface="Meiryo UI"/>
              </a:rPr>
              <a:t>ス		</a:t>
            </a:r>
            <a:r>
              <a:rPr dirty="0" sz="900" spc="25">
                <a:latin typeface="Meiryo UI"/>
                <a:cs typeface="Meiryo UI"/>
              </a:rPr>
              <a:t>ま</a:t>
            </a:r>
            <a:r>
              <a:rPr dirty="0" sz="900" spc="20">
                <a:latin typeface="Meiryo UI"/>
                <a:cs typeface="Meiryo UI"/>
              </a:rPr>
              <a:t>えた</a:t>
            </a:r>
            <a:r>
              <a:rPr dirty="0" sz="900" spc="25">
                <a:latin typeface="Meiryo UI"/>
                <a:cs typeface="Meiryo UI"/>
              </a:rPr>
              <a:t>プ</a:t>
            </a:r>
            <a:r>
              <a:rPr dirty="0" sz="900" spc="20">
                <a:latin typeface="Meiryo UI"/>
                <a:cs typeface="Meiryo UI"/>
              </a:rPr>
              <a:t>ランニング</a:t>
            </a:r>
            <a:r>
              <a:rPr dirty="0" sz="900" spc="25">
                <a:latin typeface="Meiryo UI"/>
                <a:cs typeface="Meiryo UI"/>
              </a:rPr>
              <a:t>や</a:t>
            </a:r>
            <a:r>
              <a:rPr dirty="0" sz="900" spc="20">
                <a:latin typeface="Meiryo UI"/>
                <a:cs typeface="Meiryo UI"/>
              </a:rPr>
              <a:t>体制構築</a:t>
            </a:r>
            <a:endParaRPr sz="900">
              <a:latin typeface="Meiryo UI"/>
              <a:cs typeface="Meiryo UI"/>
            </a:endParaRPr>
          </a:p>
          <a:p>
            <a:pPr marL="38100">
              <a:lnSpc>
                <a:spcPts val="1070"/>
              </a:lnSpc>
              <a:tabLst>
                <a:tab pos="325755" algn="l"/>
              </a:tabLst>
            </a:pPr>
            <a:r>
              <a:rPr dirty="0" sz="1050">
                <a:latin typeface="Meiryo UI"/>
                <a:cs typeface="Meiryo UI"/>
              </a:rPr>
              <a:t>テ	</a:t>
            </a:r>
            <a:r>
              <a:rPr dirty="0" baseline="6172" sz="1350" spc="7">
                <a:latin typeface="Wingdings"/>
                <a:cs typeface="Wingdings"/>
              </a:rPr>
              <a:t></a:t>
            </a:r>
            <a:r>
              <a:rPr dirty="0" baseline="6172" sz="1350" spc="37">
                <a:latin typeface="Meiryo UI"/>
                <a:cs typeface="Meiryo UI"/>
              </a:rPr>
              <a:t>システム</a:t>
            </a:r>
            <a:r>
              <a:rPr dirty="0" baseline="6172" sz="1350" spc="52">
                <a:latin typeface="Meiryo UI"/>
                <a:cs typeface="Meiryo UI"/>
              </a:rPr>
              <a:t>刷</a:t>
            </a:r>
            <a:r>
              <a:rPr dirty="0" baseline="6172" sz="1350" spc="30">
                <a:latin typeface="Meiryo UI"/>
                <a:cs typeface="Meiryo UI"/>
              </a:rPr>
              <a:t>新計画策定</a:t>
            </a:r>
            <a:endParaRPr baseline="6172" sz="1350">
              <a:latin typeface="Meiryo UI"/>
              <a:cs typeface="Meiryo UI"/>
            </a:endParaRPr>
          </a:p>
          <a:p>
            <a:pPr marL="534670" indent="-497205">
              <a:lnSpc>
                <a:spcPts val="1140"/>
              </a:lnSpc>
              <a:tabLst>
                <a:tab pos="325755" algn="l"/>
              </a:tabLst>
            </a:pPr>
            <a:r>
              <a:rPr dirty="0" baseline="-13227" sz="1575">
                <a:latin typeface="Meiryo UI"/>
                <a:cs typeface="Meiryo UI"/>
              </a:rPr>
              <a:t>ム	</a:t>
            </a:r>
            <a:r>
              <a:rPr dirty="0" sz="900" spc="5">
                <a:latin typeface="Wingdings"/>
                <a:cs typeface="Wingdings"/>
              </a:rPr>
              <a:t></a:t>
            </a:r>
            <a:r>
              <a:rPr dirty="0" sz="900" spc="35">
                <a:latin typeface="Meiryo UI"/>
                <a:cs typeface="Meiryo UI"/>
              </a:rPr>
              <a:t>共通</a:t>
            </a:r>
            <a:r>
              <a:rPr dirty="0" sz="900" spc="25">
                <a:latin typeface="Meiryo UI"/>
                <a:cs typeface="Meiryo UI"/>
              </a:rPr>
              <a:t>プ</a:t>
            </a:r>
            <a:r>
              <a:rPr dirty="0" sz="900" spc="20">
                <a:latin typeface="Meiryo UI"/>
                <a:cs typeface="Meiryo UI"/>
              </a:rPr>
              <a:t>ラ</a:t>
            </a:r>
            <a:r>
              <a:rPr dirty="0" sz="900" spc="5">
                <a:latin typeface="Meiryo UI"/>
                <a:cs typeface="Meiryo UI"/>
              </a:rPr>
              <a:t>ッ</a:t>
            </a:r>
            <a:r>
              <a:rPr dirty="0" sz="900" spc="20">
                <a:latin typeface="Meiryo UI"/>
                <a:cs typeface="Meiryo UI"/>
              </a:rPr>
              <a:t>トフ</a:t>
            </a:r>
            <a:r>
              <a:rPr dirty="0" sz="900" spc="10">
                <a:latin typeface="Meiryo UI"/>
                <a:cs typeface="Meiryo UI"/>
              </a:rPr>
              <a:t>ォ</a:t>
            </a:r>
            <a:r>
              <a:rPr dirty="0" sz="900" spc="15">
                <a:latin typeface="Meiryo UI"/>
                <a:cs typeface="Meiryo UI"/>
              </a:rPr>
              <a:t>ー</a:t>
            </a:r>
            <a:r>
              <a:rPr dirty="0" sz="900" spc="25">
                <a:latin typeface="Meiryo UI"/>
                <a:cs typeface="Meiryo UI"/>
              </a:rPr>
              <a:t>ム</a:t>
            </a:r>
            <a:r>
              <a:rPr dirty="0" sz="900" spc="15">
                <a:latin typeface="Meiryo UI"/>
                <a:cs typeface="Meiryo UI"/>
              </a:rPr>
              <a:t>の</a:t>
            </a:r>
            <a:r>
              <a:rPr dirty="0" sz="900" spc="20">
                <a:latin typeface="Meiryo UI"/>
                <a:cs typeface="Meiryo UI"/>
              </a:rPr>
              <a:t>検</a:t>
            </a:r>
            <a:r>
              <a:rPr dirty="0" sz="900" spc="35">
                <a:latin typeface="Meiryo UI"/>
                <a:cs typeface="Meiryo UI"/>
              </a:rPr>
              <a:t>討</a:t>
            </a:r>
            <a:r>
              <a:rPr dirty="0" sz="900" spc="200">
                <a:latin typeface="Meiryo UI"/>
                <a:cs typeface="Meiryo UI"/>
              </a:rPr>
              <a:t> </a:t>
            </a:r>
            <a:r>
              <a:rPr dirty="0" sz="900" spc="35">
                <a:latin typeface="Meiryo UI"/>
                <a:cs typeface="Meiryo UI"/>
              </a:rPr>
              <a:t>等</a:t>
            </a:r>
            <a:endParaRPr sz="900">
              <a:latin typeface="Meiryo UI"/>
              <a:cs typeface="Meiryo UI"/>
            </a:endParaRPr>
          </a:p>
          <a:p>
            <a:pPr marL="534670" marR="259715">
              <a:lnSpc>
                <a:spcPct val="103299"/>
              </a:lnSpc>
              <a:spcBef>
                <a:spcPts val="15"/>
              </a:spcBef>
            </a:pPr>
            <a:r>
              <a:rPr dirty="0" sz="900" spc="35">
                <a:solidFill>
                  <a:srgbClr val="FF0000"/>
                </a:solidFill>
                <a:latin typeface="Meiryo UI"/>
                <a:cs typeface="Meiryo UI"/>
              </a:rPr>
              <a:t>先行実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施</a:t>
            </a:r>
            <a:r>
              <a:rPr dirty="0" sz="900" spc="25">
                <a:solidFill>
                  <a:srgbClr val="FF0000"/>
                </a:solidFill>
                <a:latin typeface="Meiryo UI"/>
                <a:cs typeface="Meiryo UI"/>
              </a:rPr>
              <a:t>で</a:t>
            </a:r>
            <a:r>
              <a:rPr dirty="0" sz="900" spc="15">
                <a:solidFill>
                  <a:srgbClr val="FF0000"/>
                </a:solidFill>
                <a:latin typeface="Meiryo UI"/>
                <a:cs typeface="Meiryo UI"/>
              </a:rPr>
              <a:t>き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る</a:t>
            </a:r>
            <a:r>
              <a:rPr dirty="0" sz="900" spc="35">
                <a:solidFill>
                  <a:srgbClr val="FF0000"/>
                </a:solidFill>
                <a:latin typeface="Meiryo UI"/>
                <a:cs typeface="Meiryo UI"/>
              </a:rPr>
              <a:t>企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業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は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早</a:t>
            </a:r>
            <a:r>
              <a:rPr dirty="0" sz="900" spc="25">
                <a:solidFill>
                  <a:srgbClr val="FF0000"/>
                </a:solidFill>
                <a:latin typeface="Meiryo UI"/>
                <a:cs typeface="Meiryo UI"/>
              </a:rPr>
              <a:t>期 刷新でア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ドバン</a:t>
            </a:r>
            <a:r>
              <a:rPr dirty="0" sz="900" spc="25">
                <a:solidFill>
                  <a:srgbClr val="FF0000"/>
                </a:solidFill>
                <a:latin typeface="Meiryo UI"/>
                <a:cs typeface="Meiryo UI"/>
              </a:rPr>
              <a:t>テ</a:t>
            </a:r>
            <a:r>
              <a:rPr dirty="0" sz="900" spc="15">
                <a:solidFill>
                  <a:srgbClr val="FF0000"/>
                </a:solidFill>
                <a:latin typeface="Meiryo UI"/>
                <a:cs typeface="Meiryo UI"/>
              </a:rPr>
              <a:t>ー</a:t>
            </a:r>
            <a:r>
              <a:rPr dirty="0" sz="900" spc="30">
                <a:solidFill>
                  <a:srgbClr val="FF0000"/>
                </a:solidFill>
                <a:latin typeface="Meiryo UI"/>
                <a:cs typeface="Meiryo UI"/>
              </a:rPr>
              <a:t>ジ</a:t>
            </a:r>
            <a:r>
              <a:rPr dirty="0" sz="900" spc="15">
                <a:solidFill>
                  <a:srgbClr val="FF0000"/>
                </a:solidFill>
                <a:latin typeface="Meiryo UI"/>
                <a:cs typeface="Meiryo UI"/>
              </a:rPr>
              <a:t>を</a:t>
            </a:r>
            <a:r>
              <a:rPr dirty="0" sz="900" spc="20">
                <a:solidFill>
                  <a:srgbClr val="FF0000"/>
                </a:solidFill>
                <a:latin typeface="Meiryo UI"/>
                <a:cs typeface="Meiryo UI"/>
              </a:rPr>
              <a:t>獲得</a:t>
            </a:r>
            <a:endParaRPr sz="900">
              <a:latin typeface="Meiryo UI"/>
              <a:cs typeface="Meiryo U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947062" y="1158417"/>
            <a:ext cx="1456690" cy="984885"/>
            <a:chOff x="7947062" y="1158417"/>
            <a:chExt cx="1456690" cy="984885"/>
          </a:xfrm>
        </p:grpSpPr>
        <p:sp>
          <p:nvSpPr>
            <p:cNvPr id="109" name="object 109"/>
            <p:cNvSpPr/>
            <p:nvPr/>
          </p:nvSpPr>
          <p:spPr>
            <a:xfrm>
              <a:off x="7951825" y="1163180"/>
              <a:ext cx="1447165" cy="975360"/>
            </a:xfrm>
            <a:custGeom>
              <a:avLst/>
              <a:gdLst/>
              <a:ahLst/>
              <a:cxnLst/>
              <a:rect l="l" t="t" r="r" b="b"/>
              <a:pathLst>
                <a:path w="1447165" h="975360">
                  <a:moveTo>
                    <a:pt x="0" y="0"/>
                  </a:moveTo>
                  <a:lnTo>
                    <a:pt x="247802" y="295287"/>
                  </a:lnTo>
                  <a:lnTo>
                    <a:pt x="8026" y="295287"/>
                  </a:lnTo>
                  <a:lnTo>
                    <a:pt x="8026" y="974991"/>
                  </a:lnTo>
                  <a:lnTo>
                    <a:pt x="1446682" y="974991"/>
                  </a:lnTo>
                  <a:lnTo>
                    <a:pt x="1446682" y="295287"/>
                  </a:lnTo>
                  <a:lnTo>
                    <a:pt x="607466" y="29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951825" y="1163180"/>
              <a:ext cx="1447165" cy="975360"/>
            </a:xfrm>
            <a:custGeom>
              <a:avLst/>
              <a:gdLst/>
              <a:ahLst/>
              <a:cxnLst/>
              <a:rect l="l" t="t" r="r" b="b"/>
              <a:pathLst>
                <a:path w="1447165" h="975360">
                  <a:moveTo>
                    <a:pt x="8026" y="295287"/>
                  </a:moveTo>
                  <a:lnTo>
                    <a:pt x="247802" y="295287"/>
                  </a:lnTo>
                  <a:lnTo>
                    <a:pt x="0" y="0"/>
                  </a:lnTo>
                  <a:lnTo>
                    <a:pt x="607466" y="295287"/>
                  </a:lnTo>
                  <a:lnTo>
                    <a:pt x="1446682" y="295287"/>
                  </a:lnTo>
                  <a:lnTo>
                    <a:pt x="1446682" y="408571"/>
                  </a:lnTo>
                  <a:lnTo>
                    <a:pt x="1446682" y="578497"/>
                  </a:lnTo>
                  <a:lnTo>
                    <a:pt x="1446682" y="974991"/>
                  </a:lnTo>
                  <a:lnTo>
                    <a:pt x="607466" y="974991"/>
                  </a:lnTo>
                  <a:lnTo>
                    <a:pt x="247802" y="974991"/>
                  </a:lnTo>
                  <a:lnTo>
                    <a:pt x="8026" y="974991"/>
                  </a:lnTo>
                  <a:lnTo>
                    <a:pt x="8026" y="578497"/>
                  </a:lnTo>
                  <a:lnTo>
                    <a:pt x="8026" y="408571"/>
                  </a:lnTo>
                  <a:lnTo>
                    <a:pt x="8026" y="29528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8042719" y="1449932"/>
            <a:ext cx="12706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55244" marR="47625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実質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G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D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P130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兆円 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超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の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押上げ</a:t>
            </a:r>
            <a:endParaRPr sz="1100">
              <a:latin typeface="Meiryo UI"/>
              <a:cs typeface="Meiryo UI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【Connected 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 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I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n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d</a:t>
            </a:r>
            <a:r>
              <a:rPr dirty="0" sz="1100" spc="5" b="1">
                <a:solidFill>
                  <a:srgbClr val="FF0000"/>
                </a:solidFill>
                <a:latin typeface="Meiryo UI"/>
                <a:cs typeface="Meiryo UI"/>
              </a:rPr>
              <a:t>us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trie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s</a:t>
            </a:r>
            <a:r>
              <a:rPr dirty="0" sz="1100" spc="-5" b="1">
                <a:solidFill>
                  <a:srgbClr val="FF0000"/>
                </a:solidFill>
                <a:latin typeface="Meiryo UI"/>
                <a:cs typeface="Meiryo UI"/>
              </a:rPr>
              <a:t>の深</a:t>
            </a:r>
            <a:r>
              <a:rPr dirty="0" sz="1100" b="1">
                <a:solidFill>
                  <a:srgbClr val="FF0000"/>
                </a:solidFill>
                <a:latin typeface="Meiryo UI"/>
                <a:cs typeface="Meiryo UI"/>
              </a:rPr>
              <a:t>化】</a:t>
            </a:r>
            <a:endParaRPr sz="1100">
              <a:latin typeface="Meiryo UI"/>
              <a:cs typeface="Meiryo U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208022" y="4263899"/>
            <a:ext cx="3403600" cy="400050"/>
            <a:chOff x="2208022" y="4263899"/>
            <a:chExt cx="3403600" cy="400050"/>
          </a:xfrm>
        </p:grpSpPr>
        <p:sp>
          <p:nvSpPr>
            <p:cNvPr id="113" name="object 113"/>
            <p:cNvSpPr/>
            <p:nvPr/>
          </p:nvSpPr>
          <p:spPr>
            <a:xfrm>
              <a:off x="2218182" y="4274059"/>
              <a:ext cx="3383279" cy="379730"/>
            </a:xfrm>
            <a:custGeom>
              <a:avLst/>
              <a:gdLst/>
              <a:ahLst/>
              <a:cxnLst/>
              <a:rect l="l" t="t" r="r" b="b"/>
              <a:pathLst>
                <a:path w="3383279" h="379729">
                  <a:moveTo>
                    <a:pt x="3320034" y="0"/>
                  </a:moveTo>
                  <a:lnTo>
                    <a:pt x="63246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5"/>
                  </a:lnTo>
                  <a:lnTo>
                    <a:pt x="0" y="316229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6" y="379475"/>
                  </a:lnTo>
                  <a:lnTo>
                    <a:pt x="3320034" y="379475"/>
                  </a:lnTo>
                  <a:lnTo>
                    <a:pt x="3344650" y="374505"/>
                  </a:lnTo>
                  <a:lnTo>
                    <a:pt x="3364753" y="360949"/>
                  </a:lnTo>
                  <a:lnTo>
                    <a:pt x="3378309" y="340846"/>
                  </a:lnTo>
                  <a:lnTo>
                    <a:pt x="3383279" y="316229"/>
                  </a:lnTo>
                  <a:lnTo>
                    <a:pt x="3383279" y="63245"/>
                  </a:lnTo>
                  <a:lnTo>
                    <a:pt x="3378309" y="38629"/>
                  </a:lnTo>
                  <a:lnTo>
                    <a:pt x="3364753" y="18526"/>
                  </a:lnTo>
                  <a:lnTo>
                    <a:pt x="3344650" y="4970"/>
                  </a:lnTo>
                  <a:lnTo>
                    <a:pt x="3320034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218182" y="4274059"/>
              <a:ext cx="3383279" cy="379730"/>
            </a:xfrm>
            <a:custGeom>
              <a:avLst/>
              <a:gdLst/>
              <a:ahLst/>
              <a:cxnLst/>
              <a:rect l="l" t="t" r="r" b="b"/>
              <a:pathLst>
                <a:path w="3383279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6" y="0"/>
                  </a:lnTo>
                  <a:lnTo>
                    <a:pt x="3320034" y="0"/>
                  </a:lnTo>
                  <a:lnTo>
                    <a:pt x="3344650" y="4970"/>
                  </a:lnTo>
                  <a:lnTo>
                    <a:pt x="3364753" y="18526"/>
                  </a:lnTo>
                  <a:lnTo>
                    <a:pt x="3378309" y="38629"/>
                  </a:lnTo>
                  <a:lnTo>
                    <a:pt x="3383279" y="63245"/>
                  </a:lnTo>
                  <a:lnTo>
                    <a:pt x="3383279" y="316229"/>
                  </a:lnTo>
                  <a:lnTo>
                    <a:pt x="3378309" y="340846"/>
                  </a:lnTo>
                  <a:lnTo>
                    <a:pt x="3364753" y="360949"/>
                  </a:lnTo>
                  <a:lnTo>
                    <a:pt x="3344650" y="374505"/>
                  </a:lnTo>
                  <a:lnTo>
                    <a:pt x="3320034" y="379475"/>
                  </a:lnTo>
                  <a:lnTo>
                    <a:pt x="63246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29"/>
                  </a:lnTo>
                  <a:lnTo>
                    <a:pt x="0" y="63245"/>
                  </a:lnTo>
                  <a:close/>
                </a:path>
              </a:pathLst>
            </a:custGeom>
            <a:ln w="19811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2237351" y="4328594"/>
            <a:ext cx="334517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857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 UI"/>
                <a:cs typeface="Meiryo UI"/>
              </a:rPr>
              <a:t>技術的負債</a:t>
            </a:r>
            <a:r>
              <a:rPr dirty="0" sz="800" spc="5">
                <a:latin typeface="Meiryo UI"/>
                <a:cs typeface="Meiryo UI"/>
              </a:rPr>
              <a:t>を</a:t>
            </a:r>
            <a:r>
              <a:rPr dirty="0" sz="800">
                <a:latin typeface="Meiryo UI"/>
                <a:cs typeface="Meiryo UI"/>
              </a:rPr>
              <a:t>解消</a:t>
            </a:r>
            <a:r>
              <a:rPr dirty="0" sz="800" spc="-5">
                <a:latin typeface="Meiryo UI"/>
                <a:cs typeface="Meiryo UI"/>
              </a:rPr>
              <a:t>し</a:t>
            </a:r>
            <a:r>
              <a:rPr dirty="0" sz="800" spc="-10">
                <a:latin typeface="Meiryo UI"/>
                <a:cs typeface="Meiryo UI"/>
              </a:rPr>
              <a:t>つつ、</a:t>
            </a:r>
            <a:r>
              <a:rPr dirty="0" sz="800" spc="-5">
                <a:latin typeface="Meiryo UI"/>
                <a:cs typeface="Meiryo UI"/>
              </a:rPr>
              <a:t>クラ</a:t>
            </a:r>
            <a:r>
              <a:rPr dirty="0" sz="800">
                <a:latin typeface="Meiryo UI"/>
                <a:cs typeface="Meiryo UI"/>
              </a:rPr>
              <a:t>ウ</a:t>
            </a:r>
            <a:r>
              <a:rPr dirty="0" sz="800" spc="-5">
                <a:latin typeface="Meiryo UI"/>
                <a:cs typeface="Meiryo UI"/>
              </a:rPr>
              <a:t>ド</a:t>
            </a:r>
            <a:r>
              <a:rPr dirty="0" sz="800" spc="-10">
                <a:latin typeface="Meiryo UI"/>
                <a:cs typeface="Meiryo UI"/>
              </a:rPr>
              <a:t>や</a:t>
            </a:r>
            <a:r>
              <a:rPr dirty="0" sz="800">
                <a:latin typeface="Meiryo UI"/>
                <a:cs typeface="Meiryo UI"/>
              </a:rPr>
              <a:t>共通</a:t>
            </a:r>
            <a:r>
              <a:rPr dirty="0" sz="800" spc="-10">
                <a:latin typeface="Meiryo UI"/>
                <a:cs typeface="Meiryo UI"/>
              </a:rPr>
              <a:t>PF</a:t>
            </a:r>
            <a:r>
              <a:rPr dirty="0" sz="800">
                <a:latin typeface="Meiryo UI"/>
                <a:cs typeface="Meiryo UI"/>
              </a:rPr>
              <a:t>の活</a:t>
            </a:r>
            <a:r>
              <a:rPr dirty="0" sz="800" spc="-15">
                <a:latin typeface="Meiryo UI"/>
                <a:cs typeface="Meiryo UI"/>
              </a:rPr>
              <a:t>用</a:t>
            </a:r>
            <a:r>
              <a:rPr dirty="0" sz="800" spc="-10">
                <a:latin typeface="Meiryo UI"/>
                <a:cs typeface="Meiryo UI"/>
              </a:rPr>
              <a:t>によ</a:t>
            </a:r>
            <a:r>
              <a:rPr dirty="0" sz="800" spc="-5">
                <a:latin typeface="Meiryo UI"/>
                <a:cs typeface="Meiryo UI"/>
              </a:rPr>
              <a:t>り</a:t>
            </a:r>
            <a:r>
              <a:rPr dirty="0" sz="800">
                <a:latin typeface="Meiryo UI"/>
                <a:cs typeface="Meiryo UI"/>
              </a:rPr>
              <a:t>投</a:t>
            </a:r>
            <a:r>
              <a:rPr dirty="0" sz="800" spc="-15">
                <a:latin typeface="Meiryo UI"/>
                <a:cs typeface="Meiryo UI"/>
              </a:rPr>
              <a:t>資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>
                <a:latin typeface="Meiryo UI"/>
                <a:cs typeface="Meiryo UI"/>
              </a:rPr>
              <a:t>効率化</a:t>
            </a:r>
            <a:endParaRPr sz="800">
              <a:latin typeface="Meiryo UI"/>
              <a:cs typeface="Meiryo UI"/>
            </a:endParaRPr>
          </a:p>
          <a:p>
            <a:pPr algn="ctr" marL="27305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新た</a:t>
            </a:r>
            <a:r>
              <a:rPr dirty="0" sz="800" spc="-5">
                <a:latin typeface="Meiryo UI"/>
                <a:cs typeface="Meiryo UI"/>
              </a:rPr>
              <a:t>な</a:t>
            </a:r>
            <a:r>
              <a:rPr dirty="0" sz="800">
                <a:latin typeface="Meiryo UI"/>
                <a:cs typeface="Meiryo UI"/>
              </a:rPr>
              <a:t>デジ</a:t>
            </a:r>
            <a:r>
              <a:rPr dirty="0" sz="800" spc="-5">
                <a:latin typeface="Meiryo UI"/>
                <a:cs typeface="Meiryo UI"/>
              </a:rPr>
              <a:t>タ</a:t>
            </a:r>
            <a:r>
              <a:rPr dirty="0" sz="800" spc="-10">
                <a:latin typeface="Meiryo UI"/>
                <a:cs typeface="Meiryo UI"/>
              </a:rPr>
              <a:t>ル</a:t>
            </a:r>
            <a:r>
              <a:rPr dirty="0" sz="800">
                <a:latin typeface="Meiryo UI"/>
                <a:cs typeface="Meiryo UI"/>
              </a:rPr>
              <a:t>技術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>
                <a:latin typeface="Meiryo UI"/>
                <a:cs typeface="Meiryo UI"/>
              </a:rPr>
              <a:t>活</a:t>
            </a:r>
            <a:r>
              <a:rPr dirty="0" sz="800" spc="-15">
                <a:latin typeface="Meiryo UI"/>
                <a:cs typeface="Meiryo UI"/>
              </a:rPr>
              <a:t>用</a:t>
            </a:r>
            <a:r>
              <a:rPr dirty="0" sz="800" spc="-10">
                <a:latin typeface="Meiryo UI"/>
                <a:cs typeface="Meiryo UI"/>
              </a:rPr>
              <a:t>によ</a:t>
            </a:r>
            <a:r>
              <a:rPr dirty="0" sz="800" spc="-5">
                <a:latin typeface="Meiryo UI"/>
                <a:cs typeface="Meiryo UI"/>
              </a:rPr>
              <a:t>りビ</a:t>
            </a:r>
            <a:r>
              <a:rPr dirty="0" sz="800" spc="-10">
                <a:latin typeface="Meiryo UI"/>
                <a:cs typeface="Meiryo UI"/>
              </a:rPr>
              <a:t>ジネ</a:t>
            </a:r>
            <a:r>
              <a:rPr dirty="0" sz="800" spc="-5">
                <a:latin typeface="Meiryo UI"/>
                <a:cs typeface="Meiryo UI"/>
              </a:rPr>
              <a:t>ス</a:t>
            </a:r>
            <a:r>
              <a:rPr dirty="0" sz="800">
                <a:latin typeface="Meiryo UI"/>
                <a:cs typeface="Meiryo UI"/>
              </a:rPr>
              <a:t>上投</a:t>
            </a:r>
            <a:r>
              <a:rPr dirty="0" sz="800" spc="-15">
                <a:latin typeface="Meiryo UI"/>
                <a:cs typeface="Meiryo UI"/>
              </a:rPr>
              <a:t>資</a:t>
            </a:r>
            <a:r>
              <a:rPr dirty="0" sz="800">
                <a:latin typeface="Meiryo UI"/>
                <a:cs typeface="Meiryo UI"/>
              </a:rPr>
              <a:t>効果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 spc="-15">
                <a:latin typeface="Meiryo UI"/>
                <a:cs typeface="Meiryo UI"/>
              </a:rPr>
              <a:t>高</a:t>
            </a:r>
            <a:r>
              <a:rPr dirty="0" sz="800">
                <a:latin typeface="Meiryo UI"/>
                <a:cs typeface="Meiryo UI"/>
              </a:rPr>
              <a:t>い</a:t>
            </a:r>
            <a:r>
              <a:rPr dirty="0" sz="800" spc="-15">
                <a:latin typeface="Meiryo UI"/>
                <a:cs typeface="Meiryo UI"/>
              </a:rPr>
              <a:t>分</a:t>
            </a:r>
            <a:r>
              <a:rPr dirty="0" sz="800">
                <a:latin typeface="Meiryo UI"/>
                <a:cs typeface="Meiryo UI"/>
              </a:rPr>
              <a:t>野</a:t>
            </a:r>
            <a:r>
              <a:rPr dirty="0" sz="800" spc="-10">
                <a:latin typeface="Meiryo UI"/>
                <a:cs typeface="Meiryo UI"/>
              </a:rPr>
              <a:t>に</a:t>
            </a:r>
            <a:r>
              <a:rPr dirty="0" sz="800">
                <a:latin typeface="Meiryo UI"/>
                <a:cs typeface="Meiryo UI"/>
              </a:rPr>
              <a:t>資</a:t>
            </a:r>
            <a:r>
              <a:rPr dirty="0" sz="800" spc="-15">
                <a:latin typeface="Meiryo UI"/>
                <a:cs typeface="Meiryo UI"/>
              </a:rPr>
              <a:t>金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>
                <a:latin typeface="Meiryo UI"/>
                <a:cs typeface="Meiryo UI"/>
              </a:rPr>
              <a:t>シ</a:t>
            </a:r>
            <a:r>
              <a:rPr dirty="0" sz="800" spc="-20">
                <a:latin typeface="Meiryo UI"/>
                <a:cs typeface="Meiryo UI"/>
              </a:rPr>
              <a:t>フ</a:t>
            </a:r>
            <a:r>
              <a:rPr dirty="0" sz="800">
                <a:latin typeface="Meiryo UI"/>
                <a:cs typeface="Meiryo UI"/>
              </a:rPr>
              <a:t>ト</a:t>
            </a:r>
            <a:endParaRPr sz="800">
              <a:latin typeface="Meiryo UI"/>
              <a:cs typeface="Meiryo U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208276" y="6371844"/>
            <a:ext cx="3403600" cy="241300"/>
            <a:chOff x="2208276" y="6371844"/>
            <a:chExt cx="3403600" cy="241300"/>
          </a:xfrm>
        </p:grpSpPr>
        <p:sp>
          <p:nvSpPr>
            <p:cNvPr id="117" name="object 117"/>
            <p:cNvSpPr/>
            <p:nvPr/>
          </p:nvSpPr>
          <p:spPr>
            <a:xfrm>
              <a:off x="2218182" y="6381750"/>
              <a:ext cx="3383279" cy="220979"/>
            </a:xfrm>
            <a:custGeom>
              <a:avLst/>
              <a:gdLst/>
              <a:ahLst/>
              <a:cxnLst/>
              <a:rect l="l" t="t" r="r" b="b"/>
              <a:pathLst>
                <a:path w="3383279" h="220979">
                  <a:moveTo>
                    <a:pt x="3346450" y="0"/>
                  </a:moveTo>
                  <a:lnTo>
                    <a:pt x="36830" y="0"/>
                  </a:lnTo>
                  <a:lnTo>
                    <a:pt x="22492" y="2893"/>
                  </a:lnTo>
                  <a:lnTo>
                    <a:pt x="10785" y="10785"/>
                  </a:lnTo>
                  <a:lnTo>
                    <a:pt x="2893" y="22492"/>
                  </a:lnTo>
                  <a:lnTo>
                    <a:pt x="0" y="36829"/>
                  </a:lnTo>
                  <a:lnTo>
                    <a:pt x="0" y="184149"/>
                  </a:lnTo>
                  <a:lnTo>
                    <a:pt x="2893" y="198487"/>
                  </a:lnTo>
                  <a:lnTo>
                    <a:pt x="10785" y="210194"/>
                  </a:lnTo>
                  <a:lnTo>
                    <a:pt x="22492" y="218086"/>
                  </a:lnTo>
                  <a:lnTo>
                    <a:pt x="36830" y="220979"/>
                  </a:lnTo>
                  <a:lnTo>
                    <a:pt x="3346450" y="220979"/>
                  </a:lnTo>
                  <a:lnTo>
                    <a:pt x="3360787" y="218086"/>
                  </a:lnTo>
                  <a:lnTo>
                    <a:pt x="3372494" y="210194"/>
                  </a:lnTo>
                  <a:lnTo>
                    <a:pt x="3380386" y="198487"/>
                  </a:lnTo>
                  <a:lnTo>
                    <a:pt x="3383279" y="184149"/>
                  </a:lnTo>
                  <a:lnTo>
                    <a:pt x="3383279" y="36829"/>
                  </a:lnTo>
                  <a:lnTo>
                    <a:pt x="3380386" y="22492"/>
                  </a:lnTo>
                  <a:lnTo>
                    <a:pt x="3372494" y="10785"/>
                  </a:lnTo>
                  <a:lnTo>
                    <a:pt x="3360787" y="2893"/>
                  </a:lnTo>
                  <a:lnTo>
                    <a:pt x="334645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218182" y="6381750"/>
              <a:ext cx="3383279" cy="220979"/>
            </a:xfrm>
            <a:custGeom>
              <a:avLst/>
              <a:gdLst/>
              <a:ahLst/>
              <a:cxnLst/>
              <a:rect l="l" t="t" r="r" b="b"/>
              <a:pathLst>
                <a:path w="3383279" h="220979">
                  <a:moveTo>
                    <a:pt x="0" y="36829"/>
                  </a:moveTo>
                  <a:lnTo>
                    <a:pt x="2893" y="22492"/>
                  </a:lnTo>
                  <a:lnTo>
                    <a:pt x="10785" y="10785"/>
                  </a:lnTo>
                  <a:lnTo>
                    <a:pt x="22492" y="2893"/>
                  </a:lnTo>
                  <a:lnTo>
                    <a:pt x="36830" y="0"/>
                  </a:lnTo>
                  <a:lnTo>
                    <a:pt x="3346450" y="0"/>
                  </a:lnTo>
                  <a:lnTo>
                    <a:pt x="3360787" y="2893"/>
                  </a:lnTo>
                  <a:lnTo>
                    <a:pt x="3372494" y="10785"/>
                  </a:lnTo>
                  <a:lnTo>
                    <a:pt x="3380386" y="22492"/>
                  </a:lnTo>
                  <a:lnTo>
                    <a:pt x="3383279" y="36829"/>
                  </a:lnTo>
                  <a:lnTo>
                    <a:pt x="3383279" y="184149"/>
                  </a:lnTo>
                  <a:lnTo>
                    <a:pt x="3380386" y="198487"/>
                  </a:lnTo>
                  <a:lnTo>
                    <a:pt x="3372494" y="210194"/>
                  </a:lnTo>
                  <a:lnTo>
                    <a:pt x="3360787" y="218086"/>
                  </a:lnTo>
                  <a:lnTo>
                    <a:pt x="3346450" y="220979"/>
                  </a:lnTo>
                  <a:lnTo>
                    <a:pt x="36830" y="220979"/>
                  </a:lnTo>
                  <a:lnTo>
                    <a:pt x="22492" y="218086"/>
                  </a:lnTo>
                  <a:lnTo>
                    <a:pt x="10785" y="210194"/>
                  </a:lnTo>
                  <a:lnTo>
                    <a:pt x="2893" y="198487"/>
                  </a:lnTo>
                  <a:lnTo>
                    <a:pt x="0" y="184149"/>
                  </a:lnTo>
                  <a:lnTo>
                    <a:pt x="0" y="36829"/>
                  </a:lnTo>
                  <a:close/>
                </a:path>
              </a:pathLst>
            </a:custGeom>
            <a:ln w="19812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2596785" y="6418318"/>
            <a:ext cx="26549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eiryo UI"/>
                <a:cs typeface="Meiryo UI"/>
              </a:rPr>
              <a:t>デジ</a:t>
            </a:r>
            <a:r>
              <a:rPr dirty="0" sz="800" spc="-5">
                <a:latin typeface="Meiryo UI"/>
                <a:cs typeface="Meiryo UI"/>
              </a:rPr>
              <a:t>タ</a:t>
            </a:r>
            <a:r>
              <a:rPr dirty="0" sz="800">
                <a:latin typeface="Meiryo UI"/>
                <a:cs typeface="Meiryo UI"/>
              </a:rPr>
              <a:t>ル技術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 spc="-15">
                <a:latin typeface="Meiryo UI"/>
                <a:cs typeface="Meiryo UI"/>
              </a:rPr>
              <a:t>活</a:t>
            </a:r>
            <a:r>
              <a:rPr dirty="0" sz="800">
                <a:latin typeface="Meiryo UI"/>
                <a:cs typeface="Meiryo UI"/>
              </a:rPr>
              <a:t>用</a:t>
            </a:r>
            <a:r>
              <a:rPr dirty="0" sz="800" spc="-10">
                <a:latin typeface="Meiryo UI"/>
                <a:cs typeface="Meiryo UI"/>
              </a:rPr>
              <a:t>した</a:t>
            </a:r>
            <a:r>
              <a:rPr dirty="0" sz="800">
                <a:latin typeface="Meiryo UI"/>
                <a:cs typeface="Meiryo UI"/>
              </a:rPr>
              <a:t>新</a:t>
            </a:r>
            <a:r>
              <a:rPr dirty="0" sz="800" spc="-15">
                <a:latin typeface="Meiryo UI"/>
                <a:cs typeface="Meiryo UI"/>
              </a:rPr>
              <a:t>規</a:t>
            </a:r>
            <a:r>
              <a:rPr dirty="0" sz="800">
                <a:latin typeface="Meiryo UI"/>
                <a:cs typeface="Meiryo UI"/>
              </a:rPr>
              <a:t>市場</a:t>
            </a:r>
            <a:r>
              <a:rPr dirty="0" sz="800" spc="-10">
                <a:latin typeface="Meiryo UI"/>
                <a:cs typeface="Meiryo UI"/>
              </a:rPr>
              <a:t>の</a:t>
            </a:r>
            <a:r>
              <a:rPr dirty="0" sz="800">
                <a:latin typeface="Meiryo UI"/>
                <a:cs typeface="Meiryo UI"/>
              </a:rPr>
              <a:t>開</a:t>
            </a:r>
            <a:r>
              <a:rPr dirty="0" sz="800" spc="-15">
                <a:latin typeface="Meiryo UI"/>
                <a:cs typeface="Meiryo UI"/>
              </a:rPr>
              <a:t>拓</a:t>
            </a:r>
            <a:r>
              <a:rPr dirty="0" sz="800" spc="-10">
                <a:latin typeface="Meiryo UI"/>
                <a:cs typeface="Meiryo UI"/>
              </a:rPr>
              <a:t>、</a:t>
            </a:r>
            <a:r>
              <a:rPr dirty="0" sz="800">
                <a:latin typeface="Meiryo UI"/>
                <a:cs typeface="Meiryo UI"/>
              </a:rPr>
              <a:t>社会基盤</a:t>
            </a:r>
            <a:r>
              <a:rPr dirty="0" sz="800" spc="-10">
                <a:latin typeface="Meiryo UI"/>
                <a:cs typeface="Meiryo UI"/>
              </a:rPr>
              <a:t>のデジ</a:t>
            </a:r>
            <a:r>
              <a:rPr dirty="0" sz="800" spc="-5">
                <a:latin typeface="Meiryo UI"/>
                <a:cs typeface="Meiryo UI"/>
              </a:rPr>
              <a:t>タ</a:t>
            </a:r>
            <a:r>
              <a:rPr dirty="0" sz="800" spc="-10">
                <a:latin typeface="Meiryo UI"/>
                <a:cs typeface="Meiryo UI"/>
              </a:rPr>
              <a:t>ル</a:t>
            </a:r>
            <a:r>
              <a:rPr dirty="0" sz="800">
                <a:latin typeface="Meiryo UI"/>
                <a:cs typeface="Meiryo UI"/>
              </a:rPr>
              <a:t>化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589034" y="6588527"/>
            <a:ext cx="248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38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40468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</a:t>
            </a:r>
            <a:r>
              <a:rPr dirty="0" spc="-85"/>
              <a:t> </a:t>
            </a:r>
            <a:r>
              <a:rPr dirty="0"/>
              <a:t>検討</a:t>
            </a:r>
            <a:r>
              <a:rPr dirty="0" spc="-5"/>
              <a:t>の</a:t>
            </a:r>
            <a:r>
              <a:rPr dirty="0"/>
              <a:t>背景と議論</a:t>
            </a:r>
            <a:r>
              <a:rPr dirty="0" spc="-10"/>
              <a:t>の</a:t>
            </a:r>
            <a:r>
              <a:rPr dirty="0" spc="-5"/>
              <a:t>ス</a:t>
            </a:r>
            <a:r>
              <a:rPr dirty="0"/>
              <a:t>コ</a:t>
            </a:r>
            <a:r>
              <a:rPr dirty="0" spc="-5"/>
              <a:t>ープ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0286" y="6588527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15" y="533400"/>
            <a:ext cx="9650095" cy="4928870"/>
          </a:xfrm>
          <a:custGeom>
            <a:avLst/>
            <a:gdLst/>
            <a:ahLst/>
            <a:cxnLst/>
            <a:rect l="l" t="t" r="r" b="b"/>
            <a:pathLst>
              <a:path w="9650095" h="4928870">
                <a:moveTo>
                  <a:pt x="9649968" y="0"/>
                </a:moveTo>
                <a:lnTo>
                  <a:pt x="0" y="0"/>
                </a:lnTo>
                <a:lnTo>
                  <a:pt x="0" y="4928616"/>
                </a:lnTo>
                <a:lnTo>
                  <a:pt x="9649968" y="4928616"/>
                </a:lnTo>
                <a:lnTo>
                  <a:pt x="9649968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763" y="629479"/>
            <a:ext cx="9200515" cy="478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30175" indent="-342900">
              <a:lnSpc>
                <a:spcPct val="100000"/>
              </a:lnSpc>
              <a:spcBef>
                <a:spcPts val="95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>
                <a:latin typeface="Meiryo UI"/>
                <a:cs typeface="Meiryo UI"/>
              </a:rPr>
              <a:t>あ</a:t>
            </a:r>
            <a:r>
              <a:rPr dirty="0" sz="1600" spc="-5">
                <a:latin typeface="Meiryo UI"/>
                <a:cs typeface="Meiryo UI"/>
              </a:rPr>
              <a:t>らゆ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産業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お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>
                <a:latin typeface="Meiryo UI"/>
                <a:cs typeface="Meiryo UI"/>
              </a:rPr>
              <a:t>デ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 spc="10">
                <a:latin typeface="Meiryo UI"/>
                <a:cs typeface="Meiryo UI"/>
              </a:rPr>
              <a:t>ル</a:t>
            </a:r>
            <a:r>
              <a:rPr dirty="0" sz="1600" spc="-5">
                <a:latin typeface="Meiryo UI"/>
                <a:cs typeface="Meiryo UI"/>
              </a:rPr>
              <a:t>技</a:t>
            </a:r>
            <a:r>
              <a:rPr dirty="0" sz="1600" spc="5">
                <a:latin typeface="Meiryo UI"/>
                <a:cs typeface="Meiryo UI"/>
              </a:rPr>
              <a:t>術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使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>
                <a:latin typeface="Meiryo UI"/>
                <a:cs typeface="Meiryo UI"/>
              </a:rPr>
              <a:t>ま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ビジ</a:t>
            </a:r>
            <a:r>
              <a:rPr dirty="0" sz="1600" spc="10">
                <a:latin typeface="Meiryo UI"/>
                <a:cs typeface="Meiryo UI"/>
              </a:rPr>
              <a:t>ネ</a:t>
            </a:r>
            <a:r>
              <a:rPr dirty="0" sz="1600" spc="-5">
                <a:latin typeface="Meiryo UI"/>
                <a:cs typeface="Meiryo UI"/>
              </a:rPr>
              <a:t>ス</a:t>
            </a:r>
            <a:r>
              <a:rPr dirty="0" sz="1600">
                <a:latin typeface="Meiryo UI"/>
                <a:cs typeface="Meiryo UI"/>
              </a:rPr>
              <a:t>・モ</a:t>
            </a:r>
            <a:r>
              <a:rPr dirty="0" sz="1600" spc="-5">
                <a:latin typeface="Meiryo UI"/>
                <a:cs typeface="Meiryo UI"/>
              </a:rPr>
              <a:t>デ</a:t>
            </a:r>
            <a:r>
              <a:rPr dirty="0" sz="1600" spc="10">
                <a:latin typeface="Meiryo UI"/>
                <a:cs typeface="Meiryo UI"/>
              </a:rPr>
              <a:t>ル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展</a:t>
            </a:r>
            <a:r>
              <a:rPr dirty="0" sz="1600" spc="-5">
                <a:latin typeface="Meiryo UI"/>
                <a:cs typeface="Meiryo UI"/>
              </a:rPr>
              <a:t>開</a:t>
            </a:r>
            <a:r>
              <a:rPr dirty="0" sz="1600" spc="5">
                <a:latin typeface="Meiryo UI"/>
                <a:cs typeface="Meiryo UI"/>
              </a:rPr>
              <a:t>す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新規</a:t>
            </a:r>
            <a:r>
              <a:rPr dirty="0" sz="1600" spc="5">
                <a:latin typeface="Meiryo UI"/>
                <a:cs typeface="Meiryo UI"/>
              </a:rPr>
              <a:t>参</a:t>
            </a:r>
            <a:r>
              <a:rPr dirty="0" sz="1600" spc="-5">
                <a:latin typeface="Meiryo UI"/>
                <a:cs typeface="Meiryo UI"/>
              </a:rPr>
              <a:t>入者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登 場</a:t>
            </a:r>
            <a:r>
              <a:rPr dirty="0" sz="1600" spc="-10">
                <a:latin typeface="Meiryo UI"/>
                <a:cs typeface="Meiryo UI"/>
              </a:rPr>
              <a:t>し、</a:t>
            </a:r>
            <a:r>
              <a:rPr dirty="0" sz="1600">
                <a:latin typeface="Meiryo UI"/>
                <a:cs typeface="Meiryo UI"/>
              </a:rPr>
              <a:t>ゲ</a:t>
            </a:r>
            <a:r>
              <a:rPr dirty="0" sz="1600" spc="-5">
                <a:latin typeface="Meiryo UI"/>
                <a:cs typeface="Meiryo UI"/>
              </a:rPr>
              <a:t>ー</a:t>
            </a:r>
            <a:r>
              <a:rPr dirty="0" sz="1600">
                <a:latin typeface="Meiryo UI"/>
                <a:cs typeface="Meiryo UI"/>
              </a:rPr>
              <a:t>ム</a:t>
            </a:r>
            <a:r>
              <a:rPr dirty="0" sz="1600" spc="-15">
                <a:latin typeface="Meiryo UI"/>
                <a:cs typeface="Meiryo UI"/>
              </a:rPr>
              <a:t>チ</a:t>
            </a:r>
            <a:r>
              <a:rPr dirty="0" sz="1600">
                <a:latin typeface="Meiryo UI"/>
                <a:cs typeface="Meiryo UI"/>
              </a:rPr>
              <a:t>ェ</a:t>
            </a:r>
            <a:r>
              <a:rPr dirty="0" sz="1600" spc="5">
                <a:latin typeface="Meiryo UI"/>
                <a:cs typeface="Meiryo UI"/>
              </a:rPr>
              <a:t>ン</a:t>
            </a:r>
            <a:r>
              <a:rPr dirty="0" sz="1600" spc="-5">
                <a:latin typeface="Meiryo UI"/>
                <a:cs typeface="Meiryo UI"/>
              </a:rPr>
              <a:t>ジが</a:t>
            </a:r>
            <a:r>
              <a:rPr dirty="0" sz="1600" spc="5">
                <a:latin typeface="Meiryo UI"/>
                <a:cs typeface="Meiryo UI"/>
              </a:rPr>
              <a:t>起</a:t>
            </a:r>
            <a:r>
              <a:rPr dirty="0" sz="1600" spc="15">
                <a:latin typeface="Meiryo UI"/>
                <a:cs typeface="Meiryo UI"/>
              </a:rPr>
              <a:t>き</a:t>
            </a:r>
            <a:r>
              <a:rPr dirty="0" sz="1600">
                <a:latin typeface="Meiryo UI"/>
                <a:cs typeface="Meiryo UI"/>
              </a:rPr>
              <a:t>つ</a:t>
            </a:r>
            <a:r>
              <a:rPr dirty="0" sz="1600" spc="-10">
                <a:latin typeface="Meiryo UI"/>
                <a:cs typeface="Meiryo UI"/>
              </a:rPr>
              <a:t>つ</a:t>
            </a:r>
            <a:r>
              <a:rPr dirty="0" sz="1600" spc="10">
                <a:latin typeface="Meiryo UI"/>
                <a:cs typeface="Meiryo UI"/>
              </a:rPr>
              <a:t>あ</a:t>
            </a:r>
            <a:r>
              <a:rPr dirty="0" sz="1600">
                <a:latin typeface="Meiryo UI"/>
                <a:cs typeface="Meiryo UI"/>
              </a:rPr>
              <a:t>る。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5">
                <a:latin typeface="Meiryo UI"/>
                <a:cs typeface="Meiryo UI"/>
              </a:rPr>
              <a:t>うし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中</a:t>
            </a:r>
            <a:r>
              <a:rPr dirty="0" sz="1600">
                <a:latin typeface="Meiryo UI"/>
                <a:cs typeface="Meiryo UI"/>
              </a:rPr>
              <a:t>で、</a:t>
            </a:r>
            <a:r>
              <a:rPr dirty="0" sz="1600" spc="-5">
                <a:latin typeface="Meiryo UI"/>
                <a:cs typeface="Meiryo UI"/>
              </a:rPr>
              <a:t>各企</a:t>
            </a:r>
            <a:r>
              <a:rPr dirty="0" sz="1600" spc="5">
                <a:latin typeface="Meiryo UI"/>
                <a:cs typeface="Meiryo UI"/>
              </a:rPr>
              <a:t>業は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競</a:t>
            </a:r>
            <a:r>
              <a:rPr dirty="0" sz="1600" spc="5">
                <a:latin typeface="Meiryo UI"/>
                <a:cs typeface="Meiryo UI"/>
              </a:rPr>
              <a:t>争</a:t>
            </a:r>
            <a:r>
              <a:rPr dirty="0" sz="1600" spc="-5">
                <a:latin typeface="Meiryo UI"/>
                <a:cs typeface="Meiryo UI"/>
              </a:rPr>
              <a:t>力維持</a:t>
            </a:r>
            <a:r>
              <a:rPr dirty="0" sz="1600">
                <a:latin typeface="Meiryo UI"/>
                <a:cs typeface="Meiryo UI"/>
              </a:rPr>
              <a:t>・</a:t>
            </a:r>
            <a:r>
              <a:rPr dirty="0" sz="1600" spc="5">
                <a:latin typeface="Meiryo UI"/>
                <a:cs typeface="Meiryo UI"/>
              </a:rPr>
              <a:t>強</a:t>
            </a:r>
            <a:r>
              <a:rPr dirty="0" sz="1600" spc="-5">
                <a:latin typeface="Meiryo UI"/>
                <a:cs typeface="Meiryo UI"/>
              </a:rPr>
              <a:t>化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10">
                <a:latin typeface="Meiryo UI"/>
                <a:cs typeface="Meiryo UI"/>
              </a:rPr>
              <a:t>た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>
                <a:latin typeface="Meiryo UI"/>
                <a:cs typeface="Meiryo UI"/>
              </a:rPr>
              <a:t>に、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デジ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トラ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108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ォ ー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メ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ョ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ン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（DX：Digital</a:t>
            </a:r>
            <a:r>
              <a:rPr dirty="0" u="sng" sz="1600" spc="3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 </a:t>
            </a:r>
            <a:r>
              <a:rPr dirty="0" u="sng" sz="16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Transformation）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ピ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進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てい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求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 spc="5">
                <a:latin typeface="Meiryo UI"/>
                <a:cs typeface="Meiryo UI"/>
              </a:rPr>
              <a:t>られ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 sz="1600" spc="-5">
                <a:latin typeface="Meiryo UI"/>
                <a:cs typeface="Meiryo UI"/>
              </a:rPr>
              <a:t>この</a:t>
            </a:r>
            <a:r>
              <a:rPr dirty="0" sz="1600" spc="-10">
                <a:latin typeface="Meiryo UI"/>
                <a:cs typeface="Meiryo UI"/>
              </a:rPr>
              <a:t>よう</a:t>
            </a:r>
            <a:r>
              <a:rPr dirty="0" sz="1600" spc="-5">
                <a:latin typeface="Meiryo UI"/>
                <a:cs typeface="Meiryo UI"/>
              </a:rPr>
              <a:t>な中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我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国</a:t>
            </a:r>
            <a:r>
              <a:rPr dirty="0" sz="1600" spc="-5">
                <a:latin typeface="Meiryo UI"/>
                <a:cs typeface="Meiryo UI"/>
              </a:rPr>
              <a:t>企</a:t>
            </a:r>
            <a:r>
              <a:rPr dirty="0" sz="1600" spc="5">
                <a:latin typeface="Meiryo UI"/>
                <a:cs typeface="Meiryo UI"/>
              </a:rPr>
              <a:t>業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お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DX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進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べ</a:t>
            </a:r>
            <a:r>
              <a:rPr dirty="0" sz="1600" spc="5">
                <a:latin typeface="Meiryo UI"/>
                <a:cs typeface="Meiryo UI"/>
              </a:rPr>
              <a:t>く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部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門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設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置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る等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取組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み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見られ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>
                <a:latin typeface="Meiryo UI"/>
                <a:cs typeface="Meiryo UI"/>
              </a:rPr>
              <a:t>。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 spc="-5">
                <a:latin typeface="Meiryo UI"/>
                <a:cs typeface="Meiryo UI"/>
              </a:rPr>
              <a:t>か 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 spc="-5">
                <a:latin typeface="Meiryo UI"/>
                <a:cs typeface="Meiryo UI"/>
              </a:rPr>
              <a:t>ながら</a:t>
            </a:r>
            <a:r>
              <a:rPr dirty="0" sz="1600" spc="-15">
                <a:latin typeface="Meiryo UI"/>
                <a:cs typeface="Meiryo UI"/>
              </a:rPr>
              <a:t>、</a:t>
            </a:r>
            <a:r>
              <a:rPr dirty="0" sz="1600" spc="-10">
                <a:latin typeface="Meiryo UI"/>
                <a:cs typeface="Meiryo UI"/>
              </a:rPr>
              <a:t>PoC（Proof</a:t>
            </a:r>
            <a:r>
              <a:rPr dirty="0" sz="1600" spc="50">
                <a:latin typeface="Meiryo UI"/>
                <a:cs typeface="Meiryo UI"/>
              </a:rPr>
              <a:t> </a:t>
            </a:r>
            <a:r>
              <a:rPr dirty="0" sz="1600" spc="-5">
                <a:latin typeface="Meiryo UI"/>
                <a:cs typeface="Meiryo UI"/>
              </a:rPr>
              <a:t>of</a:t>
            </a:r>
            <a:r>
              <a:rPr dirty="0" sz="1600">
                <a:latin typeface="Meiryo UI"/>
                <a:cs typeface="Meiryo UI"/>
              </a:rPr>
              <a:t> </a:t>
            </a:r>
            <a:r>
              <a:rPr dirty="0" sz="1600" spc="-5">
                <a:latin typeface="Meiryo UI"/>
                <a:cs typeface="Meiryo UI"/>
              </a:rPr>
              <a:t>Concept:</a:t>
            </a:r>
            <a:r>
              <a:rPr dirty="0" sz="1600" spc="40">
                <a:latin typeface="Meiryo UI"/>
                <a:cs typeface="Meiryo UI"/>
              </a:rPr>
              <a:t> </a:t>
            </a:r>
            <a:r>
              <a:rPr dirty="0" sz="1600" spc="-5">
                <a:latin typeface="Meiryo UI"/>
                <a:cs typeface="Meiryo UI"/>
              </a:rPr>
              <a:t>概念実証</a:t>
            </a:r>
            <a:r>
              <a:rPr dirty="0" sz="1600" spc="-10">
                <a:latin typeface="Meiryo UI"/>
                <a:cs typeface="Meiryo UI"/>
              </a:rPr>
              <a:t>。</a:t>
            </a:r>
            <a:r>
              <a:rPr dirty="0" sz="1600" spc="-5">
                <a:latin typeface="Meiryo UI"/>
                <a:cs typeface="Meiryo UI"/>
              </a:rPr>
              <a:t>戦略仮説</a:t>
            </a:r>
            <a:r>
              <a:rPr dirty="0" sz="1600">
                <a:latin typeface="Meiryo UI"/>
                <a:cs typeface="Meiryo UI"/>
              </a:rPr>
              <a:t>・</a:t>
            </a:r>
            <a:r>
              <a:rPr dirty="0" sz="1600" spc="-5">
                <a:latin typeface="Meiryo UI"/>
                <a:cs typeface="Meiryo UI"/>
              </a:rPr>
              <a:t>コ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10">
                <a:latin typeface="Meiryo UI"/>
                <a:cs typeface="Meiryo UI"/>
              </a:rPr>
              <a:t>セ</a:t>
            </a:r>
            <a:r>
              <a:rPr dirty="0" sz="1600" spc="-10">
                <a:latin typeface="Meiryo UI"/>
                <a:cs typeface="Meiryo UI"/>
              </a:rPr>
              <a:t>プ</a:t>
            </a:r>
            <a:r>
              <a:rPr dirty="0" sz="1600" spc="5">
                <a:latin typeface="Meiryo UI"/>
                <a:cs typeface="Meiryo UI"/>
              </a:rPr>
              <a:t>ト</a:t>
            </a:r>
            <a:r>
              <a:rPr dirty="0" sz="1600" spc="-5">
                <a:latin typeface="Meiryo UI"/>
                <a:cs typeface="Meiryo UI"/>
              </a:rPr>
              <a:t>の検</a:t>
            </a:r>
            <a:r>
              <a:rPr dirty="0" sz="1600" spc="5">
                <a:latin typeface="Meiryo UI"/>
                <a:cs typeface="Meiryo UI"/>
              </a:rPr>
              <a:t>証</a:t>
            </a:r>
            <a:r>
              <a:rPr dirty="0" sz="1600" spc="-5">
                <a:latin typeface="Meiryo UI"/>
                <a:cs typeface="Meiryo UI"/>
              </a:rPr>
              <a:t>工程</a:t>
            </a:r>
            <a:r>
              <a:rPr dirty="0" sz="1600" spc="5">
                <a:latin typeface="Meiryo UI"/>
                <a:cs typeface="Meiryo UI"/>
              </a:rPr>
              <a:t>）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繰り</a:t>
            </a:r>
            <a:r>
              <a:rPr dirty="0" sz="1600" spc="5">
                <a:latin typeface="Meiryo UI"/>
                <a:cs typeface="Meiryo UI"/>
              </a:rPr>
              <a:t>返</a:t>
            </a:r>
            <a:r>
              <a:rPr dirty="0" sz="1600" spc="-5">
                <a:latin typeface="Meiryo UI"/>
                <a:cs typeface="Meiryo UI"/>
              </a:rPr>
              <a:t>す</a:t>
            </a:r>
            <a:r>
              <a:rPr dirty="0" sz="1600" spc="5">
                <a:latin typeface="Meiryo UI"/>
                <a:cs typeface="Meiryo UI"/>
              </a:rPr>
              <a:t>等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ある程</a:t>
            </a:r>
            <a:r>
              <a:rPr dirty="0" u="sng" sz="1600" spc="-434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度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の投資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行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われ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ものの実際のビジネ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変革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繋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う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多</a:t>
            </a:r>
            <a:r>
              <a:rPr dirty="0" sz="1600" spc="-10">
                <a:latin typeface="Meiryo UI"/>
                <a:cs typeface="Meiryo UI"/>
              </a:rPr>
              <a:t>く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現</a:t>
            </a:r>
            <a:r>
              <a:rPr dirty="0" sz="1600" spc="-5">
                <a:latin typeface="Meiryo UI"/>
                <a:cs typeface="Meiryo UI"/>
              </a:rPr>
              <a:t>状で</a:t>
            </a:r>
            <a:r>
              <a:rPr dirty="0" sz="1600" spc="10">
                <a:latin typeface="Meiryo UI"/>
                <a:cs typeface="Meiryo UI"/>
              </a:rPr>
              <a:t>あ</a:t>
            </a:r>
            <a:r>
              <a:rPr dirty="0" sz="1600" spc="5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354965" marR="30480" indent="-34290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>
                <a:latin typeface="Meiryo UI"/>
                <a:cs typeface="Meiryo UI"/>
              </a:rPr>
              <a:t>今後</a:t>
            </a:r>
            <a:r>
              <a:rPr dirty="0" sz="1600" spc="-10">
                <a:latin typeface="Meiryo UI"/>
                <a:cs typeface="Meiryo UI"/>
              </a:rPr>
              <a:t>DXを</a:t>
            </a:r>
            <a:r>
              <a:rPr dirty="0" sz="1600" spc="-5">
                <a:latin typeface="Meiryo UI"/>
                <a:cs typeface="Meiryo UI"/>
              </a:rPr>
              <a:t>本格的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展開し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く</a:t>
            </a:r>
            <a:r>
              <a:rPr dirty="0" sz="1600" spc="5">
                <a:latin typeface="Meiryo UI"/>
                <a:cs typeface="Meiryo UI"/>
              </a:rPr>
              <a:t>上</a:t>
            </a:r>
            <a:r>
              <a:rPr dirty="0" sz="1600">
                <a:latin typeface="Meiryo UI"/>
                <a:cs typeface="Meiryo UI"/>
              </a:rPr>
              <a:t>で</a:t>
            </a:r>
            <a:r>
              <a:rPr dirty="0" sz="1600" spc="5">
                <a:latin typeface="Meiryo UI"/>
                <a:cs typeface="Meiryo UI"/>
              </a:rPr>
              <a:t>は</a:t>
            </a:r>
            <a:r>
              <a:rPr dirty="0" sz="1600" spc="-15">
                <a:latin typeface="Meiryo UI"/>
                <a:cs typeface="Meiryo UI"/>
              </a:rPr>
              <a:t>、</a:t>
            </a:r>
            <a:r>
              <a:rPr dirty="0" sz="1600">
                <a:latin typeface="Meiryo UI"/>
                <a:cs typeface="Meiryo UI"/>
              </a:rPr>
              <a:t>DXに</a:t>
            </a:r>
            <a:r>
              <a:rPr dirty="0" sz="1600" spc="-10">
                <a:latin typeface="Meiryo UI"/>
                <a:cs typeface="Meiryo UI"/>
              </a:rPr>
              <a:t>よ</a:t>
            </a:r>
            <a:r>
              <a:rPr dirty="0" sz="1600" spc="-5">
                <a:latin typeface="Meiryo UI"/>
                <a:cs typeface="Meiryo UI"/>
              </a:rPr>
              <a:t>り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スを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ど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う変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かと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営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戦略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方向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性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600" spc="-119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sz="1600" spc="-5">
                <a:latin typeface="Meiryo UI"/>
                <a:cs typeface="Meiryo UI"/>
              </a:rPr>
              <a:t>とい</a:t>
            </a:r>
            <a:r>
              <a:rPr dirty="0" sz="1600" spc="-10">
                <a:latin typeface="Meiryo UI"/>
                <a:cs typeface="Meiryo UI"/>
              </a:rPr>
              <a:t>う</a:t>
            </a:r>
            <a:r>
              <a:rPr dirty="0" sz="1600" spc="-5">
                <a:latin typeface="Meiryo UI"/>
                <a:cs typeface="Meiryo UI"/>
              </a:rPr>
              <a:t>課題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sz="1600" spc="-5">
                <a:latin typeface="Meiryo UI"/>
                <a:cs typeface="Meiryo UI"/>
              </a:rPr>
              <a:t>あ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>
                <a:latin typeface="Meiryo UI"/>
                <a:cs typeface="Meiryo UI"/>
              </a:rPr>
              <a:t>ま</a:t>
            </a:r>
            <a:r>
              <a:rPr dirty="0" sz="1600" spc="-5">
                <a:latin typeface="Meiryo UI"/>
                <a:cs typeface="Meiryo UI"/>
              </a:rPr>
              <a:t>で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老朽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複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雑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ブ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ボ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中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➀新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術を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導入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したとしても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タ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の利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活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用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連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携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限定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で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ある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その効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果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限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定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って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まう</a:t>
            </a:r>
            <a:r>
              <a:rPr dirty="0" sz="1600" spc="-5">
                <a:latin typeface="Meiryo UI"/>
                <a:cs typeface="Meiryo UI"/>
              </a:rPr>
              <a:t>と いっ</a:t>
            </a:r>
            <a:r>
              <a:rPr dirty="0" sz="1600" spc="-15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問題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-5">
                <a:latin typeface="Meiryo UI"/>
                <a:cs typeface="Meiryo UI"/>
              </a:rPr>
              <a:t>指摘</a:t>
            </a:r>
            <a:r>
              <a:rPr dirty="0" sz="1600" spc="5">
                <a:latin typeface="Meiryo UI"/>
                <a:cs typeface="Meiryo UI"/>
              </a:rPr>
              <a:t>され</a:t>
            </a:r>
            <a:r>
              <a:rPr dirty="0" sz="1600" spc="-1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る。また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維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保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守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資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金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や人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割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かれ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デ</a:t>
            </a:r>
            <a:r>
              <a:rPr dirty="0" sz="1600" spc="-5">
                <a:latin typeface="Meiryo UI"/>
                <a:cs typeface="Meiryo UI"/>
              </a:rPr>
              <a:t>ジ</a:t>
            </a:r>
            <a:r>
              <a:rPr dirty="0" sz="1600" spc="5">
                <a:latin typeface="Meiryo UI"/>
                <a:cs typeface="Meiryo UI"/>
              </a:rPr>
              <a:t>タ</a:t>
            </a:r>
            <a:r>
              <a:rPr dirty="0" sz="1600" spc="-5">
                <a:latin typeface="Meiryo UI"/>
                <a:cs typeface="Meiryo UI"/>
              </a:rPr>
              <a:t>ル</a:t>
            </a:r>
            <a:r>
              <a:rPr dirty="0" sz="1600" spc="-10">
                <a:latin typeface="Meiryo UI"/>
                <a:cs typeface="Meiryo UI"/>
              </a:rPr>
              <a:t>技</a:t>
            </a:r>
            <a:r>
              <a:rPr dirty="0" sz="1600" spc="-5">
                <a:latin typeface="Meiryo UI"/>
                <a:cs typeface="Meiryo UI"/>
              </a:rPr>
              <a:t>術</a:t>
            </a:r>
            <a:r>
              <a:rPr dirty="0" sz="1600" spc="-10">
                <a:latin typeface="Meiryo UI"/>
                <a:cs typeface="Meiryo UI"/>
              </a:rPr>
              <a:t>を </a:t>
            </a:r>
            <a:r>
              <a:rPr dirty="0" sz="1600" spc="-5">
                <a:latin typeface="Meiryo UI"/>
                <a:cs typeface="Meiryo UI"/>
              </a:rPr>
              <a:t>活用す</a:t>
            </a:r>
            <a:r>
              <a:rPr dirty="0" sz="1600" spc="-15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IT投資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リ</a:t>
            </a:r>
            <a:r>
              <a:rPr dirty="0" sz="1600" spc="-10">
                <a:latin typeface="Meiryo UI"/>
                <a:cs typeface="Meiryo UI"/>
              </a:rPr>
              <a:t>ソ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5">
                <a:latin typeface="Meiryo UI"/>
                <a:cs typeface="Meiryo UI"/>
              </a:rPr>
              <a:t>ス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振り</a:t>
            </a:r>
            <a:r>
              <a:rPr dirty="0" sz="1600" spc="5">
                <a:latin typeface="Meiryo UI"/>
                <a:cs typeface="Meiryo UI"/>
              </a:rPr>
              <a:t>向</a:t>
            </a:r>
            <a:r>
              <a:rPr dirty="0" sz="1600" spc="10">
                <a:latin typeface="Meiryo UI"/>
                <a:cs typeface="Meiryo UI"/>
              </a:rPr>
              <a:t>け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こと</a:t>
            </a:r>
            <a:r>
              <a:rPr dirty="0" sz="1600" spc="10">
                <a:latin typeface="Meiryo UI"/>
                <a:cs typeface="Meiryo UI"/>
              </a:rPr>
              <a:t>がで</a:t>
            </a:r>
            <a:r>
              <a:rPr dirty="0" sz="1600" spc="-10">
                <a:latin typeface="Meiryo UI"/>
                <a:cs typeface="Meiryo UI"/>
              </a:rPr>
              <a:t>き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い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10">
                <a:latin typeface="Meiryo UI"/>
                <a:cs typeface="Meiryo UI"/>
              </a:rPr>
              <a:t>っ</a:t>
            </a:r>
            <a:r>
              <a:rPr dirty="0" sz="1600" spc="-15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問題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sz="1600" spc="5">
                <a:latin typeface="Meiryo UI"/>
                <a:cs typeface="Meiryo UI"/>
              </a:rPr>
              <a:t>指</a:t>
            </a:r>
            <a:r>
              <a:rPr dirty="0" sz="1600" spc="-5">
                <a:latin typeface="Meiryo UI"/>
                <a:cs typeface="Meiryo UI"/>
              </a:rPr>
              <a:t>摘</a:t>
            </a:r>
            <a:r>
              <a:rPr dirty="0" sz="1600" spc="5">
                <a:latin typeface="Meiryo UI"/>
                <a:cs typeface="Meiryo UI"/>
              </a:rPr>
              <a:t>され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355600" marR="109220" indent="-343535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5">
                <a:latin typeface="Meiryo UI"/>
                <a:cs typeface="Meiryo UI"/>
              </a:rPr>
              <a:t>さら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こ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放</a:t>
            </a:r>
            <a:r>
              <a:rPr dirty="0" sz="1600" spc="5">
                <a:latin typeface="Meiryo UI"/>
                <a:cs typeface="Meiryo UI"/>
              </a:rPr>
              <a:t>置し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場</a:t>
            </a:r>
            <a:r>
              <a:rPr dirty="0" sz="1600" spc="5">
                <a:latin typeface="Meiryo UI"/>
                <a:cs typeface="Meiryo UI"/>
              </a:rPr>
              <a:t>合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➁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今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後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維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持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保守コス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騰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わゆ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的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負債の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増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</a:t>
            </a:r>
            <a:r>
              <a:rPr dirty="0" sz="1600" spc="-5">
                <a:latin typeface="Meiryo UI"/>
                <a:cs typeface="Meiryo UI"/>
              </a:rPr>
              <a:t>とと </a:t>
            </a:r>
            <a:r>
              <a:rPr dirty="0" sz="1600" spc="-10">
                <a:latin typeface="Meiryo UI"/>
                <a:cs typeface="Meiryo UI"/>
              </a:rPr>
              <a:t>もに、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➂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維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保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守で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る人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枯渇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、セ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キュ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リテ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ィ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上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リ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スク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高</a:t>
            </a:r>
            <a:r>
              <a:rPr dirty="0" u="sng" sz="16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sz="1600" spc="5">
                <a:latin typeface="Meiryo UI"/>
                <a:cs typeface="Meiryo UI"/>
              </a:rPr>
              <a:t>こ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sz="1600" spc="5">
                <a:latin typeface="Meiryo UI"/>
                <a:cs typeface="Meiryo UI"/>
              </a:rPr>
              <a:t>懸</a:t>
            </a:r>
            <a:r>
              <a:rPr dirty="0" sz="1600" spc="-5">
                <a:latin typeface="Meiryo UI"/>
                <a:cs typeface="Meiryo UI"/>
              </a:rPr>
              <a:t>念</a:t>
            </a:r>
            <a:r>
              <a:rPr dirty="0" sz="1600" spc="5">
                <a:latin typeface="Meiryo UI"/>
                <a:cs typeface="Meiryo UI"/>
              </a:rPr>
              <a:t>される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354965" marR="27940" indent="-34290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dirty="0" sz="1600" spc="-10">
                <a:latin typeface="Meiryo UI"/>
                <a:cs typeface="Meiryo UI"/>
              </a:rPr>
              <a:t>もちろ</a:t>
            </a:r>
            <a:r>
              <a:rPr dirty="0" sz="1600" spc="-5">
                <a:latin typeface="Meiryo UI"/>
                <a:cs typeface="Meiryo UI"/>
              </a:rPr>
              <a:t>ん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既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既</a:t>
            </a:r>
            <a:r>
              <a:rPr dirty="0" sz="1600" spc="5">
                <a:latin typeface="Meiryo UI"/>
                <a:cs typeface="Meiryo UI"/>
              </a:rPr>
              <a:t>存</a:t>
            </a:r>
            <a:r>
              <a:rPr dirty="0" sz="1600" spc="-5">
                <a:latin typeface="Meiryo UI"/>
                <a:cs typeface="Meiryo UI"/>
              </a:rPr>
              <a:t>ITシステ</a:t>
            </a:r>
            <a:r>
              <a:rPr dirty="0" sz="1600">
                <a:latin typeface="Meiryo UI"/>
                <a:cs typeface="Meiryo UI"/>
              </a:rPr>
              <a:t>ム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>
                <a:latin typeface="Meiryo UI"/>
                <a:cs typeface="Meiryo UI"/>
              </a:rPr>
              <a:t>ブ</a:t>
            </a:r>
            <a:r>
              <a:rPr dirty="0" sz="1600" spc="-5">
                <a:latin typeface="Meiryo UI"/>
                <a:cs typeface="Meiryo UI"/>
              </a:rPr>
              <a:t>ラ</a:t>
            </a:r>
            <a:r>
              <a:rPr dirty="0" sz="1600" spc="5">
                <a:latin typeface="Meiryo UI"/>
                <a:cs typeface="Meiryo UI"/>
              </a:rPr>
              <a:t>ッ</a:t>
            </a:r>
            <a:r>
              <a:rPr dirty="0" sz="1600" spc="-5">
                <a:latin typeface="Meiryo UI"/>
                <a:cs typeface="Meiryo UI"/>
              </a:rPr>
              <a:t>クボ</a:t>
            </a:r>
            <a:r>
              <a:rPr dirty="0" sz="1600" spc="5">
                <a:latin typeface="Meiryo UI"/>
                <a:cs typeface="Meiryo UI"/>
              </a:rPr>
              <a:t>ッ</a:t>
            </a:r>
            <a:r>
              <a:rPr dirty="0" sz="1600" spc="-5">
                <a:latin typeface="Meiryo UI"/>
                <a:cs typeface="Meiryo UI"/>
              </a:rPr>
              <a:t>クス</a:t>
            </a:r>
            <a:r>
              <a:rPr dirty="0" sz="1600" spc="5">
                <a:latin typeface="Meiryo UI"/>
                <a:cs typeface="Meiryo UI"/>
              </a:rPr>
              <a:t>状態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解</a:t>
            </a:r>
            <a:r>
              <a:rPr dirty="0" sz="1600" spc="5">
                <a:latin typeface="Meiryo UI"/>
                <a:cs typeface="Meiryo UI"/>
              </a:rPr>
              <a:t>消し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5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</a:t>
            </a:r>
            <a:r>
              <a:rPr dirty="0" sz="1600" spc="5">
                <a:latin typeface="Meiryo UI"/>
                <a:cs typeface="Meiryo UI"/>
              </a:rPr>
              <a:t>や</a:t>
            </a:r>
            <a:r>
              <a:rPr dirty="0" sz="1600">
                <a:latin typeface="Meiryo UI"/>
                <a:cs typeface="Meiryo UI"/>
              </a:rPr>
              <a:t>、そもそ</a:t>
            </a:r>
            <a:r>
              <a:rPr dirty="0" sz="1600" spc="-10">
                <a:latin typeface="Meiryo UI"/>
                <a:cs typeface="Meiryo UI"/>
              </a:rPr>
              <a:t>も</a:t>
            </a:r>
            <a:r>
              <a:rPr dirty="0" sz="1600" spc="5">
                <a:latin typeface="Meiryo UI"/>
                <a:cs typeface="Meiryo UI"/>
              </a:rPr>
              <a:t>大</a:t>
            </a:r>
            <a:r>
              <a:rPr dirty="0" sz="1600" spc="-5">
                <a:latin typeface="Meiryo UI"/>
                <a:cs typeface="Meiryo UI"/>
              </a:rPr>
              <a:t>規模</a:t>
            </a:r>
            <a:r>
              <a:rPr dirty="0" sz="1600" spc="10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ITシステ</a:t>
            </a:r>
            <a:r>
              <a:rPr dirty="0" sz="1600" spc="10">
                <a:latin typeface="Meiryo UI"/>
                <a:cs typeface="Meiryo UI"/>
              </a:rPr>
              <a:t>ム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有</a:t>
            </a:r>
            <a:r>
              <a:rPr dirty="0" sz="1600" spc="-5">
                <a:latin typeface="Meiryo UI"/>
                <a:cs typeface="Meiryo UI"/>
              </a:rPr>
              <a:t>し 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企</a:t>
            </a:r>
            <a:r>
              <a:rPr dirty="0" sz="1600" spc="-10">
                <a:latin typeface="Meiryo UI"/>
                <a:cs typeface="Meiryo UI"/>
              </a:rPr>
              <a:t>業、</a:t>
            </a:r>
            <a:r>
              <a:rPr dirty="0" sz="1600" spc="-5">
                <a:latin typeface="Meiryo UI"/>
                <a:cs typeface="Meiryo UI"/>
              </a:rPr>
              <a:t>IT</a:t>
            </a:r>
            <a:r>
              <a:rPr dirty="0" sz="1600">
                <a:latin typeface="Meiryo UI"/>
                <a:cs typeface="Meiryo UI"/>
              </a:rPr>
              <a:t>シ</a:t>
            </a:r>
            <a:r>
              <a:rPr dirty="0" sz="1600" spc="-5">
                <a:latin typeface="Meiryo UI"/>
                <a:cs typeface="Meiryo UI"/>
              </a:rPr>
              <a:t>ステム</a:t>
            </a:r>
            <a:r>
              <a:rPr dirty="0" sz="160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導</a:t>
            </a:r>
            <a:r>
              <a:rPr dirty="0" sz="1600" spc="5">
                <a:latin typeface="Meiryo UI"/>
                <a:cs typeface="Meiryo UI"/>
              </a:rPr>
              <a:t>入し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な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5">
                <a:latin typeface="Meiryo UI"/>
                <a:cs typeface="Meiryo UI"/>
              </a:rPr>
              <a:t>分野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5">
                <a:latin typeface="Meiryo UI"/>
                <a:cs typeface="Meiryo UI"/>
              </a:rPr>
              <a:t>デ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 spc="10">
                <a:latin typeface="Meiryo UI"/>
                <a:cs typeface="Meiryo UI"/>
              </a:rPr>
              <a:t>ル</a:t>
            </a:r>
            <a:r>
              <a:rPr dirty="0" sz="1600" spc="5">
                <a:latin typeface="Meiryo UI"/>
                <a:cs typeface="Meiryo UI"/>
              </a:rPr>
              <a:t>化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進</a:t>
            </a:r>
            <a:r>
              <a:rPr dirty="0" sz="1600" spc="10">
                <a:latin typeface="Meiryo UI"/>
                <a:cs typeface="Meiryo UI"/>
              </a:rPr>
              <a:t>め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5">
                <a:latin typeface="Meiryo UI"/>
                <a:cs typeface="Meiryo UI"/>
              </a:rPr>
              <a:t>企</a:t>
            </a:r>
            <a:r>
              <a:rPr dirty="0" sz="1600" spc="-5">
                <a:latin typeface="Meiryo UI"/>
                <a:cs typeface="Meiryo UI"/>
              </a:rPr>
              <a:t>業</a:t>
            </a:r>
            <a:r>
              <a:rPr dirty="0" sz="1600" spc="5">
                <a:latin typeface="Meiryo UI"/>
                <a:cs typeface="Meiryo UI"/>
              </a:rPr>
              <a:t>等</a:t>
            </a:r>
            <a:r>
              <a:rPr dirty="0" sz="1600" spc="-15">
                <a:latin typeface="Meiryo UI"/>
                <a:cs typeface="Meiryo UI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上記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よ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うな問題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抱えて</a:t>
            </a:r>
            <a:r>
              <a:rPr dirty="0" u="sng" sz="1600" spc="-133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い企業も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存在する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我</a:t>
            </a:r>
            <a:r>
              <a:rPr dirty="0" sz="1600">
                <a:latin typeface="Meiryo UI"/>
                <a:cs typeface="Meiryo UI"/>
              </a:rPr>
              <a:t>が</a:t>
            </a:r>
            <a:r>
              <a:rPr dirty="0" sz="1600" spc="5">
                <a:latin typeface="Meiryo UI"/>
                <a:cs typeface="Meiryo UI"/>
              </a:rPr>
              <a:t>国</a:t>
            </a:r>
            <a:r>
              <a:rPr dirty="0" sz="1600" spc="-5">
                <a:latin typeface="Meiryo UI"/>
                <a:cs typeface="Meiryo UI"/>
              </a:rPr>
              <a:t>全</a:t>
            </a:r>
            <a:r>
              <a:rPr dirty="0" sz="1600" spc="5">
                <a:latin typeface="Meiryo UI"/>
                <a:cs typeface="Meiryo UI"/>
              </a:rPr>
              <a:t>体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見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場</a:t>
            </a:r>
            <a:r>
              <a:rPr dirty="0" sz="1600" spc="5">
                <a:latin typeface="Meiryo UI"/>
                <a:cs typeface="Meiryo UI"/>
              </a:rPr>
              <a:t>合</a:t>
            </a:r>
            <a:r>
              <a:rPr dirty="0" sz="1600">
                <a:latin typeface="Meiryo UI"/>
                <a:cs typeface="Meiryo UI"/>
              </a:rPr>
              <a:t>、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れらの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問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題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抱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え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少なくな</a:t>
            </a:r>
            <a:r>
              <a:rPr dirty="0" u="sng" sz="16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もの</a:t>
            </a: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考</a:t>
            </a:r>
            <a:r>
              <a:rPr dirty="0" sz="1600">
                <a:latin typeface="Meiryo UI"/>
                <a:cs typeface="Meiryo UI"/>
              </a:rPr>
              <a:t>え</a:t>
            </a:r>
            <a:r>
              <a:rPr dirty="0" sz="1600" spc="-5">
                <a:latin typeface="Meiryo UI"/>
                <a:cs typeface="Meiryo UI"/>
              </a:rPr>
              <a:t>られ 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87" y="5483353"/>
            <a:ext cx="9298305" cy="132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Meiryo UI"/>
                <a:cs typeface="Meiryo UI"/>
              </a:rPr>
              <a:t>以上の背景</a:t>
            </a:r>
            <a:r>
              <a:rPr dirty="0" sz="1700" spc="-5">
                <a:latin typeface="Meiryo UI"/>
                <a:cs typeface="Meiryo UI"/>
              </a:rPr>
              <a:t>を</a:t>
            </a:r>
            <a:r>
              <a:rPr dirty="0" sz="1700">
                <a:latin typeface="Meiryo UI"/>
                <a:cs typeface="Meiryo UI"/>
              </a:rPr>
              <a:t>踏</a:t>
            </a:r>
            <a:r>
              <a:rPr dirty="0" sz="1700" spc="-5">
                <a:latin typeface="Meiryo UI"/>
                <a:cs typeface="Meiryo UI"/>
              </a:rPr>
              <a:t>ま</a:t>
            </a:r>
            <a:r>
              <a:rPr dirty="0" sz="1700" spc="-10">
                <a:latin typeface="Meiryo UI"/>
                <a:cs typeface="Meiryo UI"/>
              </a:rPr>
              <a:t>え</a:t>
            </a:r>
            <a:r>
              <a:rPr dirty="0" sz="1700" spc="-5">
                <a:latin typeface="Meiryo UI"/>
                <a:cs typeface="Meiryo UI"/>
              </a:rPr>
              <a:t>、IT</a:t>
            </a:r>
            <a:r>
              <a:rPr dirty="0" sz="1700">
                <a:latin typeface="Meiryo UI"/>
                <a:cs typeface="Meiryo UI"/>
              </a:rPr>
              <a:t>システ</a:t>
            </a:r>
            <a:r>
              <a:rPr dirty="0" sz="1700" spc="-15">
                <a:latin typeface="Meiryo UI"/>
                <a:cs typeface="Meiryo UI"/>
              </a:rPr>
              <a:t>ム</a:t>
            </a:r>
            <a:r>
              <a:rPr dirty="0" sz="1700">
                <a:latin typeface="Meiryo UI"/>
                <a:cs typeface="Meiryo UI"/>
              </a:rPr>
              <a:t>が</a:t>
            </a:r>
            <a:r>
              <a:rPr dirty="0" sz="1700" spc="-5">
                <a:latin typeface="Meiryo UI"/>
                <a:cs typeface="Meiryo UI"/>
              </a:rPr>
              <a:t>今</a:t>
            </a:r>
            <a:r>
              <a:rPr dirty="0" sz="1700" spc="-10">
                <a:latin typeface="Meiryo UI"/>
                <a:cs typeface="Meiryo UI"/>
              </a:rPr>
              <a:t>後DX</a:t>
            </a:r>
            <a:r>
              <a:rPr dirty="0" sz="1700" spc="-5">
                <a:latin typeface="Meiryo UI"/>
                <a:cs typeface="Meiryo UI"/>
              </a:rPr>
              <a:t>を</a:t>
            </a:r>
            <a:r>
              <a:rPr dirty="0" sz="1700">
                <a:latin typeface="Meiryo UI"/>
                <a:cs typeface="Meiryo UI"/>
              </a:rPr>
              <a:t>実行</a:t>
            </a:r>
            <a:r>
              <a:rPr dirty="0" sz="1700" spc="-10">
                <a:latin typeface="Meiryo UI"/>
                <a:cs typeface="Meiryo UI"/>
              </a:rPr>
              <a:t>して</a:t>
            </a:r>
            <a:r>
              <a:rPr dirty="0" sz="1700">
                <a:latin typeface="Meiryo UI"/>
                <a:cs typeface="Meiryo UI"/>
              </a:rPr>
              <a:t>い</a:t>
            </a:r>
            <a:r>
              <a:rPr dirty="0" sz="1700" spc="5">
                <a:latin typeface="Meiryo UI"/>
                <a:cs typeface="Meiryo UI"/>
              </a:rPr>
              <a:t>く</a:t>
            </a:r>
            <a:r>
              <a:rPr dirty="0" sz="1700">
                <a:latin typeface="Meiryo UI"/>
                <a:cs typeface="Meiryo UI"/>
              </a:rPr>
              <a:t>上で</a:t>
            </a:r>
            <a:r>
              <a:rPr dirty="0" sz="1700" spc="-15">
                <a:latin typeface="Meiryo UI"/>
                <a:cs typeface="Meiryo UI"/>
              </a:rPr>
              <a:t>の</a:t>
            </a:r>
            <a:r>
              <a:rPr dirty="0" sz="1700">
                <a:latin typeface="Meiryo UI"/>
                <a:cs typeface="Meiryo UI"/>
              </a:rPr>
              <a:t>大</a:t>
            </a:r>
            <a:r>
              <a:rPr dirty="0" sz="1700" spc="-5">
                <a:latin typeface="Meiryo UI"/>
                <a:cs typeface="Meiryo UI"/>
              </a:rPr>
              <a:t>き</a:t>
            </a:r>
            <a:r>
              <a:rPr dirty="0" sz="1700" spc="-10">
                <a:latin typeface="Meiryo UI"/>
                <a:cs typeface="Meiryo UI"/>
              </a:rPr>
              <a:t>な</a:t>
            </a:r>
            <a:r>
              <a:rPr dirty="0" sz="1700">
                <a:latin typeface="Meiryo UI"/>
                <a:cs typeface="Meiryo UI"/>
              </a:rPr>
              <a:t>課</a:t>
            </a:r>
            <a:r>
              <a:rPr dirty="0" sz="1700" spc="-15">
                <a:latin typeface="Meiryo UI"/>
                <a:cs typeface="Meiryo UI"/>
              </a:rPr>
              <a:t>題</a:t>
            </a:r>
            <a:r>
              <a:rPr dirty="0" sz="1700">
                <a:latin typeface="Meiryo UI"/>
                <a:cs typeface="Meiryo UI"/>
              </a:rPr>
              <a:t>であ</a:t>
            </a:r>
            <a:r>
              <a:rPr dirty="0" sz="1700" spc="-5">
                <a:latin typeface="Meiryo UI"/>
                <a:cs typeface="Meiryo UI"/>
              </a:rPr>
              <a:t>ること</a:t>
            </a:r>
            <a:r>
              <a:rPr dirty="0" sz="1700">
                <a:latin typeface="Meiryo UI"/>
                <a:cs typeface="Meiryo UI"/>
              </a:rPr>
              <a:t>か</a:t>
            </a:r>
            <a:r>
              <a:rPr dirty="0" sz="1700" spc="-5">
                <a:latin typeface="Meiryo UI"/>
                <a:cs typeface="Meiryo UI"/>
              </a:rPr>
              <a:t>ら、</a:t>
            </a:r>
            <a:r>
              <a:rPr dirty="0" sz="1700">
                <a:latin typeface="Meiryo UI"/>
                <a:cs typeface="Meiryo UI"/>
              </a:rPr>
              <a:t>本</a:t>
            </a:r>
            <a:r>
              <a:rPr dirty="0" sz="1700" spc="-15">
                <a:latin typeface="Meiryo UI"/>
                <a:cs typeface="Meiryo UI"/>
              </a:rPr>
              <a:t>研</a:t>
            </a:r>
            <a:r>
              <a:rPr dirty="0" sz="1700">
                <a:latin typeface="Meiryo UI"/>
                <a:cs typeface="Meiryo UI"/>
              </a:rPr>
              <a:t>究会</a:t>
            </a:r>
            <a:r>
              <a:rPr dirty="0" sz="1700" spc="-15">
                <a:latin typeface="Meiryo UI"/>
                <a:cs typeface="Meiryo UI"/>
              </a:rPr>
              <a:t>で</a:t>
            </a:r>
            <a:r>
              <a:rPr dirty="0" sz="1700" spc="-10">
                <a:latin typeface="Meiryo UI"/>
                <a:cs typeface="Meiryo UI"/>
              </a:rPr>
              <a:t>は</a:t>
            </a:r>
            <a:r>
              <a:rPr dirty="0" sz="1700">
                <a:latin typeface="Meiryo UI"/>
                <a:cs typeface="Meiryo UI"/>
              </a:rPr>
              <a:t>、 </a:t>
            </a:r>
            <a:r>
              <a:rPr dirty="0" u="sng" sz="17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DX</a:t>
            </a:r>
            <a:r>
              <a:rPr dirty="0" u="sng" sz="17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実現し</a:t>
            </a:r>
            <a:r>
              <a:rPr dirty="0" u="sng" sz="1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7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く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上で</a:t>
            </a:r>
            <a:r>
              <a:rPr dirty="0" u="sng" sz="1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のIT</a:t>
            </a:r>
            <a:r>
              <a:rPr dirty="0" u="sng" sz="17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テム</a:t>
            </a:r>
            <a:r>
              <a:rPr dirty="0" u="sng" sz="17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7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関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u="sng" sz="1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7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現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状</a:t>
            </a:r>
            <a:r>
              <a:rPr dirty="0" u="sng" sz="1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課題</a:t>
            </a:r>
            <a:r>
              <a:rPr dirty="0" u="sng" sz="17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や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そ</a:t>
            </a:r>
            <a:r>
              <a:rPr dirty="0" u="sng" sz="17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17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対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応策</a:t>
            </a:r>
            <a:r>
              <a:rPr dirty="0" u="sng" sz="17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中心</a:t>
            </a:r>
            <a:r>
              <a:rPr dirty="0" u="sng" sz="17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7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議論</a:t>
            </a:r>
            <a:r>
              <a:rPr dirty="0" sz="1700" spc="-20">
                <a:latin typeface="Meiryo UI"/>
                <a:cs typeface="Meiryo UI"/>
              </a:rPr>
              <a:t>す</a:t>
            </a:r>
            <a:r>
              <a:rPr dirty="0" sz="1700" spc="-5">
                <a:latin typeface="Meiryo UI"/>
                <a:cs typeface="Meiryo UI"/>
              </a:rPr>
              <a:t>ることと</a:t>
            </a:r>
            <a:r>
              <a:rPr dirty="0" sz="1700">
                <a:latin typeface="Meiryo UI"/>
                <a:cs typeface="Meiryo UI"/>
              </a:rPr>
              <a:t>し</a:t>
            </a:r>
            <a:r>
              <a:rPr dirty="0" sz="1700" spc="-10">
                <a:latin typeface="Meiryo UI"/>
                <a:cs typeface="Meiryo UI"/>
              </a:rPr>
              <a:t>た</a:t>
            </a:r>
            <a:r>
              <a:rPr dirty="0" sz="1700" spc="-5">
                <a:latin typeface="Meiryo UI"/>
                <a:cs typeface="Meiryo UI"/>
              </a:rPr>
              <a:t>。もち</a:t>
            </a:r>
            <a:r>
              <a:rPr dirty="0" sz="1700">
                <a:latin typeface="Meiryo UI"/>
                <a:cs typeface="Meiryo UI"/>
              </a:rPr>
              <a:t>ろ </a:t>
            </a:r>
            <a:r>
              <a:rPr dirty="0" sz="1700" spc="5">
                <a:latin typeface="Meiryo UI"/>
                <a:cs typeface="Meiryo UI"/>
              </a:rPr>
              <a:t> </a:t>
            </a:r>
            <a:r>
              <a:rPr dirty="0" sz="1700">
                <a:latin typeface="Meiryo UI"/>
                <a:cs typeface="Meiryo UI"/>
              </a:rPr>
              <a:t>ん</a:t>
            </a:r>
            <a:r>
              <a:rPr dirty="0" sz="1700" spc="-5">
                <a:latin typeface="Meiryo UI"/>
                <a:cs typeface="Meiryo UI"/>
              </a:rPr>
              <a:t>、IT</a:t>
            </a:r>
            <a:r>
              <a:rPr dirty="0" sz="1700">
                <a:latin typeface="Meiryo UI"/>
                <a:cs typeface="Meiryo UI"/>
              </a:rPr>
              <a:t>システムの</a:t>
            </a:r>
            <a:r>
              <a:rPr dirty="0" sz="1700" spc="-15">
                <a:latin typeface="Meiryo UI"/>
                <a:cs typeface="Meiryo UI"/>
              </a:rPr>
              <a:t>見</a:t>
            </a:r>
            <a:r>
              <a:rPr dirty="0" sz="1700">
                <a:latin typeface="Meiryo UI"/>
                <a:cs typeface="Meiryo UI"/>
              </a:rPr>
              <a:t>直</a:t>
            </a:r>
            <a:r>
              <a:rPr dirty="0" sz="1700" spc="-10">
                <a:latin typeface="Meiryo UI"/>
                <a:cs typeface="Meiryo UI"/>
              </a:rPr>
              <a:t>し</a:t>
            </a:r>
            <a:r>
              <a:rPr dirty="0" sz="1700" spc="-5">
                <a:latin typeface="Meiryo UI"/>
                <a:cs typeface="Meiryo UI"/>
              </a:rPr>
              <a:t>は、</a:t>
            </a:r>
            <a:r>
              <a:rPr dirty="0" sz="1700" spc="-15">
                <a:latin typeface="Meiryo UI"/>
                <a:cs typeface="Meiryo UI"/>
              </a:rPr>
              <a:t>デ</a:t>
            </a:r>
            <a:r>
              <a:rPr dirty="0" sz="1700" spc="-5">
                <a:latin typeface="Meiryo UI"/>
                <a:cs typeface="Meiryo UI"/>
              </a:rPr>
              <a:t>ジタ</a:t>
            </a:r>
            <a:r>
              <a:rPr dirty="0" sz="1700">
                <a:latin typeface="Meiryo UI"/>
                <a:cs typeface="Meiryo UI"/>
              </a:rPr>
              <a:t>ル</a:t>
            </a:r>
            <a:r>
              <a:rPr dirty="0" sz="1700" spc="-15">
                <a:latin typeface="Meiryo UI"/>
                <a:cs typeface="Meiryo UI"/>
              </a:rPr>
              <a:t>技</a:t>
            </a:r>
            <a:r>
              <a:rPr dirty="0" sz="1700">
                <a:latin typeface="Meiryo UI"/>
                <a:cs typeface="Meiryo UI"/>
              </a:rPr>
              <a:t>術</a:t>
            </a:r>
            <a:r>
              <a:rPr dirty="0" sz="1700" spc="-5">
                <a:latin typeface="Meiryo UI"/>
                <a:cs typeface="Meiryo UI"/>
              </a:rPr>
              <a:t>を</a:t>
            </a:r>
            <a:r>
              <a:rPr dirty="0" sz="1700">
                <a:latin typeface="Meiryo UI"/>
                <a:cs typeface="Meiryo UI"/>
              </a:rPr>
              <a:t>活用</a:t>
            </a:r>
            <a:r>
              <a:rPr dirty="0" sz="1700" spc="-10">
                <a:latin typeface="Meiryo UI"/>
                <a:cs typeface="Meiryo UI"/>
              </a:rPr>
              <a:t>して</a:t>
            </a:r>
            <a:r>
              <a:rPr dirty="0" sz="1700" spc="-5">
                <a:latin typeface="Meiryo UI"/>
                <a:cs typeface="Meiryo UI"/>
              </a:rPr>
              <a:t>ビジ</a:t>
            </a:r>
            <a:r>
              <a:rPr dirty="0" sz="1700">
                <a:latin typeface="Meiryo UI"/>
                <a:cs typeface="Meiryo UI"/>
              </a:rPr>
              <a:t>ネ</a:t>
            </a:r>
            <a:r>
              <a:rPr dirty="0" sz="1700" spc="-10">
                <a:latin typeface="Meiryo UI"/>
                <a:cs typeface="Meiryo UI"/>
              </a:rPr>
              <a:t>ス</a:t>
            </a:r>
            <a:r>
              <a:rPr dirty="0" sz="1700" spc="-5">
                <a:latin typeface="Meiryo UI"/>
                <a:cs typeface="Meiryo UI"/>
              </a:rPr>
              <a:t>をど</a:t>
            </a:r>
            <a:r>
              <a:rPr dirty="0" sz="1700">
                <a:latin typeface="Meiryo UI"/>
                <a:cs typeface="Meiryo UI"/>
              </a:rPr>
              <a:t>の</a:t>
            </a:r>
            <a:r>
              <a:rPr dirty="0" sz="1700" spc="-5">
                <a:latin typeface="Meiryo UI"/>
                <a:cs typeface="Meiryo UI"/>
              </a:rPr>
              <a:t>よ</a:t>
            </a:r>
            <a:r>
              <a:rPr dirty="0" sz="1700">
                <a:latin typeface="Meiryo UI"/>
                <a:cs typeface="Meiryo UI"/>
              </a:rPr>
              <a:t>う</a:t>
            </a:r>
            <a:r>
              <a:rPr dirty="0" sz="1700" spc="-10">
                <a:latin typeface="Meiryo UI"/>
                <a:cs typeface="Meiryo UI"/>
              </a:rPr>
              <a:t>に</a:t>
            </a:r>
            <a:r>
              <a:rPr dirty="0" sz="1700">
                <a:latin typeface="Meiryo UI"/>
                <a:cs typeface="Meiryo UI"/>
              </a:rPr>
              <a:t>変革</a:t>
            </a:r>
            <a:r>
              <a:rPr dirty="0" sz="1700" spc="-5">
                <a:latin typeface="Meiryo UI"/>
                <a:cs typeface="Meiryo UI"/>
              </a:rPr>
              <a:t>する</a:t>
            </a:r>
            <a:r>
              <a:rPr dirty="0" sz="1700">
                <a:latin typeface="Meiryo UI"/>
                <a:cs typeface="Meiryo UI"/>
              </a:rPr>
              <a:t>か</a:t>
            </a:r>
            <a:r>
              <a:rPr dirty="0" sz="1700" spc="-5">
                <a:latin typeface="Meiryo UI"/>
                <a:cs typeface="Meiryo UI"/>
              </a:rPr>
              <a:t>と</a:t>
            </a:r>
            <a:r>
              <a:rPr dirty="0" sz="1700">
                <a:latin typeface="Meiryo UI"/>
                <a:cs typeface="Meiryo UI"/>
              </a:rPr>
              <a:t>いう</a:t>
            </a:r>
            <a:r>
              <a:rPr dirty="0" sz="1700" spc="-15">
                <a:latin typeface="Meiryo UI"/>
                <a:cs typeface="Meiryo UI"/>
              </a:rPr>
              <a:t>経</a:t>
            </a:r>
            <a:r>
              <a:rPr dirty="0" sz="1700">
                <a:latin typeface="Meiryo UI"/>
                <a:cs typeface="Meiryo UI"/>
              </a:rPr>
              <a:t>営戦</a:t>
            </a:r>
            <a:r>
              <a:rPr dirty="0" sz="1700" spc="-15">
                <a:latin typeface="Meiryo UI"/>
                <a:cs typeface="Meiryo UI"/>
              </a:rPr>
              <a:t>略</a:t>
            </a:r>
            <a:r>
              <a:rPr dirty="0" sz="1700">
                <a:latin typeface="Meiryo UI"/>
                <a:cs typeface="Meiryo UI"/>
              </a:rPr>
              <a:t>が必</a:t>
            </a:r>
            <a:r>
              <a:rPr dirty="0" sz="1700" spc="-15">
                <a:latin typeface="Meiryo UI"/>
                <a:cs typeface="Meiryo UI"/>
              </a:rPr>
              <a:t>要</a:t>
            </a:r>
            <a:r>
              <a:rPr dirty="0" sz="1700">
                <a:latin typeface="Meiryo UI"/>
                <a:cs typeface="Meiryo UI"/>
              </a:rPr>
              <a:t>であ </a:t>
            </a:r>
            <a:r>
              <a:rPr dirty="0" sz="1700" spc="-5">
                <a:latin typeface="Meiryo UI"/>
                <a:cs typeface="Meiryo UI"/>
              </a:rPr>
              <a:t>り、それを実行</a:t>
            </a:r>
            <a:r>
              <a:rPr dirty="0" sz="1700" spc="-10">
                <a:latin typeface="Meiryo UI"/>
                <a:cs typeface="Meiryo UI"/>
              </a:rPr>
              <a:t>す</a:t>
            </a:r>
            <a:r>
              <a:rPr dirty="0" sz="1700" spc="-5">
                <a:latin typeface="Meiryo UI"/>
                <a:cs typeface="Meiryo UI"/>
              </a:rPr>
              <a:t>る</a:t>
            </a:r>
            <a:r>
              <a:rPr dirty="0" sz="1700">
                <a:latin typeface="Meiryo UI"/>
                <a:cs typeface="Meiryo UI"/>
              </a:rPr>
              <a:t>上での体制</a:t>
            </a:r>
            <a:r>
              <a:rPr dirty="0" sz="1700" spc="-5">
                <a:latin typeface="Meiryo UI"/>
                <a:cs typeface="Meiryo UI"/>
              </a:rPr>
              <a:t>や</a:t>
            </a:r>
            <a:r>
              <a:rPr dirty="0" sz="1700">
                <a:latin typeface="Meiryo UI"/>
                <a:cs typeface="Meiryo UI"/>
              </a:rPr>
              <a:t>企業</a:t>
            </a:r>
            <a:r>
              <a:rPr dirty="0" sz="1700" spc="-15">
                <a:latin typeface="Meiryo UI"/>
                <a:cs typeface="Meiryo UI"/>
              </a:rPr>
              <a:t>組</a:t>
            </a:r>
            <a:r>
              <a:rPr dirty="0" sz="1700">
                <a:latin typeface="Meiryo UI"/>
                <a:cs typeface="Meiryo UI"/>
              </a:rPr>
              <a:t>織内</a:t>
            </a:r>
            <a:r>
              <a:rPr dirty="0" sz="1700" spc="-15">
                <a:latin typeface="Meiryo UI"/>
                <a:cs typeface="Meiryo UI"/>
              </a:rPr>
              <a:t>の</a:t>
            </a:r>
            <a:r>
              <a:rPr dirty="0" sz="1700">
                <a:latin typeface="Meiryo UI"/>
                <a:cs typeface="Meiryo UI"/>
              </a:rPr>
              <a:t>仕組み</a:t>
            </a:r>
            <a:r>
              <a:rPr dirty="0" sz="1700" spc="-15">
                <a:latin typeface="Meiryo UI"/>
                <a:cs typeface="Meiryo UI"/>
              </a:rPr>
              <a:t>の</a:t>
            </a:r>
            <a:r>
              <a:rPr dirty="0" sz="1700">
                <a:latin typeface="Meiryo UI"/>
                <a:cs typeface="Meiryo UI"/>
              </a:rPr>
              <a:t>構築</a:t>
            </a:r>
            <a:r>
              <a:rPr dirty="0" sz="1700" spc="-15">
                <a:latin typeface="Meiryo UI"/>
                <a:cs typeface="Meiryo UI"/>
              </a:rPr>
              <a:t>等</a:t>
            </a:r>
            <a:r>
              <a:rPr dirty="0" sz="1700">
                <a:latin typeface="Meiryo UI"/>
                <a:cs typeface="Meiryo UI"/>
              </a:rPr>
              <a:t>が不</a:t>
            </a:r>
            <a:r>
              <a:rPr dirty="0" sz="1700" spc="-15">
                <a:latin typeface="Meiryo UI"/>
                <a:cs typeface="Meiryo UI"/>
              </a:rPr>
              <a:t>可</a:t>
            </a:r>
            <a:r>
              <a:rPr dirty="0" sz="1700">
                <a:latin typeface="Meiryo UI"/>
                <a:cs typeface="Meiryo UI"/>
              </a:rPr>
              <a:t>欠で</a:t>
            </a:r>
            <a:r>
              <a:rPr dirty="0" sz="1700" spc="-15">
                <a:latin typeface="Meiryo UI"/>
                <a:cs typeface="Meiryo UI"/>
              </a:rPr>
              <a:t>あ</a:t>
            </a:r>
            <a:r>
              <a:rPr dirty="0" sz="1700" spc="-5">
                <a:latin typeface="Meiryo UI"/>
                <a:cs typeface="Meiryo UI"/>
              </a:rPr>
              <a:t>る。こ</a:t>
            </a:r>
            <a:r>
              <a:rPr dirty="0" sz="1700">
                <a:latin typeface="Meiryo UI"/>
                <a:cs typeface="Meiryo UI"/>
              </a:rPr>
              <a:t>の</a:t>
            </a:r>
            <a:r>
              <a:rPr dirty="0" sz="1700" spc="-10">
                <a:latin typeface="Meiryo UI"/>
                <a:cs typeface="Meiryo UI"/>
              </a:rPr>
              <a:t>た</a:t>
            </a:r>
            <a:r>
              <a:rPr dirty="0" sz="1700">
                <a:latin typeface="Meiryo UI"/>
                <a:cs typeface="Meiryo UI"/>
              </a:rPr>
              <a:t>め</a:t>
            </a:r>
            <a:r>
              <a:rPr dirty="0" sz="1700" spc="-5">
                <a:latin typeface="Meiryo UI"/>
                <a:cs typeface="Meiryo UI"/>
              </a:rPr>
              <a:t>、こ</a:t>
            </a:r>
            <a:r>
              <a:rPr dirty="0" sz="1700">
                <a:latin typeface="Meiryo UI"/>
                <a:cs typeface="Meiryo UI"/>
              </a:rPr>
              <a:t>れ</a:t>
            </a:r>
            <a:r>
              <a:rPr dirty="0" sz="1700" spc="-5">
                <a:latin typeface="Meiryo UI"/>
                <a:cs typeface="Meiryo UI"/>
              </a:rPr>
              <a:t>ら</a:t>
            </a:r>
            <a:r>
              <a:rPr dirty="0" sz="1700" spc="-15">
                <a:latin typeface="Meiryo UI"/>
                <a:cs typeface="Meiryo UI"/>
              </a:rPr>
              <a:t>の</a:t>
            </a:r>
            <a:r>
              <a:rPr dirty="0" sz="1700">
                <a:latin typeface="Meiryo UI"/>
                <a:cs typeface="Meiryo UI"/>
              </a:rPr>
              <a:t>点</a:t>
            </a:r>
            <a:r>
              <a:rPr dirty="0" sz="1700" spc="-10">
                <a:latin typeface="Meiryo UI"/>
                <a:cs typeface="Meiryo UI"/>
              </a:rPr>
              <a:t>につ</a:t>
            </a:r>
            <a:r>
              <a:rPr dirty="0" sz="1700">
                <a:latin typeface="Meiryo UI"/>
                <a:cs typeface="Meiryo UI"/>
              </a:rPr>
              <a:t>い </a:t>
            </a:r>
            <a:r>
              <a:rPr dirty="0" sz="1700" spc="-10">
                <a:latin typeface="Meiryo UI"/>
                <a:cs typeface="Meiryo UI"/>
              </a:rPr>
              <a:t>て</a:t>
            </a:r>
            <a:r>
              <a:rPr dirty="0" sz="1700" spc="-5">
                <a:latin typeface="Meiryo UI"/>
                <a:cs typeface="Meiryo UI"/>
              </a:rPr>
              <a:t>も</a:t>
            </a:r>
            <a:r>
              <a:rPr dirty="0" sz="1700">
                <a:latin typeface="Meiryo UI"/>
                <a:cs typeface="Meiryo UI"/>
              </a:rPr>
              <a:t>議論を行う</a:t>
            </a:r>
            <a:r>
              <a:rPr dirty="0" sz="1700" spc="-5">
                <a:latin typeface="Meiryo UI"/>
                <a:cs typeface="Meiryo UI"/>
              </a:rPr>
              <a:t>ことと</a:t>
            </a:r>
            <a:r>
              <a:rPr dirty="0" sz="1700">
                <a:latin typeface="Meiryo UI"/>
                <a:cs typeface="Meiryo UI"/>
              </a:rPr>
              <a:t>し</a:t>
            </a:r>
            <a:r>
              <a:rPr dirty="0" sz="1700" spc="-10">
                <a:latin typeface="Meiryo UI"/>
                <a:cs typeface="Meiryo UI"/>
              </a:rPr>
              <a:t>た</a:t>
            </a:r>
            <a:r>
              <a:rPr dirty="0" sz="1700">
                <a:latin typeface="Meiryo UI"/>
                <a:cs typeface="Meiryo UI"/>
              </a:rPr>
              <a:t>。</a:t>
            </a:r>
            <a:endParaRPr sz="17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27284" y="1507129"/>
            <a:ext cx="498602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934" indent="-483870">
              <a:lnSpc>
                <a:spcPct val="100000"/>
              </a:lnSpc>
              <a:spcBef>
                <a:spcPts val="95"/>
              </a:spcBef>
              <a:buClr>
                <a:srgbClr val="C0C0C0"/>
              </a:buClr>
              <a:buFont typeface="Meiryo UI"/>
              <a:buAutoNum type="arabicPeriod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検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討の背景</a:t>
            </a:r>
            <a:r>
              <a:rPr dirty="0" sz="2800" spc="-10" b="1">
                <a:solidFill>
                  <a:srgbClr val="C0C0C0"/>
                </a:solidFill>
                <a:latin typeface="Meiryo UI"/>
                <a:cs typeface="Meiryo UI"/>
              </a:rPr>
              <a:t>と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議論の</a:t>
            </a:r>
            <a:r>
              <a:rPr dirty="0" sz="2800" spc="-10" b="1">
                <a:solidFill>
                  <a:srgbClr val="C0C0C0"/>
                </a:solidFill>
                <a:latin typeface="Meiryo UI"/>
                <a:cs typeface="Meiryo UI"/>
              </a:rPr>
              <a:t>ス</a:t>
            </a:r>
            <a:r>
              <a:rPr dirty="0" sz="2800" spc="5" b="1">
                <a:solidFill>
                  <a:srgbClr val="C0C0C0"/>
                </a:solidFill>
                <a:latin typeface="Meiryo UI"/>
                <a:cs typeface="Meiryo UI"/>
              </a:rPr>
              <a:t>コ</a:t>
            </a:r>
            <a:r>
              <a:rPr dirty="0" sz="2800" spc="-15" b="1">
                <a:solidFill>
                  <a:srgbClr val="C0C0C0"/>
                </a:solidFill>
                <a:latin typeface="Meiryo UI"/>
                <a:cs typeface="Meiryo UI"/>
              </a:rPr>
              <a:t>ー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プ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6570" algn="l"/>
              </a:tabLst>
            </a:pPr>
            <a:r>
              <a:rPr dirty="0" sz="2800" spc="-20" b="1">
                <a:solidFill>
                  <a:srgbClr val="C0C0C0"/>
                </a:solidFill>
                <a:latin typeface="Meiryo UI"/>
                <a:cs typeface="Meiryo UI"/>
              </a:rPr>
              <a:t>DX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の推進に関する現状</a:t>
            </a:r>
            <a:r>
              <a:rPr dirty="0" sz="2800" spc="-10" b="1">
                <a:solidFill>
                  <a:srgbClr val="C0C0C0"/>
                </a:solidFill>
                <a:latin typeface="Meiryo UI"/>
                <a:cs typeface="Meiryo UI"/>
              </a:rPr>
              <a:t>と</a:t>
            </a: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課題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buAutoNum type="arabicPeriod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対応策の検討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buAutoNum type="arabicPeriod"/>
              <a:tabLst>
                <a:tab pos="496570" algn="l"/>
              </a:tabLst>
            </a:pPr>
            <a:r>
              <a:rPr dirty="0" sz="2800" spc="-5" b="1">
                <a:latin typeface="Meiryo UI"/>
                <a:cs typeface="Meiryo UI"/>
              </a:rPr>
              <a:t>今後の検討の方向性</a:t>
            </a:r>
            <a:endParaRPr sz="2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3131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4.</a:t>
            </a:r>
            <a:r>
              <a:rPr dirty="0" spc="-85"/>
              <a:t> </a:t>
            </a:r>
            <a:r>
              <a:rPr dirty="0"/>
              <a:t>今後</a:t>
            </a:r>
            <a:r>
              <a:rPr dirty="0" spc="-5"/>
              <a:t>の</a:t>
            </a:r>
            <a:r>
              <a:rPr dirty="0"/>
              <a:t>検討</a:t>
            </a:r>
            <a:r>
              <a:rPr dirty="0" spc="-5"/>
              <a:t>の</a:t>
            </a:r>
            <a:r>
              <a:rPr dirty="0"/>
              <a:t>方向性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923" y="1025652"/>
            <a:ext cx="4055745" cy="588645"/>
            <a:chOff x="153923" y="1025652"/>
            <a:chExt cx="4055745" cy="588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" y="1025652"/>
              <a:ext cx="4055364" cy="5882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15" y="1117092"/>
              <a:ext cx="3332987" cy="4587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67" y="1053084"/>
              <a:ext cx="3960876" cy="4937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167" y="1053085"/>
              <a:ext cx="3961129" cy="494030"/>
            </a:xfrm>
            <a:custGeom>
              <a:avLst/>
              <a:gdLst/>
              <a:ahLst/>
              <a:cxnLst/>
              <a:rect l="l" t="t" r="r" b="b"/>
              <a:pathLst>
                <a:path w="3961129" h="494030">
                  <a:moveTo>
                    <a:pt x="0" y="82296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3878579" y="0"/>
                  </a:lnTo>
                  <a:lnTo>
                    <a:pt x="3910614" y="6466"/>
                  </a:lnTo>
                  <a:lnTo>
                    <a:pt x="3936772" y="24103"/>
                  </a:lnTo>
                  <a:lnTo>
                    <a:pt x="3954409" y="50261"/>
                  </a:lnTo>
                  <a:lnTo>
                    <a:pt x="3960876" y="82296"/>
                  </a:lnTo>
                  <a:lnTo>
                    <a:pt x="3960876" y="411480"/>
                  </a:lnTo>
                  <a:lnTo>
                    <a:pt x="3954409" y="443514"/>
                  </a:lnTo>
                  <a:lnTo>
                    <a:pt x="3936772" y="469672"/>
                  </a:lnTo>
                  <a:lnTo>
                    <a:pt x="3910614" y="487309"/>
                  </a:lnTo>
                  <a:lnTo>
                    <a:pt x="3878579" y="493776"/>
                  </a:lnTo>
                  <a:lnTo>
                    <a:pt x="82296" y="493776"/>
                  </a:lnTo>
                  <a:lnTo>
                    <a:pt x="50261" y="487309"/>
                  </a:lnTo>
                  <a:lnTo>
                    <a:pt x="24103" y="469672"/>
                  </a:lnTo>
                  <a:lnTo>
                    <a:pt x="6466" y="443514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03363" y="1180738"/>
            <a:ext cx="3060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3.1</a:t>
            </a:r>
            <a:r>
              <a:rPr dirty="0" sz="1400" spc="420">
                <a:latin typeface="Meiryo UI"/>
                <a:cs typeface="Meiryo UI"/>
              </a:rPr>
              <a:t> </a:t>
            </a:r>
            <a:r>
              <a:rPr dirty="0" sz="1400" spc="5">
                <a:latin typeface="Meiryo UI"/>
                <a:cs typeface="Meiryo UI"/>
              </a:rPr>
              <a:t>「</a:t>
            </a:r>
            <a:r>
              <a:rPr dirty="0" sz="1400">
                <a:latin typeface="Meiryo UI"/>
                <a:cs typeface="Meiryo UI"/>
              </a:rPr>
              <a:t>DX推進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」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策</a:t>
            </a:r>
            <a:r>
              <a:rPr dirty="0" sz="1400">
                <a:latin typeface="Meiryo UI"/>
                <a:cs typeface="Meiryo UI"/>
              </a:rPr>
              <a:t>定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1592580"/>
            <a:ext cx="4057015" cy="927100"/>
            <a:chOff x="152400" y="1592580"/>
            <a:chExt cx="4057015" cy="9271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23" y="1592580"/>
              <a:ext cx="4055364" cy="8961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1624584"/>
              <a:ext cx="3418332" cy="8945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167" y="1620011"/>
              <a:ext cx="3960876" cy="8016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1167" y="1620011"/>
              <a:ext cx="3961129" cy="802005"/>
            </a:xfrm>
            <a:custGeom>
              <a:avLst/>
              <a:gdLst/>
              <a:ahLst/>
              <a:cxnLst/>
              <a:rect l="l" t="t" r="r" b="b"/>
              <a:pathLst>
                <a:path w="3961129" h="802005">
                  <a:moveTo>
                    <a:pt x="0" y="56489"/>
                  </a:moveTo>
                  <a:lnTo>
                    <a:pt x="4438" y="34498"/>
                  </a:lnTo>
                  <a:lnTo>
                    <a:pt x="16543" y="16543"/>
                  </a:lnTo>
                  <a:lnTo>
                    <a:pt x="34498" y="4438"/>
                  </a:lnTo>
                  <a:lnTo>
                    <a:pt x="56489" y="0"/>
                  </a:lnTo>
                  <a:lnTo>
                    <a:pt x="3904386" y="0"/>
                  </a:lnTo>
                  <a:lnTo>
                    <a:pt x="3926377" y="4438"/>
                  </a:lnTo>
                  <a:lnTo>
                    <a:pt x="3944332" y="16543"/>
                  </a:lnTo>
                  <a:lnTo>
                    <a:pt x="3956437" y="34498"/>
                  </a:lnTo>
                  <a:lnTo>
                    <a:pt x="3960876" y="56489"/>
                  </a:lnTo>
                  <a:lnTo>
                    <a:pt x="3960876" y="745134"/>
                  </a:lnTo>
                  <a:lnTo>
                    <a:pt x="3956437" y="767125"/>
                  </a:lnTo>
                  <a:lnTo>
                    <a:pt x="3944332" y="785080"/>
                  </a:lnTo>
                  <a:lnTo>
                    <a:pt x="3926377" y="797185"/>
                  </a:lnTo>
                  <a:lnTo>
                    <a:pt x="3904386" y="801623"/>
                  </a:lnTo>
                  <a:lnTo>
                    <a:pt x="56489" y="801623"/>
                  </a:lnTo>
                  <a:lnTo>
                    <a:pt x="34498" y="797185"/>
                  </a:lnTo>
                  <a:lnTo>
                    <a:pt x="16543" y="785080"/>
                  </a:lnTo>
                  <a:lnTo>
                    <a:pt x="4438" y="767125"/>
                  </a:lnTo>
                  <a:lnTo>
                    <a:pt x="0" y="745134"/>
                  </a:lnTo>
                  <a:lnTo>
                    <a:pt x="0" y="56489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5749" y="1687459"/>
            <a:ext cx="313944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3.2</a:t>
            </a:r>
            <a:r>
              <a:rPr dirty="0" sz="1400" spc="420">
                <a:latin typeface="Meiryo UI"/>
                <a:cs typeface="Meiryo UI"/>
              </a:rPr>
              <a:t> </a:t>
            </a:r>
            <a:r>
              <a:rPr dirty="0" sz="1400" spc="5">
                <a:latin typeface="Meiryo UI"/>
                <a:cs typeface="Meiryo UI"/>
              </a:rPr>
              <a:t>「</a:t>
            </a:r>
            <a:r>
              <a:rPr dirty="0" sz="1400">
                <a:latin typeface="Meiryo UI"/>
                <a:cs typeface="Meiryo UI"/>
              </a:rPr>
              <a:t>見え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5">
                <a:latin typeface="Meiryo UI"/>
                <a:cs typeface="Meiryo UI"/>
              </a:rPr>
              <a:t>」</a:t>
            </a:r>
            <a:r>
              <a:rPr dirty="0" sz="1400" spc="-15">
                <a:latin typeface="Meiryo UI"/>
                <a:cs typeface="Meiryo UI"/>
              </a:rPr>
              <a:t>指</a:t>
            </a:r>
            <a:r>
              <a:rPr dirty="0" sz="1400">
                <a:latin typeface="Meiryo UI"/>
                <a:cs typeface="Meiryo UI"/>
              </a:rPr>
              <a:t>標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診断</a:t>
            </a:r>
            <a:r>
              <a:rPr dirty="0" sz="1400" spc="-10">
                <a:latin typeface="Meiryo UI"/>
                <a:cs typeface="Meiryo UI"/>
              </a:rPr>
              <a:t>スキー</a:t>
            </a:r>
            <a:r>
              <a:rPr dirty="0" sz="1400" spc="-20">
                <a:latin typeface="Meiryo UI"/>
                <a:cs typeface="Meiryo UI"/>
              </a:rPr>
              <a:t>ム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構築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評価指標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策定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②	診断</a:t>
            </a:r>
            <a:r>
              <a:rPr dirty="0" sz="1400" spc="5">
                <a:latin typeface="Meiryo UI"/>
                <a:cs typeface="Meiryo UI"/>
              </a:rPr>
              <a:t>スキ</a:t>
            </a:r>
            <a:r>
              <a:rPr dirty="0" sz="1400" spc="-10">
                <a:latin typeface="Meiryo UI"/>
                <a:cs typeface="Meiryo UI"/>
              </a:rPr>
              <a:t>ームの</a:t>
            </a:r>
            <a:r>
              <a:rPr dirty="0" sz="1400" spc="-5">
                <a:latin typeface="Meiryo UI"/>
                <a:cs typeface="Meiryo UI"/>
              </a:rPr>
              <a:t>構</a:t>
            </a:r>
            <a:r>
              <a:rPr dirty="0" sz="1400">
                <a:latin typeface="Meiryo UI"/>
                <a:cs typeface="Meiryo UI"/>
              </a:rPr>
              <a:t>築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3923" y="2456687"/>
            <a:ext cx="4055745" cy="1327785"/>
            <a:chOff x="153923" y="2456687"/>
            <a:chExt cx="4055745" cy="132778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923" y="2456687"/>
              <a:ext cx="4055364" cy="13274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19" y="2596896"/>
              <a:ext cx="85318" cy="11094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167" y="2484120"/>
              <a:ext cx="3960876" cy="12329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1167" y="2484122"/>
              <a:ext cx="3961129" cy="1233170"/>
            </a:xfrm>
            <a:custGeom>
              <a:avLst/>
              <a:gdLst/>
              <a:ahLst/>
              <a:cxnLst/>
              <a:rect l="l" t="t" r="r" b="b"/>
              <a:pathLst>
                <a:path w="3961129" h="1233170">
                  <a:moveTo>
                    <a:pt x="0" y="85559"/>
                  </a:moveTo>
                  <a:lnTo>
                    <a:pt x="6723" y="52254"/>
                  </a:lnTo>
                  <a:lnTo>
                    <a:pt x="25058" y="25058"/>
                  </a:lnTo>
                  <a:lnTo>
                    <a:pt x="52254" y="6723"/>
                  </a:lnTo>
                  <a:lnTo>
                    <a:pt x="85559" y="0"/>
                  </a:lnTo>
                  <a:lnTo>
                    <a:pt x="3875316" y="0"/>
                  </a:lnTo>
                  <a:lnTo>
                    <a:pt x="3908621" y="6723"/>
                  </a:lnTo>
                  <a:lnTo>
                    <a:pt x="3935817" y="25058"/>
                  </a:lnTo>
                  <a:lnTo>
                    <a:pt x="3954152" y="52254"/>
                  </a:lnTo>
                  <a:lnTo>
                    <a:pt x="3960876" y="85559"/>
                  </a:lnTo>
                  <a:lnTo>
                    <a:pt x="3960876" y="1147343"/>
                  </a:lnTo>
                  <a:lnTo>
                    <a:pt x="3954152" y="1180650"/>
                  </a:lnTo>
                  <a:lnTo>
                    <a:pt x="3935817" y="1207850"/>
                  </a:lnTo>
                  <a:lnTo>
                    <a:pt x="3908621" y="1226190"/>
                  </a:lnTo>
                  <a:lnTo>
                    <a:pt x="3875316" y="1232916"/>
                  </a:lnTo>
                  <a:lnTo>
                    <a:pt x="85559" y="1232916"/>
                  </a:lnTo>
                  <a:lnTo>
                    <a:pt x="52254" y="1226190"/>
                  </a:lnTo>
                  <a:lnTo>
                    <a:pt x="25058" y="1207850"/>
                  </a:lnTo>
                  <a:lnTo>
                    <a:pt x="6723" y="1180650"/>
                  </a:lnTo>
                  <a:lnTo>
                    <a:pt x="0" y="1147343"/>
                  </a:lnTo>
                  <a:lnTo>
                    <a:pt x="0" y="85559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4280" y="2660899"/>
            <a:ext cx="33064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3.3</a:t>
            </a:r>
            <a:r>
              <a:rPr dirty="0" sz="1400" spc="4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DX実現に向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5">
                <a:latin typeface="Meiryo UI"/>
                <a:cs typeface="Meiryo UI"/>
              </a:rPr>
              <a:t>IT</a:t>
            </a:r>
            <a:r>
              <a:rPr dirty="0" sz="1400" spc="-10">
                <a:latin typeface="Meiryo UI"/>
                <a:cs typeface="Meiryo UI"/>
              </a:rPr>
              <a:t>シ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 spc="-5">
                <a:latin typeface="Meiryo UI"/>
                <a:cs typeface="Meiryo UI"/>
              </a:rPr>
              <a:t>構</a:t>
            </a:r>
            <a:r>
              <a:rPr dirty="0" sz="1400">
                <a:latin typeface="Meiryo UI"/>
                <a:cs typeface="Meiryo UI"/>
              </a:rPr>
              <a:t>築</a:t>
            </a:r>
            <a:r>
              <a:rPr dirty="0" sz="1400" spc="-10">
                <a:latin typeface="Meiryo UI"/>
                <a:cs typeface="Meiryo UI"/>
              </a:rPr>
              <a:t>における </a:t>
            </a:r>
            <a:r>
              <a:rPr dirty="0" sz="1400">
                <a:latin typeface="Meiryo UI"/>
                <a:cs typeface="Meiryo UI"/>
              </a:rPr>
              <a:t>コス</a:t>
            </a:r>
            <a:r>
              <a:rPr dirty="0" sz="1400" spc="5">
                <a:latin typeface="Meiryo UI"/>
                <a:cs typeface="Meiryo UI"/>
              </a:rPr>
              <a:t>ト・リス</a:t>
            </a:r>
            <a:r>
              <a:rPr dirty="0" sz="1400" spc="-15">
                <a:latin typeface="Meiryo UI"/>
                <a:cs typeface="Meiryo UI"/>
              </a:rPr>
              <a:t>ク低</a:t>
            </a:r>
            <a:r>
              <a:rPr dirty="0" sz="1400">
                <a:latin typeface="Meiryo UI"/>
                <a:cs typeface="Meiryo UI"/>
              </a:rPr>
              <a:t>減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めの</a:t>
            </a:r>
            <a:r>
              <a:rPr dirty="0" sz="1400" spc="-5">
                <a:latin typeface="Meiryo UI"/>
                <a:cs typeface="Meiryo UI"/>
              </a:rPr>
              <a:t>対</a:t>
            </a:r>
            <a:r>
              <a:rPr dirty="0" sz="1400">
                <a:latin typeface="Meiryo UI"/>
                <a:cs typeface="Meiryo UI"/>
              </a:rPr>
              <a:t>応策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458" y="3087768"/>
            <a:ext cx="35153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DX参照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 spc="-10">
                <a:latin typeface="Meiryo UI"/>
                <a:cs typeface="Meiryo UI"/>
              </a:rPr>
              <a:t>キテ</a:t>
            </a:r>
            <a:r>
              <a:rPr dirty="0" sz="1400" spc="-15">
                <a:latin typeface="Meiryo UI"/>
                <a:cs typeface="Meiryo UI"/>
              </a:rPr>
              <a:t>ク</a:t>
            </a:r>
            <a:r>
              <a:rPr dirty="0" sz="1400">
                <a:latin typeface="Meiryo UI"/>
                <a:cs typeface="Meiryo UI"/>
              </a:rPr>
              <a:t>チ</a:t>
            </a:r>
            <a:r>
              <a:rPr dirty="0" sz="1400" spc="-5">
                <a:latin typeface="Meiryo UI"/>
                <a:cs typeface="Meiryo UI"/>
              </a:rPr>
              <a:t>ャ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策定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②	協調領域に</a:t>
            </a:r>
            <a:r>
              <a:rPr dirty="0" sz="1400" spc="5">
                <a:latin typeface="Meiryo UI"/>
                <a:cs typeface="Meiryo UI"/>
              </a:rPr>
              <a:t>お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共通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ッ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ム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構築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3923" y="5550408"/>
            <a:ext cx="4055745" cy="1134110"/>
            <a:chOff x="153923" y="5550408"/>
            <a:chExt cx="4055745" cy="113411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923" y="5550408"/>
              <a:ext cx="4055364" cy="10942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971" y="5574792"/>
              <a:ext cx="3506724" cy="11094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167" y="5577840"/>
              <a:ext cx="3960876" cy="9997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1167" y="5577843"/>
              <a:ext cx="3961129" cy="1000125"/>
            </a:xfrm>
            <a:custGeom>
              <a:avLst/>
              <a:gdLst/>
              <a:ahLst/>
              <a:cxnLst/>
              <a:rect l="l" t="t" r="r" b="b"/>
              <a:pathLst>
                <a:path w="3961129" h="1000125">
                  <a:moveTo>
                    <a:pt x="0" y="70446"/>
                  </a:moveTo>
                  <a:lnTo>
                    <a:pt x="5537" y="43023"/>
                  </a:lnTo>
                  <a:lnTo>
                    <a:pt x="20635" y="20631"/>
                  </a:lnTo>
                  <a:lnTo>
                    <a:pt x="43028" y="5535"/>
                  </a:lnTo>
                  <a:lnTo>
                    <a:pt x="70446" y="0"/>
                  </a:lnTo>
                  <a:lnTo>
                    <a:pt x="3890429" y="0"/>
                  </a:lnTo>
                  <a:lnTo>
                    <a:pt x="3917847" y="5535"/>
                  </a:lnTo>
                  <a:lnTo>
                    <a:pt x="3940240" y="20631"/>
                  </a:lnTo>
                  <a:lnTo>
                    <a:pt x="3955338" y="43023"/>
                  </a:lnTo>
                  <a:lnTo>
                    <a:pt x="3960876" y="70446"/>
                  </a:lnTo>
                  <a:lnTo>
                    <a:pt x="3960876" y="929284"/>
                  </a:lnTo>
                  <a:lnTo>
                    <a:pt x="3955338" y="956710"/>
                  </a:lnTo>
                  <a:lnTo>
                    <a:pt x="3940240" y="979106"/>
                  </a:lnTo>
                  <a:lnTo>
                    <a:pt x="3917847" y="994206"/>
                  </a:lnTo>
                  <a:lnTo>
                    <a:pt x="3890429" y="999744"/>
                  </a:lnTo>
                  <a:lnTo>
                    <a:pt x="70446" y="999744"/>
                  </a:lnTo>
                  <a:lnTo>
                    <a:pt x="43028" y="994206"/>
                  </a:lnTo>
                  <a:lnTo>
                    <a:pt x="20635" y="979106"/>
                  </a:lnTo>
                  <a:lnTo>
                    <a:pt x="5537" y="956710"/>
                  </a:lnTo>
                  <a:lnTo>
                    <a:pt x="0" y="929284"/>
                  </a:lnTo>
                  <a:lnTo>
                    <a:pt x="0" y="70446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99647" y="5638162"/>
            <a:ext cx="322770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3.6</a:t>
            </a:r>
            <a:r>
              <a:rPr dirty="0" sz="1400" spc="430">
                <a:latin typeface="Meiryo UI"/>
                <a:cs typeface="Meiryo UI"/>
              </a:rPr>
              <a:t> </a:t>
            </a:r>
            <a:r>
              <a:rPr dirty="0" sz="1400" spc="-5">
                <a:latin typeface="Meiryo UI"/>
                <a:cs typeface="Meiryo UI"/>
              </a:rPr>
              <a:t>IT</a:t>
            </a:r>
            <a:r>
              <a:rPr dirty="0" sz="1400" spc="5">
                <a:latin typeface="Meiryo UI"/>
                <a:cs typeface="Meiryo UI"/>
              </a:rPr>
              <a:t>システ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>
                <a:latin typeface="Meiryo UI"/>
                <a:cs typeface="Meiryo UI"/>
              </a:rPr>
              <a:t>刷</a:t>
            </a:r>
            <a:r>
              <a:rPr dirty="0" sz="1400" spc="-15">
                <a:latin typeface="Meiryo UI"/>
                <a:cs typeface="Meiryo UI"/>
              </a:rPr>
              <a:t>新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見通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明</a:t>
            </a:r>
            <a:r>
              <a:rPr dirty="0" sz="1400" spc="-15">
                <a:latin typeface="Meiryo UI"/>
                <a:cs typeface="Meiryo UI"/>
              </a:rPr>
              <a:t>確</a:t>
            </a:r>
            <a:r>
              <a:rPr dirty="0" sz="1400">
                <a:latin typeface="Meiryo UI"/>
                <a:cs typeface="Meiryo UI"/>
              </a:rPr>
              <a:t>化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</a:t>
            </a:r>
            <a:r>
              <a:rPr dirty="0" sz="1400" spc="5">
                <a:latin typeface="Meiryo UI"/>
                <a:cs typeface="Meiryo UI"/>
              </a:rPr>
              <a:t>ロー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5">
                <a:latin typeface="Meiryo UI"/>
                <a:cs typeface="Meiryo UI"/>
              </a:rPr>
              <a:t>マ</a:t>
            </a:r>
            <a:r>
              <a:rPr dirty="0" sz="1400">
                <a:latin typeface="Meiryo UI"/>
                <a:cs typeface="Meiryo UI"/>
              </a:rPr>
              <a:t>ップ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②	社会イ</a:t>
            </a:r>
            <a:r>
              <a:rPr dirty="0" sz="1400" spc="-5">
                <a:latin typeface="Meiryo UI"/>
                <a:cs typeface="Meiryo UI"/>
              </a:rPr>
              <a:t>ンフ</a:t>
            </a:r>
            <a:r>
              <a:rPr dirty="0" sz="1400">
                <a:latin typeface="Meiryo UI"/>
                <a:cs typeface="Meiryo UI"/>
              </a:rPr>
              <a:t>ラ関係業種</a:t>
            </a:r>
            <a:r>
              <a:rPr dirty="0" sz="1400" spc="-10">
                <a:latin typeface="Meiryo UI"/>
                <a:cs typeface="Meiryo UI"/>
              </a:rPr>
              <a:t>への</a:t>
            </a:r>
            <a:r>
              <a:rPr dirty="0" sz="1400">
                <a:latin typeface="Meiryo UI"/>
                <a:cs typeface="Meiryo UI"/>
              </a:rPr>
              <a:t>対応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③	国際</a:t>
            </a:r>
            <a:r>
              <a:rPr dirty="0" sz="1400" spc="5">
                <a:latin typeface="Meiryo UI"/>
                <a:cs typeface="Meiryo UI"/>
              </a:rPr>
              <a:t>ルー</a:t>
            </a:r>
            <a:r>
              <a:rPr dirty="0" sz="1400" spc="-10">
                <a:latin typeface="Meiryo UI"/>
                <a:cs typeface="Meiryo UI"/>
              </a:rPr>
              <a:t>ル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照</a:t>
            </a:r>
            <a:r>
              <a:rPr dirty="0" sz="1400" spc="-15">
                <a:latin typeface="Meiryo UI"/>
                <a:cs typeface="Meiryo UI"/>
              </a:rPr>
              <a:t>ら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5">
                <a:latin typeface="Meiryo UI"/>
                <a:cs typeface="Meiryo UI"/>
              </a:rPr>
              <a:t>た</a:t>
            </a:r>
            <a:r>
              <a:rPr dirty="0" sz="1400">
                <a:latin typeface="Meiryo UI"/>
                <a:cs typeface="Meiryo UI"/>
              </a:rPr>
              <a:t>ク</a:t>
            </a:r>
            <a:r>
              <a:rPr dirty="0" sz="1400" spc="-15">
                <a:latin typeface="Meiryo UI"/>
                <a:cs typeface="Meiryo UI"/>
              </a:rPr>
              <a:t>ラウ</a:t>
            </a:r>
            <a:r>
              <a:rPr dirty="0" sz="1400" spc="-10">
                <a:latin typeface="Meiryo UI"/>
                <a:cs typeface="Meiryo UI"/>
              </a:rPr>
              <a:t>ド</a:t>
            </a:r>
            <a:r>
              <a:rPr dirty="0" sz="1400">
                <a:latin typeface="Meiryo UI"/>
                <a:cs typeface="Meiryo UI"/>
              </a:rPr>
              <a:t>標準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構</a:t>
            </a:r>
            <a:r>
              <a:rPr dirty="0" sz="1400">
                <a:latin typeface="Meiryo UI"/>
                <a:cs typeface="Meiryo UI"/>
              </a:rPr>
              <a:t>築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400" y="3752088"/>
            <a:ext cx="4055745" cy="1175385"/>
            <a:chOff x="152400" y="3752088"/>
            <a:chExt cx="4055745" cy="1175385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400" y="3752088"/>
              <a:ext cx="4055364" cy="1175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972" y="3817620"/>
              <a:ext cx="3895343" cy="11079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644" y="3779520"/>
              <a:ext cx="3960876" cy="10805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9644" y="3779526"/>
              <a:ext cx="3961129" cy="1080770"/>
            </a:xfrm>
            <a:custGeom>
              <a:avLst/>
              <a:gdLst/>
              <a:ahLst/>
              <a:cxnLst/>
              <a:rect l="l" t="t" r="r" b="b"/>
              <a:pathLst>
                <a:path w="3961129" h="1080770">
                  <a:moveTo>
                    <a:pt x="0" y="76136"/>
                  </a:moveTo>
                  <a:lnTo>
                    <a:pt x="5983" y="46500"/>
                  </a:lnTo>
                  <a:lnTo>
                    <a:pt x="22299" y="22299"/>
                  </a:lnTo>
                  <a:lnTo>
                    <a:pt x="46500" y="5983"/>
                  </a:lnTo>
                  <a:lnTo>
                    <a:pt x="76136" y="0"/>
                  </a:lnTo>
                  <a:lnTo>
                    <a:pt x="3884739" y="0"/>
                  </a:lnTo>
                  <a:lnTo>
                    <a:pt x="3914375" y="5983"/>
                  </a:lnTo>
                  <a:lnTo>
                    <a:pt x="3938576" y="22299"/>
                  </a:lnTo>
                  <a:lnTo>
                    <a:pt x="3954892" y="46500"/>
                  </a:lnTo>
                  <a:lnTo>
                    <a:pt x="3960876" y="76136"/>
                  </a:lnTo>
                  <a:lnTo>
                    <a:pt x="3960876" y="1004366"/>
                  </a:lnTo>
                  <a:lnTo>
                    <a:pt x="3954892" y="1034004"/>
                  </a:lnTo>
                  <a:lnTo>
                    <a:pt x="3938576" y="1058210"/>
                  </a:lnTo>
                  <a:lnTo>
                    <a:pt x="3914375" y="1074530"/>
                  </a:lnTo>
                  <a:lnTo>
                    <a:pt x="3884739" y="1080515"/>
                  </a:lnTo>
                  <a:lnTo>
                    <a:pt x="76136" y="1080515"/>
                  </a:lnTo>
                  <a:lnTo>
                    <a:pt x="46500" y="1074530"/>
                  </a:lnTo>
                  <a:lnTo>
                    <a:pt x="22299" y="1058210"/>
                  </a:lnTo>
                  <a:lnTo>
                    <a:pt x="5983" y="1034004"/>
                  </a:lnTo>
                  <a:lnTo>
                    <a:pt x="0" y="1004366"/>
                  </a:lnTo>
                  <a:lnTo>
                    <a:pt x="0" y="76136"/>
                  </a:lnTo>
                  <a:close/>
                </a:path>
              </a:pathLst>
            </a:custGeom>
            <a:ln w="9143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01059" y="3880391"/>
            <a:ext cx="361569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3.4</a:t>
            </a:r>
            <a:r>
              <a:rPr dirty="0" sz="1400" spc="430">
                <a:latin typeface="Meiryo UI"/>
                <a:cs typeface="Meiryo UI"/>
              </a:rPr>
              <a:t> </a:t>
            </a:r>
            <a:r>
              <a:rPr dirty="0" sz="1400" spc="5">
                <a:latin typeface="Meiryo UI"/>
                <a:cs typeface="Meiryo UI"/>
              </a:rPr>
              <a:t>ユー</a:t>
            </a:r>
            <a:r>
              <a:rPr dirty="0" sz="1400" spc="-5">
                <a:latin typeface="Meiryo UI"/>
                <a:cs typeface="Meiryo UI"/>
              </a:rPr>
              <a:t>ザ</a:t>
            </a:r>
            <a:r>
              <a:rPr dirty="0" sz="1400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 spc="-10">
                <a:latin typeface="Meiryo UI"/>
                <a:cs typeface="Meiryo UI"/>
              </a:rPr>
              <a:t>・ベ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ダ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企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>
                <a:latin typeface="Meiryo UI"/>
                <a:cs typeface="Meiryo UI"/>
              </a:rPr>
              <a:t>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目</a:t>
            </a:r>
            <a:r>
              <a:rPr dirty="0" sz="1400" spc="-15">
                <a:latin typeface="Meiryo UI"/>
                <a:cs typeface="Meiryo UI"/>
              </a:rPr>
              <a:t>指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 spc="-10">
                <a:latin typeface="Meiryo UI"/>
                <a:cs typeface="Meiryo UI"/>
              </a:rPr>
              <a:t>べ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 spc="-15">
                <a:latin typeface="Meiryo UI"/>
                <a:cs typeface="Meiryo UI"/>
              </a:rPr>
              <a:t>姿</a:t>
            </a:r>
            <a:r>
              <a:rPr dirty="0" sz="1400">
                <a:latin typeface="Meiryo UI"/>
                <a:cs typeface="Meiryo UI"/>
              </a:rPr>
              <a:t>と 双方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新た</a:t>
            </a:r>
            <a:r>
              <a:rPr dirty="0" sz="1400" spc="-5">
                <a:latin typeface="Meiryo UI"/>
                <a:cs typeface="Meiryo UI"/>
              </a:rPr>
              <a:t>な関係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059" y="4307260"/>
            <a:ext cx="319659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ウ</a:t>
            </a:r>
            <a:r>
              <a:rPr dirty="0" sz="1400" spc="-5">
                <a:latin typeface="Meiryo UI"/>
                <a:cs typeface="Meiryo UI"/>
              </a:rPr>
              <a:t>ォ</a:t>
            </a:r>
            <a:r>
              <a:rPr dirty="0" sz="1400" spc="5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タ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ール</a:t>
            </a:r>
            <a:r>
              <a:rPr dirty="0" sz="1400" spc="-5">
                <a:latin typeface="Meiryo UI"/>
                <a:cs typeface="Meiryo UI"/>
              </a:rPr>
              <a:t>型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開</a:t>
            </a:r>
            <a:r>
              <a:rPr dirty="0" sz="1400">
                <a:latin typeface="Meiryo UI"/>
                <a:cs typeface="Meiryo UI"/>
              </a:rPr>
              <a:t>発に</a:t>
            </a:r>
            <a:r>
              <a:rPr dirty="0" sz="1400" spc="-15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契</a:t>
            </a:r>
            <a:r>
              <a:rPr dirty="0" sz="1400">
                <a:latin typeface="Meiryo UI"/>
                <a:cs typeface="Meiryo UI"/>
              </a:rPr>
              <a:t>約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②	</a:t>
            </a: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5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開発に</a:t>
            </a:r>
            <a:r>
              <a:rPr dirty="0" sz="1400" spc="-15">
                <a:latin typeface="Meiryo UI"/>
                <a:cs typeface="Meiryo UI"/>
              </a:rPr>
              <a:t>関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 spc="-15">
                <a:latin typeface="Meiryo UI"/>
                <a:cs typeface="Meiryo UI"/>
              </a:rPr>
              <a:t>契</a:t>
            </a:r>
            <a:r>
              <a:rPr dirty="0" sz="1400">
                <a:latin typeface="Meiryo UI"/>
                <a:cs typeface="Meiryo UI"/>
              </a:rPr>
              <a:t>約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58055" y="1014983"/>
            <a:ext cx="5495925" cy="672465"/>
            <a:chOff x="4258055" y="1014983"/>
            <a:chExt cx="5495925" cy="672465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58055" y="1025651"/>
              <a:ext cx="5495543" cy="5989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71771" y="1014983"/>
              <a:ext cx="5379719" cy="6720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5299" y="1053084"/>
              <a:ext cx="5401055" cy="5044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305299" y="1053085"/>
              <a:ext cx="5401310" cy="504825"/>
            </a:xfrm>
            <a:custGeom>
              <a:avLst/>
              <a:gdLst/>
              <a:ahLst/>
              <a:cxnLst/>
              <a:rect l="l" t="t" r="r" b="b"/>
              <a:pathLst>
                <a:path w="5401309" h="504825">
                  <a:moveTo>
                    <a:pt x="0" y="84074"/>
                  </a:moveTo>
                  <a:lnTo>
                    <a:pt x="6607" y="51349"/>
                  </a:lnTo>
                  <a:lnTo>
                    <a:pt x="24625" y="24625"/>
                  </a:lnTo>
                  <a:lnTo>
                    <a:pt x="51349" y="6607"/>
                  </a:lnTo>
                  <a:lnTo>
                    <a:pt x="84074" y="0"/>
                  </a:lnTo>
                  <a:lnTo>
                    <a:pt x="5316982" y="0"/>
                  </a:lnTo>
                  <a:lnTo>
                    <a:pt x="5349706" y="6607"/>
                  </a:lnTo>
                  <a:lnTo>
                    <a:pt x="5376430" y="24625"/>
                  </a:lnTo>
                  <a:lnTo>
                    <a:pt x="5394448" y="51349"/>
                  </a:lnTo>
                  <a:lnTo>
                    <a:pt x="5401056" y="84074"/>
                  </a:lnTo>
                  <a:lnTo>
                    <a:pt x="5401056" y="420370"/>
                  </a:lnTo>
                  <a:lnTo>
                    <a:pt x="5394448" y="453094"/>
                  </a:lnTo>
                  <a:lnTo>
                    <a:pt x="5376430" y="479818"/>
                  </a:lnTo>
                  <a:lnTo>
                    <a:pt x="5349706" y="497836"/>
                  </a:lnTo>
                  <a:lnTo>
                    <a:pt x="5316982" y="504444"/>
                  </a:lnTo>
                  <a:lnTo>
                    <a:pt x="84074" y="504444"/>
                  </a:lnTo>
                  <a:lnTo>
                    <a:pt x="51349" y="497836"/>
                  </a:lnTo>
                  <a:lnTo>
                    <a:pt x="24625" y="479818"/>
                  </a:lnTo>
                  <a:lnTo>
                    <a:pt x="6607" y="453094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08273" y="1078703"/>
            <a:ext cx="51085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eiryo UI"/>
                <a:cs typeface="Meiryo UI"/>
              </a:rPr>
              <a:t>骨子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具体化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整</a:t>
            </a:r>
            <a:r>
              <a:rPr dirty="0" sz="1400">
                <a:latin typeface="Meiryo UI"/>
                <a:cs typeface="Meiryo UI"/>
              </a:rPr>
              <a:t>理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秋</a:t>
            </a:r>
            <a:r>
              <a:rPr dirty="0" sz="1400" spc="-15">
                <a:latin typeface="Meiryo UI"/>
                <a:cs typeface="Meiryo UI"/>
              </a:rPr>
              <a:t>頃</a:t>
            </a:r>
            <a:r>
              <a:rPr dirty="0" sz="1400">
                <a:latin typeface="Meiryo UI"/>
                <a:cs typeface="Meiryo UI"/>
              </a:rPr>
              <a:t>に成</a:t>
            </a:r>
            <a:r>
              <a:rPr dirty="0" sz="1400" spc="-15">
                <a:latin typeface="Meiryo UI"/>
                <a:cs typeface="Meiryo UI"/>
              </a:rPr>
              <a:t>案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 spc="-5">
                <a:latin typeface="Meiryo UI"/>
                <a:cs typeface="Meiryo UI"/>
              </a:rPr>
              <a:t>そ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後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先</a:t>
            </a:r>
            <a:r>
              <a:rPr dirty="0" sz="1400" spc="-15">
                <a:latin typeface="Meiryo UI"/>
                <a:cs typeface="Meiryo UI"/>
              </a:rPr>
              <a:t>行</a:t>
            </a:r>
            <a:r>
              <a:rPr dirty="0" sz="1400">
                <a:latin typeface="Meiryo UI"/>
                <a:cs typeface="Meiryo UI"/>
              </a:rPr>
              <a:t>事</a:t>
            </a:r>
            <a:r>
              <a:rPr dirty="0" sz="1400" spc="-15">
                <a:latin typeface="Meiryo UI"/>
                <a:cs typeface="Meiryo UI"/>
              </a:rPr>
              <a:t>例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充実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検討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400" spc="280">
                <a:latin typeface="Meiryo UI"/>
                <a:cs typeface="Meiryo UI"/>
              </a:rPr>
              <a:t>→IT</a:t>
            </a:r>
            <a:r>
              <a:rPr dirty="0" sz="1400">
                <a:latin typeface="Meiryo UI"/>
                <a:cs typeface="Meiryo UI"/>
              </a:rPr>
              <a:t>経営指標、</a:t>
            </a:r>
            <a:r>
              <a:rPr dirty="0" sz="1400" spc="-15">
                <a:latin typeface="Meiryo UI"/>
                <a:cs typeface="Meiryo UI"/>
              </a:rPr>
              <a:t>コ</a:t>
            </a:r>
            <a:r>
              <a:rPr dirty="0" sz="1400" spc="-10">
                <a:latin typeface="Meiryo UI"/>
                <a:cs typeface="Meiryo UI"/>
              </a:rPr>
              <a:t>ーポ</a:t>
            </a:r>
            <a:r>
              <a:rPr dirty="0" sz="1400" spc="-15">
                <a:latin typeface="Meiryo UI"/>
                <a:cs typeface="Meiryo UI"/>
              </a:rPr>
              <a:t>レ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10">
                <a:latin typeface="Meiryo UI"/>
                <a:cs typeface="Meiryo UI"/>
              </a:rPr>
              <a:t>ガ</a:t>
            </a:r>
            <a:r>
              <a:rPr dirty="0" sz="1400" spc="-5">
                <a:latin typeface="Meiryo UI"/>
                <a:cs typeface="Meiryo UI"/>
              </a:rPr>
              <a:t>バ</a:t>
            </a:r>
            <a:r>
              <a:rPr dirty="0" sz="1400">
                <a:latin typeface="Meiryo UI"/>
                <a:cs typeface="Meiryo UI"/>
              </a:rPr>
              <a:t>ナ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 spc="5">
                <a:latin typeface="Meiryo UI"/>
                <a:cs typeface="Meiryo UI"/>
              </a:rPr>
              <a:t>ス</a:t>
            </a:r>
            <a:r>
              <a:rPr dirty="0" sz="1400">
                <a:latin typeface="Meiryo UI"/>
                <a:cs typeface="Meiryo UI"/>
              </a:rPr>
              <a:t>に反映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258055" y="1592580"/>
            <a:ext cx="5495925" cy="917575"/>
            <a:chOff x="4258055" y="1592580"/>
            <a:chExt cx="5495925" cy="917575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58055" y="1592580"/>
              <a:ext cx="5495543" cy="89611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61103" y="1609344"/>
              <a:ext cx="5434583" cy="9006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05299" y="1620012"/>
              <a:ext cx="5401055" cy="8016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05299" y="1620006"/>
              <a:ext cx="5401310" cy="802005"/>
            </a:xfrm>
            <a:custGeom>
              <a:avLst/>
              <a:gdLst/>
              <a:ahLst/>
              <a:cxnLst/>
              <a:rect l="l" t="t" r="r" b="b"/>
              <a:pathLst>
                <a:path w="5401309" h="80200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5329656" y="0"/>
                  </a:lnTo>
                  <a:lnTo>
                    <a:pt x="5357448" y="5610"/>
                  </a:lnTo>
                  <a:lnTo>
                    <a:pt x="5380143" y="20912"/>
                  </a:lnTo>
                  <a:lnTo>
                    <a:pt x="5395445" y="43607"/>
                  </a:lnTo>
                  <a:lnTo>
                    <a:pt x="5401056" y="71399"/>
                  </a:lnTo>
                  <a:lnTo>
                    <a:pt x="5401056" y="730237"/>
                  </a:lnTo>
                  <a:lnTo>
                    <a:pt x="5395445" y="758027"/>
                  </a:lnTo>
                  <a:lnTo>
                    <a:pt x="5380143" y="780718"/>
                  </a:lnTo>
                  <a:lnTo>
                    <a:pt x="5357448" y="796015"/>
                  </a:lnTo>
                  <a:lnTo>
                    <a:pt x="5329656" y="801624"/>
                  </a:lnTo>
                  <a:lnTo>
                    <a:pt x="71399" y="801624"/>
                  </a:lnTo>
                  <a:lnTo>
                    <a:pt x="43607" y="796015"/>
                  </a:lnTo>
                  <a:lnTo>
                    <a:pt x="20912" y="780718"/>
                  </a:lnTo>
                  <a:lnTo>
                    <a:pt x="5610" y="758027"/>
                  </a:lnTo>
                  <a:lnTo>
                    <a:pt x="0" y="730237"/>
                  </a:lnTo>
                  <a:lnTo>
                    <a:pt x="0" y="71399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404572" y="1687459"/>
            <a:ext cx="515556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有識者と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め、</a:t>
            </a:r>
            <a:r>
              <a:rPr dirty="0" sz="1400">
                <a:latin typeface="Meiryo UI"/>
                <a:cs typeface="Meiryo UI"/>
              </a:rPr>
              <a:t>指</a:t>
            </a:r>
            <a:r>
              <a:rPr dirty="0" sz="1400" spc="-15">
                <a:latin typeface="Meiryo UI"/>
                <a:cs typeface="Meiryo UI"/>
              </a:rPr>
              <a:t>標</a:t>
            </a:r>
            <a:r>
              <a:rPr dirty="0" sz="1400">
                <a:latin typeface="Meiryo UI"/>
                <a:cs typeface="Meiryo UI"/>
              </a:rPr>
              <a:t>案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具</a:t>
            </a:r>
            <a:r>
              <a:rPr dirty="0" sz="1400" spc="-15">
                <a:latin typeface="Meiryo UI"/>
                <a:cs typeface="Meiryo UI"/>
              </a:rPr>
              <a:t>体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年</a:t>
            </a:r>
            <a:r>
              <a:rPr dirty="0" sz="1400" spc="-15">
                <a:latin typeface="Meiryo UI"/>
                <a:cs typeface="Meiryo UI"/>
              </a:rPr>
              <a:t>度</a:t>
            </a:r>
            <a:r>
              <a:rPr dirty="0" sz="1400">
                <a:latin typeface="Meiryo UI"/>
                <a:cs typeface="Meiryo UI"/>
              </a:rPr>
              <a:t>内目</a:t>
            </a:r>
            <a:r>
              <a:rPr dirty="0" sz="1400" spc="-15">
                <a:latin typeface="Meiryo UI"/>
                <a:cs typeface="Meiryo UI"/>
              </a:rPr>
              <a:t>途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成案</a:t>
            </a:r>
            <a:endParaRPr sz="1400">
              <a:latin typeface="Meiryo UI"/>
              <a:cs typeface="Meiryo UI"/>
            </a:endParaRPr>
          </a:p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②	2019年度以降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中立</a:t>
            </a:r>
            <a:r>
              <a:rPr dirty="0" sz="1400" spc="-15">
                <a:latin typeface="Meiryo UI"/>
                <a:cs typeface="Meiryo UI"/>
              </a:rPr>
              <a:t>的</a:t>
            </a:r>
            <a:r>
              <a:rPr dirty="0" sz="1400" spc="-5">
                <a:latin typeface="Meiryo UI"/>
                <a:cs typeface="Meiryo UI"/>
              </a:rPr>
              <a:t>な診断</a:t>
            </a:r>
            <a:r>
              <a:rPr dirty="0" sz="1400" spc="-10">
                <a:latin typeface="Meiryo UI"/>
                <a:cs typeface="Meiryo UI"/>
              </a:rPr>
              <a:t>スキーム</a:t>
            </a:r>
            <a:r>
              <a:rPr dirty="0" sz="1400" spc="-2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構築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向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予</a:t>
            </a:r>
            <a:r>
              <a:rPr dirty="0" sz="1400">
                <a:latin typeface="Meiryo UI"/>
                <a:cs typeface="Meiryo UI"/>
              </a:rPr>
              <a:t>算要 求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実施</a:t>
            </a:r>
            <a:r>
              <a:rPr dirty="0" sz="1400" spc="-5">
                <a:latin typeface="Meiryo UI"/>
                <a:cs typeface="Meiryo UI"/>
              </a:rPr>
              <a:t>する</a:t>
            </a:r>
            <a:r>
              <a:rPr dirty="0" sz="1400">
                <a:latin typeface="Meiryo UI"/>
                <a:cs typeface="Meiryo UI"/>
              </a:rPr>
              <a:t>と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に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体</a:t>
            </a:r>
            <a:r>
              <a:rPr dirty="0" sz="1400" spc="-15">
                <a:latin typeface="Meiryo UI"/>
                <a:cs typeface="Meiryo UI"/>
              </a:rPr>
              <a:t>制</a:t>
            </a:r>
            <a:r>
              <a:rPr dirty="0" sz="1400">
                <a:latin typeface="Meiryo UI"/>
                <a:cs typeface="Meiryo UI"/>
              </a:rPr>
              <a:t>構築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向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>
                <a:latin typeface="Meiryo UI"/>
                <a:cs typeface="Meiryo UI"/>
              </a:rPr>
              <a:t>て</a:t>
            </a:r>
            <a:r>
              <a:rPr dirty="0" sz="1400" spc="-20">
                <a:latin typeface="Meiryo UI"/>
                <a:cs typeface="Meiryo UI"/>
              </a:rPr>
              <a:t>IPA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>
                <a:latin typeface="Meiryo UI"/>
                <a:cs typeface="Meiryo UI"/>
              </a:rPr>
              <a:t>調整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258055" y="2456687"/>
            <a:ext cx="5495925" cy="1346200"/>
            <a:chOff x="4258055" y="2456687"/>
            <a:chExt cx="5495925" cy="1346200"/>
          </a:xfrm>
        </p:grpSpPr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58055" y="2456687"/>
              <a:ext cx="5495543" cy="13274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68723" y="2476500"/>
              <a:ext cx="5411723" cy="132587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05299" y="2484120"/>
              <a:ext cx="5401055" cy="123291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05299" y="2484118"/>
              <a:ext cx="5401310" cy="1233170"/>
            </a:xfrm>
            <a:custGeom>
              <a:avLst/>
              <a:gdLst/>
              <a:ahLst/>
              <a:cxnLst/>
              <a:rect l="l" t="t" r="r" b="b"/>
              <a:pathLst>
                <a:path w="5401309" h="1233170">
                  <a:moveTo>
                    <a:pt x="0" y="98742"/>
                  </a:moveTo>
                  <a:lnTo>
                    <a:pt x="7759" y="60307"/>
                  </a:lnTo>
                  <a:lnTo>
                    <a:pt x="28921" y="28921"/>
                  </a:lnTo>
                  <a:lnTo>
                    <a:pt x="60307" y="7759"/>
                  </a:lnTo>
                  <a:lnTo>
                    <a:pt x="98742" y="0"/>
                  </a:lnTo>
                  <a:lnTo>
                    <a:pt x="5302313" y="0"/>
                  </a:lnTo>
                  <a:lnTo>
                    <a:pt x="5340748" y="7759"/>
                  </a:lnTo>
                  <a:lnTo>
                    <a:pt x="5372134" y="28921"/>
                  </a:lnTo>
                  <a:lnTo>
                    <a:pt x="5393296" y="60307"/>
                  </a:lnTo>
                  <a:lnTo>
                    <a:pt x="5401056" y="98742"/>
                  </a:lnTo>
                  <a:lnTo>
                    <a:pt x="5401056" y="1134173"/>
                  </a:lnTo>
                  <a:lnTo>
                    <a:pt x="5393296" y="1172608"/>
                  </a:lnTo>
                  <a:lnTo>
                    <a:pt x="5372134" y="1203994"/>
                  </a:lnTo>
                  <a:lnTo>
                    <a:pt x="5340748" y="1225156"/>
                  </a:lnTo>
                  <a:lnTo>
                    <a:pt x="5302313" y="1232915"/>
                  </a:lnTo>
                  <a:lnTo>
                    <a:pt x="98742" y="1232915"/>
                  </a:lnTo>
                  <a:lnTo>
                    <a:pt x="60307" y="1225156"/>
                  </a:lnTo>
                  <a:lnTo>
                    <a:pt x="28921" y="1203994"/>
                  </a:lnTo>
                  <a:lnTo>
                    <a:pt x="7759" y="1172608"/>
                  </a:lnTo>
                  <a:lnTo>
                    <a:pt x="0" y="1134173"/>
                  </a:lnTo>
                  <a:lnTo>
                    <a:pt x="0" y="98742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412601" y="2554219"/>
            <a:ext cx="513080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74295" indent="-343535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DX推進</a:t>
            </a:r>
            <a:r>
              <a:rPr dirty="0" sz="1400" spc="5">
                <a:latin typeface="Meiryo UI"/>
                <a:cs typeface="Meiryo UI"/>
              </a:rPr>
              <a:t>シス</a:t>
            </a:r>
            <a:r>
              <a:rPr dirty="0" sz="1400" spc="-10">
                <a:latin typeface="Meiryo UI"/>
                <a:cs typeface="Meiryo UI"/>
              </a:rPr>
              <a:t>テム</a:t>
            </a:r>
            <a:r>
              <a:rPr dirty="0" sz="1400">
                <a:latin typeface="Meiryo UI"/>
                <a:cs typeface="Meiryo UI"/>
              </a:rPr>
              <a:t>ガ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ンや</a:t>
            </a:r>
            <a:r>
              <a:rPr dirty="0" sz="1400" spc="5">
                <a:latin typeface="Meiryo UI"/>
                <a:cs typeface="Meiryo UI"/>
              </a:rPr>
              <a:t>「</a:t>
            </a:r>
            <a:r>
              <a:rPr dirty="0" sz="1400">
                <a:latin typeface="Meiryo UI"/>
                <a:cs typeface="Meiryo UI"/>
              </a:rPr>
              <a:t>見</a:t>
            </a:r>
            <a:r>
              <a:rPr dirty="0" sz="1400" spc="-15">
                <a:latin typeface="Meiryo UI"/>
                <a:cs typeface="Meiryo UI"/>
              </a:rPr>
              <a:t>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化</a:t>
            </a:r>
            <a:r>
              <a:rPr dirty="0" sz="1400" spc="-10">
                <a:latin typeface="Meiryo UI"/>
                <a:cs typeface="Meiryo UI"/>
              </a:rPr>
              <a:t>」</a:t>
            </a:r>
            <a:r>
              <a:rPr dirty="0" sz="1400">
                <a:latin typeface="Meiryo UI"/>
                <a:cs typeface="Meiryo UI"/>
              </a:rPr>
              <a:t>指</a:t>
            </a:r>
            <a:r>
              <a:rPr dirty="0" sz="1400" spc="-15">
                <a:latin typeface="Meiryo UI"/>
                <a:cs typeface="Meiryo UI"/>
              </a:rPr>
              <a:t>標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策</a:t>
            </a:r>
            <a:r>
              <a:rPr dirty="0" sz="1400" spc="-15">
                <a:latin typeface="Meiryo UI"/>
                <a:cs typeface="Meiryo UI"/>
              </a:rPr>
              <a:t>定</a:t>
            </a:r>
            <a:r>
              <a:rPr dirty="0" sz="1400" spc="-10">
                <a:latin typeface="Meiryo UI"/>
                <a:cs typeface="Meiryo UI"/>
              </a:rPr>
              <a:t>との</a:t>
            </a:r>
            <a:r>
              <a:rPr dirty="0" sz="1400">
                <a:latin typeface="Meiryo UI"/>
                <a:cs typeface="Meiryo UI"/>
              </a:rPr>
              <a:t>整</a:t>
            </a:r>
            <a:r>
              <a:rPr dirty="0" sz="1400" spc="-15">
                <a:latin typeface="Meiryo UI"/>
                <a:cs typeface="Meiryo UI"/>
              </a:rPr>
              <a:t>合</a:t>
            </a:r>
            <a:r>
              <a:rPr dirty="0" sz="1400">
                <a:latin typeface="Meiryo UI"/>
                <a:cs typeface="Meiryo UI"/>
              </a:rPr>
              <a:t>性を 図り</a:t>
            </a:r>
            <a:r>
              <a:rPr dirty="0" sz="1400" spc="-5">
                <a:latin typeface="Meiryo UI"/>
                <a:cs typeface="Meiryo UI"/>
              </a:rPr>
              <a:t>な</a:t>
            </a:r>
            <a:r>
              <a:rPr dirty="0" sz="1400" spc="5">
                <a:latin typeface="Meiryo UI"/>
                <a:cs typeface="Meiryo UI"/>
              </a:rPr>
              <a:t>が</a:t>
            </a:r>
            <a:r>
              <a:rPr dirty="0" sz="1400">
                <a:latin typeface="Meiryo UI"/>
                <a:cs typeface="Meiryo UI"/>
              </a:rPr>
              <a:t>ら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秋</a:t>
            </a:r>
            <a:r>
              <a:rPr dirty="0" sz="1400">
                <a:latin typeface="Meiryo UI"/>
                <a:cs typeface="Meiryo UI"/>
              </a:rPr>
              <a:t>以降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有識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交</a:t>
            </a:r>
            <a:r>
              <a:rPr dirty="0" sz="1400">
                <a:latin typeface="Meiryo UI"/>
                <a:cs typeface="Meiryo UI"/>
              </a:rPr>
              <a:t>えて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  <a:p>
            <a:pPr marL="355600" marR="5080" indent="-342900">
              <a:lnSpc>
                <a:spcPct val="100000"/>
              </a:lnSpc>
              <a:tabLst>
                <a:tab pos="355600" algn="l"/>
              </a:tabLst>
            </a:pPr>
            <a:r>
              <a:rPr dirty="0" sz="1400">
                <a:latin typeface="Meiryo UI"/>
                <a:cs typeface="Meiryo UI"/>
              </a:rPr>
              <a:t>②	協調領域に</a:t>
            </a:r>
            <a:r>
              <a:rPr dirty="0" sz="1400" spc="5">
                <a:latin typeface="Meiryo UI"/>
                <a:cs typeface="Meiryo UI"/>
              </a:rPr>
              <a:t>お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15">
                <a:latin typeface="Meiryo UI"/>
                <a:cs typeface="Meiryo UI"/>
              </a:rPr>
              <a:t>る</a:t>
            </a:r>
            <a:r>
              <a:rPr dirty="0" sz="1400">
                <a:latin typeface="Meiryo UI"/>
                <a:cs typeface="Meiryo UI"/>
              </a:rPr>
              <a:t>共通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ッ</a:t>
            </a:r>
            <a:r>
              <a:rPr dirty="0" sz="1400">
                <a:latin typeface="Meiryo UI"/>
                <a:cs typeface="Meiryo UI"/>
              </a:rPr>
              <a:t>ト</a:t>
            </a:r>
            <a:r>
              <a:rPr dirty="0" sz="1400" spc="-5">
                <a:latin typeface="Meiryo UI"/>
                <a:cs typeface="Meiryo UI"/>
              </a:rPr>
              <a:t>フォ</a:t>
            </a:r>
            <a:r>
              <a:rPr dirty="0" sz="1400" spc="-10">
                <a:latin typeface="Meiryo UI"/>
                <a:cs typeface="Meiryo UI"/>
              </a:rPr>
              <a:t>ー</a:t>
            </a:r>
            <a:r>
              <a:rPr dirty="0" sz="1400" spc="-20">
                <a:latin typeface="Meiryo UI"/>
                <a:cs typeface="Meiryo UI"/>
              </a:rPr>
              <a:t>ム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構</a:t>
            </a:r>
            <a:r>
              <a:rPr dirty="0" sz="1400" spc="-15">
                <a:latin typeface="Meiryo UI"/>
                <a:cs typeface="Meiryo UI"/>
              </a:rPr>
              <a:t>築</a:t>
            </a:r>
            <a:r>
              <a:rPr dirty="0" sz="1400">
                <a:latin typeface="Meiryo UI"/>
                <a:cs typeface="Meiryo UI"/>
              </a:rPr>
              <a:t>に向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保安</a:t>
            </a:r>
            <a:r>
              <a:rPr dirty="0" sz="1400" spc="-10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物流 等</a:t>
            </a:r>
            <a:r>
              <a:rPr dirty="0" sz="1400" spc="-5">
                <a:latin typeface="Meiryo UI"/>
                <a:cs typeface="Meiryo UI"/>
              </a:rPr>
              <a:t>をは</a:t>
            </a:r>
            <a:r>
              <a:rPr dirty="0" sz="1400">
                <a:latin typeface="Meiryo UI"/>
                <a:cs typeface="Meiryo UI"/>
              </a:rPr>
              <a:t>じ</a:t>
            </a:r>
            <a:r>
              <a:rPr dirty="0" sz="1400" spc="5">
                <a:latin typeface="Meiryo UI"/>
                <a:cs typeface="Meiryo UI"/>
              </a:rPr>
              <a:t>め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各業</a:t>
            </a:r>
            <a:r>
              <a:rPr dirty="0" sz="1400" spc="-15">
                <a:latin typeface="Meiryo UI"/>
                <a:cs typeface="Meiryo UI"/>
              </a:rPr>
              <a:t>界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5">
                <a:latin typeface="Meiryo UI"/>
                <a:cs typeface="Meiryo UI"/>
              </a:rPr>
              <a:t>ニ</a:t>
            </a:r>
            <a:r>
              <a:rPr dirty="0" sz="1400" spc="-10">
                <a:latin typeface="Meiryo UI"/>
                <a:cs typeface="Meiryo UI"/>
              </a:rPr>
              <a:t>ーズ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引</a:t>
            </a:r>
            <a:r>
              <a:rPr dirty="0" sz="1400" spc="-5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続</a:t>
            </a:r>
            <a:r>
              <a:rPr dirty="0" sz="1400" spc="-15">
                <a:latin typeface="Meiryo UI"/>
                <a:cs typeface="Meiryo UI"/>
              </a:rPr>
              <a:t>き</a:t>
            </a:r>
            <a:r>
              <a:rPr dirty="0" sz="1400">
                <a:latin typeface="Meiryo UI"/>
                <a:cs typeface="Meiryo UI"/>
              </a:rPr>
              <a:t>精</a:t>
            </a:r>
            <a:r>
              <a:rPr dirty="0" sz="1400" spc="-15">
                <a:latin typeface="Meiryo UI"/>
                <a:cs typeface="Meiryo UI"/>
              </a:rPr>
              <a:t>査</a:t>
            </a:r>
            <a:r>
              <a:rPr dirty="0" sz="1400" spc="5">
                <a:latin typeface="Meiryo UI"/>
                <a:cs typeface="Meiryo UI"/>
              </a:rPr>
              <a:t>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関</a:t>
            </a:r>
            <a:r>
              <a:rPr dirty="0" sz="1400" spc="-15">
                <a:latin typeface="Meiryo UI"/>
                <a:cs typeface="Meiryo UI"/>
              </a:rPr>
              <a:t>係</a:t>
            </a:r>
            <a:r>
              <a:rPr dirty="0" sz="1400">
                <a:latin typeface="Meiryo UI"/>
                <a:cs typeface="Meiryo UI"/>
              </a:rPr>
              <a:t>業界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15">
                <a:latin typeface="Meiryo UI"/>
                <a:cs typeface="Meiryo UI"/>
              </a:rPr>
              <a:t>調</a:t>
            </a:r>
            <a:r>
              <a:rPr dirty="0" sz="1400">
                <a:latin typeface="Meiryo UI"/>
                <a:cs typeface="Meiryo UI"/>
              </a:rPr>
              <a:t>整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て 詳細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検討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実</a:t>
            </a:r>
            <a:r>
              <a:rPr dirty="0" sz="1400" spc="-15">
                <a:latin typeface="Meiryo UI"/>
                <a:cs typeface="Meiryo UI"/>
              </a:rPr>
              <a:t>施</a:t>
            </a:r>
            <a:r>
              <a:rPr dirty="0" sz="1400" spc="-10">
                <a:latin typeface="Meiryo UI"/>
                <a:cs typeface="Meiryo UI"/>
              </a:rPr>
              <a:t>。</a:t>
            </a:r>
            <a:r>
              <a:rPr dirty="0" sz="1400">
                <a:latin typeface="Meiryo UI"/>
                <a:cs typeface="Meiryo UI"/>
              </a:rPr>
              <a:t>必要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>
                <a:latin typeface="Meiryo UI"/>
                <a:cs typeface="Meiryo UI"/>
              </a:rPr>
              <a:t>応</a:t>
            </a:r>
            <a:r>
              <a:rPr dirty="0" sz="1400" spc="-10">
                <a:latin typeface="Meiryo UI"/>
                <a:cs typeface="Meiryo UI"/>
              </a:rPr>
              <a:t>じ</a:t>
            </a:r>
            <a:r>
              <a:rPr dirty="0" sz="140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取</a:t>
            </a:r>
            <a:r>
              <a:rPr dirty="0" sz="1400">
                <a:latin typeface="Meiryo UI"/>
                <a:cs typeface="Meiryo UI"/>
              </a:rPr>
              <a:t>組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促</a:t>
            </a:r>
            <a:r>
              <a:rPr dirty="0" sz="1400" spc="-5">
                <a:latin typeface="Meiryo UI"/>
                <a:cs typeface="Meiryo UI"/>
              </a:rPr>
              <a:t>す</a:t>
            </a:r>
            <a:r>
              <a:rPr dirty="0" sz="1400">
                <a:latin typeface="Meiryo UI"/>
                <a:cs typeface="Meiryo UI"/>
              </a:rPr>
              <a:t>仕</a:t>
            </a:r>
            <a:r>
              <a:rPr dirty="0" sz="1400" spc="-15">
                <a:latin typeface="Meiryo UI"/>
                <a:cs typeface="Meiryo UI"/>
              </a:rPr>
              <a:t>掛</a:t>
            </a:r>
            <a:r>
              <a:rPr dirty="0" sz="1400" spc="-10">
                <a:latin typeface="Meiryo UI"/>
                <a:cs typeface="Meiryo UI"/>
              </a:rPr>
              <a:t>け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258055" y="5550408"/>
            <a:ext cx="5495925" cy="1123315"/>
            <a:chOff x="4258055" y="5550408"/>
            <a:chExt cx="5495925" cy="1123315"/>
          </a:xfrm>
        </p:grpSpPr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58055" y="5550408"/>
              <a:ext cx="5495543" cy="109423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1103" y="5561076"/>
              <a:ext cx="5449823" cy="11125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5299" y="5577840"/>
              <a:ext cx="5401055" cy="9997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05299" y="5577842"/>
              <a:ext cx="5401310" cy="1000125"/>
            </a:xfrm>
            <a:custGeom>
              <a:avLst/>
              <a:gdLst/>
              <a:ahLst/>
              <a:cxnLst/>
              <a:rect l="l" t="t" r="r" b="b"/>
              <a:pathLst>
                <a:path w="5401309" h="1000125">
                  <a:moveTo>
                    <a:pt x="0" y="70446"/>
                  </a:moveTo>
                  <a:lnTo>
                    <a:pt x="5537" y="43023"/>
                  </a:lnTo>
                  <a:lnTo>
                    <a:pt x="20635" y="20631"/>
                  </a:lnTo>
                  <a:lnTo>
                    <a:pt x="43028" y="5535"/>
                  </a:lnTo>
                  <a:lnTo>
                    <a:pt x="70446" y="0"/>
                  </a:lnTo>
                  <a:lnTo>
                    <a:pt x="5330609" y="0"/>
                  </a:lnTo>
                  <a:lnTo>
                    <a:pt x="5358027" y="5535"/>
                  </a:lnTo>
                  <a:lnTo>
                    <a:pt x="5380420" y="20631"/>
                  </a:lnTo>
                  <a:lnTo>
                    <a:pt x="5395518" y="43023"/>
                  </a:lnTo>
                  <a:lnTo>
                    <a:pt x="5401056" y="70446"/>
                  </a:lnTo>
                  <a:lnTo>
                    <a:pt x="5401056" y="929297"/>
                  </a:lnTo>
                  <a:lnTo>
                    <a:pt x="5395518" y="956715"/>
                  </a:lnTo>
                  <a:lnTo>
                    <a:pt x="5380420" y="979108"/>
                  </a:lnTo>
                  <a:lnTo>
                    <a:pt x="5358027" y="994206"/>
                  </a:lnTo>
                  <a:lnTo>
                    <a:pt x="5330609" y="999744"/>
                  </a:lnTo>
                  <a:lnTo>
                    <a:pt x="70446" y="999744"/>
                  </a:lnTo>
                  <a:lnTo>
                    <a:pt x="43028" y="994206"/>
                  </a:lnTo>
                  <a:lnTo>
                    <a:pt x="20635" y="979108"/>
                  </a:lnTo>
                  <a:lnTo>
                    <a:pt x="5537" y="956715"/>
                  </a:lnTo>
                  <a:lnTo>
                    <a:pt x="0" y="929297"/>
                  </a:lnTo>
                  <a:lnTo>
                    <a:pt x="0" y="70446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404283" y="5638162"/>
            <a:ext cx="51708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本研究会</a:t>
            </a:r>
            <a:r>
              <a:rPr dirty="0" sz="1400" spc="5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示</a:t>
            </a:r>
            <a:r>
              <a:rPr dirty="0" sz="1400" spc="-10">
                <a:latin typeface="Meiryo UI"/>
                <a:cs typeface="Meiryo UI"/>
              </a:rPr>
              <a:t>し</a:t>
            </a:r>
            <a:r>
              <a:rPr dirty="0" sz="1400">
                <a:latin typeface="Meiryo UI"/>
                <a:cs typeface="Meiryo UI"/>
              </a:rPr>
              <a:t>た</a:t>
            </a:r>
            <a:r>
              <a:rPr dirty="0" sz="1400" spc="-10">
                <a:latin typeface="Meiryo UI"/>
                <a:cs typeface="Meiryo UI"/>
              </a:rPr>
              <a:t>ロー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マ</a:t>
            </a:r>
            <a:r>
              <a:rPr dirty="0" sz="1400">
                <a:latin typeface="Meiryo UI"/>
                <a:cs typeface="Meiryo UI"/>
              </a:rPr>
              <a:t>ッ</a:t>
            </a:r>
            <a:r>
              <a:rPr dirty="0" sz="1400" spc="-15">
                <a:latin typeface="Meiryo UI"/>
                <a:cs typeface="Meiryo UI"/>
              </a:rPr>
              <a:t>プ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産</a:t>
            </a:r>
            <a:r>
              <a:rPr dirty="0" sz="1400" spc="-15">
                <a:latin typeface="Meiryo UI"/>
                <a:cs typeface="Meiryo UI"/>
              </a:rPr>
              <a:t>業</a:t>
            </a:r>
            <a:r>
              <a:rPr dirty="0" sz="1400">
                <a:latin typeface="Meiryo UI"/>
                <a:cs typeface="Meiryo UI"/>
              </a:rPr>
              <a:t>界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メ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20">
                <a:latin typeface="Meiryo UI"/>
                <a:cs typeface="Meiryo UI"/>
              </a:rPr>
              <a:t>ィ</a:t>
            </a:r>
            <a:r>
              <a:rPr dirty="0" sz="1400" spc="-5">
                <a:latin typeface="Meiryo UI"/>
                <a:cs typeface="Meiryo UI"/>
              </a:rPr>
              <a:t>ア</a:t>
            </a:r>
            <a:r>
              <a:rPr dirty="0" sz="1400">
                <a:latin typeface="Meiryo UI"/>
                <a:cs typeface="Meiryo UI"/>
              </a:rPr>
              <a:t>等</a:t>
            </a:r>
            <a:r>
              <a:rPr dirty="0" sz="1400" spc="-15">
                <a:latin typeface="Meiryo UI"/>
                <a:cs typeface="Meiryo UI"/>
              </a:rPr>
              <a:t>に</a:t>
            </a:r>
            <a:r>
              <a:rPr dirty="0" sz="1400" spc="-5">
                <a:latin typeface="Meiryo UI"/>
                <a:cs typeface="Meiryo UI"/>
              </a:rPr>
              <a:t>も</a:t>
            </a:r>
            <a:r>
              <a:rPr dirty="0" sz="1400" spc="-15">
                <a:latin typeface="Meiryo UI"/>
                <a:cs typeface="Meiryo UI"/>
              </a:rPr>
              <a:t>説</a:t>
            </a:r>
            <a:r>
              <a:rPr dirty="0" sz="1400">
                <a:latin typeface="Meiryo UI"/>
                <a:cs typeface="Meiryo UI"/>
              </a:rPr>
              <a:t>明し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 spc="-15">
                <a:latin typeface="Meiryo UI"/>
                <a:cs typeface="Meiryo UI"/>
              </a:rPr>
              <a:t>認</a:t>
            </a:r>
            <a:r>
              <a:rPr dirty="0" sz="1400">
                <a:latin typeface="Meiryo UI"/>
                <a:cs typeface="Meiryo UI"/>
              </a:rPr>
              <a:t>識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47169" y="5851597"/>
            <a:ext cx="976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共有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5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04283" y="6065031"/>
            <a:ext cx="493776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1815" marR="5080" indent="-53975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②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>
                <a:latin typeface="Meiryo UI"/>
                <a:cs typeface="Meiryo UI"/>
              </a:rPr>
              <a:t>③</a:t>
            </a:r>
            <a:r>
              <a:rPr dirty="0" sz="1400" spc="44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政策的制度措置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視</a:t>
            </a:r>
            <a:r>
              <a:rPr dirty="0" sz="1400" spc="-15">
                <a:latin typeface="Meiryo UI"/>
                <a:cs typeface="Meiryo UI"/>
              </a:rPr>
              <a:t>野</a:t>
            </a:r>
            <a:r>
              <a:rPr dirty="0" sz="1400">
                <a:latin typeface="Meiryo UI"/>
                <a:cs typeface="Meiryo UI"/>
              </a:rPr>
              <a:t>に入</a:t>
            </a:r>
            <a:r>
              <a:rPr dirty="0" sz="1400" spc="-10">
                <a:latin typeface="Meiryo UI"/>
                <a:cs typeface="Meiryo UI"/>
              </a:rPr>
              <a:t>れ</a:t>
            </a:r>
            <a:r>
              <a:rPr dirty="0" sz="1400" spc="-15">
                <a:latin typeface="Meiryo UI"/>
                <a:cs typeface="Meiryo UI"/>
              </a:rPr>
              <a:t>て</a:t>
            </a:r>
            <a:r>
              <a:rPr dirty="0" sz="1400" spc="-10">
                <a:latin typeface="Meiryo UI"/>
                <a:cs typeface="Meiryo UI"/>
              </a:rPr>
              <a:t>、</a:t>
            </a:r>
            <a:r>
              <a:rPr dirty="0" sz="1400">
                <a:latin typeface="Meiryo UI"/>
                <a:cs typeface="Meiryo UI"/>
              </a:rPr>
              <a:t>政府</a:t>
            </a:r>
            <a:r>
              <a:rPr dirty="0" sz="1400" spc="-15">
                <a:latin typeface="Meiryo UI"/>
                <a:cs typeface="Meiryo UI"/>
              </a:rPr>
              <a:t>部</a:t>
            </a:r>
            <a:r>
              <a:rPr dirty="0" sz="1400">
                <a:latin typeface="Meiryo UI"/>
                <a:cs typeface="Meiryo UI"/>
              </a:rPr>
              <a:t>内</a:t>
            </a:r>
            <a:r>
              <a:rPr dirty="0" sz="1400" spc="-10">
                <a:latin typeface="Meiryo UI"/>
                <a:cs typeface="Meiryo UI"/>
              </a:rPr>
              <a:t>で</a:t>
            </a:r>
            <a:r>
              <a:rPr dirty="0" sz="1400">
                <a:latin typeface="Meiryo UI"/>
                <a:cs typeface="Meiryo UI"/>
              </a:rPr>
              <a:t>秋</a:t>
            </a:r>
            <a:r>
              <a:rPr dirty="0" sz="1400" spc="-15">
                <a:latin typeface="Meiryo UI"/>
                <a:cs typeface="Meiryo UI"/>
              </a:rPr>
              <a:t>以</a:t>
            </a:r>
            <a:r>
              <a:rPr dirty="0" sz="1400">
                <a:latin typeface="Meiryo UI"/>
                <a:cs typeface="Meiryo UI"/>
              </a:rPr>
              <a:t>降</a:t>
            </a:r>
            <a:r>
              <a:rPr dirty="0" sz="1400" spc="-15">
                <a:latin typeface="Meiryo UI"/>
                <a:cs typeface="Meiryo UI"/>
              </a:rPr>
              <a:t>も</a:t>
            </a:r>
            <a:r>
              <a:rPr dirty="0" sz="1400">
                <a:latin typeface="Meiryo UI"/>
                <a:cs typeface="Meiryo UI"/>
              </a:rPr>
              <a:t>検討 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進</a:t>
            </a:r>
            <a:r>
              <a:rPr dirty="0" sz="1400" spc="5">
                <a:latin typeface="Meiryo UI"/>
                <a:cs typeface="Meiryo UI"/>
              </a:rPr>
              <a:t>め</a:t>
            </a:r>
            <a:r>
              <a:rPr dirty="0" sz="1400">
                <a:latin typeface="Meiryo UI"/>
                <a:cs typeface="Meiryo UI"/>
              </a:rPr>
              <a:t>る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56532" y="3752088"/>
            <a:ext cx="5495925" cy="1175385"/>
            <a:chOff x="4256532" y="3752088"/>
            <a:chExt cx="5495925" cy="1175385"/>
          </a:xfrm>
        </p:grpSpPr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56532" y="3752088"/>
              <a:ext cx="5495543" cy="1175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70248" y="3802380"/>
              <a:ext cx="5346191" cy="111404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3776" y="3779520"/>
              <a:ext cx="5401055" cy="108051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303776" y="3779514"/>
              <a:ext cx="5401310" cy="1080770"/>
            </a:xfrm>
            <a:custGeom>
              <a:avLst/>
              <a:gdLst/>
              <a:ahLst/>
              <a:cxnLst/>
              <a:rect l="l" t="t" r="r" b="b"/>
              <a:pathLst>
                <a:path w="5401309" h="1080770">
                  <a:moveTo>
                    <a:pt x="0" y="105841"/>
                  </a:moveTo>
                  <a:lnTo>
                    <a:pt x="8317" y="64647"/>
                  </a:lnTo>
                  <a:lnTo>
                    <a:pt x="30999" y="31003"/>
                  </a:lnTo>
                  <a:lnTo>
                    <a:pt x="64642" y="8318"/>
                  </a:lnTo>
                  <a:lnTo>
                    <a:pt x="105841" y="0"/>
                  </a:lnTo>
                  <a:lnTo>
                    <a:pt x="5295226" y="0"/>
                  </a:lnTo>
                  <a:lnTo>
                    <a:pt x="5336419" y="8318"/>
                  </a:lnTo>
                  <a:lnTo>
                    <a:pt x="5370058" y="31003"/>
                  </a:lnTo>
                  <a:lnTo>
                    <a:pt x="5392739" y="64647"/>
                  </a:lnTo>
                  <a:lnTo>
                    <a:pt x="5401056" y="105841"/>
                  </a:lnTo>
                  <a:lnTo>
                    <a:pt x="5401056" y="974686"/>
                  </a:lnTo>
                  <a:lnTo>
                    <a:pt x="5392739" y="1015879"/>
                  </a:lnTo>
                  <a:lnTo>
                    <a:pt x="5370058" y="1049518"/>
                  </a:lnTo>
                  <a:lnTo>
                    <a:pt x="5336419" y="1072199"/>
                  </a:lnTo>
                  <a:lnTo>
                    <a:pt x="5295226" y="1080516"/>
                  </a:lnTo>
                  <a:lnTo>
                    <a:pt x="105841" y="1080516"/>
                  </a:lnTo>
                  <a:lnTo>
                    <a:pt x="64642" y="1072199"/>
                  </a:lnTo>
                  <a:lnTo>
                    <a:pt x="30999" y="1049518"/>
                  </a:lnTo>
                  <a:lnTo>
                    <a:pt x="8317" y="1015879"/>
                  </a:lnTo>
                  <a:lnTo>
                    <a:pt x="0" y="974686"/>
                  </a:lnTo>
                  <a:lnTo>
                    <a:pt x="0" y="10584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4414208" y="3880391"/>
            <a:ext cx="506666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969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①	有識者と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進</a:t>
            </a:r>
            <a:r>
              <a:rPr dirty="0" sz="1400" spc="-10">
                <a:latin typeface="Meiryo UI"/>
                <a:cs typeface="Meiryo UI"/>
              </a:rPr>
              <a:t>め、シス</a:t>
            </a:r>
            <a:r>
              <a:rPr dirty="0" sz="1400" spc="5">
                <a:latin typeface="Meiryo UI"/>
                <a:cs typeface="Meiryo UI"/>
              </a:rPr>
              <a:t>テ</a:t>
            </a:r>
            <a:r>
              <a:rPr dirty="0" sz="1400" spc="-10">
                <a:latin typeface="Meiryo UI"/>
                <a:cs typeface="Meiryo UI"/>
              </a:rPr>
              <a:t>ム</a:t>
            </a:r>
            <a:r>
              <a:rPr dirty="0" sz="1400">
                <a:latin typeface="Meiryo UI"/>
                <a:cs typeface="Meiryo UI"/>
              </a:rPr>
              <a:t>再</a:t>
            </a:r>
            <a:r>
              <a:rPr dirty="0" sz="1400" spc="-15">
                <a:latin typeface="Meiryo UI"/>
                <a:cs typeface="Meiryo UI"/>
              </a:rPr>
              <a:t>構</a:t>
            </a:r>
            <a:r>
              <a:rPr dirty="0" sz="1400">
                <a:latin typeface="Meiryo UI"/>
                <a:cs typeface="Meiryo UI"/>
              </a:rPr>
              <a:t>築</a:t>
            </a:r>
            <a:r>
              <a:rPr dirty="0" sz="1400" spc="-15">
                <a:latin typeface="Meiryo UI"/>
                <a:cs typeface="Meiryo UI"/>
              </a:rPr>
              <a:t>等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観点</a:t>
            </a:r>
            <a:r>
              <a:rPr dirty="0" sz="1400" spc="-15">
                <a:latin typeface="Meiryo UI"/>
                <a:cs typeface="Meiryo UI"/>
              </a:rPr>
              <a:t>を</a:t>
            </a:r>
            <a:r>
              <a:rPr dirty="0" sz="1400">
                <a:latin typeface="Meiryo UI"/>
                <a:cs typeface="Meiryo UI"/>
              </a:rPr>
              <a:t>踏</a:t>
            </a:r>
            <a:r>
              <a:rPr dirty="0" sz="1400" spc="-15">
                <a:latin typeface="Meiryo UI"/>
                <a:cs typeface="Meiryo UI"/>
              </a:rPr>
              <a:t>ま</a:t>
            </a:r>
            <a:r>
              <a:rPr dirty="0" sz="1400">
                <a:latin typeface="Meiryo UI"/>
                <a:cs typeface="Meiryo UI"/>
              </a:rPr>
              <a:t>えた</a:t>
            </a:r>
            <a:r>
              <a:rPr dirty="0" sz="1400" spc="-15">
                <a:latin typeface="Meiryo UI"/>
                <a:cs typeface="Meiryo UI"/>
              </a:rPr>
              <a:t>モ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>
                <a:latin typeface="Meiryo UI"/>
                <a:cs typeface="Meiryo UI"/>
              </a:rPr>
              <a:t>ル 取引契約ガ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>
                <a:latin typeface="Meiryo UI"/>
                <a:cs typeface="Meiryo UI"/>
              </a:rPr>
              <a:t>ド</a:t>
            </a:r>
            <a:r>
              <a:rPr dirty="0" sz="1400" spc="-15">
                <a:latin typeface="Meiryo UI"/>
                <a:cs typeface="Meiryo UI"/>
              </a:rPr>
              <a:t>ラ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ンを</a:t>
            </a:r>
            <a:r>
              <a:rPr dirty="0" sz="1400" spc="-15">
                <a:latin typeface="Meiryo UI"/>
                <a:cs typeface="Meiryo UI"/>
              </a:rPr>
              <a:t>改</a:t>
            </a:r>
            <a:r>
              <a:rPr dirty="0" sz="1400">
                <a:latin typeface="Meiryo UI"/>
                <a:cs typeface="Meiryo UI"/>
              </a:rPr>
              <a:t>訂</a:t>
            </a:r>
            <a:endParaRPr sz="1400">
              <a:latin typeface="Meiryo UI"/>
              <a:cs typeface="Meiryo UI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400">
                <a:latin typeface="Meiryo UI"/>
                <a:cs typeface="Meiryo UI"/>
              </a:rPr>
              <a:t>②	</a:t>
            </a: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 spc="5">
                <a:latin typeface="Meiryo UI"/>
                <a:cs typeface="Meiryo UI"/>
              </a:rPr>
              <a:t>イル</a:t>
            </a:r>
            <a:r>
              <a:rPr dirty="0" sz="1400">
                <a:latin typeface="Meiryo UI"/>
                <a:cs typeface="Meiryo UI"/>
              </a:rPr>
              <a:t>開発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実</a:t>
            </a:r>
            <a:r>
              <a:rPr dirty="0" sz="1400">
                <a:latin typeface="Meiryo UI"/>
                <a:cs typeface="Meiryo UI"/>
              </a:rPr>
              <a:t>践者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 spc="-15">
                <a:latin typeface="Meiryo UI"/>
                <a:cs typeface="Meiryo UI"/>
              </a:rPr>
              <a:t>契</a:t>
            </a:r>
            <a:r>
              <a:rPr dirty="0" sz="1400">
                <a:latin typeface="Meiryo UI"/>
                <a:cs typeface="Meiryo UI"/>
              </a:rPr>
              <a:t>約関</a:t>
            </a:r>
            <a:r>
              <a:rPr dirty="0" sz="1400" spc="-15">
                <a:latin typeface="Meiryo UI"/>
                <a:cs typeface="Meiryo UI"/>
              </a:rPr>
              <a:t>連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有識</a:t>
            </a:r>
            <a:r>
              <a:rPr dirty="0" sz="1400" spc="-15">
                <a:latin typeface="Meiryo UI"/>
                <a:cs typeface="Meiryo UI"/>
              </a:rPr>
              <a:t>者</a:t>
            </a:r>
            <a:r>
              <a:rPr dirty="0" sz="1400" spc="-5">
                <a:latin typeface="Meiryo UI"/>
                <a:cs typeface="Meiryo UI"/>
              </a:rPr>
              <a:t>を</a:t>
            </a:r>
            <a:r>
              <a:rPr dirty="0" sz="1400" spc="-15">
                <a:latin typeface="Meiryo UI"/>
                <a:cs typeface="Meiryo UI"/>
              </a:rPr>
              <a:t>交</a:t>
            </a:r>
            <a:r>
              <a:rPr dirty="0" sz="1400">
                <a:latin typeface="Meiryo UI"/>
                <a:cs typeface="Meiryo UI"/>
              </a:rPr>
              <a:t>えた</a:t>
            </a:r>
            <a:r>
              <a:rPr dirty="0" sz="1400" spc="-15">
                <a:latin typeface="Meiryo UI"/>
                <a:cs typeface="Meiryo UI"/>
              </a:rPr>
              <a:t>検</a:t>
            </a:r>
            <a:r>
              <a:rPr dirty="0" sz="1400">
                <a:latin typeface="Meiryo UI"/>
                <a:cs typeface="Meiryo UI"/>
              </a:rPr>
              <a:t>討に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10">
                <a:latin typeface="Meiryo UI"/>
                <a:cs typeface="Meiryo UI"/>
              </a:rPr>
              <a:t>り</a:t>
            </a:r>
            <a:r>
              <a:rPr dirty="0" sz="1400">
                <a:latin typeface="Meiryo UI"/>
                <a:cs typeface="Meiryo UI"/>
              </a:rPr>
              <a:t>、 </a:t>
            </a:r>
            <a:r>
              <a:rPr dirty="0" sz="1400" spc="-5">
                <a:latin typeface="Meiryo UI"/>
                <a:cs typeface="Meiryo UI"/>
              </a:rPr>
              <a:t>アジャ</a:t>
            </a:r>
            <a:r>
              <a:rPr dirty="0" sz="1400">
                <a:latin typeface="Meiryo UI"/>
                <a:cs typeface="Meiryo UI"/>
              </a:rPr>
              <a:t>イ</a:t>
            </a:r>
            <a:r>
              <a:rPr dirty="0" sz="1400" spc="5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開発</a:t>
            </a:r>
            <a:r>
              <a:rPr dirty="0" sz="1400" spc="-10">
                <a:latin typeface="Meiryo UI"/>
                <a:cs typeface="Meiryo UI"/>
              </a:rPr>
              <a:t>のガ</a:t>
            </a:r>
            <a:r>
              <a:rPr dirty="0" sz="1400" spc="5">
                <a:latin typeface="Meiryo UI"/>
                <a:cs typeface="Meiryo UI"/>
              </a:rPr>
              <a:t>イ</a:t>
            </a:r>
            <a:r>
              <a:rPr dirty="0" sz="1400" spc="-10">
                <a:latin typeface="Meiryo UI"/>
                <a:cs typeface="Meiryo UI"/>
              </a:rPr>
              <a:t>ダ</a:t>
            </a:r>
            <a:r>
              <a:rPr dirty="0" sz="1400" spc="-5">
                <a:latin typeface="Meiryo UI"/>
                <a:cs typeface="Meiryo UI"/>
              </a:rPr>
              <a:t>ン</a:t>
            </a:r>
            <a:r>
              <a:rPr dirty="0" sz="1400">
                <a:latin typeface="Meiryo UI"/>
                <a:cs typeface="Meiryo UI"/>
              </a:rPr>
              <a:t>ス</a:t>
            </a:r>
            <a:r>
              <a:rPr dirty="0" sz="1400" spc="-10">
                <a:latin typeface="Meiryo UI"/>
                <a:cs typeface="Meiryo UI"/>
              </a:rPr>
              <a:t>と</a:t>
            </a:r>
            <a:r>
              <a:rPr dirty="0" sz="1400" spc="-5">
                <a:latin typeface="Meiryo UI"/>
                <a:cs typeface="Meiryo UI"/>
              </a:rPr>
              <a:t>モ</a:t>
            </a:r>
            <a:r>
              <a:rPr dirty="0" sz="1400" spc="-10">
                <a:latin typeface="Meiryo UI"/>
                <a:cs typeface="Meiryo UI"/>
              </a:rPr>
              <a:t>デ</a:t>
            </a:r>
            <a:r>
              <a:rPr dirty="0" sz="1400" spc="-20">
                <a:latin typeface="Meiryo UI"/>
                <a:cs typeface="Meiryo UI"/>
              </a:rPr>
              <a:t>ル</a:t>
            </a:r>
            <a:r>
              <a:rPr dirty="0" sz="1400">
                <a:latin typeface="Meiryo UI"/>
                <a:cs typeface="Meiryo UI"/>
              </a:rPr>
              <a:t>取引</a:t>
            </a:r>
            <a:r>
              <a:rPr dirty="0" sz="1400" spc="-15">
                <a:latin typeface="Meiryo UI"/>
                <a:cs typeface="Meiryo UI"/>
              </a:rPr>
              <a:t>契</a:t>
            </a:r>
            <a:r>
              <a:rPr dirty="0" sz="1400">
                <a:latin typeface="Meiryo UI"/>
                <a:cs typeface="Meiryo UI"/>
              </a:rPr>
              <a:t>約ガ</a:t>
            </a:r>
            <a:r>
              <a:rPr dirty="0" sz="1400" spc="-10">
                <a:latin typeface="Meiryo UI"/>
                <a:cs typeface="Meiryo UI"/>
              </a:rPr>
              <a:t>イド</a:t>
            </a:r>
            <a:r>
              <a:rPr dirty="0" sz="1400">
                <a:latin typeface="Meiryo UI"/>
                <a:cs typeface="Meiryo UI"/>
              </a:rPr>
              <a:t>ラ</a:t>
            </a:r>
            <a:r>
              <a:rPr dirty="0" sz="1400" spc="-10">
                <a:latin typeface="Meiryo UI"/>
                <a:cs typeface="Meiryo UI"/>
              </a:rPr>
              <a:t>イ</a:t>
            </a:r>
            <a:r>
              <a:rPr dirty="0" sz="1400" spc="-5">
                <a:latin typeface="Meiryo UI"/>
                <a:cs typeface="Meiryo UI"/>
              </a:rPr>
              <a:t>ンを策</a:t>
            </a:r>
            <a:r>
              <a:rPr dirty="0" sz="1400">
                <a:latin typeface="Meiryo UI"/>
                <a:cs typeface="Meiryo UI"/>
              </a:rPr>
              <a:t>定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0405" y="549401"/>
            <a:ext cx="3961129" cy="368935"/>
          </a:xfrm>
          <a:prstGeom prst="rect">
            <a:avLst/>
          </a:prstGeom>
          <a:solidFill>
            <a:srgbClr val="EBF1DE"/>
          </a:solidFill>
          <a:ln w="28955">
            <a:solidFill>
              <a:srgbClr val="9BBB59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800" b="1">
                <a:latin typeface="Meiryo UI"/>
                <a:cs typeface="Meiryo UI"/>
              </a:rPr>
              <a:t>対応策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06061" y="549401"/>
            <a:ext cx="5401310" cy="368935"/>
          </a:xfrm>
          <a:prstGeom prst="rect">
            <a:avLst/>
          </a:prstGeom>
          <a:solidFill>
            <a:srgbClr val="FCD5B5"/>
          </a:solidFill>
          <a:ln w="28955">
            <a:solidFill>
              <a:srgbClr val="F7964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800" spc="5" b="1">
                <a:latin typeface="Meiryo UI"/>
                <a:cs typeface="Meiryo UI"/>
              </a:rPr>
              <a:t>9</a:t>
            </a:r>
            <a:r>
              <a:rPr dirty="0" sz="1800" b="1">
                <a:latin typeface="Meiryo UI"/>
                <a:cs typeface="Meiryo UI"/>
              </a:rPr>
              <a:t>月以降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検討</a:t>
            </a:r>
            <a:r>
              <a:rPr dirty="0" sz="1800" spc="5" b="1">
                <a:latin typeface="Meiryo UI"/>
                <a:cs typeface="Meiryo UI"/>
              </a:rPr>
              <a:t>の</a:t>
            </a:r>
            <a:r>
              <a:rPr dirty="0" sz="1800" b="1">
                <a:latin typeface="Meiryo UI"/>
                <a:cs typeface="Meiryo UI"/>
              </a:rPr>
              <a:t>進め方</a:t>
            </a:r>
            <a:endParaRPr sz="1800">
              <a:latin typeface="Meiryo UI"/>
              <a:cs typeface="Meiryo U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52400" y="4893564"/>
            <a:ext cx="4055745" cy="690880"/>
            <a:chOff x="152400" y="4893564"/>
            <a:chExt cx="4055745" cy="690880"/>
          </a:xfrm>
        </p:grpSpPr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2400" y="4893564"/>
              <a:ext cx="4055363" cy="69037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9644" y="4920996"/>
              <a:ext cx="3960876" cy="59588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99644" y="4921001"/>
              <a:ext cx="3961129" cy="596265"/>
            </a:xfrm>
            <a:custGeom>
              <a:avLst/>
              <a:gdLst/>
              <a:ahLst/>
              <a:cxnLst/>
              <a:rect l="l" t="t" r="r" b="b"/>
              <a:pathLst>
                <a:path w="3961129" h="596264">
                  <a:moveTo>
                    <a:pt x="0" y="41986"/>
                  </a:moveTo>
                  <a:lnTo>
                    <a:pt x="3299" y="25642"/>
                  </a:lnTo>
                  <a:lnTo>
                    <a:pt x="12296" y="12296"/>
                  </a:lnTo>
                  <a:lnTo>
                    <a:pt x="25642" y="3299"/>
                  </a:lnTo>
                  <a:lnTo>
                    <a:pt x="41986" y="0"/>
                  </a:lnTo>
                  <a:lnTo>
                    <a:pt x="3918889" y="0"/>
                  </a:lnTo>
                  <a:lnTo>
                    <a:pt x="3935233" y="3299"/>
                  </a:lnTo>
                  <a:lnTo>
                    <a:pt x="3948579" y="12296"/>
                  </a:lnTo>
                  <a:lnTo>
                    <a:pt x="3957576" y="25642"/>
                  </a:lnTo>
                  <a:lnTo>
                    <a:pt x="3960876" y="41986"/>
                  </a:lnTo>
                  <a:lnTo>
                    <a:pt x="3960876" y="553885"/>
                  </a:lnTo>
                  <a:lnTo>
                    <a:pt x="3957576" y="570230"/>
                  </a:lnTo>
                  <a:lnTo>
                    <a:pt x="3948579" y="583580"/>
                  </a:lnTo>
                  <a:lnTo>
                    <a:pt x="3935233" y="592582"/>
                  </a:lnTo>
                  <a:lnTo>
                    <a:pt x="3918889" y="595884"/>
                  </a:lnTo>
                  <a:lnTo>
                    <a:pt x="41986" y="595884"/>
                  </a:lnTo>
                  <a:lnTo>
                    <a:pt x="25642" y="592582"/>
                  </a:lnTo>
                  <a:lnTo>
                    <a:pt x="12296" y="583580"/>
                  </a:lnTo>
                  <a:lnTo>
                    <a:pt x="3299" y="570230"/>
                  </a:lnTo>
                  <a:lnTo>
                    <a:pt x="0" y="553885"/>
                  </a:lnTo>
                  <a:lnTo>
                    <a:pt x="0" y="41986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210364" y="5099640"/>
            <a:ext cx="3939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3.5</a:t>
            </a:r>
            <a:r>
              <a:rPr dirty="0" sz="1400" spc="4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DX人材</a:t>
            </a:r>
            <a:r>
              <a:rPr dirty="0" sz="1400" spc="5">
                <a:latin typeface="Meiryo UI"/>
                <a:cs typeface="Meiryo UI"/>
              </a:rPr>
              <a:t>の</a:t>
            </a:r>
            <a:r>
              <a:rPr dirty="0" sz="1400" spc="-15">
                <a:latin typeface="Meiryo UI"/>
                <a:cs typeface="Meiryo UI"/>
              </a:rPr>
              <a:t>育</a:t>
            </a:r>
            <a:r>
              <a:rPr dirty="0" sz="1400">
                <a:latin typeface="Meiryo UI"/>
                <a:cs typeface="Meiryo UI"/>
              </a:rPr>
              <a:t>成</a:t>
            </a:r>
            <a:r>
              <a:rPr dirty="0" sz="1400" spc="5">
                <a:latin typeface="Meiryo UI"/>
                <a:cs typeface="Meiryo UI"/>
              </a:rPr>
              <a:t>・</a:t>
            </a:r>
            <a:r>
              <a:rPr dirty="0" sz="1400" spc="-15">
                <a:latin typeface="Meiryo UI"/>
                <a:cs typeface="Meiryo UI"/>
              </a:rPr>
              <a:t>確</a:t>
            </a:r>
            <a:r>
              <a:rPr dirty="0" sz="1400">
                <a:latin typeface="Meiryo UI"/>
                <a:cs typeface="Meiryo UI"/>
              </a:rPr>
              <a:t>保</a:t>
            </a:r>
            <a:endParaRPr sz="1400">
              <a:latin typeface="Meiryo UI"/>
              <a:cs typeface="Meiryo U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256532" y="4893564"/>
            <a:ext cx="5495925" cy="708660"/>
            <a:chOff x="4256532" y="4893564"/>
            <a:chExt cx="5495925" cy="708660"/>
          </a:xfrm>
        </p:grpSpPr>
        <p:pic>
          <p:nvPicPr>
            <p:cNvPr id="75" name="object 7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56532" y="4893564"/>
              <a:ext cx="5495543" cy="69037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49496" y="5515508"/>
              <a:ext cx="5262371" cy="8671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303776" y="4920996"/>
              <a:ext cx="5401055" cy="59588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303775" y="4920991"/>
              <a:ext cx="5401310" cy="596265"/>
            </a:xfrm>
            <a:custGeom>
              <a:avLst/>
              <a:gdLst/>
              <a:ahLst/>
              <a:cxnLst/>
              <a:rect l="l" t="t" r="r" b="b"/>
              <a:pathLst>
                <a:path w="5401309" h="596264">
                  <a:moveTo>
                    <a:pt x="0" y="58369"/>
                  </a:moveTo>
                  <a:lnTo>
                    <a:pt x="4585" y="35650"/>
                  </a:lnTo>
                  <a:lnTo>
                    <a:pt x="17092" y="17097"/>
                  </a:lnTo>
                  <a:lnTo>
                    <a:pt x="35645" y="4587"/>
                  </a:lnTo>
                  <a:lnTo>
                    <a:pt x="58369" y="0"/>
                  </a:lnTo>
                  <a:lnTo>
                    <a:pt x="5342686" y="0"/>
                  </a:lnTo>
                  <a:lnTo>
                    <a:pt x="5365405" y="4587"/>
                  </a:lnTo>
                  <a:lnTo>
                    <a:pt x="5383958" y="17097"/>
                  </a:lnTo>
                  <a:lnTo>
                    <a:pt x="5396468" y="35650"/>
                  </a:lnTo>
                  <a:lnTo>
                    <a:pt x="5401056" y="58369"/>
                  </a:lnTo>
                  <a:lnTo>
                    <a:pt x="5401056" y="537527"/>
                  </a:lnTo>
                  <a:lnTo>
                    <a:pt x="5396468" y="560243"/>
                  </a:lnTo>
                  <a:lnTo>
                    <a:pt x="5383958" y="578792"/>
                  </a:lnTo>
                  <a:lnTo>
                    <a:pt x="5365405" y="591298"/>
                  </a:lnTo>
                  <a:lnTo>
                    <a:pt x="5342686" y="595884"/>
                  </a:lnTo>
                  <a:lnTo>
                    <a:pt x="58369" y="595884"/>
                  </a:lnTo>
                  <a:lnTo>
                    <a:pt x="35645" y="591298"/>
                  </a:lnTo>
                  <a:lnTo>
                    <a:pt x="17092" y="578792"/>
                  </a:lnTo>
                  <a:lnTo>
                    <a:pt x="4585" y="560243"/>
                  </a:lnTo>
                  <a:lnTo>
                    <a:pt x="0" y="537527"/>
                  </a:lnTo>
                  <a:lnTo>
                    <a:pt x="0" y="58369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485675" y="4992961"/>
            <a:ext cx="499110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Meiryo UI"/>
                <a:cs typeface="Meiryo UI"/>
              </a:rPr>
              <a:t>スキル</a:t>
            </a:r>
            <a:r>
              <a:rPr dirty="0" sz="1400">
                <a:latin typeface="Meiryo UI"/>
                <a:cs typeface="Meiryo UI"/>
              </a:rPr>
              <a:t>標</a:t>
            </a:r>
            <a:r>
              <a:rPr dirty="0" sz="1400" spc="-15">
                <a:latin typeface="Meiryo UI"/>
                <a:cs typeface="Meiryo UI"/>
              </a:rPr>
              <a:t>準</a:t>
            </a:r>
            <a:r>
              <a:rPr dirty="0" sz="1400" spc="-5">
                <a:latin typeface="Meiryo UI"/>
                <a:cs typeface="Meiryo UI"/>
              </a:rPr>
              <a:t>や</a:t>
            </a:r>
            <a:r>
              <a:rPr dirty="0" sz="1400">
                <a:latin typeface="Meiryo UI"/>
                <a:cs typeface="Meiryo UI"/>
              </a:rPr>
              <a:t>情報</a:t>
            </a:r>
            <a:r>
              <a:rPr dirty="0" sz="1400" spc="-15">
                <a:latin typeface="Meiryo UI"/>
                <a:cs typeface="Meiryo UI"/>
              </a:rPr>
              <a:t>処</a:t>
            </a:r>
            <a:r>
              <a:rPr dirty="0" sz="1400">
                <a:latin typeface="Meiryo UI"/>
                <a:cs typeface="Meiryo UI"/>
              </a:rPr>
              <a:t>理技</a:t>
            </a:r>
            <a:r>
              <a:rPr dirty="0" sz="1400" spc="-15">
                <a:latin typeface="Meiryo UI"/>
                <a:cs typeface="Meiryo UI"/>
              </a:rPr>
              <a:t>術</a:t>
            </a:r>
            <a:r>
              <a:rPr dirty="0" sz="1400">
                <a:latin typeface="Meiryo UI"/>
                <a:cs typeface="Meiryo UI"/>
              </a:rPr>
              <a:t>者試</a:t>
            </a:r>
            <a:r>
              <a:rPr dirty="0" sz="1400" spc="-15">
                <a:latin typeface="Meiryo UI"/>
                <a:cs typeface="Meiryo UI"/>
              </a:rPr>
              <a:t>験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活用</a:t>
            </a:r>
            <a:r>
              <a:rPr dirty="0" sz="1400" spc="-15">
                <a:latin typeface="Meiryo UI"/>
                <a:cs typeface="Meiryo UI"/>
              </a:rPr>
              <a:t>促</a:t>
            </a:r>
            <a:r>
              <a:rPr dirty="0" sz="1400">
                <a:latin typeface="Meiryo UI"/>
                <a:cs typeface="Meiryo UI"/>
              </a:rPr>
              <a:t>進</a:t>
            </a:r>
            <a:endParaRPr sz="14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eiryo UI"/>
                <a:cs typeface="Meiryo UI"/>
              </a:rPr>
              <a:t>第四次産業革命ス</a:t>
            </a:r>
            <a:r>
              <a:rPr dirty="0" sz="1400" spc="-10">
                <a:latin typeface="Meiryo UI"/>
                <a:cs typeface="Meiryo UI"/>
              </a:rPr>
              <a:t>キル</a:t>
            </a:r>
            <a:r>
              <a:rPr dirty="0" sz="1400">
                <a:latin typeface="Meiryo UI"/>
                <a:cs typeface="Meiryo UI"/>
              </a:rPr>
              <a:t>習</a:t>
            </a:r>
            <a:r>
              <a:rPr dirty="0" sz="1400" spc="-15">
                <a:latin typeface="Meiryo UI"/>
                <a:cs typeface="Meiryo UI"/>
              </a:rPr>
              <a:t>得</a:t>
            </a:r>
            <a:r>
              <a:rPr dirty="0" sz="1400">
                <a:latin typeface="Meiryo UI"/>
                <a:cs typeface="Meiryo UI"/>
              </a:rPr>
              <a:t>講座</a:t>
            </a:r>
            <a:r>
              <a:rPr dirty="0" sz="1400" spc="-15">
                <a:latin typeface="Meiryo UI"/>
                <a:cs typeface="Meiryo UI"/>
              </a:rPr>
              <a:t>認</a:t>
            </a:r>
            <a:r>
              <a:rPr dirty="0" sz="1400">
                <a:latin typeface="Meiryo UI"/>
                <a:cs typeface="Meiryo UI"/>
              </a:rPr>
              <a:t>定制</a:t>
            </a:r>
            <a:r>
              <a:rPr dirty="0" sz="1400" spc="-15">
                <a:latin typeface="Meiryo UI"/>
                <a:cs typeface="Meiryo UI"/>
              </a:rPr>
              <a:t>度</a:t>
            </a:r>
            <a:r>
              <a:rPr dirty="0" sz="1400">
                <a:latin typeface="Meiryo UI"/>
                <a:cs typeface="Meiryo UI"/>
              </a:rPr>
              <a:t>等に</a:t>
            </a:r>
            <a:r>
              <a:rPr dirty="0" sz="1400" spc="-15">
                <a:latin typeface="Meiryo UI"/>
                <a:cs typeface="Meiryo UI"/>
              </a:rPr>
              <a:t>よ</a:t>
            </a:r>
            <a:r>
              <a:rPr dirty="0" sz="1400" spc="-5">
                <a:latin typeface="Meiryo UI"/>
                <a:cs typeface="Meiryo UI"/>
              </a:rPr>
              <a:t>る</a:t>
            </a:r>
            <a:r>
              <a:rPr dirty="0" sz="1400" spc="-10">
                <a:latin typeface="Meiryo UI"/>
                <a:cs typeface="Meiryo UI"/>
              </a:rPr>
              <a:t>スキル</a:t>
            </a:r>
            <a:r>
              <a:rPr dirty="0" sz="1400" spc="-15">
                <a:latin typeface="Meiryo UI"/>
                <a:cs typeface="Meiryo UI"/>
              </a:rPr>
              <a:t>転</a:t>
            </a:r>
            <a:r>
              <a:rPr dirty="0" sz="1400" spc="-5">
                <a:latin typeface="Meiryo UI"/>
                <a:cs typeface="Meiryo UI"/>
              </a:rPr>
              <a:t>換</a:t>
            </a:r>
            <a:r>
              <a:rPr dirty="0" sz="1400" spc="-10">
                <a:latin typeface="Meiryo UI"/>
                <a:cs typeface="Meiryo UI"/>
              </a:rPr>
              <a:t>の</a:t>
            </a:r>
            <a:r>
              <a:rPr dirty="0" sz="1400">
                <a:latin typeface="Meiryo UI"/>
                <a:cs typeface="Meiryo UI"/>
              </a:rPr>
              <a:t>推進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22885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【参考】</a:t>
            </a:r>
            <a:r>
              <a:rPr dirty="0" spc="-25"/>
              <a:t>D</a:t>
            </a:r>
            <a:r>
              <a:rPr dirty="0"/>
              <a:t>X</a:t>
            </a:r>
            <a:r>
              <a:rPr dirty="0" spc="-10"/>
              <a:t>の</a:t>
            </a:r>
            <a:r>
              <a:rPr dirty="0" spc="-5"/>
              <a:t>定</a:t>
            </a:r>
            <a:r>
              <a:rPr dirty="0"/>
              <a:t>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0286" y="6588527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4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34" y="609512"/>
            <a:ext cx="89725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7780" indent="13525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eiryo UI"/>
                <a:cs typeface="Meiryo UI"/>
              </a:rPr>
              <a:t>DXに</a:t>
            </a:r>
            <a:r>
              <a:rPr dirty="0" sz="1600" spc="-5">
                <a:latin typeface="Meiryo UI"/>
                <a:cs typeface="Meiryo UI"/>
              </a:rPr>
              <a:t>関</a:t>
            </a:r>
            <a:r>
              <a:rPr dirty="0" sz="1600" spc="-10">
                <a:latin typeface="Meiryo UI"/>
                <a:cs typeface="Meiryo UI"/>
              </a:rPr>
              <a:t>し</a:t>
            </a:r>
            <a:r>
              <a:rPr dirty="0" sz="1600" spc="-15">
                <a:latin typeface="Meiryo UI"/>
                <a:cs typeface="Meiryo UI"/>
              </a:rPr>
              <a:t>て</a:t>
            </a:r>
            <a:r>
              <a:rPr dirty="0" sz="1600" spc="-5">
                <a:latin typeface="Meiryo UI"/>
                <a:cs typeface="Meiryo UI"/>
              </a:rPr>
              <a:t>は</a:t>
            </a:r>
            <a:r>
              <a:rPr dirty="0" sz="1600" spc="5">
                <a:latin typeface="Meiryo UI"/>
                <a:cs typeface="Meiryo UI"/>
              </a:rPr>
              <a:t>多</a:t>
            </a:r>
            <a:r>
              <a:rPr dirty="0" sz="1600" spc="-5">
                <a:latin typeface="Meiryo UI"/>
                <a:cs typeface="Meiryo UI"/>
              </a:rPr>
              <a:t>く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論文</a:t>
            </a:r>
            <a:r>
              <a:rPr dirty="0" sz="1600" spc="5">
                <a:latin typeface="Meiryo UI"/>
                <a:cs typeface="Meiryo UI"/>
              </a:rPr>
              <a:t>や</a:t>
            </a:r>
            <a:r>
              <a:rPr dirty="0" sz="1600" spc="-5">
                <a:latin typeface="Meiryo UI"/>
                <a:cs typeface="Meiryo UI"/>
              </a:rPr>
              <a:t>報告</a:t>
            </a:r>
            <a:r>
              <a:rPr dirty="0" sz="1600" spc="5">
                <a:latin typeface="Meiryo UI"/>
                <a:cs typeface="Meiryo UI"/>
              </a:rPr>
              <a:t>書</a:t>
            </a:r>
            <a:r>
              <a:rPr dirty="0" sz="1600" spc="-5">
                <a:latin typeface="Meiryo UI"/>
                <a:cs typeface="Meiryo UI"/>
              </a:rPr>
              <a:t>等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>
                <a:latin typeface="Meiryo UI"/>
                <a:cs typeface="Meiryo UI"/>
              </a:rPr>
              <a:t>も</a:t>
            </a:r>
            <a:r>
              <a:rPr dirty="0" sz="1600" spc="-5">
                <a:latin typeface="Meiryo UI"/>
                <a:cs typeface="Meiryo UI"/>
              </a:rPr>
              <a:t>解</a:t>
            </a:r>
            <a:r>
              <a:rPr dirty="0" sz="1600" spc="5">
                <a:latin typeface="Meiryo UI"/>
                <a:cs typeface="Meiryo UI"/>
              </a:rPr>
              <a:t>説</a:t>
            </a:r>
            <a:r>
              <a:rPr dirty="0" sz="1600" spc="-5">
                <a:latin typeface="Meiryo UI"/>
                <a:cs typeface="Meiryo UI"/>
              </a:rPr>
              <a:t>さ</a:t>
            </a:r>
            <a:r>
              <a:rPr dirty="0" sz="1600" spc="5">
                <a:latin typeface="Meiryo UI"/>
                <a:cs typeface="Meiryo UI"/>
              </a:rPr>
              <a:t>れ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 spc="10">
                <a:latin typeface="Meiryo UI"/>
                <a:cs typeface="Meiryo UI"/>
              </a:rPr>
              <a:t>が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中</a:t>
            </a:r>
            <a:r>
              <a:rPr dirty="0" sz="1600" spc="10">
                <a:latin typeface="Meiryo UI"/>
                <a:cs typeface="Meiryo UI"/>
              </a:rPr>
              <a:t>で</a:t>
            </a:r>
            <a:r>
              <a:rPr dirty="0" sz="1600" spc="-10">
                <a:latin typeface="Meiryo UI"/>
                <a:cs typeface="Meiryo UI"/>
              </a:rPr>
              <a:t>も、</a:t>
            </a:r>
            <a:r>
              <a:rPr dirty="0" sz="1600" spc="-5">
                <a:latin typeface="Meiryo UI"/>
                <a:cs typeface="Meiryo UI"/>
              </a:rPr>
              <a:t>IT専</a:t>
            </a:r>
            <a:r>
              <a:rPr dirty="0" sz="1600" spc="5">
                <a:latin typeface="Meiryo UI"/>
                <a:cs typeface="Meiryo UI"/>
              </a:rPr>
              <a:t>門</a:t>
            </a:r>
            <a:r>
              <a:rPr dirty="0" sz="1600" spc="-5">
                <a:latin typeface="Meiryo UI"/>
                <a:cs typeface="Meiryo UI"/>
              </a:rPr>
              <a:t>調査</a:t>
            </a:r>
            <a:r>
              <a:rPr dirty="0" sz="1600" spc="5">
                <a:latin typeface="Meiryo UI"/>
                <a:cs typeface="Meiryo UI"/>
              </a:rPr>
              <a:t>会</a:t>
            </a:r>
            <a:r>
              <a:rPr dirty="0" sz="1600" spc="-5">
                <a:latin typeface="Meiryo UI"/>
                <a:cs typeface="Meiryo UI"/>
              </a:rPr>
              <a:t>社</a:t>
            </a:r>
            <a:r>
              <a:rPr dirty="0" sz="1600">
                <a:latin typeface="Meiryo UI"/>
                <a:cs typeface="Meiryo UI"/>
              </a:rPr>
              <a:t>のIDC</a:t>
            </a:r>
            <a:r>
              <a:rPr dirty="0" sz="1600" spc="60">
                <a:latin typeface="Meiryo UI"/>
                <a:cs typeface="Meiryo UI"/>
              </a:rPr>
              <a:t> </a:t>
            </a:r>
            <a:r>
              <a:rPr dirty="0" sz="1600" spc="-10">
                <a:latin typeface="Meiryo UI"/>
                <a:cs typeface="Meiryo UI"/>
              </a:rPr>
              <a:t>Japan</a:t>
            </a:r>
            <a:r>
              <a:rPr dirty="0" sz="1600" spc="15">
                <a:latin typeface="Meiryo UI"/>
                <a:cs typeface="Meiryo UI"/>
              </a:rPr>
              <a:t> </a:t>
            </a:r>
            <a:r>
              <a:rPr dirty="0" sz="1600" spc="-5">
                <a:latin typeface="Meiryo UI"/>
                <a:cs typeface="Meiryo UI"/>
              </a:rPr>
              <a:t>株式会 社は</a:t>
            </a:r>
            <a:r>
              <a:rPr dirty="0" sz="1600" spc="-10">
                <a:latin typeface="Meiryo UI"/>
                <a:cs typeface="Meiryo UI"/>
              </a:rPr>
              <a:t>、DXを</a:t>
            </a:r>
            <a:r>
              <a:rPr dirty="0" sz="1600" spc="-5">
                <a:latin typeface="Meiryo UI"/>
                <a:cs typeface="Meiryo UI"/>
              </a:rPr>
              <a:t>次</a:t>
            </a:r>
            <a:r>
              <a:rPr dirty="0" sz="1600">
                <a:latin typeface="Meiryo UI"/>
                <a:cs typeface="Meiryo UI"/>
              </a:rPr>
              <a:t>のよ</a:t>
            </a:r>
            <a:r>
              <a:rPr dirty="0" sz="1600" spc="5">
                <a:latin typeface="Meiryo UI"/>
                <a:cs typeface="Meiryo UI"/>
              </a:rPr>
              <a:t>う</a:t>
            </a:r>
            <a:r>
              <a:rPr dirty="0" sz="1600" spc="-10">
                <a:latin typeface="Meiryo UI"/>
                <a:cs typeface="Meiryo UI"/>
              </a:rPr>
              <a:t>に</a:t>
            </a:r>
            <a:r>
              <a:rPr dirty="0" sz="1600" spc="5">
                <a:latin typeface="Meiryo UI"/>
                <a:cs typeface="Meiryo UI"/>
              </a:rPr>
              <a:t>定</a:t>
            </a:r>
            <a:r>
              <a:rPr dirty="0" sz="1600" spc="-5">
                <a:latin typeface="Meiryo UI"/>
                <a:cs typeface="Meiryo UI"/>
              </a:rPr>
              <a:t>義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r>
              <a:rPr dirty="0" sz="1600" spc="-140">
                <a:latin typeface="Meiryo UI"/>
                <a:cs typeface="Meiryo UI"/>
              </a:rPr>
              <a:t> </a:t>
            </a:r>
            <a:r>
              <a:rPr dirty="0" baseline="26455" sz="1575" spc="22">
                <a:latin typeface="Meiryo UI"/>
                <a:cs typeface="Meiryo UI"/>
              </a:rPr>
              <a:t>※</a:t>
            </a:r>
            <a:endParaRPr baseline="26455" sz="1575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28" y="3246333"/>
            <a:ext cx="89833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さら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IDC社は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現</a:t>
            </a:r>
            <a:r>
              <a:rPr dirty="0" sz="1600" spc="-5">
                <a:latin typeface="Meiryo UI"/>
                <a:cs typeface="Meiryo UI"/>
              </a:rPr>
              <a:t>在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5">
                <a:latin typeface="Meiryo UI"/>
                <a:cs typeface="Meiryo UI"/>
              </a:rPr>
              <a:t>飛</a:t>
            </a:r>
            <a:r>
              <a:rPr dirty="0" sz="1600" spc="-5">
                <a:latin typeface="Meiryo UI"/>
                <a:cs typeface="Meiryo UI"/>
              </a:rPr>
              <a:t>躍</a:t>
            </a:r>
            <a:r>
              <a:rPr dirty="0" sz="1600" spc="5">
                <a:latin typeface="Meiryo UI"/>
                <a:cs typeface="Meiryo UI"/>
              </a:rPr>
              <a:t>的</a:t>
            </a:r>
            <a:r>
              <a:rPr dirty="0" sz="1600">
                <a:latin typeface="Meiryo UI"/>
                <a:cs typeface="Meiryo UI"/>
              </a:rPr>
              <a:t>に</a:t>
            </a:r>
            <a:r>
              <a:rPr dirty="0" sz="1600" spc="-5">
                <a:latin typeface="Meiryo UI"/>
                <a:cs typeface="Meiryo UI"/>
              </a:rPr>
              <a:t>デ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-5">
                <a:latin typeface="Meiryo UI"/>
                <a:cs typeface="Meiryo UI"/>
              </a:rPr>
              <a:t>タ</a:t>
            </a:r>
            <a:r>
              <a:rPr dirty="0" sz="1600" spc="10">
                <a:latin typeface="Meiryo UI"/>
                <a:cs typeface="Meiryo UI"/>
              </a:rPr>
              <a:t>ル</a:t>
            </a:r>
            <a:r>
              <a:rPr dirty="0" sz="1600" spc="5">
                <a:latin typeface="Meiryo UI"/>
                <a:cs typeface="Meiryo UI"/>
              </a:rPr>
              <a:t>イ</a:t>
            </a:r>
            <a:r>
              <a:rPr dirty="0" sz="1600" spc="-5">
                <a:latin typeface="Meiryo UI"/>
                <a:cs typeface="Meiryo UI"/>
              </a:rPr>
              <a:t>ノ</a:t>
            </a:r>
            <a:r>
              <a:rPr dirty="0" sz="1600">
                <a:latin typeface="Meiryo UI"/>
                <a:cs typeface="Meiryo UI"/>
              </a:rPr>
              <a:t>ベ</a:t>
            </a:r>
            <a:r>
              <a:rPr dirty="0" sz="1600" spc="10">
                <a:latin typeface="Meiryo UI"/>
                <a:cs typeface="Meiryo UI"/>
              </a:rPr>
              <a:t>ーシ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>
                <a:latin typeface="Meiryo UI"/>
                <a:cs typeface="Meiryo UI"/>
              </a:rPr>
              <a:t>ン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加</a:t>
            </a:r>
            <a:r>
              <a:rPr dirty="0" sz="1600" spc="5">
                <a:latin typeface="Meiryo UI"/>
                <a:cs typeface="Meiryo UI"/>
              </a:rPr>
              <a:t>速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拡</a:t>
            </a:r>
            <a:r>
              <a:rPr dirty="0" sz="1600" spc="5">
                <a:latin typeface="Meiryo UI"/>
                <a:cs typeface="Meiryo UI"/>
              </a:rPr>
              <a:t>大し</a:t>
            </a:r>
            <a:r>
              <a:rPr dirty="0" sz="1600" spc="-15">
                <a:latin typeface="Meiryo UI"/>
                <a:cs typeface="Meiryo UI"/>
              </a:rPr>
              <a:t>、</a:t>
            </a:r>
            <a:r>
              <a:rPr dirty="0" sz="1600" spc="-5">
                <a:latin typeface="Meiryo UI"/>
                <a:cs typeface="Meiryo UI"/>
              </a:rPr>
              <a:t>ITと</a:t>
            </a:r>
            <a:r>
              <a:rPr dirty="0" sz="1600" spc="5">
                <a:latin typeface="Meiryo UI"/>
                <a:cs typeface="Meiryo UI"/>
              </a:rPr>
              <a:t>新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5">
                <a:latin typeface="Meiryo UI"/>
                <a:cs typeface="Meiryo UI"/>
              </a:rPr>
              <a:t>な</a:t>
            </a:r>
            <a:r>
              <a:rPr dirty="0" sz="1600" spc="-5">
                <a:latin typeface="Meiryo UI"/>
                <a:cs typeface="Meiryo UI"/>
              </a:rPr>
              <a:t>ビ</a:t>
            </a:r>
            <a:r>
              <a:rPr dirty="0" sz="1600" spc="10">
                <a:latin typeface="Meiryo UI"/>
                <a:cs typeface="Meiryo UI"/>
              </a:rPr>
              <a:t>ジ</a:t>
            </a:r>
            <a:r>
              <a:rPr dirty="0" sz="1600" spc="-5">
                <a:latin typeface="Meiryo UI"/>
                <a:cs typeface="Meiryo UI"/>
              </a:rPr>
              <a:t>ネス</a:t>
            </a:r>
            <a:r>
              <a:rPr dirty="0" sz="1600">
                <a:latin typeface="Meiryo UI"/>
                <a:cs typeface="Meiryo UI"/>
              </a:rPr>
              <a:t>・モ</a:t>
            </a:r>
            <a:r>
              <a:rPr dirty="0" sz="1600" spc="-5">
                <a:latin typeface="Meiryo UI"/>
                <a:cs typeface="Meiryo UI"/>
              </a:rPr>
              <a:t>デ</a:t>
            </a:r>
            <a:r>
              <a:rPr dirty="0" sz="1600" spc="10">
                <a:latin typeface="Meiryo UI"/>
                <a:cs typeface="Meiryo UI"/>
              </a:rPr>
              <a:t>ル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5">
                <a:latin typeface="Meiryo UI"/>
                <a:cs typeface="Meiryo UI"/>
              </a:rPr>
              <a:t>用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 spc="-10">
                <a:latin typeface="Meiryo UI"/>
                <a:cs typeface="Meiryo UI"/>
              </a:rPr>
              <a:t>て構 </a:t>
            </a:r>
            <a:r>
              <a:rPr dirty="0" sz="1600" spc="-5">
                <a:latin typeface="Meiryo UI"/>
                <a:cs typeface="Meiryo UI"/>
              </a:rPr>
              <a:t>築され</a:t>
            </a:r>
            <a:r>
              <a:rPr dirty="0" sz="1600" spc="-10">
                <a:latin typeface="Meiryo UI"/>
                <a:cs typeface="Meiryo UI"/>
              </a:rPr>
              <a:t>る</a:t>
            </a:r>
            <a:r>
              <a:rPr dirty="0" sz="1600">
                <a:latin typeface="Meiryo UI"/>
                <a:cs typeface="Meiryo UI"/>
              </a:rPr>
              <a:t>「</a:t>
            </a:r>
            <a:r>
              <a:rPr dirty="0" sz="1600" spc="-10">
                <a:latin typeface="Meiryo UI"/>
                <a:cs typeface="Meiryo UI"/>
              </a:rPr>
              <a:t>イ</a:t>
            </a:r>
            <a:r>
              <a:rPr dirty="0" sz="1600" spc="-5">
                <a:latin typeface="Meiryo UI"/>
                <a:cs typeface="Meiryo UI"/>
              </a:rPr>
              <a:t>ノベ</a:t>
            </a:r>
            <a:r>
              <a:rPr dirty="0" sz="1600">
                <a:latin typeface="Meiryo UI"/>
                <a:cs typeface="Meiryo UI"/>
              </a:rPr>
              <a:t>ー</a:t>
            </a:r>
            <a:r>
              <a:rPr dirty="0" sz="1600" spc="10">
                <a:latin typeface="Meiryo UI"/>
                <a:cs typeface="Meiryo UI"/>
              </a:rPr>
              <a:t>シ</a:t>
            </a:r>
            <a:r>
              <a:rPr dirty="0" sz="1600" spc="5">
                <a:latin typeface="Meiryo UI"/>
                <a:cs typeface="Meiryo UI"/>
              </a:rPr>
              <a:t>ョ</a:t>
            </a:r>
            <a:r>
              <a:rPr dirty="0" sz="1600" spc="-10">
                <a:latin typeface="Meiryo UI"/>
                <a:cs typeface="Meiryo UI"/>
              </a:rPr>
              <a:t>ン</a:t>
            </a:r>
            <a:r>
              <a:rPr dirty="0" sz="1600" spc="1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拡大</a:t>
            </a:r>
            <a:r>
              <a:rPr dirty="0" sz="1600">
                <a:latin typeface="Meiryo UI"/>
                <a:cs typeface="Meiryo UI"/>
              </a:rPr>
              <a:t>」</a:t>
            </a:r>
            <a:r>
              <a:rPr dirty="0" sz="1600" spc="-5">
                <a:latin typeface="Meiryo UI"/>
                <a:cs typeface="Meiryo UI"/>
              </a:rPr>
              <a:t>の</a:t>
            </a:r>
            <a:r>
              <a:rPr dirty="0" sz="1600" spc="5">
                <a:latin typeface="Meiryo UI"/>
                <a:cs typeface="Meiryo UI"/>
              </a:rPr>
              <a:t>時期</a:t>
            </a:r>
            <a:r>
              <a:rPr dirty="0" sz="1600" spc="-15">
                <a:latin typeface="Meiryo UI"/>
                <a:cs typeface="Meiryo UI"/>
              </a:rPr>
              <a:t>に</a:t>
            </a:r>
            <a:r>
              <a:rPr dirty="0" sz="1600" spc="10">
                <a:latin typeface="Meiryo UI"/>
                <a:cs typeface="Meiryo UI"/>
              </a:rPr>
              <a:t>あ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10">
                <a:latin typeface="Meiryo UI"/>
                <a:cs typeface="Meiryo UI"/>
              </a:rPr>
              <a:t>、</a:t>
            </a:r>
            <a:r>
              <a:rPr dirty="0" sz="1600" spc="10">
                <a:latin typeface="Meiryo UI"/>
                <a:cs typeface="Meiryo UI"/>
              </a:rPr>
              <a:t>と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た</a:t>
            </a:r>
            <a:r>
              <a:rPr dirty="0" sz="1600" spc="-5">
                <a:latin typeface="Meiryo UI"/>
                <a:cs typeface="Meiryo UI"/>
              </a:rPr>
              <a:t>上で、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228" y="6084832"/>
            <a:ext cx="8729980" cy="724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eiryo UI"/>
                <a:cs typeface="Meiryo UI"/>
              </a:rPr>
              <a:t>と</a:t>
            </a:r>
            <a:r>
              <a:rPr dirty="0" sz="1600" spc="-10">
                <a:latin typeface="Meiryo UI"/>
                <a:cs typeface="Meiryo UI"/>
              </a:rPr>
              <a:t>DX</a:t>
            </a:r>
            <a:r>
              <a:rPr dirty="0" sz="1600">
                <a:latin typeface="Meiryo UI"/>
                <a:cs typeface="Meiryo UI"/>
              </a:rPr>
              <a:t>の</a:t>
            </a:r>
            <a:r>
              <a:rPr dirty="0" sz="1600" spc="-5">
                <a:latin typeface="Meiryo UI"/>
                <a:cs typeface="Meiryo UI"/>
              </a:rPr>
              <a:t>重要性</a:t>
            </a:r>
            <a:r>
              <a:rPr dirty="0" sz="1600" spc="-10">
                <a:latin typeface="Meiryo UI"/>
                <a:cs typeface="Meiryo UI"/>
              </a:rPr>
              <a:t>を</a:t>
            </a:r>
            <a:r>
              <a:rPr dirty="0" sz="1600" spc="-5">
                <a:latin typeface="Meiryo UI"/>
                <a:cs typeface="Meiryo UI"/>
              </a:rPr>
              <a:t>強調</a:t>
            </a:r>
            <a:r>
              <a:rPr dirty="0" sz="1600" spc="5">
                <a:latin typeface="Meiryo UI"/>
                <a:cs typeface="Meiryo UI"/>
              </a:rPr>
              <a:t>し</a:t>
            </a:r>
            <a:r>
              <a:rPr dirty="0" sz="1600">
                <a:latin typeface="Meiryo UI"/>
                <a:cs typeface="Meiryo UI"/>
              </a:rPr>
              <a:t>て</a:t>
            </a:r>
            <a:r>
              <a:rPr dirty="0" sz="1600" spc="10">
                <a:latin typeface="Meiryo UI"/>
                <a:cs typeface="Meiryo UI"/>
              </a:rPr>
              <a:t>い</a:t>
            </a:r>
            <a:r>
              <a:rPr dirty="0" sz="1600">
                <a:latin typeface="Meiryo UI"/>
                <a:cs typeface="Meiryo UI"/>
              </a:rPr>
              <a:t>る</a:t>
            </a:r>
            <a:r>
              <a:rPr dirty="0" sz="1600" spc="-5">
                <a:latin typeface="Meiryo UI"/>
                <a:cs typeface="Meiryo UI"/>
              </a:rPr>
              <a:t>。</a:t>
            </a:r>
            <a:endParaRPr sz="1600">
              <a:latin typeface="Meiryo UI"/>
              <a:cs typeface="Meiryo UI"/>
            </a:endParaRPr>
          </a:p>
          <a:p>
            <a:pPr marL="1195705" marR="30480" indent="-669290">
              <a:lnSpc>
                <a:spcPct val="100000"/>
              </a:lnSpc>
              <a:spcBef>
                <a:spcPts val="1065"/>
              </a:spcBef>
            </a:pPr>
            <a:r>
              <a:rPr dirty="0" baseline="23809" sz="1050" spc="-7">
                <a:latin typeface="Meiryo UI"/>
                <a:cs typeface="Meiryo UI"/>
              </a:rPr>
              <a:t>※</a:t>
            </a:r>
            <a:r>
              <a:rPr dirty="0" baseline="23809" sz="1050" spc="225">
                <a:latin typeface="Meiryo UI"/>
                <a:cs typeface="Meiryo UI"/>
              </a:rPr>
              <a:t> </a:t>
            </a: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 spc="-5">
                <a:latin typeface="Meiryo UI"/>
                <a:cs typeface="Meiryo UI"/>
              </a:rPr>
              <a:t>）Japan</a:t>
            </a:r>
            <a:r>
              <a:rPr dirty="0" sz="1050" spc="-15">
                <a:latin typeface="Meiryo UI"/>
                <a:cs typeface="Meiryo UI"/>
              </a:rPr>
              <a:t> </a:t>
            </a:r>
            <a:r>
              <a:rPr dirty="0" sz="1050" spc="-5">
                <a:latin typeface="Meiryo UI"/>
                <a:cs typeface="Meiryo UI"/>
              </a:rPr>
              <a:t>IT</a:t>
            </a:r>
            <a:r>
              <a:rPr dirty="0" sz="1050" spc="1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Market 2018</a:t>
            </a:r>
            <a:r>
              <a:rPr dirty="0" sz="1050" spc="-1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Top</a:t>
            </a:r>
            <a:r>
              <a:rPr dirty="0" sz="1050" spc="15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10</a:t>
            </a:r>
            <a:r>
              <a:rPr dirty="0" sz="1050" spc="-5">
                <a:latin typeface="Meiryo UI"/>
                <a:cs typeface="Meiryo UI"/>
              </a:rPr>
              <a:t> Predictions:</a:t>
            </a:r>
            <a:r>
              <a:rPr dirty="0" sz="1050" spc="1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デジタルネイ</a:t>
            </a:r>
            <a:r>
              <a:rPr dirty="0" sz="1050" spc="-5">
                <a:latin typeface="Meiryo UI"/>
                <a:cs typeface="Meiryo UI"/>
              </a:rPr>
              <a:t>テ</a:t>
            </a:r>
            <a:r>
              <a:rPr dirty="0" sz="1050">
                <a:latin typeface="Meiryo UI"/>
                <a:cs typeface="Meiryo UI"/>
              </a:rPr>
              <a:t>ィ</a:t>
            </a:r>
            <a:r>
              <a:rPr dirty="0" sz="1050" spc="-5">
                <a:latin typeface="Meiryo UI"/>
                <a:cs typeface="Meiryo UI"/>
              </a:rPr>
              <a:t>ブ</a:t>
            </a:r>
            <a:r>
              <a:rPr dirty="0" sz="1050" spc="5">
                <a:latin typeface="Meiryo UI"/>
                <a:cs typeface="Meiryo UI"/>
              </a:rPr>
              <a:t>企</a:t>
            </a:r>
            <a:r>
              <a:rPr dirty="0" sz="1050" spc="-10">
                <a:latin typeface="Meiryo UI"/>
                <a:cs typeface="Meiryo UI"/>
              </a:rPr>
              <a:t>業</a:t>
            </a:r>
            <a:r>
              <a:rPr dirty="0" sz="1050">
                <a:latin typeface="Meiryo UI"/>
                <a:cs typeface="Meiryo UI"/>
              </a:rPr>
              <a:t>への変</a:t>
            </a:r>
            <a:r>
              <a:rPr dirty="0" sz="1050" spc="5">
                <a:latin typeface="Meiryo UI"/>
                <a:cs typeface="Meiryo UI"/>
              </a:rPr>
              <a:t>革</a:t>
            </a:r>
            <a:r>
              <a:rPr dirty="0" sz="1050" spc="-3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-</a:t>
            </a:r>
            <a:r>
              <a:rPr dirty="0" sz="1050" spc="25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DX</a:t>
            </a:r>
            <a:r>
              <a:rPr dirty="0" sz="1050" spc="-5">
                <a:latin typeface="Meiryo UI"/>
                <a:cs typeface="Meiryo UI"/>
              </a:rPr>
              <a:t>エ</a:t>
            </a:r>
            <a:r>
              <a:rPr dirty="0" sz="1050">
                <a:latin typeface="Meiryo UI"/>
                <a:cs typeface="Meiryo UI"/>
              </a:rPr>
              <a:t>コ</a:t>
            </a:r>
            <a:r>
              <a:rPr dirty="0" sz="1050" spc="-5">
                <a:latin typeface="Meiryo UI"/>
                <a:cs typeface="Meiryo UI"/>
              </a:rPr>
              <a:t>ノ</a:t>
            </a:r>
            <a:r>
              <a:rPr dirty="0" sz="1050">
                <a:latin typeface="Meiryo UI"/>
                <a:cs typeface="Meiryo UI"/>
              </a:rPr>
              <a:t>ミ</a:t>
            </a:r>
            <a:r>
              <a:rPr dirty="0" sz="1050" spc="-15">
                <a:latin typeface="Meiryo UI"/>
                <a:cs typeface="Meiryo UI"/>
              </a:rPr>
              <a:t>ー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>
                <a:latin typeface="Meiryo UI"/>
                <a:cs typeface="Meiryo UI"/>
              </a:rPr>
              <a:t>おい</a:t>
            </a:r>
            <a:r>
              <a:rPr dirty="0" sz="1050" spc="-5">
                <a:latin typeface="Meiryo UI"/>
                <a:cs typeface="Meiryo UI"/>
              </a:rPr>
              <a:t>て</a:t>
            </a:r>
            <a:r>
              <a:rPr dirty="0" sz="1050" spc="-10">
                <a:latin typeface="Meiryo UI"/>
                <a:cs typeface="Meiryo UI"/>
              </a:rPr>
              <a:t>イ</a:t>
            </a:r>
            <a:r>
              <a:rPr dirty="0" sz="1050" spc="-5">
                <a:latin typeface="Meiryo UI"/>
                <a:cs typeface="Meiryo UI"/>
              </a:rPr>
              <a:t>ノ</a:t>
            </a:r>
            <a:r>
              <a:rPr dirty="0" sz="1050" spc="-15">
                <a:latin typeface="Meiryo UI"/>
                <a:cs typeface="Meiryo UI"/>
              </a:rPr>
              <a:t>ベ</a:t>
            </a:r>
            <a:r>
              <a:rPr dirty="0" sz="1050">
                <a:latin typeface="Meiryo UI"/>
                <a:cs typeface="Meiryo UI"/>
              </a:rPr>
              <a:t>ーシ</a:t>
            </a:r>
            <a:r>
              <a:rPr dirty="0" sz="1050" spc="-5">
                <a:latin typeface="Meiryo UI"/>
                <a:cs typeface="Meiryo UI"/>
              </a:rPr>
              <a:t>ョ</a:t>
            </a:r>
            <a:r>
              <a:rPr dirty="0" sz="1050">
                <a:latin typeface="Meiryo UI"/>
                <a:cs typeface="Meiryo UI"/>
              </a:rPr>
              <a:t>ン</a:t>
            </a:r>
            <a:r>
              <a:rPr dirty="0" sz="1050" spc="-20">
                <a:latin typeface="Meiryo UI"/>
                <a:cs typeface="Meiryo UI"/>
              </a:rPr>
              <a:t>を</a:t>
            </a:r>
            <a:r>
              <a:rPr dirty="0" sz="1050" spc="5">
                <a:latin typeface="Meiryo UI"/>
                <a:cs typeface="Meiryo UI"/>
              </a:rPr>
              <a:t>飛</a:t>
            </a:r>
            <a:r>
              <a:rPr dirty="0" sz="1050" spc="-10">
                <a:latin typeface="Meiryo UI"/>
                <a:cs typeface="Meiryo UI"/>
              </a:rPr>
              <a:t>躍</a:t>
            </a:r>
            <a:r>
              <a:rPr dirty="0" sz="1050" spc="5">
                <a:latin typeface="Meiryo UI"/>
                <a:cs typeface="Meiryo UI"/>
              </a:rPr>
              <a:t>的</a:t>
            </a:r>
            <a:r>
              <a:rPr dirty="0" sz="1050" spc="-15">
                <a:latin typeface="Meiryo UI"/>
                <a:cs typeface="Meiryo UI"/>
              </a:rPr>
              <a:t>に</a:t>
            </a:r>
            <a:r>
              <a:rPr dirty="0" sz="1050" spc="5">
                <a:latin typeface="Meiryo UI"/>
                <a:cs typeface="Meiryo UI"/>
              </a:rPr>
              <a:t>拡</a:t>
            </a:r>
            <a:r>
              <a:rPr dirty="0" sz="1050" spc="-10">
                <a:latin typeface="Meiryo UI"/>
                <a:cs typeface="Meiryo UI"/>
              </a:rPr>
              <a:t>大</a:t>
            </a:r>
            <a:r>
              <a:rPr dirty="0" sz="1050" spc="-5">
                <a:latin typeface="Meiryo UI"/>
                <a:cs typeface="Meiryo UI"/>
              </a:rPr>
              <a:t>せよ</a:t>
            </a:r>
            <a:r>
              <a:rPr dirty="0" sz="1050">
                <a:latin typeface="Meiryo UI"/>
                <a:cs typeface="Meiryo UI"/>
              </a:rPr>
              <a:t>, </a:t>
            </a:r>
            <a:r>
              <a:rPr dirty="0" sz="1050" spc="-345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IDC</a:t>
            </a:r>
            <a:r>
              <a:rPr dirty="0" sz="1050" spc="-2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Japan</a:t>
            </a:r>
            <a:r>
              <a:rPr dirty="0" sz="1050" spc="-15">
                <a:latin typeface="Meiryo UI"/>
                <a:cs typeface="Meiryo UI"/>
              </a:rPr>
              <a:t> </a:t>
            </a:r>
            <a:r>
              <a:rPr dirty="0" sz="1050" spc="-5">
                <a:latin typeface="Meiryo UI"/>
                <a:cs typeface="Meiryo UI"/>
              </a:rPr>
              <a:t>プレス</a:t>
            </a:r>
            <a:r>
              <a:rPr dirty="0" sz="1050" spc="5">
                <a:latin typeface="Meiryo UI"/>
                <a:cs typeface="Meiryo UI"/>
              </a:rPr>
              <a:t>リリ</a:t>
            </a:r>
            <a:r>
              <a:rPr dirty="0" sz="1050">
                <a:latin typeface="Meiryo UI"/>
                <a:cs typeface="Meiryo UI"/>
              </a:rPr>
              <a:t>ー</a:t>
            </a:r>
            <a:r>
              <a:rPr dirty="0" sz="1050" spc="-5">
                <a:latin typeface="Meiryo UI"/>
                <a:cs typeface="Meiryo UI"/>
              </a:rPr>
              <a:t>ス</a:t>
            </a:r>
            <a:r>
              <a:rPr dirty="0" sz="1050">
                <a:latin typeface="Meiryo UI"/>
                <a:cs typeface="Meiryo UI"/>
              </a:rPr>
              <a:t>,</a:t>
            </a:r>
            <a:r>
              <a:rPr dirty="0" sz="1050" spc="-45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2017</a:t>
            </a:r>
            <a:r>
              <a:rPr dirty="0" sz="1050" spc="-10">
                <a:latin typeface="Meiryo UI"/>
                <a:cs typeface="Meiryo UI"/>
              </a:rPr>
              <a:t>年</a:t>
            </a:r>
            <a:r>
              <a:rPr dirty="0" sz="1050" spc="-5">
                <a:latin typeface="Meiryo UI"/>
                <a:cs typeface="Meiryo UI"/>
              </a:rPr>
              <a:t>12</a:t>
            </a:r>
            <a:r>
              <a:rPr dirty="0" sz="1050" spc="-10">
                <a:latin typeface="Meiryo UI"/>
                <a:cs typeface="Meiryo UI"/>
              </a:rPr>
              <a:t>月</a:t>
            </a:r>
            <a:r>
              <a:rPr dirty="0" sz="1050" spc="-5">
                <a:latin typeface="Meiryo UI"/>
                <a:cs typeface="Meiryo UI"/>
              </a:rPr>
              <a:t>14</a:t>
            </a:r>
            <a:r>
              <a:rPr dirty="0" sz="1050" spc="5">
                <a:latin typeface="Meiryo UI"/>
                <a:cs typeface="Meiryo UI"/>
              </a:rPr>
              <a:t>日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4939" y="3878579"/>
            <a:ext cx="7200900" cy="2032000"/>
          </a:xfrm>
          <a:prstGeom prst="rect">
            <a:avLst/>
          </a:prstGeom>
          <a:solidFill>
            <a:srgbClr val="B7DEE8"/>
          </a:solidFill>
        </p:spPr>
        <p:txBody>
          <a:bodyPr wrap="square" lIns="0" tIns="45720" rIns="0" bIns="0" rtlCol="0" vert="horz">
            <a:spAutoFit/>
          </a:bodyPr>
          <a:lstStyle/>
          <a:p>
            <a:pPr marL="90805" marR="93980" indent="151765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latin typeface="Meiryo UI"/>
                <a:cs typeface="Meiryo UI"/>
              </a:rPr>
              <a:t>“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業が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生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き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残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た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めの鍵は</a:t>
            </a:r>
            <a:r>
              <a:rPr dirty="0" sz="1800" spc="5">
                <a:latin typeface="Meiryo UI"/>
                <a:cs typeface="Meiryo UI"/>
              </a:rPr>
              <a:t>、</a:t>
            </a:r>
            <a:r>
              <a:rPr dirty="0" sz="1800" spc="-15">
                <a:latin typeface="Meiryo UI"/>
                <a:cs typeface="Meiryo UI"/>
              </a:rPr>
              <a:t>DX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実装</a:t>
            </a:r>
            <a:r>
              <a:rPr dirty="0" sz="1800" spc="-5">
                <a:latin typeface="Meiryo UI"/>
                <a:cs typeface="Meiryo UI"/>
              </a:rPr>
              <a:t>する第3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プ</a:t>
            </a:r>
            <a:r>
              <a:rPr dirty="0" sz="1800">
                <a:latin typeface="Meiryo UI"/>
                <a:cs typeface="Meiryo UI"/>
              </a:rPr>
              <a:t>ラッ</a:t>
            </a:r>
            <a:r>
              <a:rPr dirty="0" sz="1800" spc="-5">
                <a:latin typeface="Meiryo UI"/>
                <a:cs typeface="Meiryo UI"/>
              </a:rPr>
              <a:t>トフ</a:t>
            </a:r>
            <a:r>
              <a:rPr dirty="0" sz="1800">
                <a:latin typeface="Meiryo UI"/>
                <a:cs typeface="Meiryo UI"/>
              </a:rPr>
              <a:t>ォ</a:t>
            </a:r>
            <a:r>
              <a:rPr dirty="0" sz="1800" spc="5">
                <a:latin typeface="Meiryo UI"/>
                <a:cs typeface="Meiryo UI"/>
              </a:rPr>
              <a:t>ー</a:t>
            </a:r>
            <a:r>
              <a:rPr dirty="0" sz="1800" spc="-10">
                <a:latin typeface="Meiryo UI"/>
                <a:cs typeface="Meiryo UI"/>
              </a:rPr>
              <a:t>ム</a:t>
            </a:r>
            <a:r>
              <a:rPr dirty="0" sz="1800" spc="10">
                <a:latin typeface="Meiryo UI"/>
                <a:cs typeface="Meiryo UI"/>
              </a:rPr>
              <a:t>上</a:t>
            </a:r>
            <a:r>
              <a:rPr dirty="0" sz="1800" spc="5">
                <a:latin typeface="Meiryo UI"/>
                <a:cs typeface="Meiryo UI"/>
              </a:rPr>
              <a:t>の</a:t>
            </a:r>
            <a:r>
              <a:rPr dirty="0" sz="1800" spc="-10">
                <a:latin typeface="Meiryo UI"/>
                <a:cs typeface="Meiryo UI"/>
              </a:rPr>
              <a:t>デジ </a:t>
            </a:r>
            <a:r>
              <a:rPr dirty="0" sz="1800">
                <a:latin typeface="Meiryo UI"/>
                <a:cs typeface="Meiryo UI"/>
              </a:rPr>
              <a:t>タ</a:t>
            </a:r>
            <a:r>
              <a:rPr dirty="0" sz="1800" spc="-10">
                <a:latin typeface="Meiryo UI"/>
                <a:cs typeface="Meiryo UI"/>
              </a:rPr>
              <a:t>ルイ</a:t>
            </a:r>
            <a:r>
              <a:rPr dirty="0" sz="1800" spc="-5">
                <a:latin typeface="Meiryo UI"/>
                <a:cs typeface="Meiryo UI"/>
              </a:rPr>
              <a:t>ノ</a:t>
            </a:r>
            <a:r>
              <a:rPr dirty="0" sz="1800" spc="-10">
                <a:latin typeface="Meiryo UI"/>
                <a:cs typeface="Meiryo UI"/>
              </a:rPr>
              <a:t>ベーシ</a:t>
            </a:r>
            <a:r>
              <a:rPr dirty="0" sz="1800">
                <a:latin typeface="Meiryo UI"/>
                <a:cs typeface="Meiryo UI"/>
              </a:rPr>
              <a:t>ョン</a:t>
            </a:r>
            <a:r>
              <a:rPr dirty="0" sz="1800" spc="-5">
                <a:latin typeface="Meiryo UI"/>
                <a:cs typeface="Meiryo UI"/>
              </a:rPr>
              <a:t>プ</a:t>
            </a:r>
            <a:r>
              <a:rPr dirty="0" sz="1800">
                <a:latin typeface="Meiryo UI"/>
                <a:cs typeface="Meiryo UI"/>
              </a:rPr>
              <a:t>ラッ</a:t>
            </a:r>
            <a:r>
              <a:rPr dirty="0" sz="1800" spc="-5">
                <a:latin typeface="Meiryo UI"/>
                <a:cs typeface="Meiryo UI"/>
              </a:rPr>
              <a:t>トフ</a:t>
            </a:r>
            <a:r>
              <a:rPr dirty="0" sz="1800">
                <a:latin typeface="Meiryo UI"/>
                <a:cs typeface="Meiryo UI"/>
              </a:rPr>
              <a:t>ォ</a:t>
            </a:r>
            <a:r>
              <a:rPr dirty="0" sz="1800" spc="5">
                <a:latin typeface="Meiryo UI"/>
                <a:cs typeface="Meiryo UI"/>
              </a:rPr>
              <a:t>ーム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構</a:t>
            </a:r>
            <a:r>
              <a:rPr dirty="0" sz="1800">
                <a:latin typeface="Meiryo UI"/>
                <a:cs typeface="Meiryo UI"/>
              </a:rPr>
              <a:t>築に</a:t>
            </a:r>
            <a:r>
              <a:rPr dirty="0" sz="1800" spc="5">
                <a:latin typeface="Meiryo UI"/>
                <a:cs typeface="Meiryo UI"/>
              </a:rPr>
              <a:t>お</a:t>
            </a:r>
            <a:r>
              <a:rPr dirty="0" sz="1800" spc="-10">
                <a:latin typeface="Meiryo UI"/>
                <a:cs typeface="Meiryo UI"/>
              </a:rPr>
              <a:t>い</a:t>
            </a:r>
            <a:r>
              <a:rPr dirty="0" sz="1800">
                <a:latin typeface="Meiryo UI"/>
                <a:cs typeface="Meiryo UI"/>
              </a:rPr>
              <a:t>て、開発</a:t>
            </a:r>
            <a:r>
              <a:rPr dirty="0" sz="1800" spc="10">
                <a:latin typeface="Meiryo UI"/>
                <a:cs typeface="Meiryo UI"/>
              </a:rPr>
              <a:t>者</a:t>
            </a:r>
            <a:r>
              <a:rPr dirty="0" sz="1800" spc="-5">
                <a:latin typeface="Meiryo UI"/>
                <a:cs typeface="Meiryo UI"/>
              </a:rPr>
              <a:t>とイ</a:t>
            </a:r>
            <a:r>
              <a:rPr dirty="0" sz="1800" spc="10">
                <a:latin typeface="Meiryo UI"/>
                <a:cs typeface="Meiryo UI"/>
              </a:rPr>
              <a:t>ノ</a:t>
            </a:r>
            <a:r>
              <a:rPr dirty="0" sz="1800" spc="5">
                <a:latin typeface="Meiryo UI"/>
                <a:cs typeface="Meiryo UI"/>
              </a:rPr>
              <a:t>ベ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 spc="15">
                <a:latin typeface="Meiryo UI"/>
                <a:cs typeface="Meiryo UI"/>
              </a:rPr>
              <a:t>タ</a:t>
            </a:r>
            <a:r>
              <a:rPr dirty="0" sz="1800" spc="5">
                <a:latin typeface="Meiryo UI"/>
                <a:cs typeface="Meiryo UI"/>
              </a:rPr>
              <a:t>ー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コミ</a:t>
            </a:r>
            <a:r>
              <a:rPr dirty="0" sz="1800" spc="-5">
                <a:latin typeface="Meiryo UI"/>
                <a:cs typeface="Meiryo UI"/>
              </a:rPr>
              <a:t>ュ</a:t>
            </a:r>
            <a:r>
              <a:rPr dirty="0" sz="1800">
                <a:latin typeface="Meiryo UI"/>
                <a:cs typeface="Meiryo UI"/>
              </a:rPr>
              <a:t>ニ ティ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創生</a:t>
            </a:r>
            <a:r>
              <a:rPr dirty="0" sz="1800" spc="-10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、分散化</a:t>
            </a:r>
            <a:r>
              <a:rPr dirty="0" sz="1800" spc="-5">
                <a:latin typeface="Meiryo UI"/>
                <a:cs typeface="Meiryo UI"/>
              </a:rPr>
              <a:t>や</a:t>
            </a:r>
            <a:r>
              <a:rPr dirty="0" sz="1800">
                <a:latin typeface="Meiryo UI"/>
                <a:cs typeface="Meiryo UI"/>
              </a:rPr>
              <a:t>特化</a:t>
            </a:r>
            <a:r>
              <a:rPr dirty="0" sz="1800" spc="-5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進</a:t>
            </a:r>
            <a:r>
              <a:rPr dirty="0" sz="1800" spc="-5">
                <a:latin typeface="Meiryo UI"/>
                <a:cs typeface="Meiryo UI"/>
              </a:rPr>
              <a:t>む</a:t>
            </a:r>
            <a:r>
              <a:rPr dirty="0" sz="1800">
                <a:latin typeface="Meiryo UI"/>
                <a:cs typeface="Meiryo UI"/>
              </a:rPr>
              <a:t>クラ</a:t>
            </a:r>
            <a:r>
              <a:rPr dirty="0" sz="1800" spc="-5">
                <a:latin typeface="Meiryo UI"/>
                <a:cs typeface="Meiryo UI"/>
              </a:rPr>
              <a:t>ウド2.0</a:t>
            </a:r>
            <a:r>
              <a:rPr dirty="0" sz="1800" spc="5">
                <a:latin typeface="Meiryo UI"/>
                <a:cs typeface="Meiryo UI"/>
              </a:rPr>
              <a:t>、</a:t>
            </a:r>
            <a:r>
              <a:rPr dirty="0" sz="1800" spc="-10">
                <a:latin typeface="Meiryo UI"/>
                <a:cs typeface="Meiryo UI"/>
              </a:rPr>
              <a:t>あ</a:t>
            </a:r>
            <a:r>
              <a:rPr dirty="0" sz="1800">
                <a:latin typeface="Meiryo UI"/>
                <a:cs typeface="Meiryo UI"/>
              </a:rPr>
              <a:t>ら</a:t>
            </a:r>
            <a:r>
              <a:rPr dirty="0" sz="1800" spc="-5">
                <a:latin typeface="Meiryo UI"/>
                <a:cs typeface="Meiryo UI"/>
              </a:rPr>
              <a:t>ゆ</a:t>
            </a:r>
            <a:r>
              <a:rPr dirty="0" sz="1800" spc="5">
                <a:latin typeface="Meiryo UI"/>
                <a:cs typeface="Meiryo UI"/>
              </a:rPr>
              <a:t>る</a:t>
            </a:r>
            <a:r>
              <a:rPr dirty="0" sz="1800" spc="-5">
                <a:latin typeface="Meiryo UI"/>
                <a:cs typeface="Meiryo UI"/>
              </a:rPr>
              <a:t>エ</a:t>
            </a:r>
            <a:r>
              <a:rPr dirty="0" sz="1800">
                <a:latin typeface="Meiryo UI"/>
                <a:cs typeface="Meiryo UI"/>
              </a:rPr>
              <a:t>ンタ</a:t>
            </a:r>
            <a:r>
              <a:rPr dirty="0" sz="1800" spc="5">
                <a:latin typeface="Meiryo UI"/>
                <a:cs typeface="Meiryo UI"/>
              </a:rPr>
              <a:t>ー</a:t>
            </a:r>
            <a:r>
              <a:rPr dirty="0" sz="1800" spc="-5">
                <a:latin typeface="Meiryo UI"/>
                <a:cs typeface="Meiryo UI"/>
              </a:rPr>
              <a:t>プ</a:t>
            </a:r>
            <a:r>
              <a:rPr dirty="0" sz="1800">
                <a:latin typeface="Meiryo UI"/>
                <a:cs typeface="Meiryo UI"/>
              </a:rPr>
              <a:t>ラ</a:t>
            </a:r>
            <a:r>
              <a:rPr dirty="0" sz="1800" spc="5">
                <a:latin typeface="Meiryo UI"/>
                <a:cs typeface="Meiryo UI"/>
              </a:rPr>
              <a:t>イズ</a:t>
            </a:r>
            <a:r>
              <a:rPr dirty="0" sz="1800" spc="-5">
                <a:latin typeface="Meiryo UI"/>
                <a:cs typeface="Meiryo UI"/>
              </a:rPr>
              <a:t>アプリ </a:t>
            </a:r>
            <a:r>
              <a:rPr dirty="0" sz="1800">
                <a:latin typeface="Meiryo UI"/>
                <a:cs typeface="Meiryo UI"/>
              </a:rPr>
              <a:t>ケ</a:t>
            </a:r>
            <a:r>
              <a:rPr dirty="0" sz="1800" spc="-10">
                <a:latin typeface="Meiryo UI"/>
                <a:cs typeface="Meiryo UI"/>
              </a:rPr>
              <a:t>ーシ</a:t>
            </a:r>
            <a:r>
              <a:rPr dirty="0" sz="1800">
                <a:latin typeface="Meiryo UI"/>
                <a:cs typeface="Meiryo UI"/>
              </a:rPr>
              <a:t>ョン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-5">
                <a:latin typeface="Meiryo UI"/>
                <a:cs typeface="Meiryo UI"/>
              </a:rPr>
              <a:t>AI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使用され</a:t>
            </a:r>
            <a:r>
              <a:rPr dirty="0" sz="1800" spc="-5">
                <a:latin typeface="Meiryo UI"/>
                <a:cs typeface="Meiryo UI"/>
              </a:rPr>
              <a:t>るパ</a:t>
            </a:r>
            <a:r>
              <a:rPr dirty="0" sz="1800" spc="5">
                <a:latin typeface="Meiryo UI"/>
                <a:cs typeface="Meiryo UI"/>
              </a:rPr>
              <a:t>ーベイ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 spc="-5">
                <a:latin typeface="Meiryo UI"/>
                <a:cs typeface="Meiryo UI"/>
              </a:rPr>
              <a:t>ブ</a:t>
            </a:r>
            <a:r>
              <a:rPr dirty="0" sz="1800">
                <a:latin typeface="Meiryo UI"/>
                <a:cs typeface="Meiryo UI"/>
              </a:rPr>
              <a:t>AI</a:t>
            </a:r>
            <a:r>
              <a:rPr dirty="0" sz="1800" spc="5">
                <a:latin typeface="Meiryo UI"/>
                <a:cs typeface="Meiryo UI"/>
              </a:rPr>
              <a:t>、</a:t>
            </a:r>
            <a:r>
              <a:rPr dirty="0" sz="1800" spc="10">
                <a:latin typeface="Meiryo UI"/>
                <a:cs typeface="Meiryo UI"/>
              </a:rPr>
              <a:t>マ</a:t>
            </a:r>
            <a:r>
              <a:rPr dirty="0" sz="1800" spc="-5">
                <a:latin typeface="Meiryo UI"/>
                <a:cs typeface="Meiryo UI"/>
              </a:rPr>
              <a:t>イ</a:t>
            </a:r>
            <a:r>
              <a:rPr dirty="0" sz="1800">
                <a:latin typeface="Meiryo UI"/>
                <a:cs typeface="Meiryo UI"/>
              </a:rPr>
              <a:t>ク</a:t>
            </a:r>
            <a:r>
              <a:rPr dirty="0" sz="1800" spc="5">
                <a:latin typeface="Meiryo UI"/>
                <a:cs typeface="Meiryo UI"/>
              </a:rPr>
              <a:t>ロサ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 spc="-5">
                <a:latin typeface="Meiryo UI"/>
                <a:cs typeface="Meiryo UI"/>
              </a:rPr>
              <a:t>ビ</a:t>
            </a:r>
            <a:r>
              <a:rPr dirty="0" sz="1800">
                <a:latin typeface="Meiryo UI"/>
                <a:cs typeface="Meiryo UI"/>
              </a:rPr>
              <a:t>ス</a:t>
            </a:r>
            <a:r>
              <a:rPr dirty="0" sz="1800" spc="-5">
                <a:latin typeface="Meiryo UI"/>
                <a:cs typeface="Meiryo UI"/>
              </a:rPr>
              <a:t>や</a:t>
            </a:r>
            <a:r>
              <a:rPr dirty="0" sz="1800" spc="5">
                <a:latin typeface="Meiryo UI"/>
                <a:cs typeface="Meiryo UI"/>
              </a:rPr>
              <a:t>イ</a:t>
            </a:r>
            <a:r>
              <a:rPr dirty="0" sz="1800" spc="-10">
                <a:latin typeface="Meiryo UI"/>
                <a:cs typeface="Meiryo UI"/>
              </a:rPr>
              <a:t>ベ</a:t>
            </a:r>
            <a:r>
              <a:rPr dirty="0" sz="1800">
                <a:latin typeface="Meiryo UI"/>
                <a:cs typeface="Meiryo UI"/>
              </a:rPr>
              <a:t>ン</a:t>
            </a:r>
            <a:r>
              <a:rPr dirty="0" sz="1800" spc="-5">
                <a:latin typeface="Meiryo UI"/>
                <a:cs typeface="Meiryo UI"/>
              </a:rPr>
              <a:t>ト駆動型 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クラ</a:t>
            </a:r>
            <a:r>
              <a:rPr dirty="0" sz="1800" spc="-5">
                <a:latin typeface="Meiryo UI"/>
                <a:cs typeface="Meiryo UI"/>
              </a:rPr>
              <a:t>ウドフ</a:t>
            </a:r>
            <a:r>
              <a:rPr dirty="0" sz="1800">
                <a:latin typeface="Meiryo UI"/>
                <a:cs typeface="Meiryo UI"/>
              </a:rPr>
              <a:t>ァンク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ョン</a:t>
            </a:r>
            <a:r>
              <a:rPr dirty="0" sz="1800" spc="-10">
                <a:latin typeface="Meiryo UI"/>
                <a:cs typeface="Meiryo UI"/>
              </a:rPr>
              <a:t>ズ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使</a:t>
            </a:r>
            <a:r>
              <a:rPr dirty="0" sz="1800" spc="-5">
                <a:latin typeface="Meiryo UI"/>
                <a:cs typeface="Meiryo UI"/>
              </a:rPr>
              <a:t>っ</a:t>
            </a:r>
            <a:r>
              <a:rPr dirty="0" sz="1800">
                <a:latin typeface="Meiryo UI"/>
                <a:cs typeface="Meiryo UI"/>
              </a:rPr>
              <a:t>た</a:t>
            </a:r>
            <a:r>
              <a:rPr dirty="0" sz="1800" spc="-5">
                <a:latin typeface="Meiryo UI"/>
                <a:cs typeface="Meiryo UI"/>
              </a:rPr>
              <a:t>ハイパ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 spc="-5">
                <a:latin typeface="Meiryo UI"/>
                <a:cs typeface="Meiryo UI"/>
              </a:rPr>
              <a:t>ア</a:t>
            </a:r>
            <a:r>
              <a:rPr dirty="0" sz="1800">
                <a:latin typeface="Meiryo UI"/>
                <a:cs typeface="Meiryo UI"/>
              </a:rPr>
              <a:t>ジ</a:t>
            </a:r>
            <a:r>
              <a:rPr dirty="0" sz="1800" spc="10">
                <a:latin typeface="Meiryo UI"/>
                <a:cs typeface="Meiryo UI"/>
              </a:rPr>
              <a:t>ャ</a:t>
            </a:r>
            <a:r>
              <a:rPr dirty="0" sz="1800" spc="-5">
                <a:latin typeface="Meiryo UI"/>
                <a:cs typeface="Meiryo UI"/>
              </a:rPr>
              <a:t>イ</a:t>
            </a:r>
            <a:r>
              <a:rPr dirty="0" sz="1800" spc="5">
                <a:latin typeface="Meiryo UI"/>
                <a:cs typeface="Meiryo UI"/>
              </a:rPr>
              <a:t>ル</a:t>
            </a:r>
            <a:r>
              <a:rPr dirty="0" sz="1800" spc="10">
                <a:latin typeface="Meiryo UI"/>
                <a:cs typeface="Meiryo UI"/>
              </a:rPr>
              <a:t>ア</a:t>
            </a:r>
            <a:r>
              <a:rPr dirty="0" sz="1800" spc="-5">
                <a:latin typeface="Meiryo UI"/>
                <a:cs typeface="Meiryo UI"/>
              </a:rPr>
              <a:t>プ</a:t>
            </a:r>
            <a:r>
              <a:rPr dirty="0" sz="1800">
                <a:latin typeface="Meiryo UI"/>
                <a:cs typeface="Meiryo UI"/>
              </a:rPr>
              <a:t>リケ</a:t>
            </a:r>
            <a:r>
              <a:rPr dirty="0" sz="1800" spc="5">
                <a:latin typeface="Meiryo UI"/>
                <a:cs typeface="Meiryo UI"/>
              </a:rPr>
              <a:t>ー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ョン、大規模</a:t>
            </a:r>
            <a:r>
              <a:rPr dirty="0" sz="1800" spc="-10">
                <a:latin typeface="Meiryo UI"/>
                <a:cs typeface="Meiryo UI"/>
              </a:rPr>
              <a:t>で分 </a:t>
            </a:r>
            <a:r>
              <a:rPr dirty="0" sz="1800">
                <a:latin typeface="Meiryo UI"/>
                <a:cs typeface="Meiryo UI"/>
              </a:rPr>
              <a:t>散</a:t>
            </a:r>
            <a:r>
              <a:rPr dirty="0" sz="1800" spc="-10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た信頼性基盤</a:t>
            </a:r>
            <a:r>
              <a:rPr dirty="0" sz="1800" spc="-5">
                <a:latin typeface="Meiryo UI"/>
                <a:cs typeface="Meiryo UI"/>
              </a:rPr>
              <a:t>とし</a:t>
            </a:r>
            <a:r>
              <a:rPr dirty="0" sz="1800">
                <a:latin typeface="Meiryo UI"/>
                <a:cs typeface="Meiryo UI"/>
              </a:rPr>
              <a:t>て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ブロ</a:t>
            </a:r>
            <a:r>
              <a:rPr dirty="0" sz="1800">
                <a:latin typeface="Meiryo UI"/>
                <a:cs typeface="Meiryo UI"/>
              </a:rPr>
              <a:t>ックチェ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ン、音声</a:t>
            </a:r>
            <a:r>
              <a:rPr dirty="0" sz="1800" spc="-5">
                <a:latin typeface="Meiryo UI"/>
                <a:cs typeface="Meiryo UI"/>
              </a:rPr>
              <a:t>やAR/VRなど多</a:t>
            </a:r>
            <a:r>
              <a:rPr dirty="0" sz="1800">
                <a:latin typeface="Meiryo UI"/>
                <a:cs typeface="Meiryo UI"/>
              </a:rPr>
              <a:t>様</a:t>
            </a:r>
            <a:r>
              <a:rPr dirty="0" sz="1800" spc="-5">
                <a:latin typeface="Meiryo UI"/>
                <a:cs typeface="Meiryo UI"/>
              </a:rPr>
              <a:t>な</a:t>
            </a:r>
            <a:r>
              <a:rPr dirty="0" sz="1800">
                <a:latin typeface="Meiryo UI"/>
                <a:cs typeface="Meiryo UI"/>
              </a:rPr>
              <a:t>ヒ</a:t>
            </a:r>
            <a:r>
              <a:rPr dirty="0" sz="1800" spc="-5">
                <a:latin typeface="Meiryo UI"/>
                <a:cs typeface="Meiryo UI"/>
              </a:rPr>
              <a:t>ュ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マ ン</a:t>
            </a:r>
            <a:r>
              <a:rPr dirty="0" sz="1800" spc="-10">
                <a:latin typeface="Meiryo UI"/>
                <a:cs typeface="Meiryo UI"/>
              </a:rPr>
              <a:t>デ</a:t>
            </a:r>
            <a:r>
              <a:rPr dirty="0" sz="1800">
                <a:latin typeface="Meiryo UI"/>
                <a:cs typeface="Meiryo UI"/>
              </a:rPr>
              <a:t>ジタ</a:t>
            </a:r>
            <a:r>
              <a:rPr dirty="0" sz="1800" spc="-10">
                <a:latin typeface="Meiryo UI"/>
                <a:cs typeface="Meiryo UI"/>
              </a:rPr>
              <a:t>ルイ</a:t>
            </a:r>
            <a:r>
              <a:rPr dirty="0" sz="1800">
                <a:latin typeface="Meiryo UI"/>
                <a:cs typeface="Meiryo UI"/>
              </a:rPr>
              <a:t>ンタ</a:t>
            </a:r>
            <a:r>
              <a:rPr dirty="0" sz="1800" spc="-10">
                <a:latin typeface="Meiryo UI"/>
                <a:cs typeface="Meiryo UI"/>
              </a:rPr>
              <a:t>ーフ</a:t>
            </a:r>
            <a:r>
              <a:rPr dirty="0" sz="1800">
                <a:latin typeface="Meiryo UI"/>
                <a:cs typeface="Meiryo UI"/>
              </a:rPr>
              <a:t>ェ</a:t>
            </a:r>
            <a:r>
              <a:rPr dirty="0" sz="1800" spc="-10">
                <a:latin typeface="Meiryo UI"/>
                <a:cs typeface="Meiryo UI"/>
              </a:rPr>
              <a:t>ー</a:t>
            </a:r>
            <a:r>
              <a:rPr dirty="0" sz="1800">
                <a:latin typeface="Meiryo UI"/>
                <a:cs typeface="Meiryo UI"/>
              </a:rPr>
              <a:t>ス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 spc="-10">
                <a:latin typeface="Meiryo UI"/>
                <a:cs typeface="Meiryo UI"/>
              </a:rPr>
              <a:t>いっ</a:t>
            </a:r>
            <a:r>
              <a:rPr dirty="0" sz="1800" spc="10">
                <a:latin typeface="Meiryo UI"/>
                <a:cs typeface="Meiryo UI"/>
              </a:rPr>
              <a:t>た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強力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生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せ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るか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かか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っ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ま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</a:t>
            </a:r>
            <a:r>
              <a:rPr dirty="0" sz="1800" spc="5">
                <a:latin typeface="Meiryo UI"/>
                <a:cs typeface="Meiryo UI"/>
              </a:rPr>
              <a:t>。</a:t>
            </a:r>
            <a:r>
              <a:rPr dirty="0" sz="1800">
                <a:latin typeface="Meiryo UI"/>
                <a:cs typeface="Meiryo UI"/>
              </a:rPr>
              <a:t>”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4939" y="1254252"/>
            <a:ext cx="7200900" cy="1754505"/>
          </a:xfrm>
          <a:prstGeom prst="rect">
            <a:avLst/>
          </a:prstGeom>
          <a:solidFill>
            <a:srgbClr val="B7DEE8"/>
          </a:solidFill>
        </p:spPr>
        <p:txBody>
          <a:bodyPr wrap="square" lIns="0" tIns="45085" rIns="0" bIns="0" rtlCol="0" vert="horz">
            <a:spAutoFit/>
          </a:bodyPr>
          <a:lstStyle/>
          <a:p>
            <a:pPr marL="90805" marR="103505" indent="152400">
              <a:lnSpc>
                <a:spcPct val="100000"/>
              </a:lnSpc>
              <a:spcBef>
                <a:spcPts val="355"/>
              </a:spcBef>
            </a:pPr>
            <a:r>
              <a:rPr dirty="0" sz="1800" spc="-5">
                <a:latin typeface="Meiryo UI"/>
                <a:cs typeface="Meiryo UI"/>
              </a:rPr>
              <a:t>“</a:t>
            </a:r>
            <a:r>
              <a:rPr dirty="0" sz="1800">
                <a:latin typeface="Meiryo UI"/>
                <a:cs typeface="Meiryo UI"/>
              </a:rPr>
              <a:t>企業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外部</a:t>
            </a:r>
            <a:r>
              <a:rPr dirty="0" sz="1800" spc="-5">
                <a:latin typeface="Meiryo UI"/>
                <a:cs typeface="Meiryo UI"/>
              </a:rPr>
              <a:t>エ</a:t>
            </a:r>
            <a:r>
              <a:rPr dirty="0" sz="1800">
                <a:latin typeface="Meiryo UI"/>
                <a:cs typeface="Meiryo UI"/>
              </a:rPr>
              <a:t>コ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ステ</a:t>
            </a:r>
            <a:r>
              <a:rPr dirty="0" sz="1800" spc="-10">
                <a:latin typeface="Meiryo UI"/>
                <a:cs typeface="Meiryo UI"/>
              </a:rPr>
              <a:t>ム</a:t>
            </a:r>
            <a:r>
              <a:rPr dirty="0" sz="1800">
                <a:latin typeface="Meiryo UI"/>
                <a:cs typeface="Meiryo UI"/>
              </a:rPr>
              <a:t>（顧客、市場）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破壊的</a:t>
            </a:r>
            <a:r>
              <a:rPr dirty="0" sz="1800" spc="-5">
                <a:latin typeface="Meiryo UI"/>
                <a:cs typeface="Meiryo UI"/>
              </a:rPr>
              <a:t>な</a:t>
            </a:r>
            <a:r>
              <a:rPr dirty="0" sz="1800">
                <a:latin typeface="Meiryo UI"/>
                <a:cs typeface="Meiryo UI"/>
              </a:rPr>
              <a:t>変化に対応</a:t>
            </a:r>
            <a:r>
              <a:rPr dirty="0" sz="1800" spc="-10">
                <a:latin typeface="Meiryo UI"/>
                <a:cs typeface="Meiryo UI"/>
              </a:rPr>
              <a:t>し</a:t>
            </a:r>
            <a:r>
              <a:rPr dirty="0" sz="1800">
                <a:latin typeface="Meiryo UI"/>
                <a:cs typeface="Meiryo UI"/>
              </a:rPr>
              <a:t>つつ、内 部</a:t>
            </a:r>
            <a:r>
              <a:rPr dirty="0" sz="1800" spc="-5">
                <a:latin typeface="Meiryo UI"/>
                <a:cs typeface="Meiryo UI"/>
              </a:rPr>
              <a:t>エ</a:t>
            </a:r>
            <a:r>
              <a:rPr dirty="0" sz="1800">
                <a:latin typeface="Meiryo UI"/>
                <a:cs typeface="Meiryo UI"/>
              </a:rPr>
              <a:t>コ</a:t>
            </a:r>
            <a:r>
              <a:rPr dirty="0" sz="1800" spc="-10">
                <a:latin typeface="Meiryo UI"/>
                <a:cs typeface="Meiryo UI"/>
              </a:rPr>
              <a:t>シ</a:t>
            </a:r>
            <a:r>
              <a:rPr dirty="0" sz="1800">
                <a:latin typeface="Meiryo UI"/>
                <a:cs typeface="Meiryo UI"/>
              </a:rPr>
              <a:t>ステ</a:t>
            </a:r>
            <a:r>
              <a:rPr dirty="0" sz="1800" spc="-10">
                <a:latin typeface="Meiryo UI"/>
                <a:cs typeface="Meiryo UI"/>
              </a:rPr>
              <a:t>ム</a:t>
            </a:r>
            <a:r>
              <a:rPr dirty="0" sz="1800">
                <a:latin typeface="Meiryo UI"/>
                <a:cs typeface="Meiryo UI"/>
              </a:rPr>
              <a:t>（組織、文化、従業員）</a:t>
            </a:r>
            <a:r>
              <a:rPr dirty="0" sz="1800" spc="-5">
                <a:latin typeface="Meiryo UI"/>
                <a:cs typeface="Meiryo UI"/>
              </a:rPr>
              <a:t>の</a:t>
            </a:r>
            <a:r>
              <a:rPr dirty="0" sz="1800">
                <a:latin typeface="Meiryo UI"/>
                <a:cs typeface="Meiryo UI"/>
              </a:rPr>
              <a:t>変革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牽引</a:t>
            </a:r>
            <a:r>
              <a:rPr dirty="0" sz="1800" spc="-10">
                <a:latin typeface="Meiryo UI"/>
                <a:cs typeface="Meiryo UI"/>
              </a:rPr>
              <a:t>し</a:t>
            </a:r>
            <a:r>
              <a:rPr dirty="0" sz="1800" spc="-5">
                <a:latin typeface="Meiryo UI"/>
                <a:cs typeface="Meiryo UI"/>
              </a:rPr>
              <a:t>な</a:t>
            </a:r>
            <a:r>
              <a:rPr dirty="0" sz="1800" spc="-10">
                <a:latin typeface="Meiryo UI"/>
                <a:cs typeface="Meiryo UI"/>
              </a:rPr>
              <a:t>が</a:t>
            </a:r>
            <a:r>
              <a:rPr dirty="0" sz="1800">
                <a:latin typeface="Meiryo UI"/>
                <a:cs typeface="Meiryo UI"/>
              </a:rPr>
              <a:t>ら、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第３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のプ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ラッ</a:t>
            </a:r>
            <a:r>
              <a:rPr dirty="0" u="sng" sz="1800" spc="-11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ト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フ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ォー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sz="1800">
                <a:latin typeface="Meiryo UI"/>
                <a:cs typeface="Meiryo UI"/>
              </a:rPr>
              <a:t>（クラ</a:t>
            </a:r>
            <a:r>
              <a:rPr dirty="0" sz="1800" spc="-5">
                <a:latin typeface="Meiryo UI"/>
                <a:cs typeface="Meiryo UI"/>
              </a:rPr>
              <a:t>ウド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sz="1800" spc="-5">
                <a:latin typeface="Meiryo UI"/>
                <a:cs typeface="Meiryo UI"/>
              </a:rPr>
              <a:t>モビ</a:t>
            </a:r>
            <a:r>
              <a:rPr dirty="0" sz="1800">
                <a:latin typeface="Meiryo UI"/>
                <a:cs typeface="Meiryo UI"/>
              </a:rPr>
              <a:t>リティ、</a:t>
            </a:r>
            <a:r>
              <a:rPr dirty="0" sz="1800" spc="-5">
                <a:latin typeface="Meiryo UI"/>
                <a:cs typeface="Meiryo UI"/>
              </a:rPr>
              <a:t>ビ</a:t>
            </a:r>
            <a:r>
              <a:rPr dirty="0" sz="1800">
                <a:latin typeface="Meiryo UI"/>
                <a:cs typeface="Meiryo UI"/>
              </a:rPr>
              <a:t>ッ</a:t>
            </a:r>
            <a:r>
              <a:rPr dirty="0" sz="1800" spc="-10">
                <a:latin typeface="Meiryo UI"/>
                <a:cs typeface="Meiryo UI"/>
              </a:rPr>
              <a:t>グデー</a:t>
            </a:r>
            <a:r>
              <a:rPr dirty="0" sz="1800">
                <a:latin typeface="Meiryo UI"/>
                <a:cs typeface="Meiryo UI"/>
              </a:rPr>
              <a:t>タ／</a:t>
            </a:r>
            <a:r>
              <a:rPr dirty="0" sz="1800" spc="-5">
                <a:latin typeface="Meiryo UI"/>
                <a:cs typeface="Meiryo UI"/>
              </a:rPr>
              <a:t>アナ</a:t>
            </a:r>
            <a:r>
              <a:rPr dirty="0" sz="1800">
                <a:latin typeface="Meiryo UI"/>
                <a:cs typeface="Meiryo UI"/>
              </a:rPr>
              <a:t>リティクス、</a:t>
            </a:r>
            <a:r>
              <a:rPr dirty="0" sz="1800" spc="-5">
                <a:latin typeface="Meiryo UI"/>
                <a:cs typeface="Meiryo UI"/>
              </a:rPr>
              <a:t>ソ</a:t>
            </a:r>
            <a:r>
              <a:rPr dirty="0" sz="1800" spc="-10">
                <a:latin typeface="Meiryo UI"/>
                <a:cs typeface="Meiryo UI"/>
              </a:rPr>
              <a:t>ーシ</a:t>
            </a:r>
            <a:r>
              <a:rPr dirty="0" sz="1800" spc="10">
                <a:latin typeface="Meiryo UI"/>
                <a:cs typeface="Meiryo UI"/>
              </a:rPr>
              <a:t>ャ</a:t>
            </a:r>
            <a:r>
              <a:rPr dirty="0" sz="1800" spc="-10">
                <a:latin typeface="Meiryo UI"/>
                <a:cs typeface="Meiryo UI"/>
              </a:rPr>
              <a:t>ル</a:t>
            </a:r>
            <a:r>
              <a:rPr dirty="0" sz="1800">
                <a:latin typeface="Meiryo UI"/>
                <a:cs typeface="Meiryo UI"/>
              </a:rPr>
              <a:t>技術）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利用して</a:t>
            </a:r>
            <a:r>
              <a:rPr dirty="0" sz="1800" spc="5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新しい製品やサ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、新し</a:t>
            </a: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ジネス・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モ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デ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ル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通して</a:t>
            </a:r>
            <a:r>
              <a:rPr dirty="0" sz="1800">
                <a:latin typeface="Meiryo UI"/>
                <a:cs typeface="Meiryo UI"/>
              </a:rPr>
              <a:t>、</a:t>
            </a:r>
            <a:r>
              <a:rPr dirty="0" sz="1800" spc="-10">
                <a:latin typeface="Meiryo UI"/>
                <a:cs typeface="Meiryo UI"/>
              </a:rPr>
              <a:t>ネ</a:t>
            </a:r>
            <a:r>
              <a:rPr dirty="0" sz="1800">
                <a:latin typeface="Meiryo UI"/>
                <a:cs typeface="Meiryo UI"/>
              </a:rPr>
              <a:t>ッ</a:t>
            </a:r>
            <a:r>
              <a:rPr dirty="0" sz="1800" spc="-5">
                <a:latin typeface="Meiryo UI"/>
                <a:cs typeface="Meiryo UI"/>
              </a:rPr>
              <a:t>トと</a:t>
            </a:r>
            <a:r>
              <a:rPr dirty="0" sz="1800">
                <a:latin typeface="Meiryo UI"/>
                <a:cs typeface="Meiryo UI"/>
              </a:rPr>
              <a:t>リ</a:t>
            </a:r>
            <a:r>
              <a:rPr dirty="0" sz="1800" spc="-5">
                <a:latin typeface="Meiryo UI"/>
                <a:cs typeface="Meiryo UI"/>
              </a:rPr>
              <a:t>ア </a:t>
            </a:r>
            <a:r>
              <a:rPr dirty="0" sz="1800" spc="-10">
                <a:latin typeface="Meiryo UI"/>
                <a:cs typeface="Meiryo UI"/>
              </a:rPr>
              <a:t>ルの</a:t>
            </a:r>
            <a:r>
              <a:rPr dirty="0" sz="1800" spc="-5">
                <a:latin typeface="Meiryo UI"/>
                <a:cs typeface="Meiryo UI"/>
              </a:rPr>
              <a:t>両</a:t>
            </a:r>
            <a:r>
              <a:rPr dirty="0" sz="1800">
                <a:latin typeface="Meiryo UI"/>
                <a:cs typeface="Meiryo UI"/>
              </a:rPr>
              <a:t>面</a:t>
            </a:r>
            <a:r>
              <a:rPr dirty="0" sz="1800" spc="-10">
                <a:latin typeface="Meiryo UI"/>
                <a:cs typeface="Meiryo UI"/>
              </a:rPr>
              <a:t>での</a:t>
            </a:r>
            <a:r>
              <a:rPr dirty="0" sz="1800" spc="-5">
                <a:latin typeface="Meiryo UI"/>
                <a:cs typeface="Meiryo UI"/>
              </a:rPr>
              <a:t>顧</a:t>
            </a:r>
            <a:r>
              <a:rPr dirty="0" sz="1800">
                <a:latin typeface="Meiryo UI"/>
                <a:cs typeface="Meiryo UI"/>
              </a:rPr>
              <a:t>客</a:t>
            </a:r>
            <a:r>
              <a:rPr dirty="0" sz="1800" spc="-5">
                <a:latin typeface="Meiryo UI"/>
                <a:cs typeface="Meiryo UI"/>
              </a:rPr>
              <a:t>エ</a:t>
            </a:r>
            <a:r>
              <a:rPr dirty="0" sz="1800">
                <a:latin typeface="Meiryo UI"/>
                <a:cs typeface="Meiryo UI"/>
              </a:rPr>
              <a:t>クス</a:t>
            </a:r>
            <a:r>
              <a:rPr dirty="0" sz="1800" spc="-10">
                <a:latin typeface="Meiryo UI"/>
                <a:cs typeface="Meiryo UI"/>
              </a:rPr>
              <a:t>ペ</a:t>
            </a:r>
            <a:r>
              <a:rPr dirty="0" sz="1800">
                <a:latin typeface="Meiryo UI"/>
                <a:cs typeface="Meiryo UI"/>
              </a:rPr>
              <a:t>リ</a:t>
            </a:r>
            <a:r>
              <a:rPr dirty="0" sz="1800" spc="-5">
                <a:latin typeface="Meiryo UI"/>
                <a:cs typeface="Meiryo UI"/>
              </a:rPr>
              <a:t>エ</a:t>
            </a:r>
            <a:r>
              <a:rPr dirty="0" sz="1800">
                <a:latin typeface="Meiryo UI"/>
                <a:cs typeface="Meiryo UI"/>
              </a:rPr>
              <a:t>ンス</a:t>
            </a:r>
            <a:r>
              <a:rPr dirty="0" sz="1800" spc="-10">
                <a:latin typeface="Meiryo UI"/>
                <a:cs typeface="Meiryo UI"/>
              </a:rPr>
              <a:t>の</a:t>
            </a:r>
            <a:r>
              <a:rPr dirty="0" sz="1800" spc="-5">
                <a:latin typeface="Meiryo UI"/>
                <a:cs typeface="Meiryo UI"/>
              </a:rPr>
              <a:t>変</a:t>
            </a:r>
            <a:r>
              <a:rPr dirty="0" sz="1800" spc="10">
                <a:latin typeface="Meiryo UI"/>
                <a:cs typeface="Meiryo UI"/>
              </a:rPr>
              <a:t>革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 spc="10">
                <a:latin typeface="Meiryo UI"/>
                <a:cs typeface="Meiryo UI"/>
              </a:rPr>
              <a:t>図</a:t>
            </a:r>
            <a:r>
              <a:rPr dirty="0" sz="1800" spc="-5">
                <a:latin typeface="Meiryo UI"/>
                <a:cs typeface="Meiryo UI"/>
              </a:rPr>
              <a:t>る</a:t>
            </a:r>
            <a:r>
              <a:rPr dirty="0" sz="1800" spc="15">
                <a:latin typeface="Meiryo UI"/>
                <a:cs typeface="Meiryo UI"/>
              </a:rPr>
              <a:t>こ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 spc="-10">
                <a:latin typeface="Meiryo UI"/>
                <a:cs typeface="Meiryo UI"/>
              </a:rPr>
              <a:t>で</a:t>
            </a:r>
            <a:r>
              <a:rPr dirty="0" sz="1800" spc="-5">
                <a:latin typeface="Meiryo UI"/>
                <a:cs typeface="Meiryo UI"/>
              </a:rPr>
              <a:t>価</a:t>
            </a:r>
            <a:r>
              <a:rPr dirty="0" sz="1800" spc="10">
                <a:latin typeface="Meiryo UI"/>
                <a:cs typeface="Meiryo UI"/>
              </a:rPr>
              <a:t>値</a:t>
            </a:r>
            <a:r>
              <a:rPr dirty="0" sz="1800" spc="-5">
                <a:latin typeface="Meiryo UI"/>
                <a:cs typeface="Meiryo UI"/>
              </a:rPr>
              <a:t>を</a:t>
            </a:r>
            <a:r>
              <a:rPr dirty="0" sz="1800">
                <a:latin typeface="Meiryo UI"/>
                <a:cs typeface="Meiryo UI"/>
              </a:rPr>
              <a:t>創出</a:t>
            </a:r>
            <a:r>
              <a:rPr dirty="0" sz="1800" spc="-5">
                <a:latin typeface="Meiryo UI"/>
                <a:cs typeface="Meiryo UI"/>
              </a:rPr>
              <a:t>し</a:t>
            </a:r>
            <a:r>
              <a:rPr dirty="0" sz="1800" spc="10">
                <a:latin typeface="Meiryo UI"/>
                <a:cs typeface="Meiryo UI"/>
              </a:rPr>
              <a:t>、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競争上 の優位性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確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立</a:t>
            </a:r>
            <a:r>
              <a:rPr dirty="0" sz="1800" spc="-5">
                <a:latin typeface="Meiryo UI"/>
                <a:cs typeface="Meiryo UI"/>
              </a:rPr>
              <a:t>する</a:t>
            </a:r>
            <a:r>
              <a:rPr dirty="0" sz="1800">
                <a:latin typeface="Meiryo UI"/>
                <a:cs typeface="Meiryo UI"/>
              </a:rPr>
              <a:t>こ</a:t>
            </a:r>
            <a:r>
              <a:rPr dirty="0" sz="1800" spc="-5">
                <a:latin typeface="Meiryo UI"/>
                <a:cs typeface="Meiryo UI"/>
              </a:rPr>
              <a:t>と</a:t>
            </a:r>
            <a:r>
              <a:rPr dirty="0" sz="1800">
                <a:latin typeface="Meiryo UI"/>
                <a:cs typeface="Meiryo UI"/>
              </a:rPr>
              <a:t>”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299" y="813757"/>
            <a:ext cx="47148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0C0C0"/>
                </a:solidFill>
              </a:rPr>
              <a:t>1.</a:t>
            </a:r>
            <a:r>
              <a:rPr dirty="0" sz="2800" spc="-75">
                <a:solidFill>
                  <a:srgbClr val="C0C0C0"/>
                </a:solidFill>
              </a:rPr>
              <a:t> </a:t>
            </a:r>
            <a:r>
              <a:rPr dirty="0" sz="2800" spc="-5">
                <a:solidFill>
                  <a:srgbClr val="C0C0C0"/>
                </a:solidFill>
              </a:rPr>
              <a:t>検討の背景</a:t>
            </a:r>
            <a:r>
              <a:rPr dirty="0" sz="2800" spc="-10">
                <a:solidFill>
                  <a:srgbClr val="C0C0C0"/>
                </a:solidFill>
              </a:rPr>
              <a:t>と</a:t>
            </a:r>
            <a:r>
              <a:rPr dirty="0" sz="2800" spc="-5">
                <a:solidFill>
                  <a:srgbClr val="C0C0C0"/>
                </a:solidFill>
              </a:rPr>
              <a:t>議論の</a:t>
            </a:r>
            <a:r>
              <a:rPr dirty="0" sz="2800" spc="-10">
                <a:solidFill>
                  <a:srgbClr val="C0C0C0"/>
                </a:solidFill>
              </a:rPr>
              <a:t>ス</a:t>
            </a:r>
            <a:r>
              <a:rPr dirty="0" sz="2800" spc="5">
                <a:solidFill>
                  <a:srgbClr val="C0C0C0"/>
                </a:solidFill>
              </a:rPr>
              <a:t>コ</a:t>
            </a:r>
            <a:r>
              <a:rPr dirty="0" sz="2800" spc="-15">
                <a:solidFill>
                  <a:srgbClr val="C0C0C0"/>
                </a:solidFill>
              </a:rPr>
              <a:t>ー</a:t>
            </a:r>
            <a:r>
              <a:rPr dirty="0" sz="2800" spc="-5">
                <a:solidFill>
                  <a:srgbClr val="C0C0C0"/>
                </a:solidFill>
              </a:rPr>
              <a:t>プ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71299" y="1607563"/>
            <a:ext cx="7899400" cy="44735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95934" indent="-483870">
              <a:lnSpc>
                <a:spcPct val="100000"/>
              </a:lnSpc>
              <a:spcBef>
                <a:spcPts val="565"/>
              </a:spcBef>
              <a:buAutoNum type="arabicPeriod" startAt="2"/>
              <a:tabLst>
                <a:tab pos="496570" algn="l"/>
              </a:tabLst>
            </a:pPr>
            <a:r>
              <a:rPr dirty="0" sz="2800" spc="-20" b="1">
                <a:latin typeface="Meiryo UI"/>
                <a:cs typeface="Meiryo UI"/>
              </a:rPr>
              <a:t>DX</a:t>
            </a:r>
            <a:r>
              <a:rPr dirty="0" sz="2800" spc="-5" b="1">
                <a:latin typeface="Meiryo UI"/>
                <a:cs typeface="Meiryo UI"/>
              </a:rPr>
              <a:t>の推進に関する現状</a:t>
            </a:r>
            <a:r>
              <a:rPr dirty="0" sz="2800" spc="-10" b="1">
                <a:latin typeface="Meiryo UI"/>
                <a:cs typeface="Meiryo UI"/>
              </a:rPr>
              <a:t>と</a:t>
            </a:r>
            <a:r>
              <a:rPr dirty="0" sz="2800" spc="-5" b="1">
                <a:latin typeface="Meiryo UI"/>
                <a:cs typeface="Meiryo UI"/>
              </a:rPr>
              <a:t>課題</a:t>
            </a:r>
            <a:endParaRPr sz="2800">
              <a:latin typeface="Meiryo UI"/>
              <a:cs typeface="Meiryo UI"/>
            </a:endParaRPr>
          </a:p>
          <a:p>
            <a:pPr lvl="1" marL="1547495" indent="-62103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548130" algn="l"/>
              </a:tabLst>
            </a:pPr>
            <a:r>
              <a:rPr dirty="0" sz="2400" spc="-25" b="1">
                <a:latin typeface="Meiryo UI"/>
                <a:cs typeface="Meiryo UI"/>
              </a:rPr>
              <a:t>D</a:t>
            </a:r>
            <a:r>
              <a:rPr dirty="0" sz="2400" b="1">
                <a:latin typeface="Meiryo UI"/>
                <a:cs typeface="Meiryo UI"/>
              </a:rPr>
              <a:t>Xを実行する上で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経営戦略に</a:t>
            </a:r>
            <a:r>
              <a:rPr dirty="0" sz="2400" spc="-5" b="1">
                <a:latin typeface="Meiryo UI"/>
                <a:cs typeface="Meiryo UI"/>
              </a:rPr>
              <a:t>おけ</a:t>
            </a:r>
            <a:r>
              <a:rPr dirty="0" sz="2400" b="1">
                <a:latin typeface="Meiryo UI"/>
                <a:cs typeface="Meiryo UI"/>
              </a:rPr>
              <a:t>る現状と課題</a:t>
            </a:r>
            <a:endParaRPr sz="2400">
              <a:latin typeface="Meiryo UI"/>
              <a:cs typeface="Meiryo UI"/>
            </a:endParaRPr>
          </a:p>
          <a:p>
            <a:pPr lvl="1" marL="1546860" indent="-62039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1547495" algn="l"/>
              </a:tabLst>
            </a:pPr>
            <a:r>
              <a:rPr dirty="0" sz="2400" b="1">
                <a:latin typeface="Meiryo UI"/>
                <a:cs typeface="Meiryo UI"/>
              </a:rPr>
              <a:t>既存</a:t>
            </a:r>
            <a:r>
              <a:rPr dirty="0" sz="2400" spc="-5" b="1">
                <a:latin typeface="Meiryo UI"/>
                <a:cs typeface="Meiryo UI"/>
              </a:rPr>
              <a:t>システム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現状と課題</a:t>
            </a:r>
            <a:endParaRPr sz="2400">
              <a:latin typeface="Meiryo UI"/>
              <a:cs typeface="Meiryo UI"/>
            </a:endParaRPr>
          </a:p>
          <a:p>
            <a:pPr lvl="1" marL="1546860" indent="-620395">
              <a:lnSpc>
                <a:spcPct val="100000"/>
              </a:lnSpc>
              <a:buAutoNum type="arabicPeriod"/>
              <a:tabLst>
                <a:tab pos="1547495" algn="l"/>
              </a:tabLst>
            </a:pPr>
            <a:r>
              <a:rPr dirty="0" sz="2400" spc="5" b="1">
                <a:latin typeface="Meiryo UI"/>
                <a:cs typeface="Meiryo UI"/>
              </a:rPr>
              <a:t>ユ</a:t>
            </a:r>
            <a:r>
              <a:rPr dirty="0" sz="2400" spc="-5" b="1">
                <a:latin typeface="Meiryo UI"/>
                <a:cs typeface="Meiryo UI"/>
              </a:rPr>
              <a:t>ーザ企業</a:t>
            </a:r>
            <a:r>
              <a:rPr dirty="0" sz="2400" b="1">
                <a:latin typeface="Meiryo UI"/>
                <a:cs typeface="Meiryo UI"/>
              </a:rPr>
              <a:t>に</a:t>
            </a:r>
            <a:r>
              <a:rPr dirty="0" sz="2400" spc="-5" b="1">
                <a:latin typeface="Meiryo UI"/>
                <a:cs typeface="Meiryo UI"/>
              </a:rPr>
              <a:t>おけ</a:t>
            </a:r>
            <a:r>
              <a:rPr dirty="0" sz="2400" b="1">
                <a:latin typeface="Meiryo UI"/>
                <a:cs typeface="Meiryo UI"/>
              </a:rPr>
              <a:t>る経営層</a:t>
            </a:r>
            <a:r>
              <a:rPr dirty="0" sz="2400" spc="-5" b="1">
                <a:latin typeface="Meiryo UI"/>
                <a:cs typeface="Meiryo UI"/>
              </a:rPr>
              <a:t>・</a:t>
            </a:r>
            <a:r>
              <a:rPr dirty="0" sz="2400" b="1">
                <a:latin typeface="Meiryo UI"/>
                <a:cs typeface="Meiryo UI"/>
              </a:rPr>
              <a:t>各部門</a:t>
            </a:r>
            <a:r>
              <a:rPr dirty="0" sz="2400" spc="-5" b="1">
                <a:latin typeface="Meiryo UI"/>
                <a:cs typeface="Meiryo UI"/>
              </a:rPr>
              <a:t>・</a:t>
            </a:r>
            <a:r>
              <a:rPr dirty="0" sz="2400" b="1">
                <a:latin typeface="Meiryo UI"/>
                <a:cs typeface="Meiryo UI"/>
              </a:rPr>
              <a:t>人材等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課題</a:t>
            </a:r>
            <a:endParaRPr sz="2400">
              <a:latin typeface="Meiryo UI"/>
              <a:cs typeface="Meiryo UI"/>
            </a:endParaRPr>
          </a:p>
          <a:p>
            <a:pPr lvl="1" marL="1546860" indent="-620395">
              <a:lnSpc>
                <a:spcPct val="100000"/>
              </a:lnSpc>
              <a:buAutoNum type="arabicPeriod"/>
              <a:tabLst>
                <a:tab pos="1547495" algn="l"/>
              </a:tabLst>
            </a:pPr>
            <a:r>
              <a:rPr dirty="0" sz="2400" spc="5" b="1">
                <a:latin typeface="Meiryo UI"/>
                <a:cs typeface="Meiryo UI"/>
              </a:rPr>
              <a:t>ユ</a:t>
            </a:r>
            <a:r>
              <a:rPr dirty="0" sz="2400" spc="-5" b="1">
                <a:latin typeface="Meiryo UI"/>
                <a:cs typeface="Meiryo UI"/>
              </a:rPr>
              <a:t>ーザ企業</a:t>
            </a:r>
            <a:r>
              <a:rPr dirty="0" sz="2400" b="1">
                <a:latin typeface="Meiryo UI"/>
                <a:cs typeface="Meiryo UI"/>
              </a:rPr>
              <a:t>と</a:t>
            </a:r>
            <a:r>
              <a:rPr dirty="0" sz="2400" spc="-10" b="1">
                <a:latin typeface="Meiryo UI"/>
                <a:cs typeface="Meiryo UI"/>
              </a:rPr>
              <a:t>ベ</a:t>
            </a:r>
            <a:r>
              <a:rPr dirty="0" sz="2400" spc="-5" b="1">
                <a:latin typeface="Meiryo UI"/>
                <a:cs typeface="Meiryo UI"/>
              </a:rPr>
              <a:t>ン</a:t>
            </a:r>
            <a:r>
              <a:rPr dirty="0" sz="2400" b="1">
                <a:latin typeface="Meiryo UI"/>
                <a:cs typeface="Meiryo UI"/>
              </a:rPr>
              <a:t>ダ</a:t>
            </a:r>
            <a:r>
              <a:rPr dirty="0" sz="2400" spc="-5" b="1">
                <a:latin typeface="Meiryo UI"/>
                <a:cs typeface="Meiryo UI"/>
              </a:rPr>
              <a:t>ー</a:t>
            </a:r>
            <a:r>
              <a:rPr dirty="0" sz="2400" b="1">
                <a:latin typeface="Meiryo UI"/>
                <a:cs typeface="Meiryo UI"/>
              </a:rPr>
              <a:t>企業と</a:t>
            </a:r>
            <a:r>
              <a:rPr dirty="0" sz="2400" spc="-10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関係</a:t>
            </a:r>
            <a:endParaRPr sz="2400">
              <a:latin typeface="Meiryo UI"/>
              <a:cs typeface="Meiryo UI"/>
            </a:endParaRPr>
          </a:p>
          <a:p>
            <a:pPr lvl="1" marL="1546860" indent="-620395">
              <a:lnSpc>
                <a:spcPct val="100000"/>
              </a:lnSpc>
              <a:buAutoNum type="arabicPeriod"/>
              <a:tabLst>
                <a:tab pos="1547495" algn="l"/>
              </a:tabLst>
            </a:pPr>
            <a:r>
              <a:rPr dirty="0" sz="2400" b="1">
                <a:latin typeface="Meiryo UI"/>
                <a:cs typeface="Meiryo UI"/>
              </a:rPr>
              <a:t>情報</a:t>
            </a:r>
            <a:r>
              <a:rPr dirty="0" sz="2400" spc="-5" b="1">
                <a:latin typeface="Meiryo UI"/>
                <a:cs typeface="Meiryo UI"/>
              </a:rPr>
              <a:t>サー</a:t>
            </a:r>
            <a:r>
              <a:rPr dirty="0" sz="2400" spc="-10" b="1">
                <a:latin typeface="Meiryo UI"/>
                <a:cs typeface="Meiryo UI"/>
              </a:rPr>
              <a:t>ビ</a:t>
            </a:r>
            <a:r>
              <a:rPr dirty="0" sz="2400" spc="-5" b="1">
                <a:latin typeface="Meiryo UI"/>
                <a:cs typeface="Meiryo UI"/>
              </a:rPr>
              <a:t>ス</a:t>
            </a:r>
            <a:r>
              <a:rPr dirty="0" sz="2400" b="1">
                <a:latin typeface="Meiryo UI"/>
                <a:cs typeface="Meiryo UI"/>
              </a:rPr>
              <a:t>産業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抱</a:t>
            </a:r>
            <a:r>
              <a:rPr dirty="0" sz="2400" spc="-5" b="1">
                <a:latin typeface="Meiryo UI"/>
                <a:cs typeface="Meiryo UI"/>
              </a:rPr>
              <a:t>え</a:t>
            </a:r>
            <a:r>
              <a:rPr dirty="0" sz="2400" b="1">
                <a:latin typeface="Meiryo UI"/>
                <a:cs typeface="Meiryo UI"/>
              </a:rPr>
              <a:t>る課題</a:t>
            </a:r>
            <a:endParaRPr sz="2400">
              <a:latin typeface="Meiryo UI"/>
              <a:cs typeface="Meiryo UI"/>
            </a:endParaRPr>
          </a:p>
          <a:p>
            <a:pPr lvl="1" marL="1547495" indent="-621030">
              <a:lnSpc>
                <a:spcPct val="100000"/>
              </a:lnSpc>
              <a:buAutoNum type="arabicPeriod"/>
              <a:tabLst>
                <a:tab pos="1548130" algn="l"/>
              </a:tabLst>
            </a:pPr>
            <a:r>
              <a:rPr dirty="0" sz="2400" spc="-15" b="1">
                <a:latin typeface="Meiryo UI"/>
                <a:cs typeface="Meiryo UI"/>
              </a:rPr>
              <a:t>DX</a:t>
            </a:r>
            <a:r>
              <a:rPr dirty="0" sz="2400" b="1">
                <a:latin typeface="Meiryo UI"/>
                <a:cs typeface="Meiryo UI"/>
              </a:rPr>
              <a:t>を推進しな</a:t>
            </a:r>
            <a:r>
              <a:rPr dirty="0" sz="2400" spc="-5" b="1">
                <a:latin typeface="Meiryo UI"/>
                <a:cs typeface="Meiryo UI"/>
              </a:rPr>
              <a:t>い</a:t>
            </a:r>
            <a:r>
              <a:rPr dirty="0" sz="2400" b="1">
                <a:latin typeface="Meiryo UI"/>
                <a:cs typeface="Meiryo UI"/>
              </a:rPr>
              <a:t>場合</a:t>
            </a:r>
            <a:r>
              <a:rPr dirty="0" sz="2400" spc="-5" b="1">
                <a:latin typeface="Meiryo UI"/>
                <a:cs typeface="Meiryo UI"/>
              </a:rPr>
              <a:t>の</a:t>
            </a:r>
            <a:r>
              <a:rPr dirty="0" sz="2400" b="1">
                <a:latin typeface="Meiryo UI"/>
                <a:cs typeface="Meiryo UI"/>
              </a:rPr>
              <a:t>影響</a:t>
            </a:r>
            <a:endParaRPr sz="24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Meiryo UI"/>
              <a:buAutoNum type="arabicPeriod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buAutoNum type="arabicPeriod" startAt="2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対応策の検討</a:t>
            </a:r>
            <a:endParaRPr sz="2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AutoNum type="arabicPeriod" startAt="2"/>
            </a:pPr>
            <a:endParaRPr sz="1950">
              <a:latin typeface="Meiryo UI"/>
              <a:cs typeface="Meiryo UI"/>
            </a:endParaRPr>
          </a:p>
          <a:p>
            <a:pPr marL="495934" indent="-483870">
              <a:lnSpc>
                <a:spcPct val="100000"/>
              </a:lnSpc>
              <a:buAutoNum type="arabicPeriod" startAt="2"/>
              <a:tabLst>
                <a:tab pos="496570" algn="l"/>
              </a:tabLst>
            </a:pPr>
            <a:r>
              <a:rPr dirty="0" sz="2800" spc="-5" b="1">
                <a:solidFill>
                  <a:srgbClr val="C0C0C0"/>
                </a:solidFill>
                <a:latin typeface="Meiryo UI"/>
                <a:cs typeface="Meiryo UI"/>
              </a:rPr>
              <a:t>今後の検討の方向性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0286" y="6588527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5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286" y="6588527"/>
            <a:ext cx="136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eiryo UI"/>
                <a:cs typeface="Meiryo UI"/>
              </a:rPr>
              <a:t>6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10" y="79876"/>
            <a:ext cx="7086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</a:tabLst>
            </a:pPr>
            <a:r>
              <a:rPr dirty="0" spc="-5"/>
              <a:t>2.</a:t>
            </a:r>
            <a:r>
              <a:rPr dirty="0"/>
              <a:t>1	</a:t>
            </a:r>
            <a:r>
              <a:rPr dirty="0" spc="-25"/>
              <a:t>D</a:t>
            </a:r>
            <a:r>
              <a:rPr dirty="0"/>
              <a:t>Xを実行する上で</a:t>
            </a:r>
            <a:r>
              <a:rPr dirty="0" spc="-10"/>
              <a:t>の</a:t>
            </a:r>
            <a:r>
              <a:rPr dirty="0"/>
              <a:t>経営戦略に</a:t>
            </a:r>
            <a:r>
              <a:rPr dirty="0" spc="-5"/>
              <a:t>おけ</a:t>
            </a:r>
            <a:r>
              <a:rPr dirty="0"/>
              <a:t>る現状と課題</a:t>
            </a:r>
          </a:p>
        </p:txBody>
      </p:sp>
      <p:sp>
        <p:nvSpPr>
          <p:cNvPr id="4" name="object 4"/>
          <p:cNvSpPr/>
          <p:nvPr/>
        </p:nvSpPr>
        <p:spPr>
          <a:xfrm>
            <a:off x="199644" y="533400"/>
            <a:ext cx="9507220" cy="2679700"/>
          </a:xfrm>
          <a:custGeom>
            <a:avLst/>
            <a:gdLst/>
            <a:ahLst/>
            <a:cxnLst/>
            <a:rect l="l" t="t" r="r" b="b"/>
            <a:pathLst>
              <a:path w="9507220" h="2679700">
                <a:moveTo>
                  <a:pt x="9506712" y="0"/>
                </a:moveTo>
                <a:lnTo>
                  <a:pt x="0" y="0"/>
                </a:lnTo>
                <a:lnTo>
                  <a:pt x="0" y="2679192"/>
                </a:lnTo>
                <a:lnTo>
                  <a:pt x="9506712" y="2679192"/>
                </a:lnTo>
                <a:lnTo>
                  <a:pt x="9506712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3325" y="627954"/>
            <a:ext cx="907796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000" spc="-5">
                <a:latin typeface="Meiryo UI"/>
                <a:cs typeface="Meiryo UI"/>
              </a:rPr>
              <a:t>DX</a:t>
            </a:r>
            <a:r>
              <a:rPr dirty="0" sz="2000">
                <a:latin typeface="Meiryo UI"/>
                <a:cs typeface="Meiryo UI"/>
              </a:rPr>
              <a:t>を実行す</a:t>
            </a:r>
            <a:r>
              <a:rPr dirty="0" sz="2000" spc="-5">
                <a:latin typeface="Meiryo UI"/>
                <a:cs typeface="Meiryo UI"/>
              </a:rPr>
              <a:t>るに</a:t>
            </a:r>
            <a:r>
              <a:rPr dirty="0" sz="2000">
                <a:latin typeface="Meiryo UI"/>
                <a:cs typeface="Meiryo UI"/>
              </a:rPr>
              <a:t>当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っ</a:t>
            </a:r>
            <a:r>
              <a:rPr dirty="0" sz="2000" spc="-5">
                <a:latin typeface="Meiryo UI"/>
                <a:cs typeface="Meiryo UI"/>
              </a:rPr>
              <a:t>て</a:t>
            </a:r>
            <a:r>
              <a:rPr dirty="0" sz="2000">
                <a:latin typeface="Meiryo UI"/>
                <a:cs typeface="Meiryo UI"/>
              </a:rPr>
              <a:t>は、新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な</a:t>
            </a:r>
            <a:r>
              <a:rPr dirty="0" sz="2000" spc="-5">
                <a:latin typeface="Meiryo UI"/>
                <a:cs typeface="Meiryo UI"/>
              </a:rPr>
              <a:t>デジタル</a:t>
            </a:r>
            <a:r>
              <a:rPr dirty="0" sz="2000">
                <a:latin typeface="Meiryo UI"/>
                <a:cs typeface="Meiryo UI"/>
              </a:rPr>
              <a:t>技術を活用し</a:t>
            </a:r>
            <a:r>
              <a:rPr dirty="0" sz="2000" spc="-5">
                <a:latin typeface="Meiryo UI"/>
                <a:cs typeface="Meiryo UI"/>
              </a:rPr>
              <a:t>て</a:t>
            </a:r>
            <a:r>
              <a:rPr dirty="0" sz="2000">
                <a:latin typeface="Meiryo UI"/>
                <a:cs typeface="Meiryo UI"/>
              </a:rPr>
              <a:t>、ど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よう</a:t>
            </a:r>
            <a:r>
              <a:rPr dirty="0" sz="2000" spc="-5">
                <a:latin typeface="Meiryo UI"/>
                <a:cs typeface="Meiryo UI"/>
              </a:rPr>
              <a:t>にビジネ</a:t>
            </a:r>
            <a:r>
              <a:rPr dirty="0" sz="2000">
                <a:latin typeface="Meiryo UI"/>
                <a:cs typeface="Meiryo UI"/>
              </a:rPr>
              <a:t>スを変革し </a:t>
            </a:r>
            <a:r>
              <a:rPr dirty="0" sz="2000" spc="-5">
                <a:latin typeface="Meiryo UI"/>
                <a:cs typeface="Meiryo UI"/>
              </a:rPr>
              <a:t>ていくかの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経営戦略そ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も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不可欠</a:t>
            </a:r>
            <a:r>
              <a:rPr dirty="0" sz="2000" spc="-5">
                <a:latin typeface="Meiryo UI"/>
                <a:cs typeface="Meiryo UI"/>
              </a:rPr>
              <a:t>である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  <a:p>
            <a:pPr algn="just" marL="355600" marR="45085" indent="-343535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000">
                <a:latin typeface="Meiryo UI"/>
                <a:cs typeface="Meiryo UI"/>
              </a:rPr>
              <a:t>し</a:t>
            </a:r>
            <a:r>
              <a:rPr dirty="0" sz="2000" spc="-5">
                <a:latin typeface="Meiryo UI"/>
                <a:cs typeface="Meiryo UI"/>
              </a:rPr>
              <a:t>か</a:t>
            </a:r>
            <a:r>
              <a:rPr dirty="0" sz="2000">
                <a:latin typeface="Meiryo UI"/>
                <a:cs typeface="Meiryo UI"/>
              </a:rPr>
              <a:t>しな</a:t>
            </a:r>
            <a:r>
              <a:rPr dirty="0" sz="2000" spc="-5">
                <a:latin typeface="Meiryo UI"/>
                <a:cs typeface="Meiryo UI"/>
              </a:rPr>
              <a:t>がら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sz="2000" spc="-5">
                <a:latin typeface="Meiryo UI"/>
                <a:cs typeface="Meiryo UI"/>
              </a:rPr>
              <a:t>DXの</a:t>
            </a:r>
            <a:r>
              <a:rPr dirty="0" sz="2000">
                <a:latin typeface="Meiryo UI"/>
                <a:cs typeface="Meiryo UI"/>
              </a:rPr>
              <a:t>必要性</a:t>
            </a:r>
            <a:r>
              <a:rPr dirty="0" sz="2000" spc="-5">
                <a:latin typeface="Meiryo UI"/>
                <a:cs typeface="Meiryo UI"/>
              </a:rPr>
              <a:t>に</a:t>
            </a:r>
            <a:r>
              <a:rPr dirty="0" sz="2000">
                <a:latin typeface="Meiryo UI"/>
                <a:cs typeface="Meiryo UI"/>
              </a:rPr>
              <a:t>対す</a:t>
            </a:r>
            <a:r>
              <a:rPr dirty="0" sz="2000" spc="-5">
                <a:latin typeface="Meiryo UI"/>
                <a:cs typeface="Meiryo UI"/>
              </a:rPr>
              <a:t>る</a:t>
            </a:r>
            <a:r>
              <a:rPr dirty="0" sz="2000">
                <a:latin typeface="Meiryo UI"/>
                <a:cs typeface="Meiryo UI"/>
              </a:rPr>
              <a:t>認識は高まっ</a:t>
            </a:r>
            <a:r>
              <a:rPr dirty="0" sz="2000" spc="-5">
                <a:latin typeface="Meiryo UI"/>
                <a:cs typeface="Meiryo UI"/>
              </a:rPr>
              <a:t>ているものの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sz="2000" spc="-5">
                <a:latin typeface="Meiryo UI"/>
                <a:cs typeface="Meiryo UI"/>
              </a:rPr>
              <a:t>ビジネ</a:t>
            </a:r>
            <a:r>
              <a:rPr dirty="0" sz="2000">
                <a:latin typeface="Meiryo UI"/>
                <a:cs typeface="Meiryo UI"/>
              </a:rPr>
              <a:t>スをど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よう</a:t>
            </a:r>
            <a:r>
              <a:rPr dirty="0" sz="2000" spc="-5">
                <a:latin typeface="Meiryo UI"/>
                <a:cs typeface="Meiryo UI"/>
              </a:rPr>
              <a:t>に</a:t>
            </a:r>
            <a:r>
              <a:rPr dirty="0" sz="2000">
                <a:latin typeface="Meiryo UI"/>
                <a:cs typeface="Meiryo UI"/>
              </a:rPr>
              <a:t>変革 し</a:t>
            </a:r>
            <a:r>
              <a:rPr dirty="0" sz="2000" spc="-5">
                <a:latin typeface="Meiryo UI"/>
                <a:cs typeface="Meiryo UI"/>
              </a:rPr>
              <a:t>ていくかの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具体的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方向性を模索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企業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多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2000" spc="-5">
                <a:latin typeface="Meiryo UI"/>
                <a:cs typeface="Meiryo UI"/>
              </a:rPr>
              <a:t>のが</a:t>
            </a:r>
            <a:r>
              <a:rPr dirty="0" sz="2000">
                <a:latin typeface="Meiryo UI"/>
                <a:cs typeface="Meiryo UI"/>
              </a:rPr>
              <a:t>現状と思わ</a:t>
            </a:r>
            <a:r>
              <a:rPr dirty="0" sz="2000" spc="-5">
                <a:latin typeface="Meiryo UI"/>
                <a:cs typeface="Meiryo UI"/>
              </a:rPr>
              <a:t>れる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  <a:p>
            <a:pPr algn="just" marL="354965" marR="104775" indent="-34290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000" spc="-10">
                <a:latin typeface="Meiryo UI"/>
                <a:cs typeface="Meiryo UI"/>
              </a:rPr>
              <a:t>こ</a:t>
            </a:r>
            <a:r>
              <a:rPr dirty="0" sz="2000">
                <a:latin typeface="Meiryo UI"/>
                <a:cs typeface="Meiryo UI"/>
              </a:rPr>
              <a:t>うし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中</a:t>
            </a:r>
            <a:r>
              <a:rPr dirty="0" sz="2000" spc="-5">
                <a:latin typeface="Meiryo UI"/>
                <a:cs typeface="Meiryo UI"/>
              </a:rPr>
              <a:t>で</a:t>
            </a:r>
            <a:r>
              <a:rPr dirty="0" sz="2000">
                <a:latin typeface="Meiryo UI"/>
                <a:cs typeface="Meiryo UI"/>
              </a:rPr>
              <a:t>、例</a:t>
            </a:r>
            <a:r>
              <a:rPr dirty="0" sz="2000" spc="-5">
                <a:latin typeface="Meiryo UI"/>
                <a:cs typeface="Meiryo UI"/>
              </a:rPr>
              <a:t>え</a:t>
            </a:r>
            <a:r>
              <a:rPr dirty="0" sz="2000">
                <a:latin typeface="Meiryo UI"/>
                <a:cs typeface="Meiryo UI"/>
              </a:rPr>
              <a:t>ば、経営者</a:t>
            </a:r>
            <a:r>
              <a:rPr dirty="0" sz="2000" spc="-5">
                <a:latin typeface="Meiryo UI"/>
                <a:cs typeface="Meiryo UI"/>
              </a:rPr>
              <a:t>か</a:t>
            </a:r>
            <a:r>
              <a:rPr dirty="0" sz="2000" spc="-10">
                <a:latin typeface="Meiryo UI"/>
                <a:cs typeface="Meiryo UI"/>
              </a:rPr>
              <a:t>ら</a:t>
            </a:r>
            <a:r>
              <a:rPr dirty="0" sz="2000" spc="-5">
                <a:latin typeface="Meiryo UI"/>
                <a:cs typeface="Meiryo UI"/>
              </a:rPr>
              <a:t>ビジネ</a:t>
            </a:r>
            <a:r>
              <a:rPr dirty="0" sz="2000">
                <a:latin typeface="Meiryo UI"/>
                <a:cs typeface="Meiryo UI"/>
              </a:rPr>
              <a:t>スをど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よう</a:t>
            </a:r>
            <a:r>
              <a:rPr dirty="0" sz="2000" spc="-5">
                <a:latin typeface="Meiryo UI"/>
                <a:cs typeface="Meiryo UI"/>
              </a:rPr>
              <a:t>に</a:t>
            </a:r>
            <a:r>
              <a:rPr dirty="0" sz="2000">
                <a:latin typeface="Meiryo UI"/>
                <a:cs typeface="Meiryo UI"/>
              </a:rPr>
              <a:t>変</a:t>
            </a:r>
            <a:r>
              <a:rPr dirty="0" sz="2000" spc="-5">
                <a:latin typeface="Meiryo UI"/>
                <a:cs typeface="Meiryo UI"/>
              </a:rPr>
              <a:t>えるかについての</a:t>
            </a:r>
            <a:r>
              <a:rPr dirty="0" sz="2000">
                <a:latin typeface="Meiryo UI"/>
                <a:cs typeface="Meiryo UI"/>
              </a:rPr>
              <a:t>明確な指示が 示</a:t>
            </a:r>
            <a:r>
              <a:rPr dirty="0" sz="2000" spc="-10">
                <a:latin typeface="Meiryo UI"/>
                <a:cs typeface="Meiryo UI"/>
              </a:rPr>
              <a:t>さ</a:t>
            </a:r>
            <a:r>
              <a:rPr dirty="0" sz="2000" spc="-5">
                <a:latin typeface="Meiryo UI"/>
                <a:cs typeface="Meiryo UI"/>
              </a:rPr>
              <a:t>れ</a:t>
            </a:r>
            <a:r>
              <a:rPr dirty="0" sz="2000">
                <a:latin typeface="Meiryo UI"/>
                <a:cs typeface="Meiryo UI"/>
              </a:rPr>
              <a:t>な</a:t>
            </a:r>
            <a:r>
              <a:rPr dirty="0" sz="2000" spc="-5"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まま</a:t>
            </a:r>
            <a:r>
              <a:rPr dirty="0" sz="2000" spc="5">
                <a:latin typeface="Meiryo UI"/>
                <a:cs typeface="Meiryo UI"/>
              </a:rPr>
              <a:t>「</a:t>
            </a:r>
            <a:r>
              <a:rPr dirty="0" sz="2000" spc="-5">
                <a:latin typeface="Meiryo UI"/>
                <a:cs typeface="Meiryo UI"/>
              </a:rPr>
              <a:t>AI</a:t>
            </a:r>
            <a:r>
              <a:rPr dirty="0" sz="2000">
                <a:latin typeface="Meiryo UI"/>
                <a:cs typeface="Meiryo UI"/>
              </a:rPr>
              <a:t>を使っ</a:t>
            </a:r>
            <a:r>
              <a:rPr dirty="0" sz="2000" spc="-5">
                <a:latin typeface="Meiryo UI"/>
                <a:cs typeface="Meiryo UI"/>
              </a:rPr>
              <a:t>て</a:t>
            </a:r>
            <a:r>
              <a:rPr dirty="0" sz="2000">
                <a:latin typeface="Meiryo UI"/>
                <a:cs typeface="Meiryo UI"/>
              </a:rPr>
              <a:t>何</a:t>
            </a:r>
            <a:r>
              <a:rPr dirty="0" sz="2000" spc="-5">
                <a:latin typeface="Meiryo UI"/>
                <a:cs typeface="Meiryo UI"/>
              </a:rPr>
              <a:t>かで</a:t>
            </a:r>
            <a:r>
              <a:rPr dirty="0" sz="2000">
                <a:latin typeface="Meiryo UI"/>
                <a:cs typeface="Meiryo UI"/>
              </a:rPr>
              <a:t>きな</a:t>
            </a:r>
            <a:r>
              <a:rPr dirty="0" sz="2000" spc="-5">
                <a:latin typeface="Meiryo UI"/>
                <a:cs typeface="Meiryo UI"/>
              </a:rPr>
              <a:t>いか</a:t>
            </a:r>
            <a:r>
              <a:rPr dirty="0" sz="2000" spc="5">
                <a:latin typeface="Meiryo UI"/>
                <a:cs typeface="Meiryo UI"/>
              </a:rPr>
              <a:t>」</a:t>
            </a:r>
            <a:r>
              <a:rPr dirty="0" sz="2000">
                <a:latin typeface="Meiryo UI"/>
                <a:cs typeface="Meiryo UI"/>
              </a:rPr>
              <a:t>と</a:t>
            </a:r>
            <a:r>
              <a:rPr dirty="0" sz="2000" spc="-5"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っ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指示</a:t>
            </a:r>
            <a:r>
              <a:rPr dirty="0" sz="2000" spc="-5">
                <a:latin typeface="Meiryo UI"/>
                <a:cs typeface="Meiryo UI"/>
              </a:rPr>
              <a:t>が</a:t>
            </a:r>
            <a:r>
              <a:rPr dirty="0" sz="2000">
                <a:latin typeface="Meiryo UI"/>
                <a:cs typeface="Meiryo UI"/>
              </a:rPr>
              <a:t>出</a:t>
            </a:r>
            <a:r>
              <a:rPr dirty="0" sz="2000" spc="-5">
                <a:latin typeface="Meiryo UI"/>
                <a:cs typeface="Meiryo UI"/>
              </a:rPr>
              <a:t>され、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PoC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が繰り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返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さ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れる </a:t>
            </a:r>
            <a:r>
              <a:rPr dirty="0" sz="2000" spc="-5">
                <a:latin typeface="Meiryo UI"/>
                <a:cs typeface="Meiryo UI"/>
              </a:rPr>
              <a:t>ものの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ビジ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ネ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スの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改革に繋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ら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と</a:t>
            </a:r>
            <a:r>
              <a:rPr dirty="0" sz="2000" spc="-5"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っ</a:t>
            </a:r>
            <a:r>
              <a:rPr dirty="0" sz="2000" spc="-5">
                <a:latin typeface="Meiryo UI"/>
                <a:cs typeface="Meiryo UI"/>
              </a:rPr>
              <a:t>たケー</a:t>
            </a:r>
            <a:r>
              <a:rPr dirty="0" sz="2000">
                <a:latin typeface="Meiryo UI"/>
                <a:cs typeface="Meiryo UI"/>
              </a:rPr>
              <a:t>ス</a:t>
            </a:r>
            <a:r>
              <a:rPr dirty="0" sz="2000" spc="-5">
                <a:latin typeface="Meiryo UI"/>
                <a:cs typeface="Meiryo UI"/>
              </a:rPr>
              <a:t>も</a:t>
            </a:r>
            <a:r>
              <a:rPr dirty="0" sz="2000">
                <a:latin typeface="Meiryo UI"/>
                <a:cs typeface="Meiryo UI"/>
              </a:rPr>
              <a:t>多</a:t>
            </a:r>
            <a:r>
              <a:rPr dirty="0" sz="2000" spc="-5">
                <a:latin typeface="Meiryo UI"/>
                <a:cs typeface="Meiryo UI"/>
              </a:rPr>
              <a:t>い</a:t>
            </a:r>
            <a:r>
              <a:rPr dirty="0" sz="2000">
                <a:latin typeface="Meiryo UI"/>
                <a:cs typeface="Meiryo UI"/>
              </a:rPr>
              <a:t>と</a:t>
            </a:r>
            <a:r>
              <a:rPr dirty="0" sz="2000" spc="-5">
                <a:latin typeface="Meiryo UI"/>
                <a:cs typeface="Meiryo UI"/>
              </a:rPr>
              <a:t>の</a:t>
            </a:r>
            <a:r>
              <a:rPr dirty="0" sz="2000">
                <a:latin typeface="Meiryo UI"/>
                <a:cs typeface="Meiryo UI"/>
              </a:rPr>
              <a:t>指摘</a:t>
            </a:r>
            <a:r>
              <a:rPr dirty="0" sz="2000" spc="-5">
                <a:latin typeface="Meiryo UI"/>
                <a:cs typeface="Meiryo UI"/>
              </a:rPr>
              <a:t>が</a:t>
            </a:r>
            <a:r>
              <a:rPr dirty="0" sz="2000">
                <a:latin typeface="Meiryo UI"/>
                <a:cs typeface="Meiryo UI"/>
              </a:rPr>
              <a:t>な</a:t>
            </a:r>
            <a:r>
              <a:rPr dirty="0" sz="2000" spc="-10">
                <a:latin typeface="Meiryo UI"/>
                <a:cs typeface="Meiryo UI"/>
              </a:rPr>
              <a:t>さ</a:t>
            </a:r>
            <a:r>
              <a:rPr dirty="0" sz="2000" spc="-5">
                <a:latin typeface="Meiryo UI"/>
                <a:cs typeface="Meiryo UI"/>
              </a:rPr>
              <a:t>れてい</a:t>
            </a:r>
            <a:r>
              <a:rPr dirty="0" sz="2000" spc="-10">
                <a:latin typeface="Meiryo UI"/>
                <a:cs typeface="Meiryo UI"/>
              </a:rPr>
              <a:t>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10155" y="3276600"/>
            <a:ext cx="5904230" cy="3329940"/>
            <a:chOff x="2010155" y="3276600"/>
            <a:chExt cx="5904230" cy="3329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3285744"/>
              <a:ext cx="5885687" cy="33116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4727" y="3281172"/>
              <a:ext cx="5895340" cy="3321050"/>
            </a:xfrm>
            <a:custGeom>
              <a:avLst/>
              <a:gdLst/>
              <a:ahLst/>
              <a:cxnLst/>
              <a:rect l="l" t="t" r="r" b="b"/>
              <a:pathLst>
                <a:path w="5895340" h="3321050">
                  <a:moveTo>
                    <a:pt x="0" y="0"/>
                  </a:moveTo>
                  <a:lnTo>
                    <a:pt x="5894832" y="0"/>
                  </a:lnTo>
                  <a:lnTo>
                    <a:pt x="5894832" y="3320796"/>
                  </a:lnTo>
                  <a:lnTo>
                    <a:pt x="0" y="33207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24275" y="6614415"/>
            <a:ext cx="31642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Meiryo UI"/>
                <a:cs typeface="Meiryo UI"/>
              </a:rPr>
              <a:t>（出典</a:t>
            </a:r>
            <a:r>
              <a:rPr dirty="0" sz="1050">
                <a:latin typeface="Meiryo UI"/>
                <a:cs typeface="Meiryo UI"/>
              </a:rPr>
              <a:t>）DX</a:t>
            </a:r>
            <a:r>
              <a:rPr dirty="0" sz="1050" spc="-5">
                <a:latin typeface="Meiryo UI"/>
                <a:cs typeface="Meiryo UI"/>
              </a:rPr>
              <a:t>に</a:t>
            </a:r>
            <a:r>
              <a:rPr dirty="0" sz="1050" spc="-10">
                <a:latin typeface="Meiryo UI"/>
                <a:cs typeface="Meiryo UI"/>
              </a:rPr>
              <a:t>向</a:t>
            </a:r>
            <a:r>
              <a:rPr dirty="0" sz="1050">
                <a:latin typeface="Meiryo UI"/>
                <a:cs typeface="Meiryo UI"/>
              </a:rPr>
              <a:t>け</a:t>
            </a:r>
            <a:r>
              <a:rPr dirty="0" sz="1050" spc="-5">
                <a:latin typeface="Meiryo UI"/>
                <a:cs typeface="Meiryo UI"/>
              </a:rPr>
              <a:t>た</a:t>
            </a:r>
            <a:r>
              <a:rPr dirty="0" sz="1050" spc="-10">
                <a:latin typeface="Meiryo UI"/>
                <a:cs typeface="Meiryo UI"/>
              </a:rPr>
              <a:t>研</a:t>
            </a:r>
            <a:r>
              <a:rPr dirty="0" sz="1050" spc="5">
                <a:latin typeface="Meiryo UI"/>
                <a:cs typeface="Meiryo UI"/>
              </a:rPr>
              <a:t>究会</a:t>
            </a:r>
            <a:r>
              <a:rPr dirty="0" sz="1050" spc="290">
                <a:latin typeface="Meiryo UI"/>
                <a:cs typeface="Meiryo UI"/>
              </a:rPr>
              <a:t> </a:t>
            </a:r>
            <a:r>
              <a:rPr dirty="0" sz="1050">
                <a:latin typeface="Meiryo UI"/>
                <a:cs typeface="Meiryo UI"/>
              </a:rPr>
              <a:t>デル</a:t>
            </a:r>
            <a:r>
              <a:rPr dirty="0" sz="1050" spc="5">
                <a:latin typeface="Meiryo UI"/>
                <a:cs typeface="Meiryo UI"/>
              </a:rPr>
              <a:t>株</a:t>
            </a:r>
            <a:r>
              <a:rPr dirty="0" sz="1050" spc="-10">
                <a:latin typeface="Meiryo UI"/>
                <a:cs typeface="Meiryo UI"/>
              </a:rPr>
              <a:t>式</a:t>
            </a:r>
            <a:r>
              <a:rPr dirty="0" sz="1050" spc="5">
                <a:latin typeface="Meiryo UI"/>
                <a:cs typeface="Meiryo UI"/>
              </a:rPr>
              <a:t>会</a:t>
            </a:r>
            <a:r>
              <a:rPr dirty="0" sz="1050" spc="-10">
                <a:latin typeface="Meiryo UI"/>
                <a:cs typeface="Meiryo UI"/>
              </a:rPr>
              <a:t>社</a:t>
            </a:r>
            <a:r>
              <a:rPr dirty="0" sz="1050" spc="5">
                <a:latin typeface="Meiryo UI"/>
                <a:cs typeface="Meiryo UI"/>
              </a:rPr>
              <a:t>説</a:t>
            </a:r>
            <a:r>
              <a:rPr dirty="0" sz="1050" spc="-10">
                <a:latin typeface="Meiryo UI"/>
                <a:cs typeface="Meiryo UI"/>
              </a:rPr>
              <a:t>明</a:t>
            </a:r>
            <a:r>
              <a:rPr dirty="0" sz="1050" spc="5">
                <a:latin typeface="Meiryo UI"/>
                <a:cs typeface="Meiryo UI"/>
              </a:rPr>
              <a:t>資</a:t>
            </a:r>
            <a:r>
              <a:rPr dirty="0" sz="1050" spc="-10">
                <a:latin typeface="Meiryo UI"/>
                <a:cs typeface="Meiryo UI"/>
              </a:rPr>
              <a:t>料</a:t>
            </a:r>
            <a:r>
              <a:rPr dirty="0" sz="1050" spc="-5">
                <a:latin typeface="Meiryo UI"/>
                <a:cs typeface="Meiryo UI"/>
              </a:rPr>
              <a:t>よ</a:t>
            </a:r>
            <a:r>
              <a:rPr dirty="0" sz="1050">
                <a:latin typeface="Meiryo UI"/>
                <a:cs typeface="Meiryo UI"/>
              </a:rPr>
              <a:t>り</a:t>
            </a:r>
            <a:endParaRPr sz="105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122266"/>
            <a:ext cx="39547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2.2</a:t>
            </a:r>
            <a:r>
              <a:rPr dirty="0" spc="-85"/>
              <a:t> </a:t>
            </a:r>
            <a:r>
              <a:rPr dirty="0"/>
              <a:t>既存</a:t>
            </a:r>
            <a:r>
              <a:rPr dirty="0" spc="-5"/>
              <a:t>システムの</a:t>
            </a:r>
            <a:r>
              <a:rPr dirty="0"/>
              <a:t>現状</a:t>
            </a:r>
            <a:r>
              <a:rPr dirty="0" spc="-5"/>
              <a:t>と</a:t>
            </a:r>
            <a:r>
              <a:rPr dirty="0"/>
              <a:t>課題</a:t>
            </a:r>
          </a:p>
        </p:txBody>
      </p:sp>
      <p:sp>
        <p:nvSpPr>
          <p:cNvPr id="3" name="object 3"/>
          <p:cNvSpPr/>
          <p:nvPr/>
        </p:nvSpPr>
        <p:spPr>
          <a:xfrm>
            <a:off x="117347" y="582168"/>
            <a:ext cx="9660890" cy="2219325"/>
          </a:xfrm>
          <a:custGeom>
            <a:avLst/>
            <a:gdLst/>
            <a:ahLst/>
            <a:cxnLst/>
            <a:rect l="l" t="t" r="r" b="b"/>
            <a:pathLst>
              <a:path w="9660890" h="2219325">
                <a:moveTo>
                  <a:pt x="9660636" y="0"/>
                </a:moveTo>
                <a:lnTo>
                  <a:pt x="0" y="0"/>
                </a:lnTo>
                <a:lnTo>
                  <a:pt x="0" y="2218943"/>
                </a:lnTo>
                <a:lnTo>
                  <a:pt x="9660636" y="2218943"/>
                </a:lnTo>
                <a:lnTo>
                  <a:pt x="9660636" y="0"/>
                </a:lnTo>
                <a:close/>
              </a:path>
            </a:pathLst>
          </a:custGeom>
          <a:solidFill>
            <a:srgbClr val="99D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0559" y="677316"/>
            <a:ext cx="9230995" cy="2007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>
                <a:latin typeface="Meiryo UI"/>
                <a:cs typeface="Meiryo UI"/>
              </a:rPr>
              <a:t>ITシ</a:t>
            </a:r>
            <a:r>
              <a:rPr dirty="0" sz="2000">
                <a:latin typeface="Meiryo UI"/>
                <a:cs typeface="Meiryo UI"/>
              </a:rPr>
              <a:t>ステ</a:t>
            </a:r>
            <a:r>
              <a:rPr dirty="0" sz="2000" spc="-5">
                <a:latin typeface="Meiryo UI"/>
                <a:cs typeface="Meiryo UI"/>
              </a:rPr>
              <a:t>ムが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技術面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老朽化、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2000" spc="-4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ムの肥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大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2000" spc="-6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複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雑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ブ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ラッ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ボ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ッ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ク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ス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化</a:t>
            </a:r>
            <a:r>
              <a:rPr dirty="0" sz="2000" spc="-65">
                <a:latin typeface="Meiryo UI"/>
                <a:cs typeface="Meiryo UI"/>
              </a:rPr>
              <a:t>等</a:t>
            </a:r>
            <a:r>
              <a:rPr dirty="0" sz="2000" spc="-55">
                <a:latin typeface="Meiryo UI"/>
                <a:cs typeface="Meiryo UI"/>
              </a:rPr>
              <a:t>の</a:t>
            </a:r>
            <a:r>
              <a:rPr dirty="0" sz="2000" spc="-50">
                <a:latin typeface="Meiryo UI"/>
                <a:cs typeface="Meiryo UI"/>
              </a:rPr>
              <a:t>問</a:t>
            </a:r>
            <a:r>
              <a:rPr dirty="0" sz="2000">
                <a:latin typeface="Meiryo UI"/>
                <a:cs typeface="Meiryo UI"/>
              </a:rPr>
              <a:t>題 </a:t>
            </a:r>
            <a:r>
              <a:rPr dirty="0" sz="2000" spc="-55">
                <a:latin typeface="Meiryo UI"/>
                <a:cs typeface="Meiryo UI"/>
              </a:rPr>
              <a:t>があ</a:t>
            </a:r>
            <a:r>
              <a:rPr dirty="0" sz="2000" spc="-50">
                <a:latin typeface="Meiryo UI"/>
                <a:cs typeface="Meiryo UI"/>
              </a:rPr>
              <a:t>り、</a:t>
            </a:r>
            <a:r>
              <a:rPr dirty="0" sz="2000" spc="-45">
                <a:latin typeface="Meiryo UI"/>
                <a:cs typeface="Meiryo UI"/>
              </a:rPr>
              <a:t>そ</a:t>
            </a:r>
            <a:r>
              <a:rPr dirty="0" sz="2000" spc="-55">
                <a:latin typeface="Meiryo UI"/>
                <a:cs typeface="Meiryo UI"/>
              </a:rPr>
              <a:t>の</a:t>
            </a:r>
            <a:r>
              <a:rPr dirty="0" sz="2000" spc="-50">
                <a:latin typeface="Meiryo UI"/>
                <a:cs typeface="Meiryo UI"/>
              </a:rPr>
              <a:t>結果と</a:t>
            </a:r>
            <a:r>
              <a:rPr dirty="0" sz="2000" spc="-45">
                <a:latin typeface="Meiryo UI"/>
                <a:cs typeface="Meiryo UI"/>
              </a:rPr>
              <a:t>し</a:t>
            </a:r>
            <a:r>
              <a:rPr dirty="0" sz="2000" spc="-50">
                <a:latin typeface="Meiryo UI"/>
                <a:cs typeface="Meiryo UI"/>
              </a:rPr>
              <a:t>て経営</a:t>
            </a:r>
            <a:r>
              <a:rPr dirty="0" sz="2000" spc="-55">
                <a:latin typeface="Meiryo UI"/>
                <a:cs typeface="Meiryo UI"/>
              </a:rPr>
              <a:t>・</a:t>
            </a:r>
            <a:r>
              <a:rPr dirty="0" sz="2000" spc="-65">
                <a:latin typeface="Meiryo UI"/>
                <a:cs typeface="Meiryo UI"/>
              </a:rPr>
              <a:t>事</a:t>
            </a:r>
            <a:r>
              <a:rPr dirty="0" sz="2000" spc="-50">
                <a:latin typeface="Meiryo UI"/>
                <a:cs typeface="Meiryo UI"/>
              </a:rPr>
              <a:t>業</a:t>
            </a:r>
            <a:r>
              <a:rPr dirty="0" sz="2000" spc="-65">
                <a:latin typeface="Meiryo UI"/>
                <a:cs typeface="Meiryo UI"/>
              </a:rPr>
              <a:t>戦</a:t>
            </a:r>
            <a:r>
              <a:rPr dirty="0" sz="2000" spc="-50">
                <a:latin typeface="Meiryo UI"/>
                <a:cs typeface="Meiryo UI"/>
              </a:rPr>
              <a:t>略</a:t>
            </a:r>
            <a:r>
              <a:rPr dirty="0" sz="2000" spc="-60">
                <a:latin typeface="Meiryo UI"/>
                <a:cs typeface="Meiryo UI"/>
              </a:rPr>
              <a:t>上</a:t>
            </a:r>
            <a:r>
              <a:rPr dirty="0" sz="2000" spc="-55">
                <a:latin typeface="Meiryo UI"/>
                <a:cs typeface="Meiryo UI"/>
              </a:rPr>
              <a:t>の</a:t>
            </a:r>
            <a:r>
              <a:rPr dirty="0" sz="2000" spc="-50">
                <a:latin typeface="Meiryo UI"/>
                <a:cs typeface="Meiryo UI"/>
              </a:rPr>
              <a:t>足</a:t>
            </a:r>
            <a:r>
              <a:rPr dirty="0" sz="2000" spc="-55">
                <a:latin typeface="Meiryo UI"/>
                <a:cs typeface="Meiryo UI"/>
              </a:rPr>
              <a:t>か</a:t>
            </a:r>
            <a:r>
              <a:rPr dirty="0" sz="2000" spc="-45">
                <a:latin typeface="Meiryo UI"/>
                <a:cs typeface="Meiryo UI"/>
              </a:rPr>
              <a:t>せ</a:t>
            </a:r>
            <a:r>
              <a:rPr dirty="0" sz="2000" spc="-60">
                <a:latin typeface="Meiryo UI"/>
                <a:cs typeface="Meiryo UI"/>
              </a:rPr>
              <a:t>、</a:t>
            </a:r>
            <a:r>
              <a:rPr dirty="0" sz="2000" spc="-50">
                <a:latin typeface="Meiryo UI"/>
                <a:cs typeface="Meiryo UI"/>
              </a:rPr>
              <a:t>高</a:t>
            </a:r>
            <a:r>
              <a:rPr dirty="0" sz="2000" spc="-55">
                <a:latin typeface="Meiryo UI"/>
                <a:cs typeface="Meiryo UI"/>
              </a:rPr>
              <a:t>コ</a:t>
            </a:r>
            <a:r>
              <a:rPr dirty="0" sz="2000" spc="-50">
                <a:latin typeface="Meiryo UI"/>
                <a:cs typeface="Meiryo UI"/>
              </a:rPr>
              <a:t>スト</a:t>
            </a:r>
            <a:r>
              <a:rPr dirty="0" sz="2000" spc="-60">
                <a:latin typeface="Meiryo UI"/>
                <a:cs typeface="Meiryo UI"/>
              </a:rPr>
              <a:t>構</a:t>
            </a:r>
            <a:r>
              <a:rPr dirty="0" sz="2000" spc="-50">
                <a:latin typeface="Meiryo UI"/>
                <a:cs typeface="Meiryo UI"/>
              </a:rPr>
              <a:t>造</a:t>
            </a:r>
            <a:r>
              <a:rPr dirty="0" sz="2000" spc="-55">
                <a:latin typeface="Meiryo UI"/>
                <a:cs typeface="Meiryo UI"/>
              </a:rPr>
              <a:t>の</a:t>
            </a:r>
            <a:r>
              <a:rPr dirty="0" sz="2000" spc="-50">
                <a:latin typeface="Meiryo UI"/>
                <a:cs typeface="Meiryo UI"/>
              </a:rPr>
              <a:t>原</a:t>
            </a:r>
            <a:r>
              <a:rPr dirty="0" sz="2000" spc="-65">
                <a:latin typeface="Meiryo UI"/>
                <a:cs typeface="Meiryo UI"/>
              </a:rPr>
              <a:t>因</a:t>
            </a:r>
            <a:r>
              <a:rPr dirty="0" sz="2000" spc="-50">
                <a:latin typeface="Meiryo UI"/>
                <a:cs typeface="Meiryo UI"/>
              </a:rPr>
              <a:t>となっ</a:t>
            </a:r>
            <a:r>
              <a:rPr dirty="0" sz="2000" spc="-55">
                <a:latin typeface="Meiryo UI"/>
                <a:cs typeface="Meiryo UI"/>
              </a:rPr>
              <a:t>ている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「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レガ</a:t>
            </a:r>
            <a:r>
              <a:rPr dirty="0" u="sng" sz="2000" spc="-158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 シス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」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となり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、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DXの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足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せ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なって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いる状態（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略的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IT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投資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資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金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・人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材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を振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り 向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けられ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な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い）</a:t>
            </a:r>
            <a:r>
              <a:rPr dirty="0" sz="2000" spc="-5">
                <a:latin typeface="Meiryo UI"/>
                <a:cs typeface="Meiryo UI"/>
              </a:rPr>
              <a:t>が</a:t>
            </a:r>
            <a:r>
              <a:rPr dirty="0" sz="2000">
                <a:latin typeface="Meiryo UI"/>
                <a:cs typeface="Meiryo UI"/>
              </a:rPr>
              <a:t>多数</a:t>
            </a:r>
            <a:r>
              <a:rPr dirty="0" sz="2000" spc="-5">
                <a:latin typeface="Meiryo UI"/>
                <a:cs typeface="Meiryo UI"/>
              </a:rPr>
              <a:t>み</a:t>
            </a:r>
            <a:r>
              <a:rPr dirty="0" sz="2000" spc="-10">
                <a:latin typeface="Meiryo UI"/>
                <a:cs typeface="Meiryo UI"/>
              </a:rPr>
              <a:t>ら</a:t>
            </a:r>
            <a:r>
              <a:rPr dirty="0" sz="2000" spc="-5">
                <a:latin typeface="Meiryo UI"/>
                <a:cs typeface="Meiryo UI"/>
              </a:rPr>
              <a:t>れる</a:t>
            </a:r>
            <a:r>
              <a:rPr dirty="0" sz="2000">
                <a:latin typeface="Meiryo UI"/>
                <a:cs typeface="Meiryo UI"/>
              </a:rPr>
              <a:t>。</a:t>
            </a:r>
            <a:endParaRPr sz="2000">
              <a:latin typeface="Meiryo UI"/>
              <a:cs typeface="Meiryo UI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Clr>
                <a:srgbClr val="00206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>
                <a:latin typeface="Meiryo UI"/>
                <a:cs typeface="Meiryo UI"/>
              </a:rPr>
              <a:t>DX</a:t>
            </a:r>
            <a:r>
              <a:rPr dirty="0" sz="2000">
                <a:latin typeface="Meiryo UI"/>
                <a:cs typeface="Meiryo UI"/>
              </a:rPr>
              <a:t>を進</a:t>
            </a:r>
            <a:r>
              <a:rPr dirty="0" sz="2000" spc="-5">
                <a:latin typeface="Meiryo UI"/>
                <a:cs typeface="Meiryo UI"/>
              </a:rPr>
              <a:t>める</a:t>
            </a:r>
            <a:r>
              <a:rPr dirty="0" sz="2000">
                <a:latin typeface="Meiryo UI"/>
                <a:cs typeface="Meiryo UI"/>
              </a:rPr>
              <a:t>上</a:t>
            </a:r>
            <a:r>
              <a:rPr dirty="0" sz="2000" spc="-5">
                <a:latin typeface="Meiryo UI"/>
                <a:cs typeface="Meiryo UI"/>
              </a:rPr>
              <a:t>で</a:t>
            </a:r>
            <a:r>
              <a:rPr dirty="0" sz="2000">
                <a:latin typeface="Meiryo UI"/>
                <a:cs typeface="Meiryo UI"/>
              </a:rPr>
              <a:t>、</a:t>
            </a:r>
            <a:r>
              <a:rPr dirty="0" sz="2000" spc="-5">
                <a:latin typeface="Meiryo UI"/>
                <a:cs typeface="Meiryo UI"/>
              </a:rPr>
              <a:t>デー</a:t>
            </a:r>
            <a:r>
              <a:rPr dirty="0" sz="2000" spc="-10">
                <a:latin typeface="Meiryo UI"/>
                <a:cs typeface="Meiryo UI"/>
              </a:rPr>
              <a:t>タ</a:t>
            </a:r>
            <a:r>
              <a:rPr dirty="0" sz="2000">
                <a:latin typeface="Meiryo UI"/>
                <a:cs typeface="Meiryo UI"/>
              </a:rPr>
              <a:t>を最大限活用す</a:t>
            </a:r>
            <a:r>
              <a:rPr dirty="0" sz="2000" spc="-5">
                <a:latin typeface="Meiryo UI"/>
                <a:cs typeface="Meiryo UI"/>
              </a:rPr>
              <a:t>べく</a:t>
            </a:r>
            <a:r>
              <a:rPr dirty="0" sz="2000">
                <a:latin typeface="Meiryo UI"/>
                <a:cs typeface="Meiryo UI"/>
              </a:rPr>
              <a:t>新</a:t>
            </a:r>
            <a:r>
              <a:rPr dirty="0" sz="2000" spc="-5">
                <a:latin typeface="Meiryo UI"/>
                <a:cs typeface="Meiryo UI"/>
              </a:rPr>
              <a:t>た</a:t>
            </a:r>
            <a:r>
              <a:rPr dirty="0" sz="2000">
                <a:latin typeface="Meiryo UI"/>
                <a:cs typeface="Meiryo UI"/>
              </a:rPr>
              <a:t>な</a:t>
            </a:r>
            <a:r>
              <a:rPr dirty="0" sz="2000" spc="-5">
                <a:latin typeface="Meiryo UI"/>
                <a:cs typeface="Meiryo UI"/>
              </a:rPr>
              <a:t>デジタル</a:t>
            </a:r>
            <a:r>
              <a:rPr dirty="0" sz="2000">
                <a:latin typeface="Meiryo UI"/>
                <a:cs typeface="Meiryo UI"/>
              </a:rPr>
              <a:t>技術を適用し</a:t>
            </a:r>
            <a:r>
              <a:rPr dirty="0" sz="2000" spc="-5">
                <a:latin typeface="Meiryo UI"/>
                <a:cs typeface="Meiryo UI"/>
              </a:rPr>
              <a:t>ていくために</a:t>
            </a:r>
            <a:r>
              <a:rPr dirty="0" sz="2000">
                <a:latin typeface="Meiryo UI"/>
                <a:cs typeface="Meiryo UI"/>
              </a:rPr>
              <a:t>は、</a:t>
            </a:r>
            <a:endParaRPr sz="2000">
              <a:latin typeface="Meiryo UI"/>
              <a:cs typeface="Meiryo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既存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のシス</a:t>
            </a:r>
            <a:r>
              <a:rPr dirty="0" u="sng" sz="2000" spc="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ムをそれに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適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合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するよ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う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に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見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直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して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いく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こ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不可欠</a:t>
            </a:r>
            <a:r>
              <a:rPr dirty="0" sz="2000" spc="-5">
                <a:latin typeface="Meiryo UI"/>
                <a:cs typeface="Meiryo UI"/>
              </a:rPr>
              <a:t>である。</a:t>
            </a:r>
            <a:endParaRPr sz="2000">
              <a:latin typeface="Meiryo UI"/>
              <a:cs typeface="Meiryo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1892" y="4366196"/>
            <a:ext cx="4599940" cy="1115695"/>
            <a:chOff x="4981892" y="4366196"/>
            <a:chExt cx="4599940" cy="1115695"/>
          </a:xfrm>
        </p:grpSpPr>
        <p:sp>
          <p:nvSpPr>
            <p:cNvPr id="6" name="object 6"/>
            <p:cNvSpPr/>
            <p:nvPr/>
          </p:nvSpPr>
          <p:spPr>
            <a:xfrm>
              <a:off x="4983479" y="4367784"/>
              <a:ext cx="4596765" cy="822960"/>
            </a:xfrm>
            <a:custGeom>
              <a:avLst/>
              <a:gdLst/>
              <a:ahLst/>
              <a:cxnLst/>
              <a:rect l="l" t="t" r="r" b="b"/>
              <a:pathLst>
                <a:path w="4596765" h="822960">
                  <a:moveTo>
                    <a:pt x="0" y="0"/>
                  </a:moveTo>
                  <a:lnTo>
                    <a:pt x="0" y="822960"/>
                  </a:lnTo>
                </a:path>
                <a:path w="4596765" h="822960">
                  <a:moveTo>
                    <a:pt x="918972" y="0"/>
                  </a:moveTo>
                  <a:lnTo>
                    <a:pt x="918972" y="185928"/>
                  </a:lnTo>
                </a:path>
                <a:path w="4596765" h="822960">
                  <a:moveTo>
                    <a:pt x="1837944" y="0"/>
                  </a:moveTo>
                  <a:lnTo>
                    <a:pt x="1837944" y="185928"/>
                  </a:lnTo>
                </a:path>
                <a:path w="4596765" h="822960">
                  <a:moveTo>
                    <a:pt x="2758439" y="0"/>
                  </a:moveTo>
                  <a:lnTo>
                    <a:pt x="2758439" y="185928"/>
                  </a:lnTo>
                </a:path>
                <a:path w="4596765" h="822960">
                  <a:moveTo>
                    <a:pt x="3677412" y="0"/>
                  </a:moveTo>
                  <a:lnTo>
                    <a:pt x="3677412" y="185928"/>
                  </a:lnTo>
                </a:path>
                <a:path w="4596765" h="822960">
                  <a:moveTo>
                    <a:pt x="4596383" y="0"/>
                  </a:moveTo>
                  <a:lnTo>
                    <a:pt x="4596383" y="822960"/>
                  </a:lnTo>
                </a:path>
              </a:pathLst>
            </a:custGeom>
            <a:ln w="3175">
              <a:solidFill>
                <a:srgbClr val="C1C1C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83479" y="4367784"/>
              <a:ext cx="4596765" cy="1112520"/>
            </a:xfrm>
            <a:custGeom>
              <a:avLst/>
              <a:gdLst/>
              <a:ahLst/>
              <a:cxnLst/>
              <a:rect l="l" t="t" r="r" b="b"/>
              <a:pathLst>
                <a:path w="4596765" h="1112520">
                  <a:moveTo>
                    <a:pt x="0" y="0"/>
                  </a:moveTo>
                  <a:lnTo>
                    <a:pt x="4596383" y="0"/>
                  </a:lnTo>
                  <a:lnTo>
                    <a:pt x="4596383" y="1112520"/>
                  </a:lnTo>
                  <a:lnTo>
                    <a:pt x="0" y="11125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83479" y="4553712"/>
              <a:ext cx="789940" cy="637540"/>
            </a:xfrm>
            <a:custGeom>
              <a:avLst/>
              <a:gdLst/>
              <a:ahLst/>
              <a:cxnLst/>
              <a:rect l="l" t="t" r="r" b="b"/>
              <a:pathLst>
                <a:path w="789939" h="637539">
                  <a:moveTo>
                    <a:pt x="0" y="637032"/>
                  </a:moveTo>
                  <a:lnTo>
                    <a:pt x="789431" y="637032"/>
                  </a:lnTo>
                  <a:lnTo>
                    <a:pt x="789431" y="0"/>
                  </a:lnTo>
                  <a:lnTo>
                    <a:pt x="0" y="0"/>
                  </a:lnTo>
                  <a:lnTo>
                    <a:pt x="0" y="637032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72911" y="4553712"/>
              <a:ext cx="2299970" cy="637540"/>
            </a:xfrm>
            <a:custGeom>
              <a:avLst/>
              <a:gdLst/>
              <a:ahLst/>
              <a:cxnLst/>
              <a:rect l="l" t="t" r="r" b="b"/>
              <a:pathLst>
                <a:path w="2299970" h="637539">
                  <a:moveTo>
                    <a:pt x="0" y="637032"/>
                  </a:moveTo>
                  <a:lnTo>
                    <a:pt x="2299716" y="637032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63703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72627" y="4553712"/>
              <a:ext cx="1379220" cy="637540"/>
            </a:xfrm>
            <a:custGeom>
              <a:avLst/>
              <a:gdLst/>
              <a:ahLst/>
              <a:cxnLst/>
              <a:rect l="l" t="t" r="r" b="b"/>
              <a:pathLst>
                <a:path w="1379220" h="637539">
                  <a:moveTo>
                    <a:pt x="0" y="637032"/>
                  </a:moveTo>
                  <a:lnTo>
                    <a:pt x="1379220" y="637032"/>
                  </a:lnTo>
                  <a:lnTo>
                    <a:pt x="1379220" y="0"/>
                  </a:lnTo>
                  <a:lnTo>
                    <a:pt x="0" y="0"/>
                  </a:lnTo>
                  <a:lnTo>
                    <a:pt x="0" y="63703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51847" y="4553712"/>
              <a:ext cx="128270" cy="637540"/>
            </a:xfrm>
            <a:custGeom>
              <a:avLst/>
              <a:gdLst/>
              <a:ahLst/>
              <a:cxnLst/>
              <a:rect l="l" t="t" r="r" b="b"/>
              <a:pathLst>
                <a:path w="128270" h="637539">
                  <a:moveTo>
                    <a:pt x="0" y="637032"/>
                  </a:moveTo>
                  <a:lnTo>
                    <a:pt x="128016" y="637032"/>
                  </a:lnTo>
                  <a:lnTo>
                    <a:pt x="128016" y="0"/>
                  </a:lnTo>
                  <a:lnTo>
                    <a:pt x="0" y="0"/>
                  </a:lnTo>
                  <a:lnTo>
                    <a:pt x="0" y="637032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65953" y="4797379"/>
            <a:ext cx="807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MS Gothic"/>
                <a:cs typeface="MS Gothic"/>
              </a:rPr>
              <a:t>17.2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3799" y="4797379"/>
            <a:ext cx="372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MS Gothic"/>
                <a:cs typeface="MS Gothic"/>
              </a:rPr>
              <a:t>50.0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2661" y="4797379"/>
            <a:ext cx="372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MS Gothic"/>
                <a:cs typeface="MS Gothic"/>
              </a:rPr>
              <a:t>30.0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9714" y="4822145"/>
            <a:ext cx="2247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MS Gothic"/>
                <a:cs typeface="MS Gothic"/>
              </a:rPr>
              <a:t>2</a:t>
            </a:r>
            <a:r>
              <a:rPr dirty="0" sz="1100" spc="5" b="1">
                <a:latin typeface="MS Gothic"/>
                <a:cs typeface="MS Gothic"/>
              </a:rPr>
              <a:t>.</a:t>
            </a:r>
            <a:r>
              <a:rPr dirty="0" sz="1100" spc="-5" b="1">
                <a:latin typeface="MS Gothic"/>
                <a:cs typeface="MS Gothic"/>
              </a:rPr>
              <a:t>8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0321" y="4115698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S Gothic"/>
                <a:cs typeface="MS Gothic"/>
              </a:rPr>
              <a:t>0%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4893" y="4115698"/>
            <a:ext cx="236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S Gothic"/>
                <a:cs typeface="MS Gothic"/>
              </a:rPr>
              <a:t>20%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4378" y="4115698"/>
            <a:ext cx="236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S Gothic"/>
                <a:cs typeface="MS Gothic"/>
              </a:rPr>
              <a:t>40%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861" y="4115698"/>
            <a:ext cx="236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S Gothic"/>
                <a:cs typeface="MS Gothic"/>
              </a:rPr>
              <a:t>60%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43345" y="4115698"/>
            <a:ext cx="236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S Gothic"/>
                <a:cs typeface="MS Gothic"/>
              </a:rPr>
              <a:t>80%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27918" y="4115698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S Gothic"/>
                <a:cs typeface="MS Gothic"/>
              </a:rPr>
              <a:t>100%</a:t>
            </a:r>
            <a:endParaRPr sz="1100">
              <a:latin typeface="MS Gothic"/>
              <a:cs typeface="MS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63084" y="5190744"/>
            <a:ext cx="4823460" cy="744220"/>
            <a:chOff x="4863084" y="5190744"/>
            <a:chExt cx="4823460" cy="744220"/>
          </a:xfrm>
        </p:grpSpPr>
        <p:sp>
          <p:nvSpPr>
            <p:cNvPr id="23" name="object 23"/>
            <p:cNvSpPr/>
            <p:nvPr/>
          </p:nvSpPr>
          <p:spPr>
            <a:xfrm>
              <a:off x="4863084" y="5190744"/>
              <a:ext cx="4823460" cy="744220"/>
            </a:xfrm>
            <a:custGeom>
              <a:avLst/>
              <a:gdLst/>
              <a:ahLst/>
              <a:cxnLst/>
              <a:rect l="l" t="t" r="r" b="b"/>
              <a:pathLst>
                <a:path w="4823459" h="744220">
                  <a:moveTo>
                    <a:pt x="4823460" y="0"/>
                  </a:moveTo>
                  <a:lnTo>
                    <a:pt x="0" y="0"/>
                  </a:lnTo>
                  <a:lnTo>
                    <a:pt x="0" y="743711"/>
                  </a:lnTo>
                  <a:lnTo>
                    <a:pt x="4823460" y="743711"/>
                  </a:lnTo>
                  <a:lnTo>
                    <a:pt x="4823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68240" y="5536692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70">
                  <a:moveTo>
                    <a:pt x="51815" y="0"/>
                  </a:moveTo>
                  <a:lnTo>
                    <a:pt x="0" y="0"/>
                  </a:lnTo>
                  <a:lnTo>
                    <a:pt x="0" y="51816"/>
                  </a:lnTo>
                  <a:lnTo>
                    <a:pt x="51815" y="5181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028008" y="5477248"/>
            <a:ext cx="711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MS Gothic"/>
                <a:cs typeface="MS Gothic"/>
              </a:rPr>
              <a:t>1</a:t>
            </a:r>
            <a:r>
              <a:rPr dirty="0" sz="900" spc="-10">
                <a:latin typeface="MS Gothic"/>
                <a:cs typeface="MS Gothic"/>
              </a:rPr>
              <a:t>.</a:t>
            </a:r>
            <a:r>
              <a:rPr dirty="0" sz="900">
                <a:latin typeface="MS Gothic"/>
                <a:cs typeface="MS Gothic"/>
              </a:rPr>
              <a:t>強く感じる</a:t>
            </a:r>
            <a:endParaRPr sz="900">
              <a:latin typeface="MS Gothic"/>
              <a:cs typeface="MS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27776" y="553669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15" y="0"/>
                </a:moveTo>
                <a:lnTo>
                  <a:pt x="0" y="0"/>
                </a:lnTo>
                <a:lnTo>
                  <a:pt x="0" y="51816"/>
                </a:lnTo>
                <a:lnTo>
                  <a:pt x="51815" y="51816"/>
                </a:lnTo>
                <a:lnTo>
                  <a:pt x="51815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87269" y="5477248"/>
            <a:ext cx="1054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MS Gothic"/>
                <a:cs typeface="MS Gothic"/>
              </a:rPr>
              <a:t>2</a:t>
            </a:r>
            <a:r>
              <a:rPr dirty="0" sz="900" spc="-10">
                <a:latin typeface="MS Gothic"/>
                <a:cs typeface="MS Gothic"/>
              </a:rPr>
              <a:t>.</a:t>
            </a:r>
            <a:r>
              <a:rPr dirty="0" sz="900">
                <a:latin typeface="MS Gothic"/>
                <a:cs typeface="MS Gothic"/>
              </a:rPr>
              <a:t>ある程度、感じる</a:t>
            </a:r>
            <a:endParaRPr sz="900">
              <a:latin typeface="MS Gothic"/>
              <a:cs typeface="MS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30211" y="5536691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089429" y="5477248"/>
            <a:ext cx="939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MS Gothic"/>
                <a:cs typeface="MS Gothic"/>
              </a:rPr>
              <a:t>3</a:t>
            </a:r>
            <a:r>
              <a:rPr dirty="0" sz="900" spc="-10">
                <a:latin typeface="MS Gothic"/>
                <a:cs typeface="MS Gothic"/>
              </a:rPr>
              <a:t>.</a:t>
            </a:r>
            <a:r>
              <a:rPr dirty="0" sz="900">
                <a:latin typeface="MS Gothic"/>
                <a:cs typeface="MS Gothic"/>
              </a:rPr>
              <a:t>あまり感じない</a:t>
            </a:r>
            <a:endParaRPr sz="900">
              <a:latin typeface="MS Gothic"/>
              <a:cs typeface="MS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18347" y="5536691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77288" y="5477248"/>
            <a:ext cx="825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MS Gothic"/>
                <a:cs typeface="MS Gothic"/>
              </a:rPr>
              <a:t>4</a:t>
            </a:r>
            <a:r>
              <a:rPr dirty="0" sz="900" spc="-10">
                <a:latin typeface="MS Gothic"/>
                <a:cs typeface="MS Gothic"/>
              </a:rPr>
              <a:t>.</a:t>
            </a:r>
            <a:r>
              <a:rPr dirty="0" sz="900">
                <a:latin typeface="MS Gothic"/>
                <a:cs typeface="MS Gothic"/>
              </a:rPr>
              <a:t>全く感じない</a:t>
            </a:r>
            <a:endParaRPr sz="900">
              <a:latin typeface="MS Gothic"/>
              <a:cs typeface="MS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90659" y="553669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16" y="0"/>
                </a:moveTo>
                <a:lnTo>
                  <a:pt x="0" y="0"/>
                </a:lnTo>
                <a:lnTo>
                  <a:pt x="0" y="51816"/>
                </a:lnTo>
                <a:lnTo>
                  <a:pt x="51816" y="51816"/>
                </a:lnTo>
                <a:lnTo>
                  <a:pt x="51816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150849" y="5477248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MS Gothic"/>
                <a:cs typeface="MS Gothic"/>
              </a:rPr>
              <a:t>5</a:t>
            </a:r>
            <a:r>
              <a:rPr dirty="0" sz="900" spc="-10">
                <a:latin typeface="MS Gothic"/>
                <a:cs typeface="MS Gothic"/>
              </a:rPr>
              <a:t>.</a:t>
            </a:r>
            <a:r>
              <a:rPr dirty="0" sz="900">
                <a:latin typeface="MS Gothic"/>
                <a:cs typeface="MS Gothic"/>
              </a:rPr>
              <a:t>その他</a:t>
            </a:r>
            <a:endParaRPr sz="900">
              <a:latin typeface="MS Gothic"/>
              <a:cs typeface="MS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27853" y="4466082"/>
            <a:ext cx="3240405" cy="812800"/>
          </a:xfrm>
          <a:custGeom>
            <a:avLst/>
            <a:gdLst/>
            <a:ahLst/>
            <a:cxnLst/>
            <a:rect l="l" t="t" r="r" b="b"/>
            <a:pathLst>
              <a:path w="3240404" h="812800">
                <a:moveTo>
                  <a:pt x="0" y="0"/>
                </a:moveTo>
                <a:lnTo>
                  <a:pt x="3240024" y="0"/>
                </a:lnTo>
                <a:lnTo>
                  <a:pt x="3240024" y="812292"/>
                </a:lnTo>
                <a:lnTo>
                  <a:pt x="0" y="81229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943165" y="3436429"/>
            <a:ext cx="3667125" cy="2552065"/>
            <a:chOff x="943165" y="3436429"/>
            <a:chExt cx="3667125" cy="2552065"/>
          </a:xfrm>
        </p:grpSpPr>
        <p:sp>
          <p:nvSpPr>
            <p:cNvPr id="36" name="object 36"/>
            <p:cNvSpPr/>
            <p:nvPr/>
          </p:nvSpPr>
          <p:spPr>
            <a:xfrm>
              <a:off x="982979" y="3441191"/>
              <a:ext cx="3622675" cy="2193290"/>
            </a:xfrm>
            <a:custGeom>
              <a:avLst/>
              <a:gdLst/>
              <a:ahLst/>
              <a:cxnLst/>
              <a:rect l="l" t="t" r="r" b="b"/>
              <a:pathLst>
                <a:path w="3622675" h="2193290">
                  <a:moveTo>
                    <a:pt x="0" y="2193036"/>
                  </a:moveTo>
                  <a:lnTo>
                    <a:pt x="3622548" y="2193036"/>
                  </a:lnTo>
                </a:path>
                <a:path w="3622675" h="2193290">
                  <a:moveTo>
                    <a:pt x="0" y="1879092"/>
                  </a:moveTo>
                  <a:lnTo>
                    <a:pt x="3622548" y="1879092"/>
                  </a:lnTo>
                </a:path>
                <a:path w="3622675" h="2193290">
                  <a:moveTo>
                    <a:pt x="0" y="1566672"/>
                  </a:moveTo>
                  <a:lnTo>
                    <a:pt x="3622548" y="1566672"/>
                  </a:lnTo>
                </a:path>
                <a:path w="3622675" h="2193290">
                  <a:moveTo>
                    <a:pt x="0" y="1252728"/>
                  </a:moveTo>
                  <a:lnTo>
                    <a:pt x="3622548" y="1252728"/>
                  </a:lnTo>
                </a:path>
                <a:path w="3622675" h="2193290">
                  <a:moveTo>
                    <a:pt x="0" y="940308"/>
                  </a:moveTo>
                  <a:lnTo>
                    <a:pt x="3622548" y="940308"/>
                  </a:lnTo>
                </a:path>
                <a:path w="3622675" h="2193290">
                  <a:moveTo>
                    <a:pt x="0" y="626364"/>
                  </a:moveTo>
                  <a:lnTo>
                    <a:pt x="3622548" y="626364"/>
                  </a:lnTo>
                </a:path>
                <a:path w="3622675" h="2193290">
                  <a:moveTo>
                    <a:pt x="0" y="312419"/>
                  </a:moveTo>
                  <a:lnTo>
                    <a:pt x="3622548" y="312419"/>
                  </a:lnTo>
                </a:path>
                <a:path w="3622675" h="2193290">
                  <a:moveTo>
                    <a:pt x="0" y="0"/>
                  </a:moveTo>
                  <a:lnTo>
                    <a:pt x="3622548" y="0"/>
                  </a:lnTo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82979" y="3509771"/>
              <a:ext cx="1294130" cy="175260"/>
            </a:xfrm>
            <a:custGeom>
              <a:avLst/>
              <a:gdLst/>
              <a:ahLst/>
              <a:cxnLst/>
              <a:rect l="l" t="t" r="r" b="b"/>
              <a:pathLst>
                <a:path w="1294130" h="175260">
                  <a:moveTo>
                    <a:pt x="1293876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1293876" y="175259"/>
                  </a:lnTo>
                  <a:lnTo>
                    <a:pt x="129387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276855" y="3509771"/>
              <a:ext cx="1292860" cy="175260"/>
            </a:xfrm>
            <a:custGeom>
              <a:avLst/>
              <a:gdLst/>
              <a:ahLst/>
              <a:cxnLst/>
              <a:rect l="l" t="t" r="r" b="b"/>
              <a:pathLst>
                <a:path w="1292860" h="175260">
                  <a:moveTo>
                    <a:pt x="1292352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1292352" y="175259"/>
                  </a:lnTo>
                  <a:lnTo>
                    <a:pt x="12923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69207" y="3509771"/>
              <a:ext cx="518159" cy="175260"/>
            </a:xfrm>
            <a:custGeom>
              <a:avLst/>
              <a:gdLst/>
              <a:ahLst/>
              <a:cxnLst/>
              <a:rect l="l" t="t" r="r" b="b"/>
              <a:pathLst>
                <a:path w="518160" h="175260">
                  <a:moveTo>
                    <a:pt x="518160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518160" y="175259"/>
                  </a:lnTo>
                  <a:lnTo>
                    <a:pt x="51816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2979" y="3823703"/>
              <a:ext cx="247015" cy="175895"/>
            </a:xfrm>
            <a:custGeom>
              <a:avLst/>
              <a:gdLst/>
              <a:ahLst/>
              <a:cxnLst/>
              <a:rect l="l" t="t" r="r" b="b"/>
              <a:pathLst>
                <a:path w="247015" h="175895">
                  <a:moveTo>
                    <a:pt x="246887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246887" y="175272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29868" y="3823703"/>
              <a:ext cx="1894839" cy="175895"/>
            </a:xfrm>
            <a:custGeom>
              <a:avLst/>
              <a:gdLst/>
              <a:ahLst/>
              <a:cxnLst/>
              <a:rect l="l" t="t" r="r" b="b"/>
              <a:pathLst>
                <a:path w="1894839" h="175895">
                  <a:moveTo>
                    <a:pt x="1894332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1894332" y="175272"/>
                  </a:lnTo>
                  <a:lnTo>
                    <a:pt x="189433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124200" y="3823715"/>
              <a:ext cx="905510" cy="175260"/>
            </a:xfrm>
            <a:custGeom>
              <a:avLst/>
              <a:gdLst/>
              <a:ahLst/>
              <a:cxnLst/>
              <a:rect l="l" t="t" r="r" b="b"/>
              <a:pathLst>
                <a:path w="905510" h="175260">
                  <a:moveTo>
                    <a:pt x="905256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905256" y="175260"/>
                  </a:lnTo>
                  <a:lnTo>
                    <a:pt x="90525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82979" y="4450067"/>
              <a:ext cx="402590" cy="175895"/>
            </a:xfrm>
            <a:custGeom>
              <a:avLst/>
              <a:gdLst/>
              <a:ahLst/>
              <a:cxnLst/>
              <a:rect l="l" t="t" r="r" b="b"/>
              <a:pathLst>
                <a:path w="402590" h="175895">
                  <a:moveTo>
                    <a:pt x="402336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402336" y="17527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385315" y="4450067"/>
              <a:ext cx="402590" cy="175895"/>
            </a:xfrm>
            <a:custGeom>
              <a:avLst/>
              <a:gdLst/>
              <a:ahLst/>
              <a:cxnLst/>
              <a:rect l="l" t="t" r="r" b="b"/>
              <a:pathLst>
                <a:path w="402589" h="175895">
                  <a:moveTo>
                    <a:pt x="402335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402335" y="175272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87652" y="4450079"/>
              <a:ext cx="1610995" cy="175260"/>
            </a:xfrm>
            <a:custGeom>
              <a:avLst/>
              <a:gdLst/>
              <a:ahLst/>
              <a:cxnLst/>
              <a:rect l="l" t="t" r="r" b="b"/>
              <a:pathLst>
                <a:path w="1610995" h="175260">
                  <a:moveTo>
                    <a:pt x="1610868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1610868" y="175260"/>
                  </a:lnTo>
                  <a:lnTo>
                    <a:pt x="1610868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82979" y="4764023"/>
              <a:ext cx="394970" cy="173990"/>
            </a:xfrm>
            <a:custGeom>
              <a:avLst/>
              <a:gdLst/>
              <a:ahLst/>
              <a:cxnLst/>
              <a:rect l="l" t="t" r="r" b="b"/>
              <a:pathLst>
                <a:path w="394969" h="173989">
                  <a:moveTo>
                    <a:pt x="394716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394716" y="173736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77695" y="4764023"/>
              <a:ext cx="1574800" cy="173990"/>
            </a:xfrm>
            <a:custGeom>
              <a:avLst/>
              <a:gdLst/>
              <a:ahLst/>
              <a:cxnLst/>
              <a:rect l="l" t="t" r="r" b="b"/>
              <a:pathLst>
                <a:path w="1574800" h="173989">
                  <a:moveTo>
                    <a:pt x="157430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1574304" y="173736"/>
                  </a:lnTo>
                  <a:lnTo>
                    <a:pt x="157430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51988" y="4764023"/>
              <a:ext cx="943610" cy="173990"/>
            </a:xfrm>
            <a:custGeom>
              <a:avLst/>
              <a:gdLst/>
              <a:ahLst/>
              <a:cxnLst/>
              <a:rect l="l" t="t" r="r" b="b"/>
              <a:pathLst>
                <a:path w="943610" h="173989">
                  <a:moveTo>
                    <a:pt x="943356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943356" y="173736"/>
                  </a:lnTo>
                  <a:lnTo>
                    <a:pt x="94335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895344" y="4764023"/>
              <a:ext cx="710565" cy="173990"/>
            </a:xfrm>
            <a:custGeom>
              <a:avLst/>
              <a:gdLst/>
              <a:ahLst/>
              <a:cxnLst/>
              <a:rect l="l" t="t" r="r" b="b"/>
              <a:pathLst>
                <a:path w="710564" h="173989">
                  <a:moveTo>
                    <a:pt x="710184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710184" y="173736"/>
                  </a:lnTo>
                  <a:lnTo>
                    <a:pt x="710184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82979" y="5076431"/>
              <a:ext cx="518159" cy="175895"/>
            </a:xfrm>
            <a:custGeom>
              <a:avLst/>
              <a:gdLst/>
              <a:ahLst/>
              <a:cxnLst/>
              <a:rect l="l" t="t" r="r" b="b"/>
              <a:pathLst>
                <a:path w="518159" h="175895">
                  <a:moveTo>
                    <a:pt x="518159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518159" y="175272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501140" y="5076431"/>
              <a:ext cx="1323340" cy="175895"/>
            </a:xfrm>
            <a:custGeom>
              <a:avLst/>
              <a:gdLst/>
              <a:ahLst/>
              <a:cxnLst/>
              <a:rect l="l" t="t" r="r" b="b"/>
              <a:pathLst>
                <a:path w="1323339" h="175895">
                  <a:moveTo>
                    <a:pt x="1322844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1322844" y="175272"/>
                  </a:lnTo>
                  <a:lnTo>
                    <a:pt x="13228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823972" y="5076443"/>
              <a:ext cx="977265" cy="175260"/>
            </a:xfrm>
            <a:custGeom>
              <a:avLst/>
              <a:gdLst/>
              <a:ahLst/>
              <a:cxnLst/>
              <a:rect l="l" t="t" r="r" b="b"/>
              <a:pathLst>
                <a:path w="977264" h="175260">
                  <a:moveTo>
                    <a:pt x="976884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976884" y="175259"/>
                  </a:lnTo>
                  <a:lnTo>
                    <a:pt x="976884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00855" y="5076443"/>
              <a:ext cx="746760" cy="175260"/>
            </a:xfrm>
            <a:custGeom>
              <a:avLst/>
              <a:gdLst/>
              <a:ahLst/>
              <a:cxnLst/>
              <a:rect l="l" t="t" r="r" b="b"/>
              <a:pathLst>
                <a:path w="746760" h="175260">
                  <a:moveTo>
                    <a:pt x="746760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746760" y="175259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547616" y="5076443"/>
              <a:ext cx="58419" cy="175260"/>
            </a:xfrm>
            <a:custGeom>
              <a:avLst/>
              <a:gdLst/>
              <a:ahLst/>
              <a:cxnLst/>
              <a:rect l="l" t="t" r="r" b="b"/>
              <a:pathLst>
                <a:path w="58420" h="175260">
                  <a:moveTo>
                    <a:pt x="57912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57912" y="175259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82979" y="5390387"/>
              <a:ext cx="1647825" cy="175260"/>
            </a:xfrm>
            <a:custGeom>
              <a:avLst/>
              <a:gdLst/>
              <a:ahLst/>
              <a:cxnLst/>
              <a:rect l="l" t="t" r="r" b="b"/>
              <a:pathLst>
                <a:path w="1647825" h="175260">
                  <a:moveTo>
                    <a:pt x="1647444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1647444" y="175259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630423" y="5390387"/>
              <a:ext cx="1645920" cy="175260"/>
            </a:xfrm>
            <a:custGeom>
              <a:avLst/>
              <a:gdLst/>
              <a:ahLst/>
              <a:cxnLst/>
              <a:rect l="l" t="t" r="r" b="b"/>
              <a:pathLst>
                <a:path w="1645920" h="175260">
                  <a:moveTo>
                    <a:pt x="1645920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1645920" y="175259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82979" y="5702795"/>
              <a:ext cx="494030" cy="175895"/>
            </a:xfrm>
            <a:custGeom>
              <a:avLst/>
              <a:gdLst/>
              <a:ahLst/>
              <a:cxnLst/>
              <a:rect l="l" t="t" r="r" b="b"/>
              <a:pathLst>
                <a:path w="494030" h="175895">
                  <a:moveTo>
                    <a:pt x="493775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493775" y="175272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476755" y="5702795"/>
              <a:ext cx="1495425" cy="175895"/>
            </a:xfrm>
            <a:custGeom>
              <a:avLst/>
              <a:gdLst/>
              <a:ahLst/>
              <a:cxnLst/>
              <a:rect l="l" t="t" r="r" b="b"/>
              <a:pathLst>
                <a:path w="1495425" h="175895">
                  <a:moveTo>
                    <a:pt x="1495044" y="0"/>
                  </a:moveTo>
                  <a:lnTo>
                    <a:pt x="0" y="0"/>
                  </a:lnTo>
                  <a:lnTo>
                    <a:pt x="0" y="175272"/>
                  </a:lnTo>
                  <a:lnTo>
                    <a:pt x="1495044" y="175272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971800" y="5702807"/>
              <a:ext cx="931544" cy="175260"/>
            </a:xfrm>
            <a:custGeom>
              <a:avLst/>
              <a:gdLst/>
              <a:ahLst/>
              <a:cxnLst/>
              <a:rect l="l" t="t" r="r" b="b"/>
              <a:pathLst>
                <a:path w="931545" h="175260">
                  <a:moveTo>
                    <a:pt x="931163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931163" y="175259"/>
                  </a:lnTo>
                  <a:lnTo>
                    <a:pt x="931163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902963" y="5702807"/>
              <a:ext cx="702945" cy="175260"/>
            </a:xfrm>
            <a:custGeom>
              <a:avLst/>
              <a:gdLst/>
              <a:ahLst/>
              <a:cxnLst/>
              <a:rect l="l" t="t" r="r" b="b"/>
              <a:pathLst>
                <a:path w="702945" h="175260">
                  <a:moveTo>
                    <a:pt x="702563" y="0"/>
                  </a:moveTo>
                  <a:lnTo>
                    <a:pt x="0" y="0"/>
                  </a:lnTo>
                  <a:lnTo>
                    <a:pt x="0" y="175259"/>
                  </a:lnTo>
                  <a:lnTo>
                    <a:pt x="702563" y="175259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82979" y="4136135"/>
              <a:ext cx="1379220" cy="175260"/>
            </a:xfrm>
            <a:custGeom>
              <a:avLst/>
              <a:gdLst/>
              <a:ahLst/>
              <a:cxnLst/>
              <a:rect l="l" t="t" r="r" b="b"/>
              <a:pathLst>
                <a:path w="1379220" h="175260">
                  <a:moveTo>
                    <a:pt x="1379220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1379220" y="175260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362200" y="4136135"/>
              <a:ext cx="1035050" cy="175260"/>
            </a:xfrm>
            <a:custGeom>
              <a:avLst/>
              <a:gdLst/>
              <a:ahLst/>
              <a:cxnLst/>
              <a:rect l="l" t="t" r="r" b="b"/>
              <a:pathLst>
                <a:path w="1035050" h="175260">
                  <a:moveTo>
                    <a:pt x="1034796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1034796" y="175260"/>
                  </a:lnTo>
                  <a:lnTo>
                    <a:pt x="103479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396995" y="4136135"/>
              <a:ext cx="1035050" cy="175260"/>
            </a:xfrm>
            <a:custGeom>
              <a:avLst/>
              <a:gdLst/>
              <a:ahLst/>
              <a:cxnLst/>
              <a:rect l="l" t="t" r="r" b="b"/>
              <a:pathLst>
                <a:path w="1035050" h="175260">
                  <a:moveTo>
                    <a:pt x="1034796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1034796" y="175260"/>
                  </a:lnTo>
                  <a:lnTo>
                    <a:pt x="1034796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82979" y="3441191"/>
              <a:ext cx="3622675" cy="2542540"/>
            </a:xfrm>
            <a:custGeom>
              <a:avLst/>
              <a:gdLst/>
              <a:ahLst/>
              <a:cxnLst/>
              <a:rect l="l" t="t" r="r" b="b"/>
              <a:pathLst>
                <a:path w="3622675" h="2542540">
                  <a:moveTo>
                    <a:pt x="0" y="2505456"/>
                  </a:moveTo>
                  <a:lnTo>
                    <a:pt x="3622548" y="2505456"/>
                  </a:lnTo>
                </a:path>
                <a:path w="3622675" h="2542540">
                  <a:moveTo>
                    <a:pt x="0" y="2505456"/>
                  </a:moveTo>
                  <a:lnTo>
                    <a:pt x="0" y="2542032"/>
                  </a:lnTo>
                </a:path>
                <a:path w="3622675" h="2542540">
                  <a:moveTo>
                    <a:pt x="362712" y="2505456"/>
                  </a:moveTo>
                  <a:lnTo>
                    <a:pt x="362712" y="2542032"/>
                  </a:lnTo>
                </a:path>
                <a:path w="3622675" h="2542540">
                  <a:moveTo>
                    <a:pt x="725424" y="2505456"/>
                  </a:moveTo>
                  <a:lnTo>
                    <a:pt x="725424" y="2542032"/>
                  </a:lnTo>
                </a:path>
                <a:path w="3622675" h="2542540">
                  <a:moveTo>
                    <a:pt x="1086612" y="2505456"/>
                  </a:moveTo>
                  <a:lnTo>
                    <a:pt x="1086612" y="2542032"/>
                  </a:lnTo>
                </a:path>
                <a:path w="3622675" h="2542540">
                  <a:moveTo>
                    <a:pt x="1449324" y="2505456"/>
                  </a:moveTo>
                  <a:lnTo>
                    <a:pt x="1449324" y="2542032"/>
                  </a:lnTo>
                </a:path>
                <a:path w="3622675" h="2542540">
                  <a:moveTo>
                    <a:pt x="1812036" y="2505456"/>
                  </a:moveTo>
                  <a:lnTo>
                    <a:pt x="1812036" y="2542032"/>
                  </a:lnTo>
                </a:path>
                <a:path w="3622675" h="2542540">
                  <a:moveTo>
                    <a:pt x="2173224" y="2505456"/>
                  </a:moveTo>
                  <a:lnTo>
                    <a:pt x="2173224" y="2542032"/>
                  </a:lnTo>
                </a:path>
                <a:path w="3622675" h="2542540">
                  <a:moveTo>
                    <a:pt x="2535936" y="2505456"/>
                  </a:moveTo>
                  <a:lnTo>
                    <a:pt x="2535936" y="2542032"/>
                  </a:lnTo>
                </a:path>
                <a:path w="3622675" h="2542540">
                  <a:moveTo>
                    <a:pt x="2897124" y="2505456"/>
                  </a:moveTo>
                  <a:lnTo>
                    <a:pt x="2897124" y="2542032"/>
                  </a:lnTo>
                </a:path>
                <a:path w="3622675" h="2542540">
                  <a:moveTo>
                    <a:pt x="3259836" y="2505456"/>
                  </a:moveTo>
                  <a:lnTo>
                    <a:pt x="3259836" y="2542032"/>
                  </a:lnTo>
                </a:path>
                <a:path w="3622675" h="2542540">
                  <a:moveTo>
                    <a:pt x="3622548" y="2505456"/>
                  </a:moveTo>
                  <a:lnTo>
                    <a:pt x="3622548" y="2542032"/>
                  </a:lnTo>
                </a:path>
                <a:path w="3622675" h="2542540">
                  <a:moveTo>
                    <a:pt x="0" y="250545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47927" y="3441191"/>
              <a:ext cx="35560" cy="2505710"/>
            </a:xfrm>
            <a:custGeom>
              <a:avLst/>
              <a:gdLst/>
              <a:ahLst/>
              <a:cxnLst/>
              <a:rect l="l" t="t" r="r" b="b"/>
              <a:pathLst>
                <a:path w="35559" h="2505710">
                  <a:moveTo>
                    <a:pt x="0" y="2505456"/>
                  </a:moveTo>
                  <a:lnTo>
                    <a:pt x="35052" y="2505456"/>
                  </a:lnTo>
                </a:path>
                <a:path w="35559" h="2505710">
                  <a:moveTo>
                    <a:pt x="0" y="2193036"/>
                  </a:moveTo>
                  <a:lnTo>
                    <a:pt x="35052" y="2193036"/>
                  </a:lnTo>
                </a:path>
                <a:path w="35559" h="2505710">
                  <a:moveTo>
                    <a:pt x="0" y="1879092"/>
                  </a:moveTo>
                  <a:lnTo>
                    <a:pt x="35052" y="1879092"/>
                  </a:lnTo>
                </a:path>
                <a:path w="35559" h="2505710">
                  <a:moveTo>
                    <a:pt x="0" y="1566672"/>
                  </a:moveTo>
                  <a:lnTo>
                    <a:pt x="35052" y="1566672"/>
                  </a:lnTo>
                </a:path>
                <a:path w="35559" h="2505710">
                  <a:moveTo>
                    <a:pt x="0" y="1252728"/>
                  </a:moveTo>
                  <a:lnTo>
                    <a:pt x="35052" y="1252728"/>
                  </a:lnTo>
                </a:path>
                <a:path w="35559" h="2505710">
                  <a:moveTo>
                    <a:pt x="0" y="940308"/>
                  </a:moveTo>
                  <a:lnTo>
                    <a:pt x="35052" y="940308"/>
                  </a:lnTo>
                </a:path>
                <a:path w="35559" h="2505710">
                  <a:moveTo>
                    <a:pt x="0" y="626364"/>
                  </a:moveTo>
                  <a:lnTo>
                    <a:pt x="35052" y="626364"/>
                  </a:lnTo>
                </a:path>
                <a:path w="35559" h="2505710">
                  <a:moveTo>
                    <a:pt x="0" y="312420"/>
                  </a:moveTo>
                  <a:lnTo>
                    <a:pt x="35052" y="312420"/>
                  </a:lnTo>
                </a:path>
                <a:path w="35559" h="2505710">
                  <a:moveTo>
                    <a:pt x="0" y="0"/>
                  </a:moveTo>
                  <a:lnTo>
                    <a:pt x="35052" y="0"/>
                  </a:lnTo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1058801" y="5660363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13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35271" y="5347076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45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1059" y="378064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6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52868" y="5660363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40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81410" y="5347076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45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71104" y="5033788"/>
            <a:ext cx="1261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dirty="0" sz="1400" spc="-5">
                <a:latin typeface="Calibri"/>
                <a:cs typeface="Calibri"/>
              </a:rPr>
              <a:t>14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5">
                <a:latin typeface="Calibri"/>
                <a:cs typeface="Calibri"/>
              </a:rPr>
              <a:t>36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66076" y="5660363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25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09410" y="4307897"/>
            <a:ext cx="1753870" cy="6521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85"/>
              </a:spcBef>
              <a:tabLst>
                <a:tab pos="1424305" algn="l"/>
              </a:tabLst>
            </a:pPr>
            <a:r>
              <a:rPr dirty="0" sz="1400" spc="-5">
                <a:latin typeface="Calibri"/>
                <a:cs typeface="Calibri"/>
              </a:rPr>
              <a:t>11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11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5">
                <a:latin typeface="Calibri"/>
                <a:cs typeface="Calibri"/>
              </a:rPr>
              <a:t>44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996315" algn="l"/>
              </a:tabLst>
            </a:pPr>
            <a:r>
              <a:rPr dirty="0" sz="1400">
                <a:latin typeface="Calibri"/>
                <a:cs typeface="Calibri"/>
              </a:rPr>
              <a:t>10.9	43.5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58568" y="3368035"/>
            <a:ext cx="2540000" cy="6521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1304925" algn="l"/>
                <a:tab pos="2210435" algn="l"/>
              </a:tabLst>
            </a:pPr>
            <a:r>
              <a:rPr dirty="0" sz="1400" spc="-5">
                <a:latin typeface="Calibri"/>
                <a:cs typeface="Calibri"/>
              </a:rPr>
              <a:t>35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7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5">
                <a:latin typeface="Calibri"/>
                <a:cs typeface="Calibri"/>
              </a:rPr>
              <a:t>35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7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5">
                <a:latin typeface="Calibri"/>
                <a:cs typeface="Calibri"/>
              </a:rPr>
              <a:t>14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559435">
              <a:lnSpc>
                <a:spcPct val="100000"/>
              </a:lnSpc>
              <a:spcBef>
                <a:spcPts val="785"/>
              </a:spcBef>
              <a:tabLst>
                <a:tab pos="2027555" algn="l"/>
              </a:tabLst>
            </a:pPr>
            <a:r>
              <a:rPr dirty="0" sz="1400">
                <a:latin typeface="Calibri"/>
                <a:cs typeface="Calibri"/>
              </a:rPr>
              <a:t>52.3	</a:t>
            </a:r>
            <a:r>
              <a:rPr dirty="0" sz="1400" spc="-5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82726" y="5660363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19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76344" y="5390388"/>
            <a:ext cx="367665" cy="175260"/>
          </a:xfrm>
          <a:prstGeom prst="rect">
            <a:avLst/>
          </a:prstGeom>
          <a:solidFill>
            <a:srgbClr val="9BBB59"/>
          </a:solidFill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380"/>
              </a:lnSpc>
            </a:pPr>
            <a:r>
              <a:rPr dirty="0" sz="1400" spc="-5">
                <a:latin typeface="Calibri"/>
                <a:cs typeface="Calibri"/>
              </a:rPr>
              <a:t>9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120">
                <a:latin typeface="Calibri"/>
                <a:cs typeface="Calibri"/>
              </a:rPr>
              <a:t> </a:t>
            </a:r>
            <a:r>
              <a:rPr dirty="0" baseline="13888" sz="1200">
                <a:latin typeface="Calibri"/>
                <a:cs typeface="Calibri"/>
              </a:rPr>
              <a:t>0</a:t>
            </a:r>
            <a:endParaRPr baseline="13888" sz="12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398520" y="4450079"/>
            <a:ext cx="1207135" cy="175260"/>
          </a:xfrm>
          <a:prstGeom prst="rect">
            <a:avLst/>
          </a:prstGeom>
          <a:solidFill>
            <a:srgbClr val="8064A2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80"/>
              </a:lnSpc>
            </a:pPr>
            <a:r>
              <a:rPr dirty="0" sz="1400">
                <a:latin typeface="Calibri"/>
                <a:cs typeface="Calibri"/>
              </a:rPr>
              <a:t>33.3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01362" y="4093927"/>
            <a:ext cx="25825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8565" algn="l"/>
                <a:tab pos="2253615" algn="l"/>
              </a:tabLst>
            </a:pPr>
            <a:r>
              <a:rPr dirty="0" sz="1400" spc="-5">
                <a:latin typeface="Calibri"/>
                <a:cs typeface="Calibri"/>
              </a:rPr>
              <a:t>38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5">
                <a:latin typeface="Calibri"/>
                <a:cs typeface="Calibri"/>
              </a:rPr>
              <a:t>28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6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5">
                <a:latin typeface="Calibri"/>
                <a:cs typeface="Calibri"/>
              </a:rPr>
              <a:t>28</a:t>
            </a:r>
            <a:r>
              <a:rPr dirty="0" sz="1400" spc="5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29455" y="3823715"/>
            <a:ext cx="576580" cy="175260"/>
          </a:xfrm>
          <a:prstGeom prst="rect">
            <a:avLst/>
          </a:prstGeom>
          <a:solidFill>
            <a:srgbClr val="8064A2"/>
          </a:solidFill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ts val="1380"/>
              </a:lnSpc>
            </a:pPr>
            <a:r>
              <a:rPr dirty="0" sz="1400">
                <a:latin typeface="Calibri"/>
                <a:cs typeface="Calibri"/>
              </a:rPr>
              <a:t>15.9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87367" y="3509771"/>
            <a:ext cx="518159" cy="175260"/>
          </a:xfrm>
          <a:prstGeom prst="rect">
            <a:avLst/>
          </a:prstGeom>
          <a:solidFill>
            <a:srgbClr val="8064A2"/>
          </a:solidFill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80"/>
              </a:lnSpc>
            </a:pPr>
            <a:r>
              <a:rPr dirty="0" sz="1400">
                <a:latin typeface="Calibri"/>
                <a:cs typeface="Calibri"/>
              </a:rPr>
              <a:t>14.3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09374" y="4621184"/>
            <a:ext cx="1412240" cy="6521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85"/>
              </a:spcBef>
              <a:tabLst>
                <a:tab pos="882015" algn="l"/>
              </a:tabLst>
            </a:pPr>
            <a:r>
              <a:rPr dirty="0" sz="1400">
                <a:latin typeface="Calibri"/>
                <a:cs typeface="Calibri"/>
              </a:rPr>
              <a:t>26.1	19.6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805815" algn="l"/>
              </a:tabLst>
            </a:pPr>
            <a:r>
              <a:rPr dirty="0" sz="1400" spc="-5">
                <a:latin typeface="Calibri"/>
                <a:cs typeface="Calibri"/>
              </a:rPr>
              <a:t>27	</a:t>
            </a:r>
            <a:r>
              <a:rPr dirty="0" sz="1400">
                <a:latin typeface="Calibri"/>
                <a:cs typeface="Calibri"/>
              </a:rPr>
              <a:t>20.6</a:t>
            </a:r>
            <a:r>
              <a:rPr dirty="0" sz="1400" spc="270">
                <a:latin typeface="Calibri"/>
                <a:cs typeface="Calibri"/>
              </a:rPr>
              <a:t> </a:t>
            </a:r>
            <a:r>
              <a:rPr dirty="0" baseline="-4629" sz="1800" spc="-7">
                <a:latin typeface="Calibri"/>
                <a:cs typeface="Calibri"/>
              </a:rPr>
              <a:t>1.6</a:t>
            </a:r>
            <a:endParaRPr baseline="-4629"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431791" y="4136135"/>
            <a:ext cx="186690" cy="175260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-5">
                <a:latin typeface="Calibri"/>
                <a:cs typeface="Calibri"/>
              </a:rPr>
              <a:t>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9923" y="4061809"/>
            <a:ext cx="4864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14">
                <a:latin typeface="Meiryo"/>
                <a:cs typeface="Meiryo"/>
              </a:rPr>
              <a:t>金</a:t>
            </a:r>
            <a:r>
              <a:rPr dirty="0" sz="900">
                <a:latin typeface="Meiryo"/>
                <a:cs typeface="Meiryo"/>
              </a:rPr>
              <a:t>融</a:t>
            </a:r>
            <a:r>
              <a:rPr dirty="0" sz="900" spc="225">
                <a:latin typeface="Meiryo"/>
                <a:cs typeface="Meiryo"/>
              </a:rPr>
              <a:t> </a:t>
            </a:r>
            <a:r>
              <a:rPr dirty="0" baseline="-9920" sz="2100">
                <a:latin typeface="Calibri"/>
                <a:cs typeface="Calibri"/>
              </a:rPr>
              <a:t>0</a:t>
            </a:r>
            <a:endParaRPr baseline="-9920" sz="21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7087" y="4439113"/>
            <a:ext cx="802640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0"/>
              </a:spcBef>
            </a:pPr>
            <a:r>
              <a:rPr dirty="0" sz="900" spc="114">
                <a:latin typeface="Meiryo"/>
                <a:cs typeface="Meiryo"/>
              </a:rPr>
              <a:t>商社・流通</a:t>
            </a:r>
            <a:endParaRPr sz="9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Meiryo"/>
              <a:cs typeface="Meiryo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114">
                <a:latin typeface="Meiryo"/>
                <a:cs typeface="Meiryo"/>
              </a:rPr>
              <a:t>機械器具製造</a:t>
            </a:r>
            <a:endParaRPr sz="900">
              <a:latin typeface="Meiryo"/>
              <a:cs typeface="Meiryo"/>
            </a:endParaRPr>
          </a:p>
          <a:p>
            <a:pPr marL="140970" marR="5080" indent="130175">
              <a:lnSpc>
                <a:spcPct val="228399"/>
              </a:lnSpc>
              <a:spcBef>
                <a:spcPts val="5"/>
              </a:spcBef>
            </a:pPr>
            <a:r>
              <a:rPr dirty="0" sz="900" spc="114">
                <a:latin typeface="Meiryo"/>
                <a:cs typeface="Meiryo"/>
              </a:rPr>
              <a:t>素材製造 建築・土木</a:t>
            </a:r>
            <a:endParaRPr sz="9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Meiryo"/>
              <a:cs typeface="Meiryo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114">
                <a:latin typeface="Meiryo"/>
                <a:cs typeface="Meiryo"/>
              </a:rPr>
              <a:t>合計</a:t>
            </a:r>
            <a:endParaRPr sz="900">
              <a:latin typeface="Meiryo"/>
              <a:cs typeface="Meiry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7202" y="3499224"/>
            <a:ext cx="802640" cy="476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114">
                <a:latin typeface="Meiryo"/>
                <a:cs typeface="Meiryo"/>
              </a:rPr>
              <a:t>サービス</a:t>
            </a:r>
            <a:endParaRPr sz="9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Meiryo"/>
              <a:cs typeface="Meiryo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114">
                <a:latin typeface="Meiryo"/>
                <a:cs typeface="Meiryo"/>
              </a:rPr>
              <a:t>社会インフラ</a:t>
            </a:r>
            <a:endParaRPr sz="900">
              <a:latin typeface="Meiryo"/>
              <a:cs typeface="Meiryo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09372" y="6248471"/>
            <a:ext cx="1499235" cy="329565"/>
            <a:chOff x="309372" y="6248471"/>
            <a:chExt cx="1499235" cy="329565"/>
          </a:xfrm>
        </p:grpSpPr>
        <p:sp>
          <p:nvSpPr>
            <p:cNvPr id="87" name="object 87"/>
            <p:cNvSpPr/>
            <p:nvPr/>
          </p:nvSpPr>
          <p:spPr>
            <a:xfrm>
              <a:off x="309372" y="628040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8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56388" y="56388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6248471"/>
              <a:ext cx="1498610" cy="329510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2673095" y="6241473"/>
            <a:ext cx="1904364" cy="227329"/>
            <a:chOff x="2673095" y="6241473"/>
            <a:chExt cx="1904364" cy="227329"/>
          </a:xfrm>
        </p:grpSpPr>
        <p:sp>
          <p:nvSpPr>
            <p:cNvPr id="90" name="object 90"/>
            <p:cNvSpPr/>
            <p:nvPr/>
          </p:nvSpPr>
          <p:spPr>
            <a:xfrm>
              <a:off x="2673095" y="62804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56387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116" y="6241473"/>
              <a:ext cx="1817011" cy="22708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673095" y="639927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38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56387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901132" y="6001137"/>
            <a:ext cx="8893175" cy="408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" algn="l"/>
                <a:tab pos="707390" algn="l"/>
                <a:tab pos="1069975" algn="l"/>
                <a:tab pos="1431925" algn="l"/>
                <a:tab pos="1793875" algn="l"/>
                <a:tab pos="2155825" algn="l"/>
                <a:tab pos="2518410" algn="l"/>
                <a:tab pos="2880360" algn="l"/>
                <a:tab pos="3242310" algn="l"/>
                <a:tab pos="3575685" algn="l"/>
              </a:tabLst>
            </a:pPr>
            <a:r>
              <a:rPr dirty="0" sz="900">
                <a:solidFill>
                  <a:srgbClr val="595958"/>
                </a:solidFill>
                <a:latin typeface="Calibri"/>
                <a:cs typeface="Calibri"/>
              </a:rPr>
              <a:t>0%	10%	20%	30%	40%	50%	60%	70%	80%	90%	100%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00">
              <a:latin typeface="Calibri"/>
              <a:cs typeface="Calibri"/>
            </a:endParaRPr>
          </a:p>
          <a:p>
            <a:pPr marL="3865879">
              <a:lnSpc>
                <a:spcPct val="100000"/>
              </a:lnSpc>
            </a:pPr>
            <a:r>
              <a:rPr dirty="0" sz="800">
                <a:latin typeface="Meiryo UI"/>
                <a:cs typeface="Meiryo UI"/>
              </a:rPr>
              <a:t>（出典）一般社団法人</a:t>
            </a:r>
            <a:r>
              <a:rPr dirty="0" sz="800" spc="-15">
                <a:latin typeface="Meiryo UI"/>
                <a:cs typeface="Meiryo UI"/>
              </a:rPr>
              <a:t>日</a:t>
            </a:r>
            <a:r>
              <a:rPr dirty="0" sz="800">
                <a:latin typeface="Meiryo UI"/>
                <a:cs typeface="Meiryo UI"/>
              </a:rPr>
              <a:t>本</a:t>
            </a:r>
            <a:r>
              <a:rPr dirty="0" sz="900">
                <a:latin typeface="Meiryo UI"/>
                <a:cs typeface="Meiryo UI"/>
              </a:rPr>
              <a:t>情報</a:t>
            </a:r>
            <a:r>
              <a:rPr dirty="0" sz="800" spc="-10">
                <a:latin typeface="Meiryo UI"/>
                <a:cs typeface="Meiryo UI"/>
              </a:rPr>
              <a:t>シ</a:t>
            </a:r>
            <a:r>
              <a:rPr dirty="0" sz="800" spc="-5">
                <a:latin typeface="Meiryo UI"/>
                <a:cs typeface="Meiryo UI"/>
              </a:rPr>
              <a:t>ステ</a:t>
            </a:r>
            <a:r>
              <a:rPr dirty="0" sz="800" spc="-10">
                <a:latin typeface="Meiryo UI"/>
                <a:cs typeface="Meiryo UI"/>
              </a:rPr>
              <a:t>ム</a:t>
            </a:r>
            <a:r>
              <a:rPr dirty="0" sz="800" spc="5">
                <a:latin typeface="Meiryo UI"/>
                <a:cs typeface="Meiryo UI"/>
              </a:rPr>
              <a:t>・</a:t>
            </a:r>
            <a:r>
              <a:rPr dirty="0" sz="800" spc="-10">
                <a:latin typeface="Meiryo UI"/>
                <a:cs typeface="Meiryo UI"/>
              </a:rPr>
              <a:t>ユーザー</a:t>
            </a:r>
            <a:r>
              <a:rPr dirty="0" sz="800" spc="-5">
                <a:latin typeface="Meiryo UI"/>
                <a:cs typeface="Meiryo UI"/>
              </a:rPr>
              <a:t>協</a:t>
            </a:r>
            <a:r>
              <a:rPr dirty="0" sz="800">
                <a:latin typeface="Meiryo UI"/>
                <a:cs typeface="Meiryo UI"/>
              </a:rPr>
              <a:t>会</a:t>
            </a:r>
            <a:r>
              <a:rPr dirty="0" sz="800" spc="-10">
                <a:latin typeface="Meiryo UI"/>
                <a:cs typeface="Meiryo UI"/>
              </a:rPr>
              <a:t>「デ</a:t>
            </a:r>
            <a:r>
              <a:rPr dirty="0" sz="800">
                <a:latin typeface="Meiryo UI"/>
                <a:cs typeface="Meiryo UI"/>
              </a:rPr>
              <a:t>ジ</a:t>
            </a:r>
            <a:r>
              <a:rPr dirty="0" sz="800" spc="-20">
                <a:latin typeface="Meiryo UI"/>
                <a:cs typeface="Meiryo UI"/>
              </a:rPr>
              <a:t>タ</a:t>
            </a:r>
            <a:r>
              <a:rPr dirty="0" sz="800">
                <a:latin typeface="Meiryo UI"/>
                <a:cs typeface="Meiryo UI"/>
              </a:rPr>
              <a:t>ル</a:t>
            </a:r>
            <a:r>
              <a:rPr dirty="0" sz="800" spc="-10">
                <a:latin typeface="Meiryo UI"/>
                <a:cs typeface="Meiryo UI"/>
              </a:rPr>
              <a:t>化の</a:t>
            </a:r>
            <a:r>
              <a:rPr dirty="0" sz="800">
                <a:latin typeface="Meiryo UI"/>
                <a:cs typeface="Meiryo UI"/>
              </a:rPr>
              <a:t>進展</a:t>
            </a:r>
            <a:r>
              <a:rPr dirty="0" sz="800" spc="-10">
                <a:latin typeface="Meiryo UI"/>
                <a:cs typeface="Meiryo UI"/>
              </a:rPr>
              <a:t>に</a:t>
            </a:r>
            <a:r>
              <a:rPr dirty="0" sz="800" spc="-15">
                <a:latin typeface="Meiryo UI"/>
                <a:cs typeface="Meiryo UI"/>
              </a:rPr>
              <a:t>対</a:t>
            </a:r>
            <a:r>
              <a:rPr dirty="0" sz="800">
                <a:latin typeface="Meiryo UI"/>
                <a:cs typeface="Meiryo UI"/>
              </a:rPr>
              <a:t>す</a:t>
            </a:r>
            <a:r>
              <a:rPr dirty="0" sz="800" spc="-5">
                <a:latin typeface="Meiryo UI"/>
                <a:cs typeface="Meiryo UI"/>
              </a:rPr>
              <a:t>る</a:t>
            </a:r>
            <a:r>
              <a:rPr dirty="0" sz="800" spc="-15">
                <a:latin typeface="Meiryo UI"/>
                <a:cs typeface="Meiryo UI"/>
              </a:rPr>
              <a:t>意</a:t>
            </a:r>
            <a:r>
              <a:rPr dirty="0" sz="800">
                <a:latin typeface="Meiryo UI"/>
                <a:cs typeface="Meiryo UI"/>
              </a:rPr>
              <a:t>識調</a:t>
            </a:r>
            <a:r>
              <a:rPr dirty="0" sz="800" spc="-15">
                <a:latin typeface="Meiryo UI"/>
                <a:cs typeface="Meiryo UI"/>
              </a:rPr>
              <a:t>査</a:t>
            </a:r>
            <a:r>
              <a:rPr dirty="0" sz="800" spc="5">
                <a:latin typeface="Meiryo UI"/>
                <a:cs typeface="Meiryo UI"/>
              </a:rPr>
              <a:t>」</a:t>
            </a:r>
            <a:r>
              <a:rPr dirty="0" sz="800" spc="-15">
                <a:latin typeface="Meiryo UI"/>
                <a:cs typeface="Meiryo UI"/>
              </a:rPr>
              <a:t>（</a:t>
            </a:r>
            <a:r>
              <a:rPr dirty="0" sz="800">
                <a:latin typeface="Meiryo UI"/>
                <a:cs typeface="Meiryo UI"/>
              </a:rPr>
              <a:t>平成</a:t>
            </a:r>
            <a:r>
              <a:rPr dirty="0" sz="800" spc="-5">
                <a:latin typeface="Meiryo UI"/>
                <a:cs typeface="Meiryo UI"/>
              </a:rPr>
              <a:t>29</a:t>
            </a:r>
            <a:r>
              <a:rPr dirty="0" sz="800">
                <a:latin typeface="Meiryo UI"/>
                <a:cs typeface="Meiryo UI"/>
              </a:rPr>
              <a:t>年</a:t>
            </a:r>
            <a:r>
              <a:rPr dirty="0" sz="800" spc="-15">
                <a:latin typeface="Meiryo UI"/>
                <a:cs typeface="Meiryo UI"/>
              </a:rPr>
              <a:t>）</a:t>
            </a:r>
            <a:r>
              <a:rPr dirty="0" sz="800" spc="-10">
                <a:latin typeface="Meiryo UI"/>
                <a:cs typeface="Meiryo UI"/>
              </a:rPr>
              <a:t>を</a:t>
            </a:r>
            <a:r>
              <a:rPr dirty="0" sz="800">
                <a:latin typeface="Meiryo UI"/>
                <a:cs typeface="Meiryo UI"/>
              </a:rPr>
              <a:t>基</a:t>
            </a:r>
            <a:r>
              <a:rPr dirty="0" sz="800" spc="-10">
                <a:latin typeface="Meiryo UI"/>
                <a:cs typeface="Meiryo UI"/>
              </a:rPr>
              <a:t>に</a:t>
            </a:r>
            <a:r>
              <a:rPr dirty="0" sz="800">
                <a:latin typeface="Meiryo UI"/>
                <a:cs typeface="Meiryo UI"/>
              </a:rPr>
              <a:t>作成</a:t>
            </a:r>
            <a:endParaRPr sz="800">
              <a:latin typeface="Meiryo UI"/>
              <a:cs typeface="Meiryo U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25702" y="5668517"/>
            <a:ext cx="3235960" cy="250190"/>
          </a:xfrm>
          <a:custGeom>
            <a:avLst/>
            <a:gdLst/>
            <a:ahLst/>
            <a:cxnLst/>
            <a:rect l="l" t="t" r="r" b="b"/>
            <a:pathLst>
              <a:path w="3235960" h="250189">
                <a:moveTo>
                  <a:pt x="0" y="0"/>
                </a:moveTo>
                <a:lnTo>
                  <a:pt x="3235452" y="0"/>
                </a:lnTo>
                <a:lnTo>
                  <a:pt x="3235452" y="249935"/>
                </a:lnTo>
                <a:lnTo>
                  <a:pt x="0" y="24993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83727" y="2980974"/>
            <a:ext cx="35229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約８割の企業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が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老朽</a:t>
            </a: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シ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ス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テ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ム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を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抱え</a:t>
            </a:r>
            <a:r>
              <a:rPr dirty="0" sz="1600" spc="5" b="1">
                <a:solidFill>
                  <a:srgbClr val="4BACC6"/>
                </a:solidFill>
                <a:latin typeface="Meiryo UI"/>
                <a:cs typeface="Meiryo UI"/>
              </a:rPr>
              <a:t>て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いる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674886" y="6572732"/>
            <a:ext cx="192405" cy="2571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dirty="0" sz="1400">
                <a:latin typeface="Meiryo UI"/>
                <a:cs typeface="Meiryo UI"/>
              </a:rPr>
              <a:t>7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800078" y="2950773"/>
            <a:ext cx="30613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約７割の企業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が、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老朽</a:t>
            </a: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シス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テ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ム</a:t>
            </a: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が、</a:t>
            </a:r>
            <a:endParaRPr sz="16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4BACC6"/>
                </a:solidFill>
                <a:latin typeface="Meiryo UI"/>
                <a:cs typeface="Meiryo UI"/>
              </a:rPr>
              <a:t>DX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の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足</a:t>
            </a:r>
            <a:r>
              <a:rPr dirty="0" sz="1600" b="1">
                <a:solidFill>
                  <a:srgbClr val="4BACC6"/>
                </a:solidFill>
                <a:latin typeface="Meiryo UI"/>
                <a:cs typeface="Meiryo UI"/>
              </a:rPr>
              <a:t>か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せ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に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な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っ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ている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と</a:t>
            </a:r>
            <a:r>
              <a:rPr dirty="0" sz="1600" spc="-5" b="1">
                <a:solidFill>
                  <a:srgbClr val="4BACC6"/>
                </a:solidFill>
                <a:latin typeface="Meiryo UI"/>
                <a:cs typeface="Meiryo UI"/>
              </a:rPr>
              <a:t>感</a:t>
            </a:r>
            <a:r>
              <a:rPr dirty="0" sz="1600" spc="-10" b="1">
                <a:solidFill>
                  <a:srgbClr val="4BACC6"/>
                </a:solidFill>
                <a:latin typeface="Meiryo UI"/>
                <a:cs typeface="Meiryo UI"/>
              </a:rPr>
              <a:t>じている</a:t>
            </a:r>
            <a:endParaRPr sz="16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10" y="266283"/>
            <a:ext cx="6661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</a:tabLst>
            </a:pPr>
            <a:r>
              <a:rPr dirty="0"/>
              <a:t>【参考】	既存</a:t>
            </a:r>
            <a:r>
              <a:rPr dirty="0" spc="-5"/>
              <a:t>システムが</a:t>
            </a:r>
            <a:r>
              <a:rPr dirty="0" spc="-25"/>
              <a:t>D</a:t>
            </a:r>
            <a:r>
              <a:rPr dirty="0"/>
              <a:t>X</a:t>
            </a:r>
            <a:r>
              <a:rPr dirty="0" spc="-10"/>
              <a:t>の</a:t>
            </a:r>
            <a:r>
              <a:rPr dirty="0"/>
              <a:t>足</a:t>
            </a:r>
            <a:r>
              <a:rPr dirty="0" spc="-5"/>
              <a:t>か</a:t>
            </a:r>
            <a:r>
              <a:rPr dirty="0"/>
              <a:t>せと</a:t>
            </a:r>
            <a:r>
              <a:rPr dirty="0" spc="-5"/>
              <a:t>なってい</a:t>
            </a:r>
            <a:r>
              <a:rPr dirty="0"/>
              <a:t>る理由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346" y="1114870"/>
            <a:ext cx="3536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レ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ガ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ー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シス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テ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ム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が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足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か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せ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と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感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じ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る理由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は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Meiryo UI"/>
                <a:cs typeface="Meiryo UI"/>
              </a:rPr>
              <a:t>？</a:t>
            </a:r>
            <a:endParaRPr sz="1600">
              <a:latin typeface="Meiryo UI"/>
              <a:cs typeface="Meiryo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7970" y="2189733"/>
            <a:ext cx="4836160" cy="2492375"/>
            <a:chOff x="4077970" y="2189733"/>
            <a:chExt cx="4836160" cy="2492375"/>
          </a:xfrm>
        </p:grpSpPr>
        <p:sp>
          <p:nvSpPr>
            <p:cNvPr id="5" name="object 5"/>
            <p:cNvSpPr/>
            <p:nvPr/>
          </p:nvSpPr>
          <p:spPr>
            <a:xfrm>
              <a:off x="4887468" y="2196083"/>
              <a:ext cx="2413000" cy="2479675"/>
            </a:xfrm>
            <a:custGeom>
              <a:avLst/>
              <a:gdLst/>
              <a:ahLst/>
              <a:cxnLst/>
              <a:rect l="l" t="t" r="r" b="b"/>
              <a:pathLst>
                <a:path w="2413000" h="2479675">
                  <a:moveTo>
                    <a:pt x="0" y="1991867"/>
                  </a:moveTo>
                  <a:lnTo>
                    <a:pt x="0" y="2479548"/>
                  </a:lnTo>
                </a:path>
                <a:path w="2413000" h="2479675">
                  <a:moveTo>
                    <a:pt x="0" y="1766315"/>
                  </a:moveTo>
                  <a:lnTo>
                    <a:pt x="0" y="1840991"/>
                  </a:lnTo>
                </a:path>
                <a:path w="2413000" h="2479675">
                  <a:moveTo>
                    <a:pt x="0" y="1540764"/>
                  </a:moveTo>
                  <a:lnTo>
                    <a:pt x="0" y="1615439"/>
                  </a:lnTo>
                </a:path>
                <a:path w="2413000" h="2479675">
                  <a:moveTo>
                    <a:pt x="0" y="1315212"/>
                  </a:moveTo>
                  <a:lnTo>
                    <a:pt x="0" y="1389888"/>
                  </a:lnTo>
                </a:path>
                <a:path w="2413000" h="2479675">
                  <a:moveTo>
                    <a:pt x="0" y="1089660"/>
                  </a:moveTo>
                  <a:lnTo>
                    <a:pt x="0" y="1165860"/>
                  </a:lnTo>
                </a:path>
                <a:path w="2413000" h="2479675">
                  <a:moveTo>
                    <a:pt x="0" y="864107"/>
                  </a:moveTo>
                  <a:lnTo>
                    <a:pt x="0" y="940308"/>
                  </a:lnTo>
                </a:path>
                <a:path w="2413000" h="2479675">
                  <a:moveTo>
                    <a:pt x="0" y="638555"/>
                  </a:moveTo>
                  <a:lnTo>
                    <a:pt x="0" y="714768"/>
                  </a:lnTo>
                </a:path>
                <a:path w="2413000" h="2479675">
                  <a:moveTo>
                    <a:pt x="0" y="414527"/>
                  </a:moveTo>
                  <a:lnTo>
                    <a:pt x="0" y="489203"/>
                  </a:lnTo>
                </a:path>
                <a:path w="2413000" h="2479675">
                  <a:moveTo>
                    <a:pt x="0" y="188975"/>
                  </a:moveTo>
                  <a:lnTo>
                    <a:pt x="0" y="263651"/>
                  </a:lnTo>
                </a:path>
                <a:path w="2413000" h="2479675">
                  <a:moveTo>
                    <a:pt x="0" y="0"/>
                  </a:moveTo>
                  <a:lnTo>
                    <a:pt x="0" y="38100"/>
                  </a:lnTo>
                </a:path>
                <a:path w="2413000" h="2479675">
                  <a:moveTo>
                    <a:pt x="804672" y="1991867"/>
                  </a:moveTo>
                  <a:lnTo>
                    <a:pt x="804672" y="2479548"/>
                  </a:lnTo>
                </a:path>
                <a:path w="2413000" h="2479675">
                  <a:moveTo>
                    <a:pt x="804672" y="1766315"/>
                  </a:moveTo>
                  <a:lnTo>
                    <a:pt x="804672" y="1840991"/>
                  </a:lnTo>
                </a:path>
                <a:path w="2413000" h="2479675">
                  <a:moveTo>
                    <a:pt x="804672" y="1540764"/>
                  </a:moveTo>
                  <a:lnTo>
                    <a:pt x="804672" y="1615439"/>
                  </a:lnTo>
                </a:path>
                <a:path w="2413000" h="2479675">
                  <a:moveTo>
                    <a:pt x="804672" y="1315212"/>
                  </a:moveTo>
                  <a:lnTo>
                    <a:pt x="804672" y="1389888"/>
                  </a:lnTo>
                </a:path>
                <a:path w="2413000" h="2479675">
                  <a:moveTo>
                    <a:pt x="804672" y="1089660"/>
                  </a:moveTo>
                  <a:lnTo>
                    <a:pt x="804672" y="1165860"/>
                  </a:lnTo>
                </a:path>
                <a:path w="2413000" h="2479675">
                  <a:moveTo>
                    <a:pt x="804672" y="864107"/>
                  </a:moveTo>
                  <a:lnTo>
                    <a:pt x="804672" y="940308"/>
                  </a:lnTo>
                </a:path>
                <a:path w="2413000" h="2479675">
                  <a:moveTo>
                    <a:pt x="804672" y="638555"/>
                  </a:moveTo>
                  <a:lnTo>
                    <a:pt x="804672" y="714768"/>
                  </a:lnTo>
                </a:path>
                <a:path w="2413000" h="2479675">
                  <a:moveTo>
                    <a:pt x="804672" y="414527"/>
                  </a:moveTo>
                  <a:lnTo>
                    <a:pt x="804672" y="489203"/>
                  </a:lnTo>
                </a:path>
                <a:path w="2413000" h="2479675">
                  <a:moveTo>
                    <a:pt x="804672" y="188975"/>
                  </a:moveTo>
                  <a:lnTo>
                    <a:pt x="804672" y="263651"/>
                  </a:lnTo>
                </a:path>
                <a:path w="2413000" h="2479675">
                  <a:moveTo>
                    <a:pt x="804672" y="0"/>
                  </a:moveTo>
                  <a:lnTo>
                    <a:pt x="804672" y="38100"/>
                  </a:lnTo>
                </a:path>
                <a:path w="2413000" h="2479675">
                  <a:moveTo>
                    <a:pt x="1607819" y="1766315"/>
                  </a:moveTo>
                  <a:lnTo>
                    <a:pt x="1607819" y="2479548"/>
                  </a:lnTo>
                </a:path>
                <a:path w="2413000" h="2479675">
                  <a:moveTo>
                    <a:pt x="1607819" y="1540764"/>
                  </a:moveTo>
                  <a:lnTo>
                    <a:pt x="1607819" y="1615439"/>
                  </a:lnTo>
                </a:path>
                <a:path w="2413000" h="2479675">
                  <a:moveTo>
                    <a:pt x="1607819" y="1315212"/>
                  </a:moveTo>
                  <a:lnTo>
                    <a:pt x="1607819" y="1389888"/>
                  </a:lnTo>
                </a:path>
                <a:path w="2413000" h="2479675">
                  <a:moveTo>
                    <a:pt x="1607819" y="1089660"/>
                  </a:moveTo>
                  <a:lnTo>
                    <a:pt x="1607819" y="1165860"/>
                  </a:lnTo>
                </a:path>
                <a:path w="2413000" h="2479675">
                  <a:moveTo>
                    <a:pt x="1607819" y="864107"/>
                  </a:moveTo>
                  <a:lnTo>
                    <a:pt x="1607819" y="940308"/>
                  </a:lnTo>
                </a:path>
                <a:path w="2413000" h="2479675">
                  <a:moveTo>
                    <a:pt x="1607819" y="638555"/>
                  </a:moveTo>
                  <a:lnTo>
                    <a:pt x="1607819" y="714768"/>
                  </a:lnTo>
                </a:path>
                <a:path w="2413000" h="2479675">
                  <a:moveTo>
                    <a:pt x="1607819" y="414527"/>
                  </a:moveTo>
                  <a:lnTo>
                    <a:pt x="1607819" y="489203"/>
                  </a:lnTo>
                </a:path>
                <a:path w="2413000" h="2479675">
                  <a:moveTo>
                    <a:pt x="1607819" y="188975"/>
                  </a:moveTo>
                  <a:lnTo>
                    <a:pt x="1607819" y="263651"/>
                  </a:lnTo>
                </a:path>
                <a:path w="2413000" h="2479675">
                  <a:moveTo>
                    <a:pt x="1607819" y="0"/>
                  </a:moveTo>
                  <a:lnTo>
                    <a:pt x="1607819" y="38100"/>
                  </a:lnTo>
                </a:path>
                <a:path w="2413000" h="2479675">
                  <a:moveTo>
                    <a:pt x="2412491" y="638555"/>
                  </a:moveTo>
                  <a:lnTo>
                    <a:pt x="2412491" y="2479548"/>
                  </a:lnTo>
                </a:path>
                <a:path w="2413000" h="2479675">
                  <a:moveTo>
                    <a:pt x="2412491" y="414527"/>
                  </a:moveTo>
                  <a:lnTo>
                    <a:pt x="2412491" y="489203"/>
                  </a:lnTo>
                </a:path>
                <a:path w="2413000" h="2479675">
                  <a:moveTo>
                    <a:pt x="2412491" y="188975"/>
                  </a:moveTo>
                  <a:lnTo>
                    <a:pt x="2412491" y="263651"/>
                  </a:lnTo>
                </a:path>
                <a:path w="2413000" h="2479675">
                  <a:moveTo>
                    <a:pt x="2412491" y="0"/>
                  </a:moveTo>
                  <a:lnTo>
                    <a:pt x="2412491" y="38100"/>
                  </a:lnTo>
                </a:path>
              </a:pathLst>
            </a:custGeom>
            <a:ln w="3175">
              <a:solidFill>
                <a:srgbClr val="C1C1C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03108" y="2196083"/>
              <a:ext cx="805180" cy="2479675"/>
            </a:xfrm>
            <a:custGeom>
              <a:avLst/>
              <a:gdLst/>
              <a:ahLst/>
              <a:cxnLst/>
              <a:rect l="l" t="t" r="r" b="b"/>
              <a:pathLst>
                <a:path w="805179" h="2479675">
                  <a:moveTo>
                    <a:pt x="0" y="0"/>
                  </a:moveTo>
                  <a:lnTo>
                    <a:pt x="0" y="2479548"/>
                  </a:lnTo>
                </a:path>
                <a:path w="805179" h="2479675">
                  <a:moveTo>
                    <a:pt x="804672" y="0"/>
                  </a:moveTo>
                  <a:lnTo>
                    <a:pt x="804672" y="2479548"/>
                  </a:lnTo>
                </a:path>
              </a:pathLst>
            </a:custGeom>
            <a:ln w="3175">
              <a:solidFill>
                <a:srgbClr val="C1C1C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84320" y="2196083"/>
              <a:ext cx="4823460" cy="2479675"/>
            </a:xfrm>
            <a:custGeom>
              <a:avLst/>
              <a:gdLst/>
              <a:ahLst/>
              <a:cxnLst/>
              <a:rect l="l" t="t" r="r" b="b"/>
              <a:pathLst>
                <a:path w="4823459" h="2479675">
                  <a:moveTo>
                    <a:pt x="0" y="0"/>
                  </a:moveTo>
                  <a:lnTo>
                    <a:pt x="4823460" y="0"/>
                  </a:lnTo>
                  <a:lnTo>
                    <a:pt x="4823460" y="2479548"/>
                  </a:lnTo>
                  <a:lnTo>
                    <a:pt x="0" y="24795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84320" y="2234183"/>
              <a:ext cx="3938270" cy="2405380"/>
            </a:xfrm>
            <a:custGeom>
              <a:avLst/>
              <a:gdLst/>
              <a:ahLst/>
              <a:cxnLst/>
              <a:rect l="l" t="t" r="r" b="b"/>
              <a:pathLst>
                <a:path w="3938270" h="2405379">
                  <a:moveTo>
                    <a:pt x="240792" y="2253996"/>
                  </a:moveTo>
                  <a:lnTo>
                    <a:pt x="0" y="2253996"/>
                  </a:lnTo>
                  <a:lnTo>
                    <a:pt x="0" y="2404872"/>
                  </a:lnTo>
                  <a:lnTo>
                    <a:pt x="240792" y="2404872"/>
                  </a:lnTo>
                  <a:lnTo>
                    <a:pt x="240792" y="2253996"/>
                  </a:lnTo>
                  <a:close/>
                </a:path>
                <a:path w="3938270" h="2405379">
                  <a:moveTo>
                    <a:pt x="321576" y="2028456"/>
                  </a:moveTo>
                  <a:lnTo>
                    <a:pt x="0" y="2028456"/>
                  </a:lnTo>
                  <a:lnTo>
                    <a:pt x="0" y="2179320"/>
                  </a:lnTo>
                  <a:lnTo>
                    <a:pt x="321576" y="2179320"/>
                  </a:lnTo>
                  <a:lnTo>
                    <a:pt x="321576" y="2028456"/>
                  </a:lnTo>
                  <a:close/>
                </a:path>
                <a:path w="3938270" h="2405379">
                  <a:moveTo>
                    <a:pt x="1767840" y="1802892"/>
                  </a:moveTo>
                  <a:lnTo>
                    <a:pt x="0" y="1802892"/>
                  </a:lnTo>
                  <a:lnTo>
                    <a:pt x="0" y="1953768"/>
                  </a:lnTo>
                  <a:lnTo>
                    <a:pt x="1767840" y="1953768"/>
                  </a:lnTo>
                  <a:lnTo>
                    <a:pt x="1767840" y="1802892"/>
                  </a:lnTo>
                  <a:close/>
                </a:path>
                <a:path w="3938270" h="2405379">
                  <a:moveTo>
                    <a:pt x="2813316" y="1577340"/>
                  </a:moveTo>
                  <a:lnTo>
                    <a:pt x="0" y="1577340"/>
                  </a:lnTo>
                  <a:lnTo>
                    <a:pt x="0" y="1728216"/>
                  </a:lnTo>
                  <a:lnTo>
                    <a:pt x="2813316" y="1728216"/>
                  </a:lnTo>
                  <a:lnTo>
                    <a:pt x="2813316" y="1577340"/>
                  </a:lnTo>
                  <a:close/>
                </a:path>
                <a:path w="3938270" h="2405379">
                  <a:moveTo>
                    <a:pt x="2813316" y="1351788"/>
                  </a:moveTo>
                  <a:lnTo>
                    <a:pt x="0" y="1351788"/>
                  </a:lnTo>
                  <a:lnTo>
                    <a:pt x="0" y="1502664"/>
                  </a:lnTo>
                  <a:lnTo>
                    <a:pt x="2813316" y="1502664"/>
                  </a:lnTo>
                  <a:lnTo>
                    <a:pt x="2813316" y="1351788"/>
                  </a:lnTo>
                  <a:close/>
                </a:path>
                <a:path w="3938270" h="2405379">
                  <a:moveTo>
                    <a:pt x="2973336" y="1127760"/>
                  </a:moveTo>
                  <a:lnTo>
                    <a:pt x="0" y="1127760"/>
                  </a:lnTo>
                  <a:lnTo>
                    <a:pt x="0" y="1277112"/>
                  </a:lnTo>
                  <a:lnTo>
                    <a:pt x="2973336" y="1277112"/>
                  </a:lnTo>
                  <a:lnTo>
                    <a:pt x="2973336" y="1127760"/>
                  </a:lnTo>
                  <a:close/>
                </a:path>
                <a:path w="3938270" h="2405379">
                  <a:moveTo>
                    <a:pt x="3054096" y="902220"/>
                  </a:moveTo>
                  <a:lnTo>
                    <a:pt x="0" y="902220"/>
                  </a:lnTo>
                  <a:lnTo>
                    <a:pt x="0" y="1051560"/>
                  </a:lnTo>
                  <a:lnTo>
                    <a:pt x="3054096" y="1051560"/>
                  </a:lnTo>
                  <a:lnTo>
                    <a:pt x="3054096" y="902220"/>
                  </a:lnTo>
                  <a:close/>
                </a:path>
                <a:path w="3938270" h="2405379">
                  <a:moveTo>
                    <a:pt x="3134868" y="676668"/>
                  </a:moveTo>
                  <a:lnTo>
                    <a:pt x="0" y="676668"/>
                  </a:lnTo>
                  <a:lnTo>
                    <a:pt x="0" y="826008"/>
                  </a:lnTo>
                  <a:lnTo>
                    <a:pt x="3134868" y="826008"/>
                  </a:lnTo>
                  <a:lnTo>
                    <a:pt x="3134868" y="676668"/>
                  </a:lnTo>
                  <a:close/>
                </a:path>
                <a:path w="3938270" h="2405379">
                  <a:moveTo>
                    <a:pt x="3616452" y="451104"/>
                  </a:moveTo>
                  <a:lnTo>
                    <a:pt x="0" y="451104"/>
                  </a:lnTo>
                  <a:lnTo>
                    <a:pt x="0" y="600456"/>
                  </a:lnTo>
                  <a:lnTo>
                    <a:pt x="3616452" y="600456"/>
                  </a:lnTo>
                  <a:lnTo>
                    <a:pt x="3616452" y="451104"/>
                  </a:lnTo>
                  <a:close/>
                </a:path>
                <a:path w="3938270" h="2405379">
                  <a:moveTo>
                    <a:pt x="3697224" y="225552"/>
                  </a:moveTo>
                  <a:lnTo>
                    <a:pt x="0" y="225552"/>
                  </a:lnTo>
                  <a:lnTo>
                    <a:pt x="0" y="376428"/>
                  </a:lnTo>
                  <a:lnTo>
                    <a:pt x="3697224" y="376428"/>
                  </a:lnTo>
                  <a:lnTo>
                    <a:pt x="3697224" y="225552"/>
                  </a:lnTo>
                  <a:close/>
                </a:path>
                <a:path w="3938270" h="2405379">
                  <a:moveTo>
                    <a:pt x="3938028" y="0"/>
                  </a:moveTo>
                  <a:lnTo>
                    <a:pt x="0" y="0"/>
                  </a:lnTo>
                  <a:lnTo>
                    <a:pt x="0" y="150876"/>
                  </a:lnTo>
                  <a:lnTo>
                    <a:pt x="3938028" y="150876"/>
                  </a:lnTo>
                  <a:lnTo>
                    <a:pt x="3938028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84320" y="2196083"/>
              <a:ext cx="4823460" cy="2479675"/>
            </a:xfrm>
            <a:custGeom>
              <a:avLst/>
              <a:gdLst/>
              <a:ahLst/>
              <a:cxnLst/>
              <a:rect l="l" t="t" r="r" b="b"/>
              <a:pathLst>
                <a:path w="4823459" h="2479675">
                  <a:moveTo>
                    <a:pt x="0" y="0"/>
                  </a:moveTo>
                  <a:lnTo>
                    <a:pt x="4823460" y="0"/>
                  </a:lnTo>
                </a:path>
                <a:path w="4823459" h="2479675">
                  <a:moveTo>
                    <a:pt x="0" y="0"/>
                  </a:moveTo>
                  <a:lnTo>
                    <a:pt x="0" y="36576"/>
                  </a:lnTo>
                </a:path>
                <a:path w="4823459" h="2479675">
                  <a:moveTo>
                    <a:pt x="803148" y="0"/>
                  </a:moveTo>
                  <a:lnTo>
                    <a:pt x="803148" y="36576"/>
                  </a:lnTo>
                </a:path>
                <a:path w="4823459" h="2479675">
                  <a:moveTo>
                    <a:pt x="1607820" y="0"/>
                  </a:moveTo>
                  <a:lnTo>
                    <a:pt x="1607820" y="36576"/>
                  </a:lnTo>
                </a:path>
                <a:path w="4823459" h="2479675">
                  <a:moveTo>
                    <a:pt x="2410968" y="0"/>
                  </a:moveTo>
                  <a:lnTo>
                    <a:pt x="2410968" y="36576"/>
                  </a:lnTo>
                </a:path>
                <a:path w="4823459" h="2479675">
                  <a:moveTo>
                    <a:pt x="3215640" y="0"/>
                  </a:moveTo>
                  <a:lnTo>
                    <a:pt x="3215640" y="36576"/>
                  </a:lnTo>
                </a:path>
                <a:path w="4823459" h="2479675">
                  <a:moveTo>
                    <a:pt x="4018788" y="0"/>
                  </a:moveTo>
                  <a:lnTo>
                    <a:pt x="4018788" y="36576"/>
                  </a:lnTo>
                </a:path>
                <a:path w="4823459" h="2479675">
                  <a:moveTo>
                    <a:pt x="4823460" y="0"/>
                  </a:moveTo>
                  <a:lnTo>
                    <a:pt x="4823460" y="36576"/>
                  </a:lnTo>
                </a:path>
                <a:path w="4823459" h="2479675">
                  <a:moveTo>
                    <a:pt x="0" y="0"/>
                  </a:moveTo>
                  <a:lnTo>
                    <a:pt x="0" y="2479548"/>
                  </a:lnTo>
                </a:path>
                <a:path w="4823459" h="2479675">
                  <a:moveTo>
                    <a:pt x="0" y="0"/>
                  </a:moveTo>
                  <a:lnTo>
                    <a:pt x="32004" y="0"/>
                  </a:lnTo>
                </a:path>
                <a:path w="4823459" h="2479675">
                  <a:moveTo>
                    <a:pt x="0" y="225552"/>
                  </a:moveTo>
                  <a:lnTo>
                    <a:pt x="32004" y="225552"/>
                  </a:lnTo>
                </a:path>
                <a:path w="4823459" h="2479675">
                  <a:moveTo>
                    <a:pt x="0" y="451104"/>
                  </a:moveTo>
                  <a:lnTo>
                    <a:pt x="32004" y="451104"/>
                  </a:lnTo>
                </a:path>
                <a:path w="4823459" h="2479675">
                  <a:moveTo>
                    <a:pt x="0" y="676656"/>
                  </a:moveTo>
                  <a:lnTo>
                    <a:pt x="32004" y="676656"/>
                  </a:lnTo>
                </a:path>
                <a:path w="4823459" h="2479675">
                  <a:moveTo>
                    <a:pt x="0" y="902208"/>
                  </a:moveTo>
                  <a:lnTo>
                    <a:pt x="32004" y="902208"/>
                  </a:lnTo>
                </a:path>
                <a:path w="4823459" h="2479675">
                  <a:moveTo>
                    <a:pt x="0" y="1127760"/>
                  </a:moveTo>
                  <a:lnTo>
                    <a:pt x="32004" y="1127760"/>
                  </a:lnTo>
                </a:path>
                <a:path w="4823459" h="2479675">
                  <a:moveTo>
                    <a:pt x="0" y="1353312"/>
                  </a:moveTo>
                  <a:lnTo>
                    <a:pt x="32004" y="1353312"/>
                  </a:lnTo>
                </a:path>
                <a:path w="4823459" h="2479675">
                  <a:moveTo>
                    <a:pt x="0" y="1578864"/>
                  </a:moveTo>
                  <a:lnTo>
                    <a:pt x="32004" y="1578864"/>
                  </a:lnTo>
                </a:path>
                <a:path w="4823459" h="2479675">
                  <a:moveTo>
                    <a:pt x="0" y="1804416"/>
                  </a:moveTo>
                  <a:lnTo>
                    <a:pt x="32004" y="1804416"/>
                  </a:lnTo>
                </a:path>
                <a:path w="4823459" h="2479675">
                  <a:moveTo>
                    <a:pt x="0" y="2029968"/>
                  </a:moveTo>
                  <a:lnTo>
                    <a:pt x="32004" y="2029968"/>
                  </a:lnTo>
                </a:path>
                <a:path w="4823459" h="2479675">
                  <a:moveTo>
                    <a:pt x="0" y="2253996"/>
                  </a:moveTo>
                  <a:lnTo>
                    <a:pt x="32004" y="2253996"/>
                  </a:lnTo>
                </a:path>
                <a:path w="4823459" h="2479675">
                  <a:moveTo>
                    <a:pt x="0" y="2479548"/>
                  </a:moveTo>
                  <a:lnTo>
                    <a:pt x="32004" y="24795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87188" y="221006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49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6055" y="2435504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46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5722" y="2660946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45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83455" y="2886388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39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3122" y="3111830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38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2789" y="3337273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37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1989" y="3562715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35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1989" y="3788157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35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7122" y="4013599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22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8981" y="4239042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4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8647" y="4464484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S Gothic"/>
                <a:cs typeface="MS Gothic"/>
              </a:rPr>
              <a:t>3</a:t>
            </a:r>
            <a:endParaRPr sz="1050">
              <a:latin typeface="MS Gothic"/>
              <a:cs typeface="MS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3083" y="1967505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MS Gothic"/>
                <a:cs typeface="MS Gothic"/>
              </a:rPr>
              <a:t>40</a:t>
            </a:r>
            <a:endParaRPr sz="1000">
              <a:latin typeface="MS Gothic"/>
              <a:cs typeface="MS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6813" y="1967505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MS Gothic"/>
                <a:cs typeface="MS Gothic"/>
              </a:rPr>
              <a:t>50</a:t>
            </a:r>
            <a:endParaRPr sz="1000">
              <a:latin typeface="MS Gothic"/>
              <a:cs typeface="MS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30543" y="1967505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MS Gothic"/>
                <a:cs typeface="MS Gothic"/>
              </a:rPr>
              <a:t>60</a:t>
            </a:r>
            <a:endParaRPr sz="1000">
              <a:latin typeface="MS Gothic"/>
              <a:cs typeface="MS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2811" y="2226000"/>
            <a:ext cx="302768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9</a:t>
            </a:r>
            <a:r>
              <a:rPr dirty="0" sz="850">
                <a:latin typeface="MS Gothic"/>
                <a:cs typeface="MS Gothic"/>
              </a:rPr>
              <a:t>.</a:t>
            </a:r>
            <a:r>
              <a:rPr dirty="0" sz="850" spc="25">
                <a:latin typeface="MS Gothic"/>
                <a:cs typeface="MS Gothic"/>
              </a:rPr>
              <a:t>ドキュメントが整備されて</a:t>
            </a:r>
            <a:r>
              <a:rPr dirty="0" sz="850" spc="10">
                <a:latin typeface="MS Gothic"/>
                <a:cs typeface="MS Gothic"/>
              </a:rPr>
              <a:t>い</a:t>
            </a:r>
            <a:r>
              <a:rPr dirty="0" sz="850" spc="25">
                <a:latin typeface="MS Gothic"/>
                <a:cs typeface="MS Gothic"/>
              </a:rPr>
              <a:t>ないため調査に時間を要する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2270" y="2451396"/>
            <a:ext cx="21380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2</a:t>
            </a:r>
            <a:r>
              <a:rPr dirty="0" sz="850">
                <a:latin typeface="MS Gothic"/>
                <a:cs typeface="MS Gothic"/>
              </a:rPr>
              <a:t>.</a:t>
            </a:r>
            <a:r>
              <a:rPr dirty="0" sz="850" spc="25">
                <a:latin typeface="MS Gothic"/>
                <a:cs typeface="MS Gothic"/>
              </a:rPr>
              <a:t>レガシーシステムとのデー</a:t>
            </a:r>
            <a:r>
              <a:rPr dirty="0" sz="850" spc="10">
                <a:latin typeface="MS Gothic"/>
                <a:cs typeface="MS Gothic"/>
              </a:rPr>
              <a:t>タ</a:t>
            </a:r>
            <a:r>
              <a:rPr dirty="0" sz="850" spc="25">
                <a:latin typeface="MS Gothic"/>
                <a:cs typeface="MS Gothic"/>
              </a:rPr>
              <a:t>連携が困難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94697" y="2676793"/>
            <a:ext cx="24155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5">
                <a:latin typeface="MS Gothic"/>
                <a:cs typeface="MS Gothic"/>
              </a:rPr>
              <a:t>10.</a:t>
            </a:r>
            <a:r>
              <a:rPr dirty="0" sz="850" spc="25">
                <a:latin typeface="MS Gothic"/>
                <a:cs typeface="MS Gothic"/>
              </a:rPr>
              <a:t>影響が多岐にわたるため</a:t>
            </a:r>
            <a:r>
              <a:rPr dirty="0" sz="850" spc="10">
                <a:latin typeface="MS Gothic"/>
                <a:cs typeface="MS Gothic"/>
              </a:rPr>
              <a:t>試</a:t>
            </a:r>
            <a:r>
              <a:rPr dirty="0" sz="850" spc="25">
                <a:latin typeface="MS Gothic"/>
                <a:cs typeface="MS Gothic"/>
              </a:rPr>
              <a:t>験に時間を要する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5025" y="2902189"/>
            <a:ext cx="180403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3</a:t>
            </a:r>
            <a:r>
              <a:rPr dirty="0" sz="850">
                <a:latin typeface="MS Gothic"/>
                <a:cs typeface="MS Gothic"/>
              </a:rPr>
              <a:t>.</a:t>
            </a:r>
            <a:r>
              <a:rPr dirty="0" sz="850" spc="25">
                <a:latin typeface="MS Gothic"/>
                <a:cs typeface="MS Gothic"/>
              </a:rPr>
              <a:t>技術的な制約や性能の限界</a:t>
            </a:r>
            <a:r>
              <a:rPr dirty="0" sz="850" spc="10">
                <a:latin typeface="MS Gothic"/>
                <a:cs typeface="MS Gothic"/>
              </a:rPr>
              <a:t>が</a:t>
            </a:r>
            <a:r>
              <a:rPr dirty="0" sz="850" spc="25">
                <a:latin typeface="MS Gothic"/>
                <a:cs typeface="MS Gothic"/>
              </a:rPr>
              <a:t>ある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3367" y="3127586"/>
            <a:ext cx="313753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S Gothic"/>
                <a:cs typeface="MS Gothic"/>
              </a:rPr>
              <a:t>4.</a:t>
            </a:r>
            <a:r>
              <a:rPr dirty="0" sz="850" spc="25">
                <a:latin typeface="MS Gothic"/>
                <a:cs typeface="MS Gothic"/>
              </a:rPr>
              <a:t>有識者がいない、ブラック</a:t>
            </a:r>
            <a:r>
              <a:rPr dirty="0" sz="850" spc="10">
                <a:latin typeface="MS Gothic"/>
                <a:cs typeface="MS Gothic"/>
              </a:rPr>
              <a:t>ボ</a:t>
            </a:r>
            <a:r>
              <a:rPr dirty="0" sz="850" spc="25">
                <a:latin typeface="MS Gothic"/>
                <a:cs typeface="MS Gothic"/>
              </a:rPr>
              <a:t>ックス化しているため触れ</a:t>
            </a:r>
            <a:r>
              <a:rPr dirty="0" sz="850" spc="10">
                <a:latin typeface="MS Gothic"/>
                <a:cs typeface="MS Gothic"/>
              </a:rPr>
              <a:t>た</a:t>
            </a:r>
            <a:r>
              <a:rPr dirty="0" sz="850" spc="25">
                <a:latin typeface="MS Gothic"/>
                <a:cs typeface="MS Gothic"/>
              </a:rPr>
              <a:t>…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7485" y="3352982"/>
            <a:ext cx="258318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8</a:t>
            </a:r>
            <a:r>
              <a:rPr dirty="0" sz="850">
                <a:latin typeface="MS Gothic"/>
                <a:cs typeface="MS Gothic"/>
              </a:rPr>
              <a:t>.</a:t>
            </a:r>
            <a:r>
              <a:rPr dirty="0" sz="850" spc="25">
                <a:latin typeface="MS Gothic"/>
                <a:cs typeface="MS Gothic"/>
              </a:rPr>
              <a:t>維持・運用費が高く、改修</a:t>
            </a:r>
            <a:r>
              <a:rPr dirty="0" sz="850" spc="10">
                <a:latin typeface="MS Gothic"/>
                <a:cs typeface="MS Gothic"/>
              </a:rPr>
              <a:t>コ</a:t>
            </a:r>
            <a:r>
              <a:rPr dirty="0" sz="850" spc="25">
                <a:latin typeface="MS Gothic"/>
                <a:cs typeface="MS Gothic"/>
              </a:rPr>
              <a:t>ストを捻出しにくい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1797" y="3578379"/>
            <a:ext cx="224917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1</a:t>
            </a:r>
            <a:r>
              <a:rPr dirty="0" sz="850">
                <a:latin typeface="MS Gothic"/>
                <a:cs typeface="MS Gothic"/>
              </a:rPr>
              <a:t>.</a:t>
            </a:r>
            <a:r>
              <a:rPr dirty="0" sz="850" spc="25">
                <a:latin typeface="MS Gothic"/>
                <a:cs typeface="MS Gothic"/>
              </a:rPr>
              <a:t>分析に必要なデータが不足</a:t>
            </a:r>
            <a:r>
              <a:rPr dirty="0" sz="850" spc="10">
                <a:latin typeface="MS Gothic"/>
                <a:cs typeface="MS Gothic"/>
              </a:rPr>
              <a:t>し</a:t>
            </a:r>
            <a:r>
              <a:rPr dirty="0" sz="850" spc="25">
                <a:latin typeface="MS Gothic"/>
                <a:cs typeface="MS Gothic"/>
              </a:rPr>
              <a:t>ている、ない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3367" y="3803775"/>
            <a:ext cx="313753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S Gothic"/>
                <a:cs typeface="MS Gothic"/>
              </a:rPr>
              <a:t>6.</a:t>
            </a:r>
            <a:r>
              <a:rPr dirty="0" sz="850" spc="25">
                <a:latin typeface="MS Gothic"/>
                <a:cs typeface="MS Gothic"/>
              </a:rPr>
              <a:t>特定メーカーの製品・技術</a:t>
            </a:r>
            <a:r>
              <a:rPr dirty="0" sz="850" spc="10">
                <a:latin typeface="MS Gothic"/>
                <a:cs typeface="MS Gothic"/>
              </a:rPr>
              <a:t>の</a:t>
            </a:r>
            <a:r>
              <a:rPr dirty="0" sz="850" spc="25">
                <a:latin typeface="MS Gothic"/>
                <a:cs typeface="MS Gothic"/>
              </a:rPr>
              <a:t>制約があり、多大な改修コ</a:t>
            </a:r>
            <a:r>
              <a:rPr dirty="0" sz="850" spc="10">
                <a:latin typeface="MS Gothic"/>
                <a:cs typeface="MS Gothic"/>
              </a:rPr>
              <a:t>ス</a:t>
            </a:r>
            <a:r>
              <a:rPr dirty="0" sz="850" spc="25">
                <a:latin typeface="MS Gothic"/>
                <a:cs typeface="MS Gothic"/>
              </a:rPr>
              <a:t>…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3367" y="4029172"/>
            <a:ext cx="313753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>
                <a:latin typeface="MS Gothic"/>
                <a:cs typeface="MS Gothic"/>
              </a:rPr>
              <a:t>7.</a:t>
            </a:r>
            <a:r>
              <a:rPr dirty="0" sz="850" spc="25">
                <a:latin typeface="MS Gothic"/>
                <a:cs typeface="MS Gothic"/>
              </a:rPr>
              <a:t>特定技術に関する技術者を</a:t>
            </a:r>
            <a:r>
              <a:rPr dirty="0" sz="850" spc="10">
                <a:latin typeface="MS Gothic"/>
                <a:cs typeface="MS Gothic"/>
              </a:rPr>
              <a:t>確</a:t>
            </a:r>
            <a:r>
              <a:rPr dirty="0" sz="850" spc="25">
                <a:latin typeface="MS Gothic"/>
                <a:cs typeface="MS Gothic"/>
              </a:rPr>
              <a:t>保するのに、多大なコスト</a:t>
            </a:r>
            <a:r>
              <a:rPr dirty="0" sz="850" spc="10">
                <a:latin typeface="MS Gothic"/>
                <a:cs typeface="MS Gothic"/>
              </a:rPr>
              <a:t>が</a:t>
            </a:r>
            <a:r>
              <a:rPr dirty="0" sz="850" spc="25">
                <a:latin typeface="MS Gothic"/>
                <a:cs typeface="MS Gothic"/>
              </a:rPr>
              <a:t>…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9404" y="4254568"/>
            <a:ext cx="247142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5</a:t>
            </a:r>
            <a:r>
              <a:rPr dirty="0" sz="850">
                <a:latin typeface="MS Gothic"/>
                <a:cs typeface="MS Gothic"/>
              </a:rPr>
              <a:t>.</a:t>
            </a:r>
            <a:r>
              <a:rPr dirty="0" sz="850" spc="25">
                <a:latin typeface="MS Gothic"/>
                <a:cs typeface="MS Gothic"/>
              </a:rPr>
              <a:t>メーカーのサポートが切れ</a:t>
            </a:r>
            <a:r>
              <a:rPr dirty="0" sz="850" spc="10">
                <a:latin typeface="MS Gothic"/>
                <a:cs typeface="MS Gothic"/>
              </a:rPr>
              <a:t>て</a:t>
            </a:r>
            <a:r>
              <a:rPr dirty="0" sz="850" spc="25">
                <a:latin typeface="MS Gothic"/>
                <a:cs typeface="MS Gothic"/>
              </a:rPr>
              <a:t>おり触れたくない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4089" y="4479965"/>
            <a:ext cx="52578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latin typeface="MS Gothic"/>
                <a:cs typeface="MS Gothic"/>
              </a:rPr>
              <a:t>1</a:t>
            </a:r>
            <a:r>
              <a:rPr dirty="0" sz="850">
                <a:latin typeface="MS Gothic"/>
                <a:cs typeface="MS Gothic"/>
              </a:rPr>
              <a:t>1.</a:t>
            </a:r>
            <a:r>
              <a:rPr dirty="0" sz="850" spc="25">
                <a:latin typeface="MS Gothic"/>
                <a:cs typeface="MS Gothic"/>
              </a:rPr>
              <a:t>その他</a:t>
            </a:r>
            <a:endParaRPr sz="850">
              <a:latin typeface="MS Gothic"/>
              <a:cs typeface="MS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4794" y="1853528"/>
            <a:ext cx="4471035" cy="291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125"/>
              </a:spcBef>
            </a:pPr>
            <a:r>
              <a:rPr dirty="0" sz="850" spc="25">
                <a:latin typeface="MS Gothic"/>
                <a:cs typeface="MS Gothic"/>
              </a:rPr>
              <a:t>【</a:t>
            </a:r>
            <a:r>
              <a:rPr dirty="0" sz="850" spc="10">
                <a:latin typeface="MS Gothic"/>
                <a:cs typeface="MS Gothic"/>
              </a:rPr>
              <a:t>Q.23-2</a:t>
            </a:r>
            <a:r>
              <a:rPr dirty="0" sz="850" spc="25">
                <a:latin typeface="MS Gothic"/>
                <a:cs typeface="MS Gothic"/>
              </a:rPr>
              <a:t>】：足かせになって</a:t>
            </a:r>
            <a:r>
              <a:rPr dirty="0" sz="850" spc="10">
                <a:latin typeface="MS Gothic"/>
                <a:cs typeface="MS Gothic"/>
              </a:rPr>
              <a:t>い</a:t>
            </a:r>
            <a:r>
              <a:rPr dirty="0" sz="850" spc="25">
                <a:latin typeface="MS Gothic"/>
                <a:cs typeface="MS Gothic"/>
              </a:rPr>
              <a:t>ると感じる理由をご選択くだ</a:t>
            </a:r>
            <a:r>
              <a:rPr dirty="0" sz="850" spc="10">
                <a:latin typeface="MS Gothic"/>
                <a:cs typeface="MS Gothic"/>
              </a:rPr>
              <a:t>さ</a:t>
            </a:r>
            <a:r>
              <a:rPr dirty="0" sz="850" spc="25">
                <a:latin typeface="MS Gothic"/>
                <a:cs typeface="MS Gothic"/>
              </a:rPr>
              <a:t>い。（いくつでも</a:t>
            </a:r>
            <a:r>
              <a:rPr dirty="0" sz="850" spc="10">
                <a:latin typeface="MS Gothic"/>
                <a:cs typeface="MS Gothic"/>
              </a:rPr>
              <a:t>）(N=99)</a:t>
            </a:r>
            <a:endParaRPr sz="850">
              <a:latin typeface="MS Gothic"/>
              <a:cs typeface="MS Gothic"/>
            </a:endParaRPr>
          </a:p>
          <a:p>
            <a:pPr marL="1327785">
              <a:lnSpc>
                <a:spcPts val="1125"/>
              </a:lnSpc>
              <a:tabLst>
                <a:tab pos="2099310" algn="l"/>
                <a:tab pos="2903220" algn="l"/>
                <a:tab pos="3707129" algn="l"/>
              </a:tabLst>
            </a:pPr>
            <a:r>
              <a:rPr dirty="0" sz="1000" spc="-5">
                <a:latin typeface="MS Gothic"/>
                <a:cs typeface="MS Gothic"/>
              </a:rPr>
              <a:t>0	</a:t>
            </a:r>
            <a:r>
              <a:rPr dirty="0" sz="1000">
                <a:latin typeface="MS Gothic"/>
                <a:cs typeface="MS Gothic"/>
              </a:rPr>
              <a:t>10	20	30</a:t>
            </a:r>
            <a:endParaRPr sz="1000">
              <a:latin typeface="MS Gothic"/>
              <a:cs typeface="MS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13816" y="1769364"/>
            <a:ext cx="8295640" cy="3133725"/>
          </a:xfrm>
          <a:custGeom>
            <a:avLst/>
            <a:gdLst/>
            <a:ahLst/>
            <a:cxnLst/>
            <a:rect l="l" t="t" r="r" b="b"/>
            <a:pathLst>
              <a:path w="8295640" h="3133725">
                <a:moveTo>
                  <a:pt x="0" y="0"/>
                </a:moveTo>
                <a:lnTo>
                  <a:pt x="8295132" y="0"/>
                </a:lnTo>
                <a:lnTo>
                  <a:pt x="8295132" y="3133344"/>
                </a:lnTo>
                <a:lnTo>
                  <a:pt x="0" y="31333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949994" y="4998253"/>
            <a:ext cx="61601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Meiryo UI"/>
                <a:cs typeface="Meiryo UI"/>
              </a:rPr>
              <a:t>（出典）一般</a:t>
            </a:r>
            <a:r>
              <a:rPr dirty="0" sz="1050" spc="-10">
                <a:latin typeface="Meiryo UI"/>
                <a:cs typeface="Meiryo UI"/>
              </a:rPr>
              <a:t>社</a:t>
            </a:r>
            <a:r>
              <a:rPr dirty="0" sz="1050" spc="5">
                <a:latin typeface="Meiryo UI"/>
                <a:cs typeface="Meiryo UI"/>
              </a:rPr>
              <a:t>団</a:t>
            </a:r>
            <a:r>
              <a:rPr dirty="0" sz="1050" spc="-10">
                <a:latin typeface="Meiryo UI"/>
                <a:cs typeface="Meiryo UI"/>
              </a:rPr>
              <a:t>法</a:t>
            </a:r>
            <a:r>
              <a:rPr dirty="0" sz="1050" spc="5">
                <a:latin typeface="Meiryo UI"/>
                <a:cs typeface="Meiryo UI"/>
              </a:rPr>
              <a:t>人</a:t>
            </a:r>
            <a:r>
              <a:rPr dirty="0" sz="1050" spc="-10">
                <a:latin typeface="Meiryo UI"/>
                <a:cs typeface="Meiryo UI"/>
              </a:rPr>
              <a:t>日</a:t>
            </a:r>
            <a:r>
              <a:rPr dirty="0" sz="1050" spc="5">
                <a:latin typeface="Meiryo UI"/>
                <a:cs typeface="Meiryo UI"/>
              </a:rPr>
              <a:t>本情</a:t>
            </a:r>
            <a:r>
              <a:rPr dirty="0" sz="1050" spc="-10">
                <a:latin typeface="Meiryo UI"/>
                <a:cs typeface="Meiryo UI"/>
              </a:rPr>
              <a:t>報</a:t>
            </a:r>
            <a:r>
              <a:rPr dirty="0" sz="1050">
                <a:latin typeface="Meiryo UI"/>
                <a:cs typeface="Meiryo UI"/>
              </a:rPr>
              <a:t>シ</a:t>
            </a:r>
            <a:r>
              <a:rPr dirty="0" sz="1050" spc="-5">
                <a:latin typeface="Meiryo UI"/>
                <a:cs typeface="Meiryo UI"/>
              </a:rPr>
              <a:t>ス</a:t>
            </a:r>
            <a:r>
              <a:rPr dirty="0" sz="1050" spc="-20">
                <a:latin typeface="Meiryo UI"/>
                <a:cs typeface="Meiryo UI"/>
              </a:rPr>
              <a:t>テ</a:t>
            </a:r>
            <a:r>
              <a:rPr dirty="0" sz="1050">
                <a:latin typeface="Meiryo UI"/>
                <a:cs typeface="Meiryo UI"/>
              </a:rPr>
              <a:t>ム・ユーザ</a:t>
            </a:r>
            <a:r>
              <a:rPr dirty="0" sz="1050" spc="-15">
                <a:latin typeface="Meiryo UI"/>
                <a:cs typeface="Meiryo UI"/>
              </a:rPr>
              <a:t>ー</a:t>
            </a:r>
            <a:r>
              <a:rPr dirty="0" sz="1050" spc="5">
                <a:latin typeface="Meiryo UI"/>
                <a:cs typeface="Meiryo UI"/>
              </a:rPr>
              <a:t>協</a:t>
            </a:r>
            <a:r>
              <a:rPr dirty="0" sz="1050" spc="-10">
                <a:latin typeface="Meiryo UI"/>
                <a:cs typeface="Meiryo UI"/>
              </a:rPr>
              <a:t>会</a:t>
            </a:r>
            <a:r>
              <a:rPr dirty="0" sz="1050">
                <a:latin typeface="Meiryo UI"/>
                <a:cs typeface="Meiryo UI"/>
              </a:rPr>
              <a:t>「デジ</a:t>
            </a:r>
            <a:r>
              <a:rPr dirty="0" sz="1050" spc="-15">
                <a:latin typeface="Meiryo UI"/>
                <a:cs typeface="Meiryo UI"/>
              </a:rPr>
              <a:t>タ</a:t>
            </a:r>
            <a:r>
              <a:rPr dirty="0" sz="1050">
                <a:latin typeface="Meiryo UI"/>
                <a:cs typeface="Meiryo UI"/>
              </a:rPr>
              <a:t>ル</a:t>
            </a:r>
            <a:r>
              <a:rPr dirty="0" sz="1050" spc="5">
                <a:latin typeface="Meiryo UI"/>
                <a:cs typeface="Meiryo UI"/>
              </a:rPr>
              <a:t>化</a:t>
            </a:r>
            <a:r>
              <a:rPr dirty="0" sz="1050">
                <a:latin typeface="Meiryo UI"/>
                <a:cs typeface="Meiryo UI"/>
              </a:rPr>
              <a:t>の</a:t>
            </a:r>
            <a:r>
              <a:rPr dirty="0" sz="1050" spc="-10">
                <a:latin typeface="Meiryo UI"/>
                <a:cs typeface="Meiryo UI"/>
              </a:rPr>
              <a:t>進</a:t>
            </a:r>
            <a:r>
              <a:rPr dirty="0" sz="1050" spc="5">
                <a:latin typeface="Meiryo UI"/>
                <a:cs typeface="Meiryo UI"/>
              </a:rPr>
              <a:t>展</a:t>
            </a:r>
            <a:r>
              <a:rPr dirty="0" sz="1050" spc="-15">
                <a:latin typeface="Meiryo UI"/>
                <a:cs typeface="Meiryo UI"/>
              </a:rPr>
              <a:t>に</a:t>
            </a:r>
            <a:r>
              <a:rPr dirty="0" sz="1050" spc="5">
                <a:latin typeface="Meiryo UI"/>
                <a:cs typeface="Meiryo UI"/>
              </a:rPr>
              <a:t>対</a:t>
            </a:r>
            <a:r>
              <a:rPr dirty="0" sz="1050" spc="-5">
                <a:latin typeface="Meiryo UI"/>
                <a:cs typeface="Meiryo UI"/>
              </a:rPr>
              <a:t>す</a:t>
            </a:r>
            <a:r>
              <a:rPr dirty="0" sz="1050" spc="-15">
                <a:latin typeface="Meiryo UI"/>
                <a:cs typeface="Meiryo UI"/>
              </a:rPr>
              <a:t>る</a:t>
            </a:r>
            <a:r>
              <a:rPr dirty="0" sz="1050" spc="5">
                <a:latin typeface="Meiryo UI"/>
                <a:cs typeface="Meiryo UI"/>
              </a:rPr>
              <a:t>意</a:t>
            </a:r>
            <a:r>
              <a:rPr dirty="0" sz="1050" spc="-10">
                <a:latin typeface="Meiryo UI"/>
                <a:cs typeface="Meiryo UI"/>
              </a:rPr>
              <a:t>識</a:t>
            </a:r>
            <a:r>
              <a:rPr dirty="0" sz="1050" spc="5">
                <a:latin typeface="Meiryo UI"/>
                <a:cs typeface="Meiryo UI"/>
              </a:rPr>
              <a:t>調</a:t>
            </a:r>
            <a:r>
              <a:rPr dirty="0" sz="1050" spc="-10">
                <a:latin typeface="Meiryo UI"/>
                <a:cs typeface="Meiryo UI"/>
              </a:rPr>
              <a:t>査</a:t>
            </a:r>
            <a:r>
              <a:rPr dirty="0" sz="1050">
                <a:latin typeface="Meiryo UI"/>
                <a:cs typeface="Meiryo UI"/>
              </a:rPr>
              <a:t>」</a:t>
            </a:r>
            <a:r>
              <a:rPr dirty="0" sz="1050" spc="5">
                <a:latin typeface="Meiryo UI"/>
                <a:cs typeface="Meiryo UI"/>
              </a:rPr>
              <a:t>（</a:t>
            </a:r>
            <a:r>
              <a:rPr dirty="0" sz="1050" spc="-10">
                <a:latin typeface="Meiryo UI"/>
                <a:cs typeface="Meiryo UI"/>
              </a:rPr>
              <a:t>平</a:t>
            </a:r>
            <a:r>
              <a:rPr dirty="0" sz="1050" spc="5">
                <a:latin typeface="Meiryo UI"/>
                <a:cs typeface="Meiryo UI"/>
              </a:rPr>
              <a:t>成</a:t>
            </a:r>
            <a:r>
              <a:rPr dirty="0" sz="1050" spc="-10">
                <a:latin typeface="Meiryo UI"/>
                <a:cs typeface="Meiryo UI"/>
              </a:rPr>
              <a:t>29</a:t>
            </a:r>
            <a:r>
              <a:rPr dirty="0" sz="1050" spc="5">
                <a:latin typeface="Meiryo UI"/>
                <a:cs typeface="Meiryo UI"/>
              </a:rPr>
              <a:t>年</a:t>
            </a:r>
            <a:r>
              <a:rPr dirty="0" sz="1050" spc="-10">
                <a:latin typeface="Meiryo UI"/>
                <a:cs typeface="Meiryo UI"/>
              </a:rPr>
              <a:t>）</a:t>
            </a:r>
            <a:r>
              <a:rPr dirty="0" sz="1050" spc="-5">
                <a:latin typeface="Meiryo UI"/>
                <a:cs typeface="Meiryo UI"/>
              </a:rPr>
              <a:t>よ</a:t>
            </a:r>
            <a:r>
              <a:rPr dirty="0" sz="1050">
                <a:latin typeface="Meiryo UI"/>
                <a:cs typeface="Meiryo UI"/>
              </a:rPr>
              <a:t>り</a:t>
            </a:r>
            <a:endParaRPr sz="1050">
              <a:latin typeface="Meiryo UI"/>
              <a:cs typeface="Meiryo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74886" y="6572732"/>
            <a:ext cx="192405" cy="2571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dirty="0" sz="1400">
                <a:latin typeface="Meiryo UI"/>
                <a:cs typeface="Meiryo UI"/>
              </a:rPr>
              <a:t>8</a:t>
            </a:r>
            <a:endParaRPr sz="1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2021-07-20T05:18:08Z</dcterms:created>
  <dcterms:modified xsi:type="dcterms:W3CDTF">2021-07-20T05:18:08Z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2018-09-20T00:00:00Z</vt:filetime>
  </property>
  <property fmtid="{D5CDD505-2E9C-101B-9397-08002B2CF9AE}" pid="3" name="Creator">
    <vt:lpwstr>PowerPoint 用 Acrobat PDFMaker 17</vt:lpwstr>
  </property>
  <property fmtid="{D5CDD505-2E9C-101B-9397-08002B2CF9AE}" pid="4" name="LastSaved">
    <vt:filetime>2021-07-20T00:00:00Z</vt:filetime>
  </property>
</Properties>
</file>