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png" ContentType="image/pn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x="9906000" cy="6858000"/>
  <p:notesSz cx="9906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2950" y="2125980"/>
            <a:ext cx="84201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85900" y="3840480"/>
            <a:ext cx="69342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50505"/>
                </a:solidFill>
                <a:latin typeface="Meiryo UI"/>
                <a:cs typeface="Meiryo UI"/>
              </a:defRPr>
            </a:lvl1pPr>
          </a:lstStyle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Meiryo UI"/>
                <a:cs typeface="Meiryo U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50505"/>
                </a:solidFill>
                <a:latin typeface="Meiryo UI"/>
                <a:cs typeface="Meiryo UI"/>
              </a:defRPr>
            </a:lvl1pPr>
          </a:lstStyle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Meiryo UI"/>
                <a:cs typeface="Meiryo U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95300" y="1577340"/>
            <a:ext cx="43091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01590" y="1577340"/>
            <a:ext cx="43091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50505"/>
                </a:solidFill>
                <a:latin typeface="Meiryo UI"/>
                <a:cs typeface="Meiryo UI"/>
              </a:defRPr>
            </a:lvl1pPr>
          </a:lstStyle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Meiryo UI"/>
                <a:cs typeface="Meiryo U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50505"/>
                </a:solidFill>
                <a:latin typeface="Meiryo UI"/>
                <a:cs typeface="Meiryo UI"/>
              </a:defRPr>
            </a:lvl1pPr>
          </a:lstStyle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50505"/>
                </a:solidFill>
                <a:latin typeface="Meiryo UI"/>
                <a:cs typeface="Meiryo UI"/>
              </a:defRPr>
            </a:lvl1pPr>
          </a:lstStyle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5488" y="2779079"/>
            <a:ext cx="9415023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chemeClr val="tx1"/>
                </a:solidFill>
                <a:latin typeface="Meiryo UI"/>
                <a:cs typeface="Meiryo U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9682" y="1106424"/>
            <a:ext cx="8775700" cy="1637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368040" y="6377940"/>
            <a:ext cx="31699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95300" y="6377940"/>
            <a:ext cx="22783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9563634" y="6577860"/>
            <a:ext cx="299084" cy="252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050505"/>
                </a:solidFill>
                <a:latin typeface="Meiryo UI"/>
                <a:cs typeface="Meiryo UI"/>
              </a:defRPr>
            </a:lvl1pPr>
          </a:lstStyle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6" Type="http://schemas.openxmlformats.org/officeDocument/2006/relationships/image" Target="../media/image60.png"/><Relationship Id="rId7" Type="http://schemas.openxmlformats.org/officeDocument/2006/relationships/image" Target="../media/image61.png"/><Relationship Id="rId8" Type="http://schemas.openxmlformats.org/officeDocument/2006/relationships/image" Target="../media/image62.png"/><Relationship Id="rId9" Type="http://schemas.openxmlformats.org/officeDocument/2006/relationships/image" Target="../media/image63.png"/><Relationship Id="rId10" Type="http://schemas.openxmlformats.org/officeDocument/2006/relationships/image" Target="../media/image64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5.png"/><Relationship Id="rId3" Type="http://schemas.openxmlformats.org/officeDocument/2006/relationships/image" Target="../media/image66.png"/><Relationship Id="rId4" Type="http://schemas.openxmlformats.org/officeDocument/2006/relationships/image" Target="../media/image67.png"/><Relationship Id="rId5" Type="http://schemas.openxmlformats.org/officeDocument/2006/relationships/image" Target="../media/image68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28" Type="http://schemas.openxmlformats.org/officeDocument/2006/relationships/image" Target="../media/image27.png"/><Relationship Id="rId29" Type="http://schemas.openxmlformats.org/officeDocument/2006/relationships/image" Target="../media/image28.png"/><Relationship Id="rId30" Type="http://schemas.openxmlformats.org/officeDocument/2006/relationships/image" Target="../media/image29.png"/><Relationship Id="rId31" Type="http://schemas.openxmlformats.org/officeDocument/2006/relationships/image" Target="../media/image30.png"/><Relationship Id="rId32" Type="http://schemas.openxmlformats.org/officeDocument/2006/relationships/image" Target="../media/image31.png"/><Relationship Id="rId33" Type="http://schemas.openxmlformats.org/officeDocument/2006/relationships/image" Target="../media/image32.png"/><Relationship Id="rId34" Type="http://schemas.openxmlformats.org/officeDocument/2006/relationships/image" Target="../media/image33.png"/><Relationship Id="rId35" Type="http://schemas.openxmlformats.org/officeDocument/2006/relationships/image" Target="../media/image34.png"/><Relationship Id="rId36" Type="http://schemas.openxmlformats.org/officeDocument/2006/relationships/image" Target="../media/image35.png"/><Relationship Id="rId37" Type="http://schemas.openxmlformats.org/officeDocument/2006/relationships/image" Target="../media/image36.png"/><Relationship Id="rId38" Type="http://schemas.openxmlformats.org/officeDocument/2006/relationships/image" Target="../media/image37.png"/><Relationship Id="rId39" Type="http://schemas.openxmlformats.org/officeDocument/2006/relationships/image" Target="../media/image38.png"/><Relationship Id="rId40" Type="http://schemas.openxmlformats.org/officeDocument/2006/relationships/image" Target="../media/image39.png"/><Relationship Id="rId41" Type="http://schemas.openxmlformats.org/officeDocument/2006/relationships/image" Target="../media/image40.png"/><Relationship Id="rId42" Type="http://schemas.openxmlformats.org/officeDocument/2006/relationships/image" Target="../media/image41.png"/><Relationship Id="rId43" Type="http://schemas.openxmlformats.org/officeDocument/2006/relationships/image" Target="../media/image42.png"/><Relationship Id="rId44" Type="http://schemas.openxmlformats.org/officeDocument/2006/relationships/image" Target="../media/image43.png"/><Relationship Id="rId45" Type="http://schemas.openxmlformats.org/officeDocument/2006/relationships/image" Target="../media/image44.png"/><Relationship Id="rId46" Type="http://schemas.openxmlformats.org/officeDocument/2006/relationships/image" Target="../media/image45.png"/><Relationship Id="rId47" Type="http://schemas.openxmlformats.org/officeDocument/2006/relationships/image" Target="../media/image46.png"/><Relationship Id="rId48" Type="http://schemas.openxmlformats.org/officeDocument/2006/relationships/image" Target="../media/image47.png"/><Relationship Id="rId49" Type="http://schemas.openxmlformats.org/officeDocument/2006/relationships/image" Target="../media/image48.png"/><Relationship Id="rId50" Type="http://schemas.openxmlformats.org/officeDocument/2006/relationships/image" Target="../media/image49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3391" y="2381440"/>
            <a:ext cx="897826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変革</a:t>
            </a:r>
            <a:r>
              <a:rPr dirty="0" spc="-5"/>
              <a:t>の</a:t>
            </a:r>
            <a:r>
              <a:rPr dirty="0"/>
              <a:t>時代</a:t>
            </a:r>
            <a:r>
              <a:rPr dirty="0" spc="-10"/>
              <a:t>に</a:t>
            </a:r>
            <a:r>
              <a:rPr dirty="0"/>
              <a:t>おける人材競争力強化</a:t>
            </a:r>
            <a:r>
              <a:rPr dirty="0" spc="-5"/>
              <a:t>の</a:t>
            </a:r>
            <a:r>
              <a:rPr dirty="0"/>
              <a:t>た</a:t>
            </a:r>
            <a:r>
              <a:rPr dirty="0" spc="-5"/>
              <a:t>めの</a:t>
            </a:r>
            <a:r>
              <a:rPr dirty="0"/>
              <a:t>９つ</a:t>
            </a:r>
            <a:r>
              <a:rPr dirty="0" spc="-5"/>
              <a:t>の</a:t>
            </a:r>
            <a:r>
              <a:rPr dirty="0"/>
              <a:t>提言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7727" y="3067240"/>
            <a:ext cx="665099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b="1">
                <a:latin typeface="Meiryo UI"/>
                <a:cs typeface="Meiryo UI"/>
              </a:rPr>
              <a:t>～日本企業</a:t>
            </a:r>
            <a:r>
              <a:rPr dirty="0" sz="3000" spc="-5" b="1">
                <a:latin typeface="Meiryo UI"/>
                <a:cs typeface="Meiryo UI"/>
              </a:rPr>
              <a:t>の</a:t>
            </a:r>
            <a:r>
              <a:rPr dirty="0" sz="3000" b="1">
                <a:latin typeface="Meiryo UI"/>
                <a:cs typeface="Meiryo UI"/>
              </a:rPr>
              <a:t>経営競争力強化</a:t>
            </a:r>
            <a:r>
              <a:rPr dirty="0" sz="3000" spc="-10" b="1">
                <a:latin typeface="Meiryo UI"/>
                <a:cs typeface="Meiryo UI"/>
              </a:rPr>
              <a:t>に</a:t>
            </a:r>
            <a:r>
              <a:rPr dirty="0" sz="3000" b="1">
                <a:latin typeface="Meiryo UI"/>
                <a:cs typeface="Meiryo UI"/>
              </a:rPr>
              <a:t>向け</a:t>
            </a:r>
            <a:r>
              <a:rPr dirty="0" sz="3000" spc="-5" b="1">
                <a:latin typeface="Meiryo UI"/>
                <a:cs typeface="Meiryo UI"/>
              </a:rPr>
              <a:t>て</a:t>
            </a:r>
            <a:r>
              <a:rPr dirty="0" sz="3000" b="1">
                <a:latin typeface="Meiryo UI"/>
                <a:cs typeface="Meiryo UI"/>
              </a:rPr>
              <a:t>～</a:t>
            </a:r>
            <a:endParaRPr sz="3000">
              <a:latin typeface="Meiryo UI"/>
              <a:cs typeface="Meiryo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7581" y="4701630"/>
            <a:ext cx="6223635" cy="1122680"/>
          </a:xfrm>
          <a:prstGeom prst="rect">
            <a:avLst/>
          </a:prstGeom>
        </p:spPr>
        <p:txBody>
          <a:bodyPr wrap="square" lIns="0" tIns="19558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540"/>
              </a:spcBef>
            </a:pPr>
            <a:r>
              <a:rPr dirty="0" sz="2400" spc="-5">
                <a:latin typeface="Meiryo UI"/>
                <a:cs typeface="Meiryo UI"/>
              </a:rPr>
              <a:t>2019</a:t>
            </a:r>
            <a:r>
              <a:rPr dirty="0" sz="2400">
                <a:latin typeface="Meiryo UI"/>
                <a:cs typeface="Meiryo UI"/>
              </a:rPr>
              <a:t>年</a:t>
            </a:r>
            <a:r>
              <a:rPr dirty="0" sz="2400" spc="-5">
                <a:latin typeface="Meiryo UI"/>
                <a:cs typeface="Meiryo UI"/>
              </a:rPr>
              <a:t>3</a:t>
            </a:r>
            <a:r>
              <a:rPr dirty="0" sz="2400">
                <a:latin typeface="Meiryo UI"/>
                <a:cs typeface="Meiryo UI"/>
              </a:rPr>
              <a:t>月</a:t>
            </a:r>
            <a:endParaRPr sz="2400">
              <a:latin typeface="Meiryo UI"/>
              <a:cs typeface="Meiryo UI"/>
            </a:endParaRPr>
          </a:p>
          <a:p>
            <a:pPr algn="ctr">
              <a:lnSpc>
                <a:spcPct val="100000"/>
              </a:lnSpc>
              <a:spcBef>
                <a:spcPts val="1440"/>
              </a:spcBef>
              <a:tabLst>
                <a:tab pos="1726564" algn="l"/>
                <a:tab pos="4064000" algn="l"/>
              </a:tabLst>
            </a:pPr>
            <a:r>
              <a:rPr dirty="0" sz="2400">
                <a:latin typeface="Meiryo UI"/>
                <a:cs typeface="Meiryo UI"/>
              </a:rPr>
              <a:t>経済産業省	経済産業政策局	産業人材政策室</a:t>
            </a:r>
            <a:endParaRPr sz="2400">
              <a:latin typeface="Meiryo UI"/>
              <a:cs typeface="Meiryo U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349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r>
              <a:rPr dirty="0"/>
              <a:t>9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50215" marR="5080" indent="-40894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この</a:t>
            </a:r>
            <a:r>
              <a:rPr dirty="0" spc="-10"/>
              <a:t>よ</a:t>
            </a:r>
            <a:r>
              <a:rPr dirty="0" spc="-5"/>
              <a:t>うな環境変化の</a:t>
            </a:r>
            <a:r>
              <a:rPr dirty="0"/>
              <a:t>下で日本企業</a:t>
            </a:r>
            <a:r>
              <a:rPr dirty="0" spc="-5"/>
              <a:t>が</a:t>
            </a:r>
            <a:r>
              <a:rPr dirty="0"/>
              <a:t>競争</a:t>
            </a:r>
            <a:r>
              <a:rPr dirty="0" spc="-10"/>
              <a:t>に</a:t>
            </a:r>
            <a:r>
              <a:rPr dirty="0"/>
              <a:t>勝</a:t>
            </a:r>
            <a:r>
              <a:rPr dirty="0" spc="-5"/>
              <a:t>ち</a:t>
            </a:r>
            <a:r>
              <a:rPr dirty="0"/>
              <a:t>抜い</a:t>
            </a:r>
            <a:r>
              <a:rPr dirty="0" spc="-5"/>
              <a:t>ていく </a:t>
            </a:r>
            <a:r>
              <a:rPr dirty="0" spc="-10"/>
              <a:t>に</a:t>
            </a:r>
            <a:r>
              <a:rPr dirty="0"/>
              <a:t>は</a:t>
            </a:r>
            <a:r>
              <a:rPr dirty="0" spc="-5"/>
              <a:t>、どの</a:t>
            </a:r>
            <a:r>
              <a:rPr dirty="0" spc="-10"/>
              <a:t>よ</a:t>
            </a:r>
            <a:r>
              <a:rPr dirty="0" spc="-5"/>
              <a:t>う</a:t>
            </a:r>
            <a:r>
              <a:rPr dirty="0" spc="-10"/>
              <a:t>に</a:t>
            </a:r>
            <a:r>
              <a:rPr dirty="0"/>
              <a:t>人材競争力</a:t>
            </a:r>
            <a:r>
              <a:rPr dirty="0" spc="-10"/>
              <a:t>を</a:t>
            </a:r>
            <a:r>
              <a:rPr dirty="0"/>
              <a:t>強化</a:t>
            </a:r>
            <a:r>
              <a:rPr dirty="0" spc="-5"/>
              <a:t>してい</a:t>
            </a:r>
            <a:r>
              <a:rPr dirty="0" spc="5"/>
              <a:t>くべ</a:t>
            </a:r>
            <a:r>
              <a:rPr dirty="0"/>
              <a:t>き</a:t>
            </a:r>
            <a:r>
              <a:rPr dirty="0" spc="-5"/>
              <a:t>なの</a:t>
            </a:r>
            <a:r>
              <a:rPr dirty="0"/>
              <a:t>か？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060" y="1266444"/>
            <a:ext cx="1835150" cy="1656714"/>
          </a:xfrm>
          <a:prstGeom prst="rect">
            <a:avLst/>
          </a:prstGeom>
          <a:solidFill>
            <a:srgbClr val="93CDDD"/>
          </a:solidFill>
          <a:ln w="9144">
            <a:solidFill>
              <a:srgbClr val="B3B3B3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00">
              <a:latin typeface="Times New Roman"/>
              <a:cs typeface="Times New Roman"/>
            </a:endParaRPr>
          </a:p>
          <a:p>
            <a:pPr marL="313055">
              <a:lnSpc>
                <a:spcPct val="100000"/>
              </a:lnSpc>
            </a:pPr>
            <a:r>
              <a:rPr dirty="0" sz="1800" b="1">
                <a:latin typeface="Meiryo UI"/>
                <a:cs typeface="Meiryo UI"/>
              </a:rPr>
              <a:t>グ</a:t>
            </a:r>
            <a:r>
              <a:rPr dirty="0" sz="1800" spc="-5" b="1">
                <a:latin typeface="Meiryo UI"/>
                <a:cs typeface="Meiryo UI"/>
              </a:rPr>
              <a:t>ロー</a:t>
            </a:r>
            <a:r>
              <a:rPr dirty="0" sz="1800" b="1">
                <a:latin typeface="Meiryo UI"/>
                <a:cs typeface="Meiryo UI"/>
              </a:rPr>
              <a:t>バル化</a:t>
            </a:r>
            <a:endParaRPr sz="1800">
              <a:latin typeface="Meiryo UI"/>
              <a:cs typeface="Meiryo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060" y="3066288"/>
            <a:ext cx="1835150" cy="1656714"/>
          </a:xfrm>
          <a:prstGeom prst="rect">
            <a:avLst/>
          </a:prstGeom>
          <a:solidFill>
            <a:srgbClr val="FAC090"/>
          </a:solidFill>
          <a:ln w="9144">
            <a:solidFill>
              <a:srgbClr val="B3B3B3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00">
              <a:latin typeface="Times New Roman"/>
              <a:cs typeface="Times New Roman"/>
            </a:endParaRPr>
          </a:p>
          <a:p>
            <a:pPr marL="426084">
              <a:lnSpc>
                <a:spcPct val="100000"/>
              </a:lnSpc>
              <a:spcBef>
                <a:spcPts val="5"/>
              </a:spcBef>
            </a:pPr>
            <a:r>
              <a:rPr dirty="0" sz="1800" spc="-5" b="1">
                <a:latin typeface="Meiryo UI"/>
                <a:cs typeface="Meiryo UI"/>
              </a:rPr>
              <a:t>デジタ</a:t>
            </a:r>
            <a:r>
              <a:rPr dirty="0" sz="1800" b="1">
                <a:latin typeface="Meiryo UI"/>
                <a:cs typeface="Meiryo UI"/>
              </a:rPr>
              <a:t>ル化</a:t>
            </a:r>
            <a:endParaRPr sz="1800">
              <a:latin typeface="Meiryo UI"/>
              <a:cs typeface="Meiryo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060" y="4927091"/>
            <a:ext cx="1847850" cy="1656714"/>
          </a:xfrm>
          <a:prstGeom prst="rect">
            <a:avLst/>
          </a:prstGeom>
          <a:solidFill>
            <a:srgbClr val="C3D69B"/>
          </a:solidFill>
          <a:ln w="9144">
            <a:solidFill>
              <a:srgbClr val="B3B3B3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R="3175"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 algn="ctr" marR="3175">
              <a:lnSpc>
                <a:spcPct val="100000"/>
              </a:lnSpc>
              <a:spcBef>
                <a:spcPts val="1720"/>
              </a:spcBef>
            </a:pPr>
            <a:r>
              <a:rPr dirty="0" sz="1800" b="1">
                <a:latin typeface="Meiryo UI"/>
                <a:cs typeface="Meiryo UI"/>
              </a:rPr>
              <a:t>少子高齢化</a:t>
            </a:r>
            <a:endParaRPr sz="1800">
              <a:latin typeface="Meiryo UI"/>
              <a:cs typeface="Meiryo UI"/>
            </a:endParaRPr>
          </a:p>
          <a:p>
            <a:pPr algn="ctr">
              <a:lnSpc>
                <a:spcPct val="100000"/>
              </a:lnSpc>
            </a:pPr>
            <a:r>
              <a:rPr dirty="0" sz="1800" b="1">
                <a:latin typeface="Meiryo UI"/>
                <a:cs typeface="Meiryo UI"/>
              </a:rPr>
              <a:t>：人生</a:t>
            </a:r>
            <a:r>
              <a:rPr dirty="0" sz="1800" spc="5" b="1">
                <a:latin typeface="Meiryo UI"/>
                <a:cs typeface="Meiryo UI"/>
              </a:rPr>
              <a:t>100</a:t>
            </a:r>
            <a:r>
              <a:rPr dirty="0" sz="1800" b="1">
                <a:latin typeface="Meiryo UI"/>
                <a:cs typeface="Meiryo UI"/>
              </a:rPr>
              <a:t>年時代</a:t>
            </a:r>
            <a:endParaRPr sz="1800">
              <a:latin typeface="Meiryo UI"/>
              <a:cs typeface="Meiryo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89404" y="672083"/>
            <a:ext cx="3528060" cy="523240"/>
          </a:xfrm>
          <a:prstGeom prst="rect">
            <a:avLst/>
          </a:prstGeom>
          <a:solidFill>
            <a:srgbClr val="DADADA"/>
          </a:solidFill>
          <a:ln w="9144">
            <a:solidFill>
              <a:srgbClr val="B3B3B3"/>
            </a:solidFill>
          </a:ln>
        </p:spPr>
        <p:txBody>
          <a:bodyPr wrap="square" lIns="0" tIns="123825" rIns="0" bIns="0" rtlCol="0" vert="horz">
            <a:spAutoFit/>
          </a:bodyPr>
          <a:lstStyle/>
          <a:p>
            <a:pPr marL="527685">
              <a:lnSpc>
                <a:spcPct val="100000"/>
              </a:lnSpc>
              <a:spcBef>
                <a:spcPts val="975"/>
              </a:spcBef>
            </a:pPr>
            <a:r>
              <a:rPr dirty="0" sz="1800">
                <a:latin typeface="Meiryo UI"/>
                <a:cs typeface="Meiryo UI"/>
              </a:rPr>
              <a:t>経営上</a:t>
            </a:r>
            <a:r>
              <a:rPr dirty="0" sz="1800" spc="-5">
                <a:latin typeface="Meiryo UI"/>
                <a:cs typeface="Meiryo UI"/>
              </a:rPr>
              <a:t>の</a:t>
            </a:r>
            <a:r>
              <a:rPr dirty="0" sz="1800">
                <a:latin typeface="Meiryo UI"/>
                <a:cs typeface="Meiryo UI"/>
              </a:rPr>
              <a:t>優先課題（例）</a:t>
            </a:r>
            <a:endParaRPr sz="1800">
              <a:latin typeface="Meiryo UI"/>
              <a:cs typeface="Meiryo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41720" y="672083"/>
            <a:ext cx="3662679" cy="523240"/>
          </a:xfrm>
          <a:prstGeom prst="rect">
            <a:avLst/>
          </a:prstGeom>
          <a:solidFill>
            <a:srgbClr val="CCC1DA"/>
          </a:solidFill>
          <a:ln w="9144">
            <a:solidFill>
              <a:srgbClr val="B3B3B3"/>
            </a:solidFill>
          </a:ln>
        </p:spPr>
        <p:txBody>
          <a:bodyPr wrap="square" lIns="0" tIns="123825" rIns="0" bIns="0" rtlCol="0" vert="horz">
            <a:spAutoFit/>
          </a:bodyPr>
          <a:lstStyle/>
          <a:p>
            <a:pPr marL="75565">
              <a:lnSpc>
                <a:spcPct val="100000"/>
              </a:lnSpc>
              <a:spcBef>
                <a:spcPts val="975"/>
              </a:spcBef>
            </a:pPr>
            <a:r>
              <a:rPr dirty="0" sz="1800">
                <a:latin typeface="Meiryo UI"/>
                <a:cs typeface="Meiryo UI"/>
              </a:rPr>
              <a:t>人材</a:t>
            </a:r>
            <a:r>
              <a:rPr dirty="0" sz="1800" spc="-5">
                <a:latin typeface="Meiryo UI"/>
                <a:cs typeface="Meiryo UI"/>
              </a:rPr>
              <a:t>マ</a:t>
            </a:r>
            <a:r>
              <a:rPr dirty="0" sz="1800" spc="-10">
                <a:latin typeface="Meiryo UI"/>
                <a:cs typeface="Meiryo UI"/>
              </a:rPr>
              <a:t>ネ</a:t>
            </a:r>
            <a:r>
              <a:rPr dirty="0" sz="1800">
                <a:latin typeface="Meiryo UI"/>
                <a:cs typeface="Meiryo UI"/>
              </a:rPr>
              <a:t>ジメン</a:t>
            </a:r>
            <a:r>
              <a:rPr dirty="0" sz="1800" spc="-5">
                <a:latin typeface="Meiryo UI"/>
                <a:cs typeface="Meiryo UI"/>
              </a:rPr>
              <a:t>ト上の</a:t>
            </a:r>
            <a:r>
              <a:rPr dirty="0" sz="1800">
                <a:latin typeface="Meiryo UI"/>
                <a:cs typeface="Meiryo UI"/>
              </a:rPr>
              <a:t>優先課題（例）</a:t>
            </a:r>
            <a:endParaRPr sz="1800">
              <a:latin typeface="Meiryo UI"/>
              <a:cs typeface="Meiryo U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89404" y="1258824"/>
            <a:ext cx="3528060" cy="1656714"/>
          </a:xfrm>
          <a:prstGeom prst="rect">
            <a:avLst/>
          </a:prstGeom>
          <a:ln w="9144">
            <a:solidFill>
              <a:srgbClr val="B3B3B3"/>
            </a:solidFill>
          </a:ln>
        </p:spPr>
        <p:txBody>
          <a:bodyPr wrap="square" lIns="0" tIns="698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235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dirty="0" sz="1600" spc="-45">
                <a:latin typeface="Meiryo UI"/>
                <a:cs typeface="Meiryo UI"/>
              </a:rPr>
              <a:t>・</a:t>
            </a:r>
            <a:r>
              <a:rPr dirty="0" u="dash" sz="16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高成長の海外市</a:t>
            </a:r>
            <a:r>
              <a:rPr dirty="0" u="dash" sz="16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場</a:t>
            </a:r>
            <a:r>
              <a:rPr dirty="0" sz="1600" spc="-10">
                <a:latin typeface="Meiryo UI"/>
                <a:cs typeface="Meiryo UI"/>
              </a:rPr>
              <a:t>に</a:t>
            </a:r>
            <a:r>
              <a:rPr dirty="0" sz="1600" spc="-5">
                <a:latin typeface="Meiryo UI"/>
                <a:cs typeface="Meiryo UI"/>
              </a:rPr>
              <a:t>おけ</a:t>
            </a:r>
            <a:r>
              <a:rPr dirty="0" sz="1600" spc="-10">
                <a:latin typeface="Meiryo UI"/>
                <a:cs typeface="Meiryo UI"/>
              </a:rPr>
              <a:t>る</a:t>
            </a:r>
            <a:r>
              <a:rPr dirty="0" sz="1600" spc="10">
                <a:latin typeface="Meiryo UI"/>
                <a:cs typeface="Meiryo UI"/>
              </a:rPr>
              <a:t>シェ</a:t>
            </a:r>
            <a:r>
              <a:rPr dirty="0" sz="1600" spc="-5">
                <a:latin typeface="Meiryo UI"/>
                <a:cs typeface="Meiryo UI"/>
              </a:rPr>
              <a:t>ア</a:t>
            </a:r>
            <a:endParaRPr sz="1600">
              <a:latin typeface="Meiryo UI"/>
              <a:cs typeface="Meiryo UI"/>
            </a:endParaRPr>
          </a:p>
          <a:p>
            <a:pPr marL="226695">
              <a:lnSpc>
                <a:spcPct val="100000"/>
              </a:lnSpc>
              <a:spcBef>
                <a:spcPts val="960"/>
              </a:spcBef>
            </a:pPr>
            <a:r>
              <a:rPr dirty="0" sz="1600" spc="-5">
                <a:latin typeface="Meiryo UI"/>
                <a:cs typeface="Meiryo UI"/>
              </a:rPr>
              <a:t>獲得や</a:t>
            </a:r>
            <a:r>
              <a:rPr dirty="0" u="dash" sz="16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多様化する顧客ニ</a:t>
            </a:r>
            <a:r>
              <a:rPr dirty="0" u="dash" sz="16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ー</a:t>
            </a:r>
            <a:r>
              <a:rPr dirty="0" u="dash" sz="16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ズ</a:t>
            </a:r>
            <a:r>
              <a:rPr dirty="0" sz="1600" spc="-5">
                <a:latin typeface="Meiryo UI"/>
                <a:cs typeface="Meiryo UI"/>
              </a:rPr>
              <a:t>へ</a:t>
            </a:r>
            <a:r>
              <a:rPr dirty="0" sz="1600">
                <a:latin typeface="Meiryo UI"/>
                <a:cs typeface="Meiryo UI"/>
              </a:rPr>
              <a:t>の</a:t>
            </a:r>
            <a:r>
              <a:rPr dirty="0" sz="1600" spc="-5">
                <a:latin typeface="Meiryo UI"/>
                <a:cs typeface="Meiryo UI"/>
              </a:rPr>
              <a:t>対応</a:t>
            </a:r>
            <a:endParaRPr sz="1600">
              <a:latin typeface="Meiryo UI"/>
              <a:cs typeface="Meiryo UI"/>
            </a:endParaRPr>
          </a:p>
          <a:p>
            <a:pPr marL="91440">
              <a:lnSpc>
                <a:spcPct val="100000"/>
              </a:lnSpc>
              <a:spcBef>
                <a:spcPts val="960"/>
              </a:spcBef>
            </a:pPr>
            <a:r>
              <a:rPr dirty="0" sz="1600" spc="-45">
                <a:latin typeface="Meiryo UI"/>
                <a:cs typeface="Meiryo UI"/>
              </a:rPr>
              <a:t>・</a:t>
            </a:r>
            <a:r>
              <a:rPr dirty="0" sz="1600" spc="-10">
                <a:latin typeface="Meiryo UI"/>
                <a:cs typeface="Meiryo UI"/>
              </a:rPr>
              <a:t>グロ</a:t>
            </a:r>
            <a:r>
              <a:rPr dirty="0" sz="1600" spc="-5">
                <a:latin typeface="Meiryo UI"/>
                <a:cs typeface="Meiryo UI"/>
              </a:rPr>
              <a:t>ーバ</a:t>
            </a:r>
            <a:r>
              <a:rPr dirty="0" sz="1600">
                <a:latin typeface="Meiryo UI"/>
                <a:cs typeface="Meiryo UI"/>
              </a:rPr>
              <a:t>ル</a:t>
            </a:r>
            <a:r>
              <a:rPr dirty="0" sz="1600" spc="-5">
                <a:latin typeface="Meiryo UI"/>
                <a:cs typeface="Meiryo UI"/>
              </a:rPr>
              <a:t>な</a:t>
            </a:r>
            <a:r>
              <a:rPr dirty="0" sz="1600" spc="-10">
                <a:latin typeface="Meiryo UI"/>
                <a:cs typeface="Meiryo UI"/>
              </a:rPr>
              <a:t>組</a:t>
            </a:r>
            <a:r>
              <a:rPr dirty="0" sz="1600" spc="-5">
                <a:latin typeface="Meiryo UI"/>
                <a:cs typeface="Meiryo UI"/>
              </a:rPr>
              <a:t>織</a:t>
            </a:r>
            <a:r>
              <a:rPr dirty="0" sz="1600">
                <a:latin typeface="Meiryo UI"/>
                <a:cs typeface="Meiryo UI"/>
              </a:rPr>
              <a:t>ガ</a:t>
            </a:r>
            <a:r>
              <a:rPr dirty="0" sz="1600" spc="-5">
                <a:latin typeface="Meiryo UI"/>
                <a:cs typeface="Meiryo UI"/>
              </a:rPr>
              <a:t>バ</a:t>
            </a:r>
            <a:r>
              <a:rPr dirty="0" sz="1600" spc="10">
                <a:latin typeface="Meiryo UI"/>
                <a:cs typeface="Meiryo UI"/>
              </a:rPr>
              <a:t>ナ</a:t>
            </a:r>
            <a:r>
              <a:rPr dirty="0" sz="1600" spc="-10">
                <a:latin typeface="Meiryo UI"/>
                <a:cs typeface="Meiryo UI"/>
              </a:rPr>
              <a:t>ン</a:t>
            </a:r>
            <a:r>
              <a:rPr dirty="0" sz="1600" spc="-5">
                <a:latin typeface="Meiryo UI"/>
                <a:cs typeface="Meiryo UI"/>
              </a:rPr>
              <a:t>ス</a:t>
            </a:r>
            <a:endParaRPr sz="1600">
              <a:latin typeface="Meiryo UI"/>
              <a:cs typeface="Meiryo U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98548" y="3008376"/>
            <a:ext cx="3528060" cy="1757680"/>
          </a:xfrm>
          <a:prstGeom prst="rect">
            <a:avLst/>
          </a:prstGeom>
          <a:ln w="9144">
            <a:solidFill>
              <a:srgbClr val="B3B3B3"/>
            </a:solidFill>
          </a:ln>
        </p:spPr>
        <p:txBody>
          <a:bodyPr wrap="square" lIns="0" tIns="217804" rIns="0" bIns="0" rtlCol="0" vert="horz">
            <a:spAutoFit/>
          </a:bodyPr>
          <a:lstStyle/>
          <a:p>
            <a:pPr marL="260985" indent="-170815">
              <a:lnSpc>
                <a:spcPct val="100000"/>
              </a:lnSpc>
              <a:spcBef>
                <a:spcPts val="1714"/>
              </a:spcBef>
              <a:buFont typeface="Meiryo UI"/>
              <a:buChar char="•"/>
              <a:tabLst>
                <a:tab pos="261620" algn="l"/>
              </a:tabLst>
            </a:pPr>
            <a:r>
              <a:rPr dirty="0" u="dash" sz="16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winner</a:t>
            </a:r>
            <a:r>
              <a:rPr dirty="0" u="dash" sz="1600" spc="2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 </a:t>
            </a:r>
            <a:r>
              <a:rPr dirty="0" u="dash" sz="16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takes</a:t>
            </a:r>
            <a:r>
              <a:rPr dirty="0" u="dash" sz="16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 </a:t>
            </a:r>
            <a:r>
              <a:rPr dirty="0" u="dash" sz="16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all</a:t>
            </a:r>
            <a:r>
              <a:rPr dirty="0" sz="1600">
                <a:latin typeface="Meiryo UI"/>
                <a:cs typeface="Meiryo UI"/>
              </a:rPr>
              <a:t>の</a:t>
            </a:r>
            <a:r>
              <a:rPr dirty="0" sz="1600" spc="-5">
                <a:latin typeface="Meiryo UI"/>
                <a:cs typeface="Meiryo UI"/>
              </a:rPr>
              <a:t>経済</a:t>
            </a:r>
            <a:r>
              <a:rPr dirty="0" sz="1600" spc="-15">
                <a:latin typeface="Meiryo UI"/>
                <a:cs typeface="Meiryo UI"/>
              </a:rPr>
              <a:t>に</a:t>
            </a:r>
            <a:r>
              <a:rPr dirty="0" sz="1600" spc="-5">
                <a:latin typeface="Meiryo UI"/>
                <a:cs typeface="Meiryo UI"/>
              </a:rPr>
              <a:t>移行、</a:t>
            </a:r>
            <a:endParaRPr sz="1600">
              <a:latin typeface="Meiryo UI"/>
              <a:cs typeface="Meiryo UI"/>
            </a:endParaRPr>
          </a:p>
          <a:p>
            <a:pPr marL="226060">
              <a:lnSpc>
                <a:spcPct val="100000"/>
              </a:lnSpc>
              <a:spcBef>
                <a:spcPts val="960"/>
              </a:spcBef>
            </a:pPr>
            <a:r>
              <a:rPr dirty="0" sz="1600" spc="-5">
                <a:latin typeface="Meiryo UI"/>
                <a:cs typeface="Meiryo UI"/>
              </a:rPr>
              <a:t>”すり合わせ”</a:t>
            </a:r>
            <a:r>
              <a:rPr dirty="0" sz="1600">
                <a:latin typeface="Meiryo UI"/>
                <a:cs typeface="Meiryo UI"/>
              </a:rPr>
              <a:t>の</a:t>
            </a:r>
            <a:r>
              <a:rPr dirty="0" sz="1600" spc="-5">
                <a:latin typeface="Meiryo UI"/>
                <a:cs typeface="Meiryo UI"/>
              </a:rPr>
              <a:t>競争優位</a:t>
            </a:r>
            <a:r>
              <a:rPr dirty="0" sz="1600">
                <a:latin typeface="Meiryo UI"/>
                <a:cs typeface="Meiryo UI"/>
              </a:rPr>
              <a:t>が</a:t>
            </a:r>
            <a:r>
              <a:rPr dirty="0" sz="1600" spc="-5">
                <a:latin typeface="Meiryo UI"/>
                <a:cs typeface="Meiryo UI"/>
              </a:rPr>
              <a:t>低下</a:t>
            </a:r>
            <a:endParaRPr sz="1600">
              <a:latin typeface="Meiryo UI"/>
              <a:cs typeface="Meiryo UI"/>
            </a:endParaRPr>
          </a:p>
          <a:p>
            <a:pPr marL="90805">
              <a:lnSpc>
                <a:spcPct val="100000"/>
              </a:lnSpc>
              <a:spcBef>
                <a:spcPts val="960"/>
              </a:spcBef>
            </a:pPr>
            <a:r>
              <a:rPr dirty="0" sz="1600" spc="-45">
                <a:latin typeface="Meiryo UI"/>
                <a:cs typeface="Meiryo UI"/>
              </a:rPr>
              <a:t>・</a:t>
            </a:r>
            <a:r>
              <a:rPr dirty="0" u="dash" sz="16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競争力や勝</a:t>
            </a:r>
            <a:r>
              <a:rPr dirty="0" u="dash" sz="16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ち</a:t>
            </a:r>
            <a:r>
              <a:rPr dirty="0" u="dash" sz="16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筋の再検証</a:t>
            </a:r>
            <a:endParaRPr sz="1600">
              <a:latin typeface="Meiryo UI"/>
              <a:cs typeface="Meiryo UI"/>
            </a:endParaRPr>
          </a:p>
          <a:p>
            <a:pPr marL="90805">
              <a:lnSpc>
                <a:spcPct val="100000"/>
              </a:lnSpc>
              <a:spcBef>
                <a:spcPts val="960"/>
              </a:spcBef>
            </a:pPr>
            <a:r>
              <a:rPr dirty="0" sz="1600" spc="-45">
                <a:latin typeface="Meiryo UI"/>
                <a:cs typeface="Meiryo UI"/>
              </a:rPr>
              <a:t>・</a:t>
            </a:r>
            <a:r>
              <a:rPr dirty="0" sz="1600" spc="-5">
                <a:latin typeface="Meiryo UI"/>
                <a:cs typeface="Meiryo UI"/>
              </a:rPr>
              <a:t>テクノ</a:t>
            </a:r>
            <a:r>
              <a:rPr dirty="0" sz="1600" spc="-10">
                <a:latin typeface="Meiryo UI"/>
                <a:cs typeface="Meiryo UI"/>
              </a:rPr>
              <a:t>ロ</a:t>
            </a:r>
            <a:r>
              <a:rPr dirty="0" sz="1600" spc="-5">
                <a:latin typeface="Meiryo UI"/>
                <a:cs typeface="Meiryo UI"/>
              </a:rPr>
              <a:t>ジ</a:t>
            </a:r>
            <a:r>
              <a:rPr dirty="0" sz="1600">
                <a:latin typeface="Meiryo UI"/>
                <a:cs typeface="Meiryo UI"/>
              </a:rPr>
              <a:t>ー</a:t>
            </a:r>
            <a:r>
              <a:rPr dirty="0" sz="1600" spc="-5">
                <a:latin typeface="Meiryo UI"/>
                <a:cs typeface="Meiryo UI"/>
              </a:rPr>
              <a:t>の</a:t>
            </a:r>
            <a:r>
              <a:rPr dirty="0" u="dash" sz="16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変化</a:t>
            </a:r>
            <a:r>
              <a:rPr dirty="0" u="dash" sz="16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ス</a:t>
            </a:r>
            <a:r>
              <a:rPr dirty="0" u="dash" sz="16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ピード</a:t>
            </a:r>
            <a:r>
              <a:rPr dirty="0" sz="1600" spc="10">
                <a:latin typeface="Meiryo UI"/>
                <a:cs typeface="Meiryo UI"/>
              </a:rPr>
              <a:t>へ</a:t>
            </a:r>
            <a:r>
              <a:rPr dirty="0" sz="1600" spc="-5">
                <a:latin typeface="Meiryo UI"/>
                <a:cs typeface="Meiryo UI"/>
              </a:rPr>
              <a:t>の対応</a:t>
            </a:r>
            <a:endParaRPr sz="1600">
              <a:latin typeface="Meiryo UI"/>
              <a:cs typeface="Meiryo U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98548" y="4919471"/>
            <a:ext cx="3528060" cy="1656714"/>
          </a:xfrm>
          <a:prstGeom prst="rect">
            <a:avLst/>
          </a:prstGeom>
          <a:ln w="9144">
            <a:solidFill>
              <a:srgbClr val="B3B3B3"/>
            </a:solidFill>
          </a:ln>
        </p:spPr>
        <p:txBody>
          <a:bodyPr wrap="square" lIns="0" tIns="45720" rIns="0" bIns="0" rtlCol="0" vert="horz">
            <a:spAutoFit/>
          </a:bodyPr>
          <a:lstStyle/>
          <a:p>
            <a:pPr marL="226060" marR="701675" indent="-135890">
              <a:lnSpc>
                <a:spcPct val="150000"/>
              </a:lnSpc>
              <a:spcBef>
                <a:spcPts val="360"/>
              </a:spcBef>
            </a:pPr>
            <a:r>
              <a:rPr dirty="0" sz="1600" spc="-45">
                <a:latin typeface="Meiryo UI"/>
                <a:cs typeface="Meiryo UI"/>
              </a:rPr>
              <a:t>・</a:t>
            </a:r>
            <a:r>
              <a:rPr dirty="0" u="dash" sz="16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シ</a:t>
            </a:r>
            <a:r>
              <a:rPr dirty="0" u="dash" sz="16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ニ</a:t>
            </a:r>
            <a:r>
              <a:rPr dirty="0" u="dash" sz="16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ア人口増加</a:t>
            </a:r>
            <a:r>
              <a:rPr dirty="0" u="dash" sz="16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・</a:t>
            </a:r>
            <a:r>
              <a:rPr dirty="0" u="dash" sz="16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若年人口減少 </a:t>
            </a:r>
            <a:r>
              <a:rPr dirty="0" sz="1600" spc="-5">
                <a:latin typeface="Meiryo UI"/>
                <a:cs typeface="Meiryo UI"/>
              </a:rPr>
              <a:t>へ</a:t>
            </a:r>
            <a:r>
              <a:rPr dirty="0" sz="1600">
                <a:latin typeface="Meiryo UI"/>
                <a:cs typeface="Meiryo UI"/>
              </a:rPr>
              <a:t>の</a:t>
            </a:r>
            <a:r>
              <a:rPr dirty="0" sz="1600" spc="-5">
                <a:latin typeface="Meiryo UI"/>
                <a:cs typeface="Meiryo UI"/>
              </a:rPr>
              <a:t>対応</a:t>
            </a:r>
            <a:endParaRPr sz="1600">
              <a:latin typeface="Meiryo UI"/>
              <a:cs typeface="Meiryo UI"/>
            </a:endParaRPr>
          </a:p>
          <a:p>
            <a:pPr marL="90805">
              <a:lnSpc>
                <a:spcPct val="100000"/>
              </a:lnSpc>
              <a:spcBef>
                <a:spcPts val="960"/>
              </a:spcBef>
            </a:pPr>
            <a:r>
              <a:rPr dirty="0" sz="1600" spc="-45">
                <a:latin typeface="Meiryo UI"/>
                <a:cs typeface="Meiryo UI"/>
              </a:rPr>
              <a:t>・</a:t>
            </a:r>
            <a:r>
              <a:rPr dirty="0" u="dash" sz="16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社会で活躍する期間</a:t>
            </a:r>
            <a:r>
              <a:rPr dirty="0" u="dash" sz="16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が</a:t>
            </a:r>
            <a:r>
              <a:rPr dirty="0" u="dash" sz="16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長期</a:t>
            </a:r>
            <a:r>
              <a:rPr dirty="0" u="dash" sz="16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化</a:t>
            </a:r>
            <a:r>
              <a:rPr dirty="0" sz="1600" spc="5">
                <a:latin typeface="Meiryo UI"/>
                <a:cs typeface="Meiryo UI"/>
              </a:rPr>
              <a:t>し</a:t>
            </a:r>
            <a:r>
              <a:rPr dirty="0" sz="1600" spc="-5">
                <a:latin typeface="Meiryo UI"/>
                <a:cs typeface="Meiryo UI"/>
              </a:rPr>
              <a:t>、</a:t>
            </a:r>
            <a:endParaRPr sz="1600">
              <a:latin typeface="Meiryo UI"/>
              <a:cs typeface="Meiryo UI"/>
            </a:endParaRPr>
          </a:p>
          <a:p>
            <a:pPr marL="226060">
              <a:lnSpc>
                <a:spcPct val="100000"/>
              </a:lnSpc>
              <a:spcBef>
                <a:spcPts val="960"/>
              </a:spcBef>
            </a:pPr>
            <a:r>
              <a:rPr dirty="0" u="dash" sz="16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個人の</a:t>
            </a:r>
            <a:r>
              <a:rPr dirty="0" u="dash" sz="16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キ</a:t>
            </a:r>
            <a:r>
              <a:rPr dirty="0" u="dash" sz="16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ャ</a:t>
            </a:r>
            <a:r>
              <a:rPr dirty="0" u="dash" sz="16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リ</a:t>
            </a:r>
            <a:r>
              <a:rPr dirty="0" u="dash" sz="16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ア意識</a:t>
            </a:r>
            <a:r>
              <a:rPr dirty="0" u="dash" sz="16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が</a:t>
            </a:r>
            <a:r>
              <a:rPr dirty="0" u="dash" sz="16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向上</a:t>
            </a:r>
            <a:endParaRPr sz="1600">
              <a:latin typeface="Meiryo UI"/>
              <a:cs typeface="Meiryo U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727191" y="1444752"/>
            <a:ext cx="295910" cy="1338580"/>
            <a:chOff x="5727191" y="1444752"/>
            <a:chExt cx="295910" cy="1338580"/>
          </a:xfrm>
        </p:grpSpPr>
        <p:sp>
          <p:nvSpPr>
            <p:cNvPr id="11" name="object 11"/>
            <p:cNvSpPr/>
            <p:nvPr/>
          </p:nvSpPr>
          <p:spPr>
            <a:xfrm>
              <a:off x="5731763" y="1449324"/>
              <a:ext cx="287020" cy="1329055"/>
            </a:xfrm>
            <a:custGeom>
              <a:avLst/>
              <a:gdLst/>
              <a:ahLst/>
              <a:cxnLst/>
              <a:rect l="l" t="t" r="r" b="b"/>
              <a:pathLst>
                <a:path w="287020" h="1329055">
                  <a:moveTo>
                    <a:pt x="0" y="0"/>
                  </a:moveTo>
                  <a:lnTo>
                    <a:pt x="0" y="1328928"/>
                  </a:lnTo>
                  <a:lnTo>
                    <a:pt x="286512" y="6644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EDE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731763" y="1449324"/>
              <a:ext cx="287020" cy="1329055"/>
            </a:xfrm>
            <a:custGeom>
              <a:avLst/>
              <a:gdLst/>
              <a:ahLst/>
              <a:cxnLst/>
              <a:rect l="l" t="t" r="r" b="b"/>
              <a:pathLst>
                <a:path w="287020" h="1329055">
                  <a:moveTo>
                    <a:pt x="0" y="0"/>
                  </a:moveTo>
                  <a:lnTo>
                    <a:pt x="286512" y="664464"/>
                  </a:lnTo>
                  <a:lnTo>
                    <a:pt x="0" y="132892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6114288" y="1266444"/>
            <a:ext cx="3689985" cy="1656714"/>
          </a:xfrm>
          <a:prstGeom prst="rect">
            <a:avLst/>
          </a:prstGeom>
          <a:ln w="9144">
            <a:solidFill>
              <a:srgbClr val="B3B3B3"/>
            </a:solidFill>
          </a:ln>
        </p:spPr>
        <p:txBody>
          <a:bodyPr wrap="square" lIns="0" tIns="45720" rIns="0" bIns="0" rtlCol="0" vert="horz">
            <a:spAutoFit/>
          </a:bodyPr>
          <a:lstStyle/>
          <a:p>
            <a:pPr marL="231775" marR="274955" indent="-140335">
              <a:lnSpc>
                <a:spcPct val="150000"/>
              </a:lnSpc>
              <a:spcBef>
                <a:spcPts val="360"/>
              </a:spcBef>
            </a:pPr>
            <a:r>
              <a:rPr dirty="0" sz="1600" spc="-45">
                <a:latin typeface="Meiryo UI"/>
                <a:cs typeface="Meiryo UI"/>
              </a:rPr>
              <a:t>・</a:t>
            </a:r>
            <a:r>
              <a:rPr dirty="0" sz="1600" spc="-10">
                <a:latin typeface="Meiryo UI"/>
                <a:cs typeface="Meiryo UI"/>
              </a:rPr>
              <a:t>グロ</a:t>
            </a:r>
            <a:r>
              <a:rPr dirty="0" sz="1600" spc="-5">
                <a:latin typeface="Meiryo UI"/>
                <a:cs typeface="Meiryo UI"/>
              </a:rPr>
              <a:t>ーバ</a:t>
            </a:r>
            <a:r>
              <a:rPr dirty="0" sz="1600">
                <a:latin typeface="Meiryo UI"/>
                <a:cs typeface="Meiryo UI"/>
              </a:rPr>
              <a:t>ル</a:t>
            </a:r>
            <a:r>
              <a:rPr dirty="0" sz="1600" spc="-5">
                <a:latin typeface="Meiryo UI"/>
                <a:cs typeface="Meiryo UI"/>
              </a:rPr>
              <a:t>成長</a:t>
            </a:r>
            <a:r>
              <a:rPr dirty="0" sz="1600" spc="-10">
                <a:latin typeface="Meiryo UI"/>
                <a:cs typeface="Meiryo UI"/>
              </a:rPr>
              <a:t>を</a:t>
            </a:r>
            <a:r>
              <a:rPr dirty="0" sz="1600" spc="-5">
                <a:latin typeface="Meiryo UI"/>
                <a:cs typeface="Meiryo UI"/>
              </a:rPr>
              <a:t>牽</a:t>
            </a:r>
            <a:r>
              <a:rPr dirty="0" sz="1600" spc="5">
                <a:latin typeface="Meiryo UI"/>
                <a:cs typeface="Meiryo UI"/>
              </a:rPr>
              <a:t>引</a:t>
            </a:r>
            <a:r>
              <a:rPr dirty="0" sz="1600" spc="10">
                <a:latin typeface="Meiryo UI"/>
                <a:cs typeface="Meiryo UI"/>
              </a:rPr>
              <a:t>で</a:t>
            </a:r>
            <a:r>
              <a:rPr dirty="0" sz="1600">
                <a:latin typeface="Meiryo UI"/>
                <a:cs typeface="Meiryo UI"/>
              </a:rPr>
              <a:t>き</a:t>
            </a:r>
            <a:r>
              <a:rPr dirty="0" sz="1600" spc="-10">
                <a:latin typeface="Meiryo UI"/>
                <a:cs typeface="Meiryo UI"/>
              </a:rPr>
              <a:t>る</a:t>
            </a:r>
            <a:r>
              <a:rPr dirty="0" sz="1600" spc="5">
                <a:latin typeface="Meiryo UI"/>
                <a:cs typeface="Meiryo UI"/>
              </a:rPr>
              <a:t>経</a:t>
            </a:r>
            <a:r>
              <a:rPr dirty="0" sz="1600" spc="-5">
                <a:latin typeface="Meiryo UI"/>
                <a:cs typeface="Meiryo UI"/>
              </a:rPr>
              <a:t>営人</a:t>
            </a:r>
            <a:r>
              <a:rPr dirty="0" sz="1600" spc="5">
                <a:latin typeface="Meiryo UI"/>
                <a:cs typeface="Meiryo UI"/>
              </a:rPr>
              <a:t>材</a:t>
            </a:r>
            <a:r>
              <a:rPr dirty="0" sz="1600" spc="-5">
                <a:latin typeface="Meiryo UI"/>
                <a:cs typeface="Meiryo UI"/>
              </a:rPr>
              <a:t>を </a:t>
            </a:r>
            <a:r>
              <a:rPr dirty="0" sz="1600" spc="-5">
                <a:latin typeface="Meiryo UI"/>
                <a:cs typeface="Meiryo UI"/>
              </a:rPr>
              <a:t>は</a:t>
            </a:r>
            <a:r>
              <a:rPr dirty="0" sz="1600" spc="-10">
                <a:latin typeface="Meiryo UI"/>
                <a:cs typeface="Meiryo UI"/>
              </a:rPr>
              <a:t>じ</a:t>
            </a:r>
            <a:r>
              <a:rPr dirty="0" sz="1600">
                <a:latin typeface="Meiryo UI"/>
                <a:cs typeface="Meiryo UI"/>
              </a:rPr>
              <a:t>め</a:t>
            </a:r>
            <a:r>
              <a:rPr dirty="0" sz="1600" spc="-5">
                <a:latin typeface="Meiryo UI"/>
                <a:cs typeface="Meiryo UI"/>
              </a:rPr>
              <a:t>と</a:t>
            </a:r>
            <a:r>
              <a:rPr dirty="0" sz="1600" spc="-10">
                <a:latin typeface="Meiryo UI"/>
                <a:cs typeface="Meiryo UI"/>
              </a:rPr>
              <a:t>した</a:t>
            </a:r>
            <a:r>
              <a:rPr dirty="0" sz="1600" spc="-15">
                <a:latin typeface="Meiryo UI"/>
                <a:cs typeface="Meiryo UI"/>
              </a:rPr>
              <a:t>、</a:t>
            </a:r>
            <a:r>
              <a:rPr dirty="0" u="dash" sz="16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多様な</a:t>
            </a:r>
            <a:r>
              <a:rPr dirty="0" u="dash" sz="16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人</a:t>
            </a:r>
            <a:r>
              <a:rPr dirty="0" u="dash" sz="16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材の育</a:t>
            </a:r>
            <a:r>
              <a:rPr dirty="0" u="dash" sz="16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成</a:t>
            </a:r>
            <a:r>
              <a:rPr dirty="0" u="dash" sz="16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・</a:t>
            </a:r>
            <a:r>
              <a:rPr dirty="0" u="dash" sz="16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確</a:t>
            </a:r>
            <a:r>
              <a:rPr dirty="0" u="dash" sz="16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保</a:t>
            </a:r>
            <a:endParaRPr sz="1600">
              <a:latin typeface="Meiryo UI"/>
              <a:cs typeface="Meiryo UI"/>
            </a:endParaRPr>
          </a:p>
          <a:p>
            <a:pPr marL="228600" marR="556895" indent="-137160">
              <a:lnSpc>
                <a:spcPct val="150000"/>
              </a:lnSpc>
            </a:pPr>
            <a:r>
              <a:rPr dirty="0" sz="1600" spc="-45">
                <a:latin typeface="Meiryo UI"/>
                <a:cs typeface="Meiryo UI"/>
              </a:rPr>
              <a:t>・</a:t>
            </a:r>
            <a:r>
              <a:rPr dirty="0" sz="1600" spc="-5">
                <a:latin typeface="Meiryo UI"/>
                <a:cs typeface="Meiryo UI"/>
              </a:rPr>
              <a:t>職務やスキ</a:t>
            </a:r>
            <a:r>
              <a:rPr dirty="0" sz="1600">
                <a:latin typeface="Meiryo UI"/>
                <a:cs typeface="Meiryo UI"/>
              </a:rPr>
              <a:t>ル</a:t>
            </a:r>
            <a:r>
              <a:rPr dirty="0" sz="1600" spc="-10">
                <a:latin typeface="Meiryo UI"/>
                <a:cs typeface="Meiryo UI"/>
              </a:rPr>
              <a:t>に</a:t>
            </a:r>
            <a:r>
              <a:rPr dirty="0" sz="1600" spc="-5">
                <a:latin typeface="Meiryo UI"/>
                <a:cs typeface="Meiryo UI"/>
              </a:rPr>
              <a:t>対応</a:t>
            </a:r>
            <a:r>
              <a:rPr dirty="0" sz="1600" spc="5">
                <a:latin typeface="Meiryo UI"/>
                <a:cs typeface="Meiryo UI"/>
              </a:rPr>
              <a:t>し</a:t>
            </a:r>
            <a:r>
              <a:rPr dirty="0" sz="1600" spc="-10">
                <a:latin typeface="Meiryo UI"/>
                <a:cs typeface="Meiryo UI"/>
              </a:rPr>
              <a:t>た</a:t>
            </a:r>
            <a:r>
              <a:rPr dirty="0" u="dash" sz="16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柔軟な</a:t>
            </a:r>
            <a:r>
              <a:rPr dirty="0" u="dash" sz="16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人</a:t>
            </a:r>
            <a:r>
              <a:rPr dirty="0" u="dash" sz="16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事</a:t>
            </a:r>
            <a:r>
              <a:rPr dirty="0" u="dash" sz="1600" spc="-157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制 </a:t>
            </a:r>
            <a:r>
              <a:rPr dirty="0" u="dash" sz="16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度</a:t>
            </a:r>
            <a:r>
              <a:rPr dirty="0" sz="1600">
                <a:latin typeface="Meiryo UI"/>
                <a:cs typeface="Meiryo UI"/>
              </a:rPr>
              <a:t>の</a:t>
            </a:r>
            <a:r>
              <a:rPr dirty="0" sz="1600" spc="-5">
                <a:latin typeface="Meiryo UI"/>
                <a:cs typeface="Meiryo UI"/>
              </a:rPr>
              <a:t>構築や運用</a:t>
            </a:r>
            <a:endParaRPr sz="1600">
              <a:latin typeface="Meiryo UI"/>
              <a:cs typeface="Meiryo U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36863" y="145802"/>
            <a:ext cx="561276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経営課題と人材マネ</a:t>
            </a:r>
            <a:r>
              <a:rPr dirty="0" sz="2400" spc="-5"/>
              <a:t>ジ</a:t>
            </a:r>
            <a:r>
              <a:rPr dirty="0" sz="2400"/>
              <a:t>メ</a:t>
            </a:r>
            <a:r>
              <a:rPr dirty="0" sz="2400" spc="-5"/>
              <a:t>ン</a:t>
            </a:r>
            <a:r>
              <a:rPr dirty="0" sz="2400"/>
              <a:t>ト上</a:t>
            </a:r>
            <a:r>
              <a:rPr dirty="0" sz="2400" spc="-5"/>
              <a:t>の</a:t>
            </a:r>
            <a:r>
              <a:rPr dirty="0" sz="2400"/>
              <a:t>課題</a:t>
            </a:r>
            <a:r>
              <a:rPr dirty="0" sz="2400" spc="-5"/>
              <a:t>は</a:t>
            </a:r>
            <a:r>
              <a:rPr dirty="0" sz="2400"/>
              <a:t>直結</a:t>
            </a:r>
            <a:endParaRPr sz="2400"/>
          </a:p>
        </p:txBody>
      </p:sp>
      <p:sp>
        <p:nvSpPr>
          <p:cNvPr id="15" name="object 15"/>
          <p:cNvSpPr txBox="1"/>
          <p:nvPr/>
        </p:nvSpPr>
        <p:spPr>
          <a:xfrm>
            <a:off x="6137147" y="3008376"/>
            <a:ext cx="3689985" cy="1757680"/>
          </a:xfrm>
          <a:prstGeom prst="rect">
            <a:avLst/>
          </a:prstGeom>
          <a:ln w="9144">
            <a:solidFill>
              <a:srgbClr val="B3B3B3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275"/>
              </a:spcBef>
            </a:pPr>
            <a:r>
              <a:rPr dirty="0" sz="1600" spc="-45">
                <a:latin typeface="Meiryo UI"/>
                <a:cs typeface="Meiryo UI"/>
              </a:rPr>
              <a:t>・</a:t>
            </a:r>
            <a:r>
              <a:rPr dirty="0" u="dash" sz="16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イ</a:t>
            </a:r>
            <a:r>
              <a:rPr dirty="0" u="dash" sz="16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ノ</a:t>
            </a:r>
            <a:r>
              <a:rPr dirty="0" u="dash" sz="16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ベ</a:t>
            </a:r>
            <a:r>
              <a:rPr dirty="0" u="dash" sz="16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ー</a:t>
            </a:r>
            <a:r>
              <a:rPr dirty="0" u="dash" sz="16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シ</a:t>
            </a:r>
            <a:r>
              <a:rPr dirty="0" u="dash" sz="16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ョ</a:t>
            </a:r>
            <a:r>
              <a:rPr dirty="0" u="dash" sz="16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ン創</a:t>
            </a:r>
            <a:r>
              <a:rPr dirty="0" u="dash" sz="16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出</a:t>
            </a:r>
            <a:r>
              <a:rPr dirty="0" u="dash" sz="16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をリードす</a:t>
            </a:r>
            <a:r>
              <a:rPr dirty="0" u="dash" sz="16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る人</a:t>
            </a:r>
            <a:r>
              <a:rPr dirty="0" u="dash" sz="16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材</a:t>
            </a:r>
            <a:r>
              <a:rPr dirty="0" sz="1600" spc="-5">
                <a:latin typeface="Meiryo UI"/>
                <a:cs typeface="Meiryo UI"/>
              </a:rPr>
              <a:t>の</a:t>
            </a:r>
            <a:endParaRPr sz="1600">
              <a:latin typeface="Meiryo UI"/>
              <a:cs typeface="Meiryo UI"/>
            </a:endParaRPr>
          </a:p>
          <a:p>
            <a:pPr marL="161290" marR="92710">
              <a:lnSpc>
                <a:spcPct val="150000"/>
              </a:lnSpc>
            </a:pPr>
            <a:r>
              <a:rPr dirty="0" sz="1600" spc="-25">
                <a:latin typeface="Meiryo UI"/>
                <a:cs typeface="Meiryo UI"/>
              </a:rPr>
              <a:t>育成</a:t>
            </a:r>
            <a:r>
              <a:rPr dirty="0" sz="1600" spc="-10">
                <a:latin typeface="Meiryo UI"/>
                <a:cs typeface="Meiryo UI"/>
              </a:rPr>
              <a:t>・</a:t>
            </a:r>
            <a:r>
              <a:rPr dirty="0" sz="1600" spc="-25">
                <a:latin typeface="Meiryo UI"/>
                <a:cs typeface="Meiryo UI"/>
              </a:rPr>
              <a:t>発掘</a:t>
            </a:r>
            <a:r>
              <a:rPr dirty="0" sz="1600" spc="-10">
                <a:latin typeface="Meiryo UI"/>
                <a:cs typeface="Meiryo UI"/>
              </a:rPr>
              <a:t>・</a:t>
            </a:r>
            <a:r>
              <a:rPr dirty="0" sz="1600" spc="-5">
                <a:latin typeface="Meiryo UI"/>
                <a:cs typeface="Meiryo UI"/>
              </a:rPr>
              <a:t>獲得</a:t>
            </a:r>
            <a:r>
              <a:rPr dirty="0" sz="1600" spc="-10">
                <a:latin typeface="Meiryo UI"/>
                <a:cs typeface="Meiryo UI"/>
              </a:rPr>
              <a:t>、</a:t>
            </a:r>
            <a:r>
              <a:rPr dirty="0" sz="1600" spc="-5">
                <a:latin typeface="Meiryo UI"/>
                <a:cs typeface="Meiryo UI"/>
              </a:rPr>
              <a:t>既存オペ</a:t>
            </a:r>
            <a:r>
              <a:rPr dirty="0" sz="1600" spc="-10">
                <a:latin typeface="Meiryo UI"/>
                <a:cs typeface="Meiryo UI"/>
              </a:rPr>
              <a:t>レ</a:t>
            </a:r>
            <a:r>
              <a:rPr dirty="0" sz="1600">
                <a:latin typeface="Meiryo UI"/>
                <a:cs typeface="Meiryo UI"/>
              </a:rPr>
              <a:t>ー</a:t>
            </a:r>
            <a:r>
              <a:rPr dirty="0" sz="1600" spc="-5">
                <a:latin typeface="Meiryo UI"/>
                <a:cs typeface="Meiryo UI"/>
              </a:rPr>
              <a:t>シ</a:t>
            </a:r>
            <a:r>
              <a:rPr dirty="0" sz="1600" spc="5">
                <a:latin typeface="Meiryo UI"/>
                <a:cs typeface="Meiryo UI"/>
              </a:rPr>
              <a:t>ョ</a:t>
            </a:r>
            <a:r>
              <a:rPr dirty="0" sz="1600">
                <a:latin typeface="Meiryo UI"/>
                <a:cs typeface="Meiryo UI"/>
              </a:rPr>
              <a:t>ン</a:t>
            </a:r>
            <a:r>
              <a:rPr dirty="0" sz="1600" spc="-5">
                <a:latin typeface="Meiryo UI"/>
                <a:cs typeface="Meiryo UI"/>
              </a:rPr>
              <a:t>人材 の</a:t>
            </a:r>
            <a:r>
              <a:rPr dirty="0" sz="1600" spc="-10">
                <a:latin typeface="Meiryo UI"/>
                <a:cs typeface="Meiryo UI"/>
              </a:rPr>
              <a:t>強</a:t>
            </a:r>
            <a:r>
              <a:rPr dirty="0" sz="1600" spc="-5">
                <a:latin typeface="Meiryo UI"/>
                <a:cs typeface="Meiryo UI"/>
              </a:rPr>
              <a:t>みと</a:t>
            </a:r>
            <a:r>
              <a:rPr dirty="0" sz="1600">
                <a:latin typeface="Meiryo UI"/>
                <a:cs typeface="Meiryo UI"/>
              </a:rPr>
              <a:t>の</a:t>
            </a:r>
            <a:r>
              <a:rPr dirty="0" sz="1600" spc="-5">
                <a:latin typeface="Meiryo UI"/>
                <a:cs typeface="Meiryo UI"/>
              </a:rPr>
              <a:t>両立</a:t>
            </a:r>
            <a:endParaRPr sz="1600">
              <a:latin typeface="Meiryo UI"/>
              <a:cs typeface="Meiryo UI"/>
            </a:endParaRPr>
          </a:p>
          <a:p>
            <a:pPr marL="227965" marR="295275" indent="-137160">
              <a:lnSpc>
                <a:spcPts val="2880"/>
              </a:lnSpc>
              <a:spcBef>
                <a:spcPts val="120"/>
              </a:spcBef>
            </a:pPr>
            <a:r>
              <a:rPr dirty="0" sz="1600" spc="-45">
                <a:latin typeface="Meiryo UI"/>
                <a:cs typeface="Meiryo UI"/>
              </a:rPr>
              <a:t>・</a:t>
            </a:r>
            <a:r>
              <a:rPr dirty="0" sz="1600" spc="-10">
                <a:latin typeface="Meiryo UI"/>
                <a:cs typeface="Meiryo UI"/>
              </a:rPr>
              <a:t>ビ</a:t>
            </a:r>
            <a:r>
              <a:rPr dirty="0" sz="1600" spc="-5">
                <a:latin typeface="Meiryo UI"/>
                <a:cs typeface="Meiryo UI"/>
              </a:rPr>
              <a:t>ジネス</a:t>
            </a:r>
            <a:r>
              <a:rPr dirty="0" sz="1600" spc="-10">
                <a:latin typeface="Meiryo UI"/>
                <a:cs typeface="Meiryo UI"/>
              </a:rPr>
              <a:t>モ</a:t>
            </a:r>
            <a:r>
              <a:rPr dirty="0" sz="1600">
                <a:latin typeface="Meiryo UI"/>
                <a:cs typeface="Meiryo UI"/>
              </a:rPr>
              <a:t>デ</a:t>
            </a:r>
            <a:r>
              <a:rPr dirty="0" sz="1600" spc="-5">
                <a:latin typeface="Meiryo UI"/>
                <a:cs typeface="Meiryo UI"/>
              </a:rPr>
              <a:t>ル</a:t>
            </a:r>
            <a:r>
              <a:rPr dirty="0" sz="1600" spc="-10">
                <a:latin typeface="Meiryo UI"/>
                <a:cs typeface="Meiryo UI"/>
              </a:rPr>
              <a:t>変</a:t>
            </a:r>
            <a:r>
              <a:rPr dirty="0" sz="1600" spc="-5">
                <a:latin typeface="Meiryo UI"/>
                <a:cs typeface="Meiryo UI"/>
              </a:rPr>
              <a:t>化</a:t>
            </a:r>
            <a:r>
              <a:rPr dirty="0" sz="1600" spc="-15">
                <a:latin typeface="Meiryo UI"/>
                <a:cs typeface="Meiryo UI"/>
              </a:rPr>
              <a:t>に</a:t>
            </a:r>
            <a:r>
              <a:rPr dirty="0" sz="1600" spc="5">
                <a:latin typeface="Meiryo UI"/>
                <a:cs typeface="Meiryo UI"/>
              </a:rPr>
              <a:t>対応し</a:t>
            </a:r>
            <a:r>
              <a:rPr dirty="0" sz="1600" spc="-10">
                <a:latin typeface="Meiryo UI"/>
                <a:cs typeface="Meiryo UI"/>
              </a:rPr>
              <a:t>た</a:t>
            </a:r>
            <a:r>
              <a:rPr dirty="0" u="dash" sz="16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従</a:t>
            </a:r>
            <a:r>
              <a:rPr dirty="0" u="dash" sz="16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業</a:t>
            </a:r>
            <a:r>
              <a:rPr dirty="0" u="dash" sz="16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員の 再配置</a:t>
            </a:r>
            <a:r>
              <a:rPr dirty="0" u="dash" sz="16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・</a:t>
            </a:r>
            <a:r>
              <a:rPr dirty="0" u="dash" sz="16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再教育</a:t>
            </a:r>
            <a:endParaRPr sz="1600">
              <a:latin typeface="Meiryo UI"/>
              <a:cs typeface="Meiryo U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141720" y="4919471"/>
            <a:ext cx="3675379" cy="1656714"/>
          </a:xfrm>
          <a:prstGeom prst="rect">
            <a:avLst/>
          </a:prstGeom>
          <a:ln w="9144">
            <a:solidFill>
              <a:srgbClr val="B3B3B3"/>
            </a:solidFill>
          </a:ln>
        </p:spPr>
        <p:txBody>
          <a:bodyPr wrap="square" lIns="0" tIns="167640" rIns="0" bIns="0" rtlCol="0" vert="horz">
            <a:spAutoFit/>
          </a:bodyPr>
          <a:lstStyle/>
          <a:p>
            <a:pPr marL="90170">
              <a:lnSpc>
                <a:spcPct val="100000"/>
              </a:lnSpc>
              <a:spcBef>
                <a:spcPts val="1320"/>
              </a:spcBef>
            </a:pPr>
            <a:r>
              <a:rPr dirty="0" sz="1600" spc="-45">
                <a:latin typeface="Meiryo UI"/>
                <a:cs typeface="Meiryo UI"/>
              </a:rPr>
              <a:t>・</a:t>
            </a:r>
            <a:r>
              <a:rPr dirty="0" u="dash" sz="16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人材多様化</a:t>
            </a:r>
            <a:r>
              <a:rPr dirty="0" u="dash" sz="16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、</a:t>
            </a:r>
            <a:r>
              <a:rPr dirty="0" u="dash" sz="16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個の動機の多様</a:t>
            </a:r>
            <a:r>
              <a:rPr dirty="0" u="dash" sz="16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化</a:t>
            </a:r>
            <a:r>
              <a:rPr dirty="0" sz="1600" spc="-5">
                <a:latin typeface="Meiryo UI"/>
                <a:cs typeface="Meiryo UI"/>
              </a:rPr>
              <a:t>へ</a:t>
            </a:r>
            <a:r>
              <a:rPr dirty="0" sz="1600">
                <a:latin typeface="Meiryo UI"/>
                <a:cs typeface="Meiryo UI"/>
              </a:rPr>
              <a:t>の</a:t>
            </a:r>
            <a:r>
              <a:rPr dirty="0" sz="1600" spc="-5">
                <a:latin typeface="Meiryo UI"/>
                <a:cs typeface="Meiryo UI"/>
              </a:rPr>
              <a:t>対応</a:t>
            </a:r>
            <a:endParaRPr sz="1600">
              <a:latin typeface="Meiryo UI"/>
              <a:cs typeface="Meiryo UI"/>
            </a:endParaRPr>
          </a:p>
          <a:p>
            <a:pPr marL="90170" marR="3175">
              <a:lnSpc>
                <a:spcPct val="100000"/>
              </a:lnSpc>
              <a:spcBef>
                <a:spcPts val="960"/>
              </a:spcBef>
            </a:pPr>
            <a:r>
              <a:rPr dirty="0" sz="1600" spc="-45">
                <a:latin typeface="Meiryo UI"/>
                <a:cs typeface="Meiryo UI"/>
              </a:rPr>
              <a:t>・</a:t>
            </a:r>
            <a:r>
              <a:rPr dirty="0" sz="1600" spc="-5">
                <a:latin typeface="Meiryo UI"/>
                <a:cs typeface="Meiryo UI"/>
              </a:rPr>
              <a:t>従業員の</a:t>
            </a:r>
            <a:r>
              <a:rPr dirty="0" u="dash" sz="16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自発的貢献意欲の</a:t>
            </a:r>
            <a:r>
              <a:rPr dirty="0" sz="1600" spc="-5">
                <a:latin typeface="Meiryo UI"/>
                <a:cs typeface="Meiryo UI"/>
              </a:rPr>
              <a:t>向上</a:t>
            </a:r>
            <a:endParaRPr sz="1600">
              <a:latin typeface="Meiryo UI"/>
              <a:cs typeface="Meiryo UI"/>
            </a:endParaRPr>
          </a:p>
          <a:p>
            <a:pPr marL="160655" marR="379730" indent="-70485">
              <a:lnSpc>
                <a:spcPct val="150000"/>
              </a:lnSpc>
            </a:pPr>
            <a:r>
              <a:rPr dirty="0" sz="1600" spc="-45">
                <a:latin typeface="Meiryo UI"/>
                <a:cs typeface="Meiryo UI"/>
              </a:rPr>
              <a:t>・</a:t>
            </a:r>
            <a:r>
              <a:rPr dirty="0" sz="1600" spc="-5">
                <a:latin typeface="Meiryo UI"/>
                <a:cs typeface="Meiryo UI"/>
              </a:rPr>
              <a:t>個人の</a:t>
            </a:r>
            <a:r>
              <a:rPr dirty="0" u="dash" sz="16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自律的な</a:t>
            </a:r>
            <a:r>
              <a:rPr dirty="0" u="dash" sz="16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キ</a:t>
            </a:r>
            <a:r>
              <a:rPr dirty="0" u="dash" sz="16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ャ</a:t>
            </a:r>
            <a:r>
              <a:rPr dirty="0" u="dash" sz="16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リ</a:t>
            </a:r>
            <a:r>
              <a:rPr dirty="0" u="dash" sz="16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ア構</a:t>
            </a:r>
            <a:r>
              <a:rPr dirty="0" u="dash" sz="16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築</a:t>
            </a:r>
            <a:r>
              <a:rPr dirty="0" sz="1600">
                <a:latin typeface="Meiryo UI"/>
                <a:cs typeface="Meiryo UI"/>
              </a:rPr>
              <a:t>の</a:t>
            </a:r>
            <a:r>
              <a:rPr dirty="0" sz="1600" spc="-5">
                <a:latin typeface="Meiryo UI"/>
                <a:cs typeface="Meiryo UI"/>
              </a:rPr>
              <a:t>支援、 </a:t>
            </a:r>
            <a:r>
              <a:rPr dirty="0" sz="1600" spc="-5">
                <a:latin typeface="Meiryo UI"/>
                <a:cs typeface="Meiryo UI"/>
              </a:rPr>
              <a:t>成長機会</a:t>
            </a:r>
            <a:r>
              <a:rPr dirty="0" sz="1600">
                <a:latin typeface="Meiryo UI"/>
                <a:cs typeface="Meiryo UI"/>
              </a:rPr>
              <a:t>の</a:t>
            </a:r>
            <a:r>
              <a:rPr dirty="0" sz="1600" spc="-5">
                <a:latin typeface="Meiryo UI"/>
                <a:cs typeface="Meiryo UI"/>
              </a:rPr>
              <a:t>提供</a:t>
            </a:r>
            <a:endParaRPr sz="1600">
              <a:latin typeface="Meiryo UI"/>
              <a:cs typeface="Meiryo U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727191" y="3226307"/>
            <a:ext cx="295910" cy="1338580"/>
            <a:chOff x="5727191" y="3226307"/>
            <a:chExt cx="295910" cy="1338580"/>
          </a:xfrm>
        </p:grpSpPr>
        <p:sp>
          <p:nvSpPr>
            <p:cNvPr id="18" name="object 18"/>
            <p:cNvSpPr/>
            <p:nvPr/>
          </p:nvSpPr>
          <p:spPr>
            <a:xfrm>
              <a:off x="5731763" y="3230879"/>
              <a:ext cx="287020" cy="1329055"/>
            </a:xfrm>
            <a:custGeom>
              <a:avLst/>
              <a:gdLst/>
              <a:ahLst/>
              <a:cxnLst/>
              <a:rect l="l" t="t" r="r" b="b"/>
              <a:pathLst>
                <a:path w="287020" h="1329054">
                  <a:moveTo>
                    <a:pt x="0" y="0"/>
                  </a:moveTo>
                  <a:lnTo>
                    <a:pt x="0" y="1328928"/>
                  </a:lnTo>
                  <a:lnTo>
                    <a:pt x="286512" y="6644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EDE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731763" y="3230879"/>
              <a:ext cx="287020" cy="1329055"/>
            </a:xfrm>
            <a:custGeom>
              <a:avLst/>
              <a:gdLst/>
              <a:ahLst/>
              <a:cxnLst/>
              <a:rect l="l" t="t" r="r" b="b"/>
              <a:pathLst>
                <a:path w="287020" h="1329054">
                  <a:moveTo>
                    <a:pt x="0" y="0"/>
                  </a:moveTo>
                  <a:lnTo>
                    <a:pt x="286512" y="664464"/>
                  </a:lnTo>
                  <a:lnTo>
                    <a:pt x="0" y="132892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" name="object 20"/>
          <p:cNvGrpSpPr/>
          <p:nvPr/>
        </p:nvGrpSpPr>
        <p:grpSpPr>
          <a:xfrm>
            <a:off x="5727191" y="5006340"/>
            <a:ext cx="295910" cy="1338580"/>
            <a:chOff x="5727191" y="5006340"/>
            <a:chExt cx="295910" cy="1338580"/>
          </a:xfrm>
        </p:grpSpPr>
        <p:sp>
          <p:nvSpPr>
            <p:cNvPr id="21" name="object 21"/>
            <p:cNvSpPr/>
            <p:nvPr/>
          </p:nvSpPr>
          <p:spPr>
            <a:xfrm>
              <a:off x="5731763" y="5010912"/>
              <a:ext cx="287020" cy="1329055"/>
            </a:xfrm>
            <a:custGeom>
              <a:avLst/>
              <a:gdLst/>
              <a:ahLst/>
              <a:cxnLst/>
              <a:rect l="l" t="t" r="r" b="b"/>
              <a:pathLst>
                <a:path w="287020" h="1329054">
                  <a:moveTo>
                    <a:pt x="0" y="0"/>
                  </a:moveTo>
                  <a:lnTo>
                    <a:pt x="0" y="1328928"/>
                  </a:lnTo>
                  <a:lnTo>
                    <a:pt x="286512" y="6644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EDE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731763" y="5010912"/>
              <a:ext cx="287020" cy="1329055"/>
            </a:xfrm>
            <a:custGeom>
              <a:avLst/>
              <a:gdLst/>
              <a:ahLst/>
              <a:cxnLst/>
              <a:rect l="l" t="t" r="r" b="b"/>
              <a:pathLst>
                <a:path w="287020" h="1329054">
                  <a:moveTo>
                    <a:pt x="0" y="0"/>
                  </a:moveTo>
                  <a:lnTo>
                    <a:pt x="286512" y="664464"/>
                  </a:lnTo>
                  <a:lnTo>
                    <a:pt x="0" y="132892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349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r>
              <a:rPr dirty="0"/>
              <a:t>10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760" y="149774"/>
            <a:ext cx="668972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求め</a:t>
            </a:r>
            <a:r>
              <a:rPr dirty="0" sz="2400" spc="-10"/>
              <a:t>られ</a:t>
            </a:r>
            <a:r>
              <a:rPr dirty="0" sz="2400"/>
              <a:t>る雇用コミュニ</a:t>
            </a:r>
            <a:r>
              <a:rPr dirty="0" sz="2400" spc="-5"/>
              <a:t>テ</a:t>
            </a:r>
            <a:r>
              <a:rPr dirty="0" sz="2400"/>
              <a:t>ィ</a:t>
            </a:r>
            <a:r>
              <a:rPr dirty="0" sz="2400" spc="-10"/>
              <a:t>の</a:t>
            </a:r>
            <a:r>
              <a:rPr dirty="0" sz="2400"/>
              <a:t>あ</a:t>
            </a:r>
            <a:r>
              <a:rPr dirty="0" sz="2400" spc="5"/>
              <a:t>り</a:t>
            </a:r>
            <a:r>
              <a:rPr dirty="0" sz="2400"/>
              <a:t>方</a:t>
            </a:r>
            <a:r>
              <a:rPr dirty="0" sz="2400" spc="-5"/>
              <a:t>は</a:t>
            </a:r>
            <a:r>
              <a:rPr dirty="0" sz="2400"/>
              <a:t>変化してきて</a:t>
            </a:r>
            <a:r>
              <a:rPr dirty="0" sz="2400" spc="-5"/>
              <a:t>い</a:t>
            </a:r>
            <a:r>
              <a:rPr dirty="0" sz="2400"/>
              <a:t>る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633977" y="5530064"/>
            <a:ext cx="3230245" cy="72644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dirty="0" sz="1800" spc="5" b="1">
                <a:latin typeface="Meiryo UI"/>
                <a:cs typeface="Meiryo UI"/>
              </a:rPr>
              <a:t>メ</a:t>
            </a:r>
            <a:r>
              <a:rPr dirty="0" sz="1800" spc="-10" b="1">
                <a:latin typeface="Meiryo UI"/>
                <a:cs typeface="Meiryo UI"/>
              </a:rPr>
              <a:t>ン</a:t>
            </a:r>
            <a:r>
              <a:rPr dirty="0" sz="1800" b="1">
                <a:latin typeface="Meiryo UI"/>
                <a:cs typeface="Meiryo UI"/>
              </a:rPr>
              <a:t>バ</a:t>
            </a:r>
            <a:r>
              <a:rPr dirty="0" sz="1800" spc="-5" b="1">
                <a:latin typeface="Meiryo UI"/>
                <a:cs typeface="Meiryo UI"/>
              </a:rPr>
              <a:t>ー</a:t>
            </a:r>
            <a:r>
              <a:rPr dirty="0" sz="1800" b="1">
                <a:latin typeface="Meiryo UI"/>
                <a:cs typeface="Meiryo UI"/>
              </a:rPr>
              <a:t>の出入り</a:t>
            </a:r>
            <a:r>
              <a:rPr dirty="0" sz="1800" spc="-5" b="1">
                <a:latin typeface="Meiryo UI"/>
                <a:cs typeface="Meiryo UI"/>
              </a:rPr>
              <a:t>が</a:t>
            </a:r>
            <a:r>
              <a:rPr dirty="0" sz="1800" b="1">
                <a:latin typeface="Meiryo UI"/>
                <a:cs typeface="Meiryo UI"/>
              </a:rPr>
              <a:t>あ</a:t>
            </a:r>
            <a:r>
              <a:rPr dirty="0" sz="1800" spc="-10" b="1">
                <a:latin typeface="Meiryo UI"/>
                <a:cs typeface="Meiryo UI"/>
              </a:rPr>
              <a:t>る</a:t>
            </a:r>
            <a:r>
              <a:rPr dirty="0" sz="1800" spc="-5" b="1">
                <a:latin typeface="Meiryo UI"/>
                <a:cs typeface="Meiryo UI"/>
              </a:rPr>
              <a:t>コミュニテ</a:t>
            </a:r>
            <a:r>
              <a:rPr dirty="0" sz="1800" b="1">
                <a:latin typeface="Meiryo UI"/>
                <a:cs typeface="Meiryo UI"/>
              </a:rPr>
              <a:t>ィ</a:t>
            </a:r>
            <a:endParaRPr sz="1800">
              <a:latin typeface="Meiryo UI"/>
              <a:cs typeface="Meiryo UI"/>
            </a:endParaRPr>
          </a:p>
          <a:p>
            <a:pPr algn="ctr">
              <a:lnSpc>
                <a:spcPct val="100000"/>
              </a:lnSpc>
              <a:spcBef>
                <a:spcPts val="595"/>
              </a:spcBef>
            </a:pPr>
            <a:r>
              <a:rPr dirty="0" sz="1800" b="1">
                <a:latin typeface="Meiryo UI"/>
                <a:cs typeface="Meiryo UI"/>
              </a:rPr>
              <a:t>➡</a:t>
            </a:r>
            <a:r>
              <a:rPr dirty="0" sz="1800" spc="-25" b="1">
                <a:latin typeface="Meiryo UI"/>
                <a:cs typeface="Meiryo UI"/>
              </a:rPr>
              <a:t> </a:t>
            </a:r>
            <a:r>
              <a:rPr dirty="0" sz="1800" b="1">
                <a:latin typeface="Meiryo UI"/>
                <a:cs typeface="Meiryo UI"/>
              </a:rPr>
              <a:t>外部競争力も重要に</a:t>
            </a:r>
            <a:endParaRPr sz="1800">
              <a:latin typeface="Meiryo UI"/>
              <a:cs typeface="Meiryo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1717" y="5530064"/>
            <a:ext cx="4170045" cy="72644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dirty="0" sz="1800" spc="5" b="1">
                <a:latin typeface="Meiryo UI"/>
                <a:cs typeface="Meiryo UI"/>
              </a:rPr>
              <a:t>メ</a:t>
            </a:r>
            <a:r>
              <a:rPr dirty="0" sz="1800" spc="-10" b="1">
                <a:latin typeface="Meiryo UI"/>
                <a:cs typeface="Meiryo UI"/>
              </a:rPr>
              <a:t>ン</a:t>
            </a:r>
            <a:r>
              <a:rPr dirty="0" sz="1800" b="1">
                <a:latin typeface="Meiryo UI"/>
                <a:cs typeface="Meiryo UI"/>
              </a:rPr>
              <a:t>バ</a:t>
            </a:r>
            <a:r>
              <a:rPr dirty="0" sz="1800" spc="-5" b="1">
                <a:latin typeface="Meiryo UI"/>
                <a:cs typeface="Meiryo UI"/>
              </a:rPr>
              <a:t>ーが</a:t>
            </a:r>
            <a:r>
              <a:rPr dirty="0" sz="1800" b="1">
                <a:latin typeface="Meiryo UI"/>
                <a:cs typeface="Meiryo UI"/>
              </a:rPr>
              <a:t>変わら</a:t>
            </a:r>
            <a:r>
              <a:rPr dirty="0" sz="1800" spc="-5" b="1">
                <a:latin typeface="Meiryo UI"/>
                <a:cs typeface="Meiryo UI"/>
              </a:rPr>
              <a:t>な</a:t>
            </a:r>
            <a:r>
              <a:rPr dirty="0" sz="1800" b="1">
                <a:latin typeface="Meiryo UI"/>
                <a:cs typeface="Meiryo UI"/>
              </a:rPr>
              <a:t>い</a:t>
            </a:r>
            <a:r>
              <a:rPr dirty="0" sz="1800" spc="-5" b="1">
                <a:latin typeface="Meiryo UI"/>
                <a:cs typeface="Meiryo UI"/>
              </a:rPr>
              <a:t>クロー</a:t>
            </a:r>
            <a:r>
              <a:rPr dirty="0" sz="1800" b="1">
                <a:latin typeface="Meiryo UI"/>
                <a:cs typeface="Meiryo UI"/>
              </a:rPr>
              <a:t>ズ</a:t>
            </a:r>
            <a:r>
              <a:rPr dirty="0" sz="1800" spc="-5" b="1">
                <a:latin typeface="Meiryo UI"/>
                <a:cs typeface="Meiryo UI"/>
              </a:rPr>
              <a:t>ドなコミュニテ</a:t>
            </a:r>
            <a:r>
              <a:rPr dirty="0" sz="1800" b="1">
                <a:latin typeface="Meiryo UI"/>
                <a:cs typeface="Meiryo UI"/>
              </a:rPr>
              <a:t>ィ</a:t>
            </a:r>
            <a:endParaRPr sz="1800">
              <a:latin typeface="Meiryo UI"/>
              <a:cs typeface="Meiryo UI"/>
            </a:endParaRPr>
          </a:p>
          <a:p>
            <a:pPr algn="ctr">
              <a:lnSpc>
                <a:spcPct val="100000"/>
              </a:lnSpc>
              <a:spcBef>
                <a:spcPts val="595"/>
              </a:spcBef>
            </a:pPr>
            <a:r>
              <a:rPr dirty="0" sz="1800" b="1">
                <a:latin typeface="Meiryo UI"/>
                <a:cs typeface="Meiryo UI"/>
              </a:rPr>
              <a:t>➡</a:t>
            </a:r>
            <a:r>
              <a:rPr dirty="0" sz="1800" spc="-25" b="1">
                <a:latin typeface="Meiryo UI"/>
                <a:cs typeface="Meiryo UI"/>
              </a:rPr>
              <a:t> </a:t>
            </a:r>
            <a:r>
              <a:rPr dirty="0" sz="1800" b="1">
                <a:latin typeface="Meiryo UI"/>
                <a:cs typeface="Meiryo UI"/>
              </a:rPr>
              <a:t>内部公平性</a:t>
            </a:r>
            <a:r>
              <a:rPr dirty="0" sz="1800" spc="-5" b="1">
                <a:latin typeface="Meiryo UI"/>
                <a:cs typeface="Meiryo UI"/>
              </a:rPr>
              <a:t>が</a:t>
            </a:r>
            <a:r>
              <a:rPr dirty="0" sz="1800" b="1">
                <a:latin typeface="Meiryo UI"/>
                <a:cs typeface="Meiryo UI"/>
              </a:rPr>
              <a:t>最重要</a:t>
            </a:r>
            <a:endParaRPr sz="1800">
              <a:latin typeface="Meiryo UI"/>
              <a:cs typeface="Meiryo U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41832" y="2519166"/>
            <a:ext cx="2571115" cy="2926715"/>
            <a:chOff x="941832" y="2519166"/>
            <a:chExt cx="2571115" cy="2926715"/>
          </a:xfrm>
        </p:grpSpPr>
        <p:sp>
          <p:nvSpPr>
            <p:cNvPr id="6" name="object 6"/>
            <p:cNvSpPr/>
            <p:nvPr/>
          </p:nvSpPr>
          <p:spPr>
            <a:xfrm>
              <a:off x="966978" y="2826258"/>
              <a:ext cx="2520950" cy="2502535"/>
            </a:xfrm>
            <a:custGeom>
              <a:avLst/>
              <a:gdLst/>
              <a:ahLst/>
              <a:cxnLst/>
              <a:rect l="l" t="t" r="r" b="b"/>
              <a:pathLst>
                <a:path w="2520950" h="2502535">
                  <a:moveTo>
                    <a:pt x="1260348" y="0"/>
                  </a:moveTo>
                  <a:lnTo>
                    <a:pt x="1212003" y="903"/>
                  </a:lnTo>
                  <a:lnTo>
                    <a:pt x="1164120" y="3592"/>
                  </a:lnTo>
                  <a:lnTo>
                    <a:pt x="1116729" y="8034"/>
                  </a:lnTo>
                  <a:lnTo>
                    <a:pt x="1069864" y="14196"/>
                  </a:lnTo>
                  <a:lnTo>
                    <a:pt x="1023557" y="22047"/>
                  </a:lnTo>
                  <a:lnTo>
                    <a:pt x="977841" y="31553"/>
                  </a:lnTo>
                  <a:lnTo>
                    <a:pt x="932748" y="42683"/>
                  </a:lnTo>
                  <a:lnTo>
                    <a:pt x="888312" y="55404"/>
                  </a:lnTo>
                  <a:lnTo>
                    <a:pt x="844564" y="69684"/>
                  </a:lnTo>
                  <a:lnTo>
                    <a:pt x="801538" y="85489"/>
                  </a:lnTo>
                  <a:lnTo>
                    <a:pt x="759266" y="102789"/>
                  </a:lnTo>
                  <a:lnTo>
                    <a:pt x="717781" y="121549"/>
                  </a:lnTo>
                  <a:lnTo>
                    <a:pt x="677115" y="141739"/>
                  </a:lnTo>
                  <a:lnTo>
                    <a:pt x="637301" y="163326"/>
                  </a:lnTo>
                  <a:lnTo>
                    <a:pt x="598371" y="186276"/>
                  </a:lnTo>
                  <a:lnTo>
                    <a:pt x="560359" y="210558"/>
                  </a:lnTo>
                  <a:lnTo>
                    <a:pt x="523297" y="236140"/>
                  </a:lnTo>
                  <a:lnTo>
                    <a:pt x="487217" y="262989"/>
                  </a:lnTo>
                  <a:lnTo>
                    <a:pt x="452152" y="291072"/>
                  </a:lnTo>
                  <a:lnTo>
                    <a:pt x="418135" y="320358"/>
                  </a:lnTo>
                  <a:lnTo>
                    <a:pt x="385199" y="350813"/>
                  </a:lnTo>
                  <a:lnTo>
                    <a:pt x="353375" y="382406"/>
                  </a:lnTo>
                  <a:lnTo>
                    <a:pt x="322697" y="415103"/>
                  </a:lnTo>
                  <a:lnTo>
                    <a:pt x="293198" y="448873"/>
                  </a:lnTo>
                  <a:lnTo>
                    <a:pt x="264910" y="483684"/>
                  </a:lnTo>
                  <a:lnTo>
                    <a:pt x="237865" y="519502"/>
                  </a:lnTo>
                  <a:lnTo>
                    <a:pt x="212096" y="556295"/>
                  </a:lnTo>
                  <a:lnTo>
                    <a:pt x="187636" y="594032"/>
                  </a:lnTo>
                  <a:lnTo>
                    <a:pt x="164518" y="632679"/>
                  </a:lnTo>
                  <a:lnTo>
                    <a:pt x="142774" y="672204"/>
                  </a:lnTo>
                  <a:lnTo>
                    <a:pt x="122437" y="712575"/>
                  </a:lnTo>
                  <a:lnTo>
                    <a:pt x="103539" y="753760"/>
                  </a:lnTo>
                  <a:lnTo>
                    <a:pt x="86113" y="795725"/>
                  </a:lnTo>
                  <a:lnTo>
                    <a:pt x="70192" y="838439"/>
                  </a:lnTo>
                  <a:lnTo>
                    <a:pt x="55809" y="881869"/>
                  </a:lnTo>
                  <a:lnTo>
                    <a:pt x="42995" y="925983"/>
                  </a:lnTo>
                  <a:lnTo>
                    <a:pt x="31784" y="970748"/>
                  </a:lnTo>
                  <a:lnTo>
                    <a:pt x="22208" y="1016132"/>
                  </a:lnTo>
                  <a:lnTo>
                    <a:pt x="14300" y="1062103"/>
                  </a:lnTo>
                  <a:lnTo>
                    <a:pt x="8092" y="1108628"/>
                  </a:lnTo>
                  <a:lnTo>
                    <a:pt x="3618" y="1155674"/>
                  </a:lnTo>
                  <a:lnTo>
                    <a:pt x="910" y="1203211"/>
                  </a:lnTo>
                  <a:lnTo>
                    <a:pt x="0" y="1251203"/>
                  </a:lnTo>
                  <a:lnTo>
                    <a:pt x="910" y="1299196"/>
                  </a:lnTo>
                  <a:lnTo>
                    <a:pt x="3618" y="1346733"/>
                  </a:lnTo>
                  <a:lnTo>
                    <a:pt x="8092" y="1393779"/>
                  </a:lnTo>
                  <a:lnTo>
                    <a:pt x="14300" y="1440304"/>
                  </a:lnTo>
                  <a:lnTo>
                    <a:pt x="22208" y="1486275"/>
                  </a:lnTo>
                  <a:lnTo>
                    <a:pt x="31784" y="1531659"/>
                  </a:lnTo>
                  <a:lnTo>
                    <a:pt x="42995" y="1576424"/>
                  </a:lnTo>
                  <a:lnTo>
                    <a:pt x="55809" y="1620538"/>
                  </a:lnTo>
                  <a:lnTo>
                    <a:pt x="70192" y="1663968"/>
                  </a:lnTo>
                  <a:lnTo>
                    <a:pt x="86113" y="1706682"/>
                  </a:lnTo>
                  <a:lnTo>
                    <a:pt x="103539" y="1748647"/>
                  </a:lnTo>
                  <a:lnTo>
                    <a:pt x="122437" y="1789832"/>
                  </a:lnTo>
                  <a:lnTo>
                    <a:pt x="142774" y="1830203"/>
                  </a:lnTo>
                  <a:lnTo>
                    <a:pt x="164518" y="1869728"/>
                  </a:lnTo>
                  <a:lnTo>
                    <a:pt x="187636" y="1908375"/>
                  </a:lnTo>
                  <a:lnTo>
                    <a:pt x="212096" y="1946112"/>
                  </a:lnTo>
                  <a:lnTo>
                    <a:pt x="237865" y="1982905"/>
                  </a:lnTo>
                  <a:lnTo>
                    <a:pt x="264910" y="2018723"/>
                  </a:lnTo>
                  <a:lnTo>
                    <a:pt x="293198" y="2053534"/>
                  </a:lnTo>
                  <a:lnTo>
                    <a:pt x="322697" y="2087304"/>
                  </a:lnTo>
                  <a:lnTo>
                    <a:pt x="353375" y="2120001"/>
                  </a:lnTo>
                  <a:lnTo>
                    <a:pt x="385199" y="2151594"/>
                  </a:lnTo>
                  <a:lnTo>
                    <a:pt x="418135" y="2182049"/>
                  </a:lnTo>
                  <a:lnTo>
                    <a:pt x="452152" y="2211335"/>
                  </a:lnTo>
                  <a:lnTo>
                    <a:pt x="487217" y="2239418"/>
                  </a:lnTo>
                  <a:lnTo>
                    <a:pt x="523297" y="2266267"/>
                  </a:lnTo>
                  <a:lnTo>
                    <a:pt x="560359" y="2291849"/>
                  </a:lnTo>
                  <a:lnTo>
                    <a:pt x="598371" y="2316131"/>
                  </a:lnTo>
                  <a:lnTo>
                    <a:pt x="637301" y="2339081"/>
                  </a:lnTo>
                  <a:lnTo>
                    <a:pt x="677115" y="2360668"/>
                  </a:lnTo>
                  <a:lnTo>
                    <a:pt x="717781" y="2380858"/>
                  </a:lnTo>
                  <a:lnTo>
                    <a:pt x="759266" y="2399618"/>
                  </a:lnTo>
                  <a:lnTo>
                    <a:pt x="801538" y="2416918"/>
                  </a:lnTo>
                  <a:lnTo>
                    <a:pt x="844564" y="2432723"/>
                  </a:lnTo>
                  <a:lnTo>
                    <a:pt x="888312" y="2447003"/>
                  </a:lnTo>
                  <a:lnTo>
                    <a:pt x="932748" y="2459724"/>
                  </a:lnTo>
                  <a:lnTo>
                    <a:pt x="977841" y="2470854"/>
                  </a:lnTo>
                  <a:lnTo>
                    <a:pt x="1023557" y="2480360"/>
                  </a:lnTo>
                  <a:lnTo>
                    <a:pt x="1069864" y="2488211"/>
                  </a:lnTo>
                  <a:lnTo>
                    <a:pt x="1116729" y="2494373"/>
                  </a:lnTo>
                  <a:lnTo>
                    <a:pt x="1164120" y="2498815"/>
                  </a:lnTo>
                  <a:lnTo>
                    <a:pt x="1212003" y="2501504"/>
                  </a:lnTo>
                  <a:lnTo>
                    <a:pt x="1260348" y="2502407"/>
                  </a:lnTo>
                  <a:lnTo>
                    <a:pt x="1308692" y="2501504"/>
                  </a:lnTo>
                  <a:lnTo>
                    <a:pt x="1356575" y="2498815"/>
                  </a:lnTo>
                  <a:lnTo>
                    <a:pt x="1403966" y="2494373"/>
                  </a:lnTo>
                  <a:lnTo>
                    <a:pt x="1450831" y="2488211"/>
                  </a:lnTo>
                  <a:lnTo>
                    <a:pt x="1497138" y="2480360"/>
                  </a:lnTo>
                  <a:lnTo>
                    <a:pt x="1542854" y="2470854"/>
                  </a:lnTo>
                  <a:lnTo>
                    <a:pt x="1587947" y="2459724"/>
                  </a:lnTo>
                  <a:lnTo>
                    <a:pt x="1632383" y="2447003"/>
                  </a:lnTo>
                  <a:lnTo>
                    <a:pt x="1676131" y="2432723"/>
                  </a:lnTo>
                  <a:lnTo>
                    <a:pt x="1719157" y="2416918"/>
                  </a:lnTo>
                  <a:lnTo>
                    <a:pt x="1761429" y="2399618"/>
                  </a:lnTo>
                  <a:lnTo>
                    <a:pt x="1802914" y="2380858"/>
                  </a:lnTo>
                  <a:lnTo>
                    <a:pt x="1843580" y="2360668"/>
                  </a:lnTo>
                  <a:lnTo>
                    <a:pt x="1883394" y="2339081"/>
                  </a:lnTo>
                  <a:lnTo>
                    <a:pt x="1922324" y="2316131"/>
                  </a:lnTo>
                  <a:lnTo>
                    <a:pt x="1960336" y="2291849"/>
                  </a:lnTo>
                  <a:lnTo>
                    <a:pt x="1997398" y="2266267"/>
                  </a:lnTo>
                  <a:lnTo>
                    <a:pt x="2033478" y="2239418"/>
                  </a:lnTo>
                  <a:lnTo>
                    <a:pt x="2068543" y="2211335"/>
                  </a:lnTo>
                  <a:lnTo>
                    <a:pt x="2102560" y="2182049"/>
                  </a:lnTo>
                  <a:lnTo>
                    <a:pt x="2135496" y="2151594"/>
                  </a:lnTo>
                  <a:lnTo>
                    <a:pt x="2167320" y="2120001"/>
                  </a:lnTo>
                  <a:lnTo>
                    <a:pt x="2197998" y="2087304"/>
                  </a:lnTo>
                  <a:lnTo>
                    <a:pt x="2227497" y="2053534"/>
                  </a:lnTo>
                  <a:lnTo>
                    <a:pt x="2255785" y="2018723"/>
                  </a:lnTo>
                  <a:lnTo>
                    <a:pt x="2282830" y="1982905"/>
                  </a:lnTo>
                  <a:lnTo>
                    <a:pt x="2308599" y="1946112"/>
                  </a:lnTo>
                  <a:lnTo>
                    <a:pt x="2333059" y="1908375"/>
                  </a:lnTo>
                  <a:lnTo>
                    <a:pt x="2356177" y="1869728"/>
                  </a:lnTo>
                  <a:lnTo>
                    <a:pt x="2377921" y="1830203"/>
                  </a:lnTo>
                  <a:lnTo>
                    <a:pt x="2398258" y="1789832"/>
                  </a:lnTo>
                  <a:lnTo>
                    <a:pt x="2417156" y="1748647"/>
                  </a:lnTo>
                  <a:lnTo>
                    <a:pt x="2434582" y="1706682"/>
                  </a:lnTo>
                  <a:lnTo>
                    <a:pt x="2450503" y="1663968"/>
                  </a:lnTo>
                  <a:lnTo>
                    <a:pt x="2464886" y="1620538"/>
                  </a:lnTo>
                  <a:lnTo>
                    <a:pt x="2477700" y="1576424"/>
                  </a:lnTo>
                  <a:lnTo>
                    <a:pt x="2488911" y="1531659"/>
                  </a:lnTo>
                  <a:lnTo>
                    <a:pt x="2498487" y="1486275"/>
                  </a:lnTo>
                  <a:lnTo>
                    <a:pt x="2506395" y="1440304"/>
                  </a:lnTo>
                  <a:lnTo>
                    <a:pt x="2512603" y="1393779"/>
                  </a:lnTo>
                  <a:lnTo>
                    <a:pt x="2517077" y="1346733"/>
                  </a:lnTo>
                  <a:lnTo>
                    <a:pt x="2519785" y="1299196"/>
                  </a:lnTo>
                  <a:lnTo>
                    <a:pt x="2520696" y="1251203"/>
                  </a:lnTo>
                  <a:lnTo>
                    <a:pt x="2519785" y="1203211"/>
                  </a:lnTo>
                  <a:lnTo>
                    <a:pt x="2517077" y="1155674"/>
                  </a:lnTo>
                  <a:lnTo>
                    <a:pt x="2512603" y="1108628"/>
                  </a:lnTo>
                  <a:lnTo>
                    <a:pt x="2506395" y="1062103"/>
                  </a:lnTo>
                  <a:lnTo>
                    <a:pt x="2498487" y="1016132"/>
                  </a:lnTo>
                  <a:lnTo>
                    <a:pt x="2488911" y="970748"/>
                  </a:lnTo>
                  <a:lnTo>
                    <a:pt x="2477700" y="925983"/>
                  </a:lnTo>
                  <a:lnTo>
                    <a:pt x="2464886" y="881869"/>
                  </a:lnTo>
                  <a:lnTo>
                    <a:pt x="2450503" y="838439"/>
                  </a:lnTo>
                  <a:lnTo>
                    <a:pt x="2434582" y="795725"/>
                  </a:lnTo>
                  <a:lnTo>
                    <a:pt x="2417156" y="753760"/>
                  </a:lnTo>
                  <a:lnTo>
                    <a:pt x="2398258" y="712575"/>
                  </a:lnTo>
                  <a:lnTo>
                    <a:pt x="2377921" y="672204"/>
                  </a:lnTo>
                  <a:lnTo>
                    <a:pt x="2356177" y="632679"/>
                  </a:lnTo>
                  <a:lnTo>
                    <a:pt x="2333059" y="594032"/>
                  </a:lnTo>
                  <a:lnTo>
                    <a:pt x="2308599" y="556295"/>
                  </a:lnTo>
                  <a:lnTo>
                    <a:pt x="2282830" y="519502"/>
                  </a:lnTo>
                  <a:lnTo>
                    <a:pt x="2255785" y="483684"/>
                  </a:lnTo>
                  <a:lnTo>
                    <a:pt x="2227497" y="448873"/>
                  </a:lnTo>
                  <a:lnTo>
                    <a:pt x="2197998" y="415103"/>
                  </a:lnTo>
                  <a:lnTo>
                    <a:pt x="2167320" y="382406"/>
                  </a:lnTo>
                  <a:lnTo>
                    <a:pt x="2135496" y="350813"/>
                  </a:lnTo>
                  <a:lnTo>
                    <a:pt x="2102560" y="320358"/>
                  </a:lnTo>
                  <a:lnTo>
                    <a:pt x="2068543" y="291072"/>
                  </a:lnTo>
                  <a:lnTo>
                    <a:pt x="2033478" y="262989"/>
                  </a:lnTo>
                  <a:lnTo>
                    <a:pt x="1997398" y="236140"/>
                  </a:lnTo>
                  <a:lnTo>
                    <a:pt x="1960336" y="210558"/>
                  </a:lnTo>
                  <a:lnTo>
                    <a:pt x="1922324" y="186276"/>
                  </a:lnTo>
                  <a:lnTo>
                    <a:pt x="1883394" y="163326"/>
                  </a:lnTo>
                  <a:lnTo>
                    <a:pt x="1843580" y="141739"/>
                  </a:lnTo>
                  <a:lnTo>
                    <a:pt x="1802914" y="121549"/>
                  </a:lnTo>
                  <a:lnTo>
                    <a:pt x="1761429" y="102789"/>
                  </a:lnTo>
                  <a:lnTo>
                    <a:pt x="1719157" y="85489"/>
                  </a:lnTo>
                  <a:lnTo>
                    <a:pt x="1676131" y="69684"/>
                  </a:lnTo>
                  <a:lnTo>
                    <a:pt x="1632383" y="55404"/>
                  </a:lnTo>
                  <a:lnTo>
                    <a:pt x="1587947" y="42683"/>
                  </a:lnTo>
                  <a:lnTo>
                    <a:pt x="1542854" y="31553"/>
                  </a:lnTo>
                  <a:lnTo>
                    <a:pt x="1497138" y="22047"/>
                  </a:lnTo>
                  <a:lnTo>
                    <a:pt x="1450831" y="14196"/>
                  </a:lnTo>
                  <a:lnTo>
                    <a:pt x="1403966" y="8034"/>
                  </a:lnTo>
                  <a:lnTo>
                    <a:pt x="1356575" y="3592"/>
                  </a:lnTo>
                  <a:lnTo>
                    <a:pt x="1308692" y="903"/>
                  </a:lnTo>
                  <a:lnTo>
                    <a:pt x="1260348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6978" y="2826258"/>
              <a:ext cx="2520950" cy="2502535"/>
            </a:xfrm>
            <a:custGeom>
              <a:avLst/>
              <a:gdLst/>
              <a:ahLst/>
              <a:cxnLst/>
              <a:rect l="l" t="t" r="r" b="b"/>
              <a:pathLst>
                <a:path w="2520950" h="2502535">
                  <a:moveTo>
                    <a:pt x="0" y="1251203"/>
                  </a:moveTo>
                  <a:lnTo>
                    <a:pt x="910" y="1203211"/>
                  </a:lnTo>
                  <a:lnTo>
                    <a:pt x="3618" y="1155674"/>
                  </a:lnTo>
                  <a:lnTo>
                    <a:pt x="8092" y="1108628"/>
                  </a:lnTo>
                  <a:lnTo>
                    <a:pt x="14300" y="1062103"/>
                  </a:lnTo>
                  <a:lnTo>
                    <a:pt x="22208" y="1016132"/>
                  </a:lnTo>
                  <a:lnTo>
                    <a:pt x="31784" y="970748"/>
                  </a:lnTo>
                  <a:lnTo>
                    <a:pt x="42995" y="925983"/>
                  </a:lnTo>
                  <a:lnTo>
                    <a:pt x="55809" y="881869"/>
                  </a:lnTo>
                  <a:lnTo>
                    <a:pt x="70192" y="838439"/>
                  </a:lnTo>
                  <a:lnTo>
                    <a:pt x="86113" y="795725"/>
                  </a:lnTo>
                  <a:lnTo>
                    <a:pt x="103539" y="753760"/>
                  </a:lnTo>
                  <a:lnTo>
                    <a:pt x="122437" y="712575"/>
                  </a:lnTo>
                  <a:lnTo>
                    <a:pt x="142774" y="672204"/>
                  </a:lnTo>
                  <a:lnTo>
                    <a:pt x="164518" y="632679"/>
                  </a:lnTo>
                  <a:lnTo>
                    <a:pt x="187636" y="594032"/>
                  </a:lnTo>
                  <a:lnTo>
                    <a:pt x="212096" y="556295"/>
                  </a:lnTo>
                  <a:lnTo>
                    <a:pt x="237865" y="519502"/>
                  </a:lnTo>
                  <a:lnTo>
                    <a:pt x="264910" y="483684"/>
                  </a:lnTo>
                  <a:lnTo>
                    <a:pt x="293198" y="448873"/>
                  </a:lnTo>
                  <a:lnTo>
                    <a:pt x="322697" y="415103"/>
                  </a:lnTo>
                  <a:lnTo>
                    <a:pt x="353375" y="382406"/>
                  </a:lnTo>
                  <a:lnTo>
                    <a:pt x="385199" y="350813"/>
                  </a:lnTo>
                  <a:lnTo>
                    <a:pt x="418135" y="320358"/>
                  </a:lnTo>
                  <a:lnTo>
                    <a:pt x="452152" y="291072"/>
                  </a:lnTo>
                  <a:lnTo>
                    <a:pt x="487217" y="262989"/>
                  </a:lnTo>
                  <a:lnTo>
                    <a:pt x="523297" y="236140"/>
                  </a:lnTo>
                  <a:lnTo>
                    <a:pt x="560359" y="210558"/>
                  </a:lnTo>
                  <a:lnTo>
                    <a:pt x="598371" y="186276"/>
                  </a:lnTo>
                  <a:lnTo>
                    <a:pt x="637301" y="163326"/>
                  </a:lnTo>
                  <a:lnTo>
                    <a:pt x="677115" y="141739"/>
                  </a:lnTo>
                  <a:lnTo>
                    <a:pt x="717781" y="121549"/>
                  </a:lnTo>
                  <a:lnTo>
                    <a:pt x="759266" y="102789"/>
                  </a:lnTo>
                  <a:lnTo>
                    <a:pt x="801538" y="85489"/>
                  </a:lnTo>
                  <a:lnTo>
                    <a:pt x="844564" y="69684"/>
                  </a:lnTo>
                  <a:lnTo>
                    <a:pt x="888312" y="55404"/>
                  </a:lnTo>
                  <a:lnTo>
                    <a:pt x="932748" y="42683"/>
                  </a:lnTo>
                  <a:lnTo>
                    <a:pt x="977841" y="31553"/>
                  </a:lnTo>
                  <a:lnTo>
                    <a:pt x="1023557" y="22047"/>
                  </a:lnTo>
                  <a:lnTo>
                    <a:pt x="1069864" y="14196"/>
                  </a:lnTo>
                  <a:lnTo>
                    <a:pt x="1116729" y="8034"/>
                  </a:lnTo>
                  <a:lnTo>
                    <a:pt x="1164120" y="3592"/>
                  </a:lnTo>
                  <a:lnTo>
                    <a:pt x="1212003" y="903"/>
                  </a:lnTo>
                  <a:lnTo>
                    <a:pt x="1260348" y="0"/>
                  </a:lnTo>
                  <a:lnTo>
                    <a:pt x="1308692" y="903"/>
                  </a:lnTo>
                  <a:lnTo>
                    <a:pt x="1356575" y="3592"/>
                  </a:lnTo>
                  <a:lnTo>
                    <a:pt x="1403966" y="8034"/>
                  </a:lnTo>
                  <a:lnTo>
                    <a:pt x="1450831" y="14196"/>
                  </a:lnTo>
                  <a:lnTo>
                    <a:pt x="1497138" y="22047"/>
                  </a:lnTo>
                  <a:lnTo>
                    <a:pt x="1542854" y="31553"/>
                  </a:lnTo>
                  <a:lnTo>
                    <a:pt x="1587947" y="42683"/>
                  </a:lnTo>
                  <a:lnTo>
                    <a:pt x="1632383" y="55404"/>
                  </a:lnTo>
                  <a:lnTo>
                    <a:pt x="1676131" y="69684"/>
                  </a:lnTo>
                  <a:lnTo>
                    <a:pt x="1719157" y="85489"/>
                  </a:lnTo>
                  <a:lnTo>
                    <a:pt x="1761429" y="102789"/>
                  </a:lnTo>
                  <a:lnTo>
                    <a:pt x="1802914" y="121549"/>
                  </a:lnTo>
                  <a:lnTo>
                    <a:pt x="1843580" y="141739"/>
                  </a:lnTo>
                  <a:lnTo>
                    <a:pt x="1883394" y="163326"/>
                  </a:lnTo>
                  <a:lnTo>
                    <a:pt x="1922324" y="186276"/>
                  </a:lnTo>
                  <a:lnTo>
                    <a:pt x="1960336" y="210558"/>
                  </a:lnTo>
                  <a:lnTo>
                    <a:pt x="1997398" y="236140"/>
                  </a:lnTo>
                  <a:lnTo>
                    <a:pt x="2033478" y="262989"/>
                  </a:lnTo>
                  <a:lnTo>
                    <a:pt x="2068543" y="291072"/>
                  </a:lnTo>
                  <a:lnTo>
                    <a:pt x="2102560" y="320358"/>
                  </a:lnTo>
                  <a:lnTo>
                    <a:pt x="2135496" y="350813"/>
                  </a:lnTo>
                  <a:lnTo>
                    <a:pt x="2167320" y="382406"/>
                  </a:lnTo>
                  <a:lnTo>
                    <a:pt x="2197998" y="415103"/>
                  </a:lnTo>
                  <a:lnTo>
                    <a:pt x="2227497" y="448873"/>
                  </a:lnTo>
                  <a:lnTo>
                    <a:pt x="2255785" y="483684"/>
                  </a:lnTo>
                  <a:lnTo>
                    <a:pt x="2282830" y="519502"/>
                  </a:lnTo>
                  <a:lnTo>
                    <a:pt x="2308599" y="556295"/>
                  </a:lnTo>
                  <a:lnTo>
                    <a:pt x="2333059" y="594032"/>
                  </a:lnTo>
                  <a:lnTo>
                    <a:pt x="2356177" y="632679"/>
                  </a:lnTo>
                  <a:lnTo>
                    <a:pt x="2377921" y="672204"/>
                  </a:lnTo>
                  <a:lnTo>
                    <a:pt x="2398258" y="712575"/>
                  </a:lnTo>
                  <a:lnTo>
                    <a:pt x="2417156" y="753760"/>
                  </a:lnTo>
                  <a:lnTo>
                    <a:pt x="2434582" y="795725"/>
                  </a:lnTo>
                  <a:lnTo>
                    <a:pt x="2450503" y="838439"/>
                  </a:lnTo>
                  <a:lnTo>
                    <a:pt x="2464886" y="881869"/>
                  </a:lnTo>
                  <a:lnTo>
                    <a:pt x="2477700" y="925983"/>
                  </a:lnTo>
                  <a:lnTo>
                    <a:pt x="2488911" y="970748"/>
                  </a:lnTo>
                  <a:lnTo>
                    <a:pt x="2498487" y="1016132"/>
                  </a:lnTo>
                  <a:lnTo>
                    <a:pt x="2506395" y="1062103"/>
                  </a:lnTo>
                  <a:lnTo>
                    <a:pt x="2512603" y="1108628"/>
                  </a:lnTo>
                  <a:lnTo>
                    <a:pt x="2517077" y="1155674"/>
                  </a:lnTo>
                  <a:lnTo>
                    <a:pt x="2519785" y="1203211"/>
                  </a:lnTo>
                  <a:lnTo>
                    <a:pt x="2520696" y="1251203"/>
                  </a:lnTo>
                  <a:lnTo>
                    <a:pt x="2519785" y="1299196"/>
                  </a:lnTo>
                  <a:lnTo>
                    <a:pt x="2517077" y="1346733"/>
                  </a:lnTo>
                  <a:lnTo>
                    <a:pt x="2512603" y="1393779"/>
                  </a:lnTo>
                  <a:lnTo>
                    <a:pt x="2506395" y="1440304"/>
                  </a:lnTo>
                  <a:lnTo>
                    <a:pt x="2498487" y="1486275"/>
                  </a:lnTo>
                  <a:lnTo>
                    <a:pt x="2488911" y="1531659"/>
                  </a:lnTo>
                  <a:lnTo>
                    <a:pt x="2477700" y="1576424"/>
                  </a:lnTo>
                  <a:lnTo>
                    <a:pt x="2464886" y="1620538"/>
                  </a:lnTo>
                  <a:lnTo>
                    <a:pt x="2450503" y="1663968"/>
                  </a:lnTo>
                  <a:lnTo>
                    <a:pt x="2434582" y="1706682"/>
                  </a:lnTo>
                  <a:lnTo>
                    <a:pt x="2417156" y="1748647"/>
                  </a:lnTo>
                  <a:lnTo>
                    <a:pt x="2398258" y="1789832"/>
                  </a:lnTo>
                  <a:lnTo>
                    <a:pt x="2377921" y="1830203"/>
                  </a:lnTo>
                  <a:lnTo>
                    <a:pt x="2356177" y="1869728"/>
                  </a:lnTo>
                  <a:lnTo>
                    <a:pt x="2333059" y="1908375"/>
                  </a:lnTo>
                  <a:lnTo>
                    <a:pt x="2308599" y="1946112"/>
                  </a:lnTo>
                  <a:lnTo>
                    <a:pt x="2282830" y="1982905"/>
                  </a:lnTo>
                  <a:lnTo>
                    <a:pt x="2255785" y="2018723"/>
                  </a:lnTo>
                  <a:lnTo>
                    <a:pt x="2227497" y="2053534"/>
                  </a:lnTo>
                  <a:lnTo>
                    <a:pt x="2197998" y="2087304"/>
                  </a:lnTo>
                  <a:lnTo>
                    <a:pt x="2167320" y="2120001"/>
                  </a:lnTo>
                  <a:lnTo>
                    <a:pt x="2135496" y="2151594"/>
                  </a:lnTo>
                  <a:lnTo>
                    <a:pt x="2102560" y="2182049"/>
                  </a:lnTo>
                  <a:lnTo>
                    <a:pt x="2068543" y="2211335"/>
                  </a:lnTo>
                  <a:lnTo>
                    <a:pt x="2033478" y="2239418"/>
                  </a:lnTo>
                  <a:lnTo>
                    <a:pt x="1997398" y="2266267"/>
                  </a:lnTo>
                  <a:lnTo>
                    <a:pt x="1960336" y="2291849"/>
                  </a:lnTo>
                  <a:lnTo>
                    <a:pt x="1922324" y="2316131"/>
                  </a:lnTo>
                  <a:lnTo>
                    <a:pt x="1883394" y="2339081"/>
                  </a:lnTo>
                  <a:lnTo>
                    <a:pt x="1843580" y="2360668"/>
                  </a:lnTo>
                  <a:lnTo>
                    <a:pt x="1802914" y="2380858"/>
                  </a:lnTo>
                  <a:lnTo>
                    <a:pt x="1761429" y="2399618"/>
                  </a:lnTo>
                  <a:lnTo>
                    <a:pt x="1719157" y="2416918"/>
                  </a:lnTo>
                  <a:lnTo>
                    <a:pt x="1676131" y="2432723"/>
                  </a:lnTo>
                  <a:lnTo>
                    <a:pt x="1632383" y="2447003"/>
                  </a:lnTo>
                  <a:lnTo>
                    <a:pt x="1587947" y="2459724"/>
                  </a:lnTo>
                  <a:lnTo>
                    <a:pt x="1542854" y="2470854"/>
                  </a:lnTo>
                  <a:lnTo>
                    <a:pt x="1497138" y="2480360"/>
                  </a:lnTo>
                  <a:lnTo>
                    <a:pt x="1450831" y="2488211"/>
                  </a:lnTo>
                  <a:lnTo>
                    <a:pt x="1403966" y="2494373"/>
                  </a:lnTo>
                  <a:lnTo>
                    <a:pt x="1356575" y="2498815"/>
                  </a:lnTo>
                  <a:lnTo>
                    <a:pt x="1308692" y="2501504"/>
                  </a:lnTo>
                  <a:lnTo>
                    <a:pt x="1260348" y="2502407"/>
                  </a:lnTo>
                  <a:lnTo>
                    <a:pt x="1212003" y="2501504"/>
                  </a:lnTo>
                  <a:lnTo>
                    <a:pt x="1164120" y="2498815"/>
                  </a:lnTo>
                  <a:lnTo>
                    <a:pt x="1116729" y="2494373"/>
                  </a:lnTo>
                  <a:lnTo>
                    <a:pt x="1069864" y="2488211"/>
                  </a:lnTo>
                  <a:lnTo>
                    <a:pt x="1023557" y="2480360"/>
                  </a:lnTo>
                  <a:lnTo>
                    <a:pt x="977841" y="2470854"/>
                  </a:lnTo>
                  <a:lnTo>
                    <a:pt x="932748" y="2459724"/>
                  </a:lnTo>
                  <a:lnTo>
                    <a:pt x="888312" y="2447003"/>
                  </a:lnTo>
                  <a:lnTo>
                    <a:pt x="844564" y="2432723"/>
                  </a:lnTo>
                  <a:lnTo>
                    <a:pt x="801538" y="2416918"/>
                  </a:lnTo>
                  <a:lnTo>
                    <a:pt x="759266" y="2399618"/>
                  </a:lnTo>
                  <a:lnTo>
                    <a:pt x="717781" y="2380858"/>
                  </a:lnTo>
                  <a:lnTo>
                    <a:pt x="677115" y="2360668"/>
                  </a:lnTo>
                  <a:lnTo>
                    <a:pt x="637301" y="2339081"/>
                  </a:lnTo>
                  <a:lnTo>
                    <a:pt x="598371" y="2316131"/>
                  </a:lnTo>
                  <a:lnTo>
                    <a:pt x="560359" y="2291849"/>
                  </a:lnTo>
                  <a:lnTo>
                    <a:pt x="523297" y="2266267"/>
                  </a:lnTo>
                  <a:lnTo>
                    <a:pt x="487217" y="2239418"/>
                  </a:lnTo>
                  <a:lnTo>
                    <a:pt x="452152" y="2211335"/>
                  </a:lnTo>
                  <a:lnTo>
                    <a:pt x="418135" y="2182049"/>
                  </a:lnTo>
                  <a:lnTo>
                    <a:pt x="385199" y="2151594"/>
                  </a:lnTo>
                  <a:lnTo>
                    <a:pt x="353375" y="2120001"/>
                  </a:lnTo>
                  <a:lnTo>
                    <a:pt x="322697" y="2087304"/>
                  </a:lnTo>
                  <a:lnTo>
                    <a:pt x="293198" y="2053534"/>
                  </a:lnTo>
                  <a:lnTo>
                    <a:pt x="264910" y="2018723"/>
                  </a:lnTo>
                  <a:lnTo>
                    <a:pt x="237865" y="1982905"/>
                  </a:lnTo>
                  <a:lnTo>
                    <a:pt x="212096" y="1946112"/>
                  </a:lnTo>
                  <a:lnTo>
                    <a:pt x="187636" y="1908375"/>
                  </a:lnTo>
                  <a:lnTo>
                    <a:pt x="164518" y="1869728"/>
                  </a:lnTo>
                  <a:lnTo>
                    <a:pt x="142774" y="1830203"/>
                  </a:lnTo>
                  <a:lnTo>
                    <a:pt x="122437" y="1789832"/>
                  </a:lnTo>
                  <a:lnTo>
                    <a:pt x="103539" y="1748647"/>
                  </a:lnTo>
                  <a:lnTo>
                    <a:pt x="86113" y="1706682"/>
                  </a:lnTo>
                  <a:lnTo>
                    <a:pt x="70192" y="1663968"/>
                  </a:lnTo>
                  <a:lnTo>
                    <a:pt x="55809" y="1620538"/>
                  </a:lnTo>
                  <a:lnTo>
                    <a:pt x="42995" y="1576424"/>
                  </a:lnTo>
                  <a:lnTo>
                    <a:pt x="31784" y="1531659"/>
                  </a:lnTo>
                  <a:lnTo>
                    <a:pt x="22208" y="1486275"/>
                  </a:lnTo>
                  <a:lnTo>
                    <a:pt x="14300" y="1440304"/>
                  </a:lnTo>
                  <a:lnTo>
                    <a:pt x="8092" y="1393779"/>
                  </a:lnTo>
                  <a:lnTo>
                    <a:pt x="3618" y="1346733"/>
                  </a:lnTo>
                  <a:lnTo>
                    <a:pt x="910" y="1299196"/>
                  </a:lnTo>
                  <a:lnTo>
                    <a:pt x="0" y="1251203"/>
                  </a:lnTo>
                  <a:close/>
                </a:path>
              </a:pathLst>
            </a:custGeom>
            <a:ln w="50292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226564" y="5077961"/>
              <a:ext cx="0" cy="368300"/>
            </a:xfrm>
            <a:custGeom>
              <a:avLst/>
              <a:gdLst/>
              <a:ahLst/>
              <a:cxnLst/>
              <a:rect l="l" t="t" r="r" b="b"/>
              <a:pathLst>
                <a:path w="0" h="368300">
                  <a:moveTo>
                    <a:pt x="0" y="367715"/>
                  </a:moveTo>
                  <a:lnTo>
                    <a:pt x="0" y="0"/>
                  </a:lnTo>
                </a:path>
              </a:pathLst>
            </a:custGeom>
            <a:ln w="88392">
              <a:solidFill>
                <a:srgbClr val="4BACC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093988" y="4856981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30" h="265429">
                  <a:moveTo>
                    <a:pt x="132575" y="0"/>
                  </a:moveTo>
                  <a:lnTo>
                    <a:pt x="0" y="265188"/>
                  </a:lnTo>
                  <a:lnTo>
                    <a:pt x="265175" y="265175"/>
                  </a:lnTo>
                  <a:lnTo>
                    <a:pt x="132575" y="0"/>
                  </a:lnTo>
                  <a:close/>
                </a:path>
              </a:pathLst>
            </a:custGeom>
            <a:solidFill>
              <a:srgbClr val="4BAC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226564" y="4488173"/>
              <a:ext cx="0" cy="368300"/>
            </a:xfrm>
            <a:custGeom>
              <a:avLst/>
              <a:gdLst/>
              <a:ahLst/>
              <a:cxnLst/>
              <a:rect l="l" t="t" r="r" b="b"/>
              <a:pathLst>
                <a:path w="0" h="368300">
                  <a:moveTo>
                    <a:pt x="0" y="367715"/>
                  </a:moveTo>
                  <a:lnTo>
                    <a:pt x="0" y="0"/>
                  </a:lnTo>
                </a:path>
              </a:pathLst>
            </a:custGeom>
            <a:ln w="88392">
              <a:solidFill>
                <a:srgbClr val="4BACC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093988" y="4267193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30" h="265429">
                  <a:moveTo>
                    <a:pt x="132575" y="0"/>
                  </a:moveTo>
                  <a:lnTo>
                    <a:pt x="0" y="265188"/>
                  </a:lnTo>
                  <a:lnTo>
                    <a:pt x="265175" y="265175"/>
                  </a:lnTo>
                  <a:lnTo>
                    <a:pt x="132575" y="0"/>
                  </a:lnTo>
                  <a:close/>
                </a:path>
              </a:pathLst>
            </a:custGeom>
            <a:solidFill>
              <a:srgbClr val="4BAC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267712" y="4277867"/>
              <a:ext cx="365125" cy="0"/>
            </a:xfrm>
            <a:custGeom>
              <a:avLst/>
              <a:gdLst/>
              <a:ahLst/>
              <a:cxnLst/>
              <a:rect l="l" t="t" r="r" b="b"/>
              <a:pathLst>
                <a:path w="365125" h="0">
                  <a:moveTo>
                    <a:pt x="0" y="0"/>
                  </a:moveTo>
                  <a:lnTo>
                    <a:pt x="365010" y="0"/>
                  </a:lnTo>
                </a:path>
              </a:pathLst>
            </a:custGeom>
            <a:ln w="88392">
              <a:solidFill>
                <a:srgbClr val="4BACC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588521" y="4145268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30" h="265429">
                  <a:moveTo>
                    <a:pt x="12" y="0"/>
                  </a:moveTo>
                  <a:lnTo>
                    <a:pt x="0" y="265176"/>
                  </a:lnTo>
                  <a:lnTo>
                    <a:pt x="265188" y="13260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4BAC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868167" y="3909053"/>
              <a:ext cx="0" cy="368300"/>
            </a:xfrm>
            <a:custGeom>
              <a:avLst/>
              <a:gdLst/>
              <a:ahLst/>
              <a:cxnLst/>
              <a:rect l="l" t="t" r="r" b="b"/>
              <a:pathLst>
                <a:path w="0" h="368300">
                  <a:moveTo>
                    <a:pt x="0" y="367715"/>
                  </a:moveTo>
                  <a:lnTo>
                    <a:pt x="0" y="0"/>
                  </a:lnTo>
                </a:path>
              </a:pathLst>
            </a:custGeom>
            <a:ln w="88392">
              <a:solidFill>
                <a:srgbClr val="4BACC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735592" y="3688073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30" h="265429">
                  <a:moveTo>
                    <a:pt x="132575" y="0"/>
                  </a:moveTo>
                  <a:lnTo>
                    <a:pt x="0" y="265188"/>
                  </a:lnTo>
                  <a:lnTo>
                    <a:pt x="265175" y="265176"/>
                  </a:lnTo>
                  <a:lnTo>
                    <a:pt x="132575" y="0"/>
                  </a:lnTo>
                  <a:close/>
                </a:path>
              </a:pathLst>
            </a:custGeom>
            <a:solidFill>
              <a:srgbClr val="4BAC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449069" y="3686556"/>
              <a:ext cx="365125" cy="0"/>
            </a:xfrm>
            <a:custGeom>
              <a:avLst/>
              <a:gdLst/>
              <a:ahLst/>
              <a:cxnLst/>
              <a:rect l="l" t="t" r="r" b="b"/>
              <a:pathLst>
                <a:path w="365125" h="0">
                  <a:moveTo>
                    <a:pt x="365010" y="0"/>
                  </a:moveTo>
                  <a:lnTo>
                    <a:pt x="0" y="0"/>
                  </a:lnTo>
                </a:path>
              </a:pathLst>
            </a:custGeom>
            <a:ln w="88392">
              <a:solidFill>
                <a:srgbClr val="4BACC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228094" y="3553956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30" h="265429">
                  <a:moveTo>
                    <a:pt x="265163" y="0"/>
                  </a:moveTo>
                  <a:lnTo>
                    <a:pt x="0" y="132600"/>
                  </a:lnTo>
                  <a:lnTo>
                    <a:pt x="265175" y="265176"/>
                  </a:lnTo>
                  <a:lnTo>
                    <a:pt x="265163" y="0"/>
                  </a:lnTo>
                  <a:close/>
                </a:path>
              </a:pathLst>
            </a:custGeom>
            <a:solidFill>
              <a:srgbClr val="4BAC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828801" y="3686556"/>
              <a:ext cx="365125" cy="0"/>
            </a:xfrm>
            <a:custGeom>
              <a:avLst/>
              <a:gdLst/>
              <a:ahLst/>
              <a:cxnLst/>
              <a:rect l="l" t="t" r="r" b="b"/>
              <a:pathLst>
                <a:path w="365125" h="0">
                  <a:moveTo>
                    <a:pt x="365010" y="0"/>
                  </a:moveTo>
                  <a:lnTo>
                    <a:pt x="0" y="0"/>
                  </a:lnTo>
                </a:path>
              </a:pathLst>
            </a:custGeom>
            <a:ln w="88392">
              <a:solidFill>
                <a:srgbClr val="4BACC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607813" y="3553956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30" h="265429">
                  <a:moveTo>
                    <a:pt x="265175" y="0"/>
                  </a:moveTo>
                  <a:lnTo>
                    <a:pt x="0" y="132600"/>
                  </a:lnTo>
                  <a:lnTo>
                    <a:pt x="265188" y="265176"/>
                  </a:lnTo>
                  <a:lnTo>
                    <a:pt x="265175" y="0"/>
                  </a:lnTo>
                  <a:close/>
                </a:path>
              </a:pathLst>
            </a:custGeom>
            <a:solidFill>
              <a:srgbClr val="4BAC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590339" y="3314682"/>
              <a:ext cx="4445" cy="368300"/>
            </a:xfrm>
            <a:custGeom>
              <a:avLst/>
              <a:gdLst/>
              <a:ahLst/>
              <a:cxnLst/>
              <a:rect l="l" t="t" r="r" b="b"/>
              <a:pathLst>
                <a:path w="4444" h="368300">
                  <a:moveTo>
                    <a:pt x="1943" y="-44196"/>
                  </a:moveTo>
                  <a:lnTo>
                    <a:pt x="1943" y="411924"/>
                  </a:lnTo>
                </a:path>
              </a:pathLst>
            </a:custGeom>
            <a:ln w="92278">
              <a:solidFill>
                <a:srgbClr val="4BACC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458215" y="3093714"/>
              <a:ext cx="265430" cy="266700"/>
            </a:xfrm>
            <a:custGeom>
              <a:avLst/>
              <a:gdLst/>
              <a:ahLst/>
              <a:cxnLst/>
              <a:rect l="l" t="t" r="r" b="b"/>
              <a:pathLst>
                <a:path w="265430" h="266700">
                  <a:moveTo>
                    <a:pt x="129794" y="0"/>
                  </a:moveTo>
                  <a:lnTo>
                    <a:pt x="0" y="266560"/>
                  </a:lnTo>
                  <a:lnTo>
                    <a:pt x="265163" y="263766"/>
                  </a:lnTo>
                  <a:lnTo>
                    <a:pt x="129794" y="0"/>
                  </a:lnTo>
                  <a:close/>
                </a:path>
              </a:pathLst>
            </a:custGeom>
            <a:solidFill>
              <a:srgbClr val="4BAC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630680" y="3089737"/>
              <a:ext cx="365125" cy="3810"/>
            </a:xfrm>
            <a:custGeom>
              <a:avLst/>
              <a:gdLst/>
              <a:ahLst/>
              <a:cxnLst/>
              <a:rect l="l" t="t" r="r" b="b"/>
              <a:pathLst>
                <a:path w="365125" h="3810">
                  <a:moveTo>
                    <a:pt x="-44196" y="1739"/>
                  </a:moveTo>
                  <a:lnTo>
                    <a:pt x="409219" y="1739"/>
                  </a:lnTo>
                </a:path>
              </a:pathLst>
            </a:custGeom>
            <a:ln w="91871">
              <a:solidFill>
                <a:srgbClr val="4BACC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950239" y="2957584"/>
              <a:ext cx="266700" cy="265430"/>
            </a:xfrm>
            <a:custGeom>
              <a:avLst/>
              <a:gdLst/>
              <a:ahLst/>
              <a:cxnLst/>
              <a:rect l="l" t="t" r="r" b="b"/>
              <a:pathLst>
                <a:path w="266700" h="265430">
                  <a:moveTo>
                    <a:pt x="0" y="0"/>
                  </a:moveTo>
                  <a:lnTo>
                    <a:pt x="2539" y="265163"/>
                  </a:lnTo>
                  <a:lnTo>
                    <a:pt x="266433" y="1300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BAC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226564" y="2740146"/>
              <a:ext cx="0" cy="368300"/>
            </a:xfrm>
            <a:custGeom>
              <a:avLst/>
              <a:gdLst/>
              <a:ahLst/>
              <a:cxnLst/>
              <a:rect l="l" t="t" r="r" b="b"/>
              <a:pathLst>
                <a:path w="0" h="368300">
                  <a:moveTo>
                    <a:pt x="0" y="367715"/>
                  </a:moveTo>
                  <a:lnTo>
                    <a:pt x="0" y="0"/>
                  </a:lnTo>
                </a:path>
              </a:pathLst>
            </a:custGeom>
            <a:ln w="88392">
              <a:solidFill>
                <a:srgbClr val="4BACC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093988" y="2519166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30" h="265430">
                  <a:moveTo>
                    <a:pt x="132575" y="0"/>
                  </a:moveTo>
                  <a:lnTo>
                    <a:pt x="0" y="265188"/>
                  </a:lnTo>
                  <a:lnTo>
                    <a:pt x="265175" y="265175"/>
                  </a:lnTo>
                  <a:lnTo>
                    <a:pt x="132575" y="0"/>
                  </a:lnTo>
                  <a:close/>
                </a:path>
              </a:pathLst>
            </a:custGeom>
            <a:solidFill>
              <a:srgbClr val="4BACC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/>
          <p:nvPr/>
        </p:nvSpPr>
        <p:spPr>
          <a:xfrm>
            <a:off x="588263" y="874777"/>
            <a:ext cx="3601720" cy="539750"/>
          </a:xfrm>
          <a:custGeom>
            <a:avLst/>
            <a:gdLst/>
            <a:ahLst/>
            <a:cxnLst/>
            <a:rect l="l" t="t" r="r" b="b"/>
            <a:pathLst>
              <a:path w="3601720" h="539750">
                <a:moveTo>
                  <a:pt x="3511296" y="0"/>
                </a:moveTo>
                <a:lnTo>
                  <a:pt x="89916" y="0"/>
                </a:lnTo>
                <a:lnTo>
                  <a:pt x="54917" y="7066"/>
                </a:lnTo>
                <a:lnTo>
                  <a:pt x="26336" y="26336"/>
                </a:lnTo>
                <a:lnTo>
                  <a:pt x="7066" y="54917"/>
                </a:lnTo>
                <a:lnTo>
                  <a:pt x="0" y="89915"/>
                </a:lnTo>
                <a:lnTo>
                  <a:pt x="0" y="449579"/>
                </a:lnTo>
                <a:lnTo>
                  <a:pt x="7066" y="484578"/>
                </a:lnTo>
                <a:lnTo>
                  <a:pt x="26336" y="513159"/>
                </a:lnTo>
                <a:lnTo>
                  <a:pt x="54917" y="532429"/>
                </a:lnTo>
                <a:lnTo>
                  <a:pt x="89916" y="539495"/>
                </a:lnTo>
                <a:lnTo>
                  <a:pt x="3511296" y="539495"/>
                </a:lnTo>
                <a:lnTo>
                  <a:pt x="3546294" y="532429"/>
                </a:lnTo>
                <a:lnTo>
                  <a:pt x="3574875" y="513159"/>
                </a:lnTo>
                <a:lnTo>
                  <a:pt x="3594145" y="484578"/>
                </a:lnTo>
                <a:lnTo>
                  <a:pt x="3601212" y="449579"/>
                </a:lnTo>
                <a:lnTo>
                  <a:pt x="3601212" y="89915"/>
                </a:lnTo>
                <a:lnTo>
                  <a:pt x="3594145" y="54917"/>
                </a:lnTo>
                <a:lnTo>
                  <a:pt x="3574875" y="26336"/>
                </a:lnTo>
                <a:lnTo>
                  <a:pt x="3546294" y="7066"/>
                </a:lnTo>
                <a:lnTo>
                  <a:pt x="3511296" y="0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243455" y="994373"/>
            <a:ext cx="4291330" cy="1437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FF"/>
                </a:solidFill>
                <a:latin typeface="Meiryo UI"/>
                <a:cs typeface="Meiryo UI"/>
              </a:rPr>
              <a:t>従来の日本型雇用</a:t>
            </a:r>
            <a:r>
              <a:rPr dirty="0" sz="1800" spc="-5" b="1">
                <a:solidFill>
                  <a:srgbClr val="FFFFFF"/>
                </a:solidFill>
                <a:latin typeface="Meiryo UI"/>
                <a:cs typeface="Meiryo UI"/>
              </a:rPr>
              <a:t>コミュニテ</a:t>
            </a:r>
            <a:r>
              <a:rPr dirty="0" sz="1800" b="1">
                <a:solidFill>
                  <a:srgbClr val="FFFFFF"/>
                </a:solidFill>
                <a:latin typeface="Meiryo UI"/>
                <a:cs typeface="Meiryo UI"/>
              </a:rPr>
              <a:t>ィ</a:t>
            </a:r>
            <a:endParaRPr sz="1800">
              <a:latin typeface="Meiryo UI"/>
              <a:cs typeface="Meiryo UI"/>
            </a:endParaRPr>
          </a:p>
          <a:p>
            <a:pPr algn="ctr">
              <a:lnSpc>
                <a:spcPct val="100000"/>
              </a:lnSpc>
              <a:spcBef>
                <a:spcPts val="1995"/>
              </a:spcBef>
            </a:pPr>
            <a:r>
              <a:rPr dirty="0" sz="1600" spc="-5" b="1">
                <a:latin typeface="Meiryo UI"/>
                <a:cs typeface="Meiryo UI"/>
              </a:rPr>
              <a:t>（事業環境の予見可能性</a:t>
            </a:r>
            <a:r>
              <a:rPr dirty="0" sz="1600" spc="-10" b="1">
                <a:latin typeface="Meiryo UI"/>
                <a:cs typeface="Meiryo UI"/>
              </a:rPr>
              <a:t>が</a:t>
            </a:r>
            <a:r>
              <a:rPr dirty="0" sz="1600" spc="-5" b="1">
                <a:latin typeface="Meiryo UI"/>
                <a:cs typeface="Meiryo UI"/>
              </a:rPr>
              <a:t>高く</a:t>
            </a:r>
            <a:r>
              <a:rPr dirty="0" sz="1600" spc="-10" b="1">
                <a:latin typeface="Meiryo UI"/>
                <a:cs typeface="Meiryo UI"/>
              </a:rPr>
              <a:t>、</a:t>
            </a:r>
            <a:r>
              <a:rPr dirty="0" sz="1600" spc="5" b="1">
                <a:latin typeface="Meiryo UI"/>
                <a:cs typeface="Meiryo UI"/>
              </a:rPr>
              <a:t>安</a:t>
            </a:r>
            <a:r>
              <a:rPr dirty="0" sz="1600" spc="-5" b="1">
                <a:latin typeface="Meiryo UI"/>
                <a:cs typeface="Meiryo UI"/>
              </a:rPr>
              <a:t>定</a:t>
            </a:r>
            <a:r>
              <a:rPr dirty="0" sz="1600" spc="5" b="1">
                <a:latin typeface="Meiryo UI"/>
                <a:cs typeface="Meiryo UI"/>
              </a:rPr>
              <a:t>性</a:t>
            </a:r>
            <a:r>
              <a:rPr dirty="0" sz="1600" b="1">
                <a:latin typeface="Meiryo UI"/>
                <a:cs typeface="Meiryo UI"/>
              </a:rPr>
              <a:t>が</a:t>
            </a:r>
            <a:r>
              <a:rPr dirty="0" sz="1600" spc="-5" b="1">
                <a:latin typeface="Meiryo UI"/>
                <a:cs typeface="Meiryo UI"/>
              </a:rPr>
              <a:t>重要）</a:t>
            </a:r>
            <a:endParaRPr sz="1600">
              <a:latin typeface="Meiryo UI"/>
              <a:cs typeface="Meiryo UI"/>
            </a:endParaRPr>
          </a:p>
          <a:p>
            <a:pPr algn="ctr" marL="558165" marR="551815">
              <a:lnSpc>
                <a:spcPct val="131300"/>
              </a:lnSpc>
            </a:pPr>
            <a:r>
              <a:rPr dirty="0" sz="1600" spc="-5" b="1">
                <a:latin typeface="Meiryo UI"/>
                <a:cs typeface="Meiryo UI"/>
              </a:rPr>
              <a:t>［</a:t>
            </a:r>
            <a:r>
              <a:rPr dirty="0" sz="1600" spc="-35" b="1">
                <a:latin typeface="Meiryo UI"/>
                <a:cs typeface="Meiryo UI"/>
              </a:rPr>
              <a:t> </a:t>
            </a:r>
            <a:r>
              <a:rPr dirty="0" sz="1600" spc="-5" b="1">
                <a:latin typeface="Meiryo UI"/>
                <a:cs typeface="Meiryo UI"/>
              </a:rPr>
              <a:t>新卒一括採用</a:t>
            </a:r>
            <a:r>
              <a:rPr dirty="0" sz="1600" spc="-10" b="1">
                <a:latin typeface="Meiryo UI"/>
                <a:cs typeface="Meiryo UI"/>
              </a:rPr>
              <a:t>が</a:t>
            </a:r>
            <a:r>
              <a:rPr dirty="0" sz="1600" spc="-5" b="1">
                <a:latin typeface="Meiryo UI"/>
                <a:cs typeface="Meiryo UI"/>
              </a:rPr>
              <a:t>基軸：同質性</a:t>
            </a:r>
            <a:r>
              <a:rPr dirty="0" sz="1600" spc="20" b="1">
                <a:latin typeface="Meiryo UI"/>
                <a:cs typeface="Meiryo UI"/>
              </a:rPr>
              <a:t> </a:t>
            </a:r>
            <a:r>
              <a:rPr dirty="0" sz="1600" spc="-5" b="1">
                <a:latin typeface="Meiryo UI"/>
                <a:cs typeface="Meiryo UI"/>
              </a:rPr>
              <a:t>］ </a:t>
            </a:r>
            <a:r>
              <a:rPr dirty="0" sz="1600" spc="-515" b="1">
                <a:latin typeface="Meiryo UI"/>
                <a:cs typeface="Meiryo UI"/>
              </a:rPr>
              <a:t> </a:t>
            </a:r>
            <a:r>
              <a:rPr dirty="0" sz="1600" spc="-5" b="1">
                <a:latin typeface="Meiryo UI"/>
                <a:cs typeface="Meiryo UI"/>
              </a:rPr>
              <a:t>企業主導の</a:t>
            </a:r>
            <a:r>
              <a:rPr dirty="0" sz="1600" spc="-10" b="1">
                <a:latin typeface="Meiryo UI"/>
                <a:cs typeface="Meiryo UI"/>
              </a:rPr>
              <a:t>キ</a:t>
            </a:r>
            <a:r>
              <a:rPr dirty="0" sz="1600" spc="-5" b="1">
                <a:latin typeface="Meiryo UI"/>
                <a:cs typeface="Meiryo UI"/>
              </a:rPr>
              <a:t>ャ</a:t>
            </a:r>
            <a:r>
              <a:rPr dirty="0" sz="1600" spc="-10" b="1">
                <a:latin typeface="Meiryo UI"/>
                <a:cs typeface="Meiryo UI"/>
              </a:rPr>
              <a:t>リ</a:t>
            </a:r>
            <a:r>
              <a:rPr dirty="0" sz="1600" spc="-5" b="1">
                <a:latin typeface="Meiryo UI"/>
                <a:cs typeface="Meiryo UI"/>
              </a:rPr>
              <a:t>ア形成</a:t>
            </a:r>
            <a:endParaRPr sz="1600">
              <a:latin typeface="Meiryo UI"/>
              <a:cs typeface="Meiryo U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677658" y="2519930"/>
            <a:ext cx="3078480" cy="2926080"/>
            <a:chOff x="5677658" y="2519930"/>
            <a:chExt cx="3078480" cy="2926080"/>
          </a:xfrm>
        </p:grpSpPr>
        <p:sp>
          <p:nvSpPr>
            <p:cNvPr id="29" name="object 29"/>
            <p:cNvSpPr/>
            <p:nvPr/>
          </p:nvSpPr>
          <p:spPr>
            <a:xfrm>
              <a:off x="5971793" y="2826257"/>
              <a:ext cx="2519680" cy="2502535"/>
            </a:xfrm>
            <a:custGeom>
              <a:avLst/>
              <a:gdLst/>
              <a:ahLst/>
              <a:cxnLst/>
              <a:rect l="l" t="t" r="r" b="b"/>
              <a:pathLst>
                <a:path w="2519679" h="2502535">
                  <a:moveTo>
                    <a:pt x="1259586" y="0"/>
                  </a:moveTo>
                  <a:lnTo>
                    <a:pt x="1211271" y="903"/>
                  </a:lnTo>
                  <a:lnTo>
                    <a:pt x="1163416" y="3592"/>
                  </a:lnTo>
                  <a:lnTo>
                    <a:pt x="1116054" y="8034"/>
                  </a:lnTo>
                  <a:lnTo>
                    <a:pt x="1069217" y="14196"/>
                  </a:lnTo>
                  <a:lnTo>
                    <a:pt x="1022938" y="22047"/>
                  </a:lnTo>
                  <a:lnTo>
                    <a:pt x="977249" y="31553"/>
                  </a:lnTo>
                  <a:lnTo>
                    <a:pt x="932184" y="42683"/>
                  </a:lnTo>
                  <a:lnTo>
                    <a:pt x="887774" y="55404"/>
                  </a:lnTo>
                  <a:lnTo>
                    <a:pt x="844053" y="69684"/>
                  </a:lnTo>
                  <a:lnTo>
                    <a:pt x="801053" y="85489"/>
                  </a:lnTo>
                  <a:lnTo>
                    <a:pt x="758806" y="102789"/>
                  </a:lnTo>
                  <a:lnTo>
                    <a:pt x="717346" y="121549"/>
                  </a:lnTo>
                  <a:lnTo>
                    <a:pt x="676705" y="141739"/>
                  </a:lnTo>
                  <a:lnTo>
                    <a:pt x="636915" y="163326"/>
                  </a:lnTo>
                  <a:lnTo>
                    <a:pt x="598009" y="186276"/>
                  </a:lnTo>
                  <a:lnTo>
                    <a:pt x="560019" y="210558"/>
                  </a:lnTo>
                  <a:lnTo>
                    <a:pt x="522979" y="236140"/>
                  </a:lnTo>
                  <a:lnTo>
                    <a:pt x="486921" y="262989"/>
                  </a:lnTo>
                  <a:lnTo>
                    <a:pt x="451878" y="291072"/>
                  </a:lnTo>
                  <a:lnTo>
                    <a:pt x="417882" y="320358"/>
                  </a:lnTo>
                  <a:lnTo>
                    <a:pt x="384965" y="350813"/>
                  </a:lnTo>
                  <a:lnTo>
                    <a:pt x="353161" y="382406"/>
                  </a:lnTo>
                  <a:lnTo>
                    <a:pt x="322502" y="415103"/>
                  </a:lnTo>
                  <a:lnTo>
                    <a:pt x="293020" y="448873"/>
                  </a:lnTo>
                  <a:lnTo>
                    <a:pt x="264749" y="483684"/>
                  </a:lnTo>
                  <a:lnTo>
                    <a:pt x="237720" y="519502"/>
                  </a:lnTo>
                  <a:lnTo>
                    <a:pt x="211967" y="556295"/>
                  </a:lnTo>
                  <a:lnTo>
                    <a:pt x="187523" y="594032"/>
                  </a:lnTo>
                  <a:lnTo>
                    <a:pt x="164418" y="632679"/>
                  </a:lnTo>
                  <a:lnTo>
                    <a:pt x="142688" y="672204"/>
                  </a:lnTo>
                  <a:lnTo>
                    <a:pt x="122363" y="712575"/>
                  </a:lnTo>
                  <a:lnTo>
                    <a:pt x="103476" y="753760"/>
                  </a:lnTo>
                  <a:lnTo>
                    <a:pt x="86061" y="795725"/>
                  </a:lnTo>
                  <a:lnTo>
                    <a:pt x="70150" y="838439"/>
                  </a:lnTo>
                  <a:lnTo>
                    <a:pt x="55775" y="881869"/>
                  </a:lnTo>
                  <a:lnTo>
                    <a:pt x="42969" y="925983"/>
                  </a:lnTo>
                  <a:lnTo>
                    <a:pt x="31764" y="970748"/>
                  </a:lnTo>
                  <a:lnTo>
                    <a:pt x="22194" y="1016132"/>
                  </a:lnTo>
                  <a:lnTo>
                    <a:pt x="14291" y="1062103"/>
                  </a:lnTo>
                  <a:lnTo>
                    <a:pt x="8088" y="1108628"/>
                  </a:lnTo>
                  <a:lnTo>
                    <a:pt x="3616" y="1155674"/>
                  </a:lnTo>
                  <a:lnTo>
                    <a:pt x="909" y="1203211"/>
                  </a:lnTo>
                  <a:lnTo>
                    <a:pt x="0" y="1251203"/>
                  </a:lnTo>
                  <a:lnTo>
                    <a:pt x="909" y="1299196"/>
                  </a:lnTo>
                  <a:lnTo>
                    <a:pt x="3616" y="1346733"/>
                  </a:lnTo>
                  <a:lnTo>
                    <a:pt x="8088" y="1393779"/>
                  </a:lnTo>
                  <a:lnTo>
                    <a:pt x="14291" y="1440304"/>
                  </a:lnTo>
                  <a:lnTo>
                    <a:pt x="22194" y="1486275"/>
                  </a:lnTo>
                  <a:lnTo>
                    <a:pt x="31764" y="1531659"/>
                  </a:lnTo>
                  <a:lnTo>
                    <a:pt x="42969" y="1576424"/>
                  </a:lnTo>
                  <a:lnTo>
                    <a:pt x="55775" y="1620538"/>
                  </a:lnTo>
                  <a:lnTo>
                    <a:pt x="70150" y="1663968"/>
                  </a:lnTo>
                  <a:lnTo>
                    <a:pt x="86061" y="1706682"/>
                  </a:lnTo>
                  <a:lnTo>
                    <a:pt x="103476" y="1748647"/>
                  </a:lnTo>
                  <a:lnTo>
                    <a:pt x="122363" y="1789832"/>
                  </a:lnTo>
                  <a:lnTo>
                    <a:pt x="142688" y="1830203"/>
                  </a:lnTo>
                  <a:lnTo>
                    <a:pt x="164418" y="1869728"/>
                  </a:lnTo>
                  <a:lnTo>
                    <a:pt x="187523" y="1908375"/>
                  </a:lnTo>
                  <a:lnTo>
                    <a:pt x="211967" y="1946112"/>
                  </a:lnTo>
                  <a:lnTo>
                    <a:pt x="237720" y="1982905"/>
                  </a:lnTo>
                  <a:lnTo>
                    <a:pt x="264749" y="2018723"/>
                  </a:lnTo>
                  <a:lnTo>
                    <a:pt x="293020" y="2053534"/>
                  </a:lnTo>
                  <a:lnTo>
                    <a:pt x="322502" y="2087304"/>
                  </a:lnTo>
                  <a:lnTo>
                    <a:pt x="353161" y="2120001"/>
                  </a:lnTo>
                  <a:lnTo>
                    <a:pt x="384965" y="2151594"/>
                  </a:lnTo>
                  <a:lnTo>
                    <a:pt x="417882" y="2182049"/>
                  </a:lnTo>
                  <a:lnTo>
                    <a:pt x="451878" y="2211335"/>
                  </a:lnTo>
                  <a:lnTo>
                    <a:pt x="486921" y="2239418"/>
                  </a:lnTo>
                  <a:lnTo>
                    <a:pt x="522979" y="2266267"/>
                  </a:lnTo>
                  <a:lnTo>
                    <a:pt x="560019" y="2291849"/>
                  </a:lnTo>
                  <a:lnTo>
                    <a:pt x="598009" y="2316131"/>
                  </a:lnTo>
                  <a:lnTo>
                    <a:pt x="636915" y="2339081"/>
                  </a:lnTo>
                  <a:lnTo>
                    <a:pt x="676705" y="2360668"/>
                  </a:lnTo>
                  <a:lnTo>
                    <a:pt x="717346" y="2380858"/>
                  </a:lnTo>
                  <a:lnTo>
                    <a:pt x="758806" y="2399618"/>
                  </a:lnTo>
                  <a:lnTo>
                    <a:pt x="801053" y="2416918"/>
                  </a:lnTo>
                  <a:lnTo>
                    <a:pt x="844053" y="2432723"/>
                  </a:lnTo>
                  <a:lnTo>
                    <a:pt x="887774" y="2447003"/>
                  </a:lnTo>
                  <a:lnTo>
                    <a:pt x="932184" y="2459724"/>
                  </a:lnTo>
                  <a:lnTo>
                    <a:pt x="977249" y="2470854"/>
                  </a:lnTo>
                  <a:lnTo>
                    <a:pt x="1022938" y="2480360"/>
                  </a:lnTo>
                  <a:lnTo>
                    <a:pt x="1069217" y="2488211"/>
                  </a:lnTo>
                  <a:lnTo>
                    <a:pt x="1116054" y="2494373"/>
                  </a:lnTo>
                  <a:lnTo>
                    <a:pt x="1163416" y="2498815"/>
                  </a:lnTo>
                  <a:lnTo>
                    <a:pt x="1211271" y="2501504"/>
                  </a:lnTo>
                  <a:lnTo>
                    <a:pt x="1259586" y="2502407"/>
                  </a:lnTo>
                  <a:lnTo>
                    <a:pt x="1307900" y="2501504"/>
                  </a:lnTo>
                  <a:lnTo>
                    <a:pt x="1355755" y="2498815"/>
                  </a:lnTo>
                  <a:lnTo>
                    <a:pt x="1403117" y="2494373"/>
                  </a:lnTo>
                  <a:lnTo>
                    <a:pt x="1449954" y="2488211"/>
                  </a:lnTo>
                  <a:lnTo>
                    <a:pt x="1496233" y="2480360"/>
                  </a:lnTo>
                  <a:lnTo>
                    <a:pt x="1541922" y="2470854"/>
                  </a:lnTo>
                  <a:lnTo>
                    <a:pt x="1586987" y="2459724"/>
                  </a:lnTo>
                  <a:lnTo>
                    <a:pt x="1631397" y="2447003"/>
                  </a:lnTo>
                  <a:lnTo>
                    <a:pt x="1675118" y="2432723"/>
                  </a:lnTo>
                  <a:lnTo>
                    <a:pt x="1718118" y="2416918"/>
                  </a:lnTo>
                  <a:lnTo>
                    <a:pt x="1760365" y="2399618"/>
                  </a:lnTo>
                  <a:lnTo>
                    <a:pt x="1801825" y="2380858"/>
                  </a:lnTo>
                  <a:lnTo>
                    <a:pt x="1842466" y="2360668"/>
                  </a:lnTo>
                  <a:lnTo>
                    <a:pt x="1882256" y="2339081"/>
                  </a:lnTo>
                  <a:lnTo>
                    <a:pt x="1921162" y="2316131"/>
                  </a:lnTo>
                  <a:lnTo>
                    <a:pt x="1959152" y="2291849"/>
                  </a:lnTo>
                  <a:lnTo>
                    <a:pt x="1996192" y="2266267"/>
                  </a:lnTo>
                  <a:lnTo>
                    <a:pt x="2032250" y="2239418"/>
                  </a:lnTo>
                  <a:lnTo>
                    <a:pt x="2067293" y="2211335"/>
                  </a:lnTo>
                  <a:lnTo>
                    <a:pt x="2101289" y="2182049"/>
                  </a:lnTo>
                  <a:lnTo>
                    <a:pt x="2134206" y="2151594"/>
                  </a:lnTo>
                  <a:lnTo>
                    <a:pt x="2166010" y="2120001"/>
                  </a:lnTo>
                  <a:lnTo>
                    <a:pt x="2196669" y="2087304"/>
                  </a:lnTo>
                  <a:lnTo>
                    <a:pt x="2226151" y="2053534"/>
                  </a:lnTo>
                  <a:lnTo>
                    <a:pt x="2254422" y="2018723"/>
                  </a:lnTo>
                  <a:lnTo>
                    <a:pt x="2281451" y="1982905"/>
                  </a:lnTo>
                  <a:lnTo>
                    <a:pt x="2307204" y="1946112"/>
                  </a:lnTo>
                  <a:lnTo>
                    <a:pt x="2331648" y="1908375"/>
                  </a:lnTo>
                  <a:lnTo>
                    <a:pt x="2354753" y="1869728"/>
                  </a:lnTo>
                  <a:lnTo>
                    <a:pt x="2376483" y="1830203"/>
                  </a:lnTo>
                  <a:lnTo>
                    <a:pt x="2396808" y="1789832"/>
                  </a:lnTo>
                  <a:lnTo>
                    <a:pt x="2415695" y="1748647"/>
                  </a:lnTo>
                  <a:lnTo>
                    <a:pt x="2433110" y="1706682"/>
                  </a:lnTo>
                  <a:lnTo>
                    <a:pt x="2449021" y="1663968"/>
                  </a:lnTo>
                  <a:lnTo>
                    <a:pt x="2463396" y="1620538"/>
                  </a:lnTo>
                  <a:lnTo>
                    <a:pt x="2476202" y="1576424"/>
                  </a:lnTo>
                  <a:lnTo>
                    <a:pt x="2487407" y="1531659"/>
                  </a:lnTo>
                  <a:lnTo>
                    <a:pt x="2496977" y="1486275"/>
                  </a:lnTo>
                  <a:lnTo>
                    <a:pt x="2504880" y="1440304"/>
                  </a:lnTo>
                  <a:lnTo>
                    <a:pt x="2511083" y="1393779"/>
                  </a:lnTo>
                  <a:lnTo>
                    <a:pt x="2515555" y="1346733"/>
                  </a:lnTo>
                  <a:lnTo>
                    <a:pt x="2518262" y="1299196"/>
                  </a:lnTo>
                  <a:lnTo>
                    <a:pt x="2519172" y="1251203"/>
                  </a:lnTo>
                  <a:lnTo>
                    <a:pt x="2518262" y="1203211"/>
                  </a:lnTo>
                  <a:lnTo>
                    <a:pt x="2515555" y="1155674"/>
                  </a:lnTo>
                  <a:lnTo>
                    <a:pt x="2511083" y="1108628"/>
                  </a:lnTo>
                  <a:lnTo>
                    <a:pt x="2504880" y="1062103"/>
                  </a:lnTo>
                  <a:lnTo>
                    <a:pt x="2496977" y="1016132"/>
                  </a:lnTo>
                  <a:lnTo>
                    <a:pt x="2487407" y="970748"/>
                  </a:lnTo>
                  <a:lnTo>
                    <a:pt x="2476202" y="925983"/>
                  </a:lnTo>
                  <a:lnTo>
                    <a:pt x="2463396" y="881869"/>
                  </a:lnTo>
                  <a:lnTo>
                    <a:pt x="2449021" y="838439"/>
                  </a:lnTo>
                  <a:lnTo>
                    <a:pt x="2433110" y="795725"/>
                  </a:lnTo>
                  <a:lnTo>
                    <a:pt x="2415695" y="753760"/>
                  </a:lnTo>
                  <a:lnTo>
                    <a:pt x="2396808" y="712575"/>
                  </a:lnTo>
                  <a:lnTo>
                    <a:pt x="2376483" y="672204"/>
                  </a:lnTo>
                  <a:lnTo>
                    <a:pt x="2354753" y="632679"/>
                  </a:lnTo>
                  <a:lnTo>
                    <a:pt x="2331648" y="594032"/>
                  </a:lnTo>
                  <a:lnTo>
                    <a:pt x="2307204" y="556295"/>
                  </a:lnTo>
                  <a:lnTo>
                    <a:pt x="2281451" y="519502"/>
                  </a:lnTo>
                  <a:lnTo>
                    <a:pt x="2254422" y="483684"/>
                  </a:lnTo>
                  <a:lnTo>
                    <a:pt x="2226151" y="448873"/>
                  </a:lnTo>
                  <a:lnTo>
                    <a:pt x="2196669" y="415103"/>
                  </a:lnTo>
                  <a:lnTo>
                    <a:pt x="2166010" y="382406"/>
                  </a:lnTo>
                  <a:lnTo>
                    <a:pt x="2134206" y="350813"/>
                  </a:lnTo>
                  <a:lnTo>
                    <a:pt x="2101289" y="320358"/>
                  </a:lnTo>
                  <a:lnTo>
                    <a:pt x="2067293" y="291072"/>
                  </a:lnTo>
                  <a:lnTo>
                    <a:pt x="2032250" y="262989"/>
                  </a:lnTo>
                  <a:lnTo>
                    <a:pt x="1996192" y="236140"/>
                  </a:lnTo>
                  <a:lnTo>
                    <a:pt x="1959152" y="210558"/>
                  </a:lnTo>
                  <a:lnTo>
                    <a:pt x="1921162" y="186276"/>
                  </a:lnTo>
                  <a:lnTo>
                    <a:pt x="1882256" y="163326"/>
                  </a:lnTo>
                  <a:lnTo>
                    <a:pt x="1842466" y="141739"/>
                  </a:lnTo>
                  <a:lnTo>
                    <a:pt x="1801825" y="121549"/>
                  </a:lnTo>
                  <a:lnTo>
                    <a:pt x="1760365" y="102789"/>
                  </a:lnTo>
                  <a:lnTo>
                    <a:pt x="1718118" y="85489"/>
                  </a:lnTo>
                  <a:lnTo>
                    <a:pt x="1675118" y="69684"/>
                  </a:lnTo>
                  <a:lnTo>
                    <a:pt x="1631397" y="55404"/>
                  </a:lnTo>
                  <a:lnTo>
                    <a:pt x="1586987" y="42683"/>
                  </a:lnTo>
                  <a:lnTo>
                    <a:pt x="1541922" y="31553"/>
                  </a:lnTo>
                  <a:lnTo>
                    <a:pt x="1496233" y="22047"/>
                  </a:lnTo>
                  <a:lnTo>
                    <a:pt x="1449954" y="14196"/>
                  </a:lnTo>
                  <a:lnTo>
                    <a:pt x="1403117" y="8034"/>
                  </a:lnTo>
                  <a:lnTo>
                    <a:pt x="1355755" y="3592"/>
                  </a:lnTo>
                  <a:lnTo>
                    <a:pt x="1307900" y="903"/>
                  </a:lnTo>
                  <a:lnTo>
                    <a:pt x="1259586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5971793" y="2826257"/>
              <a:ext cx="2519680" cy="2502535"/>
            </a:xfrm>
            <a:custGeom>
              <a:avLst/>
              <a:gdLst/>
              <a:ahLst/>
              <a:cxnLst/>
              <a:rect l="l" t="t" r="r" b="b"/>
              <a:pathLst>
                <a:path w="2519679" h="2502535">
                  <a:moveTo>
                    <a:pt x="0" y="1251203"/>
                  </a:moveTo>
                  <a:lnTo>
                    <a:pt x="909" y="1203211"/>
                  </a:lnTo>
                  <a:lnTo>
                    <a:pt x="3616" y="1155674"/>
                  </a:lnTo>
                  <a:lnTo>
                    <a:pt x="8088" y="1108628"/>
                  </a:lnTo>
                  <a:lnTo>
                    <a:pt x="14291" y="1062103"/>
                  </a:lnTo>
                  <a:lnTo>
                    <a:pt x="22194" y="1016132"/>
                  </a:lnTo>
                  <a:lnTo>
                    <a:pt x="31764" y="970748"/>
                  </a:lnTo>
                  <a:lnTo>
                    <a:pt x="42969" y="925983"/>
                  </a:lnTo>
                  <a:lnTo>
                    <a:pt x="55775" y="881869"/>
                  </a:lnTo>
                  <a:lnTo>
                    <a:pt x="70150" y="838439"/>
                  </a:lnTo>
                  <a:lnTo>
                    <a:pt x="86061" y="795725"/>
                  </a:lnTo>
                  <a:lnTo>
                    <a:pt x="103476" y="753760"/>
                  </a:lnTo>
                  <a:lnTo>
                    <a:pt x="122363" y="712575"/>
                  </a:lnTo>
                  <a:lnTo>
                    <a:pt x="142688" y="672204"/>
                  </a:lnTo>
                  <a:lnTo>
                    <a:pt x="164418" y="632679"/>
                  </a:lnTo>
                  <a:lnTo>
                    <a:pt x="187523" y="594032"/>
                  </a:lnTo>
                  <a:lnTo>
                    <a:pt x="211967" y="556295"/>
                  </a:lnTo>
                  <a:lnTo>
                    <a:pt x="237720" y="519502"/>
                  </a:lnTo>
                  <a:lnTo>
                    <a:pt x="264749" y="483684"/>
                  </a:lnTo>
                  <a:lnTo>
                    <a:pt x="293020" y="448873"/>
                  </a:lnTo>
                  <a:lnTo>
                    <a:pt x="322502" y="415103"/>
                  </a:lnTo>
                  <a:lnTo>
                    <a:pt x="353161" y="382406"/>
                  </a:lnTo>
                  <a:lnTo>
                    <a:pt x="384965" y="350813"/>
                  </a:lnTo>
                  <a:lnTo>
                    <a:pt x="417882" y="320358"/>
                  </a:lnTo>
                  <a:lnTo>
                    <a:pt x="451878" y="291072"/>
                  </a:lnTo>
                  <a:lnTo>
                    <a:pt x="486921" y="262989"/>
                  </a:lnTo>
                  <a:lnTo>
                    <a:pt x="522979" y="236140"/>
                  </a:lnTo>
                  <a:lnTo>
                    <a:pt x="560019" y="210558"/>
                  </a:lnTo>
                  <a:lnTo>
                    <a:pt x="598009" y="186276"/>
                  </a:lnTo>
                  <a:lnTo>
                    <a:pt x="636915" y="163326"/>
                  </a:lnTo>
                  <a:lnTo>
                    <a:pt x="676705" y="141739"/>
                  </a:lnTo>
                  <a:lnTo>
                    <a:pt x="717346" y="121549"/>
                  </a:lnTo>
                  <a:lnTo>
                    <a:pt x="758806" y="102789"/>
                  </a:lnTo>
                  <a:lnTo>
                    <a:pt x="801053" y="85489"/>
                  </a:lnTo>
                  <a:lnTo>
                    <a:pt x="844053" y="69684"/>
                  </a:lnTo>
                  <a:lnTo>
                    <a:pt x="887774" y="55404"/>
                  </a:lnTo>
                  <a:lnTo>
                    <a:pt x="932184" y="42683"/>
                  </a:lnTo>
                  <a:lnTo>
                    <a:pt x="977249" y="31553"/>
                  </a:lnTo>
                  <a:lnTo>
                    <a:pt x="1022938" y="22047"/>
                  </a:lnTo>
                  <a:lnTo>
                    <a:pt x="1069217" y="14196"/>
                  </a:lnTo>
                  <a:lnTo>
                    <a:pt x="1116054" y="8034"/>
                  </a:lnTo>
                  <a:lnTo>
                    <a:pt x="1163416" y="3592"/>
                  </a:lnTo>
                  <a:lnTo>
                    <a:pt x="1211271" y="903"/>
                  </a:lnTo>
                  <a:lnTo>
                    <a:pt x="1259586" y="0"/>
                  </a:lnTo>
                  <a:lnTo>
                    <a:pt x="1307900" y="903"/>
                  </a:lnTo>
                  <a:lnTo>
                    <a:pt x="1355755" y="3592"/>
                  </a:lnTo>
                  <a:lnTo>
                    <a:pt x="1403117" y="8034"/>
                  </a:lnTo>
                  <a:lnTo>
                    <a:pt x="1449954" y="14196"/>
                  </a:lnTo>
                  <a:lnTo>
                    <a:pt x="1496233" y="22047"/>
                  </a:lnTo>
                  <a:lnTo>
                    <a:pt x="1541922" y="31553"/>
                  </a:lnTo>
                  <a:lnTo>
                    <a:pt x="1586987" y="42683"/>
                  </a:lnTo>
                  <a:lnTo>
                    <a:pt x="1631397" y="55404"/>
                  </a:lnTo>
                  <a:lnTo>
                    <a:pt x="1675118" y="69684"/>
                  </a:lnTo>
                  <a:lnTo>
                    <a:pt x="1718118" y="85489"/>
                  </a:lnTo>
                  <a:lnTo>
                    <a:pt x="1760365" y="102789"/>
                  </a:lnTo>
                  <a:lnTo>
                    <a:pt x="1801825" y="121549"/>
                  </a:lnTo>
                  <a:lnTo>
                    <a:pt x="1842466" y="141739"/>
                  </a:lnTo>
                  <a:lnTo>
                    <a:pt x="1882256" y="163326"/>
                  </a:lnTo>
                  <a:lnTo>
                    <a:pt x="1921162" y="186276"/>
                  </a:lnTo>
                  <a:lnTo>
                    <a:pt x="1959152" y="210558"/>
                  </a:lnTo>
                  <a:lnTo>
                    <a:pt x="1996192" y="236140"/>
                  </a:lnTo>
                  <a:lnTo>
                    <a:pt x="2032250" y="262989"/>
                  </a:lnTo>
                  <a:lnTo>
                    <a:pt x="2067293" y="291072"/>
                  </a:lnTo>
                  <a:lnTo>
                    <a:pt x="2101289" y="320358"/>
                  </a:lnTo>
                  <a:lnTo>
                    <a:pt x="2134206" y="350813"/>
                  </a:lnTo>
                  <a:lnTo>
                    <a:pt x="2166010" y="382406"/>
                  </a:lnTo>
                  <a:lnTo>
                    <a:pt x="2196669" y="415103"/>
                  </a:lnTo>
                  <a:lnTo>
                    <a:pt x="2226151" y="448873"/>
                  </a:lnTo>
                  <a:lnTo>
                    <a:pt x="2254422" y="483684"/>
                  </a:lnTo>
                  <a:lnTo>
                    <a:pt x="2281451" y="519502"/>
                  </a:lnTo>
                  <a:lnTo>
                    <a:pt x="2307204" y="556295"/>
                  </a:lnTo>
                  <a:lnTo>
                    <a:pt x="2331648" y="594032"/>
                  </a:lnTo>
                  <a:lnTo>
                    <a:pt x="2354753" y="632679"/>
                  </a:lnTo>
                  <a:lnTo>
                    <a:pt x="2376483" y="672204"/>
                  </a:lnTo>
                  <a:lnTo>
                    <a:pt x="2396808" y="712575"/>
                  </a:lnTo>
                  <a:lnTo>
                    <a:pt x="2415695" y="753760"/>
                  </a:lnTo>
                  <a:lnTo>
                    <a:pt x="2433110" y="795725"/>
                  </a:lnTo>
                  <a:lnTo>
                    <a:pt x="2449021" y="838439"/>
                  </a:lnTo>
                  <a:lnTo>
                    <a:pt x="2463396" y="881869"/>
                  </a:lnTo>
                  <a:lnTo>
                    <a:pt x="2476202" y="925983"/>
                  </a:lnTo>
                  <a:lnTo>
                    <a:pt x="2487407" y="970748"/>
                  </a:lnTo>
                  <a:lnTo>
                    <a:pt x="2496977" y="1016132"/>
                  </a:lnTo>
                  <a:lnTo>
                    <a:pt x="2504880" y="1062103"/>
                  </a:lnTo>
                  <a:lnTo>
                    <a:pt x="2511083" y="1108628"/>
                  </a:lnTo>
                  <a:lnTo>
                    <a:pt x="2515555" y="1155674"/>
                  </a:lnTo>
                  <a:lnTo>
                    <a:pt x="2518262" y="1203211"/>
                  </a:lnTo>
                  <a:lnTo>
                    <a:pt x="2519172" y="1251203"/>
                  </a:lnTo>
                  <a:lnTo>
                    <a:pt x="2518262" y="1299196"/>
                  </a:lnTo>
                  <a:lnTo>
                    <a:pt x="2515555" y="1346733"/>
                  </a:lnTo>
                  <a:lnTo>
                    <a:pt x="2511083" y="1393779"/>
                  </a:lnTo>
                  <a:lnTo>
                    <a:pt x="2504880" y="1440304"/>
                  </a:lnTo>
                  <a:lnTo>
                    <a:pt x="2496977" y="1486275"/>
                  </a:lnTo>
                  <a:lnTo>
                    <a:pt x="2487407" y="1531659"/>
                  </a:lnTo>
                  <a:lnTo>
                    <a:pt x="2476202" y="1576424"/>
                  </a:lnTo>
                  <a:lnTo>
                    <a:pt x="2463396" y="1620538"/>
                  </a:lnTo>
                  <a:lnTo>
                    <a:pt x="2449021" y="1663968"/>
                  </a:lnTo>
                  <a:lnTo>
                    <a:pt x="2433110" y="1706682"/>
                  </a:lnTo>
                  <a:lnTo>
                    <a:pt x="2415695" y="1748647"/>
                  </a:lnTo>
                  <a:lnTo>
                    <a:pt x="2396808" y="1789832"/>
                  </a:lnTo>
                  <a:lnTo>
                    <a:pt x="2376483" y="1830203"/>
                  </a:lnTo>
                  <a:lnTo>
                    <a:pt x="2354753" y="1869728"/>
                  </a:lnTo>
                  <a:lnTo>
                    <a:pt x="2331648" y="1908375"/>
                  </a:lnTo>
                  <a:lnTo>
                    <a:pt x="2307204" y="1946112"/>
                  </a:lnTo>
                  <a:lnTo>
                    <a:pt x="2281451" y="1982905"/>
                  </a:lnTo>
                  <a:lnTo>
                    <a:pt x="2254422" y="2018723"/>
                  </a:lnTo>
                  <a:lnTo>
                    <a:pt x="2226151" y="2053534"/>
                  </a:lnTo>
                  <a:lnTo>
                    <a:pt x="2196669" y="2087304"/>
                  </a:lnTo>
                  <a:lnTo>
                    <a:pt x="2166010" y="2120001"/>
                  </a:lnTo>
                  <a:lnTo>
                    <a:pt x="2134206" y="2151594"/>
                  </a:lnTo>
                  <a:lnTo>
                    <a:pt x="2101289" y="2182049"/>
                  </a:lnTo>
                  <a:lnTo>
                    <a:pt x="2067293" y="2211335"/>
                  </a:lnTo>
                  <a:lnTo>
                    <a:pt x="2032250" y="2239418"/>
                  </a:lnTo>
                  <a:lnTo>
                    <a:pt x="1996192" y="2266267"/>
                  </a:lnTo>
                  <a:lnTo>
                    <a:pt x="1959152" y="2291849"/>
                  </a:lnTo>
                  <a:lnTo>
                    <a:pt x="1921162" y="2316131"/>
                  </a:lnTo>
                  <a:lnTo>
                    <a:pt x="1882256" y="2339081"/>
                  </a:lnTo>
                  <a:lnTo>
                    <a:pt x="1842466" y="2360668"/>
                  </a:lnTo>
                  <a:lnTo>
                    <a:pt x="1801825" y="2380858"/>
                  </a:lnTo>
                  <a:lnTo>
                    <a:pt x="1760365" y="2399618"/>
                  </a:lnTo>
                  <a:lnTo>
                    <a:pt x="1718118" y="2416918"/>
                  </a:lnTo>
                  <a:lnTo>
                    <a:pt x="1675118" y="2432723"/>
                  </a:lnTo>
                  <a:lnTo>
                    <a:pt x="1631397" y="2447003"/>
                  </a:lnTo>
                  <a:lnTo>
                    <a:pt x="1586987" y="2459724"/>
                  </a:lnTo>
                  <a:lnTo>
                    <a:pt x="1541922" y="2470854"/>
                  </a:lnTo>
                  <a:lnTo>
                    <a:pt x="1496233" y="2480360"/>
                  </a:lnTo>
                  <a:lnTo>
                    <a:pt x="1449954" y="2488211"/>
                  </a:lnTo>
                  <a:lnTo>
                    <a:pt x="1403117" y="2494373"/>
                  </a:lnTo>
                  <a:lnTo>
                    <a:pt x="1355755" y="2498815"/>
                  </a:lnTo>
                  <a:lnTo>
                    <a:pt x="1307900" y="2501504"/>
                  </a:lnTo>
                  <a:lnTo>
                    <a:pt x="1259586" y="2502407"/>
                  </a:lnTo>
                  <a:lnTo>
                    <a:pt x="1211271" y="2501504"/>
                  </a:lnTo>
                  <a:lnTo>
                    <a:pt x="1163416" y="2498815"/>
                  </a:lnTo>
                  <a:lnTo>
                    <a:pt x="1116054" y="2494373"/>
                  </a:lnTo>
                  <a:lnTo>
                    <a:pt x="1069217" y="2488211"/>
                  </a:lnTo>
                  <a:lnTo>
                    <a:pt x="1022938" y="2480360"/>
                  </a:lnTo>
                  <a:lnTo>
                    <a:pt x="977249" y="2470854"/>
                  </a:lnTo>
                  <a:lnTo>
                    <a:pt x="932184" y="2459724"/>
                  </a:lnTo>
                  <a:lnTo>
                    <a:pt x="887774" y="2447003"/>
                  </a:lnTo>
                  <a:lnTo>
                    <a:pt x="844053" y="2432723"/>
                  </a:lnTo>
                  <a:lnTo>
                    <a:pt x="801053" y="2416918"/>
                  </a:lnTo>
                  <a:lnTo>
                    <a:pt x="758806" y="2399618"/>
                  </a:lnTo>
                  <a:lnTo>
                    <a:pt x="717346" y="2380858"/>
                  </a:lnTo>
                  <a:lnTo>
                    <a:pt x="676705" y="2360668"/>
                  </a:lnTo>
                  <a:lnTo>
                    <a:pt x="636915" y="2339081"/>
                  </a:lnTo>
                  <a:lnTo>
                    <a:pt x="598009" y="2316131"/>
                  </a:lnTo>
                  <a:lnTo>
                    <a:pt x="560019" y="2291849"/>
                  </a:lnTo>
                  <a:lnTo>
                    <a:pt x="522979" y="2266267"/>
                  </a:lnTo>
                  <a:lnTo>
                    <a:pt x="486921" y="2239418"/>
                  </a:lnTo>
                  <a:lnTo>
                    <a:pt x="451878" y="2211335"/>
                  </a:lnTo>
                  <a:lnTo>
                    <a:pt x="417882" y="2182049"/>
                  </a:lnTo>
                  <a:lnTo>
                    <a:pt x="384965" y="2151594"/>
                  </a:lnTo>
                  <a:lnTo>
                    <a:pt x="353161" y="2120001"/>
                  </a:lnTo>
                  <a:lnTo>
                    <a:pt x="322502" y="2087304"/>
                  </a:lnTo>
                  <a:lnTo>
                    <a:pt x="293020" y="2053534"/>
                  </a:lnTo>
                  <a:lnTo>
                    <a:pt x="264749" y="2018723"/>
                  </a:lnTo>
                  <a:lnTo>
                    <a:pt x="237720" y="1982905"/>
                  </a:lnTo>
                  <a:lnTo>
                    <a:pt x="211967" y="1946112"/>
                  </a:lnTo>
                  <a:lnTo>
                    <a:pt x="187523" y="1908375"/>
                  </a:lnTo>
                  <a:lnTo>
                    <a:pt x="164418" y="1869728"/>
                  </a:lnTo>
                  <a:lnTo>
                    <a:pt x="142688" y="1830203"/>
                  </a:lnTo>
                  <a:lnTo>
                    <a:pt x="122363" y="1789832"/>
                  </a:lnTo>
                  <a:lnTo>
                    <a:pt x="103476" y="1748647"/>
                  </a:lnTo>
                  <a:lnTo>
                    <a:pt x="86061" y="1706682"/>
                  </a:lnTo>
                  <a:lnTo>
                    <a:pt x="70150" y="1663968"/>
                  </a:lnTo>
                  <a:lnTo>
                    <a:pt x="55775" y="1620538"/>
                  </a:lnTo>
                  <a:lnTo>
                    <a:pt x="42969" y="1576424"/>
                  </a:lnTo>
                  <a:lnTo>
                    <a:pt x="31764" y="1531659"/>
                  </a:lnTo>
                  <a:lnTo>
                    <a:pt x="22194" y="1486275"/>
                  </a:lnTo>
                  <a:lnTo>
                    <a:pt x="14291" y="1440304"/>
                  </a:lnTo>
                  <a:lnTo>
                    <a:pt x="8088" y="1393779"/>
                  </a:lnTo>
                  <a:lnTo>
                    <a:pt x="3616" y="1346733"/>
                  </a:lnTo>
                  <a:lnTo>
                    <a:pt x="909" y="1299196"/>
                  </a:lnTo>
                  <a:lnTo>
                    <a:pt x="0" y="1251203"/>
                  </a:lnTo>
                  <a:close/>
                </a:path>
              </a:pathLst>
            </a:custGeom>
            <a:ln w="50292">
              <a:solidFill>
                <a:srgbClr val="3E3E3E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7248143" y="5077961"/>
              <a:ext cx="0" cy="368300"/>
            </a:xfrm>
            <a:custGeom>
              <a:avLst/>
              <a:gdLst/>
              <a:ahLst/>
              <a:cxnLst/>
              <a:rect l="l" t="t" r="r" b="b"/>
              <a:pathLst>
                <a:path w="0" h="368300">
                  <a:moveTo>
                    <a:pt x="0" y="367715"/>
                  </a:moveTo>
                  <a:lnTo>
                    <a:pt x="0" y="0"/>
                  </a:lnTo>
                </a:path>
              </a:pathLst>
            </a:custGeom>
            <a:ln w="88392">
              <a:solidFill>
                <a:srgbClr val="4BACC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7115568" y="4856981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29">
                  <a:moveTo>
                    <a:pt x="132575" y="0"/>
                  </a:moveTo>
                  <a:lnTo>
                    <a:pt x="0" y="265188"/>
                  </a:lnTo>
                  <a:lnTo>
                    <a:pt x="265175" y="265175"/>
                  </a:lnTo>
                  <a:lnTo>
                    <a:pt x="132575" y="0"/>
                  </a:lnTo>
                  <a:close/>
                </a:path>
              </a:pathLst>
            </a:custGeom>
            <a:solidFill>
              <a:srgbClr val="4BAC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7248143" y="4488173"/>
              <a:ext cx="0" cy="368300"/>
            </a:xfrm>
            <a:custGeom>
              <a:avLst/>
              <a:gdLst/>
              <a:ahLst/>
              <a:cxnLst/>
              <a:rect l="l" t="t" r="r" b="b"/>
              <a:pathLst>
                <a:path w="0" h="368300">
                  <a:moveTo>
                    <a:pt x="0" y="367715"/>
                  </a:moveTo>
                  <a:lnTo>
                    <a:pt x="0" y="0"/>
                  </a:lnTo>
                </a:path>
              </a:pathLst>
            </a:custGeom>
            <a:ln w="88392">
              <a:solidFill>
                <a:srgbClr val="4BACC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7115568" y="4267193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29">
                  <a:moveTo>
                    <a:pt x="132575" y="0"/>
                  </a:moveTo>
                  <a:lnTo>
                    <a:pt x="0" y="265188"/>
                  </a:lnTo>
                  <a:lnTo>
                    <a:pt x="265175" y="265175"/>
                  </a:lnTo>
                  <a:lnTo>
                    <a:pt x="132575" y="0"/>
                  </a:lnTo>
                  <a:close/>
                </a:path>
              </a:pathLst>
            </a:custGeom>
            <a:solidFill>
              <a:srgbClr val="4BAC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7289291" y="4277867"/>
              <a:ext cx="365125" cy="0"/>
            </a:xfrm>
            <a:custGeom>
              <a:avLst/>
              <a:gdLst/>
              <a:ahLst/>
              <a:cxnLst/>
              <a:rect l="l" t="t" r="r" b="b"/>
              <a:pathLst>
                <a:path w="365125" h="0">
                  <a:moveTo>
                    <a:pt x="0" y="0"/>
                  </a:moveTo>
                  <a:lnTo>
                    <a:pt x="365010" y="0"/>
                  </a:lnTo>
                </a:path>
              </a:pathLst>
            </a:custGeom>
            <a:ln w="88392">
              <a:solidFill>
                <a:srgbClr val="4BACC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7610101" y="4145268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29">
                  <a:moveTo>
                    <a:pt x="12" y="0"/>
                  </a:moveTo>
                  <a:lnTo>
                    <a:pt x="0" y="265176"/>
                  </a:lnTo>
                  <a:lnTo>
                    <a:pt x="265188" y="13260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4BAC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7889747" y="3909053"/>
              <a:ext cx="0" cy="368300"/>
            </a:xfrm>
            <a:custGeom>
              <a:avLst/>
              <a:gdLst/>
              <a:ahLst/>
              <a:cxnLst/>
              <a:rect l="l" t="t" r="r" b="b"/>
              <a:pathLst>
                <a:path w="0" h="368300">
                  <a:moveTo>
                    <a:pt x="0" y="367715"/>
                  </a:moveTo>
                  <a:lnTo>
                    <a:pt x="0" y="0"/>
                  </a:lnTo>
                </a:path>
              </a:pathLst>
            </a:custGeom>
            <a:ln w="88392">
              <a:solidFill>
                <a:srgbClr val="4BACC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7757172" y="3688073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29">
                  <a:moveTo>
                    <a:pt x="132575" y="0"/>
                  </a:moveTo>
                  <a:lnTo>
                    <a:pt x="0" y="265188"/>
                  </a:lnTo>
                  <a:lnTo>
                    <a:pt x="265175" y="265176"/>
                  </a:lnTo>
                  <a:lnTo>
                    <a:pt x="132575" y="0"/>
                  </a:lnTo>
                  <a:close/>
                </a:path>
              </a:pathLst>
            </a:custGeom>
            <a:solidFill>
              <a:srgbClr val="4BAC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7374637" y="3687317"/>
              <a:ext cx="460375" cy="0"/>
            </a:xfrm>
            <a:custGeom>
              <a:avLst/>
              <a:gdLst/>
              <a:ahLst/>
              <a:cxnLst/>
              <a:rect l="l" t="t" r="r" b="b"/>
              <a:pathLst>
                <a:path w="460375" h="0">
                  <a:moveTo>
                    <a:pt x="460260" y="0"/>
                  </a:moveTo>
                  <a:lnTo>
                    <a:pt x="0" y="0"/>
                  </a:lnTo>
                </a:path>
              </a:pathLst>
            </a:custGeom>
            <a:ln w="50292">
              <a:solidFill>
                <a:srgbClr val="4BACC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7248902" y="3611873"/>
              <a:ext cx="151130" cy="151130"/>
            </a:xfrm>
            <a:custGeom>
              <a:avLst/>
              <a:gdLst/>
              <a:ahLst/>
              <a:cxnLst/>
              <a:rect l="l" t="t" r="r" b="b"/>
              <a:pathLst>
                <a:path w="151129" h="151129">
                  <a:moveTo>
                    <a:pt x="150875" y="0"/>
                  </a:moveTo>
                  <a:lnTo>
                    <a:pt x="0" y="75450"/>
                  </a:lnTo>
                  <a:lnTo>
                    <a:pt x="150888" y="150876"/>
                  </a:lnTo>
                  <a:lnTo>
                    <a:pt x="150875" y="0"/>
                  </a:lnTo>
                  <a:close/>
                </a:path>
              </a:pathLst>
            </a:custGeom>
            <a:solidFill>
              <a:srgbClr val="4BAC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6755893" y="3687317"/>
              <a:ext cx="460375" cy="0"/>
            </a:xfrm>
            <a:custGeom>
              <a:avLst/>
              <a:gdLst/>
              <a:ahLst/>
              <a:cxnLst/>
              <a:rect l="l" t="t" r="r" b="b"/>
              <a:pathLst>
                <a:path w="460375" h="0">
                  <a:moveTo>
                    <a:pt x="460260" y="0"/>
                  </a:moveTo>
                  <a:lnTo>
                    <a:pt x="0" y="0"/>
                  </a:lnTo>
                </a:path>
              </a:pathLst>
            </a:custGeom>
            <a:ln w="50292">
              <a:solidFill>
                <a:srgbClr val="4BACC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6630158" y="3611873"/>
              <a:ext cx="151130" cy="151130"/>
            </a:xfrm>
            <a:custGeom>
              <a:avLst/>
              <a:gdLst/>
              <a:ahLst/>
              <a:cxnLst/>
              <a:rect l="l" t="t" r="r" b="b"/>
              <a:pathLst>
                <a:path w="151129" h="151129">
                  <a:moveTo>
                    <a:pt x="150875" y="0"/>
                  </a:moveTo>
                  <a:lnTo>
                    <a:pt x="0" y="75450"/>
                  </a:lnTo>
                  <a:lnTo>
                    <a:pt x="150888" y="150876"/>
                  </a:lnTo>
                  <a:lnTo>
                    <a:pt x="150875" y="0"/>
                  </a:lnTo>
                  <a:close/>
                </a:path>
              </a:pathLst>
            </a:custGeom>
            <a:solidFill>
              <a:srgbClr val="4BAC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6610154" y="3220205"/>
              <a:ext cx="5080" cy="463550"/>
            </a:xfrm>
            <a:custGeom>
              <a:avLst/>
              <a:gdLst/>
              <a:ahLst/>
              <a:cxnLst/>
              <a:rect l="l" t="t" r="r" b="b"/>
              <a:pathLst>
                <a:path w="5079" h="463550">
                  <a:moveTo>
                    <a:pt x="2444" y="-25146"/>
                  </a:moveTo>
                  <a:lnTo>
                    <a:pt x="2444" y="488111"/>
                  </a:lnTo>
                </a:path>
              </a:pathLst>
            </a:custGeom>
            <a:ln w="55181">
              <a:solidFill>
                <a:srgbClr val="4BACC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6534977" y="3094479"/>
              <a:ext cx="151130" cy="151765"/>
            </a:xfrm>
            <a:custGeom>
              <a:avLst/>
              <a:gdLst/>
              <a:ahLst/>
              <a:cxnLst/>
              <a:rect l="l" t="t" r="r" b="b"/>
              <a:pathLst>
                <a:path w="151129" h="151764">
                  <a:moveTo>
                    <a:pt x="73850" y="0"/>
                  </a:moveTo>
                  <a:lnTo>
                    <a:pt x="0" y="151663"/>
                  </a:lnTo>
                  <a:lnTo>
                    <a:pt x="150863" y="150075"/>
                  </a:lnTo>
                  <a:lnTo>
                    <a:pt x="73850" y="0"/>
                  </a:lnTo>
                  <a:close/>
                </a:path>
              </a:pathLst>
            </a:custGeom>
            <a:solidFill>
              <a:srgbClr val="4BAC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6651497" y="3089584"/>
              <a:ext cx="460375" cy="4445"/>
            </a:xfrm>
            <a:custGeom>
              <a:avLst/>
              <a:gdLst/>
              <a:ahLst/>
              <a:cxnLst/>
              <a:rect l="l" t="t" r="r" b="b"/>
              <a:pathLst>
                <a:path w="460375" h="4444">
                  <a:moveTo>
                    <a:pt x="-25146" y="2197"/>
                  </a:moveTo>
                  <a:lnTo>
                    <a:pt x="485419" y="2197"/>
                  </a:lnTo>
                </a:path>
              </a:pathLst>
            </a:custGeom>
            <a:ln w="54686">
              <a:solidFill>
                <a:srgbClr val="4BACC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7085896" y="3014404"/>
              <a:ext cx="151765" cy="151130"/>
            </a:xfrm>
            <a:custGeom>
              <a:avLst/>
              <a:gdLst/>
              <a:ahLst/>
              <a:cxnLst/>
              <a:rect l="l" t="t" r="r" b="b"/>
              <a:pathLst>
                <a:path w="151765" h="151130">
                  <a:moveTo>
                    <a:pt x="0" y="0"/>
                  </a:moveTo>
                  <a:lnTo>
                    <a:pt x="1447" y="150863"/>
                  </a:lnTo>
                  <a:lnTo>
                    <a:pt x="151599" y="73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BAC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7248905" y="2645658"/>
              <a:ext cx="0" cy="463550"/>
            </a:xfrm>
            <a:custGeom>
              <a:avLst/>
              <a:gdLst/>
              <a:ahLst/>
              <a:cxnLst/>
              <a:rect l="l" t="t" r="r" b="b"/>
              <a:pathLst>
                <a:path w="0" h="463550">
                  <a:moveTo>
                    <a:pt x="0" y="462965"/>
                  </a:moveTo>
                  <a:lnTo>
                    <a:pt x="0" y="0"/>
                  </a:lnTo>
                </a:path>
              </a:pathLst>
            </a:custGeom>
            <a:ln w="50292">
              <a:solidFill>
                <a:srgbClr val="4BACC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7173475" y="2519930"/>
              <a:ext cx="151130" cy="151130"/>
            </a:xfrm>
            <a:custGeom>
              <a:avLst/>
              <a:gdLst/>
              <a:ahLst/>
              <a:cxnLst/>
              <a:rect l="l" t="t" r="r" b="b"/>
              <a:pathLst>
                <a:path w="151129" h="151130">
                  <a:moveTo>
                    <a:pt x="75425" y="0"/>
                  </a:moveTo>
                  <a:lnTo>
                    <a:pt x="0" y="150888"/>
                  </a:lnTo>
                  <a:lnTo>
                    <a:pt x="150875" y="150875"/>
                  </a:lnTo>
                  <a:lnTo>
                    <a:pt x="75425" y="0"/>
                  </a:lnTo>
                  <a:close/>
                </a:path>
              </a:pathLst>
            </a:custGeom>
            <a:solidFill>
              <a:srgbClr val="4BAC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7890509" y="3168389"/>
              <a:ext cx="0" cy="463550"/>
            </a:xfrm>
            <a:custGeom>
              <a:avLst/>
              <a:gdLst/>
              <a:ahLst/>
              <a:cxnLst/>
              <a:rect l="l" t="t" r="r" b="b"/>
              <a:pathLst>
                <a:path w="0" h="463550">
                  <a:moveTo>
                    <a:pt x="0" y="462965"/>
                  </a:moveTo>
                  <a:lnTo>
                    <a:pt x="0" y="0"/>
                  </a:lnTo>
                </a:path>
              </a:pathLst>
            </a:custGeom>
            <a:ln w="50292">
              <a:solidFill>
                <a:srgbClr val="4BACC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7815079" y="3042662"/>
              <a:ext cx="151130" cy="151130"/>
            </a:xfrm>
            <a:custGeom>
              <a:avLst/>
              <a:gdLst/>
              <a:ahLst/>
              <a:cxnLst/>
              <a:rect l="l" t="t" r="r" b="b"/>
              <a:pathLst>
                <a:path w="151129" h="151130">
                  <a:moveTo>
                    <a:pt x="75425" y="0"/>
                  </a:moveTo>
                  <a:lnTo>
                    <a:pt x="0" y="150888"/>
                  </a:lnTo>
                  <a:lnTo>
                    <a:pt x="150875" y="150875"/>
                  </a:lnTo>
                  <a:lnTo>
                    <a:pt x="75425" y="0"/>
                  </a:lnTo>
                  <a:close/>
                </a:path>
              </a:pathLst>
            </a:custGeom>
            <a:solidFill>
              <a:srgbClr val="4BAC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8023097" y="4068317"/>
              <a:ext cx="607060" cy="0"/>
            </a:xfrm>
            <a:custGeom>
              <a:avLst/>
              <a:gdLst/>
              <a:ahLst/>
              <a:cxnLst/>
              <a:rect l="l" t="t" r="r" b="b"/>
              <a:pathLst>
                <a:path w="607059" h="0">
                  <a:moveTo>
                    <a:pt x="0" y="0"/>
                  </a:moveTo>
                  <a:lnTo>
                    <a:pt x="606755" y="0"/>
                  </a:lnTo>
                </a:path>
              </a:pathLst>
            </a:custGeom>
            <a:ln w="50292">
              <a:solidFill>
                <a:srgbClr val="4BACC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8604702" y="3992886"/>
              <a:ext cx="151130" cy="151130"/>
            </a:xfrm>
            <a:custGeom>
              <a:avLst/>
              <a:gdLst/>
              <a:ahLst/>
              <a:cxnLst/>
              <a:rect l="l" t="t" r="r" b="b"/>
              <a:pathLst>
                <a:path w="151129" h="151129">
                  <a:moveTo>
                    <a:pt x="0" y="0"/>
                  </a:moveTo>
                  <a:lnTo>
                    <a:pt x="12" y="150876"/>
                  </a:lnTo>
                  <a:lnTo>
                    <a:pt x="150888" y="754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BAC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8023097" y="3397757"/>
              <a:ext cx="607060" cy="0"/>
            </a:xfrm>
            <a:custGeom>
              <a:avLst/>
              <a:gdLst/>
              <a:ahLst/>
              <a:cxnLst/>
              <a:rect l="l" t="t" r="r" b="b"/>
              <a:pathLst>
                <a:path w="607059" h="0">
                  <a:moveTo>
                    <a:pt x="0" y="0"/>
                  </a:moveTo>
                  <a:lnTo>
                    <a:pt x="606755" y="0"/>
                  </a:lnTo>
                </a:path>
              </a:pathLst>
            </a:custGeom>
            <a:ln w="50292">
              <a:solidFill>
                <a:srgbClr val="4BACC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8604702" y="3322326"/>
              <a:ext cx="151130" cy="151130"/>
            </a:xfrm>
            <a:custGeom>
              <a:avLst/>
              <a:gdLst/>
              <a:ahLst/>
              <a:cxnLst/>
              <a:rect l="l" t="t" r="r" b="b"/>
              <a:pathLst>
                <a:path w="151129" h="151129">
                  <a:moveTo>
                    <a:pt x="0" y="0"/>
                  </a:moveTo>
                  <a:lnTo>
                    <a:pt x="12" y="150875"/>
                  </a:lnTo>
                  <a:lnTo>
                    <a:pt x="150888" y="754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BAC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8148831" y="4403597"/>
              <a:ext cx="607060" cy="0"/>
            </a:xfrm>
            <a:custGeom>
              <a:avLst/>
              <a:gdLst/>
              <a:ahLst/>
              <a:cxnLst/>
              <a:rect l="l" t="t" r="r" b="b"/>
              <a:pathLst>
                <a:path w="607059" h="0">
                  <a:moveTo>
                    <a:pt x="606755" y="0"/>
                  </a:moveTo>
                  <a:lnTo>
                    <a:pt x="0" y="0"/>
                  </a:lnTo>
                </a:path>
              </a:pathLst>
            </a:custGeom>
            <a:ln w="50292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8023094" y="4328153"/>
              <a:ext cx="151130" cy="151130"/>
            </a:xfrm>
            <a:custGeom>
              <a:avLst/>
              <a:gdLst/>
              <a:ahLst/>
              <a:cxnLst/>
              <a:rect l="l" t="t" r="r" b="b"/>
              <a:pathLst>
                <a:path w="151129" h="151129">
                  <a:moveTo>
                    <a:pt x="150875" y="0"/>
                  </a:moveTo>
                  <a:lnTo>
                    <a:pt x="0" y="75450"/>
                  </a:lnTo>
                  <a:lnTo>
                    <a:pt x="150888" y="150876"/>
                  </a:lnTo>
                  <a:lnTo>
                    <a:pt x="15087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8148831" y="3062477"/>
              <a:ext cx="607060" cy="0"/>
            </a:xfrm>
            <a:custGeom>
              <a:avLst/>
              <a:gdLst/>
              <a:ahLst/>
              <a:cxnLst/>
              <a:rect l="l" t="t" r="r" b="b"/>
              <a:pathLst>
                <a:path w="607059" h="0">
                  <a:moveTo>
                    <a:pt x="606755" y="0"/>
                  </a:moveTo>
                  <a:lnTo>
                    <a:pt x="0" y="0"/>
                  </a:lnTo>
                </a:path>
              </a:pathLst>
            </a:custGeom>
            <a:ln w="50292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8023094" y="2987033"/>
              <a:ext cx="151130" cy="151130"/>
            </a:xfrm>
            <a:custGeom>
              <a:avLst/>
              <a:gdLst/>
              <a:ahLst/>
              <a:cxnLst/>
              <a:rect l="l" t="t" r="r" b="b"/>
              <a:pathLst>
                <a:path w="151129" h="151130">
                  <a:moveTo>
                    <a:pt x="150875" y="0"/>
                  </a:moveTo>
                  <a:lnTo>
                    <a:pt x="0" y="75450"/>
                  </a:lnTo>
                  <a:lnTo>
                    <a:pt x="150888" y="150876"/>
                  </a:lnTo>
                  <a:lnTo>
                    <a:pt x="15087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8023097" y="4738877"/>
              <a:ext cx="607060" cy="0"/>
            </a:xfrm>
            <a:custGeom>
              <a:avLst/>
              <a:gdLst/>
              <a:ahLst/>
              <a:cxnLst/>
              <a:rect l="l" t="t" r="r" b="b"/>
              <a:pathLst>
                <a:path w="607059" h="0">
                  <a:moveTo>
                    <a:pt x="0" y="0"/>
                  </a:moveTo>
                  <a:lnTo>
                    <a:pt x="606755" y="0"/>
                  </a:lnTo>
                </a:path>
              </a:pathLst>
            </a:custGeom>
            <a:ln w="50292">
              <a:solidFill>
                <a:srgbClr val="4BACC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8604702" y="4663446"/>
              <a:ext cx="151130" cy="151130"/>
            </a:xfrm>
            <a:custGeom>
              <a:avLst/>
              <a:gdLst/>
              <a:ahLst/>
              <a:cxnLst/>
              <a:rect l="l" t="t" r="r" b="b"/>
              <a:pathLst>
                <a:path w="151129" h="151129">
                  <a:moveTo>
                    <a:pt x="0" y="0"/>
                  </a:moveTo>
                  <a:lnTo>
                    <a:pt x="12" y="150875"/>
                  </a:lnTo>
                  <a:lnTo>
                    <a:pt x="150888" y="754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BAC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8148831" y="3733037"/>
              <a:ext cx="607060" cy="0"/>
            </a:xfrm>
            <a:custGeom>
              <a:avLst/>
              <a:gdLst/>
              <a:ahLst/>
              <a:cxnLst/>
              <a:rect l="l" t="t" r="r" b="b"/>
              <a:pathLst>
                <a:path w="607059" h="0">
                  <a:moveTo>
                    <a:pt x="606755" y="0"/>
                  </a:moveTo>
                  <a:lnTo>
                    <a:pt x="0" y="0"/>
                  </a:lnTo>
                </a:path>
              </a:pathLst>
            </a:custGeom>
            <a:ln w="50292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8023094" y="3657593"/>
              <a:ext cx="151130" cy="151130"/>
            </a:xfrm>
            <a:custGeom>
              <a:avLst/>
              <a:gdLst/>
              <a:ahLst/>
              <a:cxnLst/>
              <a:rect l="l" t="t" r="r" b="b"/>
              <a:pathLst>
                <a:path w="151129" h="151129">
                  <a:moveTo>
                    <a:pt x="150875" y="0"/>
                  </a:moveTo>
                  <a:lnTo>
                    <a:pt x="0" y="75450"/>
                  </a:lnTo>
                  <a:lnTo>
                    <a:pt x="150888" y="150876"/>
                  </a:lnTo>
                  <a:lnTo>
                    <a:pt x="15087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5677661" y="4072889"/>
              <a:ext cx="607060" cy="0"/>
            </a:xfrm>
            <a:custGeom>
              <a:avLst/>
              <a:gdLst/>
              <a:ahLst/>
              <a:cxnLst/>
              <a:rect l="l" t="t" r="r" b="b"/>
              <a:pathLst>
                <a:path w="607060" h="0">
                  <a:moveTo>
                    <a:pt x="0" y="0"/>
                  </a:moveTo>
                  <a:lnTo>
                    <a:pt x="606755" y="0"/>
                  </a:lnTo>
                </a:path>
              </a:pathLst>
            </a:custGeom>
            <a:ln w="50292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6259266" y="3997458"/>
              <a:ext cx="151130" cy="151130"/>
            </a:xfrm>
            <a:custGeom>
              <a:avLst/>
              <a:gdLst/>
              <a:ahLst/>
              <a:cxnLst/>
              <a:rect l="l" t="t" r="r" b="b"/>
              <a:pathLst>
                <a:path w="151129" h="151129">
                  <a:moveTo>
                    <a:pt x="0" y="0"/>
                  </a:moveTo>
                  <a:lnTo>
                    <a:pt x="12" y="150876"/>
                  </a:lnTo>
                  <a:lnTo>
                    <a:pt x="150888" y="754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5803395" y="3739133"/>
              <a:ext cx="607060" cy="0"/>
            </a:xfrm>
            <a:custGeom>
              <a:avLst/>
              <a:gdLst/>
              <a:ahLst/>
              <a:cxnLst/>
              <a:rect l="l" t="t" r="r" b="b"/>
              <a:pathLst>
                <a:path w="607060" h="0">
                  <a:moveTo>
                    <a:pt x="606755" y="0"/>
                  </a:moveTo>
                  <a:lnTo>
                    <a:pt x="0" y="0"/>
                  </a:lnTo>
                </a:path>
              </a:pathLst>
            </a:custGeom>
            <a:ln w="50292">
              <a:solidFill>
                <a:srgbClr val="4BACC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5677658" y="3663689"/>
              <a:ext cx="151130" cy="151130"/>
            </a:xfrm>
            <a:custGeom>
              <a:avLst/>
              <a:gdLst/>
              <a:ahLst/>
              <a:cxnLst/>
              <a:rect l="l" t="t" r="r" b="b"/>
              <a:pathLst>
                <a:path w="151129" h="151129">
                  <a:moveTo>
                    <a:pt x="150875" y="0"/>
                  </a:moveTo>
                  <a:lnTo>
                    <a:pt x="0" y="75450"/>
                  </a:lnTo>
                  <a:lnTo>
                    <a:pt x="150888" y="150875"/>
                  </a:lnTo>
                  <a:lnTo>
                    <a:pt x="150875" y="0"/>
                  </a:lnTo>
                  <a:close/>
                </a:path>
              </a:pathLst>
            </a:custGeom>
            <a:solidFill>
              <a:srgbClr val="4BAC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5677661" y="3071621"/>
              <a:ext cx="607060" cy="0"/>
            </a:xfrm>
            <a:custGeom>
              <a:avLst/>
              <a:gdLst/>
              <a:ahLst/>
              <a:cxnLst/>
              <a:rect l="l" t="t" r="r" b="b"/>
              <a:pathLst>
                <a:path w="607060" h="0">
                  <a:moveTo>
                    <a:pt x="0" y="0"/>
                  </a:moveTo>
                  <a:lnTo>
                    <a:pt x="606755" y="0"/>
                  </a:lnTo>
                </a:path>
              </a:pathLst>
            </a:custGeom>
            <a:ln w="50292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6259266" y="2996190"/>
              <a:ext cx="151130" cy="151130"/>
            </a:xfrm>
            <a:custGeom>
              <a:avLst/>
              <a:gdLst/>
              <a:ahLst/>
              <a:cxnLst/>
              <a:rect l="l" t="t" r="r" b="b"/>
              <a:pathLst>
                <a:path w="151129" h="151130">
                  <a:moveTo>
                    <a:pt x="0" y="0"/>
                  </a:moveTo>
                  <a:lnTo>
                    <a:pt x="12" y="150875"/>
                  </a:lnTo>
                  <a:lnTo>
                    <a:pt x="150888" y="754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5677661" y="4405122"/>
              <a:ext cx="607060" cy="0"/>
            </a:xfrm>
            <a:custGeom>
              <a:avLst/>
              <a:gdLst/>
              <a:ahLst/>
              <a:cxnLst/>
              <a:rect l="l" t="t" r="r" b="b"/>
              <a:pathLst>
                <a:path w="607060" h="0">
                  <a:moveTo>
                    <a:pt x="0" y="0"/>
                  </a:moveTo>
                  <a:lnTo>
                    <a:pt x="606755" y="0"/>
                  </a:lnTo>
                </a:path>
              </a:pathLst>
            </a:custGeom>
            <a:ln w="50292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6259266" y="4329690"/>
              <a:ext cx="151130" cy="151130"/>
            </a:xfrm>
            <a:custGeom>
              <a:avLst/>
              <a:gdLst/>
              <a:ahLst/>
              <a:cxnLst/>
              <a:rect l="l" t="t" r="r" b="b"/>
              <a:pathLst>
                <a:path w="151129" h="151129">
                  <a:moveTo>
                    <a:pt x="0" y="0"/>
                  </a:moveTo>
                  <a:lnTo>
                    <a:pt x="12" y="150875"/>
                  </a:lnTo>
                  <a:lnTo>
                    <a:pt x="150888" y="754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5803395" y="4738877"/>
              <a:ext cx="607060" cy="0"/>
            </a:xfrm>
            <a:custGeom>
              <a:avLst/>
              <a:gdLst/>
              <a:ahLst/>
              <a:cxnLst/>
              <a:rect l="l" t="t" r="r" b="b"/>
              <a:pathLst>
                <a:path w="607060" h="0">
                  <a:moveTo>
                    <a:pt x="606755" y="0"/>
                  </a:moveTo>
                  <a:lnTo>
                    <a:pt x="0" y="0"/>
                  </a:lnTo>
                </a:path>
              </a:pathLst>
            </a:custGeom>
            <a:ln w="50292">
              <a:solidFill>
                <a:srgbClr val="4BACC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5677658" y="4663433"/>
              <a:ext cx="151130" cy="151130"/>
            </a:xfrm>
            <a:custGeom>
              <a:avLst/>
              <a:gdLst/>
              <a:ahLst/>
              <a:cxnLst/>
              <a:rect l="l" t="t" r="r" b="b"/>
              <a:pathLst>
                <a:path w="151129" h="151129">
                  <a:moveTo>
                    <a:pt x="150875" y="0"/>
                  </a:moveTo>
                  <a:lnTo>
                    <a:pt x="0" y="75450"/>
                  </a:lnTo>
                  <a:lnTo>
                    <a:pt x="150888" y="150876"/>
                  </a:lnTo>
                  <a:lnTo>
                    <a:pt x="150875" y="0"/>
                  </a:lnTo>
                  <a:close/>
                </a:path>
              </a:pathLst>
            </a:custGeom>
            <a:solidFill>
              <a:srgbClr val="4BAC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5803395" y="3405377"/>
              <a:ext cx="607060" cy="0"/>
            </a:xfrm>
            <a:custGeom>
              <a:avLst/>
              <a:gdLst/>
              <a:ahLst/>
              <a:cxnLst/>
              <a:rect l="l" t="t" r="r" b="b"/>
              <a:pathLst>
                <a:path w="607060" h="0">
                  <a:moveTo>
                    <a:pt x="606755" y="0"/>
                  </a:moveTo>
                  <a:lnTo>
                    <a:pt x="0" y="0"/>
                  </a:lnTo>
                </a:path>
              </a:pathLst>
            </a:custGeom>
            <a:ln w="50292">
              <a:solidFill>
                <a:srgbClr val="4BACC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5677658" y="3329933"/>
              <a:ext cx="151130" cy="151130"/>
            </a:xfrm>
            <a:custGeom>
              <a:avLst/>
              <a:gdLst/>
              <a:ahLst/>
              <a:cxnLst/>
              <a:rect l="l" t="t" r="r" b="b"/>
              <a:pathLst>
                <a:path w="151129" h="151129">
                  <a:moveTo>
                    <a:pt x="150875" y="0"/>
                  </a:moveTo>
                  <a:lnTo>
                    <a:pt x="0" y="75450"/>
                  </a:lnTo>
                  <a:lnTo>
                    <a:pt x="150888" y="150876"/>
                  </a:lnTo>
                  <a:lnTo>
                    <a:pt x="150875" y="0"/>
                  </a:lnTo>
                  <a:close/>
                </a:path>
              </a:pathLst>
            </a:custGeom>
            <a:solidFill>
              <a:srgbClr val="4BACC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5" name="object 75"/>
          <p:cNvSpPr/>
          <p:nvPr/>
        </p:nvSpPr>
        <p:spPr>
          <a:xfrm>
            <a:off x="5541264" y="874777"/>
            <a:ext cx="3601720" cy="539750"/>
          </a:xfrm>
          <a:custGeom>
            <a:avLst/>
            <a:gdLst/>
            <a:ahLst/>
            <a:cxnLst/>
            <a:rect l="l" t="t" r="r" b="b"/>
            <a:pathLst>
              <a:path w="3601720" h="539750">
                <a:moveTo>
                  <a:pt x="3511296" y="0"/>
                </a:moveTo>
                <a:lnTo>
                  <a:pt x="89916" y="0"/>
                </a:lnTo>
                <a:lnTo>
                  <a:pt x="54917" y="7066"/>
                </a:lnTo>
                <a:lnTo>
                  <a:pt x="26336" y="26336"/>
                </a:lnTo>
                <a:lnTo>
                  <a:pt x="7066" y="54917"/>
                </a:lnTo>
                <a:lnTo>
                  <a:pt x="0" y="89915"/>
                </a:lnTo>
                <a:lnTo>
                  <a:pt x="0" y="449579"/>
                </a:lnTo>
                <a:lnTo>
                  <a:pt x="7066" y="484578"/>
                </a:lnTo>
                <a:lnTo>
                  <a:pt x="26336" y="513159"/>
                </a:lnTo>
                <a:lnTo>
                  <a:pt x="54917" y="532429"/>
                </a:lnTo>
                <a:lnTo>
                  <a:pt x="89916" y="539495"/>
                </a:lnTo>
                <a:lnTo>
                  <a:pt x="3511296" y="539495"/>
                </a:lnTo>
                <a:lnTo>
                  <a:pt x="3546294" y="532429"/>
                </a:lnTo>
                <a:lnTo>
                  <a:pt x="3574875" y="513159"/>
                </a:lnTo>
                <a:lnTo>
                  <a:pt x="3594145" y="484578"/>
                </a:lnTo>
                <a:lnTo>
                  <a:pt x="3601212" y="449579"/>
                </a:lnTo>
                <a:lnTo>
                  <a:pt x="3601212" y="89915"/>
                </a:lnTo>
                <a:lnTo>
                  <a:pt x="3594145" y="54917"/>
                </a:lnTo>
                <a:lnTo>
                  <a:pt x="3574875" y="26336"/>
                </a:lnTo>
                <a:lnTo>
                  <a:pt x="3546294" y="7066"/>
                </a:lnTo>
                <a:lnTo>
                  <a:pt x="3511296" y="0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 txBox="1"/>
          <p:nvPr/>
        </p:nvSpPr>
        <p:spPr>
          <a:xfrm>
            <a:off x="5056288" y="994373"/>
            <a:ext cx="4572000" cy="1437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FF"/>
                </a:solidFill>
                <a:latin typeface="Meiryo UI"/>
                <a:cs typeface="Meiryo UI"/>
              </a:rPr>
              <a:t>これ</a:t>
            </a:r>
            <a:r>
              <a:rPr dirty="0" sz="1800" spc="-10" b="1">
                <a:solidFill>
                  <a:srgbClr val="FFFFFF"/>
                </a:solidFill>
                <a:latin typeface="Meiryo UI"/>
                <a:cs typeface="Meiryo UI"/>
              </a:rPr>
              <a:t>か</a:t>
            </a:r>
            <a:r>
              <a:rPr dirty="0" sz="1800" b="1">
                <a:solidFill>
                  <a:srgbClr val="FFFFFF"/>
                </a:solidFill>
                <a:latin typeface="Meiryo UI"/>
                <a:cs typeface="Meiryo UI"/>
              </a:rPr>
              <a:t>ら求められ</a:t>
            </a:r>
            <a:r>
              <a:rPr dirty="0" sz="1800" spc="-10" b="1">
                <a:solidFill>
                  <a:srgbClr val="FFFFFF"/>
                </a:solidFill>
                <a:latin typeface="Meiryo UI"/>
                <a:cs typeface="Meiryo UI"/>
              </a:rPr>
              <a:t>る</a:t>
            </a:r>
            <a:r>
              <a:rPr dirty="0" sz="1800" b="1">
                <a:solidFill>
                  <a:srgbClr val="FFFFFF"/>
                </a:solidFill>
                <a:latin typeface="Meiryo UI"/>
                <a:cs typeface="Meiryo UI"/>
              </a:rPr>
              <a:t>雇用</a:t>
            </a:r>
            <a:r>
              <a:rPr dirty="0" sz="1800" spc="-5" b="1">
                <a:solidFill>
                  <a:srgbClr val="FFFFFF"/>
                </a:solidFill>
                <a:latin typeface="Meiryo UI"/>
                <a:cs typeface="Meiryo UI"/>
              </a:rPr>
              <a:t>コミュニテ</a:t>
            </a:r>
            <a:r>
              <a:rPr dirty="0" sz="1800" b="1">
                <a:solidFill>
                  <a:srgbClr val="FFFFFF"/>
                </a:solidFill>
                <a:latin typeface="Meiryo UI"/>
                <a:cs typeface="Meiryo UI"/>
              </a:rPr>
              <a:t>ィ</a:t>
            </a:r>
            <a:endParaRPr sz="1800">
              <a:latin typeface="Meiryo UI"/>
              <a:cs typeface="Meiryo UI"/>
            </a:endParaRPr>
          </a:p>
          <a:p>
            <a:pPr algn="ctr">
              <a:lnSpc>
                <a:spcPct val="100000"/>
              </a:lnSpc>
              <a:spcBef>
                <a:spcPts val="1995"/>
              </a:spcBef>
            </a:pPr>
            <a:r>
              <a:rPr dirty="0" sz="1600" spc="-5" b="1">
                <a:latin typeface="Meiryo UI"/>
                <a:cs typeface="Meiryo UI"/>
              </a:rPr>
              <a:t>（変革の時代</a:t>
            </a:r>
            <a:r>
              <a:rPr dirty="0" sz="1600" spc="-10" b="1">
                <a:latin typeface="Meiryo UI"/>
                <a:cs typeface="Meiryo UI"/>
              </a:rPr>
              <a:t>へ。</a:t>
            </a:r>
            <a:r>
              <a:rPr dirty="0" sz="1600" spc="-5" b="1">
                <a:latin typeface="Meiryo UI"/>
                <a:cs typeface="Meiryo UI"/>
              </a:rPr>
              <a:t>変化対応</a:t>
            </a:r>
            <a:r>
              <a:rPr dirty="0" sz="1600" spc="-10" b="1">
                <a:latin typeface="Meiryo UI"/>
                <a:cs typeface="Meiryo UI"/>
              </a:rPr>
              <a:t>、イ</a:t>
            </a:r>
            <a:r>
              <a:rPr dirty="0" sz="1600" b="1">
                <a:latin typeface="Meiryo UI"/>
                <a:cs typeface="Meiryo UI"/>
              </a:rPr>
              <a:t>ノ</a:t>
            </a:r>
            <a:r>
              <a:rPr dirty="0" sz="1600" spc="10" b="1">
                <a:latin typeface="Meiryo UI"/>
                <a:cs typeface="Meiryo UI"/>
              </a:rPr>
              <a:t>ベ</a:t>
            </a:r>
            <a:r>
              <a:rPr dirty="0" sz="1600" spc="-10" b="1">
                <a:latin typeface="Meiryo UI"/>
                <a:cs typeface="Meiryo UI"/>
              </a:rPr>
              <a:t>ー</a:t>
            </a:r>
            <a:r>
              <a:rPr dirty="0" sz="1600" b="1">
                <a:latin typeface="Meiryo UI"/>
                <a:cs typeface="Meiryo UI"/>
              </a:rPr>
              <a:t>シ</a:t>
            </a:r>
            <a:r>
              <a:rPr dirty="0" sz="1600" spc="-5" b="1">
                <a:latin typeface="Meiryo UI"/>
                <a:cs typeface="Meiryo UI"/>
              </a:rPr>
              <a:t>ョ</a:t>
            </a:r>
            <a:r>
              <a:rPr dirty="0" sz="1600" spc="-10" b="1">
                <a:latin typeface="Meiryo UI"/>
                <a:cs typeface="Meiryo UI"/>
              </a:rPr>
              <a:t>ン</a:t>
            </a:r>
            <a:r>
              <a:rPr dirty="0" sz="1600" b="1">
                <a:latin typeface="Meiryo UI"/>
                <a:cs typeface="Meiryo UI"/>
              </a:rPr>
              <a:t>が</a:t>
            </a:r>
            <a:r>
              <a:rPr dirty="0" sz="1600" spc="-5" b="1">
                <a:latin typeface="Meiryo UI"/>
                <a:cs typeface="Meiryo UI"/>
              </a:rPr>
              <a:t>重要）</a:t>
            </a:r>
            <a:endParaRPr sz="1600">
              <a:latin typeface="Meiryo UI"/>
              <a:cs typeface="Meiryo UI"/>
            </a:endParaRPr>
          </a:p>
          <a:p>
            <a:pPr algn="ctr" marL="12065" marR="5080">
              <a:lnSpc>
                <a:spcPct val="131300"/>
              </a:lnSpc>
            </a:pPr>
            <a:r>
              <a:rPr dirty="0" sz="1600" spc="-5" b="1">
                <a:latin typeface="Meiryo UI"/>
                <a:cs typeface="Meiryo UI"/>
              </a:rPr>
              <a:t>［</a:t>
            </a:r>
            <a:r>
              <a:rPr dirty="0" sz="1600" spc="-30" b="1">
                <a:latin typeface="Meiryo UI"/>
                <a:cs typeface="Meiryo UI"/>
              </a:rPr>
              <a:t> </a:t>
            </a:r>
            <a:r>
              <a:rPr dirty="0" sz="1600" spc="-5" b="1">
                <a:latin typeface="Meiryo UI"/>
                <a:cs typeface="Meiryo UI"/>
              </a:rPr>
              <a:t>新卒</a:t>
            </a:r>
            <a:r>
              <a:rPr dirty="0" sz="1600" spc="-10" b="1">
                <a:latin typeface="Meiryo UI"/>
                <a:cs typeface="Meiryo UI"/>
              </a:rPr>
              <a:t>、</a:t>
            </a:r>
            <a:r>
              <a:rPr dirty="0" sz="1600" spc="-5" b="1">
                <a:latin typeface="Meiryo UI"/>
                <a:cs typeface="Meiryo UI"/>
              </a:rPr>
              <a:t>中途</a:t>
            </a:r>
            <a:r>
              <a:rPr dirty="0" sz="1600" spc="-10" b="1">
                <a:latin typeface="Meiryo UI"/>
                <a:cs typeface="Meiryo UI"/>
              </a:rPr>
              <a:t>、</a:t>
            </a:r>
            <a:r>
              <a:rPr dirty="0" sz="1600" spc="-5" b="1">
                <a:latin typeface="Meiryo UI"/>
                <a:cs typeface="Meiryo UI"/>
              </a:rPr>
              <a:t>再入社</a:t>
            </a:r>
            <a:r>
              <a:rPr dirty="0" sz="1600" spc="-10" b="1">
                <a:latin typeface="Meiryo UI"/>
                <a:cs typeface="Meiryo UI"/>
              </a:rPr>
              <a:t>、リ</a:t>
            </a:r>
            <a:r>
              <a:rPr dirty="0" sz="1600" spc="10" b="1">
                <a:latin typeface="Meiryo UI"/>
                <a:cs typeface="Meiryo UI"/>
              </a:rPr>
              <a:t>ス</a:t>
            </a:r>
            <a:r>
              <a:rPr dirty="0" sz="1600" spc="-10" b="1">
                <a:latin typeface="Meiryo UI"/>
                <a:cs typeface="Meiryo UI"/>
              </a:rPr>
              <a:t>キ</a:t>
            </a:r>
            <a:r>
              <a:rPr dirty="0" sz="1600" b="1">
                <a:latin typeface="Meiryo UI"/>
                <a:cs typeface="Meiryo UI"/>
              </a:rPr>
              <a:t>ル</a:t>
            </a:r>
            <a:r>
              <a:rPr dirty="0" sz="1600" spc="-10" b="1">
                <a:latin typeface="Meiryo UI"/>
                <a:cs typeface="Meiryo UI"/>
              </a:rPr>
              <a:t>・</a:t>
            </a:r>
            <a:r>
              <a:rPr dirty="0" sz="1600" spc="5" b="1">
                <a:latin typeface="Meiryo UI"/>
                <a:cs typeface="Meiryo UI"/>
              </a:rPr>
              <a:t>再</a:t>
            </a:r>
            <a:r>
              <a:rPr dirty="0" sz="1600" spc="-5" b="1">
                <a:latin typeface="Meiryo UI"/>
                <a:cs typeface="Meiryo UI"/>
              </a:rPr>
              <a:t>配置</a:t>
            </a:r>
            <a:r>
              <a:rPr dirty="0" sz="1600" spc="5" b="1">
                <a:latin typeface="Meiryo UI"/>
                <a:cs typeface="Meiryo UI"/>
              </a:rPr>
              <a:t>：</a:t>
            </a:r>
            <a:r>
              <a:rPr dirty="0" sz="1600" spc="-5" b="1">
                <a:latin typeface="Meiryo UI"/>
                <a:cs typeface="Meiryo UI"/>
              </a:rPr>
              <a:t>多様性</a:t>
            </a:r>
            <a:r>
              <a:rPr dirty="0" sz="1600" spc="35" b="1">
                <a:latin typeface="Meiryo UI"/>
                <a:cs typeface="Meiryo UI"/>
              </a:rPr>
              <a:t> </a:t>
            </a:r>
            <a:r>
              <a:rPr dirty="0" sz="1600" spc="-5" b="1">
                <a:latin typeface="Meiryo UI"/>
                <a:cs typeface="Meiryo UI"/>
              </a:rPr>
              <a:t>］ </a:t>
            </a:r>
            <a:r>
              <a:rPr dirty="0" sz="1600" spc="-520" b="1">
                <a:latin typeface="Meiryo UI"/>
                <a:cs typeface="Meiryo UI"/>
              </a:rPr>
              <a:t> </a:t>
            </a:r>
            <a:r>
              <a:rPr dirty="0" sz="1600" spc="-5" b="1">
                <a:latin typeface="Meiryo UI"/>
                <a:cs typeface="Meiryo UI"/>
              </a:rPr>
              <a:t>個人の自律的な</a:t>
            </a:r>
            <a:r>
              <a:rPr dirty="0" sz="1600" spc="-10" b="1">
                <a:latin typeface="Meiryo UI"/>
                <a:cs typeface="Meiryo UI"/>
              </a:rPr>
              <a:t>キ</a:t>
            </a:r>
            <a:r>
              <a:rPr dirty="0" sz="1600" spc="-5" b="1">
                <a:latin typeface="Meiryo UI"/>
                <a:cs typeface="Meiryo UI"/>
              </a:rPr>
              <a:t>ャ</a:t>
            </a:r>
            <a:r>
              <a:rPr dirty="0" sz="1600" spc="-10" b="1">
                <a:latin typeface="Meiryo UI"/>
                <a:cs typeface="Meiryo UI"/>
              </a:rPr>
              <a:t>リ</a:t>
            </a:r>
            <a:r>
              <a:rPr dirty="0" sz="1600" spc="-5" b="1">
                <a:latin typeface="Meiryo UI"/>
                <a:cs typeface="Meiryo UI"/>
              </a:rPr>
              <a:t>ア形成</a:t>
            </a:r>
            <a:endParaRPr sz="1600">
              <a:latin typeface="Meiryo UI"/>
              <a:cs typeface="Meiryo UI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4865370" y="1570482"/>
            <a:ext cx="0" cy="4860290"/>
          </a:xfrm>
          <a:custGeom>
            <a:avLst/>
            <a:gdLst/>
            <a:ahLst/>
            <a:cxnLst/>
            <a:rect l="l" t="t" r="r" b="b"/>
            <a:pathLst>
              <a:path w="0" h="4860290">
                <a:moveTo>
                  <a:pt x="0" y="0"/>
                </a:moveTo>
                <a:lnTo>
                  <a:pt x="0" y="4859997"/>
                </a:lnTo>
              </a:path>
            </a:pathLst>
          </a:custGeom>
          <a:ln w="19812">
            <a:solidFill>
              <a:srgbClr val="0020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4393692" y="873251"/>
            <a:ext cx="943610" cy="539750"/>
          </a:xfrm>
          <a:custGeom>
            <a:avLst/>
            <a:gdLst/>
            <a:ahLst/>
            <a:cxnLst/>
            <a:rect l="l" t="t" r="r" b="b"/>
            <a:pathLst>
              <a:path w="943610" h="539750">
                <a:moveTo>
                  <a:pt x="359664" y="269748"/>
                </a:moveTo>
                <a:lnTo>
                  <a:pt x="179832" y="0"/>
                </a:lnTo>
                <a:lnTo>
                  <a:pt x="0" y="0"/>
                </a:lnTo>
                <a:lnTo>
                  <a:pt x="179832" y="269748"/>
                </a:lnTo>
                <a:lnTo>
                  <a:pt x="0" y="539496"/>
                </a:lnTo>
                <a:lnTo>
                  <a:pt x="179832" y="539496"/>
                </a:lnTo>
                <a:lnTo>
                  <a:pt x="359664" y="269748"/>
                </a:lnTo>
                <a:close/>
              </a:path>
              <a:path w="943610" h="539750">
                <a:moveTo>
                  <a:pt x="652272" y="269748"/>
                </a:moveTo>
                <a:lnTo>
                  <a:pt x="471678" y="0"/>
                </a:lnTo>
                <a:lnTo>
                  <a:pt x="291084" y="0"/>
                </a:lnTo>
                <a:lnTo>
                  <a:pt x="471678" y="269748"/>
                </a:lnTo>
                <a:lnTo>
                  <a:pt x="291084" y="539496"/>
                </a:lnTo>
                <a:lnTo>
                  <a:pt x="471678" y="539496"/>
                </a:lnTo>
                <a:lnTo>
                  <a:pt x="652272" y="269748"/>
                </a:lnTo>
                <a:close/>
              </a:path>
              <a:path w="943610" h="539750">
                <a:moveTo>
                  <a:pt x="943356" y="269748"/>
                </a:moveTo>
                <a:lnTo>
                  <a:pt x="763524" y="0"/>
                </a:lnTo>
                <a:lnTo>
                  <a:pt x="583692" y="0"/>
                </a:lnTo>
                <a:lnTo>
                  <a:pt x="763524" y="269748"/>
                </a:lnTo>
                <a:lnTo>
                  <a:pt x="583692" y="539496"/>
                </a:lnTo>
                <a:lnTo>
                  <a:pt x="763524" y="539496"/>
                </a:lnTo>
                <a:lnTo>
                  <a:pt x="943356" y="269748"/>
                </a:lnTo>
                <a:close/>
              </a:path>
            </a:pathLst>
          </a:custGeom>
          <a:solidFill>
            <a:srgbClr val="3185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349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r>
              <a:rPr dirty="0"/>
              <a:t>11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4988" y="2708148"/>
            <a:ext cx="4212590" cy="4011295"/>
            <a:chOff x="284988" y="2708148"/>
            <a:chExt cx="4212590" cy="4011295"/>
          </a:xfrm>
        </p:grpSpPr>
        <p:sp>
          <p:nvSpPr>
            <p:cNvPr id="3" name="object 3"/>
            <p:cNvSpPr/>
            <p:nvPr/>
          </p:nvSpPr>
          <p:spPr>
            <a:xfrm>
              <a:off x="284988" y="4579620"/>
              <a:ext cx="4212590" cy="864235"/>
            </a:xfrm>
            <a:custGeom>
              <a:avLst/>
              <a:gdLst/>
              <a:ahLst/>
              <a:cxnLst/>
              <a:rect l="l" t="t" r="r" b="b"/>
              <a:pathLst>
                <a:path w="4212590" h="864235">
                  <a:moveTo>
                    <a:pt x="4212336" y="0"/>
                  </a:moveTo>
                  <a:lnTo>
                    <a:pt x="0" y="0"/>
                  </a:lnTo>
                  <a:lnTo>
                    <a:pt x="0" y="864107"/>
                  </a:lnTo>
                  <a:lnTo>
                    <a:pt x="4212336" y="864107"/>
                  </a:lnTo>
                  <a:lnTo>
                    <a:pt x="4212336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063493" y="2708148"/>
              <a:ext cx="629920" cy="4011295"/>
            </a:xfrm>
            <a:custGeom>
              <a:avLst/>
              <a:gdLst/>
              <a:ahLst/>
              <a:cxnLst/>
              <a:rect l="l" t="t" r="r" b="b"/>
              <a:pathLst>
                <a:path w="629919" h="4011295">
                  <a:moveTo>
                    <a:pt x="472058" y="0"/>
                  </a:moveTo>
                  <a:lnTo>
                    <a:pt x="157352" y="0"/>
                  </a:lnTo>
                  <a:lnTo>
                    <a:pt x="157352" y="3696462"/>
                  </a:lnTo>
                  <a:lnTo>
                    <a:pt x="0" y="3696462"/>
                  </a:lnTo>
                  <a:lnTo>
                    <a:pt x="314705" y="4011167"/>
                  </a:lnTo>
                  <a:lnTo>
                    <a:pt x="629411" y="3696462"/>
                  </a:lnTo>
                  <a:lnTo>
                    <a:pt x="472058" y="3696462"/>
                  </a:lnTo>
                  <a:lnTo>
                    <a:pt x="472058" y="0"/>
                  </a:lnTo>
                  <a:close/>
                </a:path>
              </a:pathLst>
            </a:custGeom>
            <a:solidFill>
              <a:srgbClr val="B7DE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748790" y="2975612"/>
              <a:ext cx="1260475" cy="647700"/>
            </a:xfrm>
            <a:custGeom>
              <a:avLst/>
              <a:gdLst/>
              <a:ahLst/>
              <a:cxnLst/>
              <a:rect l="l" t="t" r="r" b="b"/>
              <a:pathLst>
                <a:path w="1260475" h="647700">
                  <a:moveTo>
                    <a:pt x="1152398" y="0"/>
                  </a:moveTo>
                  <a:lnTo>
                    <a:pt x="107950" y="0"/>
                  </a:lnTo>
                  <a:lnTo>
                    <a:pt x="65933" y="8482"/>
                  </a:lnTo>
                  <a:lnTo>
                    <a:pt x="31619" y="31615"/>
                  </a:lnTo>
                  <a:lnTo>
                    <a:pt x="8483" y="65927"/>
                  </a:lnTo>
                  <a:lnTo>
                    <a:pt x="0" y="107950"/>
                  </a:lnTo>
                  <a:lnTo>
                    <a:pt x="0" y="539750"/>
                  </a:lnTo>
                  <a:lnTo>
                    <a:pt x="8483" y="581766"/>
                  </a:lnTo>
                  <a:lnTo>
                    <a:pt x="31619" y="616080"/>
                  </a:lnTo>
                  <a:lnTo>
                    <a:pt x="65933" y="639216"/>
                  </a:lnTo>
                  <a:lnTo>
                    <a:pt x="107950" y="647700"/>
                  </a:lnTo>
                  <a:lnTo>
                    <a:pt x="1152398" y="647700"/>
                  </a:lnTo>
                  <a:lnTo>
                    <a:pt x="1194414" y="639216"/>
                  </a:lnTo>
                  <a:lnTo>
                    <a:pt x="1228728" y="616080"/>
                  </a:lnTo>
                  <a:lnTo>
                    <a:pt x="1251864" y="581766"/>
                  </a:lnTo>
                  <a:lnTo>
                    <a:pt x="1260348" y="539750"/>
                  </a:lnTo>
                  <a:lnTo>
                    <a:pt x="1260348" y="107950"/>
                  </a:lnTo>
                  <a:lnTo>
                    <a:pt x="1251864" y="65927"/>
                  </a:lnTo>
                  <a:lnTo>
                    <a:pt x="1228728" y="31615"/>
                  </a:lnTo>
                  <a:lnTo>
                    <a:pt x="1194414" y="8482"/>
                  </a:lnTo>
                  <a:lnTo>
                    <a:pt x="11523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748790" y="2975612"/>
              <a:ext cx="1260475" cy="647700"/>
            </a:xfrm>
            <a:custGeom>
              <a:avLst/>
              <a:gdLst/>
              <a:ahLst/>
              <a:cxnLst/>
              <a:rect l="l" t="t" r="r" b="b"/>
              <a:pathLst>
                <a:path w="1260475" h="647700">
                  <a:moveTo>
                    <a:pt x="0" y="107950"/>
                  </a:moveTo>
                  <a:lnTo>
                    <a:pt x="8483" y="65927"/>
                  </a:lnTo>
                  <a:lnTo>
                    <a:pt x="31619" y="31615"/>
                  </a:lnTo>
                  <a:lnTo>
                    <a:pt x="65933" y="8482"/>
                  </a:lnTo>
                  <a:lnTo>
                    <a:pt x="107950" y="0"/>
                  </a:lnTo>
                  <a:lnTo>
                    <a:pt x="1152398" y="0"/>
                  </a:lnTo>
                  <a:lnTo>
                    <a:pt x="1194414" y="8482"/>
                  </a:lnTo>
                  <a:lnTo>
                    <a:pt x="1228728" y="31615"/>
                  </a:lnTo>
                  <a:lnTo>
                    <a:pt x="1251864" y="65927"/>
                  </a:lnTo>
                  <a:lnTo>
                    <a:pt x="1260348" y="107950"/>
                  </a:lnTo>
                  <a:lnTo>
                    <a:pt x="1260348" y="539750"/>
                  </a:lnTo>
                  <a:lnTo>
                    <a:pt x="1251864" y="581766"/>
                  </a:lnTo>
                  <a:lnTo>
                    <a:pt x="1228728" y="616080"/>
                  </a:lnTo>
                  <a:lnTo>
                    <a:pt x="1194414" y="639216"/>
                  </a:lnTo>
                  <a:lnTo>
                    <a:pt x="1152398" y="647700"/>
                  </a:lnTo>
                  <a:lnTo>
                    <a:pt x="107950" y="647700"/>
                  </a:lnTo>
                  <a:lnTo>
                    <a:pt x="65933" y="639216"/>
                  </a:lnTo>
                  <a:lnTo>
                    <a:pt x="31619" y="616080"/>
                  </a:lnTo>
                  <a:lnTo>
                    <a:pt x="8483" y="581766"/>
                  </a:lnTo>
                  <a:lnTo>
                    <a:pt x="0" y="539750"/>
                  </a:lnTo>
                  <a:lnTo>
                    <a:pt x="0" y="107950"/>
                  </a:lnTo>
                  <a:close/>
                </a:path>
              </a:pathLst>
            </a:custGeom>
            <a:ln w="25908">
              <a:solidFill>
                <a:srgbClr val="4BACC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42760" y="149774"/>
            <a:ext cx="748792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経営戦略を実現するため</a:t>
            </a:r>
            <a:r>
              <a:rPr dirty="0" sz="2400" spc="-10"/>
              <a:t>の</a:t>
            </a:r>
            <a:r>
              <a:rPr dirty="0" sz="2400"/>
              <a:t>人材戦略</a:t>
            </a:r>
            <a:r>
              <a:rPr dirty="0" sz="2400" spc="-5"/>
              <a:t>が</a:t>
            </a:r>
            <a:r>
              <a:rPr dirty="0" sz="2400"/>
              <a:t>重要に</a:t>
            </a:r>
            <a:r>
              <a:rPr dirty="0" sz="2400" spc="-5"/>
              <a:t>なって</a:t>
            </a:r>
            <a:r>
              <a:rPr dirty="0" sz="2400"/>
              <a:t>きて</a:t>
            </a:r>
            <a:r>
              <a:rPr dirty="0" sz="2400" spc="-5"/>
              <a:t>い</a:t>
            </a:r>
            <a:r>
              <a:rPr dirty="0" sz="2400"/>
              <a:t>る</a:t>
            </a:r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2162807" y="3165957"/>
            <a:ext cx="4311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Meiryo UI"/>
                <a:cs typeface="Meiryo UI"/>
              </a:rPr>
              <a:t>採用</a:t>
            </a:r>
            <a:endParaRPr sz="1600">
              <a:latin typeface="Meiryo UI"/>
              <a:cs typeface="Meiryo U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735772" y="3820607"/>
            <a:ext cx="1286510" cy="673735"/>
            <a:chOff x="1735772" y="3820607"/>
            <a:chExt cx="1286510" cy="673735"/>
          </a:xfrm>
        </p:grpSpPr>
        <p:sp>
          <p:nvSpPr>
            <p:cNvPr id="10" name="object 10"/>
            <p:cNvSpPr/>
            <p:nvPr/>
          </p:nvSpPr>
          <p:spPr>
            <a:xfrm>
              <a:off x="1748790" y="3833624"/>
              <a:ext cx="1260475" cy="647700"/>
            </a:xfrm>
            <a:custGeom>
              <a:avLst/>
              <a:gdLst/>
              <a:ahLst/>
              <a:cxnLst/>
              <a:rect l="l" t="t" r="r" b="b"/>
              <a:pathLst>
                <a:path w="1260475" h="647700">
                  <a:moveTo>
                    <a:pt x="1152398" y="0"/>
                  </a:moveTo>
                  <a:lnTo>
                    <a:pt x="107950" y="0"/>
                  </a:lnTo>
                  <a:lnTo>
                    <a:pt x="65933" y="8482"/>
                  </a:lnTo>
                  <a:lnTo>
                    <a:pt x="31619" y="31615"/>
                  </a:lnTo>
                  <a:lnTo>
                    <a:pt x="8483" y="65927"/>
                  </a:lnTo>
                  <a:lnTo>
                    <a:pt x="0" y="107950"/>
                  </a:lnTo>
                  <a:lnTo>
                    <a:pt x="0" y="539750"/>
                  </a:lnTo>
                  <a:lnTo>
                    <a:pt x="8483" y="581766"/>
                  </a:lnTo>
                  <a:lnTo>
                    <a:pt x="31619" y="616080"/>
                  </a:lnTo>
                  <a:lnTo>
                    <a:pt x="65933" y="639216"/>
                  </a:lnTo>
                  <a:lnTo>
                    <a:pt x="107950" y="647700"/>
                  </a:lnTo>
                  <a:lnTo>
                    <a:pt x="1152398" y="647700"/>
                  </a:lnTo>
                  <a:lnTo>
                    <a:pt x="1194414" y="639216"/>
                  </a:lnTo>
                  <a:lnTo>
                    <a:pt x="1228728" y="616080"/>
                  </a:lnTo>
                  <a:lnTo>
                    <a:pt x="1251864" y="581766"/>
                  </a:lnTo>
                  <a:lnTo>
                    <a:pt x="1260348" y="539750"/>
                  </a:lnTo>
                  <a:lnTo>
                    <a:pt x="1260348" y="107950"/>
                  </a:lnTo>
                  <a:lnTo>
                    <a:pt x="1251864" y="65927"/>
                  </a:lnTo>
                  <a:lnTo>
                    <a:pt x="1228728" y="31615"/>
                  </a:lnTo>
                  <a:lnTo>
                    <a:pt x="1194414" y="8482"/>
                  </a:lnTo>
                  <a:lnTo>
                    <a:pt x="11523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748790" y="3833624"/>
              <a:ext cx="1260475" cy="647700"/>
            </a:xfrm>
            <a:custGeom>
              <a:avLst/>
              <a:gdLst/>
              <a:ahLst/>
              <a:cxnLst/>
              <a:rect l="l" t="t" r="r" b="b"/>
              <a:pathLst>
                <a:path w="1260475" h="647700">
                  <a:moveTo>
                    <a:pt x="0" y="107950"/>
                  </a:moveTo>
                  <a:lnTo>
                    <a:pt x="8483" y="65927"/>
                  </a:lnTo>
                  <a:lnTo>
                    <a:pt x="31619" y="31615"/>
                  </a:lnTo>
                  <a:lnTo>
                    <a:pt x="65933" y="8482"/>
                  </a:lnTo>
                  <a:lnTo>
                    <a:pt x="107950" y="0"/>
                  </a:lnTo>
                  <a:lnTo>
                    <a:pt x="1152398" y="0"/>
                  </a:lnTo>
                  <a:lnTo>
                    <a:pt x="1194414" y="8482"/>
                  </a:lnTo>
                  <a:lnTo>
                    <a:pt x="1228728" y="31615"/>
                  </a:lnTo>
                  <a:lnTo>
                    <a:pt x="1251864" y="65927"/>
                  </a:lnTo>
                  <a:lnTo>
                    <a:pt x="1260348" y="107950"/>
                  </a:lnTo>
                  <a:lnTo>
                    <a:pt x="1260348" y="539750"/>
                  </a:lnTo>
                  <a:lnTo>
                    <a:pt x="1251864" y="581766"/>
                  </a:lnTo>
                  <a:lnTo>
                    <a:pt x="1228728" y="616080"/>
                  </a:lnTo>
                  <a:lnTo>
                    <a:pt x="1194414" y="639216"/>
                  </a:lnTo>
                  <a:lnTo>
                    <a:pt x="1152398" y="647700"/>
                  </a:lnTo>
                  <a:lnTo>
                    <a:pt x="107950" y="647700"/>
                  </a:lnTo>
                  <a:lnTo>
                    <a:pt x="65933" y="639216"/>
                  </a:lnTo>
                  <a:lnTo>
                    <a:pt x="31619" y="616080"/>
                  </a:lnTo>
                  <a:lnTo>
                    <a:pt x="8483" y="581766"/>
                  </a:lnTo>
                  <a:lnTo>
                    <a:pt x="0" y="539750"/>
                  </a:lnTo>
                  <a:lnTo>
                    <a:pt x="0" y="107950"/>
                  </a:lnTo>
                  <a:close/>
                </a:path>
              </a:pathLst>
            </a:custGeom>
            <a:ln w="25908">
              <a:solidFill>
                <a:srgbClr val="4BACC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2162807" y="4023590"/>
            <a:ext cx="4311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Meiryo UI"/>
                <a:cs typeface="Meiryo UI"/>
              </a:rPr>
              <a:t>配置</a:t>
            </a:r>
            <a:endParaRPr sz="1600">
              <a:latin typeface="Meiryo UI"/>
              <a:cs typeface="Meiryo U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735772" y="5535105"/>
            <a:ext cx="1286510" cy="675640"/>
            <a:chOff x="1735772" y="5535105"/>
            <a:chExt cx="1286510" cy="675640"/>
          </a:xfrm>
        </p:grpSpPr>
        <p:sp>
          <p:nvSpPr>
            <p:cNvPr id="14" name="object 14"/>
            <p:cNvSpPr/>
            <p:nvPr/>
          </p:nvSpPr>
          <p:spPr>
            <a:xfrm>
              <a:off x="1748790" y="5548123"/>
              <a:ext cx="1260475" cy="649605"/>
            </a:xfrm>
            <a:custGeom>
              <a:avLst/>
              <a:gdLst/>
              <a:ahLst/>
              <a:cxnLst/>
              <a:rect l="l" t="t" r="r" b="b"/>
              <a:pathLst>
                <a:path w="1260475" h="649604">
                  <a:moveTo>
                    <a:pt x="1152144" y="0"/>
                  </a:moveTo>
                  <a:lnTo>
                    <a:pt x="108204" y="0"/>
                  </a:lnTo>
                  <a:lnTo>
                    <a:pt x="66088" y="8502"/>
                  </a:lnTo>
                  <a:lnTo>
                    <a:pt x="31694" y="31689"/>
                  </a:lnTo>
                  <a:lnTo>
                    <a:pt x="8504" y="66083"/>
                  </a:lnTo>
                  <a:lnTo>
                    <a:pt x="0" y="108204"/>
                  </a:lnTo>
                  <a:lnTo>
                    <a:pt x="0" y="541020"/>
                  </a:lnTo>
                  <a:lnTo>
                    <a:pt x="8504" y="583135"/>
                  </a:lnTo>
                  <a:lnTo>
                    <a:pt x="31694" y="617529"/>
                  </a:lnTo>
                  <a:lnTo>
                    <a:pt x="66088" y="640719"/>
                  </a:lnTo>
                  <a:lnTo>
                    <a:pt x="108204" y="649224"/>
                  </a:lnTo>
                  <a:lnTo>
                    <a:pt x="1152144" y="649224"/>
                  </a:lnTo>
                  <a:lnTo>
                    <a:pt x="1194259" y="640719"/>
                  </a:lnTo>
                  <a:lnTo>
                    <a:pt x="1228653" y="617529"/>
                  </a:lnTo>
                  <a:lnTo>
                    <a:pt x="1251843" y="583135"/>
                  </a:lnTo>
                  <a:lnTo>
                    <a:pt x="1260348" y="541020"/>
                  </a:lnTo>
                  <a:lnTo>
                    <a:pt x="1260348" y="108204"/>
                  </a:lnTo>
                  <a:lnTo>
                    <a:pt x="1251843" y="66083"/>
                  </a:lnTo>
                  <a:lnTo>
                    <a:pt x="1228653" y="31689"/>
                  </a:lnTo>
                  <a:lnTo>
                    <a:pt x="1194259" y="8502"/>
                  </a:lnTo>
                  <a:lnTo>
                    <a:pt x="11521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748790" y="5548123"/>
              <a:ext cx="1260475" cy="649605"/>
            </a:xfrm>
            <a:custGeom>
              <a:avLst/>
              <a:gdLst/>
              <a:ahLst/>
              <a:cxnLst/>
              <a:rect l="l" t="t" r="r" b="b"/>
              <a:pathLst>
                <a:path w="1260475" h="649604">
                  <a:moveTo>
                    <a:pt x="0" y="108204"/>
                  </a:moveTo>
                  <a:lnTo>
                    <a:pt x="8504" y="66083"/>
                  </a:lnTo>
                  <a:lnTo>
                    <a:pt x="31694" y="31689"/>
                  </a:lnTo>
                  <a:lnTo>
                    <a:pt x="66088" y="8502"/>
                  </a:lnTo>
                  <a:lnTo>
                    <a:pt x="108204" y="0"/>
                  </a:lnTo>
                  <a:lnTo>
                    <a:pt x="1152144" y="0"/>
                  </a:lnTo>
                  <a:lnTo>
                    <a:pt x="1194259" y="8502"/>
                  </a:lnTo>
                  <a:lnTo>
                    <a:pt x="1228653" y="31689"/>
                  </a:lnTo>
                  <a:lnTo>
                    <a:pt x="1251843" y="66083"/>
                  </a:lnTo>
                  <a:lnTo>
                    <a:pt x="1260348" y="108204"/>
                  </a:lnTo>
                  <a:lnTo>
                    <a:pt x="1260348" y="541020"/>
                  </a:lnTo>
                  <a:lnTo>
                    <a:pt x="1251843" y="583135"/>
                  </a:lnTo>
                  <a:lnTo>
                    <a:pt x="1228653" y="617529"/>
                  </a:lnTo>
                  <a:lnTo>
                    <a:pt x="1194259" y="640719"/>
                  </a:lnTo>
                  <a:lnTo>
                    <a:pt x="1152144" y="649224"/>
                  </a:lnTo>
                  <a:lnTo>
                    <a:pt x="108204" y="649224"/>
                  </a:lnTo>
                  <a:lnTo>
                    <a:pt x="66088" y="640719"/>
                  </a:lnTo>
                  <a:lnTo>
                    <a:pt x="31694" y="617529"/>
                  </a:lnTo>
                  <a:lnTo>
                    <a:pt x="8504" y="583135"/>
                  </a:lnTo>
                  <a:lnTo>
                    <a:pt x="0" y="541020"/>
                  </a:lnTo>
                  <a:lnTo>
                    <a:pt x="0" y="108204"/>
                  </a:lnTo>
                  <a:close/>
                </a:path>
              </a:pathLst>
            </a:custGeom>
            <a:ln w="25908">
              <a:solidFill>
                <a:srgbClr val="4BACC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2162807" y="5738854"/>
            <a:ext cx="4311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Meiryo UI"/>
                <a:cs typeface="Meiryo UI"/>
              </a:rPr>
              <a:t>育成</a:t>
            </a:r>
            <a:endParaRPr sz="1600">
              <a:latin typeface="Meiryo UI"/>
              <a:cs typeface="Meiryo U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32168" y="4678619"/>
            <a:ext cx="1286510" cy="673735"/>
            <a:chOff x="332168" y="4678619"/>
            <a:chExt cx="1286510" cy="673735"/>
          </a:xfrm>
        </p:grpSpPr>
        <p:sp>
          <p:nvSpPr>
            <p:cNvPr id="18" name="object 18"/>
            <p:cNvSpPr/>
            <p:nvPr/>
          </p:nvSpPr>
          <p:spPr>
            <a:xfrm>
              <a:off x="345186" y="4691636"/>
              <a:ext cx="1260475" cy="647700"/>
            </a:xfrm>
            <a:custGeom>
              <a:avLst/>
              <a:gdLst/>
              <a:ahLst/>
              <a:cxnLst/>
              <a:rect l="l" t="t" r="r" b="b"/>
              <a:pathLst>
                <a:path w="1260475" h="647700">
                  <a:moveTo>
                    <a:pt x="1152398" y="0"/>
                  </a:moveTo>
                  <a:lnTo>
                    <a:pt x="107950" y="0"/>
                  </a:lnTo>
                  <a:lnTo>
                    <a:pt x="65933" y="8482"/>
                  </a:lnTo>
                  <a:lnTo>
                    <a:pt x="31619" y="31615"/>
                  </a:lnTo>
                  <a:lnTo>
                    <a:pt x="8483" y="65927"/>
                  </a:lnTo>
                  <a:lnTo>
                    <a:pt x="0" y="107949"/>
                  </a:lnTo>
                  <a:lnTo>
                    <a:pt x="0" y="539749"/>
                  </a:lnTo>
                  <a:lnTo>
                    <a:pt x="8483" y="581766"/>
                  </a:lnTo>
                  <a:lnTo>
                    <a:pt x="31619" y="616080"/>
                  </a:lnTo>
                  <a:lnTo>
                    <a:pt x="65933" y="639216"/>
                  </a:lnTo>
                  <a:lnTo>
                    <a:pt x="107950" y="647699"/>
                  </a:lnTo>
                  <a:lnTo>
                    <a:pt x="1152398" y="647699"/>
                  </a:lnTo>
                  <a:lnTo>
                    <a:pt x="1194414" y="639216"/>
                  </a:lnTo>
                  <a:lnTo>
                    <a:pt x="1228728" y="616080"/>
                  </a:lnTo>
                  <a:lnTo>
                    <a:pt x="1251864" y="581766"/>
                  </a:lnTo>
                  <a:lnTo>
                    <a:pt x="1260348" y="539749"/>
                  </a:lnTo>
                  <a:lnTo>
                    <a:pt x="1260348" y="107949"/>
                  </a:lnTo>
                  <a:lnTo>
                    <a:pt x="1251864" y="65927"/>
                  </a:lnTo>
                  <a:lnTo>
                    <a:pt x="1228728" y="31615"/>
                  </a:lnTo>
                  <a:lnTo>
                    <a:pt x="1194414" y="8482"/>
                  </a:lnTo>
                  <a:lnTo>
                    <a:pt x="11523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45186" y="4691636"/>
              <a:ext cx="1260475" cy="647700"/>
            </a:xfrm>
            <a:custGeom>
              <a:avLst/>
              <a:gdLst/>
              <a:ahLst/>
              <a:cxnLst/>
              <a:rect l="l" t="t" r="r" b="b"/>
              <a:pathLst>
                <a:path w="1260475" h="647700">
                  <a:moveTo>
                    <a:pt x="0" y="107949"/>
                  </a:moveTo>
                  <a:lnTo>
                    <a:pt x="8483" y="65927"/>
                  </a:lnTo>
                  <a:lnTo>
                    <a:pt x="31619" y="31615"/>
                  </a:lnTo>
                  <a:lnTo>
                    <a:pt x="65933" y="8482"/>
                  </a:lnTo>
                  <a:lnTo>
                    <a:pt x="107950" y="0"/>
                  </a:lnTo>
                  <a:lnTo>
                    <a:pt x="1152398" y="0"/>
                  </a:lnTo>
                  <a:lnTo>
                    <a:pt x="1194414" y="8482"/>
                  </a:lnTo>
                  <a:lnTo>
                    <a:pt x="1228728" y="31615"/>
                  </a:lnTo>
                  <a:lnTo>
                    <a:pt x="1251864" y="65927"/>
                  </a:lnTo>
                  <a:lnTo>
                    <a:pt x="1260348" y="107949"/>
                  </a:lnTo>
                  <a:lnTo>
                    <a:pt x="1260348" y="539749"/>
                  </a:lnTo>
                  <a:lnTo>
                    <a:pt x="1251864" y="581766"/>
                  </a:lnTo>
                  <a:lnTo>
                    <a:pt x="1228728" y="616080"/>
                  </a:lnTo>
                  <a:lnTo>
                    <a:pt x="1194414" y="639216"/>
                  </a:lnTo>
                  <a:lnTo>
                    <a:pt x="1152398" y="647699"/>
                  </a:lnTo>
                  <a:lnTo>
                    <a:pt x="107950" y="647699"/>
                  </a:lnTo>
                  <a:lnTo>
                    <a:pt x="65933" y="639216"/>
                  </a:lnTo>
                  <a:lnTo>
                    <a:pt x="31619" y="616080"/>
                  </a:lnTo>
                  <a:lnTo>
                    <a:pt x="8483" y="581766"/>
                  </a:lnTo>
                  <a:lnTo>
                    <a:pt x="0" y="539749"/>
                  </a:lnTo>
                  <a:lnTo>
                    <a:pt x="0" y="107949"/>
                  </a:lnTo>
                  <a:close/>
                </a:path>
              </a:pathLst>
            </a:custGeom>
            <a:ln w="25908">
              <a:solidFill>
                <a:srgbClr val="4BACC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770843" y="4881222"/>
            <a:ext cx="407034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5">
                <a:latin typeface="Meiryo UI"/>
                <a:cs typeface="Meiryo UI"/>
              </a:rPr>
              <a:t>等級</a:t>
            </a:r>
            <a:endParaRPr sz="1600">
              <a:latin typeface="Meiryo UI"/>
              <a:cs typeface="Meiryo U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735772" y="4678619"/>
            <a:ext cx="1286510" cy="673735"/>
            <a:chOff x="1735772" y="4678619"/>
            <a:chExt cx="1286510" cy="673735"/>
          </a:xfrm>
        </p:grpSpPr>
        <p:sp>
          <p:nvSpPr>
            <p:cNvPr id="22" name="object 22"/>
            <p:cNvSpPr/>
            <p:nvPr/>
          </p:nvSpPr>
          <p:spPr>
            <a:xfrm>
              <a:off x="1748790" y="4691636"/>
              <a:ext cx="1260475" cy="647700"/>
            </a:xfrm>
            <a:custGeom>
              <a:avLst/>
              <a:gdLst/>
              <a:ahLst/>
              <a:cxnLst/>
              <a:rect l="l" t="t" r="r" b="b"/>
              <a:pathLst>
                <a:path w="1260475" h="647700">
                  <a:moveTo>
                    <a:pt x="1152398" y="0"/>
                  </a:moveTo>
                  <a:lnTo>
                    <a:pt x="107950" y="0"/>
                  </a:lnTo>
                  <a:lnTo>
                    <a:pt x="65933" y="8482"/>
                  </a:lnTo>
                  <a:lnTo>
                    <a:pt x="31619" y="31615"/>
                  </a:lnTo>
                  <a:lnTo>
                    <a:pt x="8483" y="65927"/>
                  </a:lnTo>
                  <a:lnTo>
                    <a:pt x="0" y="107949"/>
                  </a:lnTo>
                  <a:lnTo>
                    <a:pt x="0" y="539749"/>
                  </a:lnTo>
                  <a:lnTo>
                    <a:pt x="8483" y="581766"/>
                  </a:lnTo>
                  <a:lnTo>
                    <a:pt x="31619" y="616080"/>
                  </a:lnTo>
                  <a:lnTo>
                    <a:pt x="65933" y="639216"/>
                  </a:lnTo>
                  <a:lnTo>
                    <a:pt x="107950" y="647699"/>
                  </a:lnTo>
                  <a:lnTo>
                    <a:pt x="1152398" y="647699"/>
                  </a:lnTo>
                  <a:lnTo>
                    <a:pt x="1194414" y="639216"/>
                  </a:lnTo>
                  <a:lnTo>
                    <a:pt x="1228728" y="616080"/>
                  </a:lnTo>
                  <a:lnTo>
                    <a:pt x="1251864" y="581766"/>
                  </a:lnTo>
                  <a:lnTo>
                    <a:pt x="1260348" y="539749"/>
                  </a:lnTo>
                  <a:lnTo>
                    <a:pt x="1260348" y="107949"/>
                  </a:lnTo>
                  <a:lnTo>
                    <a:pt x="1251864" y="65927"/>
                  </a:lnTo>
                  <a:lnTo>
                    <a:pt x="1228728" y="31615"/>
                  </a:lnTo>
                  <a:lnTo>
                    <a:pt x="1194414" y="8482"/>
                  </a:lnTo>
                  <a:lnTo>
                    <a:pt x="11523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748790" y="4691636"/>
              <a:ext cx="1260475" cy="647700"/>
            </a:xfrm>
            <a:custGeom>
              <a:avLst/>
              <a:gdLst/>
              <a:ahLst/>
              <a:cxnLst/>
              <a:rect l="l" t="t" r="r" b="b"/>
              <a:pathLst>
                <a:path w="1260475" h="647700">
                  <a:moveTo>
                    <a:pt x="0" y="107949"/>
                  </a:moveTo>
                  <a:lnTo>
                    <a:pt x="8483" y="65927"/>
                  </a:lnTo>
                  <a:lnTo>
                    <a:pt x="31619" y="31615"/>
                  </a:lnTo>
                  <a:lnTo>
                    <a:pt x="65933" y="8482"/>
                  </a:lnTo>
                  <a:lnTo>
                    <a:pt x="107950" y="0"/>
                  </a:lnTo>
                  <a:lnTo>
                    <a:pt x="1152398" y="0"/>
                  </a:lnTo>
                  <a:lnTo>
                    <a:pt x="1194414" y="8482"/>
                  </a:lnTo>
                  <a:lnTo>
                    <a:pt x="1228728" y="31615"/>
                  </a:lnTo>
                  <a:lnTo>
                    <a:pt x="1251864" y="65927"/>
                  </a:lnTo>
                  <a:lnTo>
                    <a:pt x="1260348" y="107949"/>
                  </a:lnTo>
                  <a:lnTo>
                    <a:pt x="1260348" y="539749"/>
                  </a:lnTo>
                  <a:lnTo>
                    <a:pt x="1251864" y="581766"/>
                  </a:lnTo>
                  <a:lnTo>
                    <a:pt x="1228728" y="616080"/>
                  </a:lnTo>
                  <a:lnTo>
                    <a:pt x="1194414" y="639216"/>
                  </a:lnTo>
                  <a:lnTo>
                    <a:pt x="1152398" y="647699"/>
                  </a:lnTo>
                  <a:lnTo>
                    <a:pt x="107950" y="647699"/>
                  </a:lnTo>
                  <a:lnTo>
                    <a:pt x="65933" y="639216"/>
                  </a:lnTo>
                  <a:lnTo>
                    <a:pt x="31619" y="616080"/>
                  </a:lnTo>
                  <a:lnTo>
                    <a:pt x="8483" y="581766"/>
                  </a:lnTo>
                  <a:lnTo>
                    <a:pt x="0" y="539749"/>
                  </a:lnTo>
                  <a:lnTo>
                    <a:pt x="0" y="107949"/>
                  </a:lnTo>
                  <a:close/>
                </a:path>
              </a:pathLst>
            </a:custGeom>
            <a:ln w="25908">
              <a:solidFill>
                <a:srgbClr val="4BACC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2162807" y="4881222"/>
            <a:ext cx="4311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Meiryo UI"/>
                <a:cs typeface="Meiryo UI"/>
              </a:rPr>
              <a:t>評価</a:t>
            </a:r>
            <a:endParaRPr sz="1600">
              <a:latin typeface="Meiryo UI"/>
              <a:cs typeface="Meiryo U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140964" y="4678682"/>
            <a:ext cx="1286510" cy="673735"/>
            <a:chOff x="3140964" y="4678682"/>
            <a:chExt cx="1286510" cy="673735"/>
          </a:xfrm>
        </p:grpSpPr>
        <p:sp>
          <p:nvSpPr>
            <p:cNvPr id="26" name="object 26"/>
            <p:cNvSpPr/>
            <p:nvPr/>
          </p:nvSpPr>
          <p:spPr>
            <a:xfrm>
              <a:off x="3153918" y="4691636"/>
              <a:ext cx="1260475" cy="647700"/>
            </a:xfrm>
            <a:custGeom>
              <a:avLst/>
              <a:gdLst/>
              <a:ahLst/>
              <a:cxnLst/>
              <a:rect l="l" t="t" r="r" b="b"/>
              <a:pathLst>
                <a:path w="1260475" h="647700">
                  <a:moveTo>
                    <a:pt x="1152398" y="0"/>
                  </a:moveTo>
                  <a:lnTo>
                    <a:pt x="107950" y="0"/>
                  </a:lnTo>
                  <a:lnTo>
                    <a:pt x="65933" y="8482"/>
                  </a:lnTo>
                  <a:lnTo>
                    <a:pt x="31619" y="31615"/>
                  </a:lnTo>
                  <a:lnTo>
                    <a:pt x="8483" y="65927"/>
                  </a:lnTo>
                  <a:lnTo>
                    <a:pt x="0" y="107949"/>
                  </a:lnTo>
                  <a:lnTo>
                    <a:pt x="0" y="539749"/>
                  </a:lnTo>
                  <a:lnTo>
                    <a:pt x="8483" y="581766"/>
                  </a:lnTo>
                  <a:lnTo>
                    <a:pt x="31619" y="616080"/>
                  </a:lnTo>
                  <a:lnTo>
                    <a:pt x="65933" y="639216"/>
                  </a:lnTo>
                  <a:lnTo>
                    <a:pt x="107950" y="647699"/>
                  </a:lnTo>
                  <a:lnTo>
                    <a:pt x="1152398" y="647699"/>
                  </a:lnTo>
                  <a:lnTo>
                    <a:pt x="1194414" y="639216"/>
                  </a:lnTo>
                  <a:lnTo>
                    <a:pt x="1228728" y="616080"/>
                  </a:lnTo>
                  <a:lnTo>
                    <a:pt x="1251864" y="581766"/>
                  </a:lnTo>
                  <a:lnTo>
                    <a:pt x="1260348" y="539749"/>
                  </a:lnTo>
                  <a:lnTo>
                    <a:pt x="1260348" y="107949"/>
                  </a:lnTo>
                  <a:lnTo>
                    <a:pt x="1251864" y="65927"/>
                  </a:lnTo>
                  <a:lnTo>
                    <a:pt x="1228728" y="31615"/>
                  </a:lnTo>
                  <a:lnTo>
                    <a:pt x="1194414" y="8482"/>
                  </a:lnTo>
                  <a:lnTo>
                    <a:pt x="11523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3153918" y="4691636"/>
              <a:ext cx="1260475" cy="647700"/>
            </a:xfrm>
            <a:custGeom>
              <a:avLst/>
              <a:gdLst/>
              <a:ahLst/>
              <a:cxnLst/>
              <a:rect l="l" t="t" r="r" b="b"/>
              <a:pathLst>
                <a:path w="1260475" h="647700">
                  <a:moveTo>
                    <a:pt x="0" y="107949"/>
                  </a:moveTo>
                  <a:lnTo>
                    <a:pt x="8483" y="65927"/>
                  </a:lnTo>
                  <a:lnTo>
                    <a:pt x="31619" y="31615"/>
                  </a:lnTo>
                  <a:lnTo>
                    <a:pt x="65933" y="8482"/>
                  </a:lnTo>
                  <a:lnTo>
                    <a:pt x="107950" y="0"/>
                  </a:lnTo>
                  <a:lnTo>
                    <a:pt x="1152398" y="0"/>
                  </a:lnTo>
                  <a:lnTo>
                    <a:pt x="1194414" y="8482"/>
                  </a:lnTo>
                  <a:lnTo>
                    <a:pt x="1228728" y="31615"/>
                  </a:lnTo>
                  <a:lnTo>
                    <a:pt x="1251864" y="65927"/>
                  </a:lnTo>
                  <a:lnTo>
                    <a:pt x="1260348" y="107949"/>
                  </a:lnTo>
                  <a:lnTo>
                    <a:pt x="1260348" y="539749"/>
                  </a:lnTo>
                  <a:lnTo>
                    <a:pt x="1251864" y="581766"/>
                  </a:lnTo>
                  <a:lnTo>
                    <a:pt x="1228728" y="616080"/>
                  </a:lnTo>
                  <a:lnTo>
                    <a:pt x="1194414" y="639216"/>
                  </a:lnTo>
                  <a:lnTo>
                    <a:pt x="1152398" y="647699"/>
                  </a:lnTo>
                  <a:lnTo>
                    <a:pt x="107950" y="647699"/>
                  </a:lnTo>
                  <a:lnTo>
                    <a:pt x="65933" y="639216"/>
                  </a:lnTo>
                  <a:lnTo>
                    <a:pt x="31619" y="616080"/>
                  </a:lnTo>
                  <a:lnTo>
                    <a:pt x="8483" y="581766"/>
                  </a:lnTo>
                  <a:lnTo>
                    <a:pt x="0" y="539749"/>
                  </a:lnTo>
                  <a:lnTo>
                    <a:pt x="0" y="107949"/>
                  </a:lnTo>
                  <a:close/>
                </a:path>
              </a:pathLst>
            </a:custGeom>
            <a:ln w="25908">
              <a:solidFill>
                <a:srgbClr val="4BACC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3566964" y="4881222"/>
            <a:ext cx="4311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Meiryo UI"/>
                <a:cs typeface="Meiryo UI"/>
              </a:rPr>
              <a:t>報酬</a:t>
            </a:r>
            <a:endParaRPr sz="1600">
              <a:latin typeface="Meiryo UI"/>
              <a:cs typeface="Meiryo U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5161788" y="2898585"/>
            <a:ext cx="4464050" cy="3618229"/>
            <a:chOff x="5161788" y="2898585"/>
            <a:chExt cx="4464050" cy="3618229"/>
          </a:xfrm>
        </p:grpSpPr>
        <p:sp>
          <p:nvSpPr>
            <p:cNvPr id="30" name="object 30"/>
            <p:cNvSpPr/>
            <p:nvPr/>
          </p:nvSpPr>
          <p:spPr>
            <a:xfrm>
              <a:off x="6293358" y="2911603"/>
              <a:ext cx="928369" cy="327660"/>
            </a:xfrm>
            <a:custGeom>
              <a:avLst/>
              <a:gdLst/>
              <a:ahLst/>
              <a:cxnLst/>
              <a:rect l="l" t="t" r="r" b="b"/>
              <a:pathLst>
                <a:path w="928370" h="327660">
                  <a:moveTo>
                    <a:pt x="0" y="54610"/>
                  </a:moveTo>
                  <a:lnTo>
                    <a:pt x="4291" y="33352"/>
                  </a:lnTo>
                  <a:lnTo>
                    <a:pt x="15994" y="15994"/>
                  </a:lnTo>
                  <a:lnTo>
                    <a:pt x="33352" y="4291"/>
                  </a:lnTo>
                  <a:lnTo>
                    <a:pt x="54610" y="0"/>
                  </a:lnTo>
                  <a:lnTo>
                    <a:pt x="873506" y="0"/>
                  </a:lnTo>
                  <a:lnTo>
                    <a:pt x="894763" y="4291"/>
                  </a:lnTo>
                  <a:lnTo>
                    <a:pt x="912121" y="15994"/>
                  </a:lnTo>
                  <a:lnTo>
                    <a:pt x="923824" y="33352"/>
                  </a:lnTo>
                  <a:lnTo>
                    <a:pt x="928116" y="54610"/>
                  </a:lnTo>
                  <a:lnTo>
                    <a:pt x="928116" y="273050"/>
                  </a:lnTo>
                  <a:lnTo>
                    <a:pt x="923824" y="294307"/>
                  </a:lnTo>
                  <a:lnTo>
                    <a:pt x="912121" y="311665"/>
                  </a:lnTo>
                  <a:lnTo>
                    <a:pt x="894763" y="323368"/>
                  </a:lnTo>
                  <a:lnTo>
                    <a:pt x="873506" y="327660"/>
                  </a:lnTo>
                  <a:lnTo>
                    <a:pt x="54610" y="327660"/>
                  </a:lnTo>
                  <a:lnTo>
                    <a:pt x="33352" y="323368"/>
                  </a:lnTo>
                  <a:lnTo>
                    <a:pt x="15994" y="311665"/>
                  </a:lnTo>
                  <a:lnTo>
                    <a:pt x="4291" y="294307"/>
                  </a:lnTo>
                  <a:lnTo>
                    <a:pt x="0" y="273050"/>
                  </a:lnTo>
                  <a:lnTo>
                    <a:pt x="0" y="54610"/>
                  </a:lnTo>
                  <a:close/>
                </a:path>
              </a:pathLst>
            </a:custGeom>
            <a:ln w="25907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5161788" y="3572259"/>
              <a:ext cx="4464050" cy="2944495"/>
            </a:xfrm>
            <a:custGeom>
              <a:avLst/>
              <a:gdLst/>
              <a:ahLst/>
              <a:cxnLst/>
              <a:rect l="l" t="t" r="r" b="b"/>
              <a:pathLst>
                <a:path w="4464050" h="2944495">
                  <a:moveTo>
                    <a:pt x="4221772" y="0"/>
                  </a:moveTo>
                  <a:lnTo>
                    <a:pt x="242023" y="0"/>
                  </a:lnTo>
                  <a:lnTo>
                    <a:pt x="193247" y="4917"/>
                  </a:lnTo>
                  <a:lnTo>
                    <a:pt x="147816" y="19019"/>
                  </a:lnTo>
                  <a:lnTo>
                    <a:pt x="106705" y="41333"/>
                  </a:lnTo>
                  <a:lnTo>
                    <a:pt x="70886" y="70886"/>
                  </a:lnTo>
                  <a:lnTo>
                    <a:pt x="41333" y="106705"/>
                  </a:lnTo>
                  <a:lnTo>
                    <a:pt x="19019" y="147816"/>
                  </a:lnTo>
                  <a:lnTo>
                    <a:pt x="4917" y="193247"/>
                  </a:lnTo>
                  <a:lnTo>
                    <a:pt x="0" y="242023"/>
                  </a:lnTo>
                  <a:lnTo>
                    <a:pt x="0" y="2702331"/>
                  </a:lnTo>
                  <a:lnTo>
                    <a:pt x="4917" y="2751108"/>
                  </a:lnTo>
                  <a:lnTo>
                    <a:pt x="19019" y="2796540"/>
                  </a:lnTo>
                  <a:lnTo>
                    <a:pt x="41333" y="2837653"/>
                  </a:lnTo>
                  <a:lnTo>
                    <a:pt x="70886" y="2873475"/>
                  </a:lnTo>
                  <a:lnTo>
                    <a:pt x="106705" y="2903030"/>
                  </a:lnTo>
                  <a:lnTo>
                    <a:pt x="147816" y="2925346"/>
                  </a:lnTo>
                  <a:lnTo>
                    <a:pt x="193247" y="2939450"/>
                  </a:lnTo>
                  <a:lnTo>
                    <a:pt x="242023" y="2944367"/>
                  </a:lnTo>
                  <a:lnTo>
                    <a:pt x="4221772" y="2944367"/>
                  </a:lnTo>
                  <a:lnTo>
                    <a:pt x="4270548" y="2939450"/>
                  </a:lnTo>
                  <a:lnTo>
                    <a:pt x="4315979" y="2925346"/>
                  </a:lnTo>
                  <a:lnTo>
                    <a:pt x="4357090" y="2903030"/>
                  </a:lnTo>
                  <a:lnTo>
                    <a:pt x="4392909" y="2873475"/>
                  </a:lnTo>
                  <a:lnTo>
                    <a:pt x="4422462" y="2837653"/>
                  </a:lnTo>
                  <a:lnTo>
                    <a:pt x="4444776" y="2796540"/>
                  </a:lnTo>
                  <a:lnTo>
                    <a:pt x="4458878" y="2751108"/>
                  </a:lnTo>
                  <a:lnTo>
                    <a:pt x="4463796" y="2702331"/>
                  </a:lnTo>
                  <a:lnTo>
                    <a:pt x="4463796" y="242023"/>
                  </a:lnTo>
                  <a:lnTo>
                    <a:pt x="4458878" y="193247"/>
                  </a:lnTo>
                  <a:lnTo>
                    <a:pt x="4444776" y="147816"/>
                  </a:lnTo>
                  <a:lnTo>
                    <a:pt x="4422462" y="106705"/>
                  </a:lnTo>
                  <a:lnTo>
                    <a:pt x="4392909" y="70886"/>
                  </a:lnTo>
                  <a:lnTo>
                    <a:pt x="4357090" y="41333"/>
                  </a:lnTo>
                  <a:lnTo>
                    <a:pt x="4315979" y="19019"/>
                  </a:lnTo>
                  <a:lnTo>
                    <a:pt x="4270548" y="4917"/>
                  </a:lnTo>
                  <a:lnTo>
                    <a:pt x="4221772" y="0"/>
                  </a:lnTo>
                  <a:close/>
                </a:path>
              </a:pathLst>
            </a:custGeom>
            <a:solidFill>
              <a:srgbClr val="B7DE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5360670" y="5764532"/>
              <a:ext cx="1260475" cy="649605"/>
            </a:xfrm>
            <a:custGeom>
              <a:avLst/>
              <a:gdLst/>
              <a:ahLst/>
              <a:cxnLst/>
              <a:rect l="l" t="t" r="r" b="b"/>
              <a:pathLst>
                <a:path w="1260475" h="649604">
                  <a:moveTo>
                    <a:pt x="1152144" y="0"/>
                  </a:moveTo>
                  <a:lnTo>
                    <a:pt x="108204" y="0"/>
                  </a:lnTo>
                  <a:lnTo>
                    <a:pt x="66088" y="8502"/>
                  </a:lnTo>
                  <a:lnTo>
                    <a:pt x="31694" y="31689"/>
                  </a:lnTo>
                  <a:lnTo>
                    <a:pt x="8504" y="66083"/>
                  </a:lnTo>
                  <a:lnTo>
                    <a:pt x="0" y="108204"/>
                  </a:lnTo>
                  <a:lnTo>
                    <a:pt x="0" y="541020"/>
                  </a:lnTo>
                  <a:lnTo>
                    <a:pt x="8504" y="583135"/>
                  </a:lnTo>
                  <a:lnTo>
                    <a:pt x="31694" y="617529"/>
                  </a:lnTo>
                  <a:lnTo>
                    <a:pt x="66088" y="640719"/>
                  </a:lnTo>
                  <a:lnTo>
                    <a:pt x="108204" y="649224"/>
                  </a:lnTo>
                  <a:lnTo>
                    <a:pt x="1152144" y="649224"/>
                  </a:lnTo>
                  <a:lnTo>
                    <a:pt x="1194259" y="640719"/>
                  </a:lnTo>
                  <a:lnTo>
                    <a:pt x="1228653" y="617529"/>
                  </a:lnTo>
                  <a:lnTo>
                    <a:pt x="1251843" y="583135"/>
                  </a:lnTo>
                  <a:lnTo>
                    <a:pt x="1260348" y="541020"/>
                  </a:lnTo>
                  <a:lnTo>
                    <a:pt x="1260348" y="108204"/>
                  </a:lnTo>
                  <a:lnTo>
                    <a:pt x="1251843" y="66083"/>
                  </a:lnTo>
                  <a:lnTo>
                    <a:pt x="1228653" y="31689"/>
                  </a:lnTo>
                  <a:lnTo>
                    <a:pt x="1194259" y="8502"/>
                  </a:lnTo>
                  <a:lnTo>
                    <a:pt x="11521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5360670" y="5764532"/>
              <a:ext cx="1260475" cy="649605"/>
            </a:xfrm>
            <a:custGeom>
              <a:avLst/>
              <a:gdLst/>
              <a:ahLst/>
              <a:cxnLst/>
              <a:rect l="l" t="t" r="r" b="b"/>
              <a:pathLst>
                <a:path w="1260475" h="649604">
                  <a:moveTo>
                    <a:pt x="0" y="108204"/>
                  </a:moveTo>
                  <a:lnTo>
                    <a:pt x="8504" y="66083"/>
                  </a:lnTo>
                  <a:lnTo>
                    <a:pt x="31694" y="31689"/>
                  </a:lnTo>
                  <a:lnTo>
                    <a:pt x="66088" y="8502"/>
                  </a:lnTo>
                  <a:lnTo>
                    <a:pt x="108204" y="0"/>
                  </a:lnTo>
                  <a:lnTo>
                    <a:pt x="1152144" y="0"/>
                  </a:lnTo>
                  <a:lnTo>
                    <a:pt x="1194259" y="8502"/>
                  </a:lnTo>
                  <a:lnTo>
                    <a:pt x="1228653" y="31689"/>
                  </a:lnTo>
                  <a:lnTo>
                    <a:pt x="1251843" y="66083"/>
                  </a:lnTo>
                  <a:lnTo>
                    <a:pt x="1260348" y="108204"/>
                  </a:lnTo>
                  <a:lnTo>
                    <a:pt x="1260348" y="541020"/>
                  </a:lnTo>
                  <a:lnTo>
                    <a:pt x="1251843" y="583135"/>
                  </a:lnTo>
                  <a:lnTo>
                    <a:pt x="1228653" y="617529"/>
                  </a:lnTo>
                  <a:lnTo>
                    <a:pt x="1194259" y="640719"/>
                  </a:lnTo>
                  <a:lnTo>
                    <a:pt x="1152144" y="649224"/>
                  </a:lnTo>
                  <a:lnTo>
                    <a:pt x="108204" y="649224"/>
                  </a:lnTo>
                  <a:lnTo>
                    <a:pt x="66088" y="640719"/>
                  </a:lnTo>
                  <a:lnTo>
                    <a:pt x="31694" y="617529"/>
                  </a:lnTo>
                  <a:lnTo>
                    <a:pt x="8504" y="583135"/>
                  </a:lnTo>
                  <a:lnTo>
                    <a:pt x="0" y="541020"/>
                  </a:lnTo>
                  <a:lnTo>
                    <a:pt x="0" y="108204"/>
                  </a:lnTo>
                  <a:close/>
                </a:path>
              </a:pathLst>
            </a:custGeom>
            <a:ln w="25908">
              <a:solidFill>
                <a:srgbClr val="4BACC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5482886" y="5862151"/>
            <a:ext cx="1014094" cy="453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78740">
              <a:lnSpc>
                <a:spcPct val="100000"/>
              </a:lnSpc>
              <a:spcBef>
                <a:spcPts val="100"/>
              </a:spcBef>
            </a:pPr>
            <a:r>
              <a:rPr dirty="0" sz="1400" spc="-100">
                <a:latin typeface="Meiryo UI"/>
                <a:cs typeface="Meiryo UI"/>
              </a:rPr>
              <a:t>組織開発／ </a:t>
            </a:r>
            <a:r>
              <a:rPr dirty="0" sz="1400" spc="-95">
                <a:latin typeface="Meiryo UI"/>
                <a:cs typeface="Meiryo UI"/>
              </a:rPr>
              <a:t> </a:t>
            </a:r>
            <a:r>
              <a:rPr dirty="0" sz="1400" spc="-100">
                <a:latin typeface="Meiryo UI"/>
                <a:cs typeface="Meiryo UI"/>
              </a:rPr>
              <a:t>エン</a:t>
            </a:r>
            <a:r>
              <a:rPr dirty="0" sz="1400" spc="-90">
                <a:latin typeface="Meiryo UI"/>
                <a:cs typeface="Meiryo UI"/>
              </a:rPr>
              <a:t>ゲ</a:t>
            </a:r>
            <a:r>
              <a:rPr dirty="0" sz="1400" spc="-105">
                <a:latin typeface="Meiryo UI"/>
                <a:cs typeface="Meiryo UI"/>
              </a:rPr>
              <a:t>ー</a:t>
            </a:r>
            <a:r>
              <a:rPr dirty="0" sz="1400" spc="-100">
                <a:latin typeface="Meiryo UI"/>
                <a:cs typeface="Meiryo UI"/>
              </a:rPr>
              <a:t>ジ</a:t>
            </a:r>
            <a:r>
              <a:rPr dirty="0" sz="1400" spc="-110">
                <a:latin typeface="Meiryo UI"/>
                <a:cs typeface="Meiryo UI"/>
              </a:rPr>
              <a:t>メ</a:t>
            </a:r>
            <a:r>
              <a:rPr dirty="0" sz="1400" spc="-100">
                <a:latin typeface="Meiryo UI"/>
                <a:cs typeface="Meiryo UI"/>
              </a:rPr>
              <a:t>ント</a:t>
            </a:r>
            <a:endParaRPr sz="1400">
              <a:latin typeface="Meiryo UI"/>
              <a:cs typeface="Meiryo U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6751256" y="5751515"/>
            <a:ext cx="1286510" cy="673735"/>
            <a:chOff x="6751256" y="5751515"/>
            <a:chExt cx="1286510" cy="673735"/>
          </a:xfrm>
        </p:grpSpPr>
        <p:sp>
          <p:nvSpPr>
            <p:cNvPr id="36" name="object 36"/>
            <p:cNvSpPr/>
            <p:nvPr/>
          </p:nvSpPr>
          <p:spPr>
            <a:xfrm>
              <a:off x="6764273" y="5764532"/>
              <a:ext cx="1260475" cy="647700"/>
            </a:xfrm>
            <a:custGeom>
              <a:avLst/>
              <a:gdLst/>
              <a:ahLst/>
              <a:cxnLst/>
              <a:rect l="l" t="t" r="r" b="b"/>
              <a:pathLst>
                <a:path w="1260475" h="647700">
                  <a:moveTo>
                    <a:pt x="1152398" y="0"/>
                  </a:moveTo>
                  <a:lnTo>
                    <a:pt x="107950" y="0"/>
                  </a:lnTo>
                  <a:lnTo>
                    <a:pt x="65933" y="8482"/>
                  </a:lnTo>
                  <a:lnTo>
                    <a:pt x="31619" y="31615"/>
                  </a:lnTo>
                  <a:lnTo>
                    <a:pt x="8483" y="65927"/>
                  </a:lnTo>
                  <a:lnTo>
                    <a:pt x="0" y="107950"/>
                  </a:lnTo>
                  <a:lnTo>
                    <a:pt x="0" y="539750"/>
                  </a:lnTo>
                  <a:lnTo>
                    <a:pt x="8483" y="581766"/>
                  </a:lnTo>
                  <a:lnTo>
                    <a:pt x="31619" y="616080"/>
                  </a:lnTo>
                  <a:lnTo>
                    <a:pt x="65933" y="639216"/>
                  </a:lnTo>
                  <a:lnTo>
                    <a:pt x="107950" y="647700"/>
                  </a:lnTo>
                  <a:lnTo>
                    <a:pt x="1152398" y="647700"/>
                  </a:lnTo>
                  <a:lnTo>
                    <a:pt x="1194414" y="639216"/>
                  </a:lnTo>
                  <a:lnTo>
                    <a:pt x="1228728" y="616080"/>
                  </a:lnTo>
                  <a:lnTo>
                    <a:pt x="1251864" y="581766"/>
                  </a:lnTo>
                  <a:lnTo>
                    <a:pt x="1260348" y="539750"/>
                  </a:lnTo>
                  <a:lnTo>
                    <a:pt x="1260348" y="107950"/>
                  </a:lnTo>
                  <a:lnTo>
                    <a:pt x="1251864" y="65927"/>
                  </a:lnTo>
                  <a:lnTo>
                    <a:pt x="1228728" y="31615"/>
                  </a:lnTo>
                  <a:lnTo>
                    <a:pt x="1194414" y="8482"/>
                  </a:lnTo>
                  <a:lnTo>
                    <a:pt x="11523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6764273" y="5764532"/>
              <a:ext cx="1260475" cy="647700"/>
            </a:xfrm>
            <a:custGeom>
              <a:avLst/>
              <a:gdLst/>
              <a:ahLst/>
              <a:cxnLst/>
              <a:rect l="l" t="t" r="r" b="b"/>
              <a:pathLst>
                <a:path w="1260475" h="647700">
                  <a:moveTo>
                    <a:pt x="0" y="107950"/>
                  </a:moveTo>
                  <a:lnTo>
                    <a:pt x="8483" y="65927"/>
                  </a:lnTo>
                  <a:lnTo>
                    <a:pt x="31619" y="31615"/>
                  </a:lnTo>
                  <a:lnTo>
                    <a:pt x="65933" y="8482"/>
                  </a:lnTo>
                  <a:lnTo>
                    <a:pt x="107950" y="0"/>
                  </a:lnTo>
                  <a:lnTo>
                    <a:pt x="1152398" y="0"/>
                  </a:lnTo>
                  <a:lnTo>
                    <a:pt x="1194414" y="8482"/>
                  </a:lnTo>
                  <a:lnTo>
                    <a:pt x="1228728" y="31615"/>
                  </a:lnTo>
                  <a:lnTo>
                    <a:pt x="1251864" y="65927"/>
                  </a:lnTo>
                  <a:lnTo>
                    <a:pt x="1260348" y="107950"/>
                  </a:lnTo>
                  <a:lnTo>
                    <a:pt x="1260348" y="539750"/>
                  </a:lnTo>
                  <a:lnTo>
                    <a:pt x="1251864" y="581766"/>
                  </a:lnTo>
                  <a:lnTo>
                    <a:pt x="1228728" y="616080"/>
                  </a:lnTo>
                  <a:lnTo>
                    <a:pt x="1194414" y="639216"/>
                  </a:lnTo>
                  <a:lnTo>
                    <a:pt x="1152398" y="647700"/>
                  </a:lnTo>
                  <a:lnTo>
                    <a:pt x="107950" y="647700"/>
                  </a:lnTo>
                  <a:lnTo>
                    <a:pt x="65933" y="639216"/>
                  </a:lnTo>
                  <a:lnTo>
                    <a:pt x="31619" y="616080"/>
                  </a:lnTo>
                  <a:lnTo>
                    <a:pt x="8483" y="581766"/>
                  </a:lnTo>
                  <a:lnTo>
                    <a:pt x="0" y="539750"/>
                  </a:lnTo>
                  <a:lnTo>
                    <a:pt x="0" y="107950"/>
                  </a:lnTo>
                  <a:close/>
                </a:path>
              </a:pathLst>
            </a:custGeom>
            <a:ln w="25908">
              <a:solidFill>
                <a:srgbClr val="4BACC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/>
          <p:nvPr/>
        </p:nvSpPr>
        <p:spPr>
          <a:xfrm>
            <a:off x="7024090" y="5967926"/>
            <a:ext cx="73914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Meiryo UI"/>
                <a:cs typeface="Meiryo UI"/>
              </a:rPr>
              <a:t>人事機能</a:t>
            </a:r>
            <a:endParaRPr sz="1400">
              <a:latin typeface="Meiryo UI"/>
              <a:cs typeface="Meiryo U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8156384" y="5772851"/>
            <a:ext cx="1285240" cy="673735"/>
            <a:chOff x="8156384" y="5772851"/>
            <a:chExt cx="1285240" cy="673735"/>
          </a:xfrm>
        </p:grpSpPr>
        <p:sp>
          <p:nvSpPr>
            <p:cNvPr id="40" name="object 40"/>
            <p:cNvSpPr/>
            <p:nvPr/>
          </p:nvSpPr>
          <p:spPr>
            <a:xfrm>
              <a:off x="8169401" y="5785868"/>
              <a:ext cx="1259205" cy="647700"/>
            </a:xfrm>
            <a:custGeom>
              <a:avLst/>
              <a:gdLst/>
              <a:ahLst/>
              <a:cxnLst/>
              <a:rect l="l" t="t" r="r" b="b"/>
              <a:pathLst>
                <a:path w="1259204" h="647700">
                  <a:moveTo>
                    <a:pt x="1150874" y="0"/>
                  </a:moveTo>
                  <a:lnTo>
                    <a:pt x="107950" y="0"/>
                  </a:lnTo>
                  <a:lnTo>
                    <a:pt x="65933" y="8482"/>
                  </a:lnTo>
                  <a:lnTo>
                    <a:pt x="31619" y="31615"/>
                  </a:lnTo>
                  <a:lnTo>
                    <a:pt x="8483" y="65927"/>
                  </a:lnTo>
                  <a:lnTo>
                    <a:pt x="0" y="107950"/>
                  </a:lnTo>
                  <a:lnTo>
                    <a:pt x="0" y="539750"/>
                  </a:lnTo>
                  <a:lnTo>
                    <a:pt x="8483" y="581766"/>
                  </a:lnTo>
                  <a:lnTo>
                    <a:pt x="31619" y="616080"/>
                  </a:lnTo>
                  <a:lnTo>
                    <a:pt x="65933" y="639216"/>
                  </a:lnTo>
                  <a:lnTo>
                    <a:pt x="107950" y="647700"/>
                  </a:lnTo>
                  <a:lnTo>
                    <a:pt x="1150874" y="647700"/>
                  </a:lnTo>
                  <a:lnTo>
                    <a:pt x="1192890" y="639216"/>
                  </a:lnTo>
                  <a:lnTo>
                    <a:pt x="1227204" y="616080"/>
                  </a:lnTo>
                  <a:lnTo>
                    <a:pt x="1250340" y="581766"/>
                  </a:lnTo>
                  <a:lnTo>
                    <a:pt x="1258824" y="539750"/>
                  </a:lnTo>
                  <a:lnTo>
                    <a:pt x="1258824" y="107950"/>
                  </a:lnTo>
                  <a:lnTo>
                    <a:pt x="1250340" y="65927"/>
                  </a:lnTo>
                  <a:lnTo>
                    <a:pt x="1227204" y="31615"/>
                  </a:lnTo>
                  <a:lnTo>
                    <a:pt x="1192890" y="8482"/>
                  </a:lnTo>
                  <a:lnTo>
                    <a:pt x="11508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8169401" y="5785868"/>
              <a:ext cx="1259205" cy="647700"/>
            </a:xfrm>
            <a:custGeom>
              <a:avLst/>
              <a:gdLst/>
              <a:ahLst/>
              <a:cxnLst/>
              <a:rect l="l" t="t" r="r" b="b"/>
              <a:pathLst>
                <a:path w="1259204" h="647700">
                  <a:moveTo>
                    <a:pt x="0" y="107950"/>
                  </a:moveTo>
                  <a:lnTo>
                    <a:pt x="8483" y="65927"/>
                  </a:lnTo>
                  <a:lnTo>
                    <a:pt x="31619" y="31615"/>
                  </a:lnTo>
                  <a:lnTo>
                    <a:pt x="65933" y="8482"/>
                  </a:lnTo>
                  <a:lnTo>
                    <a:pt x="107950" y="0"/>
                  </a:lnTo>
                  <a:lnTo>
                    <a:pt x="1150874" y="0"/>
                  </a:lnTo>
                  <a:lnTo>
                    <a:pt x="1192890" y="8482"/>
                  </a:lnTo>
                  <a:lnTo>
                    <a:pt x="1227204" y="31615"/>
                  </a:lnTo>
                  <a:lnTo>
                    <a:pt x="1250340" y="65927"/>
                  </a:lnTo>
                  <a:lnTo>
                    <a:pt x="1258824" y="107950"/>
                  </a:lnTo>
                  <a:lnTo>
                    <a:pt x="1258824" y="539750"/>
                  </a:lnTo>
                  <a:lnTo>
                    <a:pt x="1250340" y="581766"/>
                  </a:lnTo>
                  <a:lnTo>
                    <a:pt x="1227204" y="616080"/>
                  </a:lnTo>
                  <a:lnTo>
                    <a:pt x="1192890" y="639216"/>
                  </a:lnTo>
                  <a:lnTo>
                    <a:pt x="1150874" y="647700"/>
                  </a:lnTo>
                  <a:lnTo>
                    <a:pt x="107950" y="647700"/>
                  </a:lnTo>
                  <a:lnTo>
                    <a:pt x="65933" y="639216"/>
                  </a:lnTo>
                  <a:lnTo>
                    <a:pt x="31619" y="616080"/>
                  </a:lnTo>
                  <a:lnTo>
                    <a:pt x="8483" y="581766"/>
                  </a:lnTo>
                  <a:lnTo>
                    <a:pt x="0" y="539750"/>
                  </a:lnTo>
                  <a:lnTo>
                    <a:pt x="0" y="107950"/>
                  </a:lnTo>
                  <a:close/>
                </a:path>
              </a:pathLst>
            </a:custGeom>
            <a:ln w="25908">
              <a:solidFill>
                <a:srgbClr val="4BACC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/>
          <p:nvPr/>
        </p:nvSpPr>
        <p:spPr>
          <a:xfrm>
            <a:off x="8080723" y="5883235"/>
            <a:ext cx="1435100" cy="453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00"/>
              </a:spcBef>
            </a:pPr>
            <a:r>
              <a:rPr dirty="0" sz="1400" spc="5">
                <a:latin typeface="Meiryo UI"/>
                <a:cs typeface="Meiryo UI"/>
              </a:rPr>
              <a:t>デー</a:t>
            </a:r>
            <a:r>
              <a:rPr dirty="0" sz="1400">
                <a:latin typeface="Meiryo UI"/>
                <a:cs typeface="Meiryo UI"/>
              </a:rPr>
              <a:t>タ</a:t>
            </a:r>
            <a:r>
              <a:rPr dirty="0" sz="1400" spc="-10">
                <a:latin typeface="Meiryo UI"/>
                <a:cs typeface="Meiryo UI"/>
              </a:rPr>
              <a:t>の</a:t>
            </a:r>
            <a:r>
              <a:rPr dirty="0" sz="1400" spc="-15">
                <a:latin typeface="Meiryo UI"/>
                <a:cs typeface="Meiryo UI"/>
              </a:rPr>
              <a:t>利</a:t>
            </a:r>
            <a:r>
              <a:rPr dirty="0" sz="1400">
                <a:latin typeface="Meiryo UI"/>
                <a:cs typeface="Meiryo UI"/>
              </a:rPr>
              <a:t>活用</a:t>
            </a:r>
            <a:endParaRPr sz="1400">
              <a:latin typeface="Meiryo UI"/>
              <a:cs typeface="Meiryo U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1400">
                <a:latin typeface="Meiryo UI"/>
                <a:cs typeface="Meiryo UI"/>
              </a:rPr>
              <a:t>（HR</a:t>
            </a:r>
            <a:r>
              <a:rPr dirty="0" sz="1400" spc="5">
                <a:latin typeface="Meiryo UI"/>
                <a:cs typeface="Meiryo UI"/>
              </a:rPr>
              <a:t>テ</a:t>
            </a:r>
            <a:r>
              <a:rPr dirty="0" sz="1400">
                <a:latin typeface="Meiryo UI"/>
                <a:cs typeface="Meiryo UI"/>
              </a:rPr>
              <a:t>ク</a:t>
            </a:r>
            <a:r>
              <a:rPr dirty="0" sz="1400" spc="-5">
                <a:latin typeface="Meiryo UI"/>
                <a:cs typeface="Meiryo UI"/>
              </a:rPr>
              <a:t>ノ</a:t>
            </a:r>
            <a:r>
              <a:rPr dirty="0" sz="1400" spc="5">
                <a:latin typeface="Meiryo UI"/>
                <a:cs typeface="Meiryo UI"/>
              </a:rPr>
              <a:t>ロ</a:t>
            </a:r>
            <a:r>
              <a:rPr dirty="0" sz="1400" spc="-20">
                <a:latin typeface="Meiryo UI"/>
                <a:cs typeface="Meiryo UI"/>
              </a:rPr>
              <a:t>ジ</a:t>
            </a:r>
            <a:r>
              <a:rPr dirty="0" sz="1400" spc="-10">
                <a:latin typeface="Meiryo UI"/>
                <a:cs typeface="Meiryo UI"/>
              </a:rPr>
              <a:t>ー</a:t>
            </a:r>
            <a:r>
              <a:rPr dirty="0" sz="1400">
                <a:latin typeface="Meiryo UI"/>
                <a:cs typeface="Meiryo UI"/>
              </a:rPr>
              <a:t>）</a:t>
            </a:r>
            <a:endParaRPr sz="1400">
              <a:latin typeface="Meiryo UI"/>
              <a:cs typeface="Meiryo UI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5288279" y="3674364"/>
            <a:ext cx="4211320" cy="2016760"/>
            <a:chOff x="5288279" y="3674364"/>
            <a:chExt cx="4211320" cy="2016760"/>
          </a:xfrm>
        </p:grpSpPr>
        <p:sp>
          <p:nvSpPr>
            <p:cNvPr id="44" name="object 44"/>
            <p:cNvSpPr/>
            <p:nvPr/>
          </p:nvSpPr>
          <p:spPr>
            <a:xfrm>
              <a:off x="5701284" y="5402580"/>
              <a:ext cx="3385185" cy="288290"/>
            </a:xfrm>
            <a:custGeom>
              <a:avLst/>
              <a:gdLst/>
              <a:ahLst/>
              <a:cxnLst/>
              <a:rect l="l" t="t" r="r" b="b"/>
              <a:pathLst>
                <a:path w="3385184" h="288289">
                  <a:moveTo>
                    <a:pt x="576072" y="144018"/>
                  </a:moveTo>
                  <a:lnTo>
                    <a:pt x="288036" y="0"/>
                  </a:lnTo>
                  <a:lnTo>
                    <a:pt x="0" y="144018"/>
                  </a:lnTo>
                  <a:lnTo>
                    <a:pt x="144018" y="144018"/>
                  </a:lnTo>
                  <a:lnTo>
                    <a:pt x="144018" y="288036"/>
                  </a:lnTo>
                  <a:lnTo>
                    <a:pt x="432054" y="288036"/>
                  </a:lnTo>
                  <a:lnTo>
                    <a:pt x="432054" y="144018"/>
                  </a:lnTo>
                  <a:lnTo>
                    <a:pt x="576072" y="144018"/>
                  </a:lnTo>
                  <a:close/>
                </a:path>
                <a:path w="3385184" h="288289">
                  <a:moveTo>
                    <a:pt x="1981200" y="144018"/>
                  </a:moveTo>
                  <a:lnTo>
                    <a:pt x="1693164" y="0"/>
                  </a:lnTo>
                  <a:lnTo>
                    <a:pt x="1405128" y="144018"/>
                  </a:lnTo>
                  <a:lnTo>
                    <a:pt x="1549146" y="144018"/>
                  </a:lnTo>
                  <a:lnTo>
                    <a:pt x="1549146" y="288036"/>
                  </a:lnTo>
                  <a:lnTo>
                    <a:pt x="1837182" y="288036"/>
                  </a:lnTo>
                  <a:lnTo>
                    <a:pt x="1837182" y="144018"/>
                  </a:lnTo>
                  <a:lnTo>
                    <a:pt x="1981200" y="144018"/>
                  </a:lnTo>
                  <a:close/>
                </a:path>
                <a:path w="3385184" h="288289">
                  <a:moveTo>
                    <a:pt x="3384804" y="144018"/>
                  </a:moveTo>
                  <a:lnTo>
                    <a:pt x="3096768" y="0"/>
                  </a:lnTo>
                  <a:lnTo>
                    <a:pt x="2808732" y="144018"/>
                  </a:lnTo>
                  <a:lnTo>
                    <a:pt x="2952750" y="144018"/>
                  </a:lnTo>
                  <a:lnTo>
                    <a:pt x="2952750" y="288036"/>
                  </a:lnTo>
                  <a:lnTo>
                    <a:pt x="3240786" y="288036"/>
                  </a:lnTo>
                  <a:lnTo>
                    <a:pt x="3240786" y="144018"/>
                  </a:lnTo>
                  <a:lnTo>
                    <a:pt x="3384804" y="144018"/>
                  </a:lnTo>
                  <a:close/>
                </a:path>
              </a:pathLst>
            </a:custGeom>
            <a:solidFill>
              <a:srgbClr val="FAC09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5288280" y="3674363"/>
              <a:ext cx="4211320" cy="1693545"/>
            </a:xfrm>
            <a:custGeom>
              <a:avLst/>
              <a:gdLst/>
              <a:ahLst/>
              <a:cxnLst/>
              <a:rect l="l" t="t" r="r" b="b"/>
              <a:pathLst>
                <a:path w="4211320" h="1693545">
                  <a:moveTo>
                    <a:pt x="4210812" y="0"/>
                  </a:moveTo>
                  <a:lnTo>
                    <a:pt x="0" y="0"/>
                  </a:lnTo>
                  <a:lnTo>
                    <a:pt x="0" y="1693164"/>
                  </a:lnTo>
                  <a:lnTo>
                    <a:pt x="4210812" y="1693164"/>
                  </a:lnTo>
                  <a:lnTo>
                    <a:pt x="42108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6790181" y="3722372"/>
              <a:ext cx="1260475" cy="647700"/>
            </a:xfrm>
            <a:custGeom>
              <a:avLst/>
              <a:gdLst/>
              <a:ahLst/>
              <a:cxnLst/>
              <a:rect l="l" t="t" r="r" b="b"/>
              <a:pathLst>
                <a:path w="1260475" h="647700">
                  <a:moveTo>
                    <a:pt x="0" y="107950"/>
                  </a:moveTo>
                  <a:lnTo>
                    <a:pt x="8483" y="65927"/>
                  </a:lnTo>
                  <a:lnTo>
                    <a:pt x="31619" y="31615"/>
                  </a:lnTo>
                  <a:lnTo>
                    <a:pt x="65933" y="8482"/>
                  </a:lnTo>
                  <a:lnTo>
                    <a:pt x="107950" y="0"/>
                  </a:lnTo>
                  <a:lnTo>
                    <a:pt x="1152398" y="0"/>
                  </a:lnTo>
                  <a:lnTo>
                    <a:pt x="1194414" y="8482"/>
                  </a:lnTo>
                  <a:lnTo>
                    <a:pt x="1228728" y="31615"/>
                  </a:lnTo>
                  <a:lnTo>
                    <a:pt x="1251864" y="65927"/>
                  </a:lnTo>
                  <a:lnTo>
                    <a:pt x="1260348" y="107950"/>
                  </a:lnTo>
                  <a:lnTo>
                    <a:pt x="1260348" y="539750"/>
                  </a:lnTo>
                  <a:lnTo>
                    <a:pt x="1251864" y="581766"/>
                  </a:lnTo>
                  <a:lnTo>
                    <a:pt x="1228728" y="616080"/>
                  </a:lnTo>
                  <a:lnTo>
                    <a:pt x="1194414" y="639216"/>
                  </a:lnTo>
                  <a:lnTo>
                    <a:pt x="1152398" y="647700"/>
                  </a:lnTo>
                  <a:lnTo>
                    <a:pt x="107950" y="647700"/>
                  </a:lnTo>
                  <a:lnTo>
                    <a:pt x="65933" y="639216"/>
                  </a:lnTo>
                  <a:lnTo>
                    <a:pt x="31619" y="616080"/>
                  </a:lnTo>
                  <a:lnTo>
                    <a:pt x="8483" y="581766"/>
                  </a:lnTo>
                  <a:lnTo>
                    <a:pt x="0" y="539750"/>
                  </a:lnTo>
                  <a:lnTo>
                    <a:pt x="0" y="107950"/>
                  </a:lnTo>
                  <a:close/>
                </a:path>
              </a:pathLst>
            </a:custGeom>
            <a:ln w="25908">
              <a:solidFill>
                <a:srgbClr val="4BACC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/>
          <p:cNvSpPr txBox="1"/>
          <p:nvPr/>
        </p:nvSpPr>
        <p:spPr>
          <a:xfrm>
            <a:off x="6970516" y="3819759"/>
            <a:ext cx="911860" cy="453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762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Meiryo UI"/>
                <a:cs typeface="Meiryo UI"/>
              </a:rPr>
              <a:t>人材</a:t>
            </a:r>
            <a:endParaRPr sz="1400">
              <a:latin typeface="Meiryo UI"/>
              <a:cs typeface="Meiryo UI"/>
            </a:endParaRPr>
          </a:p>
          <a:p>
            <a:pPr algn="ctr" marR="5080">
              <a:lnSpc>
                <a:spcPct val="100000"/>
              </a:lnSpc>
              <a:spcBef>
                <a:spcPts val="5"/>
              </a:spcBef>
            </a:pPr>
            <a:r>
              <a:rPr dirty="0" sz="1400" spc="5">
                <a:latin typeface="Meiryo UI"/>
                <a:cs typeface="Meiryo UI"/>
              </a:rPr>
              <a:t>ポー</a:t>
            </a:r>
            <a:r>
              <a:rPr dirty="0" sz="1400">
                <a:latin typeface="Meiryo UI"/>
                <a:cs typeface="Meiryo UI"/>
              </a:rPr>
              <a:t>ト</a:t>
            </a:r>
            <a:r>
              <a:rPr dirty="0" sz="1400" spc="-5">
                <a:latin typeface="Meiryo UI"/>
                <a:cs typeface="Meiryo UI"/>
              </a:rPr>
              <a:t>フォ</a:t>
            </a:r>
            <a:r>
              <a:rPr dirty="0" sz="1400" spc="5">
                <a:latin typeface="Meiryo UI"/>
                <a:cs typeface="Meiryo UI"/>
              </a:rPr>
              <a:t>リオ</a:t>
            </a:r>
            <a:endParaRPr sz="1400">
              <a:latin typeface="Meiryo UI"/>
              <a:cs typeface="Meiryo UI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5330888" y="4620707"/>
            <a:ext cx="1105535" cy="673735"/>
            <a:chOff x="5330888" y="4620707"/>
            <a:chExt cx="1105535" cy="673735"/>
          </a:xfrm>
        </p:grpSpPr>
        <p:sp>
          <p:nvSpPr>
            <p:cNvPr id="49" name="object 49"/>
            <p:cNvSpPr/>
            <p:nvPr/>
          </p:nvSpPr>
          <p:spPr>
            <a:xfrm>
              <a:off x="5343906" y="4633724"/>
              <a:ext cx="1079500" cy="647700"/>
            </a:xfrm>
            <a:custGeom>
              <a:avLst/>
              <a:gdLst/>
              <a:ahLst/>
              <a:cxnLst/>
              <a:rect l="l" t="t" r="r" b="b"/>
              <a:pathLst>
                <a:path w="1079500" h="647700">
                  <a:moveTo>
                    <a:pt x="971041" y="0"/>
                  </a:moveTo>
                  <a:lnTo>
                    <a:pt x="107950" y="0"/>
                  </a:lnTo>
                  <a:lnTo>
                    <a:pt x="65933" y="8482"/>
                  </a:lnTo>
                  <a:lnTo>
                    <a:pt x="31619" y="31615"/>
                  </a:lnTo>
                  <a:lnTo>
                    <a:pt x="8483" y="65927"/>
                  </a:lnTo>
                  <a:lnTo>
                    <a:pt x="0" y="107950"/>
                  </a:lnTo>
                  <a:lnTo>
                    <a:pt x="0" y="539750"/>
                  </a:lnTo>
                  <a:lnTo>
                    <a:pt x="8483" y="581766"/>
                  </a:lnTo>
                  <a:lnTo>
                    <a:pt x="31619" y="616080"/>
                  </a:lnTo>
                  <a:lnTo>
                    <a:pt x="65933" y="639216"/>
                  </a:lnTo>
                  <a:lnTo>
                    <a:pt x="107950" y="647700"/>
                  </a:lnTo>
                  <a:lnTo>
                    <a:pt x="971041" y="647700"/>
                  </a:lnTo>
                  <a:lnTo>
                    <a:pt x="1013058" y="639216"/>
                  </a:lnTo>
                  <a:lnTo>
                    <a:pt x="1047372" y="616080"/>
                  </a:lnTo>
                  <a:lnTo>
                    <a:pt x="1070508" y="581766"/>
                  </a:lnTo>
                  <a:lnTo>
                    <a:pt x="1078992" y="539750"/>
                  </a:lnTo>
                  <a:lnTo>
                    <a:pt x="1078992" y="107950"/>
                  </a:lnTo>
                  <a:lnTo>
                    <a:pt x="1070508" y="65927"/>
                  </a:lnTo>
                  <a:lnTo>
                    <a:pt x="1047372" y="31615"/>
                  </a:lnTo>
                  <a:lnTo>
                    <a:pt x="1013058" y="8482"/>
                  </a:lnTo>
                  <a:lnTo>
                    <a:pt x="9710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5343906" y="4633724"/>
              <a:ext cx="1079500" cy="647700"/>
            </a:xfrm>
            <a:custGeom>
              <a:avLst/>
              <a:gdLst/>
              <a:ahLst/>
              <a:cxnLst/>
              <a:rect l="l" t="t" r="r" b="b"/>
              <a:pathLst>
                <a:path w="1079500" h="647700">
                  <a:moveTo>
                    <a:pt x="0" y="107950"/>
                  </a:moveTo>
                  <a:lnTo>
                    <a:pt x="8483" y="65927"/>
                  </a:lnTo>
                  <a:lnTo>
                    <a:pt x="31619" y="31615"/>
                  </a:lnTo>
                  <a:lnTo>
                    <a:pt x="65933" y="8482"/>
                  </a:lnTo>
                  <a:lnTo>
                    <a:pt x="107950" y="0"/>
                  </a:lnTo>
                  <a:lnTo>
                    <a:pt x="971041" y="0"/>
                  </a:lnTo>
                  <a:lnTo>
                    <a:pt x="1013058" y="8482"/>
                  </a:lnTo>
                  <a:lnTo>
                    <a:pt x="1047372" y="31615"/>
                  </a:lnTo>
                  <a:lnTo>
                    <a:pt x="1070508" y="65927"/>
                  </a:lnTo>
                  <a:lnTo>
                    <a:pt x="1078992" y="107950"/>
                  </a:lnTo>
                  <a:lnTo>
                    <a:pt x="1078992" y="539750"/>
                  </a:lnTo>
                  <a:lnTo>
                    <a:pt x="1070508" y="581766"/>
                  </a:lnTo>
                  <a:lnTo>
                    <a:pt x="1047372" y="616080"/>
                  </a:lnTo>
                  <a:lnTo>
                    <a:pt x="1013058" y="639216"/>
                  </a:lnTo>
                  <a:lnTo>
                    <a:pt x="971041" y="647700"/>
                  </a:lnTo>
                  <a:lnTo>
                    <a:pt x="107950" y="647700"/>
                  </a:lnTo>
                  <a:lnTo>
                    <a:pt x="65933" y="639216"/>
                  </a:lnTo>
                  <a:lnTo>
                    <a:pt x="31619" y="616080"/>
                  </a:lnTo>
                  <a:lnTo>
                    <a:pt x="8483" y="581766"/>
                  </a:lnTo>
                  <a:lnTo>
                    <a:pt x="0" y="539750"/>
                  </a:lnTo>
                  <a:lnTo>
                    <a:pt x="0" y="107950"/>
                  </a:lnTo>
                  <a:close/>
                </a:path>
              </a:pathLst>
            </a:custGeom>
            <a:ln w="25908">
              <a:solidFill>
                <a:srgbClr val="4BACC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1" name="object 51"/>
          <p:cNvSpPr txBox="1"/>
          <p:nvPr/>
        </p:nvSpPr>
        <p:spPr>
          <a:xfrm>
            <a:off x="5436851" y="4730464"/>
            <a:ext cx="904240" cy="453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8265" marR="5080" indent="-889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Meiryo UI"/>
                <a:cs typeface="Meiryo UI"/>
              </a:rPr>
              <a:t>業績管理／ </a:t>
            </a:r>
            <a:r>
              <a:rPr dirty="0" sz="1400">
                <a:latin typeface="Meiryo UI"/>
                <a:cs typeface="Meiryo UI"/>
              </a:rPr>
              <a:t>人材育成</a:t>
            </a:r>
            <a:endParaRPr sz="1400">
              <a:latin typeface="Meiryo UI"/>
              <a:cs typeface="Meiryo UI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6664388" y="4620707"/>
            <a:ext cx="1466215" cy="673735"/>
            <a:chOff x="6664388" y="4620707"/>
            <a:chExt cx="1466215" cy="673735"/>
          </a:xfrm>
        </p:grpSpPr>
        <p:sp>
          <p:nvSpPr>
            <p:cNvPr id="53" name="object 53"/>
            <p:cNvSpPr/>
            <p:nvPr/>
          </p:nvSpPr>
          <p:spPr>
            <a:xfrm>
              <a:off x="6677406" y="4633724"/>
              <a:ext cx="1440180" cy="647700"/>
            </a:xfrm>
            <a:custGeom>
              <a:avLst/>
              <a:gdLst/>
              <a:ahLst/>
              <a:cxnLst/>
              <a:rect l="l" t="t" r="r" b="b"/>
              <a:pathLst>
                <a:path w="1440179" h="647700">
                  <a:moveTo>
                    <a:pt x="1332230" y="0"/>
                  </a:moveTo>
                  <a:lnTo>
                    <a:pt x="107950" y="0"/>
                  </a:lnTo>
                  <a:lnTo>
                    <a:pt x="65933" y="8482"/>
                  </a:lnTo>
                  <a:lnTo>
                    <a:pt x="31619" y="31615"/>
                  </a:lnTo>
                  <a:lnTo>
                    <a:pt x="8483" y="65927"/>
                  </a:lnTo>
                  <a:lnTo>
                    <a:pt x="0" y="107950"/>
                  </a:lnTo>
                  <a:lnTo>
                    <a:pt x="0" y="539750"/>
                  </a:lnTo>
                  <a:lnTo>
                    <a:pt x="8483" y="581766"/>
                  </a:lnTo>
                  <a:lnTo>
                    <a:pt x="31619" y="616080"/>
                  </a:lnTo>
                  <a:lnTo>
                    <a:pt x="65933" y="639216"/>
                  </a:lnTo>
                  <a:lnTo>
                    <a:pt x="107950" y="647700"/>
                  </a:lnTo>
                  <a:lnTo>
                    <a:pt x="1332230" y="647700"/>
                  </a:lnTo>
                  <a:lnTo>
                    <a:pt x="1374246" y="639216"/>
                  </a:lnTo>
                  <a:lnTo>
                    <a:pt x="1408560" y="616080"/>
                  </a:lnTo>
                  <a:lnTo>
                    <a:pt x="1431696" y="581766"/>
                  </a:lnTo>
                  <a:lnTo>
                    <a:pt x="1440180" y="539750"/>
                  </a:lnTo>
                  <a:lnTo>
                    <a:pt x="1440180" y="107950"/>
                  </a:lnTo>
                  <a:lnTo>
                    <a:pt x="1431696" y="65927"/>
                  </a:lnTo>
                  <a:lnTo>
                    <a:pt x="1408560" y="31615"/>
                  </a:lnTo>
                  <a:lnTo>
                    <a:pt x="1374246" y="8482"/>
                  </a:lnTo>
                  <a:lnTo>
                    <a:pt x="13322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6677406" y="4633724"/>
              <a:ext cx="1440180" cy="647700"/>
            </a:xfrm>
            <a:custGeom>
              <a:avLst/>
              <a:gdLst/>
              <a:ahLst/>
              <a:cxnLst/>
              <a:rect l="l" t="t" r="r" b="b"/>
              <a:pathLst>
                <a:path w="1440179" h="647700">
                  <a:moveTo>
                    <a:pt x="0" y="107950"/>
                  </a:moveTo>
                  <a:lnTo>
                    <a:pt x="8483" y="65927"/>
                  </a:lnTo>
                  <a:lnTo>
                    <a:pt x="31619" y="31615"/>
                  </a:lnTo>
                  <a:lnTo>
                    <a:pt x="65933" y="8482"/>
                  </a:lnTo>
                  <a:lnTo>
                    <a:pt x="107950" y="0"/>
                  </a:lnTo>
                  <a:lnTo>
                    <a:pt x="1332230" y="0"/>
                  </a:lnTo>
                  <a:lnTo>
                    <a:pt x="1374246" y="8482"/>
                  </a:lnTo>
                  <a:lnTo>
                    <a:pt x="1408560" y="31615"/>
                  </a:lnTo>
                  <a:lnTo>
                    <a:pt x="1431696" y="65927"/>
                  </a:lnTo>
                  <a:lnTo>
                    <a:pt x="1440180" y="107950"/>
                  </a:lnTo>
                  <a:lnTo>
                    <a:pt x="1440180" y="539750"/>
                  </a:lnTo>
                  <a:lnTo>
                    <a:pt x="1431696" y="581766"/>
                  </a:lnTo>
                  <a:lnTo>
                    <a:pt x="1408560" y="616080"/>
                  </a:lnTo>
                  <a:lnTo>
                    <a:pt x="1374246" y="639216"/>
                  </a:lnTo>
                  <a:lnTo>
                    <a:pt x="1332230" y="647700"/>
                  </a:lnTo>
                  <a:lnTo>
                    <a:pt x="107950" y="647700"/>
                  </a:lnTo>
                  <a:lnTo>
                    <a:pt x="65933" y="639216"/>
                  </a:lnTo>
                  <a:lnTo>
                    <a:pt x="31619" y="616080"/>
                  </a:lnTo>
                  <a:lnTo>
                    <a:pt x="8483" y="581766"/>
                  </a:lnTo>
                  <a:lnTo>
                    <a:pt x="0" y="539750"/>
                  </a:lnTo>
                  <a:lnTo>
                    <a:pt x="0" y="107950"/>
                  </a:lnTo>
                  <a:close/>
                </a:path>
              </a:pathLst>
            </a:custGeom>
            <a:ln w="25908">
              <a:solidFill>
                <a:srgbClr val="4BACC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5" name="object 55"/>
          <p:cNvSpPr txBox="1"/>
          <p:nvPr/>
        </p:nvSpPr>
        <p:spPr>
          <a:xfrm>
            <a:off x="6950365" y="4730464"/>
            <a:ext cx="904240" cy="453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 indent="14604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Meiryo UI"/>
                <a:cs typeface="Meiryo UI"/>
              </a:rPr>
              <a:t>人材活用の </a:t>
            </a:r>
            <a:r>
              <a:rPr dirty="0" sz="1400">
                <a:latin typeface="Meiryo UI"/>
                <a:cs typeface="Meiryo UI"/>
              </a:rPr>
              <a:t>個別最適化</a:t>
            </a:r>
            <a:endParaRPr sz="1400">
              <a:latin typeface="Meiryo UI"/>
              <a:cs typeface="Meiryo UI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8354504" y="4620707"/>
            <a:ext cx="1106805" cy="673735"/>
            <a:chOff x="8354504" y="4620707"/>
            <a:chExt cx="1106805" cy="673735"/>
          </a:xfrm>
        </p:grpSpPr>
        <p:sp>
          <p:nvSpPr>
            <p:cNvPr id="57" name="object 57"/>
            <p:cNvSpPr/>
            <p:nvPr/>
          </p:nvSpPr>
          <p:spPr>
            <a:xfrm>
              <a:off x="8367522" y="4633724"/>
              <a:ext cx="1080770" cy="647700"/>
            </a:xfrm>
            <a:custGeom>
              <a:avLst/>
              <a:gdLst/>
              <a:ahLst/>
              <a:cxnLst/>
              <a:rect l="l" t="t" r="r" b="b"/>
              <a:pathLst>
                <a:path w="1080770" h="647700">
                  <a:moveTo>
                    <a:pt x="972566" y="0"/>
                  </a:moveTo>
                  <a:lnTo>
                    <a:pt x="107950" y="0"/>
                  </a:lnTo>
                  <a:lnTo>
                    <a:pt x="65933" y="8482"/>
                  </a:lnTo>
                  <a:lnTo>
                    <a:pt x="31619" y="31615"/>
                  </a:lnTo>
                  <a:lnTo>
                    <a:pt x="8483" y="65927"/>
                  </a:lnTo>
                  <a:lnTo>
                    <a:pt x="0" y="107950"/>
                  </a:lnTo>
                  <a:lnTo>
                    <a:pt x="0" y="539750"/>
                  </a:lnTo>
                  <a:lnTo>
                    <a:pt x="8483" y="581766"/>
                  </a:lnTo>
                  <a:lnTo>
                    <a:pt x="31619" y="616080"/>
                  </a:lnTo>
                  <a:lnTo>
                    <a:pt x="65933" y="639216"/>
                  </a:lnTo>
                  <a:lnTo>
                    <a:pt x="107950" y="647700"/>
                  </a:lnTo>
                  <a:lnTo>
                    <a:pt x="972566" y="647700"/>
                  </a:lnTo>
                  <a:lnTo>
                    <a:pt x="1014582" y="639216"/>
                  </a:lnTo>
                  <a:lnTo>
                    <a:pt x="1048896" y="616080"/>
                  </a:lnTo>
                  <a:lnTo>
                    <a:pt x="1072032" y="581766"/>
                  </a:lnTo>
                  <a:lnTo>
                    <a:pt x="1080516" y="539750"/>
                  </a:lnTo>
                  <a:lnTo>
                    <a:pt x="1080516" y="107950"/>
                  </a:lnTo>
                  <a:lnTo>
                    <a:pt x="1072032" y="65927"/>
                  </a:lnTo>
                  <a:lnTo>
                    <a:pt x="1048896" y="31615"/>
                  </a:lnTo>
                  <a:lnTo>
                    <a:pt x="1014582" y="8482"/>
                  </a:lnTo>
                  <a:lnTo>
                    <a:pt x="9725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8367522" y="4633724"/>
              <a:ext cx="1080770" cy="647700"/>
            </a:xfrm>
            <a:custGeom>
              <a:avLst/>
              <a:gdLst/>
              <a:ahLst/>
              <a:cxnLst/>
              <a:rect l="l" t="t" r="r" b="b"/>
              <a:pathLst>
                <a:path w="1080770" h="647700">
                  <a:moveTo>
                    <a:pt x="0" y="107950"/>
                  </a:moveTo>
                  <a:lnTo>
                    <a:pt x="8483" y="65927"/>
                  </a:lnTo>
                  <a:lnTo>
                    <a:pt x="31619" y="31615"/>
                  </a:lnTo>
                  <a:lnTo>
                    <a:pt x="65933" y="8482"/>
                  </a:lnTo>
                  <a:lnTo>
                    <a:pt x="107950" y="0"/>
                  </a:lnTo>
                  <a:lnTo>
                    <a:pt x="972566" y="0"/>
                  </a:lnTo>
                  <a:lnTo>
                    <a:pt x="1014582" y="8482"/>
                  </a:lnTo>
                  <a:lnTo>
                    <a:pt x="1048896" y="31615"/>
                  </a:lnTo>
                  <a:lnTo>
                    <a:pt x="1072032" y="65927"/>
                  </a:lnTo>
                  <a:lnTo>
                    <a:pt x="1080516" y="107950"/>
                  </a:lnTo>
                  <a:lnTo>
                    <a:pt x="1080516" y="539750"/>
                  </a:lnTo>
                  <a:lnTo>
                    <a:pt x="1072032" y="581766"/>
                  </a:lnTo>
                  <a:lnTo>
                    <a:pt x="1048896" y="616080"/>
                  </a:lnTo>
                  <a:lnTo>
                    <a:pt x="1014582" y="639216"/>
                  </a:lnTo>
                  <a:lnTo>
                    <a:pt x="972566" y="647700"/>
                  </a:lnTo>
                  <a:lnTo>
                    <a:pt x="107950" y="647700"/>
                  </a:lnTo>
                  <a:lnTo>
                    <a:pt x="65933" y="639216"/>
                  </a:lnTo>
                  <a:lnTo>
                    <a:pt x="31619" y="616080"/>
                  </a:lnTo>
                  <a:lnTo>
                    <a:pt x="8483" y="581766"/>
                  </a:lnTo>
                  <a:lnTo>
                    <a:pt x="0" y="539750"/>
                  </a:lnTo>
                  <a:lnTo>
                    <a:pt x="0" y="107950"/>
                  </a:lnTo>
                  <a:close/>
                </a:path>
              </a:pathLst>
            </a:custGeom>
            <a:ln w="25907">
              <a:solidFill>
                <a:srgbClr val="4BACC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9" name="object 59"/>
          <p:cNvSpPr txBox="1"/>
          <p:nvPr/>
        </p:nvSpPr>
        <p:spPr>
          <a:xfrm>
            <a:off x="8703447" y="4823428"/>
            <a:ext cx="4184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Meiryo UI"/>
                <a:cs typeface="Meiryo UI"/>
              </a:rPr>
              <a:t>報酬</a:t>
            </a:r>
            <a:endParaRPr sz="1600">
              <a:latin typeface="Meiryo UI"/>
              <a:cs typeface="Meiryo UI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6477000" y="3268979"/>
            <a:ext cx="1836420" cy="2011680"/>
            <a:chOff x="6477000" y="3268979"/>
            <a:chExt cx="1836420" cy="2011680"/>
          </a:xfrm>
        </p:grpSpPr>
        <p:sp>
          <p:nvSpPr>
            <p:cNvPr id="61" name="object 61"/>
            <p:cNvSpPr/>
            <p:nvPr/>
          </p:nvSpPr>
          <p:spPr>
            <a:xfrm>
              <a:off x="6477000" y="4428743"/>
              <a:ext cx="1836420" cy="852169"/>
            </a:xfrm>
            <a:custGeom>
              <a:avLst/>
              <a:gdLst/>
              <a:ahLst/>
              <a:cxnLst/>
              <a:rect l="l" t="t" r="r" b="b"/>
              <a:pathLst>
                <a:path w="1836420" h="852170">
                  <a:moveTo>
                    <a:pt x="144780" y="528066"/>
                  </a:moveTo>
                  <a:lnTo>
                    <a:pt x="0" y="204216"/>
                  </a:lnTo>
                  <a:lnTo>
                    <a:pt x="0" y="851916"/>
                  </a:lnTo>
                  <a:lnTo>
                    <a:pt x="144780" y="528066"/>
                  </a:lnTo>
                  <a:close/>
                </a:path>
                <a:path w="1836420" h="852170">
                  <a:moveTo>
                    <a:pt x="1260348" y="0"/>
                  </a:moveTo>
                  <a:lnTo>
                    <a:pt x="612648" y="0"/>
                  </a:lnTo>
                  <a:lnTo>
                    <a:pt x="936498" y="144780"/>
                  </a:lnTo>
                  <a:lnTo>
                    <a:pt x="1260348" y="0"/>
                  </a:lnTo>
                  <a:close/>
                </a:path>
                <a:path w="1836420" h="852170">
                  <a:moveTo>
                    <a:pt x="1836420" y="204216"/>
                  </a:moveTo>
                  <a:lnTo>
                    <a:pt x="1693164" y="528066"/>
                  </a:lnTo>
                  <a:lnTo>
                    <a:pt x="1836420" y="851916"/>
                  </a:lnTo>
                  <a:lnTo>
                    <a:pt x="1836420" y="20421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6673595" y="3268979"/>
              <a:ext cx="1440180" cy="361315"/>
            </a:xfrm>
            <a:custGeom>
              <a:avLst/>
              <a:gdLst/>
              <a:ahLst/>
              <a:cxnLst/>
              <a:rect l="l" t="t" r="r" b="b"/>
              <a:pathLst>
                <a:path w="1440179" h="361314">
                  <a:moveTo>
                    <a:pt x="720090" y="0"/>
                  </a:moveTo>
                  <a:lnTo>
                    <a:pt x="646464" y="932"/>
                  </a:lnTo>
                  <a:lnTo>
                    <a:pt x="574965" y="3669"/>
                  </a:lnTo>
                  <a:lnTo>
                    <a:pt x="505955" y="8119"/>
                  </a:lnTo>
                  <a:lnTo>
                    <a:pt x="439796" y="14192"/>
                  </a:lnTo>
                  <a:lnTo>
                    <a:pt x="376849" y="21797"/>
                  </a:lnTo>
                  <a:lnTo>
                    <a:pt x="317478" y="30844"/>
                  </a:lnTo>
                  <a:lnTo>
                    <a:pt x="262043" y="41240"/>
                  </a:lnTo>
                  <a:lnTo>
                    <a:pt x="210907" y="52897"/>
                  </a:lnTo>
                  <a:lnTo>
                    <a:pt x="164431" y="65722"/>
                  </a:lnTo>
                  <a:lnTo>
                    <a:pt x="122978" y="79624"/>
                  </a:lnTo>
                  <a:lnTo>
                    <a:pt x="86909" y="94514"/>
                  </a:lnTo>
                  <a:lnTo>
                    <a:pt x="32373" y="126893"/>
                  </a:lnTo>
                  <a:lnTo>
                    <a:pt x="3717" y="162130"/>
                  </a:lnTo>
                  <a:lnTo>
                    <a:pt x="0" y="180594"/>
                  </a:lnTo>
                  <a:lnTo>
                    <a:pt x="3717" y="199057"/>
                  </a:lnTo>
                  <a:lnTo>
                    <a:pt x="32373" y="234294"/>
                  </a:lnTo>
                  <a:lnTo>
                    <a:pt x="86909" y="266673"/>
                  </a:lnTo>
                  <a:lnTo>
                    <a:pt x="122978" y="281563"/>
                  </a:lnTo>
                  <a:lnTo>
                    <a:pt x="164431" y="295465"/>
                  </a:lnTo>
                  <a:lnTo>
                    <a:pt x="210907" y="308290"/>
                  </a:lnTo>
                  <a:lnTo>
                    <a:pt x="262043" y="319947"/>
                  </a:lnTo>
                  <a:lnTo>
                    <a:pt x="317478" y="330343"/>
                  </a:lnTo>
                  <a:lnTo>
                    <a:pt x="376849" y="339390"/>
                  </a:lnTo>
                  <a:lnTo>
                    <a:pt x="439796" y="346995"/>
                  </a:lnTo>
                  <a:lnTo>
                    <a:pt x="505955" y="353068"/>
                  </a:lnTo>
                  <a:lnTo>
                    <a:pt x="574965" y="357518"/>
                  </a:lnTo>
                  <a:lnTo>
                    <a:pt x="646464" y="360255"/>
                  </a:lnTo>
                  <a:lnTo>
                    <a:pt x="720090" y="361188"/>
                  </a:lnTo>
                  <a:lnTo>
                    <a:pt x="793715" y="360255"/>
                  </a:lnTo>
                  <a:lnTo>
                    <a:pt x="865214" y="357518"/>
                  </a:lnTo>
                  <a:lnTo>
                    <a:pt x="934224" y="353068"/>
                  </a:lnTo>
                  <a:lnTo>
                    <a:pt x="1000383" y="346995"/>
                  </a:lnTo>
                  <a:lnTo>
                    <a:pt x="1063330" y="339390"/>
                  </a:lnTo>
                  <a:lnTo>
                    <a:pt x="1122701" y="330343"/>
                  </a:lnTo>
                  <a:lnTo>
                    <a:pt x="1178136" y="319947"/>
                  </a:lnTo>
                  <a:lnTo>
                    <a:pt x="1229272" y="308290"/>
                  </a:lnTo>
                  <a:lnTo>
                    <a:pt x="1275748" y="295465"/>
                  </a:lnTo>
                  <a:lnTo>
                    <a:pt x="1317201" y="281563"/>
                  </a:lnTo>
                  <a:lnTo>
                    <a:pt x="1353270" y="266673"/>
                  </a:lnTo>
                  <a:lnTo>
                    <a:pt x="1407806" y="234294"/>
                  </a:lnTo>
                  <a:lnTo>
                    <a:pt x="1436462" y="199057"/>
                  </a:lnTo>
                  <a:lnTo>
                    <a:pt x="1440180" y="180594"/>
                  </a:lnTo>
                  <a:lnTo>
                    <a:pt x="1436462" y="162130"/>
                  </a:lnTo>
                  <a:lnTo>
                    <a:pt x="1407806" y="126893"/>
                  </a:lnTo>
                  <a:lnTo>
                    <a:pt x="1353270" y="94514"/>
                  </a:lnTo>
                  <a:lnTo>
                    <a:pt x="1317201" y="79624"/>
                  </a:lnTo>
                  <a:lnTo>
                    <a:pt x="1275748" y="65722"/>
                  </a:lnTo>
                  <a:lnTo>
                    <a:pt x="1229272" y="52897"/>
                  </a:lnTo>
                  <a:lnTo>
                    <a:pt x="1178136" y="41240"/>
                  </a:lnTo>
                  <a:lnTo>
                    <a:pt x="1122701" y="30844"/>
                  </a:lnTo>
                  <a:lnTo>
                    <a:pt x="1063330" y="21797"/>
                  </a:lnTo>
                  <a:lnTo>
                    <a:pt x="1000383" y="14192"/>
                  </a:lnTo>
                  <a:lnTo>
                    <a:pt x="934224" y="8119"/>
                  </a:lnTo>
                  <a:lnTo>
                    <a:pt x="865214" y="3669"/>
                  </a:lnTo>
                  <a:lnTo>
                    <a:pt x="793715" y="932"/>
                  </a:lnTo>
                  <a:lnTo>
                    <a:pt x="720090" y="0"/>
                  </a:lnTo>
                  <a:close/>
                </a:path>
              </a:pathLst>
            </a:custGeom>
            <a:solidFill>
              <a:srgbClr val="00206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3" name="object 63"/>
          <p:cNvSpPr txBox="1"/>
          <p:nvPr/>
        </p:nvSpPr>
        <p:spPr>
          <a:xfrm>
            <a:off x="6779234" y="3316441"/>
            <a:ext cx="12299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solidFill>
                  <a:srgbClr val="FFFFFF"/>
                </a:solidFill>
                <a:latin typeface="Meiryo UI"/>
                <a:cs typeface="Meiryo UI"/>
              </a:rPr>
              <a:t>C</a:t>
            </a:r>
            <a:r>
              <a:rPr dirty="0" sz="1600" spc="-10" b="1">
                <a:solidFill>
                  <a:srgbClr val="FFFFFF"/>
                </a:solidFill>
                <a:latin typeface="Meiryo UI"/>
                <a:cs typeface="Meiryo UI"/>
              </a:rPr>
              <a:t>H</a:t>
            </a:r>
            <a:r>
              <a:rPr dirty="0" sz="1600" b="1">
                <a:solidFill>
                  <a:srgbClr val="FFFFFF"/>
                </a:solidFill>
                <a:latin typeface="Meiryo UI"/>
                <a:cs typeface="Meiryo UI"/>
              </a:rPr>
              <a:t>O</a:t>
            </a:r>
            <a:r>
              <a:rPr dirty="0" sz="1600" spc="-10" b="1">
                <a:solidFill>
                  <a:srgbClr val="FFFFFF"/>
                </a:solidFill>
                <a:latin typeface="Meiryo UI"/>
                <a:cs typeface="Meiryo UI"/>
              </a:rPr>
              <a:t>/</a:t>
            </a:r>
            <a:r>
              <a:rPr dirty="0" sz="1600" b="1">
                <a:solidFill>
                  <a:srgbClr val="FFFFFF"/>
                </a:solidFill>
                <a:latin typeface="Meiryo UI"/>
                <a:cs typeface="Meiryo UI"/>
              </a:rPr>
              <a:t>C</a:t>
            </a:r>
            <a:r>
              <a:rPr dirty="0" sz="1600" spc="-10" b="1">
                <a:solidFill>
                  <a:srgbClr val="FFFFFF"/>
                </a:solidFill>
                <a:latin typeface="Meiryo UI"/>
                <a:cs typeface="Meiryo UI"/>
              </a:rPr>
              <a:t>H</a:t>
            </a:r>
            <a:r>
              <a:rPr dirty="0" sz="1600" spc="-5" b="1">
                <a:solidFill>
                  <a:srgbClr val="FFFFFF"/>
                </a:solidFill>
                <a:latin typeface="Meiryo UI"/>
                <a:cs typeface="Meiryo UI"/>
              </a:rPr>
              <a:t>RO</a:t>
            </a:r>
            <a:endParaRPr sz="1600">
              <a:latin typeface="Meiryo UI"/>
              <a:cs typeface="Meiryo U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79510" y="4266863"/>
            <a:ext cx="836294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Meiryo UI"/>
                <a:cs typeface="Meiryo UI"/>
              </a:rPr>
              <a:t>人事制度</a:t>
            </a:r>
            <a:endParaRPr sz="1600">
              <a:latin typeface="Meiryo UI"/>
              <a:cs typeface="Meiryo UI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496827" y="1478280"/>
            <a:ext cx="160020" cy="960119"/>
          </a:xfrm>
          <a:custGeom>
            <a:avLst/>
            <a:gdLst/>
            <a:ahLst/>
            <a:cxnLst/>
            <a:rect l="l" t="t" r="r" b="b"/>
            <a:pathLst>
              <a:path w="160020" h="960119">
                <a:moveTo>
                  <a:pt x="160020" y="960120"/>
                </a:moveTo>
                <a:lnTo>
                  <a:pt x="109440" y="951962"/>
                </a:lnTo>
                <a:lnTo>
                  <a:pt x="65513" y="929246"/>
                </a:lnTo>
                <a:lnTo>
                  <a:pt x="30873" y="894606"/>
                </a:lnTo>
                <a:lnTo>
                  <a:pt x="8157" y="850679"/>
                </a:lnTo>
                <a:lnTo>
                  <a:pt x="0" y="800100"/>
                </a:lnTo>
                <a:lnTo>
                  <a:pt x="0" y="160020"/>
                </a:lnTo>
                <a:lnTo>
                  <a:pt x="8157" y="109440"/>
                </a:lnTo>
                <a:lnTo>
                  <a:pt x="30873" y="65513"/>
                </a:lnTo>
                <a:lnTo>
                  <a:pt x="65513" y="30873"/>
                </a:lnTo>
                <a:lnTo>
                  <a:pt x="109440" y="8157"/>
                </a:lnTo>
                <a:lnTo>
                  <a:pt x="160020" y="0"/>
                </a:lnTo>
              </a:path>
            </a:pathLst>
          </a:custGeom>
          <a:ln w="12192">
            <a:solidFill>
              <a:srgbClr val="0020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4296147" y="1478280"/>
            <a:ext cx="160655" cy="960119"/>
          </a:xfrm>
          <a:custGeom>
            <a:avLst/>
            <a:gdLst/>
            <a:ahLst/>
            <a:cxnLst/>
            <a:rect l="l" t="t" r="r" b="b"/>
            <a:pathLst>
              <a:path w="160654" h="960119">
                <a:moveTo>
                  <a:pt x="0" y="0"/>
                </a:moveTo>
                <a:lnTo>
                  <a:pt x="50581" y="8157"/>
                </a:lnTo>
                <a:lnTo>
                  <a:pt x="94511" y="30873"/>
                </a:lnTo>
                <a:lnTo>
                  <a:pt x="129154" y="65513"/>
                </a:lnTo>
                <a:lnTo>
                  <a:pt x="151873" y="109440"/>
                </a:lnTo>
                <a:lnTo>
                  <a:pt x="160032" y="160020"/>
                </a:lnTo>
                <a:lnTo>
                  <a:pt x="160032" y="800100"/>
                </a:lnTo>
                <a:lnTo>
                  <a:pt x="151873" y="850679"/>
                </a:lnTo>
                <a:lnTo>
                  <a:pt x="129154" y="894606"/>
                </a:lnTo>
                <a:lnTo>
                  <a:pt x="94511" y="929246"/>
                </a:lnTo>
                <a:lnTo>
                  <a:pt x="50581" y="951962"/>
                </a:lnTo>
                <a:lnTo>
                  <a:pt x="0" y="960120"/>
                </a:lnTo>
              </a:path>
            </a:pathLst>
          </a:custGeom>
          <a:ln w="12192">
            <a:solidFill>
              <a:srgbClr val="0020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5449827" y="1478280"/>
            <a:ext cx="160020" cy="960119"/>
          </a:xfrm>
          <a:custGeom>
            <a:avLst/>
            <a:gdLst/>
            <a:ahLst/>
            <a:cxnLst/>
            <a:rect l="l" t="t" r="r" b="b"/>
            <a:pathLst>
              <a:path w="160020" h="960119">
                <a:moveTo>
                  <a:pt x="160020" y="960120"/>
                </a:moveTo>
                <a:lnTo>
                  <a:pt x="109440" y="951962"/>
                </a:lnTo>
                <a:lnTo>
                  <a:pt x="65513" y="929246"/>
                </a:lnTo>
                <a:lnTo>
                  <a:pt x="30873" y="894606"/>
                </a:lnTo>
                <a:lnTo>
                  <a:pt x="8157" y="850679"/>
                </a:lnTo>
                <a:lnTo>
                  <a:pt x="0" y="800100"/>
                </a:lnTo>
                <a:lnTo>
                  <a:pt x="0" y="160020"/>
                </a:lnTo>
                <a:lnTo>
                  <a:pt x="8157" y="109440"/>
                </a:lnTo>
                <a:lnTo>
                  <a:pt x="30873" y="65513"/>
                </a:lnTo>
                <a:lnTo>
                  <a:pt x="65513" y="30873"/>
                </a:lnTo>
                <a:lnTo>
                  <a:pt x="109440" y="8157"/>
                </a:lnTo>
                <a:lnTo>
                  <a:pt x="160020" y="0"/>
                </a:lnTo>
              </a:path>
            </a:pathLst>
          </a:custGeom>
          <a:ln w="12192">
            <a:solidFill>
              <a:srgbClr val="0020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9249147" y="1478280"/>
            <a:ext cx="160655" cy="960119"/>
          </a:xfrm>
          <a:custGeom>
            <a:avLst/>
            <a:gdLst/>
            <a:ahLst/>
            <a:cxnLst/>
            <a:rect l="l" t="t" r="r" b="b"/>
            <a:pathLst>
              <a:path w="160654" h="960119">
                <a:moveTo>
                  <a:pt x="0" y="0"/>
                </a:moveTo>
                <a:lnTo>
                  <a:pt x="50581" y="8157"/>
                </a:lnTo>
                <a:lnTo>
                  <a:pt x="94511" y="30873"/>
                </a:lnTo>
                <a:lnTo>
                  <a:pt x="129154" y="65513"/>
                </a:lnTo>
                <a:lnTo>
                  <a:pt x="151873" y="109440"/>
                </a:lnTo>
                <a:lnTo>
                  <a:pt x="160032" y="160020"/>
                </a:lnTo>
                <a:lnTo>
                  <a:pt x="160032" y="800100"/>
                </a:lnTo>
                <a:lnTo>
                  <a:pt x="151873" y="850679"/>
                </a:lnTo>
                <a:lnTo>
                  <a:pt x="129154" y="894606"/>
                </a:lnTo>
                <a:lnTo>
                  <a:pt x="94511" y="929246"/>
                </a:lnTo>
                <a:lnTo>
                  <a:pt x="50581" y="951962"/>
                </a:lnTo>
                <a:lnTo>
                  <a:pt x="0" y="960120"/>
                </a:lnTo>
              </a:path>
            </a:pathLst>
          </a:custGeom>
          <a:ln w="12192">
            <a:solidFill>
              <a:srgbClr val="0020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4393692" y="873251"/>
            <a:ext cx="943610" cy="539750"/>
          </a:xfrm>
          <a:custGeom>
            <a:avLst/>
            <a:gdLst/>
            <a:ahLst/>
            <a:cxnLst/>
            <a:rect l="l" t="t" r="r" b="b"/>
            <a:pathLst>
              <a:path w="943610" h="539750">
                <a:moveTo>
                  <a:pt x="359664" y="269748"/>
                </a:moveTo>
                <a:lnTo>
                  <a:pt x="179832" y="0"/>
                </a:lnTo>
                <a:lnTo>
                  <a:pt x="0" y="0"/>
                </a:lnTo>
                <a:lnTo>
                  <a:pt x="179832" y="269748"/>
                </a:lnTo>
                <a:lnTo>
                  <a:pt x="0" y="539496"/>
                </a:lnTo>
                <a:lnTo>
                  <a:pt x="179832" y="539496"/>
                </a:lnTo>
                <a:lnTo>
                  <a:pt x="359664" y="269748"/>
                </a:lnTo>
                <a:close/>
              </a:path>
              <a:path w="943610" h="539750">
                <a:moveTo>
                  <a:pt x="652272" y="269748"/>
                </a:moveTo>
                <a:lnTo>
                  <a:pt x="471678" y="0"/>
                </a:lnTo>
                <a:lnTo>
                  <a:pt x="291084" y="0"/>
                </a:lnTo>
                <a:lnTo>
                  <a:pt x="471678" y="269748"/>
                </a:lnTo>
                <a:lnTo>
                  <a:pt x="291084" y="539496"/>
                </a:lnTo>
                <a:lnTo>
                  <a:pt x="471678" y="539496"/>
                </a:lnTo>
                <a:lnTo>
                  <a:pt x="652272" y="269748"/>
                </a:lnTo>
                <a:close/>
              </a:path>
              <a:path w="943610" h="539750">
                <a:moveTo>
                  <a:pt x="943356" y="269748"/>
                </a:moveTo>
                <a:lnTo>
                  <a:pt x="763524" y="0"/>
                </a:lnTo>
                <a:lnTo>
                  <a:pt x="583692" y="0"/>
                </a:lnTo>
                <a:lnTo>
                  <a:pt x="763524" y="269748"/>
                </a:lnTo>
                <a:lnTo>
                  <a:pt x="583692" y="539496"/>
                </a:lnTo>
                <a:lnTo>
                  <a:pt x="763524" y="539496"/>
                </a:lnTo>
                <a:lnTo>
                  <a:pt x="943356" y="269748"/>
                </a:lnTo>
                <a:close/>
              </a:path>
            </a:pathLst>
          </a:custGeom>
          <a:solidFill>
            <a:srgbClr val="3185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588263" y="874777"/>
            <a:ext cx="3601720" cy="539750"/>
          </a:xfrm>
          <a:custGeom>
            <a:avLst/>
            <a:gdLst/>
            <a:ahLst/>
            <a:cxnLst/>
            <a:rect l="l" t="t" r="r" b="b"/>
            <a:pathLst>
              <a:path w="3601720" h="539750">
                <a:moveTo>
                  <a:pt x="3511296" y="0"/>
                </a:moveTo>
                <a:lnTo>
                  <a:pt x="89916" y="0"/>
                </a:lnTo>
                <a:lnTo>
                  <a:pt x="54917" y="7066"/>
                </a:lnTo>
                <a:lnTo>
                  <a:pt x="26336" y="26336"/>
                </a:lnTo>
                <a:lnTo>
                  <a:pt x="7066" y="54917"/>
                </a:lnTo>
                <a:lnTo>
                  <a:pt x="0" y="89915"/>
                </a:lnTo>
                <a:lnTo>
                  <a:pt x="0" y="449579"/>
                </a:lnTo>
                <a:lnTo>
                  <a:pt x="7066" y="484578"/>
                </a:lnTo>
                <a:lnTo>
                  <a:pt x="26336" y="513159"/>
                </a:lnTo>
                <a:lnTo>
                  <a:pt x="54917" y="532429"/>
                </a:lnTo>
                <a:lnTo>
                  <a:pt x="89916" y="539495"/>
                </a:lnTo>
                <a:lnTo>
                  <a:pt x="3511296" y="539495"/>
                </a:lnTo>
                <a:lnTo>
                  <a:pt x="3546294" y="532429"/>
                </a:lnTo>
                <a:lnTo>
                  <a:pt x="3574875" y="513159"/>
                </a:lnTo>
                <a:lnTo>
                  <a:pt x="3594145" y="484578"/>
                </a:lnTo>
                <a:lnTo>
                  <a:pt x="3601212" y="449579"/>
                </a:lnTo>
                <a:lnTo>
                  <a:pt x="3601212" y="89915"/>
                </a:lnTo>
                <a:lnTo>
                  <a:pt x="3594145" y="54917"/>
                </a:lnTo>
                <a:lnTo>
                  <a:pt x="3574875" y="26336"/>
                </a:lnTo>
                <a:lnTo>
                  <a:pt x="3546294" y="7066"/>
                </a:lnTo>
                <a:lnTo>
                  <a:pt x="3511296" y="0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 txBox="1"/>
          <p:nvPr/>
        </p:nvSpPr>
        <p:spPr>
          <a:xfrm>
            <a:off x="622134" y="994373"/>
            <a:ext cx="2942590" cy="185356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588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FF"/>
                </a:solidFill>
                <a:latin typeface="Meiryo UI"/>
                <a:cs typeface="Meiryo UI"/>
              </a:rPr>
              <a:t>従来</a:t>
            </a:r>
            <a:r>
              <a:rPr dirty="0" sz="1800" spc="5" b="1">
                <a:solidFill>
                  <a:srgbClr val="FFFFFF"/>
                </a:solidFill>
                <a:latin typeface="Meiryo UI"/>
                <a:cs typeface="Meiryo UI"/>
              </a:rPr>
              <a:t>の</a:t>
            </a:r>
            <a:r>
              <a:rPr dirty="0" sz="1800" b="1">
                <a:solidFill>
                  <a:srgbClr val="FFFFFF"/>
                </a:solidFill>
                <a:latin typeface="Meiryo UI"/>
                <a:cs typeface="Meiryo UI"/>
              </a:rPr>
              <a:t>人材マ</a:t>
            </a:r>
            <a:r>
              <a:rPr dirty="0" sz="1800" spc="-5" b="1">
                <a:solidFill>
                  <a:srgbClr val="FFFFFF"/>
                </a:solidFill>
                <a:latin typeface="Meiryo UI"/>
                <a:cs typeface="Meiryo UI"/>
              </a:rPr>
              <a:t>ネジ</a:t>
            </a:r>
            <a:r>
              <a:rPr dirty="0" sz="1800" spc="5" b="1">
                <a:solidFill>
                  <a:srgbClr val="FFFFFF"/>
                </a:solidFill>
                <a:latin typeface="Meiryo UI"/>
                <a:cs typeface="Meiryo UI"/>
              </a:rPr>
              <a:t>メ</a:t>
            </a:r>
            <a:r>
              <a:rPr dirty="0" sz="1800" spc="-10" b="1">
                <a:solidFill>
                  <a:srgbClr val="FFFFFF"/>
                </a:solidFill>
                <a:latin typeface="Meiryo UI"/>
                <a:cs typeface="Meiryo UI"/>
              </a:rPr>
              <a:t>ン</a:t>
            </a:r>
            <a:r>
              <a:rPr dirty="0" sz="1800" b="1">
                <a:solidFill>
                  <a:srgbClr val="FFFFFF"/>
                </a:solidFill>
                <a:latin typeface="Meiryo UI"/>
                <a:cs typeface="Meiryo UI"/>
              </a:rPr>
              <a:t>ト</a:t>
            </a:r>
            <a:endParaRPr sz="1800">
              <a:latin typeface="Meiryo UI"/>
              <a:cs typeface="Meiryo UI"/>
            </a:endParaRPr>
          </a:p>
          <a:p>
            <a:pPr marL="193675" indent="-181610">
              <a:lnSpc>
                <a:spcPct val="100000"/>
              </a:lnSpc>
              <a:spcBef>
                <a:spcPts val="1975"/>
              </a:spcBef>
              <a:buClr>
                <a:srgbClr val="002060"/>
              </a:buClr>
              <a:buFont typeface="Wingdings"/>
              <a:buChar char=""/>
              <a:tabLst>
                <a:tab pos="194310" algn="l"/>
              </a:tabLst>
            </a:pPr>
            <a:r>
              <a:rPr dirty="0" sz="1400">
                <a:latin typeface="Meiryo UI"/>
                <a:cs typeface="Meiryo UI"/>
              </a:rPr>
              <a:t>自社人材</a:t>
            </a:r>
            <a:r>
              <a:rPr dirty="0" sz="1400" spc="5">
                <a:latin typeface="Meiryo UI"/>
                <a:cs typeface="Meiryo UI"/>
              </a:rPr>
              <a:t>の</a:t>
            </a:r>
            <a:r>
              <a:rPr dirty="0" sz="1400">
                <a:latin typeface="Meiryo UI"/>
                <a:cs typeface="Meiryo UI"/>
              </a:rPr>
              <a:t>長期</a:t>
            </a:r>
            <a:r>
              <a:rPr dirty="0" sz="1400" spc="-15">
                <a:latin typeface="Meiryo UI"/>
                <a:cs typeface="Meiryo UI"/>
              </a:rPr>
              <a:t>的</a:t>
            </a:r>
            <a:r>
              <a:rPr dirty="0" sz="1400" spc="-5">
                <a:latin typeface="Meiryo UI"/>
                <a:cs typeface="Meiryo UI"/>
              </a:rPr>
              <a:t>な管理</a:t>
            </a:r>
            <a:r>
              <a:rPr dirty="0" sz="1400" spc="-10">
                <a:latin typeface="Meiryo UI"/>
                <a:cs typeface="Meiryo UI"/>
              </a:rPr>
              <a:t>が</a:t>
            </a:r>
            <a:r>
              <a:rPr dirty="0" sz="1400" spc="-15">
                <a:latin typeface="Meiryo UI"/>
                <a:cs typeface="Meiryo UI"/>
              </a:rPr>
              <a:t>前</a:t>
            </a:r>
            <a:r>
              <a:rPr dirty="0" sz="1400">
                <a:latin typeface="Meiryo UI"/>
                <a:cs typeface="Meiryo UI"/>
              </a:rPr>
              <a:t>提</a:t>
            </a:r>
            <a:endParaRPr sz="1400">
              <a:latin typeface="Meiryo UI"/>
              <a:cs typeface="Meiryo UI"/>
            </a:endParaRPr>
          </a:p>
          <a:p>
            <a:pPr marL="193675" indent="-181610">
              <a:lnSpc>
                <a:spcPct val="100000"/>
              </a:lnSpc>
              <a:buClr>
                <a:srgbClr val="002060"/>
              </a:buClr>
              <a:buFont typeface="Wingdings"/>
              <a:buChar char=""/>
              <a:tabLst>
                <a:tab pos="194310" algn="l"/>
              </a:tabLst>
            </a:pPr>
            <a:r>
              <a:rPr dirty="0" sz="1400">
                <a:latin typeface="Meiryo UI"/>
                <a:cs typeface="Meiryo UI"/>
              </a:rPr>
              <a:t>新卒一括入社と連</a:t>
            </a:r>
            <a:r>
              <a:rPr dirty="0" sz="1400" spc="-15">
                <a:latin typeface="Meiryo UI"/>
                <a:cs typeface="Meiryo UI"/>
              </a:rPr>
              <a:t>動</a:t>
            </a:r>
            <a:r>
              <a:rPr dirty="0" sz="1400" spc="5">
                <a:latin typeface="Meiryo UI"/>
                <a:cs typeface="Meiryo UI"/>
              </a:rPr>
              <a:t>し</a:t>
            </a:r>
            <a:r>
              <a:rPr dirty="0" sz="1400" spc="-15">
                <a:latin typeface="Meiryo UI"/>
                <a:cs typeface="Meiryo UI"/>
              </a:rPr>
              <a:t>た</a:t>
            </a:r>
            <a:r>
              <a:rPr dirty="0" sz="1400">
                <a:latin typeface="Meiryo UI"/>
                <a:cs typeface="Meiryo UI"/>
              </a:rPr>
              <a:t>年次</a:t>
            </a:r>
            <a:r>
              <a:rPr dirty="0" sz="1400" spc="-15">
                <a:latin typeface="Meiryo UI"/>
                <a:cs typeface="Meiryo UI"/>
              </a:rPr>
              <a:t>管</a:t>
            </a:r>
            <a:r>
              <a:rPr dirty="0" sz="1400">
                <a:latin typeface="Meiryo UI"/>
                <a:cs typeface="Meiryo UI"/>
              </a:rPr>
              <a:t>理</a:t>
            </a:r>
            <a:endParaRPr sz="1400">
              <a:latin typeface="Meiryo UI"/>
              <a:cs typeface="Meiryo UI"/>
            </a:endParaRPr>
          </a:p>
          <a:p>
            <a:pPr marL="193675" indent="-181610">
              <a:lnSpc>
                <a:spcPct val="100000"/>
              </a:lnSpc>
              <a:buClr>
                <a:srgbClr val="002060"/>
              </a:buClr>
              <a:buFont typeface="Wingdings"/>
              <a:buChar char=""/>
              <a:tabLst>
                <a:tab pos="194310" algn="l"/>
              </a:tabLst>
            </a:pPr>
            <a:r>
              <a:rPr dirty="0" sz="1400">
                <a:latin typeface="Meiryo UI"/>
                <a:cs typeface="Meiryo UI"/>
              </a:rPr>
              <a:t>内部公平性</a:t>
            </a:r>
            <a:r>
              <a:rPr dirty="0" sz="1400" spc="5">
                <a:latin typeface="Meiryo UI"/>
                <a:cs typeface="Meiryo UI"/>
              </a:rPr>
              <a:t>の</a:t>
            </a:r>
            <a:r>
              <a:rPr dirty="0" sz="1400">
                <a:latin typeface="Meiryo UI"/>
                <a:cs typeface="Meiryo UI"/>
              </a:rPr>
              <a:t>担</a:t>
            </a:r>
            <a:r>
              <a:rPr dirty="0" sz="1400" spc="-15">
                <a:latin typeface="Meiryo UI"/>
                <a:cs typeface="Meiryo UI"/>
              </a:rPr>
              <a:t>保</a:t>
            </a:r>
            <a:r>
              <a:rPr dirty="0" sz="1400" spc="-5">
                <a:latin typeface="Meiryo UI"/>
                <a:cs typeface="Meiryo UI"/>
              </a:rPr>
              <a:t>を</a:t>
            </a:r>
            <a:r>
              <a:rPr dirty="0" sz="1400">
                <a:latin typeface="Meiryo UI"/>
                <a:cs typeface="Meiryo UI"/>
              </a:rPr>
              <a:t>重視</a:t>
            </a:r>
            <a:endParaRPr sz="1400">
              <a:latin typeface="Meiryo UI"/>
              <a:cs typeface="Meiryo UI"/>
            </a:endParaRPr>
          </a:p>
          <a:p>
            <a:pPr marL="193675" indent="-181610">
              <a:lnSpc>
                <a:spcPct val="100000"/>
              </a:lnSpc>
              <a:buClr>
                <a:srgbClr val="002060"/>
              </a:buClr>
              <a:buFont typeface="Wingdings"/>
              <a:buChar char=""/>
              <a:tabLst>
                <a:tab pos="194310" algn="l"/>
              </a:tabLst>
            </a:pPr>
            <a:r>
              <a:rPr dirty="0" sz="1400">
                <a:latin typeface="Meiryo UI"/>
                <a:cs typeface="Meiryo UI"/>
              </a:rPr>
              <a:t>企業固有</a:t>
            </a:r>
            <a:r>
              <a:rPr dirty="0" sz="1400" spc="5">
                <a:latin typeface="Meiryo UI"/>
                <a:cs typeface="Meiryo UI"/>
              </a:rPr>
              <a:t>の</a:t>
            </a:r>
            <a:r>
              <a:rPr dirty="0" sz="1400">
                <a:latin typeface="Meiryo UI"/>
                <a:cs typeface="Meiryo UI"/>
              </a:rPr>
              <a:t>強</a:t>
            </a:r>
            <a:r>
              <a:rPr dirty="0" sz="1400" spc="-10">
                <a:latin typeface="Meiryo UI"/>
                <a:cs typeface="Meiryo UI"/>
              </a:rPr>
              <a:t>み</a:t>
            </a:r>
            <a:r>
              <a:rPr dirty="0" sz="1400" spc="-35">
                <a:latin typeface="Meiryo UI"/>
                <a:cs typeface="Meiryo UI"/>
              </a:rPr>
              <a:t>・</a:t>
            </a:r>
            <a:r>
              <a:rPr dirty="0" sz="1400" spc="-15">
                <a:latin typeface="Meiryo UI"/>
                <a:cs typeface="Meiryo UI"/>
              </a:rPr>
              <a:t>特</a:t>
            </a:r>
            <a:r>
              <a:rPr dirty="0" sz="1400">
                <a:latin typeface="Meiryo UI"/>
                <a:cs typeface="Meiryo UI"/>
              </a:rPr>
              <a:t>殊</a:t>
            </a:r>
            <a:r>
              <a:rPr dirty="0" sz="1400" spc="-10">
                <a:latin typeface="Meiryo UI"/>
                <a:cs typeface="Meiryo UI"/>
              </a:rPr>
              <a:t>スキルの</a:t>
            </a:r>
            <a:r>
              <a:rPr dirty="0" sz="1400">
                <a:latin typeface="Meiryo UI"/>
                <a:cs typeface="Meiryo UI"/>
              </a:rPr>
              <a:t>育成</a:t>
            </a:r>
            <a:endParaRPr sz="1400">
              <a:latin typeface="Meiryo UI"/>
              <a:cs typeface="Meiryo UI"/>
            </a:endParaRPr>
          </a:p>
          <a:p>
            <a:pPr algn="r" marR="5080">
              <a:lnSpc>
                <a:spcPct val="100000"/>
              </a:lnSpc>
              <a:spcBef>
                <a:spcPts val="1614"/>
              </a:spcBef>
            </a:pPr>
            <a:r>
              <a:rPr dirty="0" sz="1600" spc="-5" b="1">
                <a:latin typeface="Meiryo UI"/>
                <a:cs typeface="Meiryo UI"/>
              </a:rPr>
              <a:t>人材</a:t>
            </a:r>
            <a:r>
              <a:rPr dirty="0" sz="1600" b="1">
                <a:latin typeface="Meiryo UI"/>
                <a:cs typeface="Meiryo UI"/>
              </a:rPr>
              <a:t>フ</a:t>
            </a:r>
            <a:r>
              <a:rPr dirty="0" sz="1600" spc="-10" b="1">
                <a:latin typeface="Meiryo UI"/>
                <a:cs typeface="Meiryo UI"/>
              </a:rPr>
              <a:t>ロ</a:t>
            </a:r>
            <a:r>
              <a:rPr dirty="0" sz="1600" spc="-5" b="1">
                <a:latin typeface="Meiryo UI"/>
                <a:cs typeface="Meiryo UI"/>
              </a:rPr>
              <a:t>ー</a:t>
            </a:r>
            <a:endParaRPr sz="1600">
              <a:latin typeface="Meiryo UI"/>
              <a:cs typeface="Meiryo UI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5541264" y="874777"/>
            <a:ext cx="3601720" cy="539750"/>
          </a:xfrm>
          <a:custGeom>
            <a:avLst/>
            <a:gdLst/>
            <a:ahLst/>
            <a:cxnLst/>
            <a:rect l="l" t="t" r="r" b="b"/>
            <a:pathLst>
              <a:path w="3601720" h="539750">
                <a:moveTo>
                  <a:pt x="3511296" y="0"/>
                </a:moveTo>
                <a:lnTo>
                  <a:pt x="89916" y="0"/>
                </a:lnTo>
                <a:lnTo>
                  <a:pt x="54917" y="7066"/>
                </a:lnTo>
                <a:lnTo>
                  <a:pt x="26336" y="26336"/>
                </a:lnTo>
                <a:lnTo>
                  <a:pt x="7066" y="54917"/>
                </a:lnTo>
                <a:lnTo>
                  <a:pt x="0" y="89915"/>
                </a:lnTo>
                <a:lnTo>
                  <a:pt x="0" y="449579"/>
                </a:lnTo>
                <a:lnTo>
                  <a:pt x="7066" y="484578"/>
                </a:lnTo>
                <a:lnTo>
                  <a:pt x="26336" y="513159"/>
                </a:lnTo>
                <a:lnTo>
                  <a:pt x="54917" y="532429"/>
                </a:lnTo>
                <a:lnTo>
                  <a:pt x="89916" y="539495"/>
                </a:lnTo>
                <a:lnTo>
                  <a:pt x="3511296" y="539495"/>
                </a:lnTo>
                <a:lnTo>
                  <a:pt x="3546294" y="532429"/>
                </a:lnTo>
                <a:lnTo>
                  <a:pt x="3574875" y="513159"/>
                </a:lnTo>
                <a:lnTo>
                  <a:pt x="3594145" y="484578"/>
                </a:lnTo>
                <a:lnTo>
                  <a:pt x="3601212" y="449579"/>
                </a:lnTo>
                <a:lnTo>
                  <a:pt x="3601212" y="89915"/>
                </a:lnTo>
                <a:lnTo>
                  <a:pt x="3594145" y="54917"/>
                </a:lnTo>
                <a:lnTo>
                  <a:pt x="3574875" y="26336"/>
                </a:lnTo>
                <a:lnTo>
                  <a:pt x="3546294" y="7066"/>
                </a:lnTo>
                <a:lnTo>
                  <a:pt x="3511296" y="0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3" name="object 73"/>
          <p:cNvGrpSpPr/>
          <p:nvPr/>
        </p:nvGrpSpPr>
        <p:grpSpPr>
          <a:xfrm>
            <a:off x="6673595" y="2510027"/>
            <a:ext cx="1827530" cy="742315"/>
            <a:chOff x="6673595" y="2510027"/>
            <a:chExt cx="1827530" cy="742315"/>
          </a:xfrm>
        </p:grpSpPr>
        <p:sp>
          <p:nvSpPr>
            <p:cNvPr id="74" name="object 74"/>
            <p:cNvSpPr/>
            <p:nvPr/>
          </p:nvSpPr>
          <p:spPr>
            <a:xfrm>
              <a:off x="7561325" y="2911603"/>
              <a:ext cx="927100" cy="327660"/>
            </a:xfrm>
            <a:custGeom>
              <a:avLst/>
              <a:gdLst/>
              <a:ahLst/>
              <a:cxnLst/>
              <a:rect l="l" t="t" r="r" b="b"/>
              <a:pathLst>
                <a:path w="927100" h="327660">
                  <a:moveTo>
                    <a:pt x="0" y="54610"/>
                  </a:moveTo>
                  <a:lnTo>
                    <a:pt x="4291" y="33352"/>
                  </a:lnTo>
                  <a:lnTo>
                    <a:pt x="15994" y="15994"/>
                  </a:lnTo>
                  <a:lnTo>
                    <a:pt x="33352" y="4291"/>
                  </a:lnTo>
                  <a:lnTo>
                    <a:pt x="54610" y="0"/>
                  </a:lnTo>
                  <a:lnTo>
                    <a:pt x="871982" y="0"/>
                  </a:lnTo>
                  <a:lnTo>
                    <a:pt x="893239" y="4291"/>
                  </a:lnTo>
                  <a:lnTo>
                    <a:pt x="910597" y="15994"/>
                  </a:lnTo>
                  <a:lnTo>
                    <a:pt x="922300" y="33352"/>
                  </a:lnTo>
                  <a:lnTo>
                    <a:pt x="926591" y="54610"/>
                  </a:lnTo>
                  <a:lnTo>
                    <a:pt x="926591" y="273050"/>
                  </a:lnTo>
                  <a:lnTo>
                    <a:pt x="922300" y="294307"/>
                  </a:lnTo>
                  <a:lnTo>
                    <a:pt x="910597" y="311665"/>
                  </a:lnTo>
                  <a:lnTo>
                    <a:pt x="893239" y="323368"/>
                  </a:lnTo>
                  <a:lnTo>
                    <a:pt x="871982" y="327660"/>
                  </a:lnTo>
                  <a:lnTo>
                    <a:pt x="54610" y="327660"/>
                  </a:lnTo>
                  <a:lnTo>
                    <a:pt x="33352" y="323368"/>
                  </a:lnTo>
                  <a:lnTo>
                    <a:pt x="15994" y="311665"/>
                  </a:lnTo>
                  <a:lnTo>
                    <a:pt x="4291" y="294307"/>
                  </a:lnTo>
                  <a:lnTo>
                    <a:pt x="0" y="273050"/>
                  </a:lnTo>
                  <a:lnTo>
                    <a:pt x="0" y="54610"/>
                  </a:lnTo>
                  <a:close/>
                </a:path>
              </a:pathLst>
            </a:custGeom>
            <a:ln w="25908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6673595" y="2510027"/>
              <a:ext cx="1440180" cy="360045"/>
            </a:xfrm>
            <a:custGeom>
              <a:avLst/>
              <a:gdLst/>
              <a:ahLst/>
              <a:cxnLst/>
              <a:rect l="l" t="t" r="r" b="b"/>
              <a:pathLst>
                <a:path w="1440179" h="360044">
                  <a:moveTo>
                    <a:pt x="720090" y="0"/>
                  </a:moveTo>
                  <a:lnTo>
                    <a:pt x="646464" y="928"/>
                  </a:lnTo>
                  <a:lnTo>
                    <a:pt x="574965" y="3653"/>
                  </a:lnTo>
                  <a:lnTo>
                    <a:pt x="505955" y="8085"/>
                  </a:lnTo>
                  <a:lnTo>
                    <a:pt x="439796" y="14132"/>
                  </a:lnTo>
                  <a:lnTo>
                    <a:pt x="376849" y="21705"/>
                  </a:lnTo>
                  <a:lnTo>
                    <a:pt x="317478" y="30713"/>
                  </a:lnTo>
                  <a:lnTo>
                    <a:pt x="262043" y="41066"/>
                  </a:lnTo>
                  <a:lnTo>
                    <a:pt x="210907" y="52673"/>
                  </a:lnTo>
                  <a:lnTo>
                    <a:pt x="164431" y="65444"/>
                  </a:lnTo>
                  <a:lnTo>
                    <a:pt x="122978" y="79288"/>
                  </a:lnTo>
                  <a:lnTo>
                    <a:pt x="86909" y="94115"/>
                  </a:lnTo>
                  <a:lnTo>
                    <a:pt x="32373" y="126357"/>
                  </a:lnTo>
                  <a:lnTo>
                    <a:pt x="3717" y="161445"/>
                  </a:lnTo>
                  <a:lnTo>
                    <a:pt x="0" y="179832"/>
                  </a:lnTo>
                  <a:lnTo>
                    <a:pt x="3717" y="198218"/>
                  </a:lnTo>
                  <a:lnTo>
                    <a:pt x="32373" y="233306"/>
                  </a:lnTo>
                  <a:lnTo>
                    <a:pt x="86909" y="265548"/>
                  </a:lnTo>
                  <a:lnTo>
                    <a:pt x="122978" y="280375"/>
                  </a:lnTo>
                  <a:lnTo>
                    <a:pt x="164431" y="294219"/>
                  </a:lnTo>
                  <a:lnTo>
                    <a:pt x="210907" y="306990"/>
                  </a:lnTo>
                  <a:lnTo>
                    <a:pt x="262043" y="318597"/>
                  </a:lnTo>
                  <a:lnTo>
                    <a:pt x="317478" y="328950"/>
                  </a:lnTo>
                  <a:lnTo>
                    <a:pt x="376849" y="337958"/>
                  </a:lnTo>
                  <a:lnTo>
                    <a:pt x="439796" y="345531"/>
                  </a:lnTo>
                  <a:lnTo>
                    <a:pt x="505955" y="351578"/>
                  </a:lnTo>
                  <a:lnTo>
                    <a:pt x="574965" y="356010"/>
                  </a:lnTo>
                  <a:lnTo>
                    <a:pt x="646464" y="358735"/>
                  </a:lnTo>
                  <a:lnTo>
                    <a:pt x="720090" y="359664"/>
                  </a:lnTo>
                  <a:lnTo>
                    <a:pt x="793715" y="358735"/>
                  </a:lnTo>
                  <a:lnTo>
                    <a:pt x="865214" y="356010"/>
                  </a:lnTo>
                  <a:lnTo>
                    <a:pt x="934224" y="351578"/>
                  </a:lnTo>
                  <a:lnTo>
                    <a:pt x="1000383" y="345531"/>
                  </a:lnTo>
                  <a:lnTo>
                    <a:pt x="1063330" y="337958"/>
                  </a:lnTo>
                  <a:lnTo>
                    <a:pt x="1122701" y="328950"/>
                  </a:lnTo>
                  <a:lnTo>
                    <a:pt x="1178136" y="318597"/>
                  </a:lnTo>
                  <a:lnTo>
                    <a:pt x="1229272" y="306990"/>
                  </a:lnTo>
                  <a:lnTo>
                    <a:pt x="1275748" y="294219"/>
                  </a:lnTo>
                  <a:lnTo>
                    <a:pt x="1317201" y="280375"/>
                  </a:lnTo>
                  <a:lnTo>
                    <a:pt x="1353270" y="265548"/>
                  </a:lnTo>
                  <a:lnTo>
                    <a:pt x="1407806" y="233306"/>
                  </a:lnTo>
                  <a:lnTo>
                    <a:pt x="1436462" y="198218"/>
                  </a:lnTo>
                  <a:lnTo>
                    <a:pt x="1440180" y="179832"/>
                  </a:lnTo>
                  <a:lnTo>
                    <a:pt x="1436462" y="161445"/>
                  </a:lnTo>
                  <a:lnTo>
                    <a:pt x="1407806" y="126357"/>
                  </a:lnTo>
                  <a:lnTo>
                    <a:pt x="1353270" y="94115"/>
                  </a:lnTo>
                  <a:lnTo>
                    <a:pt x="1317201" y="79288"/>
                  </a:lnTo>
                  <a:lnTo>
                    <a:pt x="1275748" y="65444"/>
                  </a:lnTo>
                  <a:lnTo>
                    <a:pt x="1229272" y="52673"/>
                  </a:lnTo>
                  <a:lnTo>
                    <a:pt x="1178136" y="41066"/>
                  </a:lnTo>
                  <a:lnTo>
                    <a:pt x="1122701" y="30713"/>
                  </a:lnTo>
                  <a:lnTo>
                    <a:pt x="1063330" y="21705"/>
                  </a:lnTo>
                  <a:lnTo>
                    <a:pt x="1000383" y="14132"/>
                  </a:lnTo>
                  <a:lnTo>
                    <a:pt x="934224" y="8085"/>
                  </a:lnTo>
                  <a:lnTo>
                    <a:pt x="865214" y="3653"/>
                  </a:lnTo>
                  <a:lnTo>
                    <a:pt x="793715" y="928"/>
                  </a:lnTo>
                  <a:lnTo>
                    <a:pt x="720090" y="0"/>
                  </a:lnTo>
                  <a:close/>
                </a:path>
              </a:pathLst>
            </a:custGeom>
            <a:solidFill>
              <a:srgbClr val="00206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6" name="object 76"/>
          <p:cNvSpPr txBox="1"/>
          <p:nvPr/>
        </p:nvSpPr>
        <p:spPr>
          <a:xfrm>
            <a:off x="5575134" y="994373"/>
            <a:ext cx="3629660" cy="22009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FF"/>
                </a:solidFill>
                <a:latin typeface="Meiryo UI"/>
                <a:cs typeface="Meiryo UI"/>
              </a:rPr>
              <a:t>これ</a:t>
            </a:r>
            <a:r>
              <a:rPr dirty="0" sz="1800" spc="-10" b="1">
                <a:solidFill>
                  <a:srgbClr val="FFFFFF"/>
                </a:solidFill>
                <a:latin typeface="Meiryo UI"/>
                <a:cs typeface="Meiryo UI"/>
              </a:rPr>
              <a:t>か</a:t>
            </a:r>
            <a:r>
              <a:rPr dirty="0" sz="1800" b="1">
                <a:solidFill>
                  <a:srgbClr val="FFFFFF"/>
                </a:solidFill>
                <a:latin typeface="Meiryo UI"/>
                <a:cs typeface="Meiryo UI"/>
              </a:rPr>
              <a:t>ら求められ</a:t>
            </a:r>
            <a:r>
              <a:rPr dirty="0" sz="1800" spc="-10" b="1">
                <a:solidFill>
                  <a:srgbClr val="FFFFFF"/>
                </a:solidFill>
                <a:latin typeface="Meiryo UI"/>
                <a:cs typeface="Meiryo UI"/>
              </a:rPr>
              <a:t>る</a:t>
            </a:r>
            <a:r>
              <a:rPr dirty="0" sz="1800" spc="-5" b="1">
                <a:solidFill>
                  <a:srgbClr val="FFFFFF"/>
                </a:solidFill>
                <a:latin typeface="Meiryo UI"/>
                <a:cs typeface="Meiryo UI"/>
              </a:rPr>
              <a:t>人</a:t>
            </a:r>
            <a:r>
              <a:rPr dirty="0" sz="1800" b="1">
                <a:solidFill>
                  <a:srgbClr val="FFFFFF"/>
                </a:solidFill>
                <a:latin typeface="Meiryo UI"/>
                <a:cs typeface="Meiryo UI"/>
              </a:rPr>
              <a:t>材マ</a:t>
            </a:r>
            <a:r>
              <a:rPr dirty="0" sz="1800" spc="-5" b="1">
                <a:solidFill>
                  <a:srgbClr val="FFFFFF"/>
                </a:solidFill>
                <a:latin typeface="Meiryo UI"/>
                <a:cs typeface="Meiryo UI"/>
              </a:rPr>
              <a:t>ネジ</a:t>
            </a:r>
            <a:r>
              <a:rPr dirty="0" sz="1800" spc="5" b="1">
                <a:solidFill>
                  <a:srgbClr val="FFFFFF"/>
                </a:solidFill>
                <a:latin typeface="Meiryo UI"/>
                <a:cs typeface="Meiryo UI"/>
              </a:rPr>
              <a:t>メ</a:t>
            </a:r>
            <a:r>
              <a:rPr dirty="0" sz="1800" spc="-10" b="1">
                <a:solidFill>
                  <a:srgbClr val="FFFFFF"/>
                </a:solidFill>
                <a:latin typeface="Meiryo UI"/>
                <a:cs typeface="Meiryo UI"/>
              </a:rPr>
              <a:t>ント</a:t>
            </a:r>
            <a:endParaRPr sz="1800">
              <a:latin typeface="Meiryo UI"/>
              <a:cs typeface="Meiryo UI"/>
            </a:endParaRPr>
          </a:p>
          <a:p>
            <a:pPr marL="193675" indent="-181610">
              <a:lnSpc>
                <a:spcPct val="100000"/>
              </a:lnSpc>
              <a:spcBef>
                <a:spcPts val="1975"/>
              </a:spcBef>
              <a:buClr>
                <a:srgbClr val="002060"/>
              </a:buClr>
              <a:buFont typeface="Wingdings"/>
              <a:buChar char=""/>
              <a:tabLst>
                <a:tab pos="194310" algn="l"/>
              </a:tabLst>
            </a:pPr>
            <a:r>
              <a:rPr dirty="0" sz="1400">
                <a:latin typeface="Meiryo UI"/>
                <a:cs typeface="Meiryo UI"/>
              </a:rPr>
              <a:t>即応性と中長期</a:t>
            </a:r>
            <a:r>
              <a:rPr dirty="0" sz="1400" spc="-10">
                <a:latin typeface="Meiryo UI"/>
                <a:cs typeface="Meiryo UI"/>
              </a:rPr>
              <a:t>の</a:t>
            </a:r>
            <a:r>
              <a:rPr dirty="0" sz="1400" spc="-15">
                <a:latin typeface="Meiryo UI"/>
                <a:cs typeface="Meiryo UI"/>
              </a:rPr>
              <a:t>視</a:t>
            </a:r>
            <a:r>
              <a:rPr dirty="0" sz="1400">
                <a:latin typeface="Meiryo UI"/>
                <a:cs typeface="Meiryo UI"/>
              </a:rPr>
              <a:t>点</a:t>
            </a:r>
            <a:r>
              <a:rPr dirty="0" sz="1400" spc="-10">
                <a:latin typeface="Meiryo UI"/>
                <a:cs typeface="Meiryo UI"/>
              </a:rPr>
              <a:t>の</a:t>
            </a:r>
            <a:r>
              <a:rPr dirty="0" sz="1400">
                <a:latin typeface="Meiryo UI"/>
                <a:cs typeface="Meiryo UI"/>
              </a:rPr>
              <a:t>両立</a:t>
            </a:r>
            <a:endParaRPr sz="1400">
              <a:latin typeface="Meiryo UI"/>
              <a:cs typeface="Meiryo UI"/>
            </a:endParaRPr>
          </a:p>
          <a:p>
            <a:pPr marL="193675" indent="-181610">
              <a:lnSpc>
                <a:spcPct val="100000"/>
              </a:lnSpc>
              <a:buClr>
                <a:srgbClr val="002060"/>
              </a:buClr>
              <a:buFont typeface="Wingdings"/>
              <a:buChar char=""/>
              <a:tabLst>
                <a:tab pos="194310" algn="l"/>
              </a:tabLst>
            </a:pPr>
            <a:r>
              <a:rPr dirty="0" sz="1400" spc="-10">
                <a:latin typeface="Meiryo UI"/>
                <a:cs typeface="Meiryo UI"/>
              </a:rPr>
              <a:t>事業環境</a:t>
            </a:r>
            <a:r>
              <a:rPr dirty="0" sz="1400">
                <a:latin typeface="Meiryo UI"/>
                <a:cs typeface="Meiryo UI"/>
              </a:rPr>
              <a:t>・</a:t>
            </a:r>
            <a:r>
              <a:rPr dirty="0" sz="1400">
                <a:latin typeface="Meiryo UI"/>
                <a:cs typeface="Meiryo UI"/>
              </a:rPr>
              <a:t>経営戦略</a:t>
            </a:r>
            <a:r>
              <a:rPr dirty="0" sz="1400" spc="-10">
                <a:latin typeface="Meiryo UI"/>
                <a:cs typeface="Meiryo UI"/>
              </a:rPr>
              <a:t>と</a:t>
            </a:r>
            <a:r>
              <a:rPr dirty="0" sz="1400" spc="-20">
                <a:latin typeface="Meiryo UI"/>
                <a:cs typeface="Meiryo UI"/>
              </a:rPr>
              <a:t>の</a:t>
            </a:r>
            <a:r>
              <a:rPr dirty="0" sz="1400">
                <a:latin typeface="Meiryo UI"/>
                <a:cs typeface="Meiryo UI"/>
              </a:rPr>
              <a:t>連動</a:t>
            </a:r>
            <a:endParaRPr sz="1400">
              <a:latin typeface="Meiryo UI"/>
              <a:cs typeface="Meiryo UI"/>
            </a:endParaRPr>
          </a:p>
          <a:p>
            <a:pPr marL="193675" indent="-181610">
              <a:lnSpc>
                <a:spcPct val="100000"/>
              </a:lnSpc>
              <a:buClr>
                <a:srgbClr val="002060"/>
              </a:buClr>
              <a:buFont typeface="Wingdings"/>
              <a:buChar char=""/>
              <a:tabLst>
                <a:tab pos="194310" algn="l"/>
              </a:tabLst>
            </a:pPr>
            <a:r>
              <a:rPr dirty="0" sz="1400">
                <a:latin typeface="Meiryo UI"/>
                <a:cs typeface="Meiryo UI"/>
              </a:rPr>
              <a:t>戦略に合</a:t>
            </a:r>
            <a:r>
              <a:rPr dirty="0" sz="1400" spc="-5">
                <a:latin typeface="Meiryo UI"/>
                <a:cs typeface="Meiryo UI"/>
              </a:rPr>
              <a:t>わせ</a:t>
            </a:r>
            <a:r>
              <a:rPr dirty="0" sz="1400">
                <a:latin typeface="Meiryo UI"/>
                <a:cs typeface="Meiryo UI"/>
              </a:rPr>
              <a:t>た</a:t>
            </a:r>
            <a:r>
              <a:rPr dirty="0" sz="1400" spc="-5">
                <a:latin typeface="Meiryo UI"/>
                <a:cs typeface="Meiryo UI"/>
              </a:rPr>
              <a:t>柔軟な人材</a:t>
            </a:r>
            <a:r>
              <a:rPr dirty="0" sz="1400" spc="-15">
                <a:latin typeface="Meiryo UI"/>
                <a:cs typeface="Meiryo UI"/>
              </a:rPr>
              <a:t>・</a:t>
            </a:r>
            <a:r>
              <a:rPr dirty="0" sz="1400" spc="5">
                <a:latin typeface="Meiryo UI"/>
                <a:cs typeface="Meiryo UI"/>
              </a:rPr>
              <a:t>リ</a:t>
            </a:r>
            <a:r>
              <a:rPr dirty="0" sz="1400" spc="-15">
                <a:latin typeface="Meiryo UI"/>
                <a:cs typeface="Meiryo UI"/>
              </a:rPr>
              <a:t>ソ</a:t>
            </a:r>
            <a:r>
              <a:rPr dirty="0" sz="1400" spc="-10">
                <a:latin typeface="Meiryo UI"/>
                <a:cs typeface="Meiryo UI"/>
              </a:rPr>
              <a:t>ー</a:t>
            </a:r>
            <a:r>
              <a:rPr dirty="0" sz="1400" spc="5">
                <a:latin typeface="Meiryo UI"/>
                <a:cs typeface="Meiryo UI"/>
              </a:rPr>
              <a:t>ス</a:t>
            </a:r>
            <a:r>
              <a:rPr dirty="0" sz="1400" spc="-10">
                <a:latin typeface="Meiryo UI"/>
                <a:cs typeface="Meiryo UI"/>
              </a:rPr>
              <a:t>の</a:t>
            </a:r>
            <a:r>
              <a:rPr dirty="0" sz="1400" spc="-15">
                <a:latin typeface="Meiryo UI"/>
                <a:cs typeface="Meiryo UI"/>
              </a:rPr>
              <a:t>獲</a:t>
            </a:r>
            <a:r>
              <a:rPr dirty="0" sz="1400">
                <a:latin typeface="Meiryo UI"/>
                <a:cs typeface="Meiryo UI"/>
              </a:rPr>
              <a:t>得</a:t>
            </a:r>
            <a:endParaRPr sz="1400">
              <a:latin typeface="Meiryo UI"/>
              <a:cs typeface="Meiryo UI"/>
            </a:endParaRPr>
          </a:p>
          <a:p>
            <a:pPr marL="193675" indent="-181610">
              <a:lnSpc>
                <a:spcPct val="100000"/>
              </a:lnSpc>
              <a:buClr>
                <a:srgbClr val="002060"/>
              </a:buClr>
              <a:buFont typeface="Wingdings"/>
              <a:buChar char=""/>
              <a:tabLst>
                <a:tab pos="194310" algn="l"/>
              </a:tabLst>
            </a:pPr>
            <a:r>
              <a:rPr dirty="0" sz="1400">
                <a:latin typeface="Meiryo UI"/>
                <a:cs typeface="Meiryo UI"/>
              </a:rPr>
              <a:t>人材活用</a:t>
            </a:r>
            <a:r>
              <a:rPr dirty="0" sz="1400" spc="5">
                <a:latin typeface="Meiryo UI"/>
                <a:cs typeface="Meiryo UI"/>
              </a:rPr>
              <a:t>の</a:t>
            </a:r>
            <a:r>
              <a:rPr dirty="0" sz="1400">
                <a:latin typeface="Meiryo UI"/>
                <a:cs typeface="Meiryo UI"/>
              </a:rPr>
              <a:t>個別</a:t>
            </a:r>
            <a:r>
              <a:rPr dirty="0" sz="1400" spc="-15">
                <a:latin typeface="Meiryo UI"/>
                <a:cs typeface="Meiryo UI"/>
              </a:rPr>
              <a:t>最</a:t>
            </a:r>
            <a:r>
              <a:rPr dirty="0" sz="1400">
                <a:latin typeface="Meiryo UI"/>
                <a:cs typeface="Meiryo UI"/>
              </a:rPr>
              <a:t>適</a:t>
            </a:r>
            <a:r>
              <a:rPr dirty="0" sz="1400" spc="-5">
                <a:latin typeface="Meiryo UI"/>
                <a:cs typeface="Meiryo UI"/>
              </a:rPr>
              <a:t>化</a:t>
            </a:r>
            <a:r>
              <a:rPr dirty="0" sz="1200" spc="-10">
                <a:latin typeface="Meiryo UI"/>
                <a:cs typeface="Meiryo UI"/>
              </a:rPr>
              <a:t>（採用・配置・</a:t>
            </a:r>
            <a:r>
              <a:rPr dirty="0" sz="1200" spc="-20">
                <a:latin typeface="Meiryo UI"/>
                <a:cs typeface="Meiryo UI"/>
              </a:rPr>
              <a:t>リ</a:t>
            </a:r>
            <a:r>
              <a:rPr dirty="0" sz="1200" spc="5">
                <a:latin typeface="Meiryo UI"/>
                <a:cs typeface="Meiryo UI"/>
              </a:rPr>
              <a:t>ス</a:t>
            </a:r>
            <a:r>
              <a:rPr dirty="0" sz="1200" spc="-10">
                <a:latin typeface="Meiryo UI"/>
                <a:cs typeface="Meiryo UI"/>
              </a:rPr>
              <a:t>キ</a:t>
            </a:r>
            <a:r>
              <a:rPr dirty="0" sz="1200">
                <a:latin typeface="Meiryo UI"/>
                <a:cs typeface="Meiryo UI"/>
              </a:rPr>
              <a:t>ル等）</a:t>
            </a:r>
            <a:endParaRPr sz="1200">
              <a:latin typeface="Meiryo UI"/>
              <a:cs typeface="Meiryo UI"/>
            </a:endParaRPr>
          </a:p>
          <a:p>
            <a:pPr algn="ctr" marL="6985">
              <a:lnSpc>
                <a:spcPct val="100000"/>
              </a:lnSpc>
              <a:spcBef>
                <a:spcPts val="1440"/>
              </a:spcBef>
            </a:pPr>
            <a:r>
              <a:rPr dirty="0" sz="1600" spc="-5" b="1">
                <a:solidFill>
                  <a:srgbClr val="FFFFFF"/>
                </a:solidFill>
                <a:latin typeface="Meiryo UI"/>
                <a:cs typeface="Meiryo UI"/>
              </a:rPr>
              <a:t>CEO</a:t>
            </a:r>
            <a:endParaRPr sz="1600">
              <a:latin typeface="Meiryo UI"/>
              <a:cs typeface="Meiryo UI"/>
            </a:endParaRPr>
          </a:p>
          <a:p>
            <a:pPr algn="ctr" marL="635">
              <a:lnSpc>
                <a:spcPct val="100000"/>
              </a:lnSpc>
              <a:spcBef>
                <a:spcPts val="1230"/>
              </a:spcBef>
              <a:tabLst>
                <a:tab pos="841375" algn="l"/>
                <a:tab pos="1161415" algn="l"/>
              </a:tabLst>
            </a:pPr>
            <a:r>
              <a:rPr dirty="0" sz="1400" b="1">
                <a:latin typeface="Meiryo UI"/>
                <a:cs typeface="Meiryo UI"/>
              </a:rPr>
              <a:t>経営戦略</a:t>
            </a:r>
            <a:r>
              <a:rPr dirty="0" sz="1400" b="1">
                <a:latin typeface="Meiryo UI"/>
                <a:cs typeface="Meiryo UI"/>
              </a:rPr>
              <a:t>	</a:t>
            </a:r>
            <a:r>
              <a:rPr dirty="0" u="heavy" sz="1400">
                <a:uFill>
                  <a:solidFill>
                    <a:srgbClr val="00206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400">
                <a:uFill>
                  <a:solidFill>
                    <a:srgbClr val="00206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140">
                <a:latin typeface="Times New Roman"/>
                <a:cs typeface="Times New Roman"/>
              </a:rPr>
              <a:t> </a:t>
            </a:r>
            <a:r>
              <a:rPr dirty="0" sz="1400" b="1">
                <a:latin typeface="Meiryo UI"/>
                <a:cs typeface="Meiryo UI"/>
              </a:rPr>
              <a:t>人材戦略</a:t>
            </a:r>
            <a:endParaRPr sz="1400">
              <a:latin typeface="Meiryo UI"/>
              <a:cs typeface="Meiryo UI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7221473" y="2944110"/>
            <a:ext cx="330200" cy="261620"/>
            <a:chOff x="7221473" y="2944110"/>
            <a:chExt cx="330200" cy="261620"/>
          </a:xfrm>
        </p:grpSpPr>
        <p:sp>
          <p:nvSpPr>
            <p:cNvPr id="78" name="object 78"/>
            <p:cNvSpPr/>
            <p:nvPr/>
          </p:nvSpPr>
          <p:spPr>
            <a:xfrm>
              <a:off x="7221473" y="2998470"/>
              <a:ext cx="320040" cy="0"/>
            </a:xfrm>
            <a:custGeom>
              <a:avLst/>
              <a:gdLst/>
              <a:ahLst/>
              <a:cxnLst/>
              <a:rect l="l" t="t" r="r" b="b"/>
              <a:pathLst>
                <a:path w="320040" h="0">
                  <a:moveTo>
                    <a:pt x="0" y="0"/>
                  </a:moveTo>
                  <a:lnTo>
                    <a:pt x="319697" y="0"/>
                  </a:lnTo>
                </a:path>
              </a:pathLst>
            </a:custGeom>
            <a:ln w="19812">
              <a:solidFill>
                <a:srgbClr val="00206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7464972" y="2954016"/>
              <a:ext cx="76200" cy="88900"/>
            </a:xfrm>
            <a:custGeom>
              <a:avLst/>
              <a:gdLst/>
              <a:ahLst/>
              <a:cxnLst/>
              <a:rect l="l" t="t" r="r" b="b"/>
              <a:pathLst>
                <a:path w="76200" h="88900">
                  <a:moveTo>
                    <a:pt x="0" y="0"/>
                  </a:moveTo>
                  <a:lnTo>
                    <a:pt x="76200" y="44450"/>
                  </a:lnTo>
                  <a:lnTo>
                    <a:pt x="0" y="88900"/>
                  </a:lnTo>
                </a:path>
              </a:pathLst>
            </a:custGeom>
            <a:ln w="19812">
              <a:solidFill>
                <a:srgbClr val="00206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7241085" y="3106416"/>
              <a:ext cx="76200" cy="88900"/>
            </a:xfrm>
            <a:custGeom>
              <a:avLst/>
              <a:gdLst/>
              <a:ahLst/>
              <a:cxnLst/>
              <a:rect l="l" t="t" r="r" b="b"/>
              <a:pathLst>
                <a:path w="76200" h="88900">
                  <a:moveTo>
                    <a:pt x="76200" y="0"/>
                  </a:moveTo>
                  <a:lnTo>
                    <a:pt x="0" y="44450"/>
                  </a:lnTo>
                  <a:lnTo>
                    <a:pt x="76200" y="88900"/>
                  </a:lnTo>
                </a:path>
              </a:pathLst>
            </a:custGeom>
            <a:ln w="19812">
              <a:solidFill>
                <a:srgbClr val="00206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1" name="object 81"/>
          <p:cNvSpPr/>
          <p:nvPr/>
        </p:nvSpPr>
        <p:spPr>
          <a:xfrm>
            <a:off x="4865370" y="1570482"/>
            <a:ext cx="0" cy="4860290"/>
          </a:xfrm>
          <a:custGeom>
            <a:avLst/>
            <a:gdLst/>
            <a:ahLst/>
            <a:cxnLst/>
            <a:rect l="l" t="t" r="r" b="b"/>
            <a:pathLst>
              <a:path w="0" h="4860290">
                <a:moveTo>
                  <a:pt x="0" y="0"/>
                </a:moveTo>
                <a:lnTo>
                  <a:pt x="0" y="4859997"/>
                </a:lnTo>
              </a:path>
            </a:pathLst>
          </a:custGeom>
          <a:ln w="19812">
            <a:solidFill>
              <a:srgbClr val="0020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349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r>
              <a:rPr dirty="0"/>
              <a:t>12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1947" y="301660"/>
            <a:ext cx="775017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人材マネ</a:t>
            </a:r>
            <a:r>
              <a:rPr dirty="0" sz="2400" spc="-5"/>
              <a:t>ジ</a:t>
            </a:r>
            <a:r>
              <a:rPr dirty="0" sz="2400"/>
              <a:t>メ</a:t>
            </a:r>
            <a:r>
              <a:rPr dirty="0" sz="2400" spc="-5"/>
              <a:t>ン</a:t>
            </a:r>
            <a:r>
              <a:rPr dirty="0" sz="2400"/>
              <a:t>ト</a:t>
            </a:r>
            <a:r>
              <a:rPr dirty="0" sz="2400" spc="-10"/>
              <a:t>の</a:t>
            </a:r>
            <a:r>
              <a:rPr dirty="0" sz="2400"/>
              <a:t>あ</a:t>
            </a:r>
            <a:r>
              <a:rPr dirty="0" sz="2400" spc="5"/>
              <a:t>り</a:t>
            </a:r>
            <a:r>
              <a:rPr dirty="0" sz="2400"/>
              <a:t>方を見直す際に重要な</a:t>
            </a:r>
            <a:r>
              <a:rPr dirty="0" sz="2400" spc="-5"/>
              <a:t>ステー</a:t>
            </a:r>
            <a:r>
              <a:rPr dirty="0" sz="2400"/>
              <a:t>クホルダー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4055364" y="1014983"/>
            <a:ext cx="1559560" cy="471170"/>
          </a:xfrm>
          <a:prstGeom prst="rect">
            <a:avLst/>
          </a:prstGeom>
          <a:solidFill>
            <a:srgbClr val="F79646"/>
          </a:solidFill>
          <a:ln w="12192">
            <a:solidFill>
              <a:srgbClr val="4F81BD"/>
            </a:solidFill>
          </a:ln>
        </p:spPr>
        <p:txBody>
          <a:bodyPr wrap="square" lIns="0" tIns="52069" rIns="0" bIns="0" rtlCol="0" vert="horz">
            <a:spAutoFit/>
          </a:bodyPr>
          <a:lstStyle/>
          <a:p>
            <a:pPr marL="168910">
              <a:lnSpc>
                <a:spcPct val="100000"/>
              </a:lnSpc>
              <a:spcBef>
                <a:spcPts val="409"/>
              </a:spcBef>
            </a:pPr>
            <a:r>
              <a:rPr dirty="0" sz="2400">
                <a:solidFill>
                  <a:srgbClr val="FFFFFF"/>
                </a:solidFill>
                <a:latin typeface="Meiryo UI"/>
                <a:cs typeface="Meiryo UI"/>
              </a:rPr>
              <a:t>資本市場</a:t>
            </a:r>
            <a:endParaRPr sz="2400">
              <a:latin typeface="Meiryo UI"/>
              <a:cs typeface="Meiryo U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797553" y="6014973"/>
            <a:ext cx="2098040" cy="732155"/>
            <a:chOff x="3797553" y="6014973"/>
            <a:chExt cx="2098040" cy="732155"/>
          </a:xfrm>
        </p:grpSpPr>
        <p:sp>
          <p:nvSpPr>
            <p:cNvPr id="5" name="object 5"/>
            <p:cNvSpPr/>
            <p:nvPr/>
          </p:nvSpPr>
          <p:spPr>
            <a:xfrm>
              <a:off x="3803903" y="6021323"/>
              <a:ext cx="2085339" cy="719455"/>
            </a:xfrm>
            <a:custGeom>
              <a:avLst/>
              <a:gdLst/>
              <a:ahLst/>
              <a:cxnLst/>
              <a:rect l="l" t="t" r="r" b="b"/>
              <a:pathLst>
                <a:path w="2085339" h="719454">
                  <a:moveTo>
                    <a:pt x="1738045" y="0"/>
                  </a:moveTo>
                  <a:lnTo>
                    <a:pt x="346786" y="0"/>
                  </a:lnTo>
                  <a:lnTo>
                    <a:pt x="0" y="719327"/>
                  </a:lnTo>
                  <a:lnTo>
                    <a:pt x="2084832" y="719327"/>
                  </a:lnTo>
                  <a:lnTo>
                    <a:pt x="1738045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803903" y="6021323"/>
              <a:ext cx="2085339" cy="719455"/>
            </a:xfrm>
            <a:custGeom>
              <a:avLst/>
              <a:gdLst/>
              <a:ahLst/>
              <a:cxnLst/>
              <a:rect l="l" t="t" r="r" b="b"/>
              <a:pathLst>
                <a:path w="2085339" h="719454">
                  <a:moveTo>
                    <a:pt x="0" y="719327"/>
                  </a:moveTo>
                  <a:lnTo>
                    <a:pt x="346786" y="0"/>
                  </a:lnTo>
                  <a:lnTo>
                    <a:pt x="1738045" y="0"/>
                  </a:lnTo>
                  <a:lnTo>
                    <a:pt x="2084832" y="719327"/>
                  </a:lnTo>
                  <a:lnTo>
                    <a:pt x="0" y="719327"/>
                  </a:lnTo>
                  <a:close/>
                </a:path>
              </a:pathLst>
            </a:custGeom>
            <a:ln w="12192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4427335" y="6165045"/>
            <a:ext cx="839469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3200" b="1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Meiryo UI"/>
                <a:cs typeface="Meiryo UI"/>
              </a:rPr>
              <a:t>政府</a:t>
            </a:r>
            <a:endParaRPr sz="3200">
              <a:latin typeface="Meiryo UI"/>
              <a:cs typeface="Meiryo U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902197" y="4558029"/>
            <a:ext cx="1572260" cy="709295"/>
            <a:chOff x="5902197" y="4558029"/>
            <a:chExt cx="1572260" cy="709295"/>
          </a:xfrm>
        </p:grpSpPr>
        <p:sp>
          <p:nvSpPr>
            <p:cNvPr id="9" name="object 9"/>
            <p:cNvSpPr/>
            <p:nvPr/>
          </p:nvSpPr>
          <p:spPr>
            <a:xfrm>
              <a:off x="5908547" y="4564379"/>
              <a:ext cx="1559560" cy="696595"/>
            </a:xfrm>
            <a:custGeom>
              <a:avLst/>
              <a:gdLst/>
              <a:ahLst/>
              <a:cxnLst/>
              <a:rect l="l" t="t" r="r" b="b"/>
              <a:pathLst>
                <a:path w="1559559" h="696595">
                  <a:moveTo>
                    <a:pt x="1559052" y="0"/>
                  </a:moveTo>
                  <a:lnTo>
                    <a:pt x="0" y="0"/>
                  </a:lnTo>
                  <a:lnTo>
                    <a:pt x="0" y="696468"/>
                  </a:lnTo>
                  <a:lnTo>
                    <a:pt x="1559052" y="696468"/>
                  </a:lnTo>
                  <a:lnTo>
                    <a:pt x="1559052" y="0"/>
                  </a:lnTo>
                  <a:close/>
                </a:path>
              </a:pathLst>
            </a:custGeom>
            <a:solidFill>
              <a:srgbClr val="93C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908547" y="4564379"/>
              <a:ext cx="1559560" cy="696595"/>
            </a:xfrm>
            <a:custGeom>
              <a:avLst/>
              <a:gdLst/>
              <a:ahLst/>
              <a:cxnLst/>
              <a:rect l="l" t="t" r="r" b="b"/>
              <a:pathLst>
                <a:path w="1559559" h="696595">
                  <a:moveTo>
                    <a:pt x="0" y="0"/>
                  </a:moveTo>
                  <a:lnTo>
                    <a:pt x="1559052" y="0"/>
                  </a:lnTo>
                  <a:lnTo>
                    <a:pt x="1559052" y="696468"/>
                  </a:lnTo>
                  <a:lnTo>
                    <a:pt x="0" y="696468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5908547" y="4656521"/>
            <a:ext cx="1553210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0840">
              <a:lnSpc>
                <a:spcPct val="100000"/>
              </a:lnSpc>
              <a:spcBef>
                <a:spcPts val="100"/>
              </a:spcBef>
            </a:pPr>
            <a:r>
              <a:rPr dirty="0" u="heavy" sz="32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個人</a:t>
            </a:r>
            <a:endParaRPr sz="3200">
              <a:latin typeface="Meiryo UI"/>
              <a:cs typeface="Meiryo U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02179" y="4494276"/>
            <a:ext cx="1559560" cy="725805"/>
          </a:xfrm>
          <a:prstGeom prst="rect">
            <a:avLst/>
          </a:prstGeom>
          <a:solidFill>
            <a:srgbClr val="93CDDD"/>
          </a:solidFill>
          <a:ln w="12192">
            <a:solidFill>
              <a:srgbClr val="4F81BD"/>
            </a:solidFill>
          </a:ln>
        </p:spPr>
        <p:txBody>
          <a:bodyPr wrap="square" lIns="0" tIns="120014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944"/>
              </a:spcBef>
            </a:pPr>
            <a:r>
              <a:rPr dirty="0" u="heavy" sz="32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人事</a:t>
            </a:r>
            <a:endParaRPr sz="3200">
              <a:latin typeface="Meiryo UI"/>
              <a:cs typeface="Meiryo U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841915" y="3278024"/>
            <a:ext cx="2078989" cy="2071370"/>
          </a:xfrm>
          <a:custGeom>
            <a:avLst/>
            <a:gdLst/>
            <a:ahLst/>
            <a:cxnLst/>
            <a:rect l="l" t="t" r="r" b="b"/>
            <a:pathLst>
              <a:path w="2078989" h="2071370">
                <a:moveTo>
                  <a:pt x="971012" y="0"/>
                </a:moveTo>
                <a:lnTo>
                  <a:pt x="926088" y="1819"/>
                </a:lnTo>
                <a:lnTo>
                  <a:pt x="881571" y="5762"/>
                </a:lnTo>
                <a:lnTo>
                  <a:pt x="837518" y="11790"/>
                </a:lnTo>
                <a:lnTo>
                  <a:pt x="793982" y="19860"/>
                </a:lnTo>
                <a:lnTo>
                  <a:pt x="751018" y="29933"/>
                </a:lnTo>
                <a:lnTo>
                  <a:pt x="708681" y="41968"/>
                </a:lnTo>
                <a:lnTo>
                  <a:pt x="667026" y="55925"/>
                </a:lnTo>
                <a:lnTo>
                  <a:pt x="626107" y="71762"/>
                </a:lnTo>
                <a:lnTo>
                  <a:pt x="585979" y="89438"/>
                </a:lnTo>
                <a:lnTo>
                  <a:pt x="546698" y="108914"/>
                </a:lnTo>
                <a:lnTo>
                  <a:pt x="508316" y="130149"/>
                </a:lnTo>
                <a:lnTo>
                  <a:pt x="470891" y="153101"/>
                </a:lnTo>
                <a:lnTo>
                  <a:pt x="434475" y="177731"/>
                </a:lnTo>
                <a:lnTo>
                  <a:pt x="399124" y="203997"/>
                </a:lnTo>
                <a:lnTo>
                  <a:pt x="364892" y="231860"/>
                </a:lnTo>
                <a:lnTo>
                  <a:pt x="331835" y="261277"/>
                </a:lnTo>
                <a:lnTo>
                  <a:pt x="300007" y="292209"/>
                </a:lnTo>
                <a:lnTo>
                  <a:pt x="269462" y="324616"/>
                </a:lnTo>
                <a:lnTo>
                  <a:pt x="240256" y="358455"/>
                </a:lnTo>
                <a:lnTo>
                  <a:pt x="212443" y="393687"/>
                </a:lnTo>
                <a:lnTo>
                  <a:pt x="186078" y="430272"/>
                </a:lnTo>
                <a:lnTo>
                  <a:pt x="161215" y="468167"/>
                </a:lnTo>
                <a:lnTo>
                  <a:pt x="137910" y="507333"/>
                </a:lnTo>
                <a:lnTo>
                  <a:pt x="116217" y="547730"/>
                </a:lnTo>
                <a:lnTo>
                  <a:pt x="96191" y="589315"/>
                </a:lnTo>
                <a:lnTo>
                  <a:pt x="77886" y="632049"/>
                </a:lnTo>
                <a:lnTo>
                  <a:pt x="61357" y="675892"/>
                </a:lnTo>
                <a:lnTo>
                  <a:pt x="46660" y="720802"/>
                </a:lnTo>
                <a:lnTo>
                  <a:pt x="33848" y="766738"/>
                </a:lnTo>
                <a:lnTo>
                  <a:pt x="22976" y="813661"/>
                </a:lnTo>
                <a:lnTo>
                  <a:pt x="14100" y="861529"/>
                </a:lnTo>
                <a:lnTo>
                  <a:pt x="7342" y="909775"/>
                </a:lnTo>
                <a:lnTo>
                  <a:pt x="2765" y="957822"/>
                </a:lnTo>
                <a:lnTo>
                  <a:pt x="330" y="1005614"/>
                </a:lnTo>
                <a:lnTo>
                  <a:pt x="0" y="1053093"/>
                </a:lnTo>
                <a:lnTo>
                  <a:pt x="1734" y="1100201"/>
                </a:lnTo>
                <a:lnTo>
                  <a:pt x="5494" y="1146882"/>
                </a:lnTo>
                <a:lnTo>
                  <a:pt x="11241" y="1193077"/>
                </a:lnTo>
                <a:lnTo>
                  <a:pt x="18937" y="1238729"/>
                </a:lnTo>
                <a:lnTo>
                  <a:pt x="28543" y="1283782"/>
                </a:lnTo>
                <a:lnTo>
                  <a:pt x="40020" y="1328177"/>
                </a:lnTo>
                <a:lnTo>
                  <a:pt x="53329" y="1371857"/>
                </a:lnTo>
                <a:lnTo>
                  <a:pt x="68431" y="1414765"/>
                </a:lnTo>
                <a:lnTo>
                  <a:pt x="85288" y="1456843"/>
                </a:lnTo>
                <a:lnTo>
                  <a:pt x="103861" y="1498034"/>
                </a:lnTo>
                <a:lnTo>
                  <a:pt x="124111" y="1538281"/>
                </a:lnTo>
                <a:lnTo>
                  <a:pt x="146000" y="1577526"/>
                </a:lnTo>
                <a:lnTo>
                  <a:pt x="169488" y="1615712"/>
                </a:lnTo>
                <a:lnTo>
                  <a:pt x="194536" y="1652782"/>
                </a:lnTo>
                <a:lnTo>
                  <a:pt x="221107" y="1688677"/>
                </a:lnTo>
                <a:lnTo>
                  <a:pt x="249160" y="1723341"/>
                </a:lnTo>
                <a:lnTo>
                  <a:pt x="278659" y="1756717"/>
                </a:lnTo>
                <a:lnTo>
                  <a:pt x="309562" y="1788746"/>
                </a:lnTo>
                <a:lnTo>
                  <a:pt x="341833" y="1819372"/>
                </a:lnTo>
                <a:lnTo>
                  <a:pt x="375432" y="1848537"/>
                </a:lnTo>
                <a:lnTo>
                  <a:pt x="410320" y="1876184"/>
                </a:lnTo>
                <a:lnTo>
                  <a:pt x="446458" y="1902255"/>
                </a:lnTo>
                <a:lnTo>
                  <a:pt x="483808" y="1926693"/>
                </a:lnTo>
                <a:lnTo>
                  <a:pt x="522331" y="1949441"/>
                </a:lnTo>
                <a:lnTo>
                  <a:pt x="561989" y="1970441"/>
                </a:lnTo>
                <a:lnTo>
                  <a:pt x="602741" y="1989636"/>
                </a:lnTo>
                <a:lnTo>
                  <a:pt x="644551" y="2006968"/>
                </a:lnTo>
                <a:lnTo>
                  <a:pt x="687378" y="2022380"/>
                </a:lnTo>
                <a:lnTo>
                  <a:pt x="731184" y="2035814"/>
                </a:lnTo>
                <a:lnTo>
                  <a:pt x="775931" y="2047214"/>
                </a:lnTo>
                <a:lnTo>
                  <a:pt x="821578" y="2056522"/>
                </a:lnTo>
                <a:lnTo>
                  <a:pt x="867589" y="2063609"/>
                </a:lnTo>
                <a:lnTo>
                  <a:pt x="913410" y="2068408"/>
                </a:lnTo>
                <a:lnTo>
                  <a:pt x="958988" y="2070961"/>
                </a:lnTo>
                <a:lnTo>
                  <a:pt x="1004266" y="2071308"/>
                </a:lnTo>
                <a:lnTo>
                  <a:pt x="1049192" y="2069490"/>
                </a:lnTo>
                <a:lnTo>
                  <a:pt x="1093709" y="2065547"/>
                </a:lnTo>
                <a:lnTo>
                  <a:pt x="1137763" y="2059520"/>
                </a:lnTo>
                <a:lnTo>
                  <a:pt x="1181300" y="2051450"/>
                </a:lnTo>
                <a:lnTo>
                  <a:pt x="1224264" y="2041378"/>
                </a:lnTo>
                <a:lnTo>
                  <a:pt x="1266602" y="2029343"/>
                </a:lnTo>
                <a:lnTo>
                  <a:pt x="1308258" y="2015388"/>
                </a:lnTo>
                <a:lnTo>
                  <a:pt x="1349177" y="1999551"/>
                </a:lnTo>
                <a:lnTo>
                  <a:pt x="1389305" y="1981875"/>
                </a:lnTo>
                <a:lnTo>
                  <a:pt x="1428587" y="1962399"/>
                </a:lnTo>
                <a:lnTo>
                  <a:pt x="1466969" y="1941165"/>
                </a:lnTo>
                <a:lnTo>
                  <a:pt x="1504395" y="1918213"/>
                </a:lnTo>
                <a:lnTo>
                  <a:pt x="1540811" y="1893584"/>
                </a:lnTo>
                <a:lnTo>
                  <a:pt x="1576162" y="1867318"/>
                </a:lnTo>
                <a:lnTo>
                  <a:pt x="1610394" y="1839456"/>
                </a:lnTo>
                <a:lnTo>
                  <a:pt x="1643451" y="1810038"/>
                </a:lnTo>
                <a:lnTo>
                  <a:pt x="1675280" y="1779106"/>
                </a:lnTo>
                <a:lnTo>
                  <a:pt x="1705824" y="1746700"/>
                </a:lnTo>
                <a:lnTo>
                  <a:pt x="1735031" y="1712861"/>
                </a:lnTo>
                <a:lnTo>
                  <a:pt x="1762844" y="1677629"/>
                </a:lnTo>
                <a:lnTo>
                  <a:pt x="1789209" y="1641045"/>
                </a:lnTo>
                <a:lnTo>
                  <a:pt x="1814072" y="1603149"/>
                </a:lnTo>
                <a:lnTo>
                  <a:pt x="1837377" y="1563983"/>
                </a:lnTo>
                <a:lnTo>
                  <a:pt x="1859070" y="1523587"/>
                </a:lnTo>
                <a:lnTo>
                  <a:pt x="1879097" y="1482001"/>
                </a:lnTo>
                <a:lnTo>
                  <a:pt x="1897401" y="1439267"/>
                </a:lnTo>
                <a:lnTo>
                  <a:pt x="1913930" y="1395425"/>
                </a:lnTo>
                <a:lnTo>
                  <a:pt x="1928628" y="1350515"/>
                </a:lnTo>
                <a:lnTo>
                  <a:pt x="1941440" y="1304578"/>
                </a:lnTo>
                <a:lnTo>
                  <a:pt x="1952311" y="1257656"/>
                </a:lnTo>
                <a:lnTo>
                  <a:pt x="1961188" y="1209788"/>
                </a:lnTo>
                <a:lnTo>
                  <a:pt x="1847764" y="1189506"/>
                </a:lnTo>
                <a:lnTo>
                  <a:pt x="1838710" y="1237939"/>
                </a:lnTo>
                <a:lnTo>
                  <a:pt x="1827284" y="1285513"/>
                </a:lnTo>
                <a:lnTo>
                  <a:pt x="1813544" y="1332145"/>
                </a:lnTo>
                <a:lnTo>
                  <a:pt x="1797548" y="1377756"/>
                </a:lnTo>
                <a:lnTo>
                  <a:pt x="1779353" y="1422263"/>
                </a:lnTo>
                <a:lnTo>
                  <a:pt x="1759017" y="1465585"/>
                </a:lnTo>
                <a:lnTo>
                  <a:pt x="1736598" y="1507641"/>
                </a:lnTo>
                <a:lnTo>
                  <a:pt x="1712154" y="1548350"/>
                </a:lnTo>
                <a:lnTo>
                  <a:pt x="1685742" y="1587630"/>
                </a:lnTo>
                <a:lnTo>
                  <a:pt x="1657420" y="1625401"/>
                </a:lnTo>
                <a:lnTo>
                  <a:pt x="1627247" y="1661579"/>
                </a:lnTo>
                <a:lnTo>
                  <a:pt x="1595278" y="1696086"/>
                </a:lnTo>
                <a:lnTo>
                  <a:pt x="1561574" y="1728838"/>
                </a:lnTo>
                <a:lnTo>
                  <a:pt x="1526191" y="1759755"/>
                </a:lnTo>
                <a:lnTo>
                  <a:pt x="1489186" y="1788755"/>
                </a:lnTo>
                <a:lnTo>
                  <a:pt x="1450619" y="1815758"/>
                </a:lnTo>
                <a:lnTo>
                  <a:pt x="1410545" y="1840681"/>
                </a:lnTo>
                <a:lnTo>
                  <a:pt x="1369025" y="1863444"/>
                </a:lnTo>
                <a:lnTo>
                  <a:pt x="1325411" y="1884296"/>
                </a:lnTo>
                <a:lnTo>
                  <a:pt x="1281296" y="1902430"/>
                </a:lnTo>
                <a:lnTo>
                  <a:pt x="1236766" y="1917877"/>
                </a:lnTo>
                <a:lnTo>
                  <a:pt x="1191912" y="1930670"/>
                </a:lnTo>
                <a:lnTo>
                  <a:pt x="1146823" y="1940842"/>
                </a:lnTo>
                <a:lnTo>
                  <a:pt x="1101586" y="1948424"/>
                </a:lnTo>
                <a:lnTo>
                  <a:pt x="1056291" y="1953450"/>
                </a:lnTo>
                <a:lnTo>
                  <a:pt x="1011028" y="1955952"/>
                </a:lnTo>
                <a:lnTo>
                  <a:pt x="965884" y="1955962"/>
                </a:lnTo>
                <a:lnTo>
                  <a:pt x="920949" y="1953513"/>
                </a:lnTo>
                <a:lnTo>
                  <a:pt x="876312" y="1948637"/>
                </a:lnTo>
                <a:lnTo>
                  <a:pt x="832062" y="1941367"/>
                </a:lnTo>
                <a:lnTo>
                  <a:pt x="788287" y="1931734"/>
                </a:lnTo>
                <a:lnTo>
                  <a:pt x="745076" y="1919772"/>
                </a:lnTo>
                <a:lnTo>
                  <a:pt x="702519" y="1905513"/>
                </a:lnTo>
                <a:lnTo>
                  <a:pt x="660704" y="1888989"/>
                </a:lnTo>
                <a:lnTo>
                  <a:pt x="619721" y="1870233"/>
                </a:lnTo>
                <a:lnTo>
                  <a:pt x="579657" y="1849277"/>
                </a:lnTo>
                <a:lnTo>
                  <a:pt x="540602" y="1826154"/>
                </a:lnTo>
                <a:lnTo>
                  <a:pt x="502646" y="1800896"/>
                </a:lnTo>
                <a:lnTo>
                  <a:pt x="465876" y="1773536"/>
                </a:lnTo>
                <a:lnTo>
                  <a:pt x="430382" y="1744105"/>
                </a:lnTo>
                <a:lnTo>
                  <a:pt x="396252" y="1712637"/>
                </a:lnTo>
                <a:lnTo>
                  <a:pt x="363576" y="1679164"/>
                </a:lnTo>
                <a:lnTo>
                  <a:pt x="332443" y="1643718"/>
                </a:lnTo>
                <a:lnTo>
                  <a:pt x="302941" y="1606331"/>
                </a:lnTo>
                <a:lnTo>
                  <a:pt x="275159" y="1567037"/>
                </a:lnTo>
                <a:lnTo>
                  <a:pt x="249187" y="1525868"/>
                </a:lnTo>
                <a:lnTo>
                  <a:pt x="225112" y="1482855"/>
                </a:lnTo>
                <a:lnTo>
                  <a:pt x="203025" y="1438032"/>
                </a:lnTo>
                <a:lnTo>
                  <a:pt x="183858" y="1393512"/>
                </a:lnTo>
                <a:lnTo>
                  <a:pt x="167105" y="1348492"/>
                </a:lnTo>
                <a:lnTo>
                  <a:pt x="152739" y="1303057"/>
                </a:lnTo>
                <a:lnTo>
                  <a:pt x="140731" y="1257294"/>
                </a:lnTo>
                <a:lnTo>
                  <a:pt x="131054" y="1211286"/>
                </a:lnTo>
                <a:lnTo>
                  <a:pt x="123679" y="1165119"/>
                </a:lnTo>
                <a:lnTo>
                  <a:pt x="118580" y="1118878"/>
                </a:lnTo>
                <a:lnTo>
                  <a:pt x="115728" y="1072648"/>
                </a:lnTo>
                <a:lnTo>
                  <a:pt x="115095" y="1026513"/>
                </a:lnTo>
                <a:lnTo>
                  <a:pt x="116653" y="980559"/>
                </a:lnTo>
                <a:lnTo>
                  <a:pt x="120375" y="934872"/>
                </a:lnTo>
                <a:lnTo>
                  <a:pt x="126233" y="889535"/>
                </a:lnTo>
                <a:lnTo>
                  <a:pt x="134198" y="844634"/>
                </a:lnTo>
                <a:lnTo>
                  <a:pt x="144243" y="800254"/>
                </a:lnTo>
                <a:lnTo>
                  <a:pt x="156341" y="756479"/>
                </a:lnTo>
                <a:lnTo>
                  <a:pt x="170462" y="713396"/>
                </a:lnTo>
                <a:lnTo>
                  <a:pt x="186580" y="671089"/>
                </a:lnTo>
                <a:lnTo>
                  <a:pt x="204667" y="629642"/>
                </a:lnTo>
                <a:lnTo>
                  <a:pt x="224694" y="589142"/>
                </a:lnTo>
                <a:lnTo>
                  <a:pt x="246634" y="549673"/>
                </a:lnTo>
                <a:lnTo>
                  <a:pt x="270459" y="511320"/>
                </a:lnTo>
                <a:lnTo>
                  <a:pt x="296141" y="474167"/>
                </a:lnTo>
                <a:lnTo>
                  <a:pt x="323652" y="438301"/>
                </a:lnTo>
                <a:lnTo>
                  <a:pt x="352965" y="403806"/>
                </a:lnTo>
                <a:lnTo>
                  <a:pt x="384051" y="370767"/>
                </a:lnTo>
                <a:lnTo>
                  <a:pt x="416882" y="339269"/>
                </a:lnTo>
                <a:lnTo>
                  <a:pt x="451432" y="309398"/>
                </a:lnTo>
                <a:lnTo>
                  <a:pt x="487671" y="281237"/>
                </a:lnTo>
                <a:lnTo>
                  <a:pt x="525572" y="254873"/>
                </a:lnTo>
                <a:lnTo>
                  <a:pt x="565108" y="230389"/>
                </a:lnTo>
                <a:lnTo>
                  <a:pt x="606250" y="207872"/>
                </a:lnTo>
                <a:lnTo>
                  <a:pt x="649863" y="187020"/>
                </a:lnTo>
                <a:lnTo>
                  <a:pt x="693979" y="168887"/>
                </a:lnTo>
                <a:lnTo>
                  <a:pt x="738509" y="153439"/>
                </a:lnTo>
                <a:lnTo>
                  <a:pt x="783363" y="140646"/>
                </a:lnTo>
                <a:lnTo>
                  <a:pt x="828453" y="130475"/>
                </a:lnTo>
                <a:lnTo>
                  <a:pt x="873690" y="122892"/>
                </a:lnTo>
                <a:lnTo>
                  <a:pt x="918985" y="117866"/>
                </a:lnTo>
                <a:lnTo>
                  <a:pt x="964249" y="115364"/>
                </a:lnTo>
                <a:lnTo>
                  <a:pt x="1009393" y="115354"/>
                </a:lnTo>
                <a:lnTo>
                  <a:pt x="1054328" y="117803"/>
                </a:lnTo>
                <a:lnTo>
                  <a:pt x="1098966" y="122679"/>
                </a:lnTo>
                <a:lnTo>
                  <a:pt x="1143217" y="129949"/>
                </a:lnTo>
                <a:lnTo>
                  <a:pt x="1186992" y="139581"/>
                </a:lnTo>
                <a:lnTo>
                  <a:pt x="1230203" y="151543"/>
                </a:lnTo>
                <a:lnTo>
                  <a:pt x="1272760" y="165802"/>
                </a:lnTo>
                <a:lnTo>
                  <a:pt x="1314575" y="182325"/>
                </a:lnTo>
                <a:lnTo>
                  <a:pt x="1355559" y="201081"/>
                </a:lnTo>
                <a:lnTo>
                  <a:pt x="1395623" y="222036"/>
                </a:lnTo>
                <a:lnTo>
                  <a:pt x="1434678" y="245159"/>
                </a:lnTo>
                <a:lnTo>
                  <a:pt x="1472635" y="270416"/>
                </a:lnTo>
                <a:lnTo>
                  <a:pt x="1509404" y="297776"/>
                </a:lnTo>
                <a:lnTo>
                  <a:pt x="1544898" y="327206"/>
                </a:lnTo>
                <a:lnTo>
                  <a:pt x="1579028" y="358674"/>
                </a:lnTo>
                <a:lnTo>
                  <a:pt x="1611703" y="392146"/>
                </a:lnTo>
                <a:lnTo>
                  <a:pt x="1642836" y="427591"/>
                </a:lnTo>
                <a:lnTo>
                  <a:pt x="1672337" y="464977"/>
                </a:lnTo>
                <a:lnTo>
                  <a:pt x="1700118" y="504270"/>
                </a:lnTo>
                <a:lnTo>
                  <a:pt x="1726090" y="545438"/>
                </a:lnTo>
                <a:lnTo>
                  <a:pt x="1750164" y="588450"/>
                </a:lnTo>
                <a:lnTo>
                  <a:pt x="1772250" y="633271"/>
                </a:lnTo>
                <a:lnTo>
                  <a:pt x="1585877" y="655611"/>
                </a:lnTo>
                <a:lnTo>
                  <a:pt x="1911658" y="924940"/>
                </a:lnTo>
                <a:lnTo>
                  <a:pt x="2078459" y="596594"/>
                </a:lnTo>
                <a:lnTo>
                  <a:pt x="1891769" y="618959"/>
                </a:lnTo>
                <a:lnTo>
                  <a:pt x="1870670" y="571857"/>
                </a:lnTo>
                <a:lnTo>
                  <a:pt x="1847485" y="526189"/>
                </a:lnTo>
                <a:lnTo>
                  <a:pt x="1822285" y="482010"/>
                </a:lnTo>
                <a:lnTo>
                  <a:pt x="1795139" y="439380"/>
                </a:lnTo>
                <a:lnTo>
                  <a:pt x="1766119" y="398354"/>
                </a:lnTo>
                <a:lnTo>
                  <a:pt x="1735295" y="358992"/>
                </a:lnTo>
                <a:lnTo>
                  <a:pt x="1702736" y="321350"/>
                </a:lnTo>
                <a:lnTo>
                  <a:pt x="1668514" y="285487"/>
                </a:lnTo>
                <a:lnTo>
                  <a:pt x="1632699" y="251459"/>
                </a:lnTo>
                <a:lnTo>
                  <a:pt x="1595361" y="219324"/>
                </a:lnTo>
                <a:lnTo>
                  <a:pt x="1556570" y="189141"/>
                </a:lnTo>
                <a:lnTo>
                  <a:pt x="1516397" y="160966"/>
                </a:lnTo>
                <a:lnTo>
                  <a:pt x="1474912" y="134857"/>
                </a:lnTo>
                <a:lnTo>
                  <a:pt x="1432186" y="110871"/>
                </a:lnTo>
                <a:lnTo>
                  <a:pt x="1388289" y="89067"/>
                </a:lnTo>
                <a:lnTo>
                  <a:pt x="1343290" y="69502"/>
                </a:lnTo>
                <a:lnTo>
                  <a:pt x="1297262" y="52233"/>
                </a:lnTo>
                <a:lnTo>
                  <a:pt x="1250273" y="37319"/>
                </a:lnTo>
                <a:lnTo>
                  <a:pt x="1202394" y="24815"/>
                </a:lnTo>
                <a:lnTo>
                  <a:pt x="1153696" y="14781"/>
                </a:lnTo>
                <a:lnTo>
                  <a:pt x="1107687" y="7696"/>
                </a:lnTo>
                <a:lnTo>
                  <a:pt x="1061866" y="2897"/>
                </a:lnTo>
                <a:lnTo>
                  <a:pt x="1016290" y="346"/>
                </a:lnTo>
                <a:lnTo>
                  <a:pt x="971012" y="0"/>
                </a:lnTo>
                <a:close/>
              </a:path>
            </a:pathLst>
          </a:custGeom>
          <a:solidFill>
            <a:srgbClr val="4BAC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950845" y="3761471"/>
            <a:ext cx="1713864" cy="10922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 indent="149225">
              <a:lnSpc>
                <a:spcPct val="116700"/>
              </a:lnSpc>
              <a:spcBef>
                <a:spcPts val="90"/>
              </a:spcBef>
            </a:pPr>
            <a:r>
              <a:rPr dirty="0" sz="2000" b="1">
                <a:latin typeface="Meiryo UI"/>
                <a:cs typeface="Meiryo UI"/>
              </a:rPr>
              <a:t>企業・個人が </a:t>
            </a:r>
            <a:r>
              <a:rPr dirty="0" sz="2000" b="1">
                <a:latin typeface="Meiryo UI"/>
                <a:cs typeface="Meiryo UI"/>
              </a:rPr>
              <a:t>相互に選び合い 成長を共に実現</a:t>
            </a:r>
            <a:endParaRPr sz="2000">
              <a:latin typeface="Meiryo UI"/>
              <a:cs typeface="Meiryo U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404872" y="2295144"/>
            <a:ext cx="5069205" cy="3700779"/>
            <a:chOff x="2404872" y="2295144"/>
            <a:chExt cx="5069205" cy="3700779"/>
          </a:xfrm>
        </p:grpSpPr>
        <p:sp>
          <p:nvSpPr>
            <p:cNvPr id="16" name="object 16"/>
            <p:cNvSpPr/>
            <p:nvPr/>
          </p:nvSpPr>
          <p:spPr>
            <a:xfrm>
              <a:off x="4197095" y="5372100"/>
              <a:ext cx="1300480" cy="623570"/>
            </a:xfrm>
            <a:custGeom>
              <a:avLst/>
              <a:gdLst/>
              <a:ahLst/>
              <a:cxnLst/>
              <a:rect l="l" t="t" r="r" b="b"/>
              <a:pathLst>
                <a:path w="1300479" h="623570">
                  <a:moveTo>
                    <a:pt x="649986" y="0"/>
                  </a:moveTo>
                  <a:lnTo>
                    <a:pt x="0" y="623316"/>
                  </a:lnTo>
                  <a:lnTo>
                    <a:pt x="1299972" y="623316"/>
                  </a:lnTo>
                  <a:lnTo>
                    <a:pt x="649986" y="0"/>
                  </a:lnTo>
                  <a:close/>
                </a:path>
              </a:pathLst>
            </a:custGeom>
            <a:solidFill>
              <a:srgbClr val="EEECE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847587" y="2493264"/>
              <a:ext cx="1050290" cy="2049780"/>
            </a:xfrm>
            <a:custGeom>
              <a:avLst/>
              <a:gdLst/>
              <a:ahLst/>
              <a:cxnLst/>
              <a:rect l="l" t="t" r="r" b="b"/>
              <a:pathLst>
                <a:path w="1050290" h="2049779">
                  <a:moveTo>
                    <a:pt x="161899" y="0"/>
                  </a:moveTo>
                  <a:lnTo>
                    <a:pt x="0" y="189268"/>
                  </a:lnTo>
                  <a:lnTo>
                    <a:pt x="161899" y="378536"/>
                  </a:lnTo>
                  <a:lnTo>
                    <a:pt x="161899" y="279946"/>
                  </a:lnTo>
                  <a:lnTo>
                    <a:pt x="764197" y="279946"/>
                  </a:lnTo>
                  <a:lnTo>
                    <a:pt x="804861" y="288158"/>
                  </a:lnTo>
                  <a:lnTo>
                    <a:pt x="838068" y="310551"/>
                  </a:lnTo>
                  <a:lnTo>
                    <a:pt x="860457" y="343763"/>
                  </a:lnTo>
                  <a:lnTo>
                    <a:pt x="868667" y="384429"/>
                  </a:lnTo>
                  <a:lnTo>
                    <a:pt x="868667" y="2049780"/>
                  </a:lnTo>
                  <a:lnTo>
                    <a:pt x="1050036" y="2049780"/>
                  </a:lnTo>
                  <a:lnTo>
                    <a:pt x="1050036" y="384429"/>
                  </a:lnTo>
                  <a:lnTo>
                    <a:pt x="1046294" y="338065"/>
                  </a:lnTo>
                  <a:lnTo>
                    <a:pt x="1035463" y="294083"/>
                  </a:lnTo>
                  <a:lnTo>
                    <a:pt x="1018130" y="253071"/>
                  </a:lnTo>
                  <a:lnTo>
                    <a:pt x="994884" y="215617"/>
                  </a:lnTo>
                  <a:lnTo>
                    <a:pt x="966314" y="182311"/>
                  </a:lnTo>
                  <a:lnTo>
                    <a:pt x="933008" y="153741"/>
                  </a:lnTo>
                  <a:lnTo>
                    <a:pt x="895555" y="130495"/>
                  </a:lnTo>
                  <a:lnTo>
                    <a:pt x="854542" y="113162"/>
                  </a:lnTo>
                  <a:lnTo>
                    <a:pt x="810560" y="102331"/>
                  </a:lnTo>
                  <a:lnTo>
                    <a:pt x="764197" y="98590"/>
                  </a:lnTo>
                  <a:lnTo>
                    <a:pt x="161899" y="98590"/>
                  </a:lnTo>
                  <a:lnTo>
                    <a:pt x="161899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847587" y="2493264"/>
              <a:ext cx="1050290" cy="2049780"/>
            </a:xfrm>
            <a:custGeom>
              <a:avLst/>
              <a:gdLst/>
              <a:ahLst/>
              <a:cxnLst/>
              <a:rect l="l" t="t" r="r" b="b"/>
              <a:pathLst>
                <a:path w="1050290" h="2049779">
                  <a:moveTo>
                    <a:pt x="1050036" y="2049780"/>
                  </a:moveTo>
                  <a:lnTo>
                    <a:pt x="1050036" y="384429"/>
                  </a:lnTo>
                  <a:lnTo>
                    <a:pt x="1046294" y="338065"/>
                  </a:lnTo>
                  <a:lnTo>
                    <a:pt x="1035463" y="294083"/>
                  </a:lnTo>
                  <a:lnTo>
                    <a:pt x="1018130" y="253071"/>
                  </a:lnTo>
                  <a:lnTo>
                    <a:pt x="994884" y="215617"/>
                  </a:lnTo>
                  <a:lnTo>
                    <a:pt x="966314" y="182311"/>
                  </a:lnTo>
                  <a:lnTo>
                    <a:pt x="933008" y="153741"/>
                  </a:lnTo>
                  <a:lnTo>
                    <a:pt x="895555" y="130495"/>
                  </a:lnTo>
                  <a:lnTo>
                    <a:pt x="854542" y="113162"/>
                  </a:lnTo>
                  <a:lnTo>
                    <a:pt x="810560" y="102331"/>
                  </a:lnTo>
                  <a:lnTo>
                    <a:pt x="764197" y="98590"/>
                  </a:lnTo>
                  <a:lnTo>
                    <a:pt x="161899" y="98590"/>
                  </a:lnTo>
                  <a:lnTo>
                    <a:pt x="161899" y="0"/>
                  </a:lnTo>
                  <a:lnTo>
                    <a:pt x="0" y="189268"/>
                  </a:lnTo>
                  <a:lnTo>
                    <a:pt x="161899" y="378536"/>
                  </a:lnTo>
                  <a:lnTo>
                    <a:pt x="161899" y="279946"/>
                  </a:lnTo>
                  <a:lnTo>
                    <a:pt x="764197" y="279946"/>
                  </a:lnTo>
                  <a:lnTo>
                    <a:pt x="804861" y="288158"/>
                  </a:lnTo>
                  <a:lnTo>
                    <a:pt x="838068" y="310551"/>
                  </a:lnTo>
                  <a:lnTo>
                    <a:pt x="860457" y="343763"/>
                  </a:lnTo>
                  <a:lnTo>
                    <a:pt x="868667" y="384429"/>
                  </a:lnTo>
                  <a:lnTo>
                    <a:pt x="868667" y="2049780"/>
                  </a:lnTo>
                  <a:lnTo>
                    <a:pt x="1050036" y="2049780"/>
                  </a:lnTo>
                  <a:close/>
                </a:path>
              </a:pathLst>
            </a:custGeom>
            <a:ln w="12192">
              <a:solidFill>
                <a:srgbClr val="B9CDE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847587" y="2301240"/>
              <a:ext cx="1620520" cy="2242185"/>
            </a:xfrm>
            <a:custGeom>
              <a:avLst/>
              <a:gdLst/>
              <a:ahLst/>
              <a:cxnLst/>
              <a:rect l="l" t="t" r="r" b="b"/>
              <a:pathLst>
                <a:path w="1620520" h="2242185">
                  <a:moveTo>
                    <a:pt x="825347" y="0"/>
                  </a:moveTo>
                  <a:lnTo>
                    <a:pt x="0" y="0"/>
                  </a:lnTo>
                  <a:lnTo>
                    <a:pt x="0" y="160604"/>
                  </a:lnTo>
                  <a:lnTo>
                    <a:pt x="825347" y="160604"/>
                  </a:lnTo>
                  <a:lnTo>
                    <a:pt x="872643" y="162616"/>
                  </a:lnTo>
                  <a:lnTo>
                    <a:pt x="918821" y="168542"/>
                  </a:lnTo>
                  <a:lnTo>
                    <a:pt x="963718" y="178218"/>
                  </a:lnTo>
                  <a:lnTo>
                    <a:pt x="1007169" y="191480"/>
                  </a:lnTo>
                  <a:lnTo>
                    <a:pt x="1049009" y="208162"/>
                  </a:lnTo>
                  <a:lnTo>
                    <a:pt x="1089073" y="228101"/>
                  </a:lnTo>
                  <a:lnTo>
                    <a:pt x="1127198" y="251131"/>
                  </a:lnTo>
                  <a:lnTo>
                    <a:pt x="1163218" y="277088"/>
                  </a:lnTo>
                  <a:lnTo>
                    <a:pt x="1196970" y="305808"/>
                  </a:lnTo>
                  <a:lnTo>
                    <a:pt x="1228288" y="337126"/>
                  </a:lnTo>
                  <a:lnTo>
                    <a:pt x="1257007" y="370877"/>
                  </a:lnTo>
                  <a:lnTo>
                    <a:pt x="1282965" y="406897"/>
                  </a:lnTo>
                  <a:lnTo>
                    <a:pt x="1305995" y="445022"/>
                  </a:lnTo>
                  <a:lnTo>
                    <a:pt x="1325933" y="485087"/>
                  </a:lnTo>
                  <a:lnTo>
                    <a:pt x="1342616" y="526927"/>
                  </a:lnTo>
                  <a:lnTo>
                    <a:pt x="1355877" y="570377"/>
                  </a:lnTo>
                  <a:lnTo>
                    <a:pt x="1365553" y="615274"/>
                  </a:lnTo>
                  <a:lnTo>
                    <a:pt x="1371480" y="661453"/>
                  </a:lnTo>
                  <a:lnTo>
                    <a:pt x="1373492" y="708748"/>
                  </a:lnTo>
                  <a:lnTo>
                    <a:pt x="1373492" y="2043518"/>
                  </a:lnTo>
                  <a:lnTo>
                    <a:pt x="1287589" y="2043518"/>
                  </a:lnTo>
                  <a:lnTo>
                    <a:pt x="1453794" y="2241804"/>
                  </a:lnTo>
                  <a:lnTo>
                    <a:pt x="1620012" y="2043518"/>
                  </a:lnTo>
                  <a:lnTo>
                    <a:pt x="1534109" y="2043518"/>
                  </a:lnTo>
                  <a:lnTo>
                    <a:pt x="1534109" y="708748"/>
                  </a:lnTo>
                  <a:lnTo>
                    <a:pt x="1532474" y="660224"/>
                  </a:lnTo>
                  <a:lnTo>
                    <a:pt x="1527639" y="612576"/>
                  </a:lnTo>
                  <a:lnTo>
                    <a:pt x="1519709" y="565912"/>
                  </a:lnTo>
                  <a:lnTo>
                    <a:pt x="1508791" y="520336"/>
                  </a:lnTo>
                  <a:lnTo>
                    <a:pt x="1494990" y="475955"/>
                  </a:lnTo>
                  <a:lnTo>
                    <a:pt x="1478411" y="432873"/>
                  </a:lnTo>
                  <a:lnTo>
                    <a:pt x="1459160" y="391197"/>
                  </a:lnTo>
                  <a:lnTo>
                    <a:pt x="1437342" y="351031"/>
                  </a:lnTo>
                  <a:lnTo>
                    <a:pt x="1413064" y="312482"/>
                  </a:lnTo>
                  <a:lnTo>
                    <a:pt x="1386430" y="275655"/>
                  </a:lnTo>
                  <a:lnTo>
                    <a:pt x="1357546" y="240655"/>
                  </a:lnTo>
                  <a:lnTo>
                    <a:pt x="1326518" y="207589"/>
                  </a:lnTo>
                  <a:lnTo>
                    <a:pt x="1293451" y="176561"/>
                  </a:lnTo>
                  <a:lnTo>
                    <a:pt x="1258451" y="147678"/>
                  </a:lnTo>
                  <a:lnTo>
                    <a:pt x="1221623" y="121044"/>
                  </a:lnTo>
                  <a:lnTo>
                    <a:pt x="1183073" y="96766"/>
                  </a:lnTo>
                  <a:lnTo>
                    <a:pt x="1142907" y="74948"/>
                  </a:lnTo>
                  <a:lnTo>
                    <a:pt x="1101230" y="55697"/>
                  </a:lnTo>
                  <a:lnTo>
                    <a:pt x="1058147" y="39118"/>
                  </a:lnTo>
                  <a:lnTo>
                    <a:pt x="1013764" y="25317"/>
                  </a:lnTo>
                  <a:lnTo>
                    <a:pt x="968188" y="14399"/>
                  </a:lnTo>
                  <a:lnTo>
                    <a:pt x="921522" y="6470"/>
                  </a:lnTo>
                  <a:lnTo>
                    <a:pt x="873873" y="1635"/>
                  </a:lnTo>
                  <a:lnTo>
                    <a:pt x="825347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847587" y="2301240"/>
              <a:ext cx="1620520" cy="2242185"/>
            </a:xfrm>
            <a:custGeom>
              <a:avLst/>
              <a:gdLst/>
              <a:ahLst/>
              <a:cxnLst/>
              <a:rect l="l" t="t" r="r" b="b"/>
              <a:pathLst>
                <a:path w="1620520" h="2242185">
                  <a:moveTo>
                    <a:pt x="0" y="0"/>
                  </a:moveTo>
                  <a:lnTo>
                    <a:pt x="825347" y="0"/>
                  </a:lnTo>
                  <a:lnTo>
                    <a:pt x="873873" y="1635"/>
                  </a:lnTo>
                  <a:lnTo>
                    <a:pt x="921522" y="6470"/>
                  </a:lnTo>
                  <a:lnTo>
                    <a:pt x="968188" y="14399"/>
                  </a:lnTo>
                  <a:lnTo>
                    <a:pt x="1013764" y="25317"/>
                  </a:lnTo>
                  <a:lnTo>
                    <a:pt x="1058147" y="39118"/>
                  </a:lnTo>
                  <a:lnTo>
                    <a:pt x="1101230" y="55697"/>
                  </a:lnTo>
                  <a:lnTo>
                    <a:pt x="1142907" y="74948"/>
                  </a:lnTo>
                  <a:lnTo>
                    <a:pt x="1183073" y="96766"/>
                  </a:lnTo>
                  <a:lnTo>
                    <a:pt x="1221623" y="121044"/>
                  </a:lnTo>
                  <a:lnTo>
                    <a:pt x="1258451" y="147678"/>
                  </a:lnTo>
                  <a:lnTo>
                    <a:pt x="1293451" y="176561"/>
                  </a:lnTo>
                  <a:lnTo>
                    <a:pt x="1326518" y="207589"/>
                  </a:lnTo>
                  <a:lnTo>
                    <a:pt x="1357546" y="240655"/>
                  </a:lnTo>
                  <a:lnTo>
                    <a:pt x="1386430" y="275655"/>
                  </a:lnTo>
                  <a:lnTo>
                    <a:pt x="1413064" y="312482"/>
                  </a:lnTo>
                  <a:lnTo>
                    <a:pt x="1437342" y="351031"/>
                  </a:lnTo>
                  <a:lnTo>
                    <a:pt x="1459160" y="391197"/>
                  </a:lnTo>
                  <a:lnTo>
                    <a:pt x="1478411" y="432873"/>
                  </a:lnTo>
                  <a:lnTo>
                    <a:pt x="1494990" y="475955"/>
                  </a:lnTo>
                  <a:lnTo>
                    <a:pt x="1508791" y="520336"/>
                  </a:lnTo>
                  <a:lnTo>
                    <a:pt x="1519709" y="565912"/>
                  </a:lnTo>
                  <a:lnTo>
                    <a:pt x="1527639" y="612576"/>
                  </a:lnTo>
                  <a:lnTo>
                    <a:pt x="1532474" y="660224"/>
                  </a:lnTo>
                  <a:lnTo>
                    <a:pt x="1534109" y="708748"/>
                  </a:lnTo>
                  <a:lnTo>
                    <a:pt x="1534109" y="2043518"/>
                  </a:lnTo>
                  <a:lnTo>
                    <a:pt x="1620012" y="2043518"/>
                  </a:lnTo>
                  <a:lnTo>
                    <a:pt x="1453794" y="2241804"/>
                  </a:lnTo>
                  <a:lnTo>
                    <a:pt x="1287589" y="2043518"/>
                  </a:lnTo>
                  <a:lnTo>
                    <a:pt x="1373492" y="2043518"/>
                  </a:lnTo>
                  <a:lnTo>
                    <a:pt x="1373492" y="708748"/>
                  </a:lnTo>
                  <a:lnTo>
                    <a:pt x="1371480" y="661453"/>
                  </a:lnTo>
                  <a:lnTo>
                    <a:pt x="1365553" y="615274"/>
                  </a:lnTo>
                  <a:lnTo>
                    <a:pt x="1355877" y="570377"/>
                  </a:lnTo>
                  <a:lnTo>
                    <a:pt x="1342616" y="526927"/>
                  </a:lnTo>
                  <a:lnTo>
                    <a:pt x="1325933" y="485087"/>
                  </a:lnTo>
                  <a:lnTo>
                    <a:pt x="1305995" y="445022"/>
                  </a:lnTo>
                  <a:lnTo>
                    <a:pt x="1282965" y="406897"/>
                  </a:lnTo>
                  <a:lnTo>
                    <a:pt x="1257007" y="370877"/>
                  </a:lnTo>
                  <a:lnTo>
                    <a:pt x="1228288" y="337126"/>
                  </a:lnTo>
                  <a:lnTo>
                    <a:pt x="1196970" y="305808"/>
                  </a:lnTo>
                  <a:lnTo>
                    <a:pt x="1163218" y="277088"/>
                  </a:lnTo>
                  <a:lnTo>
                    <a:pt x="1127198" y="251131"/>
                  </a:lnTo>
                  <a:lnTo>
                    <a:pt x="1089073" y="228101"/>
                  </a:lnTo>
                  <a:lnTo>
                    <a:pt x="1049009" y="208162"/>
                  </a:lnTo>
                  <a:lnTo>
                    <a:pt x="1007169" y="191480"/>
                  </a:lnTo>
                  <a:lnTo>
                    <a:pt x="963718" y="178218"/>
                  </a:lnTo>
                  <a:lnTo>
                    <a:pt x="918821" y="168542"/>
                  </a:lnTo>
                  <a:lnTo>
                    <a:pt x="872643" y="162616"/>
                  </a:lnTo>
                  <a:lnTo>
                    <a:pt x="825347" y="160604"/>
                  </a:lnTo>
                  <a:lnTo>
                    <a:pt x="0" y="160604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B9CDE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023616" y="2493264"/>
              <a:ext cx="890269" cy="1976755"/>
            </a:xfrm>
            <a:custGeom>
              <a:avLst/>
              <a:gdLst/>
              <a:ahLst/>
              <a:cxnLst/>
              <a:rect l="l" t="t" r="r" b="b"/>
              <a:pathLst>
                <a:path w="890270" h="1976754">
                  <a:moveTo>
                    <a:pt x="715708" y="0"/>
                  </a:moveTo>
                  <a:lnTo>
                    <a:pt x="715708" y="94995"/>
                  </a:lnTo>
                  <a:lnTo>
                    <a:pt x="205206" y="94995"/>
                  </a:lnTo>
                  <a:lnTo>
                    <a:pt x="158153" y="100415"/>
                  </a:lnTo>
                  <a:lnTo>
                    <a:pt x="114960" y="115853"/>
                  </a:lnTo>
                  <a:lnTo>
                    <a:pt x="76859" y="140076"/>
                  </a:lnTo>
                  <a:lnTo>
                    <a:pt x="45080" y="171855"/>
                  </a:lnTo>
                  <a:lnTo>
                    <a:pt x="20857" y="209956"/>
                  </a:lnTo>
                  <a:lnTo>
                    <a:pt x="5419" y="253149"/>
                  </a:lnTo>
                  <a:lnTo>
                    <a:pt x="0" y="300202"/>
                  </a:lnTo>
                  <a:lnTo>
                    <a:pt x="0" y="1976627"/>
                  </a:lnTo>
                  <a:lnTo>
                    <a:pt x="207619" y="1976627"/>
                  </a:lnTo>
                  <a:lnTo>
                    <a:pt x="207619" y="302628"/>
                  </a:lnTo>
                  <a:lnTo>
                    <a:pt x="715708" y="302628"/>
                  </a:lnTo>
                  <a:lnTo>
                    <a:pt x="715708" y="397624"/>
                  </a:lnTo>
                  <a:lnTo>
                    <a:pt x="890016" y="198805"/>
                  </a:lnTo>
                  <a:lnTo>
                    <a:pt x="715708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023616" y="2493264"/>
              <a:ext cx="890269" cy="1976755"/>
            </a:xfrm>
            <a:custGeom>
              <a:avLst/>
              <a:gdLst/>
              <a:ahLst/>
              <a:cxnLst/>
              <a:rect l="l" t="t" r="r" b="b"/>
              <a:pathLst>
                <a:path w="890270" h="1976754">
                  <a:moveTo>
                    <a:pt x="0" y="1976627"/>
                  </a:moveTo>
                  <a:lnTo>
                    <a:pt x="0" y="300202"/>
                  </a:lnTo>
                  <a:lnTo>
                    <a:pt x="5419" y="253149"/>
                  </a:lnTo>
                  <a:lnTo>
                    <a:pt x="20857" y="209956"/>
                  </a:lnTo>
                  <a:lnTo>
                    <a:pt x="45080" y="171855"/>
                  </a:lnTo>
                  <a:lnTo>
                    <a:pt x="76859" y="140076"/>
                  </a:lnTo>
                  <a:lnTo>
                    <a:pt x="114960" y="115853"/>
                  </a:lnTo>
                  <a:lnTo>
                    <a:pt x="158153" y="100415"/>
                  </a:lnTo>
                  <a:lnTo>
                    <a:pt x="205206" y="94995"/>
                  </a:lnTo>
                  <a:lnTo>
                    <a:pt x="715708" y="94995"/>
                  </a:lnTo>
                  <a:lnTo>
                    <a:pt x="715708" y="0"/>
                  </a:lnTo>
                  <a:lnTo>
                    <a:pt x="890016" y="198805"/>
                  </a:lnTo>
                  <a:lnTo>
                    <a:pt x="715708" y="397624"/>
                  </a:lnTo>
                  <a:lnTo>
                    <a:pt x="715708" y="302628"/>
                  </a:lnTo>
                  <a:lnTo>
                    <a:pt x="207619" y="302628"/>
                  </a:lnTo>
                  <a:lnTo>
                    <a:pt x="207619" y="1976627"/>
                  </a:lnTo>
                  <a:lnTo>
                    <a:pt x="0" y="1976627"/>
                  </a:lnTo>
                  <a:close/>
                </a:path>
              </a:pathLst>
            </a:custGeom>
            <a:ln w="12192">
              <a:solidFill>
                <a:srgbClr val="B9CDE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410968" y="2301240"/>
              <a:ext cx="1503045" cy="2169160"/>
            </a:xfrm>
            <a:custGeom>
              <a:avLst/>
              <a:gdLst/>
              <a:ahLst/>
              <a:cxnLst/>
              <a:rect l="l" t="t" r="r" b="b"/>
              <a:pathLst>
                <a:path w="1503045" h="2169160">
                  <a:moveTo>
                    <a:pt x="1502664" y="0"/>
                  </a:moveTo>
                  <a:lnTo>
                    <a:pt x="733615" y="0"/>
                  </a:lnTo>
                  <a:lnTo>
                    <a:pt x="684551" y="1803"/>
                  </a:lnTo>
                  <a:lnTo>
                    <a:pt x="636467" y="7128"/>
                  </a:lnTo>
                  <a:lnTo>
                    <a:pt x="589489" y="15847"/>
                  </a:lnTo>
                  <a:lnTo>
                    <a:pt x="543745" y="27834"/>
                  </a:lnTo>
                  <a:lnTo>
                    <a:pt x="499361" y="42961"/>
                  </a:lnTo>
                  <a:lnTo>
                    <a:pt x="456465" y="61101"/>
                  </a:lnTo>
                  <a:lnTo>
                    <a:pt x="415184" y="82128"/>
                  </a:lnTo>
                  <a:lnTo>
                    <a:pt x="375645" y="105913"/>
                  </a:lnTo>
                  <a:lnTo>
                    <a:pt x="337976" y="132331"/>
                  </a:lnTo>
                  <a:lnTo>
                    <a:pt x="302302" y="161253"/>
                  </a:lnTo>
                  <a:lnTo>
                    <a:pt x="268752" y="192552"/>
                  </a:lnTo>
                  <a:lnTo>
                    <a:pt x="237453" y="226102"/>
                  </a:lnTo>
                  <a:lnTo>
                    <a:pt x="208531" y="261776"/>
                  </a:lnTo>
                  <a:lnTo>
                    <a:pt x="182113" y="299445"/>
                  </a:lnTo>
                  <a:lnTo>
                    <a:pt x="158328" y="338984"/>
                  </a:lnTo>
                  <a:lnTo>
                    <a:pt x="137301" y="380265"/>
                  </a:lnTo>
                  <a:lnTo>
                    <a:pt x="119161" y="423161"/>
                  </a:lnTo>
                  <a:lnTo>
                    <a:pt x="104034" y="467545"/>
                  </a:lnTo>
                  <a:lnTo>
                    <a:pt x="92047" y="513289"/>
                  </a:lnTo>
                  <a:lnTo>
                    <a:pt x="83328" y="560267"/>
                  </a:lnTo>
                  <a:lnTo>
                    <a:pt x="78003" y="608351"/>
                  </a:lnTo>
                  <a:lnTo>
                    <a:pt x="76200" y="657415"/>
                  </a:lnTo>
                  <a:lnTo>
                    <a:pt x="76200" y="1938845"/>
                  </a:lnTo>
                  <a:lnTo>
                    <a:pt x="0" y="1938845"/>
                  </a:lnTo>
                  <a:lnTo>
                    <a:pt x="157556" y="2168652"/>
                  </a:lnTo>
                  <a:lnTo>
                    <a:pt x="315112" y="1938845"/>
                  </a:lnTo>
                  <a:lnTo>
                    <a:pt x="238912" y="1938845"/>
                  </a:lnTo>
                  <a:lnTo>
                    <a:pt x="238912" y="657415"/>
                  </a:lnTo>
                  <a:lnTo>
                    <a:pt x="241177" y="609772"/>
                  </a:lnTo>
                  <a:lnTo>
                    <a:pt x="247832" y="563410"/>
                  </a:lnTo>
                  <a:lnTo>
                    <a:pt x="258672" y="518537"/>
                  </a:lnTo>
                  <a:lnTo>
                    <a:pt x="273487" y="475360"/>
                  </a:lnTo>
                  <a:lnTo>
                    <a:pt x="292072" y="434086"/>
                  </a:lnTo>
                  <a:lnTo>
                    <a:pt x="314219" y="394923"/>
                  </a:lnTo>
                  <a:lnTo>
                    <a:pt x="339720" y="358077"/>
                  </a:lnTo>
                  <a:lnTo>
                    <a:pt x="368368" y="323756"/>
                  </a:lnTo>
                  <a:lnTo>
                    <a:pt x="399956" y="292168"/>
                  </a:lnTo>
                  <a:lnTo>
                    <a:pt x="434277" y="263520"/>
                  </a:lnTo>
                  <a:lnTo>
                    <a:pt x="471123" y="238019"/>
                  </a:lnTo>
                  <a:lnTo>
                    <a:pt x="510286" y="215872"/>
                  </a:lnTo>
                  <a:lnTo>
                    <a:pt x="551560" y="197287"/>
                  </a:lnTo>
                  <a:lnTo>
                    <a:pt x="594737" y="182472"/>
                  </a:lnTo>
                  <a:lnTo>
                    <a:pt x="639610" y="171632"/>
                  </a:lnTo>
                  <a:lnTo>
                    <a:pt x="685972" y="164977"/>
                  </a:lnTo>
                  <a:lnTo>
                    <a:pt x="733615" y="162712"/>
                  </a:lnTo>
                  <a:lnTo>
                    <a:pt x="1502664" y="162712"/>
                  </a:lnTo>
                  <a:lnTo>
                    <a:pt x="1502664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410968" y="2301240"/>
              <a:ext cx="1503045" cy="2169160"/>
            </a:xfrm>
            <a:custGeom>
              <a:avLst/>
              <a:gdLst/>
              <a:ahLst/>
              <a:cxnLst/>
              <a:rect l="l" t="t" r="r" b="b"/>
              <a:pathLst>
                <a:path w="1503045" h="2169160">
                  <a:moveTo>
                    <a:pt x="1502664" y="0"/>
                  </a:moveTo>
                  <a:lnTo>
                    <a:pt x="733615" y="0"/>
                  </a:lnTo>
                  <a:lnTo>
                    <a:pt x="684551" y="1803"/>
                  </a:lnTo>
                  <a:lnTo>
                    <a:pt x="636467" y="7128"/>
                  </a:lnTo>
                  <a:lnTo>
                    <a:pt x="589489" y="15847"/>
                  </a:lnTo>
                  <a:lnTo>
                    <a:pt x="543745" y="27834"/>
                  </a:lnTo>
                  <a:lnTo>
                    <a:pt x="499361" y="42961"/>
                  </a:lnTo>
                  <a:lnTo>
                    <a:pt x="456465" y="61101"/>
                  </a:lnTo>
                  <a:lnTo>
                    <a:pt x="415184" y="82128"/>
                  </a:lnTo>
                  <a:lnTo>
                    <a:pt x="375645" y="105913"/>
                  </a:lnTo>
                  <a:lnTo>
                    <a:pt x="337976" y="132331"/>
                  </a:lnTo>
                  <a:lnTo>
                    <a:pt x="302302" y="161253"/>
                  </a:lnTo>
                  <a:lnTo>
                    <a:pt x="268752" y="192552"/>
                  </a:lnTo>
                  <a:lnTo>
                    <a:pt x="237453" y="226102"/>
                  </a:lnTo>
                  <a:lnTo>
                    <a:pt x="208531" y="261776"/>
                  </a:lnTo>
                  <a:lnTo>
                    <a:pt x="182113" y="299445"/>
                  </a:lnTo>
                  <a:lnTo>
                    <a:pt x="158328" y="338984"/>
                  </a:lnTo>
                  <a:lnTo>
                    <a:pt x="137301" y="380265"/>
                  </a:lnTo>
                  <a:lnTo>
                    <a:pt x="119161" y="423161"/>
                  </a:lnTo>
                  <a:lnTo>
                    <a:pt x="104034" y="467545"/>
                  </a:lnTo>
                  <a:lnTo>
                    <a:pt x="92047" y="513289"/>
                  </a:lnTo>
                  <a:lnTo>
                    <a:pt x="83328" y="560267"/>
                  </a:lnTo>
                  <a:lnTo>
                    <a:pt x="78003" y="608351"/>
                  </a:lnTo>
                  <a:lnTo>
                    <a:pt x="76200" y="657415"/>
                  </a:lnTo>
                  <a:lnTo>
                    <a:pt x="76200" y="1938845"/>
                  </a:lnTo>
                  <a:lnTo>
                    <a:pt x="0" y="1938845"/>
                  </a:lnTo>
                  <a:lnTo>
                    <a:pt x="157556" y="2168652"/>
                  </a:lnTo>
                  <a:lnTo>
                    <a:pt x="315112" y="1938845"/>
                  </a:lnTo>
                  <a:lnTo>
                    <a:pt x="238912" y="1938845"/>
                  </a:lnTo>
                  <a:lnTo>
                    <a:pt x="238912" y="657415"/>
                  </a:lnTo>
                  <a:lnTo>
                    <a:pt x="241177" y="609772"/>
                  </a:lnTo>
                  <a:lnTo>
                    <a:pt x="247832" y="563410"/>
                  </a:lnTo>
                  <a:lnTo>
                    <a:pt x="258672" y="518537"/>
                  </a:lnTo>
                  <a:lnTo>
                    <a:pt x="273487" y="475360"/>
                  </a:lnTo>
                  <a:lnTo>
                    <a:pt x="292072" y="434086"/>
                  </a:lnTo>
                  <a:lnTo>
                    <a:pt x="314219" y="394923"/>
                  </a:lnTo>
                  <a:lnTo>
                    <a:pt x="339720" y="358077"/>
                  </a:lnTo>
                  <a:lnTo>
                    <a:pt x="368368" y="323756"/>
                  </a:lnTo>
                  <a:lnTo>
                    <a:pt x="399956" y="292168"/>
                  </a:lnTo>
                  <a:lnTo>
                    <a:pt x="434277" y="263520"/>
                  </a:lnTo>
                  <a:lnTo>
                    <a:pt x="471123" y="238019"/>
                  </a:lnTo>
                  <a:lnTo>
                    <a:pt x="510286" y="215872"/>
                  </a:lnTo>
                  <a:lnTo>
                    <a:pt x="551560" y="197287"/>
                  </a:lnTo>
                  <a:lnTo>
                    <a:pt x="594737" y="182472"/>
                  </a:lnTo>
                  <a:lnTo>
                    <a:pt x="639610" y="171632"/>
                  </a:lnTo>
                  <a:lnTo>
                    <a:pt x="685972" y="164977"/>
                  </a:lnTo>
                  <a:lnTo>
                    <a:pt x="733615" y="162712"/>
                  </a:lnTo>
                  <a:lnTo>
                    <a:pt x="1502664" y="162712"/>
                  </a:lnTo>
                  <a:lnTo>
                    <a:pt x="1502664" y="0"/>
                  </a:lnTo>
                  <a:close/>
                </a:path>
              </a:pathLst>
            </a:custGeom>
            <a:ln w="12191">
              <a:solidFill>
                <a:srgbClr val="B9CDE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/>
          <p:nvPr/>
        </p:nvSpPr>
        <p:spPr>
          <a:xfrm>
            <a:off x="4181855" y="1575816"/>
            <a:ext cx="1300480" cy="561340"/>
          </a:xfrm>
          <a:custGeom>
            <a:avLst/>
            <a:gdLst/>
            <a:ahLst/>
            <a:cxnLst/>
            <a:rect l="l" t="t" r="r" b="b"/>
            <a:pathLst>
              <a:path w="1300479" h="561339">
                <a:moveTo>
                  <a:pt x="1299972" y="0"/>
                </a:moveTo>
                <a:lnTo>
                  <a:pt x="0" y="0"/>
                </a:lnTo>
                <a:lnTo>
                  <a:pt x="649986" y="560832"/>
                </a:lnTo>
                <a:lnTo>
                  <a:pt x="1299972" y="0"/>
                </a:lnTo>
                <a:close/>
              </a:path>
            </a:pathLst>
          </a:custGeom>
          <a:solidFill>
            <a:srgbClr val="EEEC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4007647" y="1507728"/>
            <a:ext cx="169291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3114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79646"/>
                </a:solidFill>
                <a:latin typeface="Meiryo UI"/>
                <a:cs typeface="Meiryo UI"/>
              </a:rPr>
              <a:t>市場</a:t>
            </a:r>
            <a:r>
              <a:rPr dirty="0" sz="1800" spc="-5">
                <a:solidFill>
                  <a:srgbClr val="F79646"/>
                </a:solidFill>
                <a:latin typeface="Meiryo UI"/>
                <a:cs typeface="Meiryo UI"/>
              </a:rPr>
              <a:t>を</a:t>
            </a:r>
            <a:r>
              <a:rPr dirty="0" sz="1800">
                <a:solidFill>
                  <a:srgbClr val="F79646"/>
                </a:solidFill>
                <a:latin typeface="Meiryo UI"/>
                <a:cs typeface="Meiryo UI"/>
              </a:rPr>
              <a:t>通</a:t>
            </a:r>
            <a:r>
              <a:rPr dirty="0" sz="1800" spc="-10">
                <a:solidFill>
                  <a:srgbClr val="F79646"/>
                </a:solidFill>
                <a:latin typeface="Meiryo UI"/>
                <a:cs typeface="Meiryo UI"/>
              </a:rPr>
              <a:t>じ</a:t>
            </a:r>
            <a:r>
              <a:rPr dirty="0" sz="1800">
                <a:solidFill>
                  <a:srgbClr val="F79646"/>
                </a:solidFill>
                <a:latin typeface="Meiryo UI"/>
                <a:cs typeface="Meiryo UI"/>
              </a:rPr>
              <a:t>た </a:t>
            </a:r>
            <a:r>
              <a:rPr dirty="0" sz="1800" spc="5">
                <a:solidFill>
                  <a:srgbClr val="F79646"/>
                </a:solidFill>
                <a:latin typeface="Meiryo UI"/>
                <a:cs typeface="Meiryo UI"/>
              </a:rPr>
              <a:t> </a:t>
            </a:r>
            <a:r>
              <a:rPr dirty="0" sz="1800" spc="-5">
                <a:solidFill>
                  <a:srgbClr val="F79646"/>
                </a:solidFill>
                <a:latin typeface="Meiryo UI"/>
                <a:cs typeface="Meiryo UI"/>
              </a:rPr>
              <a:t>モ</a:t>
            </a:r>
            <a:r>
              <a:rPr dirty="0" sz="1800">
                <a:solidFill>
                  <a:srgbClr val="F79646"/>
                </a:solidFill>
                <a:latin typeface="Meiryo UI"/>
                <a:cs typeface="Meiryo UI"/>
              </a:rPr>
              <a:t>ニタリン</a:t>
            </a:r>
            <a:r>
              <a:rPr dirty="0" sz="1800" spc="-10">
                <a:solidFill>
                  <a:srgbClr val="F79646"/>
                </a:solidFill>
                <a:latin typeface="Meiryo UI"/>
                <a:cs typeface="Meiryo UI"/>
              </a:rPr>
              <a:t>グ</a:t>
            </a:r>
            <a:r>
              <a:rPr dirty="0" sz="1800">
                <a:solidFill>
                  <a:srgbClr val="F79646"/>
                </a:solidFill>
                <a:latin typeface="Meiryo UI"/>
                <a:cs typeface="Meiryo UI"/>
              </a:rPr>
              <a:t>／選別</a:t>
            </a:r>
            <a:endParaRPr sz="1800">
              <a:latin typeface="Meiryo UI"/>
              <a:cs typeface="Meiryo U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976616" y="4578096"/>
            <a:ext cx="370840" cy="628015"/>
          </a:xfrm>
          <a:custGeom>
            <a:avLst/>
            <a:gdLst/>
            <a:ahLst/>
            <a:cxnLst/>
            <a:rect l="l" t="t" r="r" b="b"/>
            <a:pathLst>
              <a:path w="370840" h="628014">
                <a:moveTo>
                  <a:pt x="0" y="0"/>
                </a:moveTo>
                <a:lnTo>
                  <a:pt x="0" y="627887"/>
                </a:lnTo>
                <a:lnTo>
                  <a:pt x="370332" y="313943"/>
                </a:lnTo>
                <a:lnTo>
                  <a:pt x="0" y="0"/>
                </a:lnTo>
                <a:close/>
              </a:path>
            </a:pathLst>
          </a:custGeom>
          <a:solidFill>
            <a:srgbClr val="EEEC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312420" y="4564379"/>
            <a:ext cx="1363980" cy="696595"/>
          </a:xfrm>
          <a:prstGeom prst="rect">
            <a:avLst/>
          </a:prstGeom>
          <a:solidFill>
            <a:srgbClr val="9BBB59"/>
          </a:solidFill>
          <a:ln w="12191">
            <a:solidFill>
              <a:srgbClr val="4F81BD"/>
            </a:solidFill>
          </a:ln>
        </p:spPr>
        <p:txBody>
          <a:bodyPr wrap="square" lIns="0" tIns="165735" rIns="0" bIns="0" rtlCol="0" vert="horz">
            <a:spAutoFit/>
          </a:bodyPr>
          <a:lstStyle/>
          <a:p>
            <a:pPr marL="72390">
              <a:lnSpc>
                <a:spcPct val="100000"/>
              </a:lnSpc>
              <a:spcBef>
                <a:spcPts val="1305"/>
              </a:spcBef>
            </a:pPr>
            <a:r>
              <a:rPr dirty="0" sz="2400">
                <a:solidFill>
                  <a:srgbClr val="FFFFFF"/>
                </a:solidFill>
                <a:latin typeface="Meiryo UI"/>
                <a:cs typeface="Meiryo UI"/>
              </a:rPr>
              <a:t>労働市場</a:t>
            </a:r>
            <a:endParaRPr sz="2400">
              <a:latin typeface="Meiryo UI"/>
              <a:cs typeface="Meiryo U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354568" y="4564379"/>
            <a:ext cx="1527175" cy="696595"/>
          </a:xfrm>
          <a:prstGeom prst="rect">
            <a:avLst/>
          </a:prstGeom>
          <a:solidFill>
            <a:srgbClr val="9BBB59"/>
          </a:solidFill>
          <a:ln w="12192">
            <a:solidFill>
              <a:srgbClr val="4F81BD"/>
            </a:solidFill>
          </a:ln>
        </p:spPr>
        <p:txBody>
          <a:bodyPr wrap="square" lIns="0" tIns="165735" rIns="0" bIns="0" rtlCol="0" vert="horz">
            <a:spAutoFit/>
          </a:bodyPr>
          <a:lstStyle/>
          <a:p>
            <a:pPr marL="152400">
              <a:lnSpc>
                <a:spcPct val="100000"/>
              </a:lnSpc>
              <a:spcBef>
                <a:spcPts val="1305"/>
              </a:spcBef>
            </a:pPr>
            <a:r>
              <a:rPr dirty="0" sz="2400">
                <a:solidFill>
                  <a:srgbClr val="FFFFFF"/>
                </a:solidFill>
                <a:latin typeface="Meiryo UI"/>
                <a:cs typeface="Meiryo UI"/>
              </a:rPr>
              <a:t>労働市場</a:t>
            </a:r>
            <a:endParaRPr sz="2400">
              <a:latin typeface="Meiryo UI"/>
              <a:cs typeface="Meiryo U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761744" y="4578096"/>
            <a:ext cx="368935" cy="628015"/>
          </a:xfrm>
          <a:custGeom>
            <a:avLst/>
            <a:gdLst/>
            <a:ahLst/>
            <a:cxnLst/>
            <a:rect l="l" t="t" r="r" b="b"/>
            <a:pathLst>
              <a:path w="368935" h="628014">
                <a:moveTo>
                  <a:pt x="0" y="0"/>
                </a:moveTo>
                <a:lnTo>
                  <a:pt x="0" y="627887"/>
                </a:lnTo>
                <a:lnTo>
                  <a:pt x="368808" y="313943"/>
                </a:lnTo>
                <a:lnTo>
                  <a:pt x="0" y="0"/>
                </a:lnTo>
                <a:close/>
              </a:path>
            </a:pathLst>
          </a:custGeom>
          <a:solidFill>
            <a:srgbClr val="EEEC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1703842" y="4626040"/>
            <a:ext cx="4826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B050"/>
                </a:solidFill>
                <a:latin typeface="Meiryo UI"/>
                <a:cs typeface="Meiryo UI"/>
              </a:rPr>
              <a:t>人材 確保</a:t>
            </a:r>
            <a:endParaRPr sz="1800">
              <a:latin typeface="Meiryo UI"/>
              <a:cs typeface="Meiryo U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545323" y="4578096"/>
            <a:ext cx="370840" cy="628015"/>
          </a:xfrm>
          <a:custGeom>
            <a:avLst/>
            <a:gdLst/>
            <a:ahLst/>
            <a:cxnLst/>
            <a:rect l="l" t="t" r="r" b="b"/>
            <a:pathLst>
              <a:path w="370840" h="628014">
                <a:moveTo>
                  <a:pt x="370331" y="0"/>
                </a:moveTo>
                <a:lnTo>
                  <a:pt x="0" y="313943"/>
                </a:lnTo>
                <a:lnTo>
                  <a:pt x="370331" y="627887"/>
                </a:lnTo>
                <a:lnTo>
                  <a:pt x="370331" y="0"/>
                </a:lnTo>
                <a:close/>
              </a:path>
            </a:pathLst>
          </a:custGeom>
          <a:solidFill>
            <a:srgbClr val="EEEC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7697147" y="4548747"/>
            <a:ext cx="482600" cy="678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8900"/>
              </a:lnSpc>
              <a:spcBef>
                <a:spcPts val="100"/>
              </a:spcBef>
            </a:pPr>
            <a:r>
              <a:rPr dirty="0" sz="1800">
                <a:solidFill>
                  <a:srgbClr val="00B050"/>
                </a:solidFill>
                <a:latin typeface="Meiryo UI"/>
                <a:cs typeface="Meiryo UI"/>
              </a:rPr>
              <a:t>転出 転入</a:t>
            </a:r>
            <a:endParaRPr sz="1800">
              <a:latin typeface="Meiryo UI"/>
              <a:cs typeface="Meiryo UI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349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r>
              <a:rPr dirty="0"/>
              <a:t>13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3913632" y="2174748"/>
            <a:ext cx="1934210" cy="696595"/>
          </a:xfrm>
          <a:prstGeom prst="rect">
            <a:avLst/>
          </a:prstGeom>
          <a:solidFill>
            <a:srgbClr val="93CDDD"/>
          </a:solidFill>
          <a:ln w="12192">
            <a:solidFill>
              <a:srgbClr val="4F81BD"/>
            </a:solidFill>
          </a:ln>
        </p:spPr>
        <p:txBody>
          <a:bodyPr wrap="square" lIns="0" tIns="104775" rIns="0" bIns="0" rtlCol="0" vert="horz">
            <a:spAutoFit/>
          </a:bodyPr>
          <a:lstStyle/>
          <a:p>
            <a:pPr marL="97155">
              <a:lnSpc>
                <a:spcPct val="100000"/>
              </a:lnSpc>
              <a:spcBef>
                <a:spcPts val="825"/>
              </a:spcBef>
            </a:pPr>
            <a:r>
              <a:rPr dirty="0" u="heavy" sz="32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経営</a:t>
            </a:r>
            <a:r>
              <a:rPr dirty="0" u="heavy" sz="32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トップ</a:t>
            </a:r>
            <a:endParaRPr sz="3200">
              <a:latin typeface="Meiryo UI"/>
              <a:cs typeface="Meiryo U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89034" y="6588569"/>
            <a:ext cx="24828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050505"/>
                </a:solidFill>
                <a:latin typeface="Meiryo UI"/>
                <a:cs typeface="Meiryo UI"/>
              </a:rPr>
              <a:t>14</a:t>
            </a:r>
            <a:endParaRPr sz="1400">
              <a:latin typeface="Meiryo UI"/>
              <a:cs typeface="Meiryo U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9916" y="2886455"/>
            <a:ext cx="2883535" cy="2165985"/>
            <a:chOff x="89916" y="2886455"/>
            <a:chExt cx="2883535" cy="21659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916" y="2886455"/>
              <a:ext cx="2883395" cy="216560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8778" y="2925312"/>
              <a:ext cx="2750820" cy="2033270"/>
            </a:xfrm>
            <a:custGeom>
              <a:avLst/>
              <a:gdLst/>
              <a:ahLst/>
              <a:cxnLst/>
              <a:rect l="l" t="t" r="r" b="b"/>
              <a:pathLst>
                <a:path w="2750820" h="2033270">
                  <a:moveTo>
                    <a:pt x="2411971" y="0"/>
                  </a:moveTo>
                  <a:lnTo>
                    <a:pt x="338848" y="0"/>
                  </a:lnTo>
                  <a:lnTo>
                    <a:pt x="292867" y="3093"/>
                  </a:lnTo>
                  <a:lnTo>
                    <a:pt x="248767" y="12104"/>
                  </a:lnTo>
                  <a:lnTo>
                    <a:pt x="206950" y="26629"/>
                  </a:lnTo>
                  <a:lnTo>
                    <a:pt x="167822" y="46264"/>
                  </a:lnTo>
                  <a:lnTo>
                    <a:pt x="131785" y="70605"/>
                  </a:lnTo>
                  <a:lnTo>
                    <a:pt x="99244" y="99248"/>
                  </a:lnTo>
                  <a:lnTo>
                    <a:pt x="70601" y="131791"/>
                  </a:lnTo>
                  <a:lnTo>
                    <a:pt x="46261" y="167828"/>
                  </a:lnTo>
                  <a:lnTo>
                    <a:pt x="26627" y="206956"/>
                  </a:lnTo>
                  <a:lnTo>
                    <a:pt x="12103" y="248771"/>
                  </a:lnTo>
                  <a:lnTo>
                    <a:pt x="3093" y="292870"/>
                  </a:lnTo>
                  <a:lnTo>
                    <a:pt x="0" y="338848"/>
                  </a:lnTo>
                  <a:lnTo>
                    <a:pt x="0" y="1694179"/>
                  </a:lnTo>
                  <a:lnTo>
                    <a:pt x="3093" y="1740158"/>
                  </a:lnTo>
                  <a:lnTo>
                    <a:pt x="12103" y="1784256"/>
                  </a:lnTo>
                  <a:lnTo>
                    <a:pt x="26627" y="1826070"/>
                  </a:lnTo>
                  <a:lnTo>
                    <a:pt x="46261" y="1865197"/>
                  </a:lnTo>
                  <a:lnTo>
                    <a:pt x="70601" y="1901232"/>
                  </a:lnTo>
                  <a:lnTo>
                    <a:pt x="99244" y="1933773"/>
                  </a:lnTo>
                  <a:lnTo>
                    <a:pt x="131785" y="1962415"/>
                  </a:lnTo>
                  <a:lnTo>
                    <a:pt x="167822" y="1986755"/>
                  </a:lnTo>
                  <a:lnTo>
                    <a:pt x="206950" y="2006388"/>
                  </a:lnTo>
                  <a:lnTo>
                    <a:pt x="248767" y="2020912"/>
                  </a:lnTo>
                  <a:lnTo>
                    <a:pt x="292867" y="2029922"/>
                  </a:lnTo>
                  <a:lnTo>
                    <a:pt x="338848" y="2033015"/>
                  </a:lnTo>
                  <a:lnTo>
                    <a:pt x="2411971" y="2033015"/>
                  </a:lnTo>
                  <a:lnTo>
                    <a:pt x="2457952" y="2029922"/>
                  </a:lnTo>
                  <a:lnTo>
                    <a:pt x="2502052" y="2020912"/>
                  </a:lnTo>
                  <a:lnTo>
                    <a:pt x="2543869" y="2006388"/>
                  </a:lnTo>
                  <a:lnTo>
                    <a:pt x="2582997" y="1986755"/>
                  </a:lnTo>
                  <a:lnTo>
                    <a:pt x="2619034" y="1962415"/>
                  </a:lnTo>
                  <a:lnTo>
                    <a:pt x="2651575" y="1933773"/>
                  </a:lnTo>
                  <a:lnTo>
                    <a:pt x="2680218" y="1901232"/>
                  </a:lnTo>
                  <a:lnTo>
                    <a:pt x="2704558" y="1865197"/>
                  </a:lnTo>
                  <a:lnTo>
                    <a:pt x="2724192" y="1826070"/>
                  </a:lnTo>
                  <a:lnTo>
                    <a:pt x="2738716" y="1784256"/>
                  </a:lnTo>
                  <a:lnTo>
                    <a:pt x="2747726" y="1740158"/>
                  </a:lnTo>
                  <a:lnTo>
                    <a:pt x="2750820" y="1694179"/>
                  </a:lnTo>
                  <a:lnTo>
                    <a:pt x="2750820" y="338848"/>
                  </a:lnTo>
                  <a:lnTo>
                    <a:pt x="2747726" y="292870"/>
                  </a:lnTo>
                  <a:lnTo>
                    <a:pt x="2738716" y="248771"/>
                  </a:lnTo>
                  <a:lnTo>
                    <a:pt x="2724192" y="206956"/>
                  </a:lnTo>
                  <a:lnTo>
                    <a:pt x="2704558" y="167828"/>
                  </a:lnTo>
                  <a:lnTo>
                    <a:pt x="2680218" y="131791"/>
                  </a:lnTo>
                  <a:lnTo>
                    <a:pt x="2651575" y="99248"/>
                  </a:lnTo>
                  <a:lnTo>
                    <a:pt x="2619034" y="70605"/>
                  </a:lnTo>
                  <a:lnTo>
                    <a:pt x="2582997" y="46264"/>
                  </a:lnTo>
                  <a:lnTo>
                    <a:pt x="2543869" y="26629"/>
                  </a:lnTo>
                  <a:lnTo>
                    <a:pt x="2502052" y="12104"/>
                  </a:lnTo>
                  <a:lnTo>
                    <a:pt x="2457952" y="3093"/>
                  </a:lnTo>
                  <a:lnTo>
                    <a:pt x="24119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28778" y="2925312"/>
              <a:ext cx="2750820" cy="2033270"/>
            </a:xfrm>
            <a:custGeom>
              <a:avLst/>
              <a:gdLst/>
              <a:ahLst/>
              <a:cxnLst/>
              <a:rect l="l" t="t" r="r" b="b"/>
              <a:pathLst>
                <a:path w="2750820" h="2033270">
                  <a:moveTo>
                    <a:pt x="0" y="338848"/>
                  </a:moveTo>
                  <a:lnTo>
                    <a:pt x="3093" y="292870"/>
                  </a:lnTo>
                  <a:lnTo>
                    <a:pt x="12103" y="248771"/>
                  </a:lnTo>
                  <a:lnTo>
                    <a:pt x="26627" y="206956"/>
                  </a:lnTo>
                  <a:lnTo>
                    <a:pt x="46261" y="167828"/>
                  </a:lnTo>
                  <a:lnTo>
                    <a:pt x="70601" y="131791"/>
                  </a:lnTo>
                  <a:lnTo>
                    <a:pt x="99244" y="99248"/>
                  </a:lnTo>
                  <a:lnTo>
                    <a:pt x="131785" y="70605"/>
                  </a:lnTo>
                  <a:lnTo>
                    <a:pt x="167822" y="46264"/>
                  </a:lnTo>
                  <a:lnTo>
                    <a:pt x="206950" y="26629"/>
                  </a:lnTo>
                  <a:lnTo>
                    <a:pt x="248767" y="12104"/>
                  </a:lnTo>
                  <a:lnTo>
                    <a:pt x="292867" y="3093"/>
                  </a:lnTo>
                  <a:lnTo>
                    <a:pt x="338848" y="0"/>
                  </a:lnTo>
                  <a:lnTo>
                    <a:pt x="2411971" y="0"/>
                  </a:lnTo>
                  <a:lnTo>
                    <a:pt x="2457952" y="3093"/>
                  </a:lnTo>
                  <a:lnTo>
                    <a:pt x="2502052" y="12104"/>
                  </a:lnTo>
                  <a:lnTo>
                    <a:pt x="2543869" y="26629"/>
                  </a:lnTo>
                  <a:lnTo>
                    <a:pt x="2582997" y="46264"/>
                  </a:lnTo>
                  <a:lnTo>
                    <a:pt x="2619034" y="70605"/>
                  </a:lnTo>
                  <a:lnTo>
                    <a:pt x="2651575" y="99248"/>
                  </a:lnTo>
                  <a:lnTo>
                    <a:pt x="2680218" y="131791"/>
                  </a:lnTo>
                  <a:lnTo>
                    <a:pt x="2704558" y="167828"/>
                  </a:lnTo>
                  <a:lnTo>
                    <a:pt x="2724192" y="206956"/>
                  </a:lnTo>
                  <a:lnTo>
                    <a:pt x="2738716" y="248771"/>
                  </a:lnTo>
                  <a:lnTo>
                    <a:pt x="2747726" y="292870"/>
                  </a:lnTo>
                  <a:lnTo>
                    <a:pt x="2750820" y="338848"/>
                  </a:lnTo>
                  <a:lnTo>
                    <a:pt x="2750820" y="1694179"/>
                  </a:lnTo>
                  <a:lnTo>
                    <a:pt x="2747726" y="1740158"/>
                  </a:lnTo>
                  <a:lnTo>
                    <a:pt x="2738716" y="1784256"/>
                  </a:lnTo>
                  <a:lnTo>
                    <a:pt x="2724192" y="1826070"/>
                  </a:lnTo>
                  <a:lnTo>
                    <a:pt x="2704558" y="1865197"/>
                  </a:lnTo>
                  <a:lnTo>
                    <a:pt x="2680218" y="1901232"/>
                  </a:lnTo>
                  <a:lnTo>
                    <a:pt x="2651575" y="1933773"/>
                  </a:lnTo>
                  <a:lnTo>
                    <a:pt x="2619034" y="1962415"/>
                  </a:lnTo>
                  <a:lnTo>
                    <a:pt x="2582997" y="1986755"/>
                  </a:lnTo>
                  <a:lnTo>
                    <a:pt x="2543869" y="2006388"/>
                  </a:lnTo>
                  <a:lnTo>
                    <a:pt x="2502052" y="2020912"/>
                  </a:lnTo>
                  <a:lnTo>
                    <a:pt x="2457952" y="2029922"/>
                  </a:lnTo>
                  <a:lnTo>
                    <a:pt x="2411971" y="2033015"/>
                  </a:lnTo>
                  <a:lnTo>
                    <a:pt x="338848" y="2033015"/>
                  </a:lnTo>
                  <a:lnTo>
                    <a:pt x="292867" y="2029922"/>
                  </a:lnTo>
                  <a:lnTo>
                    <a:pt x="248767" y="2020912"/>
                  </a:lnTo>
                  <a:lnTo>
                    <a:pt x="206950" y="2006388"/>
                  </a:lnTo>
                  <a:lnTo>
                    <a:pt x="167822" y="1986755"/>
                  </a:lnTo>
                  <a:lnTo>
                    <a:pt x="131785" y="1962415"/>
                  </a:lnTo>
                  <a:lnTo>
                    <a:pt x="99244" y="1933773"/>
                  </a:lnTo>
                  <a:lnTo>
                    <a:pt x="70601" y="1901232"/>
                  </a:lnTo>
                  <a:lnTo>
                    <a:pt x="46261" y="1865197"/>
                  </a:lnTo>
                  <a:lnTo>
                    <a:pt x="26627" y="1826070"/>
                  </a:lnTo>
                  <a:lnTo>
                    <a:pt x="12103" y="1784256"/>
                  </a:lnTo>
                  <a:lnTo>
                    <a:pt x="3093" y="1740158"/>
                  </a:lnTo>
                  <a:lnTo>
                    <a:pt x="0" y="1694179"/>
                  </a:lnTo>
                  <a:lnTo>
                    <a:pt x="0" y="338848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661368" y="3319486"/>
            <a:ext cx="1685289" cy="116840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dirty="0" sz="2000" b="1">
                <a:latin typeface="Meiryo UI"/>
                <a:cs typeface="Meiryo UI"/>
              </a:rPr>
              <a:t>経営戦略</a:t>
            </a:r>
            <a:endParaRPr sz="2000">
              <a:latin typeface="Meiryo UI"/>
              <a:cs typeface="Meiryo UI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dirty="0" sz="2000" b="1">
                <a:latin typeface="Meiryo UI"/>
                <a:cs typeface="Meiryo UI"/>
              </a:rPr>
              <a:t>×</a:t>
            </a:r>
            <a:endParaRPr sz="2000">
              <a:latin typeface="Meiryo UI"/>
              <a:cs typeface="Meiryo UI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dirty="0" sz="2000" b="1">
                <a:latin typeface="Meiryo UI"/>
                <a:cs typeface="Meiryo UI"/>
              </a:rPr>
              <a:t>人材・人材戦略</a:t>
            </a:r>
            <a:endParaRPr sz="2000">
              <a:latin typeface="Meiryo UI"/>
              <a:cs typeface="Meiryo U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074407" y="2886455"/>
            <a:ext cx="2725420" cy="2165985"/>
            <a:chOff x="7074407" y="2886455"/>
            <a:chExt cx="2725420" cy="216598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74407" y="2886455"/>
              <a:ext cx="2724911" cy="216560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113269" y="2925324"/>
              <a:ext cx="2592705" cy="2033270"/>
            </a:xfrm>
            <a:custGeom>
              <a:avLst/>
              <a:gdLst/>
              <a:ahLst/>
              <a:cxnLst/>
              <a:rect l="l" t="t" r="r" b="b"/>
              <a:pathLst>
                <a:path w="2592704" h="2033270">
                  <a:moveTo>
                    <a:pt x="2253488" y="0"/>
                  </a:moveTo>
                  <a:lnTo>
                    <a:pt x="338836" y="0"/>
                  </a:lnTo>
                  <a:lnTo>
                    <a:pt x="292857" y="3093"/>
                  </a:lnTo>
                  <a:lnTo>
                    <a:pt x="248759" y="12103"/>
                  </a:lnTo>
                  <a:lnTo>
                    <a:pt x="206945" y="26627"/>
                  </a:lnTo>
                  <a:lnTo>
                    <a:pt x="167818" y="46260"/>
                  </a:lnTo>
                  <a:lnTo>
                    <a:pt x="131783" y="70600"/>
                  </a:lnTo>
                  <a:lnTo>
                    <a:pt x="99242" y="99242"/>
                  </a:lnTo>
                  <a:lnTo>
                    <a:pt x="70600" y="131783"/>
                  </a:lnTo>
                  <a:lnTo>
                    <a:pt x="46260" y="167818"/>
                  </a:lnTo>
                  <a:lnTo>
                    <a:pt x="26627" y="206945"/>
                  </a:lnTo>
                  <a:lnTo>
                    <a:pt x="12103" y="248759"/>
                  </a:lnTo>
                  <a:lnTo>
                    <a:pt x="3093" y="292857"/>
                  </a:lnTo>
                  <a:lnTo>
                    <a:pt x="0" y="338836"/>
                  </a:lnTo>
                  <a:lnTo>
                    <a:pt x="0" y="1694167"/>
                  </a:lnTo>
                  <a:lnTo>
                    <a:pt x="3093" y="1740145"/>
                  </a:lnTo>
                  <a:lnTo>
                    <a:pt x="12103" y="1784244"/>
                  </a:lnTo>
                  <a:lnTo>
                    <a:pt x="26627" y="1826059"/>
                  </a:lnTo>
                  <a:lnTo>
                    <a:pt x="46260" y="1865187"/>
                  </a:lnTo>
                  <a:lnTo>
                    <a:pt x="70600" y="1901224"/>
                  </a:lnTo>
                  <a:lnTo>
                    <a:pt x="99242" y="1933767"/>
                  </a:lnTo>
                  <a:lnTo>
                    <a:pt x="131783" y="1962410"/>
                  </a:lnTo>
                  <a:lnTo>
                    <a:pt x="167818" y="1986751"/>
                  </a:lnTo>
                  <a:lnTo>
                    <a:pt x="206945" y="2006386"/>
                  </a:lnTo>
                  <a:lnTo>
                    <a:pt x="248759" y="2020911"/>
                  </a:lnTo>
                  <a:lnTo>
                    <a:pt x="292857" y="2029922"/>
                  </a:lnTo>
                  <a:lnTo>
                    <a:pt x="338836" y="2033016"/>
                  </a:lnTo>
                  <a:lnTo>
                    <a:pt x="2253488" y="2033016"/>
                  </a:lnTo>
                  <a:lnTo>
                    <a:pt x="2299466" y="2029922"/>
                  </a:lnTo>
                  <a:lnTo>
                    <a:pt x="2343564" y="2020911"/>
                  </a:lnTo>
                  <a:lnTo>
                    <a:pt x="2385378" y="2006386"/>
                  </a:lnTo>
                  <a:lnTo>
                    <a:pt x="2424505" y="1986751"/>
                  </a:lnTo>
                  <a:lnTo>
                    <a:pt x="2460540" y="1962410"/>
                  </a:lnTo>
                  <a:lnTo>
                    <a:pt x="2493081" y="1933767"/>
                  </a:lnTo>
                  <a:lnTo>
                    <a:pt x="2521723" y="1901224"/>
                  </a:lnTo>
                  <a:lnTo>
                    <a:pt x="2546063" y="1865187"/>
                  </a:lnTo>
                  <a:lnTo>
                    <a:pt x="2565696" y="1826059"/>
                  </a:lnTo>
                  <a:lnTo>
                    <a:pt x="2580220" y="1784244"/>
                  </a:lnTo>
                  <a:lnTo>
                    <a:pt x="2589230" y="1740145"/>
                  </a:lnTo>
                  <a:lnTo>
                    <a:pt x="2592324" y="1694167"/>
                  </a:lnTo>
                  <a:lnTo>
                    <a:pt x="2592324" y="338836"/>
                  </a:lnTo>
                  <a:lnTo>
                    <a:pt x="2589230" y="292857"/>
                  </a:lnTo>
                  <a:lnTo>
                    <a:pt x="2580220" y="248759"/>
                  </a:lnTo>
                  <a:lnTo>
                    <a:pt x="2565696" y="206945"/>
                  </a:lnTo>
                  <a:lnTo>
                    <a:pt x="2546063" y="167818"/>
                  </a:lnTo>
                  <a:lnTo>
                    <a:pt x="2521723" y="131783"/>
                  </a:lnTo>
                  <a:lnTo>
                    <a:pt x="2493081" y="99242"/>
                  </a:lnTo>
                  <a:lnTo>
                    <a:pt x="2460540" y="70600"/>
                  </a:lnTo>
                  <a:lnTo>
                    <a:pt x="2424505" y="46260"/>
                  </a:lnTo>
                  <a:lnTo>
                    <a:pt x="2385378" y="26627"/>
                  </a:lnTo>
                  <a:lnTo>
                    <a:pt x="2343564" y="12103"/>
                  </a:lnTo>
                  <a:lnTo>
                    <a:pt x="2299466" y="3093"/>
                  </a:lnTo>
                  <a:lnTo>
                    <a:pt x="22534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113269" y="2925324"/>
              <a:ext cx="2592705" cy="2033270"/>
            </a:xfrm>
            <a:custGeom>
              <a:avLst/>
              <a:gdLst/>
              <a:ahLst/>
              <a:cxnLst/>
              <a:rect l="l" t="t" r="r" b="b"/>
              <a:pathLst>
                <a:path w="2592704" h="2033270">
                  <a:moveTo>
                    <a:pt x="0" y="338836"/>
                  </a:moveTo>
                  <a:lnTo>
                    <a:pt x="3093" y="292857"/>
                  </a:lnTo>
                  <a:lnTo>
                    <a:pt x="12103" y="248759"/>
                  </a:lnTo>
                  <a:lnTo>
                    <a:pt x="26627" y="206945"/>
                  </a:lnTo>
                  <a:lnTo>
                    <a:pt x="46260" y="167818"/>
                  </a:lnTo>
                  <a:lnTo>
                    <a:pt x="70600" y="131783"/>
                  </a:lnTo>
                  <a:lnTo>
                    <a:pt x="99242" y="99242"/>
                  </a:lnTo>
                  <a:lnTo>
                    <a:pt x="131783" y="70600"/>
                  </a:lnTo>
                  <a:lnTo>
                    <a:pt x="167818" y="46260"/>
                  </a:lnTo>
                  <a:lnTo>
                    <a:pt x="206945" y="26627"/>
                  </a:lnTo>
                  <a:lnTo>
                    <a:pt x="248759" y="12103"/>
                  </a:lnTo>
                  <a:lnTo>
                    <a:pt x="292857" y="3093"/>
                  </a:lnTo>
                  <a:lnTo>
                    <a:pt x="338836" y="0"/>
                  </a:lnTo>
                  <a:lnTo>
                    <a:pt x="2253488" y="0"/>
                  </a:lnTo>
                  <a:lnTo>
                    <a:pt x="2299466" y="3093"/>
                  </a:lnTo>
                  <a:lnTo>
                    <a:pt x="2343564" y="12103"/>
                  </a:lnTo>
                  <a:lnTo>
                    <a:pt x="2385378" y="26627"/>
                  </a:lnTo>
                  <a:lnTo>
                    <a:pt x="2424505" y="46260"/>
                  </a:lnTo>
                  <a:lnTo>
                    <a:pt x="2460540" y="70600"/>
                  </a:lnTo>
                  <a:lnTo>
                    <a:pt x="2493081" y="99242"/>
                  </a:lnTo>
                  <a:lnTo>
                    <a:pt x="2521723" y="131783"/>
                  </a:lnTo>
                  <a:lnTo>
                    <a:pt x="2546063" y="167818"/>
                  </a:lnTo>
                  <a:lnTo>
                    <a:pt x="2565696" y="206945"/>
                  </a:lnTo>
                  <a:lnTo>
                    <a:pt x="2580220" y="248759"/>
                  </a:lnTo>
                  <a:lnTo>
                    <a:pt x="2589230" y="292857"/>
                  </a:lnTo>
                  <a:lnTo>
                    <a:pt x="2592324" y="338836"/>
                  </a:lnTo>
                  <a:lnTo>
                    <a:pt x="2592324" y="1694167"/>
                  </a:lnTo>
                  <a:lnTo>
                    <a:pt x="2589230" y="1740145"/>
                  </a:lnTo>
                  <a:lnTo>
                    <a:pt x="2580220" y="1784244"/>
                  </a:lnTo>
                  <a:lnTo>
                    <a:pt x="2565696" y="1826059"/>
                  </a:lnTo>
                  <a:lnTo>
                    <a:pt x="2546063" y="1865187"/>
                  </a:lnTo>
                  <a:lnTo>
                    <a:pt x="2521723" y="1901224"/>
                  </a:lnTo>
                  <a:lnTo>
                    <a:pt x="2493081" y="1933767"/>
                  </a:lnTo>
                  <a:lnTo>
                    <a:pt x="2460540" y="1962410"/>
                  </a:lnTo>
                  <a:lnTo>
                    <a:pt x="2424505" y="1986751"/>
                  </a:lnTo>
                  <a:lnTo>
                    <a:pt x="2385378" y="2006386"/>
                  </a:lnTo>
                  <a:lnTo>
                    <a:pt x="2343564" y="2020911"/>
                  </a:lnTo>
                  <a:lnTo>
                    <a:pt x="2299466" y="2029922"/>
                  </a:lnTo>
                  <a:lnTo>
                    <a:pt x="2253488" y="2033016"/>
                  </a:lnTo>
                  <a:lnTo>
                    <a:pt x="338836" y="2033016"/>
                  </a:lnTo>
                  <a:lnTo>
                    <a:pt x="292857" y="2029922"/>
                  </a:lnTo>
                  <a:lnTo>
                    <a:pt x="248759" y="2020911"/>
                  </a:lnTo>
                  <a:lnTo>
                    <a:pt x="206945" y="2006386"/>
                  </a:lnTo>
                  <a:lnTo>
                    <a:pt x="167818" y="1986751"/>
                  </a:lnTo>
                  <a:lnTo>
                    <a:pt x="131783" y="1962410"/>
                  </a:lnTo>
                  <a:lnTo>
                    <a:pt x="99242" y="1933767"/>
                  </a:lnTo>
                  <a:lnTo>
                    <a:pt x="70600" y="1901224"/>
                  </a:lnTo>
                  <a:lnTo>
                    <a:pt x="46260" y="1865187"/>
                  </a:lnTo>
                  <a:lnTo>
                    <a:pt x="26627" y="1826059"/>
                  </a:lnTo>
                  <a:lnTo>
                    <a:pt x="12103" y="1784244"/>
                  </a:lnTo>
                  <a:lnTo>
                    <a:pt x="3093" y="1740145"/>
                  </a:lnTo>
                  <a:lnTo>
                    <a:pt x="0" y="1694167"/>
                  </a:lnTo>
                  <a:lnTo>
                    <a:pt x="0" y="338836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7382525" y="3509986"/>
            <a:ext cx="2052320" cy="787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685" marR="5080" indent="-134620">
              <a:lnSpc>
                <a:spcPct val="125000"/>
              </a:lnSpc>
              <a:spcBef>
                <a:spcPts val="100"/>
              </a:spcBef>
            </a:pPr>
            <a:r>
              <a:rPr dirty="0" sz="2000" b="1">
                <a:latin typeface="Meiryo UI"/>
                <a:cs typeface="Meiryo UI"/>
              </a:rPr>
              <a:t>個人</a:t>
            </a:r>
            <a:r>
              <a:rPr dirty="0" sz="2000" spc="-5" b="1">
                <a:latin typeface="Meiryo UI"/>
                <a:cs typeface="Meiryo UI"/>
              </a:rPr>
              <a:t>の</a:t>
            </a:r>
            <a:r>
              <a:rPr dirty="0" sz="2000" b="1">
                <a:latin typeface="Meiryo UI"/>
                <a:cs typeface="Meiryo UI"/>
              </a:rPr>
              <a:t>キ</a:t>
            </a:r>
            <a:r>
              <a:rPr dirty="0" sz="2000" spc="-5" b="1">
                <a:latin typeface="Meiryo UI"/>
                <a:cs typeface="Meiryo UI"/>
              </a:rPr>
              <a:t>ャリ</a:t>
            </a:r>
            <a:r>
              <a:rPr dirty="0" sz="2000" b="1">
                <a:latin typeface="Meiryo UI"/>
                <a:cs typeface="Meiryo UI"/>
              </a:rPr>
              <a:t>ア志向 </a:t>
            </a:r>
            <a:r>
              <a:rPr dirty="0" sz="2000" b="1">
                <a:latin typeface="Meiryo UI"/>
                <a:cs typeface="Meiryo UI"/>
              </a:rPr>
              <a:t>価値観</a:t>
            </a:r>
            <a:r>
              <a:rPr dirty="0" sz="2000" spc="-5" b="1">
                <a:latin typeface="Meiryo UI"/>
                <a:cs typeface="Meiryo UI"/>
              </a:rPr>
              <a:t>の</a:t>
            </a:r>
            <a:r>
              <a:rPr dirty="0" sz="2000" b="1">
                <a:latin typeface="Meiryo UI"/>
                <a:cs typeface="Meiryo UI"/>
              </a:rPr>
              <a:t>多様化</a:t>
            </a:r>
            <a:endParaRPr sz="2000">
              <a:latin typeface="Meiryo UI"/>
              <a:cs typeface="Meiryo U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64856" y="83070"/>
            <a:ext cx="689737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経営環境</a:t>
            </a:r>
            <a:r>
              <a:rPr dirty="0" sz="2400" spc="-5"/>
              <a:t>の</a:t>
            </a:r>
            <a:r>
              <a:rPr dirty="0" sz="2400"/>
              <a:t>変化と、</a:t>
            </a:r>
            <a:r>
              <a:rPr dirty="0" sz="2400" spc="-5"/>
              <a:t>これか</a:t>
            </a:r>
            <a:r>
              <a:rPr dirty="0" sz="2400" spc="-10"/>
              <a:t>ら</a:t>
            </a:r>
            <a:r>
              <a:rPr dirty="0" sz="2400"/>
              <a:t>求め</a:t>
            </a:r>
            <a:r>
              <a:rPr dirty="0" sz="2400" spc="-10"/>
              <a:t>られ</a:t>
            </a:r>
            <a:r>
              <a:rPr dirty="0" sz="2400"/>
              <a:t>る人材マネ</a:t>
            </a:r>
            <a:r>
              <a:rPr dirty="0" sz="2400" spc="-5"/>
              <a:t>ジ</a:t>
            </a:r>
            <a:r>
              <a:rPr dirty="0" sz="2400"/>
              <a:t>メ</a:t>
            </a:r>
            <a:r>
              <a:rPr dirty="0" sz="2400" spc="-5"/>
              <a:t>ン</a:t>
            </a:r>
            <a:r>
              <a:rPr dirty="0" sz="2400"/>
              <a:t>ト</a:t>
            </a:r>
            <a:endParaRPr sz="2400"/>
          </a:p>
        </p:txBody>
      </p:sp>
      <p:sp>
        <p:nvSpPr>
          <p:cNvPr id="14" name="object 14"/>
          <p:cNvSpPr txBox="1"/>
          <p:nvPr/>
        </p:nvSpPr>
        <p:spPr>
          <a:xfrm>
            <a:off x="399288" y="1008888"/>
            <a:ext cx="2880360" cy="1268095"/>
          </a:xfrm>
          <a:prstGeom prst="rect">
            <a:avLst/>
          </a:prstGeom>
          <a:solidFill>
            <a:srgbClr val="93CDDD"/>
          </a:solidFill>
          <a:ln w="9144">
            <a:solidFill>
              <a:srgbClr val="B3B3B3"/>
            </a:solidFill>
          </a:ln>
        </p:spPr>
        <p:txBody>
          <a:bodyPr wrap="square" lIns="0" tIns="18415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450"/>
              </a:spcBef>
            </a:pPr>
            <a:r>
              <a:rPr dirty="0" sz="1800" b="1">
                <a:latin typeface="Meiryo UI"/>
                <a:cs typeface="Meiryo UI"/>
              </a:rPr>
              <a:t>グ</a:t>
            </a:r>
            <a:r>
              <a:rPr dirty="0" sz="1800" spc="-5" b="1">
                <a:latin typeface="Meiryo UI"/>
                <a:cs typeface="Meiryo UI"/>
              </a:rPr>
              <a:t>ロー</a:t>
            </a:r>
            <a:r>
              <a:rPr dirty="0" sz="1800" b="1">
                <a:latin typeface="Meiryo UI"/>
                <a:cs typeface="Meiryo UI"/>
              </a:rPr>
              <a:t>バル化</a:t>
            </a:r>
            <a:endParaRPr sz="1800">
              <a:latin typeface="Meiryo UI"/>
              <a:cs typeface="Meiryo UI"/>
            </a:endParaRPr>
          </a:p>
          <a:p>
            <a:pPr algn="ctr" marL="172720" marR="167005">
              <a:lnSpc>
                <a:spcPct val="100000"/>
              </a:lnSpc>
              <a:spcBef>
                <a:spcPts val="600"/>
              </a:spcBef>
            </a:pPr>
            <a:r>
              <a:rPr dirty="0" sz="1800">
                <a:latin typeface="Meiryo UI"/>
                <a:cs typeface="Meiryo UI"/>
              </a:rPr>
              <a:t>世界市場</a:t>
            </a:r>
            <a:r>
              <a:rPr dirty="0" sz="1800" spc="-5">
                <a:latin typeface="Meiryo UI"/>
                <a:cs typeface="Meiryo UI"/>
              </a:rPr>
              <a:t>で</a:t>
            </a:r>
            <a:r>
              <a:rPr dirty="0" sz="1800" spc="-10">
                <a:latin typeface="Meiryo UI"/>
                <a:cs typeface="Meiryo UI"/>
              </a:rPr>
              <a:t>の</a:t>
            </a:r>
            <a:r>
              <a:rPr dirty="0" sz="1800">
                <a:latin typeface="Meiryo UI"/>
                <a:cs typeface="Meiryo UI"/>
              </a:rPr>
              <a:t>競争に移行、 </a:t>
            </a:r>
            <a:r>
              <a:rPr dirty="0" sz="1800">
                <a:latin typeface="Meiryo UI"/>
                <a:cs typeface="Meiryo UI"/>
              </a:rPr>
              <a:t>人材</a:t>
            </a:r>
            <a:r>
              <a:rPr dirty="0" sz="1800" spc="-5">
                <a:latin typeface="Meiryo UI"/>
                <a:cs typeface="Meiryo UI"/>
              </a:rPr>
              <a:t>の</a:t>
            </a:r>
            <a:r>
              <a:rPr dirty="0" sz="1800">
                <a:latin typeface="Meiryo UI"/>
                <a:cs typeface="Meiryo UI"/>
              </a:rPr>
              <a:t>多様性</a:t>
            </a:r>
            <a:r>
              <a:rPr dirty="0" sz="1800" spc="-5">
                <a:latin typeface="Meiryo UI"/>
                <a:cs typeface="Meiryo UI"/>
              </a:rPr>
              <a:t>も</a:t>
            </a:r>
            <a:r>
              <a:rPr dirty="0" sz="1800">
                <a:latin typeface="Meiryo UI"/>
                <a:cs typeface="Meiryo UI"/>
              </a:rPr>
              <a:t>増加</a:t>
            </a:r>
            <a:endParaRPr sz="1800">
              <a:latin typeface="Meiryo UI"/>
              <a:cs typeface="Meiryo U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43300" y="1008888"/>
            <a:ext cx="2880360" cy="1268095"/>
          </a:xfrm>
          <a:prstGeom prst="rect">
            <a:avLst/>
          </a:prstGeom>
          <a:solidFill>
            <a:srgbClr val="FAC090"/>
          </a:solidFill>
          <a:ln w="9144">
            <a:solidFill>
              <a:srgbClr val="B3B3B3"/>
            </a:solidFill>
          </a:ln>
        </p:spPr>
        <p:txBody>
          <a:bodyPr wrap="square" lIns="0" tIns="46990" rIns="0" bIns="0" rtlCol="0" vert="horz">
            <a:spAutoFit/>
          </a:bodyPr>
          <a:lstStyle/>
          <a:p>
            <a:pPr marL="948690">
              <a:lnSpc>
                <a:spcPct val="100000"/>
              </a:lnSpc>
              <a:spcBef>
                <a:spcPts val="370"/>
              </a:spcBef>
            </a:pPr>
            <a:r>
              <a:rPr dirty="0" sz="1800" spc="-5" b="1">
                <a:latin typeface="Meiryo UI"/>
                <a:cs typeface="Meiryo UI"/>
              </a:rPr>
              <a:t>デジタ</a:t>
            </a:r>
            <a:r>
              <a:rPr dirty="0" sz="1800" b="1">
                <a:latin typeface="Meiryo UI"/>
                <a:cs typeface="Meiryo UI"/>
              </a:rPr>
              <a:t>ル化</a:t>
            </a:r>
            <a:endParaRPr sz="1800">
              <a:latin typeface="Meiryo UI"/>
              <a:cs typeface="Meiryo UI"/>
            </a:endParaRPr>
          </a:p>
          <a:p>
            <a:pPr algn="just" marL="227329" marR="208915" indent="-10795">
              <a:lnSpc>
                <a:spcPct val="100000"/>
              </a:lnSpc>
              <a:spcBef>
                <a:spcPts val="600"/>
              </a:spcBef>
            </a:pPr>
            <a:r>
              <a:rPr dirty="0" sz="1800" spc="-5">
                <a:latin typeface="Meiryo UI"/>
                <a:cs typeface="Meiryo UI"/>
              </a:rPr>
              <a:t>イ</a:t>
            </a:r>
            <a:r>
              <a:rPr dirty="0" sz="1800">
                <a:latin typeface="Meiryo UI"/>
                <a:cs typeface="Meiryo UI"/>
              </a:rPr>
              <a:t>ノ</a:t>
            </a:r>
            <a:r>
              <a:rPr dirty="0" sz="1800" spc="-10">
                <a:latin typeface="Meiryo UI"/>
                <a:cs typeface="Meiryo UI"/>
              </a:rPr>
              <a:t>ベーシ</a:t>
            </a:r>
            <a:r>
              <a:rPr dirty="0" sz="1800">
                <a:latin typeface="Meiryo UI"/>
                <a:cs typeface="Meiryo UI"/>
              </a:rPr>
              <a:t>ョン</a:t>
            </a:r>
            <a:r>
              <a:rPr dirty="0" sz="1800" spc="-10">
                <a:latin typeface="Meiryo UI"/>
                <a:cs typeface="Meiryo UI"/>
              </a:rPr>
              <a:t>が</a:t>
            </a:r>
            <a:r>
              <a:rPr dirty="0" sz="1800" spc="-5">
                <a:latin typeface="Meiryo UI"/>
                <a:cs typeface="Meiryo UI"/>
              </a:rPr>
              <a:t>競</a:t>
            </a:r>
            <a:r>
              <a:rPr dirty="0" sz="1800">
                <a:latin typeface="Meiryo UI"/>
                <a:cs typeface="Meiryo UI"/>
              </a:rPr>
              <a:t>争優位の </a:t>
            </a:r>
            <a:r>
              <a:rPr dirty="0" sz="1800">
                <a:latin typeface="Meiryo UI"/>
                <a:cs typeface="Meiryo UI"/>
              </a:rPr>
              <a:t>構築に直結。必要</a:t>
            </a:r>
            <a:r>
              <a:rPr dirty="0" sz="1800" spc="-5">
                <a:latin typeface="Meiryo UI"/>
                <a:cs typeface="Meiryo UI"/>
              </a:rPr>
              <a:t>な</a:t>
            </a:r>
            <a:r>
              <a:rPr dirty="0" sz="1800">
                <a:latin typeface="Meiryo UI"/>
                <a:cs typeface="Meiryo UI"/>
              </a:rPr>
              <a:t>組織 能力</a:t>
            </a:r>
            <a:r>
              <a:rPr dirty="0" sz="1800" spc="-5">
                <a:latin typeface="Meiryo UI"/>
                <a:cs typeface="Meiryo UI"/>
              </a:rPr>
              <a:t>の</a:t>
            </a:r>
            <a:r>
              <a:rPr dirty="0" sz="1800">
                <a:latin typeface="Meiryo UI"/>
                <a:cs typeface="Meiryo UI"/>
              </a:rPr>
              <a:t>変化スピ</a:t>
            </a:r>
            <a:r>
              <a:rPr dirty="0" sz="1800" spc="-10">
                <a:latin typeface="Meiryo UI"/>
                <a:cs typeface="Meiryo UI"/>
              </a:rPr>
              <a:t>ー</a:t>
            </a:r>
            <a:r>
              <a:rPr dirty="0" sz="1800" spc="-5">
                <a:latin typeface="Meiryo UI"/>
                <a:cs typeface="Meiryo UI"/>
              </a:rPr>
              <a:t>ドも</a:t>
            </a:r>
            <a:r>
              <a:rPr dirty="0" sz="1800">
                <a:latin typeface="Meiryo UI"/>
                <a:cs typeface="Meiryo UI"/>
              </a:rPr>
              <a:t>加速</a:t>
            </a:r>
            <a:endParaRPr sz="1800">
              <a:latin typeface="Meiryo UI"/>
              <a:cs typeface="Meiryo U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81216" y="1008888"/>
            <a:ext cx="2880360" cy="1268095"/>
          </a:xfrm>
          <a:prstGeom prst="rect">
            <a:avLst/>
          </a:prstGeom>
          <a:solidFill>
            <a:srgbClr val="C3D69B"/>
          </a:solidFill>
          <a:ln w="9144">
            <a:solidFill>
              <a:srgbClr val="B3B3B3"/>
            </a:solidFill>
          </a:ln>
        </p:spPr>
        <p:txBody>
          <a:bodyPr wrap="square" lIns="0" tIns="18415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450"/>
              </a:spcBef>
            </a:pPr>
            <a:r>
              <a:rPr dirty="0" sz="1800" b="1">
                <a:latin typeface="Meiryo UI"/>
                <a:cs typeface="Meiryo UI"/>
              </a:rPr>
              <a:t>少子高齢化</a:t>
            </a:r>
            <a:endParaRPr sz="1800">
              <a:latin typeface="Meiryo UI"/>
              <a:cs typeface="Meiryo UI"/>
            </a:endParaRPr>
          </a:p>
          <a:p>
            <a:pPr algn="ctr" marL="120650" marR="114300">
              <a:lnSpc>
                <a:spcPct val="100000"/>
              </a:lnSpc>
              <a:spcBef>
                <a:spcPts val="600"/>
              </a:spcBef>
            </a:pPr>
            <a:r>
              <a:rPr dirty="0" sz="1800">
                <a:latin typeface="Meiryo UI"/>
                <a:cs typeface="Meiryo UI"/>
              </a:rPr>
              <a:t>人材</a:t>
            </a:r>
            <a:r>
              <a:rPr dirty="0" sz="1800" spc="-5">
                <a:latin typeface="Meiryo UI"/>
                <a:cs typeface="Meiryo UI"/>
              </a:rPr>
              <a:t>の</a:t>
            </a:r>
            <a:r>
              <a:rPr dirty="0" sz="1800">
                <a:latin typeface="Meiryo UI"/>
                <a:cs typeface="Meiryo UI"/>
              </a:rPr>
              <a:t>就業ニ</a:t>
            </a:r>
            <a:r>
              <a:rPr dirty="0" sz="1800" spc="-10">
                <a:latin typeface="Meiryo UI"/>
                <a:cs typeface="Meiryo UI"/>
              </a:rPr>
              <a:t>ーズ</a:t>
            </a:r>
            <a:r>
              <a:rPr dirty="0" sz="1800" spc="-55">
                <a:latin typeface="Meiryo UI"/>
                <a:cs typeface="Meiryo UI"/>
              </a:rPr>
              <a:t>・</a:t>
            </a:r>
            <a:r>
              <a:rPr dirty="0" sz="1800">
                <a:latin typeface="Meiryo UI"/>
                <a:cs typeface="Meiryo UI"/>
              </a:rPr>
              <a:t>価値観や </a:t>
            </a:r>
            <a:r>
              <a:rPr dirty="0" sz="1800">
                <a:latin typeface="Meiryo UI"/>
                <a:cs typeface="Meiryo UI"/>
              </a:rPr>
              <a:t>働</a:t>
            </a:r>
            <a:r>
              <a:rPr dirty="0" sz="1800" spc="-5">
                <a:latin typeface="Meiryo UI"/>
                <a:cs typeface="Meiryo UI"/>
              </a:rPr>
              <a:t>き</a:t>
            </a:r>
            <a:r>
              <a:rPr dirty="0" sz="1800">
                <a:latin typeface="Meiryo UI"/>
                <a:cs typeface="Meiryo UI"/>
              </a:rPr>
              <a:t>方</a:t>
            </a:r>
            <a:r>
              <a:rPr dirty="0" sz="1800" spc="-5">
                <a:latin typeface="Meiryo UI"/>
                <a:cs typeface="Meiryo UI"/>
              </a:rPr>
              <a:t>も</a:t>
            </a:r>
            <a:r>
              <a:rPr dirty="0" sz="1800">
                <a:latin typeface="Meiryo UI"/>
                <a:cs typeface="Meiryo UI"/>
              </a:rPr>
              <a:t>多様化</a:t>
            </a:r>
            <a:endParaRPr sz="1800">
              <a:latin typeface="Meiryo UI"/>
              <a:cs typeface="Meiryo U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500883" y="2508504"/>
            <a:ext cx="5038725" cy="295910"/>
            <a:chOff x="2500883" y="2508504"/>
            <a:chExt cx="5038725" cy="295910"/>
          </a:xfrm>
        </p:grpSpPr>
        <p:sp>
          <p:nvSpPr>
            <p:cNvPr id="18" name="object 18"/>
            <p:cNvSpPr/>
            <p:nvPr/>
          </p:nvSpPr>
          <p:spPr>
            <a:xfrm>
              <a:off x="2505455" y="2513076"/>
              <a:ext cx="5029200" cy="287020"/>
            </a:xfrm>
            <a:custGeom>
              <a:avLst/>
              <a:gdLst/>
              <a:ahLst/>
              <a:cxnLst/>
              <a:rect l="l" t="t" r="r" b="b"/>
              <a:pathLst>
                <a:path w="5029200" h="287019">
                  <a:moveTo>
                    <a:pt x="5029200" y="0"/>
                  </a:moveTo>
                  <a:lnTo>
                    <a:pt x="0" y="0"/>
                  </a:lnTo>
                  <a:lnTo>
                    <a:pt x="2514600" y="286512"/>
                  </a:lnTo>
                  <a:lnTo>
                    <a:pt x="5029200" y="0"/>
                  </a:lnTo>
                  <a:close/>
                </a:path>
              </a:pathLst>
            </a:custGeom>
            <a:solidFill>
              <a:srgbClr val="DEDE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505455" y="2513076"/>
              <a:ext cx="5029200" cy="287020"/>
            </a:xfrm>
            <a:custGeom>
              <a:avLst/>
              <a:gdLst/>
              <a:ahLst/>
              <a:cxnLst/>
              <a:rect l="l" t="t" r="r" b="b"/>
              <a:pathLst>
                <a:path w="5029200" h="287019">
                  <a:moveTo>
                    <a:pt x="5029200" y="0"/>
                  </a:moveTo>
                  <a:lnTo>
                    <a:pt x="2514600" y="286512"/>
                  </a:lnTo>
                  <a:lnTo>
                    <a:pt x="0" y="0"/>
                  </a:lnTo>
                  <a:lnTo>
                    <a:pt x="5029200" y="0"/>
                  </a:lnTo>
                  <a:close/>
                </a:path>
              </a:pathLst>
            </a:custGeom>
            <a:ln w="9143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" name="object 20"/>
          <p:cNvGrpSpPr/>
          <p:nvPr/>
        </p:nvGrpSpPr>
        <p:grpSpPr>
          <a:xfrm>
            <a:off x="263652" y="512063"/>
            <a:ext cx="9429115" cy="1925320"/>
            <a:chOff x="263652" y="512063"/>
            <a:chExt cx="9429115" cy="1925320"/>
          </a:xfrm>
        </p:grpSpPr>
        <p:sp>
          <p:nvSpPr>
            <p:cNvPr id="21" name="object 21"/>
            <p:cNvSpPr/>
            <p:nvPr/>
          </p:nvSpPr>
          <p:spPr>
            <a:xfrm>
              <a:off x="273558" y="761238"/>
              <a:ext cx="9409430" cy="1666239"/>
            </a:xfrm>
            <a:custGeom>
              <a:avLst/>
              <a:gdLst/>
              <a:ahLst/>
              <a:cxnLst/>
              <a:rect l="l" t="t" r="r" b="b"/>
              <a:pathLst>
                <a:path w="9409430" h="1666239">
                  <a:moveTo>
                    <a:pt x="0" y="0"/>
                  </a:moveTo>
                  <a:lnTo>
                    <a:pt x="9409176" y="0"/>
                  </a:lnTo>
                  <a:lnTo>
                    <a:pt x="9409176" y="1665732"/>
                  </a:lnTo>
                  <a:lnTo>
                    <a:pt x="0" y="1665732"/>
                  </a:lnTo>
                  <a:lnTo>
                    <a:pt x="0" y="0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4084319" y="512063"/>
              <a:ext cx="1797050" cy="424180"/>
            </a:xfrm>
            <a:custGeom>
              <a:avLst/>
              <a:gdLst/>
              <a:ahLst/>
              <a:cxnLst/>
              <a:rect l="l" t="t" r="r" b="b"/>
              <a:pathLst>
                <a:path w="1797050" h="424180">
                  <a:moveTo>
                    <a:pt x="1796796" y="0"/>
                  </a:moveTo>
                  <a:lnTo>
                    <a:pt x="0" y="0"/>
                  </a:lnTo>
                  <a:lnTo>
                    <a:pt x="0" y="423672"/>
                  </a:lnTo>
                  <a:lnTo>
                    <a:pt x="1796796" y="423672"/>
                  </a:lnTo>
                  <a:lnTo>
                    <a:pt x="17967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4220795" y="527977"/>
            <a:ext cx="1524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Meiryo UI"/>
                <a:cs typeface="Meiryo UI"/>
              </a:rPr>
              <a:t>変革</a:t>
            </a:r>
            <a:r>
              <a:rPr dirty="0" sz="2400" spc="-5" b="1">
                <a:latin typeface="Meiryo UI"/>
                <a:cs typeface="Meiryo UI"/>
              </a:rPr>
              <a:t>の</a:t>
            </a:r>
            <a:r>
              <a:rPr dirty="0" sz="2400" b="1">
                <a:latin typeface="Meiryo UI"/>
                <a:cs typeface="Meiryo UI"/>
              </a:rPr>
              <a:t>時代</a:t>
            </a:r>
            <a:endParaRPr sz="2400">
              <a:latin typeface="Meiryo UI"/>
              <a:cs typeface="Meiryo U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830544" y="2948474"/>
            <a:ext cx="2428240" cy="78740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dirty="0" sz="2000" b="1">
                <a:latin typeface="Meiryo UI"/>
                <a:cs typeface="Meiryo UI"/>
              </a:rPr>
              <a:t>経営トッ</a:t>
            </a:r>
            <a:r>
              <a:rPr dirty="0" sz="2000" spc="-5" b="1">
                <a:latin typeface="Meiryo UI"/>
                <a:cs typeface="Meiryo UI"/>
              </a:rPr>
              <a:t>プ</a:t>
            </a:r>
            <a:r>
              <a:rPr dirty="0" sz="2000" b="1">
                <a:latin typeface="Meiryo UI"/>
                <a:cs typeface="Meiryo UI"/>
              </a:rPr>
              <a:t>に</a:t>
            </a:r>
            <a:r>
              <a:rPr dirty="0" sz="2000" spc="-5" b="1">
                <a:latin typeface="Meiryo UI"/>
                <a:cs typeface="Meiryo UI"/>
              </a:rPr>
              <a:t>よ</a:t>
            </a:r>
            <a:r>
              <a:rPr dirty="0" sz="2000" b="1">
                <a:latin typeface="Meiryo UI"/>
                <a:cs typeface="Meiryo UI"/>
              </a:rPr>
              <a:t>る</a:t>
            </a:r>
            <a:endParaRPr sz="2000">
              <a:latin typeface="Meiryo UI"/>
              <a:cs typeface="Meiryo UI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dirty="0" sz="2000" b="1">
                <a:latin typeface="Meiryo UI"/>
                <a:cs typeface="Meiryo UI"/>
              </a:rPr>
              <a:t>組織・企業文化</a:t>
            </a:r>
            <a:r>
              <a:rPr dirty="0" sz="2000" spc="-5" b="1">
                <a:latin typeface="Meiryo UI"/>
                <a:cs typeface="Meiryo UI"/>
              </a:rPr>
              <a:t>の</a:t>
            </a:r>
            <a:r>
              <a:rPr dirty="0" sz="2000" b="1">
                <a:latin typeface="Meiryo UI"/>
                <a:cs typeface="Meiryo UI"/>
              </a:rPr>
              <a:t>変革</a:t>
            </a:r>
            <a:endParaRPr sz="2000">
              <a:latin typeface="Meiryo UI"/>
              <a:cs typeface="Meiryo U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566916" y="3430523"/>
            <a:ext cx="407034" cy="1027430"/>
            <a:chOff x="6566916" y="3430523"/>
            <a:chExt cx="407034" cy="1027430"/>
          </a:xfrm>
        </p:grpSpPr>
        <p:sp>
          <p:nvSpPr>
            <p:cNvPr id="26" name="object 26"/>
            <p:cNvSpPr/>
            <p:nvPr/>
          </p:nvSpPr>
          <p:spPr>
            <a:xfrm>
              <a:off x="6571488" y="3435095"/>
              <a:ext cx="398145" cy="1018540"/>
            </a:xfrm>
            <a:custGeom>
              <a:avLst/>
              <a:gdLst/>
              <a:ahLst/>
              <a:cxnLst/>
              <a:rect l="l" t="t" r="r" b="b"/>
              <a:pathLst>
                <a:path w="398145" h="1018539">
                  <a:moveTo>
                    <a:pt x="198882" y="0"/>
                  </a:moveTo>
                  <a:lnTo>
                    <a:pt x="0" y="509015"/>
                  </a:lnTo>
                  <a:lnTo>
                    <a:pt x="198882" y="1018031"/>
                  </a:lnTo>
                  <a:lnTo>
                    <a:pt x="198882" y="763523"/>
                  </a:lnTo>
                  <a:lnTo>
                    <a:pt x="397764" y="763523"/>
                  </a:lnTo>
                  <a:lnTo>
                    <a:pt x="397764" y="254507"/>
                  </a:lnTo>
                  <a:lnTo>
                    <a:pt x="198882" y="254507"/>
                  </a:lnTo>
                  <a:lnTo>
                    <a:pt x="198882" y="0"/>
                  </a:lnTo>
                  <a:close/>
                </a:path>
              </a:pathLst>
            </a:custGeom>
            <a:solidFill>
              <a:srgbClr val="B3A2C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6571488" y="3435095"/>
              <a:ext cx="398145" cy="1018540"/>
            </a:xfrm>
            <a:custGeom>
              <a:avLst/>
              <a:gdLst/>
              <a:ahLst/>
              <a:cxnLst/>
              <a:rect l="l" t="t" r="r" b="b"/>
              <a:pathLst>
                <a:path w="398145" h="1018539">
                  <a:moveTo>
                    <a:pt x="397764" y="763523"/>
                  </a:moveTo>
                  <a:lnTo>
                    <a:pt x="198882" y="763523"/>
                  </a:lnTo>
                  <a:lnTo>
                    <a:pt x="198882" y="1018031"/>
                  </a:lnTo>
                  <a:lnTo>
                    <a:pt x="0" y="509015"/>
                  </a:lnTo>
                  <a:lnTo>
                    <a:pt x="198882" y="0"/>
                  </a:lnTo>
                  <a:lnTo>
                    <a:pt x="198882" y="254507"/>
                  </a:lnTo>
                  <a:lnTo>
                    <a:pt x="397764" y="254507"/>
                  </a:lnTo>
                  <a:lnTo>
                    <a:pt x="397764" y="763523"/>
                  </a:lnTo>
                  <a:close/>
                </a:path>
              </a:pathLst>
            </a:custGeom>
            <a:ln w="9144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/>
          <p:nvPr/>
        </p:nvSpPr>
        <p:spPr>
          <a:xfrm>
            <a:off x="4369308" y="3762762"/>
            <a:ext cx="1216660" cy="358140"/>
          </a:xfrm>
          <a:custGeom>
            <a:avLst/>
            <a:gdLst/>
            <a:ahLst/>
            <a:cxnLst/>
            <a:rect l="l" t="t" r="r" b="b"/>
            <a:pathLst>
              <a:path w="1216660" h="358139">
                <a:moveTo>
                  <a:pt x="608076" y="0"/>
                </a:moveTo>
                <a:lnTo>
                  <a:pt x="0" y="106083"/>
                </a:lnTo>
                <a:lnTo>
                  <a:pt x="304038" y="106083"/>
                </a:lnTo>
                <a:lnTo>
                  <a:pt x="304038" y="252044"/>
                </a:lnTo>
                <a:lnTo>
                  <a:pt x="0" y="252044"/>
                </a:lnTo>
                <a:lnTo>
                  <a:pt x="608076" y="358140"/>
                </a:lnTo>
                <a:lnTo>
                  <a:pt x="1216152" y="252044"/>
                </a:lnTo>
                <a:lnTo>
                  <a:pt x="912113" y="252044"/>
                </a:lnTo>
                <a:lnTo>
                  <a:pt x="912113" y="106083"/>
                </a:lnTo>
                <a:lnTo>
                  <a:pt x="1216152" y="106083"/>
                </a:lnTo>
                <a:lnTo>
                  <a:pt x="608076" y="0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9" name="object 29"/>
          <p:cNvGrpSpPr/>
          <p:nvPr/>
        </p:nvGrpSpPr>
        <p:grpSpPr>
          <a:xfrm>
            <a:off x="327596" y="3430333"/>
            <a:ext cx="7140575" cy="2676525"/>
            <a:chOff x="327596" y="3430333"/>
            <a:chExt cx="7140575" cy="2676525"/>
          </a:xfrm>
        </p:grpSpPr>
        <p:sp>
          <p:nvSpPr>
            <p:cNvPr id="30" name="object 30"/>
            <p:cNvSpPr/>
            <p:nvPr/>
          </p:nvSpPr>
          <p:spPr>
            <a:xfrm>
              <a:off x="3008376" y="3435096"/>
              <a:ext cx="398145" cy="951230"/>
            </a:xfrm>
            <a:custGeom>
              <a:avLst/>
              <a:gdLst/>
              <a:ahLst/>
              <a:cxnLst/>
              <a:rect l="l" t="t" r="r" b="b"/>
              <a:pathLst>
                <a:path w="398145" h="951229">
                  <a:moveTo>
                    <a:pt x="198882" y="0"/>
                  </a:moveTo>
                  <a:lnTo>
                    <a:pt x="198882" y="237743"/>
                  </a:lnTo>
                  <a:lnTo>
                    <a:pt x="0" y="237743"/>
                  </a:lnTo>
                  <a:lnTo>
                    <a:pt x="0" y="713231"/>
                  </a:lnTo>
                  <a:lnTo>
                    <a:pt x="198882" y="713231"/>
                  </a:lnTo>
                  <a:lnTo>
                    <a:pt x="198882" y="950975"/>
                  </a:lnTo>
                  <a:lnTo>
                    <a:pt x="397764" y="475487"/>
                  </a:lnTo>
                  <a:lnTo>
                    <a:pt x="198882" y="0"/>
                  </a:lnTo>
                  <a:close/>
                </a:path>
              </a:pathLst>
            </a:custGeom>
            <a:solidFill>
              <a:srgbClr val="B3A2C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3008376" y="3435096"/>
              <a:ext cx="398145" cy="951230"/>
            </a:xfrm>
            <a:custGeom>
              <a:avLst/>
              <a:gdLst/>
              <a:ahLst/>
              <a:cxnLst/>
              <a:rect l="l" t="t" r="r" b="b"/>
              <a:pathLst>
                <a:path w="398145" h="951229">
                  <a:moveTo>
                    <a:pt x="0" y="237743"/>
                  </a:moveTo>
                  <a:lnTo>
                    <a:pt x="198882" y="237743"/>
                  </a:lnTo>
                  <a:lnTo>
                    <a:pt x="198882" y="0"/>
                  </a:lnTo>
                  <a:lnTo>
                    <a:pt x="397764" y="475487"/>
                  </a:lnTo>
                  <a:lnTo>
                    <a:pt x="198882" y="950975"/>
                  </a:lnTo>
                  <a:lnTo>
                    <a:pt x="198882" y="713231"/>
                  </a:lnTo>
                  <a:lnTo>
                    <a:pt x="0" y="713231"/>
                  </a:lnTo>
                  <a:lnTo>
                    <a:pt x="0" y="237743"/>
                  </a:lnTo>
                  <a:close/>
                </a:path>
              </a:pathLst>
            </a:custGeom>
            <a:ln w="9144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2432304" y="5085588"/>
              <a:ext cx="5031105" cy="287020"/>
            </a:xfrm>
            <a:custGeom>
              <a:avLst/>
              <a:gdLst/>
              <a:ahLst/>
              <a:cxnLst/>
              <a:rect l="l" t="t" r="r" b="b"/>
              <a:pathLst>
                <a:path w="5031105" h="287020">
                  <a:moveTo>
                    <a:pt x="5030724" y="0"/>
                  </a:moveTo>
                  <a:lnTo>
                    <a:pt x="0" y="0"/>
                  </a:lnTo>
                  <a:lnTo>
                    <a:pt x="2515362" y="286512"/>
                  </a:lnTo>
                  <a:lnTo>
                    <a:pt x="5030724" y="0"/>
                  </a:lnTo>
                  <a:close/>
                </a:path>
              </a:pathLst>
            </a:custGeom>
            <a:solidFill>
              <a:srgbClr val="DEDE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2432304" y="5085588"/>
              <a:ext cx="5031105" cy="287020"/>
            </a:xfrm>
            <a:custGeom>
              <a:avLst/>
              <a:gdLst/>
              <a:ahLst/>
              <a:cxnLst/>
              <a:rect l="l" t="t" r="r" b="b"/>
              <a:pathLst>
                <a:path w="5031105" h="287020">
                  <a:moveTo>
                    <a:pt x="5030724" y="0"/>
                  </a:moveTo>
                  <a:lnTo>
                    <a:pt x="2515362" y="286512"/>
                  </a:lnTo>
                  <a:lnTo>
                    <a:pt x="0" y="0"/>
                  </a:lnTo>
                  <a:lnTo>
                    <a:pt x="5030724" y="0"/>
                  </a:lnTo>
                  <a:close/>
                </a:path>
              </a:pathLst>
            </a:custGeom>
            <a:ln w="9144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340614" y="5229606"/>
              <a:ext cx="4186554" cy="864235"/>
            </a:xfrm>
            <a:custGeom>
              <a:avLst/>
              <a:gdLst/>
              <a:ahLst/>
              <a:cxnLst/>
              <a:rect l="l" t="t" r="r" b="b"/>
              <a:pathLst>
                <a:path w="4186554" h="864235">
                  <a:moveTo>
                    <a:pt x="2093214" y="0"/>
                  </a:moveTo>
                  <a:lnTo>
                    <a:pt x="2018136" y="272"/>
                  </a:lnTo>
                  <a:lnTo>
                    <a:pt x="1943724" y="1084"/>
                  </a:lnTo>
                  <a:lnTo>
                    <a:pt x="1870021" y="2427"/>
                  </a:lnTo>
                  <a:lnTo>
                    <a:pt x="1797072" y="4290"/>
                  </a:lnTo>
                  <a:lnTo>
                    <a:pt x="1724920" y="6665"/>
                  </a:lnTo>
                  <a:lnTo>
                    <a:pt x="1653610" y="9543"/>
                  </a:lnTo>
                  <a:lnTo>
                    <a:pt x="1583187" y="12915"/>
                  </a:lnTo>
                  <a:lnTo>
                    <a:pt x="1513694" y="16771"/>
                  </a:lnTo>
                  <a:lnTo>
                    <a:pt x="1445177" y="21103"/>
                  </a:lnTo>
                  <a:lnTo>
                    <a:pt x="1377678" y="25901"/>
                  </a:lnTo>
                  <a:lnTo>
                    <a:pt x="1311243" y="31156"/>
                  </a:lnTo>
                  <a:lnTo>
                    <a:pt x="1245915" y="36859"/>
                  </a:lnTo>
                  <a:lnTo>
                    <a:pt x="1181740" y="43001"/>
                  </a:lnTo>
                  <a:lnTo>
                    <a:pt x="1118761" y="49572"/>
                  </a:lnTo>
                  <a:lnTo>
                    <a:pt x="1057022" y="56564"/>
                  </a:lnTo>
                  <a:lnTo>
                    <a:pt x="996568" y="63968"/>
                  </a:lnTo>
                  <a:lnTo>
                    <a:pt x="937444" y="71773"/>
                  </a:lnTo>
                  <a:lnTo>
                    <a:pt x="879692" y="79972"/>
                  </a:lnTo>
                  <a:lnTo>
                    <a:pt x="823359" y="88555"/>
                  </a:lnTo>
                  <a:lnTo>
                    <a:pt x="768487" y="97513"/>
                  </a:lnTo>
                  <a:lnTo>
                    <a:pt x="715121" y="106836"/>
                  </a:lnTo>
                  <a:lnTo>
                    <a:pt x="663306" y="116516"/>
                  </a:lnTo>
                  <a:lnTo>
                    <a:pt x="613086" y="126544"/>
                  </a:lnTo>
                  <a:lnTo>
                    <a:pt x="564504" y="136910"/>
                  </a:lnTo>
                  <a:lnTo>
                    <a:pt x="517606" y="147605"/>
                  </a:lnTo>
                  <a:lnTo>
                    <a:pt x="472436" y="158620"/>
                  </a:lnTo>
                  <a:lnTo>
                    <a:pt x="429037" y="169946"/>
                  </a:lnTo>
                  <a:lnTo>
                    <a:pt x="387455" y="181573"/>
                  </a:lnTo>
                  <a:lnTo>
                    <a:pt x="347732" y="193493"/>
                  </a:lnTo>
                  <a:lnTo>
                    <a:pt x="309915" y="205697"/>
                  </a:lnTo>
                  <a:lnTo>
                    <a:pt x="240171" y="230919"/>
                  </a:lnTo>
                  <a:lnTo>
                    <a:pt x="178577" y="257164"/>
                  </a:lnTo>
                  <a:lnTo>
                    <a:pt x="125488" y="284361"/>
                  </a:lnTo>
                  <a:lnTo>
                    <a:pt x="81257" y="312436"/>
                  </a:lnTo>
                  <a:lnTo>
                    <a:pt x="46238" y="341316"/>
                  </a:lnTo>
                  <a:lnTo>
                    <a:pt x="20786" y="370927"/>
                  </a:lnTo>
                  <a:lnTo>
                    <a:pt x="1321" y="416557"/>
                  </a:lnTo>
                  <a:lnTo>
                    <a:pt x="0" y="432054"/>
                  </a:lnTo>
                  <a:lnTo>
                    <a:pt x="1321" y="447550"/>
                  </a:lnTo>
                  <a:lnTo>
                    <a:pt x="20786" y="493180"/>
                  </a:lnTo>
                  <a:lnTo>
                    <a:pt x="46238" y="522791"/>
                  </a:lnTo>
                  <a:lnTo>
                    <a:pt x="81257" y="551671"/>
                  </a:lnTo>
                  <a:lnTo>
                    <a:pt x="125488" y="579746"/>
                  </a:lnTo>
                  <a:lnTo>
                    <a:pt x="178577" y="606943"/>
                  </a:lnTo>
                  <a:lnTo>
                    <a:pt x="240171" y="633188"/>
                  </a:lnTo>
                  <a:lnTo>
                    <a:pt x="309915" y="658410"/>
                  </a:lnTo>
                  <a:lnTo>
                    <a:pt x="347732" y="670614"/>
                  </a:lnTo>
                  <a:lnTo>
                    <a:pt x="387455" y="682534"/>
                  </a:lnTo>
                  <a:lnTo>
                    <a:pt x="429037" y="694161"/>
                  </a:lnTo>
                  <a:lnTo>
                    <a:pt x="472436" y="705487"/>
                  </a:lnTo>
                  <a:lnTo>
                    <a:pt x="517606" y="716502"/>
                  </a:lnTo>
                  <a:lnTo>
                    <a:pt x="564504" y="727197"/>
                  </a:lnTo>
                  <a:lnTo>
                    <a:pt x="613086" y="737563"/>
                  </a:lnTo>
                  <a:lnTo>
                    <a:pt x="663306" y="747591"/>
                  </a:lnTo>
                  <a:lnTo>
                    <a:pt x="715121" y="757271"/>
                  </a:lnTo>
                  <a:lnTo>
                    <a:pt x="768487" y="766594"/>
                  </a:lnTo>
                  <a:lnTo>
                    <a:pt x="823359" y="775552"/>
                  </a:lnTo>
                  <a:lnTo>
                    <a:pt x="879692" y="784135"/>
                  </a:lnTo>
                  <a:lnTo>
                    <a:pt x="937444" y="792334"/>
                  </a:lnTo>
                  <a:lnTo>
                    <a:pt x="996568" y="800139"/>
                  </a:lnTo>
                  <a:lnTo>
                    <a:pt x="1057022" y="807543"/>
                  </a:lnTo>
                  <a:lnTo>
                    <a:pt x="1118761" y="814535"/>
                  </a:lnTo>
                  <a:lnTo>
                    <a:pt x="1181740" y="821106"/>
                  </a:lnTo>
                  <a:lnTo>
                    <a:pt x="1245915" y="827248"/>
                  </a:lnTo>
                  <a:lnTo>
                    <a:pt x="1311243" y="832951"/>
                  </a:lnTo>
                  <a:lnTo>
                    <a:pt x="1377678" y="838206"/>
                  </a:lnTo>
                  <a:lnTo>
                    <a:pt x="1445177" y="843004"/>
                  </a:lnTo>
                  <a:lnTo>
                    <a:pt x="1513694" y="847336"/>
                  </a:lnTo>
                  <a:lnTo>
                    <a:pt x="1583187" y="851192"/>
                  </a:lnTo>
                  <a:lnTo>
                    <a:pt x="1653610" y="854564"/>
                  </a:lnTo>
                  <a:lnTo>
                    <a:pt x="1724920" y="857442"/>
                  </a:lnTo>
                  <a:lnTo>
                    <a:pt x="1797072" y="859817"/>
                  </a:lnTo>
                  <a:lnTo>
                    <a:pt x="1870021" y="861680"/>
                  </a:lnTo>
                  <a:lnTo>
                    <a:pt x="1943724" y="863023"/>
                  </a:lnTo>
                  <a:lnTo>
                    <a:pt x="2018136" y="863835"/>
                  </a:lnTo>
                  <a:lnTo>
                    <a:pt x="2093214" y="864108"/>
                  </a:lnTo>
                  <a:lnTo>
                    <a:pt x="2168291" y="863835"/>
                  </a:lnTo>
                  <a:lnTo>
                    <a:pt x="2242703" y="863023"/>
                  </a:lnTo>
                  <a:lnTo>
                    <a:pt x="2316406" y="861680"/>
                  </a:lnTo>
                  <a:lnTo>
                    <a:pt x="2389355" y="859817"/>
                  </a:lnTo>
                  <a:lnTo>
                    <a:pt x="2461507" y="857442"/>
                  </a:lnTo>
                  <a:lnTo>
                    <a:pt x="2532817" y="854564"/>
                  </a:lnTo>
                  <a:lnTo>
                    <a:pt x="2603240" y="851192"/>
                  </a:lnTo>
                  <a:lnTo>
                    <a:pt x="2672733" y="847336"/>
                  </a:lnTo>
                  <a:lnTo>
                    <a:pt x="2741250" y="843004"/>
                  </a:lnTo>
                  <a:lnTo>
                    <a:pt x="2808749" y="838206"/>
                  </a:lnTo>
                  <a:lnTo>
                    <a:pt x="2875184" y="832951"/>
                  </a:lnTo>
                  <a:lnTo>
                    <a:pt x="2940512" y="827248"/>
                  </a:lnTo>
                  <a:lnTo>
                    <a:pt x="3004687" y="821106"/>
                  </a:lnTo>
                  <a:lnTo>
                    <a:pt x="3067666" y="814535"/>
                  </a:lnTo>
                  <a:lnTo>
                    <a:pt x="3129405" y="807543"/>
                  </a:lnTo>
                  <a:lnTo>
                    <a:pt x="3189859" y="800139"/>
                  </a:lnTo>
                  <a:lnTo>
                    <a:pt x="3248983" y="792334"/>
                  </a:lnTo>
                  <a:lnTo>
                    <a:pt x="3306735" y="784135"/>
                  </a:lnTo>
                  <a:lnTo>
                    <a:pt x="3363068" y="775552"/>
                  </a:lnTo>
                  <a:lnTo>
                    <a:pt x="3417940" y="766594"/>
                  </a:lnTo>
                  <a:lnTo>
                    <a:pt x="3471306" y="757271"/>
                  </a:lnTo>
                  <a:lnTo>
                    <a:pt x="3523121" y="747591"/>
                  </a:lnTo>
                  <a:lnTo>
                    <a:pt x="3573341" y="737563"/>
                  </a:lnTo>
                  <a:lnTo>
                    <a:pt x="3621923" y="727197"/>
                  </a:lnTo>
                  <a:lnTo>
                    <a:pt x="3668821" y="716502"/>
                  </a:lnTo>
                  <a:lnTo>
                    <a:pt x="3713991" y="705487"/>
                  </a:lnTo>
                  <a:lnTo>
                    <a:pt x="3757390" y="694161"/>
                  </a:lnTo>
                  <a:lnTo>
                    <a:pt x="3798972" y="682534"/>
                  </a:lnTo>
                  <a:lnTo>
                    <a:pt x="3838695" y="670614"/>
                  </a:lnTo>
                  <a:lnTo>
                    <a:pt x="3876512" y="658410"/>
                  </a:lnTo>
                  <a:lnTo>
                    <a:pt x="3946256" y="633188"/>
                  </a:lnTo>
                  <a:lnTo>
                    <a:pt x="4007850" y="606943"/>
                  </a:lnTo>
                  <a:lnTo>
                    <a:pt x="4060939" y="579746"/>
                  </a:lnTo>
                  <a:lnTo>
                    <a:pt x="4105170" y="551671"/>
                  </a:lnTo>
                  <a:lnTo>
                    <a:pt x="4140189" y="522791"/>
                  </a:lnTo>
                  <a:lnTo>
                    <a:pt x="4165641" y="493180"/>
                  </a:lnTo>
                  <a:lnTo>
                    <a:pt x="4185106" y="447550"/>
                  </a:lnTo>
                  <a:lnTo>
                    <a:pt x="4186428" y="432054"/>
                  </a:lnTo>
                  <a:lnTo>
                    <a:pt x="4185106" y="416557"/>
                  </a:lnTo>
                  <a:lnTo>
                    <a:pt x="4165641" y="370927"/>
                  </a:lnTo>
                  <a:lnTo>
                    <a:pt x="4140189" y="341316"/>
                  </a:lnTo>
                  <a:lnTo>
                    <a:pt x="4105170" y="312436"/>
                  </a:lnTo>
                  <a:lnTo>
                    <a:pt x="4060939" y="284361"/>
                  </a:lnTo>
                  <a:lnTo>
                    <a:pt x="4007850" y="257164"/>
                  </a:lnTo>
                  <a:lnTo>
                    <a:pt x="3946256" y="230919"/>
                  </a:lnTo>
                  <a:lnTo>
                    <a:pt x="3876512" y="205697"/>
                  </a:lnTo>
                  <a:lnTo>
                    <a:pt x="3838695" y="193493"/>
                  </a:lnTo>
                  <a:lnTo>
                    <a:pt x="3798972" y="181573"/>
                  </a:lnTo>
                  <a:lnTo>
                    <a:pt x="3757390" y="169946"/>
                  </a:lnTo>
                  <a:lnTo>
                    <a:pt x="3713991" y="158620"/>
                  </a:lnTo>
                  <a:lnTo>
                    <a:pt x="3668821" y="147605"/>
                  </a:lnTo>
                  <a:lnTo>
                    <a:pt x="3621923" y="136910"/>
                  </a:lnTo>
                  <a:lnTo>
                    <a:pt x="3573341" y="126544"/>
                  </a:lnTo>
                  <a:lnTo>
                    <a:pt x="3523121" y="116516"/>
                  </a:lnTo>
                  <a:lnTo>
                    <a:pt x="3471306" y="106836"/>
                  </a:lnTo>
                  <a:lnTo>
                    <a:pt x="3417940" y="97513"/>
                  </a:lnTo>
                  <a:lnTo>
                    <a:pt x="3363068" y="88555"/>
                  </a:lnTo>
                  <a:lnTo>
                    <a:pt x="3306735" y="79972"/>
                  </a:lnTo>
                  <a:lnTo>
                    <a:pt x="3248983" y="71773"/>
                  </a:lnTo>
                  <a:lnTo>
                    <a:pt x="3189859" y="63968"/>
                  </a:lnTo>
                  <a:lnTo>
                    <a:pt x="3129405" y="56564"/>
                  </a:lnTo>
                  <a:lnTo>
                    <a:pt x="3067666" y="49572"/>
                  </a:lnTo>
                  <a:lnTo>
                    <a:pt x="3004687" y="43001"/>
                  </a:lnTo>
                  <a:lnTo>
                    <a:pt x="2940512" y="36859"/>
                  </a:lnTo>
                  <a:lnTo>
                    <a:pt x="2875184" y="31156"/>
                  </a:lnTo>
                  <a:lnTo>
                    <a:pt x="2808749" y="25901"/>
                  </a:lnTo>
                  <a:lnTo>
                    <a:pt x="2741250" y="21103"/>
                  </a:lnTo>
                  <a:lnTo>
                    <a:pt x="2672733" y="16771"/>
                  </a:lnTo>
                  <a:lnTo>
                    <a:pt x="2603240" y="12915"/>
                  </a:lnTo>
                  <a:lnTo>
                    <a:pt x="2532817" y="9543"/>
                  </a:lnTo>
                  <a:lnTo>
                    <a:pt x="2461507" y="6665"/>
                  </a:lnTo>
                  <a:lnTo>
                    <a:pt x="2389355" y="4290"/>
                  </a:lnTo>
                  <a:lnTo>
                    <a:pt x="2316406" y="2427"/>
                  </a:lnTo>
                  <a:lnTo>
                    <a:pt x="2242703" y="1084"/>
                  </a:lnTo>
                  <a:lnTo>
                    <a:pt x="2168291" y="272"/>
                  </a:lnTo>
                  <a:lnTo>
                    <a:pt x="209321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340614" y="5229606"/>
              <a:ext cx="4186554" cy="864235"/>
            </a:xfrm>
            <a:custGeom>
              <a:avLst/>
              <a:gdLst/>
              <a:ahLst/>
              <a:cxnLst/>
              <a:rect l="l" t="t" r="r" b="b"/>
              <a:pathLst>
                <a:path w="4186554" h="864235">
                  <a:moveTo>
                    <a:pt x="0" y="432054"/>
                  </a:moveTo>
                  <a:lnTo>
                    <a:pt x="11758" y="385985"/>
                  </a:lnTo>
                  <a:lnTo>
                    <a:pt x="46238" y="341316"/>
                  </a:lnTo>
                  <a:lnTo>
                    <a:pt x="81257" y="312436"/>
                  </a:lnTo>
                  <a:lnTo>
                    <a:pt x="125488" y="284361"/>
                  </a:lnTo>
                  <a:lnTo>
                    <a:pt x="178577" y="257164"/>
                  </a:lnTo>
                  <a:lnTo>
                    <a:pt x="240171" y="230919"/>
                  </a:lnTo>
                  <a:lnTo>
                    <a:pt x="309915" y="205697"/>
                  </a:lnTo>
                  <a:lnTo>
                    <a:pt x="347732" y="193493"/>
                  </a:lnTo>
                  <a:lnTo>
                    <a:pt x="387455" y="181573"/>
                  </a:lnTo>
                  <a:lnTo>
                    <a:pt x="429037" y="169946"/>
                  </a:lnTo>
                  <a:lnTo>
                    <a:pt x="472436" y="158620"/>
                  </a:lnTo>
                  <a:lnTo>
                    <a:pt x="517606" y="147605"/>
                  </a:lnTo>
                  <a:lnTo>
                    <a:pt x="564504" y="136910"/>
                  </a:lnTo>
                  <a:lnTo>
                    <a:pt x="613086" y="126544"/>
                  </a:lnTo>
                  <a:lnTo>
                    <a:pt x="663306" y="116516"/>
                  </a:lnTo>
                  <a:lnTo>
                    <a:pt x="715121" y="106836"/>
                  </a:lnTo>
                  <a:lnTo>
                    <a:pt x="768487" y="97513"/>
                  </a:lnTo>
                  <a:lnTo>
                    <a:pt x="823359" y="88555"/>
                  </a:lnTo>
                  <a:lnTo>
                    <a:pt x="879692" y="79972"/>
                  </a:lnTo>
                  <a:lnTo>
                    <a:pt x="937444" y="71773"/>
                  </a:lnTo>
                  <a:lnTo>
                    <a:pt x="996568" y="63968"/>
                  </a:lnTo>
                  <a:lnTo>
                    <a:pt x="1057022" y="56564"/>
                  </a:lnTo>
                  <a:lnTo>
                    <a:pt x="1118761" y="49572"/>
                  </a:lnTo>
                  <a:lnTo>
                    <a:pt x="1181740" y="43001"/>
                  </a:lnTo>
                  <a:lnTo>
                    <a:pt x="1245915" y="36859"/>
                  </a:lnTo>
                  <a:lnTo>
                    <a:pt x="1311243" y="31156"/>
                  </a:lnTo>
                  <a:lnTo>
                    <a:pt x="1377678" y="25901"/>
                  </a:lnTo>
                  <a:lnTo>
                    <a:pt x="1445177" y="21103"/>
                  </a:lnTo>
                  <a:lnTo>
                    <a:pt x="1513694" y="16771"/>
                  </a:lnTo>
                  <a:lnTo>
                    <a:pt x="1583187" y="12915"/>
                  </a:lnTo>
                  <a:lnTo>
                    <a:pt x="1653610" y="9543"/>
                  </a:lnTo>
                  <a:lnTo>
                    <a:pt x="1724920" y="6665"/>
                  </a:lnTo>
                  <a:lnTo>
                    <a:pt x="1797072" y="4290"/>
                  </a:lnTo>
                  <a:lnTo>
                    <a:pt x="1870021" y="2427"/>
                  </a:lnTo>
                  <a:lnTo>
                    <a:pt x="1943724" y="1084"/>
                  </a:lnTo>
                  <a:lnTo>
                    <a:pt x="2018136" y="272"/>
                  </a:lnTo>
                  <a:lnTo>
                    <a:pt x="2093214" y="0"/>
                  </a:lnTo>
                  <a:lnTo>
                    <a:pt x="2168291" y="272"/>
                  </a:lnTo>
                  <a:lnTo>
                    <a:pt x="2242703" y="1084"/>
                  </a:lnTo>
                  <a:lnTo>
                    <a:pt x="2316406" y="2427"/>
                  </a:lnTo>
                  <a:lnTo>
                    <a:pt x="2389355" y="4290"/>
                  </a:lnTo>
                  <a:lnTo>
                    <a:pt x="2461507" y="6665"/>
                  </a:lnTo>
                  <a:lnTo>
                    <a:pt x="2532817" y="9543"/>
                  </a:lnTo>
                  <a:lnTo>
                    <a:pt x="2603240" y="12915"/>
                  </a:lnTo>
                  <a:lnTo>
                    <a:pt x="2672733" y="16771"/>
                  </a:lnTo>
                  <a:lnTo>
                    <a:pt x="2741250" y="21103"/>
                  </a:lnTo>
                  <a:lnTo>
                    <a:pt x="2808749" y="25901"/>
                  </a:lnTo>
                  <a:lnTo>
                    <a:pt x="2875184" y="31156"/>
                  </a:lnTo>
                  <a:lnTo>
                    <a:pt x="2940512" y="36859"/>
                  </a:lnTo>
                  <a:lnTo>
                    <a:pt x="3004687" y="43001"/>
                  </a:lnTo>
                  <a:lnTo>
                    <a:pt x="3067666" y="49572"/>
                  </a:lnTo>
                  <a:lnTo>
                    <a:pt x="3129405" y="56564"/>
                  </a:lnTo>
                  <a:lnTo>
                    <a:pt x="3189859" y="63968"/>
                  </a:lnTo>
                  <a:lnTo>
                    <a:pt x="3248983" y="71773"/>
                  </a:lnTo>
                  <a:lnTo>
                    <a:pt x="3306735" y="79972"/>
                  </a:lnTo>
                  <a:lnTo>
                    <a:pt x="3363068" y="88555"/>
                  </a:lnTo>
                  <a:lnTo>
                    <a:pt x="3417940" y="97513"/>
                  </a:lnTo>
                  <a:lnTo>
                    <a:pt x="3471306" y="106836"/>
                  </a:lnTo>
                  <a:lnTo>
                    <a:pt x="3523121" y="116516"/>
                  </a:lnTo>
                  <a:lnTo>
                    <a:pt x="3573341" y="126544"/>
                  </a:lnTo>
                  <a:lnTo>
                    <a:pt x="3621923" y="136910"/>
                  </a:lnTo>
                  <a:lnTo>
                    <a:pt x="3668821" y="147605"/>
                  </a:lnTo>
                  <a:lnTo>
                    <a:pt x="3713991" y="158620"/>
                  </a:lnTo>
                  <a:lnTo>
                    <a:pt x="3757390" y="169946"/>
                  </a:lnTo>
                  <a:lnTo>
                    <a:pt x="3798972" y="181573"/>
                  </a:lnTo>
                  <a:lnTo>
                    <a:pt x="3838695" y="193493"/>
                  </a:lnTo>
                  <a:lnTo>
                    <a:pt x="3876512" y="205697"/>
                  </a:lnTo>
                  <a:lnTo>
                    <a:pt x="3946256" y="230919"/>
                  </a:lnTo>
                  <a:lnTo>
                    <a:pt x="4007850" y="257164"/>
                  </a:lnTo>
                  <a:lnTo>
                    <a:pt x="4060939" y="284361"/>
                  </a:lnTo>
                  <a:lnTo>
                    <a:pt x="4105170" y="312436"/>
                  </a:lnTo>
                  <a:lnTo>
                    <a:pt x="4140189" y="341316"/>
                  </a:lnTo>
                  <a:lnTo>
                    <a:pt x="4165641" y="370927"/>
                  </a:lnTo>
                  <a:lnTo>
                    <a:pt x="4185106" y="416557"/>
                  </a:lnTo>
                  <a:lnTo>
                    <a:pt x="4186428" y="432054"/>
                  </a:lnTo>
                  <a:lnTo>
                    <a:pt x="4185106" y="447550"/>
                  </a:lnTo>
                  <a:lnTo>
                    <a:pt x="4165641" y="493180"/>
                  </a:lnTo>
                  <a:lnTo>
                    <a:pt x="4140189" y="522791"/>
                  </a:lnTo>
                  <a:lnTo>
                    <a:pt x="4105170" y="551671"/>
                  </a:lnTo>
                  <a:lnTo>
                    <a:pt x="4060939" y="579746"/>
                  </a:lnTo>
                  <a:lnTo>
                    <a:pt x="4007850" y="606943"/>
                  </a:lnTo>
                  <a:lnTo>
                    <a:pt x="3946256" y="633188"/>
                  </a:lnTo>
                  <a:lnTo>
                    <a:pt x="3876512" y="658410"/>
                  </a:lnTo>
                  <a:lnTo>
                    <a:pt x="3838695" y="670614"/>
                  </a:lnTo>
                  <a:lnTo>
                    <a:pt x="3798972" y="682534"/>
                  </a:lnTo>
                  <a:lnTo>
                    <a:pt x="3757390" y="694161"/>
                  </a:lnTo>
                  <a:lnTo>
                    <a:pt x="3713991" y="705487"/>
                  </a:lnTo>
                  <a:lnTo>
                    <a:pt x="3668821" y="716502"/>
                  </a:lnTo>
                  <a:lnTo>
                    <a:pt x="3621923" y="727197"/>
                  </a:lnTo>
                  <a:lnTo>
                    <a:pt x="3573341" y="737563"/>
                  </a:lnTo>
                  <a:lnTo>
                    <a:pt x="3523121" y="747591"/>
                  </a:lnTo>
                  <a:lnTo>
                    <a:pt x="3471306" y="757271"/>
                  </a:lnTo>
                  <a:lnTo>
                    <a:pt x="3417940" y="766594"/>
                  </a:lnTo>
                  <a:lnTo>
                    <a:pt x="3363068" y="775552"/>
                  </a:lnTo>
                  <a:lnTo>
                    <a:pt x="3306735" y="784135"/>
                  </a:lnTo>
                  <a:lnTo>
                    <a:pt x="3248983" y="792334"/>
                  </a:lnTo>
                  <a:lnTo>
                    <a:pt x="3189859" y="800139"/>
                  </a:lnTo>
                  <a:lnTo>
                    <a:pt x="3129405" y="807543"/>
                  </a:lnTo>
                  <a:lnTo>
                    <a:pt x="3067666" y="814535"/>
                  </a:lnTo>
                  <a:lnTo>
                    <a:pt x="3004687" y="821106"/>
                  </a:lnTo>
                  <a:lnTo>
                    <a:pt x="2940512" y="827248"/>
                  </a:lnTo>
                  <a:lnTo>
                    <a:pt x="2875184" y="832951"/>
                  </a:lnTo>
                  <a:lnTo>
                    <a:pt x="2808749" y="838206"/>
                  </a:lnTo>
                  <a:lnTo>
                    <a:pt x="2741250" y="843004"/>
                  </a:lnTo>
                  <a:lnTo>
                    <a:pt x="2672733" y="847336"/>
                  </a:lnTo>
                  <a:lnTo>
                    <a:pt x="2603240" y="851192"/>
                  </a:lnTo>
                  <a:lnTo>
                    <a:pt x="2532817" y="854564"/>
                  </a:lnTo>
                  <a:lnTo>
                    <a:pt x="2461507" y="857442"/>
                  </a:lnTo>
                  <a:lnTo>
                    <a:pt x="2389355" y="859817"/>
                  </a:lnTo>
                  <a:lnTo>
                    <a:pt x="2316406" y="861680"/>
                  </a:lnTo>
                  <a:lnTo>
                    <a:pt x="2242703" y="863023"/>
                  </a:lnTo>
                  <a:lnTo>
                    <a:pt x="2168291" y="863835"/>
                  </a:lnTo>
                  <a:lnTo>
                    <a:pt x="2093214" y="864108"/>
                  </a:lnTo>
                  <a:lnTo>
                    <a:pt x="2018136" y="863835"/>
                  </a:lnTo>
                  <a:lnTo>
                    <a:pt x="1943724" y="863023"/>
                  </a:lnTo>
                  <a:lnTo>
                    <a:pt x="1870021" y="861680"/>
                  </a:lnTo>
                  <a:lnTo>
                    <a:pt x="1797072" y="859817"/>
                  </a:lnTo>
                  <a:lnTo>
                    <a:pt x="1724920" y="857442"/>
                  </a:lnTo>
                  <a:lnTo>
                    <a:pt x="1653610" y="854564"/>
                  </a:lnTo>
                  <a:lnTo>
                    <a:pt x="1583187" y="851192"/>
                  </a:lnTo>
                  <a:lnTo>
                    <a:pt x="1513694" y="847336"/>
                  </a:lnTo>
                  <a:lnTo>
                    <a:pt x="1445177" y="843004"/>
                  </a:lnTo>
                  <a:lnTo>
                    <a:pt x="1377678" y="838206"/>
                  </a:lnTo>
                  <a:lnTo>
                    <a:pt x="1311243" y="832951"/>
                  </a:lnTo>
                  <a:lnTo>
                    <a:pt x="1245915" y="827248"/>
                  </a:lnTo>
                  <a:lnTo>
                    <a:pt x="1181740" y="821106"/>
                  </a:lnTo>
                  <a:lnTo>
                    <a:pt x="1118761" y="814535"/>
                  </a:lnTo>
                  <a:lnTo>
                    <a:pt x="1057022" y="807543"/>
                  </a:lnTo>
                  <a:lnTo>
                    <a:pt x="996568" y="800139"/>
                  </a:lnTo>
                  <a:lnTo>
                    <a:pt x="937444" y="792334"/>
                  </a:lnTo>
                  <a:lnTo>
                    <a:pt x="879692" y="784135"/>
                  </a:lnTo>
                  <a:lnTo>
                    <a:pt x="823359" y="775552"/>
                  </a:lnTo>
                  <a:lnTo>
                    <a:pt x="768487" y="766594"/>
                  </a:lnTo>
                  <a:lnTo>
                    <a:pt x="715121" y="757271"/>
                  </a:lnTo>
                  <a:lnTo>
                    <a:pt x="663306" y="747591"/>
                  </a:lnTo>
                  <a:lnTo>
                    <a:pt x="613086" y="737563"/>
                  </a:lnTo>
                  <a:lnTo>
                    <a:pt x="564504" y="727197"/>
                  </a:lnTo>
                  <a:lnTo>
                    <a:pt x="517606" y="716502"/>
                  </a:lnTo>
                  <a:lnTo>
                    <a:pt x="472436" y="705487"/>
                  </a:lnTo>
                  <a:lnTo>
                    <a:pt x="429037" y="694161"/>
                  </a:lnTo>
                  <a:lnTo>
                    <a:pt x="387455" y="682534"/>
                  </a:lnTo>
                  <a:lnTo>
                    <a:pt x="347732" y="670614"/>
                  </a:lnTo>
                  <a:lnTo>
                    <a:pt x="309915" y="658410"/>
                  </a:lnTo>
                  <a:lnTo>
                    <a:pt x="240171" y="633188"/>
                  </a:lnTo>
                  <a:lnTo>
                    <a:pt x="178577" y="606943"/>
                  </a:lnTo>
                  <a:lnTo>
                    <a:pt x="125488" y="579746"/>
                  </a:lnTo>
                  <a:lnTo>
                    <a:pt x="81257" y="551671"/>
                  </a:lnTo>
                  <a:lnTo>
                    <a:pt x="46238" y="522791"/>
                  </a:lnTo>
                  <a:lnTo>
                    <a:pt x="20786" y="493180"/>
                  </a:lnTo>
                  <a:lnTo>
                    <a:pt x="1321" y="447550"/>
                  </a:lnTo>
                  <a:lnTo>
                    <a:pt x="0" y="432054"/>
                  </a:lnTo>
                  <a:close/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3970204" y="4092472"/>
            <a:ext cx="2072005" cy="787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6040" marR="5080" indent="-53975">
              <a:lnSpc>
                <a:spcPct val="125000"/>
              </a:lnSpc>
              <a:spcBef>
                <a:spcPts val="100"/>
              </a:spcBef>
            </a:pPr>
            <a:r>
              <a:rPr dirty="0" sz="2000" b="1">
                <a:latin typeface="Meiryo UI"/>
                <a:cs typeface="Meiryo UI"/>
              </a:rPr>
              <a:t>従業員・労働市場・ </a:t>
            </a:r>
            <a:r>
              <a:rPr dirty="0" sz="2000" b="1">
                <a:latin typeface="Meiryo UI"/>
                <a:cs typeface="Meiryo UI"/>
              </a:rPr>
              <a:t>資本市場</a:t>
            </a:r>
            <a:r>
              <a:rPr dirty="0" sz="2000" spc="-5" b="1">
                <a:latin typeface="Meiryo UI"/>
                <a:cs typeface="Meiryo UI"/>
              </a:rPr>
              <a:t>との</a:t>
            </a:r>
            <a:r>
              <a:rPr dirty="0" sz="2000" b="1">
                <a:latin typeface="Meiryo UI"/>
                <a:cs typeface="Meiryo UI"/>
              </a:rPr>
              <a:t>対話</a:t>
            </a:r>
            <a:endParaRPr sz="2000">
              <a:latin typeface="Meiryo UI"/>
              <a:cs typeface="Meiryo U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544061" y="2925311"/>
            <a:ext cx="2880360" cy="2033270"/>
          </a:xfrm>
          <a:custGeom>
            <a:avLst/>
            <a:gdLst/>
            <a:ahLst/>
            <a:cxnLst/>
            <a:rect l="l" t="t" r="r" b="b"/>
            <a:pathLst>
              <a:path w="2880360" h="2033270">
                <a:moveTo>
                  <a:pt x="0" y="338848"/>
                </a:moveTo>
                <a:lnTo>
                  <a:pt x="3093" y="292870"/>
                </a:lnTo>
                <a:lnTo>
                  <a:pt x="12103" y="248771"/>
                </a:lnTo>
                <a:lnTo>
                  <a:pt x="26627" y="206956"/>
                </a:lnTo>
                <a:lnTo>
                  <a:pt x="46261" y="167828"/>
                </a:lnTo>
                <a:lnTo>
                  <a:pt x="70601" y="131791"/>
                </a:lnTo>
                <a:lnTo>
                  <a:pt x="99244" y="99248"/>
                </a:lnTo>
                <a:lnTo>
                  <a:pt x="131785" y="70605"/>
                </a:lnTo>
                <a:lnTo>
                  <a:pt x="167822" y="46264"/>
                </a:lnTo>
                <a:lnTo>
                  <a:pt x="206950" y="26629"/>
                </a:lnTo>
                <a:lnTo>
                  <a:pt x="248767" y="12104"/>
                </a:lnTo>
                <a:lnTo>
                  <a:pt x="292867" y="3093"/>
                </a:lnTo>
                <a:lnTo>
                  <a:pt x="338848" y="0"/>
                </a:lnTo>
                <a:lnTo>
                  <a:pt x="2541524" y="0"/>
                </a:lnTo>
                <a:lnTo>
                  <a:pt x="2587502" y="3093"/>
                </a:lnTo>
                <a:lnTo>
                  <a:pt x="2631600" y="12104"/>
                </a:lnTo>
                <a:lnTo>
                  <a:pt x="2673414" y="26629"/>
                </a:lnTo>
                <a:lnTo>
                  <a:pt x="2712541" y="46264"/>
                </a:lnTo>
                <a:lnTo>
                  <a:pt x="2748576" y="70605"/>
                </a:lnTo>
                <a:lnTo>
                  <a:pt x="2781117" y="99248"/>
                </a:lnTo>
                <a:lnTo>
                  <a:pt x="2809759" y="131791"/>
                </a:lnTo>
                <a:lnTo>
                  <a:pt x="2834099" y="167828"/>
                </a:lnTo>
                <a:lnTo>
                  <a:pt x="2853732" y="206956"/>
                </a:lnTo>
                <a:lnTo>
                  <a:pt x="2868256" y="248771"/>
                </a:lnTo>
                <a:lnTo>
                  <a:pt x="2877266" y="292870"/>
                </a:lnTo>
                <a:lnTo>
                  <a:pt x="2880360" y="338848"/>
                </a:lnTo>
                <a:lnTo>
                  <a:pt x="2880360" y="1694179"/>
                </a:lnTo>
                <a:lnTo>
                  <a:pt x="2877266" y="1740158"/>
                </a:lnTo>
                <a:lnTo>
                  <a:pt x="2868256" y="1784256"/>
                </a:lnTo>
                <a:lnTo>
                  <a:pt x="2853732" y="1826070"/>
                </a:lnTo>
                <a:lnTo>
                  <a:pt x="2834099" y="1865197"/>
                </a:lnTo>
                <a:lnTo>
                  <a:pt x="2809759" y="1901232"/>
                </a:lnTo>
                <a:lnTo>
                  <a:pt x="2781117" y="1933773"/>
                </a:lnTo>
                <a:lnTo>
                  <a:pt x="2748576" y="1962415"/>
                </a:lnTo>
                <a:lnTo>
                  <a:pt x="2712541" y="1986755"/>
                </a:lnTo>
                <a:lnTo>
                  <a:pt x="2673414" y="2006388"/>
                </a:lnTo>
                <a:lnTo>
                  <a:pt x="2631600" y="2020912"/>
                </a:lnTo>
                <a:lnTo>
                  <a:pt x="2587502" y="2029922"/>
                </a:lnTo>
                <a:lnTo>
                  <a:pt x="2541524" y="2033015"/>
                </a:lnTo>
                <a:lnTo>
                  <a:pt x="338848" y="2033015"/>
                </a:lnTo>
                <a:lnTo>
                  <a:pt x="292867" y="2029922"/>
                </a:lnTo>
                <a:lnTo>
                  <a:pt x="248767" y="2020912"/>
                </a:lnTo>
                <a:lnTo>
                  <a:pt x="206950" y="2006388"/>
                </a:lnTo>
                <a:lnTo>
                  <a:pt x="167822" y="1986755"/>
                </a:lnTo>
                <a:lnTo>
                  <a:pt x="131785" y="1962415"/>
                </a:lnTo>
                <a:lnTo>
                  <a:pt x="99244" y="1933773"/>
                </a:lnTo>
                <a:lnTo>
                  <a:pt x="70601" y="1901232"/>
                </a:lnTo>
                <a:lnTo>
                  <a:pt x="46261" y="1865197"/>
                </a:lnTo>
                <a:lnTo>
                  <a:pt x="26627" y="1826070"/>
                </a:lnTo>
                <a:lnTo>
                  <a:pt x="12103" y="1784256"/>
                </a:lnTo>
                <a:lnTo>
                  <a:pt x="3093" y="1740158"/>
                </a:lnTo>
                <a:lnTo>
                  <a:pt x="0" y="1694179"/>
                </a:lnTo>
                <a:lnTo>
                  <a:pt x="0" y="338848"/>
                </a:lnTo>
                <a:close/>
              </a:path>
            </a:pathLst>
          </a:custGeom>
          <a:ln w="19812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685802" y="5464847"/>
            <a:ext cx="34963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Meiryo UI"/>
                <a:cs typeface="Meiryo UI"/>
              </a:rPr>
              <a:t>変化に対応する経営</a:t>
            </a:r>
            <a:r>
              <a:rPr dirty="0" sz="2400" spc="-5" b="1">
                <a:latin typeface="Meiryo UI"/>
                <a:cs typeface="Meiryo UI"/>
              </a:rPr>
              <a:t>の</a:t>
            </a:r>
            <a:r>
              <a:rPr dirty="0" sz="2400" b="1">
                <a:latin typeface="Meiryo UI"/>
                <a:cs typeface="Meiryo UI"/>
              </a:rPr>
              <a:t>実現</a:t>
            </a:r>
            <a:endParaRPr sz="2400">
              <a:latin typeface="Meiryo UI"/>
              <a:cs typeface="Meiryo U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5425376" y="5254688"/>
            <a:ext cx="4171315" cy="890269"/>
            <a:chOff x="5425376" y="5254688"/>
            <a:chExt cx="4171315" cy="890269"/>
          </a:xfrm>
        </p:grpSpPr>
        <p:sp>
          <p:nvSpPr>
            <p:cNvPr id="40" name="object 40"/>
            <p:cNvSpPr/>
            <p:nvPr/>
          </p:nvSpPr>
          <p:spPr>
            <a:xfrm>
              <a:off x="5438394" y="5267706"/>
              <a:ext cx="4145279" cy="864235"/>
            </a:xfrm>
            <a:custGeom>
              <a:avLst/>
              <a:gdLst/>
              <a:ahLst/>
              <a:cxnLst/>
              <a:rect l="l" t="t" r="r" b="b"/>
              <a:pathLst>
                <a:path w="4145279" h="864235">
                  <a:moveTo>
                    <a:pt x="2072639" y="0"/>
                  </a:moveTo>
                  <a:lnTo>
                    <a:pt x="1998300" y="272"/>
                  </a:lnTo>
                  <a:lnTo>
                    <a:pt x="1924620" y="1084"/>
                  </a:lnTo>
                  <a:lnTo>
                    <a:pt x="1851641" y="2427"/>
                  </a:lnTo>
                  <a:lnTo>
                    <a:pt x="1779409" y="4290"/>
                  </a:lnTo>
                  <a:lnTo>
                    <a:pt x="1707967" y="6665"/>
                  </a:lnTo>
                  <a:lnTo>
                    <a:pt x="1637358" y="9543"/>
                  </a:lnTo>
                  <a:lnTo>
                    <a:pt x="1567627" y="12915"/>
                  </a:lnTo>
                  <a:lnTo>
                    <a:pt x="1498818" y="16771"/>
                  </a:lnTo>
                  <a:lnTo>
                    <a:pt x="1430973" y="21103"/>
                  </a:lnTo>
                  <a:lnTo>
                    <a:pt x="1364138" y="25901"/>
                  </a:lnTo>
                  <a:lnTo>
                    <a:pt x="1298356" y="31156"/>
                  </a:lnTo>
                  <a:lnTo>
                    <a:pt x="1233671" y="36859"/>
                  </a:lnTo>
                  <a:lnTo>
                    <a:pt x="1170126" y="43001"/>
                  </a:lnTo>
                  <a:lnTo>
                    <a:pt x="1107766" y="49572"/>
                  </a:lnTo>
                  <a:lnTo>
                    <a:pt x="1046634" y="56564"/>
                  </a:lnTo>
                  <a:lnTo>
                    <a:pt x="986775" y="63968"/>
                  </a:lnTo>
                  <a:lnTo>
                    <a:pt x="928231" y="71773"/>
                  </a:lnTo>
                  <a:lnTo>
                    <a:pt x="871047" y="79972"/>
                  </a:lnTo>
                  <a:lnTo>
                    <a:pt x="815267" y="88555"/>
                  </a:lnTo>
                  <a:lnTo>
                    <a:pt x="760935" y="97513"/>
                  </a:lnTo>
                  <a:lnTo>
                    <a:pt x="708094" y="106836"/>
                  </a:lnTo>
                  <a:lnTo>
                    <a:pt x="656788" y="116516"/>
                  </a:lnTo>
                  <a:lnTo>
                    <a:pt x="607061" y="126544"/>
                  </a:lnTo>
                  <a:lnTo>
                    <a:pt x="558957" y="136910"/>
                  </a:lnTo>
                  <a:lnTo>
                    <a:pt x="512520" y="147605"/>
                  </a:lnTo>
                  <a:lnTo>
                    <a:pt x="467793" y="158620"/>
                  </a:lnTo>
                  <a:lnTo>
                    <a:pt x="424821" y="169946"/>
                  </a:lnTo>
                  <a:lnTo>
                    <a:pt x="383647" y="181573"/>
                  </a:lnTo>
                  <a:lnTo>
                    <a:pt x="344316" y="193493"/>
                  </a:lnTo>
                  <a:lnTo>
                    <a:pt x="306870" y="205697"/>
                  </a:lnTo>
                  <a:lnTo>
                    <a:pt x="237811" y="230919"/>
                  </a:lnTo>
                  <a:lnTo>
                    <a:pt x="176823" y="257164"/>
                  </a:lnTo>
                  <a:lnTo>
                    <a:pt x="124255" y="284361"/>
                  </a:lnTo>
                  <a:lnTo>
                    <a:pt x="80458" y="312436"/>
                  </a:lnTo>
                  <a:lnTo>
                    <a:pt x="45784" y="341316"/>
                  </a:lnTo>
                  <a:lnTo>
                    <a:pt x="20582" y="370927"/>
                  </a:lnTo>
                  <a:lnTo>
                    <a:pt x="1308" y="416557"/>
                  </a:lnTo>
                  <a:lnTo>
                    <a:pt x="0" y="432054"/>
                  </a:lnTo>
                  <a:lnTo>
                    <a:pt x="1308" y="447550"/>
                  </a:lnTo>
                  <a:lnTo>
                    <a:pt x="20582" y="493180"/>
                  </a:lnTo>
                  <a:lnTo>
                    <a:pt x="45784" y="522791"/>
                  </a:lnTo>
                  <a:lnTo>
                    <a:pt x="80458" y="551671"/>
                  </a:lnTo>
                  <a:lnTo>
                    <a:pt x="124255" y="579746"/>
                  </a:lnTo>
                  <a:lnTo>
                    <a:pt x="176823" y="606943"/>
                  </a:lnTo>
                  <a:lnTo>
                    <a:pt x="237811" y="633188"/>
                  </a:lnTo>
                  <a:lnTo>
                    <a:pt x="306870" y="658410"/>
                  </a:lnTo>
                  <a:lnTo>
                    <a:pt x="344316" y="670614"/>
                  </a:lnTo>
                  <a:lnTo>
                    <a:pt x="383647" y="682534"/>
                  </a:lnTo>
                  <a:lnTo>
                    <a:pt x="424821" y="694161"/>
                  </a:lnTo>
                  <a:lnTo>
                    <a:pt x="467793" y="705487"/>
                  </a:lnTo>
                  <a:lnTo>
                    <a:pt x="512520" y="716502"/>
                  </a:lnTo>
                  <a:lnTo>
                    <a:pt x="558957" y="727197"/>
                  </a:lnTo>
                  <a:lnTo>
                    <a:pt x="607061" y="737563"/>
                  </a:lnTo>
                  <a:lnTo>
                    <a:pt x="656788" y="747591"/>
                  </a:lnTo>
                  <a:lnTo>
                    <a:pt x="708094" y="757271"/>
                  </a:lnTo>
                  <a:lnTo>
                    <a:pt x="760935" y="766594"/>
                  </a:lnTo>
                  <a:lnTo>
                    <a:pt x="815267" y="775552"/>
                  </a:lnTo>
                  <a:lnTo>
                    <a:pt x="871047" y="784135"/>
                  </a:lnTo>
                  <a:lnTo>
                    <a:pt x="928231" y="792334"/>
                  </a:lnTo>
                  <a:lnTo>
                    <a:pt x="986775" y="800139"/>
                  </a:lnTo>
                  <a:lnTo>
                    <a:pt x="1046634" y="807543"/>
                  </a:lnTo>
                  <a:lnTo>
                    <a:pt x="1107766" y="814535"/>
                  </a:lnTo>
                  <a:lnTo>
                    <a:pt x="1170126" y="821106"/>
                  </a:lnTo>
                  <a:lnTo>
                    <a:pt x="1233671" y="827248"/>
                  </a:lnTo>
                  <a:lnTo>
                    <a:pt x="1298356" y="832951"/>
                  </a:lnTo>
                  <a:lnTo>
                    <a:pt x="1364138" y="838206"/>
                  </a:lnTo>
                  <a:lnTo>
                    <a:pt x="1430973" y="843004"/>
                  </a:lnTo>
                  <a:lnTo>
                    <a:pt x="1498818" y="847336"/>
                  </a:lnTo>
                  <a:lnTo>
                    <a:pt x="1567627" y="851192"/>
                  </a:lnTo>
                  <a:lnTo>
                    <a:pt x="1637358" y="854564"/>
                  </a:lnTo>
                  <a:lnTo>
                    <a:pt x="1707967" y="857442"/>
                  </a:lnTo>
                  <a:lnTo>
                    <a:pt x="1779409" y="859817"/>
                  </a:lnTo>
                  <a:lnTo>
                    <a:pt x="1851641" y="861680"/>
                  </a:lnTo>
                  <a:lnTo>
                    <a:pt x="1924620" y="863023"/>
                  </a:lnTo>
                  <a:lnTo>
                    <a:pt x="1998300" y="863835"/>
                  </a:lnTo>
                  <a:lnTo>
                    <a:pt x="2072639" y="864108"/>
                  </a:lnTo>
                  <a:lnTo>
                    <a:pt x="2146979" y="863835"/>
                  </a:lnTo>
                  <a:lnTo>
                    <a:pt x="2220659" y="863023"/>
                  </a:lnTo>
                  <a:lnTo>
                    <a:pt x="2293638" y="861680"/>
                  </a:lnTo>
                  <a:lnTo>
                    <a:pt x="2365870" y="859817"/>
                  </a:lnTo>
                  <a:lnTo>
                    <a:pt x="2437312" y="857442"/>
                  </a:lnTo>
                  <a:lnTo>
                    <a:pt x="2507921" y="854564"/>
                  </a:lnTo>
                  <a:lnTo>
                    <a:pt x="2577652" y="851192"/>
                  </a:lnTo>
                  <a:lnTo>
                    <a:pt x="2646461" y="847336"/>
                  </a:lnTo>
                  <a:lnTo>
                    <a:pt x="2714306" y="843004"/>
                  </a:lnTo>
                  <a:lnTo>
                    <a:pt x="2781141" y="838206"/>
                  </a:lnTo>
                  <a:lnTo>
                    <a:pt x="2846923" y="832951"/>
                  </a:lnTo>
                  <a:lnTo>
                    <a:pt x="2911608" y="827248"/>
                  </a:lnTo>
                  <a:lnTo>
                    <a:pt x="2975153" y="821106"/>
                  </a:lnTo>
                  <a:lnTo>
                    <a:pt x="3037513" y="814535"/>
                  </a:lnTo>
                  <a:lnTo>
                    <a:pt x="3098645" y="807543"/>
                  </a:lnTo>
                  <a:lnTo>
                    <a:pt x="3158504" y="800139"/>
                  </a:lnTo>
                  <a:lnTo>
                    <a:pt x="3217048" y="792334"/>
                  </a:lnTo>
                  <a:lnTo>
                    <a:pt x="3274232" y="784135"/>
                  </a:lnTo>
                  <a:lnTo>
                    <a:pt x="3330012" y="775552"/>
                  </a:lnTo>
                  <a:lnTo>
                    <a:pt x="3384344" y="766594"/>
                  </a:lnTo>
                  <a:lnTo>
                    <a:pt x="3437185" y="757271"/>
                  </a:lnTo>
                  <a:lnTo>
                    <a:pt x="3488491" y="747591"/>
                  </a:lnTo>
                  <a:lnTo>
                    <a:pt x="3538218" y="737563"/>
                  </a:lnTo>
                  <a:lnTo>
                    <a:pt x="3586322" y="727197"/>
                  </a:lnTo>
                  <a:lnTo>
                    <a:pt x="3632759" y="716502"/>
                  </a:lnTo>
                  <a:lnTo>
                    <a:pt x="3677486" y="705487"/>
                  </a:lnTo>
                  <a:lnTo>
                    <a:pt x="3720458" y="694161"/>
                  </a:lnTo>
                  <a:lnTo>
                    <a:pt x="3761632" y="682534"/>
                  </a:lnTo>
                  <a:lnTo>
                    <a:pt x="3800963" y="670614"/>
                  </a:lnTo>
                  <a:lnTo>
                    <a:pt x="3838409" y="658410"/>
                  </a:lnTo>
                  <a:lnTo>
                    <a:pt x="3907468" y="633188"/>
                  </a:lnTo>
                  <a:lnTo>
                    <a:pt x="3968456" y="606943"/>
                  </a:lnTo>
                  <a:lnTo>
                    <a:pt x="4021024" y="579746"/>
                  </a:lnTo>
                  <a:lnTo>
                    <a:pt x="4064821" y="551671"/>
                  </a:lnTo>
                  <a:lnTo>
                    <a:pt x="4099495" y="522791"/>
                  </a:lnTo>
                  <a:lnTo>
                    <a:pt x="4124697" y="493180"/>
                  </a:lnTo>
                  <a:lnTo>
                    <a:pt x="4143971" y="447550"/>
                  </a:lnTo>
                  <a:lnTo>
                    <a:pt x="4145279" y="432054"/>
                  </a:lnTo>
                  <a:lnTo>
                    <a:pt x="4143971" y="416557"/>
                  </a:lnTo>
                  <a:lnTo>
                    <a:pt x="4124697" y="370927"/>
                  </a:lnTo>
                  <a:lnTo>
                    <a:pt x="4099495" y="341316"/>
                  </a:lnTo>
                  <a:lnTo>
                    <a:pt x="4064821" y="312436"/>
                  </a:lnTo>
                  <a:lnTo>
                    <a:pt x="4021024" y="284361"/>
                  </a:lnTo>
                  <a:lnTo>
                    <a:pt x="3968456" y="257164"/>
                  </a:lnTo>
                  <a:lnTo>
                    <a:pt x="3907468" y="230919"/>
                  </a:lnTo>
                  <a:lnTo>
                    <a:pt x="3838409" y="205697"/>
                  </a:lnTo>
                  <a:lnTo>
                    <a:pt x="3800963" y="193493"/>
                  </a:lnTo>
                  <a:lnTo>
                    <a:pt x="3761632" y="181573"/>
                  </a:lnTo>
                  <a:lnTo>
                    <a:pt x="3720458" y="169946"/>
                  </a:lnTo>
                  <a:lnTo>
                    <a:pt x="3677486" y="158620"/>
                  </a:lnTo>
                  <a:lnTo>
                    <a:pt x="3632759" y="147605"/>
                  </a:lnTo>
                  <a:lnTo>
                    <a:pt x="3586322" y="136910"/>
                  </a:lnTo>
                  <a:lnTo>
                    <a:pt x="3538218" y="126544"/>
                  </a:lnTo>
                  <a:lnTo>
                    <a:pt x="3488491" y="116516"/>
                  </a:lnTo>
                  <a:lnTo>
                    <a:pt x="3437185" y="106836"/>
                  </a:lnTo>
                  <a:lnTo>
                    <a:pt x="3384344" y="97513"/>
                  </a:lnTo>
                  <a:lnTo>
                    <a:pt x="3330012" y="88555"/>
                  </a:lnTo>
                  <a:lnTo>
                    <a:pt x="3274232" y="79972"/>
                  </a:lnTo>
                  <a:lnTo>
                    <a:pt x="3217048" y="71773"/>
                  </a:lnTo>
                  <a:lnTo>
                    <a:pt x="3158504" y="63968"/>
                  </a:lnTo>
                  <a:lnTo>
                    <a:pt x="3098645" y="56564"/>
                  </a:lnTo>
                  <a:lnTo>
                    <a:pt x="3037513" y="49572"/>
                  </a:lnTo>
                  <a:lnTo>
                    <a:pt x="2975153" y="43001"/>
                  </a:lnTo>
                  <a:lnTo>
                    <a:pt x="2911608" y="36859"/>
                  </a:lnTo>
                  <a:lnTo>
                    <a:pt x="2846923" y="31156"/>
                  </a:lnTo>
                  <a:lnTo>
                    <a:pt x="2781141" y="25901"/>
                  </a:lnTo>
                  <a:lnTo>
                    <a:pt x="2714306" y="21103"/>
                  </a:lnTo>
                  <a:lnTo>
                    <a:pt x="2646461" y="16771"/>
                  </a:lnTo>
                  <a:lnTo>
                    <a:pt x="2577652" y="12915"/>
                  </a:lnTo>
                  <a:lnTo>
                    <a:pt x="2507921" y="9543"/>
                  </a:lnTo>
                  <a:lnTo>
                    <a:pt x="2437312" y="6665"/>
                  </a:lnTo>
                  <a:lnTo>
                    <a:pt x="2365870" y="4290"/>
                  </a:lnTo>
                  <a:lnTo>
                    <a:pt x="2293638" y="2427"/>
                  </a:lnTo>
                  <a:lnTo>
                    <a:pt x="2220659" y="1084"/>
                  </a:lnTo>
                  <a:lnTo>
                    <a:pt x="2146979" y="272"/>
                  </a:lnTo>
                  <a:lnTo>
                    <a:pt x="20726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5438394" y="5267706"/>
              <a:ext cx="4145279" cy="864235"/>
            </a:xfrm>
            <a:custGeom>
              <a:avLst/>
              <a:gdLst/>
              <a:ahLst/>
              <a:cxnLst/>
              <a:rect l="l" t="t" r="r" b="b"/>
              <a:pathLst>
                <a:path w="4145279" h="864235">
                  <a:moveTo>
                    <a:pt x="0" y="432054"/>
                  </a:moveTo>
                  <a:lnTo>
                    <a:pt x="11643" y="385985"/>
                  </a:lnTo>
                  <a:lnTo>
                    <a:pt x="45784" y="341316"/>
                  </a:lnTo>
                  <a:lnTo>
                    <a:pt x="80458" y="312436"/>
                  </a:lnTo>
                  <a:lnTo>
                    <a:pt x="124255" y="284361"/>
                  </a:lnTo>
                  <a:lnTo>
                    <a:pt x="176823" y="257164"/>
                  </a:lnTo>
                  <a:lnTo>
                    <a:pt x="237811" y="230919"/>
                  </a:lnTo>
                  <a:lnTo>
                    <a:pt x="306870" y="205697"/>
                  </a:lnTo>
                  <a:lnTo>
                    <a:pt x="344316" y="193493"/>
                  </a:lnTo>
                  <a:lnTo>
                    <a:pt x="383647" y="181573"/>
                  </a:lnTo>
                  <a:lnTo>
                    <a:pt x="424821" y="169946"/>
                  </a:lnTo>
                  <a:lnTo>
                    <a:pt x="467793" y="158620"/>
                  </a:lnTo>
                  <a:lnTo>
                    <a:pt x="512520" y="147605"/>
                  </a:lnTo>
                  <a:lnTo>
                    <a:pt x="558957" y="136910"/>
                  </a:lnTo>
                  <a:lnTo>
                    <a:pt x="607061" y="126544"/>
                  </a:lnTo>
                  <a:lnTo>
                    <a:pt x="656788" y="116516"/>
                  </a:lnTo>
                  <a:lnTo>
                    <a:pt x="708094" y="106836"/>
                  </a:lnTo>
                  <a:lnTo>
                    <a:pt x="760935" y="97513"/>
                  </a:lnTo>
                  <a:lnTo>
                    <a:pt x="815267" y="88555"/>
                  </a:lnTo>
                  <a:lnTo>
                    <a:pt x="871047" y="79972"/>
                  </a:lnTo>
                  <a:lnTo>
                    <a:pt x="928231" y="71773"/>
                  </a:lnTo>
                  <a:lnTo>
                    <a:pt x="986775" y="63968"/>
                  </a:lnTo>
                  <a:lnTo>
                    <a:pt x="1046634" y="56564"/>
                  </a:lnTo>
                  <a:lnTo>
                    <a:pt x="1107766" y="49572"/>
                  </a:lnTo>
                  <a:lnTo>
                    <a:pt x="1170126" y="43001"/>
                  </a:lnTo>
                  <a:lnTo>
                    <a:pt x="1233671" y="36859"/>
                  </a:lnTo>
                  <a:lnTo>
                    <a:pt x="1298356" y="31156"/>
                  </a:lnTo>
                  <a:lnTo>
                    <a:pt x="1364138" y="25901"/>
                  </a:lnTo>
                  <a:lnTo>
                    <a:pt x="1430973" y="21103"/>
                  </a:lnTo>
                  <a:lnTo>
                    <a:pt x="1498818" y="16771"/>
                  </a:lnTo>
                  <a:lnTo>
                    <a:pt x="1567627" y="12915"/>
                  </a:lnTo>
                  <a:lnTo>
                    <a:pt x="1637358" y="9543"/>
                  </a:lnTo>
                  <a:lnTo>
                    <a:pt x="1707967" y="6665"/>
                  </a:lnTo>
                  <a:lnTo>
                    <a:pt x="1779409" y="4290"/>
                  </a:lnTo>
                  <a:lnTo>
                    <a:pt x="1851641" y="2427"/>
                  </a:lnTo>
                  <a:lnTo>
                    <a:pt x="1924620" y="1084"/>
                  </a:lnTo>
                  <a:lnTo>
                    <a:pt x="1998300" y="272"/>
                  </a:lnTo>
                  <a:lnTo>
                    <a:pt x="2072639" y="0"/>
                  </a:lnTo>
                  <a:lnTo>
                    <a:pt x="2146979" y="272"/>
                  </a:lnTo>
                  <a:lnTo>
                    <a:pt x="2220659" y="1084"/>
                  </a:lnTo>
                  <a:lnTo>
                    <a:pt x="2293638" y="2427"/>
                  </a:lnTo>
                  <a:lnTo>
                    <a:pt x="2365870" y="4290"/>
                  </a:lnTo>
                  <a:lnTo>
                    <a:pt x="2437312" y="6665"/>
                  </a:lnTo>
                  <a:lnTo>
                    <a:pt x="2507921" y="9543"/>
                  </a:lnTo>
                  <a:lnTo>
                    <a:pt x="2577652" y="12915"/>
                  </a:lnTo>
                  <a:lnTo>
                    <a:pt x="2646461" y="16771"/>
                  </a:lnTo>
                  <a:lnTo>
                    <a:pt x="2714306" y="21103"/>
                  </a:lnTo>
                  <a:lnTo>
                    <a:pt x="2781141" y="25901"/>
                  </a:lnTo>
                  <a:lnTo>
                    <a:pt x="2846923" y="31156"/>
                  </a:lnTo>
                  <a:lnTo>
                    <a:pt x="2911608" y="36859"/>
                  </a:lnTo>
                  <a:lnTo>
                    <a:pt x="2975153" y="43001"/>
                  </a:lnTo>
                  <a:lnTo>
                    <a:pt x="3037513" y="49572"/>
                  </a:lnTo>
                  <a:lnTo>
                    <a:pt x="3098645" y="56564"/>
                  </a:lnTo>
                  <a:lnTo>
                    <a:pt x="3158504" y="63968"/>
                  </a:lnTo>
                  <a:lnTo>
                    <a:pt x="3217048" y="71773"/>
                  </a:lnTo>
                  <a:lnTo>
                    <a:pt x="3274232" y="79972"/>
                  </a:lnTo>
                  <a:lnTo>
                    <a:pt x="3330012" y="88555"/>
                  </a:lnTo>
                  <a:lnTo>
                    <a:pt x="3384344" y="97513"/>
                  </a:lnTo>
                  <a:lnTo>
                    <a:pt x="3437185" y="106836"/>
                  </a:lnTo>
                  <a:lnTo>
                    <a:pt x="3488491" y="116516"/>
                  </a:lnTo>
                  <a:lnTo>
                    <a:pt x="3538218" y="126544"/>
                  </a:lnTo>
                  <a:lnTo>
                    <a:pt x="3586322" y="136910"/>
                  </a:lnTo>
                  <a:lnTo>
                    <a:pt x="3632759" y="147605"/>
                  </a:lnTo>
                  <a:lnTo>
                    <a:pt x="3677486" y="158620"/>
                  </a:lnTo>
                  <a:lnTo>
                    <a:pt x="3720458" y="169946"/>
                  </a:lnTo>
                  <a:lnTo>
                    <a:pt x="3761632" y="181573"/>
                  </a:lnTo>
                  <a:lnTo>
                    <a:pt x="3800963" y="193493"/>
                  </a:lnTo>
                  <a:lnTo>
                    <a:pt x="3838409" y="205697"/>
                  </a:lnTo>
                  <a:lnTo>
                    <a:pt x="3907468" y="230919"/>
                  </a:lnTo>
                  <a:lnTo>
                    <a:pt x="3968456" y="257164"/>
                  </a:lnTo>
                  <a:lnTo>
                    <a:pt x="4021024" y="284361"/>
                  </a:lnTo>
                  <a:lnTo>
                    <a:pt x="4064821" y="312436"/>
                  </a:lnTo>
                  <a:lnTo>
                    <a:pt x="4099495" y="341316"/>
                  </a:lnTo>
                  <a:lnTo>
                    <a:pt x="4124697" y="370927"/>
                  </a:lnTo>
                  <a:lnTo>
                    <a:pt x="4143971" y="416557"/>
                  </a:lnTo>
                  <a:lnTo>
                    <a:pt x="4145279" y="432054"/>
                  </a:lnTo>
                  <a:lnTo>
                    <a:pt x="4143971" y="447550"/>
                  </a:lnTo>
                  <a:lnTo>
                    <a:pt x="4124697" y="493180"/>
                  </a:lnTo>
                  <a:lnTo>
                    <a:pt x="4099495" y="522791"/>
                  </a:lnTo>
                  <a:lnTo>
                    <a:pt x="4064821" y="551671"/>
                  </a:lnTo>
                  <a:lnTo>
                    <a:pt x="4021024" y="579746"/>
                  </a:lnTo>
                  <a:lnTo>
                    <a:pt x="3968456" y="606943"/>
                  </a:lnTo>
                  <a:lnTo>
                    <a:pt x="3907468" y="633188"/>
                  </a:lnTo>
                  <a:lnTo>
                    <a:pt x="3838409" y="658410"/>
                  </a:lnTo>
                  <a:lnTo>
                    <a:pt x="3800963" y="670614"/>
                  </a:lnTo>
                  <a:lnTo>
                    <a:pt x="3761632" y="682534"/>
                  </a:lnTo>
                  <a:lnTo>
                    <a:pt x="3720458" y="694161"/>
                  </a:lnTo>
                  <a:lnTo>
                    <a:pt x="3677486" y="705487"/>
                  </a:lnTo>
                  <a:lnTo>
                    <a:pt x="3632759" y="716502"/>
                  </a:lnTo>
                  <a:lnTo>
                    <a:pt x="3586322" y="727197"/>
                  </a:lnTo>
                  <a:lnTo>
                    <a:pt x="3538218" y="737563"/>
                  </a:lnTo>
                  <a:lnTo>
                    <a:pt x="3488491" y="747591"/>
                  </a:lnTo>
                  <a:lnTo>
                    <a:pt x="3437185" y="757271"/>
                  </a:lnTo>
                  <a:lnTo>
                    <a:pt x="3384344" y="766594"/>
                  </a:lnTo>
                  <a:lnTo>
                    <a:pt x="3330012" y="775552"/>
                  </a:lnTo>
                  <a:lnTo>
                    <a:pt x="3274232" y="784135"/>
                  </a:lnTo>
                  <a:lnTo>
                    <a:pt x="3217048" y="792334"/>
                  </a:lnTo>
                  <a:lnTo>
                    <a:pt x="3158504" y="800139"/>
                  </a:lnTo>
                  <a:lnTo>
                    <a:pt x="3098645" y="807543"/>
                  </a:lnTo>
                  <a:lnTo>
                    <a:pt x="3037513" y="814535"/>
                  </a:lnTo>
                  <a:lnTo>
                    <a:pt x="2975153" y="821106"/>
                  </a:lnTo>
                  <a:lnTo>
                    <a:pt x="2911608" y="827248"/>
                  </a:lnTo>
                  <a:lnTo>
                    <a:pt x="2846923" y="832951"/>
                  </a:lnTo>
                  <a:lnTo>
                    <a:pt x="2781141" y="838206"/>
                  </a:lnTo>
                  <a:lnTo>
                    <a:pt x="2714306" y="843004"/>
                  </a:lnTo>
                  <a:lnTo>
                    <a:pt x="2646461" y="847336"/>
                  </a:lnTo>
                  <a:lnTo>
                    <a:pt x="2577652" y="851192"/>
                  </a:lnTo>
                  <a:lnTo>
                    <a:pt x="2507921" y="854564"/>
                  </a:lnTo>
                  <a:lnTo>
                    <a:pt x="2437312" y="857442"/>
                  </a:lnTo>
                  <a:lnTo>
                    <a:pt x="2365870" y="859817"/>
                  </a:lnTo>
                  <a:lnTo>
                    <a:pt x="2293638" y="861680"/>
                  </a:lnTo>
                  <a:lnTo>
                    <a:pt x="2220659" y="863023"/>
                  </a:lnTo>
                  <a:lnTo>
                    <a:pt x="2146979" y="863835"/>
                  </a:lnTo>
                  <a:lnTo>
                    <a:pt x="2072639" y="864108"/>
                  </a:lnTo>
                  <a:lnTo>
                    <a:pt x="1998300" y="863835"/>
                  </a:lnTo>
                  <a:lnTo>
                    <a:pt x="1924620" y="863023"/>
                  </a:lnTo>
                  <a:lnTo>
                    <a:pt x="1851641" y="861680"/>
                  </a:lnTo>
                  <a:lnTo>
                    <a:pt x="1779409" y="859817"/>
                  </a:lnTo>
                  <a:lnTo>
                    <a:pt x="1707967" y="857442"/>
                  </a:lnTo>
                  <a:lnTo>
                    <a:pt x="1637358" y="854564"/>
                  </a:lnTo>
                  <a:lnTo>
                    <a:pt x="1567627" y="851192"/>
                  </a:lnTo>
                  <a:lnTo>
                    <a:pt x="1498818" y="847336"/>
                  </a:lnTo>
                  <a:lnTo>
                    <a:pt x="1430973" y="843004"/>
                  </a:lnTo>
                  <a:lnTo>
                    <a:pt x="1364138" y="838206"/>
                  </a:lnTo>
                  <a:lnTo>
                    <a:pt x="1298356" y="832951"/>
                  </a:lnTo>
                  <a:lnTo>
                    <a:pt x="1233671" y="827248"/>
                  </a:lnTo>
                  <a:lnTo>
                    <a:pt x="1170126" y="821106"/>
                  </a:lnTo>
                  <a:lnTo>
                    <a:pt x="1107766" y="814535"/>
                  </a:lnTo>
                  <a:lnTo>
                    <a:pt x="1046634" y="807543"/>
                  </a:lnTo>
                  <a:lnTo>
                    <a:pt x="986775" y="800139"/>
                  </a:lnTo>
                  <a:lnTo>
                    <a:pt x="928231" y="792334"/>
                  </a:lnTo>
                  <a:lnTo>
                    <a:pt x="871047" y="784135"/>
                  </a:lnTo>
                  <a:lnTo>
                    <a:pt x="815267" y="775552"/>
                  </a:lnTo>
                  <a:lnTo>
                    <a:pt x="760935" y="766594"/>
                  </a:lnTo>
                  <a:lnTo>
                    <a:pt x="708094" y="757271"/>
                  </a:lnTo>
                  <a:lnTo>
                    <a:pt x="656788" y="747591"/>
                  </a:lnTo>
                  <a:lnTo>
                    <a:pt x="607061" y="737563"/>
                  </a:lnTo>
                  <a:lnTo>
                    <a:pt x="558957" y="727197"/>
                  </a:lnTo>
                  <a:lnTo>
                    <a:pt x="512520" y="716502"/>
                  </a:lnTo>
                  <a:lnTo>
                    <a:pt x="467793" y="705487"/>
                  </a:lnTo>
                  <a:lnTo>
                    <a:pt x="424821" y="694161"/>
                  </a:lnTo>
                  <a:lnTo>
                    <a:pt x="383647" y="682534"/>
                  </a:lnTo>
                  <a:lnTo>
                    <a:pt x="344316" y="670614"/>
                  </a:lnTo>
                  <a:lnTo>
                    <a:pt x="306870" y="658410"/>
                  </a:lnTo>
                  <a:lnTo>
                    <a:pt x="237811" y="633188"/>
                  </a:lnTo>
                  <a:lnTo>
                    <a:pt x="176823" y="606943"/>
                  </a:lnTo>
                  <a:lnTo>
                    <a:pt x="124255" y="579746"/>
                  </a:lnTo>
                  <a:lnTo>
                    <a:pt x="80458" y="551671"/>
                  </a:lnTo>
                  <a:lnTo>
                    <a:pt x="45784" y="522791"/>
                  </a:lnTo>
                  <a:lnTo>
                    <a:pt x="20582" y="493180"/>
                  </a:lnTo>
                  <a:lnTo>
                    <a:pt x="1308" y="447550"/>
                  </a:lnTo>
                  <a:lnTo>
                    <a:pt x="0" y="432054"/>
                  </a:lnTo>
                  <a:close/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/>
          <p:nvPr/>
        </p:nvSpPr>
        <p:spPr>
          <a:xfrm>
            <a:off x="5907208" y="5503909"/>
            <a:ext cx="32061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Meiryo UI"/>
                <a:cs typeface="Meiryo UI"/>
              </a:rPr>
              <a:t>個人</a:t>
            </a:r>
            <a:r>
              <a:rPr dirty="0" sz="2400" spc="-5" b="1">
                <a:latin typeface="Meiryo UI"/>
                <a:cs typeface="Meiryo UI"/>
              </a:rPr>
              <a:t>の</a:t>
            </a:r>
            <a:r>
              <a:rPr dirty="0" sz="2400" b="1">
                <a:latin typeface="Meiryo UI"/>
                <a:cs typeface="Meiryo UI"/>
              </a:rPr>
              <a:t>自律的成長</a:t>
            </a:r>
            <a:r>
              <a:rPr dirty="0" sz="2400" spc="-5" b="1">
                <a:latin typeface="Meiryo UI"/>
                <a:cs typeface="Meiryo UI"/>
              </a:rPr>
              <a:t>・</a:t>
            </a:r>
            <a:r>
              <a:rPr dirty="0" sz="2400" b="1">
                <a:latin typeface="Meiryo UI"/>
                <a:cs typeface="Meiryo UI"/>
              </a:rPr>
              <a:t>活躍</a:t>
            </a:r>
            <a:endParaRPr sz="2400">
              <a:latin typeface="Meiryo UI"/>
              <a:cs typeface="Meiryo U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729923" y="6424117"/>
            <a:ext cx="457835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latin typeface="Meiryo UI"/>
                <a:cs typeface="Meiryo UI"/>
              </a:rPr>
              <a:t>持続的な企業価値向上の実現</a:t>
            </a:r>
            <a:endParaRPr sz="2800">
              <a:latin typeface="Meiryo UI"/>
              <a:cs typeface="Meiryo UI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6003859" y="6058592"/>
            <a:ext cx="445134" cy="448309"/>
            <a:chOff x="6003859" y="6058592"/>
            <a:chExt cx="445134" cy="448309"/>
          </a:xfrm>
        </p:grpSpPr>
        <p:sp>
          <p:nvSpPr>
            <p:cNvPr id="45" name="object 45"/>
            <p:cNvSpPr/>
            <p:nvPr/>
          </p:nvSpPr>
          <p:spPr>
            <a:xfrm>
              <a:off x="6008621" y="6063354"/>
              <a:ext cx="435609" cy="438784"/>
            </a:xfrm>
            <a:custGeom>
              <a:avLst/>
              <a:gdLst/>
              <a:ahLst/>
              <a:cxnLst/>
              <a:rect l="l" t="t" r="r" b="b"/>
              <a:pathLst>
                <a:path w="435610" h="438785">
                  <a:moveTo>
                    <a:pt x="213042" y="0"/>
                  </a:moveTo>
                  <a:lnTo>
                    <a:pt x="108750" y="189191"/>
                  </a:lnTo>
                  <a:lnTo>
                    <a:pt x="0" y="129235"/>
                  </a:lnTo>
                  <a:lnTo>
                    <a:pt x="113207" y="438315"/>
                  </a:lnTo>
                  <a:lnTo>
                    <a:pt x="434987" y="369036"/>
                  </a:lnTo>
                  <a:lnTo>
                    <a:pt x="326237" y="309092"/>
                  </a:lnTo>
                  <a:lnTo>
                    <a:pt x="430530" y="119913"/>
                  </a:lnTo>
                  <a:lnTo>
                    <a:pt x="21304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6008621" y="6063354"/>
              <a:ext cx="435609" cy="438784"/>
            </a:xfrm>
            <a:custGeom>
              <a:avLst/>
              <a:gdLst/>
              <a:ahLst/>
              <a:cxnLst/>
              <a:rect l="l" t="t" r="r" b="b"/>
              <a:pathLst>
                <a:path w="435610" h="438785">
                  <a:moveTo>
                    <a:pt x="0" y="129235"/>
                  </a:moveTo>
                  <a:lnTo>
                    <a:pt x="108750" y="189191"/>
                  </a:lnTo>
                  <a:lnTo>
                    <a:pt x="213042" y="0"/>
                  </a:lnTo>
                  <a:lnTo>
                    <a:pt x="430530" y="119913"/>
                  </a:lnTo>
                  <a:lnTo>
                    <a:pt x="326237" y="309092"/>
                  </a:lnTo>
                  <a:lnTo>
                    <a:pt x="434987" y="369036"/>
                  </a:lnTo>
                  <a:lnTo>
                    <a:pt x="113207" y="438315"/>
                  </a:lnTo>
                  <a:lnTo>
                    <a:pt x="0" y="129235"/>
                  </a:lnTo>
                  <a:close/>
                </a:path>
              </a:pathLst>
            </a:custGeom>
            <a:ln w="9525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7" name="object 47"/>
          <p:cNvGrpSpPr/>
          <p:nvPr/>
        </p:nvGrpSpPr>
        <p:grpSpPr>
          <a:xfrm>
            <a:off x="3618386" y="5483984"/>
            <a:ext cx="1613535" cy="937260"/>
            <a:chOff x="3618386" y="5483984"/>
            <a:chExt cx="1613535" cy="937260"/>
          </a:xfrm>
        </p:grpSpPr>
        <p:sp>
          <p:nvSpPr>
            <p:cNvPr id="48" name="object 48"/>
            <p:cNvSpPr/>
            <p:nvPr/>
          </p:nvSpPr>
          <p:spPr>
            <a:xfrm>
              <a:off x="3623148" y="5986927"/>
              <a:ext cx="430530" cy="429895"/>
            </a:xfrm>
            <a:custGeom>
              <a:avLst/>
              <a:gdLst/>
              <a:ahLst/>
              <a:cxnLst/>
              <a:rect l="l" t="t" r="r" b="b"/>
              <a:pathLst>
                <a:path w="430529" h="429895">
                  <a:moveTo>
                    <a:pt x="207619" y="0"/>
                  </a:moveTo>
                  <a:lnTo>
                    <a:pt x="0" y="136283"/>
                  </a:lnTo>
                  <a:lnTo>
                    <a:pt x="118541" y="316877"/>
                  </a:lnTo>
                  <a:lnTo>
                    <a:pt x="14732" y="385025"/>
                  </a:lnTo>
                  <a:lnTo>
                    <a:pt x="340893" y="429336"/>
                  </a:lnTo>
                  <a:lnTo>
                    <a:pt x="429983" y="112458"/>
                  </a:lnTo>
                  <a:lnTo>
                    <a:pt x="326161" y="180593"/>
                  </a:lnTo>
                  <a:lnTo>
                    <a:pt x="20761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3623148" y="5986927"/>
              <a:ext cx="430530" cy="429895"/>
            </a:xfrm>
            <a:custGeom>
              <a:avLst/>
              <a:gdLst/>
              <a:ahLst/>
              <a:cxnLst/>
              <a:rect l="l" t="t" r="r" b="b"/>
              <a:pathLst>
                <a:path w="430529" h="429895">
                  <a:moveTo>
                    <a:pt x="14732" y="385025"/>
                  </a:moveTo>
                  <a:lnTo>
                    <a:pt x="118541" y="316877"/>
                  </a:lnTo>
                  <a:lnTo>
                    <a:pt x="0" y="136283"/>
                  </a:lnTo>
                  <a:lnTo>
                    <a:pt x="207619" y="0"/>
                  </a:lnTo>
                  <a:lnTo>
                    <a:pt x="326161" y="180593"/>
                  </a:lnTo>
                  <a:lnTo>
                    <a:pt x="429983" y="112458"/>
                  </a:lnTo>
                  <a:lnTo>
                    <a:pt x="340893" y="429336"/>
                  </a:lnTo>
                  <a:lnTo>
                    <a:pt x="14732" y="385025"/>
                  </a:lnTo>
                  <a:close/>
                </a:path>
              </a:pathLst>
            </a:custGeom>
            <a:ln w="9525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4750816" y="5488343"/>
              <a:ext cx="476250" cy="452120"/>
            </a:xfrm>
            <a:custGeom>
              <a:avLst/>
              <a:gdLst/>
              <a:ahLst/>
              <a:cxnLst/>
              <a:rect l="l" t="t" r="r" b="b"/>
              <a:pathLst>
                <a:path w="476250" h="452120">
                  <a:moveTo>
                    <a:pt x="475996" y="153670"/>
                  </a:moveTo>
                  <a:lnTo>
                    <a:pt x="310222" y="153670"/>
                  </a:lnTo>
                  <a:lnTo>
                    <a:pt x="310222" y="0"/>
                  </a:lnTo>
                  <a:lnTo>
                    <a:pt x="165773" y="0"/>
                  </a:lnTo>
                  <a:lnTo>
                    <a:pt x="165773" y="153670"/>
                  </a:lnTo>
                  <a:lnTo>
                    <a:pt x="0" y="153670"/>
                  </a:lnTo>
                  <a:lnTo>
                    <a:pt x="0" y="298450"/>
                  </a:lnTo>
                  <a:lnTo>
                    <a:pt x="165773" y="298450"/>
                  </a:lnTo>
                  <a:lnTo>
                    <a:pt x="165773" y="452120"/>
                  </a:lnTo>
                  <a:lnTo>
                    <a:pt x="310222" y="452120"/>
                  </a:lnTo>
                  <a:lnTo>
                    <a:pt x="310222" y="298450"/>
                  </a:lnTo>
                  <a:lnTo>
                    <a:pt x="475996" y="298450"/>
                  </a:lnTo>
                  <a:lnTo>
                    <a:pt x="475996" y="15367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4750815" y="5488556"/>
              <a:ext cx="476250" cy="451484"/>
            </a:xfrm>
            <a:custGeom>
              <a:avLst/>
              <a:gdLst/>
              <a:ahLst/>
              <a:cxnLst/>
              <a:rect l="l" t="t" r="r" b="b"/>
              <a:pathLst>
                <a:path w="476250" h="451485">
                  <a:moveTo>
                    <a:pt x="0" y="153454"/>
                  </a:moveTo>
                  <a:lnTo>
                    <a:pt x="165773" y="153454"/>
                  </a:lnTo>
                  <a:lnTo>
                    <a:pt x="165773" y="0"/>
                  </a:lnTo>
                  <a:lnTo>
                    <a:pt x="310222" y="0"/>
                  </a:lnTo>
                  <a:lnTo>
                    <a:pt x="310222" y="153454"/>
                  </a:lnTo>
                  <a:lnTo>
                    <a:pt x="475995" y="153454"/>
                  </a:lnTo>
                  <a:lnTo>
                    <a:pt x="475995" y="297903"/>
                  </a:lnTo>
                  <a:lnTo>
                    <a:pt x="310222" y="297903"/>
                  </a:lnTo>
                  <a:lnTo>
                    <a:pt x="310222" y="451357"/>
                  </a:lnTo>
                  <a:lnTo>
                    <a:pt x="165773" y="451357"/>
                  </a:lnTo>
                  <a:lnTo>
                    <a:pt x="165773" y="297903"/>
                  </a:lnTo>
                  <a:lnTo>
                    <a:pt x="0" y="297903"/>
                  </a:lnTo>
                  <a:lnTo>
                    <a:pt x="0" y="153454"/>
                  </a:lnTo>
                  <a:close/>
                </a:path>
              </a:pathLst>
            </a:custGeom>
            <a:ln w="9144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612" y="0"/>
            <a:ext cx="6383020" cy="11836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19685">
              <a:lnSpc>
                <a:spcPct val="158300"/>
              </a:lnSpc>
              <a:spcBef>
                <a:spcPts val="100"/>
              </a:spcBef>
            </a:pPr>
            <a:r>
              <a:rPr dirty="0" sz="2400"/>
              <a:t>経営競争力</a:t>
            </a:r>
            <a:r>
              <a:rPr dirty="0" sz="2400" spc="-5"/>
              <a:t>・</a:t>
            </a:r>
            <a:r>
              <a:rPr dirty="0" sz="2400"/>
              <a:t>人材競争力強化</a:t>
            </a:r>
            <a:r>
              <a:rPr dirty="0" sz="2400" spc="-5"/>
              <a:t>の</a:t>
            </a:r>
            <a:r>
              <a:rPr dirty="0" sz="2400"/>
              <a:t>ため</a:t>
            </a:r>
            <a:r>
              <a:rPr dirty="0" sz="2400" spc="-10"/>
              <a:t>の</a:t>
            </a:r>
            <a:r>
              <a:rPr dirty="0" sz="2400"/>
              <a:t>９つ</a:t>
            </a:r>
            <a:r>
              <a:rPr dirty="0" sz="2400" spc="-10"/>
              <a:t>の</a:t>
            </a:r>
            <a:r>
              <a:rPr dirty="0" sz="2400"/>
              <a:t>提言  </a:t>
            </a:r>
            <a:r>
              <a:rPr dirty="0" u="heavy" sz="2400">
                <a:uFill>
                  <a:solidFill>
                    <a:srgbClr val="000000"/>
                  </a:solidFill>
                </a:uFill>
              </a:rPr>
              <a:t>３つ</a:t>
            </a:r>
            <a:r>
              <a:rPr dirty="0" u="heavy" sz="2400" spc="-10">
                <a:uFill>
                  <a:solidFill>
                    <a:srgbClr val="000000"/>
                  </a:solidFill>
                </a:uFill>
              </a:rPr>
              <a:t>の</a:t>
            </a:r>
            <a:r>
              <a:rPr dirty="0" u="heavy" sz="2400">
                <a:uFill>
                  <a:solidFill>
                    <a:srgbClr val="000000"/>
                  </a:solidFill>
                </a:uFill>
              </a:rPr>
              <a:t>原則</a:t>
            </a:r>
            <a:endParaRPr sz="2400"/>
          </a:p>
        </p:txBody>
      </p:sp>
      <p:grpSp>
        <p:nvGrpSpPr>
          <p:cNvPr id="3" name="object 3"/>
          <p:cNvGrpSpPr/>
          <p:nvPr/>
        </p:nvGrpSpPr>
        <p:grpSpPr>
          <a:xfrm>
            <a:off x="163068" y="1141488"/>
            <a:ext cx="3191510" cy="1950720"/>
            <a:chOff x="163068" y="1141488"/>
            <a:chExt cx="3191510" cy="19507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068" y="1141488"/>
              <a:ext cx="3191255" cy="195070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48634" y="2859189"/>
              <a:ext cx="63957" cy="714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1752" y="2920238"/>
              <a:ext cx="12141" cy="1041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01930" y="1180343"/>
              <a:ext cx="3058795" cy="1818639"/>
            </a:xfrm>
            <a:custGeom>
              <a:avLst/>
              <a:gdLst/>
              <a:ahLst/>
              <a:cxnLst/>
              <a:rect l="l" t="t" r="r" b="b"/>
              <a:pathLst>
                <a:path w="3058795" h="1818639">
                  <a:moveTo>
                    <a:pt x="2755646" y="0"/>
                  </a:moveTo>
                  <a:lnTo>
                    <a:pt x="303022" y="0"/>
                  </a:lnTo>
                  <a:lnTo>
                    <a:pt x="253871" y="3965"/>
                  </a:lnTo>
                  <a:lnTo>
                    <a:pt x="207246" y="15447"/>
                  </a:lnTo>
                  <a:lnTo>
                    <a:pt x="163768" y="33821"/>
                  </a:lnTo>
                  <a:lnTo>
                    <a:pt x="124063" y="58463"/>
                  </a:lnTo>
                  <a:lnTo>
                    <a:pt x="88755" y="88750"/>
                  </a:lnTo>
                  <a:lnTo>
                    <a:pt x="58467" y="124058"/>
                  </a:lnTo>
                  <a:lnTo>
                    <a:pt x="33823" y="163763"/>
                  </a:lnTo>
                  <a:lnTo>
                    <a:pt x="15448" y="207241"/>
                  </a:lnTo>
                  <a:lnTo>
                    <a:pt x="3966" y="253868"/>
                  </a:lnTo>
                  <a:lnTo>
                    <a:pt x="0" y="303022"/>
                  </a:lnTo>
                  <a:lnTo>
                    <a:pt x="0" y="1515097"/>
                  </a:lnTo>
                  <a:lnTo>
                    <a:pt x="3966" y="1564250"/>
                  </a:lnTo>
                  <a:lnTo>
                    <a:pt x="15448" y="1610879"/>
                  </a:lnTo>
                  <a:lnTo>
                    <a:pt x="33823" y="1654358"/>
                  </a:lnTo>
                  <a:lnTo>
                    <a:pt x="58467" y="1694065"/>
                  </a:lnTo>
                  <a:lnTo>
                    <a:pt x="88755" y="1729374"/>
                  </a:lnTo>
                  <a:lnTo>
                    <a:pt x="124063" y="1759663"/>
                  </a:lnTo>
                  <a:lnTo>
                    <a:pt x="163768" y="1784307"/>
                  </a:lnTo>
                  <a:lnTo>
                    <a:pt x="207246" y="1802683"/>
                  </a:lnTo>
                  <a:lnTo>
                    <a:pt x="253871" y="1814165"/>
                  </a:lnTo>
                  <a:lnTo>
                    <a:pt x="303022" y="1818132"/>
                  </a:lnTo>
                  <a:lnTo>
                    <a:pt x="2755646" y="1818132"/>
                  </a:lnTo>
                  <a:lnTo>
                    <a:pt x="2804796" y="1814165"/>
                  </a:lnTo>
                  <a:lnTo>
                    <a:pt x="2851421" y="1802683"/>
                  </a:lnTo>
                  <a:lnTo>
                    <a:pt x="2894899" y="1784307"/>
                  </a:lnTo>
                  <a:lnTo>
                    <a:pt x="2934604" y="1759663"/>
                  </a:lnTo>
                  <a:lnTo>
                    <a:pt x="2969912" y="1729374"/>
                  </a:lnTo>
                  <a:lnTo>
                    <a:pt x="3000200" y="1694065"/>
                  </a:lnTo>
                  <a:lnTo>
                    <a:pt x="3024844" y="1654358"/>
                  </a:lnTo>
                  <a:lnTo>
                    <a:pt x="3043219" y="1610879"/>
                  </a:lnTo>
                  <a:lnTo>
                    <a:pt x="3054701" y="1564250"/>
                  </a:lnTo>
                  <a:lnTo>
                    <a:pt x="3058668" y="1515097"/>
                  </a:lnTo>
                  <a:lnTo>
                    <a:pt x="3058668" y="303022"/>
                  </a:lnTo>
                  <a:lnTo>
                    <a:pt x="3054701" y="253868"/>
                  </a:lnTo>
                  <a:lnTo>
                    <a:pt x="3043219" y="207241"/>
                  </a:lnTo>
                  <a:lnTo>
                    <a:pt x="3024844" y="163763"/>
                  </a:lnTo>
                  <a:lnTo>
                    <a:pt x="3000200" y="124058"/>
                  </a:lnTo>
                  <a:lnTo>
                    <a:pt x="2969912" y="88750"/>
                  </a:lnTo>
                  <a:lnTo>
                    <a:pt x="2934604" y="58463"/>
                  </a:lnTo>
                  <a:lnTo>
                    <a:pt x="2894899" y="33821"/>
                  </a:lnTo>
                  <a:lnTo>
                    <a:pt x="2851421" y="15447"/>
                  </a:lnTo>
                  <a:lnTo>
                    <a:pt x="2804796" y="3965"/>
                  </a:lnTo>
                  <a:lnTo>
                    <a:pt x="2755646" y="0"/>
                  </a:lnTo>
                  <a:close/>
                </a:path>
              </a:pathLst>
            </a:custGeom>
            <a:solidFill>
              <a:srgbClr val="A7D9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01930" y="1180343"/>
              <a:ext cx="3058795" cy="1818639"/>
            </a:xfrm>
            <a:custGeom>
              <a:avLst/>
              <a:gdLst/>
              <a:ahLst/>
              <a:cxnLst/>
              <a:rect l="l" t="t" r="r" b="b"/>
              <a:pathLst>
                <a:path w="3058795" h="1818639">
                  <a:moveTo>
                    <a:pt x="0" y="303022"/>
                  </a:moveTo>
                  <a:lnTo>
                    <a:pt x="3966" y="253868"/>
                  </a:lnTo>
                  <a:lnTo>
                    <a:pt x="15448" y="207241"/>
                  </a:lnTo>
                  <a:lnTo>
                    <a:pt x="33823" y="163763"/>
                  </a:lnTo>
                  <a:lnTo>
                    <a:pt x="58467" y="124058"/>
                  </a:lnTo>
                  <a:lnTo>
                    <a:pt x="88755" y="88750"/>
                  </a:lnTo>
                  <a:lnTo>
                    <a:pt x="124063" y="58463"/>
                  </a:lnTo>
                  <a:lnTo>
                    <a:pt x="163768" y="33821"/>
                  </a:lnTo>
                  <a:lnTo>
                    <a:pt x="207246" y="15447"/>
                  </a:lnTo>
                  <a:lnTo>
                    <a:pt x="253871" y="3965"/>
                  </a:lnTo>
                  <a:lnTo>
                    <a:pt x="303022" y="0"/>
                  </a:lnTo>
                  <a:lnTo>
                    <a:pt x="2755646" y="0"/>
                  </a:lnTo>
                  <a:lnTo>
                    <a:pt x="2804796" y="3965"/>
                  </a:lnTo>
                  <a:lnTo>
                    <a:pt x="2851421" y="15447"/>
                  </a:lnTo>
                  <a:lnTo>
                    <a:pt x="2894899" y="33821"/>
                  </a:lnTo>
                  <a:lnTo>
                    <a:pt x="2934604" y="58463"/>
                  </a:lnTo>
                  <a:lnTo>
                    <a:pt x="2969912" y="88750"/>
                  </a:lnTo>
                  <a:lnTo>
                    <a:pt x="3000200" y="124058"/>
                  </a:lnTo>
                  <a:lnTo>
                    <a:pt x="3024844" y="163763"/>
                  </a:lnTo>
                  <a:lnTo>
                    <a:pt x="3043219" y="207241"/>
                  </a:lnTo>
                  <a:lnTo>
                    <a:pt x="3054701" y="253868"/>
                  </a:lnTo>
                  <a:lnTo>
                    <a:pt x="3058668" y="303022"/>
                  </a:lnTo>
                  <a:lnTo>
                    <a:pt x="3058668" y="1515097"/>
                  </a:lnTo>
                  <a:lnTo>
                    <a:pt x="3054701" y="1564250"/>
                  </a:lnTo>
                  <a:lnTo>
                    <a:pt x="3043219" y="1610879"/>
                  </a:lnTo>
                  <a:lnTo>
                    <a:pt x="3024844" y="1654358"/>
                  </a:lnTo>
                  <a:lnTo>
                    <a:pt x="3000200" y="1694065"/>
                  </a:lnTo>
                  <a:lnTo>
                    <a:pt x="2969912" y="1729374"/>
                  </a:lnTo>
                  <a:lnTo>
                    <a:pt x="2934604" y="1759663"/>
                  </a:lnTo>
                  <a:lnTo>
                    <a:pt x="2894899" y="1784307"/>
                  </a:lnTo>
                  <a:lnTo>
                    <a:pt x="2851421" y="1802683"/>
                  </a:lnTo>
                  <a:lnTo>
                    <a:pt x="2804796" y="1814165"/>
                  </a:lnTo>
                  <a:lnTo>
                    <a:pt x="2755646" y="1818132"/>
                  </a:lnTo>
                  <a:lnTo>
                    <a:pt x="303022" y="1818132"/>
                  </a:lnTo>
                  <a:lnTo>
                    <a:pt x="253871" y="1814165"/>
                  </a:lnTo>
                  <a:lnTo>
                    <a:pt x="207246" y="1802683"/>
                  </a:lnTo>
                  <a:lnTo>
                    <a:pt x="163768" y="1784307"/>
                  </a:lnTo>
                  <a:lnTo>
                    <a:pt x="124063" y="1759663"/>
                  </a:lnTo>
                  <a:lnTo>
                    <a:pt x="88755" y="1729374"/>
                  </a:lnTo>
                  <a:lnTo>
                    <a:pt x="58467" y="1694065"/>
                  </a:lnTo>
                  <a:lnTo>
                    <a:pt x="33823" y="1654358"/>
                  </a:lnTo>
                  <a:lnTo>
                    <a:pt x="15448" y="1610879"/>
                  </a:lnTo>
                  <a:lnTo>
                    <a:pt x="3966" y="1564250"/>
                  </a:lnTo>
                  <a:lnTo>
                    <a:pt x="0" y="1515097"/>
                  </a:lnTo>
                  <a:lnTo>
                    <a:pt x="0" y="303022"/>
                  </a:lnTo>
                  <a:close/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467456" y="1465955"/>
            <a:ext cx="2524760" cy="12458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2425" marR="5080" indent="-34036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Meiryo UI"/>
                <a:cs typeface="Meiryo UI"/>
              </a:rPr>
              <a:t>1.</a:t>
            </a:r>
            <a:r>
              <a:rPr dirty="0" sz="2000" spc="-75" b="1">
                <a:latin typeface="Meiryo UI"/>
                <a:cs typeface="Meiryo UI"/>
              </a:rPr>
              <a:t> </a:t>
            </a:r>
            <a:r>
              <a:rPr dirty="0" sz="2000" b="1">
                <a:latin typeface="Meiryo UI"/>
                <a:cs typeface="Meiryo UI"/>
              </a:rPr>
              <a:t>経営戦略を実現する 重要</a:t>
            </a:r>
            <a:r>
              <a:rPr dirty="0" sz="2000" spc="-5" b="1">
                <a:latin typeface="Meiryo UI"/>
                <a:cs typeface="Meiryo UI"/>
              </a:rPr>
              <a:t>な</a:t>
            </a:r>
            <a:r>
              <a:rPr dirty="0" sz="2000" b="1">
                <a:latin typeface="Meiryo UI"/>
                <a:cs typeface="Meiryo UI"/>
              </a:rPr>
              <a:t>要素</a:t>
            </a:r>
            <a:r>
              <a:rPr dirty="0" sz="2000" spc="-5" b="1">
                <a:latin typeface="Meiryo UI"/>
                <a:cs typeface="Meiryo UI"/>
              </a:rPr>
              <a:t>とし</a:t>
            </a:r>
            <a:r>
              <a:rPr dirty="0" sz="2000" b="1">
                <a:latin typeface="Meiryo UI"/>
                <a:cs typeface="Meiryo UI"/>
              </a:rPr>
              <a:t>て</a:t>
            </a:r>
            <a:endParaRPr sz="2000">
              <a:latin typeface="Meiryo UI"/>
              <a:cs typeface="Meiryo UI"/>
            </a:endParaRPr>
          </a:p>
          <a:p>
            <a:pPr marL="504825" marR="52069" indent="-443865">
              <a:lnSpc>
                <a:spcPct val="100000"/>
              </a:lnSpc>
            </a:pPr>
            <a:r>
              <a:rPr dirty="0" sz="2000" b="1">
                <a:latin typeface="Meiryo UI"/>
                <a:cs typeface="Meiryo UI"/>
              </a:rPr>
              <a:t>人材お</a:t>
            </a:r>
            <a:r>
              <a:rPr dirty="0" sz="2000" spc="-5" b="1">
                <a:latin typeface="Meiryo UI"/>
                <a:cs typeface="Meiryo UI"/>
              </a:rPr>
              <a:t>よ</a:t>
            </a:r>
            <a:r>
              <a:rPr dirty="0" sz="2000" b="1">
                <a:latin typeface="Meiryo UI"/>
                <a:cs typeface="Meiryo UI"/>
              </a:rPr>
              <a:t>び人材戦略を </a:t>
            </a:r>
            <a:r>
              <a:rPr dirty="0" sz="2000" b="1">
                <a:latin typeface="Meiryo UI"/>
                <a:cs typeface="Meiryo UI"/>
              </a:rPr>
              <a:t>位置</a:t>
            </a:r>
            <a:r>
              <a:rPr dirty="0" sz="2000" spc="-10" b="1">
                <a:latin typeface="Meiryo UI"/>
                <a:cs typeface="Meiryo UI"/>
              </a:rPr>
              <a:t>づ</a:t>
            </a:r>
            <a:r>
              <a:rPr dirty="0" sz="2000" b="1">
                <a:latin typeface="Meiryo UI"/>
                <a:cs typeface="Meiryo UI"/>
              </a:rPr>
              <a:t>け</a:t>
            </a:r>
            <a:r>
              <a:rPr dirty="0" sz="2000" spc="-5" b="1">
                <a:latin typeface="Meiryo UI"/>
                <a:cs typeface="Meiryo UI"/>
              </a:rPr>
              <a:t>るこ</a:t>
            </a:r>
            <a:r>
              <a:rPr dirty="0" sz="2000" b="1">
                <a:latin typeface="Meiryo UI"/>
                <a:cs typeface="Meiryo UI"/>
              </a:rPr>
              <a:t>と</a:t>
            </a:r>
            <a:endParaRPr sz="2000">
              <a:latin typeface="Meiryo UI"/>
              <a:cs typeface="Meiryo U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498335" y="1141488"/>
            <a:ext cx="3192780" cy="1950720"/>
            <a:chOff x="6498335" y="1141488"/>
            <a:chExt cx="3192780" cy="1950720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98335" y="1141488"/>
              <a:ext cx="3192779" cy="195070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450781" y="1223772"/>
              <a:ext cx="135178" cy="17687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01967" y="1223772"/>
              <a:ext cx="81838" cy="7232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01967" y="2778162"/>
              <a:ext cx="2983991" cy="304888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537197" y="1180343"/>
              <a:ext cx="3060700" cy="1818639"/>
            </a:xfrm>
            <a:custGeom>
              <a:avLst/>
              <a:gdLst/>
              <a:ahLst/>
              <a:cxnLst/>
              <a:rect l="l" t="t" r="r" b="b"/>
              <a:pathLst>
                <a:path w="3060700" h="1818639">
                  <a:moveTo>
                    <a:pt x="2757170" y="0"/>
                  </a:moveTo>
                  <a:lnTo>
                    <a:pt x="303022" y="0"/>
                  </a:lnTo>
                  <a:lnTo>
                    <a:pt x="253871" y="3965"/>
                  </a:lnTo>
                  <a:lnTo>
                    <a:pt x="207246" y="15447"/>
                  </a:lnTo>
                  <a:lnTo>
                    <a:pt x="163768" y="33821"/>
                  </a:lnTo>
                  <a:lnTo>
                    <a:pt x="124063" y="58463"/>
                  </a:lnTo>
                  <a:lnTo>
                    <a:pt x="88755" y="88750"/>
                  </a:lnTo>
                  <a:lnTo>
                    <a:pt x="58467" y="124058"/>
                  </a:lnTo>
                  <a:lnTo>
                    <a:pt x="33823" y="163763"/>
                  </a:lnTo>
                  <a:lnTo>
                    <a:pt x="15448" y="207241"/>
                  </a:lnTo>
                  <a:lnTo>
                    <a:pt x="3966" y="253868"/>
                  </a:lnTo>
                  <a:lnTo>
                    <a:pt x="0" y="303022"/>
                  </a:lnTo>
                  <a:lnTo>
                    <a:pt x="0" y="1515097"/>
                  </a:lnTo>
                  <a:lnTo>
                    <a:pt x="3966" y="1564250"/>
                  </a:lnTo>
                  <a:lnTo>
                    <a:pt x="15448" y="1610879"/>
                  </a:lnTo>
                  <a:lnTo>
                    <a:pt x="33823" y="1654358"/>
                  </a:lnTo>
                  <a:lnTo>
                    <a:pt x="58467" y="1694065"/>
                  </a:lnTo>
                  <a:lnTo>
                    <a:pt x="88755" y="1729374"/>
                  </a:lnTo>
                  <a:lnTo>
                    <a:pt x="124063" y="1759663"/>
                  </a:lnTo>
                  <a:lnTo>
                    <a:pt x="163768" y="1784307"/>
                  </a:lnTo>
                  <a:lnTo>
                    <a:pt x="207246" y="1802683"/>
                  </a:lnTo>
                  <a:lnTo>
                    <a:pt x="253871" y="1814165"/>
                  </a:lnTo>
                  <a:lnTo>
                    <a:pt x="303022" y="1818132"/>
                  </a:lnTo>
                  <a:lnTo>
                    <a:pt x="2757170" y="1818132"/>
                  </a:lnTo>
                  <a:lnTo>
                    <a:pt x="2806320" y="1814165"/>
                  </a:lnTo>
                  <a:lnTo>
                    <a:pt x="2852945" y="1802683"/>
                  </a:lnTo>
                  <a:lnTo>
                    <a:pt x="2896423" y="1784307"/>
                  </a:lnTo>
                  <a:lnTo>
                    <a:pt x="2936128" y="1759663"/>
                  </a:lnTo>
                  <a:lnTo>
                    <a:pt x="2971436" y="1729374"/>
                  </a:lnTo>
                  <a:lnTo>
                    <a:pt x="3001724" y="1694065"/>
                  </a:lnTo>
                  <a:lnTo>
                    <a:pt x="3026368" y="1654358"/>
                  </a:lnTo>
                  <a:lnTo>
                    <a:pt x="3044743" y="1610879"/>
                  </a:lnTo>
                  <a:lnTo>
                    <a:pt x="3056225" y="1564250"/>
                  </a:lnTo>
                  <a:lnTo>
                    <a:pt x="3060192" y="1515097"/>
                  </a:lnTo>
                  <a:lnTo>
                    <a:pt x="3060192" y="303022"/>
                  </a:lnTo>
                  <a:lnTo>
                    <a:pt x="3056225" y="253868"/>
                  </a:lnTo>
                  <a:lnTo>
                    <a:pt x="3044743" y="207241"/>
                  </a:lnTo>
                  <a:lnTo>
                    <a:pt x="3026368" y="163763"/>
                  </a:lnTo>
                  <a:lnTo>
                    <a:pt x="3001724" y="124058"/>
                  </a:lnTo>
                  <a:lnTo>
                    <a:pt x="2971436" y="88750"/>
                  </a:lnTo>
                  <a:lnTo>
                    <a:pt x="2936128" y="58463"/>
                  </a:lnTo>
                  <a:lnTo>
                    <a:pt x="2896423" y="33821"/>
                  </a:lnTo>
                  <a:lnTo>
                    <a:pt x="2852945" y="15447"/>
                  </a:lnTo>
                  <a:lnTo>
                    <a:pt x="2806320" y="3965"/>
                  </a:lnTo>
                  <a:lnTo>
                    <a:pt x="2757170" y="0"/>
                  </a:lnTo>
                  <a:close/>
                </a:path>
              </a:pathLst>
            </a:custGeom>
            <a:solidFill>
              <a:srgbClr val="A7D9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537197" y="1180343"/>
              <a:ext cx="3060700" cy="1818639"/>
            </a:xfrm>
            <a:custGeom>
              <a:avLst/>
              <a:gdLst/>
              <a:ahLst/>
              <a:cxnLst/>
              <a:rect l="l" t="t" r="r" b="b"/>
              <a:pathLst>
                <a:path w="3060700" h="1818639">
                  <a:moveTo>
                    <a:pt x="0" y="303022"/>
                  </a:moveTo>
                  <a:lnTo>
                    <a:pt x="3966" y="253868"/>
                  </a:lnTo>
                  <a:lnTo>
                    <a:pt x="15448" y="207241"/>
                  </a:lnTo>
                  <a:lnTo>
                    <a:pt x="33823" y="163763"/>
                  </a:lnTo>
                  <a:lnTo>
                    <a:pt x="58467" y="124058"/>
                  </a:lnTo>
                  <a:lnTo>
                    <a:pt x="88755" y="88750"/>
                  </a:lnTo>
                  <a:lnTo>
                    <a:pt x="124063" y="58463"/>
                  </a:lnTo>
                  <a:lnTo>
                    <a:pt x="163768" y="33821"/>
                  </a:lnTo>
                  <a:lnTo>
                    <a:pt x="207246" y="15447"/>
                  </a:lnTo>
                  <a:lnTo>
                    <a:pt x="253871" y="3965"/>
                  </a:lnTo>
                  <a:lnTo>
                    <a:pt x="303022" y="0"/>
                  </a:lnTo>
                  <a:lnTo>
                    <a:pt x="2757170" y="0"/>
                  </a:lnTo>
                  <a:lnTo>
                    <a:pt x="2806320" y="3965"/>
                  </a:lnTo>
                  <a:lnTo>
                    <a:pt x="2852945" y="15447"/>
                  </a:lnTo>
                  <a:lnTo>
                    <a:pt x="2896423" y="33821"/>
                  </a:lnTo>
                  <a:lnTo>
                    <a:pt x="2936128" y="58463"/>
                  </a:lnTo>
                  <a:lnTo>
                    <a:pt x="2971436" y="88750"/>
                  </a:lnTo>
                  <a:lnTo>
                    <a:pt x="3001724" y="124058"/>
                  </a:lnTo>
                  <a:lnTo>
                    <a:pt x="3026368" y="163763"/>
                  </a:lnTo>
                  <a:lnTo>
                    <a:pt x="3044743" y="207241"/>
                  </a:lnTo>
                  <a:lnTo>
                    <a:pt x="3056225" y="253868"/>
                  </a:lnTo>
                  <a:lnTo>
                    <a:pt x="3060192" y="303022"/>
                  </a:lnTo>
                  <a:lnTo>
                    <a:pt x="3060192" y="1515097"/>
                  </a:lnTo>
                  <a:lnTo>
                    <a:pt x="3056225" y="1564250"/>
                  </a:lnTo>
                  <a:lnTo>
                    <a:pt x="3044743" y="1610879"/>
                  </a:lnTo>
                  <a:lnTo>
                    <a:pt x="3026368" y="1654358"/>
                  </a:lnTo>
                  <a:lnTo>
                    <a:pt x="3001724" y="1694065"/>
                  </a:lnTo>
                  <a:lnTo>
                    <a:pt x="2971436" y="1729374"/>
                  </a:lnTo>
                  <a:lnTo>
                    <a:pt x="2936128" y="1759663"/>
                  </a:lnTo>
                  <a:lnTo>
                    <a:pt x="2896423" y="1784307"/>
                  </a:lnTo>
                  <a:lnTo>
                    <a:pt x="2852945" y="1802683"/>
                  </a:lnTo>
                  <a:lnTo>
                    <a:pt x="2806320" y="1814165"/>
                  </a:lnTo>
                  <a:lnTo>
                    <a:pt x="2757170" y="1818132"/>
                  </a:lnTo>
                  <a:lnTo>
                    <a:pt x="303022" y="1818132"/>
                  </a:lnTo>
                  <a:lnTo>
                    <a:pt x="253871" y="1814165"/>
                  </a:lnTo>
                  <a:lnTo>
                    <a:pt x="207246" y="1802683"/>
                  </a:lnTo>
                  <a:lnTo>
                    <a:pt x="163768" y="1784307"/>
                  </a:lnTo>
                  <a:lnTo>
                    <a:pt x="124063" y="1759663"/>
                  </a:lnTo>
                  <a:lnTo>
                    <a:pt x="88755" y="1729374"/>
                  </a:lnTo>
                  <a:lnTo>
                    <a:pt x="58467" y="1694065"/>
                  </a:lnTo>
                  <a:lnTo>
                    <a:pt x="33823" y="1654358"/>
                  </a:lnTo>
                  <a:lnTo>
                    <a:pt x="15448" y="1610879"/>
                  </a:lnTo>
                  <a:lnTo>
                    <a:pt x="3966" y="1564250"/>
                  </a:lnTo>
                  <a:lnTo>
                    <a:pt x="0" y="1515097"/>
                  </a:lnTo>
                  <a:lnTo>
                    <a:pt x="0" y="303022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6767616" y="1313554"/>
            <a:ext cx="2599055" cy="15506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21590" marR="5080" indent="-9525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Meiryo UI"/>
                <a:cs typeface="Meiryo UI"/>
              </a:rPr>
              <a:t>3.</a:t>
            </a:r>
            <a:r>
              <a:rPr dirty="0" sz="2000" spc="-70" b="1">
                <a:latin typeface="Meiryo UI"/>
                <a:cs typeface="Meiryo UI"/>
              </a:rPr>
              <a:t> </a:t>
            </a:r>
            <a:r>
              <a:rPr dirty="0" sz="2000" b="1">
                <a:latin typeface="Meiryo UI"/>
                <a:cs typeface="Meiryo UI"/>
              </a:rPr>
              <a:t>経営トッ</a:t>
            </a:r>
            <a:r>
              <a:rPr dirty="0" sz="2000" spc="-5" b="1">
                <a:latin typeface="Meiryo UI"/>
                <a:cs typeface="Meiryo UI"/>
              </a:rPr>
              <a:t>プが</a:t>
            </a:r>
            <a:r>
              <a:rPr dirty="0" sz="2000" b="1">
                <a:latin typeface="Meiryo UI"/>
                <a:cs typeface="Meiryo UI"/>
              </a:rPr>
              <a:t>率先</a:t>
            </a:r>
            <a:r>
              <a:rPr dirty="0" sz="2000" spc="-5" b="1">
                <a:latin typeface="Meiryo UI"/>
                <a:cs typeface="Meiryo UI"/>
              </a:rPr>
              <a:t>し</a:t>
            </a:r>
            <a:r>
              <a:rPr dirty="0" sz="2000" b="1">
                <a:latin typeface="Meiryo UI"/>
                <a:cs typeface="Meiryo UI"/>
              </a:rPr>
              <a:t>て </a:t>
            </a:r>
            <a:r>
              <a:rPr dirty="0" sz="2000" spc="-5" b="1">
                <a:latin typeface="Meiryo UI"/>
                <a:cs typeface="Meiryo UI"/>
              </a:rPr>
              <a:t>ミッシ</a:t>
            </a:r>
            <a:r>
              <a:rPr dirty="0" sz="2000" b="1">
                <a:latin typeface="Meiryo UI"/>
                <a:cs typeface="Meiryo UI"/>
              </a:rPr>
              <a:t>ョン・</a:t>
            </a:r>
            <a:r>
              <a:rPr dirty="0" sz="2000" spc="-10" b="1">
                <a:latin typeface="Meiryo UI"/>
                <a:cs typeface="Meiryo UI"/>
              </a:rPr>
              <a:t>ビ</a:t>
            </a:r>
            <a:r>
              <a:rPr dirty="0" sz="2000" b="1">
                <a:latin typeface="Meiryo UI"/>
                <a:cs typeface="Meiryo UI"/>
              </a:rPr>
              <a:t>ジ</a:t>
            </a:r>
            <a:r>
              <a:rPr dirty="0" sz="2000" spc="-10" b="1">
                <a:latin typeface="Meiryo UI"/>
                <a:cs typeface="Meiryo UI"/>
              </a:rPr>
              <a:t>ョン</a:t>
            </a:r>
            <a:r>
              <a:rPr dirty="0" sz="2000" spc="-5" b="1">
                <a:latin typeface="Meiryo UI"/>
                <a:cs typeface="Meiryo UI"/>
              </a:rPr>
              <a:t>の</a:t>
            </a:r>
            <a:r>
              <a:rPr dirty="0" sz="2000" b="1">
                <a:latin typeface="Meiryo UI"/>
                <a:cs typeface="Meiryo UI"/>
              </a:rPr>
              <a:t>共有 </a:t>
            </a:r>
            <a:r>
              <a:rPr dirty="0" sz="2000" spc="-10" b="1">
                <a:latin typeface="Meiryo UI"/>
                <a:cs typeface="Meiryo UI"/>
              </a:rPr>
              <a:t>と</a:t>
            </a:r>
            <a:r>
              <a:rPr dirty="0" sz="2000" b="1">
                <a:latin typeface="Meiryo UI"/>
                <a:cs typeface="Meiryo UI"/>
              </a:rPr>
              <a:t>実現を目指</a:t>
            </a:r>
            <a:r>
              <a:rPr dirty="0" sz="2000" spc="-5" b="1">
                <a:latin typeface="Meiryo UI"/>
                <a:cs typeface="Meiryo UI"/>
              </a:rPr>
              <a:t>し</a:t>
            </a:r>
            <a:r>
              <a:rPr dirty="0" sz="2000" b="1">
                <a:latin typeface="Meiryo UI"/>
                <a:cs typeface="Meiryo UI"/>
              </a:rPr>
              <a:t>、組織や</a:t>
            </a:r>
            <a:endParaRPr sz="2000">
              <a:latin typeface="Meiryo UI"/>
              <a:cs typeface="Meiryo UI"/>
            </a:endParaRPr>
          </a:p>
          <a:p>
            <a:pPr marL="777240" marR="307340" indent="-462280">
              <a:lnSpc>
                <a:spcPct val="100000"/>
              </a:lnSpc>
            </a:pPr>
            <a:r>
              <a:rPr dirty="0" sz="2000" b="1">
                <a:latin typeface="Meiryo UI"/>
                <a:cs typeface="Meiryo UI"/>
              </a:rPr>
              <a:t>企業文化</a:t>
            </a:r>
            <a:r>
              <a:rPr dirty="0" sz="2000" spc="-5" b="1">
                <a:latin typeface="Meiryo UI"/>
                <a:cs typeface="Meiryo UI"/>
              </a:rPr>
              <a:t>の変</a:t>
            </a:r>
            <a:r>
              <a:rPr dirty="0" sz="2000" b="1">
                <a:latin typeface="Meiryo UI"/>
                <a:cs typeface="Meiryo UI"/>
              </a:rPr>
              <a:t>革を </a:t>
            </a:r>
            <a:r>
              <a:rPr dirty="0" sz="2000" b="1">
                <a:latin typeface="Meiryo UI"/>
                <a:cs typeface="Meiryo UI"/>
              </a:rPr>
              <a:t>進</a:t>
            </a:r>
            <a:r>
              <a:rPr dirty="0" sz="2000" spc="-5" b="1">
                <a:latin typeface="Meiryo UI"/>
                <a:cs typeface="Meiryo UI"/>
              </a:rPr>
              <a:t>めること</a:t>
            </a:r>
            <a:endParaRPr sz="2000">
              <a:latin typeface="Meiryo UI"/>
              <a:cs typeface="Meiryo U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285744" y="1141488"/>
            <a:ext cx="3281679" cy="1950720"/>
            <a:chOff x="3285744" y="1141488"/>
            <a:chExt cx="3281679" cy="1950720"/>
          </a:xfrm>
        </p:grpSpPr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331464" y="1141488"/>
              <a:ext cx="3191255" cy="195070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285744" y="1223771"/>
              <a:ext cx="3281171" cy="1859279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370326" y="1180343"/>
              <a:ext cx="3058795" cy="1818639"/>
            </a:xfrm>
            <a:custGeom>
              <a:avLst/>
              <a:gdLst/>
              <a:ahLst/>
              <a:cxnLst/>
              <a:rect l="l" t="t" r="r" b="b"/>
              <a:pathLst>
                <a:path w="3058795" h="1818639">
                  <a:moveTo>
                    <a:pt x="2755646" y="0"/>
                  </a:moveTo>
                  <a:lnTo>
                    <a:pt x="303022" y="0"/>
                  </a:lnTo>
                  <a:lnTo>
                    <a:pt x="253871" y="3965"/>
                  </a:lnTo>
                  <a:lnTo>
                    <a:pt x="207246" y="15447"/>
                  </a:lnTo>
                  <a:lnTo>
                    <a:pt x="163768" y="33821"/>
                  </a:lnTo>
                  <a:lnTo>
                    <a:pt x="124063" y="58463"/>
                  </a:lnTo>
                  <a:lnTo>
                    <a:pt x="88755" y="88750"/>
                  </a:lnTo>
                  <a:lnTo>
                    <a:pt x="58467" y="124058"/>
                  </a:lnTo>
                  <a:lnTo>
                    <a:pt x="33823" y="163763"/>
                  </a:lnTo>
                  <a:lnTo>
                    <a:pt x="15448" y="207241"/>
                  </a:lnTo>
                  <a:lnTo>
                    <a:pt x="3966" y="253868"/>
                  </a:lnTo>
                  <a:lnTo>
                    <a:pt x="0" y="303022"/>
                  </a:lnTo>
                  <a:lnTo>
                    <a:pt x="0" y="1515097"/>
                  </a:lnTo>
                  <a:lnTo>
                    <a:pt x="3966" y="1564250"/>
                  </a:lnTo>
                  <a:lnTo>
                    <a:pt x="15448" y="1610879"/>
                  </a:lnTo>
                  <a:lnTo>
                    <a:pt x="33823" y="1654358"/>
                  </a:lnTo>
                  <a:lnTo>
                    <a:pt x="58467" y="1694065"/>
                  </a:lnTo>
                  <a:lnTo>
                    <a:pt x="88755" y="1729374"/>
                  </a:lnTo>
                  <a:lnTo>
                    <a:pt x="124063" y="1759663"/>
                  </a:lnTo>
                  <a:lnTo>
                    <a:pt x="163768" y="1784307"/>
                  </a:lnTo>
                  <a:lnTo>
                    <a:pt x="207246" y="1802683"/>
                  </a:lnTo>
                  <a:lnTo>
                    <a:pt x="253871" y="1814165"/>
                  </a:lnTo>
                  <a:lnTo>
                    <a:pt x="303022" y="1818132"/>
                  </a:lnTo>
                  <a:lnTo>
                    <a:pt x="2755646" y="1818132"/>
                  </a:lnTo>
                  <a:lnTo>
                    <a:pt x="2804796" y="1814165"/>
                  </a:lnTo>
                  <a:lnTo>
                    <a:pt x="2851421" y="1802683"/>
                  </a:lnTo>
                  <a:lnTo>
                    <a:pt x="2894899" y="1784307"/>
                  </a:lnTo>
                  <a:lnTo>
                    <a:pt x="2934604" y="1759663"/>
                  </a:lnTo>
                  <a:lnTo>
                    <a:pt x="2969912" y="1729374"/>
                  </a:lnTo>
                  <a:lnTo>
                    <a:pt x="3000200" y="1694065"/>
                  </a:lnTo>
                  <a:lnTo>
                    <a:pt x="3024844" y="1654358"/>
                  </a:lnTo>
                  <a:lnTo>
                    <a:pt x="3043219" y="1610879"/>
                  </a:lnTo>
                  <a:lnTo>
                    <a:pt x="3054701" y="1564250"/>
                  </a:lnTo>
                  <a:lnTo>
                    <a:pt x="3058668" y="1515097"/>
                  </a:lnTo>
                  <a:lnTo>
                    <a:pt x="3058668" y="303022"/>
                  </a:lnTo>
                  <a:lnTo>
                    <a:pt x="3054701" y="253868"/>
                  </a:lnTo>
                  <a:lnTo>
                    <a:pt x="3043219" y="207241"/>
                  </a:lnTo>
                  <a:lnTo>
                    <a:pt x="3024844" y="163763"/>
                  </a:lnTo>
                  <a:lnTo>
                    <a:pt x="3000200" y="124058"/>
                  </a:lnTo>
                  <a:lnTo>
                    <a:pt x="2969912" y="88750"/>
                  </a:lnTo>
                  <a:lnTo>
                    <a:pt x="2934604" y="58463"/>
                  </a:lnTo>
                  <a:lnTo>
                    <a:pt x="2894899" y="33821"/>
                  </a:lnTo>
                  <a:lnTo>
                    <a:pt x="2851421" y="15447"/>
                  </a:lnTo>
                  <a:lnTo>
                    <a:pt x="2804796" y="3965"/>
                  </a:lnTo>
                  <a:lnTo>
                    <a:pt x="2755646" y="0"/>
                  </a:lnTo>
                  <a:close/>
                </a:path>
              </a:pathLst>
            </a:custGeom>
            <a:solidFill>
              <a:srgbClr val="A7D9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370326" y="1180343"/>
              <a:ext cx="3058795" cy="1818639"/>
            </a:xfrm>
            <a:custGeom>
              <a:avLst/>
              <a:gdLst/>
              <a:ahLst/>
              <a:cxnLst/>
              <a:rect l="l" t="t" r="r" b="b"/>
              <a:pathLst>
                <a:path w="3058795" h="1818639">
                  <a:moveTo>
                    <a:pt x="0" y="303022"/>
                  </a:moveTo>
                  <a:lnTo>
                    <a:pt x="3966" y="253868"/>
                  </a:lnTo>
                  <a:lnTo>
                    <a:pt x="15448" y="207241"/>
                  </a:lnTo>
                  <a:lnTo>
                    <a:pt x="33823" y="163763"/>
                  </a:lnTo>
                  <a:lnTo>
                    <a:pt x="58467" y="124058"/>
                  </a:lnTo>
                  <a:lnTo>
                    <a:pt x="88755" y="88750"/>
                  </a:lnTo>
                  <a:lnTo>
                    <a:pt x="124063" y="58463"/>
                  </a:lnTo>
                  <a:lnTo>
                    <a:pt x="163768" y="33821"/>
                  </a:lnTo>
                  <a:lnTo>
                    <a:pt x="207246" y="15447"/>
                  </a:lnTo>
                  <a:lnTo>
                    <a:pt x="253871" y="3965"/>
                  </a:lnTo>
                  <a:lnTo>
                    <a:pt x="303022" y="0"/>
                  </a:lnTo>
                  <a:lnTo>
                    <a:pt x="2755646" y="0"/>
                  </a:lnTo>
                  <a:lnTo>
                    <a:pt x="2804796" y="3965"/>
                  </a:lnTo>
                  <a:lnTo>
                    <a:pt x="2851421" y="15447"/>
                  </a:lnTo>
                  <a:lnTo>
                    <a:pt x="2894899" y="33821"/>
                  </a:lnTo>
                  <a:lnTo>
                    <a:pt x="2934604" y="58463"/>
                  </a:lnTo>
                  <a:lnTo>
                    <a:pt x="2969912" y="88750"/>
                  </a:lnTo>
                  <a:lnTo>
                    <a:pt x="3000200" y="124058"/>
                  </a:lnTo>
                  <a:lnTo>
                    <a:pt x="3024844" y="163763"/>
                  </a:lnTo>
                  <a:lnTo>
                    <a:pt x="3043219" y="207241"/>
                  </a:lnTo>
                  <a:lnTo>
                    <a:pt x="3054701" y="253868"/>
                  </a:lnTo>
                  <a:lnTo>
                    <a:pt x="3058668" y="303022"/>
                  </a:lnTo>
                  <a:lnTo>
                    <a:pt x="3058668" y="1515097"/>
                  </a:lnTo>
                  <a:lnTo>
                    <a:pt x="3054701" y="1564250"/>
                  </a:lnTo>
                  <a:lnTo>
                    <a:pt x="3043219" y="1610879"/>
                  </a:lnTo>
                  <a:lnTo>
                    <a:pt x="3024844" y="1654358"/>
                  </a:lnTo>
                  <a:lnTo>
                    <a:pt x="3000200" y="1694065"/>
                  </a:lnTo>
                  <a:lnTo>
                    <a:pt x="2969912" y="1729374"/>
                  </a:lnTo>
                  <a:lnTo>
                    <a:pt x="2934604" y="1759663"/>
                  </a:lnTo>
                  <a:lnTo>
                    <a:pt x="2894899" y="1784307"/>
                  </a:lnTo>
                  <a:lnTo>
                    <a:pt x="2851421" y="1802683"/>
                  </a:lnTo>
                  <a:lnTo>
                    <a:pt x="2804796" y="1814165"/>
                  </a:lnTo>
                  <a:lnTo>
                    <a:pt x="2755646" y="1818132"/>
                  </a:lnTo>
                  <a:lnTo>
                    <a:pt x="303022" y="1818132"/>
                  </a:lnTo>
                  <a:lnTo>
                    <a:pt x="253871" y="1814165"/>
                  </a:lnTo>
                  <a:lnTo>
                    <a:pt x="207246" y="1802683"/>
                  </a:lnTo>
                  <a:lnTo>
                    <a:pt x="163768" y="1784307"/>
                  </a:lnTo>
                  <a:lnTo>
                    <a:pt x="124063" y="1759663"/>
                  </a:lnTo>
                  <a:lnTo>
                    <a:pt x="88755" y="1729374"/>
                  </a:lnTo>
                  <a:lnTo>
                    <a:pt x="58467" y="1694065"/>
                  </a:lnTo>
                  <a:lnTo>
                    <a:pt x="33823" y="1654358"/>
                  </a:lnTo>
                  <a:lnTo>
                    <a:pt x="15448" y="1610879"/>
                  </a:lnTo>
                  <a:lnTo>
                    <a:pt x="3966" y="1564250"/>
                  </a:lnTo>
                  <a:lnTo>
                    <a:pt x="0" y="1515097"/>
                  </a:lnTo>
                  <a:lnTo>
                    <a:pt x="0" y="303022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3451249" y="1313555"/>
            <a:ext cx="2895600" cy="15506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188595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Meiryo UI"/>
                <a:cs typeface="Meiryo UI"/>
              </a:rPr>
              <a:t>2.</a:t>
            </a:r>
            <a:r>
              <a:rPr dirty="0" sz="2000" spc="-30" b="1">
                <a:latin typeface="Meiryo UI"/>
                <a:cs typeface="Meiryo UI"/>
              </a:rPr>
              <a:t> </a:t>
            </a:r>
            <a:r>
              <a:rPr dirty="0" sz="2000" b="1">
                <a:latin typeface="Meiryo UI"/>
                <a:cs typeface="Meiryo UI"/>
              </a:rPr>
              <a:t>個人</a:t>
            </a:r>
            <a:r>
              <a:rPr dirty="0" sz="2000" spc="-5" b="1">
                <a:latin typeface="Meiryo UI"/>
                <a:cs typeface="Meiryo UI"/>
              </a:rPr>
              <a:t>の</a:t>
            </a:r>
            <a:r>
              <a:rPr dirty="0" sz="2000" b="1">
                <a:latin typeface="Meiryo UI"/>
                <a:cs typeface="Meiryo UI"/>
              </a:rPr>
              <a:t>多様化・経営 </a:t>
            </a:r>
            <a:r>
              <a:rPr dirty="0" sz="2000" b="1">
                <a:latin typeface="Meiryo UI"/>
                <a:cs typeface="Meiryo UI"/>
              </a:rPr>
              <a:t>環境</a:t>
            </a:r>
            <a:r>
              <a:rPr dirty="0" sz="2000" spc="-5" b="1">
                <a:latin typeface="Meiryo UI"/>
                <a:cs typeface="Meiryo UI"/>
              </a:rPr>
              <a:t>の</a:t>
            </a:r>
            <a:r>
              <a:rPr dirty="0" sz="2000" b="1">
                <a:latin typeface="Meiryo UI"/>
                <a:cs typeface="Meiryo UI"/>
              </a:rPr>
              <a:t>不断</a:t>
            </a:r>
            <a:r>
              <a:rPr dirty="0" sz="2000" spc="-5" b="1">
                <a:latin typeface="Meiryo UI"/>
                <a:cs typeface="Meiryo UI"/>
              </a:rPr>
              <a:t>な</a:t>
            </a:r>
            <a:r>
              <a:rPr dirty="0" sz="2000" b="1">
                <a:latin typeface="Meiryo UI"/>
                <a:cs typeface="Meiryo UI"/>
              </a:rPr>
              <a:t>変化</a:t>
            </a:r>
            <a:r>
              <a:rPr dirty="0" sz="2000" spc="-5" b="1">
                <a:latin typeface="Meiryo UI"/>
                <a:cs typeface="Meiryo UI"/>
              </a:rPr>
              <a:t>の</a:t>
            </a:r>
            <a:r>
              <a:rPr dirty="0" sz="2000" b="1">
                <a:latin typeface="Meiryo UI"/>
                <a:cs typeface="Meiryo UI"/>
              </a:rPr>
              <a:t>中で、</a:t>
            </a:r>
            <a:endParaRPr sz="2000">
              <a:latin typeface="Meiryo UI"/>
              <a:cs typeface="Meiryo UI"/>
            </a:endParaRPr>
          </a:p>
          <a:p>
            <a:pPr marL="78105" marR="68580" indent="200660">
              <a:lnSpc>
                <a:spcPct val="100000"/>
              </a:lnSpc>
            </a:pPr>
            <a:r>
              <a:rPr dirty="0" sz="2000" b="1">
                <a:latin typeface="Meiryo UI"/>
                <a:cs typeface="Meiryo UI"/>
              </a:rPr>
              <a:t>個人</a:t>
            </a:r>
            <a:r>
              <a:rPr dirty="0" sz="2000" spc="-5" b="1">
                <a:latin typeface="Meiryo UI"/>
                <a:cs typeface="Meiryo UI"/>
              </a:rPr>
              <a:t>と</a:t>
            </a:r>
            <a:r>
              <a:rPr dirty="0" sz="2000" b="1">
                <a:latin typeface="Meiryo UI"/>
                <a:cs typeface="Meiryo UI"/>
              </a:rPr>
              <a:t>企業</a:t>
            </a:r>
            <a:r>
              <a:rPr dirty="0" sz="2000" spc="-5" b="1">
                <a:latin typeface="Meiryo UI"/>
                <a:cs typeface="Meiryo UI"/>
              </a:rPr>
              <a:t>が</a:t>
            </a:r>
            <a:r>
              <a:rPr dirty="0" sz="2000" b="1">
                <a:latin typeface="Meiryo UI"/>
                <a:cs typeface="Meiryo UI"/>
              </a:rPr>
              <a:t>お互いを </a:t>
            </a:r>
            <a:r>
              <a:rPr dirty="0" sz="2000" b="1">
                <a:latin typeface="Meiryo UI"/>
                <a:cs typeface="Meiryo UI"/>
              </a:rPr>
              <a:t>選び</a:t>
            </a:r>
            <a:r>
              <a:rPr dirty="0" sz="2000" spc="-5" b="1">
                <a:latin typeface="Meiryo UI"/>
                <a:cs typeface="Meiryo UI"/>
              </a:rPr>
              <a:t>あ</a:t>
            </a:r>
            <a:r>
              <a:rPr dirty="0" sz="2000" b="1">
                <a:latin typeface="Meiryo UI"/>
                <a:cs typeface="Meiryo UI"/>
              </a:rPr>
              <a:t>い、高</a:t>
            </a:r>
            <a:r>
              <a:rPr dirty="0" sz="2000" spc="-5" b="1">
                <a:latin typeface="Meiryo UI"/>
                <a:cs typeface="Meiryo UI"/>
              </a:rPr>
              <a:t>め</a:t>
            </a:r>
            <a:r>
              <a:rPr dirty="0" sz="2000" b="1">
                <a:latin typeface="Meiryo UI"/>
                <a:cs typeface="Meiryo UI"/>
              </a:rPr>
              <a:t>合う関</a:t>
            </a:r>
            <a:r>
              <a:rPr dirty="0" sz="2000" spc="-15" b="1">
                <a:latin typeface="Meiryo UI"/>
                <a:cs typeface="Meiryo UI"/>
              </a:rPr>
              <a:t>係</a:t>
            </a:r>
            <a:r>
              <a:rPr dirty="0" sz="2000" b="1">
                <a:latin typeface="Meiryo UI"/>
                <a:cs typeface="Meiryo UI"/>
              </a:rPr>
              <a:t>を</a:t>
            </a:r>
            <a:endParaRPr sz="2000">
              <a:latin typeface="Meiryo UI"/>
              <a:cs typeface="Meiryo UI"/>
            </a:endParaRPr>
          </a:p>
          <a:p>
            <a:pPr marL="631190">
              <a:lnSpc>
                <a:spcPct val="100000"/>
              </a:lnSpc>
            </a:pPr>
            <a:r>
              <a:rPr dirty="0" sz="2000" b="1">
                <a:latin typeface="Meiryo UI"/>
                <a:cs typeface="Meiryo UI"/>
              </a:rPr>
              <a:t>構築</a:t>
            </a:r>
            <a:r>
              <a:rPr dirty="0" sz="2000" spc="-5" b="1">
                <a:latin typeface="Meiryo UI"/>
                <a:cs typeface="Meiryo UI"/>
              </a:rPr>
              <a:t>して</a:t>
            </a:r>
            <a:r>
              <a:rPr dirty="0" sz="2000" b="1">
                <a:latin typeface="Meiryo UI"/>
                <a:cs typeface="Meiryo UI"/>
              </a:rPr>
              <a:t>いく</a:t>
            </a:r>
            <a:r>
              <a:rPr dirty="0" sz="2000" spc="-5" b="1">
                <a:latin typeface="Meiryo UI"/>
                <a:cs typeface="Meiryo UI"/>
              </a:rPr>
              <a:t>こと</a:t>
            </a:r>
            <a:endParaRPr sz="2000">
              <a:latin typeface="Meiryo UI"/>
              <a:cs typeface="Meiryo UI"/>
            </a:endParaRPr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219456" y="3651503"/>
          <a:ext cx="9504045" cy="29521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3410"/>
              </a:tblGrid>
              <a:tr h="467106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dirty="0" sz="1600" spc="-5" b="1">
                          <a:latin typeface="Meiryo UI"/>
                          <a:cs typeface="Meiryo UI"/>
                        </a:rPr>
                        <a:t>1.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 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変革や人材育成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を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担う経営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リ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ー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ダ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ー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、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ミ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ド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ルリ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ー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ダ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ーの計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画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的育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成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・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支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援</a:t>
                      </a:r>
                      <a:endParaRPr sz="1600">
                        <a:latin typeface="Meiryo UI"/>
                        <a:cs typeface="Meiryo UI"/>
                      </a:endParaRPr>
                    </a:p>
                  </a:txBody>
                  <a:tcPr marL="0" marR="0" marB="0" marT="94615"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F2DCDB"/>
                    </a:solidFill>
                  </a:tcPr>
                </a:tc>
              </a:tr>
              <a:tr h="504443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dirty="0" sz="1600" spc="-5" b="1">
                          <a:latin typeface="Meiryo UI"/>
                          <a:cs typeface="Meiryo UI"/>
                        </a:rPr>
                        <a:t>2. 経営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に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必要な多様な人材確保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を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可能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と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す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る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、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外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部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労働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市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場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と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連動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し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た柔軟な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報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酬制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度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・</a:t>
                      </a:r>
                      <a:r>
                        <a:rPr dirty="0" sz="1600" spc="50" b="1">
                          <a:latin typeface="Meiryo UI"/>
                          <a:cs typeface="Meiryo UI"/>
                        </a:rPr>
                        <a:t> 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キ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ャ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リ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ア機会の提供</a:t>
                      </a:r>
                      <a:endParaRPr sz="1600">
                        <a:latin typeface="Meiryo UI"/>
                        <a:cs typeface="Meiryo UI"/>
                      </a:endParaRPr>
                    </a:p>
                  </a:txBody>
                  <a:tcPr marL="0" marR="0" marB="0" marT="131445"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F2DCDB"/>
                    </a:solidFill>
                  </a:tcPr>
                </a:tc>
              </a:tr>
              <a:tr h="504444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dirty="0" sz="1600" spc="-5" b="1">
                          <a:latin typeface="Meiryo UI"/>
                          <a:cs typeface="Meiryo UI"/>
                        </a:rPr>
                        <a:t>3.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 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個人の挑戦や成長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を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促進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し、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強み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を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活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か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し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た企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業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価値の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創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出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に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貢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献す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る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企業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文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化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や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評価の構築</a:t>
                      </a:r>
                      <a:endParaRPr sz="1600">
                        <a:latin typeface="Meiryo UI"/>
                        <a:cs typeface="Meiryo UI"/>
                      </a:endParaRPr>
                    </a:p>
                  </a:txBody>
                  <a:tcPr marL="0" marR="0" marB="0" marT="130810"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F2DCDB"/>
                    </a:solidFill>
                  </a:tcPr>
                </a:tc>
              </a:tr>
              <a:tr h="503681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dirty="0" sz="1600" spc="-5" b="1">
                          <a:latin typeface="Meiryo UI"/>
                          <a:cs typeface="Meiryo UI"/>
                        </a:rPr>
                        <a:t>4.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 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個人の自律的な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キ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ャ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リ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ア開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発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や学び直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しを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後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押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しし、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支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援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す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る機会の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提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供</a:t>
                      </a:r>
                      <a:endParaRPr sz="1600">
                        <a:latin typeface="Meiryo UI"/>
                        <a:cs typeface="Meiryo UI"/>
                      </a:endParaRPr>
                    </a:p>
                  </a:txBody>
                  <a:tcPr marL="0" marR="0" marB="0" marT="130810"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F2DCDB"/>
                    </a:solidFill>
                  </a:tcPr>
                </a:tc>
              </a:tr>
              <a:tr h="503681"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dirty="0" sz="1600" spc="-5" b="1">
                          <a:latin typeface="Meiryo UI"/>
                          <a:cs typeface="Meiryo UI"/>
                        </a:rPr>
                        <a:t>5.</a:t>
                      </a:r>
                      <a:r>
                        <a:rPr dirty="0" sz="1600" spc="-15" b="1">
                          <a:latin typeface="Meiryo UI"/>
                          <a:cs typeface="Meiryo UI"/>
                        </a:rPr>
                        <a:t> 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個のニ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ー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ズ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に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応え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、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経営競争力強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化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を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実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行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す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る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人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事部門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の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構築</a:t>
                      </a:r>
                      <a:endParaRPr sz="1600">
                        <a:latin typeface="Meiryo UI"/>
                        <a:cs typeface="Meiryo UI"/>
                      </a:endParaRPr>
                    </a:p>
                  </a:txBody>
                  <a:tcPr marL="0" marR="0" marB="0" marT="130810"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F2DCDB"/>
                    </a:solidFill>
                  </a:tcPr>
                </a:tc>
              </a:tr>
              <a:tr h="468630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dirty="0" sz="1600" spc="-5" b="1">
                          <a:latin typeface="Meiryo UI"/>
                          <a:cs typeface="Meiryo UI"/>
                        </a:rPr>
                        <a:t>6. 経営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ト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ップ自ら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、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人材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お</a:t>
                      </a:r>
                      <a:r>
                        <a:rPr dirty="0" sz="1600" spc="-15" b="1">
                          <a:latin typeface="Meiryo UI"/>
                          <a:cs typeface="Meiryo UI"/>
                        </a:rPr>
                        <a:t>よ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び人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材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戦略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に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関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して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積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極的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に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発信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し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、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従業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員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・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労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働市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場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・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資本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市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場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と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の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対話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を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実施</a:t>
                      </a:r>
                      <a:endParaRPr sz="1600">
                        <a:latin typeface="Meiryo UI"/>
                        <a:cs typeface="Meiryo UI"/>
                      </a:endParaRPr>
                    </a:p>
                  </a:txBody>
                  <a:tcPr marL="0" marR="0" marB="0" marT="131445"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F2DCDB"/>
                    </a:solidFill>
                  </a:tcPr>
                </a:tc>
              </a:tr>
            </a:tbl>
          </a:graphicData>
        </a:graphic>
      </p:graphicFrame>
      <p:sp>
        <p:nvSpPr>
          <p:cNvPr id="25" name="object 25"/>
          <p:cNvSpPr txBox="1"/>
          <p:nvPr/>
        </p:nvSpPr>
        <p:spPr>
          <a:xfrm>
            <a:off x="216612" y="3203071"/>
            <a:ext cx="14706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2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６つ</a:t>
            </a:r>
            <a:r>
              <a:rPr dirty="0" u="heavy" sz="24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の</a:t>
            </a:r>
            <a:r>
              <a:rPr dirty="0" u="heavy" sz="2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方策</a:t>
            </a:r>
            <a:endParaRPr sz="2400">
              <a:latin typeface="Meiryo UI"/>
              <a:cs typeface="Meiryo U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255264" y="3134867"/>
            <a:ext cx="3430904" cy="346075"/>
            <a:chOff x="3255264" y="3134867"/>
            <a:chExt cx="3430904" cy="346075"/>
          </a:xfrm>
        </p:grpSpPr>
        <p:sp>
          <p:nvSpPr>
            <p:cNvPr id="27" name="object 27"/>
            <p:cNvSpPr/>
            <p:nvPr/>
          </p:nvSpPr>
          <p:spPr>
            <a:xfrm>
              <a:off x="3259836" y="3139439"/>
              <a:ext cx="3421379" cy="337185"/>
            </a:xfrm>
            <a:custGeom>
              <a:avLst/>
              <a:gdLst/>
              <a:ahLst/>
              <a:cxnLst/>
              <a:rect l="l" t="t" r="r" b="b"/>
              <a:pathLst>
                <a:path w="3421379" h="337185">
                  <a:moveTo>
                    <a:pt x="3421379" y="0"/>
                  </a:moveTo>
                  <a:lnTo>
                    <a:pt x="0" y="0"/>
                  </a:lnTo>
                  <a:lnTo>
                    <a:pt x="1710689" y="336804"/>
                  </a:lnTo>
                  <a:lnTo>
                    <a:pt x="3421379" y="0"/>
                  </a:lnTo>
                  <a:close/>
                </a:path>
              </a:pathLst>
            </a:custGeom>
            <a:solidFill>
              <a:srgbClr val="DEDE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3259836" y="3139439"/>
              <a:ext cx="3421379" cy="337185"/>
            </a:xfrm>
            <a:custGeom>
              <a:avLst/>
              <a:gdLst/>
              <a:ahLst/>
              <a:cxnLst/>
              <a:rect l="l" t="t" r="r" b="b"/>
              <a:pathLst>
                <a:path w="3421379" h="337185">
                  <a:moveTo>
                    <a:pt x="3421379" y="0"/>
                  </a:moveTo>
                  <a:lnTo>
                    <a:pt x="1710689" y="336804"/>
                  </a:lnTo>
                  <a:lnTo>
                    <a:pt x="0" y="0"/>
                  </a:lnTo>
                  <a:lnTo>
                    <a:pt x="3421379" y="0"/>
                  </a:lnTo>
                  <a:close/>
                </a:path>
              </a:pathLst>
            </a:custGeom>
            <a:ln w="9143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349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r>
              <a:rPr dirty="0"/>
              <a:t>15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3733" y="98869"/>
            <a:ext cx="9629140" cy="824865"/>
            <a:chOff x="153733" y="98869"/>
            <a:chExt cx="9629140" cy="824865"/>
          </a:xfrm>
        </p:grpSpPr>
        <p:sp>
          <p:nvSpPr>
            <p:cNvPr id="3" name="object 3"/>
            <p:cNvSpPr/>
            <p:nvPr/>
          </p:nvSpPr>
          <p:spPr>
            <a:xfrm>
              <a:off x="158495" y="103631"/>
              <a:ext cx="9619615" cy="815340"/>
            </a:xfrm>
            <a:custGeom>
              <a:avLst/>
              <a:gdLst/>
              <a:ahLst/>
              <a:cxnLst/>
              <a:rect l="l" t="t" r="r" b="b"/>
              <a:pathLst>
                <a:path w="9619615" h="815340">
                  <a:moveTo>
                    <a:pt x="9619488" y="0"/>
                  </a:moveTo>
                  <a:lnTo>
                    <a:pt x="0" y="0"/>
                  </a:lnTo>
                  <a:lnTo>
                    <a:pt x="0" y="815339"/>
                  </a:lnTo>
                  <a:lnTo>
                    <a:pt x="9619488" y="815339"/>
                  </a:lnTo>
                  <a:lnTo>
                    <a:pt x="9619488" y="0"/>
                  </a:lnTo>
                  <a:close/>
                </a:path>
              </a:pathLst>
            </a:custGeom>
            <a:solidFill>
              <a:srgbClr val="002C7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58495" y="103631"/>
              <a:ext cx="9619615" cy="815340"/>
            </a:xfrm>
            <a:custGeom>
              <a:avLst/>
              <a:gdLst/>
              <a:ahLst/>
              <a:cxnLst/>
              <a:rect l="l" t="t" r="r" b="b"/>
              <a:pathLst>
                <a:path w="9619615" h="815340">
                  <a:moveTo>
                    <a:pt x="0" y="0"/>
                  </a:moveTo>
                  <a:lnTo>
                    <a:pt x="9619488" y="0"/>
                  </a:lnTo>
                  <a:lnTo>
                    <a:pt x="9619488" y="815339"/>
                  </a:lnTo>
                  <a:lnTo>
                    <a:pt x="0" y="815339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6863" y="136951"/>
            <a:ext cx="888682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31900" marR="5080" indent="-12192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</a:rPr>
              <a:t>原則①：経営戦略を実現する重要な要素として人材</a:t>
            </a:r>
            <a:r>
              <a:rPr dirty="0" sz="2400" spc="-5">
                <a:solidFill>
                  <a:srgbClr val="FFFFFF"/>
                </a:solidFill>
              </a:rPr>
              <a:t>および</a:t>
            </a:r>
            <a:r>
              <a:rPr dirty="0" sz="2400">
                <a:solidFill>
                  <a:srgbClr val="FFFFFF"/>
                </a:solidFill>
              </a:rPr>
              <a:t>人材戦略を </a:t>
            </a:r>
            <a:r>
              <a:rPr dirty="0" sz="2400">
                <a:solidFill>
                  <a:srgbClr val="FFFFFF"/>
                </a:solidFill>
              </a:rPr>
              <a:t>位置づける</a:t>
            </a:r>
            <a:r>
              <a:rPr dirty="0" sz="2400" spc="-5">
                <a:solidFill>
                  <a:srgbClr val="FFFFFF"/>
                </a:solidFill>
              </a:rPr>
              <a:t>こと</a:t>
            </a:r>
            <a:endParaRPr sz="2400"/>
          </a:p>
        </p:txBody>
      </p:sp>
      <p:grpSp>
        <p:nvGrpSpPr>
          <p:cNvPr id="6" name="object 6"/>
          <p:cNvGrpSpPr/>
          <p:nvPr/>
        </p:nvGrpSpPr>
        <p:grpSpPr>
          <a:xfrm>
            <a:off x="153923" y="917447"/>
            <a:ext cx="9629140" cy="1435735"/>
            <a:chOff x="153923" y="917447"/>
            <a:chExt cx="9629140" cy="1435735"/>
          </a:xfrm>
        </p:grpSpPr>
        <p:sp>
          <p:nvSpPr>
            <p:cNvPr id="7" name="object 7"/>
            <p:cNvSpPr/>
            <p:nvPr/>
          </p:nvSpPr>
          <p:spPr>
            <a:xfrm>
              <a:off x="158495" y="922019"/>
              <a:ext cx="9619615" cy="1426845"/>
            </a:xfrm>
            <a:custGeom>
              <a:avLst/>
              <a:gdLst/>
              <a:ahLst/>
              <a:cxnLst/>
              <a:rect l="l" t="t" r="r" b="b"/>
              <a:pathLst>
                <a:path w="9619615" h="1426845">
                  <a:moveTo>
                    <a:pt x="9619488" y="0"/>
                  </a:moveTo>
                  <a:lnTo>
                    <a:pt x="0" y="0"/>
                  </a:lnTo>
                  <a:lnTo>
                    <a:pt x="0" y="1426464"/>
                  </a:lnTo>
                  <a:lnTo>
                    <a:pt x="9619488" y="1426464"/>
                  </a:lnTo>
                  <a:lnTo>
                    <a:pt x="9619488" y="0"/>
                  </a:lnTo>
                  <a:close/>
                </a:path>
              </a:pathLst>
            </a:custGeom>
            <a:solidFill>
              <a:srgbClr val="A6E2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58495" y="922019"/>
              <a:ext cx="9619615" cy="1426845"/>
            </a:xfrm>
            <a:custGeom>
              <a:avLst/>
              <a:gdLst/>
              <a:ahLst/>
              <a:cxnLst/>
              <a:rect l="l" t="t" r="r" b="b"/>
              <a:pathLst>
                <a:path w="9619615" h="1426845">
                  <a:moveTo>
                    <a:pt x="0" y="0"/>
                  </a:moveTo>
                  <a:lnTo>
                    <a:pt x="9619488" y="0"/>
                  </a:lnTo>
                  <a:lnTo>
                    <a:pt x="9619488" y="1426464"/>
                  </a:lnTo>
                  <a:lnTo>
                    <a:pt x="0" y="1426464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/>
          <p:nvPr/>
        </p:nvSpPr>
        <p:spPr>
          <a:xfrm>
            <a:off x="187452" y="5300471"/>
            <a:ext cx="9619615" cy="1313815"/>
          </a:xfrm>
          <a:custGeom>
            <a:avLst/>
            <a:gdLst/>
            <a:ahLst/>
            <a:cxnLst/>
            <a:rect l="l" t="t" r="r" b="b"/>
            <a:pathLst>
              <a:path w="9619615" h="1313815">
                <a:moveTo>
                  <a:pt x="9619488" y="0"/>
                </a:moveTo>
                <a:lnTo>
                  <a:pt x="0" y="0"/>
                </a:lnTo>
                <a:lnTo>
                  <a:pt x="0" y="1313687"/>
                </a:lnTo>
                <a:lnTo>
                  <a:pt x="9619488" y="1313687"/>
                </a:lnTo>
                <a:lnTo>
                  <a:pt x="9619488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19743" y="981091"/>
            <a:ext cx="9292590" cy="54578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49250" marR="328930" indent="-337185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Meiryo UI"/>
                <a:cs typeface="Meiryo UI"/>
              </a:rPr>
              <a:t>☑</a:t>
            </a:r>
            <a:r>
              <a:rPr dirty="0" sz="2000" spc="30" b="1">
                <a:latin typeface="Meiryo UI"/>
                <a:cs typeface="Meiryo UI"/>
              </a:rPr>
              <a:t> </a:t>
            </a:r>
            <a:r>
              <a:rPr dirty="0" sz="2000" b="1">
                <a:latin typeface="Meiryo UI"/>
                <a:cs typeface="Meiryo UI"/>
              </a:rPr>
              <a:t>ヒト</a:t>
            </a:r>
            <a:r>
              <a:rPr dirty="0" sz="2000" spc="-5" b="1">
                <a:latin typeface="Meiryo UI"/>
                <a:cs typeface="Meiryo UI"/>
              </a:rPr>
              <a:t>が</a:t>
            </a:r>
            <a:r>
              <a:rPr dirty="0" sz="2000" b="1">
                <a:latin typeface="Meiryo UI"/>
                <a:cs typeface="Meiryo UI"/>
              </a:rPr>
              <a:t>生</a:t>
            </a:r>
            <a:r>
              <a:rPr dirty="0" sz="2000" spc="-5" b="1">
                <a:latin typeface="Meiryo UI"/>
                <a:cs typeface="Meiryo UI"/>
              </a:rPr>
              <a:t>み</a:t>
            </a:r>
            <a:r>
              <a:rPr dirty="0" sz="2000" b="1">
                <a:latin typeface="Meiryo UI"/>
                <a:cs typeface="Meiryo UI"/>
              </a:rPr>
              <a:t>出す価値</a:t>
            </a:r>
            <a:r>
              <a:rPr dirty="0" sz="2000" spc="-5" b="1">
                <a:latin typeface="Meiryo UI"/>
                <a:cs typeface="Meiryo UI"/>
              </a:rPr>
              <a:t>の</a:t>
            </a:r>
            <a:r>
              <a:rPr dirty="0" sz="2000" b="1">
                <a:latin typeface="Meiryo UI"/>
                <a:cs typeface="Meiryo UI"/>
              </a:rPr>
              <a:t>重要性</a:t>
            </a:r>
            <a:r>
              <a:rPr dirty="0" sz="2000" spc="-5" b="1">
                <a:latin typeface="Meiryo UI"/>
                <a:cs typeface="Meiryo UI"/>
              </a:rPr>
              <a:t>が</a:t>
            </a:r>
            <a:r>
              <a:rPr dirty="0" sz="2000" b="1">
                <a:latin typeface="Meiryo UI"/>
                <a:cs typeface="Meiryo UI"/>
              </a:rPr>
              <a:t>増</a:t>
            </a:r>
            <a:r>
              <a:rPr dirty="0" sz="2000" spc="-5" b="1">
                <a:latin typeface="Meiryo UI"/>
                <a:cs typeface="Meiryo UI"/>
              </a:rPr>
              <a:t>し</a:t>
            </a:r>
            <a:r>
              <a:rPr dirty="0" sz="2000" spc="-15" b="1">
                <a:latin typeface="Meiryo UI"/>
                <a:cs typeface="Meiryo UI"/>
              </a:rPr>
              <a:t>、</a:t>
            </a:r>
            <a:r>
              <a:rPr dirty="0" sz="2000" b="1">
                <a:latin typeface="Meiryo UI"/>
                <a:cs typeface="Meiryo UI"/>
              </a:rPr>
              <a:t>経営</a:t>
            </a:r>
            <a:r>
              <a:rPr dirty="0" sz="2000" spc="-15" b="1">
                <a:latin typeface="Meiryo UI"/>
                <a:cs typeface="Meiryo UI"/>
              </a:rPr>
              <a:t>課</a:t>
            </a:r>
            <a:r>
              <a:rPr dirty="0" sz="2000" b="1">
                <a:latin typeface="Meiryo UI"/>
                <a:cs typeface="Meiryo UI"/>
              </a:rPr>
              <a:t>題</a:t>
            </a:r>
            <a:r>
              <a:rPr dirty="0" sz="2000" spc="-5" b="1">
                <a:latin typeface="Meiryo UI"/>
                <a:cs typeface="Meiryo UI"/>
              </a:rPr>
              <a:t>と</a:t>
            </a:r>
            <a:r>
              <a:rPr dirty="0" sz="2000" b="1">
                <a:latin typeface="Meiryo UI"/>
                <a:cs typeface="Meiryo UI"/>
              </a:rPr>
              <a:t>人材課題</a:t>
            </a:r>
            <a:r>
              <a:rPr dirty="0" sz="2000" spc="-5" b="1">
                <a:latin typeface="Meiryo UI"/>
                <a:cs typeface="Meiryo UI"/>
              </a:rPr>
              <a:t>が</a:t>
            </a:r>
            <a:r>
              <a:rPr dirty="0" sz="2000" b="1">
                <a:latin typeface="Meiryo UI"/>
                <a:cs typeface="Meiryo UI"/>
              </a:rPr>
              <a:t>表</a:t>
            </a:r>
            <a:r>
              <a:rPr dirty="0" sz="2000" spc="-15" b="1">
                <a:latin typeface="Meiryo UI"/>
                <a:cs typeface="Meiryo UI"/>
              </a:rPr>
              <a:t>裏</a:t>
            </a:r>
            <a:r>
              <a:rPr dirty="0" sz="2000" b="1">
                <a:latin typeface="Meiryo UI"/>
                <a:cs typeface="Meiryo UI"/>
              </a:rPr>
              <a:t>一体</a:t>
            </a:r>
            <a:r>
              <a:rPr dirty="0" sz="2000" spc="-5" b="1">
                <a:latin typeface="Meiryo UI"/>
                <a:cs typeface="Meiryo UI"/>
              </a:rPr>
              <a:t>となる</a:t>
            </a:r>
            <a:r>
              <a:rPr dirty="0" sz="2000" b="1">
                <a:latin typeface="Meiryo UI"/>
                <a:cs typeface="Meiryo UI"/>
              </a:rPr>
              <a:t>中で、 経営戦略</a:t>
            </a:r>
            <a:r>
              <a:rPr dirty="0" sz="2000" spc="-5" b="1">
                <a:latin typeface="Meiryo UI"/>
                <a:cs typeface="Meiryo UI"/>
              </a:rPr>
              <a:t>の</a:t>
            </a:r>
            <a:r>
              <a:rPr dirty="0" sz="2000" b="1">
                <a:latin typeface="Meiryo UI"/>
                <a:cs typeface="Meiryo UI"/>
              </a:rPr>
              <a:t>策定段階</a:t>
            </a:r>
            <a:r>
              <a:rPr dirty="0" sz="2000" spc="-5" b="1">
                <a:latin typeface="Meiryo UI"/>
                <a:cs typeface="Meiryo UI"/>
              </a:rPr>
              <a:t>か</a:t>
            </a:r>
            <a:r>
              <a:rPr dirty="0" sz="2000" spc="-10" b="1">
                <a:latin typeface="Meiryo UI"/>
                <a:cs typeface="Meiryo UI"/>
              </a:rPr>
              <a:t>ら</a:t>
            </a:r>
            <a:r>
              <a:rPr dirty="0" sz="2000" b="1">
                <a:latin typeface="Meiryo UI"/>
                <a:cs typeface="Meiryo UI"/>
              </a:rPr>
              <a:t>、</a:t>
            </a:r>
            <a:r>
              <a:rPr dirty="0" sz="2000" spc="-15" b="1">
                <a:latin typeface="Meiryo UI"/>
                <a:cs typeface="Meiryo UI"/>
              </a:rPr>
              <a:t>人</a:t>
            </a:r>
            <a:r>
              <a:rPr dirty="0" sz="2000" b="1">
                <a:latin typeface="Meiryo UI"/>
                <a:cs typeface="Meiryo UI"/>
              </a:rPr>
              <a:t>材</a:t>
            </a:r>
            <a:r>
              <a:rPr dirty="0" sz="2000" spc="-10" b="1">
                <a:latin typeface="Meiryo UI"/>
                <a:cs typeface="Meiryo UI"/>
              </a:rPr>
              <a:t>お</a:t>
            </a:r>
            <a:r>
              <a:rPr dirty="0" sz="2000" spc="-5" b="1">
                <a:latin typeface="Meiryo UI"/>
                <a:cs typeface="Meiryo UI"/>
              </a:rPr>
              <a:t>よ</a:t>
            </a:r>
            <a:r>
              <a:rPr dirty="0" sz="2000" spc="-15" b="1">
                <a:latin typeface="Meiryo UI"/>
                <a:cs typeface="Meiryo UI"/>
              </a:rPr>
              <a:t>び</a:t>
            </a:r>
            <a:r>
              <a:rPr dirty="0" sz="2000" b="1">
                <a:latin typeface="Meiryo UI"/>
                <a:cs typeface="Meiryo UI"/>
              </a:rPr>
              <a:t>人材</a:t>
            </a:r>
            <a:r>
              <a:rPr dirty="0" sz="2000" spc="-15" b="1">
                <a:latin typeface="Meiryo UI"/>
                <a:cs typeface="Meiryo UI"/>
              </a:rPr>
              <a:t>戦</a:t>
            </a:r>
            <a:r>
              <a:rPr dirty="0" sz="2000" b="1">
                <a:latin typeface="Meiryo UI"/>
                <a:cs typeface="Meiryo UI"/>
              </a:rPr>
              <a:t>略</a:t>
            </a:r>
            <a:r>
              <a:rPr dirty="0" sz="2000" spc="-5" b="1">
                <a:latin typeface="Meiryo UI"/>
                <a:cs typeface="Meiryo UI"/>
              </a:rPr>
              <a:t>が</a:t>
            </a:r>
            <a:r>
              <a:rPr dirty="0" sz="2000" b="1">
                <a:latin typeface="Meiryo UI"/>
                <a:cs typeface="Meiryo UI"/>
              </a:rPr>
              <a:t>検討</a:t>
            </a:r>
            <a:r>
              <a:rPr dirty="0" sz="2000" spc="-15" b="1">
                <a:latin typeface="Meiryo UI"/>
                <a:cs typeface="Meiryo UI"/>
              </a:rPr>
              <a:t>に</a:t>
            </a:r>
            <a:r>
              <a:rPr dirty="0" sz="2000" b="1">
                <a:latin typeface="Meiryo UI"/>
                <a:cs typeface="Meiryo UI"/>
              </a:rPr>
              <a:t>組</a:t>
            </a:r>
            <a:r>
              <a:rPr dirty="0" sz="2000" spc="-15" b="1">
                <a:latin typeface="Meiryo UI"/>
                <a:cs typeface="Meiryo UI"/>
              </a:rPr>
              <a:t>み</a:t>
            </a:r>
            <a:r>
              <a:rPr dirty="0" sz="2000" b="1">
                <a:latin typeface="Meiryo UI"/>
                <a:cs typeface="Meiryo UI"/>
              </a:rPr>
              <a:t>込</a:t>
            </a:r>
            <a:r>
              <a:rPr dirty="0" sz="2000" spc="-5" b="1">
                <a:latin typeface="Meiryo UI"/>
                <a:cs typeface="Meiryo UI"/>
              </a:rPr>
              <a:t>ま</a:t>
            </a:r>
            <a:r>
              <a:rPr dirty="0" sz="2000" b="1">
                <a:latin typeface="Meiryo UI"/>
                <a:cs typeface="Meiryo UI"/>
              </a:rPr>
              <a:t>れ</a:t>
            </a:r>
            <a:r>
              <a:rPr dirty="0" sz="2000" spc="-5" b="1">
                <a:latin typeface="Meiryo UI"/>
                <a:cs typeface="Meiryo UI"/>
              </a:rPr>
              <a:t>て</a:t>
            </a:r>
            <a:r>
              <a:rPr dirty="0" sz="2000" b="1">
                <a:latin typeface="Meiryo UI"/>
                <a:cs typeface="Meiryo UI"/>
              </a:rPr>
              <a:t>い</a:t>
            </a:r>
            <a:r>
              <a:rPr dirty="0" sz="2000" spc="-5" b="1">
                <a:latin typeface="Meiryo UI"/>
                <a:cs typeface="Meiryo UI"/>
              </a:rPr>
              <a:t>るか</a:t>
            </a:r>
            <a:r>
              <a:rPr dirty="0" sz="2000" b="1">
                <a:latin typeface="Meiryo UI"/>
                <a:cs typeface="Meiryo UI"/>
              </a:rPr>
              <a:t>？</a:t>
            </a:r>
            <a:endParaRPr sz="2000">
              <a:latin typeface="Meiryo UI"/>
              <a:cs typeface="Meiryo UI"/>
            </a:endParaRPr>
          </a:p>
          <a:p>
            <a:pPr marL="349885" marR="300990" indent="-337185">
              <a:lnSpc>
                <a:spcPct val="100000"/>
              </a:lnSpc>
              <a:spcBef>
                <a:spcPts val="600"/>
              </a:spcBef>
            </a:pPr>
            <a:r>
              <a:rPr dirty="0" sz="2000" b="1">
                <a:latin typeface="Meiryo UI"/>
                <a:cs typeface="Meiryo UI"/>
              </a:rPr>
              <a:t>☑</a:t>
            </a:r>
            <a:r>
              <a:rPr dirty="0" sz="2000" spc="30" b="1">
                <a:latin typeface="Meiryo UI"/>
                <a:cs typeface="Meiryo UI"/>
              </a:rPr>
              <a:t> </a:t>
            </a:r>
            <a:r>
              <a:rPr dirty="0" sz="2000" b="1">
                <a:latin typeface="Meiryo UI"/>
                <a:cs typeface="Meiryo UI"/>
              </a:rPr>
              <a:t>短期的、場当</a:t>
            </a:r>
            <a:r>
              <a:rPr dirty="0" sz="2000" spc="-10" b="1">
                <a:latin typeface="Meiryo UI"/>
                <a:cs typeface="Meiryo UI"/>
              </a:rPr>
              <a:t>た</a:t>
            </a:r>
            <a:r>
              <a:rPr dirty="0" sz="2000" spc="-5" b="1">
                <a:latin typeface="Meiryo UI"/>
                <a:cs typeface="Meiryo UI"/>
              </a:rPr>
              <a:t>り</a:t>
            </a:r>
            <a:r>
              <a:rPr dirty="0" sz="2000" b="1">
                <a:latin typeface="Meiryo UI"/>
                <a:cs typeface="Meiryo UI"/>
              </a:rPr>
              <a:t>的</a:t>
            </a:r>
            <a:r>
              <a:rPr dirty="0" sz="2000" spc="-5" b="1">
                <a:latin typeface="Meiryo UI"/>
                <a:cs typeface="Meiryo UI"/>
              </a:rPr>
              <a:t>な</a:t>
            </a:r>
            <a:r>
              <a:rPr dirty="0" sz="2000" b="1">
                <a:latin typeface="Meiryo UI"/>
                <a:cs typeface="Meiryo UI"/>
              </a:rPr>
              <a:t>人事</a:t>
            </a:r>
            <a:r>
              <a:rPr dirty="0" sz="2000" spc="-15" b="1">
                <a:latin typeface="Meiryo UI"/>
                <a:cs typeface="Meiryo UI"/>
              </a:rPr>
              <a:t>施</a:t>
            </a:r>
            <a:r>
              <a:rPr dirty="0" sz="2000" b="1">
                <a:latin typeface="Meiryo UI"/>
                <a:cs typeface="Meiryo UI"/>
              </a:rPr>
              <a:t>策では</a:t>
            </a:r>
            <a:r>
              <a:rPr dirty="0" sz="2000" spc="-5" b="1">
                <a:latin typeface="Meiryo UI"/>
                <a:cs typeface="Meiryo UI"/>
              </a:rPr>
              <a:t>な</a:t>
            </a:r>
            <a:r>
              <a:rPr dirty="0" sz="2000" b="1">
                <a:latin typeface="Meiryo UI"/>
                <a:cs typeface="Meiryo UI"/>
              </a:rPr>
              <a:t>く</a:t>
            </a:r>
            <a:r>
              <a:rPr dirty="0" sz="2000" spc="-15" b="1">
                <a:latin typeface="Meiryo UI"/>
                <a:cs typeface="Meiryo UI"/>
              </a:rPr>
              <a:t>、</a:t>
            </a:r>
            <a:r>
              <a:rPr dirty="0" sz="2000" b="1">
                <a:latin typeface="Meiryo UI"/>
                <a:cs typeface="Meiryo UI"/>
              </a:rPr>
              <a:t>経</a:t>
            </a:r>
            <a:r>
              <a:rPr dirty="0" sz="2000" spc="-15" b="1">
                <a:latin typeface="Meiryo UI"/>
                <a:cs typeface="Meiryo UI"/>
              </a:rPr>
              <a:t>営</a:t>
            </a:r>
            <a:r>
              <a:rPr dirty="0" sz="2000" b="1">
                <a:latin typeface="Meiryo UI"/>
                <a:cs typeface="Meiryo UI"/>
              </a:rPr>
              <a:t>環境</a:t>
            </a:r>
            <a:r>
              <a:rPr dirty="0" sz="2000" spc="-5" b="1">
                <a:latin typeface="Meiryo UI"/>
                <a:cs typeface="Meiryo UI"/>
              </a:rPr>
              <a:t>の</a:t>
            </a:r>
            <a:r>
              <a:rPr dirty="0" sz="2000" b="1">
                <a:latin typeface="Meiryo UI"/>
                <a:cs typeface="Meiryo UI"/>
              </a:rPr>
              <a:t>変</a:t>
            </a:r>
            <a:r>
              <a:rPr dirty="0" sz="2000" spc="-15" b="1">
                <a:latin typeface="Meiryo UI"/>
                <a:cs typeface="Meiryo UI"/>
              </a:rPr>
              <a:t>化</a:t>
            </a:r>
            <a:r>
              <a:rPr dirty="0" sz="2000" spc="-5" b="1">
                <a:latin typeface="Meiryo UI"/>
                <a:cs typeface="Meiryo UI"/>
              </a:rPr>
              <a:t>のスピー</a:t>
            </a:r>
            <a:r>
              <a:rPr dirty="0" sz="2000" b="1">
                <a:latin typeface="Meiryo UI"/>
                <a:cs typeface="Meiryo UI"/>
              </a:rPr>
              <a:t>ド</a:t>
            </a:r>
            <a:r>
              <a:rPr dirty="0" sz="2000" spc="-10" b="1">
                <a:latin typeface="Meiryo UI"/>
                <a:cs typeface="Meiryo UI"/>
              </a:rPr>
              <a:t>と</a:t>
            </a:r>
            <a:r>
              <a:rPr dirty="0" sz="2000" b="1">
                <a:latin typeface="Meiryo UI"/>
                <a:cs typeface="Meiryo UI"/>
              </a:rPr>
              <a:t>幅</a:t>
            </a:r>
            <a:r>
              <a:rPr dirty="0" sz="2000" spc="-5" b="1">
                <a:latin typeface="Meiryo UI"/>
                <a:cs typeface="Meiryo UI"/>
              </a:rPr>
              <a:t>の</a:t>
            </a:r>
            <a:r>
              <a:rPr dirty="0" sz="2000" b="1">
                <a:latin typeface="Meiryo UI"/>
                <a:cs typeface="Meiryo UI"/>
              </a:rPr>
              <a:t>広</a:t>
            </a:r>
            <a:r>
              <a:rPr dirty="0" sz="2000" spc="-5" b="1">
                <a:latin typeface="Meiryo UI"/>
                <a:cs typeface="Meiryo UI"/>
              </a:rPr>
              <a:t>がり</a:t>
            </a:r>
            <a:r>
              <a:rPr dirty="0" sz="2000" b="1">
                <a:latin typeface="Meiryo UI"/>
                <a:cs typeface="Meiryo UI"/>
              </a:rPr>
              <a:t>に 対応で</a:t>
            </a:r>
            <a:r>
              <a:rPr dirty="0" sz="2000" spc="-5" b="1">
                <a:latin typeface="Meiryo UI"/>
                <a:cs typeface="Meiryo UI"/>
              </a:rPr>
              <a:t>きる</a:t>
            </a:r>
            <a:r>
              <a:rPr dirty="0" sz="2000" b="1">
                <a:latin typeface="Meiryo UI"/>
                <a:cs typeface="Meiryo UI"/>
              </a:rPr>
              <a:t>人材お</a:t>
            </a:r>
            <a:r>
              <a:rPr dirty="0" sz="2000" spc="-5" b="1">
                <a:latin typeface="Meiryo UI"/>
                <a:cs typeface="Meiryo UI"/>
              </a:rPr>
              <a:t>よ</a:t>
            </a:r>
            <a:r>
              <a:rPr dirty="0" sz="2000" b="1">
                <a:latin typeface="Meiryo UI"/>
                <a:cs typeface="Meiryo UI"/>
              </a:rPr>
              <a:t>び人材</a:t>
            </a:r>
            <a:r>
              <a:rPr dirty="0" sz="2000" spc="-15" b="1">
                <a:latin typeface="Meiryo UI"/>
                <a:cs typeface="Meiryo UI"/>
              </a:rPr>
              <a:t>戦</a:t>
            </a:r>
            <a:r>
              <a:rPr dirty="0" sz="2000" b="1">
                <a:latin typeface="Meiryo UI"/>
                <a:cs typeface="Meiryo UI"/>
              </a:rPr>
              <a:t>略</a:t>
            </a:r>
            <a:r>
              <a:rPr dirty="0" sz="2000" spc="-15" b="1">
                <a:latin typeface="Meiryo UI"/>
                <a:cs typeface="Meiryo UI"/>
              </a:rPr>
              <a:t>を</a:t>
            </a:r>
            <a:r>
              <a:rPr dirty="0" sz="2000" b="1">
                <a:latin typeface="Meiryo UI"/>
                <a:cs typeface="Meiryo UI"/>
              </a:rPr>
              <a:t>構築</a:t>
            </a:r>
            <a:r>
              <a:rPr dirty="0" sz="2000" spc="-5" b="1">
                <a:latin typeface="Meiryo UI"/>
                <a:cs typeface="Meiryo UI"/>
              </a:rPr>
              <a:t>し</a:t>
            </a:r>
            <a:r>
              <a:rPr dirty="0" sz="2000" spc="-15" b="1">
                <a:latin typeface="Meiryo UI"/>
                <a:cs typeface="Meiryo UI"/>
              </a:rPr>
              <a:t>、</a:t>
            </a:r>
            <a:r>
              <a:rPr dirty="0" sz="2000" b="1">
                <a:latin typeface="Meiryo UI"/>
                <a:cs typeface="Meiryo UI"/>
              </a:rPr>
              <a:t>実</a:t>
            </a:r>
            <a:r>
              <a:rPr dirty="0" sz="2000" spc="-15" b="1">
                <a:latin typeface="Meiryo UI"/>
                <a:cs typeface="Meiryo UI"/>
              </a:rPr>
              <a:t>行</a:t>
            </a:r>
            <a:r>
              <a:rPr dirty="0" sz="2000" spc="-5" b="1">
                <a:latin typeface="Meiryo UI"/>
                <a:cs typeface="Meiryo UI"/>
              </a:rPr>
              <a:t>で</a:t>
            </a:r>
            <a:r>
              <a:rPr dirty="0" sz="2000" spc="-10" b="1">
                <a:latin typeface="Meiryo UI"/>
                <a:cs typeface="Meiryo UI"/>
              </a:rPr>
              <a:t>き</a:t>
            </a:r>
            <a:r>
              <a:rPr dirty="0" sz="2000" spc="-5" b="1">
                <a:latin typeface="Meiryo UI"/>
                <a:cs typeface="Meiryo UI"/>
              </a:rPr>
              <a:t>て</a:t>
            </a:r>
            <a:r>
              <a:rPr dirty="0" sz="2000" b="1">
                <a:latin typeface="Meiryo UI"/>
                <a:cs typeface="Meiryo UI"/>
              </a:rPr>
              <a:t>い</a:t>
            </a:r>
            <a:r>
              <a:rPr dirty="0" sz="2000" spc="-5" b="1">
                <a:latin typeface="Meiryo UI"/>
                <a:cs typeface="Meiryo UI"/>
              </a:rPr>
              <a:t>るか</a:t>
            </a:r>
            <a:r>
              <a:rPr dirty="0" sz="2000" b="1">
                <a:latin typeface="Meiryo UI"/>
                <a:cs typeface="Meiryo UI"/>
              </a:rPr>
              <a:t>？</a:t>
            </a:r>
            <a:endParaRPr sz="2000">
              <a:latin typeface="Meiryo UI"/>
              <a:cs typeface="Meiryo UI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dirty="0" sz="1800" b="1">
                <a:latin typeface="Meiryo UI"/>
                <a:cs typeface="Meiryo UI"/>
              </a:rPr>
              <a:t>＜今後目指</a:t>
            </a:r>
            <a:r>
              <a:rPr dirty="0" sz="1800" spc="5" b="1">
                <a:latin typeface="Meiryo UI"/>
                <a:cs typeface="Meiryo UI"/>
              </a:rPr>
              <a:t>す</a:t>
            </a:r>
            <a:r>
              <a:rPr dirty="0" sz="1800" spc="-5" b="1">
                <a:latin typeface="Meiryo UI"/>
                <a:cs typeface="Meiryo UI"/>
              </a:rPr>
              <a:t>べ</a:t>
            </a:r>
            <a:r>
              <a:rPr dirty="0" sz="1800" spc="-10" b="1">
                <a:latin typeface="Meiryo UI"/>
                <a:cs typeface="Meiryo UI"/>
              </a:rPr>
              <a:t>き</a:t>
            </a:r>
            <a:r>
              <a:rPr dirty="0" sz="1800" b="1">
                <a:latin typeface="Meiryo UI"/>
                <a:cs typeface="Meiryo UI"/>
              </a:rPr>
              <a:t>方向性</a:t>
            </a:r>
            <a:r>
              <a:rPr dirty="0" sz="1800" spc="-5" b="1">
                <a:latin typeface="Meiryo UI"/>
                <a:cs typeface="Meiryo UI"/>
              </a:rPr>
              <a:t>と</a:t>
            </a:r>
            <a:r>
              <a:rPr dirty="0" sz="1800" b="1">
                <a:latin typeface="Meiryo UI"/>
                <a:cs typeface="Meiryo UI"/>
              </a:rPr>
              <a:t>具体的なア</a:t>
            </a:r>
            <a:r>
              <a:rPr dirty="0" sz="1800" spc="-5" b="1">
                <a:latin typeface="Meiryo UI"/>
                <a:cs typeface="Meiryo UI"/>
              </a:rPr>
              <a:t>クシ</a:t>
            </a:r>
            <a:r>
              <a:rPr dirty="0" sz="1800" b="1">
                <a:latin typeface="Meiryo UI"/>
                <a:cs typeface="Meiryo UI"/>
              </a:rPr>
              <a:t>ョ</a:t>
            </a:r>
            <a:r>
              <a:rPr dirty="0" sz="1800" spc="-10" b="1">
                <a:latin typeface="Meiryo UI"/>
                <a:cs typeface="Meiryo UI"/>
              </a:rPr>
              <a:t>ン</a:t>
            </a:r>
            <a:r>
              <a:rPr dirty="0" sz="1800" b="1">
                <a:latin typeface="Meiryo UI"/>
                <a:cs typeface="Meiryo UI"/>
              </a:rPr>
              <a:t>＞</a:t>
            </a:r>
            <a:endParaRPr sz="1800">
              <a:latin typeface="Meiryo UI"/>
              <a:cs typeface="Meiryo UI"/>
            </a:endParaRPr>
          </a:p>
          <a:p>
            <a:pPr marL="354965" marR="121285" indent="-354965">
              <a:lnSpc>
                <a:spcPct val="100000"/>
              </a:lnSpc>
              <a:spcBef>
                <a:spcPts val="610"/>
              </a:spcBef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dirty="0" sz="1600" spc="-5" b="1">
                <a:latin typeface="Meiryo UI"/>
                <a:cs typeface="Meiryo UI"/>
              </a:rPr>
              <a:t>従来：成果創出</a:t>
            </a:r>
            <a:r>
              <a:rPr dirty="0" sz="1600" spc="-10" b="1">
                <a:latin typeface="Meiryo UI"/>
                <a:cs typeface="Meiryo UI"/>
              </a:rPr>
              <a:t>に</a:t>
            </a:r>
            <a:r>
              <a:rPr dirty="0" sz="1600" spc="-5" b="1">
                <a:latin typeface="Meiryo UI"/>
                <a:cs typeface="Meiryo UI"/>
              </a:rPr>
              <a:t>時間</a:t>
            </a:r>
            <a:r>
              <a:rPr dirty="0" sz="1600" spc="-10" b="1">
                <a:latin typeface="Meiryo UI"/>
                <a:cs typeface="Meiryo UI"/>
              </a:rPr>
              <a:t>が</a:t>
            </a:r>
            <a:r>
              <a:rPr dirty="0" sz="1600" b="1">
                <a:latin typeface="Meiryo UI"/>
                <a:cs typeface="Meiryo UI"/>
              </a:rPr>
              <a:t>かか</a:t>
            </a:r>
            <a:r>
              <a:rPr dirty="0" sz="1600" spc="-5" b="1">
                <a:latin typeface="Meiryo UI"/>
                <a:cs typeface="Meiryo UI"/>
              </a:rPr>
              <a:t>る人材戦</a:t>
            </a:r>
            <a:r>
              <a:rPr dirty="0" sz="1600" spc="5" b="1">
                <a:latin typeface="Meiryo UI"/>
                <a:cs typeface="Meiryo UI"/>
              </a:rPr>
              <a:t>略</a:t>
            </a:r>
            <a:r>
              <a:rPr dirty="0" sz="1600" spc="-10" b="1">
                <a:latin typeface="Meiryo UI"/>
                <a:cs typeface="Meiryo UI"/>
              </a:rPr>
              <a:t>・</a:t>
            </a:r>
            <a:r>
              <a:rPr dirty="0" sz="1600" spc="5" b="1">
                <a:latin typeface="Meiryo UI"/>
                <a:cs typeface="Meiryo UI"/>
              </a:rPr>
              <a:t>人</a:t>
            </a:r>
            <a:r>
              <a:rPr dirty="0" sz="1600" spc="-5" b="1">
                <a:latin typeface="Meiryo UI"/>
                <a:cs typeface="Meiryo UI"/>
              </a:rPr>
              <a:t>材投</a:t>
            </a:r>
            <a:r>
              <a:rPr dirty="0" sz="1600" spc="5" b="1">
                <a:latin typeface="Meiryo UI"/>
                <a:cs typeface="Meiryo UI"/>
              </a:rPr>
              <a:t>資</a:t>
            </a:r>
            <a:r>
              <a:rPr dirty="0" sz="1600" b="1">
                <a:latin typeface="Meiryo UI"/>
                <a:cs typeface="Meiryo UI"/>
              </a:rPr>
              <a:t>が</a:t>
            </a:r>
            <a:r>
              <a:rPr dirty="0" sz="1600" spc="-10" b="1">
                <a:latin typeface="Meiryo UI"/>
                <a:cs typeface="Meiryo UI"/>
              </a:rPr>
              <a:t>、</a:t>
            </a:r>
            <a:r>
              <a:rPr dirty="0" sz="1600" spc="5" b="1">
                <a:latin typeface="Meiryo UI"/>
                <a:cs typeface="Meiryo UI"/>
              </a:rPr>
              <a:t>経</a:t>
            </a:r>
            <a:r>
              <a:rPr dirty="0" sz="1600" spc="-5" b="1">
                <a:latin typeface="Meiryo UI"/>
                <a:cs typeface="Meiryo UI"/>
              </a:rPr>
              <a:t>営</a:t>
            </a:r>
            <a:r>
              <a:rPr dirty="0" sz="1600" spc="-10" b="1">
                <a:latin typeface="Meiryo UI"/>
                <a:cs typeface="Meiryo UI"/>
              </a:rPr>
              <a:t>ト</a:t>
            </a:r>
            <a:r>
              <a:rPr dirty="0" sz="1600" spc="5" b="1">
                <a:latin typeface="Meiryo UI"/>
                <a:cs typeface="Meiryo UI"/>
              </a:rPr>
              <a:t>ッ</a:t>
            </a:r>
            <a:r>
              <a:rPr dirty="0" sz="1600" spc="-5" b="1">
                <a:latin typeface="Meiryo UI"/>
                <a:cs typeface="Meiryo UI"/>
              </a:rPr>
              <a:t>プ</a:t>
            </a:r>
            <a:r>
              <a:rPr dirty="0" sz="1600" spc="-10" b="1">
                <a:latin typeface="Meiryo UI"/>
                <a:cs typeface="Meiryo UI"/>
              </a:rPr>
              <a:t>の交</a:t>
            </a:r>
            <a:r>
              <a:rPr dirty="0" sz="1600" spc="5" b="1">
                <a:latin typeface="Meiryo UI"/>
                <a:cs typeface="Meiryo UI"/>
              </a:rPr>
              <a:t>代</a:t>
            </a:r>
            <a:r>
              <a:rPr dirty="0" sz="1600" spc="-5" b="1">
                <a:latin typeface="Meiryo UI"/>
                <a:cs typeface="Meiryo UI"/>
              </a:rPr>
              <a:t>や</a:t>
            </a:r>
            <a:r>
              <a:rPr dirty="0" sz="1600" spc="5" b="1">
                <a:latin typeface="Meiryo UI"/>
                <a:cs typeface="Meiryo UI"/>
              </a:rPr>
              <a:t>業</a:t>
            </a:r>
            <a:r>
              <a:rPr dirty="0" sz="1600" spc="-5" b="1">
                <a:latin typeface="Meiryo UI"/>
                <a:cs typeface="Meiryo UI"/>
              </a:rPr>
              <a:t>績不</a:t>
            </a:r>
            <a:r>
              <a:rPr dirty="0" sz="1600" spc="5" b="1">
                <a:latin typeface="Meiryo UI"/>
                <a:cs typeface="Meiryo UI"/>
              </a:rPr>
              <a:t>振</a:t>
            </a:r>
            <a:r>
              <a:rPr dirty="0" sz="1600" spc="-10" b="1">
                <a:latin typeface="Meiryo UI"/>
                <a:cs typeface="Meiryo UI"/>
              </a:rPr>
              <a:t>に</a:t>
            </a:r>
            <a:r>
              <a:rPr dirty="0" sz="1600" b="1">
                <a:latin typeface="Meiryo UI"/>
                <a:cs typeface="Meiryo UI"/>
              </a:rPr>
              <a:t>よ</a:t>
            </a:r>
            <a:r>
              <a:rPr dirty="0" sz="1600" spc="-10" b="1">
                <a:latin typeface="Meiryo UI"/>
                <a:cs typeface="Meiryo UI"/>
              </a:rPr>
              <a:t>り</a:t>
            </a:r>
            <a:r>
              <a:rPr dirty="0" sz="1600" spc="-5" b="1">
                <a:latin typeface="Meiryo UI"/>
                <a:cs typeface="Meiryo UI"/>
              </a:rPr>
              <a:t>継</a:t>
            </a:r>
            <a:r>
              <a:rPr dirty="0" sz="1600" spc="5" b="1">
                <a:latin typeface="Meiryo UI"/>
                <a:cs typeface="Meiryo UI"/>
              </a:rPr>
              <a:t>続</a:t>
            </a:r>
            <a:r>
              <a:rPr dirty="0" sz="1600" spc="-5" b="1">
                <a:latin typeface="Meiryo UI"/>
                <a:cs typeface="Meiryo UI"/>
              </a:rPr>
              <a:t>的な取り 組み</a:t>
            </a:r>
            <a:r>
              <a:rPr dirty="0" sz="1600" spc="-10" b="1">
                <a:latin typeface="Meiryo UI"/>
                <a:cs typeface="Meiryo UI"/>
              </a:rPr>
              <a:t>に</a:t>
            </a:r>
            <a:r>
              <a:rPr dirty="0" sz="1600" spc="-15" b="1">
                <a:latin typeface="Meiryo UI"/>
                <a:cs typeface="Meiryo UI"/>
              </a:rPr>
              <a:t>つ</a:t>
            </a:r>
            <a:r>
              <a:rPr dirty="0" sz="1600" spc="-5" b="1">
                <a:latin typeface="Meiryo UI"/>
                <a:cs typeface="Meiryo UI"/>
              </a:rPr>
              <a:t>な</a:t>
            </a:r>
            <a:r>
              <a:rPr dirty="0" sz="1600" spc="-10" b="1">
                <a:latin typeface="Meiryo UI"/>
                <a:cs typeface="Meiryo UI"/>
              </a:rPr>
              <a:t>がら</a:t>
            </a:r>
            <a:r>
              <a:rPr dirty="0" sz="1600" spc="-5" b="1">
                <a:latin typeface="Meiryo UI"/>
                <a:cs typeface="Meiryo UI"/>
              </a:rPr>
              <a:t>な</a:t>
            </a:r>
            <a:r>
              <a:rPr dirty="0" sz="1600" spc="-10" b="1">
                <a:latin typeface="Meiryo UI"/>
                <a:cs typeface="Meiryo UI"/>
              </a:rPr>
              <a:t>いケー</a:t>
            </a:r>
            <a:r>
              <a:rPr dirty="0" sz="1600" b="1">
                <a:latin typeface="Meiryo UI"/>
                <a:cs typeface="Meiryo UI"/>
              </a:rPr>
              <a:t>ス</a:t>
            </a:r>
            <a:r>
              <a:rPr dirty="0" sz="1600" spc="-5" b="1">
                <a:latin typeface="Meiryo UI"/>
                <a:cs typeface="Meiryo UI"/>
              </a:rPr>
              <a:t>や</a:t>
            </a:r>
            <a:r>
              <a:rPr dirty="0" sz="1600" b="1">
                <a:latin typeface="Meiryo UI"/>
                <a:cs typeface="Meiryo UI"/>
              </a:rPr>
              <a:t>、</a:t>
            </a:r>
            <a:r>
              <a:rPr dirty="0" sz="1600" spc="-5" b="1">
                <a:latin typeface="Meiryo UI"/>
                <a:cs typeface="Meiryo UI"/>
              </a:rPr>
              <a:t>経営</a:t>
            </a:r>
            <a:r>
              <a:rPr dirty="0" sz="1600" spc="5" b="1">
                <a:latin typeface="Meiryo UI"/>
                <a:cs typeface="Meiryo UI"/>
              </a:rPr>
              <a:t>戦</a:t>
            </a:r>
            <a:r>
              <a:rPr dirty="0" sz="1600" spc="-5" b="1">
                <a:latin typeface="Meiryo UI"/>
                <a:cs typeface="Meiryo UI"/>
              </a:rPr>
              <a:t>略</a:t>
            </a:r>
            <a:r>
              <a:rPr dirty="0" sz="1600" b="1">
                <a:latin typeface="Meiryo UI"/>
                <a:cs typeface="Meiryo UI"/>
              </a:rPr>
              <a:t>と</a:t>
            </a:r>
            <a:r>
              <a:rPr dirty="0" sz="1600" spc="-5" b="1">
                <a:latin typeface="Meiryo UI"/>
                <a:cs typeface="Meiryo UI"/>
              </a:rPr>
              <a:t>人材</a:t>
            </a:r>
            <a:r>
              <a:rPr dirty="0" sz="1600" spc="5" b="1">
                <a:latin typeface="Meiryo UI"/>
                <a:cs typeface="Meiryo UI"/>
              </a:rPr>
              <a:t>戦略</a:t>
            </a:r>
            <a:r>
              <a:rPr dirty="0" sz="1600" spc="-10" b="1">
                <a:latin typeface="Meiryo UI"/>
                <a:cs typeface="Meiryo UI"/>
              </a:rPr>
              <a:t>が</a:t>
            </a:r>
            <a:r>
              <a:rPr dirty="0" sz="1600" spc="-5" b="1">
                <a:latin typeface="Meiryo UI"/>
                <a:cs typeface="Meiryo UI"/>
              </a:rPr>
              <a:t>連</a:t>
            </a:r>
            <a:r>
              <a:rPr dirty="0" sz="1600" spc="5" b="1">
                <a:latin typeface="Meiryo UI"/>
                <a:cs typeface="Meiryo UI"/>
              </a:rPr>
              <a:t>動</a:t>
            </a:r>
            <a:r>
              <a:rPr dirty="0" sz="1600" spc="-5" b="1">
                <a:latin typeface="Meiryo UI"/>
                <a:cs typeface="Meiryo UI"/>
              </a:rPr>
              <a:t>せず人</a:t>
            </a:r>
            <a:r>
              <a:rPr dirty="0" sz="1600" spc="5" b="1">
                <a:latin typeface="Meiryo UI"/>
                <a:cs typeface="Meiryo UI"/>
              </a:rPr>
              <a:t>事</a:t>
            </a:r>
            <a:r>
              <a:rPr dirty="0" sz="1600" spc="-5" b="1">
                <a:latin typeface="Meiryo UI"/>
                <a:cs typeface="Meiryo UI"/>
              </a:rPr>
              <a:t>部門</a:t>
            </a:r>
            <a:r>
              <a:rPr dirty="0" sz="1600" spc="5" b="1">
                <a:latin typeface="Meiryo UI"/>
                <a:cs typeface="Meiryo UI"/>
              </a:rPr>
              <a:t>任せ</a:t>
            </a:r>
            <a:r>
              <a:rPr dirty="0" sz="1600" spc="-10" b="1">
                <a:latin typeface="Meiryo UI"/>
                <a:cs typeface="Meiryo UI"/>
              </a:rPr>
              <a:t>と</a:t>
            </a:r>
            <a:r>
              <a:rPr dirty="0" sz="1600" spc="5" b="1">
                <a:latin typeface="Meiryo UI"/>
                <a:cs typeface="Meiryo UI"/>
              </a:rPr>
              <a:t>す</a:t>
            </a:r>
            <a:r>
              <a:rPr dirty="0" sz="1600" spc="-5" b="1">
                <a:latin typeface="Meiryo UI"/>
                <a:cs typeface="Meiryo UI"/>
              </a:rPr>
              <a:t>る</a:t>
            </a:r>
            <a:r>
              <a:rPr dirty="0" sz="1600" spc="5" b="1">
                <a:latin typeface="Meiryo UI"/>
                <a:cs typeface="Meiryo UI"/>
              </a:rPr>
              <a:t>ケ</a:t>
            </a:r>
            <a:r>
              <a:rPr dirty="0" sz="1600" spc="-10" b="1">
                <a:latin typeface="Meiryo UI"/>
                <a:cs typeface="Meiryo UI"/>
              </a:rPr>
              <a:t>ー</a:t>
            </a:r>
            <a:r>
              <a:rPr dirty="0" sz="1600" spc="-5" b="1">
                <a:latin typeface="Meiryo UI"/>
                <a:cs typeface="Meiryo UI"/>
              </a:rPr>
              <a:t>ス</a:t>
            </a:r>
            <a:r>
              <a:rPr dirty="0" sz="1600" b="1">
                <a:latin typeface="Meiryo UI"/>
                <a:cs typeface="Meiryo UI"/>
              </a:rPr>
              <a:t>も</a:t>
            </a:r>
            <a:r>
              <a:rPr dirty="0" sz="1600" spc="-5" b="1">
                <a:latin typeface="Meiryo UI"/>
                <a:cs typeface="Meiryo UI"/>
              </a:rPr>
              <a:t>存在</a:t>
            </a:r>
            <a:endParaRPr sz="1600">
              <a:latin typeface="Meiryo UI"/>
              <a:cs typeface="Meiryo UI"/>
            </a:endParaRPr>
          </a:p>
          <a:p>
            <a:pPr marL="354965" marR="202565" indent="-354965">
              <a:lnSpc>
                <a:spcPct val="100000"/>
              </a:lnSpc>
              <a:spcBef>
                <a:spcPts val="600"/>
              </a:spcBef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dirty="0" sz="1600" spc="-5" b="1">
                <a:latin typeface="Meiryo UI"/>
                <a:cs typeface="Meiryo UI"/>
              </a:rPr>
              <a:t>今後：人材</a:t>
            </a:r>
            <a:r>
              <a:rPr dirty="0" sz="1600" spc="-15" b="1">
                <a:latin typeface="Meiryo UI"/>
                <a:cs typeface="Meiryo UI"/>
              </a:rPr>
              <a:t>は</a:t>
            </a:r>
            <a:r>
              <a:rPr dirty="0" sz="1600" spc="-5" b="1">
                <a:latin typeface="Meiryo UI"/>
                <a:cs typeface="Meiryo UI"/>
              </a:rPr>
              <a:t>経営戦略</a:t>
            </a:r>
            <a:r>
              <a:rPr dirty="0" sz="1600" spc="-10" b="1">
                <a:latin typeface="Meiryo UI"/>
                <a:cs typeface="Meiryo UI"/>
              </a:rPr>
              <a:t>・</a:t>
            </a:r>
            <a:r>
              <a:rPr dirty="0" sz="1600" spc="-5" b="1">
                <a:latin typeface="Meiryo UI"/>
                <a:cs typeface="Meiryo UI"/>
              </a:rPr>
              <a:t>事</a:t>
            </a:r>
            <a:r>
              <a:rPr dirty="0" sz="1600" spc="5" b="1">
                <a:latin typeface="Meiryo UI"/>
                <a:cs typeface="Meiryo UI"/>
              </a:rPr>
              <a:t>業</a:t>
            </a:r>
            <a:r>
              <a:rPr dirty="0" sz="1600" spc="-5" b="1">
                <a:latin typeface="Meiryo UI"/>
                <a:cs typeface="Meiryo UI"/>
              </a:rPr>
              <a:t>戦略</a:t>
            </a:r>
            <a:r>
              <a:rPr dirty="0" sz="1600" b="1">
                <a:latin typeface="Meiryo UI"/>
                <a:cs typeface="Meiryo UI"/>
              </a:rPr>
              <a:t>を</a:t>
            </a:r>
            <a:r>
              <a:rPr dirty="0" sz="1600" spc="-5" b="1">
                <a:latin typeface="Meiryo UI"/>
                <a:cs typeface="Meiryo UI"/>
              </a:rPr>
              <a:t>実</a:t>
            </a:r>
            <a:r>
              <a:rPr dirty="0" sz="1600" spc="5" b="1">
                <a:latin typeface="Meiryo UI"/>
                <a:cs typeface="Meiryo UI"/>
              </a:rPr>
              <a:t>行</a:t>
            </a:r>
            <a:r>
              <a:rPr dirty="0" sz="1600" spc="-10" b="1">
                <a:latin typeface="Meiryo UI"/>
                <a:cs typeface="Meiryo UI"/>
              </a:rPr>
              <a:t>・</a:t>
            </a:r>
            <a:r>
              <a:rPr dirty="0" sz="1600" spc="-5" b="1">
                <a:latin typeface="Meiryo UI"/>
                <a:cs typeface="Meiryo UI"/>
              </a:rPr>
              <a:t>実現</a:t>
            </a:r>
            <a:r>
              <a:rPr dirty="0" sz="1600" spc="5" b="1">
                <a:latin typeface="Meiryo UI"/>
                <a:cs typeface="Meiryo UI"/>
              </a:rPr>
              <a:t>し</a:t>
            </a:r>
            <a:r>
              <a:rPr dirty="0" sz="1600" spc="-10" b="1">
                <a:latin typeface="Meiryo UI"/>
                <a:cs typeface="Meiryo UI"/>
              </a:rPr>
              <a:t>てい</a:t>
            </a:r>
            <a:r>
              <a:rPr dirty="0" sz="1600" spc="5" b="1">
                <a:latin typeface="Meiryo UI"/>
                <a:cs typeface="Meiryo UI"/>
              </a:rPr>
              <a:t>く</a:t>
            </a:r>
            <a:r>
              <a:rPr dirty="0" sz="1600" spc="-5" b="1">
                <a:latin typeface="Meiryo UI"/>
                <a:cs typeface="Meiryo UI"/>
              </a:rPr>
              <a:t>ため</a:t>
            </a:r>
            <a:r>
              <a:rPr dirty="0" sz="1600" spc="5" b="1">
                <a:latin typeface="Meiryo UI"/>
                <a:cs typeface="Meiryo UI"/>
              </a:rPr>
              <a:t>の</a:t>
            </a:r>
            <a:r>
              <a:rPr dirty="0" sz="1600" spc="-5" b="1">
                <a:latin typeface="Meiryo UI"/>
                <a:cs typeface="Meiryo UI"/>
              </a:rPr>
              <a:t>欠</a:t>
            </a:r>
            <a:r>
              <a:rPr dirty="0" sz="1600" b="1">
                <a:latin typeface="Meiryo UI"/>
                <a:cs typeface="Meiryo UI"/>
              </a:rPr>
              <a:t>か</a:t>
            </a:r>
            <a:r>
              <a:rPr dirty="0" sz="1600" spc="5" b="1">
                <a:latin typeface="Meiryo UI"/>
                <a:cs typeface="Meiryo UI"/>
              </a:rPr>
              <a:t>す</a:t>
            </a:r>
            <a:r>
              <a:rPr dirty="0" sz="1600" spc="-15" b="1">
                <a:latin typeface="Meiryo UI"/>
                <a:cs typeface="Meiryo UI"/>
              </a:rPr>
              <a:t>こ</a:t>
            </a:r>
            <a:r>
              <a:rPr dirty="0" sz="1600" spc="-10" b="1">
                <a:latin typeface="Meiryo UI"/>
                <a:cs typeface="Meiryo UI"/>
              </a:rPr>
              <a:t>と</a:t>
            </a:r>
            <a:r>
              <a:rPr dirty="0" sz="1600" spc="5" b="1">
                <a:latin typeface="Meiryo UI"/>
                <a:cs typeface="Meiryo UI"/>
              </a:rPr>
              <a:t>の</a:t>
            </a:r>
            <a:r>
              <a:rPr dirty="0" sz="1600" spc="-10" b="1">
                <a:latin typeface="Meiryo UI"/>
                <a:cs typeface="Meiryo UI"/>
              </a:rPr>
              <a:t>で</a:t>
            </a:r>
            <a:r>
              <a:rPr dirty="0" sz="1600" b="1">
                <a:latin typeface="Meiryo UI"/>
                <a:cs typeface="Meiryo UI"/>
              </a:rPr>
              <a:t>き</a:t>
            </a:r>
            <a:r>
              <a:rPr dirty="0" sz="1600" spc="10" b="1">
                <a:latin typeface="Meiryo UI"/>
                <a:cs typeface="Meiryo UI"/>
              </a:rPr>
              <a:t>な</a:t>
            </a:r>
            <a:r>
              <a:rPr dirty="0" sz="1600" spc="-10" b="1">
                <a:latin typeface="Meiryo UI"/>
                <a:cs typeface="Meiryo UI"/>
              </a:rPr>
              <a:t>い要</a:t>
            </a:r>
            <a:r>
              <a:rPr dirty="0" sz="1600" spc="5" b="1">
                <a:latin typeface="Meiryo UI"/>
                <a:cs typeface="Meiryo UI"/>
              </a:rPr>
              <a:t>素だ</a:t>
            </a:r>
            <a:r>
              <a:rPr dirty="0" sz="1600" spc="-10" b="1">
                <a:latin typeface="Meiryo UI"/>
                <a:cs typeface="Meiryo UI"/>
              </a:rPr>
              <a:t>と</a:t>
            </a:r>
            <a:r>
              <a:rPr dirty="0" sz="1600" spc="-5" b="1">
                <a:latin typeface="Meiryo UI"/>
                <a:cs typeface="Meiryo UI"/>
              </a:rPr>
              <a:t>再</a:t>
            </a:r>
            <a:r>
              <a:rPr dirty="0" sz="1600" spc="5" b="1">
                <a:latin typeface="Meiryo UI"/>
                <a:cs typeface="Meiryo UI"/>
              </a:rPr>
              <a:t>認</a:t>
            </a:r>
            <a:r>
              <a:rPr dirty="0" sz="1600" spc="-5" b="1">
                <a:latin typeface="Meiryo UI"/>
                <a:cs typeface="Meiryo UI"/>
              </a:rPr>
              <a:t>識</a:t>
            </a:r>
            <a:r>
              <a:rPr dirty="0" sz="1600" spc="-10" b="1">
                <a:latin typeface="Meiryo UI"/>
                <a:cs typeface="Meiryo UI"/>
              </a:rPr>
              <a:t>し</a:t>
            </a:r>
            <a:r>
              <a:rPr dirty="0" sz="1600" spc="-5" b="1">
                <a:latin typeface="Meiryo UI"/>
                <a:cs typeface="Meiryo UI"/>
              </a:rPr>
              <a:t>た上 </a:t>
            </a:r>
            <a:r>
              <a:rPr dirty="0" sz="1600" spc="-10" b="1">
                <a:latin typeface="Meiryo UI"/>
                <a:cs typeface="Meiryo UI"/>
              </a:rPr>
              <a:t>で、</a:t>
            </a:r>
            <a:r>
              <a:rPr dirty="0" sz="1600" spc="-5" b="1">
                <a:latin typeface="Meiryo UI"/>
                <a:cs typeface="Meiryo UI"/>
              </a:rPr>
              <a:t>人</a:t>
            </a:r>
            <a:r>
              <a:rPr dirty="0" sz="1600" spc="-10" b="1">
                <a:latin typeface="Meiryo UI"/>
                <a:cs typeface="Meiryo UI"/>
              </a:rPr>
              <a:t>材</a:t>
            </a:r>
            <a:r>
              <a:rPr dirty="0" sz="1600" spc="-5" b="1">
                <a:latin typeface="Meiryo UI"/>
                <a:cs typeface="Meiryo UI"/>
              </a:rPr>
              <a:t>戦略の構築</a:t>
            </a:r>
            <a:r>
              <a:rPr dirty="0" sz="1600" spc="-10" b="1">
                <a:latin typeface="Meiryo UI"/>
                <a:cs typeface="Meiryo UI"/>
              </a:rPr>
              <a:t>・</a:t>
            </a:r>
            <a:r>
              <a:rPr dirty="0" sz="1600" spc="-5" b="1">
                <a:latin typeface="Meiryo UI"/>
                <a:cs typeface="Meiryo UI"/>
              </a:rPr>
              <a:t>実行</a:t>
            </a:r>
            <a:r>
              <a:rPr dirty="0" sz="1600" spc="-10" b="1">
                <a:latin typeface="Meiryo UI"/>
                <a:cs typeface="Meiryo UI"/>
              </a:rPr>
              <a:t>を</a:t>
            </a:r>
            <a:r>
              <a:rPr dirty="0" sz="1600" spc="-5" b="1">
                <a:latin typeface="Meiryo UI"/>
                <a:cs typeface="Meiryo UI"/>
              </a:rPr>
              <a:t>通</a:t>
            </a:r>
            <a:r>
              <a:rPr dirty="0" sz="1600" spc="5" b="1">
                <a:latin typeface="Meiryo UI"/>
                <a:cs typeface="Meiryo UI"/>
              </a:rPr>
              <a:t>じ</a:t>
            </a:r>
            <a:r>
              <a:rPr dirty="0" sz="1600" spc="-10" b="1">
                <a:latin typeface="Meiryo UI"/>
                <a:cs typeface="Meiryo UI"/>
              </a:rPr>
              <a:t>て</a:t>
            </a:r>
            <a:r>
              <a:rPr dirty="0" sz="1600" b="1">
                <a:latin typeface="Meiryo UI"/>
                <a:cs typeface="Meiryo UI"/>
              </a:rPr>
              <a:t>、</a:t>
            </a:r>
            <a:r>
              <a:rPr dirty="0" sz="1600" spc="-5" b="1">
                <a:latin typeface="Meiryo UI"/>
                <a:cs typeface="Meiryo UI"/>
              </a:rPr>
              <a:t>必要な人</a:t>
            </a:r>
            <a:r>
              <a:rPr dirty="0" sz="1600" spc="5" b="1">
                <a:latin typeface="Meiryo UI"/>
                <a:cs typeface="Meiryo UI"/>
              </a:rPr>
              <a:t>材</a:t>
            </a:r>
            <a:r>
              <a:rPr dirty="0" sz="1600" spc="-10" b="1">
                <a:latin typeface="Meiryo UI"/>
                <a:cs typeface="Meiryo UI"/>
              </a:rPr>
              <a:t>、</a:t>
            </a:r>
            <a:r>
              <a:rPr dirty="0" sz="1600" spc="5" b="1">
                <a:latin typeface="Meiryo UI"/>
                <a:cs typeface="Meiryo UI"/>
              </a:rPr>
              <a:t>組</a:t>
            </a:r>
            <a:r>
              <a:rPr dirty="0" sz="1600" spc="-5" b="1">
                <a:latin typeface="Meiryo UI"/>
                <a:cs typeface="Meiryo UI"/>
              </a:rPr>
              <a:t>織能</a:t>
            </a:r>
            <a:r>
              <a:rPr dirty="0" sz="1600" spc="5" b="1">
                <a:latin typeface="Meiryo UI"/>
                <a:cs typeface="Meiryo UI"/>
              </a:rPr>
              <a:t>力</a:t>
            </a:r>
            <a:r>
              <a:rPr dirty="0" sz="1600" spc="-10" b="1">
                <a:latin typeface="Meiryo UI"/>
                <a:cs typeface="Meiryo UI"/>
              </a:rPr>
              <a:t>を</a:t>
            </a:r>
            <a:r>
              <a:rPr dirty="0" sz="1600" spc="-5" b="1">
                <a:latin typeface="Meiryo UI"/>
                <a:cs typeface="Meiryo UI"/>
              </a:rPr>
              <a:t>獲得</a:t>
            </a:r>
            <a:endParaRPr sz="1600">
              <a:latin typeface="Meiryo UI"/>
              <a:cs typeface="Meiryo UI"/>
            </a:endParaRPr>
          </a:p>
          <a:p>
            <a:pPr marL="812165" marR="199390" indent="-343535">
              <a:lnSpc>
                <a:spcPct val="100000"/>
              </a:lnSpc>
              <a:spcBef>
                <a:spcPts val="600"/>
              </a:spcBef>
              <a:tabLst>
                <a:tab pos="812165" algn="l"/>
              </a:tabLst>
            </a:pPr>
            <a:r>
              <a:rPr dirty="0" sz="1600" spc="-5">
                <a:latin typeface="Meiryo UI"/>
                <a:cs typeface="Meiryo UI"/>
              </a:rPr>
              <a:t>①	経営トッ</a:t>
            </a:r>
            <a:r>
              <a:rPr dirty="0" sz="1600" spc="-10">
                <a:latin typeface="Meiryo UI"/>
                <a:cs typeface="Meiryo UI"/>
              </a:rPr>
              <a:t>プ</a:t>
            </a:r>
            <a:r>
              <a:rPr dirty="0" sz="1600" spc="-5">
                <a:latin typeface="Meiryo UI"/>
                <a:cs typeface="Meiryo UI"/>
              </a:rPr>
              <a:t>自ら</a:t>
            </a:r>
            <a:r>
              <a:rPr dirty="0" sz="1600">
                <a:latin typeface="Meiryo UI"/>
                <a:cs typeface="Meiryo UI"/>
              </a:rPr>
              <a:t>が</a:t>
            </a:r>
            <a:r>
              <a:rPr dirty="0" sz="1600" spc="-10">
                <a:latin typeface="Meiryo UI"/>
                <a:cs typeface="Meiryo UI"/>
              </a:rPr>
              <a:t>、</a:t>
            </a:r>
            <a:r>
              <a:rPr dirty="0" sz="1600" spc="-5">
                <a:latin typeface="Meiryo UI"/>
                <a:cs typeface="Meiryo UI"/>
              </a:rPr>
              <a:t>人</a:t>
            </a:r>
            <a:r>
              <a:rPr dirty="0" sz="1600" spc="5">
                <a:latin typeface="Meiryo UI"/>
                <a:cs typeface="Meiryo UI"/>
              </a:rPr>
              <a:t>材</a:t>
            </a:r>
            <a:r>
              <a:rPr dirty="0" sz="1600" spc="10">
                <a:latin typeface="Meiryo UI"/>
                <a:cs typeface="Meiryo UI"/>
              </a:rPr>
              <a:t>お</a:t>
            </a:r>
            <a:r>
              <a:rPr dirty="0" sz="1600" spc="-10">
                <a:latin typeface="Meiryo UI"/>
                <a:cs typeface="Meiryo UI"/>
              </a:rPr>
              <a:t>よ</a:t>
            </a:r>
            <a:r>
              <a:rPr dirty="0" sz="1600" spc="-5">
                <a:latin typeface="Meiryo UI"/>
                <a:cs typeface="Meiryo UI"/>
              </a:rPr>
              <a:t>び</a:t>
            </a:r>
            <a:r>
              <a:rPr dirty="0" sz="1600" spc="5">
                <a:latin typeface="Meiryo UI"/>
                <a:cs typeface="Meiryo UI"/>
              </a:rPr>
              <a:t>人</a:t>
            </a:r>
            <a:r>
              <a:rPr dirty="0" sz="1600" spc="-5">
                <a:latin typeface="Meiryo UI"/>
                <a:cs typeface="Meiryo UI"/>
              </a:rPr>
              <a:t>材戦</a:t>
            </a:r>
            <a:r>
              <a:rPr dirty="0" sz="1600" spc="5">
                <a:latin typeface="Meiryo UI"/>
                <a:cs typeface="Meiryo UI"/>
              </a:rPr>
              <a:t>略</a:t>
            </a:r>
            <a:r>
              <a:rPr dirty="0" sz="1600" spc="-5">
                <a:latin typeface="Meiryo UI"/>
                <a:cs typeface="Meiryo UI"/>
              </a:rPr>
              <a:t>は</a:t>
            </a:r>
            <a:r>
              <a:rPr dirty="0" sz="1600">
                <a:latin typeface="Meiryo UI"/>
                <a:cs typeface="Meiryo UI"/>
              </a:rPr>
              <a:t>「</a:t>
            </a:r>
            <a:r>
              <a:rPr dirty="0" sz="1600" spc="-5">
                <a:latin typeface="Meiryo UI"/>
                <a:cs typeface="Meiryo UI"/>
              </a:rPr>
              <a:t>経</a:t>
            </a:r>
            <a:r>
              <a:rPr dirty="0" sz="1600" spc="5">
                <a:latin typeface="Meiryo UI"/>
                <a:cs typeface="Meiryo UI"/>
              </a:rPr>
              <a:t>営</a:t>
            </a:r>
            <a:r>
              <a:rPr dirty="0" sz="1600" spc="-5">
                <a:latin typeface="Meiryo UI"/>
                <a:cs typeface="Meiryo UI"/>
              </a:rPr>
              <a:t>戦略</a:t>
            </a:r>
            <a:r>
              <a:rPr dirty="0" sz="1600" spc="10">
                <a:latin typeface="Meiryo UI"/>
                <a:cs typeface="Meiryo UI"/>
              </a:rPr>
              <a:t>の</a:t>
            </a:r>
            <a:r>
              <a:rPr dirty="0" sz="1600" spc="-5">
                <a:latin typeface="Meiryo UI"/>
                <a:cs typeface="Meiryo UI"/>
              </a:rPr>
              <a:t>OS</a:t>
            </a:r>
            <a:r>
              <a:rPr dirty="0" sz="1600">
                <a:latin typeface="Meiryo UI"/>
                <a:cs typeface="Meiryo UI"/>
              </a:rPr>
              <a:t>」</a:t>
            </a:r>
            <a:r>
              <a:rPr dirty="0" sz="1600" spc="10">
                <a:latin typeface="Meiryo UI"/>
                <a:cs typeface="Meiryo UI"/>
              </a:rPr>
              <a:t>と</a:t>
            </a:r>
            <a:r>
              <a:rPr dirty="0" sz="1600" spc="5">
                <a:latin typeface="Meiryo UI"/>
                <a:cs typeface="Meiryo UI"/>
              </a:rPr>
              <a:t>し</a:t>
            </a:r>
            <a:r>
              <a:rPr dirty="0" sz="1600" spc="-15">
                <a:latin typeface="Meiryo UI"/>
                <a:cs typeface="Meiryo UI"/>
              </a:rPr>
              <a:t>て</a:t>
            </a:r>
            <a:r>
              <a:rPr dirty="0" sz="1600" spc="5">
                <a:latin typeface="Meiryo UI"/>
                <a:cs typeface="Meiryo UI"/>
              </a:rPr>
              <a:t>不</a:t>
            </a:r>
            <a:r>
              <a:rPr dirty="0" sz="1600" spc="-5">
                <a:latin typeface="Meiryo UI"/>
                <a:cs typeface="Meiryo UI"/>
              </a:rPr>
              <a:t>可欠</a:t>
            </a:r>
            <a:r>
              <a:rPr dirty="0" sz="1600" spc="10">
                <a:latin typeface="Meiryo UI"/>
                <a:cs typeface="Meiryo UI"/>
              </a:rPr>
              <a:t>であ</a:t>
            </a:r>
            <a:r>
              <a:rPr dirty="0" sz="1600">
                <a:latin typeface="Meiryo UI"/>
                <a:cs typeface="Meiryo UI"/>
              </a:rPr>
              <a:t>る</a:t>
            </a:r>
            <a:r>
              <a:rPr dirty="0" sz="1600" spc="-5">
                <a:latin typeface="Meiryo UI"/>
                <a:cs typeface="Meiryo UI"/>
              </a:rPr>
              <a:t>こ</a:t>
            </a:r>
            <a:r>
              <a:rPr dirty="0" sz="1600" spc="10">
                <a:latin typeface="Meiryo UI"/>
                <a:cs typeface="Meiryo UI"/>
              </a:rPr>
              <a:t>と</a:t>
            </a:r>
            <a:r>
              <a:rPr dirty="0" sz="1600" spc="-10">
                <a:latin typeface="Meiryo UI"/>
                <a:cs typeface="Meiryo UI"/>
              </a:rPr>
              <a:t>を</a:t>
            </a:r>
            <a:r>
              <a:rPr dirty="0" sz="1600" spc="5">
                <a:latin typeface="Meiryo UI"/>
                <a:cs typeface="Meiryo UI"/>
              </a:rPr>
              <a:t>再</a:t>
            </a:r>
            <a:r>
              <a:rPr dirty="0" sz="1600" spc="-5">
                <a:latin typeface="Meiryo UI"/>
                <a:cs typeface="Meiryo UI"/>
              </a:rPr>
              <a:t>確</a:t>
            </a:r>
            <a:r>
              <a:rPr dirty="0" sz="1600" spc="5">
                <a:latin typeface="Meiryo UI"/>
                <a:cs typeface="Meiryo UI"/>
              </a:rPr>
              <a:t>認</a:t>
            </a:r>
            <a:r>
              <a:rPr dirty="0" sz="1600" spc="-10">
                <a:latin typeface="Meiryo UI"/>
                <a:cs typeface="Meiryo UI"/>
              </a:rPr>
              <a:t>し</a:t>
            </a:r>
            <a:r>
              <a:rPr dirty="0" sz="1600">
                <a:latin typeface="Meiryo UI"/>
                <a:cs typeface="Meiryo UI"/>
              </a:rPr>
              <a:t>、</a:t>
            </a:r>
            <a:r>
              <a:rPr dirty="0" sz="1600" spc="-5">
                <a:latin typeface="Meiryo UI"/>
                <a:cs typeface="Meiryo UI"/>
              </a:rPr>
              <a:t>経営戦 略策定</a:t>
            </a:r>
            <a:r>
              <a:rPr dirty="0" sz="1600">
                <a:latin typeface="Meiryo UI"/>
                <a:cs typeface="Meiryo UI"/>
              </a:rPr>
              <a:t>の</a:t>
            </a:r>
            <a:r>
              <a:rPr dirty="0" sz="1600" spc="-5">
                <a:latin typeface="Meiryo UI"/>
                <a:cs typeface="Meiryo UI"/>
              </a:rPr>
              <a:t>段階</a:t>
            </a:r>
            <a:r>
              <a:rPr dirty="0" sz="1600">
                <a:latin typeface="Meiryo UI"/>
                <a:cs typeface="Meiryo UI"/>
              </a:rPr>
              <a:t>か</a:t>
            </a:r>
            <a:r>
              <a:rPr dirty="0" sz="1600" spc="-5">
                <a:latin typeface="Meiryo UI"/>
                <a:cs typeface="Meiryo UI"/>
              </a:rPr>
              <a:t>ら骨太</a:t>
            </a:r>
            <a:r>
              <a:rPr dirty="0" sz="1600">
                <a:latin typeface="Meiryo UI"/>
                <a:cs typeface="Meiryo UI"/>
              </a:rPr>
              <a:t>で</a:t>
            </a:r>
            <a:r>
              <a:rPr dirty="0" sz="1600" spc="-5">
                <a:latin typeface="Meiryo UI"/>
                <a:cs typeface="Meiryo UI"/>
              </a:rPr>
              <a:t>実効</a:t>
            </a:r>
            <a:r>
              <a:rPr dirty="0" sz="1600" spc="5">
                <a:latin typeface="Meiryo UI"/>
                <a:cs typeface="Meiryo UI"/>
              </a:rPr>
              <a:t>性</a:t>
            </a:r>
            <a:r>
              <a:rPr dirty="0" sz="1600" spc="-5">
                <a:latin typeface="Meiryo UI"/>
                <a:cs typeface="Meiryo UI"/>
              </a:rPr>
              <a:t>の高</a:t>
            </a:r>
            <a:r>
              <a:rPr dirty="0" sz="1600" spc="10">
                <a:latin typeface="Meiryo UI"/>
                <a:cs typeface="Meiryo UI"/>
              </a:rPr>
              <a:t>い</a:t>
            </a:r>
            <a:r>
              <a:rPr dirty="0" sz="1600" spc="-5">
                <a:latin typeface="Meiryo UI"/>
                <a:cs typeface="Meiryo UI"/>
              </a:rPr>
              <a:t>人材</a:t>
            </a:r>
            <a:r>
              <a:rPr dirty="0" sz="1600" spc="5">
                <a:latin typeface="Meiryo UI"/>
                <a:cs typeface="Meiryo UI"/>
              </a:rPr>
              <a:t>戦略</a:t>
            </a:r>
            <a:r>
              <a:rPr dirty="0" sz="1600" spc="-10">
                <a:latin typeface="Meiryo UI"/>
                <a:cs typeface="Meiryo UI"/>
              </a:rPr>
              <a:t>を</a:t>
            </a:r>
            <a:r>
              <a:rPr dirty="0" sz="1600" spc="-5">
                <a:latin typeface="Meiryo UI"/>
                <a:cs typeface="Meiryo UI"/>
              </a:rPr>
              <a:t>策</a:t>
            </a:r>
            <a:r>
              <a:rPr dirty="0" sz="1600" spc="5">
                <a:latin typeface="Meiryo UI"/>
                <a:cs typeface="Meiryo UI"/>
              </a:rPr>
              <a:t>定</a:t>
            </a:r>
            <a:r>
              <a:rPr dirty="0" sz="1600" spc="10">
                <a:latin typeface="Meiryo UI"/>
                <a:cs typeface="Meiryo UI"/>
              </a:rPr>
              <a:t>す</a:t>
            </a:r>
            <a:r>
              <a:rPr dirty="0" sz="1600" spc="-5">
                <a:latin typeface="Meiryo UI"/>
                <a:cs typeface="Meiryo UI"/>
              </a:rPr>
              <a:t>る</a:t>
            </a:r>
            <a:endParaRPr sz="1600">
              <a:latin typeface="Meiryo UI"/>
              <a:cs typeface="Meiryo UI"/>
            </a:endParaRPr>
          </a:p>
          <a:p>
            <a:pPr marL="469265">
              <a:lnSpc>
                <a:spcPct val="100000"/>
              </a:lnSpc>
              <a:spcBef>
                <a:spcPts val="600"/>
              </a:spcBef>
              <a:tabLst>
                <a:tab pos="812165" algn="l"/>
              </a:tabLst>
            </a:pPr>
            <a:r>
              <a:rPr dirty="0" sz="1600" spc="-5">
                <a:latin typeface="Meiryo UI"/>
                <a:cs typeface="Meiryo UI"/>
              </a:rPr>
              <a:t>②	</a:t>
            </a:r>
            <a:r>
              <a:rPr dirty="0" sz="1600" spc="-15">
                <a:latin typeface="Meiryo UI"/>
                <a:cs typeface="Meiryo UI"/>
              </a:rPr>
              <a:t>経営戦略</a:t>
            </a:r>
            <a:r>
              <a:rPr dirty="0" sz="1600" spc="-5">
                <a:latin typeface="Meiryo UI"/>
                <a:cs typeface="Meiryo UI"/>
              </a:rPr>
              <a:t>・事業戦略</a:t>
            </a:r>
            <a:r>
              <a:rPr dirty="0" sz="1600">
                <a:latin typeface="Meiryo UI"/>
                <a:cs typeface="Meiryo UI"/>
              </a:rPr>
              <a:t>の</a:t>
            </a:r>
            <a:r>
              <a:rPr dirty="0" sz="1600" spc="-5">
                <a:latin typeface="Meiryo UI"/>
                <a:cs typeface="Meiryo UI"/>
              </a:rPr>
              <a:t>実現</a:t>
            </a:r>
            <a:r>
              <a:rPr dirty="0" sz="1600" spc="-10">
                <a:latin typeface="Meiryo UI"/>
                <a:cs typeface="Meiryo UI"/>
              </a:rPr>
              <a:t>に</a:t>
            </a:r>
            <a:r>
              <a:rPr dirty="0" sz="1600" spc="-5">
                <a:latin typeface="Meiryo UI"/>
                <a:cs typeface="Meiryo UI"/>
              </a:rPr>
              <a:t>必</a:t>
            </a:r>
            <a:r>
              <a:rPr dirty="0" sz="1600" spc="5">
                <a:latin typeface="Meiryo UI"/>
                <a:cs typeface="Meiryo UI"/>
              </a:rPr>
              <a:t>要</a:t>
            </a:r>
            <a:r>
              <a:rPr dirty="0" sz="1600" spc="-5">
                <a:latin typeface="Meiryo UI"/>
                <a:cs typeface="Meiryo UI"/>
              </a:rPr>
              <a:t>な</a:t>
            </a:r>
            <a:r>
              <a:rPr dirty="0" sz="1600" spc="5">
                <a:latin typeface="Meiryo UI"/>
                <a:cs typeface="Meiryo UI"/>
              </a:rPr>
              <a:t>人材</a:t>
            </a:r>
            <a:r>
              <a:rPr dirty="0" sz="1600" spc="-10">
                <a:latin typeface="Meiryo UI"/>
                <a:cs typeface="Meiryo UI"/>
              </a:rPr>
              <a:t>を</a:t>
            </a:r>
            <a:r>
              <a:rPr dirty="0" sz="1600" spc="-5">
                <a:latin typeface="Meiryo UI"/>
                <a:cs typeface="Meiryo UI"/>
              </a:rPr>
              <a:t>明</a:t>
            </a:r>
            <a:r>
              <a:rPr dirty="0" sz="1600" spc="5">
                <a:latin typeface="Meiryo UI"/>
                <a:cs typeface="Meiryo UI"/>
              </a:rPr>
              <a:t>確</a:t>
            </a:r>
            <a:r>
              <a:rPr dirty="0" sz="1600">
                <a:latin typeface="Meiryo UI"/>
                <a:cs typeface="Meiryo UI"/>
              </a:rPr>
              <a:t>に</a:t>
            </a:r>
            <a:r>
              <a:rPr dirty="0" sz="1600" spc="-5">
                <a:latin typeface="Meiryo UI"/>
                <a:cs typeface="Meiryo UI"/>
              </a:rPr>
              <a:t>定</a:t>
            </a:r>
            <a:r>
              <a:rPr dirty="0" sz="1600" spc="5">
                <a:latin typeface="Meiryo UI"/>
                <a:cs typeface="Meiryo UI"/>
              </a:rPr>
              <a:t>義</a:t>
            </a:r>
            <a:r>
              <a:rPr dirty="0" sz="1600" spc="10">
                <a:latin typeface="Meiryo UI"/>
                <a:cs typeface="Meiryo UI"/>
              </a:rPr>
              <a:t>す</a:t>
            </a:r>
            <a:r>
              <a:rPr dirty="0" sz="1600" spc="-10">
                <a:latin typeface="Meiryo UI"/>
                <a:cs typeface="Meiryo UI"/>
              </a:rPr>
              <a:t>る</a:t>
            </a:r>
            <a:r>
              <a:rPr dirty="0" sz="1600" spc="-5">
                <a:latin typeface="Meiryo UI"/>
                <a:cs typeface="Meiryo UI"/>
              </a:rPr>
              <a:t>と</a:t>
            </a:r>
            <a:r>
              <a:rPr dirty="0" sz="1600" spc="10">
                <a:latin typeface="Meiryo UI"/>
                <a:cs typeface="Meiryo UI"/>
              </a:rPr>
              <a:t>と</a:t>
            </a:r>
            <a:r>
              <a:rPr dirty="0" sz="1600" spc="15">
                <a:latin typeface="Meiryo UI"/>
                <a:cs typeface="Meiryo UI"/>
              </a:rPr>
              <a:t>も</a:t>
            </a:r>
            <a:r>
              <a:rPr dirty="0" sz="1600" spc="-10">
                <a:latin typeface="Meiryo UI"/>
                <a:cs typeface="Meiryo UI"/>
              </a:rPr>
              <a:t>に</a:t>
            </a:r>
            <a:r>
              <a:rPr dirty="0" sz="1600">
                <a:latin typeface="Meiryo UI"/>
                <a:cs typeface="Meiryo UI"/>
              </a:rPr>
              <a:t>、その</a:t>
            </a:r>
            <a:r>
              <a:rPr dirty="0" sz="1600" spc="-25">
                <a:latin typeface="Meiryo UI"/>
                <a:cs typeface="Meiryo UI"/>
              </a:rPr>
              <a:t>獲得</a:t>
            </a:r>
            <a:r>
              <a:rPr dirty="0" sz="1600" spc="-10">
                <a:latin typeface="Meiryo UI"/>
                <a:cs typeface="Meiryo UI"/>
              </a:rPr>
              <a:t>・</a:t>
            </a:r>
            <a:r>
              <a:rPr dirty="0" sz="1600" spc="5">
                <a:latin typeface="Meiryo UI"/>
                <a:cs typeface="Meiryo UI"/>
              </a:rPr>
              <a:t>育</a:t>
            </a:r>
            <a:r>
              <a:rPr dirty="0" sz="1600" spc="-5">
                <a:latin typeface="Meiryo UI"/>
                <a:cs typeface="Meiryo UI"/>
              </a:rPr>
              <a:t>成方</a:t>
            </a:r>
            <a:r>
              <a:rPr dirty="0" sz="1600" spc="5">
                <a:latin typeface="Meiryo UI"/>
                <a:cs typeface="Meiryo UI"/>
              </a:rPr>
              <a:t>法</a:t>
            </a:r>
            <a:r>
              <a:rPr dirty="0" sz="1600">
                <a:latin typeface="Meiryo UI"/>
                <a:cs typeface="Meiryo UI"/>
              </a:rPr>
              <a:t>を</a:t>
            </a:r>
            <a:r>
              <a:rPr dirty="0" sz="1600" spc="-5">
                <a:latin typeface="Meiryo UI"/>
                <a:cs typeface="Meiryo UI"/>
              </a:rPr>
              <a:t>明</a:t>
            </a:r>
            <a:r>
              <a:rPr dirty="0" sz="1600" spc="5">
                <a:latin typeface="Meiryo UI"/>
                <a:cs typeface="Meiryo UI"/>
              </a:rPr>
              <a:t>確</a:t>
            </a:r>
            <a:r>
              <a:rPr dirty="0" sz="1600" spc="10">
                <a:latin typeface="Meiryo UI"/>
                <a:cs typeface="Meiryo UI"/>
              </a:rPr>
              <a:t>す</a:t>
            </a:r>
            <a:r>
              <a:rPr dirty="0" sz="1600" spc="-5">
                <a:latin typeface="Meiryo UI"/>
                <a:cs typeface="Meiryo UI"/>
              </a:rPr>
              <a:t>る</a:t>
            </a:r>
            <a:endParaRPr sz="1600">
              <a:latin typeface="Meiryo UI"/>
              <a:cs typeface="Meiryo UI"/>
            </a:endParaRPr>
          </a:p>
          <a:p>
            <a:pPr marL="469265">
              <a:lnSpc>
                <a:spcPts val="1850"/>
              </a:lnSpc>
              <a:spcBef>
                <a:spcPts val="600"/>
              </a:spcBef>
              <a:tabLst>
                <a:tab pos="812165" algn="l"/>
              </a:tabLst>
            </a:pPr>
            <a:r>
              <a:rPr dirty="0" sz="1600" spc="-5">
                <a:latin typeface="Meiryo UI"/>
                <a:cs typeface="Meiryo UI"/>
              </a:rPr>
              <a:t>③	人材戦略や人材関連目標</a:t>
            </a:r>
            <a:r>
              <a:rPr dirty="0" sz="1600">
                <a:latin typeface="Meiryo UI"/>
                <a:cs typeface="Meiryo UI"/>
              </a:rPr>
              <a:t>の</a:t>
            </a:r>
            <a:r>
              <a:rPr dirty="0" sz="1600" spc="-5">
                <a:latin typeface="Meiryo UI"/>
                <a:cs typeface="Meiryo UI"/>
              </a:rPr>
              <a:t>達成</a:t>
            </a:r>
            <a:r>
              <a:rPr dirty="0" sz="1600" spc="5">
                <a:latin typeface="Meiryo UI"/>
                <a:cs typeface="Meiryo UI"/>
              </a:rPr>
              <a:t>状況</a:t>
            </a:r>
            <a:r>
              <a:rPr dirty="0" sz="1600" spc="-10">
                <a:latin typeface="Meiryo UI"/>
                <a:cs typeface="Meiryo UI"/>
              </a:rPr>
              <a:t>を</a:t>
            </a:r>
            <a:r>
              <a:rPr dirty="0" sz="1600" spc="-5">
                <a:latin typeface="Meiryo UI"/>
                <a:cs typeface="Meiryo UI"/>
              </a:rPr>
              <a:t>経</a:t>
            </a:r>
            <a:r>
              <a:rPr dirty="0" sz="1600" spc="5">
                <a:latin typeface="Meiryo UI"/>
                <a:cs typeface="Meiryo UI"/>
              </a:rPr>
              <a:t>営</a:t>
            </a:r>
            <a:r>
              <a:rPr dirty="0" sz="1600" spc="-5">
                <a:latin typeface="Meiryo UI"/>
                <a:cs typeface="Meiryo UI"/>
              </a:rPr>
              <a:t>層</a:t>
            </a:r>
            <a:r>
              <a:rPr dirty="0" sz="1600" spc="10">
                <a:latin typeface="Meiryo UI"/>
                <a:cs typeface="Meiryo UI"/>
              </a:rPr>
              <a:t>の</a:t>
            </a:r>
            <a:r>
              <a:rPr dirty="0" sz="1600">
                <a:latin typeface="Meiryo UI"/>
                <a:cs typeface="Meiryo UI"/>
              </a:rPr>
              <a:t>KPI</a:t>
            </a:r>
            <a:r>
              <a:rPr dirty="0" sz="1600" spc="-10">
                <a:latin typeface="Meiryo UI"/>
                <a:cs typeface="Meiryo UI"/>
              </a:rPr>
              <a:t>に</a:t>
            </a:r>
            <a:r>
              <a:rPr dirty="0" sz="1600" spc="5">
                <a:latin typeface="Meiryo UI"/>
                <a:cs typeface="Meiryo UI"/>
              </a:rPr>
              <a:t>組み</a:t>
            </a:r>
            <a:r>
              <a:rPr dirty="0" sz="1600" spc="-5">
                <a:latin typeface="Meiryo UI"/>
                <a:cs typeface="Meiryo UI"/>
              </a:rPr>
              <a:t>込</a:t>
            </a:r>
            <a:r>
              <a:rPr dirty="0" sz="1600" spc="10">
                <a:latin typeface="Meiryo UI"/>
                <a:cs typeface="Meiryo UI"/>
              </a:rPr>
              <a:t>む</a:t>
            </a:r>
            <a:r>
              <a:rPr dirty="0" sz="1600" spc="-5">
                <a:latin typeface="Meiryo UI"/>
                <a:cs typeface="Meiryo UI"/>
              </a:rPr>
              <a:t>こと</a:t>
            </a:r>
            <a:r>
              <a:rPr dirty="0" sz="1600" spc="10">
                <a:latin typeface="Meiryo UI"/>
                <a:cs typeface="Meiryo UI"/>
              </a:rPr>
              <a:t>で</a:t>
            </a:r>
            <a:r>
              <a:rPr dirty="0" sz="1600" spc="-10">
                <a:latin typeface="Meiryo UI"/>
                <a:cs typeface="Meiryo UI"/>
              </a:rPr>
              <a:t>、</a:t>
            </a:r>
            <a:r>
              <a:rPr dirty="0" sz="1600" spc="5">
                <a:latin typeface="Meiryo UI"/>
                <a:cs typeface="Meiryo UI"/>
              </a:rPr>
              <a:t>確</a:t>
            </a:r>
            <a:r>
              <a:rPr dirty="0" sz="1600" spc="-5">
                <a:latin typeface="Meiryo UI"/>
                <a:cs typeface="Meiryo UI"/>
              </a:rPr>
              <a:t>実</a:t>
            </a:r>
            <a:r>
              <a:rPr dirty="0" sz="1600" spc="10">
                <a:latin typeface="Meiryo UI"/>
                <a:cs typeface="Meiryo UI"/>
              </a:rPr>
              <a:t>な</a:t>
            </a:r>
            <a:r>
              <a:rPr dirty="0" sz="1600">
                <a:latin typeface="Meiryo UI"/>
                <a:cs typeface="Meiryo UI"/>
              </a:rPr>
              <a:t>モニ</a:t>
            </a:r>
            <a:r>
              <a:rPr dirty="0" sz="1600" spc="-5">
                <a:latin typeface="Meiryo UI"/>
                <a:cs typeface="Meiryo UI"/>
              </a:rPr>
              <a:t>タ</a:t>
            </a:r>
            <a:r>
              <a:rPr dirty="0" sz="1600" spc="5">
                <a:latin typeface="Meiryo UI"/>
                <a:cs typeface="Meiryo UI"/>
              </a:rPr>
              <a:t>リ</a:t>
            </a:r>
            <a:r>
              <a:rPr dirty="0" sz="1600">
                <a:latin typeface="Meiryo UI"/>
                <a:cs typeface="Meiryo UI"/>
              </a:rPr>
              <a:t>ングを</a:t>
            </a:r>
            <a:r>
              <a:rPr dirty="0" sz="1600" spc="-5">
                <a:latin typeface="Meiryo UI"/>
                <a:cs typeface="Meiryo UI"/>
              </a:rPr>
              <a:t>行う</a:t>
            </a:r>
            <a:endParaRPr sz="1600">
              <a:latin typeface="Meiryo UI"/>
              <a:cs typeface="Meiryo UI"/>
            </a:endParaRPr>
          </a:p>
          <a:p>
            <a:pPr marL="12700">
              <a:lnSpc>
                <a:spcPts val="2090"/>
              </a:lnSpc>
            </a:pPr>
            <a:r>
              <a:rPr dirty="0" sz="1800" b="1">
                <a:latin typeface="Meiryo UI"/>
                <a:cs typeface="Meiryo UI"/>
              </a:rPr>
              <a:t>＜事例＞</a:t>
            </a:r>
            <a:endParaRPr sz="1800">
              <a:latin typeface="Meiryo UI"/>
              <a:cs typeface="Meiryo UI"/>
            </a:endParaRPr>
          </a:p>
          <a:p>
            <a:pPr marL="384810" marR="5080" indent="-343535">
              <a:lnSpc>
                <a:spcPct val="100000"/>
              </a:lnSpc>
              <a:spcBef>
                <a:spcPts val="705"/>
              </a:spcBef>
              <a:buFont typeface="Wingdings"/>
              <a:buChar char=""/>
              <a:tabLst>
                <a:tab pos="384810" algn="l"/>
                <a:tab pos="385445" algn="l"/>
              </a:tabLst>
            </a:pPr>
            <a:r>
              <a:rPr dirty="0" sz="1600" spc="-5" b="1">
                <a:latin typeface="Meiryo UI"/>
                <a:cs typeface="Meiryo UI"/>
              </a:rPr>
              <a:t>大規模な経営変革局面</a:t>
            </a:r>
            <a:r>
              <a:rPr dirty="0" sz="1600" spc="-10" b="1">
                <a:latin typeface="Meiryo UI"/>
                <a:cs typeface="Meiryo UI"/>
              </a:rPr>
              <a:t>において、</a:t>
            </a:r>
            <a:r>
              <a:rPr dirty="0" sz="1600" spc="5" b="1">
                <a:latin typeface="Meiryo UI"/>
                <a:cs typeface="Meiryo UI"/>
              </a:rPr>
              <a:t>変</a:t>
            </a:r>
            <a:r>
              <a:rPr dirty="0" sz="1600" spc="-5" b="1">
                <a:latin typeface="Meiryo UI"/>
                <a:cs typeface="Meiryo UI"/>
              </a:rPr>
              <a:t>革実現</a:t>
            </a:r>
            <a:r>
              <a:rPr dirty="0" sz="1600" spc="5" b="1">
                <a:latin typeface="Meiryo UI"/>
                <a:cs typeface="Meiryo UI"/>
              </a:rPr>
              <a:t>の</a:t>
            </a:r>
            <a:r>
              <a:rPr dirty="0" sz="1600" spc="-5" b="1">
                <a:latin typeface="Meiryo UI"/>
                <a:cs typeface="Meiryo UI"/>
              </a:rPr>
              <a:t>極</a:t>
            </a:r>
            <a:r>
              <a:rPr dirty="0" sz="1600" spc="5" b="1">
                <a:latin typeface="Meiryo UI"/>
                <a:cs typeface="Meiryo UI"/>
              </a:rPr>
              <a:t>め</a:t>
            </a:r>
            <a:r>
              <a:rPr dirty="0" sz="1600" spc="-10" b="1">
                <a:latin typeface="Meiryo UI"/>
                <a:cs typeface="Meiryo UI"/>
              </a:rPr>
              <a:t>て</a:t>
            </a:r>
            <a:r>
              <a:rPr dirty="0" sz="1600" spc="-5" b="1">
                <a:latin typeface="Meiryo UI"/>
                <a:cs typeface="Meiryo UI"/>
              </a:rPr>
              <a:t>重要な</a:t>
            </a:r>
            <a:r>
              <a:rPr dirty="0" sz="1600" spc="5" b="1">
                <a:latin typeface="Meiryo UI"/>
                <a:cs typeface="Meiryo UI"/>
              </a:rPr>
              <a:t>要</a:t>
            </a:r>
            <a:r>
              <a:rPr dirty="0" sz="1600" spc="-5" b="1">
                <a:latin typeface="Meiryo UI"/>
                <a:cs typeface="Meiryo UI"/>
              </a:rPr>
              <a:t>素</a:t>
            </a:r>
            <a:r>
              <a:rPr dirty="0" sz="1600" spc="-10" b="1">
                <a:latin typeface="Meiryo UI"/>
                <a:cs typeface="Meiryo UI"/>
              </a:rPr>
              <a:t>と</a:t>
            </a:r>
            <a:r>
              <a:rPr dirty="0" sz="1600" spc="5" b="1">
                <a:latin typeface="Meiryo UI"/>
                <a:cs typeface="Meiryo UI"/>
              </a:rPr>
              <a:t>し</a:t>
            </a:r>
            <a:r>
              <a:rPr dirty="0" sz="1600" spc="-10" b="1">
                <a:latin typeface="Meiryo UI"/>
                <a:cs typeface="Meiryo UI"/>
              </a:rPr>
              <a:t>て</a:t>
            </a:r>
            <a:r>
              <a:rPr dirty="0" sz="1600" spc="-5" b="1">
                <a:latin typeface="Meiryo UI"/>
                <a:cs typeface="Meiryo UI"/>
              </a:rPr>
              <a:t>人</a:t>
            </a:r>
            <a:r>
              <a:rPr dirty="0" sz="1600" spc="5" b="1">
                <a:latin typeface="Meiryo UI"/>
                <a:cs typeface="Meiryo UI"/>
              </a:rPr>
              <a:t>材</a:t>
            </a:r>
            <a:r>
              <a:rPr dirty="0" sz="1600" spc="-5" b="1">
                <a:latin typeface="Meiryo UI"/>
                <a:cs typeface="Meiryo UI"/>
              </a:rPr>
              <a:t>戦略</a:t>
            </a:r>
            <a:r>
              <a:rPr dirty="0" sz="1600" b="1">
                <a:latin typeface="Meiryo UI"/>
                <a:cs typeface="Meiryo UI"/>
              </a:rPr>
              <a:t>を</a:t>
            </a:r>
            <a:r>
              <a:rPr dirty="0" sz="1600" spc="-5" b="1">
                <a:latin typeface="Meiryo UI"/>
                <a:cs typeface="Meiryo UI"/>
              </a:rPr>
              <a:t>捉</a:t>
            </a:r>
            <a:r>
              <a:rPr dirty="0" sz="1600" spc="5" b="1">
                <a:latin typeface="Meiryo UI"/>
                <a:cs typeface="Meiryo UI"/>
              </a:rPr>
              <a:t>え</a:t>
            </a:r>
            <a:r>
              <a:rPr dirty="0" sz="1600" spc="-10" b="1">
                <a:latin typeface="Meiryo UI"/>
                <a:cs typeface="Meiryo UI"/>
              </a:rPr>
              <a:t>、</a:t>
            </a:r>
            <a:r>
              <a:rPr dirty="0" sz="1600" b="1">
                <a:latin typeface="Meiryo UI"/>
                <a:cs typeface="Meiryo UI"/>
              </a:rPr>
              <a:t>グ</a:t>
            </a:r>
            <a:r>
              <a:rPr dirty="0" sz="1600" spc="-10" b="1">
                <a:latin typeface="Meiryo UI"/>
                <a:cs typeface="Meiryo UI"/>
              </a:rPr>
              <a:t>ロー</a:t>
            </a:r>
            <a:r>
              <a:rPr dirty="0" sz="1600" spc="10" b="1">
                <a:latin typeface="Meiryo UI"/>
                <a:cs typeface="Meiryo UI"/>
              </a:rPr>
              <a:t>バ</a:t>
            </a:r>
            <a:r>
              <a:rPr dirty="0" sz="1600" spc="-15" b="1">
                <a:latin typeface="Meiryo UI"/>
                <a:cs typeface="Meiryo UI"/>
              </a:rPr>
              <a:t>ル</a:t>
            </a:r>
            <a:r>
              <a:rPr dirty="0" sz="1600" spc="-10" b="1">
                <a:latin typeface="Meiryo UI"/>
                <a:cs typeface="Meiryo UI"/>
              </a:rPr>
              <a:t>に</a:t>
            </a:r>
            <a:r>
              <a:rPr dirty="0" sz="1600" spc="5" b="1">
                <a:latin typeface="Meiryo UI"/>
                <a:cs typeface="Meiryo UI"/>
              </a:rPr>
              <a:t>一</a:t>
            </a:r>
            <a:r>
              <a:rPr dirty="0" sz="1600" spc="-5" b="1">
                <a:latin typeface="Meiryo UI"/>
                <a:cs typeface="Meiryo UI"/>
              </a:rPr>
              <a:t>貫し た人事制度や</a:t>
            </a:r>
            <a:r>
              <a:rPr dirty="0" sz="1600" spc="-10" b="1">
                <a:latin typeface="Meiryo UI"/>
                <a:cs typeface="Meiryo UI"/>
              </a:rPr>
              <a:t>、</a:t>
            </a:r>
            <a:r>
              <a:rPr dirty="0" sz="1600" spc="-5" b="1">
                <a:latin typeface="Meiryo UI"/>
                <a:cs typeface="Meiryo UI"/>
              </a:rPr>
              <a:t>社内人材の変革</a:t>
            </a:r>
            <a:r>
              <a:rPr dirty="0" sz="1600" spc="-10" b="1">
                <a:latin typeface="Meiryo UI"/>
                <a:cs typeface="Meiryo UI"/>
              </a:rPr>
              <a:t>を</a:t>
            </a:r>
            <a:r>
              <a:rPr dirty="0" sz="1600" spc="5" b="1">
                <a:latin typeface="Meiryo UI"/>
                <a:cs typeface="Meiryo UI"/>
              </a:rPr>
              <a:t>企</a:t>
            </a:r>
            <a:r>
              <a:rPr dirty="0" sz="1600" spc="-5" b="1">
                <a:latin typeface="Meiryo UI"/>
                <a:cs typeface="Meiryo UI"/>
              </a:rPr>
              <a:t>図</a:t>
            </a:r>
            <a:r>
              <a:rPr dirty="0" sz="1600" spc="-10" b="1">
                <a:latin typeface="Meiryo UI"/>
                <a:cs typeface="Meiryo UI"/>
              </a:rPr>
              <a:t>し</a:t>
            </a:r>
            <a:r>
              <a:rPr dirty="0" sz="1600" spc="-5" b="1">
                <a:latin typeface="Meiryo UI"/>
                <a:cs typeface="Meiryo UI"/>
              </a:rPr>
              <a:t>た</a:t>
            </a:r>
            <a:r>
              <a:rPr dirty="0" sz="1600" spc="5" b="1">
                <a:latin typeface="Meiryo UI"/>
                <a:cs typeface="Meiryo UI"/>
              </a:rPr>
              <a:t>育成</a:t>
            </a:r>
            <a:r>
              <a:rPr dirty="0" sz="1600" spc="-10" b="1">
                <a:latin typeface="Meiryo UI"/>
                <a:cs typeface="Meiryo UI"/>
              </a:rPr>
              <a:t>・</a:t>
            </a:r>
            <a:r>
              <a:rPr dirty="0" sz="1600" spc="-5" b="1">
                <a:latin typeface="Meiryo UI"/>
                <a:cs typeface="Meiryo UI"/>
              </a:rPr>
              <a:t>配</a:t>
            </a:r>
            <a:r>
              <a:rPr dirty="0" sz="1600" spc="5" b="1">
                <a:latin typeface="Meiryo UI"/>
                <a:cs typeface="Meiryo UI"/>
              </a:rPr>
              <a:t>置</a:t>
            </a:r>
            <a:r>
              <a:rPr dirty="0" sz="1600" spc="-5" b="1">
                <a:latin typeface="Meiryo UI"/>
                <a:cs typeface="Meiryo UI"/>
              </a:rPr>
              <a:t>施策</a:t>
            </a:r>
            <a:r>
              <a:rPr dirty="0" sz="1600" b="1">
                <a:latin typeface="Meiryo UI"/>
                <a:cs typeface="Meiryo UI"/>
              </a:rPr>
              <a:t>を</a:t>
            </a:r>
            <a:r>
              <a:rPr dirty="0" sz="1600" spc="-5" b="1">
                <a:latin typeface="Meiryo UI"/>
                <a:cs typeface="Meiryo UI"/>
              </a:rPr>
              <a:t>実行</a:t>
            </a:r>
            <a:r>
              <a:rPr dirty="0" sz="1600" spc="5" b="1">
                <a:latin typeface="Meiryo UI"/>
                <a:cs typeface="Meiryo UI"/>
              </a:rPr>
              <a:t>（</a:t>
            </a:r>
            <a:r>
              <a:rPr dirty="0" sz="1600" spc="-5" b="1">
                <a:latin typeface="Meiryo UI"/>
                <a:cs typeface="Meiryo UI"/>
              </a:rPr>
              <a:t>製造</a:t>
            </a:r>
            <a:r>
              <a:rPr dirty="0" sz="1600" spc="5" b="1">
                <a:latin typeface="Meiryo UI"/>
                <a:cs typeface="Meiryo UI"/>
              </a:rPr>
              <a:t>業</a:t>
            </a:r>
            <a:r>
              <a:rPr dirty="0" sz="1600" spc="-5" b="1">
                <a:latin typeface="Meiryo UI"/>
                <a:cs typeface="Meiryo UI"/>
              </a:rPr>
              <a:t>）</a:t>
            </a:r>
            <a:endParaRPr sz="1600">
              <a:latin typeface="Meiryo UI"/>
              <a:cs typeface="Meiryo UI"/>
            </a:endParaRPr>
          </a:p>
          <a:p>
            <a:pPr marL="384810" indent="-343535">
              <a:lnSpc>
                <a:spcPct val="100000"/>
              </a:lnSpc>
              <a:spcBef>
                <a:spcPts val="600"/>
              </a:spcBef>
              <a:buFont typeface="Wingdings"/>
              <a:buChar char=""/>
              <a:tabLst>
                <a:tab pos="384810" algn="l"/>
                <a:tab pos="385445" algn="l"/>
              </a:tabLst>
            </a:pPr>
            <a:r>
              <a:rPr dirty="0" sz="1600" spc="-5" b="1">
                <a:latin typeface="Meiryo UI"/>
                <a:cs typeface="Meiryo UI"/>
              </a:rPr>
              <a:t>事業価値創造</a:t>
            </a:r>
            <a:r>
              <a:rPr dirty="0" sz="1600" spc="-10" b="1">
                <a:latin typeface="Meiryo UI"/>
                <a:cs typeface="Meiryo UI"/>
              </a:rPr>
              <a:t>に</a:t>
            </a:r>
            <a:r>
              <a:rPr dirty="0" sz="1600" spc="-5" b="1">
                <a:latin typeface="Meiryo UI"/>
                <a:cs typeface="Meiryo UI"/>
              </a:rPr>
              <a:t>結び</a:t>
            </a:r>
            <a:r>
              <a:rPr dirty="0" sz="1600" spc="-15" b="1">
                <a:latin typeface="Meiryo UI"/>
                <a:cs typeface="Meiryo UI"/>
              </a:rPr>
              <a:t>つ</a:t>
            </a:r>
            <a:r>
              <a:rPr dirty="0" sz="1600" spc="-5" b="1">
                <a:latin typeface="Meiryo UI"/>
                <a:cs typeface="Meiryo UI"/>
              </a:rPr>
              <a:t>く最優秀なエ</a:t>
            </a:r>
            <a:r>
              <a:rPr dirty="0" sz="1600" spc="-10" b="1">
                <a:latin typeface="Meiryo UI"/>
                <a:cs typeface="Meiryo UI"/>
              </a:rPr>
              <a:t>ンジニ</a:t>
            </a:r>
            <a:r>
              <a:rPr dirty="0" sz="1600" spc="5" b="1">
                <a:latin typeface="Meiryo UI"/>
                <a:cs typeface="Meiryo UI"/>
              </a:rPr>
              <a:t>ア</a:t>
            </a:r>
            <a:r>
              <a:rPr dirty="0" sz="1600" spc="-5" b="1">
                <a:latin typeface="Meiryo UI"/>
                <a:cs typeface="Meiryo UI"/>
              </a:rPr>
              <a:t>や</a:t>
            </a:r>
            <a:r>
              <a:rPr dirty="0" sz="1600" spc="5" b="1">
                <a:latin typeface="Meiryo UI"/>
                <a:cs typeface="Meiryo UI"/>
              </a:rPr>
              <a:t>事</a:t>
            </a:r>
            <a:r>
              <a:rPr dirty="0" sz="1600" spc="-5" b="1">
                <a:latin typeface="Meiryo UI"/>
                <a:cs typeface="Meiryo UI"/>
              </a:rPr>
              <a:t>業開</a:t>
            </a:r>
            <a:r>
              <a:rPr dirty="0" sz="1600" spc="5" b="1">
                <a:latin typeface="Meiryo UI"/>
                <a:cs typeface="Meiryo UI"/>
              </a:rPr>
              <a:t>発</a:t>
            </a:r>
            <a:r>
              <a:rPr dirty="0" sz="1600" spc="-5" b="1">
                <a:latin typeface="Meiryo UI"/>
                <a:cs typeface="Meiryo UI"/>
              </a:rPr>
              <a:t>人材の確</a:t>
            </a:r>
            <a:r>
              <a:rPr dirty="0" sz="1600" spc="5" b="1">
                <a:latin typeface="Meiryo UI"/>
                <a:cs typeface="Meiryo UI"/>
              </a:rPr>
              <a:t>保</a:t>
            </a:r>
            <a:r>
              <a:rPr dirty="0" sz="1600" spc="-10" b="1">
                <a:latin typeface="Meiryo UI"/>
                <a:cs typeface="Meiryo UI"/>
              </a:rPr>
              <a:t>を</a:t>
            </a:r>
            <a:r>
              <a:rPr dirty="0" sz="1600" spc="-5" b="1">
                <a:latin typeface="Meiryo UI"/>
                <a:cs typeface="Meiryo UI"/>
              </a:rPr>
              <a:t>経営の</a:t>
            </a:r>
            <a:r>
              <a:rPr dirty="0" sz="1600" spc="5" b="1">
                <a:latin typeface="Meiryo UI"/>
                <a:cs typeface="Meiryo UI"/>
              </a:rPr>
              <a:t>ト</a:t>
            </a:r>
            <a:r>
              <a:rPr dirty="0" sz="1600" spc="-5" b="1">
                <a:latin typeface="Meiryo UI"/>
                <a:cs typeface="Meiryo UI"/>
              </a:rPr>
              <a:t>ッ</a:t>
            </a:r>
            <a:r>
              <a:rPr dirty="0" sz="1600" spc="5" b="1">
                <a:latin typeface="Meiryo UI"/>
                <a:cs typeface="Meiryo UI"/>
              </a:rPr>
              <a:t>プ</a:t>
            </a:r>
            <a:r>
              <a:rPr dirty="0" sz="1600" spc="-5" b="1">
                <a:latin typeface="Meiryo UI"/>
                <a:cs typeface="Meiryo UI"/>
              </a:rPr>
              <a:t>ア</a:t>
            </a:r>
            <a:r>
              <a:rPr dirty="0" sz="1600" spc="5" b="1">
                <a:latin typeface="Meiryo UI"/>
                <a:cs typeface="Meiryo UI"/>
              </a:rPr>
              <a:t>ジ</a:t>
            </a:r>
            <a:r>
              <a:rPr dirty="0" sz="1600" spc="-10" b="1">
                <a:latin typeface="Meiryo UI"/>
                <a:cs typeface="Meiryo UI"/>
              </a:rPr>
              <a:t>ェ</a:t>
            </a:r>
            <a:r>
              <a:rPr dirty="0" sz="1600" b="1">
                <a:latin typeface="Meiryo UI"/>
                <a:cs typeface="Meiryo UI"/>
              </a:rPr>
              <a:t>ン</a:t>
            </a:r>
            <a:r>
              <a:rPr dirty="0" sz="1600" spc="-10" b="1">
                <a:latin typeface="Meiryo UI"/>
                <a:cs typeface="Meiryo UI"/>
              </a:rPr>
              <a:t>ダ</a:t>
            </a:r>
            <a:r>
              <a:rPr dirty="0" sz="1600" b="1">
                <a:latin typeface="Meiryo UI"/>
                <a:cs typeface="Meiryo UI"/>
              </a:rPr>
              <a:t>と</a:t>
            </a:r>
            <a:r>
              <a:rPr dirty="0" sz="1600" spc="-5" b="1">
                <a:latin typeface="Meiryo UI"/>
                <a:cs typeface="Meiryo UI"/>
              </a:rPr>
              <a:t>捉</a:t>
            </a:r>
            <a:r>
              <a:rPr dirty="0" sz="1600" spc="5" b="1">
                <a:latin typeface="Meiryo UI"/>
                <a:cs typeface="Meiryo UI"/>
              </a:rPr>
              <a:t>え</a:t>
            </a:r>
            <a:r>
              <a:rPr dirty="0" sz="1600" spc="-10" b="1">
                <a:latin typeface="Meiryo UI"/>
                <a:cs typeface="Meiryo UI"/>
              </a:rPr>
              <a:t>、</a:t>
            </a:r>
            <a:r>
              <a:rPr dirty="0" sz="1600" spc="-5" b="1">
                <a:latin typeface="Meiryo UI"/>
                <a:cs typeface="Meiryo UI"/>
              </a:rPr>
              <a:t>採用</a:t>
            </a:r>
            <a:endParaRPr sz="1600">
              <a:latin typeface="Meiryo UI"/>
              <a:cs typeface="Meiryo UI"/>
            </a:endParaRPr>
          </a:p>
          <a:p>
            <a:pPr marL="384810">
              <a:lnSpc>
                <a:spcPct val="100000"/>
              </a:lnSpc>
            </a:pPr>
            <a:r>
              <a:rPr dirty="0" sz="1600" spc="-5" b="1">
                <a:latin typeface="Meiryo UI"/>
                <a:cs typeface="Meiryo UI"/>
              </a:rPr>
              <a:t>～評価～処遇ま</a:t>
            </a:r>
            <a:r>
              <a:rPr dirty="0" sz="1600" spc="-10" b="1">
                <a:latin typeface="Meiryo UI"/>
                <a:cs typeface="Meiryo UI"/>
              </a:rPr>
              <a:t>で、</a:t>
            </a:r>
            <a:r>
              <a:rPr dirty="0" sz="1600" spc="-5" b="1">
                <a:latin typeface="Meiryo UI"/>
                <a:cs typeface="Meiryo UI"/>
              </a:rPr>
              <a:t>競争力のある人</a:t>
            </a:r>
            <a:r>
              <a:rPr dirty="0" sz="1600" spc="5" b="1">
                <a:latin typeface="Meiryo UI"/>
                <a:cs typeface="Meiryo UI"/>
              </a:rPr>
              <a:t>材</a:t>
            </a:r>
            <a:r>
              <a:rPr dirty="0" sz="1600" spc="-5" b="1">
                <a:latin typeface="Meiryo UI"/>
                <a:cs typeface="Meiryo UI"/>
              </a:rPr>
              <a:t>確保の観</a:t>
            </a:r>
            <a:r>
              <a:rPr dirty="0" sz="1600" spc="5" b="1">
                <a:latin typeface="Meiryo UI"/>
                <a:cs typeface="Meiryo UI"/>
              </a:rPr>
              <a:t>点</a:t>
            </a:r>
            <a:r>
              <a:rPr dirty="0" sz="1600" spc="-10" b="1">
                <a:latin typeface="Meiryo UI"/>
                <a:cs typeface="Meiryo UI"/>
              </a:rPr>
              <a:t>で</a:t>
            </a:r>
            <a:r>
              <a:rPr dirty="0" sz="1600" spc="5" b="1">
                <a:latin typeface="Meiryo UI"/>
                <a:cs typeface="Meiryo UI"/>
              </a:rPr>
              <a:t>一</a:t>
            </a:r>
            <a:r>
              <a:rPr dirty="0" sz="1600" spc="-5" b="1">
                <a:latin typeface="Meiryo UI"/>
                <a:cs typeface="Meiryo UI"/>
              </a:rPr>
              <a:t>貫</a:t>
            </a:r>
            <a:r>
              <a:rPr dirty="0" sz="1600" spc="-10" b="1">
                <a:latin typeface="Meiryo UI"/>
                <a:cs typeface="Meiryo UI"/>
              </a:rPr>
              <a:t>し</a:t>
            </a:r>
            <a:r>
              <a:rPr dirty="0" sz="1600" spc="5" b="1">
                <a:latin typeface="Meiryo UI"/>
                <a:cs typeface="Meiryo UI"/>
              </a:rPr>
              <a:t>た</a:t>
            </a:r>
            <a:r>
              <a:rPr dirty="0" sz="1600" spc="-5" b="1">
                <a:latin typeface="Meiryo UI"/>
                <a:cs typeface="Meiryo UI"/>
              </a:rPr>
              <a:t>仕組</a:t>
            </a:r>
            <a:r>
              <a:rPr dirty="0" sz="1600" spc="5" b="1">
                <a:latin typeface="Meiryo UI"/>
                <a:cs typeface="Meiryo UI"/>
              </a:rPr>
              <a:t>み</a:t>
            </a:r>
            <a:r>
              <a:rPr dirty="0" sz="1600" spc="-10" b="1">
                <a:latin typeface="Meiryo UI"/>
                <a:cs typeface="Meiryo UI"/>
              </a:rPr>
              <a:t>を</a:t>
            </a:r>
            <a:r>
              <a:rPr dirty="0" sz="1600" spc="-5" b="1">
                <a:latin typeface="Meiryo UI"/>
                <a:cs typeface="Meiryo UI"/>
              </a:rPr>
              <a:t>構</a:t>
            </a:r>
            <a:r>
              <a:rPr dirty="0" sz="1600" spc="5" b="1">
                <a:latin typeface="Meiryo UI"/>
                <a:cs typeface="Meiryo UI"/>
              </a:rPr>
              <a:t>築</a:t>
            </a:r>
            <a:r>
              <a:rPr dirty="0" sz="1600" spc="-5" b="1">
                <a:latin typeface="Meiryo UI"/>
                <a:cs typeface="Meiryo UI"/>
              </a:rPr>
              <a:t>（IT）</a:t>
            </a:r>
            <a:endParaRPr sz="1600">
              <a:latin typeface="Meiryo UI"/>
              <a:cs typeface="Meiryo U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349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r>
              <a:rPr dirty="0"/>
              <a:t>16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3733" y="98869"/>
            <a:ext cx="9629140" cy="824865"/>
            <a:chOff x="153733" y="98869"/>
            <a:chExt cx="9629140" cy="824865"/>
          </a:xfrm>
        </p:grpSpPr>
        <p:sp>
          <p:nvSpPr>
            <p:cNvPr id="3" name="object 3"/>
            <p:cNvSpPr/>
            <p:nvPr/>
          </p:nvSpPr>
          <p:spPr>
            <a:xfrm>
              <a:off x="158495" y="103631"/>
              <a:ext cx="9619615" cy="815340"/>
            </a:xfrm>
            <a:custGeom>
              <a:avLst/>
              <a:gdLst/>
              <a:ahLst/>
              <a:cxnLst/>
              <a:rect l="l" t="t" r="r" b="b"/>
              <a:pathLst>
                <a:path w="9619615" h="815340">
                  <a:moveTo>
                    <a:pt x="9619488" y="0"/>
                  </a:moveTo>
                  <a:lnTo>
                    <a:pt x="0" y="0"/>
                  </a:lnTo>
                  <a:lnTo>
                    <a:pt x="0" y="815339"/>
                  </a:lnTo>
                  <a:lnTo>
                    <a:pt x="9619488" y="815339"/>
                  </a:lnTo>
                  <a:lnTo>
                    <a:pt x="9619488" y="0"/>
                  </a:lnTo>
                  <a:close/>
                </a:path>
              </a:pathLst>
            </a:custGeom>
            <a:solidFill>
              <a:srgbClr val="002C7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58495" y="103631"/>
              <a:ext cx="9619615" cy="815340"/>
            </a:xfrm>
            <a:custGeom>
              <a:avLst/>
              <a:gdLst/>
              <a:ahLst/>
              <a:cxnLst/>
              <a:rect l="l" t="t" r="r" b="b"/>
              <a:pathLst>
                <a:path w="9619615" h="815340">
                  <a:moveTo>
                    <a:pt x="0" y="0"/>
                  </a:moveTo>
                  <a:lnTo>
                    <a:pt x="9619488" y="0"/>
                  </a:lnTo>
                  <a:lnTo>
                    <a:pt x="9619488" y="815339"/>
                  </a:lnTo>
                  <a:lnTo>
                    <a:pt x="0" y="815339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6863" y="136951"/>
            <a:ext cx="897572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31900" marR="5080" indent="-12192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</a:rPr>
              <a:t>原則②：個人</a:t>
            </a:r>
            <a:r>
              <a:rPr dirty="0" sz="2400" spc="-5">
                <a:solidFill>
                  <a:srgbClr val="FFFFFF"/>
                </a:solidFill>
              </a:rPr>
              <a:t>の</a:t>
            </a:r>
            <a:r>
              <a:rPr dirty="0" sz="2400">
                <a:solidFill>
                  <a:srgbClr val="FFFFFF"/>
                </a:solidFill>
              </a:rPr>
              <a:t>多様化</a:t>
            </a:r>
            <a:r>
              <a:rPr dirty="0" sz="2400" spc="-5">
                <a:solidFill>
                  <a:srgbClr val="FFFFFF"/>
                </a:solidFill>
              </a:rPr>
              <a:t>・</a:t>
            </a:r>
            <a:r>
              <a:rPr dirty="0" sz="2400">
                <a:solidFill>
                  <a:srgbClr val="FFFFFF"/>
                </a:solidFill>
              </a:rPr>
              <a:t>経営環境</a:t>
            </a:r>
            <a:r>
              <a:rPr dirty="0" sz="2400" spc="-5">
                <a:solidFill>
                  <a:srgbClr val="FFFFFF"/>
                </a:solidFill>
              </a:rPr>
              <a:t>の</a:t>
            </a:r>
            <a:r>
              <a:rPr dirty="0" sz="2400">
                <a:solidFill>
                  <a:srgbClr val="FFFFFF"/>
                </a:solidFill>
              </a:rPr>
              <a:t>不断な変化</a:t>
            </a:r>
            <a:r>
              <a:rPr dirty="0" sz="2400" spc="-5">
                <a:solidFill>
                  <a:srgbClr val="FFFFFF"/>
                </a:solidFill>
              </a:rPr>
              <a:t>の</a:t>
            </a:r>
            <a:r>
              <a:rPr dirty="0" sz="2400">
                <a:solidFill>
                  <a:srgbClr val="FFFFFF"/>
                </a:solidFill>
              </a:rPr>
              <a:t>中で、個人と企業が </a:t>
            </a:r>
            <a:r>
              <a:rPr dirty="0" sz="2400" spc="-5">
                <a:solidFill>
                  <a:srgbClr val="FFFFFF"/>
                </a:solidFill>
              </a:rPr>
              <a:t>お</a:t>
            </a:r>
            <a:r>
              <a:rPr dirty="0" sz="2400">
                <a:solidFill>
                  <a:srgbClr val="FFFFFF"/>
                </a:solidFill>
              </a:rPr>
              <a:t>互</a:t>
            </a:r>
            <a:r>
              <a:rPr dirty="0" sz="2400" spc="-5">
                <a:solidFill>
                  <a:srgbClr val="FFFFFF"/>
                </a:solidFill>
              </a:rPr>
              <a:t>い</a:t>
            </a:r>
            <a:r>
              <a:rPr dirty="0" sz="2400">
                <a:solidFill>
                  <a:srgbClr val="FFFFFF"/>
                </a:solidFill>
              </a:rPr>
              <a:t>を選</a:t>
            </a:r>
            <a:r>
              <a:rPr dirty="0" sz="2400" spc="-5">
                <a:solidFill>
                  <a:srgbClr val="FFFFFF"/>
                </a:solidFill>
              </a:rPr>
              <a:t>び</a:t>
            </a:r>
            <a:r>
              <a:rPr dirty="0" sz="2400">
                <a:solidFill>
                  <a:srgbClr val="FFFFFF"/>
                </a:solidFill>
              </a:rPr>
              <a:t>あ</a:t>
            </a:r>
            <a:r>
              <a:rPr dirty="0" sz="2400" spc="-5">
                <a:solidFill>
                  <a:srgbClr val="FFFFFF"/>
                </a:solidFill>
              </a:rPr>
              <a:t>い</a:t>
            </a:r>
            <a:r>
              <a:rPr dirty="0" sz="2400">
                <a:solidFill>
                  <a:srgbClr val="FFFFFF"/>
                </a:solidFill>
              </a:rPr>
              <a:t>、高め合う関係を構築して</a:t>
            </a:r>
            <a:r>
              <a:rPr dirty="0" sz="2400" spc="-5">
                <a:solidFill>
                  <a:srgbClr val="FFFFFF"/>
                </a:solidFill>
              </a:rPr>
              <a:t>いくこと</a:t>
            </a:r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158495" y="5292852"/>
            <a:ext cx="9619615" cy="1313815"/>
          </a:xfrm>
          <a:custGeom>
            <a:avLst/>
            <a:gdLst/>
            <a:ahLst/>
            <a:cxnLst/>
            <a:rect l="l" t="t" r="r" b="b"/>
            <a:pathLst>
              <a:path w="9619615" h="1313815">
                <a:moveTo>
                  <a:pt x="9619488" y="0"/>
                </a:moveTo>
                <a:lnTo>
                  <a:pt x="0" y="0"/>
                </a:lnTo>
                <a:lnTo>
                  <a:pt x="0" y="1313688"/>
                </a:lnTo>
                <a:lnTo>
                  <a:pt x="9619488" y="1313688"/>
                </a:lnTo>
                <a:lnTo>
                  <a:pt x="9619488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153923" y="917447"/>
            <a:ext cx="9629140" cy="1435735"/>
            <a:chOff x="153923" y="917447"/>
            <a:chExt cx="9629140" cy="1435735"/>
          </a:xfrm>
        </p:grpSpPr>
        <p:sp>
          <p:nvSpPr>
            <p:cNvPr id="8" name="object 8"/>
            <p:cNvSpPr/>
            <p:nvPr/>
          </p:nvSpPr>
          <p:spPr>
            <a:xfrm>
              <a:off x="158495" y="922019"/>
              <a:ext cx="9619615" cy="1426845"/>
            </a:xfrm>
            <a:custGeom>
              <a:avLst/>
              <a:gdLst/>
              <a:ahLst/>
              <a:cxnLst/>
              <a:rect l="l" t="t" r="r" b="b"/>
              <a:pathLst>
                <a:path w="9619615" h="1426845">
                  <a:moveTo>
                    <a:pt x="9619488" y="0"/>
                  </a:moveTo>
                  <a:lnTo>
                    <a:pt x="0" y="0"/>
                  </a:lnTo>
                  <a:lnTo>
                    <a:pt x="0" y="1426464"/>
                  </a:lnTo>
                  <a:lnTo>
                    <a:pt x="9619488" y="1426464"/>
                  </a:lnTo>
                  <a:lnTo>
                    <a:pt x="9619488" y="0"/>
                  </a:lnTo>
                  <a:close/>
                </a:path>
              </a:pathLst>
            </a:custGeom>
            <a:solidFill>
              <a:srgbClr val="A6E2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58495" y="922019"/>
              <a:ext cx="9619615" cy="1426845"/>
            </a:xfrm>
            <a:custGeom>
              <a:avLst/>
              <a:gdLst/>
              <a:ahLst/>
              <a:cxnLst/>
              <a:rect l="l" t="t" r="r" b="b"/>
              <a:pathLst>
                <a:path w="9619615" h="1426845">
                  <a:moveTo>
                    <a:pt x="0" y="0"/>
                  </a:moveTo>
                  <a:lnTo>
                    <a:pt x="9619488" y="0"/>
                  </a:lnTo>
                  <a:lnTo>
                    <a:pt x="9619488" y="1426464"/>
                  </a:lnTo>
                  <a:lnTo>
                    <a:pt x="0" y="1426464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419743" y="981091"/>
            <a:ext cx="9201785" cy="52050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49250" marR="5080" indent="-337185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Meiryo UI"/>
                <a:cs typeface="Meiryo UI"/>
              </a:rPr>
              <a:t>☑</a:t>
            </a:r>
            <a:r>
              <a:rPr dirty="0" sz="2000" spc="30" b="1">
                <a:latin typeface="Meiryo UI"/>
                <a:cs typeface="Meiryo UI"/>
              </a:rPr>
              <a:t> </a:t>
            </a:r>
            <a:r>
              <a:rPr dirty="0" sz="2000" b="1">
                <a:latin typeface="Meiryo UI"/>
                <a:cs typeface="Meiryo UI"/>
              </a:rPr>
              <a:t>従来</a:t>
            </a:r>
            <a:r>
              <a:rPr dirty="0" sz="2000" spc="-5" b="1">
                <a:latin typeface="Meiryo UI"/>
                <a:cs typeface="Meiryo UI"/>
              </a:rPr>
              <a:t>の</a:t>
            </a:r>
            <a:r>
              <a:rPr dirty="0" sz="2000" b="1">
                <a:latin typeface="Meiryo UI"/>
                <a:cs typeface="Meiryo UI"/>
              </a:rPr>
              <a:t>日本型雇用</a:t>
            </a:r>
            <a:r>
              <a:rPr dirty="0" sz="2000" spc="5" b="1">
                <a:latin typeface="Meiryo UI"/>
                <a:cs typeface="Meiryo UI"/>
              </a:rPr>
              <a:t>コ</a:t>
            </a:r>
            <a:r>
              <a:rPr dirty="0" sz="2000" spc="-5" b="1">
                <a:latin typeface="Meiryo UI"/>
                <a:cs typeface="Meiryo UI"/>
              </a:rPr>
              <a:t>ミュ</a:t>
            </a:r>
            <a:r>
              <a:rPr dirty="0" sz="2000" spc="-10" b="1">
                <a:latin typeface="Meiryo UI"/>
                <a:cs typeface="Meiryo UI"/>
              </a:rPr>
              <a:t>ニ</a:t>
            </a:r>
            <a:r>
              <a:rPr dirty="0" sz="2000" spc="5" b="1">
                <a:latin typeface="Meiryo UI"/>
                <a:cs typeface="Meiryo UI"/>
              </a:rPr>
              <a:t>テ</a:t>
            </a:r>
            <a:r>
              <a:rPr dirty="0" sz="2000" spc="-10" b="1">
                <a:latin typeface="Meiryo UI"/>
                <a:cs typeface="Meiryo UI"/>
              </a:rPr>
              <a:t>ィ</a:t>
            </a:r>
            <a:r>
              <a:rPr dirty="0" sz="2000" spc="-5" b="1">
                <a:latin typeface="Meiryo UI"/>
                <a:cs typeface="Meiryo UI"/>
              </a:rPr>
              <a:t>が</a:t>
            </a:r>
            <a:r>
              <a:rPr dirty="0" sz="2000" b="1">
                <a:latin typeface="Meiryo UI"/>
                <a:cs typeface="Meiryo UI"/>
              </a:rPr>
              <a:t>変化</a:t>
            </a:r>
            <a:r>
              <a:rPr dirty="0" sz="2000" spc="-5" b="1">
                <a:latin typeface="Meiryo UI"/>
                <a:cs typeface="Meiryo UI"/>
              </a:rPr>
              <a:t>し</a:t>
            </a:r>
            <a:r>
              <a:rPr dirty="0" sz="2000" spc="-10" b="1">
                <a:latin typeface="Meiryo UI"/>
                <a:cs typeface="Meiryo UI"/>
              </a:rPr>
              <a:t>つつ</a:t>
            </a:r>
            <a:r>
              <a:rPr dirty="0" sz="2000" spc="-5" b="1">
                <a:latin typeface="Meiryo UI"/>
                <a:cs typeface="Meiryo UI"/>
              </a:rPr>
              <a:t>ある</a:t>
            </a:r>
            <a:r>
              <a:rPr dirty="0" sz="2000" b="1">
                <a:latin typeface="Meiryo UI"/>
                <a:cs typeface="Meiryo UI"/>
              </a:rPr>
              <a:t>中、個人</a:t>
            </a:r>
            <a:r>
              <a:rPr dirty="0" sz="2000" spc="-5" b="1">
                <a:latin typeface="Meiryo UI"/>
                <a:cs typeface="Meiryo UI"/>
              </a:rPr>
              <a:t>のス</a:t>
            </a:r>
            <a:r>
              <a:rPr dirty="0" sz="2000" b="1">
                <a:latin typeface="Meiryo UI"/>
                <a:cs typeface="Meiryo UI"/>
              </a:rPr>
              <a:t>キ</a:t>
            </a:r>
            <a:r>
              <a:rPr dirty="0" sz="2000" spc="-15" b="1">
                <a:latin typeface="Meiryo UI"/>
                <a:cs typeface="Meiryo UI"/>
              </a:rPr>
              <a:t>ル</a:t>
            </a:r>
            <a:r>
              <a:rPr dirty="0" sz="2000" spc="-5" b="1">
                <a:latin typeface="Meiryo UI"/>
                <a:cs typeface="Meiryo UI"/>
              </a:rPr>
              <a:t>や</a:t>
            </a:r>
            <a:r>
              <a:rPr dirty="0" sz="2000" b="1">
                <a:latin typeface="Meiryo UI"/>
                <a:cs typeface="Meiryo UI"/>
              </a:rPr>
              <a:t>専</a:t>
            </a:r>
            <a:r>
              <a:rPr dirty="0" sz="2000" spc="-15" b="1">
                <a:latin typeface="Meiryo UI"/>
                <a:cs typeface="Meiryo UI"/>
              </a:rPr>
              <a:t>門</a:t>
            </a:r>
            <a:r>
              <a:rPr dirty="0" sz="2000" b="1">
                <a:latin typeface="Meiryo UI"/>
                <a:cs typeface="Meiryo UI"/>
              </a:rPr>
              <a:t>性</a:t>
            </a:r>
            <a:r>
              <a:rPr dirty="0" sz="2000" spc="-15" b="1">
                <a:latin typeface="Meiryo UI"/>
                <a:cs typeface="Meiryo UI"/>
              </a:rPr>
              <a:t>を</a:t>
            </a:r>
            <a:r>
              <a:rPr dirty="0" sz="2000" b="1">
                <a:latin typeface="Meiryo UI"/>
                <a:cs typeface="Meiryo UI"/>
              </a:rPr>
              <a:t>最大</a:t>
            </a:r>
            <a:r>
              <a:rPr dirty="0" sz="2000" spc="-15" b="1">
                <a:latin typeface="Meiryo UI"/>
                <a:cs typeface="Meiryo UI"/>
              </a:rPr>
              <a:t>限</a:t>
            </a:r>
            <a:r>
              <a:rPr dirty="0" sz="2000" b="1">
                <a:latin typeface="Meiryo UI"/>
                <a:cs typeface="Meiryo UI"/>
              </a:rPr>
              <a:t>に 引</a:t>
            </a:r>
            <a:r>
              <a:rPr dirty="0" sz="2000" spc="-5" b="1">
                <a:latin typeface="Meiryo UI"/>
                <a:cs typeface="Meiryo UI"/>
              </a:rPr>
              <a:t>き</a:t>
            </a:r>
            <a:r>
              <a:rPr dirty="0" sz="2000" b="1">
                <a:latin typeface="Meiryo UI"/>
                <a:cs typeface="Meiryo UI"/>
              </a:rPr>
              <a:t>出す</a:t>
            </a:r>
            <a:r>
              <a:rPr dirty="0" sz="2000" spc="-10" b="1">
                <a:latin typeface="Meiryo UI"/>
                <a:cs typeface="Meiryo UI"/>
              </a:rPr>
              <a:t>た</a:t>
            </a:r>
            <a:r>
              <a:rPr dirty="0" sz="2000" spc="-5" b="1">
                <a:latin typeface="Meiryo UI"/>
                <a:cs typeface="Meiryo UI"/>
              </a:rPr>
              <a:t>め</a:t>
            </a:r>
            <a:r>
              <a:rPr dirty="0" sz="2000" b="1">
                <a:latin typeface="Meiryo UI"/>
                <a:cs typeface="Meiryo UI"/>
              </a:rPr>
              <a:t>に、多様</a:t>
            </a:r>
            <a:r>
              <a:rPr dirty="0" sz="2000" spc="-5" b="1">
                <a:latin typeface="Meiryo UI"/>
                <a:cs typeface="Meiryo UI"/>
              </a:rPr>
              <a:t>な</a:t>
            </a:r>
            <a:r>
              <a:rPr dirty="0" sz="2000" b="1">
                <a:latin typeface="Meiryo UI"/>
                <a:cs typeface="Meiryo UI"/>
              </a:rPr>
              <a:t>人材</a:t>
            </a:r>
            <a:r>
              <a:rPr dirty="0" sz="2000" spc="-5" b="1">
                <a:latin typeface="Meiryo UI"/>
                <a:cs typeface="Meiryo UI"/>
              </a:rPr>
              <a:t>の</a:t>
            </a:r>
            <a:r>
              <a:rPr dirty="0" sz="2000" b="1">
                <a:latin typeface="Meiryo UI"/>
                <a:cs typeface="Meiryo UI"/>
              </a:rPr>
              <a:t>成</a:t>
            </a:r>
            <a:r>
              <a:rPr dirty="0" sz="2000" spc="-15" b="1">
                <a:latin typeface="Meiryo UI"/>
                <a:cs typeface="Meiryo UI"/>
              </a:rPr>
              <a:t>長</a:t>
            </a:r>
            <a:r>
              <a:rPr dirty="0" sz="2000" spc="-5" b="1">
                <a:latin typeface="Meiryo UI"/>
                <a:cs typeface="Meiryo UI"/>
              </a:rPr>
              <a:t>や</a:t>
            </a:r>
            <a:r>
              <a:rPr dirty="0" sz="2000" spc="-15" b="1">
                <a:latin typeface="Meiryo UI"/>
                <a:cs typeface="Meiryo UI"/>
              </a:rPr>
              <a:t>活</a:t>
            </a:r>
            <a:r>
              <a:rPr dirty="0" sz="2000" b="1">
                <a:latin typeface="Meiryo UI"/>
                <a:cs typeface="Meiryo UI"/>
              </a:rPr>
              <a:t>躍に</a:t>
            </a:r>
            <a:r>
              <a:rPr dirty="0" sz="2000" spc="-15" b="1">
                <a:latin typeface="Meiryo UI"/>
                <a:cs typeface="Meiryo UI"/>
              </a:rPr>
              <a:t>繋</a:t>
            </a:r>
            <a:r>
              <a:rPr dirty="0" sz="2000" spc="-5" b="1">
                <a:latin typeface="Meiryo UI"/>
                <a:cs typeface="Meiryo UI"/>
              </a:rPr>
              <a:t>がる</a:t>
            </a:r>
            <a:r>
              <a:rPr dirty="0" sz="2000" b="1">
                <a:latin typeface="Meiryo UI"/>
                <a:cs typeface="Meiryo UI"/>
              </a:rPr>
              <a:t>機会を</a:t>
            </a:r>
            <a:r>
              <a:rPr dirty="0" sz="2000" spc="-15" b="1">
                <a:latin typeface="Meiryo UI"/>
                <a:cs typeface="Meiryo UI"/>
              </a:rPr>
              <a:t>提</a:t>
            </a:r>
            <a:r>
              <a:rPr dirty="0" sz="2000" b="1">
                <a:latin typeface="Meiryo UI"/>
                <a:cs typeface="Meiryo UI"/>
              </a:rPr>
              <a:t>供で</a:t>
            </a:r>
            <a:r>
              <a:rPr dirty="0" sz="2000" spc="-5" b="1">
                <a:latin typeface="Meiryo UI"/>
                <a:cs typeface="Meiryo UI"/>
              </a:rPr>
              <a:t>きて</a:t>
            </a:r>
            <a:r>
              <a:rPr dirty="0" sz="2000" b="1">
                <a:latin typeface="Meiryo UI"/>
                <a:cs typeface="Meiryo UI"/>
              </a:rPr>
              <a:t>い</a:t>
            </a:r>
            <a:r>
              <a:rPr dirty="0" sz="2000" spc="-5" b="1">
                <a:latin typeface="Meiryo UI"/>
                <a:cs typeface="Meiryo UI"/>
              </a:rPr>
              <a:t>るか</a:t>
            </a:r>
            <a:r>
              <a:rPr dirty="0" sz="2000" b="1">
                <a:latin typeface="Meiryo UI"/>
                <a:cs typeface="Meiryo UI"/>
              </a:rPr>
              <a:t>？</a:t>
            </a:r>
            <a:endParaRPr sz="2000">
              <a:latin typeface="Meiryo UI"/>
              <a:cs typeface="Meiryo UI"/>
            </a:endParaRPr>
          </a:p>
          <a:p>
            <a:pPr marL="349885" marR="239395" indent="-337185">
              <a:lnSpc>
                <a:spcPct val="100000"/>
              </a:lnSpc>
              <a:spcBef>
                <a:spcPts val="600"/>
              </a:spcBef>
            </a:pPr>
            <a:r>
              <a:rPr dirty="0" sz="2000" b="1">
                <a:latin typeface="Meiryo UI"/>
                <a:cs typeface="Meiryo UI"/>
              </a:rPr>
              <a:t>☑</a:t>
            </a:r>
            <a:r>
              <a:rPr dirty="0" sz="2000" spc="30" b="1">
                <a:latin typeface="Meiryo UI"/>
                <a:cs typeface="Meiryo UI"/>
              </a:rPr>
              <a:t> </a:t>
            </a:r>
            <a:r>
              <a:rPr dirty="0" sz="2000" b="1">
                <a:latin typeface="Meiryo UI"/>
                <a:cs typeface="Meiryo UI"/>
              </a:rPr>
              <a:t>経営競争力を強化す</a:t>
            </a:r>
            <a:r>
              <a:rPr dirty="0" sz="2000" spc="-5" b="1">
                <a:latin typeface="Meiryo UI"/>
                <a:cs typeface="Meiryo UI"/>
              </a:rPr>
              <a:t>る</a:t>
            </a:r>
            <a:r>
              <a:rPr dirty="0" sz="2000" spc="-10" b="1">
                <a:latin typeface="Meiryo UI"/>
                <a:cs typeface="Meiryo UI"/>
              </a:rPr>
              <a:t>た</a:t>
            </a:r>
            <a:r>
              <a:rPr dirty="0" sz="2000" spc="-5" b="1">
                <a:latin typeface="Meiryo UI"/>
                <a:cs typeface="Meiryo UI"/>
              </a:rPr>
              <a:t>め</a:t>
            </a:r>
            <a:r>
              <a:rPr dirty="0" sz="2000" b="1">
                <a:latin typeface="Meiryo UI"/>
                <a:cs typeface="Meiryo UI"/>
              </a:rPr>
              <a:t>に</a:t>
            </a:r>
            <a:r>
              <a:rPr dirty="0" sz="2000" spc="-15" b="1">
                <a:latin typeface="Meiryo UI"/>
                <a:cs typeface="Meiryo UI"/>
              </a:rPr>
              <a:t>、</a:t>
            </a:r>
            <a:r>
              <a:rPr dirty="0" sz="2000" b="1">
                <a:latin typeface="Meiryo UI"/>
                <a:cs typeface="Meiryo UI"/>
              </a:rPr>
              <a:t>多様</a:t>
            </a:r>
            <a:r>
              <a:rPr dirty="0" sz="2000" spc="-5" b="1">
                <a:latin typeface="Meiryo UI"/>
                <a:cs typeface="Meiryo UI"/>
              </a:rPr>
              <a:t>な</a:t>
            </a:r>
            <a:r>
              <a:rPr dirty="0" sz="2000" spc="-15" b="1">
                <a:latin typeface="Meiryo UI"/>
                <a:cs typeface="Meiryo UI"/>
              </a:rPr>
              <a:t>人</a:t>
            </a:r>
            <a:r>
              <a:rPr dirty="0" sz="2000" b="1">
                <a:latin typeface="Meiryo UI"/>
                <a:cs typeface="Meiryo UI"/>
              </a:rPr>
              <a:t>材</a:t>
            </a:r>
            <a:r>
              <a:rPr dirty="0" sz="2000" spc="-15" b="1">
                <a:latin typeface="Meiryo UI"/>
                <a:cs typeface="Meiryo UI"/>
              </a:rPr>
              <a:t>を</a:t>
            </a:r>
            <a:r>
              <a:rPr dirty="0" sz="2000" b="1">
                <a:latin typeface="Meiryo UI"/>
                <a:cs typeface="Meiryo UI"/>
              </a:rPr>
              <a:t>自社</a:t>
            </a:r>
            <a:r>
              <a:rPr dirty="0" sz="2000" spc="-15" b="1">
                <a:latin typeface="Meiryo UI"/>
                <a:cs typeface="Meiryo UI"/>
              </a:rPr>
              <a:t>に</a:t>
            </a:r>
            <a:r>
              <a:rPr dirty="0" sz="2000" b="1">
                <a:latin typeface="Meiryo UI"/>
                <a:cs typeface="Meiryo UI"/>
              </a:rPr>
              <a:t>惹</a:t>
            </a:r>
            <a:r>
              <a:rPr dirty="0" sz="2000" spc="-5" b="1">
                <a:latin typeface="Meiryo UI"/>
                <a:cs typeface="Meiryo UI"/>
              </a:rPr>
              <a:t>き</a:t>
            </a:r>
            <a:r>
              <a:rPr dirty="0" sz="2000" spc="-10" b="1">
                <a:latin typeface="Meiryo UI"/>
                <a:cs typeface="Meiryo UI"/>
              </a:rPr>
              <a:t>つ</a:t>
            </a:r>
            <a:r>
              <a:rPr dirty="0" sz="2000" b="1">
                <a:latin typeface="Meiryo UI"/>
                <a:cs typeface="Meiryo UI"/>
              </a:rPr>
              <a:t>け</a:t>
            </a:r>
            <a:r>
              <a:rPr dirty="0" sz="2000" spc="-15" b="1">
                <a:latin typeface="Meiryo UI"/>
                <a:cs typeface="Meiryo UI"/>
              </a:rPr>
              <a:t>、</a:t>
            </a:r>
            <a:r>
              <a:rPr dirty="0" sz="2000" b="1">
                <a:latin typeface="Meiryo UI"/>
                <a:cs typeface="Meiryo UI"/>
              </a:rPr>
              <a:t>自発</a:t>
            </a:r>
            <a:r>
              <a:rPr dirty="0" sz="2000" spc="-15" b="1">
                <a:latin typeface="Meiryo UI"/>
                <a:cs typeface="Meiryo UI"/>
              </a:rPr>
              <a:t>的</a:t>
            </a:r>
            <a:r>
              <a:rPr dirty="0" sz="2000" spc="-5" b="1">
                <a:latin typeface="Meiryo UI"/>
                <a:cs typeface="Meiryo UI"/>
              </a:rPr>
              <a:t>な</a:t>
            </a:r>
            <a:r>
              <a:rPr dirty="0" sz="2000" b="1">
                <a:latin typeface="Meiryo UI"/>
                <a:cs typeface="Meiryo UI"/>
              </a:rPr>
              <a:t>貢献</a:t>
            </a:r>
            <a:r>
              <a:rPr dirty="0" sz="2000" spc="-15" b="1">
                <a:latin typeface="Meiryo UI"/>
                <a:cs typeface="Meiryo UI"/>
              </a:rPr>
              <a:t>意</a:t>
            </a:r>
            <a:r>
              <a:rPr dirty="0" sz="2000" b="1">
                <a:latin typeface="Meiryo UI"/>
                <a:cs typeface="Meiryo UI"/>
              </a:rPr>
              <a:t>欲を 引</a:t>
            </a:r>
            <a:r>
              <a:rPr dirty="0" sz="2000" spc="-5" b="1">
                <a:latin typeface="Meiryo UI"/>
                <a:cs typeface="Meiryo UI"/>
              </a:rPr>
              <a:t>き</a:t>
            </a:r>
            <a:r>
              <a:rPr dirty="0" sz="2000" b="1">
                <a:latin typeface="Meiryo UI"/>
                <a:cs typeface="Meiryo UI"/>
              </a:rPr>
              <a:t>出す仕組</a:t>
            </a:r>
            <a:r>
              <a:rPr dirty="0" sz="2000" spc="-5" b="1">
                <a:latin typeface="Meiryo UI"/>
                <a:cs typeface="Meiryo UI"/>
              </a:rPr>
              <a:t>み</a:t>
            </a:r>
            <a:r>
              <a:rPr dirty="0" sz="2000" b="1">
                <a:latin typeface="Meiryo UI"/>
                <a:cs typeface="Meiryo UI"/>
              </a:rPr>
              <a:t>を構築で</a:t>
            </a:r>
            <a:r>
              <a:rPr dirty="0" sz="2000" spc="-5" b="1">
                <a:latin typeface="Meiryo UI"/>
                <a:cs typeface="Meiryo UI"/>
              </a:rPr>
              <a:t>きて</a:t>
            </a:r>
            <a:r>
              <a:rPr dirty="0" sz="2000" b="1">
                <a:latin typeface="Meiryo UI"/>
                <a:cs typeface="Meiryo UI"/>
              </a:rPr>
              <a:t>い</a:t>
            </a:r>
            <a:r>
              <a:rPr dirty="0" sz="2000" spc="-5" b="1">
                <a:latin typeface="Meiryo UI"/>
                <a:cs typeface="Meiryo UI"/>
              </a:rPr>
              <a:t>るか</a:t>
            </a:r>
            <a:r>
              <a:rPr dirty="0" sz="2000" b="1">
                <a:latin typeface="Meiryo UI"/>
                <a:cs typeface="Meiryo UI"/>
              </a:rPr>
              <a:t>？</a:t>
            </a:r>
            <a:endParaRPr sz="2000">
              <a:latin typeface="Meiryo UI"/>
              <a:cs typeface="Meiryo UI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dirty="0" sz="1800" b="1">
                <a:latin typeface="Meiryo UI"/>
                <a:cs typeface="Meiryo UI"/>
              </a:rPr>
              <a:t>＜今後目指</a:t>
            </a:r>
            <a:r>
              <a:rPr dirty="0" sz="1800" spc="5" b="1">
                <a:latin typeface="Meiryo UI"/>
                <a:cs typeface="Meiryo UI"/>
              </a:rPr>
              <a:t>す</a:t>
            </a:r>
            <a:r>
              <a:rPr dirty="0" sz="1800" spc="-5" b="1">
                <a:latin typeface="Meiryo UI"/>
                <a:cs typeface="Meiryo UI"/>
              </a:rPr>
              <a:t>べ</a:t>
            </a:r>
            <a:r>
              <a:rPr dirty="0" sz="1800" spc="-10" b="1">
                <a:latin typeface="Meiryo UI"/>
                <a:cs typeface="Meiryo UI"/>
              </a:rPr>
              <a:t>き</a:t>
            </a:r>
            <a:r>
              <a:rPr dirty="0" sz="1800" b="1">
                <a:latin typeface="Meiryo UI"/>
                <a:cs typeface="Meiryo UI"/>
              </a:rPr>
              <a:t>方向性</a:t>
            </a:r>
            <a:r>
              <a:rPr dirty="0" sz="1800" spc="-5" b="1">
                <a:latin typeface="Meiryo UI"/>
                <a:cs typeface="Meiryo UI"/>
              </a:rPr>
              <a:t>と</a:t>
            </a:r>
            <a:r>
              <a:rPr dirty="0" sz="1800" b="1">
                <a:latin typeface="Meiryo UI"/>
                <a:cs typeface="Meiryo UI"/>
              </a:rPr>
              <a:t>具体的なア</a:t>
            </a:r>
            <a:r>
              <a:rPr dirty="0" sz="1800" spc="-5" b="1">
                <a:latin typeface="Meiryo UI"/>
                <a:cs typeface="Meiryo UI"/>
              </a:rPr>
              <a:t>クシ</a:t>
            </a:r>
            <a:r>
              <a:rPr dirty="0" sz="1800" b="1">
                <a:latin typeface="Meiryo UI"/>
                <a:cs typeface="Meiryo UI"/>
              </a:rPr>
              <a:t>ョ</a:t>
            </a:r>
            <a:r>
              <a:rPr dirty="0" sz="1800" spc="-10" b="1">
                <a:latin typeface="Meiryo UI"/>
                <a:cs typeface="Meiryo UI"/>
              </a:rPr>
              <a:t>ン</a:t>
            </a:r>
            <a:r>
              <a:rPr dirty="0" sz="1800" b="1">
                <a:latin typeface="Meiryo UI"/>
                <a:cs typeface="Meiryo UI"/>
              </a:rPr>
              <a:t>＞</a:t>
            </a:r>
            <a:endParaRPr sz="1800">
              <a:latin typeface="Meiryo UI"/>
              <a:cs typeface="Meiryo UI"/>
            </a:endParaRPr>
          </a:p>
          <a:p>
            <a:pPr marL="354965" marR="403860" indent="-354965">
              <a:lnSpc>
                <a:spcPct val="100000"/>
              </a:lnSpc>
              <a:spcBef>
                <a:spcPts val="610"/>
              </a:spcBef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dirty="0" sz="1600" spc="-5" b="1">
                <a:latin typeface="Meiryo UI"/>
                <a:cs typeface="Meiryo UI"/>
              </a:rPr>
              <a:t>従来：安定的な雇用コミ</a:t>
            </a:r>
            <a:r>
              <a:rPr dirty="0" sz="1600" spc="-10" b="1">
                <a:latin typeface="Meiryo UI"/>
                <a:cs typeface="Meiryo UI"/>
              </a:rPr>
              <a:t>ュニテ</a:t>
            </a:r>
            <a:r>
              <a:rPr dirty="0" sz="1600" spc="-5" b="1">
                <a:latin typeface="Meiryo UI"/>
                <a:cs typeface="Meiryo UI"/>
              </a:rPr>
              <a:t>ィ</a:t>
            </a:r>
            <a:r>
              <a:rPr dirty="0" sz="1600" spc="-10" b="1">
                <a:latin typeface="Meiryo UI"/>
                <a:cs typeface="Meiryo UI"/>
              </a:rPr>
              <a:t>の中、</a:t>
            </a:r>
            <a:r>
              <a:rPr dirty="0" sz="1600" spc="-5" b="1">
                <a:latin typeface="Meiryo UI"/>
                <a:cs typeface="Meiryo UI"/>
              </a:rPr>
              <a:t>新卒一括</a:t>
            </a:r>
            <a:r>
              <a:rPr dirty="0" sz="1600" spc="5" b="1">
                <a:latin typeface="Meiryo UI"/>
                <a:cs typeface="Meiryo UI"/>
              </a:rPr>
              <a:t>採用</a:t>
            </a:r>
            <a:r>
              <a:rPr dirty="0" sz="1600" spc="-10" b="1">
                <a:latin typeface="Meiryo UI"/>
                <a:cs typeface="Meiryo UI"/>
              </a:rPr>
              <a:t>・</a:t>
            </a:r>
            <a:r>
              <a:rPr dirty="0" sz="1600" spc="-5" b="1">
                <a:latin typeface="Meiryo UI"/>
                <a:cs typeface="Meiryo UI"/>
              </a:rPr>
              <a:t>階</a:t>
            </a:r>
            <a:r>
              <a:rPr dirty="0" sz="1600" spc="5" b="1">
                <a:latin typeface="Meiryo UI"/>
                <a:cs typeface="Meiryo UI"/>
              </a:rPr>
              <a:t>層</a:t>
            </a:r>
            <a:r>
              <a:rPr dirty="0" sz="1600" spc="-5" b="1">
                <a:latin typeface="Meiryo UI"/>
                <a:cs typeface="Meiryo UI"/>
              </a:rPr>
              <a:t>別研</a:t>
            </a:r>
            <a:r>
              <a:rPr dirty="0" sz="1600" spc="5" b="1">
                <a:latin typeface="Meiryo UI"/>
                <a:cs typeface="Meiryo UI"/>
              </a:rPr>
              <a:t>修</a:t>
            </a:r>
            <a:r>
              <a:rPr dirty="0" sz="1600" b="1">
                <a:latin typeface="Meiryo UI"/>
                <a:cs typeface="Meiryo UI"/>
              </a:rPr>
              <a:t>・</a:t>
            </a:r>
            <a:r>
              <a:rPr dirty="0" sz="1600" spc="-10" b="1">
                <a:latin typeface="Meiryo UI"/>
                <a:cs typeface="Meiryo UI"/>
              </a:rPr>
              <a:t>ジョ</a:t>
            </a:r>
            <a:r>
              <a:rPr dirty="0" sz="1600" b="1">
                <a:latin typeface="Meiryo UI"/>
                <a:cs typeface="Meiryo UI"/>
              </a:rPr>
              <a:t>ブロ</a:t>
            </a:r>
            <a:r>
              <a:rPr dirty="0" sz="1600" spc="-10" b="1">
                <a:latin typeface="Meiryo UI"/>
                <a:cs typeface="Meiryo UI"/>
              </a:rPr>
              <a:t>ー</a:t>
            </a:r>
            <a:r>
              <a:rPr dirty="0" sz="1600" b="1">
                <a:latin typeface="Meiryo UI"/>
                <a:cs typeface="Meiryo UI"/>
              </a:rPr>
              <a:t>テ</a:t>
            </a:r>
            <a:r>
              <a:rPr dirty="0" sz="1600" spc="-10" b="1">
                <a:latin typeface="Meiryo UI"/>
                <a:cs typeface="Meiryo UI"/>
              </a:rPr>
              <a:t>ー</a:t>
            </a:r>
            <a:r>
              <a:rPr dirty="0" sz="1600" b="1">
                <a:latin typeface="Meiryo UI"/>
                <a:cs typeface="Meiryo UI"/>
              </a:rPr>
              <a:t>シ</a:t>
            </a:r>
            <a:r>
              <a:rPr dirty="0" sz="1600" spc="-5" b="1">
                <a:latin typeface="Meiryo UI"/>
                <a:cs typeface="Meiryo UI"/>
              </a:rPr>
              <a:t>ョ</a:t>
            </a:r>
            <a:r>
              <a:rPr dirty="0" sz="1600" spc="-10" b="1">
                <a:latin typeface="Meiryo UI"/>
                <a:cs typeface="Meiryo UI"/>
              </a:rPr>
              <a:t>ン</a:t>
            </a:r>
            <a:r>
              <a:rPr dirty="0" sz="1600" spc="-5" b="1">
                <a:latin typeface="Meiryo UI"/>
                <a:cs typeface="Meiryo UI"/>
              </a:rPr>
              <a:t>な</a:t>
            </a:r>
            <a:r>
              <a:rPr dirty="0" sz="1600" spc="-10" b="1">
                <a:latin typeface="Meiryo UI"/>
                <a:cs typeface="Meiryo UI"/>
              </a:rPr>
              <a:t>ど</a:t>
            </a:r>
            <a:r>
              <a:rPr dirty="0" sz="1600" b="1">
                <a:latin typeface="Meiryo UI"/>
                <a:cs typeface="Meiryo UI"/>
              </a:rPr>
              <a:t>を</a:t>
            </a:r>
            <a:r>
              <a:rPr dirty="0" sz="1600" spc="-5" b="1">
                <a:latin typeface="Meiryo UI"/>
                <a:cs typeface="Meiryo UI"/>
              </a:rPr>
              <a:t>通</a:t>
            </a:r>
            <a:r>
              <a:rPr dirty="0" sz="1600" spc="-10" b="1">
                <a:latin typeface="Meiryo UI"/>
                <a:cs typeface="Meiryo UI"/>
              </a:rPr>
              <a:t>じ</a:t>
            </a:r>
            <a:r>
              <a:rPr dirty="0" sz="1600" spc="5" b="1">
                <a:latin typeface="Meiryo UI"/>
                <a:cs typeface="Meiryo UI"/>
              </a:rPr>
              <a:t>た</a:t>
            </a:r>
            <a:r>
              <a:rPr dirty="0" sz="1600" spc="-5" b="1">
                <a:latin typeface="Meiryo UI"/>
                <a:cs typeface="Meiryo UI"/>
              </a:rPr>
              <a:t>、 均質でレベ</a:t>
            </a:r>
            <a:r>
              <a:rPr dirty="0" sz="1600" spc="-15" b="1">
                <a:latin typeface="Meiryo UI"/>
                <a:cs typeface="Meiryo UI"/>
              </a:rPr>
              <a:t>ル</a:t>
            </a:r>
            <a:r>
              <a:rPr dirty="0" sz="1600" spc="-10" b="1">
                <a:latin typeface="Meiryo UI"/>
                <a:cs typeface="Meiryo UI"/>
              </a:rPr>
              <a:t>の高い労働力育成に</a:t>
            </a:r>
            <a:r>
              <a:rPr dirty="0" sz="1600" spc="5" b="1">
                <a:latin typeface="Meiryo UI"/>
                <a:cs typeface="Meiryo UI"/>
              </a:rPr>
              <a:t>注</a:t>
            </a:r>
            <a:r>
              <a:rPr dirty="0" sz="1600" spc="-5" b="1">
                <a:latin typeface="Meiryo UI"/>
                <a:cs typeface="Meiryo UI"/>
              </a:rPr>
              <a:t>力</a:t>
            </a:r>
            <a:r>
              <a:rPr dirty="0" sz="1600" spc="-10" b="1">
                <a:latin typeface="Meiryo UI"/>
                <a:cs typeface="Meiryo UI"/>
              </a:rPr>
              <a:t>し</a:t>
            </a:r>
            <a:r>
              <a:rPr dirty="0" sz="1600" b="1">
                <a:latin typeface="Meiryo UI"/>
                <a:cs typeface="Meiryo UI"/>
              </a:rPr>
              <a:t>、</a:t>
            </a:r>
            <a:r>
              <a:rPr dirty="0" sz="1600" spc="-5" b="1">
                <a:latin typeface="Meiryo UI"/>
                <a:cs typeface="Meiryo UI"/>
              </a:rPr>
              <a:t>同質</a:t>
            </a:r>
            <a:r>
              <a:rPr dirty="0" sz="1600" spc="5" b="1">
                <a:latin typeface="Meiryo UI"/>
                <a:cs typeface="Meiryo UI"/>
              </a:rPr>
              <a:t>的</a:t>
            </a:r>
            <a:r>
              <a:rPr dirty="0" sz="1600" spc="-10" b="1">
                <a:latin typeface="Meiryo UI"/>
                <a:cs typeface="Meiryo UI"/>
              </a:rPr>
              <a:t>で</a:t>
            </a:r>
            <a:r>
              <a:rPr dirty="0" sz="1600" b="1">
                <a:latin typeface="Meiryo UI"/>
                <a:cs typeface="Meiryo UI"/>
              </a:rPr>
              <a:t>「</a:t>
            </a:r>
            <a:r>
              <a:rPr dirty="0" sz="1600" spc="5" b="1">
                <a:latin typeface="Meiryo UI"/>
                <a:cs typeface="Meiryo UI"/>
              </a:rPr>
              <a:t>す</a:t>
            </a:r>
            <a:r>
              <a:rPr dirty="0" sz="1600" spc="-10" b="1">
                <a:latin typeface="Meiryo UI"/>
                <a:cs typeface="Meiryo UI"/>
              </a:rPr>
              <a:t>り</a:t>
            </a:r>
            <a:r>
              <a:rPr dirty="0" sz="1600" spc="5" b="1">
                <a:latin typeface="Meiryo UI"/>
                <a:cs typeface="Meiryo UI"/>
              </a:rPr>
              <a:t>合</a:t>
            </a:r>
            <a:r>
              <a:rPr dirty="0" sz="1600" spc="-10" b="1">
                <a:latin typeface="Meiryo UI"/>
                <a:cs typeface="Meiryo UI"/>
              </a:rPr>
              <a:t>わ</a:t>
            </a:r>
            <a:r>
              <a:rPr dirty="0" sz="1600" spc="-5" b="1">
                <a:latin typeface="Meiryo UI"/>
                <a:cs typeface="Meiryo UI"/>
              </a:rPr>
              <a:t>せ</a:t>
            </a:r>
            <a:r>
              <a:rPr dirty="0" sz="1600" spc="10" b="1">
                <a:latin typeface="Meiryo UI"/>
                <a:cs typeface="Meiryo UI"/>
              </a:rPr>
              <a:t>」</a:t>
            </a:r>
            <a:r>
              <a:rPr dirty="0" sz="1600" spc="-10" b="1">
                <a:latin typeface="Meiryo UI"/>
                <a:cs typeface="Meiryo UI"/>
              </a:rPr>
              <a:t>が</a:t>
            </a:r>
            <a:r>
              <a:rPr dirty="0" sz="1600" spc="5" b="1">
                <a:latin typeface="Meiryo UI"/>
                <a:cs typeface="Meiryo UI"/>
              </a:rPr>
              <a:t>得</a:t>
            </a:r>
            <a:r>
              <a:rPr dirty="0" sz="1600" spc="-5" b="1">
                <a:latin typeface="Meiryo UI"/>
                <a:cs typeface="Meiryo UI"/>
              </a:rPr>
              <a:t>意な組織</a:t>
            </a:r>
            <a:r>
              <a:rPr dirty="0" sz="1600" b="1">
                <a:latin typeface="Meiryo UI"/>
                <a:cs typeface="Meiryo UI"/>
              </a:rPr>
              <a:t>を</a:t>
            </a:r>
            <a:r>
              <a:rPr dirty="0" sz="1600" spc="-5" b="1">
                <a:latin typeface="Meiryo UI"/>
                <a:cs typeface="Meiryo UI"/>
              </a:rPr>
              <a:t>構築</a:t>
            </a:r>
            <a:endParaRPr sz="1600">
              <a:latin typeface="Meiryo UI"/>
              <a:cs typeface="Meiryo UI"/>
            </a:endParaRPr>
          </a:p>
          <a:p>
            <a:pPr marL="355600" marR="603250" indent="-355600">
              <a:lnSpc>
                <a:spcPct val="100000"/>
              </a:lnSpc>
              <a:spcBef>
                <a:spcPts val="600"/>
              </a:spcBef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1600" spc="-5" b="1">
                <a:latin typeface="Meiryo UI"/>
                <a:cs typeface="Meiryo UI"/>
              </a:rPr>
              <a:t>今後：個人の</a:t>
            </a:r>
            <a:r>
              <a:rPr dirty="0" sz="1600" spc="-10" b="1">
                <a:latin typeface="Meiryo UI"/>
                <a:cs typeface="Meiryo UI"/>
              </a:rPr>
              <a:t>キ</a:t>
            </a:r>
            <a:r>
              <a:rPr dirty="0" sz="1600" spc="-5" b="1">
                <a:latin typeface="Meiryo UI"/>
                <a:cs typeface="Meiryo UI"/>
              </a:rPr>
              <a:t>ャ</a:t>
            </a:r>
            <a:r>
              <a:rPr dirty="0" sz="1600" spc="-10" b="1">
                <a:latin typeface="Meiryo UI"/>
                <a:cs typeface="Meiryo UI"/>
              </a:rPr>
              <a:t>リ</a:t>
            </a:r>
            <a:r>
              <a:rPr dirty="0" sz="1600" spc="-5" b="1">
                <a:latin typeface="Meiryo UI"/>
                <a:cs typeface="Meiryo UI"/>
              </a:rPr>
              <a:t>ア志向や価値</a:t>
            </a:r>
            <a:r>
              <a:rPr dirty="0" sz="1600" spc="5" b="1">
                <a:latin typeface="Meiryo UI"/>
                <a:cs typeface="Meiryo UI"/>
              </a:rPr>
              <a:t>観</a:t>
            </a:r>
            <a:r>
              <a:rPr dirty="0" sz="1600" spc="-10" b="1">
                <a:latin typeface="Meiryo UI"/>
                <a:cs typeface="Meiryo UI"/>
              </a:rPr>
              <a:t>が</a:t>
            </a:r>
            <a:r>
              <a:rPr dirty="0" sz="1600" spc="5" b="1">
                <a:latin typeface="Meiryo UI"/>
                <a:cs typeface="Meiryo UI"/>
              </a:rPr>
              <a:t>多</a:t>
            </a:r>
            <a:r>
              <a:rPr dirty="0" sz="1600" spc="-5" b="1">
                <a:latin typeface="Meiryo UI"/>
                <a:cs typeface="Meiryo UI"/>
              </a:rPr>
              <a:t>様</a:t>
            </a:r>
            <a:r>
              <a:rPr dirty="0" sz="1600" spc="5" b="1">
                <a:latin typeface="Meiryo UI"/>
                <a:cs typeface="Meiryo UI"/>
              </a:rPr>
              <a:t>化</a:t>
            </a:r>
            <a:r>
              <a:rPr dirty="0" sz="1600" spc="-10" b="1">
                <a:latin typeface="Meiryo UI"/>
                <a:cs typeface="Meiryo UI"/>
              </a:rPr>
              <a:t>す</a:t>
            </a:r>
            <a:r>
              <a:rPr dirty="0" sz="1600" spc="-5" b="1">
                <a:latin typeface="Meiryo UI"/>
                <a:cs typeface="Meiryo UI"/>
              </a:rPr>
              <a:t>る</a:t>
            </a:r>
            <a:r>
              <a:rPr dirty="0" sz="1600" spc="5" b="1">
                <a:latin typeface="Meiryo UI"/>
                <a:cs typeface="Meiryo UI"/>
              </a:rPr>
              <a:t>中</a:t>
            </a:r>
            <a:r>
              <a:rPr dirty="0" sz="1600" spc="-10" b="1">
                <a:latin typeface="Meiryo UI"/>
                <a:cs typeface="Meiryo UI"/>
              </a:rPr>
              <a:t>、</a:t>
            </a:r>
            <a:r>
              <a:rPr dirty="0" sz="1600" spc="-5" b="1">
                <a:latin typeface="Meiryo UI"/>
                <a:cs typeface="Meiryo UI"/>
              </a:rPr>
              <a:t>企</a:t>
            </a:r>
            <a:r>
              <a:rPr dirty="0" sz="1600" spc="5" b="1">
                <a:latin typeface="Meiryo UI"/>
                <a:cs typeface="Meiryo UI"/>
              </a:rPr>
              <a:t>業</a:t>
            </a:r>
            <a:r>
              <a:rPr dirty="0" sz="1600" spc="-15" b="1">
                <a:latin typeface="Meiryo UI"/>
                <a:cs typeface="Meiryo UI"/>
              </a:rPr>
              <a:t>は</a:t>
            </a:r>
            <a:r>
              <a:rPr dirty="0" sz="1600" spc="5" b="1">
                <a:latin typeface="Meiryo UI"/>
                <a:cs typeface="Meiryo UI"/>
              </a:rPr>
              <a:t>各</a:t>
            </a:r>
            <a:r>
              <a:rPr dirty="0" sz="1600" spc="-5" b="1">
                <a:latin typeface="Meiryo UI"/>
                <a:cs typeface="Meiryo UI"/>
              </a:rPr>
              <a:t>個人</a:t>
            </a:r>
            <a:r>
              <a:rPr dirty="0" sz="1600" b="1">
                <a:latin typeface="Meiryo UI"/>
                <a:cs typeface="Meiryo UI"/>
              </a:rPr>
              <a:t>に</a:t>
            </a:r>
            <a:r>
              <a:rPr dirty="0" sz="1600" spc="-5" b="1">
                <a:latin typeface="Meiryo UI"/>
                <a:cs typeface="Meiryo UI"/>
              </a:rPr>
              <a:t>適合</a:t>
            </a:r>
            <a:r>
              <a:rPr dirty="0" sz="1600" spc="5" b="1">
                <a:latin typeface="Meiryo UI"/>
                <a:cs typeface="Meiryo UI"/>
              </a:rPr>
              <a:t>し</a:t>
            </a:r>
            <a:r>
              <a:rPr dirty="0" sz="1600" spc="-5" b="1">
                <a:latin typeface="Meiryo UI"/>
                <a:cs typeface="Meiryo UI"/>
              </a:rPr>
              <a:t>た成</a:t>
            </a:r>
            <a:r>
              <a:rPr dirty="0" sz="1600" spc="5" b="1">
                <a:latin typeface="Meiryo UI"/>
                <a:cs typeface="Meiryo UI"/>
              </a:rPr>
              <a:t>長</a:t>
            </a:r>
            <a:r>
              <a:rPr dirty="0" sz="1600" spc="-5" b="1">
                <a:latin typeface="Meiryo UI"/>
                <a:cs typeface="Meiryo UI"/>
              </a:rPr>
              <a:t>機会</a:t>
            </a:r>
            <a:r>
              <a:rPr dirty="0" sz="1600" b="1">
                <a:latin typeface="Meiryo UI"/>
                <a:cs typeface="Meiryo UI"/>
              </a:rPr>
              <a:t>を</a:t>
            </a:r>
            <a:r>
              <a:rPr dirty="0" sz="1600" spc="-5" b="1">
                <a:latin typeface="Meiryo UI"/>
                <a:cs typeface="Meiryo UI"/>
              </a:rPr>
              <a:t>提供</a:t>
            </a:r>
            <a:r>
              <a:rPr dirty="0" sz="1600" spc="-10" b="1">
                <a:latin typeface="Meiryo UI"/>
                <a:cs typeface="Meiryo UI"/>
              </a:rPr>
              <a:t>し</a:t>
            </a:r>
            <a:r>
              <a:rPr dirty="0" sz="1600" spc="-5" b="1">
                <a:latin typeface="Meiryo UI"/>
                <a:cs typeface="Meiryo UI"/>
              </a:rPr>
              <a:t>、 専門性</a:t>
            </a:r>
            <a:r>
              <a:rPr dirty="0" sz="1600" spc="-10" b="1">
                <a:latin typeface="Meiryo UI"/>
                <a:cs typeface="Meiryo UI"/>
              </a:rPr>
              <a:t>・</a:t>
            </a:r>
            <a:r>
              <a:rPr dirty="0" sz="1600" spc="-5" b="1">
                <a:latin typeface="Meiryo UI"/>
                <a:cs typeface="Meiryo UI"/>
              </a:rPr>
              <a:t>ス</a:t>
            </a:r>
            <a:r>
              <a:rPr dirty="0" sz="1600" spc="-10" b="1">
                <a:latin typeface="Meiryo UI"/>
                <a:cs typeface="Meiryo UI"/>
              </a:rPr>
              <a:t>キ</a:t>
            </a:r>
            <a:r>
              <a:rPr dirty="0" sz="1600" spc="-15" b="1">
                <a:latin typeface="Meiryo UI"/>
                <a:cs typeface="Meiryo UI"/>
              </a:rPr>
              <a:t>ル</a:t>
            </a:r>
            <a:r>
              <a:rPr dirty="0" sz="1600" spc="-5" b="1">
                <a:latin typeface="Meiryo UI"/>
                <a:cs typeface="Meiryo UI"/>
              </a:rPr>
              <a:t>強化</a:t>
            </a:r>
            <a:r>
              <a:rPr dirty="0" sz="1600" spc="-10" b="1">
                <a:latin typeface="Meiryo UI"/>
                <a:cs typeface="Meiryo UI"/>
              </a:rPr>
              <a:t>を</a:t>
            </a:r>
            <a:r>
              <a:rPr dirty="0" sz="1600" spc="-5" b="1">
                <a:latin typeface="Meiryo UI"/>
                <a:cs typeface="Meiryo UI"/>
              </a:rPr>
              <a:t>支援</a:t>
            </a:r>
            <a:r>
              <a:rPr dirty="0" sz="1600" spc="5" b="1">
                <a:latin typeface="Meiryo UI"/>
                <a:cs typeface="Meiryo UI"/>
              </a:rPr>
              <a:t>す</a:t>
            </a:r>
            <a:r>
              <a:rPr dirty="0" sz="1600" spc="-5" b="1">
                <a:latin typeface="Meiryo UI"/>
                <a:cs typeface="Meiryo UI"/>
              </a:rPr>
              <a:t>る</a:t>
            </a:r>
            <a:r>
              <a:rPr dirty="0" sz="1600" b="1">
                <a:latin typeface="Meiryo UI"/>
                <a:cs typeface="Meiryo UI"/>
              </a:rPr>
              <a:t>こと</a:t>
            </a:r>
            <a:r>
              <a:rPr dirty="0" sz="1600" spc="-10" b="1">
                <a:latin typeface="Meiryo UI"/>
                <a:cs typeface="Meiryo UI"/>
              </a:rPr>
              <a:t>で</a:t>
            </a:r>
            <a:r>
              <a:rPr dirty="0" sz="1600" b="1">
                <a:latin typeface="Meiryo UI"/>
                <a:cs typeface="Meiryo UI"/>
              </a:rPr>
              <a:t>、</a:t>
            </a:r>
            <a:r>
              <a:rPr dirty="0" sz="1600" spc="-5" b="1">
                <a:latin typeface="Meiryo UI"/>
                <a:cs typeface="Meiryo UI"/>
              </a:rPr>
              <a:t>個人の</a:t>
            </a:r>
            <a:r>
              <a:rPr dirty="0" sz="1600" spc="5" b="1">
                <a:latin typeface="Meiryo UI"/>
                <a:cs typeface="Meiryo UI"/>
              </a:rPr>
              <a:t>貢</a:t>
            </a:r>
            <a:r>
              <a:rPr dirty="0" sz="1600" spc="-5" b="1">
                <a:latin typeface="Meiryo UI"/>
                <a:cs typeface="Meiryo UI"/>
              </a:rPr>
              <a:t>献意</a:t>
            </a:r>
            <a:r>
              <a:rPr dirty="0" sz="1600" spc="5" b="1">
                <a:latin typeface="Meiryo UI"/>
                <a:cs typeface="Meiryo UI"/>
              </a:rPr>
              <a:t>欲</a:t>
            </a:r>
            <a:r>
              <a:rPr dirty="0" sz="1600" spc="-10" b="1">
                <a:latin typeface="Meiryo UI"/>
                <a:cs typeface="Meiryo UI"/>
              </a:rPr>
              <a:t>を</a:t>
            </a:r>
            <a:r>
              <a:rPr dirty="0" sz="1600" spc="-5" b="1">
                <a:latin typeface="Meiryo UI"/>
                <a:cs typeface="Meiryo UI"/>
              </a:rPr>
              <a:t>引</a:t>
            </a:r>
            <a:r>
              <a:rPr dirty="0" sz="1600" b="1">
                <a:latin typeface="Meiryo UI"/>
                <a:cs typeface="Meiryo UI"/>
              </a:rPr>
              <a:t>き</a:t>
            </a:r>
            <a:r>
              <a:rPr dirty="0" sz="1600" spc="-5" b="1">
                <a:latin typeface="Meiryo UI"/>
                <a:cs typeface="Meiryo UI"/>
              </a:rPr>
              <a:t>出</a:t>
            </a:r>
            <a:r>
              <a:rPr dirty="0" sz="1600" spc="5" b="1">
                <a:latin typeface="Meiryo UI"/>
                <a:cs typeface="Meiryo UI"/>
              </a:rPr>
              <a:t>し</a:t>
            </a:r>
            <a:r>
              <a:rPr dirty="0" sz="1600" spc="-10" b="1">
                <a:latin typeface="Meiryo UI"/>
                <a:cs typeface="Meiryo UI"/>
              </a:rPr>
              <a:t>、</a:t>
            </a:r>
            <a:r>
              <a:rPr dirty="0" sz="1600" spc="5" b="1">
                <a:latin typeface="Meiryo UI"/>
                <a:cs typeface="Meiryo UI"/>
              </a:rPr>
              <a:t>必</a:t>
            </a:r>
            <a:r>
              <a:rPr dirty="0" sz="1600" spc="-5" b="1">
                <a:latin typeface="Meiryo UI"/>
                <a:cs typeface="Meiryo UI"/>
              </a:rPr>
              <a:t>要な組織</a:t>
            </a:r>
            <a:r>
              <a:rPr dirty="0" sz="1600" spc="5" b="1">
                <a:latin typeface="Meiryo UI"/>
                <a:cs typeface="Meiryo UI"/>
              </a:rPr>
              <a:t>能</a:t>
            </a:r>
            <a:r>
              <a:rPr dirty="0" sz="1600" spc="-5" b="1">
                <a:latin typeface="Meiryo UI"/>
                <a:cs typeface="Meiryo UI"/>
              </a:rPr>
              <a:t>力</a:t>
            </a:r>
            <a:r>
              <a:rPr dirty="0" sz="1600" spc="-10" b="1">
                <a:latin typeface="Meiryo UI"/>
                <a:cs typeface="Meiryo UI"/>
              </a:rPr>
              <a:t>を</a:t>
            </a:r>
            <a:r>
              <a:rPr dirty="0" sz="1600" spc="5" b="1">
                <a:latin typeface="Meiryo UI"/>
                <a:cs typeface="Meiryo UI"/>
              </a:rPr>
              <a:t>構</a:t>
            </a:r>
            <a:r>
              <a:rPr dirty="0" sz="1600" spc="-5" b="1">
                <a:latin typeface="Meiryo UI"/>
                <a:cs typeface="Meiryo UI"/>
              </a:rPr>
              <a:t>築</a:t>
            </a:r>
            <a:endParaRPr sz="1600">
              <a:latin typeface="Meiryo UI"/>
              <a:cs typeface="Meiryo UI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  <a:tabLst>
                <a:tab pos="812800" algn="l"/>
              </a:tabLst>
            </a:pPr>
            <a:r>
              <a:rPr dirty="0" sz="1600" spc="-5">
                <a:latin typeface="Meiryo UI"/>
                <a:cs typeface="Meiryo UI"/>
              </a:rPr>
              <a:t>①	多様な背景</a:t>
            </a:r>
            <a:r>
              <a:rPr dirty="0" sz="1600">
                <a:latin typeface="Meiryo UI"/>
                <a:cs typeface="Meiryo UI"/>
              </a:rPr>
              <a:t>の</a:t>
            </a:r>
            <a:r>
              <a:rPr dirty="0" sz="1600" spc="-5">
                <a:latin typeface="Meiryo UI"/>
                <a:cs typeface="Meiryo UI"/>
              </a:rPr>
              <a:t>人材</a:t>
            </a:r>
            <a:r>
              <a:rPr dirty="0" sz="1600" spc="-10">
                <a:latin typeface="Meiryo UI"/>
                <a:cs typeface="Meiryo UI"/>
              </a:rPr>
              <a:t>を</a:t>
            </a:r>
            <a:r>
              <a:rPr dirty="0" sz="1600" spc="-5">
                <a:latin typeface="Meiryo UI"/>
                <a:cs typeface="Meiryo UI"/>
              </a:rPr>
              <a:t>受入</a:t>
            </a:r>
            <a:r>
              <a:rPr dirty="0" sz="1600" spc="5">
                <a:latin typeface="Meiryo UI"/>
                <a:cs typeface="Meiryo UI"/>
              </a:rPr>
              <a:t>れ</a:t>
            </a:r>
            <a:r>
              <a:rPr dirty="0" sz="1600" spc="-10">
                <a:latin typeface="Meiryo UI"/>
                <a:cs typeface="Meiryo UI"/>
              </a:rPr>
              <a:t>、</a:t>
            </a:r>
            <a:r>
              <a:rPr dirty="0" sz="1600" spc="5">
                <a:latin typeface="Meiryo UI"/>
                <a:cs typeface="Meiryo UI"/>
              </a:rPr>
              <a:t>成長</a:t>
            </a:r>
            <a:r>
              <a:rPr dirty="0" sz="1600">
                <a:latin typeface="Meiryo UI"/>
                <a:cs typeface="Meiryo UI"/>
              </a:rPr>
              <a:t>につ</a:t>
            </a:r>
            <a:r>
              <a:rPr dirty="0" sz="1600" spc="-5">
                <a:latin typeface="Meiryo UI"/>
                <a:cs typeface="Meiryo UI"/>
              </a:rPr>
              <a:t>な</a:t>
            </a:r>
            <a:r>
              <a:rPr dirty="0" sz="1600" spc="10">
                <a:latin typeface="Meiryo UI"/>
                <a:cs typeface="Meiryo UI"/>
              </a:rPr>
              <a:t>げ</a:t>
            </a:r>
            <a:r>
              <a:rPr dirty="0" sz="1600">
                <a:latin typeface="Meiryo UI"/>
                <a:cs typeface="Meiryo UI"/>
              </a:rPr>
              <a:t>るため</a:t>
            </a:r>
            <a:r>
              <a:rPr dirty="0" sz="1600" spc="-5">
                <a:latin typeface="Meiryo UI"/>
                <a:cs typeface="Meiryo UI"/>
              </a:rPr>
              <a:t>の</a:t>
            </a:r>
            <a:r>
              <a:rPr dirty="0" sz="1600" spc="5">
                <a:latin typeface="Meiryo UI"/>
                <a:cs typeface="Meiryo UI"/>
              </a:rPr>
              <a:t>複</a:t>
            </a:r>
            <a:r>
              <a:rPr dirty="0" sz="1600" spc="-5">
                <a:latin typeface="Meiryo UI"/>
                <a:cs typeface="Meiryo UI"/>
              </a:rPr>
              <a:t>数</a:t>
            </a:r>
            <a:r>
              <a:rPr dirty="0" sz="1600">
                <a:latin typeface="Meiryo UI"/>
                <a:cs typeface="Meiryo UI"/>
              </a:rPr>
              <a:t>の</a:t>
            </a:r>
            <a:r>
              <a:rPr dirty="0" sz="1600" spc="5">
                <a:latin typeface="Meiryo UI"/>
                <a:cs typeface="Meiryo UI"/>
              </a:rPr>
              <a:t>人</a:t>
            </a:r>
            <a:r>
              <a:rPr dirty="0" sz="1600" spc="-5">
                <a:latin typeface="Meiryo UI"/>
                <a:cs typeface="Meiryo UI"/>
              </a:rPr>
              <a:t>事制</a:t>
            </a:r>
            <a:r>
              <a:rPr dirty="0" sz="1600" spc="5">
                <a:latin typeface="Meiryo UI"/>
                <a:cs typeface="Meiryo UI"/>
              </a:rPr>
              <a:t>度</a:t>
            </a:r>
            <a:r>
              <a:rPr dirty="0" sz="1600" spc="10">
                <a:latin typeface="Meiryo UI"/>
                <a:cs typeface="Meiryo UI"/>
              </a:rPr>
              <a:t>や</a:t>
            </a:r>
            <a:r>
              <a:rPr dirty="0" sz="1600" spc="-10">
                <a:latin typeface="Meiryo UI"/>
                <a:cs typeface="Meiryo UI"/>
              </a:rPr>
              <a:t>、</a:t>
            </a:r>
            <a:r>
              <a:rPr dirty="0" sz="1600" spc="-5">
                <a:latin typeface="Meiryo UI"/>
                <a:cs typeface="Meiryo UI"/>
              </a:rPr>
              <a:t>オ</a:t>
            </a:r>
            <a:r>
              <a:rPr dirty="0" sz="1600" spc="10">
                <a:latin typeface="Meiryo UI"/>
                <a:cs typeface="Meiryo UI"/>
              </a:rPr>
              <a:t>ー</a:t>
            </a:r>
            <a:r>
              <a:rPr dirty="0" sz="1600">
                <a:latin typeface="Meiryo UI"/>
                <a:cs typeface="Meiryo UI"/>
              </a:rPr>
              <a:t>プン</a:t>
            </a:r>
            <a:r>
              <a:rPr dirty="0" sz="1600" spc="-5">
                <a:latin typeface="Meiryo UI"/>
                <a:cs typeface="Meiryo UI"/>
              </a:rPr>
              <a:t>な企</a:t>
            </a:r>
            <a:r>
              <a:rPr dirty="0" sz="1600" spc="5">
                <a:latin typeface="Meiryo UI"/>
                <a:cs typeface="Meiryo UI"/>
              </a:rPr>
              <a:t>業</a:t>
            </a:r>
            <a:r>
              <a:rPr dirty="0" sz="1600" spc="-5">
                <a:latin typeface="Meiryo UI"/>
                <a:cs typeface="Meiryo UI"/>
              </a:rPr>
              <a:t>文</a:t>
            </a:r>
            <a:r>
              <a:rPr dirty="0" sz="1600" spc="5">
                <a:latin typeface="Meiryo UI"/>
                <a:cs typeface="Meiryo UI"/>
              </a:rPr>
              <a:t>化</a:t>
            </a:r>
            <a:r>
              <a:rPr dirty="0" sz="1600" spc="-10">
                <a:latin typeface="Meiryo UI"/>
                <a:cs typeface="Meiryo UI"/>
              </a:rPr>
              <a:t>を</a:t>
            </a:r>
            <a:r>
              <a:rPr dirty="0" sz="1600" spc="5">
                <a:latin typeface="Meiryo UI"/>
                <a:cs typeface="Meiryo UI"/>
              </a:rPr>
              <a:t>構</a:t>
            </a:r>
            <a:r>
              <a:rPr dirty="0" sz="1600" spc="-5">
                <a:latin typeface="Meiryo UI"/>
                <a:cs typeface="Meiryo UI"/>
              </a:rPr>
              <a:t>築</a:t>
            </a:r>
            <a:r>
              <a:rPr dirty="0" sz="1600" spc="5">
                <a:latin typeface="Meiryo UI"/>
                <a:cs typeface="Meiryo UI"/>
              </a:rPr>
              <a:t>す</a:t>
            </a:r>
            <a:r>
              <a:rPr dirty="0" sz="1600" spc="-5">
                <a:latin typeface="Meiryo UI"/>
                <a:cs typeface="Meiryo UI"/>
              </a:rPr>
              <a:t>る</a:t>
            </a:r>
            <a:endParaRPr sz="1600">
              <a:latin typeface="Meiryo UI"/>
              <a:cs typeface="Meiryo UI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  <a:tabLst>
                <a:tab pos="812800" algn="l"/>
              </a:tabLst>
            </a:pPr>
            <a:r>
              <a:rPr dirty="0" sz="1600" spc="-5">
                <a:latin typeface="Meiryo UI"/>
                <a:cs typeface="Meiryo UI"/>
              </a:rPr>
              <a:t>②	組織構成員</a:t>
            </a:r>
            <a:r>
              <a:rPr dirty="0" sz="1600">
                <a:latin typeface="Meiryo UI"/>
                <a:cs typeface="Meiryo UI"/>
              </a:rPr>
              <a:t>の</a:t>
            </a:r>
            <a:r>
              <a:rPr dirty="0" sz="1600" spc="-5">
                <a:latin typeface="Meiryo UI"/>
                <a:cs typeface="Meiryo UI"/>
              </a:rPr>
              <a:t>自発的な貢献意</a:t>
            </a:r>
            <a:r>
              <a:rPr dirty="0" sz="1600" spc="5">
                <a:latin typeface="Meiryo UI"/>
                <a:cs typeface="Meiryo UI"/>
              </a:rPr>
              <a:t>欲</a:t>
            </a:r>
            <a:r>
              <a:rPr dirty="0" sz="1600" spc="-10">
                <a:latin typeface="Meiryo UI"/>
                <a:cs typeface="Meiryo UI"/>
              </a:rPr>
              <a:t>を</a:t>
            </a:r>
            <a:r>
              <a:rPr dirty="0" sz="1600" spc="5">
                <a:latin typeface="Meiryo UI"/>
                <a:cs typeface="Meiryo UI"/>
              </a:rPr>
              <a:t>把握</a:t>
            </a:r>
            <a:r>
              <a:rPr dirty="0" sz="1600" spc="-10">
                <a:latin typeface="Meiryo UI"/>
                <a:cs typeface="Meiryo UI"/>
              </a:rPr>
              <a:t>し、</a:t>
            </a:r>
            <a:r>
              <a:rPr dirty="0" sz="1600" spc="5">
                <a:latin typeface="Meiryo UI"/>
                <a:cs typeface="Meiryo UI"/>
              </a:rPr>
              <a:t>強</a:t>
            </a:r>
            <a:r>
              <a:rPr dirty="0" sz="1600" spc="-5">
                <a:latin typeface="Meiryo UI"/>
                <a:cs typeface="Meiryo UI"/>
              </a:rPr>
              <a:t>化</a:t>
            </a:r>
            <a:r>
              <a:rPr dirty="0" sz="1600" spc="5">
                <a:latin typeface="Meiryo UI"/>
                <a:cs typeface="Meiryo UI"/>
              </a:rPr>
              <a:t>す</a:t>
            </a:r>
            <a:r>
              <a:rPr dirty="0" sz="1600">
                <a:latin typeface="Meiryo UI"/>
                <a:cs typeface="Meiryo UI"/>
              </a:rPr>
              <a:t>る</a:t>
            </a:r>
            <a:r>
              <a:rPr dirty="0" sz="1600" spc="-5">
                <a:latin typeface="Meiryo UI"/>
                <a:cs typeface="Meiryo UI"/>
              </a:rPr>
              <a:t>施</a:t>
            </a:r>
            <a:r>
              <a:rPr dirty="0" sz="1600" spc="5">
                <a:latin typeface="Meiryo UI"/>
                <a:cs typeface="Meiryo UI"/>
              </a:rPr>
              <a:t>策</a:t>
            </a:r>
            <a:r>
              <a:rPr dirty="0" sz="1600" spc="-10">
                <a:latin typeface="Meiryo UI"/>
                <a:cs typeface="Meiryo UI"/>
              </a:rPr>
              <a:t>を</a:t>
            </a:r>
            <a:r>
              <a:rPr dirty="0" sz="1600" spc="5">
                <a:latin typeface="Meiryo UI"/>
                <a:cs typeface="Meiryo UI"/>
              </a:rPr>
              <a:t>導</a:t>
            </a:r>
            <a:r>
              <a:rPr dirty="0" sz="1600" spc="-5">
                <a:latin typeface="Meiryo UI"/>
                <a:cs typeface="Meiryo UI"/>
              </a:rPr>
              <a:t>入</a:t>
            </a:r>
            <a:r>
              <a:rPr dirty="0" sz="1600" spc="5">
                <a:latin typeface="Meiryo UI"/>
                <a:cs typeface="Meiryo UI"/>
              </a:rPr>
              <a:t>す</a:t>
            </a:r>
            <a:r>
              <a:rPr dirty="0" sz="1600" spc="-5">
                <a:latin typeface="Meiryo UI"/>
                <a:cs typeface="Meiryo UI"/>
              </a:rPr>
              <a:t>る</a:t>
            </a:r>
            <a:endParaRPr sz="1600">
              <a:latin typeface="Meiryo UI"/>
              <a:cs typeface="Meiryo UI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  <a:tabLst>
                <a:tab pos="812800" algn="l"/>
              </a:tabLst>
            </a:pPr>
            <a:r>
              <a:rPr dirty="0" sz="1600" spc="-5">
                <a:latin typeface="Meiryo UI"/>
                <a:cs typeface="Meiryo UI"/>
              </a:rPr>
              <a:t>③	ス</a:t>
            </a:r>
            <a:r>
              <a:rPr dirty="0" sz="1600">
                <a:latin typeface="Meiryo UI"/>
                <a:cs typeface="Meiryo UI"/>
              </a:rPr>
              <a:t>キ</a:t>
            </a:r>
            <a:r>
              <a:rPr dirty="0" sz="1600" spc="-5">
                <a:latin typeface="Meiryo UI"/>
                <a:cs typeface="Meiryo UI"/>
              </a:rPr>
              <a:t>ル</a:t>
            </a:r>
            <a:r>
              <a:rPr dirty="0" sz="1600" spc="-45">
                <a:latin typeface="Meiryo UI"/>
                <a:cs typeface="Meiryo UI"/>
              </a:rPr>
              <a:t>・</a:t>
            </a:r>
            <a:r>
              <a:rPr dirty="0" sz="1600" spc="-5">
                <a:latin typeface="Meiryo UI"/>
                <a:cs typeface="Meiryo UI"/>
              </a:rPr>
              <a:t>経験</a:t>
            </a:r>
            <a:r>
              <a:rPr dirty="0" sz="1600" spc="-10">
                <a:latin typeface="Meiryo UI"/>
                <a:cs typeface="Meiryo UI"/>
              </a:rPr>
              <a:t>をも</a:t>
            </a:r>
            <a:r>
              <a:rPr dirty="0" sz="1600" spc="-5">
                <a:latin typeface="Meiryo UI"/>
                <a:cs typeface="Meiryo UI"/>
              </a:rPr>
              <a:t>っ</a:t>
            </a:r>
            <a:r>
              <a:rPr dirty="0" sz="1600" spc="-10">
                <a:latin typeface="Meiryo UI"/>
                <a:cs typeface="Meiryo UI"/>
              </a:rPr>
              <a:t>た</a:t>
            </a:r>
            <a:r>
              <a:rPr dirty="0" sz="1600" spc="10">
                <a:latin typeface="Meiryo UI"/>
                <a:cs typeface="Meiryo UI"/>
              </a:rPr>
              <a:t>シ</a:t>
            </a:r>
            <a:r>
              <a:rPr dirty="0" sz="1600">
                <a:latin typeface="Meiryo UI"/>
                <a:cs typeface="Meiryo UI"/>
              </a:rPr>
              <a:t>ニア</a:t>
            </a:r>
            <a:r>
              <a:rPr dirty="0" sz="1600" spc="-5">
                <a:latin typeface="Meiryo UI"/>
                <a:cs typeface="Meiryo UI"/>
              </a:rPr>
              <a:t>な</a:t>
            </a:r>
            <a:r>
              <a:rPr dirty="0" sz="1600" spc="10">
                <a:latin typeface="Meiryo UI"/>
                <a:cs typeface="Meiryo UI"/>
              </a:rPr>
              <a:t>ど</a:t>
            </a:r>
            <a:r>
              <a:rPr dirty="0" sz="1600" spc="-5">
                <a:latin typeface="Meiryo UI"/>
                <a:cs typeface="Meiryo UI"/>
              </a:rPr>
              <a:t>多</a:t>
            </a:r>
            <a:r>
              <a:rPr dirty="0" sz="1600" spc="5">
                <a:latin typeface="Meiryo UI"/>
                <a:cs typeface="Meiryo UI"/>
              </a:rPr>
              <a:t>様</a:t>
            </a:r>
            <a:r>
              <a:rPr dirty="0" sz="1600" spc="-5">
                <a:latin typeface="Meiryo UI"/>
                <a:cs typeface="Meiryo UI"/>
              </a:rPr>
              <a:t>な人</a:t>
            </a:r>
            <a:r>
              <a:rPr dirty="0" sz="1600" spc="5">
                <a:latin typeface="Meiryo UI"/>
                <a:cs typeface="Meiryo UI"/>
              </a:rPr>
              <a:t>材</a:t>
            </a:r>
            <a:r>
              <a:rPr dirty="0" sz="1600">
                <a:latin typeface="Meiryo UI"/>
                <a:cs typeface="Meiryo UI"/>
              </a:rPr>
              <a:t>を</a:t>
            </a:r>
            <a:r>
              <a:rPr dirty="0" sz="1600" spc="-5">
                <a:latin typeface="Meiryo UI"/>
                <a:cs typeface="Meiryo UI"/>
              </a:rPr>
              <a:t>積極</a:t>
            </a:r>
            <a:r>
              <a:rPr dirty="0" sz="1600" spc="5">
                <a:latin typeface="Meiryo UI"/>
                <a:cs typeface="Meiryo UI"/>
              </a:rPr>
              <a:t>活</a:t>
            </a:r>
            <a:r>
              <a:rPr dirty="0" sz="1600" spc="-5">
                <a:latin typeface="Meiryo UI"/>
                <a:cs typeface="Meiryo UI"/>
              </a:rPr>
              <a:t>用</a:t>
            </a:r>
            <a:r>
              <a:rPr dirty="0" sz="1600" spc="5">
                <a:latin typeface="Meiryo UI"/>
                <a:cs typeface="Meiryo UI"/>
              </a:rPr>
              <a:t>し</a:t>
            </a:r>
            <a:r>
              <a:rPr dirty="0" sz="1600" spc="-10">
                <a:latin typeface="Meiryo UI"/>
                <a:cs typeface="Meiryo UI"/>
              </a:rPr>
              <a:t>、</a:t>
            </a:r>
            <a:r>
              <a:rPr dirty="0" sz="1600" spc="5">
                <a:latin typeface="Meiryo UI"/>
                <a:cs typeface="Meiryo UI"/>
              </a:rPr>
              <a:t>必</a:t>
            </a:r>
            <a:r>
              <a:rPr dirty="0" sz="1600" spc="-5">
                <a:latin typeface="Meiryo UI"/>
                <a:cs typeface="Meiryo UI"/>
              </a:rPr>
              <a:t>要</a:t>
            </a:r>
            <a:r>
              <a:rPr dirty="0" sz="1600" spc="10">
                <a:latin typeface="Meiryo UI"/>
                <a:cs typeface="Meiryo UI"/>
              </a:rPr>
              <a:t>な</a:t>
            </a:r>
            <a:r>
              <a:rPr dirty="0" sz="1600" spc="-5">
                <a:latin typeface="Meiryo UI"/>
                <a:cs typeface="Meiryo UI"/>
              </a:rPr>
              <a:t>人材</a:t>
            </a:r>
            <a:r>
              <a:rPr dirty="0" sz="1600" spc="5">
                <a:latin typeface="Meiryo UI"/>
                <a:cs typeface="Meiryo UI"/>
              </a:rPr>
              <a:t>確</a:t>
            </a:r>
            <a:r>
              <a:rPr dirty="0" sz="1600" spc="-40">
                <a:latin typeface="Meiryo UI"/>
                <a:cs typeface="Meiryo UI"/>
              </a:rPr>
              <a:t>保</a:t>
            </a:r>
            <a:r>
              <a:rPr dirty="0" sz="1600" spc="-15">
                <a:latin typeface="Meiryo UI"/>
                <a:cs typeface="Meiryo UI"/>
              </a:rPr>
              <a:t>・</a:t>
            </a:r>
            <a:r>
              <a:rPr dirty="0" sz="1600" spc="-5">
                <a:latin typeface="Meiryo UI"/>
                <a:cs typeface="Meiryo UI"/>
              </a:rPr>
              <a:t>組織</a:t>
            </a:r>
            <a:r>
              <a:rPr dirty="0" sz="1600" spc="5">
                <a:latin typeface="Meiryo UI"/>
                <a:cs typeface="Meiryo UI"/>
              </a:rPr>
              <a:t>能</a:t>
            </a:r>
            <a:r>
              <a:rPr dirty="0" sz="1600" spc="-5">
                <a:latin typeface="Meiryo UI"/>
                <a:cs typeface="Meiryo UI"/>
              </a:rPr>
              <a:t>力強</a:t>
            </a:r>
            <a:r>
              <a:rPr dirty="0" sz="1600" spc="5">
                <a:latin typeface="Meiryo UI"/>
                <a:cs typeface="Meiryo UI"/>
              </a:rPr>
              <a:t>化</a:t>
            </a:r>
            <a:r>
              <a:rPr dirty="0" sz="1600">
                <a:latin typeface="Meiryo UI"/>
                <a:cs typeface="Meiryo UI"/>
              </a:rPr>
              <a:t>を</a:t>
            </a:r>
            <a:r>
              <a:rPr dirty="0" sz="1600" spc="-5">
                <a:latin typeface="Meiryo UI"/>
                <a:cs typeface="Meiryo UI"/>
              </a:rPr>
              <a:t>実現</a:t>
            </a:r>
            <a:r>
              <a:rPr dirty="0" sz="1600" spc="5">
                <a:latin typeface="Meiryo UI"/>
                <a:cs typeface="Meiryo UI"/>
              </a:rPr>
              <a:t>す</a:t>
            </a:r>
            <a:r>
              <a:rPr dirty="0" sz="1600" spc="-5">
                <a:latin typeface="Meiryo UI"/>
                <a:cs typeface="Meiryo UI"/>
              </a:rPr>
              <a:t>る</a:t>
            </a:r>
            <a:endParaRPr sz="1600">
              <a:latin typeface="Meiryo UI"/>
              <a:cs typeface="Meiryo UI"/>
            </a:endParaRPr>
          </a:p>
          <a:p>
            <a:pPr marL="12700">
              <a:lnSpc>
                <a:spcPct val="100000"/>
              </a:lnSpc>
              <a:spcBef>
                <a:spcPts val="1780"/>
              </a:spcBef>
            </a:pPr>
            <a:r>
              <a:rPr dirty="0" sz="1800" b="1">
                <a:latin typeface="Meiryo UI"/>
                <a:cs typeface="Meiryo UI"/>
              </a:rPr>
              <a:t>＜事例＞</a:t>
            </a:r>
            <a:endParaRPr sz="1800">
              <a:latin typeface="Meiryo UI"/>
              <a:cs typeface="Meiryo UI"/>
            </a:endParaRPr>
          </a:p>
          <a:p>
            <a:pPr marL="355600" marR="69850" indent="-343535">
              <a:lnSpc>
                <a:spcPct val="100000"/>
              </a:lnSpc>
              <a:spcBef>
                <a:spcPts val="640"/>
              </a:spcBef>
              <a:buFont typeface="Wingdings"/>
              <a:buChar char=""/>
              <a:tabLst>
                <a:tab pos="354965" algn="l"/>
                <a:tab pos="356235" algn="l"/>
              </a:tabLst>
            </a:pPr>
            <a:r>
              <a:rPr dirty="0" sz="1600" spc="-10" b="1">
                <a:latin typeface="Meiryo UI"/>
                <a:cs typeface="Meiryo UI"/>
              </a:rPr>
              <a:t>これ</a:t>
            </a:r>
            <a:r>
              <a:rPr dirty="0" sz="1600" spc="-5" b="1">
                <a:latin typeface="Meiryo UI"/>
                <a:cs typeface="Meiryo UI"/>
              </a:rPr>
              <a:t>ま</a:t>
            </a:r>
            <a:r>
              <a:rPr dirty="0" sz="1600" spc="-10" b="1">
                <a:latin typeface="Meiryo UI"/>
                <a:cs typeface="Meiryo UI"/>
              </a:rPr>
              <a:t>での一律</a:t>
            </a:r>
            <a:r>
              <a:rPr dirty="0" sz="1600" b="1">
                <a:latin typeface="Meiryo UI"/>
                <a:cs typeface="Meiryo UI"/>
              </a:rPr>
              <a:t>な</a:t>
            </a:r>
            <a:r>
              <a:rPr dirty="0" sz="1600" spc="-5" b="1">
                <a:latin typeface="Meiryo UI"/>
                <a:cs typeface="Meiryo UI"/>
              </a:rPr>
              <a:t>人事制度</a:t>
            </a:r>
            <a:r>
              <a:rPr dirty="0" sz="1600" spc="-10" b="1">
                <a:latin typeface="Meiryo UI"/>
                <a:cs typeface="Meiryo UI"/>
              </a:rPr>
              <a:t>・</a:t>
            </a:r>
            <a:r>
              <a:rPr dirty="0" sz="1600" spc="5" b="1">
                <a:latin typeface="Meiryo UI"/>
                <a:cs typeface="Meiryo UI"/>
              </a:rPr>
              <a:t>人</a:t>
            </a:r>
            <a:r>
              <a:rPr dirty="0" sz="1600" spc="-5" b="1">
                <a:latin typeface="Meiryo UI"/>
                <a:cs typeface="Meiryo UI"/>
              </a:rPr>
              <a:t>事施策</a:t>
            </a:r>
            <a:r>
              <a:rPr dirty="0" sz="1600" b="1">
                <a:latin typeface="Meiryo UI"/>
                <a:cs typeface="Meiryo UI"/>
              </a:rPr>
              <a:t>か</a:t>
            </a:r>
            <a:r>
              <a:rPr dirty="0" sz="1600" spc="-10" b="1">
                <a:latin typeface="Meiryo UI"/>
                <a:cs typeface="Meiryo UI"/>
              </a:rPr>
              <a:t>ら</a:t>
            </a:r>
            <a:r>
              <a:rPr dirty="0" sz="1600" b="1">
                <a:latin typeface="Meiryo UI"/>
                <a:cs typeface="Meiryo UI"/>
              </a:rPr>
              <a:t>、</a:t>
            </a:r>
            <a:r>
              <a:rPr dirty="0" sz="1600" spc="-5" b="1">
                <a:latin typeface="Meiryo UI"/>
                <a:cs typeface="Meiryo UI"/>
              </a:rPr>
              <a:t>多様な</a:t>
            </a:r>
            <a:r>
              <a:rPr dirty="0" sz="1600" spc="5" b="1">
                <a:latin typeface="Meiryo UI"/>
                <a:cs typeface="Meiryo UI"/>
              </a:rPr>
              <a:t>事</a:t>
            </a:r>
            <a:r>
              <a:rPr dirty="0" sz="1600" spc="-5" b="1">
                <a:latin typeface="Meiryo UI"/>
                <a:cs typeface="Meiryo UI"/>
              </a:rPr>
              <a:t>業</a:t>
            </a:r>
            <a:r>
              <a:rPr dirty="0" sz="1600" spc="5" b="1">
                <a:latin typeface="Meiryo UI"/>
                <a:cs typeface="Meiryo UI"/>
              </a:rPr>
              <a:t>ポ</a:t>
            </a:r>
            <a:r>
              <a:rPr dirty="0" sz="1600" spc="-10" b="1">
                <a:latin typeface="Meiryo UI"/>
                <a:cs typeface="Meiryo UI"/>
              </a:rPr>
              <a:t>ート</a:t>
            </a:r>
            <a:r>
              <a:rPr dirty="0" sz="1600" b="1">
                <a:latin typeface="Meiryo UI"/>
                <a:cs typeface="Meiryo UI"/>
              </a:rPr>
              <a:t>フォ</a:t>
            </a:r>
            <a:r>
              <a:rPr dirty="0" sz="1600" spc="-10" b="1">
                <a:latin typeface="Meiryo UI"/>
                <a:cs typeface="Meiryo UI"/>
              </a:rPr>
              <a:t>リオ</a:t>
            </a:r>
            <a:r>
              <a:rPr dirty="0" sz="1600" spc="5" b="1">
                <a:latin typeface="Meiryo UI"/>
                <a:cs typeface="Meiryo UI"/>
              </a:rPr>
              <a:t>そ</a:t>
            </a:r>
            <a:r>
              <a:rPr dirty="0" sz="1600" spc="-10" b="1">
                <a:latin typeface="Meiryo UI"/>
                <a:cs typeface="Meiryo UI"/>
              </a:rPr>
              <a:t>れ</a:t>
            </a:r>
            <a:r>
              <a:rPr dirty="0" sz="1600" spc="5" b="1">
                <a:latin typeface="Meiryo UI"/>
                <a:cs typeface="Meiryo UI"/>
              </a:rPr>
              <a:t>ぞ</a:t>
            </a:r>
            <a:r>
              <a:rPr dirty="0" sz="1600" spc="-10" b="1">
                <a:latin typeface="Meiryo UI"/>
                <a:cs typeface="Meiryo UI"/>
              </a:rPr>
              <a:t>れに</a:t>
            </a:r>
            <a:r>
              <a:rPr dirty="0" sz="1600" spc="5" b="1">
                <a:latin typeface="Meiryo UI"/>
                <a:cs typeface="Meiryo UI"/>
              </a:rPr>
              <a:t>適</a:t>
            </a:r>
            <a:r>
              <a:rPr dirty="0" sz="1600" spc="-5" b="1">
                <a:latin typeface="Meiryo UI"/>
                <a:cs typeface="Meiryo UI"/>
              </a:rPr>
              <a:t>合</a:t>
            </a:r>
            <a:r>
              <a:rPr dirty="0" sz="1600" spc="-10" b="1">
                <a:latin typeface="Meiryo UI"/>
                <a:cs typeface="Meiryo UI"/>
              </a:rPr>
              <a:t>し</a:t>
            </a:r>
            <a:r>
              <a:rPr dirty="0" sz="1600" spc="5" b="1">
                <a:latin typeface="Meiryo UI"/>
                <a:cs typeface="Meiryo UI"/>
              </a:rPr>
              <a:t>た</a:t>
            </a:r>
            <a:r>
              <a:rPr dirty="0" sz="1600" spc="-5" b="1">
                <a:latin typeface="Meiryo UI"/>
                <a:cs typeface="Meiryo UI"/>
              </a:rPr>
              <a:t>人材</a:t>
            </a:r>
            <a:r>
              <a:rPr dirty="0" sz="1600" spc="5" b="1">
                <a:latin typeface="Meiryo UI"/>
                <a:cs typeface="Meiryo UI"/>
              </a:rPr>
              <a:t>要</a:t>
            </a:r>
            <a:r>
              <a:rPr dirty="0" sz="1600" spc="-5" b="1">
                <a:latin typeface="Meiryo UI"/>
                <a:cs typeface="Meiryo UI"/>
              </a:rPr>
              <a:t>件</a:t>
            </a:r>
            <a:r>
              <a:rPr dirty="0" sz="1600" spc="-10" b="1">
                <a:latin typeface="Meiryo UI"/>
                <a:cs typeface="Meiryo UI"/>
              </a:rPr>
              <a:t>を</a:t>
            </a:r>
            <a:r>
              <a:rPr dirty="0" sz="1600" spc="5" b="1">
                <a:latin typeface="Meiryo UI"/>
                <a:cs typeface="Meiryo UI"/>
              </a:rPr>
              <a:t>定</a:t>
            </a:r>
            <a:r>
              <a:rPr dirty="0" sz="1600" spc="-5" b="1">
                <a:latin typeface="Meiryo UI"/>
                <a:cs typeface="Meiryo UI"/>
              </a:rPr>
              <a:t>め、 個別事業</a:t>
            </a:r>
            <a:r>
              <a:rPr dirty="0" sz="1600" spc="-10" b="1">
                <a:latin typeface="Meiryo UI"/>
                <a:cs typeface="Meiryo UI"/>
              </a:rPr>
              <a:t>に</a:t>
            </a:r>
            <a:r>
              <a:rPr dirty="0" sz="1600" b="1">
                <a:latin typeface="Meiryo UI"/>
                <a:cs typeface="Meiryo UI"/>
              </a:rPr>
              <a:t>フィ</a:t>
            </a:r>
            <a:r>
              <a:rPr dirty="0" sz="1600" spc="-5" b="1">
                <a:latin typeface="Meiryo UI"/>
                <a:cs typeface="Meiryo UI"/>
              </a:rPr>
              <a:t>ッ</a:t>
            </a:r>
            <a:r>
              <a:rPr dirty="0" sz="1600" spc="-10" b="1">
                <a:latin typeface="Meiryo UI"/>
                <a:cs typeface="Meiryo UI"/>
              </a:rPr>
              <a:t>トした</a:t>
            </a:r>
            <a:r>
              <a:rPr dirty="0" sz="1600" spc="-5" b="1">
                <a:latin typeface="Meiryo UI"/>
                <a:cs typeface="Meiryo UI"/>
              </a:rPr>
              <a:t>人事制度の多様化</a:t>
            </a:r>
            <a:r>
              <a:rPr dirty="0" sz="1600" spc="-10" b="1">
                <a:latin typeface="Meiryo UI"/>
                <a:cs typeface="Meiryo UI"/>
              </a:rPr>
              <a:t>、キ</a:t>
            </a:r>
            <a:r>
              <a:rPr dirty="0" sz="1600" spc="5" b="1">
                <a:latin typeface="Meiryo UI"/>
                <a:cs typeface="Meiryo UI"/>
              </a:rPr>
              <a:t>ャ</a:t>
            </a:r>
            <a:r>
              <a:rPr dirty="0" sz="1600" spc="-10" b="1">
                <a:latin typeface="Meiryo UI"/>
                <a:cs typeface="Meiryo UI"/>
              </a:rPr>
              <a:t>リ</a:t>
            </a:r>
            <a:r>
              <a:rPr dirty="0" sz="1600" spc="-5" b="1">
                <a:latin typeface="Meiryo UI"/>
                <a:cs typeface="Meiryo UI"/>
              </a:rPr>
              <a:t>ア</a:t>
            </a:r>
            <a:r>
              <a:rPr dirty="0" sz="1600" spc="5" b="1">
                <a:latin typeface="Meiryo UI"/>
                <a:cs typeface="Meiryo UI"/>
              </a:rPr>
              <a:t>人</a:t>
            </a:r>
            <a:r>
              <a:rPr dirty="0" sz="1600" spc="-5" b="1">
                <a:latin typeface="Meiryo UI"/>
                <a:cs typeface="Meiryo UI"/>
              </a:rPr>
              <a:t>材採</a:t>
            </a:r>
            <a:r>
              <a:rPr dirty="0" sz="1600" spc="5" b="1">
                <a:latin typeface="Meiryo UI"/>
                <a:cs typeface="Meiryo UI"/>
              </a:rPr>
              <a:t>用</a:t>
            </a:r>
            <a:r>
              <a:rPr dirty="0" sz="1600" spc="-10" b="1">
                <a:latin typeface="Meiryo UI"/>
                <a:cs typeface="Meiryo UI"/>
              </a:rPr>
              <a:t>を</a:t>
            </a:r>
            <a:r>
              <a:rPr dirty="0" sz="1600" spc="-5" b="1">
                <a:latin typeface="Meiryo UI"/>
                <a:cs typeface="Meiryo UI"/>
              </a:rPr>
              <a:t>推</a:t>
            </a:r>
            <a:r>
              <a:rPr dirty="0" sz="1600" spc="5" b="1">
                <a:latin typeface="Meiryo UI"/>
                <a:cs typeface="Meiryo UI"/>
              </a:rPr>
              <a:t>進</a:t>
            </a:r>
            <a:r>
              <a:rPr dirty="0" sz="1600" spc="-5" b="1">
                <a:latin typeface="Meiryo UI"/>
                <a:cs typeface="Meiryo UI"/>
              </a:rPr>
              <a:t>（製</a:t>
            </a:r>
            <a:r>
              <a:rPr dirty="0" sz="1600" spc="5" b="1">
                <a:latin typeface="Meiryo UI"/>
                <a:cs typeface="Meiryo UI"/>
              </a:rPr>
              <a:t>造</a:t>
            </a:r>
            <a:r>
              <a:rPr dirty="0" sz="1600" spc="-5" b="1">
                <a:latin typeface="Meiryo UI"/>
                <a:cs typeface="Meiryo UI"/>
              </a:rPr>
              <a:t>業）</a:t>
            </a:r>
            <a:endParaRPr sz="1600">
              <a:latin typeface="Meiryo UI"/>
              <a:cs typeface="Meiryo UI"/>
            </a:endParaRPr>
          </a:p>
          <a:p>
            <a:pPr marL="355600" indent="-343535">
              <a:lnSpc>
                <a:spcPct val="100000"/>
              </a:lnSpc>
              <a:spcBef>
                <a:spcPts val="600"/>
              </a:spcBef>
              <a:buFont typeface="Wingdings"/>
              <a:buChar char=""/>
              <a:tabLst>
                <a:tab pos="354965" algn="l"/>
                <a:tab pos="356235" algn="l"/>
              </a:tabLst>
            </a:pPr>
            <a:r>
              <a:rPr dirty="0" sz="1600" spc="-5" b="1">
                <a:latin typeface="Meiryo UI"/>
                <a:cs typeface="Meiryo UI"/>
              </a:rPr>
              <a:t>同質性</a:t>
            </a:r>
            <a:r>
              <a:rPr dirty="0" sz="1600" spc="-10" b="1">
                <a:latin typeface="Meiryo UI"/>
                <a:cs typeface="Meiryo UI"/>
              </a:rPr>
              <a:t>が</a:t>
            </a:r>
            <a:r>
              <a:rPr dirty="0" sz="1600" spc="-5" b="1">
                <a:latin typeface="Meiryo UI"/>
                <a:cs typeface="Meiryo UI"/>
              </a:rPr>
              <a:t>強い社風の</a:t>
            </a:r>
            <a:r>
              <a:rPr dirty="0" sz="1600" spc="-10" b="1">
                <a:latin typeface="Meiryo UI"/>
                <a:cs typeface="Meiryo UI"/>
              </a:rPr>
              <a:t>も</a:t>
            </a:r>
            <a:r>
              <a:rPr dirty="0" sz="1600" b="1">
                <a:latin typeface="Meiryo UI"/>
                <a:cs typeface="Meiryo UI"/>
              </a:rPr>
              <a:t>と</a:t>
            </a:r>
            <a:r>
              <a:rPr dirty="0" sz="1600" spc="-10" b="1">
                <a:latin typeface="Meiryo UI"/>
                <a:cs typeface="Meiryo UI"/>
              </a:rPr>
              <a:t>で、</a:t>
            </a:r>
            <a:r>
              <a:rPr dirty="0" sz="1600" spc="5" b="1">
                <a:latin typeface="Meiryo UI"/>
                <a:cs typeface="Meiryo UI"/>
              </a:rPr>
              <a:t>各</a:t>
            </a:r>
            <a:r>
              <a:rPr dirty="0" sz="1600" spc="-5" b="1">
                <a:latin typeface="Meiryo UI"/>
                <a:cs typeface="Meiryo UI"/>
              </a:rPr>
              <a:t>部</a:t>
            </a:r>
            <a:r>
              <a:rPr dirty="0" sz="1600" spc="5" b="1">
                <a:latin typeface="Meiryo UI"/>
                <a:cs typeface="Meiryo UI"/>
              </a:rPr>
              <a:t>署</a:t>
            </a:r>
            <a:r>
              <a:rPr dirty="0" sz="1600" spc="-10" b="1">
                <a:latin typeface="Meiryo UI"/>
                <a:cs typeface="Meiryo UI"/>
              </a:rPr>
              <a:t>で</a:t>
            </a:r>
            <a:r>
              <a:rPr dirty="0" sz="1600" spc="5" b="1">
                <a:latin typeface="Meiryo UI"/>
                <a:cs typeface="Meiryo UI"/>
              </a:rPr>
              <a:t>少</a:t>
            </a:r>
            <a:r>
              <a:rPr dirty="0" sz="1600" spc="-5" b="1">
                <a:latin typeface="Meiryo UI"/>
                <a:cs typeface="Meiryo UI"/>
              </a:rPr>
              <a:t>数</a:t>
            </a:r>
            <a:r>
              <a:rPr dirty="0" sz="1600" spc="-10" b="1">
                <a:latin typeface="Meiryo UI"/>
                <a:cs typeface="Meiryo UI"/>
              </a:rPr>
              <a:t>の</a:t>
            </a:r>
            <a:r>
              <a:rPr dirty="0" sz="1600" spc="-5" b="1">
                <a:latin typeface="Meiryo UI"/>
                <a:cs typeface="Meiryo UI"/>
              </a:rPr>
              <a:t>中</a:t>
            </a:r>
            <a:r>
              <a:rPr dirty="0" sz="1600" spc="5" b="1">
                <a:latin typeface="Meiryo UI"/>
                <a:cs typeface="Meiryo UI"/>
              </a:rPr>
              <a:t>途</a:t>
            </a:r>
            <a:r>
              <a:rPr dirty="0" sz="1600" spc="-10" b="1">
                <a:latin typeface="Meiryo UI"/>
                <a:cs typeface="Meiryo UI"/>
              </a:rPr>
              <a:t>・</a:t>
            </a:r>
            <a:r>
              <a:rPr dirty="0" sz="1600" spc="5" b="1">
                <a:latin typeface="Meiryo UI"/>
                <a:cs typeface="Meiryo UI"/>
              </a:rPr>
              <a:t>経</a:t>
            </a:r>
            <a:r>
              <a:rPr dirty="0" sz="1600" spc="-5" b="1">
                <a:latin typeface="Meiryo UI"/>
                <a:cs typeface="Meiryo UI"/>
              </a:rPr>
              <a:t>験者</a:t>
            </a:r>
            <a:r>
              <a:rPr dirty="0" sz="1600" spc="5" b="1">
                <a:latin typeface="Meiryo UI"/>
                <a:cs typeface="Meiryo UI"/>
              </a:rPr>
              <a:t>採</a:t>
            </a:r>
            <a:r>
              <a:rPr dirty="0" sz="1600" spc="-5" b="1">
                <a:latin typeface="Meiryo UI"/>
                <a:cs typeface="Meiryo UI"/>
              </a:rPr>
              <a:t>用人</a:t>
            </a:r>
            <a:r>
              <a:rPr dirty="0" sz="1600" spc="5" b="1">
                <a:latin typeface="Meiryo UI"/>
                <a:cs typeface="Meiryo UI"/>
              </a:rPr>
              <a:t>材</a:t>
            </a:r>
            <a:r>
              <a:rPr dirty="0" sz="1600" spc="-10" b="1">
                <a:latin typeface="Meiryo UI"/>
                <a:cs typeface="Meiryo UI"/>
              </a:rPr>
              <a:t>が</a:t>
            </a:r>
            <a:r>
              <a:rPr dirty="0" sz="1600" b="1">
                <a:latin typeface="Meiryo UI"/>
                <a:cs typeface="Meiryo UI"/>
              </a:rPr>
              <a:t>「</a:t>
            </a:r>
            <a:r>
              <a:rPr dirty="0" sz="1600" spc="5" b="1">
                <a:latin typeface="Meiryo UI"/>
                <a:cs typeface="Meiryo UI"/>
              </a:rPr>
              <a:t>孤</a:t>
            </a:r>
            <a:r>
              <a:rPr dirty="0" sz="1600" spc="-5" b="1">
                <a:latin typeface="Meiryo UI"/>
                <a:cs typeface="Meiryo UI"/>
              </a:rPr>
              <a:t>立</a:t>
            </a:r>
            <a:r>
              <a:rPr dirty="0" sz="1600" b="1">
                <a:latin typeface="Meiryo UI"/>
                <a:cs typeface="Meiryo UI"/>
              </a:rPr>
              <a:t>」</a:t>
            </a:r>
            <a:r>
              <a:rPr dirty="0" sz="1600" spc="-10" b="1">
                <a:latin typeface="Meiryo UI"/>
                <a:cs typeface="Meiryo UI"/>
              </a:rPr>
              <a:t>し</a:t>
            </a:r>
            <a:r>
              <a:rPr dirty="0" sz="1600" spc="-5" b="1">
                <a:latin typeface="Meiryo UI"/>
                <a:cs typeface="Meiryo UI"/>
              </a:rPr>
              <a:t>な</a:t>
            </a:r>
            <a:r>
              <a:rPr dirty="0" sz="1600" spc="-10" b="1">
                <a:latin typeface="Meiryo UI"/>
                <a:cs typeface="Meiryo UI"/>
              </a:rPr>
              <a:t>い</a:t>
            </a:r>
            <a:r>
              <a:rPr dirty="0" sz="1600" spc="-15" b="1">
                <a:latin typeface="Meiryo UI"/>
                <a:cs typeface="Meiryo UI"/>
              </a:rPr>
              <a:t>よ</a:t>
            </a:r>
            <a:r>
              <a:rPr dirty="0" sz="1600" spc="-5" b="1">
                <a:latin typeface="Meiryo UI"/>
                <a:cs typeface="Meiryo UI"/>
              </a:rPr>
              <a:t>う</a:t>
            </a:r>
            <a:r>
              <a:rPr dirty="0" sz="1600" b="1">
                <a:latin typeface="Meiryo UI"/>
                <a:cs typeface="Meiryo UI"/>
              </a:rPr>
              <a:t>、</a:t>
            </a:r>
            <a:r>
              <a:rPr dirty="0" sz="1600" spc="-5" b="1">
                <a:latin typeface="Meiryo UI"/>
                <a:cs typeface="Meiryo UI"/>
              </a:rPr>
              <a:t>社</a:t>
            </a:r>
            <a:r>
              <a:rPr dirty="0" sz="1600" spc="5" b="1">
                <a:latin typeface="Meiryo UI"/>
                <a:cs typeface="Meiryo UI"/>
              </a:rPr>
              <a:t>内</a:t>
            </a:r>
            <a:r>
              <a:rPr dirty="0" sz="1600" spc="-10" b="1">
                <a:latin typeface="Meiryo UI"/>
                <a:cs typeface="Meiryo UI"/>
              </a:rPr>
              <a:t>で</a:t>
            </a:r>
            <a:r>
              <a:rPr dirty="0" sz="1600" spc="5" b="1">
                <a:latin typeface="Meiryo UI"/>
                <a:cs typeface="Meiryo UI"/>
              </a:rPr>
              <a:t>中</a:t>
            </a:r>
            <a:r>
              <a:rPr dirty="0" sz="1600" spc="-5" b="1">
                <a:latin typeface="Meiryo UI"/>
                <a:cs typeface="Meiryo UI"/>
              </a:rPr>
              <a:t>途</a:t>
            </a:r>
            <a:r>
              <a:rPr dirty="0" sz="1600" b="1">
                <a:latin typeface="Meiryo UI"/>
                <a:cs typeface="Meiryo UI"/>
              </a:rPr>
              <a:t>・</a:t>
            </a:r>
            <a:r>
              <a:rPr dirty="0" sz="1600" spc="-5" b="1">
                <a:latin typeface="Meiryo UI"/>
                <a:cs typeface="Meiryo UI"/>
              </a:rPr>
              <a:t>経</a:t>
            </a:r>
            <a:endParaRPr sz="1600">
              <a:latin typeface="Meiryo UI"/>
              <a:cs typeface="Meiryo U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2698" y="6149018"/>
            <a:ext cx="7650480" cy="28321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1600" spc="-5" b="1">
                <a:latin typeface="Meiryo UI"/>
                <a:cs typeface="Meiryo UI"/>
              </a:rPr>
              <a:t>験者採用者の</a:t>
            </a:r>
            <a:r>
              <a:rPr dirty="0" sz="1600" spc="-10" b="1">
                <a:latin typeface="Meiryo UI"/>
                <a:cs typeface="Meiryo UI"/>
              </a:rPr>
              <a:t>イン</a:t>
            </a:r>
            <a:r>
              <a:rPr dirty="0" sz="1600" b="1">
                <a:latin typeface="Meiryo UI"/>
                <a:cs typeface="Meiryo UI"/>
              </a:rPr>
              <a:t>フ</a:t>
            </a:r>
            <a:r>
              <a:rPr dirty="0" sz="1600" spc="-10" b="1">
                <a:latin typeface="Meiryo UI"/>
                <a:cs typeface="Meiryo UI"/>
              </a:rPr>
              <a:t>ォーマ</a:t>
            </a:r>
            <a:r>
              <a:rPr dirty="0" sz="1600" spc="-15" b="1">
                <a:latin typeface="Meiryo UI"/>
                <a:cs typeface="Meiryo UI"/>
              </a:rPr>
              <a:t>ル</a:t>
            </a:r>
            <a:r>
              <a:rPr dirty="0" sz="1600" spc="-5" b="1">
                <a:latin typeface="Meiryo UI"/>
                <a:cs typeface="Meiryo UI"/>
              </a:rPr>
              <a:t>なネッ</a:t>
            </a:r>
            <a:r>
              <a:rPr dirty="0" sz="1600" spc="-10" b="1">
                <a:latin typeface="Meiryo UI"/>
                <a:cs typeface="Meiryo UI"/>
              </a:rPr>
              <a:t>ト</a:t>
            </a:r>
            <a:r>
              <a:rPr dirty="0" sz="1600" spc="5" b="1">
                <a:latin typeface="Meiryo UI"/>
                <a:cs typeface="Meiryo UI"/>
              </a:rPr>
              <a:t>ワ</a:t>
            </a:r>
            <a:r>
              <a:rPr dirty="0" sz="1600" spc="-10" b="1">
                <a:latin typeface="Meiryo UI"/>
                <a:cs typeface="Meiryo UI"/>
              </a:rPr>
              <a:t>ー</a:t>
            </a:r>
            <a:r>
              <a:rPr dirty="0" sz="1600" b="1">
                <a:latin typeface="Meiryo UI"/>
                <a:cs typeface="Meiryo UI"/>
              </a:rPr>
              <a:t>ク</a:t>
            </a:r>
            <a:r>
              <a:rPr dirty="0" sz="1600" spc="-10" b="1">
                <a:latin typeface="Meiryo UI"/>
                <a:cs typeface="Meiryo UI"/>
              </a:rPr>
              <a:t>を</a:t>
            </a:r>
            <a:r>
              <a:rPr dirty="0" sz="1600" spc="-5" b="1">
                <a:latin typeface="Meiryo UI"/>
                <a:cs typeface="Meiryo UI"/>
              </a:rPr>
              <a:t>構築</a:t>
            </a:r>
            <a:r>
              <a:rPr dirty="0" sz="1600" spc="5" b="1">
                <a:latin typeface="Meiryo UI"/>
                <a:cs typeface="Meiryo UI"/>
              </a:rPr>
              <a:t>し</a:t>
            </a:r>
            <a:r>
              <a:rPr dirty="0" sz="1600" spc="-10" b="1">
                <a:latin typeface="Meiryo UI"/>
                <a:cs typeface="Meiryo UI"/>
              </a:rPr>
              <a:t>、働</a:t>
            </a:r>
            <a:r>
              <a:rPr dirty="0" sz="1600" spc="10" b="1">
                <a:latin typeface="Meiryo UI"/>
                <a:cs typeface="Meiryo UI"/>
              </a:rPr>
              <a:t>き</a:t>
            </a:r>
            <a:r>
              <a:rPr dirty="0" sz="1600" spc="-5" b="1">
                <a:latin typeface="Meiryo UI"/>
                <a:cs typeface="Meiryo UI"/>
              </a:rPr>
              <a:t>や</a:t>
            </a:r>
            <a:r>
              <a:rPr dirty="0" sz="1600" spc="5" b="1">
                <a:latin typeface="Meiryo UI"/>
                <a:cs typeface="Meiryo UI"/>
              </a:rPr>
              <a:t>す</a:t>
            </a:r>
            <a:r>
              <a:rPr dirty="0" sz="1600" spc="-10" b="1">
                <a:latin typeface="Meiryo UI"/>
                <a:cs typeface="Meiryo UI"/>
              </a:rPr>
              <a:t>い</a:t>
            </a:r>
            <a:r>
              <a:rPr dirty="0" sz="1600" spc="-5" b="1">
                <a:latin typeface="Meiryo UI"/>
                <a:cs typeface="Meiryo UI"/>
              </a:rPr>
              <a:t>環</a:t>
            </a:r>
            <a:r>
              <a:rPr dirty="0" sz="1600" spc="5" b="1">
                <a:latin typeface="Meiryo UI"/>
                <a:cs typeface="Meiryo UI"/>
              </a:rPr>
              <a:t>境</a:t>
            </a:r>
            <a:r>
              <a:rPr dirty="0" sz="1600" spc="-5" b="1">
                <a:latin typeface="Meiryo UI"/>
                <a:cs typeface="Meiryo UI"/>
              </a:rPr>
              <a:t>づ</a:t>
            </a:r>
            <a:r>
              <a:rPr dirty="0" sz="1600" spc="10" b="1">
                <a:latin typeface="Meiryo UI"/>
                <a:cs typeface="Meiryo UI"/>
              </a:rPr>
              <a:t>く</a:t>
            </a:r>
            <a:r>
              <a:rPr dirty="0" sz="1600" spc="-10" b="1">
                <a:latin typeface="Meiryo UI"/>
                <a:cs typeface="Meiryo UI"/>
              </a:rPr>
              <a:t>りを</a:t>
            </a:r>
            <a:r>
              <a:rPr dirty="0" sz="1600" spc="5" b="1">
                <a:latin typeface="Meiryo UI"/>
                <a:cs typeface="Meiryo UI"/>
              </a:rPr>
              <a:t>構</a:t>
            </a:r>
            <a:r>
              <a:rPr dirty="0" sz="1600" spc="-5" b="1">
                <a:latin typeface="Meiryo UI"/>
                <a:cs typeface="Meiryo UI"/>
              </a:rPr>
              <a:t>築（</a:t>
            </a:r>
            <a:r>
              <a:rPr dirty="0" sz="1600" spc="5" b="1">
                <a:latin typeface="Meiryo UI"/>
                <a:cs typeface="Meiryo UI"/>
              </a:rPr>
              <a:t>製</a:t>
            </a:r>
            <a:r>
              <a:rPr dirty="0" sz="1600" spc="-5" b="1">
                <a:latin typeface="Meiryo UI"/>
                <a:cs typeface="Meiryo UI"/>
              </a:rPr>
              <a:t>造業）</a:t>
            </a:r>
            <a:endParaRPr sz="1600">
              <a:latin typeface="Meiryo UI"/>
              <a:cs typeface="Meiryo U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349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r>
              <a:rPr dirty="0"/>
              <a:t>17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3733" y="98869"/>
            <a:ext cx="9629140" cy="824865"/>
            <a:chOff x="153733" y="98869"/>
            <a:chExt cx="9629140" cy="824865"/>
          </a:xfrm>
        </p:grpSpPr>
        <p:sp>
          <p:nvSpPr>
            <p:cNvPr id="3" name="object 3"/>
            <p:cNvSpPr/>
            <p:nvPr/>
          </p:nvSpPr>
          <p:spPr>
            <a:xfrm>
              <a:off x="158495" y="103631"/>
              <a:ext cx="9619615" cy="815340"/>
            </a:xfrm>
            <a:custGeom>
              <a:avLst/>
              <a:gdLst/>
              <a:ahLst/>
              <a:cxnLst/>
              <a:rect l="l" t="t" r="r" b="b"/>
              <a:pathLst>
                <a:path w="9619615" h="815340">
                  <a:moveTo>
                    <a:pt x="9619488" y="0"/>
                  </a:moveTo>
                  <a:lnTo>
                    <a:pt x="0" y="0"/>
                  </a:lnTo>
                  <a:lnTo>
                    <a:pt x="0" y="815339"/>
                  </a:lnTo>
                  <a:lnTo>
                    <a:pt x="9619488" y="815339"/>
                  </a:lnTo>
                  <a:lnTo>
                    <a:pt x="9619488" y="0"/>
                  </a:lnTo>
                  <a:close/>
                </a:path>
              </a:pathLst>
            </a:custGeom>
            <a:solidFill>
              <a:srgbClr val="002C7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58495" y="103631"/>
              <a:ext cx="9619615" cy="815340"/>
            </a:xfrm>
            <a:custGeom>
              <a:avLst/>
              <a:gdLst/>
              <a:ahLst/>
              <a:cxnLst/>
              <a:rect l="l" t="t" r="r" b="b"/>
              <a:pathLst>
                <a:path w="9619615" h="815340">
                  <a:moveTo>
                    <a:pt x="0" y="0"/>
                  </a:moveTo>
                  <a:lnTo>
                    <a:pt x="9619488" y="0"/>
                  </a:lnTo>
                  <a:lnTo>
                    <a:pt x="9619488" y="815339"/>
                  </a:lnTo>
                  <a:lnTo>
                    <a:pt x="0" y="815339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6863" y="136951"/>
            <a:ext cx="939546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31900" marR="5080" indent="-12192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</a:rPr>
              <a:t>原則③：経営ト</a:t>
            </a:r>
            <a:r>
              <a:rPr dirty="0" sz="2400" spc="5">
                <a:solidFill>
                  <a:srgbClr val="FFFFFF"/>
                </a:solidFill>
              </a:rPr>
              <a:t>ッ</a:t>
            </a:r>
            <a:r>
              <a:rPr dirty="0" sz="2400">
                <a:solidFill>
                  <a:srgbClr val="FFFFFF"/>
                </a:solidFill>
              </a:rPr>
              <a:t>プ</a:t>
            </a:r>
            <a:r>
              <a:rPr dirty="0" sz="2400" spc="-5">
                <a:solidFill>
                  <a:srgbClr val="FFFFFF"/>
                </a:solidFill>
              </a:rPr>
              <a:t>が</a:t>
            </a:r>
            <a:r>
              <a:rPr dirty="0" sz="2400">
                <a:solidFill>
                  <a:srgbClr val="FFFFFF"/>
                </a:solidFill>
              </a:rPr>
              <a:t>率先してミ</a:t>
            </a:r>
            <a:r>
              <a:rPr dirty="0" sz="2400" spc="5">
                <a:solidFill>
                  <a:srgbClr val="FFFFFF"/>
                </a:solidFill>
              </a:rPr>
              <a:t>ッ</a:t>
            </a:r>
            <a:r>
              <a:rPr dirty="0" sz="2400" spc="-5">
                <a:solidFill>
                  <a:srgbClr val="FFFFFF"/>
                </a:solidFill>
              </a:rPr>
              <a:t>シ</a:t>
            </a:r>
            <a:r>
              <a:rPr dirty="0" sz="2400">
                <a:solidFill>
                  <a:srgbClr val="FFFFFF"/>
                </a:solidFill>
              </a:rPr>
              <a:t>ョ</a:t>
            </a:r>
            <a:r>
              <a:rPr dirty="0" sz="2400" spc="-5">
                <a:solidFill>
                  <a:srgbClr val="FFFFFF"/>
                </a:solidFill>
              </a:rPr>
              <a:t>ン・</a:t>
            </a:r>
            <a:r>
              <a:rPr dirty="0" sz="2400" spc="-10">
                <a:solidFill>
                  <a:srgbClr val="FFFFFF"/>
                </a:solidFill>
              </a:rPr>
              <a:t>ビジ</a:t>
            </a:r>
            <a:r>
              <a:rPr dirty="0" sz="2400">
                <a:solidFill>
                  <a:srgbClr val="FFFFFF"/>
                </a:solidFill>
              </a:rPr>
              <a:t>ョ</a:t>
            </a:r>
            <a:r>
              <a:rPr dirty="0" sz="2400" spc="-5">
                <a:solidFill>
                  <a:srgbClr val="FFFFFF"/>
                </a:solidFill>
              </a:rPr>
              <a:t>ン</a:t>
            </a:r>
            <a:r>
              <a:rPr dirty="0" sz="2400" spc="-10">
                <a:solidFill>
                  <a:srgbClr val="FFFFFF"/>
                </a:solidFill>
              </a:rPr>
              <a:t>の</a:t>
            </a:r>
            <a:r>
              <a:rPr dirty="0" sz="2400">
                <a:solidFill>
                  <a:srgbClr val="FFFFFF"/>
                </a:solidFill>
              </a:rPr>
              <a:t>共有と実現を目指し、組 </a:t>
            </a:r>
            <a:r>
              <a:rPr dirty="0" sz="2400">
                <a:solidFill>
                  <a:srgbClr val="FFFFFF"/>
                </a:solidFill>
              </a:rPr>
              <a:t>織や企業文化</a:t>
            </a:r>
            <a:r>
              <a:rPr dirty="0" sz="2400" spc="-5">
                <a:solidFill>
                  <a:srgbClr val="FFFFFF"/>
                </a:solidFill>
              </a:rPr>
              <a:t>の</a:t>
            </a:r>
            <a:r>
              <a:rPr dirty="0" sz="2400">
                <a:solidFill>
                  <a:srgbClr val="FFFFFF"/>
                </a:solidFill>
              </a:rPr>
              <a:t>変革を進める</a:t>
            </a:r>
            <a:r>
              <a:rPr dirty="0" sz="2400" spc="-5">
                <a:solidFill>
                  <a:srgbClr val="FFFFFF"/>
                </a:solidFill>
              </a:rPr>
              <a:t>こと</a:t>
            </a:r>
            <a:endParaRPr sz="2400"/>
          </a:p>
        </p:txBody>
      </p:sp>
      <p:grpSp>
        <p:nvGrpSpPr>
          <p:cNvPr id="6" name="object 6"/>
          <p:cNvGrpSpPr/>
          <p:nvPr/>
        </p:nvGrpSpPr>
        <p:grpSpPr>
          <a:xfrm>
            <a:off x="153923" y="917447"/>
            <a:ext cx="9629140" cy="1435735"/>
            <a:chOff x="153923" y="917447"/>
            <a:chExt cx="9629140" cy="1435735"/>
          </a:xfrm>
        </p:grpSpPr>
        <p:sp>
          <p:nvSpPr>
            <p:cNvPr id="7" name="object 7"/>
            <p:cNvSpPr/>
            <p:nvPr/>
          </p:nvSpPr>
          <p:spPr>
            <a:xfrm>
              <a:off x="158495" y="922019"/>
              <a:ext cx="9619615" cy="1426845"/>
            </a:xfrm>
            <a:custGeom>
              <a:avLst/>
              <a:gdLst/>
              <a:ahLst/>
              <a:cxnLst/>
              <a:rect l="l" t="t" r="r" b="b"/>
              <a:pathLst>
                <a:path w="9619615" h="1426845">
                  <a:moveTo>
                    <a:pt x="9619488" y="0"/>
                  </a:moveTo>
                  <a:lnTo>
                    <a:pt x="0" y="0"/>
                  </a:lnTo>
                  <a:lnTo>
                    <a:pt x="0" y="1426464"/>
                  </a:lnTo>
                  <a:lnTo>
                    <a:pt x="9619488" y="1426464"/>
                  </a:lnTo>
                  <a:lnTo>
                    <a:pt x="9619488" y="0"/>
                  </a:lnTo>
                  <a:close/>
                </a:path>
              </a:pathLst>
            </a:custGeom>
            <a:solidFill>
              <a:srgbClr val="A6E2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58495" y="922019"/>
              <a:ext cx="9619615" cy="1426845"/>
            </a:xfrm>
            <a:custGeom>
              <a:avLst/>
              <a:gdLst/>
              <a:ahLst/>
              <a:cxnLst/>
              <a:rect l="l" t="t" r="r" b="b"/>
              <a:pathLst>
                <a:path w="9619615" h="1426845">
                  <a:moveTo>
                    <a:pt x="0" y="0"/>
                  </a:moveTo>
                  <a:lnTo>
                    <a:pt x="9619488" y="0"/>
                  </a:lnTo>
                  <a:lnTo>
                    <a:pt x="9619488" y="1426464"/>
                  </a:lnTo>
                  <a:lnTo>
                    <a:pt x="0" y="1426464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/>
          <p:nvPr/>
        </p:nvSpPr>
        <p:spPr>
          <a:xfrm>
            <a:off x="158495" y="5292852"/>
            <a:ext cx="9619615" cy="1313815"/>
          </a:xfrm>
          <a:custGeom>
            <a:avLst/>
            <a:gdLst/>
            <a:ahLst/>
            <a:cxnLst/>
            <a:rect l="l" t="t" r="r" b="b"/>
            <a:pathLst>
              <a:path w="9619615" h="1313815">
                <a:moveTo>
                  <a:pt x="9619488" y="0"/>
                </a:moveTo>
                <a:lnTo>
                  <a:pt x="0" y="0"/>
                </a:lnTo>
                <a:lnTo>
                  <a:pt x="0" y="1313688"/>
                </a:lnTo>
                <a:lnTo>
                  <a:pt x="9619488" y="1313688"/>
                </a:lnTo>
                <a:lnTo>
                  <a:pt x="9619488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19541" y="981091"/>
            <a:ext cx="9384030" cy="52050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49250" marR="192405" indent="-337185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Meiryo UI"/>
                <a:cs typeface="Meiryo UI"/>
              </a:rPr>
              <a:t>☑</a:t>
            </a:r>
            <a:r>
              <a:rPr dirty="0" sz="2000" spc="25" b="1">
                <a:latin typeface="Meiryo UI"/>
                <a:cs typeface="Meiryo UI"/>
              </a:rPr>
              <a:t> </a:t>
            </a:r>
            <a:r>
              <a:rPr dirty="0" sz="2000" spc="-5" b="1">
                <a:latin typeface="Meiryo UI"/>
                <a:cs typeface="Meiryo UI"/>
              </a:rPr>
              <a:t>ミッシ</a:t>
            </a:r>
            <a:r>
              <a:rPr dirty="0" sz="2000" b="1">
                <a:latin typeface="Meiryo UI"/>
                <a:cs typeface="Meiryo UI"/>
              </a:rPr>
              <a:t>ョン・</a:t>
            </a:r>
            <a:r>
              <a:rPr dirty="0" sz="2000" spc="-10" b="1">
                <a:latin typeface="Meiryo UI"/>
                <a:cs typeface="Meiryo UI"/>
              </a:rPr>
              <a:t>ビ</a:t>
            </a:r>
            <a:r>
              <a:rPr dirty="0" sz="2000" b="1">
                <a:latin typeface="Meiryo UI"/>
                <a:cs typeface="Meiryo UI"/>
              </a:rPr>
              <a:t>ジ</a:t>
            </a:r>
            <a:r>
              <a:rPr dirty="0" sz="2000" spc="-10" b="1">
                <a:latin typeface="Meiryo UI"/>
                <a:cs typeface="Meiryo UI"/>
              </a:rPr>
              <a:t>ョン</a:t>
            </a:r>
            <a:r>
              <a:rPr dirty="0" sz="2000" b="1">
                <a:latin typeface="Meiryo UI"/>
                <a:cs typeface="Meiryo UI"/>
              </a:rPr>
              <a:t>・</a:t>
            </a:r>
            <a:r>
              <a:rPr dirty="0" sz="2000" spc="-5" b="1">
                <a:latin typeface="Meiryo UI"/>
                <a:cs typeface="Meiryo UI"/>
              </a:rPr>
              <a:t>バリ</a:t>
            </a:r>
            <a:r>
              <a:rPr dirty="0" sz="2000" spc="-20" b="1">
                <a:latin typeface="Meiryo UI"/>
                <a:cs typeface="Meiryo UI"/>
              </a:rPr>
              <a:t>ュ</a:t>
            </a:r>
            <a:r>
              <a:rPr dirty="0" sz="2000" spc="-5" b="1">
                <a:latin typeface="Meiryo UI"/>
                <a:cs typeface="Meiryo UI"/>
              </a:rPr>
              <a:t>ー（MVV）</a:t>
            </a:r>
            <a:r>
              <a:rPr dirty="0" sz="2000" b="1">
                <a:latin typeface="Meiryo UI"/>
                <a:cs typeface="Meiryo UI"/>
              </a:rPr>
              <a:t>を</a:t>
            </a:r>
            <a:r>
              <a:rPr dirty="0" sz="2000" spc="-15" b="1">
                <a:latin typeface="Meiryo UI"/>
                <a:cs typeface="Meiryo UI"/>
              </a:rPr>
              <a:t>単</a:t>
            </a:r>
            <a:r>
              <a:rPr dirty="0" sz="2000" spc="-5" b="1">
                <a:latin typeface="Meiryo UI"/>
                <a:cs typeface="Meiryo UI"/>
              </a:rPr>
              <a:t>なるス</a:t>
            </a:r>
            <a:r>
              <a:rPr dirty="0" sz="2000" b="1">
                <a:latin typeface="Meiryo UI"/>
                <a:cs typeface="Meiryo UI"/>
              </a:rPr>
              <a:t>ロ</a:t>
            </a:r>
            <a:r>
              <a:rPr dirty="0" sz="2000" spc="-5" b="1">
                <a:latin typeface="Meiryo UI"/>
                <a:cs typeface="Meiryo UI"/>
              </a:rPr>
              <a:t>ー</a:t>
            </a:r>
            <a:r>
              <a:rPr dirty="0" sz="2000" b="1">
                <a:latin typeface="Meiryo UI"/>
                <a:cs typeface="Meiryo UI"/>
              </a:rPr>
              <a:t>ガ</a:t>
            </a:r>
            <a:r>
              <a:rPr dirty="0" sz="2000" spc="-10" b="1">
                <a:latin typeface="Meiryo UI"/>
                <a:cs typeface="Meiryo UI"/>
              </a:rPr>
              <a:t>ンと</a:t>
            </a:r>
            <a:r>
              <a:rPr dirty="0" sz="2000" b="1">
                <a:latin typeface="Meiryo UI"/>
                <a:cs typeface="Meiryo UI"/>
              </a:rPr>
              <a:t>せ</a:t>
            </a:r>
            <a:r>
              <a:rPr dirty="0" sz="2000" spc="-5" b="1">
                <a:latin typeface="Meiryo UI"/>
                <a:cs typeface="Meiryo UI"/>
              </a:rPr>
              <a:t>ず</a:t>
            </a:r>
            <a:r>
              <a:rPr dirty="0" sz="2000" b="1">
                <a:latin typeface="Meiryo UI"/>
                <a:cs typeface="Meiryo UI"/>
              </a:rPr>
              <a:t>、</a:t>
            </a:r>
            <a:r>
              <a:rPr dirty="0" sz="2000" spc="-15" b="1">
                <a:latin typeface="Meiryo UI"/>
                <a:cs typeface="Meiryo UI"/>
              </a:rPr>
              <a:t>経</a:t>
            </a:r>
            <a:r>
              <a:rPr dirty="0" sz="2000" b="1">
                <a:latin typeface="Meiryo UI"/>
                <a:cs typeface="Meiryo UI"/>
              </a:rPr>
              <a:t>営トッ</a:t>
            </a:r>
            <a:r>
              <a:rPr dirty="0" sz="2000" spc="-20" b="1">
                <a:latin typeface="Meiryo UI"/>
                <a:cs typeface="Meiryo UI"/>
              </a:rPr>
              <a:t>プ</a:t>
            </a:r>
            <a:r>
              <a:rPr dirty="0" sz="2000" b="1">
                <a:latin typeface="Meiryo UI"/>
                <a:cs typeface="Meiryo UI"/>
              </a:rPr>
              <a:t>自</a:t>
            </a:r>
            <a:r>
              <a:rPr dirty="0" sz="2000" spc="-10" b="1">
                <a:latin typeface="Meiryo UI"/>
                <a:cs typeface="Meiryo UI"/>
              </a:rPr>
              <a:t>ら</a:t>
            </a:r>
            <a:r>
              <a:rPr dirty="0" sz="2000" spc="-5" b="1">
                <a:latin typeface="Meiryo UI"/>
                <a:cs typeface="Meiryo UI"/>
              </a:rPr>
              <a:t>が</a:t>
            </a:r>
            <a:r>
              <a:rPr dirty="0" sz="2000" b="1">
                <a:latin typeface="Meiryo UI"/>
                <a:cs typeface="Meiryo UI"/>
              </a:rPr>
              <a:t>信念 をもっ</a:t>
            </a:r>
            <a:r>
              <a:rPr dirty="0" sz="2000" spc="-10" b="1">
                <a:latin typeface="Meiryo UI"/>
                <a:cs typeface="Meiryo UI"/>
              </a:rPr>
              <a:t>て</a:t>
            </a:r>
            <a:r>
              <a:rPr dirty="0" sz="2000" b="1">
                <a:latin typeface="Meiryo UI"/>
                <a:cs typeface="Meiryo UI"/>
              </a:rPr>
              <a:t>発信す</a:t>
            </a:r>
            <a:r>
              <a:rPr dirty="0" sz="2000" spc="-5" b="1">
                <a:latin typeface="Meiryo UI"/>
                <a:cs typeface="Meiryo UI"/>
              </a:rPr>
              <a:t>るこ</a:t>
            </a:r>
            <a:r>
              <a:rPr dirty="0" sz="2000" spc="-10" b="1">
                <a:latin typeface="Meiryo UI"/>
                <a:cs typeface="Meiryo UI"/>
              </a:rPr>
              <a:t>と</a:t>
            </a:r>
            <a:r>
              <a:rPr dirty="0" sz="2000" spc="-5" b="1">
                <a:latin typeface="Meiryo UI"/>
                <a:cs typeface="Meiryo UI"/>
              </a:rPr>
              <a:t>で一人一人に</a:t>
            </a:r>
            <a:r>
              <a:rPr dirty="0" sz="2000" spc="-15" b="1">
                <a:latin typeface="Meiryo UI"/>
                <a:cs typeface="Meiryo UI"/>
              </a:rPr>
              <a:t>腹</a:t>
            </a:r>
            <a:r>
              <a:rPr dirty="0" sz="2000" b="1">
                <a:latin typeface="Meiryo UI"/>
                <a:cs typeface="Meiryo UI"/>
              </a:rPr>
              <a:t>落ち</a:t>
            </a:r>
            <a:r>
              <a:rPr dirty="0" sz="2000" spc="-5" b="1">
                <a:latin typeface="Meiryo UI"/>
                <a:cs typeface="Meiryo UI"/>
              </a:rPr>
              <a:t>さ</a:t>
            </a:r>
            <a:r>
              <a:rPr dirty="0" sz="2000" spc="-10" b="1">
                <a:latin typeface="Meiryo UI"/>
                <a:cs typeface="Meiryo UI"/>
              </a:rPr>
              <a:t>せ</a:t>
            </a:r>
            <a:r>
              <a:rPr dirty="0" sz="2000" b="1">
                <a:latin typeface="Meiryo UI"/>
                <a:cs typeface="Meiryo UI"/>
              </a:rPr>
              <a:t>、具</a:t>
            </a:r>
            <a:r>
              <a:rPr dirty="0" sz="2000" spc="-15" b="1">
                <a:latin typeface="Meiryo UI"/>
                <a:cs typeface="Meiryo UI"/>
              </a:rPr>
              <a:t>体</a:t>
            </a:r>
            <a:r>
              <a:rPr dirty="0" sz="2000" b="1">
                <a:latin typeface="Meiryo UI"/>
                <a:cs typeface="Meiryo UI"/>
              </a:rPr>
              <a:t>的行</a:t>
            </a:r>
            <a:r>
              <a:rPr dirty="0" sz="2000" spc="-15" b="1">
                <a:latin typeface="Meiryo UI"/>
                <a:cs typeface="Meiryo UI"/>
              </a:rPr>
              <a:t>動</a:t>
            </a:r>
            <a:r>
              <a:rPr dirty="0" sz="2000" b="1">
                <a:latin typeface="Meiryo UI"/>
                <a:cs typeface="Meiryo UI"/>
              </a:rPr>
              <a:t>に</a:t>
            </a:r>
            <a:r>
              <a:rPr dirty="0" sz="2000" spc="-10" b="1">
                <a:latin typeface="Meiryo UI"/>
                <a:cs typeface="Meiryo UI"/>
              </a:rPr>
              <a:t>つ</a:t>
            </a:r>
            <a:r>
              <a:rPr dirty="0" sz="2000" spc="-5" b="1">
                <a:latin typeface="Meiryo UI"/>
                <a:cs typeface="Meiryo UI"/>
              </a:rPr>
              <a:t>な</a:t>
            </a:r>
            <a:r>
              <a:rPr dirty="0" sz="2000" b="1">
                <a:latin typeface="Meiryo UI"/>
                <a:cs typeface="Meiryo UI"/>
              </a:rPr>
              <a:t>げ</a:t>
            </a:r>
            <a:r>
              <a:rPr dirty="0" sz="2000" spc="-10" b="1">
                <a:latin typeface="Meiryo UI"/>
                <a:cs typeface="Meiryo UI"/>
              </a:rPr>
              <a:t>ら</a:t>
            </a:r>
            <a:r>
              <a:rPr dirty="0" sz="2000" b="1">
                <a:latin typeface="Meiryo UI"/>
                <a:cs typeface="Meiryo UI"/>
              </a:rPr>
              <a:t>れ</a:t>
            </a:r>
            <a:r>
              <a:rPr dirty="0" sz="2000" spc="-5" b="1">
                <a:latin typeface="Meiryo UI"/>
                <a:cs typeface="Meiryo UI"/>
              </a:rPr>
              <a:t>て</a:t>
            </a:r>
            <a:r>
              <a:rPr dirty="0" sz="2000" b="1">
                <a:latin typeface="Meiryo UI"/>
                <a:cs typeface="Meiryo UI"/>
              </a:rPr>
              <a:t>い</a:t>
            </a:r>
            <a:r>
              <a:rPr dirty="0" sz="2000" spc="-5" b="1">
                <a:latin typeface="Meiryo UI"/>
                <a:cs typeface="Meiryo UI"/>
              </a:rPr>
              <a:t>るか</a:t>
            </a:r>
            <a:r>
              <a:rPr dirty="0" sz="2000" b="1">
                <a:latin typeface="Meiryo UI"/>
                <a:cs typeface="Meiryo UI"/>
              </a:rPr>
              <a:t>？</a:t>
            </a:r>
            <a:endParaRPr sz="2000">
              <a:latin typeface="Meiryo UI"/>
              <a:cs typeface="Meiryo UI"/>
            </a:endParaRPr>
          </a:p>
          <a:p>
            <a:pPr marL="349250" marR="220345" indent="-337185">
              <a:lnSpc>
                <a:spcPct val="100000"/>
              </a:lnSpc>
              <a:spcBef>
                <a:spcPts val="600"/>
              </a:spcBef>
            </a:pPr>
            <a:r>
              <a:rPr dirty="0" sz="2000" b="1">
                <a:latin typeface="Meiryo UI"/>
                <a:cs typeface="Meiryo UI"/>
              </a:rPr>
              <a:t>☑</a:t>
            </a:r>
            <a:r>
              <a:rPr dirty="0" sz="2000" spc="30" b="1">
                <a:latin typeface="Meiryo UI"/>
                <a:cs typeface="Meiryo UI"/>
              </a:rPr>
              <a:t> </a:t>
            </a:r>
            <a:r>
              <a:rPr dirty="0" sz="2000" b="1">
                <a:latin typeface="Meiryo UI"/>
                <a:cs typeface="Meiryo UI"/>
              </a:rPr>
              <a:t>変革を起</a:t>
            </a:r>
            <a:r>
              <a:rPr dirty="0" sz="2000" spc="-5" b="1">
                <a:latin typeface="Meiryo UI"/>
                <a:cs typeface="Meiryo UI"/>
              </a:rPr>
              <a:t>こすリー</a:t>
            </a:r>
            <a:r>
              <a:rPr dirty="0" sz="2000" b="1">
                <a:latin typeface="Meiryo UI"/>
                <a:cs typeface="Meiryo UI"/>
              </a:rPr>
              <a:t>ダ</a:t>
            </a:r>
            <a:r>
              <a:rPr dirty="0" sz="2000" spc="-5" b="1">
                <a:latin typeface="Meiryo UI"/>
                <a:cs typeface="Meiryo UI"/>
              </a:rPr>
              <a:t>ーの</a:t>
            </a:r>
            <a:r>
              <a:rPr dirty="0" sz="2000" b="1">
                <a:latin typeface="Meiryo UI"/>
                <a:cs typeface="Meiryo UI"/>
              </a:rPr>
              <a:t>存</a:t>
            </a:r>
            <a:r>
              <a:rPr dirty="0" sz="2000" spc="-15" b="1">
                <a:latin typeface="Meiryo UI"/>
                <a:cs typeface="Meiryo UI"/>
              </a:rPr>
              <a:t>在</a:t>
            </a:r>
            <a:r>
              <a:rPr dirty="0" sz="2000" spc="-5" b="1">
                <a:latin typeface="Meiryo UI"/>
                <a:cs typeface="Meiryo UI"/>
              </a:rPr>
              <a:t>が</a:t>
            </a:r>
            <a:r>
              <a:rPr dirty="0" sz="2000" b="1">
                <a:latin typeface="Meiryo UI"/>
                <a:cs typeface="Meiryo UI"/>
              </a:rPr>
              <a:t>企業</a:t>
            </a:r>
            <a:r>
              <a:rPr dirty="0" sz="2000" spc="-5" b="1">
                <a:latin typeface="Meiryo UI"/>
                <a:cs typeface="Meiryo UI"/>
              </a:rPr>
              <a:t>の</a:t>
            </a:r>
            <a:r>
              <a:rPr dirty="0" sz="2000" b="1">
                <a:latin typeface="Meiryo UI"/>
                <a:cs typeface="Meiryo UI"/>
              </a:rPr>
              <a:t>命</a:t>
            </a:r>
            <a:r>
              <a:rPr dirty="0" sz="2000" spc="-15" b="1">
                <a:latin typeface="Meiryo UI"/>
                <a:cs typeface="Meiryo UI"/>
              </a:rPr>
              <a:t>運</a:t>
            </a:r>
            <a:r>
              <a:rPr dirty="0" sz="2000" b="1">
                <a:latin typeface="Meiryo UI"/>
                <a:cs typeface="Meiryo UI"/>
              </a:rPr>
              <a:t>を</a:t>
            </a:r>
            <a:r>
              <a:rPr dirty="0" sz="2000" spc="-15" b="1">
                <a:latin typeface="Meiryo UI"/>
                <a:cs typeface="Meiryo UI"/>
              </a:rPr>
              <a:t>握</a:t>
            </a:r>
            <a:r>
              <a:rPr dirty="0" sz="2000" spc="-5" b="1">
                <a:latin typeface="Meiryo UI"/>
                <a:cs typeface="Meiryo UI"/>
              </a:rPr>
              <a:t>る</a:t>
            </a:r>
            <a:r>
              <a:rPr dirty="0" sz="2000" b="1">
                <a:latin typeface="Meiryo UI"/>
                <a:cs typeface="Meiryo UI"/>
              </a:rPr>
              <a:t>時代</a:t>
            </a:r>
            <a:r>
              <a:rPr dirty="0" sz="2000" spc="-15" b="1">
                <a:latin typeface="Meiryo UI"/>
                <a:cs typeface="Meiryo UI"/>
              </a:rPr>
              <a:t>に</a:t>
            </a:r>
            <a:r>
              <a:rPr dirty="0" sz="2000" b="1">
                <a:latin typeface="Meiryo UI"/>
                <a:cs typeface="Meiryo UI"/>
              </a:rPr>
              <a:t>おい</a:t>
            </a:r>
            <a:r>
              <a:rPr dirty="0" sz="2000" spc="-5" b="1">
                <a:latin typeface="Meiryo UI"/>
                <a:cs typeface="Meiryo UI"/>
              </a:rPr>
              <a:t>て</a:t>
            </a:r>
            <a:r>
              <a:rPr dirty="0" sz="2000" b="1">
                <a:latin typeface="Meiryo UI"/>
                <a:cs typeface="Meiryo UI"/>
              </a:rPr>
              <a:t>、</a:t>
            </a:r>
            <a:r>
              <a:rPr dirty="0" sz="2000" spc="-15" b="1">
                <a:latin typeface="Meiryo UI"/>
                <a:cs typeface="Meiryo UI"/>
              </a:rPr>
              <a:t>保</a:t>
            </a:r>
            <a:r>
              <a:rPr dirty="0" sz="2000" b="1">
                <a:latin typeface="Meiryo UI"/>
                <a:cs typeface="Meiryo UI"/>
              </a:rPr>
              <a:t>守的</a:t>
            </a:r>
            <a:r>
              <a:rPr dirty="0" sz="2000" spc="-5" b="1">
                <a:latin typeface="Meiryo UI"/>
                <a:cs typeface="Meiryo UI"/>
              </a:rPr>
              <a:t>な</a:t>
            </a:r>
            <a:r>
              <a:rPr dirty="0" sz="2000" spc="-15" b="1">
                <a:latin typeface="Meiryo UI"/>
                <a:cs typeface="Meiryo UI"/>
              </a:rPr>
              <a:t>減</a:t>
            </a:r>
            <a:r>
              <a:rPr dirty="0" sz="2000" b="1">
                <a:latin typeface="Meiryo UI"/>
                <a:cs typeface="Meiryo UI"/>
              </a:rPr>
              <a:t>点主</a:t>
            </a:r>
            <a:r>
              <a:rPr dirty="0" sz="2000" spc="-15" b="1">
                <a:latin typeface="Meiryo UI"/>
                <a:cs typeface="Meiryo UI"/>
              </a:rPr>
              <a:t>義や </a:t>
            </a:r>
            <a:r>
              <a:rPr dirty="0" sz="2000" b="1">
                <a:latin typeface="Meiryo UI"/>
                <a:cs typeface="Meiryo UI"/>
              </a:rPr>
              <a:t>過度</a:t>
            </a:r>
            <a:r>
              <a:rPr dirty="0" sz="2000" spc="-5" b="1">
                <a:latin typeface="Meiryo UI"/>
                <a:cs typeface="Meiryo UI"/>
              </a:rPr>
              <a:t>な</a:t>
            </a:r>
            <a:r>
              <a:rPr dirty="0" sz="2000" b="1">
                <a:latin typeface="Meiryo UI"/>
                <a:cs typeface="Meiryo UI"/>
              </a:rPr>
              <a:t>完璧主義に</a:t>
            </a:r>
            <a:r>
              <a:rPr dirty="0" sz="2000" spc="-5" b="1">
                <a:latin typeface="Meiryo UI"/>
                <a:cs typeface="Meiryo UI"/>
              </a:rPr>
              <a:t>こ</a:t>
            </a:r>
            <a:r>
              <a:rPr dirty="0" sz="2000" b="1">
                <a:latin typeface="Meiryo UI"/>
                <a:cs typeface="Meiryo UI"/>
              </a:rPr>
              <a:t>だ</a:t>
            </a:r>
            <a:r>
              <a:rPr dirty="0" sz="2000" spc="-15" b="1">
                <a:latin typeface="Meiryo UI"/>
                <a:cs typeface="Meiryo UI"/>
              </a:rPr>
              <a:t>わ</a:t>
            </a:r>
            <a:r>
              <a:rPr dirty="0" sz="2000" spc="-5" b="1">
                <a:latin typeface="Meiryo UI"/>
                <a:cs typeface="Meiryo UI"/>
              </a:rPr>
              <a:t>り</a:t>
            </a:r>
            <a:r>
              <a:rPr dirty="0" sz="2000" spc="-15" b="1">
                <a:latin typeface="Meiryo UI"/>
                <a:cs typeface="Meiryo UI"/>
              </a:rPr>
              <a:t>、</a:t>
            </a:r>
            <a:r>
              <a:rPr dirty="0" sz="2000" b="1">
                <a:latin typeface="Meiryo UI"/>
                <a:cs typeface="Meiryo UI"/>
              </a:rPr>
              <a:t>イ</a:t>
            </a:r>
            <a:r>
              <a:rPr dirty="0" sz="2000" spc="-10" b="1">
                <a:latin typeface="Meiryo UI"/>
                <a:cs typeface="Meiryo UI"/>
              </a:rPr>
              <a:t>ノ</a:t>
            </a:r>
            <a:r>
              <a:rPr dirty="0" sz="2000" spc="5" b="1">
                <a:latin typeface="Meiryo UI"/>
                <a:cs typeface="Meiryo UI"/>
              </a:rPr>
              <a:t>ベ</a:t>
            </a:r>
            <a:r>
              <a:rPr dirty="0" sz="2000" spc="-5" b="1">
                <a:latin typeface="Meiryo UI"/>
                <a:cs typeface="Meiryo UI"/>
              </a:rPr>
              <a:t>ーシ</a:t>
            </a:r>
            <a:r>
              <a:rPr dirty="0" sz="2000" spc="-10" b="1">
                <a:latin typeface="Meiryo UI"/>
                <a:cs typeface="Meiryo UI"/>
              </a:rPr>
              <a:t>ョ</a:t>
            </a:r>
            <a:r>
              <a:rPr dirty="0" sz="2000" b="1">
                <a:latin typeface="Meiryo UI"/>
                <a:cs typeface="Meiryo UI"/>
              </a:rPr>
              <a:t>ン</a:t>
            </a:r>
            <a:r>
              <a:rPr dirty="0" sz="2000" spc="-5" b="1">
                <a:latin typeface="Meiryo UI"/>
                <a:cs typeface="Meiryo UI"/>
              </a:rPr>
              <a:t>の</a:t>
            </a:r>
            <a:r>
              <a:rPr dirty="0" sz="2000" spc="-15" b="1">
                <a:latin typeface="Meiryo UI"/>
                <a:cs typeface="Meiryo UI"/>
              </a:rPr>
              <a:t>芽</a:t>
            </a:r>
            <a:r>
              <a:rPr dirty="0" sz="2000" b="1">
                <a:latin typeface="Meiryo UI"/>
                <a:cs typeface="Meiryo UI"/>
              </a:rPr>
              <a:t>を</a:t>
            </a:r>
            <a:r>
              <a:rPr dirty="0" sz="2000" spc="-15" b="1">
                <a:latin typeface="Meiryo UI"/>
                <a:cs typeface="Meiryo UI"/>
              </a:rPr>
              <a:t>摘</a:t>
            </a:r>
            <a:r>
              <a:rPr dirty="0" sz="2000" spc="5" b="1">
                <a:latin typeface="Meiryo UI"/>
                <a:cs typeface="Meiryo UI"/>
              </a:rPr>
              <a:t>ん</a:t>
            </a:r>
            <a:r>
              <a:rPr dirty="0" sz="2000" spc="-5" b="1">
                <a:latin typeface="Meiryo UI"/>
                <a:cs typeface="Meiryo UI"/>
              </a:rPr>
              <a:t>で</a:t>
            </a:r>
            <a:r>
              <a:rPr dirty="0" sz="2000" b="1">
                <a:latin typeface="Meiryo UI"/>
                <a:cs typeface="Meiryo UI"/>
              </a:rPr>
              <a:t>い</a:t>
            </a:r>
            <a:r>
              <a:rPr dirty="0" sz="2000" spc="-5" b="1">
                <a:latin typeface="Meiryo UI"/>
                <a:cs typeface="Meiryo UI"/>
              </a:rPr>
              <a:t>な</a:t>
            </a:r>
            <a:r>
              <a:rPr dirty="0" sz="2000" b="1">
                <a:latin typeface="Meiryo UI"/>
                <a:cs typeface="Meiryo UI"/>
              </a:rPr>
              <a:t>い</a:t>
            </a:r>
            <a:r>
              <a:rPr dirty="0" sz="2000" spc="-5" b="1">
                <a:latin typeface="Meiryo UI"/>
                <a:cs typeface="Meiryo UI"/>
              </a:rPr>
              <a:t>か</a:t>
            </a:r>
            <a:r>
              <a:rPr dirty="0" sz="2000" b="1">
                <a:latin typeface="Meiryo UI"/>
                <a:cs typeface="Meiryo UI"/>
              </a:rPr>
              <a:t>？</a:t>
            </a:r>
            <a:endParaRPr sz="2000">
              <a:latin typeface="Meiryo UI"/>
              <a:cs typeface="Meiryo UI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dirty="0" sz="1800" b="1">
                <a:latin typeface="Meiryo UI"/>
                <a:cs typeface="Meiryo UI"/>
              </a:rPr>
              <a:t>＜今後目指</a:t>
            </a:r>
            <a:r>
              <a:rPr dirty="0" sz="1800" spc="5" b="1">
                <a:latin typeface="Meiryo UI"/>
                <a:cs typeface="Meiryo UI"/>
              </a:rPr>
              <a:t>す</a:t>
            </a:r>
            <a:r>
              <a:rPr dirty="0" sz="1800" spc="-5" b="1">
                <a:latin typeface="Meiryo UI"/>
                <a:cs typeface="Meiryo UI"/>
              </a:rPr>
              <a:t>べ</a:t>
            </a:r>
            <a:r>
              <a:rPr dirty="0" sz="1800" spc="-10" b="1">
                <a:latin typeface="Meiryo UI"/>
                <a:cs typeface="Meiryo UI"/>
              </a:rPr>
              <a:t>き</a:t>
            </a:r>
            <a:r>
              <a:rPr dirty="0" sz="1800" b="1">
                <a:latin typeface="Meiryo UI"/>
                <a:cs typeface="Meiryo UI"/>
              </a:rPr>
              <a:t>方向性</a:t>
            </a:r>
            <a:r>
              <a:rPr dirty="0" sz="1800" spc="-5" b="1">
                <a:latin typeface="Meiryo UI"/>
                <a:cs typeface="Meiryo UI"/>
              </a:rPr>
              <a:t>と</a:t>
            </a:r>
            <a:r>
              <a:rPr dirty="0" sz="1800" b="1">
                <a:latin typeface="Meiryo UI"/>
                <a:cs typeface="Meiryo UI"/>
              </a:rPr>
              <a:t>具体的なア</a:t>
            </a:r>
            <a:r>
              <a:rPr dirty="0" sz="1800" spc="-5" b="1">
                <a:latin typeface="Meiryo UI"/>
                <a:cs typeface="Meiryo UI"/>
              </a:rPr>
              <a:t>クシ</a:t>
            </a:r>
            <a:r>
              <a:rPr dirty="0" sz="1800" b="1">
                <a:latin typeface="Meiryo UI"/>
                <a:cs typeface="Meiryo UI"/>
              </a:rPr>
              <a:t>ョ</a:t>
            </a:r>
            <a:r>
              <a:rPr dirty="0" sz="1800" spc="-10" b="1">
                <a:latin typeface="Meiryo UI"/>
                <a:cs typeface="Meiryo UI"/>
              </a:rPr>
              <a:t>ン</a:t>
            </a:r>
            <a:r>
              <a:rPr dirty="0" sz="1800" b="1">
                <a:latin typeface="Meiryo UI"/>
                <a:cs typeface="Meiryo UI"/>
              </a:rPr>
              <a:t>＞</a:t>
            </a:r>
            <a:endParaRPr sz="1800">
              <a:latin typeface="Meiryo UI"/>
              <a:cs typeface="Meiryo UI"/>
            </a:endParaRPr>
          </a:p>
          <a:p>
            <a:pPr marL="355600" marR="736600" indent="-355600">
              <a:lnSpc>
                <a:spcPct val="100000"/>
              </a:lnSpc>
              <a:spcBef>
                <a:spcPts val="610"/>
              </a:spcBef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1600" spc="-5" b="1">
                <a:latin typeface="Meiryo UI"/>
                <a:cs typeface="Meiryo UI"/>
              </a:rPr>
              <a:t>従来：同質性</a:t>
            </a:r>
            <a:r>
              <a:rPr dirty="0" sz="1600" spc="-10" b="1">
                <a:latin typeface="Meiryo UI"/>
                <a:cs typeface="Meiryo UI"/>
              </a:rPr>
              <a:t>が</a:t>
            </a:r>
            <a:r>
              <a:rPr dirty="0" sz="1600" spc="-5" b="1">
                <a:latin typeface="Meiryo UI"/>
                <a:cs typeface="Meiryo UI"/>
              </a:rPr>
              <a:t>高い安定的な</a:t>
            </a:r>
            <a:r>
              <a:rPr dirty="0" sz="1600" spc="5" b="1">
                <a:latin typeface="Meiryo UI"/>
                <a:cs typeface="Meiryo UI"/>
              </a:rPr>
              <a:t>雇</a:t>
            </a:r>
            <a:r>
              <a:rPr dirty="0" sz="1600" spc="-5" b="1">
                <a:latin typeface="Meiryo UI"/>
                <a:cs typeface="Meiryo UI"/>
              </a:rPr>
              <a:t>用コミ</a:t>
            </a:r>
            <a:r>
              <a:rPr dirty="0" sz="1600" spc="-10" b="1">
                <a:latin typeface="Meiryo UI"/>
                <a:cs typeface="Meiryo UI"/>
              </a:rPr>
              <a:t>ュニテ</a:t>
            </a:r>
            <a:r>
              <a:rPr dirty="0" sz="1600" b="1">
                <a:latin typeface="Meiryo UI"/>
                <a:cs typeface="Meiryo UI"/>
              </a:rPr>
              <a:t>ィ</a:t>
            </a:r>
            <a:r>
              <a:rPr dirty="0" sz="1600" spc="-10" b="1">
                <a:latin typeface="Meiryo UI"/>
                <a:cs typeface="Meiryo UI"/>
              </a:rPr>
              <a:t>の</a:t>
            </a:r>
            <a:r>
              <a:rPr dirty="0" sz="1600" spc="5" b="1">
                <a:latin typeface="Meiryo UI"/>
                <a:cs typeface="Meiryo UI"/>
              </a:rPr>
              <a:t>中</a:t>
            </a:r>
            <a:r>
              <a:rPr dirty="0" sz="1600" spc="-10" b="1">
                <a:latin typeface="Meiryo UI"/>
                <a:cs typeface="Meiryo UI"/>
              </a:rPr>
              <a:t>、</a:t>
            </a:r>
            <a:r>
              <a:rPr dirty="0" sz="1600" spc="-5" b="1">
                <a:latin typeface="Meiryo UI"/>
                <a:cs typeface="Meiryo UI"/>
              </a:rPr>
              <a:t>働</a:t>
            </a:r>
            <a:r>
              <a:rPr dirty="0" sz="1600" spc="10" b="1">
                <a:latin typeface="Meiryo UI"/>
                <a:cs typeface="Meiryo UI"/>
              </a:rPr>
              <a:t>き</a:t>
            </a:r>
            <a:r>
              <a:rPr dirty="0" sz="1600" spc="-5" b="1">
                <a:latin typeface="Meiryo UI"/>
                <a:cs typeface="Meiryo UI"/>
              </a:rPr>
              <a:t>手の企</a:t>
            </a:r>
            <a:r>
              <a:rPr dirty="0" sz="1600" spc="5" b="1">
                <a:latin typeface="Meiryo UI"/>
                <a:cs typeface="Meiryo UI"/>
              </a:rPr>
              <a:t>業</a:t>
            </a:r>
            <a:r>
              <a:rPr dirty="0" sz="1600" spc="-10" b="1">
                <a:latin typeface="Meiryo UI"/>
                <a:cs typeface="Meiryo UI"/>
              </a:rPr>
              <a:t>への</a:t>
            </a:r>
            <a:r>
              <a:rPr dirty="0" sz="1600" spc="-15" b="1">
                <a:latin typeface="Meiryo UI"/>
                <a:cs typeface="Meiryo UI"/>
              </a:rPr>
              <a:t>ロ</a:t>
            </a:r>
            <a:r>
              <a:rPr dirty="0" sz="1600" spc="-10" b="1">
                <a:latin typeface="Meiryo UI"/>
                <a:cs typeface="Meiryo UI"/>
              </a:rPr>
              <a:t>イ</a:t>
            </a:r>
            <a:r>
              <a:rPr dirty="0" sz="1600" spc="5" b="1">
                <a:latin typeface="Meiryo UI"/>
                <a:cs typeface="Meiryo UI"/>
              </a:rPr>
              <a:t>ヤ</a:t>
            </a:r>
            <a:r>
              <a:rPr dirty="0" sz="1600" spc="-15" b="1">
                <a:latin typeface="Meiryo UI"/>
                <a:cs typeface="Meiryo UI"/>
              </a:rPr>
              <a:t>ル</a:t>
            </a:r>
            <a:r>
              <a:rPr dirty="0" sz="1600" spc="-10" b="1">
                <a:latin typeface="Meiryo UI"/>
                <a:cs typeface="Meiryo UI"/>
              </a:rPr>
              <a:t>テ</a:t>
            </a:r>
            <a:r>
              <a:rPr dirty="0" sz="1600" b="1">
                <a:latin typeface="Meiryo UI"/>
                <a:cs typeface="Meiryo UI"/>
              </a:rPr>
              <a:t>ィは</a:t>
            </a:r>
            <a:r>
              <a:rPr dirty="0" sz="1600" spc="-5" b="1">
                <a:latin typeface="Meiryo UI"/>
                <a:cs typeface="Meiryo UI"/>
              </a:rPr>
              <a:t>高く</a:t>
            </a:r>
            <a:r>
              <a:rPr dirty="0" sz="1600" b="1">
                <a:latin typeface="Meiryo UI"/>
                <a:cs typeface="Meiryo UI"/>
              </a:rPr>
              <a:t>、</a:t>
            </a:r>
            <a:r>
              <a:rPr dirty="0" sz="1600" spc="-5" b="1">
                <a:latin typeface="Meiryo UI"/>
                <a:cs typeface="Meiryo UI"/>
              </a:rPr>
              <a:t>積極</a:t>
            </a:r>
            <a:r>
              <a:rPr dirty="0" sz="1600" spc="5" b="1">
                <a:latin typeface="Meiryo UI"/>
                <a:cs typeface="Meiryo UI"/>
              </a:rPr>
              <a:t>的</a:t>
            </a:r>
            <a:r>
              <a:rPr dirty="0" sz="1600" spc="-5" b="1">
                <a:latin typeface="Meiryo UI"/>
                <a:cs typeface="Meiryo UI"/>
              </a:rPr>
              <a:t>に 企業理念</a:t>
            </a:r>
            <a:r>
              <a:rPr dirty="0" sz="1600" spc="-10" b="1">
                <a:latin typeface="Meiryo UI"/>
                <a:cs typeface="Meiryo UI"/>
              </a:rPr>
              <a:t>・ビジョン</a:t>
            </a:r>
            <a:r>
              <a:rPr dirty="0" sz="1600" spc="-5" b="1">
                <a:latin typeface="Meiryo UI"/>
                <a:cs typeface="Meiryo UI"/>
              </a:rPr>
              <a:t>な</a:t>
            </a:r>
            <a:r>
              <a:rPr dirty="0" sz="1600" spc="-10" b="1">
                <a:latin typeface="Meiryo UI"/>
                <a:cs typeface="Meiryo UI"/>
              </a:rPr>
              <a:t>どを</a:t>
            </a:r>
            <a:r>
              <a:rPr dirty="0" sz="1600" spc="-5" b="1">
                <a:latin typeface="Meiryo UI"/>
                <a:cs typeface="Meiryo UI"/>
              </a:rPr>
              <a:t>発信</a:t>
            </a:r>
            <a:r>
              <a:rPr dirty="0" sz="1600" spc="-10" b="1">
                <a:latin typeface="Meiryo UI"/>
                <a:cs typeface="Meiryo UI"/>
              </a:rPr>
              <a:t>し</a:t>
            </a:r>
            <a:r>
              <a:rPr dirty="0" sz="1600" spc="-5" b="1">
                <a:latin typeface="Meiryo UI"/>
                <a:cs typeface="Meiryo UI"/>
              </a:rPr>
              <a:t>なく</a:t>
            </a:r>
            <a:r>
              <a:rPr dirty="0" sz="1600" spc="-10" b="1">
                <a:latin typeface="Meiryo UI"/>
                <a:cs typeface="Meiryo UI"/>
              </a:rPr>
              <a:t>て</a:t>
            </a:r>
            <a:r>
              <a:rPr dirty="0" sz="1600" b="1">
                <a:latin typeface="Meiryo UI"/>
                <a:cs typeface="Meiryo UI"/>
              </a:rPr>
              <a:t>も</a:t>
            </a:r>
            <a:r>
              <a:rPr dirty="0" sz="1600" spc="-5" b="1">
                <a:latin typeface="Meiryo UI"/>
                <a:cs typeface="Meiryo UI"/>
              </a:rPr>
              <a:t>価値</a:t>
            </a:r>
            <a:r>
              <a:rPr dirty="0" sz="1600" spc="5" b="1">
                <a:latin typeface="Meiryo UI"/>
                <a:cs typeface="Meiryo UI"/>
              </a:rPr>
              <a:t>観</a:t>
            </a:r>
            <a:r>
              <a:rPr dirty="0" sz="1600" spc="-5" b="1">
                <a:latin typeface="Meiryo UI"/>
                <a:cs typeface="Meiryo UI"/>
              </a:rPr>
              <a:t>や文</a:t>
            </a:r>
            <a:r>
              <a:rPr dirty="0" sz="1600" spc="5" b="1">
                <a:latin typeface="Meiryo UI"/>
                <a:cs typeface="Meiryo UI"/>
              </a:rPr>
              <a:t>化</a:t>
            </a:r>
            <a:r>
              <a:rPr dirty="0" sz="1600" spc="-15" b="1">
                <a:latin typeface="Meiryo UI"/>
                <a:cs typeface="Meiryo UI"/>
              </a:rPr>
              <a:t>は</a:t>
            </a:r>
            <a:r>
              <a:rPr dirty="0" sz="1600" spc="5" b="1">
                <a:latin typeface="Meiryo UI"/>
                <a:cs typeface="Meiryo UI"/>
              </a:rPr>
              <a:t>組</a:t>
            </a:r>
            <a:r>
              <a:rPr dirty="0" sz="1600" spc="-5" b="1">
                <a:latin typeface="Meiryo UI"/>
                <a:cs typeface="Meiryo UI"/>
              </a:rPr>
              <a:t>織</a:t>
            </a:r>
            <a:r>
              <a:rPr dirty="0" sz="1600" spc="5" b="1">
                <a:latin typeface="Meiryo UI"/>
                <a:cs typeface="Meiryo UI"/>
              </a:rPr>
              <a:t>内</a:t>
            </a:r>
            <a:r>
              <a:rPr dirty="0" sz="1600" spc="-10" b="1">
                <a:latin typeface="Meiryo UI"/>
                <a:cs typeface="Meiryo UI"/>
              </a:rPr>
              <a:t>で暗</a:t>
            </a:r>
            <a:r>
              <a:rPr dirty="0" sz="1600" spc="5" b="1">
                <a:latin typeface="Meiryo UI"/>
                <a:cs typeface="Meiryo UI"/>
              </a:rPr>
              <a:t>黙</a:t>
            </a:r>
            <a:r>
              <a:rPr dirty="0" sz="1600" spc="-5" b="1">
                <a:latin typeface="Meiryo UI"/>
                <a:cs typeface="Meiryo UI"/>
              </a:rPr>
              <a:t>的</a:t>
            </a:r>
            <a:r>
              <a:rPr dirty="0" sz="1600" spc="-10" b="1">
                <a:latin typeface="Meiryo UI"/>
                <a:cs typeface="Meiryo UI"/>
              </a:rPr>
              <a:t>に</a:t>
            </a:r>
            <a:r>
              <a:rPr dirty="0" sz="1600" spc="5" b="1">
                <a:latin typeface="Meiryo UI"/>
                <a:cs typeface="Meiryo UI"/>
              </a:rPr>
              <a:t>共</a:t>
            </a:r>
            <a:r>
              <a:rPr dirty="0" sz="1600" spc="-5" b="1">
                <a:latin typeface="Meiryo UI"/>
                <a:cs typeface="Meiryo UI"/>
              </a:rPr>
              <a:t>有</a:t>
            </a:r>
            <a:endParaRPr sz="1600">
              <a:latin typeface="Meiryo UI"/>
              <a:cs typeface="Meiryo UI"/>
            </a:endParaRPr>
          </a:p>
          <a:p>
            <a:pPr algn="just" marL="356235" marR="110489" indent="-356235">
              <a:lnSpc>
                <a:spcPct val="100000"/>
              </a:lnSpc>
              <a:spcBef>
                <a:spcPts val="600"/>
              </a:spcBef>
              <a:buFont typeface="Wingdings"/>
              <a:buChar char=""/>
              <a:tabLst>
                <a:tab pos="356235" algn="l"/>
              </a:tabLst>
            </a:pPr>
            <a:r>
              <a:rPr dirty="0" sz="1600" spc="-5" b="1">
                <a:latin typeface="Meiryo UI"/>
                <a:cs typeface="Meiryo UI"/>
              </a:rPr>
              <a:t>今後：多様な人材</a:t>
            </a:r>
            <a:r>
              <a:rPr dirty="0" sz="1600" spc="-10" b="1">
                <a:latin typeface="Meiryo UI"/>
                <a:cs typeface="Meiryo UI"/>
              </a:rPr>
              <a:t>を</a:t>
            </a:r>
            <a:r>
              <a:rPr dirty="0" sz="1600" spc="-5" b="1">
                <a:latin typeface="Meiryo UI"/>
                <a:cs typeface="Meiryo UI"/>
              </a:rPr>
              <a:t>組織の目指す方向</a:t>
            </a:r>
            <a:r>
              <a:rPr dirty="0" sz="1600" b="1">
                <a:latin typeface="Meiryo UI"/>
                <a:cs typeface="Meiryo UI"/>
              </a:rPr>
              <a:t>に</a:t>
            </a:r>
            <a:r>
              <a:rPr dirty="0" sz="1600" spc="-5" b="1">
                <a:latin typeface="Meiryo UI"/>
                <a:cs typeface="Meiryo UI"/>
              </a:rPr>
              <a:t>惹</a:t>
            </a:r>
            <a:r>
              <a:rPr dirty="0" sz="1600" b="1">
                <a:latin typeface="Meiryo UI"/>
                <a:cs typeface="Meiryo UI"/>
              </a:rPr>
              <a:t>きつ</a:t>
            </a:r>
            <a:r>
              <a:rPr dirty="0" sz="1600" spc="-5" b="1">
                <a:latin typeface="Meiryo UI"/>
                <a:cs typeface="Meiryo UI"/>
              </a:rPr>
              <a:t>け</a:t>
            </a:r>
            <a:r>
              <a:rPr dirty="0" sz="1600" spc="-10" b="1">
                <a:latin typeface="Meiryo UI"/>
                <a:cs typeface="Meiryo UI"/>
              </a:rPr>
              <a:t>、</a:t>
            </a:r>
            <a:r>
              <a:rPr dirty="0" sz="1600" spc="5" b="1">
                <a:latin typeface="Meiryo UI"/>
                <a:cs typeface="Meiryo UI"/>
              </a:rPr>
              <a:t>巻</a:t>
            </a:r>
            <a:r>
              <a:rPr dirty="0" sz="1600" spc="-5" b="1">
                <a:latin typeface="Meiryo UI"/>
                <a:cs typeface="Meiryo UI"/>
              </a:rPr>
              <a:t>込</a:t>
            </a:r>
            <a:r>
              <a:rPr dirty="0" sz="1600" b="1">
                <a:latin typeface="Meiryo UI"/>
                <a:cs typeface="Meiryo UI"/>
              </a:rPr>
              <a:t>ん</a:t>
            </a:r>
            <a:r>
              <a:rPr dirty="0" sz="1600" spc="5" b="1">
                <a:latin typeface="Meiryo UI"/>
                <a:cs typeface="Meiryo UI"/>
              </a:rPr>
              <a:t>で</a:t>
            </a:r>
            <a:r>
              <a:rPr dirty="0" sz="1600" spc="-10" b="1">
                <a:latin typeface="Meiryo UI"/>
                <a:cs typeface="Meiryo UI"/>
              </a:rPr>
              <a:t>い</a:t>
            </a:r>
            <a:r>
              <a:rPr dirty="0" sz="1600" spc="-5" b="1">
                <a:latin typeface="Meiryo UI"/>
                <a:cs typeface="Meiryo UI"/>
              </a:rPr>
              <a:t>く</a:t>
            </a:r>
            <a:r>
              <a:rPr dirty="0" sz="1600" spc="5" b="1">
                <a:latin typeface="Meiryo UI"/>
                <a:cs typeface="Meiryo UI"/>
              </a:rPr>
              <a:t>上</a:t>
            </a:r>
            <a:r>
              <a:rPr dirty="0" sz="1600" spc="-10" b="1">
                <a:latin typeface="Meiryo UI"/>
                <a:cs typeface="Meiryo UI"/>
              </a:rPr>
              <a:t>で、</a:t>
            </a:r>
            <a:r>
              <a:rPr dirty="0" sz="1600" spc="5" b="1">
                <a:latin typeface="Meiryo UI"/>
                <a:cs typeface="Meiryo UI"/>
              </a:rPr>
              <a:t>ミ</a:t>
            </a:r>
            <a:r>
              <a:rPr dirty="0" sz="1600" spc="-5" b="1">
                <a:latin typeface="Meiryo UI"/>
                <a:cs typeface="Meiryo UI"/>
              </a:rPr>
              <a:t>ッ</a:t>
            </a:r>
            <a:r>
              <a:rPr dirty="0" sz="1600" b="1">
                <a:latin typeface="Meiryo UI"/>
                <a:cs typeface="Meiryo UI"/>
              </a:rPr>
              <a:t>シ</a:t>
            </a:r>
            <a:r>
              <a:rPr dirty="0" sz="1600" spc="-5" b="1">
                <a:latin typeface="Meiryo UI"/>
                <a:cs typeface="Meiryo UI"/>
              </a:rPr>
              <a:t>ョ</a:t>
            </a:r>
            <a:r>
              <a:rPr dirty="0" sz="1600" spc="-10" b="1">
                <a:latin typeface="Meiryo UI"/>
                <a:cs typeface="Meiryo UI"/>
              </a:rPr>
              <a:t>ン・</a:t>
            </a:r>
            <a:r>
              <a:rPr dirty="0" sz="1600" spc="5" b="1">
                <a:latin typeface="Meiryo UI"/>
                <a:cs typeface="Meiryo UI"/>
              </a:rPr>
              <a:t>ビ</a:t>
            </a:r>
            <a:r>
              <a:rPr dirty="0" sz="1600" spc="-10" b="1">
                <a:latin typeface="Meiryo UI"/>
                <a:cs typeface="Meiryo UI"/>
              </a:rPr>
              <a:t>ジョ</a:t>
            </a:r>
            <a:r>
              <a:rPr dirty="0" sz="1600" b="1">
                <a:latin typeface="Meiryo UI"/>
                <a:cs typeface="Meiryo UI"/>
              </a:rPr>
              <a:t>ン</a:t>
            </a:r>
            <a:r>
              <a:rPr dirty="0" sz="1600" spc="-10" b="1">
                <a:latin typeface="Meiryo UI"/>
                <a:cs typeface="Meiryo UI"/>
              </a:rPr>
              <a:t>・</a:t>
            </a:r>
            <a:r>
              <a:rPr dirty="0" sz="1600" spc="10" b="1">
                <a:latin typeface="Meiryo UI"/>
                <a:cs typeface="Meiryo UI"/>
              </a:rPr>
              <a:t>バ</a:t>
            </a:r>
            <a:r>
              <a:rPr dirty="0" sz="1600" spc="-10" b="1">
                <a:latin typeface="Meiryo UI"/>
                <a:cs typeface="Meiryo UI"/>
              </a:rPr>
              <a:t>リ</a:t>
            </a:r>
            <a:r>
              <a:rPr dirty="0" sz="1600" b="1">
                <a:latin typeface="Meiryo UI"/>
                <a:cs typeface="Meiryo UI"/>
              </a:rPr>
              <a:t>ュ</a:t>
            </a:r>
            <a:r>
              <a:rPr dirty="0" sz="1600" spc="-10" b="1">
                <a:latin typeface="Meiryo UI"/>
                <a:cs typeface="Meiryo UI"/>
              </a:rPr>
              <a:t>ーの</a:t>
            </a:r>
            <a:r>
              <a:rPr dirty="0" sz="1600" spc="5" b="1">
                <a:latin typeface="Meiryo UI"/>
                <a:cs typeface="Meiryo UI"/>
              </a:rPr>
              <a:t>明</a:t>
            </a:r>
            <a:r>
              <a:rPr dirty="0" sz="1600" spc="-5" b="1">
                <a:latin typeface="Meiryo UI"/>
                <a:cs typeface="Meiryo UI"/>
              </a:rPr>
              <a:t>示的 な共有</a:t>
            </a:r>
            <a:r>
              <a:rPr dirty="0" sz="1600" spc="-10" b="1">
                <a:latin typeface="Meiryo UI"/>
                <a:cs typeface="Meiryo UI"/>
              </a:rPr>
              <a:t>が</a:t>
            </a:r>
            <a:r>
              <a:rPr dirty="0" sz="1600" spc="-5" b="1">
                <a:latin typeface="Meiryo UI"/>
                <a:cs typeface="Meiryo UI"/>
              </a:rPr>
              <a:t>極め</a:t>
            </a:r>
            <a:r>
              <a:rPr dirty="0" sz="1600" spc="-10" b="1">
                <a:latin typeface="Meiryo UI"/>
                <a:cs typeface="Meiryo UI"/>
              </a:rPr>
              <a:t>て</a:t>
            </a:r>
            <a:r>
              <a:rPr dirty="0" sz="1600" spc="-5" b="1">
                <a:latin typeface="Meiryo UI"/>
                <a:cs typeface="Meiryo UI"/>
              </a:rPr>
              <a:t>重要</a:t>
            </a:r>
            <a:r>
              <a:rPr dirty="0" sz="1600" spc="-10" b="1">
                <a:latin typeface="Meiryo UI"/>
                <a:cs typeface="Meiryo UI"/>
              </a:rPr>
              <a:t>。ビジネ</a:t>
            </a:r>
            <a:r>
              <a:rPr dirty="0" sz="1600" b="1">
                <a:latin typeface="Meiryo UI"/>
                <a:cs typeface="Meiryo UI"/>
              </a:rPr>
              <a:t>ス</a:t>
            </a:r>
            <a:r>
              <a:rPr dirty="0" sz="1600" spc="5" b="1">
                <a:latin typeface="Meiryo UI"/>
                <a:cs typeface="Meiryo UI"/>
              </a:rPr>
              <a:t>の</a:t>
            </a:r>
            <a:r>
              <a:rPr dirty="0" sz="1600" spc="-5" b="1">
                <a:latin typeface="Meiryo UI"/>
                <a:cs typeface="Meiryo UI"/>
              </a:rPr>
              <a:t>ス</a:t>
            </a:r>
            <a:r>
              <a:rPr dirty="0" sz="1600" spc="-10" b="1">
                <a:latin typeface="Meiryo UI"/>
                <a:cs typeface="Meiryo UI"/>
              </a:rPr>
              <a:t>ピー</a:t>
            </a:r>
            <a:r>
              <a:rPr dirty="0" sz="1600" b="1">
                <a:latin typeface="Meiryo UI"/>
                <a:cs typeface="Meiryo UI"/>
              </a:rPr>
              <a:t>ドが</a:t>
            </a:r>
            <a:r>
              <a:rPr dirty="0" sz="1600" spc="5" b="1">
                <a:latin typeface="Meiryo UI"/>
                <a:cs typeface="Meiryo UI"/>
              </a:rPr>
              <a:t>上</a:t>
            </a:r>
            <a:r>
              <a:rPr dirty="0" sz="1600" spc="-10" b="1">
                <a:latin typeface="Meiryo UI"/>
                <a:cs typeface="Meiryo UI"/>
              </a:rPr>
              <a:t>が</a:t>
            </a:r>
            <a:r>
              <a:rPr dirty="0" sz="1600" spc="-5" b="1">
                <a:latin typeface="Meiryo UI"/>
                <a:cs typeface="Meiryo UI"/>
              </a:rPr>
              <a:t>る</a:t>
            </a:r>
            <a:r>
              <a:rPr dirty="0" sz="1600" spc="5" b="1">
                <a:latin typeface="Meiryo UI"/>
                <a:cs typeface="Meiryo UI"/>
              </a:rPr>
              <a:t>中</a:t>
            </a:r>
            <a:r>
              <a:rPr dirty="0" sz="1600" spc="-10" b="1">
                <a:latin typeface="Meiryo UI"/>
                <a:cs typeface="Meiryo UI"/>
              </a:rPr>
              <a:t>、</a:t>
            </a:r>
            <a:r>
              <a:rPr dirty="0" sz="1600" spc="5" b="1">
                <a:latin typeface="Meiryo UI"/>
                <a:cs typeface="Meiryo UI"/>
              </a:rPr>
              <a:t>挑</a:t>
            </a:r>
            <a:r>
              <a:rPr dirty="0" sz="1600" spc="-5" b="1">
                <a:latin typeface="Meiryo UI"/>
                <a:cs typeface="Meiryo UI"/>
              </a:rPr>
              <a:t>戦</a:t>
            </a:r>
            <a:r>
              <a:rPr dirty="0" sz="1600" spc="-10" b="1">
                <a:latin typeface="Meiryo UI"/>
                <a:cs typeface="Meiryo UI"/>
              </a:rPr>
              <a:t>を</a:t>
            </a:r>
            <a:r>
              <a:rPr dirty="0" sz="1600" spc="5" b="1">
                <a:latin typeface="Meiryo UI"/>
                <a:cs typeface="Meiryo UI"/>
              </a:rPr>
              <a:t>奨</a:t>
            </a:r>
            <a:r>
              <a:rPr dirty="0" sz="1600" spc="-10" b="1">
                <a:latin typeface="Meiryo UI"/>
                <a:cs typeface="Meiryo UI"/>
              </a:rPr>
              <a:t>励し</a:t>
            </a:r>
            <a:r>
              <a:rPr dirty="0" sz="1600" spc="-5" b="1">
                <a:latin typeface="Meiryo UI"/>
                <a:cs typeface="Meiryo UI"/>
              </a:rPr>
              <a:t>一定の</a:t>
            </a:r>
            <a:r>
              <a:rPr dirty="0" sz="1600" spc="5" b="1">
                <a:latin typeface="Meiryo UI"/>
                <a:cs typeface="Meiryo UI"/>
              </a:rPr>
              <a:t>失</a:t>
            </a:r>
            <a:r>
              <a:rPr dirty="0" sz="1600" spc="-5" b="1">
                <a:latin typeface="Meiryo UI"/>
                <a:cs typeface="Meiryo UI"/>
              </a:rPr>
              <a:t>敗</a:t>
            </a:r>
            <a:r>
              <a:rPr dirty="0" sz="1600" spc="-10" b="1">
                <a:latin typeface="Meiryo UI"/>
                <a:cs typeface="Meiryo UI"/>
              </a:rPr>
              <a:t>を</a:t>
            </a:r>
            <a:r>
              <a:rPr dirty="0" sz="1600" spc="5" b="1">
                <a:latin typeface="Meiryo UI"/>
                <a:cs typeface="Meiryo UI"/>
              </a:rPr>
              <a:t>許</a:t>
            </a:r>
            <a:r>
              <a:rPr dirty="0" sz="1600" spc="-5" b="1">
                <a:latin typeface="Meiryo UI"/>
                <a:cs typeface="Meiryo UI"/>
              </a:rPr>
              <a:t>容</a:t>
            </a:r>
            <a:r>
              <a:rPr dirty="0" sz="1600" spc="5" b="1">
                <a:latin typeface="Meiryo UI"/>
                <a:cs typeface="Meiryo UI"/>
              </a:rPr>
              <a:t>す</a:t>
            </a:r>
            <a:r>
              <a:rPr dirty="0" sz="1600" spc="-5" b="1">
                <a:latin typeface="Meiryo UI"/>
                <a:cs typeface="Meiryo UI"/>
              </a:rPr>
              <a:t>る企</a:t>
            </a:r>
            <a:r>
              <a:rPr dirty="0" sz="1600" spc="5" b="1">
                <a:latin typeface="Meiryo UI"/>
                <a:cs typeface="Meiryo UI"/>
              </a:rPr>
              <a:t>業</a:t>
            </a:r>
            <a:r>
              <a:rPr dirty="0" sz="1600" spc="-5" b="1">
                <a:latin typeface="Meiryo UI"/>
                <a:cs typeface="Meiryo UI"/>
              </a:rPr>
              <a:t>文化 </a:t>
            </a:r>
            <a:r>
              <a:rPr dirty="0" sz="1600" spc="-10" b="1">
                <a:latin typeface="Meiryo UI"/>
                <a:cs typeface="Meiryo UI"/>
              </a:rPr>
              <a:t>の</a:t>
            </a:r>
            <a:r>
              <a:rPr dirty="0" sz="1600" spc="-5" b="1">
                <a:latin typeface="Meiryo UI"/>
                <a:cs typeface="Meiryo UI"/>
              </a:rPr>
              <a:t>醸成</a:t>
            </a:r>
            <a:r>
              <a:rPr dirty="0" sz="1600" spc="-15" b="1">
                <a:latin typeface="Meiryo UI"/>
                <a:cs typeface="Meiryo UI"/>
              </a:rPr>
              <a:t>は</a:t>
            </a:r>
            <a:r>
              <a:rPr dirty="0" sz="1600" spc="-5" b="1">
                <a:latin typeface="Meiryo UI"/>
                <a:cs typeface="Meiryo UI"/>
              </a:rPr>
              <a:t>必須</a:t>
            </a:r>
            <a:endParaRPr sz="1600">
              <a:latin typeface="Meiryo UI"/>
              <a:cs typeface="Meiryo UI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  <a:tabLst>
                <a:tab pos="812800" algn="l"/>
              </a:tabLst>
            </a:pPr>
            <a:r>
              <a:rPr dirty="0" sz="1600" spc="-5">
                <a:latin typeface="Meiryo UI"/>
                <a:cs typeface="Meiryo UI"/>
              </a:rPr>
              <a:t>①	経営トッ</a:t>
            </a:r>
            <a:r>
              <a:rPr dirty="0" sz="1600" spc="-10">
                <a:latin typeface="Meiryo UI"/>
                <a:cs typeface="Meiryo UI"/>
              </a:rPr>
              <a:t>プ</a:t>
            </a:r>
            <a:r>
              <a:rPr dirty="0" sz="1600" spc="-5">
                <a:latin typeface="Meiryo UI"/>
                <a:cs typeface="Meiryo UI"/>
              </a:rPr>
              <a:t>が</a:t>
            </a:r>
            <a:r>
              <a:rPr dirty="0" sz="1600" spc="-15">
                <a:latin typeface="Meiryo UI"/>
                <a:cs typeface="Meiryo UI"/>
              </a:rPr>
              <a:t>ミ</a:t>
            </a:r>
            <a:r>
              <a:rPr dirty="0" sz="1600" spc="-5">
                <a:latin typeface="Meiryo UI"/>
                <a:cs typeface="Meiryo UI"/>
              </a:rPr>
              <a:t>ッシ</a:t>
            </a:r>
            <a:r>
              <a:rPr dirty="0" sz="1600" spc="5">
                <a:latin typeface="Meiryo UI"/>
                <a:cs typeface="Meiryo UI"/>
              </a:rPr>
              <a:t>ョ</a:t>
            </a:r>
            <a:r>
              <a:rPr dirty="0" sz="1600" spc="-10">
                <a:latin typeface="Meiryo UI"/>
                <a:cs typeface="Meiryo UI"/>
              </a:rPr>
              <a:t>ン</a:t>
            </a:r>
            <a:r>
              <a:rPr dirty="0" sz="1600" spc="-35">
                <a:latin typeface="Meiryo UI"/>
                <a:cs typeface="Meiryo UI"/>
              </a:rPr>
              <a:t>・</a:t>
            </a:r>
            <a:r>
              <a:rPr dirty="0" sz="1600" spc="-5">
                <a:latin typeface="Meiryo UI"/>
                <a:cs typeface="Meiryo UI"/>
              </a:rPr>
              <a:t>ビ</a:t>
            </a:r>
            <a:r>
              <a:rPr dirty="0" sz="1600" spc="10">
                <a:latin typeface="Meiryo UI"/>
                <a:cs typeface="Meiryo UI"/>
              </a:rPr>
              <a:t>ジ</a:t>
            </a:r>
            <a:r>
              <a:rPr dirty="0" sz="1600" spc="5">
                <a:latin typeface="Meiryo UI"/>
                <a:cs typeface="Meiryo UI"/>
              </a:rPr>
              <a:t>ョ</a:t>
            </a:r>
            <a:r>
              <a:rPr dirty="0" sz="1600" spc="-10">
                <a:latin typeface="Meiryo UI"/>
                <a:cs typeface="Meiryo UI"/>
              </a:rPr>
              <a:t>ン</a:t>
            </a:r>
            <a:r>
              <a:rPr dirty="0" sz="1600" spc="-45">
                <a:latin typeface="Meiryo UI"/>
                <a:cs typeface="Meiryo UI"/>
              </a:rPr>
              <a:t>・</a:t>
            </a:r>
            <a:r>
              <a:rPr dirty="0" sz="1600" spc="-5">
                <a:latin typeface="Meiryo UI"/>
                <a:cs typeface="Meiryo UI"/>
              </a:rPr>
              <a:t>バ</a:t>
            </a:r>
            <a:r>
              <a:rPr dirty="0" sz="1600" spc="5">
                <a:latin typeface="Meiryo UI"/>
                <a:cs typeface="Meiryo UI"/>
              </a:rPr>
              <a:t>リ</a:t>
            </a:r>
            <a:r>
              <a:rPr dirty="0" sz="1600" spc="-5">
                <a:latin typeface="Meiryo UI"/>
                <a:cs typeface="Meiryo UI"/>
              </a:rPr>
              <a:t>ュ</a:t>
            </a:r>
            <a:r>
              <a:rPr dirty="0" sz="1600" spc="10">
                <a:latin typeface="Meiryo UI"/>
                <a:cs typeface="Meiryo UI"/>
              </a:rPr>
              <a:t>ー</a:t>
            </a:r>
            <a:r>
              <a:rPr dirty="0" sz="1600">
                <a:latin typeface="Meiryo UI"/>
                <a:cs typeface="Meiryo UI"/>
              </a:rPr>
              <a:t>に</a:t>
            </a:r>
            <a:r>
              <a:rPr dirty="0" sz="1600" spc="-5">
                <a:latin typeface="Meiryo UI"/>
                <a:cs typeface="Meiryo UI"/>
              </a:rPr>
              <a:t>基</a:t>
            </a:r>
            <a:r>
              <a:rPr dirty="0" sz="1600" spc="10">
                <a:latin typeface="Meiryo UI"/>
                <a:cs typeface="Meiryo UI"/>
              </a:rPr>
              <a:t>づ</a:t>
            </a:r>
            <a:r>
              <a:rPr dirty="0" sz="1600" spc="-5">
                <a:latin typeface="Meiryo UI"/>
                <a:cs typeface="Meiryo UI"/>
              </a:rPr>
              <a:t>く</a:t>
            </a:r>
            <a:r>
              <a:rPr dirty="0" sz="1600" spc="5">
                <a:latin typeface="Meiryo UI"/>
                <a:cs typeface="Meiryo UI"/>
              </a:rPr>
              <a:t>発</a:t>
            </a:r>
            <a:r>
              <a:rPr dirty="0" sz="1600" spc="-5">
                <a:latin typeface="Meiryo UI"/>
                <a:cs typeface="Meiryo UI"/>
              </a:rPr>
              <a:t>信</a:t>
            </a:r>
            <a:r>
              <a:rPr dirty="0" sz="1600" spc="-10">
                <a:latin typeface="Meiryo UI"/>
                <a:cs typeface="Meiryo UI"/>
              </a:rPr>
              <a:t>、</a:t>
            </a:r>
            <a:r>
              <a:rPr dirty="0" sz="1600" spc="5">
                <a:latin typeface="Meiryo UI"/>
                <a:cs typeface="Meiryo UI"/>
              </a:rPr>
              <a:t>行</a:t>
            </a:r>
            <a:r>
              <a:rPr dirty="0" sz="1600" spc="-5">
                <a:latin typeface="Meiryo UI"/>
                <a:cs typeface="Meiryo UI"/>
              </a:rPr>
              <a:t>動</a:t>
            </a:r>
            <a:r>
              <a:rPr dirty="0" sz="1600" spc="5">
                <a:latin typeface="Meiryo UI"/>
                <a:cs typeface="Meiryo UI"/>
              </a:rPr>
              <a:t>や</a:t>
            </a:r>
            <a:r>
              <a:rPr dirty="0" sz="1600" spc="-5">
                <a:latin typeface="Meiryo UI"/>
                <a:cs typeface="Meiryo UI"/>
              </a:rPr>
              <a:t>人材</a:t>
            </a:r>
            <a:r>
              <a:rPr dirty="0" sz="1600" spc="5">
                <a:latin typeface="Meiryo UI"/>
                <a:cs typeface="Meiryo UI"/>
              </a:rPr>
              <a:t>登用</a:t>
            </a:r>
            <a:r>
              <a:rPr dirty="0" sz="1600" spc="-10">
                <a:latin typeface="Meiryo UI"/>
                <a:cs typeface="Meiryo UI"/>
              </a:rPr>
              <a:t>を</a:t>
            </a:r>
            <a:r>
              <a:rPr dirty="0" sz="1600" spc="-5">
                <a:latin typeface="Meiryo UI"/>
                <a:cs typeface="Meiryo UI"/>
              </a:rPr>
              <a:t>行</a:t>
            </a:r>
            <a:r>
              <a:rPr dirty="0" sz="1600" spc="10">
                <a:latin typeface="Meiryo UI"/>
                <a:cs typeface="Meiryo UI"/>
              </a:rPr>
              <a:t>い</a:t>
            </a:r>
            <a:r>
              <a:rPr dirty="0" sz="1600">
                <a:latin typeface="Meiryo UI"/>
                <a:cs typeface="Meiryo UI"/>
              </a:rPr>
              <a:t>、</a:t>
            </a:r>
            <a:r>
              <a:rPr dirty="0" sz="1600" spc="-10">
                <a:latin typeface="Meiryo UI"/>
                <a:cs typeface="Meiryo UI"/>
              </a:rPr>
              <a:t>そ</a:t>
            </a:r>
            <a:r>
              <a:rPr dirty="0" sz="1600" spc="10">
                <a:latin typeface="Meiryo UI"/>
                <a:cs typeface="Meiryo UI"/>
              </a:rPr>
              <a:t>の</a:t>
            </a:r>
            <a:r>
              <a:rPr dirty="0" sz="1600" spc="-5">
                <a:latin typeface="Meiryo UI"/>
                <a:cs typeface="Meiryo UI"/>
              </a:rPr>
              <a:t>実</a:t>
            </a:r>
            <a:r>
              <a:rPr dirty="0" sz="1600" spc="5">
                <a:latin typeface="Meiryo UI"/>
                <a:cs typeface="Meiryo UI"/>
              </a:rPr>
              <a:t>現</a:t>
            </a:r>
            <a:r>
              <a:rPr dirty="0" sz="1600" spc="-15">
                <a:latin typeface="Meiryo UI"/>
                <a:cs typeface="Meiryo UI"/>
              </a:rPr>
              <a:t>に</a:t>
            </a:r>
            <a:r>
              <a:rPr dirty="0" sz="1600" spc="5">
                <a:latin typeface="Meiryo UI"/>
                <a:cs typeface="Meiryo UI"/>
              </a:rPr>
              <a:t>強くコ</a:t>
            </a:r>
            <a:r>
              <a:rPr dirty="0" sz="1600" spc="-15">
                <a:latin typeface="Meiryo UI"/>
                <a:cs typeface="Meiryo UI"/>
              </a:rPr>
              <a:t>ミ</a:t>
            </a:r>
            <a:r>
              <a:rPr dirty="0" sz="1600" spc="5">
                <a:latin typeface="Meiryo UI"/>
                <a:cs typeface="Meiryo UI"/>
              </a:rPr>
              <a:t>ット</a:t>
            </a:r>
            <a:r>
              <a:rPr dirty="0" sz="1600" spc="10">
                <a:latin typeface="Meiryo UI"/>
                <a:cs typeface="Meiryo UI"/>
              </a:rPr>
              <a:t>す</a:t>
            </a:r>
            <a:r>
              <a:rPr dirty="0" sz="1600" spc="-5">
                <a:latin typeface="Meiryo UI"/>
                <a:cs typeface="Meiryo UI"/>
              </a:rPr>
              <a:t>る</a:t>
            </a:r>
            <a:endParaRPr sz="1600">
              <a:latin typeface="Meiryo UI"/>
              <a:cs typeface="Meiryo UI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  <a:tabLst>
                <a:tab pos="812800" algn="l"/>
              </a:tabLst>
            </a:pPr>
            <a:r>
              <a:rPr dirty="0" sz="1600" spc="-5">
                <a:latin typeface="Meiryo UI"/>
                <a:cs typeface="Meiryo UI"/>
              </a:rPr>
              <a:t>②	</a:t>
            </a:r>
            <a:r>
              <a:rPr dirty="0" sz="1600" spc="-15">
                <a:latin typeface="Meiryo UI"/>
                <a:cs typeface="Meiryo UI"/>
              </a:rPr>
              <a:t>ミ</a:t>
            </a:r>
            <a:r>
              <a:rPr dirty="0" sz="1600" spc="-5">
                <a:latin typeface="Meiryo UI"/>
                <a:cs typeface="Meiryo UI"/>
              </a:rPr>
              <a:t>ッ</a:t>
            </a:r>
            <a:r>
              <a:rPr dirty="0" sz="1600">
                <a:latin typeface="Meiryo UI"/>
                <a:cs typeface="Meiryo UI"/>
              </a:rPr>
              <a:t>シ</a:t>
            </a:r>
            <a:r>
              <a:rPr dirty="0" sz="1600" spc="-5">
                <a:latin typeface="Meiryo UI"/>
                <a:cs typeface="Meiryo UI"/>
              </a:rPr>
              <a:t>ョ</a:t>
            </a:r>
            <a:r>
              <a:rPr dirty="0" sz="1600" spc="-10">
                <a:latin typeface="Meiryo UI"/>
                <a:cs typeface="Meiryo UI"/>
              </a:rPr>
              <a:t>ン</a:t>
            </a:r>
            <a:r>
              <a:rPr dirty="0" sz="1600" spc="-45">
                <a:latin typeface="Meiryo UI"/>
                <a:cs typeface="Meiryo UI"/>
              </a:rPr>
              <a:t>・</a:t>
            </a:r>
            <a:r>
              <a:rPr dirty="0" sz="1600" spc="-5">
                <a:latin typeface="Meiryo UI"/>
                <a:cs typeface="Meiryo UI"/>
              </a:rPr>
              <a:t>ビジ</a:t>
            </a:r>
            <a:r>
              <a:rPr dirty="0" sz="1600" spc="5">
                <a:latin typeface="Meiryo UI"/>
                <a:cs typeface="Meiryo UI"/>
              </a:rPr>
              <a:t>ョ</a:t>
            </a:r>
            <a:r>
              <a:rPr dirty="0" sz="1600" spc="-10">
                <a:latin typeface="Meiryo UI"/>
                <a:cs typeface="Meiryo UI"/>
              </a:rPr>
              <a:t>ン</a:t>
            </a:r>
            <a:r>
              <a:rPr dirty="0" sz="1600" spc="-45">
                <a:latin typeface="Meiryo UI"/>
                <a:cs typeface="Meiryo UI"/>
              </a:rPr>
              <a:t>・</a:t>
            </a:r>
            <a:r>
              <a:rPr dirty="0" sz="1600" spc="-5">
                <a:latin typeface="Meiryo UI"/>
                <a:cs typeface="Meiryo UI"/>
              </a:rPr>
              <a:t>バ</a:t>
            </a:r>
            <a:r>
              <a:rPr dirty="0" sz="1600" spc="5">
                <a:latin typeface="Meiryo UI"/>
                <a:cs typeface="Meiryo UI"/>
              </a:rPr>
              <a:t>リ</a:t>
            </a:r>
            <a:r>
              <a:rPr dirty="0" sz="1600" spc="-5">
                <a:latin typeface="Meiryo UI"/>
                <a:cs typeface="Meiryo UI"/>
              </a:rPr>
              <a:t>ュ</a:t>
            </a:r>
            <a:r>
              <a:rPr dirty="0" sz="1600" spc="10">
                <a:latin typeface="Meiryo UI"/>
                <a:cs typeface="Meiryo UI"/>
              </a:rPr>
              <a:t>ー</a:t>
            </a:r>
            <a:r>
              <a:rPr dirty="0" sz="1600">
                <a:latin typeface="Meiryo UI"/>
                <a:cs typeface="Meiryo UI"/>
              </a:rPr>
              <a:t>の</a:t>
            </a:r>
            <a:r>
              <a:rPr dirty="0" sz="1600" spc="-5">
                <a:latin typeface="Meiryo UI"/>
                <a:cs typeface="Meiryo UI"/>
              </a:rPr>
              <a:t>定</a:t>
            </a:r>
            <a:r>
              <a:rPr dirty="0" sz="1600" spc="5">
                <a:latin typeface="Meiryo UI"/>
                <a:cs typeface="Meiryo UI"/>
              </a:rPr>
              <a:t>着</a:t>
            </a:r>
            <a:r>
              <a:rPr dirty="0" sz="1600" spc="-5">
                <a:latin typeface="Meiryo UI"/>
                <a:cs typeface="Meiryo UI"/>
              </a:rPr>
              <a:t>状</a:t>
            </a:r>
            <a:r>
              <a:rPr dirty="0" sz="1600" spc="5">
                <a:latin typeface="Meiryo UI"/>
                <a:cs typeface="Meiryo UI"/>
              </a:rPr>
              <a:t>況</a:t>
            </a:r>
            <a:r>
              <a:rPr dirty="0" sz="1600" spc="-10">
                <a:latin typeface="Meiryo UI"/>
                <a:cs typeface="Meiryo UI"/>
              </a:rPr>
              <a:t>を</a:t>
            </a:r>
            <a:r>
              <a:rPr dirty="0" sz="1600" spc="5">
                <a:latin typeface="Meiryo UI"/>
                <a:cs typeface="Meiryo UI"/>
              </a:rPr>
              <a:t>粘</a:t>
            </a:r>
            <a:r>
              <a:rPr dirty="0" sz="1600" spc="-5">
                <a:latin typeface="Meiryo UI"/>
                <a:cs typeface="Meiryo UI"/>
              </a:rPr>
              <a:t>り</a:t>
            </a:r>
            <a:r>
              <a:rPr dirty="0" sz="1600" spc="5">
                <a:latin typeface="Meiryo UI"/>
                <a:cs typeface="Meiryo UI"/>
              </a:rPr>
              <a:t>強く</a:t>
            </a:r>
            <a:r>
              <a:rPr dirty="0" sz="1600">
                <a:latin typeface="Meiryo UI"/>
                <a:cs typeface="Meiryo UI"/>
              </a:rPr>
              <a:t>モニ</a:t>
            </a:r>
            <a:r>
              <a:rPr dirty="0" sz="1600" spc="-5">
                <a:latin typeface="Meiryo UI"/>
                <a:cs typeface="Meiryo UI"/>
              </a:rPr>
              <a:t>タ</a:t>
            </a:r>
            <a:r>
              <a:rPr dirty="0" sz="1600" spc="5">
                <a:latin typeface="Meiryo UI"/>
                <a:cs typeface="Meiryo UI"/>
              </a:rPr>
              <a:t>リ</a:t>
            </a:r>
            <a:r>
              <a:rPr dirty="0" sz="1600">
                <a:latin typeface="Meiryo UI"/>
                <a:cs typeface="Meiryo UI"/>
              </a:rPr>
              <a:t>ング</a:t>
            </a:r>
            <a:r>
              <a:rPr dirty="0" sz="1600" spc="-10">
                <a:latin typeface="Meiryo UI"/>
                <a:cs typeface="Meiryo UI"/>
              </a:rPr>
              <a:t>し</a:t>
            </a:r>
            <a:r>
              <a:rPr dirty="0" sz="1600">
                <a:latin typeface="Meiryo UI"/>
                <a:cs typeface="Meiryo UI"/>
              </a:rPr>
              <a:t>、</a:t>
            </a:r>
            <a:r>
              <a:rPr dirty="0" sz="1600" spc="-5">
                <a:latin typeface="Meiryo UI"/>
                <a:cs typeface="Meiryo UI"/>
              </a:rPr>
              <a:t>現場</a:t>
            </a:r>
            <a:r>
              <a:rPr dirty="0" sz="1600" spc="10">
                <a:latin typeface="Meiryo UI"/>
                <a:cs typeface="Meiryo UI"/>
              </a:rPr>
              <a:t>の</a:t>
            </a:r>
            <a:r>
              <a:rPr dirty="0" sz="1600" spc="-5">
                <a:latin typeface="Meiryo UI"/>
                <a:cs typeface="Meiryo UI"/>
              </a:rPr>
              <a:t>行動</a:t>
            </a:r>
            <a:r>
              <a:rPr dirty="0" sz="1600" spc="5">
                <a:latin typeface="Meiryo UI"/>
                <a:cs typeface="Meiryo UI"/>
              </a:rPr>
              <a:t>改革</a:t>
            </a:r>
            <a:r>
              <a:rPr dirty="0" sz="1600">
                <a:latin typeface="Meiryo UI"/>
                <a:cs typeface="Meiryo UI"/>
              </a:rPr>
              <a:t>につ</a:t>
            </a:r>
            <a:r>
              <a:rPr dirty="0" sz="1600" spc="-5">
                <a:latin typeface="Meiryo UI"/>
                <a:cs typeface="Meiryo UI"/>
              </a:rPr>
              <a:t>な</a:t>
            </a:r>
            <a:r>
              <a:rPr dirty="0" sz="1600" spc="10">
                <a:latin typeface="Meiryo UI"/>
                <a:cs typeface="Meiryo UI"/>
              </a:rPr>
              <a:t>げ</a:t>
            </a:r>
            <a:r>
              <a:rPr dirty="0" sz="1600">
                <a:latin typeface="Meiryo UI"/>
                <a:cs typeface="Meiryo UI"/>
              </a:rPr>
              <a:t>てい</a:t>
            </a:r>
            <a:r>
              <a:rPr dirty="0" sz="1600" spc="-5">
                <a:latin typeface="Meiryo UI"/>
                <a:cs typeface="Meiryo UI"/>
              </a:rPr>
              <a:t>く</a:t>
            </a:r>
            <a:endParaRPr sz="1600">
              <a:latin typeface="Meiryo UI"/>
              <a:cs typeface="Meiryo UI"/>
            </a:endParaRPr>
          </a:p>
          <a:p>
            <a:pPr marL="469900">
              <a:lnSpc>
                <a:spcPts val="1850"/>
              </a:lnSpc>
              <a:spcBef>
                <a:spcPts val="600"/>
              </a:spcBef>
              <a:tabLst>
                <a:tab pos="812800" algn="l"/>
              </a:tabLst>
            </a:pPr>
            <a:r>
              <a:rPr dirty="0" sz="1600" spc="-5">
                <a:latin typeface="Meiryo UI"/>
                <a:cs typeface="Meiryo UI"/>
              </a:rPr>
              <a:t>③	</a:t>
            </a:r>
            <a:r>
              <a:rPr dirty="0" sz="1600" spc="-10">
                <a:latin typeface="Meiryo UI"/>
                <a:cs typeface="Meiryo UI"/>
              </a:rPr>
              <a:t>イ</a:t>
            </a:r>
            <a:r>
              <a:rPr dirty="0" sz="1600" spc="-5">
                <a:latin typeface="Meiryo UI"/>
                <a:cs typeface="Meiryo UI"/>
              </a:rPr>
              <a:t>ノベ</a:t>
            </a:r>
            <a:r>
              <a:rPr dirty="0" sz="1600">
                <a:latin typeface="Meiryo UI"/>
                <a:cs typeface="Meiryo UI"/>
              </a:rPr>
              <a:t>ー</a:t>
            </a:r>
            <a:r>
              <a:rPr dirty="0" sz="1600" spc="-5">
                <a:latin typeface="Meiryo UI"/>
                <a:cs typeface="Meiryo UI"/>
              </a:rPr>
              <a:t>シ</a:t>
            </a:r>
            <a:r>
              <a:rPr dirty="0" sz="1600" spc="-10">
                <a:latin typeface="Meiryo UI"/>
                <a:cs typeface="Meiryo UI"/>
              </a:rPr>
              <a:t>ョン</a:t>
            </a:r>
            <a:r>
              <a:rPr dirty="0" sz="1600" spc="-5">
                <a:latin typeface="Meiryo UI"/>
                <a:cs typeface="Meiryo UI"/>
              </a:rPr>
              <a:t>の</a:t>
            </a:r>
            <a:r>
              <a:rPr dirty="0" sz="1600" spc="5">
                <a:latin typeface="Meiryo UI"/>
                <a:cs typeface="Meiryo UI"/>
              </a:rPr>
              <a:t>芽</a:t>
            </a:r>
            <a:r>
              <a:rPr dirty="0" sz="1600" spc="-10">
                <a:latin typeface="Meiryo UI"/>
                <a:cs typeface="Meiryo UI"/>
              </a:rPr>
              <a:t>を</a:t>
            </a:r>
            <a:r>
              <a:rPr dirty="0" sz="1600" spc="5">
                <a:latin typeface="Meiryo UI"/>
                <a:cs typeface="Meiryo UI"/>
              </a:rPr>
              <a:t>摘</a:t>
            </a:r>
            <a:r>
              <a:rPr dirty="0" sz="1600" spc="10">
                <a:latin typeface="Meiryo UI"/>
                <a:cs typeface="Meiryo UI"/>
              </a:rPr>
              <a:t>む</a:t>
            </a:r>
            <a:r>
              <a:rPr dirty="0" sz="1600" spc="-10">
                <a:latin typeface="Meiryo UI"/>
                <a:cs typeface="Meiryo UI"/>
              </a:rPr>
              <a:t>よ</a:t>
            </a:r>
            <a:r>
              <a:rPr dirty="0" sz="1600" spc="5">
                <a:latin typeface="Meiryo UI"/>
                <a:cs typeface="Meiryo UI"/>
              </a:rPr>
              <a:t>う</a:t>
            </a:r>
            <a:r>
              <a:rPr dirty="0" sz="1600" spc="-5">
                <a:latin typeface="Meiryo UI"/>
                <a:cs typeface="Meiryo UI"/>
              </a:rPr>
              <a:t>な組</a:t>
            </a:r>
            <a:r>
              <a:rPr dirty="0" sz="1600" spc="5">
                <a:latin typeface="Meiryo UI"/>
                <a:cs typeface="Meiryo UI"/>
              </a:rPr>
              <a:t>織</a:t>
            </a:r>
            <a:r>
              <a:rPr dirty="0" sz="1600" spc="-5">
                <a:latin typeface="Meiryo UI"/>
                <a:cs typeface="Meiryo UI"/>
              </a:rPr>
              <a:t>行</a:t>
            </a:r>
            <a:r>
              <a:rPr dirty="0" sz="1600" spc="5">
                <a:latin typeface="Meiryo UI"/>
                <a:cs typeface="Meiryo UI"/>
              </a:rPr>
              <a:t>動</a:t>
            </a:r>
            <a:r>
              <a:rPr dirty="0" sz="1600" spc="-5">
                <a:latin typeface="Meiryo UI"/>
                <a:cs typeface="Meiryo UI"/>
              </a:rPr>
              <a:t>や評</a:t>
            </a:r>
            <a:r>
              <a:rPr dirty="0" sz="1600" spc="5">
                <a:latin typeface="Meiryo UI"/>
                <a:cs typeface="Meiryo UI"/>
              </a:rPr>
              <a:t>価</a:t>
            </a:r>
            <a:r>
              <a:rPr dirty="0" sz="1600">
                <a:latin typeface="Meiryo UI"/>
                <a:cs typeface="Meiryo UI"/>
              </a:rPr>
              <a:t>のあ</a:t>
            </a:r>
            <a:r>
              <a:rPr dirty="0" sz="1600" spc="10">
                <a:latin typeface="Meiryo UI"/>
                <a:cs typeface="Meiryo UI"/>
              </a:rPr>
              <a:t>り</a:t>
            </a:r>
            <a:r>
              <a:rPr dirty="0" sz="1600" spc="5">
                <a:latin typeface="Meiryo UI"/>
                <a:cs typeface="Meiryo UI"/>
              </a:rPr>
              <a:t>方</a:t>
            </a:r>
            <a:r>
              <a:rPr dirty="0" sz="1600" spc="-10">
                <a:latin typeface="Meiryo UI"/>
                <a:cs typeface="Meiryo UI"/>
              </a:rPr>
              <a:t>を</a:t>
            </a:r>
            <a:r>
              <a:rPr dirty="0" sz="1600" spc="-5">
                <a:latin typeface="Meiryo UI"/>
                <a:cs typeface="Meiryo UI"/>
              </a:rPr>
              <a:t>見</a:t>
            </a:r>
            <a:r>
              <a:rPr dirty="0" sz="1600" spc="5">
                <a:latin typeface="Meiryo UI"/>
                <a:cs typeface="Meiryo UI"/>
              </a:rPr>
              <a:t>直し</a:t>
            </a:r>
            <a:r>
              <a:rPr dirty="0" sz="1600" spc="-10">
                <a:latin typeface="Meiryo UI"/>
                <a:cs typeface="Meiryo UI"/>
              </a:rPr>
              <a:t>、</a:t>
            </a:r>
            <a:r>
              <a:rPr dirty="0" sz="1600" spc="5">
                <a:latin typeface="Meiryo UI"/>
                <a:cs typeface="Meiryo UI"/>
              </a:rPr>
              <a:t>挑戦</a:t>
            </a:r>
            <a:r>
              <a:rPr dirty="0" sz="1600" spc="-10">
                <a:latin typeface="Meiryo UI"/>
                <a:cs typeface="Meiryo UI"/>
              </a:rPr>
              <a:t>を</a:t>
            </a:r>
            <a:r>
              <a:rPr dirty="0" sz="1600" spc="-5">
                <a:latin typeface="Meiryo UI"/>
                <a:cs typeface="Meiryo UI"/>
              </a:rPr>
              <a:t>奨</a:t>
            </a:r>
            <a:r>
              <a:rPr dirty="0" sz="1600" spc="5">
                <a:latin typeface="Meiryo UI"/>
                <a:cs typeface="Meiryo UI"/>
              </a:rPr>
              <a:t>励す</a:t>
            </a:r>
            <a:r>
              <a:rPr dirty="0" sz="1600" spc="-10">
                <a:latin typeface="Meiryo UI"/>
                <a:cs typeface="Meiryo UI"/>
              </a:rPr>
              <a:t>る</a:t>
            </a:r>
            <a:r>
              <a:rPr dirty="0" sz="1600" spc="5">
                <a:latin typeface="Meiryo UI"/>
                <a:cs typeface="Meiryo UI"/>
              </a:rPr>
              <a:t>企</a:t>
            </a:r>
            <a:r>
              <a:rPr dirty="0" sz="1600" spc="-5">
                <a:latin typeface="Meiryo UI"/>
                <a:cs typeface="Meiryo UI"/>
              </a:rPr>
              <a:t>業文</a:t>
            </a:r>
            <a:r>
              <a:rPr dirty="0" sz="1600" spc="5">
                <a:latin typeface="Meiryo UI"/>
                <a:cs typeface="Meiryo UI"/>
              </a:rPr>
              <a:t>化</a:t>
            </a:r>
            <a:r>
              <a:rPr dirty="0" sz="1600">
                <a:latin typeface="Meiryo UI"/>
                <a:cs typeface="Meiryo UI"/>
              </a:rPr>
              <a:t>を</a:t>
            </a:r>
            <a:r>
              <a:rPr dirty="0" sz="1600" spc="-5">
                <a:latin typeface="Meiryo UI"/>
                <a:cs typeface="Meiryo UI"/>
              </a:rPr>
              <a:t>構築</a:t>
            </a:r>
            <a:r>
              <a:rPr dirty="0" sz="1600" spc="10">
                <a:latin typeface="Meiryo UI"/>
                <a:cs typeface="Meiryo UI"/>
              </a:rPr>
              <a:t>す</a:t>
            </a:r>
            <a:r>
              <a:rPr dirty="0" sz="1600" spc="-5">
                <a:latin typeface="Meiryo UI"/>
                <a:cs typeface="Meiryo UI"/>
              </a:rPr>
              <a:t>る</a:t>
            </a:r>
            <a:endParaRPr sz="1600">
              <a:latin typeface="Meiryo UI"/>
              <a:cs typeface="Meiryo UI"/>
            </a:endParaRPr>
          </a:p>
          <a:p>
            <a:pPr marL="12700">
              <a:lnSpc>
                <a:spcPts val="2090"/>
              </a:lnSpc>
            </a:pPr>
            <a:r>
              <a:rPr dirty="0" sz="1800" b="1">
                <a:latin typeface="Meiryo UI"/>
                <a:cs typeface="Meiryo UI"/>
              </a:rPr>
              <a:t>＜事例＞</a:t>
            </a:r>
            <a:endParaRPr sz="1800">
              <a:latin typeface="Meiryo UI"/>
              <a:cs typeface="Meiryo UI"/>
            </a:endParaRPr>
          </a:p>
          <a:p>
            <a:pPr marL="355600" marR="5080" indent="-342900">
              <a:lnSpc>
                <a:spcPct val="100000"/>
              </a:lnSpc>
              <a:spcBef>
                <a:spcPts val="640"/>
              </a:spcBef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dirty="0" sz="1600" spc="-5" b="1">
                <a:latin typeface="Meiryo UI"/>
                <a:cs typeface="Meiryo UI"/>
              </a:rPr>
              <a:t>MVV</a:t>
            </a:r>
            <a:r>
              <a:rPr dirty="0" sz="1600" spc="-10" b="1">
                <a:latin typeface="Meiryo UI"/>
                <a:cs typeface="Meiryo UI"/>
              </a:rPr>
              <a:t>の</a:t>
            </a:r>
            <a:r>
              <a:rPr dirty="0" sz="1600" spc="-5" b="1">
                <a:latin typeface="Meiryo UI"/>
                <a:cs typeface="Meiryo UI"/>
              </a:rPr>
              <a:t>実現</a:t>
            </a:r>
            <a:r>
              <a:rPr dirty="0" sz="1600" spc="-10" b="1">
                <a:latin typeface="Meiryo UI"/>
                <a:cs typeface="Meiryo UI"/>
              </a:rPr>
              <a:t>をト</a:t>
            </a:r>
            <a:r>
              <a:rPr dirty="0" sz="1600" spc="5" b="1">
                <a:latin typeface="Meiryo UI"/>
                <a:cs typeface="Meiryo UI"/>
              </a:rPr>
              <a:t>ッ</a:t>
            </a:r>
            <a:r>
              <a:rPr dirty="0" sz="1600" spc="-5" b="1">
                <a:latin typeface="Meiryo UI"/>
                <a:cs typeface="Meiryo UI"/>
              </a:rPr>
              <a:t>プ以</a:t>
            </a:r>
            <a:r>
              <a:rPr dirty="0" sz="1600" spc="5" b="1">
                <a:latin typeface="Meiryo UI"/>
                <a:cs typeface="Meiryo UI"/>
              </a:rPr>
              <a:t>下</a:t>
            </a:r>
            <a:r>
              <a:rPr dirty="0" sz="1600" spc="-5" b="1">
                <a:latin typeface="Meiryo UI"/>
                <a:cs typeface="Meiryo UI"/>
              </a:rPr>
              <a:t>経営</a:t>
            </a:r>
            <a:r>
              <a:rPr dirty="0" sz="1600" spc="5" b="1">
                <a:latin typeface="Meiryo UI"/>
                <a:cs typeface="Meiryo UI"/>
              </a:rPr>
              <a:t>層</a:t>
            </a:r>
            <a:r>
              <a:rPr dirty="0" sz="1600" b="1">
                <a:latin typeface="Meiryo UI"/>
                <a:cs typeface="Meiryo UI"/>
              </a:rPr>
              <a:t>が</a:t>
            </a:r>
            <a:r>
              <a:rPr dirty="0" sz="1600" spc="-5" b="1">
                <a:latin typeface="Meiryo UI"/>
                <a:cs typeface="Meiryo UI"/>
              </a:rPr>
              <a:t>極め</a:t>
            </a:r>
            <a:r>
              <a:rPr dirty="0" sz="1600" spc="5" b="1">
                <a:latin typeface="Meiryo UI"/>
                <a:cs typeface="Meiryo UI"/>
              </a:rPr>
              <a:t>て</a:t>
            </a:r>
            <a:r>
              <a:rPr dirty="0" sz="1600" spc="-5" b="1">
                <a:latin typeface="Meiryo UI"/>
                <a:cs typeface="Meiryo UI"/>
              </a:rPr>
              <a:t>重視</a:t>
            </a:r>
            <a:r>
              <a:rPr dirty="0" sz="1600" spc="-10" b="1">
                <a:latin typeface="Meiryo UI"/>
                <a:cs typeface="Meiryo UI"/>
              </a:rPr>
              <a:t>し</a:t>
            </a:r>
            <a:r>
              <a:rPr dirty="0" sz="1600" b="1">
                <a:latin typeface="Meiryo UI"/>
                <a:cs typeface="Meiryo UI"/>
              </a:rPr>
              <a:t>、</a:t>
            </a:r>
            <a:r>
              <a:rPr dirty="0" sz="1600" spc="5" b="1">
                <a:latin typeface="Meiryo UI"/>
                <a:cs typeface="Meiryo UI"/>
              </a:rPr>
              <a:t>次</a:t>
            </a:r>
            <a:r>
              <a:rPr dirty="0" sz="1600" spc="-5" b="1">
                <a:latin typeface="Meiryo UI"/>
                <a:cs typeface="Meiryo UI"/>
              </a:rPr>
              <a:t>世代幹</a:t>
            </a:r>
            <a:r>
              <a:rPr dirty="0" sz="1600" spc="5" b="1">
                <a:latin typeface="Meiryo UI"/>
                <a:cs typeface="Meiryo UI"/>
              </a:rPr>
              <a:t>部</a:t>
            </a:r>
            <a:r>
              <a:rPr dirty="0" sz="1600" spc="-5" b="1">
                <a:latin typeface="Meiryo UI"/>
                <a:cs typeface="Meiryo UI"/>
              </a:rPr>
              <a:t>選</a:t>
            </a:r>
            <a:r>
              <a:rPr dirty="0" sz="1600" spc="5" b="1">
                <a:latin typeface="Meiryo UI"/>
                <a:cs typeface="Meiryo UI"/>
              </a:rPr>
              <a:t>抜</a:t>
            </a:r>
            <a:r>
              <a:rPr dirty="0" sz="1600" spc="-10" b="1">
                <a:latin typeface="Meiryo UI"/>
                <a:cs typeface="Meiryo UI"/>
              </a:rPr>
              <a:t>・</a:t>
            </a:r>
            <a:r>
              <a:rPr dirty="0" sz="1600" spc="5" b="1">
                <a:latin typeface="Meiryo UI"/>
                <a:cs typeface="Meiryo UI"/>
              </a:rPr>
              <a:t>登</a:t>
            </a:r>
            <a:r>
              <a:rPr dirty="0" sz="1600" spc="-5" b="1">
                <a:latin typeface="Meiryo UI"/>
                <a:cs typeface="Meiryo UI"/>
              </a:rPr>
              <a:t>用時の重要な</a:t>
            </a:r>
            <a:r>
              <a:rPr dirty="0" sz="1600" spc="5" b="1">
                <a:latin typeface="Meiryo UI"/>
                <a:cs typeface="Meiryo UI"/>
              </a:rPr>
              <a:t>基</a:t>
            </a:r>
            <a:r>
              <a:rPr dirty="0" sz="1600" spc="-5" b="1">
                <a:latin typeface="Meiryo UI"/>
                <a:cs typeface="Meiryo UI"/>
              </a:rPr>
              <a:t>準の一</a:t>
            </a:r>
            <a:r>
              <a:rPr dirty="0" sz="1600" b="1">
                <a:latin typeface="Meiryo UI"/>
                <a:cs typeface="Meiryo UI"/>
              </a:rPr>
              <a:t>つ</a:t>
            </a:r>
            <a:r>
              <a:rPr dirty="0" sz="1600" spc="-10" b="1">
                <a:latin typeface="Meiryo UI"/>
                <a:cs typeface="Meiryo UI"/>
              </a:rPr>
              <a:t>として</a:t>
            </a:r>
            <a:r>
              <a:rPr dirty="0" sz="1600" spc="5" b="1">
                <a:latin typeface="Meiryo UI"/>
                <a:cs typeface="Meiryo UI"/>
              </a:rPr>
              <a:t>活</a:t>
            </a:r>
            <a:r>
              <a:rPr dirty="0" sz="1600" spc="-5" b="1">
                <a:latin typeface="Meiryo UI"/>
                <a:cs typeface="Meiryo UI"/>
              </a:rPr>
              <a:t>用。 中途人材</a:t>
            </a:r>
            <a:r>
              <a:rPr dirty="0" sz="1600" spc="-10" b="1">
                <a:latin typeface="Meiryo UI"/>
                <a:cs typeface="Meiryo UI"/>
              </a:rPr>
              <a:t>・</a:t>
            </a:r>
            <a:r>
              <a:rPr dirty="0" sz="1600" spc="-5" b="1">
                <a:latin typeface="Meiryo UI"/>
                <a:cs typeface="Meiryo UI"/>
              </a:rPr>
              <a:t>外国籍社員</a:t>
            </a:r>
            <a:r>
              <a:rPr dirty="0" sz="1600" spc="-10" b="1">
                <a:latin typeface="Meiryo UI"/>
                <a:cs typeface="Meiryo UI"/>
              </a:rPr>
              <a:t>も</a:t>
            </a:r>
            <a:r>
              <a:rPr dirty="0" sz="1600" spc="-5" b="1">
                <a:latin typeface="Meiryo UI"/>
                <a:cs typeface="Meiryo UI"/>
              </a:rPr>
              <a:t>増</a:t>
            </a:r>
            <a:r>
              <a:rPr dirty="0" sz="1600" spc="5" b="1">
                <a:latin typeface="Meiryo UI"/>
                <a:cs typeface="Meiryo UI"/>
              </a:rPr>
              <a:t>え</a:t>
            </a:r>
            <a:r>
              <a:rPr dirty="0" sz="1600" spc="-10" b="1">
                <a:latin typeface="Meiryo UI"/>
                <a:cs typeface="Meiryo UI"/>
              </a:rPr>
              <a:t>て</a:t>
            </a:r>
            <a:r>
              <a:rPr dirty="0" sz="1600" spc="-5" b="1">
                <a:latin typeface="Meiryo UI"/>
                <a:cs typeface="Meiryo UI"/>
              </a:rPr>
              <a:t>くる</a:t>
            </a:r>
            <a:r>
              <a:rPr dirty="0" sz="1600" spc="5" b="1">
                <a:latin typeface="Meiryo UI"/>
                <a:cs typeface="Meiryo UI"/>
              </a:rPr>
              <a:t>中</a:t>
            </a:r>
            <a:r>
              <a:rPr dirty="0" sz="1600" spc="-10" b="1">
                <a:latin typeface="Meiryo UI"/>
                <a:cs typeface="Meiryo UI"/>
              </a:rPr>
              <a:t>、</a:t>
            </a:r>
            <a:r>
              <a:rPr dirty="0" sz="1600" spc="5" b="1">
                <a:latin typeface="Meiryo UI"/>
                <a:cs typeface="Meiryo UI"/>
              </a:rPr>
              <a:t>ワ</a:t>
            </a:r>
            <a:r>
              <a:rPr dirty="0" sz="1600" spc="-10" b="1">
                <a:latin typeface="Meiryo UI"/>
                <a:cs typeface="Meiryo UI"/>
              </a:rPr>
              <a:t>ー</a:t>
            </a:r>
            <a:r>
              <a:rPr dirty="0" sz="1600" spc="-15" b="1">
                <a:latin typeface="Meiryo UI"/>
                <a:cs typeface="Meiryo UI"/>
              </a:rPr>
              <a:t>ク</a:t>
            </a:r>
            <a:r>
              <a:rPr dirty="0" sz="1600" b="1">
                <a:latin typeface="Meiryo UI"/>
                <a:cs typeface="Meiryo UI"/>
              </a:rPr>
              <a:t>シ</a:t>
            </a:r>
            <a:r>
              <a:rPr dirty="0" sz="1600" spc="-5" b="1">
                <a:latin typeface="Meiryo UI"/>
                <a:cs typeface="Meiryo UI"/>
              </a:rPr>
              <a:t>ョ</a:t>
            </a:r>
            <a:r>
              <a:rPr dirty="0" sz="1600" spc="5" b="1">
                <a:latin typeface="Meiryo UI"/>
                <a:cs typeface="Meiryo UI"/>
              </a:rPr>
              <a:t>ッ</a:t>
            </a:r>
            <a:r>
              <a:rPr dirty="0" sz="1600" spc="-5" b="1">
                <a:latin typeface="Meiryo UI"/>
                <a:cs typeface="Meiryo UI"/>
              </a:rPr>
              <a:t>プな</a:t>
            </a:r>
            <a:r>
              <a:rPr dirty="0" sz="1600" spc="5" b="1">
                <a:latin typeface="Meiryo UI"/>
                <a:cs typeface="Meiryo UI"/>
              </a:rPr>
              <a:t>ど</a:t>
            </a:r>
            <a:r>
              <a:rPr dirty="0" sz="1600" spc="-5" b="1">
                <a:latin typeface="Meiryo UI"/>
                <a:cs typeface="Meiryo UI"/>
              </a:rPr>
              <a:t>直接の</a:t>
            </a:r>
            <a:r>
              <a:rPr dirty="0" sz="1600" spc="5" b="1">
                <a:latin typeface="Meiryo UI"/>
                <a:cs typeface="Meiryo UI"/>
              </a:rPr>
              <a:t>対</a:t>
            </a:r>
            <a:r>
              <a:rPr dirty="0" sz="1600" spc="-5" b="1">
                <a:latin typeface="Meiryo UI"/>
                <a:cs typeface="Meiryo UI"/>
              </a:rPr>
              <a:t>話</a:t>
            </a:r>
            <a:r>
              <a:rPr dirty="0" sz="1600" spc="-10" b="1">
                <a:latin typeface="Meiryo UI"/>
                <a:cs typeface="Meiryo UI"/>
              </a:rPr>
              <a:t>を</a:t>
            </a:r>
            <a:r>
              <a:rPr dirty="0" sz="1600" spc="-5" b="1">
                <a:latin typeface="Meiryo UI"/>
                <a:cs typeface="Meiryo UI"/>
              </a:rPr>
              <a:t>通</a:t>
            </a:r>
            <a:r>
              <a:rPr dirty="0" sz="1600" spc="5" b="1">
                <a:latin typeface="Meiryo UI"/>
                <a:cs typeface="Meiryo UI"/>
              </a:rPr>
              <a:t>じ</a:t>
            </a:r>
            <a:r>
              <a:rPr dirty="0" sz="1600" spc="-5" b="1">
                <a:latin typeface="Meiryo UI"/>
                <a:cs typeface="Meiryo UI"/>
              </a:rPr>
              <a:t>た理</a:t>
            </a:r>
            <a:r>
              <a:rPr dirty="0" sz="1600" spc="5" b="1">
                <a:latin typeface="Meiryo UI"/>
                <a:cs typeface="Meiryo UI"/>
              </a:rPr>
              <a:t>解</a:t>
            </a:r>
            <a:r>
              <a:rPr dirty="0" sz="1600" spc="-10" b="1">
                <a:latin typeface="Meiryo UI"/>
                <a:cs typeface="Meiryo UI"/>
              </a:rPr>
              <a:t>・</a:t>
            </a:r>
            <a:r>
              <a:rPr dirty="0" sz="1600" spc="5" b="1">
                <a:latin typeface="Meiryo UI"/>
                <a:cs typeface="Meiryo UI"/>
              </a:rPr>
              <a:t>浸</a:t>
            </a:r>
            <a:r>
              <a:rPr dirty="0" sz="1600" spc="-5" b="1">
                <a:latin typeface="Meiryo UI"/>
                <a:cs typeface="Meiryo UI"/>
              </a:rPr>
              <a:t>透</a:t>
            </a:r>
            <a:r>
              <a:rPr dirty="0" sz="1600" b="1">
                <a:latin typeface="Meiryo UI"/>
                <a:cs typeface="Meiryo UI"/>
              </a:rPr>
              <a:t>も</a:t>
            </a:r>
            <a:r>
              <a:rPr dirty="0" sz="1600" spc="-5" b="1">
                <a:latin typeface="Meiryo UI"/>
                <a:cs typeface="Meiryo UI"/>
              </a:rPr>
              <a:t>促進</a:t>
            </a:r>
            <a:r>
              <a:rPr dirty="0" sz="1600" b="1">
                <a:latin typeface="Meiryo UI"/>
                <a:cs typeface="Meiryo UI"/>
              </a:rPr>
              <a:t>（IT）</a:t>
            </a:r>
            <a:endParaRPr sz="1600">
              <a:latin typeface="Meiryo UI"/>
              <a:cs typeface="Meiryo UI"/>
            </a:endParaRPr>
          </a:p>
          <a:p>
            <a:pPr marL="355600" indent="-343535">
              <a:lnSpc>
                <a:spcPct val="100000"/>
              </a:lnSpc>
              <a:spcBef>
                <a:spcPts val="600"/>
              </a:spcBef>
              <a:buFont typeface="Wingdings"/>
              <a:buChar char=""/>
              <a:tabLst>
                <a:tab pos="354965" algn="l"/>
                <a:tab pos="356235" algn="l"/>
              </a:tabLst>
            </a:pPr>
            <a:r>
              <a:rPr dirty="0" sz="1600" spc="-5" b="1">
                <a:latin typeface="Meiryo UI"/>
                <a:cs typeface="Meiryo UI"/>
              </a:rPr>
              <a:t>自社の</a:t>
            </a:r>
            <a:r>
              <a:rPr dirty="0" sz="1600" b="1">
                <a:latin typeface="Meiryo UI"/>
                <a:cs typeface="Meiryo UI"/>
              </a:rPr>
              <a:t>バ</a:t>
            </a:r>
            <a:r>
              <a:rPr dirty="0" sz="1600" spc="-10" b="1">
                <a:latin typeface="Meiryo UI"/>
                <a:cs typeface="Meiryo UI"/>
              </a:rPr>
              <a:t>リューの浸透のた</a:t>
            </a:r>
            <a:r>
              <a:rPr dirty="0" sz="1600" spc="-5" b="1">
                <a:latin typeface="Meiryo UI"/>
                <a:cs typeface="Meiryo UI"/>
              </a:rPr>
              <a:t>め</a:t>
            </a:r>
            <a:r>
              <a:rPr dirty="0" sz="1600" spc="-10" b="1">
                <a:latin typeface="Meiryo UI"/>
                <a:cs typeface="Meiryo UI"/>
              </a:rPr>
              <a:t>グ</a:t>
            </a:r>
            <a:r>
              <a:rPr dirty="0" sz="1600" b="1">
                <a:latin typeface="Meiryo UI"/>
                <a:cs typeface="Meiryo UI"/>
              </a:rPr>
              <a:t>ロ</a:t>
            </a:r>
            <a:r>
              <a:rPr dirty="0" sz="1600" spc="-10" b="1">
                <a:latin typeface="Meiryo UI"/>
                <a:cs typeface="Meiryo UI"/>
              </a:rPr>
              <a:t>ー</a:t>
            </a:r>
            <a:r>
              <a:rPr dirty="0" sz="1600" b="1">
                <a:latin typeface="Meiryo UI"/>
                <a:cs typeface="Meiryo UI"/>
              </a:rPr>
              <a:t>バ</a:t>
            </a:r>
            <a:r>
              <a:rPr dirty="0" sz="1600" spc="-15" b="1">
                <a:latin typeface="Meiryo UI"/>
                <a:cs typeface="Meiryo UI"/>
              </a:rPr>
              <a:t>ル</a:t>
            </a:r>
            <a:r>
              <a:rPr dirty="0" sz="1600" b="1">
                <a:latin typeface="Meiryo UI"/>
                <a:cs typeface="Meiryo UI"/>
              </a:rPr>
              <a:t>に</a:t>
            </a:r>
            <a:r>
              <a:rPr dirty="0" sz="1600" spc="-5" b="1">
                <a:latin typeface="Meiryo UI"/>
                <a:cs typeface="Meiryo UI"/>
              </a:rPr>
              <a:t>評価</a:t>
            </a:r>
            <a:r>
              <a:rPr dirty="0" sz="1600" spc="5" b="1">
                <a:latin typeface="Meiryo UI"/>
                <a:cs typeface="Meiryo UI"/>
              </a:rPr>
              <a:t>基</a:t>
            </a:r>
            <a:r>
              <a:rPr dirty="0" sz="1600" spc="-5" b="1">
                <a:latin typeface="Meiryo UI"/>
                <a:cs typeface="Meiryo UI"/>
              </a:rPr>
              <a:t>準</a:t>
            </a:r>
            <a:r>
              <a:rPr dirty="0" sz="1600" spc="-10" b="1">
                <a:latin typeface="Meiryo UI"/>
                <a:cs typeface="Meiryo UI"/>
              </a:rPr>
              <a:t>を</a:t>
            </a:r>
            <a:r>
              <a:rPr dirty="0" sz="1600" b="1">
                <a:latin typeface="Meiryo UI"/>
                <a:cs typeface="Meiryo UI"/>
              </a:rPr>
              <a:t>バリュ</a:t>
            </a:r>
            <a:r>
              <a:rPr dirty="0" sz="1600" spc="-10" b="1">
                <a:latin typeface="Meiryo UI"/>
                <a:cs typeface="Meiryo UI"/>
              </a:rPr>
              <a:t>ー</a:t>
            </a:r>
            <a:r>
              <a:rPr dirty="0" sz="1600" spc="10" b="1">
                <a:latin typeface="Meiryo UI"/>
                <a:cs typeface="Meiryo UI"/>
              </a:rPr>
              <a:t>ベ</a:t>
            </a:r>
            <a:r>
              <a:rPr dirty="0" sz="1600" spc="-10" b="1">
                <a:latin typeface="Meiryo UI"/>
                <a:cs typeface="Meiryo UI"/>
              </a:rPr>
              <a:t>ー</a:t>
            </a:r>
            <a:r>
              <a:rPr dirty="0" sz="1600" spc="-5" b="1">
                <a:latin typeface="Meiryo UI"/>
                <a:cs typeface="Meiryo UI"/>
              </a:rPr>
              <a:t>ス</a:t>
            </a:r>
            <a:r>
              <a:rPr dirty="0" sz="1600" spc="5" b="1">
                <a:latin typeface="Meiryo UI"/>
                <a:cs typeface="Meiryo UI"/>
              </a:rPr>
              <a:t>の</a:t>
            </a:r>
            <a:r>
              <a:rPr dirty="0" sz="1600" spc="-10" b="1">
                <a:latin typeface="Meiryo UI"/>
                <a:cs typeface="Meiryo UI"/>
              </a:rPr>
              <a:t>ものに</a:t>
            </a:r>
            <a:r>
              <a:rPr dirty="0" sz="1600" spc="5" b="1">
                <a:latin typeface="Meiryo UI"/>
                <a:cs typeface="Meiryo UI"/>
              </a:rPr>
              <a:t>作</a:t>
            </a:r>
            <a:r>
              <a:rPr dirty="0" sz="1600" spc="-10" b="1">
                <a:latin typeface="Meiryo UI"/>
                <a:cs typeface="Meiryo UI"/>
              </a:rPr>
              <a:t>り</a:t>
            </a:r>
            <a:r>
              <a:rPr dirty="0" sz="1600" spc="5" b="1">
                <a:latin typeface="Meiryo UI"/>
                <a:cs typeface="Meiryo UI"/>
              </a:rPr>
              <a:t>替</a:t>
            </a:r>
            <a:r>
              <a:rPr dirty="0" sz="1600" spc="-10" b="1">
                <a:latin typeface="Meiryo UI"/>
                <a:cs typeface="Meiryo UI"/>
              </a:rPr>
              <a:t>え</a:t>
            </a:r>
            <a:r>
              <a:rPr dirty="0" sz="1600" b="1">
                <a:latin typeface="Meiryo UI"/>
                <a:cs typeface="Meiryo UI"/>
              </a:rPr>
              <a:t>、</a:t>
            </a:r>
            <a:r>
              <a:rPr dirty="0" sz="1600" spc="-5" b="1">
                <a:latin typeface="Meiryo UI"/>
                <a:cs typeface="Meiryo UI"/>
              </a:rPr>
              <a:t>従来</a:t>
            </a:r>
            <a:r>
              <a:rPr dirty="0" sz="1600" b="1">
                <a:latin typeface="Meiryo UI"/>
                <a:cs typeface="Meiryo UI"/>
              </a:rPr>
              <a:t>か</a:t>
            </a:r>
            <a:r>
              <a:rPr dirty="0" sz="1600" spc="-10" b="1">
                <a:latin typeface="Meiryo UI"/>
                <a:cs typeface="Meiryo UI"/>
              </a:rPr>
              <a:t>ら浸</a:t>
            </a:r>
            <a:r>
              <a:rPr dirty="0" sz="1600" spc="5" b="1">
                <a:latin typeface="Meiryo UI"/>
                <a:cs typeface="Meiryo UI"/>
              </a:rPr>
              <a:t>透</a:t>
            </a:r>
            <a:r>
              <a:rPr dirty="0" sz="1600" spc="-10" b="1">
                <a:latin typeface="Meiryo UI"/>
                <a:cs typeface="Meiryo UI"/>
              </a:rPr>
              <a:t>を</a:t>
            </a:r>
            <a:r>
              <a:rPr dirty="0" sz="1600" spc="5" b="1">
                <a:latin typeface="Meiryo UI"/>
                <a:cs typeface="Meiryo UI"/>
              </a:rPr>
              <a:t>図</a:t>
            </a:r>
            <a:r>
              <a:rPr dirty="0" sz="1600" spc="-10" b="1">
                <a:latin typeface="Meiryo UI"/>
                <a:cs typeface="Meiryo UI"/>
              </a:rPr>
              <a:t>っ</a:t>
            </a:r>
            <a:r>
              <a:rPr dirty="0" sz="1600" spc="-5" b="1">
                <a:latin typeface="Meiryo UI"/>
                <a:cs typeface="Meiryo UI"/>
              </a:rPr>
              <a:t>て</a:t>
            </a:r>
            <a:endParaRPr sz="1600">
              <a:latin typeface="Meiryo UI"/>
              <a:cs typeface="Meiryo U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2496" y="6149018"/>
            <a:ext cx="7782559" cy="28321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1600" spc="-10" b="1">
                <a:latin typeface="Meiryo UI"/>
                <a:cs typeface="Meiryo UI"/>
              </a:rPr>
              <a:t>いたミ</a:t>
            </a:r>
            <a:r>
              <a:rPr dirty="0" sz="1600" spc="-5" b="1">
                <a:latin typeface="Meiryo UI"/>
                <a:cs typeface="Meiryo UI"/>
              </a:rPr>
              <a:t>ッ</a:t>
            </a:r>
            <a:r>
              <a:rPr dirty="0" sz="1600" b="1">
                <a:latin typeface="Meiryo UI"/>
                <a:cs typeface="Meiryo UI"/>
              </a:rPr>
              <a:t>シ</a:t>
            </a:r>
            <a:r>
              <a:rPr dirty="0" sz="1600" spc="-5" b="1">
                <a:latin typeface="Meiryo UI"/>
                <a:cs typeface="Meiryo UI"/>
              </a:rPr>
              <a:t>ョ</a:t>
            </a:r>
            <a:r>
              <a:rPr dirty="0" sz="1600" spc="-10" b="1">
                <a:latin typeface="Meiryo UI"/>
                <a:cs typeface="Meiryo UI"/>
              </a:rPr>
              <a:t>ン・ビジョンと</a:t>
            </a:r>
            <a:r>
              <a:rPr dirty="0" sz="1600" spc="-5" b="1">
                <a:latin typeface="Meiryo UI"/>
                <a:cs typeface="Meiryo UI"/>
              </a:rPr>
              <a:t>合</a:t>
            </a:r>
            <a:r>
              <a:rPr dirty="0" sz="1600" spc="-10" b="1">
                <a:latin typeface="Meiryo UI"/>
                <a:cs typeface="Meiryo UI"/>
              </a:rPr>
              <a:t>わ</a:t>
            </a:r>
            <a:r>
              <a:rPr dirty="0" sz="1600" spc="5" b="1">
                <a:latin typeface="Meiryo UI"/>
                <a:cs typeface="Meiryo UI"/>
              </a:rPr>
              <a:t>せ</a:t>
            </a:r>
            <a:r>
              <a:rPr dirty="0" sz="1600" spc="-10" b="1">
                <a:latin typeface="Meiryo UI"/>
                <a:cs typeface="Meiryo UI"/>
              </a:rPr>
              <a:t>て、</a:t>
            </a:r>
            <a:r>
              <a:rPr dirty="0" sz="1600" spc="5" b="1">
                <a:latin typeface="Meiryo UI"/>
                <a:cs typeface="Meiryo UI"/>
              </a:rPr>
              <a:t>従</a:t>
            </a:r>
            <a:r>
              <a:rPr dirty="0" sz="1600" spc="-5" b="1">
                <a:latin typeface="Meiryo UI"/>
                <a:cs typeface="Meiryo UI"/>
              </a:rPr>
              <a:t>業員の</a:t>
            </a:r>
            <a:r>
              <a:rPr dirty="0" sz="1600" spc="10" b="1">
                <a:latin typeface="Meiryo UI"/>
                <a:cs typeface="Meiryo UI"/>
              </a:rPr>
              <a:t>バ</a:t>
            </a:r>
            <a:r>
              <a:rPr dirty="0" sz="1600" spc="-10" b="1">
                <a:latin typeface="Meiryo UI"/>
                <a:cs typeface="Meiryo UI"/>
              </a:rPr>
              <a:t>リ</a:t>
            </a:r>
            <a:r>
              <a:rPr dirty="0" sz="1600" b="1">
                <a:latin typeface="Meiryo UI"/>
                <a:cs typeface="Meiryo UI"/>
              </a:rPr>
              <a:t>ュ</a:t>
            </a:r>
            <a:r>
              <a:rPr dirty="0" sz="1600" spc="-10" b="1">
                <a:latin typeface="Meiryo UI"/>
                <a:cs typeface="Meiryo UI"/>
              </a:rPr>
              <a:t>ー</a:t>
            </a:r>
            <a:r>
              <a:rPr dirty="0" sz="1600" spc="5" b="1">
                <a:latin typeface="Meiryo UI"/>
                <a:cs typeface="Meiryo UI"/>
              </a:rPr>
              <a:t>浸</a:t>
            </a:r>
            <a:r>
              <a:rPr dirty="0" sz="1600" spc="-5" b="1">
                <a:latin typeface="Meiryo UI"/>
                <a:cs typeface="Meiryo UI"/>
              </a:rPr>
              <a:t>透</a:t>
            </a:r>
            <a:r>
              <a:rPr dirty="0" sz="1600" b="1">
                <a:latin typeface="Meiryo UI"/>
                <a:cs typeface="Meiryo UI"/>
              </a:rPr>
              <a:t>、</a:t>
            </a:r>
            <a:r>
              <a:rPr dirty="0" sz="1600" spc="-5" b="1">
                <a:latin typeface="Meiryo UI"/>
                <a:cs typeface="Meiryo UI"/>
              </a:rPr>
              <a:t>行動</a:t>
            </a:r>
            <a:r>
              <a:rPr dirty="0" sz="1600" spc="5" b="1">
                <a:latin typeface="Meiryo UI"/>
                <a:cs typeface="Meiryo UI"/>
              </a:rPr>
              <a:t>変</a:t>
            </a:r>
            <a:r>
              <a:rPr dirty="0" sz="1600" spc="-5" b="1">
                <a:latin typeface="Meiryo UI"/>
                <a:cs typeface="Meiryo UI"/>
              </a:rPr>
              <a:t>革の推進</a:t>
            </a:r>
            <a:r>
              <a:rPr dirty="0" sz="1600" b="1">
                <a:latin typeface="Meiryo UI"/>
                <a:cs typeface="Meiryo UI"/>
              </a:rPr>
              <a:t>に</a:t>
            </a:r>
            <a:r>
              <a:rPr dirty="0" sz="1600" spc="-5" b="1">
                <a:latin typeface="Meiryo UI"/>
                <a:cs typeface="Meiryo UI"/>
              </a:rPr>
              <a:t>活用</a:t>
            </a:r>
            <a:r>
              <a:rPr dirty="0" sz="1600" spc="5" b="1">
                <a:latin typeface="Meiryo UI"/>
                <a:cs typeface="Meiryo UI"/>
              </a:rPr>
              <a:t>（</a:t>
            </a:r>
            <a:r>
              <a:rPr dirty="0" sz="1600" spc="-5" b="1">
                <a:latin typeface="Meiryo UI"/>
                <a:cs typeface="Meiryo UI"/>
              </a:rPr>
              <a:t>製造</a:t>
            </a:r>
            <a:r>
              <a:rPr dirty="0" sz="1600" spc="5" b="1">
                <a:latin typeface="Meiryo UI"/>
                <a:cs typeface="Meiryo UI"/>
              </a:rPr>
              <a:t>業</a:t>
            </a:r>
            <a:r>
              <a:rPr dirty="0" sz="1600" spc="-5" b="1">
                <a:latin typeface="Meiryo UI"/>
                <a:cs typeface="Meiryo UI"/>
              </a:rPr>
              <a:t>）</a:t>
            </a:r>
            <a:endParaRPr sz="1600">
              <a:latin typeface="Meiryo UI"/>
              <a:cs typeface="Meiryo U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349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r>
              <a:rPr dirty="0"/>
              <a:t>18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674886" y="6577860"/>
            <a:ext cx="187325" cy="252095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r>
              <a:rPr dirty="0" sz="1400">
                <a:solidFill>
                  <a:srgbClr val="050505"/>
                </a:solidFill>
                <a:latin typeface="Meiryo UI"/>
                <a:cs typeface="Meiryo UI"/>
              </a:rPr>
              <a:t>1</a:t>
            </a:r>
            <a:endParaRPr sz="1400">
              <a:latin typeface="Meiryo UI"/>
              <a:cs typeface="Meiryo U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3088" y="1012643"/>
            <a:ext cx="8305165" cy="5024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299720" algn="l"/>
              </a:tabLst>
            </a:pPr>
            <a:r>
              <a:rPr dirty="0" u="sng" sz="18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日</a:t>
            </a:r>
            <a:r>
              <a:rPr dirty="0" u="sng" sz="18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本企業</a:t>
            </a:r>
            <a:r>
              <a:rPr dirty="0" u="sng" sz="18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を</a:t>
            </a:r>
            <a:r>
              <a:rPr dirty="0" u="sng" sz="18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取り巻</a:t>
            </a:r>
            <a:r>
              <a:rPr dirty="0" u="sng" sz="18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く</a:t>
            </a:r>
            <a:r>
              <a:rPr dirty="0" u="sng" sz="18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課題</a:t>
            </a:r>
            <a:endParaRPr sz="1800">
              <a:latin typeface="Meiryo UI"/>
              <a:cs typeface="Meiryo UI"/>
            </a:endParaRPr>
          </a:p>
          <a:p>
            <a:pPr marL="299085" marR="5080">
              <a:lnSpc>
                <a:spcPct val="100000"/>
              </a:lnSpc>
            </a:pPr>
            <a:r>
              <a:rPr dirty="0" u="sng" sz="18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グ</a:t>
            </a:r>
            <a:r>
              <a:rPr dirty="0" u="sng" sz="18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ロー</a:t>
            </a:r>
            <a:r>
              <a:rPr dirty="0" u="sng" sz="18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バル競争</a:t>
            </a:r>
            <a:r>
              <a:rPr dirty="0" sz="1800" b="1">
                <a:latin typeface="Meiryo UI"/>
                <a:cs typeface="Meiryo UI"/>
              </a:rPr>
              <a:t>の激化</a:t>
            </a:r>
            <a:r>
              <a:rPr dirty="0" sz="1800" spc="5" b="1">
                <a:latin typeface="Meiryo UI"/>
                <a:cs typeface="Meiryo UI"/>
              </a:rPr>
              <a:t>、</a:t>
            </a:r>
            <a:r>
              <a:rPr dirty="0" u="sng" sz="18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デジタ</a:t>
            </a:r>
            <a:r>
              <a:rPr dirty="0" u="sng" sz="18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ル</a:t>
            </a:r>
            <a:r>
              <a:rPr dirty="0" u="sng" sz="18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化</a:t>
            </a:r>
            <a:r>
              <a:rPr dirty="0" sz="1800" b="1">
                <a:latin typeface="Meiryo UI"/>
                <a:cs typeface="Meiryo UI"/>
              </a:rPr>
              <a:t>の進展</a:t>
            </a:r>
            <a:r>
              <a:rPr dirty="0" sz="1800" spc="-5" b="1">
                <a:latin typeface="Meiryo UI"/>
                <a:cs typeface="Meiryo UI"/>
              </a:rPr>
              <a:t>に</a:t>
            </a:r>
            <a:r>
              <a:rPr dirty="0" sz="1800" b="1">
                <a:latin typeface="Meiryo UI"/>
                <a:cs typeface="Meiryo UI"/>
              </a:rPr>
              <a:t>よ</a:t>
            </a:r>
            <a:r>
              <a:rPr dirty="0" sz="1800" spc="-5" b="1">
                <a:latin typeface="Meiryo UI"/>
                <a:cs typeface="Meiryo UI"/>
              </a:rPr>
              <a:t>っ</a:t>
            </a:r>
            <a:r>
              <a:rPr dirty="0" sz="1800" b="1">
                <a:latin typeface="Meiryo UI"/>
                <a:cs typeface="Meiryo UI"/>
              </a:rPr>
              <a:t>て</a:t>
            </a:r>
            <a:r>
              <a:rPr dirty="0" sz="1800" spc="5" b="1">
                <a:latin typeface="Meiryo UI"/>
                <a:cs typeface="Meiryo UI"/>
              </a:rPr>
              <a:t>、</a:t>
            </a:r>
            <a:r>
              <a:rPr dirty="0" sz="1800" b="1">
                <a:latin typeface="Meiryo UI"/>
                <a:cs typeface="Meiryo UI"/>
              </a:rPr>
              <a:t>日本企業は急速</a:t>
            </a:r>
            <a:r>
              <a:rPr dirty="0" sz="1800" spc="-5" b="1">
                <a:latin typeface="Meiryo UI"/>
                <a:cs typeface="Meiryo UI"/>
              </a:rPr>
              <a:t>か</a:t>
            </a:r>
            <a:r>
              <a:rPr dirty="0" sz="1800" spc="-10" b="1">
                <a:latin typeface="Meiryo UI"/>
                <a:cs typeface="Meiryo UI"/>
              </a:rPr>
              <a:t>つ</a:t>
            </a:r>
            <a:r>
              <a:rPr dirty="0" sz="1800" b="1">
                <a:latin typeface="Meiryo UI"/>
                <a:cs typeface="Meiryo UI"/>
              </a:rPr>
              <a:t>激しい変化 </a:t>
            </a:r>
            <a:r>
              <a:rPr dirty="0" sz="1800" spc="5" b="1">
                <a:latin typeface="Meiryo UI"/>
                <a:cs typeface="Meiryo UI"/>
              </a:rPr>
              <a:t> </a:t>
            </a:r>
            <a:r>
              <a:rPr dirty="0" sz="1800" spc="-5" b="1">
                <a:latin typeface="Meiryo UI"/>
                <a:cs typeface="Meiryo UI"/>
              </a:rPr>
              <a:t>に</a:t>
            </a:r>
            <a:r>
              <a:rPr dirty="0" sz="1800" b="1">
                <a:latin typeface="Meiryo UI"/>
                <a:cs typeface="Meiryo UI"/>
              </a:rPr>
              <a:t>さらさ</a:t>
            </a:r>
            <a:r>
              <a:rPr dirty="0" sz="1800" spc="5" b="1">
                <a:latin typeface="Meiryo UI"/>
                <a:cs typeface="Meiryo UI"/>
              </a:rPr>
              <a:t>れ</a:t>
            </a:r>
            <a:r>
              <a:rPr dirty="0" sz="1800" b="1">
                <a:latin typeface="Meiryo UI"/>
                <a:cs typeface="Meiryo UI"/>
              </a:rPr>
              <a:t>てい</a:t>
            </a:r>
            <a:r>
              <a:rPr dirty="0" sz="1800" spc="-10" b="1">
                <a:latin typeface="Meiryo UI"/>
                <a:cs typeface="Meiryo UI"/>
              </a:rPr>
              <a:t>る</a:t>
            </a:r>
            <a:r>
              <a:rPr dirty="0" sz="1800" b="1">
                <a:latin typeface="Meiryo UI"/>
                <a:cs typeface="Meiryo UI"/>
              </a:rPr>
              <a:t>。さら</a:t>
            </a:r>
            <a:r>
              <a:rPr dirty="0" sz="1800" spc="-10" b="1">
                <a:latin typeface="Meiryo UI"/>
                <a:cs typeface="Meiryo UI"/>
              </a:rPr>
              <a:t>に</a:t>
            </a:r>
            <a:r>
              <a:rPr dirty="0" sz="1800" b="1">
                <a:latin typeface="Meiryo UI"/>
                <a:cs typeface="Meiryo UI"/>
              </a:rPr>
              <a:t>、日本では</a:t>
            </a:r>
            <a:r>
              <a:rPr dirty="0" u="sng" sz="18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少子高齢</a:t>
            </a:r>
            <a:r>
              <a:rPr dirty="0" u="sng" sz="18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化</a:t>
            </a:r>
            <a:r>
              <a:rPr dirty="0" sz="1800" spc="-5" b="1">
                <a:latin typeface="Meiryo UI"/>
                <a:cs typeface="Meiryo UI"/>
              </a:rPr>
              <a:t>が急</a:t>
            </a:r>
            <a:r>
              <a:rPr dirty="0" sz="1800" b="1">
                <a:latin typeface="Meiryo UI"/>
                <a:cs typeface="Meiryo UI"/>
              </a:rPr>
              <a:t>速</a:t>
            </a:r>
            <a:r>
              <a:rPr dirty="0" sz="1800" spc="-5" b="1">
                <a:latin typeface="Meiryo UI"/>
                <a:cs typeface="Meiryo UI"/>
              </a:rPr>
              <a:t>に</a:t>
            </a:r>
            <a:r>
              <a:rPr dirty="0" sz="1800" spc="5" b="1">
                <a:latin typeface="Meiryo UI"/>
                <a:cs typeface="Meiryo UI"/>
              </a:rPr>
              <a:t>すす</a:t>
            </a:r>
            <a:r>
              <a:rPr dirty="0" sz="1800" spc="-10" b="1">
                <a:latin typeface="Meiryo UI"/>
                <a:cs typeface="Meiryo UI"/>
              </a:rPr>
              <a:t>み</a:t>
            </a:r>
            <a:r>
              <a:rPr dirty="0" sz="1800" spc="5" b="1">
                <a:latin typeface="Meiryo UI"/>
                <a:cs typeface="Meiryo UI"/>
              </a:rPr>
              <a:t>、</a:t>
            </a:r>
            <a:r>
              <a:rPr dirty="0" u="sng" sz="18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人手不足</a:t>
            </a:r>
            <a:r>
              <a:rPr dirty="0" sz="1800" spc="-5" b="1">
                <a:latin typeface="Meiryo UI"/>
                <a:cs typeface="Meiryo UI"/>
              </a:rPr>
              <a:t>が</a:t>
            </a:r>
            <a:r>
              <a:rPr dirty="0" sz="1800" b="1">
                <a:latin typeface="Meiryo UI"/>
                <a:cs typeface="Meiryo UI"/>
              </a:rPr>
              <a:t>一層深 </a:t>
            </a:r>
            <a:r>
              <a:rPr dirty="0" sz="1800" spc="5" b="1">
                <a:latin typeface="Meiryo UI"/>
                <a:cs typeface="Meiryo UI"/>
              </a:rPr>
              <a:t> </a:t>
            </a:r>
            <a:r>
              <a:rPr dirty="0" sz="1800" b="1">
                <a:latin typeface="Meiryo UI"/>
                <a:cs typeface="Meiryo UI"/>
              </a:rPr>
              <a:t>刻化してい</a:t>
            </a:r>
            <a:r>
              <a:rPr dirty="0" sz="1800" spc="-5" b="1">
                <a:latin typeface="Meiryo UI"/>
                <a:cs typeface="Meiryo UI"/>
              </a:rPr>
              <a:t>く</a:t>
            </a:r>
            <a:r>
              <a:rPr dirty="0" sz="1800" spc="5" b="1">
                <a:latin typeface="Meiryo UI"/>
                <a:cs typeface="Meiryo UI"/>
              </a:rPr>
              <a:t>。</a:t>
            </a:r>
            <a:r>
              <a:rPr dirty="0" sz="1800" b="1">
                <a:latin typeface="Meiryo UI"/>
                <a:cs typeface="Meiryo UI"/>
              </a:rPr>
              <a:t>既</a:t>
            </a:r>
            <a:r>
              <a:rPr dirty="0" sz="1800" spc="-5" b="1">
                <a:latin typeface="Meiryo UI"/>
                <a:cs typeface="Meiryo UI"/>
              </a:rPr>
              <a:t>に</a:t>
            </a:r>
            <a:r>
              <a:rPr dirty="0" sz="1800" b="1">
                <a:latin typeface="Meiryo UI"/>
                <a:cs typeface="Meiryo UI"/>
              </a:rPr>
              <a:t>「ゲ</a:t>
            </a:r>
            <a:r>
              <a:rPr dirty="0" sz="1800" spc="-5" b="1">
                <a:latin typeface="Meiryo UI"/>
                <a:cs typeface="Meiryo UI"/>
              </a:rPr>
              <a:t>ー</a:t>
            </a:r>
            <a:r>
              <a:rPr dirty="0" sz="1800" b="1">
                <a:latin typeface="Meiryo UI"/>
                <a:cs typeface="Meiryo UI"/>
              </a:rPr>
              <a:t>ムのル</a:t>
            </a:r>
            <a:r>
              <a:rPr dirty="0" sz="1800" spc="-5" b="1">
                <a:latin typeface="Meiryo UI"/>
                <a:cs typeface="Meiryo UI"/>
              </a:rPr>
              <a:t>ー</a:t>
            </a:r>
            <a:r>
              <a:rPr dirty="0" sz="1800" b="1">
                <a:latin typeface="Meiryo UI"/>
                <a:cs typeface="Meiryo UI"/>
              </a:rPr>
              <a:t>ル」は変わ</a:t>
            </a:r>
            <a:r>
              <a:rPr dirty="0" sz="1800" spc="-5" b="1">
                <a:latin typeface="Meiryo UI"/>
                <a:cs typeface="Meiryo UI"/>
              </a:rPr>
              <a:t>っ</a:t>
            </a:r>
            <a:r>
              <a:rPr dirty="0" sz="1800" b="1">
                <a:latin typeface="Meiryo UI"/>
                <a:cs typeface="Meiryo UI"/>
              </a:rPr>
              <a:t>て</a:t>
            </a:r>
            <a:r>
              <a:rPr dirty="0" sz="1800" spc="-20" b="1">
                <a:latin typeface="Meiryo UI"/>
                <a:cs typeface="Meiryo UI"/>
              </a:rPr>
              <a:t>お</a:t>
            </a:r>
            <a:r>
              <a:rPr dirty="0" sz="1800" b="1">
                <a:latin typeface="Meiryo UI"/>
                <a:cs typeface="Meiryo UI"/>
              </a:rPr>
              <a:t>り</a:t>
            </a:r>
            <a:r>
              <a:rPr dirty="0" sz="1800" spc="5" b="1">
                <a:latin typeface="Meiryo UI"/>
                <a:cs typeface="Meiryo UI"/>
              </a:rPr>
              <a:t>、</a:t>
            </a:r>
            <a:r>
              <a:rPr dirty="0" sz="1800" b="1">
                <a:latin typeface="Meiryo UI"/>
                <a:cs typeface="Meiryo UI"/>
              </a:rPr>
              <a:t>これ</a:t>
            </a:r>
            <a:r>
              <a:rPr dirty="0" sz="1800" spc="-10" b="1">
                <a:latin typeface="Meiryo UI"/>
                <a:cs typeface="Meiryo UI"/>
              </a:rPr>
              <a:t>ま</a:t>
            </a:r>
            <a:r>
              <a:rPr dirty="0" sz="1800" spc="-5" b="1">
                <a:latin typeface="Meiryo UI"/>
                <a:cs typeface="Meiryo UI"/>
              </a:rPr>
              <a:t>で</a:t>
            </a:r>
            <a:r>
              <a:rPr dirty="0" sz="1800" b="1">
                <a:latin typeface="Meiryo UI"/>
                <a:cs typeface="Meiryo UI"/>
              </a:rPr>
              <a:t>の「勝ち筋」は通</a:t>
            </a:r>
            <a:r>
              <a:rPr dirty="0" sz="1800" spc="-15" b="1">
                <a:latin typeface="Meiryo UI"/>
                <a:cs typeface="Meiryo UI"/>
              </a:rPr>
              <a:t>用</a:t>
            </a:r>
            <a:r>
              <a:rPr dirty="0" sz="1800" b="1">
                <a:latin typeface="Meiryo UI"/>
                <a:cs typeface="Meiryo UI"/>
              </a:rPr>
              <a:t>し</a:t>
            </a:r>
            <a:r>
              <a:rPr dirty="0" sz="1800" spc="-5" b="1">
                <a:latin typeface="Meiryo UI"/>
                <a:cs typeface="Meiryo UI"/>
              </a:rPr>
              <a:t>な</a:t>
            </a:r>
            <a:r>
              <a:rPr dirty="0" sz="1800" b="1">
                <a:latin typeface="Meiryo UI"/>
                <a:cs typeface="Meiryo UI"/>
              </a:rPr>
              <a:t>い。 </a:t>
            </a:r>
            <a:r>
              <a:rPr dirty="0" u="sng" sz="18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変革</a:t>
            </a:r>
            <a:r>
              <a:rPr dirty="0" u="sng" sz="18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へ</a:t>
            </a:r>
            <a:r>
              <a:rPr dirty="0" u="sng" sz="18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の対応</a:t>
            </a:r>
            <a:r>
              <a:rPr dirty="0" u="sng" sz="18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力</a:t>
            </a:r>
            <a:r>
              <a:rPr dirty="0" sz="1800" spc="-5" b="1">
                <a:latin typeface="Meiryo UI"/>
                <a:cs typeface="Meiryo UI"/>
              </a:rPr>
              <a:t>が</a:t>
            </a:r>
            <a:r>
              <a:rPr dirty="0" sz="1800" b="1">
                <a:latin typeface="Meiryo UI"/>
                <a:cs typeface="Meiryo UI"/>
              </a:rPr>
              <a:t>求められ</a:t>
            </a:r>
            <a:r>
              <a:rPr dirty="0" sz="1800" spc="-10" b="1">
                <a:latin typeface="Meiryo UI"/>
                <a:cs typeface="Meiryo UI"/>
              </a:rPr>
              <a:t>る。</a:t>
            </a:r>
            <a:endParaRPr sz="1800">
              <a:latin typeface="Meiryo UI"/>
              <a:cs typeface="Meiryo U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Meiryo UI"/>
              <a:cs typeface="Meiryo UI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299720" algn="l"/>
              </a:tabLst>
            </a:pPr>
            <a:r>
              <a:rPr dirty="0" u="sng" sz="18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日本型人材マ</a:t>
            </a:r>
            <a:r>
              <a:rPr dirty="0" u="sng" sz="18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ネジ</a:t>
            </a:r>
            <a:r>
              <a:rPr dirty="0" u="sng" sz="18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メ</a:t>
            </a:r>
            <a:r>
              <a:rPr dirty="0" u="sng" sz="18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ン</a:t>
            </a:r>
            <a:r>
              <a:rPr dirty="0" u="sng" sz="18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ト</a:t>
            </a:r>
            <a:r>
              <a:rPr dirty="0" u="sng" sz="18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のアッ</a:t>
            </a:r>
            <a:r>
              <a:rPr dirty="0" u="sng" sz="18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プ</a:t>
            </a:r>
            <a:r>
              <a:rPr dirty="0" u="sng" sz="18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デー</a:t>
            </a:r>
            <a:r>
              <a:rPr dirty="0" u="sng" sz="18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ト</a:t>
            </a:r>
            <a:endParaRPr sz="1800">
              <a:latin typeface="Meiryo UI"/>
              <a:cs typeface="Meiryo UI"/>
            </a:endParaRPr>
          </a:p>
          <a:p>
            <a:pPr marL="299085" marR="154940">
              <a:lnSpc>
                <a:spcPct val="100000"/>
              </a:lnSpc>
            </a:pPr>
            <a:r>
              <a:rPr dirty="0" sz="1800" b="1">
                <a:latin typeface="Meiryo UI"/>
                <a:cs typeface="Meiryo UI"/>
              </a:rPr>
              <a:t>日本企業は、長期安定雇用</a:t>
            </a:r>
            <a:r>
              <a:rPr dirty="0" sz="1800" spc="-5" b="1">
                <a:latin typeface="Meiryo UI"/>
                <a:cs typeface="Meiryo UI"/>
              </a:rPr>
              <a:t>に</a:t>
            </a:r>
            <a:r>
              <a:rPr dirty="0" sz="1800" b="1">
                <a:latin typeface="Meiryo UI"/>
                <a:cs typeface="Meiryo UI"/>
              </a:rPr>
              <a:t>よ</a:t>
            </a:r>
            <a:r>
              <a:rPr dirty="0" sz="1800" spc="-10" b="1">
                <a:latin typeface="Meiryo UI"/>
                <a:cs typeface="Meiryo UI"/>
              </a:rPr>
              <a:t>る</a:t>
            </a:r>
            <a:r>
              <a:rPr dirty="0" sz="1800" b="1">
                <a:latin typeface="Meiryo UI"/>
                <a:cs typeface="Meiryo UI"/>
              </a:rPr>
              <a:t>高い集団的能力</a:t>
            </a:r>
            <a:r>
              <a:rPr dirty="0" sz="1800" spc="-5" b="1">
                <a:latin typeface="Meiryo UI"/>
                <a:cs typeface="Meiryo UI"/>
              </a:rPr>
              <a:t>を</a:t>
            </a:r>
            <a:r>
              <a:rPr dirty="0" sz="1800" b="1">
                <a:latin typeface="Meiryo UI"/>
                <a:cs typeface="Meiryo UI"/>
              </a:rPr>
              <a:t>発揮し、経営競争力</a:t>
            </a:r>
            <a:r>
              <a:rPr dirty="0" sz="1800" spc="-5" b="1">
                <a:latin typeface="Meiryo UI"/>
                <a:cs typeface="Meiryo UI"/>
              </a:rPr>
              <a:t>を</a:t>
            </a:r>
            <a:r>
              <a:rPr dirty="0" sz="1800" b="1">
                <a:latin typeface="Meiryo UI"/>
                <a:cs typeface="Meiryo UI"/>
              </a:rPr>
              <a:t>強化し て</a:t>
            </a:r>
            <a:r>
              <a:rPr dirty="0" sz="1800" spc="-10" b="1">
                <a:latin typeface="Meiryo UI"/>
                <a:cs typeface="Meiryo UI"/>
              </a:rPr>
              <a:t>き</a:t>
            </a:r>
            <a:r>
              <a:rPr dirty="0" sz="1800" spc="-5" b="1">
                <a:latin typeface="Meiryo UI"/>
                <a:cs typeface="Meiryo UI"/>
              </a:rPr>
              <a:t>たが</a:t>
            </a:r>
            <a:r>
              <a:rPr dirty="0" sz="1800" b="1">
                <a:latin typeface="Meiryo UI"/>
                <a:cs typeface="Meiryo UI"/>
              </a:rPr>
              <a:t>、経営</a:t>
            </a:r>
            <a:r>
              <a:rPr dirty="0" sz="1800" spc="-5" b="1">
                <a:latin typeface="Meiryo UI"/>
                <a:cs typeface="Meiryo UI"/>
              </a:rPr>
              <a:t>を</a:t>
            </a:r>
            <a:r>
              <a:rPr dirty="0" sz="1800" b="1">
                <a:latin typeface="Meiryo UI"/>
                <a:cs typeface="Meiryo UI"/>
              </a:rPr>
              <a:t>取り巻</a:t>
            </a:r>
            <a:r>
              <a:rPr dirty="0" sz="1800" spc="-5" b="1">
                <a:latin typeface="Meiryo UI"/>
                <a:cs typeface="Meiryo UI"/>
              </a:rPr>
              <a:t>く</a:t>
            </a:r>
            <a:r>
              <a:rPr dirty="0" sz="1800" b="1">
                <a:latin typeface="Meiryo UI"/>
                <a:cs typeface="Meiryo UI"/>
              </a:rPr>
              <a:t>環境</a:t>
            </a:r>
            <a:r>
              <a:rPr dirty="0" sz="1800" spc="-5" b="1">
                <a:latin typeface="Meiryo UI"/>
                <a:cs typeface="Meiryo UI"/>
              </a:rPr>
              <a:t>が</a:t>
            </a:r>
            <a:r>
              <a:rPr dirty="0" sz="1800" b="1">
                <a:latin typeface="Meiryo UI"/>
                <a:cs typeface="Meiryo UI"/>
              </a:rPr>
              <a:t>不断</a:t>
            </a:r>
            <a:r>
              <a:rPr dirty="0" sz="1800" spc="-5" b="1">
                <a:latin typeface="Meiryo UI"/>
                <a:cs typeface="Meiryo UI"/>
              </a:rPr>
              <a:t>に</a:t>
            </a:r>
            <a:r>
              <a:rPr dirty="0" sz="1800" b="1">
                <a:latin typeface="Meiryo UI"/>
                <a:cs typeface="Meiryo UI"/>
              </a:rPr>
              <a:t>変化してい</a:t>
            </a:r>
            <a:r>
              <a:rPr dirty="0" sz="1800" spc="-5" b="1">
                <a:latin typeface="Meiryo UI"/>
                <a:cs typeface="Meiryo UI"/>
              </a:rPr>
              <a:t>く</a:t>
            </a:r>
            <a:r>
              <a:rPr dirty="0" sz="1800" b="1">
                <a:latin typeface="Meiryo UI"/>
                <a:cs typeface="Meiryo UI"/>
              </a:rPr>
              <a:t>社会</a:t>
            </a:r>
            <a:r>
              <a:rPr dirty="0" sz="1800" spc="-5" b="1">
                <a:latin typeface="Meiryo UI"/>
                <a:cs typeface="Meiryo UI"/>
              </a:rPr>
              <a:t>にお</a:t>
            </a:r>
            <a:r>
              <a:rPr dirty="0" sz="1800" b="1">
                <a:latin typeface="Meiryo UI"/>
                <a:cs typeface="Meiryo UI"/>
              </a:rPr>
              <a:t>いては、その優位性</a:t>
            </a:r>
            <a:r>
              <a:rPr dirty="0" sz="1800" spc="-5" b="1">
                <a:latin typeface="Meiryo UI"/>
                <a:cs typeface="Meiryo UI"/>
              </a:rPr>
              <a:t>が</a:t>
            </a:r>
            <a:r>
              <a:rPr dirty="0" sz="1800" b="1">
                <a:latin typeface="Meiryo UI"/>
                <a:cs typeface="Meiryo UI"/>
              </a:rPr>
              <a:t>相 対的</a:t>
            </a:r>
            <a:r>
              <a:rPr dirty="0" sz="1800" spc="-5" b="1">
                <a:latin typeface="Meiryo UI"/>
                <a:cs typeface="Meiryo UI"/>
              </a:rPr>
              <a:t>に</a:t>
            </a:r>
            <a:r>
              <a:rPr dirty="0" sz="1800" b="1">
                <a:latin typeface="Meiryo UI"/>
                <a:cs typeface="Meiryo UI"/>
              </a:rPr>
              <a:t>低下してい</a:t>
            </a:r>
            <a:r>
              <a:rPr dirty="0" sz="1800" spc="-10" b="1">
                <a:latin typeface="Meiryo UI"/>
                <a:cs typeface="Meiryo UI"/>
              </a:rPr>
              <a:t>る</a:t>
            </a:r>
            <a:r>
              <a:rPr dirty="0" sz="1800" spc="5" b="1">
                <a:latin typeface="Meiryo UI"/>
                <a:cs typeface="Meiryo UI"/>
              </a:rPr>
              <a:t>。</a:t>
            </a:r>
            <a:r>
              <a:rPr dirty="0" u="sng" sz="18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多</a:t>
            </a:r>
            <a:r>
              <a:rPr dirty="0" u="sng" sz="18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様な個人が</a:t>
            </a:r>
            <a:r>
              <a:rPr dirty="0" u="sng" sz="18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活躍</a:t>
            </a:r>
            <a:r>
              <a:rPr dirty="0" u="sng" sz="18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し</a:t>
            </a:r>
            <a:r>
              <a:rPr dirty="0" u="sng" sz="18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、変革</a:t>
            </a:r>
            <a:r>
              <a:rPr dirty="0" u="sng" sz="18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に</a:t>
            </a:r>
            <a:r>
              <a:rPr dirty="0" u="sng" sz="18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対応</a:t>
            </a:r>
            <a:r>
              <a:rPr dirty="0" u="sng" sz="18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す</a:t>
            </a:r>
            <a:r>
              <a:rPr dirty="0" u="sng" sz="18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る</a:t>
            </a:r>
            <a:r>
              <a:rPr dirty="0" u="sng" sz="18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経営</a:t>
            </a:r>
            <a:r>
              <a:rPr dirty="0" sz="1800" spc="-5" b="1">
                <a:latin typeface="Meiryo UI"/>
                <a:cs typeface="Meiryo UI"/>
              </a:rPr>
              <a:t>を</a:t>
            </a:r>
            <a:r>
              <a:rPr dirty="0" sz="1800" b="1">
                <a:latin typeface="Meiryo UI"/>
                <a:cs typeface="Meiryo UI"/>
              </a:rPr>
              <a:t>実</a:t>
            </a:r>
            <a:r>
              <a:rPr dirty="0" sz="1800" spc="-5" b="1">
                <a:latin typeface="Meiryo UI"/>
                <a:cs typeface="Meiryo UI"/>
              </a:rPr>
              <a:t>現</a:t>
            </a:r>
            <a:r>
              <a:rPr dirty="0" sz="1800" spc="5" b="1">
                <a:latin typeface="Meiryo UI"/>
                <a:cs typeface="Meiryo UI"/>
              </a:rPr>
              <a:t>す</a:t>
            </a:r>
            <a:r>
              <a:rPr dirty="0" sz="1800" spc="-10" b="1">
                <a:latin typeface="Meiryo UI"/>
                <a:cs typeface="Meiryo UI"/>
              </a:rPr>
              <a:t>る</a:t>
            </a:r>
            <a:r>
              <a:rPr dirty="0" sz="1800" spc="-5" b="1">
                <a:latin typeface="Meiryo UI"/>
                <a:cs typeface="Meiryo UI"/>
              </a:rPr>
              <a:t>た</a:t>
            </a:r>
            <a:r>
              <a:rPr dirty="0" sz="1800" b="1">
                <a:latin typeface="Meiryo UI"/>
                <a:cs typeface="Meiryo UI"/>
              </a:rPr>
              <a:t>め</a:t>
            </a:r>
            <a:r>
              <a:rPr dirty="0" sz="1800" spc="-5" b="1">
                <a:latin typeface="Meiryo UI"/>
                <a:cs typeface="Meiryo UI"/>
              </a:rPr>
              <a:t>に</a:t>
            </a:r>
            <a:r>
              <a:rPr dirty="0" sz="1800" b="1">
                <a:latin typeface="Meiryo UI"/>
                <a:cs typeface="Meiryo UI"/>
              </a:rPr>
              <a:t>、 </a:t>
            </a:r>
            <a:r>
              <a:rPr dirty="0" u="sng" sz="18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経営トップ自ら</a:t>
            </a:r>
            <a:r>
              <a:rPr dirty="0" u="sng" sz="18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が率</a:t>
            </a:r>
            <a:r>
              <a:rPr dirty="0" u="sng" sz="18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先</a:t>
            </a:r>
            <a:r>
              <a:rPr dirty="0" sz="1800" b="1">
                <a:latin typeface="Meiryo UI"/>
                <a:cs typeface="Meiryo UI"/>
              </a:rPr>
              <a:t>して、</a:t>
            </a:r>
            <a:r>
              <a:rPr dirty="0" u="sng" sz="18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人材マ</a:t>
            </a:r>
            <a:r>
              <a:rPr dirty="0" u="sng" sz="18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ネジ</a:t>
            </a:r>
            <a:r>
              <a:rPr dirty="0" u="sng" sz="18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メ</a:t>
            </a:r>
            <a:r>
              <a:rPr dirty="0" u="sng" sz="18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ン</a:t>
            </a:r>
            <a:r>
              <a:rPr dirty="0" u="sng" sz="18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ト</a:t>
            </a:r>
            <a:r>
              <a:rPr dirty="0" u="sng" sz="18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のアッ</a:t>
            </a:r>
            <a:r>
              <a:rPr dirty="0" u="sng" sz="18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プ</a:t>
            </a:r>
            <a:r>
              <a:rPr dirty="0" u="sng" sz="18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デートや組織文化</a:t>
            </a:r>
            <a:r>
              <a:rPr dirty="0" u="sng" sz="18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の改</a:t>
            </a:r>
            <a:r>
              <a:rPr dirty="0" u="sng" sz="18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革</a:t>
            </a:r>
            <a:r>
              <a:rPr dirty="0" sz="1800" spc="-5" b="1">
                <a:latin typeface="Meiryo UI"/>
                <a:cs typeface="Meiryo UI"/>
              </a:rPr>
              <a:t>に</a:t>
            </a:r>
            <a:r>
              <a:rPr dirty="0" sz="1800" spc="5" b="1">
                <a:latin typeface="Meiryo UI"/>
                <a:cs typeface="Meiryo UI"/>
              </a:rPr>
              <a:t>、</a:t>
            </a:r>
            <a:r>
              <a:rPr dirty="0" u="sng" sz="18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ス</a:t>
            </a:r>
            <a:r>
              <a:rPr dirty="0" u="sng" sz="1800" spc="-36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ピ </a:t>
            </a:r>
            <a:r>
              <a:rPr dirty="0" u="sng" sz="18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ー</a:t>
            </a:r>
            <a:r>
              <a:rPr dirty="0" u="sng" sz="18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ド感</a:t>
            </a:r>
            <a:r>
              <a:rPr dirty="0" sz="1800" spc="-5" b="1">
                <a:latin typeface="Meiryo UI"/>
                <a:cs typeface="Meiryo UI"/>
              </a:rPr>
              <a:t>を</a:t>
            </a:r>
            <a:r>
              <a:rPr dirty="0" sz="1800" b="1">
                <a:latin typeface="Meiryo UI"/>
                <a:cs typeface="Meiryo UI"/>
              </a:rPr>
              <a:t>持</a:t>
            </a:r>
            <a:r>
              <a:rPr dirty="0" sz="1800" spc="-5" b="1">
                <a:latin typeface="Meiryo UI"/>
                <a:cs typeface="Meiryo UI"/>
              </a:rPr>
              <a:t>っ</a:t>
            </a:r>
            <a:r>
              <a:rPr dirty="0" sz="1800" b="1">
                <a:latin typeface="Meiryo UI"/>
                <a:cs typeface="Meiryo UI"/>
              </a:rPr>
              <a:t>て取り組</a:t>
            </a:r>
            <a:r>
              <a:rPr dirty="0" sz="1800" spc="-10" b="1">
                <a:latin typeface="Meiryo UI"/>
                <a:cs typeface="Meiryo UI"/>
              </a:rPr>
              <a:t>ま</a:t>
            </a:r>
            <a:r>
              <a:rPr dirty="0" sz="1800" spc="-5" b="1">
                <a:latin typeface="Meiryo UI"/>
                <a:cs typeface="Meiryo UI"/>
              </a:rPr>
              <a:t>なけ</a:t>
            </a:r>
            <a:r>
              <a:rPr dirty="0" sz="1800" b="1">
                <a:latin typeface="Meiryo UI"/>
                <a:cs typeface="Meiryo UI"/>
              </a:rPr>
              <a:t>れば</a:t>
            </a:r>
            <a:r>
              <a:rPr dirty="0" sz="1800" spc="-5" b="1">
                <a:latin typeface="Meiryo UI"/>
                <a:cs typeface="Meiryo UI"/>
              </a:rPr>
              <a:t>な</a:t>
            </a:r>
            <a:r>
              <a:rPr dirty="0" sz="1800" b="1">
                <a:latin typeface="Meiryo UI"/>
                <a:cs typeface="Meiryo UI"/>
              </a:rPr>
              <a:t>ら</a:t>
            </a:r>
            <a:r>
              <a:rPr dirty="0" sz="1800" spc="-5" b="1">
                <a:latin typeface="Meiryo UI"/>
                <a:cs typeface="Meiryo UI"/>
              </a:rPr>
              <a:t>な</a:t>
            </a:r>
            <a:r>
              <a:rPr dirty="0" sz="1800" b="1">
                <a:latin typeface="Meiryo UI"/>
                <a:cs typeface="Meiryo UI"/>
              </a:rPr>
              <a:t>い。</a:t>
            </a:r>
            <a:endParaRPr sz="1800">
              <a:latin typeface="Meiryo UI"/>
              <a:cs typeface="Meiryo U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Meiryo UI"/>
              <a:cs typeface="Meiryo U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"/>
              <a:tabLst>
                <a:tab pos="299720" algn="l"/>
              </a:tabLst>
            </a:pPr>
            <a:r>
              <a:rPr dirty="0" u="sng" sz="18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経営トップ</a:t>
            </a:r>
            <a:r>
              <a:rPr dirty="0" u="sng" sz="18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か</a:t>
            </a:r>
            <a:r>
              <a:rPr dirty="0" u="sng" sz="18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ら</a:t>
            </a:r>
            <a:r>
              <a:rPr dirty="0" u="sng" sz="18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ス</a:t>
            </a:r>
            <a:r>
              <a:rPr dirty="0" u="sng" sz="18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テークホ</a:t>
            </a:r>
            <a:r>
              <a:rPr dirty="0" u="sng" sz="18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ル</a:t>
            </a:r>
            <a:r>
              <a:rPr dirty="0" u="sng" sz="18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ダーへ</a:t>
            </a:r>
            <a:r>
              <a:rPr dirty="0" u="sng" sz="18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の積極的な発信</a:t>
            </a:r>
            <a:r>
              <a:rPr dirty="0" u="sng" sz="18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と</a:t>
            </a:r>
            <a:r>
              <a:rPr dirty="0" u="sng" sz="18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建設的な対話</a:t>
            </a:r>
            <a:endParaRPr sz="1800">
              <a:latin typeface="Meiryo UI"/>
              <a:cs typeface="Meiryo UI"/>
            </a:endParaRPr>
          </a:p>
          <a:p>
            <a:pPr marL="299085" marR="92075">
              <a:lnSpc>
                <a:spcPct val="100000"/>
              </a:lnSpc>
            </a:pPr>
            <a:r>
              <a:rPr dirty="0" u="sng" sz="18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競争力</a:t>
            </a:r>
            <a:r>
              <a:rPr dirty="0" u="sng" sz="18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の</a:t>
            </a:r>
            <a:r>
              <a:rPr dirty="0" u="sng" sz="18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源泉</a:t>
            </a:r>
            <a:r>
              <a:rPr dirty="0" u="sng" sz="18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は</a:t>
            </a:r>
            <a:r>
              <a:rPr dirty="0" u="sng" sz="18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「人材</a:t>
            </a:r>
            <a:r>
              <a:rPr dirty="0" u="sng" sz="18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」</a:t>
            </a:r>
            <a:r>
              <a:rPr dirty="0" sz="1800" spc="-5" b="1">
                <a:latin typeface="Meiryo UI"/>
                <a:cs typeface="Meiryo UI"/>
              </a:rPr>
              <a:t>であ</a:t>
            </a:r>
            <a:r>
              <a:rPr dirty="0" sz="1800" b="1">
                <a:latin typeface="Meiryo UI"/>
                <a:cs typeface="Meiryo UI"/>
              </a:rPr>
              <a:t>り</a:t>
            </a:r>
            <a:r>
              <a:rPr dirty="0" sz="1800" spc="15" b="1">
                <a:latin typeface="Meiryo UI"/>
                <a:cs typeface="Meiryo UI"/>
              </a:rPr>
              <a:t>、</a:t>
            </a:r>
            <a:r>
              <a:rPr dirty="0" u="sng" sz="18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人材戦略は</a:t>
            </a:r>
            <a:r>
              <a:rPr dirty="0" u="sng" sz="18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経</a:t>
            </a:r>
            <a:r>
              <a:rPr dirty="0" u="sng" sz="18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営戦略</a:t>
            </a:r>
            <a:r>
              <a:rPr dirty="0" sz="1800" b="1">
                <a:latin typeface="Meiryo UI"/>
                <a:cs typeface="Meiryo UI"/>
              </a:rPr>
              <a:t>の中心</a:t>
            </a:r>
            <a:r>
              <a:rPr dirty="0" sz="1800" spc="-15" b="1">
                <a:latin typeface="Meiryo UI"/>
                <a:cs typeface="Meiryo UI"/>
              </a:rPr>
              <a:t>に</a:t>
            </a:r>
            <a:r>
              <a:rPr dirty="0" sz="1800" b="1">
                <a:latin typeface="Meiryo UI"/>
                <a:cs typeface="Meiryo UI"/>
              </a:rPr>
              <a:t>位置づ</a:t>
            </a:r>
            <a:r>
              <a:rPr dirty="0" sz="1800" spc="-5" b="1">
                <a:latin typeface="Meiryo UI"/>
                <a:cs typeface="Meiryo UI"/>
              </a:rPr>
              <a:t>け</a:t>
            </a:r>
            <a:r>
              <a:rPr dirty="0" sz="1800" b="1">
                <a:latin typeface="Meiryo UI"/>
                <a:cs typeface="Meiryo UI"/>
              </a:rPr>
              <a:t>られ</a:t>
            </a:r>
            <a:r>
              <a:rPr dirty="0" sz="1800" spc="5" b="1">
                <a:latin typeface="Meiryo UI"/>
                <a:cs typeface="Meiryo UI"/>
              </a:rPr>
              <a:t>る</a:t>
            </a:r>
            <a:r>
              <a:rPr dirty="0" sz="1800" b="1">
                <a:latin typeface="Meiryo UI"/>
                <a:cs typeface="Meiryo UI"/>
              </a:rPr>
              <a:t>こ</a:t>
            </a:r>
            <a:r>
              <a:rPr dirty="0" sz="1800" spc="-5" b="1">
                <a:latin typeface="Meiryo UI"/>
                <a:cs typeface="Meiryo UI"/>
              </a:rPr>
              <a:t>とを</a:t>
            </a:r>
            <a:r>
              <a:rPr dirty="0" sz="1800" b="1">
                <a:latin typeface="Meiryo UI"/>
                <a:cs typeface="Meiryo UI"/>
              </a:rPr>
              <a:t>、 </a:t>
            </a:r>
            <a:r>
              <a:rPr dirty="0" sz="1800" b="1">
                <a:latin typeface="Meiryo UI"/>
                <a:cs typeface="Meiryo UI"/>
              </a:rPr>
              <a:t>経営トップ</a:t>
            </a:r>
            <a:r>
              <a:rPr dirty="0" sz="1800" spc="5" b="1">
                <a:latin typeface="Meiryo UI"/>
                <a:cs typeface="Meiryo UI"/>
              </a:rPr>
              <a:t>は</a:t>
            </a:r>
            <a:r>
              <a:rPr dirty="0" u="sng" sz="18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再確認</a:t>
            </a:r>
            <a:r>
              <a:rPr dirty="0" sz="1800" b="1">
                <a:latin typeface="Meiryo UI"/>
                <a:cs typeface="Meiryo UI"/>
              </a:rPr>
              <a:t>し、</a:t>
            </a:r>
            <a:r>
              <a:rPr dirty="0" u="sng" sz="18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具体的なア</a:t>
            </a:r>
            <a:r>
              <a:rPr dirty="0" u="sng" sz="18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クシ</a:t>
            </a:r>
            <a:r>
              <a:rPr dirty="0" u="sng" sz="18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ョ</a:t>
            </a:r>
            <a:r>
              <a:rPr dirty="0" u="sng" sz="18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ン</a:t>
            </a:r>
            <a:r>
              <a:rPr dirty="0" sz="1800" spc="-5" b="1">
                <a:latin typeface="Meiryo UI"/>
                <a:cs typeface="Meiryo UI"/>
              </a:rPr>
              <a:t>に</a:t>
            </a:r>
            <a:r>
              <a:rPr dirty="0" sz="1800" b="1">
                <a:latin typeface="Meiryo UI"/>
                <a:cs typeface="Meiryo UI"/>
              </a:rPr>
              <a:t>繋げてい</a:t>
            </a:r>
            <a:r>
              <a:rPr dirty="0" sz="1800" spc="-5" b="1">
                <a:latin typeface="Meiryo UI"/>
                <a:cs typeface="Meiryo UI"/>
              </a:rPr>
              <a:t>く</a:t>
            </a:r>
            <a:r>
              <a:rPr dirty="0" sz="1800" b="1">
                <a:latin typeface="Meiryo UI"/>
                <a:cs typeface="Meiryo UI"/>
              </a:rPr>
              <a:t>こ</a:t>
            </a:r>
            <a:r>
              <a:rPr dirty="0" sz="1800" spc="-5" b="1">
                <a:latin typeface="Meiryo UI"/>
                <a:cs typeface="Meiryo UI"/>
              </a:rPr>
              <a:t>とが</a:t>
            </a:r>
            <a:r>
              <a:rPr dirty="0" sz="1800" b="1">
                <a:latin typeface="Meiryo UI"/>
                <a:cs typeface="Meiryo UI"/>
              </a:rPr>
              <a:t>求められ</a:t>
            </a:r>
            <a:r>
              <a:rPr dirty="0" sz="1800" spc="-10" b="1">
                <a:latin typeface="Meiryo UI"/>
                <a:cs typeface="Meiryo UI"/>
              </a:rPr>
              <a:t>る</a:t>
            </a:r>
            <a:r>
              <a:rPr dirty="0" sz="1800" b="1">
                <a:latin typeface="Meiryo UI"/>
                <a:cs typeface="Meiryo UI"/>
              </a:rPr>
              <a:t>。特</a:t>
            </a:r>
            <a:r>
              <a:rPr dirty="0" sz="1800" spc="-5" b="1">
                <a:latin typeface="Meiryo UI"/>
                <a:cs typeface="Meiryo UI"/>
              </a:rPr>
              <a:t>に</a:t>
            </a:r>
            <a:r>
              <a:rPr dirty="0" sz="1800" b="1">
                <a:latin typeface="Meiryo UI"/>
                <a:cs typeface="Meiryo UI"/>
              </a:rPr>
              <a:t>、経営 </a:t>
            </a:r>
            <a:r>
              <a:rPr dirty="0" sz="1800" spc="-5" b="1">
                <a:latin typeface="Meiryo UI"/>
                <a:cs typeface="Meiryo UI"/>
              </a:rPr>
              <a:t>トッ</a:t>
            </a:r>
            <a:r>
              <a:rPr dirty="0" sz="1800" b="1">
                <a:latin typeface="Meiryo UI"/>
                <a:cs typeface="Meiryo UI"/>
              </a:rPr>
              <a:t>プ</a:t>
            </a:r>
            <a:r>
              <a:rPr dirty="0" sz="1800" spc="5" b="1">
                <a:latin typeface="Meiryo UI"/>
                <a:cs typeface="Meiryo UI"/>
              </a:rPr>
              <a:t>は</a:t>
            </a:r>
            <a:r>
              <a:rPr dirty="0" sz="1800" b="1">
                <a:latin typeface="Meiryo UI"/>
                <a:cs typeface="Meiryo UI"/>
              </a:rPr>
              <a:t>、従業員、資本市場、労働市場等</a:t>
            </a:r>
            <a:r>
              <a:rPr dirty="0" sz="1800" spc="5" b="1">
                <a:latin typeface="Meiryo UI"/>
                <a:cs typeface="Meiryo UI"/>
              </a:rPr>
              <a:t>の</a:t>
            </a:r>
            <a:r>
              <a:rPr dirty="0" sz="1800" spc="-10" b="1">
                <a:latin typeface="Meiryo UI"/>
                <a:cs typeface="Meiryo UI"/>
              </a:rPr>
              <a:t>ス</a:t>
            </a:r>
            <a:r>
              <a:rPr dirty="0" sz="1800" spc="-5" b="1">
                <a:latin typeface="Meiryo UI"/>
                <a:cs typeface="Meiryo UI"/>
              </a:rPr>
              <a:t>テークホ</a:t>
            </a:r>
            <a:r>
              <a:rPr dirty="0" sz="1800" b="1">
                <a:latin typeface="Meiryo UI"/>
                <a:cs typeface="Meiryo UI"/>
              </a:rPr>
              <a:t>ル</a:t>
            </a:r>
            <a:r>
              <a:rPr dirty="0" sz="1800" spc="-5" b="1">
                <a:latin typeface="Meiryo UI"/>
                <a:cs typeface="Meiryo UI"/>
              </a:rPr>
              <a:t>ダーに</a:t>
            </a:r>
            <a:r>
              <a:rPr dirty="0" sz="1800" b="1">
                <a:latin typeface="Meiryo UI"/>
                <a:cs typeface="Meiryo UI"/>
              </a:rPr>
              <a:t>対し</a:t>
            </a:r>
            <a:r>
              <a:rPr dirty="0" sz="1800" spc="5" b="1">
                <a:latin typeface="Meiryo UI"/>
                <a:cs typeface="Meiryo UI"/>
              </a:rPr>
              <a:t>、</a:t>
            </a:r>
            <a:r>
              <a:rPr dirty="0" u="sng" sz="18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人材戦略</a:t>
            </a:r>
            <a:r>
              <a:rPr dirty="0" u="sng" sz="18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を</a:t>
            </a:r>
            <a:r>
              <a:rPr dirty="0" u="sng" sz="18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積</a:t>
            </a:r>
            <a:r>
              <a:rPr dirty="0" u="sng" sz="1800" spc="-3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極 </a:t>
            </a:r>
            <a:r>
              <a:rPr dirty="0" u="sng" sz="18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的</a:t>
            </a:r>
            <a:r>
              <a:rPr dirty="0" u="sng" sz="18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に</a:t>
            </a:r>
            <a:r>
              <a:rPr dirty="0" u="sng" sz="18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「見</a:t>
            </a:r>
            <a:r>
              <a:rPr dirty="0" u="sng" sz="18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え</a:t>
            </a:r>
            <a:r>
              <a:rPr dirty="0" u="sng" sz="18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る</a:t>
            </a:r>
            <a:r>
              <a:rPr dirty="0" u="sng" sz="18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化」し、建設的な対話</a:t>
            </a:r>
            <a:r>
              <a:rPr dirty="0" u="sng" sz="18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を</a:t>
            </a:r>
            <a:r>
              <a:rPr dirty="0" u="sng" sz="18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図</a:t>
            </a:r>
            <a:r>
              <a:rPr dirty="0" u="sng" sz="18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っ</a:t>
            </a:r>
            <a:r>
              <a:rPr dirty="0" u="sng" sz="18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てい</a:t>
            </a:r>
            <a:r>
              <a:rPr dirty="0" u="sng" sz="18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く</a:t>
            </a:r>
            <a:r>
              <a:rPr dirty="0" u="sng" sz="18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必</a:t>
            </a:r>
            <a:r>
              <a:rPr dirty="0" u="sng" sz="18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要</a:t>
            </a:r>
            <a:r>
              <a:rPr dirty="0" sz="1800" spc="-5" b="1">
                <a:latin typeface="Meiryo UI"/>
                <a:cs typeface="Meiryo UI"/>
              </a:rPr>
              <a:t>が</a:t>
            </a:r>
            <a:r>
              <a:rPr dirty="0" sz="1800" b="1">
                <a:latin typeface="Meiryo UI"/>
                <a:cs typeface="Meiryo UI"/>
              </a:rPr>
              <a:t>あ</a:t>
            </a:r>
            <a:r>
              <a:rPr dirty="0" sz="1800" spc="-10" b="1">
                <a:latin typeface="Meiryo UI"/>
                <a:cs typeface="Meiryo UI"/>
              </a:rPr>
              <a:t>る。</a:t>
            </a:r>
            <a:endParaRPr sz="1800">
              <a:latin typeface="Meiryo UI"/>
              <a:cs typeface="Meiryo U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101071"/>
            <a:ext cx="96748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/>
              <a:t>は</a:t>
            </a:r>
            <a:r>
              <a:rPr dirty="0" sz="2400"/>
              <a:t>じめに</a:t>
            </a:r>
            <a:r>
              <a:rPr dirty="0" sz="2400" spc="300"/>
              <a:t> </a:t>
            </a:r>
            <a:r>
              <a:rPr dirty="0" sz="1800"/>
              <a:t>～競争力</a:t>
            </a:r>
            <a:r>
              <a:rPr dirty="0" sz="1800" spc="5"/>
              <a:t>の</a:t>
            </a:r>
            <a:r>
              <a:rPr dirty="0" sz="1800"/>
              <a:t>源泉は「人材」。日本型人材マ</a:t>
            </a:r>
            <a:r>
              <a:rPr dirty="0" sz="1800" spc="-5"/>
              <a:t>ネジ</a:t>
            </a:r>
            <a:r>
              <a:rPr dirty="0" sz="1800" spc="5"/>
              <a:t>メ</a:t>
            </a:r>
            <a:r>
              <a:rPr dirty="0" sz="1800" spc="-10"/>
              <a:t>ン</a:t>
            </a:r>
            <a:r>
              <a:rPr dirty="0" sz="1800" spc="-5"/>
              <a:t>トを</a:t>
            </a:r>
            <a:r>
              <a:rPr dirty="0" sz="1800"/>
              <a:t>アッ</a:t>
            </a:r>
            <a:r>
              <a:rPr dirty="0" sz="1800" spc="5"/>
              <a:t>プ</a:t>
            </a:r>
            <a:r>
              <a:rPr dirty="0" sz="1800" spc="-5"/>
              <a:t>デート</a:t>
            </a:r>
            <a:r>
              <a:rPr dirty="0" sz="1800"/>
              <a:t>し、経営競争力</a:t>
            </a:r>
            <a:r>
              <a:rPr dirty="0" sz="1800" spc="-5"/>
              <a:t>を</a:t>
            </a:r>
            <a:r>
              <a:rPr dirty="0" sz="1800"/>
              <a:t>強化～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3733" y="98869"/>
            <a:ext cx="9629140" cy="824865"/>
            <a:chOff x="153733" y="98869"/>
            <a:chExt cx="9629140" cy="824865"/>
          </a:xfrm>
        </p:grpSpPr>
        <p:sp>
          <p:nvSpPr>
            <p:cNvPr id="3" name="object 3"/>
            <p:cNvSpPr/>
            <p:nvPr/>
          </p:nvSpPr>
          <p:spPr>
            <a:xfrm>
              <a:off x="158495" y="103631"/>
              <a:ext cx="9619615" cy="815340"/>
            </a:xfrm>
            <a:custGeom>
              <a:avLst/>
              <a:gdLst/>
              <a:ahLst/>
              <a:cxnLst/>
              <a:rect l="l" t="t" r="r" b="b"/>
              <a:pathLst>
                <a:path w="9619615" h="815340">
                  <a:moveTo>
                    <a:pt x="9619488" y="0"/>
                  </a:moveTo>
                  <a:lnTo>
                    <a:pt x="0" y="0"/>
                  </a:lnTo>
                  <a:lnTo>
                    <a:pt x="0" y="815339"/>
                  </a:lnTo>
                  <a:lnTo>
                    <a:pt x="9619488" y="815339"/>
                  </a:lnTo>
                  <a:lnTo>
                    <a:pt x="9619488" y="0"/>
                  </a:lnTo>
                  <a:close/>
                </a:path>
              </a:pathLst>
            </a:custGeom>
            <a:solidFill>
              <a:srgbClr val="002C7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58495" y="103631"/>
              <a:ext cx="9619615" cy="815340"/>
            </a:xfrm>
            <a:custGeom>
              <a:avLst/>
              <a:gdLst/>
              <a:ahLst/>
              <a:cxnLst/>
              <a:rect l="l" t="t" r="r" b="b"/>
              <a:pathLst>
                <a:path w="9619615" h="815340">
                  <a:moveTo>
                    <a:pt x="0" y="0"/>
                  </a:moveTo>
                  <a:lnTo>
                    <a:pt x="9619488" y="0"/>
                  </a:lnTo>
                  <a:lnTo>
                    <a:pt x="9619488" y="815339"/>
                  </a:lnTo>
                  <a:lnTo>
                    <a:pt x="0" y="815339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6863" y="136951"/>
            <a:ext cx="907986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31900" marR="5080" indent="-12192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</a:rPr>
              <a:t>方策①：変革や人材育成を担う経営</a:t>
            </a:r>
            <a:r>
              <a:rPr dirty="0" sz="2400" spc="-5">
                <a:solidFill>
                  <a:srgbClr val="FFFFFF"/>
                </a:solidFill>
              </a:rPr>
              <a:t>リー</a:t>
            </a:r>
            <a:r>
              <a:rPr dirty="0" sz="2400">
                <a:solidFill>
                  <a:srgbClr val="FFFFFF"/>
                </a:solidFill>
              </a:rPr>
              <a:t>ダ</a:t>
            </a:r>
            <a:r>
              <a:rPr dirty="0" sz="2400" spc="-5">
                <a:solidFill>
                  <a:srgbClr val="FFFFFF"/>
                </a:solidFill>
              </a:rPr>
              <a:t>ー</a:t>
            </a:r>
            <a:r>
              <a:rPr dirty="0" sz="2400">
                <a:solidFill>
                  <a:srgbClr val="FFFFFF"/>
                </a:solidFill>
              </a:rPr>
              <a:t>、ミド</a:t>
            </a:r>
            <a:r>
              <a:rPr dirty="0" sz="2400" spc="5">
                <a:solidFill>
                  <a:srgbClr val="FFFFFF"/>
                </a:solidFill>
              </a:rPr>
              <a:t>ル</a:t>
            </a:r>
            <a:r>
              <a:rPr dirty="0" sz="2400" spc="-5">
                <a:solidFill>
                  <a:srgbClr val="FFFFFF"/>
                </a:solidFill>
              </a:rPr>
              <a:t>リー</a:t>
            </a:r>
            <a:r>
              <a:rPr dirty="0" sz="2400">
                <a:solidFill>
                  <a:srgbClr val="FFFFFF"/>
                </a:solidFill>
              </a:rPr>
              <a:t>ダ</a:t>
            </a:r>
            <a:r>
              <a:rPr dirty="0" sz="2400" spc="-5">
                <a:solidFill>
                  <a:srgbClr val="FFFFFF"/>
                </a:solidFill>
              </a:rPr>
              <a:t>ー</a:t>
            </a:r>
            <a:r>
              <a:rPr dirty="0" sz="2400" spc="-10">
                <a:solidFill>
                  <a:srgbClr val="FFFFFF"/>
                </a:solidFill>
              </a:rPr>
              <a:t>の</a:t>
            </a:r>
            <a:r>
              <a:rPr dirty="0" sz="2400">
                <a:solidFill>
                  <a:srgbClr val="FFFFFF"/>
                </a:solidFill>
              </a:rPr>
              <a:t>計画的な </a:t>
            </a:r>
            <a:r>
              <a:rPr dirty="0" sz="2400">
                <a:solidFill>
                  <a:srgbClr val="FFFFFF"/>
                </a:solidFill>
              </a:rPr>
              <a:t>育成</a:t>
            </a:r>
            <a:r>
              <a:rPr dirty="0" sz="2400" spc="-5">
                <a:solidFill>
                  <a:srgbClr val="FFFFFF"/>
                </a:solidFill>
              </a:rPr>
              <a:t>・</a:t>
            </a:r>
            <a:r>
              <a:rPr dirty="0" sz="2400">
                <a:solidFill>
                  <a:srgbClr val="FFFFFF"/>
                </a:solidFill>
              </a:rPr>
              <a:t>支援</a:t>
            </a:r>
            <a:endParaRPr sz="2400"/>
          </a:p>
        </p:txBody>
      </p:sp>
      <p:grpSp>
        <p:nvGrpSpPr>
          <p:cNvPr id="6" name="object 6"/>
          <p:cNvGrpSpPr/>
          <p:nvPr/>
        </p:nvGrpSpPr>
        <p:grpSpPr>
          <a:xfrm>
            <a:off x="153923" y="917447"/>
            <a:ext cx="9629140" cy="1435735"/>
            <a:chOff x="153923" y="917447"/>
            <a:chExt cx="9629140" cy="1435735"/>
          </a:xfrm>
        </p:grpSpPr>
        <p:sp>
          <p:nvSpPr>
            <p:cNvPr id="7" name="object 7"/>
            <p:cNvSpPr/>
            <p:nvPr/>
          </p:nvSpPr>
          <p:spPr>
            <a:xfrm>
              <a:off x="158495" y="922019"/>
              <a:ext cx="9619615" cy="1426845"/>
            </a:xfrm>
            <a:custGeom>
              <a:avLst/>
              <a:gdLst/>
              <a:ahLst/>
              <a:cxnLst/>
              <a:rect l="l" t="t" r="r" b="b"/>
              <a:pathLst>
                <a:path w="9619615" h="1426845">
                  <a:moveTo>
                    <a:pt x="9619488" y="0"/>
                  </a:moveTo>
                  <a:lnTo>
                    <a:pt x="0" y="0"/>
                  </a:lnTo>
                  <a:lnTo>
                    <a:pt x="0" y="1426464"/>
                  </a:lnTo>
                  <a:lnTo>
                    <a:pt x="9619488" y="1426464"/>
                  </a:lnTo>
                  <a:lnTo>
                    <a:pt x="9619488" y="0"/>
                  </a:lnTo>
                  <a:close/>
                </a:path>
              </a:pathLst>
            </a:custGeom>
            <a:solidFill>
              <a:srgbClr val="A6E2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58495" y="922019"/>
              <a:ext cx="9619615" cy="1426845"/>
            </a:xfrm>
            <a:custGeom>
              <a:avLst/>
              <a:gdLst/>
              <a:ahLst/>
              <a:cxnLst/>
              <a:rect l="l" t="t" r="r" b="b"/>
              <a:pathLst>
                <a:path w="9619615" h="1426845">
                  <a:moveTo>
                    <a:pt x="0" y="0"/>
                  </a:moveTo>
                  <a:lnTo>
                    <a:pt x="9619488" y="0"/>
                  </a:lnTo>
                  <a:lnTo>
                    <a:pt x="9619488" y="1426464"/>
                  </a:lnTo>
                  <a:lnTo>
                    <a:pt x="0" y="1426464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/>
          <p:nvPr/>
        </p:nvSpPr>
        <p:spPr>
          <a:xfrm>
            <a:off x="163068" y="5289803"/>
            <a:ext cx="9619615" cy="1312545"/>
          </a:xfrm>
          <a:custGeom>
            <a:avLst/>
            <a:gdLst/>
            <a:ahLst/>
            <a:cxnLst/>
            <a:rect l="l" t="t" r="r" b="b"/>
            <a:pathLst>
              <a:path w="9619615" h="1312545">
                <a:moveTo>
                  <a:pt x="9619488" y="0"/>
                </a:moveTo>
                <a:lnTo>
                  <a:pt x="0" y="0"/>
                </a:lnTo>
                <a:lnTo>
                  <a:pt x="0" y="1312164"/>
                </a:lnTo>
                <a:lnTo>
                  <a:pt x="9619488" y="1312164"/>
                </a:lnTo>
                <a:lnTo>
                  <a:pt x="9619488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24986" y="5349999"/>
            <a:ext cx="9290050" cy="83311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Font typeface="Wingdings"/>
              <a:buChar char=""/>
              <a:tabLst>
                <a:tab pos="354965" algn="l"/>
                <a:tab pos="356235" algn="l"/>
              </a:tabLst>
            </a:pPr>
            <a:r>
              <a:rPr dirty="0" sz="1600" spc="-5" b="1">
                <a:latin typeface="Meiryo UI"/>
                <a:cs typeface="Meiryo UI"/>
              </a:rPr>
              <a:t>CEO任用の成否</a:t>
            </a:r>
            <a:r>
              <a:rPr dirty="0" sz="1600" spc="-10" b="1">
                <a:latin typeface="Meiryo UI"/>
                <a:cs typeface="Meiryo UI"/>
              </a:rPr>
              <a:t>が</a:t>
            </a:r>
            <a:r>
              <a:rPr dirty="0" sz="1600" spc="-5" b="1">
                <a:latin typeface="Meiryo UI"/>
                <a:cs typeface="Meiryo UI"/>
              </a:rPr>
              <a:t>企業価値</a:t>
            </a:r>
            <a:r>
              <a:rPr dirty="0" sz="1600" spc="-10" b="1">
                <a:latin typeface="Meiryo UI"/>
                <a:cs typeface="Meiryo UI"/>
              </a:rPr>
              <a:t>にも</a:t>
            </a:r>
            <a:r>
              <a:rPr dirty="0" sz="1600" spc="-5" b="1">
                <a:latin typeface="Meiryo UI"/>
                <a:cs typeface="Meiryo UI"/>
              </a:rPr>
              <a:t>た</a:t>
            </a:r>
            <a:r>
              <a:rPr dirty="0" sz="1600" spc="5" b="1">
                <a:latin typeface="Meiryo UI"/>
                <a:cs typeface="Meiryo UI"/>
              </a:rPr>
              <a:t>ら</a:t>
            </a:r>
            <a:r>
              <a:rPr dirty="0" sz="1600" spc="-10" b="1">
                <a:latin typeface="Meiryo UI"/>
                <a:cs typeface="Meiryo UI"/>
              </a:rPr>
              <a:t>すイン</a:t>
            </a:r>
            <a:r>
              <a:rPr dirty="0" sz="1600" b="1">
                <a:latin typeface="Meiryo UI"/>
                <a:cs typeface="Meiryo UI"/>
              </a:rPr>
              <a:t>パ</a:t>
            </a:r>
            <a:r>
              <a:rPr dirty="0" sz="1600" spc="-15" b="1">
                <a:latin typeface="Meiryo UI"/>
                <a:cs typeface="Meiryo UI"/>
              </a:rPr>
              <a:t>ク</a:t>
            </a:r>
            <a:r>
              <a:rPr dirty="0" sz="1600" spc="-10" b="1">
                <a:latin typeface="Meiryo UI"/>
                <a:cs typeface="Meiryo UI"/>
              </a:rPr>
              <a:t>ト</a:t>
            </a:r>
            <a:r>
              <a:rPr dirty="0" sz="1600" spc="5" b="1">
                <a:latin typeface="Meiryo UI"/>
                <a:cs typeface="Meiryo UI"/>
              </a:rPr>
              <a:t>の</a:t>
            </a:r>
            <a:r>
              <a:rPr dirty="0" sz="1600" spc="-5" b="1">
                <a:latin typeface="Meiryo UI"/>
                <a:cs typeface="Meiryo UI"/>
              </a:rPr>
              <a:t>大</a:t>
            </a:r>
            <a:r>
              <a:rPr dirty="0" sz="1600" b="1">
                <a:latin typeface="Meiryo UI"/>
                <a:cs typeface="Meiryo UI"/>
              </a:rPr>
              <a:t>き</a:t>
            </a:r>
            <a:r>
              <a:rPr dirty="0" sz="1600" spc="-5" b="1">
                <a:latin typeface="Meiryo UI"/>
                <a:cs typeface="Meiryo UI"/>
              </a:rPr>
              <a:t>さ</a:t>
            </a:r>
            <a:r>
              <a:rPr dirty="0" sz="1600" b="1">
                <a:latin typeface="Meiryo UI"/>
                <a:cs typeface="Meiryo UI"/>
              </a:rPr>
              <a:t>を</a:t>
            </a:r>
            <a:r>
              <a:rPr dirty="0" sz="1600" spc="-5" b="1">
                <a:latin typeface="Meiryo UI"/>
                <a:cs typeface="Meiryo UI"/>
              </a:rPr>
              <a:t>認識</a:t>
            </a:r>
            <a:r>
              <a:rPr dirty="0" sz="1600" spc="-10" b="1">
                <a:latin typeface="Meiryo UI"/>
                <a:cs typeface="Meiryo UI"/>
              </a:rPr>
              <a:t>し</a:t>
            </a:r>
            <a:r>
              <a:rPr dirty="0" sz="1600" b="1">
                <a:latin typeface="Meiryo UI"/>
                <a:cs typeface="Meiryo UI"/>
              </a:rPr>
              <a:t>、</a:t>
            </a:r>
            <a:r>
              <a:rPr dirty="0" sz="1600" spc="-5" b="1">
                <a:latin typeface="Meiryo UI"/>
                <a:cs typeface="Meiryo UI"/>
              </a:rPr>
              <a:t>重点</a:t>
            </a:r>
            <a:r>
              <a:rPr dirty="0" sz="1600" spc="5" b="1">
                <a:latin typeface="Meiryo UI"/>
                <a:cs typeface="Meiryo UI"/>
              </a:rPr>
              <a:t>的</a:t>
            </a:r>
            <a:r>
              <a:rPr dirty="0" sz="1600" spc="-10" b="1">
                <a:latin typeface="Meiryo UI"/>
                <a:cs typeface="Meiryo UI"/>
              </a:rPr>
              <a:t>に</a:t>
            </a:r>
            <a:r>
              <a:rPr dirty="0" sz="1600" spc="-5" b="1">
                <a:latin typeface="Meiryo UI"/>
                <a:cs typeface="Meiryo UI"/>
              </a:rPr>
              <a:t>時</a:t>
            </a:r>
            <a:r>
              <a:rPr dirty="0" sz="1600" spc="5" b="1">
                <a:latin typeface="Meiryo UI"/>
                <a:cs typeface="Meiryo UI"/>
              </a:rPr>
              <a:t>間</a:t>
            </a:r>
            <a:r>
              <a:rPr dirty="0" sz="1600" b="1">
                <a:latin typeface="Meiryo UI"/>
                <a:cs typeface="Meiryo UI"/>
              </a:rPr>
              <a:t>と</a:t>
            </a:r>
            <a:r>
              <a:rPr dirty="0" sz="1600" spc="-5" b="1">
                <a:latin typeface="Meiryo UI"/>
                <a:cs typeface="Meiryo UI"/>
              </a:rPr>
              <a:t>費用</a:t>
            </a:r>
            <a:r>
              <a:rPr dirty="0" sz="1600" b="1">
                <a:latin typeface="Meiryo UI"/>
                <a:cs typeface="Meiryo UI"/>
              </a:rPr>
              <a:t>を</a:t>
            </a:r>
            <a:r>
              <a:rPr dirty="0" sz="1600" spc="-5" b="1">
                <a:latin typeface="Meiryo UI"/>
                <a:cs typeface="Meiryo UI"/>
              </a:rPr>
              <a:t>現経</a:t>
            </a:r>
            <a:r>
              <a:rPr dirty="0" sz="1600" spc="5" b="1">
                <a:latin typeface="Meiryo UI"/>
                <a:cs typeface="Meiryo UI"/>
              </a:rPr>
              <a:t>営陣</a:t>
            </a:r>
            <a:r>
              <a:rPr dirty="0" sz="1600" spc="-10" b="1">
                <a:latin typeface="Meiryo UI"/>
                <a:cs typeface="Meiryo UI"/>
              </a:rPr>
              <a:t>が</a:t>
            </a:r>
            <a:r>
              <a:rPr dirty="0" sz="1600" spc="-5" b="1">
                <a:latin typeface="Meiryo UI"/>
                <a:cs typeface="Meiryo UI"/>
              </a:rPr>
              <a:t>費や </a:t>
            </a:r>
            <a:r>
              <a:rPr dirty="0" sz="1600" spc="-10" b="1">
                <a:latin typeface="Meiryo UI"/>
                <a:cs typeface="Meiryo UI"/>
              </a:rPr>
              <a:t>し、</a:t>
            </a:r>
            <a:r>
              <a:rPr dirty="0" sz="1600" spc="-5" b="1">
                <a:latin typeface="Meiryo UI"/>
                <a:cs typeface="Meiryo UI"/>
              </a:rPr>
              <a:t>若手の</a:t>
            </a:r>
            <a:r>
              <a:rPr dirty="0" sz="1600" spc="-15" b="1">
                <a:latin typeface="Meiryo UI"/>
                <a:cs typeface="Meiryo UI"/>
              </a:rPr>
              <a:t>ハ</a:t>
            </a:r>
            <a:r>
              <a:rPr dirty="0" sz="1600" spc="-10" b="1">
                <a:latin typeface="Meiryo UI"/>
                <a:cs typeface="Meiryo UI"/>
              </a:rPr>
              <a:t>イポテン</a:t>
            </a:r>
            <a:r>
              <a:rPr dirty="0" sz="1600" b="1">
                <a:latin typeface="Meiryo UI"/>
                <a:cs typeface="Meiryo UI"/>
              </a:rPr>
              <a:t>シ</a:t>
            </a:r>
            <a:r>
              <a:rPr dirty="0" sz="1600" spc="-5" b="1">
                <a:latin typeface="Meiryo UI"/>
                <a:cs typeface="Meiryo UI"/>
              </a:rPr>
              <a:t>ャ</a:t>
            </a:r>
            <a:r>
              <a:rPr dirty="0" sz="1600" spc="-15" b="1">
                <a:latin typeface="Meiryo UI"/>
                <a:cs typeface="Meiryo UI"/>
              </a:rPr>
              <a:t>ル</a:t>
            </a:r>
            <a:r>
              <a:rPr dirty="0" sz="1600" spc="-5" b="1">
                <a:latin typeface="Meiryo UI"/>
                <a:cs typeface="Meiryo UI"/>
              </a:rPr>
              <a:t>層</a:t>
            </a:r>
            <a:r>
              <a:rPr dirty="0" sz="1600" b="1">
                <a:latin typeface="Meiryo UI"/>
                <a:cs typeface="Meiryo UI"/>
              </a:rPr>
              <a:t>か</a:t>
            </a:r>
            <a:r>
              <a:rPr dirty="0" sz="1600" spc="-10" b="1">
                <a:latin typeface="Meiryo UI"/>
                <a:cs typeface="Meiryo UI"/>
              </a:rPr>
              <a:t>ら</a:t>
            </a:r>
            <a:r>
              <a:rPr dirty="0" sz="1600" spc="-5" b="1">
                <a:latin typeface="Meiryo UI"/>
                <a:cs typeface="Meiryo UI"/>
              </a:rPr>
              <a:t>幹部層ま</a:t>
            </a:r>
            <a:r>
              <a:rPr dirty="0" sz="1600" spc="-10" b="1">
                <a:latin typeface="Meiryo UI"/>
                <a:cs typeface="Meiryo UI"/>
              </a:rPr>
              <a:t>でを</a:t>
            </a:r>
            <a:r>
              <a:rPr dirty="0" sz="1600" spc="-5" b="1">
                <a:latin typeface="Meiryo UI"/>
                <a:cs typeface="Meiryo UI"/>
              </a:rPr>
              <a:t>対象</a:t>
            </a:r>
            <a:r>
              <a:rPr dirty="0" sz="1600" b="1">
                <a:latin typeface="Meiryo UI"/>
                <a:cs typeface="Meiryo UI"/>
              </a:rPr>
              <a:t>に</a:t>
            </a:r>
            <a:r>
              <a:rPr dirty="0" sz="1600" spc="-5" b="1">
                <a:latin typeface="Meiryo UI"/>
                <a:cs typeface="Meiryo UI"/>
              </a:rPr>
              <a:t>次世</a:t>
            </a:r>
            <a:r>
              <a:rPr dirty="0" sz="1600" spc="5" b="1">
                <a:latin typeface="Meiryo UI"/>
                <a:cs typeface="Meiryo UI"/>
              </a:rPr>
              <a:t>代</a:t>
            </a:r>
            <a:r>
              <a:rPr dirty="0" sz="1600" spc="-5" b="1">
                <a:latin typeface="Meiryo UI"/>
                <a:cs typeface="Meiryo UI"/>
              </a:rPr>
              <a:t>経営陣</a:t>
            </a:r>
            <a:r>
              <a:rPr dirty="0" sz="1600" spc="5" b="1">
                <a:latin typeface="Meiryo UI"/>
                <a:cs typeface="Meiryo UI"/>
              </a:rPr>
              <a:t>の</a:t>
            </a:r>
            <a:r>
              <a:rPr dirty="0" sz="1600" spc="-5" b="1">
                <a:latin typeface="Meiryo UI"/>
                <a:cs typeface="Meiryo UI"/>
              </a:rPr>
              <a:t>育成</a:t>
            </a:r>
            <a:r>
              <a:rPr dirty="0" sz="1600" spc="5" b="1">
                <a:latin typeface="Meiryo UI"/>
                <a:cs typeface="Meiryo UI"/>
              </a:rPr>
              <a:t>や</a:t>
            </a:r>
            <a:r>
              <a:rPr dirty="0" sz="1600" spc="-5" b="1">
                <a:latin typeface="Meiryo UI"/>
                <a:cs typeface="Meiryo UI"/>
              </a:rPr>
              <a:t>見</a:t>
            </a:r>
            <a:r>
              <a:rPr dirty="0" sz="1600" spc="5" b="1">
                <a:latin typeface="Meiryo UI"/>
                <a:cs typeface="Meiryo UI"/>
              </a:rPr>
              <a:t>極</a:t>
            </a:r>
            <a:r>
              <a:rPr dirty="0" sz="1600" spc="-5" b="1">
                <a:latin typeface="Meiryo UI"/>
                <a:cs typeface="Meiryo UI"/>
              </a:rPr>
              <a:t>め</a:t>
            </a:r>
            <a:r>
              <a:rPr dirty="0" sz="1600" spc="-10" b="1">
                <a:latin typeface="Meiryo UI"/>
                <a:cs typeface="Meiryo UI"/>
              </a:rPr>
              <a:t>を</a:t>
            </a:r>
            <a:r>
              <a:rPr dirty="0" sz="1600" spc="5" b="1">
                <a:latin typeface="Meiryo UI"/>
                <a:cs typeface="Meiryo UI"/>
              </a:rPr>
              <a:t>実</a:t>
            </a:r>
            <a:r>
              <a:rPr dirty="0" sz="1600" spc="-5" b="1">
                <a:latin typeface="Meiryo UI"/>
                <a:cs typeface="Meiryo UI"/>
              </a:rPr>
              <a:t>施（IT）</a:t>
            </a:r>
            <a:endParaRPr sz="1600">
              <a:latin typeface="Meiryo UI"/>
              <a:cs typeface="Meiryo UI"/>
            </a:endParaRPr>
          </a:p>
          <a:p>
            <a:pPr marL="355600" indent="-343535">
              <a:lnSpc>
                <a:spcPct val="100000"/>
              </a:lnSpc>
              <a:spcBef>
                <a:spcPts val="600"/>
              </a:spcBef>
              <a:buFont typeface="Wingdings"/>
              <a:buChar char=""/>
              <a:tabLst>
                <a:tab pos="354965" algn="l"/>
                <a:tab pos="356235" algn="l"/>
              </a:tabLst>
            </a:pPr>
            <a:r>
              <a:rPr dirty="0" sz="1600" spc="-5" b="1">
                <a:latin typeface="Meiryo UI"/>
                <a:cs typeface="Meiryo UI"/>
              </a:rPr>
              <a:t>組織長</a:t>
            </a:r>
            <a:r>
              <a:rPr dirty="0" sz="1600" spc="-10" b="1">
                <a:latin typeface="Meiryo UI"/>
                <a:cs typeface="Meiryo UI"/>
              </a:rPr>
              <a:t>・</a:t>
            </a:r>
            <a:r>
              <a:rPr dirty="0" sz="1600" spc="-5" b="1">
                <a:latin typeface="Meiryo UI"/>
                <a:cs typeface="Meiryo UI"/>
              </a:rPr>
              <a:t>現場</a:t>
            </a:r>
            <a:r>
              <a:rPr dirty="0" sz="1600" spc="-10" b="1">
                <a:latin typeface="Meiryo UI"/>
                <a:cs typeface="Meiryo UI"/>
              </a:rPr>
              <a:t>マ</a:t>
            </a:r>
            <a:r>
              <a:rPr dirty="0" sz="1600" spc="-5" b="1">
                <a:latin typeface="Meiryo UI"/>
                <a:cs typeface="Meiryo UI"/>
              </a:rPr>
              <a:t>ネジャ</a:t>
            </a:r>
            <a:r>
              <a:rPr dirty="0" sz="1600" spc="-10" b="1">
                <a:latin typeface="Meiryo UI"/>
                <a:cs typeface="Meiryo UI"/>
              </a:rPr>
              <a:t>ーの役割を</a:t>
            </a:r>
            <a:r>
              <a:rPr dirty="0" sz="1600" spc="5" b="1">
                <a:latin typeface="Meiryo UI"/>
                <a:cs typeface="Meiryo UI"/>
              </a:rPr>
              <a:t>重</a:t>
            </a:r>
            <a:r>
              <a:rPr dirty="0" sz="1600" spc="-5" b="1">
                <a:latin typeface="Meiryo UI"/>
                <a:cs typeface="Meiryo UI"/>
              </a:rPr>
              <a:t>視</a:t>
            </a:r>
            <a:r>
              <a:rPr dirty="0" sz="1600" spc="-10" b="1">
                <a:latin typeface="Meiryo UI"/>
                <a:cs typeface="Meiryo UI"/>
              </a:rPr>
              <a:t>し、</a:t>
            </a:r>
            <a:r>
              <a:rPr dirty="0" sz="1600" spc="5" b="1">
                <a:latin typeface="Meiryo UI"/>
                <a:cs typeface="Meiryo UI"/>
              </a:rPr>
              <a:t>権</a:t>
            </a:r>
            <a:r>
              <a:rPr dirty="0" sz="1600" spc="-5" b="1">
                <a:latin typeface="Meiryo UI"/>
                <a:cs typeface="Meiryo UI"/>
              </a:rPr>
              <a:t>限委</a:t>
            </a:r>
            <a:r>
              <a:rPr dirty="0" sz="1600" spc="5" b="1">
                <a:latin typeface="Meiryo UI"/>
                <a:cs typeface="Meiryo UI"/>
              </a:rPr>
              <a:t>譲</a:t>
            </a:r>
            <a:r>
              <a:rPr dirty="0" sz="1600" spc="-5" b="1">
                <a:latin typeface="Meiryo UI"/>
                <a:cs typeface="Meiryo UI"/>
              </a:rPr>
              <a:t>や</a:t>
            </a:r>
            <a:r>
              <a:rPr dirty="0" sz="1600" spc="5" b="1">
                <a:latin typeface="Meiryo UI"/>
                <a:cs typeface="Meiryo UI"/>
              </a:rPr>
              <a:t>支</a:t>
            </a:r>
            <a:r>
              <a:rPr dirty="0" sz="1600" spc="-5" b="1">
                <a:latin typeface="Meiryo UI"/>
                <a:cs typeface="Meiryo UI"/>
              </a:rPr>
              <a:t>援</a:t>
            </a:r>
            <a:r>
              <a:rPr dirty="0" sz="1600" spc="-10" b="1">
                <a:latin typeface="Meiryo UI"/>
                <a:cs typeface="Meiryo UI"/>
              </a:rPr>
              <a:t>を</a:t>
            </a:r>
            <a:r>
              <a:rPr dirty="0" sz="1600" spc="-5" b="1">
                <a:latin typeface="Meiryo UI"/>
                <a:cs typeface="Meiryo UI"/>
              </a:rPr>
              <a:t>通</a:t>
            </a:r>
            <a:r>
              <a:rPr dirty="0" sz="1600" spc="5" b="1">
                <a:latin typeface="Meiryo UI"/>
                <a:cs typeface="Meiryo UI"/>
              </a:rPr>
              <a:t>じ</a:t>
            </a:r>
            <a:r>
              <a:rPr dirty="0" sz="1600" spc="-5" b="1">
                <a:latin typeface="Meiryo UI"/>
                <a:cs typeface="Meiryo UI"/>
              </a:rPr>
              <a:t>た現</a:t>
            </a:r>
            <a:r>
              <a:rPr dirty="0" sz="1600" spc="5" b="1">
                <a:latin typeface="Meiryo UI"/>
                <a:cs typeface="Meiryo UI"/>
              </a:rPr>
              <a:t>場</a:t>
            </a:r>
            <a:r>
              <a:rPr dirty="0" sz="1600" spc="-5" b="1">
                <a:latin typeface="Meiryo UI"/>
                <a:cs typeface="Meiryo UI"/>
              </a:rPr>
              <a:t>主導の</a:t>
            </a:r>
            <a:r>
              <a:rPr dirty="0" sz="1600" spc="5" b="1">
                <a:latin typeface="Meiryo UI"/>
                <a:cs typeface="Meiryo UI"/>
              </a:rPr>
              <a:t>人</a:t>
            </a:r>
            <a:r>
              <a:rPr dirty="0" sz="1600" spc="-5" b="1">
                <a:latin typeface="Meiryo UI"/>
                <a:cs typeface="Meiryo UI"/>
              </a:rPr>
              <a:t>事問</a:t>
            </a:r>
            <a:r>
              <a:rPr dirty="0" sz="1600" spc="5" b="1">
                <a:latin typeface="Meiryo UI"/>
                <a:cs typeface="Meiryo UI"/>
              </a:rPr>
              <a:t>題</a:t>
            </a:r>
            <a:r>
              <a:rPr dirty="0" sz="1600" spc="-5" b="1">
                <a:latin typeface="Meiryo UI"/>
                <a:cs typeface="Meiryo UI"/>
              </a:rPr>
              <a:t>解決</a:t>
            </a:r>
            <a:r>
              <a:rPr dirty="0" sz="1600" b="1">
                <a:latin typeface="Meiryo UI"/>
                <a:cs typeface="Meiryo UI"/>
              </a:rPr>
              <a:t>を</a:t>
            </a:r>
            <a:r>
              <a:rPr dirty="0" sz="1600" spc="-5" b="1">
                <a:latin typeface="Meiryo UI"/>
                <a:cs typeface="Meiryo UI"/>
              </a:rPr>
              <a:t>促</a:t>
            </a:r>
            <a:r>
              <a:rPr dirty="0" sz="1600" spc="5" b="1">
                <a:latin typeface="Meiryo UI"/>
                <a:cs typeface="Meiryo UI"/>
              </a:rPr>
              <a:t>す</a:t>
            </a:r>
            <a:r>
              <a:rPr dirty="0" sz="1600" spc="-10" b="1">
                <a:latin typeface="Meiryo UI"/>
                <a:cs typeface="Meiryo UI"/>
              </a:rPr>
              <a:t>た</a:t>
            </a:r>
            <a:r>
              <a:rPr dirty="0" sz="1600" spc="5" b="1">
                <a:latin typeface="Meiryo UI"/>
                <a:cs typeface="Meiryo UI"/>
              </a:rPr>
              <a:t>め</a:t>
            </a:r>
            <a:r>
              <a:rPr dirty="0" sz="1600" spc="-10" b="1">
                <a:latin typeface="Meiryo UI"/>
                <a:cs typeface="Meiryo UI"/>
              </a:rPr>
              <a:t>、</a:t>
            </a:r>
            <a:r>
              <a:rPr dirty="0" sz="1600" spc="-5" b="1">
                <a:latin typeface="Meiryo UI"/>
                <a:cs typeface="Meiryo UI"/>
              </a:rPr>
              <a:t>社</a:t>
            </a:r>
            <a:endParaRPr sz="1600">
              <a:latin typeface="Meiryo UI"/>
              <a:cs typeface="Meiryo U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7941" y="6145553"/>
            <a:ext cx="6607809" cy="28321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1600" spc="-5" b="1">
                <a:latin typeface="Meiryo UI"/>
                <a:cs typeface="Meiryo UI"/>
              </a:rPr>
              <a:t>内IT</a:t>
            </a:r>
            <a:r>
              <a:rPr dirty="0" sz="1600" b="1">
                <a:latin typeface="Meiryo UI"/>
                <a:cs typeface="Meiryo UI"/>
              </a:rPr>
              <a:t>シ</a:t>
            </a:r>
            <a:r>
              <a:rPr dirty="0" sz="1600" spc="-5" b="1">
                <a:latin typeface="Meiryo UI"/>
                <a:cs typeface="Meiryo UI"/>
              </a:rPr>
              <a:t>ス</a:t>
            </a:r>
            <a:r>
              <a:rPr dirty="0" sz="1600" spc="-10" b="1">
                <a:latin typeface="Meiryo UI"/>
                <a:cs typeface="Meiryo UI"/>
              </a:rPr>
              <a:t>テ</a:t>
            </a:r>
            <a:r>
              <a:rPr dirty="0" sz="1600" spc="-5" b="1">
                <a:latin typeface="Meiryo UI"/>
                <a:cs typeface="Meiryo UI"/>
              </a:rPr>
              <a:t>ム刷新や人事部門のビジ</a:t>
            </a:r>
            <a:r>
              <a:rPr dirty="0" sz="1600" spc="-10" b="1">
                <a:latin typeface="Meiryo UI"/>
                <a:cs typeface="Meiryo UI"/>
              </a:rPr>
              <a:t>ネ</a:t>
            </a:r>
            <a:r>
              <a:rPr dirty="0" sz="1600" b="1">
                <a:latin typeface="Meiryo UI"/>
                <a:cs typeface="Meiryo UI"/>
              </a:rPr>
              <a:t>スパ</a:t>
            </a:r>
            <a:r>
              <a:rPr dirty="0" sz="1600" spc="-10" b="1">
                <a:latin typeface="Meiryo UI"/>
                <a:cs typeface="Meiryo UI"/>
              </a:rPr>
              <a:t>ート</a:t>
            </a:r>
            <a:r>
              <a:rPr dirty="0" sz="1600" b="1">
                <a:latin typeface="Meiryo UI"/>
                <a:cs typeface="Meiryo UI"/>
              </a:rPr>
              <a:t>ナ</a:t>
            </a:r>
            <a:r>
              <a:rPr dirty="0" sz="1600" spc="-10" b="1">
                <a:latin typeface="Meiryo UI"/>
                <a:cs typeface="Meiryo UI"/>
              </a:rPr>
              <a:t>ー</a:t>
            </a:r>
            <a:r>
              <a:rPr dirty="0" sz="1600" spc="5" b="1">
                <a:latin typeface="Meiryo UI"/>
                <a:cs typeface="Meiryo UI"/>
              </a:rPr>
              <a:t>機</a:t>
            </a:r>
            <a:r>
              <a:rPr dirty="0" sz="1600" spc="-5" b="1">
                <a:latin typeface="Meiryo UI"/>
                <a:cs typeface="Meiryo UI"/>
              </a:rPr>
              <a:t>能強</a:t>
            </a:r>
            <a:r>
              <a:rPr dirty="0" sz="1600" spc="5" b="1">
                <a:latin typeface="Meiryo UI"/>
                <a:cs typeface="Meiryo UI"/>
              </a:rPr>
              <a:t>化</a:t>
            </a:r>
            <a:r>
              <a:rPr dirty="0" sz="1600" spc="-10" b="1">
                <a:latin typeface="Meiryo UI"/>
                <a:cs typeface="Meiryo UI"/>
              </a:rPr>
              <a:t>を</a:t>
            </a:r>
            <a:r>
              <a:rPr dirty="0" sz="1600" spc="-5" b="1">
                <a:latin typeface="Meiryo UI"/>
                <a:cs typeface="Meiryo UI"/>
              </a:rPr>
              <a:t>実</a:t>
            </a:r>
            <a:r>
              <a:rPr dirty="0" sz="1600" spc="5" b="1">
                <a:latin typeface="Meiryo UI"/>
                <a:cs typeface="Meiryo UI"/>
              </a:rPr>
              <a:t>行</a:t>
            </a:r>
            <a:r>
              <a:rPr dirty="0" sz="1600" spc="-5" b="1">
                <a:latin typeface="Meiryo UI"/>
                <a:cs typeface="Meiryo UI"/>
              </a:rPr>
              <a:t>（製</a:t>
            </a:r>
            <a:r>
              <a:rPr dirty="0" sz="1600" spc="5" b="1">
                <a:latin typeface="Meiryo UI"/>
                <a:cs typeface="Meiryo UI"/>
              </a:rPr>
              <a:t>造</a:t>
            </a:r>
            <a:r>
              <a:rPr dirty="0" sz="1600" spc="-5" b="1">
                <a:latin typeface="Meiryo UI"/>
                <a:cs typeface="Meiryo UI"/>
              </a:rPr>
              <a:t>業）</a:t>
            </a:r>
            <a:endParaRPr sz="1600">
              <a:latin typeface="Meiryo UI"/>
              <a:cs typeface="Meiryo U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349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r>
              <a:rPr dirty="0"/>
              <a:t>19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81643" y="981091"/>
            <a:ext cx="9295130" cy="405955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Meiryo UI"/>
                <a:cs typeface="Meiryo UI"/>
              </a:rPr>
              <a:t>☑ 内部公平性を重視</a:t>
            </a:r>
            <a:r>
              <a:rPr dirty="0" sz="2000" spc="-5" b="1">
                <a:latin typeface="Meiryo UI"/>
                <a:cs typeface="Meiryo UI"/>
              </a:rPr>
              <a:t>し</a:t>
            </a:r>
            <a:r>
              <a:rPr dirty="0" sz="2000" spc="-10" b="1">
                <a:latin typeface="Meiryo UI"/>
                <a:cs typeface="Meiryo UI"/>
              </a:rPr>
              <a:t>た</a:t>
            </a:r>
            <a:r>
              <a:rPr dirty="0" sz="2000" spc="5" b="1">
                <a:latin typeface="Meiryo UI"/>
                <a:cs typeface="Meiryo UI"/>
              </a:rPr>
              <a:t>「</a:t>
            </a:r>
            <a:r>
              <a:rPr dirty="0" sz="2000" b="1">
                <a:latin typeface="Meiryo UI"/>
                <a:cs typeface="Meiryo UI"/>
              </a:rPr>
              <a:t>横</a:t>
            </a:r>
            <a:r>
              <a:rPr dirty="0" sz="2000" spc="-15" b="1">
                <a:latin typeface="Meiryo UI"/>
                <a:cs typeface="Meiryo UI"/>
              </a:rPr>
              <a:t>並</a:t>
            </a:r>
            <a:r>
              <a:rPr dirty="0" sz="2000" b="1">
                <a:latin typeface="Meiryo UI"/>
                <a:cs typeface="Meiryo UI"/>
              </a:rPr>
              <a:t>び</a:t>
            </a:r>
            <a:r>
              <a:rPr dirty="0" sz="2000" spc="-15" b="1">
                <a:latin typeface="Meiryo UI"/>
                <a:cs typeface="Meiryo UI"/>
              </a:rPr>
              <a:t>方</a:t>
            </a:r>
            <a:r>
              <a:rPr dirty="0" sz="2000" b="1">
                <a:latin typeface="Meiryo UI"/>
                <a:cs typeface="Meiryo UI"/>
              </a:rPr>
              <a:t>式</a:t>
            </a:r>
            <a:r>
              <a:rPr dirty="0" sz="2000" spc="-10" b="1">
                <a:latin typeface="Meiryo UI"/>
                <a:cs typeface="Meiryo UI"/>
              </a:rPr>
              <a:t>」</a:t>
            </a:r>
            <a:r>
              <a:rPr dirty="0" sz="2000" spc="-5" b="1">
                <a:latin typeface="Meiryo UI"/>
                <a:cs typeface="Meiryo UI"/>
              </a:rPr>
              <a:t>で経</a:t>
            </a:r>
            <a:r>
              <a:rPr dirty="0" sz="2000" spc="-15" b="1">
                <a:latin typeface="Meiryo UI"/>
                <a:cs typeface="Meiryo UI"/>
              </a:rPr>
              <a:t>営</a:t>
            </a:r>
            <a:r>
              <a:rPr dirty="0" sz="2000" spc="-5" b="1">
                <a:latin typeface="Meiryo UI"/>
                <a:cs typeface="Meiryo UI"/>
              </a:rPr>
              <a:t>リー</a:t>
            </a:r>
            <a:r>
              <a:rPr dirty="0" sz="2000" spc="-15" b="1">
                <a:latin typeface="Meiryo UI"/>
                <a:cs typeface="Meiryo UI"/>
              </a:rPr>
              <a:t>ダ</a:t>
            </a:r>
            <a:r>
              <a:rPr dirty="0" sz="2000" spc="-5" b="1">
                <a:latin typeface="Meiryo UI"/>
                <a:cs typeface="Meiryo UI"/>
              </a:rPr>
              <a:t>ー</a:t>
            </a:r>
            <a:r>
              <a:rPr dirty="0" sz="2000" b="1">
                <a:latin typeface="Meiryo UI"/>
                <a:cs typeface="Meiryo UI"/>
              </a:rPr>
              <a:t>を</a:t>
            </a:r>
            <a:r>
              <a:rPr dirty="0" sz="2000" spc="-15" b="1">
                <a:latin typeface="Meiryo UI"/>
                <a:cs typeface="Meiryo UI"/>
              </a:rPr>
              <a:t>育</a:t>
            </a:r>
            <a:r>
              <a:rPr dirty="0" sz="2000" b="1">
                <a:latin typeface="Meiryo UI"/>
                <a:cs typeface="Meiryo UI"/>
              </a:rPr>
              <a:t>成す</a:t>
            </a:r>
            <a:r>
              <a:rPr dirty="0" sz="2000" spc="-5" b="1">
                <a:latin typeface="Meiryo UI"/>
                <a:cs typeface="Meiryo UI"/>
              </a:rPr>
              <a:t>るので</a:t>
            </a:r>
            <a:r>
              <a:rPr dirty="0" sz="2000" b="1">
                <a:latin typeface="Meiryo UI"/>
                <a:cs typeface="Meiryo UI"/>
              </a:rPr>
              <a:t>は</a:t>
            </a:r>
            <a:r>
              <a:rPr dirty="0" sz="2000" spc="-5" b="1">
                <a:latin typeface="Meiryo UI"/>
                <a:cs typeface="Meiryo UI"/>
              </a:rPr>
              <a:t>な</a:t>
            </a:r>
            <a:r>
              <a:rPr dirty="0" sz="2000" b="1">
                <a:latin typeface="Meiryo UI"/>
                <a:cs typeface="Meiryo UI"/>
              </a:rPr>
              <a:t>く</a:t>
            </a:r>
            <a:r>
              <a:rPr dirty="0" sz="2000" spc="-15" b="1">
                <a:latin typeface="Meiryo UI"/>
                <a:cs typeface="Meiryo UI"/>
              </a:rPr>
              <a:t>、</a:t>
            </a:r>
            <a:r>
              <a:rPr dirty="0" sz="2000" b="1">
                <a:latin typeface="Meiryo UI"/>
                <a:cs typeface="Meiryo UI"/>
              </a:rPr>
              <a:t>トップ</a:t>
            </a:r>
            <a:endParaRPr sz="2000">
              <a:latin typeface="Meiryo UI"/>
              <a:cs typeface="Meiryo UI"/>
            </a:endParaRPr>
          </a:p>
          <a:p>
            <a:pPr marL="387350">
              <a:lnSpc>
                <a:spcPct val="100000"/>
              </a:lnSpc>
            </a:pPr>
            <a:r>
              <a:rPr dirty="0" sz="2000" b="1">
                <a:latin typeface="Meiryo UI"/>
                <a:cs typeface="Meiryo UI"/>
              </a:rPr>
              <a:t>アジ</a:t>
            </a:r>
            <a:r>
              <a:rPr dirty="0" sz="2000" spc="-5" b="1">
                <a:latin typeface="Meiryo UI"/>
                <a:cs typeface="Meiryo UI"/>
              </a:rPr>
              <a:t>ェ</a:t>
            </a:r>
            <a:r>
              <a:rPr dirty="0" sz="2000" b="1">
                <a:latin typeface="Meiryo UI"/>
                <a:cs typeface="Meiryo UI"/>
              </a:rPr>
              <a:t>ンダ</a:t>
            </a:r>
            <a:r>
              <a:rPr dirty="0" sz="2000" spc="-10" b="1">
                <a:latin typeface="Meiryo UI"/>
                <a:cs typeface="Meiryo UI"/>
              </a:rPr>
              <a:t>と</a:t>
            </a:r>
            <a:r>
              <a:rPr dirty="0" sz="2000" spc="-5" b="1">
                <a:latin typeface="Meiryo UI"/>
                <a:cs typeface="Meiryo UI"/>
              </a:rPr>
              <a:t>して</a:t>
            </a:r>
            <a:r>
              <a:rPr dirty="0" sz="2000" b="1">
                <a:latin typeface="Meiryo UI"/>
                <a:cs typeface="Meiryo UI"/>
              </a:rPr>
              <a:t>、時代</a:t>
            </a:r>
            <a:r>
              <a:rPr dirty="0" sz="2000" spc="-15" b="1">
                <a:latin typeface="Meiryo UI"/>
                <a:cs typeface="Meiryo UI"/>
              </a:rPr>
              <a:t>を</a:t>
            </a:r>
            <a:r>
              <a:rPr dirty="0" sz="2000" spc="-5" b="1">
                <a:latin typeface="Meiryo UI"/>
                <a:cs typeface="Meiryo UI"/>
              </a:rPr>
              <a:t>リー</a:t>
            </a:r>
            <a:r>
              <a:rPr dirty="0" sz="2000" b="1">
                <a:latin typeface="Meiryo UI"/>
                <a:cs typeface="Meiryo UI"/>
              </a:rPr>
              <a:t>ド</a:t>
            </a:r>
            <a:r>
              <a:rPr dirty="0" sz="2000" spc="-5" b="1">
                <a:latin typeface="Meiryo UI"/>
                <a:cs typeface="Meiryo UI"/>
              </a:rPr>
              <a:t>し</a:t>
            </a:r>
            <a:r>
              <a:rPr dirty="0" sz="2000" b="1">
                <a:latin typeface="Meiryo UI"/>
                <a:cs typeface="Meiryo UI"/>
              </a:rPr>
              <a:t>変</a:t>
            </a:r>
            <a:r>
              <a:rPr dirty="0" sz="2000" spc="-15" b="1">
                <a:latin typeface="Meiryo UI"/>
                <a:cs typeface="Meiryo UI"/>
              </a:rPr>
              <a:t>革</a:t>
            </a:r>
            <a:r>
              <a:rPr dirty="0" sz="2000" b="1">
                <a:latin typeface="Meiryo UI"/>
                <a:cs typeface="Meiryo UI"/>
              </a:rPr>
              <a:t>を</a:t>
            </a:r>
            <a:r>
              <a:rPr dirty="0" sz="2000" spc="-15" b="1">
                <a:latin typeface="Meiryo UI"/>
                <a:cs typeface="Meiryo UI"/>
              </a:rPr>
              <a:t>起</a:t>
            </a:r>
            <a:r>
              <a:rPr dirty="0" sz="2000" spc="-5" b="1">
                <a:latin typeface="Meiryo UI"/>
                <a:cs typeface="Meiryo UI"/>
              </a:rPr>
              <a:t>こす人</a:t>
            </a:r>
            <a:r>
              <a:rPr dirty="0" sz="2000" spc="-15" b="1">
                <a:latin typeface="Meiryo UI"/>
                <a:cs typeface="Meiryo UI"/>
              </a:rPr>
              <a:t>材</a:t>
            </a:r>
            <a:r>
              <a:rPr dirty="0" sz="2000" b="1">
                <a:latin typeface="Meiryo UI"/>
                <a:cs typeface="Meiryo UI"/>
              </a:rPr>
              <a:t>を</a:t>
            </a:r>
            <a:r>
              <a:rPr dirty="0" sz="2000" spc="-15" b="1">
                <a:latin typeface="Meiryo UI"/>
                <a:cs typeface="Meiryo UI"/>
              </a:rPr>
              <a:t>早</a:t>
            </a:r>
            <a:r>
              <a:rPr dirty="0" sz="2000" b="1">
                <a:latin typeface="Meiryo UI"/>
                <a:cs typeface="Meiryo UI"/>
              </a:rPr>
              <a:t>期</a:t>
            </a:r>
            <a:r>
              <a:rPr dirty="0" sz="2000" spc="-15" b="1">
                <a:latin typeface="Meiryo UI"/>
                <a:cs typeface="Meiryo UI"/>
              </a:rPr>
              <a:t>に</a:t>
            </a:r>
            <a:r>
              <a:rPr dirty="0" sz="2000" b="1">
                <a:latin typeface="Meiryo UI"/>
                <a:cs typeface="Meiryo UI"/>
              </a:rPr>
              <a:t>登用</a:t>
            </a:r>
            <a:r>
              <a:rPr dirty="0" sz="2000" spc="-5" b="1">
                <a:latin typeface="Meiryo UI"/>
                <a:cs typeface="Meiryo UI"/>
              </a:rPr>
              <a:t>し</a:t>
            </a:r>
            <a:r>
              <a:rPr dirty="0" sz="2000" spc="-15" b="1">
                <a:latin typeface="Meiryo UI"/>
                <a:cs typeface="Meiryo UI"/>
              </a:rPr>
              <a:t>、</a:t>
            </a:r>
            <a:r>
              <a:rPr dirty="0" sz="2000" b="1">
                <a:latin typeface="Meiryo UI"/>
                <a:cs typeface="Meiryo UI"/>
              </a:rPr>
              <a:t>育</a:t>
            </a:r>
            <a:r>
              <a:rPr dirty="0" sz="2000" spc="-10" b="1">
                <a:latin typeface="Meiryo UI"/>
                <a:cs typeface="Meiryo UI"/>
              </a:rPr>
              <a:t>てら</a:t>
            </a:r>
            <a:r>
              <a:rPr dirty="0" sz="2000" b="1">
                <a:latin typeface="Meiryo UI"/>
                <a:cs typeface="Meiryo UI"/>
              </a:rPr>
              <a:t>れ</a:t>
            </a:r>
            <a:r>
              <a:rPr dirty="0" sz="2000" spc="-5" b="1">
                <a:latin typeface="Meiryo UI"/>
                <a:cs typeface="Meiryo UI"/>
              </a:rPr>
              <a:t>て</a:t>
            </a:r>
            <a:r>
              <a:rPr dirty="0" sz="2000" b="1">
                <a:latin typeface="Meiryo UI"/>
                <a:cs typeface="Meiryo UI"/>
              </a:rPr>
              <a:t>い</a:t>
            </a:r>
            <a:r>
              <a:rPr dirty="0" sz="2000" spc="-5" b="1">
                <a:latin typeface="Meiryo UI"/>
                <a:cs typeface="Meiryo UI"/>
              </a:rPr>
              <a:t>るか</a:t>
            </a:r>
            <a:r>
              <a:rPr dirty="0" sz="2000" b="1">
                <a:latin typeface="Meiryo UI"/>
                <a:cs typeface="Meiryo UI"/>
              </a:rPr>
              <a:t>？</a:t>
            </a:r>
            <a:endParaRPr sz="2000">
              <a:latin typeface="Meiryo UI"/>
              <a:cs typeface="Meiryo UI"/>
            </a:endParaRPr>
          </a:p>
          <a:p>
            <a:pPr marL="387350" marR="68580" indent="-337185">
              <a:lnSpc>
                <a:spcPct val="100000"/>
              </a:lnSpc>
              <a:spcBef>
                <a:spcPts val="600"/>
              </a:spcBef>
            </a:pPr>
            <a:r>
              <a:rPr dirty="0" sz="2000" b="1">
                <a:latin typeface="Meiryo UI"/>
                <a:cs typeface="Meiryo UI"/>
              </a:rPr>
              <a:t>☑</a:t>
            </a:r>
            <a:r>
              <a:rPr dirty="0" sz="2000" spc="30" b="1">
                <a:latin typeface="Meiryo UI"/>
                <a:cs typeface="Meiryo UI"/>
              </a:rPr>
              <a:t> </a:t>
            </a:r>
            <a:r>
              <a:rPr dirty="0" sz="2000" spc="-5" b="1">
                <a:latin typeface="Meiryo UI"/>
                <a:cs typeface="Meiryo UI"/>
              </a:rPr>
              <a:t>ミ</a:t>
            </a:r>
            <a:r>
              <a:rPr dirty="0" sz="2000" b="1">
                <a:latin typeface="Meiryo UI"/>
                <a:cs typeface="Meiryo UI"/>
              </a:rPr>
              <a:t>ドルは経営</a:t>
            </a:r>
            <a:r>
              <a:rPr dirty="0" sz="2000" spc="-5" b="1">
                <a:latin typeface="Meiryo UI"/>
                <a:cs typeface="Meiryo UI"/>
              </a:rPr>
              <a:t>の</a:t>
            </a:r>
            <a:r>
              <a:rPr dirty="0" sz="2000" b="1">
                <a:latin typeface="Meiryo UI"/>
                <a:cs typeface="Meiryo UI"/>
              </a:rPr>
              <a:t>意思を現場</a:t>
            </a:r>
            <a:r>
              <a:rPr dirty="0" sz="2000" spc="-15" b="1">
                <a:latin typeface="Meiryo UI"/>
                <a:cs typeface="Meiryo UI"/>
              </a:rPr>
              <a:t>に</a:t>
            </a:r>
            <a:r>
              <a:rPr dirty="0" sz="2000" b="1">
                <a:latin typeface="Meiryo UI"/>
                <a:cs typeface="Meiryo UI"/>
              </a:rPr>
              <a:t>伝</a:t>
            </a:r>
            <a:r>
              <a:rPr dirty="0" sz="2000" spc="-5" b="1">
                <a:latin typeface="Meiryo UI"/>
                <a:cs typeface="Meiryo UI"/>
              </a:rPr>
              <a:t>え</a:t>
            </a:r>
            <a:r>
              <a:rPr dirty="0" sz="2000" spc="-15" b="1">
                <a:latin typeface="Meiryo UI"/>
                <a:cs typeface="Meiryo UI"/>
              </a:rPr>
              <a:t>、</a:t>
            </a:r>
            <a:r>
              <a:rPr dirty="0" sz="2000" b="1">
                <a:latin typeface="Meiryo UI"/>
                <a:cs typeface="Meiryo UI"/>
              </a:rPr>
              <a:t>現</a:t>
            </a:r>
            <a:r>
              <a:rPr dirty="0" sz="2000" spc="-15" b="1">
                <a:latin typeface="Meiryo UI"/>
                <a:cs typeface="Meiryo UI"/>
              </a:rPr>
              <a:t>場</a:t>
            </a:r>
            <a:r>
              <a:rPr dirty="0" sz="2000" spc="-5" b="1">
                <a:latin typeface="Meiryo UI"/>
                <a:cs typeface="Meiryo UI"/>
              </a:rPr>
              <a:t>の</a:t>
            </a:r>
            <a:r>
              <a:rPr dirty="0" sz="2000" b="1">
                <a:latin typeface="Meiryo UI"/>
                <a:cs typeface="Meiryo UI"/>
              </a:rPr>
              <a:t>実感</a:t>
            </a:r>
            <a:r>
              <a:rPr dirty="0" sz="2000" spc="-15" b="1">
                <a:latin typeface="Meiryo UI"/>
                <a:cs typeface="Meiryo UI"/>
              </a:rPr>
              <a:t>を</a:t>
            </a:r>
            <a:r>
              <a:rPr dirty="0" sz="2000" b="1">
                <a:latin typeface="Meiryo UI"/>
                <a:cs typeface="Meiryo UI"/>
              </a:rPr>
              <a:t>経営</a:t>
            </a:r>
            <a:r>
              <a:rPr dirty="0" sz="2000" spc="-15" b="1">
                <a:latin typeface="Meiryo UI"/>
                <a:cs typeface="Meiryo UI"/>
              </a:rPr>
              <a:t>に</a:t>
            </a:r>
            <a:r>
              <a:rPr dirty="0" sz="2000" b="1">
                <a:latin typeface="Meiryo UI"/>
                <a:cs typeface="Meiryo UI"/>
              </a:rPr>
              <a:t>伝</a:t>
            </a:r>
            <a:r>
              <a:rPr dirty="0" sz="2000" spc="-15" b="1">
                <a:latin typeface="Meiryo UI"/>
                <a:cs typeface="Meiryo UI"/>
              </a:rPr>
              <a:t>え</a:t>
            </a:r>
            <a:r>
              <a:rPr dirty="0" sz="2000" spc="-5" b="1">
                <a:latin typeface="Meiryo UI"/>
                <a:cs typeface="Meiryo UI"/>
              </a:rPr>
              <a:t>る</a:t>
            </a:r>
            <a:r>
              <a:rPr dirty="0" sz="2000" spc="5" b="1">
                <a:latin typeface="Meiryo UI"/>
                <a:cs typeface="Meiryo UI"/>
              </a:rPr>
              <a:t>「</a:t>
            </a:r>
            <a:r>
              <a:rPr dirty="0" sz="2000" b="1">
                <a:latin typeface="Meiryo UI"/>
                <a:cs typeface="Meiryo UI"/>
              </a:rPr>
              <a:t>橋</a:t>
            </a:r>
            <a:r>
              <a:rPr dirty="0" sz="2000" spc="-15" b="1">
                <a:latin typeface="Meiryo UI"/>
                <a:cs typeface="Meiryo UI"/>
              </a:rPr>
              <a:t>渡</a:t>
            </a:r>
            <a:r>
              <a:rPr dirty="0" sz="2000" spc="-5" b="1">
                <a:latin typeface="Meiryo UI"/>
                <a:cs typeface="Meiryo UI"/>
              </a:rPr>
              <a:t>し</a:t>
            </a:r>
            <a:r>
              <a:rPr dirty="0" sz="2000" b="1">
                <a:latin typeface="Meiryo UI"/>
                <a:cs typeface="Meiryo UI"/>
              </a:rPr>
              <a:t>役</a:t>
            </a:r>
            <a:r>
              <a:rPr dirty="0" sz="2000" spc="-10" b="1">
                <a:latin typeface="Meiryo UI"/>
                <a:cs typeface="Meiryo UI"/>
              </a:rPr>
              <a:t>」</a:t>
            </a:r>
            <a:r>
              <a:rPr dirty="0" sz="2000" b="1">
                <a:latin typeface="Meiryo UI"/>
                <a:cs typeface="Meiryo UI"/>
              </a:rPr>
              <a:t>。</a:t>
            </a:r>
            <a:r>
              <a:rPr dirty="0" sz="2000" spc="-15" b="1">
                <a:latin typeface="Meiryo UI"/>
                <a:cs typeface="Meiryo UI"/>
              </a:rPr>
              <a:t>人</a:t>
            </a:r>
            <a:r>
              <a:rPr dirty="0" sz="2000" b="1">
                <a:latin typeface="Meiryo UI"/>
                <a:cs typeface="Meiryo UI"/>
              </a:rPr>
              <a:t>材戦略 </a:t>
            </a:r>
            <a:r>
              <a:rPr dirty="0" sz="2000" spc="-5" b="1">
                <a:latin typeface="Meiryo UI"/>
                <a:cs typeface="Meiryo UI"/>
              </a:rPr>
              <a:t>の</a:t>
            </a:r>
            <a:r>
              <a:rPr dirty="0" sz="2000" b="1">
                <a:latin typeface="Meiryo UI"/>
                <a:cs typeface="Meiryo UI"/>
              </a:rPr>
              <a:t>中で、</a:t>
            </a:r>
            <a:r>
              <a:rPr dirty="0" sz="2000" spc="-5" b="1">
                <a:latin typeface="Meiryo UI"/>
                <a:cs typeface="Meiryo UI"/>
              </a:rPr>
              <a:t>こう</a:t>
            </a:r>
            <a:r>
              <a:rPr dirty="0" sz="2000" spc="-10" b="1">
                <a:latin typeface="Meiryo UI"/>
                <a:cs typeface="Meiryo UI"/>
              </a:rPr>
              <a:t>した</a:t>
            </a:r>
            <a:r>
              <a:rPr dirty="0" sz="2000" b="1">
                <a:latin typeface="Meiryo UI"/>
                <a:cs typeface="Meiryo UI"/>
              </a:rPr>
              <a:t>役割を明確に</a:t>
            </a:r>
            <a:r>
              <a:rPr dirty="0" sz="2000" spc="-15" b="1">
                <a:latin typeface="Meiryo UI"/>
                <a:cs typeface="Meiryo UI"/>
              </a:rPr>
              <a:t>位</a:t>
            </a:r>
            <a:r>
              <a:rPr dirty="0" sz="2000" b="1">
                <a:latin typeface="Meiryo UI"/>
                <a:cs typeface="Meiryo UI"/>
              </a:rPr>
              <a:t>置付</a:t>
            </a:r>
            <a:r>
              <a:rPr dirty="0" sz="2000" spc="-10" b="1">
                <a:latin typeface="Meiryo UI"/>
                <a:cs typeface="Meiryo UI"/>
              </a:rPr>
              <a:t>け</a:t>
            </a:r>
            <a:r>
              <a:rPr dirty="0" sz="2000" b="1">
                <a:latin typeface="Meiryo UI"/>
                <a:cs typeface="Meiryo UI"/>
              </a:rPr>
              <a:t>、</a:t>
            </a:r>
            <a:r>
              <a:rPr dirty="0" sz="2000" spc="-15" b="1">
                <a:latin typeface="Meiryo UI"/>
                <a:cs typeface="Meiryo UI"/>
              </a:rPr>
              <a:t>計</a:t>
            </a:r>
            <a:r>
              <a:rPr dirty="0" sz="2000" b="1">
                <a:latin typeface="Meiryo UI"/>
                <a:cs typeface="Meiryo UI"/>
              </a:rPr>
              <a:t>画的</a:t>
            </a:r>
            <a:r>
              <a:rPr dirty="0" sz="2000" spc="-5" b="1">
                <a:latin typeface="Meiryo UI"/>
                <a:cs typeface="Meiryo UI"/>
              </a:rPr>
              <a:t>な</a:t>
            </a:r>
            <a:r>
              <a:rPr dirty="0" sz="2000" spc="-15" b="1">
                <a:latin typeface="Meiryo UI"/>
                <a:cs typeface="Meiryo UI"/>
              </a:rPr>
              <a:t>育</a:t>
            </a:r>
            <a:r>
              <a:rPr dirty="0" sz="2000" b="1">
                <a:latin typeface="Meiryo UI"/>
                <a:cs typeface="Meiryo UI"/>
              </a:rPr>
              <a:t>成</a:t>
            </a:r>
            <a:r>
              <a:rPr dirty="0" sz="2000" spc="-5" b="1">
                <a:latin typeface="Meiryo UI"/>
                <a:cs typeface="Meiryo UI"/>
              </a:rPr>
              <a:t>がで</a:t>
            </a:r>
            <a:r>
              <a:rPr dirty="0" sz="2000" spc="-10" b="1">
                <a:latin typeface="Meiryo UI"/>
                <a:cs typeface="Meiryo UI"/>
              </a:rPr>
              <a:t>き</a:t>
            </a:r>
            <a:r>
              <a:rPr dirty="0" sz="2000" spc="-5" b="1">
                <a:latin typeface="Meiryo UI"/>
                <a:cs typeface="Meiryo UI"/>
              </a:rPr>
              <a:t>て</a:t>
            </a:r>
            <a:r>
              <a:rPr dirty="0" sz="2000" b="1">
                <a:latin typeface="Meiryo UI"/>
                <a:cs typeface="Meiryo UI"/>
              </a:rPr>
              <a:t>い</a:t>
            </a:r>
            <a:r>
              <a:rPr dirty="0" sz="2000" spc="-5" b="1">
                <a:latin typeface="Meiryo UI"/>
                <a:cs typeface="Meiryo UI"/>
              </a:rPr>
              <a:t>るか</a:t>
            </a:r>
            <a:r>
              <a:rPr dirty="0" sz="2000" b="1">
                <a:latin typeface="Meiryo UI"/>
                <a:cs typeface="Meiryo UI"/>
              </a:rPr>
              <a:t>？</a:t>
            </a:r>
            <a:endParaRPr sz="2000">
              <a:latin typeface="Meiryo UI"/>
              <a:cs typeface="Meiryo UI"/>
            </a:endParaRPr>
          </a:p>
          <a:p>
            <a:pPr marL="50800">
              <a:lnSpc>
                <a:spcPct val="100000"/>
              </a:lnSpc>
              <a:spcBef>
                <a:spcPts val="1030"/>
              </a:spcBef>
            </a:pPr>
            <a:r>
              <a:rPr dirty="0" sz="1800" b="1">
                <a:latin typeface="Meiryo UI"/>
                <a:cs typeface="Meiryo UI"/>
              </a:rPr>
              <a:t>＜今後目指</a:t>
            </a:r>
            <a:r>
              <a:rPr dirty="0" sz="1800" spc="5" b="1">
                <a:latin typeface="Meiryo UI"/>
                <a:cs typeface="Meiryo UI"/>
              </a:rPr>
              <a:t>す</a:t>
            </a:r>
            <a:r>
              <a:rPr dirty="0" sz="1800" spc="-5" b="1">
                <a:latin typeface="Meiryo UI"/>
                <a:cs typeface="Meiryo UI"/>
              </a:rPr>
              <a:t>べ</a:t>
            </a:r>
            <a:r>
              <a:rPr dirty="0" sz="1800" spc="-10" b="1">
                <a:latin typeface="Meiryo UI"/>
                <a:cs typeface="Meiryo UI"/>
              </a:rPr>
              <a:t>き</a:t>
            </a:r>
            <a:r>
              <a:rPr dirty="0" sz="1800" b="1">
                <a:latin typeface="Meiryo UI"/>
                <a:cs typeface="Meiryo UI"/>
              </a:rPr>
              <a:t>方向性</a:t>
            </a:r>
            <a:r>
              <a:rPr dirty="0" sz="1800" spc="-5" b="1">
                <a:latin typeface="Meiryo UI"/>
                <a:cs typeface="Meiryo UI"/>
              </a:rPr>
              <a:t>と</a:t>
            </a:r>
            <a:r>
              <a:rPr dirty="0" sz="1800" b="1">
                <a:latin typeface="Meiryo UI"/>
                <a:cs typeface="Meiryo UI"/>
              </a:rPr>
              <a:t>具体的なア</a:t>
            </a:r>
            <a:r>
              <a:rPr dirty="0" sz="1800" spc="-5" b="1">
                <a:latin typeface="Meiryo UI"/>
                <a:cs typeface="Meiryo UI"/>
              </a:rPr>
              <a:t>クシ</a:t>
            </a:r>
            <a:r>
              <a:rPr dirty="0" sz="1800" b="1">
                <a:latin typeface="Meiryo UI"/>
                <a:cs typeface="Meiryo UI"/>
              </a:rPr>
              <a:t>ョ</a:t>
            </a:r>
            <a:r>
              <a:rPr dirty="0" sz="1800" spc="-10" b="1">
                <a:latin typeface="Meiryo UI"/>
                <a:cs typeface="Meiryo UI"/>
              </a:rPr>
              <a:t>ン</a:t>
            </a:r>
            <a:r>
              <a:rPr dirty="0" sz="1800" b="1">
                <a:latin typeface="Meiryo UI"/>
                <a:cs typeface="Meiryo UI"/>
              </a:rPr>
              <a:t>＞</a:t>
            </a:r>
            <a:endParaRPr sz="1800">
              <a:latin typeface="Meiryo UI"/>
              <a:cs typeface="Meiryo UI"/>
            </a:endParaRPr>
          </a:p>
          <a:p>
            <a:pPr marL="393065" marR="61594" indent="-393065">
              <a:lnSpc>
                <a:spcPct val="100000"/>
              </a:lnSpc>
              <a:spcBef>
                <a:spcPts val="610"/>
              </a:spcBef>
              <a:buFont typeface="Wingdings"/>
              <a:buChar char=""/>
              <a:tabLst>
                <a:tab pos="393065" algn="l"/>
                <a:tab pos="394335" algn="l"/>
              </a:tabLst>
            </a:pPr>
            <a:r>
              <a:rPr dirty="0" sz="1600" spc="-5" b="1">
                <a:latin typeface="Meiryo UI"/>
                <a:cs typeface="Meiryo UI"/>
              </a:rPr>
              <a:t>従来：自社内での社内調整</a:t>
            </a:r>
            <a:r>
              <a:rPr dirty="0" sz="1600" spc="-10" b="1">
                <a:latin typeface="Meiryo UI"/>
                <a:cs typeface="Meiryo UI"/>
              </a:rPr>
              <a:t>、</a:t>
            </a:r>
            <a:r>
              <a:rPr dirty="0" sz="1600" spc="-5" b="1">
                <a:latin typeface="Meiryo UI"/>
                <a:cs typeface="Meiryo UI"/>
              </a:rPr>
              <a:t>連携</a:t>
            </a:r>
            <a:r>
              <a:rPr dirty="0" sz="1600" b="1">
                <a:latin typeface="Meiryo UI"/>
                <a:cs typeface="Meiryo UI"/>
              </a:rPr>
              <a:t>に</a:t>
            </a:r>
            <a:r>
              <a:rPr dirty="0" sz="1600" spc="-5" b="1">
                <a:latin typeface="Meiryo UI"/>
                <a:cs typeface="Meiryo UI"/>
              </a:rPr>
              <a:t>長</a:t>
            </a:r>
            <a:r>
              <a:rPr dirty="0" sz="1600" spc="10" b="1">
                <a:latin typeface="Meiryo UI"/>
                <a:cs typeface="Meiryo UI"/>
              </a:rPr>
              <a:t>け</a:t>
            </a:r>
            <a:r>
              <a:rPr dirty="0" sz="1600" spc="5" b="1">
                <a:latin typeface="Meiryo UI"/>
                <a:cs typeface="Meiryo UI"/>
              </a:rPr>
              <a:t>た</a:t>
            </a:r>
            <a:r>
              <a:rPr dirty="0" sz="1600" spc="-10" b="1">
                <a:latin typeface="Meiryo UI"/>
                <a:cs typeface="Meiryo UI"/>
              </a:rPr>
              <a:t>リ</a:t>
            </a:r>
            <a:r>
              <a:rPr dirty="0" sz="1600" b="1">
                <a:latin typeface="Meiryo UI"/>
                <a:cs typeface="Meiryo UI"/>
              </a:rPr>
              <a:t>ー</a:t>
            </a:r>
            <a:r>
              <a:rPr dirty="0" sz="1600" spc="-10" b="1">
                <a:latin typeface="Meiryo UI"/>
                <a:cs typeface="Meiryo UI"/>
              </a:rPr>
              <a:t>ダ</a:t>
            </a:r>
            <a:r>
              <a:rPr dirty="0" sz="1600" b="1">
                <a:latin typeface="Meiryo UI"/>
                <a:cs typeface="Meiryo UI"/>
              </a:rPr>
              <a:t>ー</a:t>
            </a:r>
            <a:r>
              <a:rPr dirty="0" sz="1600" spc="-10" b="1">
                <a:latin typeface="Meiryo UI"/>
                <a:cs typeface="Meiryo UI"/>
              </a:rPr>
              <a:t>を</a:t>
            </a:r>
            <a:r>
              <a:rPr dirty="0" sz="1600" b="1">
                <a:latin typeface="Meiryo UI"/>
                <a:cs typeface="Meiryo UI"/>
              </a:rPr>
              <a:t>、</a:t>
            </a:r>
            <a:r>
              <a:rPr dirty="0" sz="1600" spc="-5" b="1">
                <a:latin typeface="Meiryo UI"/>
                <a:cs typeface="Meiryo UI"/>
              </a:rPr>
              <a:t>新卒</a:t>
            </a:r>
            <a:r>
              <a:rPr dirty="0" sz="1600" spc="5" b="1">
                <a:latin typeface="Meiryo UI"/>
                <a:cs typeface="Meiryo UI"/>
              </a:rPr>
              <a:t>採</a:t>
            </a:r>
            <a:r>
              <a:rPr dirty="0" sz="1600" spc="-5" b="1">
                <a:latin typeface="Meiryo UI"/>
                <a:cs typeface="Meiryo UI"/>
              </a:rPr>
              <a:t>用</a:t>
            </a:r>
            <a:r>
              <a:rPr dirty="0" sz="1600" b="1">
                <a:latin typeface="Meiryo UI"/>
                <a:cs typeface="Meiryo UI"/>
              </a:rPr>
              <a:t>か</a:t>
            </a:r>
            <a:r>
              <a:rPr dirty="0" sz="1600" spc="-10" b="1">
                <a:latin typeface="Meiryo UI"/>
                <a:cs typeface="Meiryo UI"/>
              </a:rPr>
              <a:t>ら長期間の</a:t>
            </a:r>
            <a:r>
              <a:rPr dirty="0" sz="1600" spc="5" b="1">
                <a:latin typeface="Meiryo UI"/>
                <a:cs typeface="Meiryo UI"/>
              </a:rPr>
              <a:t>育</a:t>
            </a:r>
            <a:r>
              <a:rPr dirty="0" sz="1600" spc="-5" b="1">
                <a:latin typeface="Meiryo UI"/>
                <a:cs typeface="Meiryo UI"/>
              </a:rPr>
              <a:t>成</a:t>
            </a:r>
            <a:r>
              <a:rPr dirty="0" sz="1600" spc="-10" b="1">
                <a:latin typeface="Meiryo UI"/>
                <a:cs typeface="Meiryo UI"/>
              </a:rPr>
              <a:t>を</a:t>
            </a:r>
            <a:r>
              <a:rPr dirty="0" sz="1600" spc="-5" b="1">
                <a:latin typeface="Meiryo UI"/>
                <a:cs typeface="Meiryo UI"/>
              </a:rPr>
              <a:t>通</a:t>
            </a:r>
            <a:r>
              <a:rPr dirty="0" sz="1600" spc="5" b="1">
                <a:latin typeface="Meiryo UI"/>
                <a:cs typeface="Meiryo UI"/>
              </a:rPr>
              <a:t>じ</a:t>
            </a:r>
            <a:r>
              <a:rPr dirty="0" sz="1600" spc="-10" b="1">
                <a:latin typeface="Meiryo UI"/>
                <a:cs typeface="Meiryo UI"/>
              </a:rPr>
              <a:t>て</a:t>
            </a:r>
            <a:r>
              <a:rPr dirty="0" sz="1600" spc="-5" b="1">
                <a:latin typeface="Meiryo UI"/>
                <a:cs typeface="Meiryo UI"/>
              </a:rPr>
              <a:t>選</a:t>
            </a:r>
            <a:r>
              <a:rPr dirty="0" sz="1600" spc="5" b="1">
                <a:latin typeface="Meiryo UI"/>
                <a:cs typeface="Meiryo UI"/>
              </a:rPr>
              <a:t>抜</a:t>
            </a:r>
            <a:r>
              <a:rPr dirty="0" sz="1600" spc="-10" b="1">
                <a:latin typeface="Meiryo UI"/>
                <a:cs typeface="Meiryo UI"/>
              </a:rPr>
              <a:t>。</a:t>
            </a:r>
            <a:r>
              <a:rPr dirty="0" sz="1600" spc="-5" b="1">
                <a:latin typeface="Meiryo UI"/>
                <a:cs typeface="Meiryo UI"/>
              </a:rPr>
              <a:t>ミ</a:t>
            </a:r>
            <a:r>
              <a:rPr dirty="0" sz="1600" spc="-10" b="1">
                <a:latin typeface="Meiryo UI"/>
                <a:cs typeface="Meiryo UI"/>
              </a:rPr>
              <a:t>ド</a:t>
            </a:r>
            <a:r>
              <a:rPr dirty="0" sz="1600" spc="-15" b="1">
                <a:latin typeface="Meiryo UI"/>
                <a:cs typeface="Meiryo UI"/>
              </a:rPr>
              <a:t>ル</a:t>
            </a:r>
            <a:r>
              <a:rPr dirty="0" sz="1600" spc="-5" b="1">
                <a:latin typeface="Meiryo UI"/>
                <a:cs typeface="Meiryo UI"/>
              </a:rPr>
              <a:t>の 人事権</a:t>
            </a:r>
            <a:r>
              <a:rPr dirty="0" sz="1600" spc="-15" b="1">
                <a:latin typeface="Meiryo UI"/>
                <a:cs typeface="Meiryo UI"/>
              </a:rPr>
              <a:t>は</a:t>
            </a:r>
            <a:r>
              <a:rPr dirty="0" sz="1600" spc="-5" b="1">
                <a:latin typeface="Meiryo UI"/>
                <a:cs typeface="Meiryo UI"/>
              </a:rPr>
              <a:t>限定的であ</a:t>
            </a:r>
            <a:r>
              <a:rPr dirty="0" sz="1600" spc="-10" b="1">
                <a:latin typeface="Meiryo UI"/>
                <a:cs typeface="Meiryo UI"/>
              </a:rPr>
              <a:t>り、</a:t>
            </a:r>
            <a:r>
              <a:rPr dirty="0" sz="1600" spc="-5" b="1">
                <a:latin typeface="Meiryo UI"/>
                <a:cs typeface="Meiryo UI"/>
              </a:rPr>
              <a:t>人</a:t>
            </a:r>
            <a:r>
              <a:rPr dirty="0" sz="1600" spc="5" b="1">
                <a:latin typeface="Meiryo UI"/>
                <a:cs typeface="Meiryo UI"/>
              </a:rPr>
              <a:t>材</a:t>
            </a:r>
            <a:r>
              <a:rPr dirty="0" sz="1600" spc="-5" b="1">
                <a:latin typeface="Meiryo UI"/>
                <a:cs typeface="Meiryo UI"/>
              </a:rPr>
              <a:t>育</a:t>
            </a:r>
            <a:r>
              <a:rPr dirty="0" sz="1600" spc="5" b="1">
                <a:latin typeface="Meiryo UI"/>
                <a:cs typeface="Meiryo UI"/>
              </a:rPr>
              <a:t>成</a:t>
            </a:r>
            <a:r>
              <a:rPr dirty="0" sz="1600" spc="-15" b="1">
                <a:latin typeface="Meiryo UI"/>
                <a:cs typeface="Meiryo UI"/>
              </a:rPr>
              <a:t>は</a:t>
            </a:r>
            <a:r>
              <a:rPr dirty="0" sz="1600" spc="-5" b="1">
                <a:latin typeface="Meiryo UI"/>
                <a:cs typeface="Meiryo UI"/>
              </a:rPr>
              <a:t>人</a:t>
            </a:r>
            <a:r>
              <a:rPr dirty="0" sz="1600" spc="5" b="1">
                <a:latin typeface="Meiryo UI"/>
                <a:cs typeface="Meiryo UI"/>
              </a:rPr>
              <a:t>事</a:t>
            </a:r>
            <a:r>
              <a:rPr dirty="0" sz="1600" spc="-5" b="1">
                <a:latin typeface="Meiryo UI"/>
                <a:cs typeface="Meiryo UI"/>
              </a:rPr>
              <a:t>部主導の</a:t>
            </a:r>
            <a:r>
              <a:rPr dirty="0" sz="1600" b="1">
                <a:latin typeface="Meiryo UI"/>
                <a:cs typeface="Meiryo UI"/>
              </a:rPr>
              <a:t>ロ</a:t>
            </a:r>
            <a:r>
              <a:rPr dirty="0" sz="1600" spc="-10" b="1">
                <a:latin typeface="Meiryo UI"/>
                <a:cs typeface="Meiryo UI"/>
              </a:rPr>
              <a:t>ー</a:t>
            </a:r>
            <a:r>
              <a:rPr dirty="0" sz="1600" b="1">
                <a:latin typeface="Meiryo UI"/>
                <a:cs typeface="Meiryo UI"/>
              </a:rPr>
              <a:t>テ</a:t>
            </a:r>
            <a:r>
              <a:rPr dirty="0" sz="1600" spc="-10" b="1">
                <a:latin typeface="Meiryo UI"/>
                <a:cs typeface="Meiryo UI"/>
              </a:rPr>
              <a:t>ー</a:t>
            </a:r>
            <a:r>
              <a:rPr dirty="0" sz="1600" b="1">
                <a:latin typeface="Meiryo UI"/>
                <a:cs typeface="Meiryo UI"/>
              </a:rPr>
              <a:t>シ</a:t>
            </a:r>
            <a:r>
              <a:rPr dirty="0" sz="1600" spc="-5" b="1">
                <a:latin typeface="Meiryo UI"/>
                <a:cs typeface="Meiryo UI"/>
              </a:rPr>
              <a:t>ョ</a:t>
            </a:r>
            <a:r>
              <a:rPr dirty="0" sz="1600" spc="-10" b="1">
                <a:latin typeface="Meiryo UI"/>
                <a:cs typeface="Meiryo UI"/>
              </a:rPr>
              <a:t>ン</a:t>
            </a:r>
            <a:r>
              <a:rPr dirty="0" sz="1600" spc="5" b="1">
                <a:latin typeface="Meiryo UI"/>
                <a:cs typeface="Meiryo UI"/>
              </a:rPr>
              <a:t>主</a:t>
            </a:r>
            <a:r>
              <a:rPr dirty="0" sz="1600" spc="-5" b="1">
                <a:latin typeface="Meiryo UI"/>
                <a:cs typeface="Meiryo UI"/>
              </a:rPr>
              <a:t>体</a:t>
            </a:r>
            <a:r>
              <a:rPr dirty="0" sz="1600" spc="5" b="1">
                <a:latin typeface="Meiryo UI"/>
                <a:cs typeface="Meiryo UI"/>
              </a:rPr>
              <a:t>で</a:t>
            </a:r>
            <a:r>
              <a:rPr dirty="0" sz="1600" spc="-5" b="1">
                <a:latin typeface="Meiryo UI"/>
                <a:cs typeface="Meiryo UI"/>
              </a:rPr>
              <a:t>実施</a:t>
            </a:r>
            <a:endParaRPr sz="1600">
              <a:latin typeface="Meiryo UI"/>
              <a:cs typeface="Meiryo UI"/>
            </a:endParaRPr>
          </a:p>
          <a:p>
            <a:pPr marL="393065" marR="184150" indent="-393065">
              <a:lnSpc>
                <a:spcPct val="100000"/>
              </a:lnSpc>
              <a:spcBef>
                <a:spcPts val="600"/>
              </a:spcBef>
              <a:buFont typeface="Wingdings"/>
              <a:buChar char=""/>
              <a:tabLst>
                <a:tab pos="393065" algn="l"/>
                <a:tab pos="394335" algn="l"/>
              </a:tabLst>
            </a:pPr>
            <a:r>
              <a:rPr dirty="0" sz="1600" spc="-5" b="1">
                <a:latin typeface="Meiryo UI"/>
                <a:cs typeface="Meiryo UI"/>
              </a:rPr>
              <a:t>今後：変革</a:t>
            </a:r>
            <a:r>
              <a:rPr dirty="0" sz="1600" spc="-10" b="1">
                <a:latin typeface="Meiryo UI"/>
                <a:cs typeface="Meiryo UI"/>
              </a:rPr>
              <a:t>を</a:t>
            </a:r>
            <a:r>
              <a:rPr dirty="0" sz="1600" spc="-5" b="1">
                <a:latin typeface="Meiryo UI"/>
                <a:cs typeface="Meiryo UI"/>
              </a:rPr>
              <a:t>担う経営</a:t>
            </a:r>
            <a:r>
              <a:rPr dirty="0" sz="1600" spc="-10" b="1">
                <a:latin typeface="Meiryo UI"/>
                <a:cs typeface="Meiryo UI"/>
              </a:rPr>
              <a:t>リーダ</a:t>
            </a:r>
            <a:r>
              <a:rPr dirty="0" sz="1600" b="1">
                <a:latin typeface="Meiryo UI"/>
                <a:cs typeface="Meiryo UI"/>
              </a:rPr>
              <a:t>ー</a:t>
            </a:r>
            <a:r>
              <a:rPr dirty="0" sz="1600" spc="-5" b="1">
                <a:latin typeface="Meiryo UI"/>
                <a:cs typeface="Meiryo UI"/>
              </a:rPr>
              <a:t>候補</a:t>
            </a:r>
            <a:r>
              <a:rPr dirty="0" sz="1600" b="1">
                <a:latin typeface="Meiryo UI"/>
                <a:cs typeface="Meiryo UI"/>
              </a:rPr>
              <a:t>を</a:t>
            </a:r>
            <a:r>
              <a:rPr dirty="0" sz="1600" spc="-5" b="1">
                <a:latin typeface="Meiryo UI"/>
                <a:cs typeface="Meiryo UI"/>
              </a:rPr>
              <a:t>早期</a:t>
            </a:r>
            <a:r>
              <a:rPr dirty="0" sz="1600" b="1">
                <a:latin typeface="Meiryo UI"/>
                <a:cs typeface="Meiryo UI"/>
              </a:rPr>
              <a:t>に</a:t>
            </a:r>
            <a:r>
              <a:rPr dirty="0" sz="1600" spc="-5" b="1">
                <a:latin typeface="Meiryo UI"/>
                <a:cs typeface="Meiryo UI"/>
              </a:rPr>
              <a:t>選抜</a:t>
            </a:r>
            <a:r>
              <a:rPr dirty="0" sz="1600" spc="-10" b="1">
                <a:latin typeface="Meiryo UI"/>
                <a:cs typeface="Meiryo UI"/>
              </a:rPr>
              <a:t>し</a:t>
            </a:r>
            <a:r>
              <a:rPr dirty="0" sz="1600" b="1">
                <a:latin typeface="Meiryo UI"/>
                <a:cs typeface="Meiryo UI"/>
              </a:rPr>
              <a:t>、</a:t>
            </a:r>
            <a:r>
              <a:rPr dirty="0" sz="1600" spc="-5" b="1">
                <a:latin typeface="Meiryo UI"/>
                <a:cs typeface="Meiryo UI"/>
              </a:rPr>
              <a:t>特別な</a:t>
            </a:r>
            <a:r>
              <a:rPr dirty="0" sz="1600" spc="5" b="1">
                <a:latin typeface="Meiryo UI"/>
                <a:cs typeface="Meiryo UI"/>
              </a:rPr>
              <a:t>育</a:t>
            </a:r>
            <a:r>
              <a:rPr dirty="0" sz="1600" spc="-5" b="1">
                <a:latin typeface="Meiryo UI"/>
                <a:cs typeface="Meiryo UI"/>
              </a:rPr>
              <a:t>成投</a:t>
            </a:r>
            <a:r>
              <a:rPr dirty="0" sz="1600" spc="5" b="1">
                <a:latin typeface="Meiryo UI"/>
                <a:cs typeface="Meiryo UI"/>
              </a:rPr>
              <a:t>資</a:t>
            </a:r>
            <a:r>
              <a:rPr dirty="0" sz="1600" spc="-10" b="1">
                <a:latin typeface="Meiryo UI"/>
                <a:cs typeface="Meiryo UI"/>
              </a:rPr>
              <a:t>・</a:t>
            </a:r>
            <a:r>
              <a:rPr dirty="0" sz="1600" spc="5" b="1">
                <a:latin typeface="Meiryo UI"/>
                <a:cs typeface="Meiryo UI"/>
              </a:rPr>
              <a:t>機</a:t>
            </a:r>
            <a:r>
              <a:rPr dirty="0" sz="1600" spc="-5" b="1">
                <a:latin typeface="Meiryo UI"/>
                <a:cs typeface="Meiryo UI"/>
              </a:rPr>
              <a:t>会提</a:t>
            </a:r>
            <a:r>
              <a:rPr dirty="0" sz="1600" spc="5" b="1">
                <a:latin typeface="Meiryo UI"/>
                <a:cs typeface="Meiryo UI"/>
              </a:rPr>
              <a:t>供</a:t>
            </a:r>
            <a:r>
              <a:rPr dirty="0" sz="1600" spc="-10" b="1">
                <a:latin typeface="Meiryo UI"/>
                <a:cs typeface="Meiryo UI"/>
              </a:rPr>
              <a:t>に</a:t>
            </a:r>
            <a:r>
              <a:rPr dirty="0" sz="1600" b="1">
                <a:latin typeface="Meiryo UI"/>
                <a:cs typeface="Meiryo UI"/>
              </a:rPr>
              <a:t>よ</a:t>
            </a:r>
            <a:r>
              <a:rPr dirty="0" sz="1600" spc="-10" b="1">
                <a:latin typeface="Meiryo UI"/>
                <a:cs typeface="Meiryo UI"/>
              </a:rPr>
              <a:t>っ</a:t>
            </a:r>
            <a:r>
              <a:rPr dirty="0" sz="1600" spc="5" b="1">
                <a:latin typeface="Meiryo UI"/>
                <a:cs typeface="Meiryo UI"/>
              </a:rPr>
              <a:t>て</a:t>
            </a:r>
            <a:r>
              <a:rPr dirty="0" sz="1600" spc="-5" b="1">
                <a:latin typeface="Meiryo UI"/>
                <a:cs typeface="Meiryo UI"/>
              </a:rPr>
              <a:t>計画</a:t>
            </a:r>
            <a:r>
              <a:rPr dirty="0" sz="1600" spc="5" b="1">
                <a:latin typeface="Meiryo UI"/>
                <a:cs typeface="Meiryo UI"/>
              </a:rPr>
              <a:t>的</a:t>
            </a:r>
            <a:r>
              <a:rPr dirty="0" sz="1600" spc="-10" b="1">
                <a:latin typeface="Meiryo UI"/>
                <a:cs typeface="Meiryo UI"/>
              </a:rPr>
              <a:t>に</a:t>
            </a:r>
            <a:r>
              <a:rPr dirty="0" sz="1600" spc="-5" b="1">
                <a:latin typeface="Meiryo UI"/>
                <a:cs typeface="Meiryo UI"/>
              </a:rPr>
              <a:t>育</a:t>
            </a:r>
            <a:r>
              <a:rPr dirty="0" sz="1600" spc="5" b="1">
                <a:latin typeface="Meiryo UI"/>
                <a:cs typeface="Meiryo UI"/>
              </a:rPr>
              <a:t>成</a:t>
            </a:r>
            <a:r>
              <a:rPr dirty="0" sz="1600" spc="-5" b="1">
                <a:latin typeface="Meiryo UI"/>
                <a:cs typeface="Meiryo UI"/>
              </a:rPr>
              <a:t>。 人事部門</a:t>
            </a:r>
            <a:r>
              <a:rPr dirty="0" sz="1600" spc="-10" b="1">
                <a:latin typeface="Meiryo UI"/>
                <a:cs typeface="Meiryo UI"/>
              </a:rPr>
              <a:t>が</a:t>
            </a:r>
            <a:r>
              <a:rPr dirty="0" sz="1600" spc="-5" b="1">
                <a:latin typeface="Meiryo UI"/>
                <a:cs typeface="Meiryo UI"/>
              </a:rPr>
              <a:t>一定</a:t>
            </a:r>
            <a:r>
              <a:rPr dirty="0" sz="1600" spc="-10" b="1">
                <a:latin typeface="Meiryo UI"/>
                <a:cs typeface="Meiryo UI"/>
              </a:rPr>
              <a:t>の権限委譲</a:t>
            </a:r>
            <a:r>
              <a:rPr dirty="0" sz="1600" spc="-5" b="1">
                <a:latin typeface="Meiryo UI"/>
                <a:cs typeface="Meiryo UI"/>
              </a:rPr>
              <a:t>な</a:t>
            </a:r>
            <a:r>
              <a:rPr dirty="0" sz="1600" spc="-10" b="1">
                <a:latin typeface="Meiryo UI"/>
                <a:cs typeface="Meiryo UI"/>
              </a:rPr>
              <a:t>どを</a:t>
            </a:r>
            <a:r>
              <a:rPr dirty="0" sz="1600" spc="-5" b="1">
                <a:latin typeface="Meiryo UI"/>
                <a:cs typeface="Meiryo UI"/>
              </a:rPr>
              <a:t>通</a:t>
            </a:r>
            <a:r>
              <a:rPr dirty="0" sz="1600" spc="5" b="1">
                <a:latin typeface="Meiryo UI"/>
                <a:cs typeface="Meiryo UI"/>
              </a:rPr>
              <a:t>じ</a:t>
            </a:r>
            <a:r>
              <a:rPr dirty="0" sz="1600" spc="-10" b="1">
                <a:latin typeface="Meiryo UI"/>
                <a:cs typeface="Meiryo UI"/>
              </a:rPr>
              <a:t>て、</a:t>
            </a:r>
            <a:r>
              <a:rPr dirty="0" sz="1600" spc="-5" b="1">
                <a:latin typeface="Meiryo UI"/>
                <a:cs typeface="Meiryo UI"/>
              </a:rPr>
              <a:t>ミ</a:t>
            </a:r>
            <a:r>
              <a:rPr dirty="0" sz="1600" spc="-10" b="1">
                <a:latin typeface="Meiryo UI"/>
                <a:cs typeface="Meiryo UI"/>
              </a:rPr>
              <a:t>ド</a:t>
            </a:r>
            <a:r>
              <a:rPr dirty="0" sz="1600" b="1">
                <a:latin typeface="Meiryo UI"/>
                <a:cs typeface="Meiryo UI"/>
              </a:rPr>
              <a:t>ルリ</a:t>
            </a:r>
            <a:r>
              <a:rPr dirty="0" sz="1600" spc="-10" b="1">
                <a:latin typeface="Meiryo UI"/>
                <a:cs typeface="Meiryo UI"/>
              </a:rPr>
              <a:t>ー</a:t>
            </a:r>
            <a:r>
              <a:rPr dirty="0" sz="1600" b="1">
                <a:latin typeface="Meiryo UI"/>
                <a:cs typeface="Meiryo UI"/>
              </a:rPr>
              <a:t>ダ</a:t>
            </a:r>
            <a:r>
              <a:rPr dirty="0" sz="1600" spc="-10" b="1">
                <a:latin typeface="Meiryo UI"/>
                <a:cs typeface="Meiryo UI"/>
              </a:rPr>
              <a:t>ー</a:t>
            </a:r>
            <a:r>
              <a:rPr dirty="0" baseline="26455" sz="1575" spc="22" b="1">
                <a:latin typeface="Meiryo UI"/>
                <a:cs typeface="Meiryo UI"/>
              </a:rPr>
              <a:t>*</a:t>
            </a:r>
            <a:r>
              <a:rPr dirty="0" sz="1600" spc="-10" b="1">
                <a:latin typeface="Meiryo UI"/>
                <a:cs typeface="Meiryo UI"/>
              </a:rPr>
              <a:t>に</a:t>
            </a:r>
            <a:r>
              <a:rPr dirty="0" sz="1600" spc="-15" b="1">
                <a:latin typeface="Meiryo UI"/>
                <a:cs typeface="Meiryo UI"/>
              </a:rPr>
              <a:t>よ</a:t>
            </a:r>
            <a:r>
              <a:rPr dirty="0" sz="1600" spc="5" b="1">
                <a:latin typeface="Meiryo UI"/>
                <a:cs typeface="Meiryo UI"/>
              </a:rPr>
              <a:t>る</a:t>
            </a:r>
            <a:r>
              <a:rPr dirty="0" sz="1600" spc="-5" b="1">
                <a:latin typeface="Meiryo UI"/>
                <a:cs typeface="Meiryo UI"/>
              </a:rPr>
              <a:t>現場</a:t>
            </a:r>
            <a:r>
              <a:rPr dirty="0" sz="1600" spc="5" b="1">
                <a:latin typeface="Meiryo UI"/>
                <a:cs typeface="Meiryo UI"/>
              </a:rPr>
              <a:t>主</a:t>
            </a:r>
            <a:r>
              <a:rPr dirty="0" sz="1600" spc="-5" b="1">
                <a:latin typeface="Meiryo UI"/>
                <a:cs typeface="Meiryo UI"/>
              </a:rPr>
              <a:t>導の人</a:t>
            </a:r>
            <a:r>
              <a:rPr dirty="0" sz="1600" spc="5" b="1">
                <a:latin typeface="Meiryo UI"/>
                <a:cs typeface="Meiryo UI"/>
              </a:rPr>
              <a:t>材</a:t>
            </a:r>
            <a:r>
              <a:rPr dirty="0" sz="1600" spc="-5" b="1">
                <a:latin typeface="Meiryo UI"/>
                <a:cs typeface="Meiryo UI"/>
              </a:rPr>
              <a:t>育成</a:t>
            </a:r>
            <a:r>
              <a:rPr dirty="0" sz="1600" b="1">
                <a:latin typeface="Meiryo UI"/>
                <a:cs typeface="Meiryo UI"/>
              </a:rPr>
              <a:t>を</a:t>
            </a:r>
            <a:r>
              <a:rPr dirty="0" sz="1600" spc="-5" b="1">
                <a:latin typeface="Meiryo UI"/>
                <a:cs typeface="Meiryo UI"/>
              </a:rPr>
              <a:t>支援</a:t>
            </a:r>
            <a:endParaRPr sz="1600">
              <a:latin typeface="Meiryo UI"/>
              <a:cs typeface="Meiryo UI"/>
            </a:endParaRPr>
          </a:p>
          <a:p>
            <a:pPr marL="850900" marR="45720" indent="-343535">
              <a:lnSpc>
                <a:spcPct val="100000"/>
              </a:lnSpc>
              <a:spcBef>
                <a:spcPts val="600"/>
              </a:spcBef>
              <a:tabLst>
                <a:tab pos="850265" algn="l"/>
              </a:tabLst>
            </a:pPr>
            <a:r>
              <a:rPr dirty="0" sz="1600" spc="-5">
                <a:latin typeface="Meiryo UI"/>
                <a:cs typeface="Meiryo UI"/>
              </a:rPr>
              <a:t>①	経営トッ</a:t>
            </a:r>
            <a:r>
              <a:rPr dirty="0" sz="1600" spc="-10">
                <a:latin typeface="Meiryo UI"/>
                <a:cs typeface="Meiryo UI"/>
              </a:rPr>
              <a:t>プ</a:t>
            </a:r>
            <a:r>
              <a:rPr dirty="0" sz="1600" spc="-5">
                <a:latin typeface="Meiryo UI"/>
                <a:cs typeface="Meiryo UI"/>
              </a:rPr>
              <a:t>が自身</a:t>
            </a:r>
            <a:r>
              <a:rPr dirty="0" sz="1600">
                <a:latin typeface="Meiryo UI"/>
                <a:cs typeface="Meiryo UI"/>
              </a:rPr>
              <a:t>の</a:t>
            </a:r>
            <a:r>
              <a:rPr dirty="0" sz="1600" spc="-5">
                <a:latin typeface="Meiryo UI"/>
                <a:cs typeface="Meiryo UI"/>
              </a:rPr>
              <a:t>後</a:t>
            </a:r>
            <a:r>
              <a:rPr dirty="0" sz="1600" spc="5">
                <a:latin typeface="Meiryo UI"/>
                <a:cs typeface="Meiryo UI"/>
              </a:rPr>
              <a:t>任</a:t>
            </a:r>
            <a:r>
              <a:rPr dirty="0" sz="1600" spc="-10">
                <a:latin typeface="Meiryo UI"/>
                <a:cs typeface="Meiryo UI"/>
              </a:rPr>
              <a:t>も</a:t>
            </a:r>
            <a:r>
              <a:rPr dirty="0" sz="1600" spc="-5">
                <a:latin typeface="Meiryo UI"/>
                <a:cs typeface="Meiryo UI"/>
              </a:rPr>
              <a:t>含</a:t>
            </a:r>
            <a:r>
              <a:rPr dirty="0" sz="1600" spc="10">
                <a:latin typeface="Meiryo UI"/>
                <a:cs typeface="Meiryo UI"/>
              </a:rPr>
              <a:t>め</a:t>
            </a:r>
            <a:r>
              <a:rPr dirty="0" sz="1600" spc="-5">
                <a:latin typeface="Meiryo UI"/>
                <a:cs typeface="Meiryo UI"/>
              </a:rPr>
              <a:t>会</a:t>
            </a:r>
            <a:r>
              <a:rPr dirty="0" sz="1600" spc="5">
                <a:latin typeface="Meiryo UI"/>
                <a:cs typeface="Meiryo UI"/>
              </a:rPr>
              <a:t>社</a:t>
            </a:r>
            <a:r>
              <a:rPr dirty="0" sz="1600" spc="-5">
                <a:latin typeface="Meiryo UI"/>
                <a:cs typeface="Meiryo UI"/>
              </a:rPr>
              <a:t>の将</a:t>
            </a:r>
            <a:r>
              <a:rPr dirty="0" sz="1600" spc="5">
                <a:latin typeface="Meiryo UI"/>
                <a:cs typeface="Meiryo UI"/>
              </a:rPr>
              <a:t>来</a:t>
            </a:r>
            <a:r>
              <a:rPr dirty="0" sz="1600">
                <a:latin typeface="Meiryo UI"/>
                <a:cs typeface="Meiryo UI"/>
              </a:rPr>
              <a:t>を</a:t>
            </a:r>
            <a:r>
              <a:rPr dirty="0" sz="1600" spc="-5">
                <a:latin typeface="Meiryo UI"/>
                <a:cs typeface="Meiryo UI"/>
              </a:rPr>
              <a:t>牽引</a:t>
            </a:r>
            <a:r>
              <a:rPr dirty="0" sz="1600" spc="5">
                <a:latin typeface="Meiryo UI"/>
                <a:cs typeface="Meiryo UI"/>
              </a:rPr>
              <a:t>す</a:t>
            </a:r>
            <a:r>
              <a:rPr dirty="0" sz="1600">
                <a:latin typeface="Meiryo UI"/>
                <a:cs typeface="Meiryo UI"/>
              </a:rPr>
              <a:t>る</a:t>
            </a:r>
            <a:r>
              <a:rPr dirty="0" sz="1600" spc="-5">
                <a:latin typeface="Meiryo UI"/>
                <a:cs typeface="Meiryo UI"/>
              </a:rPr>
              <a:t>人</a:t>
            </a:r>
            <a:r>
              <a:rPr dirty="0" sz="1600" spc="5">
                <a:latin typeface="Meiryo UI"/>
                <a:cs typeface="Meiryo UI"/>
              </a:rPr>
              <a:t>材</a:t>
            </a:r>
            <a:r>
              <a:rPr dirty="0" sz="1600">
                <a:latin typeface="Meiryo UI"/>
                <a:cs typeface="Meiryo UI"/>
              </a:rPr>
              <a:t>の</a:t>
            </a:r>
            <a:r>
              <a:rPr dirty="0" sz="1600" spc="-5">
                <a:latin typeface="Meiryo UI"/>
                <a:cs typeface="Meiryo UI"/>
              </a:rPr>
              <a:t>育</a:t>
            </a:r>
            <a:r>
              <a:rPr dirty="0" sz="1600" spc="5">
                <a:latin typeface="Meiryo UI"/>
                <a:cs typeface="Meiryo UI"/>
              </a:rPr>
              <a:t>成</a:t>
            </a:r>
            <a:r>
              <a:rPr dirty="0" sz="1600">
                <a:latin typeface="Meiryo UI"/>
                <a:cs typeface="Meiryo UI"/>
              </a:rPr>
              <a:t>を</a:t>
            </a:r>
            <a:r>
              <a:rPr dirty="0" sz="1600" spc="-5">
                <a:latin typeface="Meiryo UI"/>
                <a:cs typeface="Meiryo UI"/>
              </a:rPr>
              <a:t>最重</a:t>
            </a:r>
            <a:r>
              <a:rPr dirty="0" sz="1600" spc="5">
                <a:latin typeface="Meiryo UI"/>
                <a:cs typeface="Meiryo UI"/>
              </a:rPr>
              <a:t>要</a:t>
            </a:r>
            <a:r>
              <a:rPr dirty="0" sz="1600">
                <a:latin typeface="Meiryo UI"/>
                <a:cs typeface="Meiryo UI"/>
              </a:rPr>
              <a:t>ミ</a:t>
            </a:r>
            <a:r>
              <a:rPr dirty="0" sz="1600" spc="-5">
                <a:latin typeface="Meiryo UI"/>
                <a:cs typeface="Meiryo UI"/>
              </a:rPr>
              <a:t>ッ</a:t>
            </a:r>
            <a:r>
              <a:rPr dirty="0" sz="1600" spc="10">
                <a:latin typeface="Meiryo UI"/>
                <a:cs typeface="Meiryo UI"/>
              </a:rPr>
              <a:t>シ</a:t>
            </a:r>
            <a:r>
              <a:rPr dirty="0" sz="1600" spc="5">
                <a:latin typeface="Meiryo UI"/>
                <a:cs typeface="Meiryo UI"/>
              </a:rPr>
              <a:t>ョ</a:t>
            </a:r>
            <a:r>
              <a:rPr dirty="0" sz="1600" spc="-10">
                <a:latin typeface="Meiryo UI"/>
                <a:cs typeface="Meiryo UI"/>
              </a:rPr>
              <a:t>ン</a:t>
            </a:r>
            <a:r>
              <a:rPr dirty="0" sz="1600" spc="-5">
                <a:latin typeface="Meiryo UI"/>
                <a:cs typeface="Meiryo UI"/>
              </a:rPr>
              <a:t>の</a:t>
            </a:r>
            <a:r>
              <a:rPr dirty="0" sz="1600" spc="5">
                <a:latin typeface="Meiryo UI"/>
                <a:cs typeface="Meiryo UI"/>
              </a:rPr>
              <a:t>一</a:t>
            </a:r>
            <a:r>
              <a:rPr dirty="0" sz="1600">
                <a:latin typeface="Meiryo UI"/>
                <a:cs typeface="Meiryo UI"/>
              </a:rPr>
              <a:t>つ</a:t>
            </a:r>
            <a:r>
              <a:rPr dirty="0" sz="1600" spc="-5">
                <a:latin typeface="Meiryo UI"/>
                <a:cs typeface="Meiryo UI"/>
              </a:rPr>
              <a:t>と</a:t>
            </a:r>
            <a:r>
              <a:rPr dirty="0" sz="1600" spc="10">
                <a:latin typeface="Meiryo UI"/>
                <a:cs typeface="Meiryo UI"/>
              </a:rPr>
              <a:t>と</a:t>
            </a:r>
            <a:r>
              <a:rPr dirty="0" sz="1600" spc="5">
                <a:latin typeface="Meiryo UI"/>
                <a:cs typeface="Meiryo UI"/>
              </a:rPr>
              <a:t>ら</a:t>
            </a:r>
            <a:r>
              <a:rPr dirty="0" sz="1600">
                <a:latin typeface="Meiryo UI"/>
                <a:cs typeface="Meiryo UI"/>
              </a:rPr>
              <a:t>え</a:t>
            </a:r>
            <a:r>
              <a:rPr dirty="0" sz="1600" spc="-10">
                <a:latin typeface="Meiryo UI"/>
                <a:cs typeface="Meiryo UI"/>
              </a:rPr>
              <a:t>、</a:t>
            </a:r>
            <a:r>
              <a:rPr dirty="0" sz="1600" spc="-5">
                <a:latin typeface="Meiryo UI"/>
                <a:cs typeface="Meiryo UI"/>
              </a:rPr>
              <a:t>経営 リ</a:t>
            </a:r>
            <a:r>
              <a:rPr dirty="0" sz="1600">
                <a:latin typeface="Meiryo UI"/>
                <a:cs typeface="Meiryo UI"/>
              </a:rPr>
              <a:t>ー</a:t>
            </a:r>
            <a:r>
              <a:rPr dirty="0" sz="1600" spc="-10">
                <a:latin typeface="Meiryo UI"/>
                <a:cs typeface="Meiryo UI"/>
              </a:rPr>
              <a:t>ダ</a:t>
            </a:r>
            <a:r>
              <a:rPr dirty="0" sz="1600">
                <a:latin typeface="Meiryo UI"/>
                <a:cs typeface="Meiryo UI"/>
              </a:rPr>
              <a:t>ー</a:t>
            </a:r>
            <a:r>
              <a:rPr dirty="0" sz="1600" spc="-5">
                <a:latin typeface="Meiryo UI"/>
                <a:cs typeface="Meiryo UI"/>
              </a:rPr>
              <a:t>の</a:t>
            </a:r>
            <a:r>
              <a:rPr dirty="0" sz="1600" spc="-25">
                <a:latin typeface="Meiryo UI"/>
                <a:cs typeface="Meiryo UI"/>
              </a:rPr>
              <a:t>育成</a:t>
            </a:r>
            <a:r>
              <a:rPr dirty="0" sz="1600" spc="-10">
                <a:latin typeface="Meiryo UI"/>
                <a:cs typeface="Meiryo UI"/>
              </a:rPr>
              <a:t>・</a:t>
            </a:r>
            <a:r>
              <a:rPr dirty="0" sz="1600" spc="-5">
                <a:latin typeface="Meiryo UI"/>
                <a:cs typeface="Meiryo UI"/>
              </a:rPr>
              <a:t>選抜</a:t>
            </a:r>
            <a:r>
              <a:rPr dirty="0" sz="1600" spc="-10">
                <a:latin typeface="Meiryo UI"/>
                <a:cs typeface="Meiryo UI"/>
              </a:rPr>
              <a:t>に</a:t>
            </a:r>
            <a:r>
              <a:rPr dirty="0" sz="1600" spc="5">
                <a:latin typeface="Meiryo UI"/>
                <a:cs typeface="Meiryo UI"/>
              </a:rPr>
              <a:t>対し</a:t>
            </a:r>
            <a:r>
              <a:rPr dirty="0" sz="1600" spc="-15">
                <a:latin typeface="Meiryo UI"/>
                <a:cs typeface="Meiryo UI"/>
              </a:rPr>
              <a:t>て</a:t>
            </a:r>
            <a:r>
              <a:rPr dirty="0" sz="1600" spc="-5">
                <a:latin typeface="Meiryo UI"/>
                <a:cs typeface="Meiryo UI"/>
              </a:rPr>
              <a:t>十</a:t>
            </a:r>
            <a:r>
              <a:rPr dirty="0" sz="1600" spc="5">
                <a:latin typeface="Meiryo UI"/>
                <a:cs typeface="Meiryo UI"/>
              </a:rPr>
              <a:t>分</a:t>
            </a:r>
            <a:r>
              <a:rPr dirty="0" sz="1600" spc="-5">
                <a:latin typeface="Meiryo UI"/>
                <a:cs typeface="Meiryo UI"/>
              </a:rPr>
              <a:t>な</a:t>
            </a:r>
            <a:r>
              <a:rPr dirty="0" sz="1600" spc="5">
                <a:latin typeface="Meiryo UI"/>
                <a:cs typeface="Meiryo UI"/>
              </a:rPr>
              <a:t>費用</a:t>
            </a:r>
            <a:r>
              <a:rPr dirty="0" sz="1600" spc="-10">
                <a:latin typeface="Meiryo UI"/>
                <a:cs typeface="Meiryo UI"/>
              </a:rPr>
              <a:t>を</a:t>
            </a:r>
            <a:r>
              <a:rPr dirty="0" sz="1600">
                <a:latin typeface="Meiryo UI"/>
                <a:cs typeface="Meiryo UI"/>
              </a:rPr>
              <a:t>か</a:t>
            </a:r>
            <a:r>
              <a:rPr dirty="0" sz="1600" spc="10">
                <a:latin typeface="Meiryo UI"/>
                <a:cs typeface="Meiryo UI"/>
              </a:rPr>
              <a:t>け</a:t>
            </a:r>
            <a:r>
              <a:rPr dirty="0" sz="1600">
                <a:latin typeface="Meiryo UI"/>
                <a:cs typeface="Meiryo UI"/>
              </a:rPr>
              <a:t>て</a:t>
            </a:r>
            <a:r>
              <a:rPr dirty="0" sz="1600" spc="-5">
                <a:latin typeface="Meiryo UI"/>
                <a:cs typeface="Meiryo UI"/>
              </a:rPr>
              <a:t>実</a:t>
            </a:r>
            <a:r>
              <a:rPr dirty="0" sz="1600" spc="5">
                <a:latin typeface="Meiryo UI"/>
                <a:cs typeface="Meiryo UI"/>
              </a:rPr>
              <a:t>行</a:t>
            </a:r>
            <a:r>
              <a:rPr dirty="0" sz="1600" spc="10">
                <a:latin typeface="Meiryo UI"/>
                <a:cs typeface="Meiryo UI"/>
              </a:rPr>
              <a:t>す</a:t>
            </a:r>
            <a:r>
              <a:rPr dirty="0" sz="1600" spc="-5">
                <a:latin typeface="Meiryo UI"/>
                <a:cs typeface="Meiryo UI"/>
              </a:rPr>
              <a:t>る</a:t>
            </a:r>
            <a:endParaRPr sz="1600">
              <a:latin typeface="Meiryo UI"/>
              <a:cs typeface="Meiryo UI"/>
            </a:endParaRPr>
          </a:p>
          <a:p>
            <a:pPr marL="507365">
              <a:lnSpc>
                <a:spcPct val="100000"/>
              </a:lnSpc>
              <a:spcBef>
                <a:spcPts val="600"/>
              </a:spcBef>
              <a:tabLst>
                <a:tab pos="850265" algn="l"/>
              </a:tabLst>
            </a:pPr>
            <a:r>
              <a:rPr dirty="0" sz="1600" spc="-5">
                <a:latin typeface="Meiryo UI"/>
                <a:cs typeface="Meiryo UI"/>
              </a:rPr>
              <a:t>②	候補人材</a:t>
            </a:r>
            <a:r>
              <a:rPr dirty="0" sz="1600" spc="-10">
                <a:latin typeface="Meiryo UI"/>
                <a:cs typeface="Meiryo UI"/>
              </a:rPr>
              <a:t>を</a:t>
            </a:r>
            <a:r>
              <a:rPr dirty="0" sz="1600" spc="-5">
                <a:latin typeface="Meiryo UI"/>
                <a:cs typeface="Meiryo UI"/>
              </a:rPr>
              <a:t>早く</a:t>
            </a:r>
            <a:r>
              <a:rPr dirty="0" sz="1600">
                <a:latin typeface="Meiryo UI"/>
                <a:cs typeface="Meiryo UI"/>
              </a:rPr>
              <a:t>か</a:t>
            </a:r>
            <a:r>
              <a:rPr dirty="0" sz="1600" spc="-5">
                <a:latin typeface="Meiryo UI"/>
                <a:cs typeface="Meiryo UI"/>
              </a:rPr>
              <a:t>ら海</a:t>
            </a:r>
            <a:r>
              <a:rPr dirty="0" sz="1600" spc="5">
                <a:latin typeface="Meiryo UI"/>
                <a:cs typeface="Meiryo UI"/>
              </a:rPr>
              <a:t>外</a:t>
            </a:r>
            <a:r>
              <a:rPr dirty="0" sz="1600" spc="-5">
                <a:latin typeface="Meiryo UI"/>
                <a:cs typeface="Meiryo UI"/>
              </a:rPr>
              <a:t>や子</a:t>
            </a:r>
            <a:r>
              <a:rPr dirty="0" sz="1600" spc="5">
                <a:latin typeface="Meiryo UI"/>
                <a:cs typeface="Meiryo UI"/>
              </a:rPr>
              <a:t>会社</a:t>
            </a:r>
            <a:r>
              <a:rPr dirty="0" sz="1600" spc="-10">
                <a:latin typeface="Meiryo UI"/>
                <a:cs typeface="Meiryo UI"/>
              </a:rPr>
              <a:t>に</a:t>
            </a:r>
            <a:r>
              <a:rPr dirty="0" sz="1600" spc="5">
                <a:latin typeface="Meiryo UI"/>
                <a:cs typeface="Meiryo UI"/>
              </a:rPr>
              <a:t>派</a:t>
            </a:r>
            <a:r>
              <a:rPr dirty="0" sz="1600" spc="-5">
                <a:latin typeface="Meiryo UI"/>
                <a:cs typeface="Meiryo UI"/>
              </a:rPr>
              <a:t>遣</a:t>
            </a:r>
            <a:r>
              <a:rPr dirty="0" sz="1600" spc="5">
                <a:latin typeface="Meiryo UI"/>
                <a:cs typeface="Meiryo UI"/>
              </a:rPr>
              <a:t>し</a:t>
            </a:r>
            <a:r>
              <a:rPr dirty="0" sz="1600" spc="-10">
                <a:latin typeface="Meiryo UI"/>
                <a:cs typeface="Meiryo UI"/>
              </a:rPr>
              <a:t>、</a:t>
            </a:r>
            <a:r>
              <a:rPr dirty="0" sz="1600" spc="5">
                <a:latin typeface="Meiryo UI"/>
                <a:cs typeface="Meiryo UI"/>
              </a:rPr>
              <a:t>修</a:t>
            </a:r>
            <a:r>
              <a:rPr dirty="0" sz="1600" spc="-5">
                <a:latin typeface="Meiryo UI"/>
                <a:cs typeface="Meiryo UI"/>
              </a:rPr>
              <a:t>羅場</a:t>
            </a:r>
            <a:r>
              <a:rPr dirty="0" sz="1600" spc="5">
                <a:latin typeface="Meiryo UI"/>
                <a:cs typeface="Meiryo UI"/>
              </a:rPr>
              <a:t>経</a:t>
            </a:r>
            <a:r>
              <a:rPr dirty="0" sz="1600" spc="-5">
                <a:latin typeface="Meiryo UI"/>
                <a:cs typeface="Meiryo UI"/>
              </a:rPr>
              <a:t>験</a:t>
            </a:r>
            <a:r>
              <a:rPr dirty="0" sz="1600" spc="5">
                <a:latin typeface="Meiryo UI"/>
                <a:cs typeface="Meiryo UI"/>
              </a:rPr>
              <a:t>や</a:t>
            </a:r>
            <a:r>
              <a:rPr dirty="0" sz="1600" spc="-5">
                <a:latin typeface="Meiryo UI"/>
                <a:cs typeface="Meiryo UI"/>
              </a:rPr>
              <a:t>経営</a:t>
            </a:r>
            <a:r>
              <a:rPr dirty="0" sz="1600" spc="5">
                <a:latin typeface="Meiryo UI"/>
                <a:cs typeface="Meiryo UI"/>
              </a:rPr>
              <a:t>経験</a:t>
            </a:r>
            <a:r>
              <a:rPr dirty="0" sz="1600" spc="-10">
                <a:latin typeface="Meiryo UI"/>
                <a:cs typeface="Meiryo UI"/>
              </a:rPr>
              <a:t>を</a:t>
            </a:r>
            <a:r>
              <a:rPr dirty="0" sz="1600" spc="5">
                <a:latin typeface="Meiryo UI"/>
                <a:cs typeface="Meiryo UI"/>
              </a:rPr>
              <a:t>通じ</a:t>
            </a:r>
            <a:r>
              <a:rPr dirty="0" sz="1600" spc="-10">
                <a:latin typeface="Meiryo UI"/>
                <a:cs typeface="Meiryo UI"/>
              </a:rPr>
              <a:t>て</a:t>
            </a:r>
            <a:r>
              <a:rPr dirty="0" sz="1600" spc="5">
                <a:latin typeface="Meiryo UI"/>
                <a:cs typeface="Meiryo UI"/>
              </a:rPr>
              <a:t>経</a:t>
            </a:r>
            <a:r>
              <a:rPr dirty="0" sz="1600" spc="-5">
                <a:latin typeface="Meiryo UI"/>
                <a:cs typeface="Meiryo UI"/>
              </a:rPr>
              <a:t>営感</a:t>
            </a:r>
            <a:r>
              <a:rPr dirty="0" sz="1600" spc="5">
                <a:latin typeface="Meiryo UI"/>
                <a:cs typeface="Meiryo UI"/>
              </a:rPr>
              <a:t>覚</a:t>
            </a:r>
            <a:r>
              <a:rPr dirty="0" sz="1600">
                <a:latin typeface="Meiryo UI"/>
                <a:cs typeface="Meiryo UI"/>
              </a:rPr>
              <a:t>を</a:t>
            </a:r>
            <a:r>
              <a:rPr dirty="0" sz="1600" spc="-5">
                <a:latin typeface="Meiryo UI"/>
                <a:cs typeface="Meiryo UI"/>
              </a:rPr>
              <a:t>習</a:t>
            </a:r>
            <a:r>
              <a:rPr dirty="0" sz="1600" spc="5">
                <a:latin typeface="Meiryo UI"/>
                <a:cs typeface="Meiryo UI"/>
              </a:rPr>
              <a:t>得</a:t>
            </a:r>
            <a:r>
              <a:rPr dirty="0" sz="1600" spc="-5">
                <a:latin typeface="Meiryo UI"/>
                <a:cs typeface="Meiryo UI"/>
              </a:rPr>
              <a:t>さ</a:t>
            </a:r>
            <a:r>
              <a:rPr dirty="0" sz="1600" spc="10">
                <a:latin typeface="Meiryo UI"/>
                <a:cs typeface="Meiryo UI"/>
              </a:rPr>
              <a:t>せ</a:t>
            </a:r>
            <a:r>
              <a:rPr dirty="0" sz="1600" spc="-5">
                <a:latin typeface="Meiryo UI"/>
                <a:cs typeface="Meiryo UI"/>
              </a:rPr>
              <a:t>る</a:t>
            </a:r>
            <a:endParaRPr sz="1600">
              <a:latin typeface="Meiryo UI"/>
              <a:cs typeface="Meiryo UI"/>
            </a:endParaRPr>
          </a:p>
          <a:p>
            <a:pPr marL="507365">
              <a:lnSpc>
                <a:spcPct val="100000"/>
              </a:lnSpc>
              <a:spcBef>
                <a:spcPts val="600"/>
              </a:spcBef>
              <a:tabLst>
                <a:tab pos="850265" algn="l"/>
              </a:tabLst>
            </a:pPr>
            <a:r>
              <a:rPr dirty="0" sz="1600" spc="-5">
                <a:latin typeface="Meiryo UI"/>
                <a:cs typeface="Meiryo UI"/>
              </a:rPr>
              <a:t>③	一定範囲</a:t>
            </a:r>
            <a:r>
              <a:rPr dirty="0" sz="1600">
                <a:latin typeface="Meiryo UI"/>
                <a:cs typeface="Meiryo UI"/>
              </a:rPr>
              <a:t>の</a:t>
            </a:r>
            <a:r>
              <a:rPr dirty="0" sz="1600" spc="-5">
                <a:latin typeface="Meiryo UI"/>
                <a:cs typeface="Meiryo UI"/>
              </a:rPr>
              <a:t>人事情報</a:t>
            </a:r>
            <a:r>
              <a:rPr dirty="0" sz="1600">
                <a:latin typeface="Meiryo UI"/>
                <a:cs typeface="Meiryo UI"/>
              </a:rPr>
              <a:t>の</a:t>
            </a:r>
            <a:r>
              <a:rPr dirty="0" sz="1600" spc="-25">
                <a:latin typeface="Meiryo UI"/>
                <a:cs typeface="Meiryo UI"/>
              </a:rPr>
              <a:t>公開</a:t>
            </a:r>
            <a:r>
              <a:rPr dirty="0" sz="1600" spc="-10">
                <a:latin typeface="Meiryo UI"/>
                <a:cs typeface="Meiryo UI"/>
              </a:rPr>
              <a:t>・</a:t>
            </a:r>
            <a:r>
              <a:rPr dirty="0" sz="1600" spc="-5">
                <a:latin typeface="Meiryo UI"/>
                <a:cs typeface="Meiryo UI"/>
              </a:rPr>
              <a:t>部下</a:t>
            </a:r>
            <a:r>
              <a:rPr dirty="0" sz="1600">
                <a:latin typeface="Meiryo UI"/>
                <a:cs typeface="Meiryo UI"/>
              </a:rPr>
              <a:t>の</a:t>
            </a:r>
            <a:r>
              <a:rPr dirty="0" sz="1600" spc="-5">
                <a:latin typeface="Meiryo UI"/>
                <a:cs typeface="Meiryo UI"/>
              </a:rPr>
              <a:t>報</a:t>
            </a:r>
            <a:r>
              <a:rPr dirty="0" sz="1600" spc="5">
                <a:latin typeface="Meiryo UI"/>
                <a:cs typeface="Meiryo UI"/>
              </a:rPr>
              <a:t>酬</a:t>
            </a:r>
            <a:r>
              <a:rPr dirty="0" sz="1600" spc="-5">
                <a:latin typeface="Meiryo UI"/>
                <a:cs typeface="Meiryo UI"/>
              </a:rPr>
              <a:t>決定</a:t>
            </a:r>
            <a:r>
              <a:rPr dirty="0" sz="1600" spc="5">
                <a:latin typeface="Meiryo UI"/>
                <a:cs typeface="Meiryo UI"/>
              </a:rPr>
              <a:t>権</a:t>
            </a:r>
            <a:r>
              <a:rPr dirty="0" sz="1600">
                <a:latin typeface="Meiryo UI"/>
                <a:cs typeface="Meiryo UI"/>
              </a:rPr>
              <a:t>の</a:t>
            </a:r>
            <a:r>
              <a:rPr dirty="0" sz="1600" spc="5">
                <a:latin typeface="Meiryo UI"/>
                <a:cs typeface="Meiryo UI"/>
              </a:rPr>
              <a:t>強</a:t>
            </a:r>
            <a:r>
              <a:rPr dirty="0" sz="1600" spc="-5">
                <a:latin typeface="Meiryo UI"/>
                <a:cs typeface="Meiryo UI"/>
              </a:rPr>
              <a:t>化な</a:t>
            </a:r>
            <a:r>
              <a:rPr dirty="0" sz="1600" spc="10">
                <a:latin typeface="Meiryo UI"/>
                <a:cs typeface="Meiryo UI"/>
              </a:rPr>
              <a:t>ど</a:t>
            </a:r>
            <a:r>
              <a:rPr dirty="0" sz="1600">
                <a:latin typeface="Meiryo UI"/>
                <a:cs typeface="Meiryo UI"/>
              </a:rPr>
              <a:t>、ミ</a:t>
            </a:r>
            <a:r>
              <a:rPr dirty="0" sz="1600" spc="-5">
                <a:latin typeface="Meiryo UI"/>
                <a:cs typeface="Meiryo UI"/>
              </a:rPr>
              <a:t>ド</a:t>
            </a:r>
            <a:r>
              <a:rPr dirty="0" sz="1600" spc="10">
                <a:latin typeface="Meiryo UI"/>
                <a:cs typeface="Meiryo UI"/>
              </a:rPr>
              <a:t>ル</a:t>
            </a:r>
            <a:r>
              <a:rPr dirty="0" sz="1600" spc="-5">
                <a:latin typeface="Meiryo UI"/>
                <a:cs typeface="Meiryo UI"/>
              </a:rPr>
              <a:t>リ</a:t>
            </a:r>
            <a:r>
              <a:rPr dirty="0" sz="1600" spc="10">
                <a:latin typeface="Meiryo UI"/>
                <a:cs typeface="Meiryo UI"/>
              </a:rPr>
              <a:t>ー</a:t>
            </a:r>
            <a:r>
              <a:rPr dirty="0" sz="1600" spc="-10">
                <a:latin typeface="Meiryo UI"/>
                <a:cs typeface="Meiryo UI"/>
              </a:rPr>
              <a:t>ダ</a:t>
            </a:r>
            <a:r>
              <a:rPr dirty="0" sz="1600" spc="10">
                <a:latin typeface="Meiryo UI"/>
                <a:cs typeface="Meiryo UI"/>
              </a:rPr>
              <a:t>ー</a:t>
            </a:r>
            <a:r>
              <a:rPr dirty="0" sz="1600" spc="-5">
                <a:latin typeface="Meiryo UI"/>
                <a:cs typeface="Meiryo UI"/>
              </a:rPr>
              <a:t>へ人</a:t>
            </a:r>
            <a:r>
              <a:rPr dirty="0" sz="1600" spc="5">
                <a:latin typeface="Meiryo UI"/>
                <a:cs typeface="Meiryo UI"/>
              </a:rPr>
              <a:t>事</a:t>
            </a:r>
            <a:r>
              <a:rPr dirty="0" sz="1600" spc="-5">
                <a:latin typeface="Meiryo UI"/>
                <a:cs typeface="Meiryo UI"/>
              </a:rPr>
              <a:t>上</a:t>
            </a:r>
            <a:r>
              <a:rPr dirty="0" sz="1600">
                <a:latin typeface="Meiryo UI"/>
                <a:cs typeface="Meiryo UI"/>
              </a:rPr>
              <a:t>の</a:t>
            </a:r>
            <a:r>
              <a:rPr dirty="0" sz="1600" spc="5">
                <a:latin typeface="Meiryo UI"/>
                <a:cs typeface="Meiryo UI"/>
              </a:rPr>
              <a:t>権限</a:t>
            </a:r>
            <a:r>
              <a:rPr dirty="0" sz="1600" spc="-10">
                <a:latin typeface="Meiryo UI"/>
                <a:cs typeface="Meiryo UI"/>
              </a:rPr>
              <a:t>を</a:t>
            </a:r>
            <a:r>
              <a:rPr dirty="0" sz="1600" spc="-5">
                <a:latin typeface="Meiryo UI"/>
                <a:cs typeface="Meiryo UI"/>
              </a:rPr>
              <a:t>委</a:t>
            </a:r>
            <a:r>
              <a:rPr dirty="0" sz="1600" spc="5">
                <a:latin typeface="Meiryo UI"/>
                <a:cs typeface="Meiryo UI"/>
              </a:rPr>
              <a:t>譲</a:t>
            </a:r>
            <a:r>
              <a:rPr dirty="0" sz="1600" spc="10">
                <a:latin typeface="Meiryo UI"/>
                <a:cs typeface="Meiryo UI"/>
              </a:rPr>
              <a:t>す</a:t>
            </a:r>
            <a:r>
              <a:rPr dirty="0" sz="1600" spc="-5">
                <a:latin typeface="Meiryo UI"/>
                <a:cs typeface="Meiryo UI"/>
              </a:rPr>
              <a:t>る</a:t>
            </a:r>
            <a:endParaRPr sz="1600">
              <a:latin typeface="Meiryo UI"/>
              <a:cs typeface="Meiryo U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9743" y="5000467"/>
            <a:ext cx="9398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Meiryo UI"/>
                <a:cs typeface="Meiryo UI"/>
              </a:rPr>
              <a:t>＜事例＞</a:t>
            </a:r>
            <a:endParaRPr sz="1800">
              <a:latin typeface="Meiryo UI"/>
              <a:cs typeface="Meiryo U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75356" y="5135455"/>
            <a:ext cx="684847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Meiryo UI"/>
                <a:cs typeface="Meiryo UI"/>
              </a:rPr>
              <a:t>*</a:t>
            </a:r>
            <a:r>
              <a:rPr dirty="0" sz="1000">
                <a:latin typeface="Meiryo UI"/>
                <a:cs typeface="Meiryo UI"/>
              </a:rPr>
              <a:t> </a:t>
            </a:r>
            <a:r>
              <a:rPr dirty="0" sz="1000" spc="-5">
                <a:latin typeface="Meiryo UI"/>
                <a:cs typeface="Meiryo UI"/>
              </a:rPr>
              <a:t>ミドルリーダー（事務局定義）：中間管理職の役割</a:t>
            </a:r>
            <a:r>
              <a:rPr dirty="0" sz="1000" spc="5">
                <a:latin typeface="Meiryo UI"/>
                <a:cs typeface="Meiryo UI"/>
              </a:rPr>
              <a:t>に</a:t>
            </a:r>
            <a:r>
              <a:rPr dirty="0" sz="1000" spc="-10">
                <a:latin typeface="Meiryo UI"/>
                <a:cs typeface="Meiryo UI"/>
              </a:rPr>
              <a:t>とど</a:t>
            </a:r>
            <a:r>
              <a:rPr dirty="0" sz="1000">
                <a:latin typeface="Meiryo UI"/>
                <a:cs typeface="Meiryo UI"/>
              </a:rPr>
              <a:t>ま</a:t>
            </a:r>
            <a:r>
              <a:rPr dirty="0" sz="1000" spc="-10">
                <a:latin typeface="Meiryo UI"/>
                <a:cs typeface="Meiryo UI"/>
              </a:rPr>
              <a:t>らず、</a:t>
            </a:r>
            <a:r>
              <a:rPr dirty="0" sz="1000" spc="-5">
                <a:latin typeface="Meiryo UI"/>
                <a:cs typeface="Meiryo UI"/>
              </a:rPr>
              <a:t>リ</a:t>
            </a:r>
            <a:r>
              <a:rPr dirty="0" sz="1000" spc="5">
                <a:latin typeface="Meiryo UI"/>
                <a:cs typeface="Meiryo UI"/>
              </a:rPr>
              <a:t>ー</a:t>
            </a:r>
            <a:r>
              <a:rPr dirty="0" sz="1000" spc="-5">
                <a:latin typeface="Meiryo UI"/>
                <a:cs typeface="Meiryo UI"/>
              </a:rPr>
              <a:t>ダーシ</a:t>
            </a:r>
            <a:r>
              <a:rPr dirty="0" sz="1000" spc="-10">
                <a:latin typeface="Meiryo UI"/>
                <a:cs typeface="Meiryo UI"/>
              </a:rPr>
              <a:t>ッ</a:t>
            </a:r>
            <a:r>
              <a:rPr dirty="0" sz="1000">
                <a:latin typeface="Meiryo UI"/>
                <a:cs typeface="Meiryo UI"/>
              </a:rPr>
              <a:t>プを</a:t>
            </a:r>
            <a:r>
              <a:rPr dirty="0" sz="1000" spc="-5">
                <a:latin typeface="Meiryo UI"/>
                <a:cs typeface="Meiryo UI"/>
              </a:rPr>
              <a:t>発揮し</a:t>
            </a:r>
            <a:r>
              <a:rPr dirty="0" sz="1000" spc="-10">
                <a:latin typeface="Meiryo UI"/>
                <a:cs typeface="Meiryo UI"/>
              </a:rPr>
              <a:t>て</a:t>
            </a:r>
            <a:r>
              <a:rPr dirty="0" sz="1000" spc="-5">
                <a:latin typeface="Meiryo UI"/>
                <a:cs typeface="Meiryo UI"/>
              </a:rPr>
              <a:t>現場の</a:t>
            </a:r>
            <a:r>
              <a:rPr dirty="0" sz="1000" spc="5">
                <a:latin typeface="Meiryo UI"/>
                <a:cs typeface="Meiryo UI"/>
              </a:rPr>
              <a:t>変</a:t>
            </a:r>
            <a:r>
              <a:rPr dirty="0" sz="1000" spc="-5">
                <a:latin typeface="Meiryo UI"/>
                <a:cs typeface="Meiryo UI"/>
              </a:rPr>
              <a:t>革</a:t>
            </a:r>
            <a:r>
              <a:rPr dirty="0" sz="1000">
                <a:latin typeface="Meiryo UI"/>
                <a:cs typeface="Meiryo UI"/>
              </a:rPr>
              <a:t>を</a:t>
            </a:r>
            <a:r>
              <a:rPr dirty="0" sz="1000" spc="-5">
                <a:latin typeface="Meiryo UI"/>
                <a:cs typeface="Meiryo UI"/>
              </a:rPr>
              <a:t>主</a:t>
            </a:r>
            <a:r>
              <a:rPr dirty="0" sz="1000" spc="5">
                <a:latin typeface="Meiryo UI"/>
                <a:cs typeface="Meiryo UI"/>
              </a:rPr>
              <a:t>導</a:t>
            </a:r>
            <a:r>
              <a:rPr dirty="0" sz="1000" spc="-10">
                <a:latin typeface="Meiryo UI"/>
                <a:cs typeface="Meiryo UI"/>
              </a:rPr>
              <a:t>する</a:t>
            </a:r>
            <a:r>
              <a:rPr dirty="0" sz="1000" spc="5">
                <a:latin typeface="Meiryo UI"/>
                <a:cs typeface="Meiryo UI"/>
              </a:rPr>
              <a:t>組</a:t>
            </a:r>
            <a:r>
              <a:rPr dirty="0" sz="1000" spc="-20">
                <a:latin typeface="Meiryo UI"/>
                <a:cs typeface="Meiryo UI"/>
              </a:rPr>
              <a:t>織長</a:t>
            </a:r>
            <a:r>
              <a:rPr dirty="0" sz="1000" spc="-5">
                <a:latin typeface="Meiryo UI"/>
                <a:cs typeface="Meiryo UI"/>
              </a:rPr>
              <a:t>・部門リ</a:t>
            </a:r>
            <a:r>
              <a:rPr dirty="0" sz="1000" spc="5">
                <a:latin typeface="Meiryo UI"/>
                <a:cs typeface="Meiryo UI"/>
              </a:rPr>
              <a:t>ー</a:t>
            </a:r>
            <a:r>
              <a:rPr dirty="0" sz="1000" spc="-5">
                <a:latin typeface="Meiryo UI"/>
                <a:cs typeface="Meiryo UI"/>
              </a:rPr>
              <a:t>ダー</a:t>
            </a:r>
            <a:endParaRPr sz="1000">
              <a:latin typeface="Meiryo UI"/>
              <a:cs typeface="Meiryo U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3733" y="98869"/>
            <a:ext cx="9629140" cy="824865"/>
            <a:chOff x="153733" y="98869"/>
            <a:chExt cx="9629140" cy="824865"/>
          </a:xfrm>
        </p:grpSpPr>
        <p:sp>
          <p:nvSpPr>
            <p:cNvPr id="3" name="object 3"/>
            <p:cNvSpPr/>
            <p:nvPr/>
          </p:nvSpPr>
          <p:spPr>
            <a:xfrm>
              <a:off x="158495" y="103631"/>
              <a:ext cx="9619615" cy="815340"/>
            </a:xfrm>
            <a:custGeom>
              <a:avLst/>
              <a:gdLst/>
              <a:ahLst/>
              <a:cxnLst/>
              <a:rect l="l" t="t" r="r" b="b"/>
              <a:pathLst>
                <a:path w="9619615" h="815340">
                  <a:moveTo>
                    <a:pt x="9619488" y="0"/>
                  </a:moveTo>
                  <a:lnTo>
                    <a:pt x="0" y="0"/>
                  </a:lnTo>
                  <a:lnTo>
                    <a:pt x="0" y="815339"/>
                  </a:lnTo>
                  <a:lnTo>
                    <a:pt x="9619488" y="815339"/>
                  </a:lnTo>
                  <a:lnTo>
                    <a:pt x="9619488" y="0"/>
                  </a:lnTo>
                  <a:close/>
                </a:path>
              </a:pathLst>
            </a:custGeom>
            <a:solidFill>
              <a:srgbClr val="002C7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58495" y="103631"/>
              <a:ext cx="9619615" cy="815340"/>
            </a:xfrm>
            <a:custGeom>
              <a:avLst/>
              <a:gdLst/>
              <a:ahLst/>
              <a:cxnLst/>
              <a:rect l="l" t="t" r="r" b="b"/>
              <a:pathLst>
                <a:path w="9619615" h="815340">
                  <a:moveTo>
                    <a:pt x="0" y="0"/>
                  </a:moveTo>
                  <a:lnTo>
                    <a:pt x="9619488" y="0"/>
                  </a:lnTo>
                  <a:lnTo>
                    <a:pt x="9619488" y="815339"/>
                  </a:lnTo>
                  <a:lnTo>
                    <a:pt x="0" y="815339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6863" y="136951"/>
            <a:ext cx="891667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31900" marR="5080" indent="-12192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</a:rPr>
              <a:t>方策②：経営に必要な多様な人材確保を可能と</a:t>
            </a:r>
            <a:r>
              <a:rPr dirty="0" sz="2400" spc="-5">
                <a:solidFill>
                  <a:srgbClr val="FFFFFF"/>
                </a:solidFill>
              </a:rPr>
              <a:t>す</a:t>
            </a:r>
            <a:r>
              <a:rPr dirty="0" sz="2400">
                <a:solidFill>
                  <a:srgbClr val="FFFFFF"/>
                </a:solidFill>
              </a:rPr>
              <a:t>る、外部労働市場と </a:t>
            </a:r>
            <a:r>
              <a:rPr dirty="0" sz="2400">
                <a:solidFill>
                  <a:srgbClr val="FFFFFF"/>
                </a:solidFill>
              </a:rPr>
              <a:t>連動した柔軟な報酬制度</a:t>
            </a:r>
            <a:r>
              <a:rPr dirty="0" sz="2400" spc="-5">
                <a:solidFill>
                  <a:srgbClr val="FFFFFF"/>
                </a:solidFill>
              </a:rPr>
              <a:t>・キャリ</a:t>
            </a:r>
            <a:r>
              <a:rPr dirty="0" sz="2400">
                <a:solidFill>
                  <a:srgbClr val="FFFFFF"/>
                </a:solidFill>
              </a:rPr>
              <a:t>ア機会</a:t>
            </a:r>
            <a:r>
              <a:rPr dirty="0" sz="2400" spc="-5">
                <a:solidFill>
                  <a:srgbClr val="FFFFFF"/>
                </a:solidFill>
              </a:rPr>
              <a:t>の</a:t>
            </a:r>
            <a:r>
              <a:rPr dirty="0" sz="2400">
                <a:solidFill>
                  <a:srgbClr val="FFFFFF"/>
                </a:solidFill>
              </a:rPr>
              <a:t>提供</a:t>
            </a:r>
            <a:endParaRPr sz="2400"/>
          </a:p>
        </p:txBody>
      </p:sp>
      <p:grpSp>
        <p:nvGrpSpPr>
          <p:cNvPr id="6" name="object 6"/>
          <p:cNvGrpSpPr/>
          <p:nvPr/>
        </p:nvGrpSpPr>
        <p:grpSpPr>
          <a:xfrm>
            <a:off x="153923" y="917447"/>
            <a:ext cx="9629140" cy="1435735"/>
            <a:chOff x="153923" y="917447"/>
            <a:chExt cx="9629140" cy="1435735"/>
          </a:xfrm>
        </p:grpSpPr>
        <p:sp>
          <p:nvSpPr>
            <p:cNvPr id="7" name="object 7"/>
            <p:cNvSpPr/>
            <p:nvPr/>
          </p:nvSpPr>
          <p:spPr>
            <a:xfrm>
              <a:off x="158495" y="922019"/>
              <a:ext cx="9619615" cy="1426845"/>
            </a:xfrm>
            <a:custGeom>
              <a:avLst/>
              <a:gdLst/>
              <a:ahLst/>
              <a:cxnLst/>
              <a:rect l="l" t="t" r="r" b="b"/>
              <a:pathLst>
                <a:path w="9619615" h="1426845">
                  <a:moveTo>
                    <a:pt x="9619488" y="0"/>
                  </a:moveTo>
                  <a:lnTo>
                    <a:pt x="0" y="0"/>
                  </a:lnTo>
                  <a:lnTo>
                    <a:pt x="0" y="1426464"/>
                  </a:lnTo>
                  <a:lnTo>
                    <a:pt x="9619488" y="1426464"/>
                  </a:lnTo>
                  <a:lnTo>
                    <a:pt x="9619488" y="0"/>
                  </a:lnTo>
                  <a:close/>
                </a:path>
              </a:pathLst>
            </a:custGeom>
            <a:solidFill>
              <a:srgbClr val="A6E2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58495" y="922019"/>
              <a:ext cx="9619615" cy="1426845"/>
            </a:xfrm>
            <a:custGeom>
              <a:avLst/>
              <a:gdLst/>
              <a:ahLst/>
              <a:cxnLst/>
              <a:rect l="l" t="t" r="r" b="b"/>
              <a:pathLst>
                <a:path w="9619615" h="1426845">
                  <a:moveTo>
                    <a:pt x="0" y="0"/>
                  </a:moveTo>
                  <a:lnTo>
                    <a:pt x="9619488" y="0"/>
                  </a:lnTo>
                  <a:lnTo>
                    <a:pt x="9619488" y="1426464"/>
                  </a:lnTo>
                  <a:lnTo>
                    <a:pt x="0" y="1426464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/>
          <p:nvPr/>
        </p:nvSpPr>
        <p:spPr>
          <a:xfrm>
            <a:off x="158495" y="5292852"/>
            <a:ext cx="9619615" cy="1313815"/>
          </a:xfrm>
          <a:custGeom>
            <a:avLst/>
            <a:gdLst/>
            <a:ahLst/>
            <a:cxnLst/>
            <a:rect l="l" t="t" r="r" b="b"/>
            <a:pathLst>
              <a:path w="9619615" h="1313815">
                <a:moveTo>
                  <a:pt x="9619488" y="0"/>
                </a:moveTo>
                <a:lnTo>
                  <a:pt x="0" y="0"/>
                </a:lnTo>
                <a:lnTo>
                  <a:pt x="0" y="1313688"/>
                </a:lnTo>
                <a:lnTo>
                  <a:pt x="9619488" y="1313688"/>
                </a:lnTo>
                <a:lnTo>
                  <a:pt x="9619488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19743" y="981091"/>
            <a:ext cx="9189720" cy="52050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Meiryo UI"/>
                <a:cs typeface="Meiryo UI"/>
              </a:rPr>
              <a:t>☑ 外部競争力</a:t>
            </a:r>
            <a:r>
              <a:rPr dirty="0" sz="2000" spc="-5" b="1">
                <a:latin typeface="Meiryo UI"/>
                <a:cs typeface="Meiryo UI"/>
              </a:rPr>
              <a:t>のある</a:t>
            </a:r>
            <a:r>
              <a:rPr dirty="0" sz="2000" b="1">
                <a:latin typeface="Meiryo UI"/>
                <a:cs typeface="Meiryo UI"/>
              </a:rPr>
              <a:t>人材を、固</a:t>
            </a:r>
            <a:r>
              <a:rPr dirty="0" sz="2000" spc="-15" b="1">
                <a:latin typeface="Meiryo UI"/>
                <a:cs typeface="Meiryo UI"/>
              </a:rPr>
              <a:t>定</a:t>
            </a:r>
            <a:r>
              <a:rPr dirty="0" sz="2000" b="1">
                <a:latin typeface="Meiryo UI"/>
                <a:cs typeface="Meiryo UI"/>
              </a:rPr>
              <a:t>的</a:t>
            </a:r>
            <a:r>
              <a:rPr dirty="0" sz="2000" spc="-5" b="1">
                <a:latin typeface="Meiryo UI"/>
                <a:cs typeface="Meiryo UI"/>
              </a:rPr>
              <a:t>な</a:t>
            </a:r>
            <a:r>
              <a:rPr dirty="0" sz="2000" b="1">
                <a:latin typeface="Meiryo UI"/>
                <a:cs typeface="Meiryo UI"/>
              </a:rPr>
              <a:t>報</a:t>
            </a:r>
            <a:r>
              <a:rPr dirty="0" sz="2000" spc="-15" b="1">
                <a:latin typeface="Meiryo UI"/>
                <a:cs typeface="Meiryo UI"/>
              </a:rPr>
              <a:t>酬</a:t>
            </a:r>
            <a:r>
              <a:rPr dirty="0" sz="2000" b="1">
                <a:latin typeface="Meiryo UI"/>
                <a:cs typeface="Meiryo UI"/>
              </a:rPr>
              <a:t>・</a:t>
            </a:r>
            <a:r>
              <a:rPr dirty="0" sz="2000" spc="-15" b="1">
                <a:latin typeface="Meiryo UI"/>
                <a:cs typeface="Meiryo UI"/>
              </a:rPr>
              <a:t>評</a:t>
            </a:r>
            <a:r>
              <a:rPr dirty="0" sz="2000" b="1">
                <a:latin typeface="Meiryo UI"/>
                <a:cs typeface="Meiryo UI"/>
              </a:rPr>
              <a:t>価体</a:t>
            </a:r>
            <a:r>
              <a:rPr dirty="0" sz="2000" spc="-15" b="1">
                <a:latin typeface="Meiryo UI"/>
                <a:cs typeface="Meiryo UI"/>
              </a:rPr>
              <a:t>系</a:t>
            </a:r>
            <a:r>
              <a:rPr dirty="0" sz="2000" b="1">
                <a:latin typeface="Meiryo UI"/>
                <a:cs typeface="Meiryo UI"/>
              </a:rPr>
              <a:t>に当</a:t>
            </a:r>
            <a:r>
              <a:rPr dirty="0" sz="2000" spc="-5" b="1">
                <a:latin typeface="Meiryo UI"/>
                <a:cs typeface="Meiryo UI"/>
              </a:rPr>
              <a:t>て</a:t>
            </a:r>
            <a:r>
              <a:rPr dirty="0" sz="2000" b="1">
                <a:latin typeface="Meiryo UI"/>
                <a:cs typeface="Meiryo UI"/>
              </a:rPr>
              <a:t>は</a:t>
            </a:r>
            <a:r>
              <a:rPr dirty="0" sz="2000" spc="-5" b="1">
                <a:latin typeface="Meiryo UI"/>
                <a:cs typeface="Meiryo UI"/>
              </a:rPr>
              <a:t>め</a:t>
            </a:r>
            <a:r>
              <a:rPr dirty="0" sz="2000" spc="-20" b="1">
                <a:latin typeface="Meiryo UI"/>
                <a:cs typeface="Meiryo UI"/>
              </a:rPr>
              <a:t>よ</a:t>
            </a:r>
            <a:r>
              <a:rPr dirty="0" sz="2000" spc="-5" b="1">
                <a:latin typeface="Meiryo UI"/>
                <a:cs typeface="Meiryo UI"/>
              </a:rPr>
              <a:t>うとし</a:t>
            </a:r>
            <a:r>
              <a:rPr dirty="0" sz="2000" spc="-10" b="1">
                <a:latin typeface="Meiryo UI"/>
                <a:cs typeface="Meiryo UI"/>
              </a:rPr>
              <a:t>て</a:t>
            </a:r>
            <a:r>
              <a:rPr dirty="0" sz="2000" b="1">
                <a:latin typeface="Meiryo UI"/>
                <a:cs typeface="Meiryo UI"/>
              </a:rPr>
              <a:t>い</a:t>
            </a:r>
            <a:r>
              <a:rPr dirty="0" sz="2000" spc="-5" b="1">
                <a:latin typeface="Meiryo UI"/>
                <a:cs typeface="Meiryo UI"/>
              </a:rPr>
              <a:t>な</a:t>
            </a:r>
            <a:r>
              <a:rPr dirty="0" sz="2000" b="1">
                <a:latin typeface="Meiryo UI"/>
                <a:cs typeface="Meiryo UI"/>
              </a:rPr>
              <a:t>い</a:t>
            </a:r>
            <a:r>
              <a:rPr dirty="0" sz="2000" spc="-5" b="1">
                <a:latin typeface="Meiryo UI"/>
                <a:cs typeface="Meiryo UI"/>
              </a:rPr>
              <a:t>か。</a:t>
            </a:r>
            <a:endParaRPr sz="2000">
              <a:latin typeface="Meiryo UI"/>
              <a:cs typeface="Meiryo UI"/>
            </a:endParaRPr>
          </a:p>
          <a:p>
            <a:pPr marL="349250">
              <a:lnSpc>
                <a:spcPct val="100000"/>
              </a:lnSpc>
            </a:pPr>
            <a:r>
              <a:rPr dirty="0" sz="2000" spc="5" b="1">
                <a:latin typeface="Meiryo UI"/>
                <a:cs typeface="Meiryo UI"/>
              </a:rPr>
              <a:t>「</a:t>
            </a:r>
            <a:r>
              <a:rPr dirty="0" sz="2000" b="1">
                <a:latin typeface="Meiryo UI"/>
                <a:cs typeface="Meiryo UI"/>
              </a:rPr>
              <a:t>人材</a:t>
            </a:r>
            <a:r>
              <a:rPr dirty="0" sz="2000" spc="-5" b="1">
                <a:latin typeface="Meiryo UI"/>
                <a:cs typeface="Meiryo UI"/>
              </a:rPr>
              <a:t>の</a:t>
            </a:r>
            <a:r>
              <a:rPr dirty="0" sz="2000" b="1">
                <a:latin typeface="Meiryo UI"/>
                <a:cs typeface="Meiryo UI"/>
              </a:rPr>
              <a:t>自前主義</a:t>
            </a:r>
            <a:r>
              <a:rPr dirty="0" sz="2000" spc="5" b="1">
                <a:latin typeface="Meiryo UI"/>
                <a:cs typeface="Meiryo UI"/>
              </a:rPr>
              <a:t>」</a:t>
            </a:r>
            <a:r>
              <a:rPr dirty="0" sz="2000" spc="-15" b="1">
                <a:latin typeface="Meiryo UI"/>
                <a:cs typeface="Meiryo UI"/>
              </a:rPr>
              <a:t>に</a:t>
            </a:r>
            <a:r>
              <a:rPr dirty="0" sz="2000" spc="-5" b="1">
                <a:latin typeface="Meiryo UI"/>
                <a:cs typeface="Meiryo UI"/>
              </a:rPr>
              <a:t>こ</a:t>
            </a:r>
            <a:r>
              <a:rPr dirty="0" sz="2000" b="1">
                <a:latin typeface="Meiryo UI"/>
                <a:cs typeface="Meiryo UI"/>
              </a:rPr>
              <a:t>だ</a:t>
            </a:r>
            <a:r>
              <a:rPr dirty="0" sz="2000" spc="-15" b="1">
                <a:latin typeface="Meiryo UI"/>
                <a:cs typeface="Meiryo UI"/>
              </a:rPr>
              <a:t>わ</a:t>
            </a:r>
            <a:r>
              <a:rPr dirty="0" sz="2000" spc="-10" b="1">
                <a:latin typeface="Meiryo UI"/>
                <a:cs typeface="Meiryo UI"/>
              </a:rPr>
              <a:t>ら</a:t>
            </a:r>
            <a:r>
              <a:rPr dirty="0" sz="2000" spc="-5" b="1">
                <a:latin typeface="Meiryo UI"/>
                <a:cs typeface="Meiryo UI"/>
              </a:rPr>
              <a:t>ず</a:t>
            </a:r>
            <a:r>
              <a:rPr dirty="0" sz="2000" b="1">
                <a:latin typeface="Meiryo UI"/>
                <a:cs typeface="Meiryo UI"/>
              </a:rPr>
              <a:t>、</a:t>
            </a:r>
            <a:r>
              <a:rPr dirty="0" sz="2000" spc="-10" b="1">
                <a:latin typeface="Meiryo UI"/>
                <a:cs typeface="Meiryo UI"/>
              </a:rPr>
              <a:t>そ</a:t>
            </a:r>
            <a:r>
              <a:rPr dirty="0" sz="2000" spc="-5" b="1">
                <a:latin typeface="Meiryo UI"/>
                <a:cs typeface="Meiryo UI"/>
              </a:rPr>
              <a:t>の</a:t>
            </a:r>
            <a:r>
              <a:rPr dirty="0" sz="2000" spc="-15" b="1">
                <a:latin typeface="Meiryo UI"/>
                <a:cs typeface="Meiryo UI"/>
              </a:rPr>
              <a:t>能</a:t>
            </a:r>
            <a:r>
              <a:rPr dirty="0" sz="2000" b="1">
                <a:latin typeface="Meiryo UI"/>
                <a:cs typeface="Meiryo UI"/>
              </a:rPr>
              <a:t>力</a:t>
            </a:r>
            <a:r>
              <a:rPr dirty="0" sz="2000" spc="-15" b="1">
                <a:latin typeface="Meiryo UI"/>
                <a:cs typeface="Meiryo UI"/>
              </a:rPr>
              <a:t>を</a:t>
            </a:r>
            <a:r>
              <a:rPr dirty="0" sz="2000" b="1">
                <a:latin typeface="Meiryo UI"/>
                <a:cs typeface="Meiryo UI"/>
              </a:rPr>
              <a:t>発揮で</a:t>
            </a:r>
            <a:r>
              <a:rPr dirty="0" sz="2000" spc="-5" b="1">
                <a:latin typeface="Meiryo UI"/>
                <a:cs typeface="Meiryo UI"/>
              </a:rPr>
              <a:t>きる</a:t>
            </a:r>
            <a:r>
              <a:rPr dirty="0" sz="2000" b="1">
                <a:latin typeface="Meiryo UI"/>
                <a:cs typeface="Meiryo UI"/>
              </a:rPr>
              <a:t>環</a:t>
            </a:r>
            <a:r>
              <a:rPr dirty="0" sz="2000" spc="-15" b="1">
                <a:latin typeface="Meiryo UI"/>
                <a:cs typeface="Meiryo UI"/>
              </a:rPr>
              <a:t>境</a:t>
            </a:r>
            <a:r>
              <a:rPr dirty="0" sz="2000" b="1">
                <a:latin typeface="Meiryo UI"/>
                <a:cs typeface="Meiryo UI"/>
              </a:rPr>
              <a:t>を整</a:t>
            </a:r>
            <a:r>
              <a:rPr dirty="0" sz="2000" spc="-15" b="1">
                <a:latin typeface="Meiryo UI"/>
                <a:cs typeface="Meiryo UI"/>
              </a:rPr>
              <a:t>備</a:t>
            </a:r>
            <a:r>
              <a:rPr dirty="0" sz="2000" spc="-5" b="1">
                <a:latin typeface="Meiryo UI"/>
                <a:cs typeface="Meiryo UI"/>
              </a:rPr>
              <a:t>で</a:t>
            </a:r>
            <a:r>
              <a:rPr dirty="0" sz="2000" spc="-10" b="1">
                <a:latin typeface="Meiryo UI"/>
                <a:cs typeface="Meiryo UI"/>
              </a:rPr>
              <a:t>き</a:t>
            </a:r>
            <a:r>
              <a:rPr dirty="0" sz="2000" spc="-5" b="1">
                <a:latin typeface="Meiryo UI"/>
                <a:cs typeface="Meiryo UI"/>
              </a:rPr>
              <a:t>て</a:t>
            </a:r>
            <a:r>
              <a:rPr dirty="0" sz="2000" b="1">
                <a:latin typeface="Meiryo UI"/>
                <a:cs typeface="Meiryo UI"/>
              </a:rPr>
              <a:t>い</a:t>
            </a:r>
            <a:r>
              <a:rPr dirty="0" sz="2000" spc="-5" b="1">
                <a:latin typeface="Meiryo UI"/>
                <a:cs typeface="Meiryo UI"/>
              </a:rPr>
              <a:t>るか</a:t>
            </a:r>
            <a:r>
              <a:rPr dirty="0" sz="2000" b="1">
                <a:latin typeface="Meiryo UI"/>
                <a:cs typeface="Meiryo UI"/>
              </a:rPr>
              <a:t>？</a:t>
            </a:r>
            <a:endParaRPr sz="2000">
              <a:latin typeface="Meiryo UI"/>
              <a:cs typeface="Meiryo UI"/>
            </a:endParaRPr>
          </a:p>
          <a:p>
            <a:pPr marL="349885" marR="285115" indent="-337185">
              <a:lnSpc>
                <a:spcPct val="100000"/>
              </a:lnSpc>
              <a:spcBef>
                <a:spcPts val="600"/>
              </a:spcBef>
            </a:pPr>
            <a:r>
              <a:rPr dirty="0" sz="2000" b="1">
                <a:latin typeface="Meiryo UI"/>
                <a:cs typeface="Meiryo UI"/>
              </a:rPr>
              <a:t>☑</a:t>
            </a:r>
            <a:r>
              <a:rPr dirty="0" sz="2000" spc="25" b="1">
                <a:latin typeface="Meiryo UI"/>
                <a:cs typeface="Meiryo UI"/>
              </a:rPr>
              <a:t> </a:t>
            </a:r>
            <a:r>
              <a:rPr dirty="0" sz="2000" b="1">
                <a:latin typeface="Meiryo UI"/>
                <a:cs typeface="Meiryo UI"/>
              </a:rPr>
              <a:t>多様</a:t>
            </a:r>
            <a:r>
              <a:rPr dirty="0" sz="2000" spc="-5" b="1">
                <a:latin typeface="Meiryo UI"/>
                <a:cs typeface="Meiryo UI"/>
              </a:rPr>
              <a:t>なス</a:t>
            </a:r>
            <a:r>
              <a:rPr dirty="0" sz="2000" b="1">
                <a:latin typeface="Meiryo UI"/>
                <a:cs typeface="Meiryo UI"/>
              </a:rPr>
              <a:t>キル、キ</a:t>
            </a:r>
            <a:r>
              <a:rPr dirty="0" sz="2000" spc="-5" b="1">
                <a:latin typeface="Meiryo UI"/>
                <a:cs typeface="Meiryo UI"/>
              </a:rPr>
              <a:t>ャリ</a:t>
            </a:r>
            <a:r>
              <a:rPr dirty="0" sz="2000" b="1">
                <a:latin typeface="Meiryo UI"/>
                <a:cs typeface="Meiryo UI"/>
              </a:rPr>
              <a:t>ア</a:t>
            </a:r>
            <a:r>
              <a:rPr dirty="0" sz="2000" spc="-15" b="1">
                <a:latin typeface="Meiryo UI"/>
                <a:cs typeface="Meiryo UI"/>
              </a:rPr>
              <a:t>を</a:t>
            </a:r>
            <a:r>
              <a:rPr dirty="0" sz="2000" b="1">
                <a:latin typeface="Meiryo UI"/>
                <a:cs typeface="Meiryo UI"/>
              </a:rPr>
              <a:t>持</a:t>
            </a:r>
            <a:r>
              <a:rPr dirty="0" sz="2000" spc="-15" b="1">
                <a:latin typeface="Meiryo UI"/>
                <a:cs typeface="Meiryo UI"/>
              </a:rPr>
              <a:t>っ</a:t>
            </a:r>
            <a:r>
              <a:rPr dirty="0" sz="2000" spc="-10" b="1">
                <a:latin typeface="Meiryo UI"/>
                <a:cs typeface="Meiryo UI"/>
              </a:rPr>
              <a:t>た</a:t>
            </a:r>
            <a:r>
              <a:rPr dirty="0" sz="2000" b="1">
                <a:latin typeface="Meiryo UI"/>
                <a:cs typeface="Meiryo UI"/>
              </a:rPr>
              <a:t>人材</a:t>
            </a:r>
            <a:r>
              <a:rPr dirty="0" sz="2000" spc="-5" b="1">
                <a:latin typeface="Meiryo UI"/>
                <a:cs typeface="Meiryo UI"/>
              </a:rPr>
              <a:t>の</a:t>
            </a:r>
            <a:r>
              <a:rPr dirty="0" sz="2000" b="1">
                <a:latin typeface="Meiryo UI"/>
                <a:cs typeface="Meiryo UI"/>
              </a:rPr>
              <a:t>ニ</a:t>
            </a:r>
            <a:r>
              <a:rPr dirty="0" sz="2000" spc="-20" b="1">
                <a:latin typeface="Meiryo UI"/>
                <a:cs typeface="Meiryo UI"/>
              </a:rPr>
              <a:t>ー</a:t>
            </a:r>
            <a:r>
              <a:rPr dirty="0" sz="2000" b="1">
                <a:latin typeface="Meiryo UI"/>
                <a:cs typeface="Meiryo UI"/>
              </a:rPr>
              <a:t>ズに応</a:t>
            </a:r>
            <a:r>
              <a:rPr dirty="0" sz="2000" spc="-20" b="1">
                <a:latin typeface="Meiryo UI"/>
                <a:cs typeface="Meiryo UI"/>
              </a:rPr>
              <a:t>じ</a:t>
            </a:r>
            <a:r>
              <a:rPr dirty="0" sz="2000" spc="-10" b="1">
                <a:latin typeface="Meiryo UI"/>
                <a:cs typeface="Meiryo UI"/>
              </a:rPr>
              <a:t>た</a:t>
            </a:r>
            <a:r>
              <a:rPr dirty="0" sz="2000" b="1">
                <a:latin typeface="Meiryo UI"/>
                <a:cs typeface="Meiryo UI"/>
              </a:rPr>
              <a:t>柔軟</a:t>
            </a:r>
            <a:r>
              <a:rPr dirty="0" sz="2000" spc="-5" b="1">
                <a:latin typeface="Meiryo UI"/>
                <a:cs typeface="Meiryo UI"/>
              </a:rPr>
              <a:t>な</a:t>
            </a:r>
            <a:r>
              <a:rPr dirty="0" sz="2000" b="1">
                <a:latin typeface="Meiryo UI"/>
                <a:cs typeface="Meiryo UI"/>
              </a:rPr>
              <a:t>仕組</a:t>
            </a:r>
            <a:r>
              <a:rPr dirty="0" sz="2000" spc="-15" b="1">
                <a:latin typeface="Meiryo UI"/>
                <a:cs typeface="Meiryo UI"/>
              </a:rPr>
              <a:t>み</a:t>
            </a:r>
            <a:r>
              <a:rPr dirty="0" sz="2000" spc="-5" b="1">
                <a:latin typeface="Meiryo UI"/>
                <a:cs typeface="Meiryo UI"/>
              </a:rPr>
              <a:t>や</a:t>
            </a:r>
            <a:r>
              <a:rPr dirty="0" sz="2000" b="1">
                <a:latin typeface="Meiryo UI"/>
                <a:cs typeface="Meiryo UI"/>
              </a:rPr>
              <a:t>キ</a:t>
            </a:r>
            <a:r>
              <a:rPr dirty="0" sz="2000" spc="-15" b="1">
                <a:latin typeface="Meiryo UI"/>
                <a:cs typeface="Meiryo UI"/>
              </a:rPr>
              <a:t>ャ</a:t>
            </a:r>
            <a:r>
              <a:rPr dirty="0" sz="2000" spc="-5" b="1">
                <a:latin typeface="Meiryo UI"/>
                <a:cs typeface="Meiryo UI"/>
              </a:rPr>
              <a:t>リ</a:t>
            </a:r>
            <a:r>
              <a:rPr dirty="0" sz="2000" spc="-10" b="1">
                <a:latin typeface="Meiryo UI"/>
                <a:cs typeface="Meiryo UI"/>
              </a:rPr>
              <a:t>ア</a:t>
            </a:r>
            <a:r>
              <a:rPr dirty="0" sz="2000" b="1">
                <a:latin typeface="Meiryo UI"/>
                <a:cs typeface="Meiryo UI"/>
              </a:rPr>
              <a:t>機会を 提供で</a:t>
            </a:r>
            <a:r>
              <a:rPr dirty="0" sz="2000" spc="-5" b="1">
                <a:latin typeface="Meiryo UI"/>
                <a:cs typeface="Meiryo UI"/>
              </a:rPr>
              <a:t>きて</a:t>
            </a:r>
            <a:r>
              <a:rPr dirty="0" sz="2000" b="1">
                <a:latin typeface="Meiryo UI"/>
                <a:cs typeface="Meiryo UI"/>
              </a:rPr>
              <a:t>い</a:t>
            </a:r>
            <a:r>
              <a:rPr dirty="0" sz="2000" spc="-5" b="1">
                <a:latin typeface="Meiryo UI"/>
                <a:cs typeface="Meiryo UI"/>
              </a:rPr>
              <a:t>るか</a:t>
            </a:r>
            <a:r>
              <a:rPr dirty="0" sz="2000" b="1">
                <a:latin typeface="Meiryo UI"/>
                <a:cs typeface="Meiryo UI"/>
              </a:rPr>
              <a:t>？</a:t>
            </a:r>
            <a:endParaRPr sz="2000">
              <a:latin typeface="Meiryo UI"/>
              <a:cs typeface="Meiryo UI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dirty="0" sz="1800" b="1">
                <a:latin typeface="Meiryo UI"/>
                <a:cs typeface="Meiryo UI"/>
              </a:rPr>
              <a:t>＜今後目指</a:t>
            </a:r>
            <a:r>
              <a:rPr dirty="0" sz="1800" spc="5" b="1">
                <a:latin typeface="Meiryo UI"/>
                <a:cs typeface="Meiryo UI"/>
              </a:rPr>
              <a:t>す</a:t>
            </a:r>
            <a:r>
              <a:rPr dirty="0" sz="1800" spc="-5" b="1">
                <a:latin typeface="Meiryo UI"/>
                <a:cs typeface="Meiryo UI"/>
              </a:rPr>
              <a:t>べ</a:t>
            </a:r>
            <a:r>
              <a:rPr dirty="0" sz="1800" spc="-10" b="1">
                <a:latin typeface="Meiryo UI"/>
                <a:cs typeface="Meiryo UI"/>
              </a:rPr>
              <a:t>き</a:t>
            </a:r>
            <a:r>
              <a:rPr dirty="0" sz="1800" b="1">
                <a:latin typeface="Meiryo UI"/>
                <a:cs typeface="Meiryo UI"/>
              </a:rPr>
              <a:t>方向性</a:t>
            </a:r>
            <a:r>
              <a:rPr dirty="0" sz="1800" spc="-5" b="1">
                <a:latin typeface="Meiryo UI"/>
                <a:cs typeface="Meiryo UI"/>
              </a:rPr>
              <a:t>と</a:t>
            </a:r>
            <a:r>
              <a:rPr dirty="0" sz="1800" b="1">
                <a:latin typeface="Meiryo UI"/>
                <a:cs typeface="Meiryo UI"/>
              </a:rPr>
              <a:t>具体的なア</a:t>
            </a:r>
            <a:r>
              <a:rPr dirty="0" sz="1800" spc="-5" b="1">
                <a:latin typeface="Meiryo UI"/>
                <a:cs typeface="Meiryo UI"/>
              </a:rPr>
              <a:t>クシ</a:t>
            </a:r>
            <a:r>
              <a:rPr dirty="0" sz="1800" b="1">
                <a:latin typeface="Meiryo UI"/>
                <a:cs typeface="Meiryo UI"/>
              </a:rPr>
              <a:t>ョ</a:t>
            </a:r>
            <a:r>
              <a:rPr dirty="0" sz="1800" spc="-10" b="1">
                <a:latin typeface="Meiryo UI"/>
                <a:cs typeface="Meiryo UI"/>
              </a:rPr>
              <a:t>ン</a:t>
            </a:r>
            <a:r>
              <a:rPr dirty="0" sz="1800" b="1">
                <a:latin typeface="Meiryo UI"/>
                <a:cs typeface="Meiryo UI"/>
              </a:rPr>
              <a:t>＞</a:t>
            </a:r>
            <a:endParaRPr sz="1800">
              <a:latin typeface="Meiryo UI"/>
              <a:cs typeface="Meiryo UI"/>
            </a:endParaRPr>
          </a:p>
          <a:p>
            <a:pPr marL="354965" marR="133985" indent="-354965">
              <a:lnSpc>
                <a:spcPct val="100000"/>
              </a:lnSpc>
              <a:spcBef>
                <a:spcPts val="610"/>
              </a:spcBef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dirty="0" sz="1600" spc="-5" b="1">
                <a:latin typeface="Meiryo UI"/>
                <a:cs typeface="Meiryo UI"/>
              </a:rPr>
              <a:t>従来：新卒一括採用</a:t>
            </a:r>
            <a:r>
              <a:rPr dirty="0" sz="1600" spc="-10" b="1">
                <a:latin typeface="Meiryo UI"/>
                <a:cs typeface="Meiryo UI"/>
              </a:rPr>
              <a:t>に</a:t>
            </a:r>
            <a:r>
              <a:rPr dirty="0" sz="1600" spc="-15" b="1">
                <a:latin typeface="Meiryo UI"/>
                <a:cs typeface="Meiryo UI"/>
              </a:rPr>
              <a:t>よ</a:t>
            </a:r>
            <a:r>
              <a:rPr dirty="0" sz="1600" spc="-5" b="1">
                <a:latin typeface="Meiryo UI"/>
                <a:cs typeface="Meiryo UI"/>
              </a:rPr>
              <a:t>る無限定</a:t>
            </a:r>
            <a:r>
              <a:rPr dirty="0" sz="1600" spc="5" b="1">
                <a:latin typeface="Meiryo UI"/>
                <a:cs typeface="Meiryo UI"/>
              </a:rPr>
              <a:t>正</a:t>
            </a:r>
            <a:r>
              <a:rPr dirty="0" sz="1600" spc="-5" b="1">
                <a:latin typeface="Meiryo UI"/>
                <a:cs typeface="Meiryo UI"/>
              </a:rPr>
              <a:t>社員</a:t>
            </a:r>
            <a:r>
              <a:rPr dirty="0" sz="1600" b="1">
                <a:latin typeface="Meiryo UI"/>
                <a:cs typeface="Meiryo UI"/>
              </a:rPr>
              <a:t>を</a:t>
            </a:r>
            <a:r>
              <a:rPr dirty="0" sz="1600" spc="-5" b="1">
                <a:latin typeface="Meiryo UI"/>
                <a:cs typeface="Meiryo UI"/>
              </a:rPr>
              <a:t>中</a:t>
            </a:r>
            <a:r>
              <a:rPr dirty="0" sz="1600" spc="5" b="1">
                <a:latin typeface="Meiryo UI"/>
                <a:cs typeface="Meiryo UI"/>
              </a:rPr>
              <a:t>心</a:t>
            </a:r>
            <a:r>
              <a:rPr dirty="0" sz="1600" spc="-10" b="1">
                <a:latin typeface="Meiryo UI"/>
                <a:cs typeface="Meiryo UI"/>
              </a:rPr>
              <a:t>とし</a:t>
            </a:r>
            <a:r>
              <a:rPr dirty="0" sz="1600" spc="5" b="1">
                <a:latin typeface="Meiryo UI"/>
                <a:cs typeface="Meiryo UI"/>
              </a:rPr>
              <a:t>た</a:t>
            </a:r>
            <a:r>
              <a:rPr dirty="0" sz="1600" spc="-5" b="1">
                <a:latin typeface="Meiryo UI"/>
                <a:cs typeface="Meiryo UI"/>
              </a:rPr>
              <a:t>人材</a:t>
            </a:r>
            <a:r>
              <a:rPr dirty="0" sz="1600" spc="5" b="1">
                <a:latin typeface="Meiryo UI"/>
                <a:cs typeface="Meiryo UI"/>
              </a:rPr>
              <a:t>ポ</a:t>
            </a:r>
            <a:r>
              <a:rPr dirty="0" sz="1600" spc="-10" b="1">
                <a:latin typeface="Meiryo UI"/>
                <a:cs typeface="Meiryo UI"/>
              </a:rPr>
              <a:t>ート</a:t>
            </a:r>
            <a:r>
              <a:rPr dirty="0" sz="1600" spc="10" b="1">
                <a:latin typeface="Meiryo UI"/>
                <a:cs typeface="Meiryo UI"/>
              </a:rPr>
              <a:t>フ</a:t>
            </a:r>
            <a:r>
              <a:rPr dirty="0" sz="1600" b="1">
                <a:latin typeface="Meiryo UI"/>
                <a:cs typeface="Meiryo UI"/>
              </a:rPr>
              <a:t>ォ</a:t>
            </a:r>
            <a:r>
              <a:rPr dirty="0" sz="1600" spc="-10" b="1">
                <a:latin typeface="Meiryo UI"/>
                <a:cs typeface="Meiryo UI"/>
              </a:rPr>
              <a:t>リオ</a:t>
            </a:r>
            <a:r>
              <a:rPr dirty="0" sz="1600" b="1">
                <a:latin typeface="Meiryo UI"/>
                <a:cs typeface="Meiryo UI"/>
              </a:rPr>
              <a:t>、</a:t>
            </a:r>
            <a:r>
              <a:rPr dirty="0" sz="1600" spc="-10" b="1">
                <a:latin typeface="Meiryo UI"/>
                <a:cs typeface="Meiryo UI"/>
              </a:rPr>
              <a:t>キ</a:t>
            </a:r>
            <a:r>
              <a:rPr dirty="0" sz="1600" spc="-5" b="1">
                <a:latin typeface="Meiryo UI"/>
                <a:cs typeface="Meiryo UI"/>
              </a:rPr>
              <a:t>ャ</a:t>
            </a:r>
            <a:r>
              <a:rPr dirty="0" sz="1600" b="1">
                <a:latin typeface="Meiryo UI"/>
                <a:cs typeface="Meiryo UI"/>
              </a:rPr>
              <a:t>リ</a:t>
            </a:r>
            <a:r>
              <a:rPr dirty="0" sz="1600" spc="-5" b="1">
                <a:latin typeface="Meiryo UI"/>
                <a:cs typeface="Meiryo UI"/>
              </a:rPr>
              <a:t>ア</a:t>
            </a:r>
            <a:r>
              <a:rPr dirty="0" sz="1600" b="1">
                <a:latin typeface="Meiryo UI"/>
                <a:cs typeface="Meiryo UI"/>
              </a:rPr>
              <a:t>パ</a:t>
            </a:r>
            <a:r>
              <a:rPr dirty="0" sz="1600" spc="10" b="1">
                <a:latin typeface="Meiryo UI"/>
                <a:cs typeface="Meiryo UI"/>
              </a:rPr>
              <a:t>ス</a:t>
            </a:r>
            <a:r>
              <a:rPr dirty="0" sz="1600" spc="-10" b="1">
                <a:latin typeface="Meiryo UI"/>
                <a:cs typeface="Meiryo UI"/>
              </a:rPr>
              <a:t>が</a:t>
            </a:r>
            <a:r>
              <a:rPr dirty="0" sz="1600" spc="-5" b="1">
                <a:latin typeface="Meiryo UI"/>
                <a:cs typeface="Meiryo UI"/>
              </a:rPr>
              <a:t>中</a:t>
            </a:r>
            <a:r>
              <a:rPr dirty="0" sz="1600" spc="5" b="1">
                <a:latin typeface="Meiryo UI"/>
                <a:cs typeface="Meiryo UI"/>
              </a:rPr>
              <a:t>心</a:t>
            </a:r>
            <a:r>
              <a:rPr dirty="0" sz="1600" spc="-10" b="1">
                <a:latin typeface="Meiryo UI"/>
                <a:cs typeface="Meiryo UI"/>
              </a:rPr>
              <a:t>。</a:t>
            </a:r>
            <a:r>
              <a:rPr dirty="0" sz="1600" spc="5" b="1">
                <a:latin typeface="Meiryo UI"/>
                <a:cs typeface="Meiryo UI"/>
              </a:rPr>
              <a:t>安</a:t>
            </a:r>
            <a:r>
              <a:rPr dirty="0" sz="1600" spc="-5" b="1">
                <a:latin typeface="Meiryo UI"/>
                <a:cs typeface="Meiryo UI"/>
              </a:rPr>
              <a:t>心感を 持</a:t>
            </a:r>
            <a:r>
              <a:rPr dirty="0" sz="1600" spc="-15" b="1">
                <a:latin typeface="Meiryo UI"/>
                <a:cs typeface="Meiryo UI"/>
              </a:rPr>
              <a:t>っ</a:t>
            </a:r>
            <a:r>
              <a:rPr dirty="0" sz="1600" spc="-10" b="1">
                <a:latin typeface="Meiryo UI"/>
                <a:cs typeface="Meiryo UI"/>
              </a:rPr>
              <a:t>て</a:t>
            </a:r>
            <a:r>
              <a:rPr dirty="0" sz="1600" spc="-5" b="1">
                <a:latin typeface="Meiryo UI"/>
                <a:cs typeface="Meiryo UI"/>
              </a:rPr>
              <a:t>働ける</a:t>
            </a:r>
            <a:r>
              <a:rPr dirty="0" sz="1600" spc="-15" b="1">
                <a:latin typeface="Meiryo UI"/>
                <a:cs typeface="Meiryo UI"/>
              </a:rPr>
              <a:t>よ</a:t>
            </a:r>
            <a:r>
              <a:rPr dirty="0" sz="1600" spc="-5" b="1">
                <a:latin typeface="Meiryo UI"/>
                <a:cs typeface="Meiryo UI"/>
              </a:rPr>
              <a:t>う</a:t>
            </a:r>
            <a:r>
              <a:rPr dirty="0" sz="1600" spc="-10" b="1">
                <a:latin typeface="Meiryo UI"/>
                <a:cs typeface="Meiryo UI"/>
              </a:rPr>
              <a:t>、</a:t>
            </a:r>
            <a:r>
              <a:rPr dirty="0" sz="1600" spc="-5" b="1">
                <a:latin typeface="Meiryo UI"/>
                <a:cs typeface="Meiryo UI"/>
              </a:rPr>
              <a:t>内部公平</a:t>
            </a:r>
            <a:r>
              <a:rPr dirty="0" sz="1600" spc="5" b="1">
                <a:latin typeface="Meiryo UI"/>
                <a:cs typeface="Meiryo UI"/>
              </a:rPr>
              <a:t>性</a:t>
            </a:r>
            <a:r>
              <a:rPr dirty="0" sz="1600" spc="-10" b="1">
                <a:latin typeface="Meiryo UI"/>
                <a:cs typeface="Meiryo UI"/>
              </a:rPr>
              <a:t>・</a:t>
            </a:r>
            <a:r>
              <a:rPr dirty="0" sz="1600" spc="-5" b="1">
                <a:latin typeface="Meiryo UI"/>
                <a:cs typeface="Meiryo UI"/>
              </a:rPr>
              <a:t>安</a:t>
            </a:r>
            <a:r>
              <a:rPr dirty="0" sz="1600" spc="5" b="1">
                <a:latin typeface="Meiryo UI"/>
                <a:cs typeface="Meiryo UI"/>
              </a:rPr>
              <a:t>定</a:t>
            </a:r>
            <a:r>
              <a:rPr dirty="0" sz="1600" spc="-5" b="1">
                <a:latin typeface="Meiryo UI"/>
                <a:cs typeface="Meiryo UI"/>
              </a:rPr>
              <a:t>性の確</a:t>
            </a:r>
            <a:r>
              <a:rPr dirty="0" sz="1600" spc="5" b="1">
                <a:latin typeface="Meiryo UI"/>
                <a:cs typeface="Meiryo UI"/>
              </a:rPr>
              <a:t>保</a:t>
            </a:r>
            <a:r>
              <a:rPr dirty="0" sz="1600" spc="-10" b="1">
                <a:latin typeface="Meiryo UI"/>
                <a:cs typeface="Meiryo UI"/>
              </a:rPr>
              <a:t>を</a:t>
            </a:r>
            <a:r>
              <a:rPr dirty="0" sz="1600" spc="-5" b="1">
                <a:latin typeface="Meiryo UI"/>
                <a:cs typeface="Meiryo UI"/>
              </a:rPr>
              <a:t>重視</a:t>
            </a:r>
            <a:r>
              <a:rPr dirty="0" sz="1600" spc="5" b="1">
                <a:latin typeface="Meiryo UI"/>
                <a:cs typeface="Meiryo UI"/>
              </a:rPr>
              <a:t>し</a:t>
            </a:r>
            <a:r>
              <a:rPr dirty="0" sz="1600" spc="-5" b="1">
                <a:latin typeface="Meiryo UI"/>
                <a:cs typeface="Meiryo UI"/>
              </a:rPr>
              <a:t>た人</a:t>
            </a:r>
            <a:r>
              <a:rPr dirty="0" sz="1600" spc="5" b="1">
                <a:latin typeface="Meiryo UI"/>
                <a:cs typeface="Meiryo UI"/>
              </a:rPr>
              <a:t>事</a:t>
            </a:r>
            <a:r>
              <a:rPr dirty="0" sz="1600" spc="-5" b="1">
                <a:latin typeface="Meiryo UI"/>
                <a:cs typeface="Meiryo UI"/>
              </a:rPr>
              <a:t>制度</a:t>
            </a:r>
            <a:r>
              <a:rPr dirty="0" sz="1600" b="1">
                <a:latin typeface="Meiryo UI"/>
                <a:cs typeface="Meiryo UI"/>
              </a:rPr>
              <a:t>を</a:t>
            </a:r>
            <a:r>
              <a:rPr dirty="0" sz="1600" spc="-5" b="1">
                <a:latin typeface="Meiryo UI"/>
                <a:cs typeface="Meiryo UI"/>
              </a:rPr>
              <a:t>整備</a:t>
            </a:r>
            <a:endParaRPr sz="1600">
              <a:latin typeface="Meiryo UI"/>
              <a:cs typeface="Meiryo UI"/>
            </a:endParaRPr>
          </a:p>
          <a:p>
            <a:pPr marL="354965" marR="27305" indent="-354965">
              <a:lnSpc>
                <a:spcPct val="100000"/>
              </a:lnSpc>
              <a:spcBef>
                <a:spcPts val="600"/>
              </a:spcBef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dirty="0" sz="1600" spc="-5" b="1">
                <a:latin typeface="Meiryo UI"/>
                <a:cs typeface="Meiryo UI"/>
              </a:rPr>
              <a:t>今後：多様な</a:t>
            </a:r>
            <a:r>
              <a:rPr dirty="0" sz="1600" spc="-10" b="1">
                <a:latin typeface="Meiryo UI"/>
                <a:cs typeface="Meiryo UI"/>
              </a:rPr>
              <a:t>キ</a:t>
            </a:r>
            <a:r>
              <a:rPr dirty="0" sz="1600" spc="-5" b="1">
                <a:latin typeface="Meiryo UI"/>
                <a:cs typeface="Meiryo UI"/>
              </a:rPr>
              <a:t>ャ</a:t>
            </a:r>
            <a:r>
              <a:rPr dirty="0" sz="1600" spc="-10" b="1">
                <a:latin typeface="Meiryo UI"/>
                <a:cs typeface="Meiryo UI"/>
              </a:rPr>
              <a:t>リ</a:t>
            </a:r>
            <a:r>
              <a:rPr dirty="0" sz="1600" spc="-5" b="1">
                <a:latin typeface="Meiryo UI"/>
                <a:cs typeface="Meiryo UI"/>
              </a:rPr>
              <a:t>ア</a:t>
            </a:r>
            <a:r>
              <a:rPr dirty="0" sz="1600" spc="-10" b="1">
                <a:latin typeface="Meiryo UI"/>
                <a:cs typeface="Meiryo UI"/>
              </a:rPr>
              <a:t>・</a:t>
            </a:r>
            <a:r>
              <a:rPr dirty="0" sz="1600" spc="-5" b="1">
                <a:latin typeface="Meiryo UI"/>
                <a:cs typeface="Meiryo UI"/>
              </a:rPr>
              <a:t>雇用形態の人</a:t>
            </a:r>
            <a:r>
              <a:rPr dirty="0" sz="1600" spc="5" b="1">
                <a:latin typeface="Meiryo UI"/>
                <a:cs typeface="Meiryo UI"/>
              </a:rPr>
              <a:t>材</a:t>
            </a:r>
            <a:r>
              <a:rPr dirty="0" sz="1600" spc="-10" b="1">
                <a:latin typeface="Meiryo UI"/>
                <a:cs typeface="Meiryo UI"/>
              </a:rPr>
              <a:t>を</a:t>
            </a:r>
            <a:r>
              <a:rPr dirty="0" sz="1600" spc="-5" b="1">
                <a:latin typeface="Meiryo UI"/>
                <a:cs typeface="Meiryo UI"/>
              </a:rPr>
              <a:t>活用</a:t>
            </a:r>
            <a:r>
              <a:rPr dirty="0" sz="1600" spc="5" b="1">
                <a:latin typeface="Meiryo UI"/>
                <a:cs typeface="Meiryo UI"/>
              </a:rPr>
              <a:t>し</a:t>
            </a:r>
            <a:r>
              <a:rPr dirty="0" sz="1600" spc="-10" b="1">
                <a:latin typeface="Meiryo UI"/>
                <a:cs typeface="Meiryo UI"/>
              </a:rPr>
              <a:t>、</a:t>
            </a:r>
            <a:r>
              <a:rPr dirty="0" sz="1600" spc="5" b="1">
                <a:latin typeface="Meiryo UI"/>
                <a:cs typeface="Meiryo UI"/>
              </a:rPr>
              <a:t>様</a:t>
            </a:r>
            <a:r>
              <a:rPr dirty="0" sz="1600" spc="-5" b="1">
                <a:latin typeface="Meiryo UI"/>
                <a:cs typeface="Meiryo UI"/>
              </a:rPr>
              <a:t>々な</a:t>
            </a:r>
            <a:r>
              <a:rPr dirty="0" sz="1600" spc="-10" b="1">
                <a:latin typeface="Meiryo UI"/>
                <a:cs typeface="Meiryo UI"/>
              </a:rPr>
              <a:t>ニー</a:t>
            </a:r>
            <a:r>
              <a:rPr dirty="0" sz="1600" b="1">
                <a:latin typeface="Meiryo UI"/>
                <a:cs typeface="Meiryo UI"/>
              </a:rPr>
              <a:t>ズを</a:t>
            </a:r>
            <a:r>
              <a:rPr dirty="0" sz="1600" spc="-5" b="1">
                <a:latin typeface="Meiryo UI"/>
                <a:cs typeface="Meiryo UI"/>
              </a:rPr>
              <a:t>持</a:t>
            </a:r>
            <a:r>
              <a:rPr dirty="0" sz="1600" b="1">
                <a:latin typeface="Meiryo UI"/>
                <a:cs typeface="Meiryo UI"/>
              </a:rPr>
              <a:t>っ</a:t>
            </a:r>
            <a:r>
              <a:rPr dirty="0" sz="1600" spc="-5" b="1">
                <a:latin typeface="Meiryo UI"/>
                <a:cs typeface="Meiryo UI"/>
              </a:rPr>
              <a:t>た</a:t>
            </a:r>
            <a:r>
              <a:rPr dirty="0" sz="1600" spc="5" b="1">
                <a:latin typeface="Meiryo UI"/>
                <a:cs typeface="Meiryo UI"/>
              </a:rPr>
              <a:t>人</a:t>
            </a:r>
            <a:r>
              <a:rPr dirty="0" sz="1600" spc="-5" b="1">
                <a:latin typeface="Meiryo UI"/>
                <a:cs typeface="Meiryo UI"/>
              </a:rPr>
              <a:t>材</a:t>
            </a:r>
            <a:r>
              <a:rPr dirty="0" sz="1600" spc="-10" b="1">
                <a:latin typeface="Meiryo UI"/>
                <a:cs typeface="Meiryo UI"/>
              </a:rPr>
              <a:t>を</a:t>
            </a:r>
            <a:r>
              <a:rPr dirty="0" sz="1600" spc="5" b="1">
                <a:latin typeface="Meiryo UI"/>
                <a:cs typeface="Meiryo UI"/>
              </a:rPr>
              <a:t>処</a:t>
            </a:r>
            <a:r>
              <a:rPr dirty="0" sz="1600" spc="-5" b="1">
                <a:latin typeface="Meiryo UI"/>
                <a:cs typeface="Meiryo UI"/>
              </a:rPr>
              <a:t>遇で</a:t>
            </a:r>
            <a:r>
              <a:rPr dirty="0" sz="1600" spc="10" b="1">
                <a:latin typeface="Meiryo UI"/>
                <a:cs typeface="Meiryo UI"/>
              </a:rPr>
              <a:t>き</a:t>
            </a:r>
            <a:r>
              <a:rPr dirty="0" sz="1600" spc="-5" b="1">
                <a:latin typeface="Meiryo UI"/>
                <a:cs typeface="Meiryo UI"/>
              </a:rPr>
              <a:t>る</a:t>
            </a:r>
            <a:r>
              <a:rPr dirty="0" sz="1600" spc="-10" b="1">
                <a:latin typeface="Meiryo UI"/>
                <a:cs typeface="Meiryo UI"/>
              </a:rPr>
              <a:t>、</a:t>
            </a:r>
            <a:r>
              <a:rPr dirty="0" sz="1600" spc="5" b="1">
                <a:latin typeface="Meiryo UI"/>
                <a:cs typeface="Meiryo UI"/>
              </a:rPr>
              <a:t>外</a:t>
            </a:r>
            <a:r>
              <a:rPr dirty="0" sz="1600" spc="-5" b="1">
                <a:latin typeface="Meiryo UI"/>
                <a:cs typeface="Meiryo UI"/>
              </a:rPr>
              <a:t>部労</a:t>
            </a:r>
            <a:r>
              <a:rPr dirty="0" sz="1600" spc="5" b="1">
                <a:latin typeface="Meiryo UI"/>
                <a:cs typeface="Meiryo UI"/>
              </a:rPr>
              <a:t>働</a:t>
            </a:r>
            <a:r>
              <a:rPr dirty="0" sz="1600" spc="-5" b="1">
                <a:latin typeface="Meiryo UI"/>
                <a:cs typeface="Meiryo UI"/>
              </a:rPr>
              <a:t>市場 </a:t>
            </a:r>
            <a:r>
              <a:rPr dirty="0" sz="1600" spc="-10" b="1">
                <a:latin typeface="Meiryo UI"/>
                <a:cs typeface="Meiryo UI"/>
              </a:rPr>
              <a:t>と</a:t>
            </a:r>
            <a:r>
              <a:rPr dirty="0" sz="1600" spc="-5" b="1">
                <a:latin typeface="Meiryo UI"/>
                <a:cs typeface="Meiryo UI"/>
              </a:rPr>
              <a:t>連動</a:t>
            </a:r>
            <a:r>
              <a:rPr dirty="0" sz="1600" spc="-10" b="1">
                <a:latin typeface="Meiryo UI"/>
                <a:cs typeface="Meiryo UI"/>
              </a:rPr>
              <a:t>し</a:t>
            </a:r>
            <a:r>
              <a:rPr dirty="0" sz="1600" spc="-5" b="1">
                <a:latin typeface="Meiryo UI"/>
                <a:cs typeface="Meiryo UI"/>
              </a:rPr>
              <a:t>た柔軟な報酬制度</a:t>
            </a:r>
            <a:r>
              <a:rPr dirty="0" sz="1600" spc="-10" b="1">
                <a:latin typeface="Meiryo UI"/>
                <a:cs typeface="Meiryo UI"/>
              </a:rPr>
              <a:t>を</a:t>
            </a:r>
            <a:r>
              <a:rPr dirty="0" sz="1600" spc="-15" b="1">
                <a:latin typeface="Meiryo UI"/>
                <a:cs typeface="Meiryo UI"/>
              </a:rPr>
              <a:t>は</a:t>
            </a:r>
            <a:r>
              <a:rPr dirty="0" sz="1600" spc="-10" b="1">
                <a:latin typeface="Meiryo UI"/>
                <a:cs typeface="Meiryo UI"/>
              </a:rPr>
              <a:t>じ</a:t>
            </a:r>
            <a:r>
              <a:rPr dirty="0" sz="1600" spc="5" b="1">
                <a:latin typeface="Meiryo UI"/>
                <a:cs typeface="Meiryo UI"/>
              </a:rPr>
              <a:t>め</a:t>
            </a:r>
            <a:r>
              <a:rPr dirty="0" sz="1600" spc="-10" b="1">
                <a:latin typeface="Meiryo UI"/>
                <a:cs typeface="Meiryo UI"/>
              </a:rPr>
              <a:t>と</a:t>
            </a:r>
            <a:r>
              <a:rPr dirty="0" sz="1600" spc="5" b="1">
                <a:latin typeface="Meiryo UI"/>
                <a:cs typeface="Meiryo UI"/>
              </a:rPr>
              <a:t>し</a:t>
            </a:r>
            <a:r>
              <a:rPr dirty="0" sz="1600" spc="-5" b="1">
                <a:latin typeface="Meiryo UI"/>
                <a:cs typeface="Meiryo UI"/>
              </a:rPr>
              <a:t>た人</a:t>
            </a:r>
            <a:r>
              <a:rPr dirty="0" sz="1600" spc="5" b="1">
                <a:latin typeface="Meiryo UI"/>
                <a:cs typeface="Meiryo UI"/>
              </a:rPr>
              <a:t>事</a:t>
            </a:r>
            <a:r>
              <a:rPr dirty="0" sz="1600" spc="-5" b="1">
                <a:latin typeface="Meiryo UI"/>
                <a:cs typeface="Meiryo UI"/>
              </a:rPr>
              <a:t>諸制</a:t>
            </a:r>
            <a:r>
              <a:rPr dirty="0" sz="1600" spc="5" b="1">
                <a:latin typeface="Meiryo UI"/>
                <a:cs typeface="Meiryo UI"/>
              </a:rPr>
              <a:t>度</a:t>
            </a:r>
            <a:r>
              <a:rPr dirty="0" sz="1600" spc="-10" b="1">
                <a:latin typeface="Meiryo UI"/>
                <a:cs typeface="Meiryo UI"/>
              </a:rPr>
              <a:t>、</a:t>
            </a:r>
            <a:r>
              <a:rPr dirty="0" sz="1600" spc="-5" b="1">
                <a:latin typeface="Meiryo UI"/>
                <a:cs typeface="Meiryo UI"/>
              </a:rPr>
              <a:t>多様</a:t>
            </a:r>
            <a:r>
              <a:rPr dirty="0" sz="1600" spc="10" b="1">
                <a:latin typeface="Meiryo UI"/>
                <a:cs typeface="Meiryo UI"/>
              </a:rPr>
              <a:t>な</a:t>
            </a:r>
            <a:r>
              <a:rPr dirty="0" sz="1600" spc="-10" b="1">
                <a:latin typeface="Meiryo UI"/>
                <a:cs typeface="Meiryo UI"/>
              </a:rPr>
              <a:t>キ</a:t>
            </a:r>
            <a:r>
              <a:rPr dirty="0" sz="1600" spc="-5" b="1">
                <a:latin typeface="Meiryo UI"/>
                <a:cs typeface="Meiryo UI"/>
              </a:rPr>
              <a:t>ャ</a:t>
            </a:r>
            <a:r>
              <a:rPr dirty="0" sz="1600" spc="-10" b="1">
                <a:latin typeface="Meiryo UI"/>
                <a:cs typeface="Meiryo UI"/>
              </a:rPr>
              <a:t>リ</a:t>
            </a:r>
            <a:r>
              <a:rPr dirty="0" sz="1600" spc="10" b="1">
                <a:latin typeface="Meiryo UI"/>
                <a:cs typeface="Meiryo UI"/>
              </a:rPr>
              <a:t>ア</a:t>
            </a:r>
            <a:r>
              <a:rPr dirty="0" sz="1600" spc="-5" b="1">
                <a:latin typeface="Meiryo UI"/>
                <a:cs typeface="Meiryo UI"/>
              </a:rPr>
              <a:t>機会</a:t>
            </a:r>
            <a:r>
              <a:rPr dirty="0" sz="1600" b="1">
                <a:latin typeface="Meiryo UI"/>
                <a:cs typeface="Meiryo UI"/>
              </a:rPr>
              <a:t>を</a:t>
            </a:r>
            <a:r>
              <a:rPr dirty="0" sz="1600" spc="-5" b="1">
                <a:latin typeface="Meiryo UI"/>
                <a:cs typeface="Meiryo UI"/>
              </a:rPr>
              <a:t>提供</a:t>
            </a:r>
            <a:endParaRPr sz="1600">
              <a:latin typeface="Meiryo UI"/>
              <a:cs typeface="Meiryo UI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  <a:tabLst>
                <a:tab pos="812800" algn="l"/>
              </a:tabLst>
            </a:pPr>
            <a:r>
              <a:rPr dirty="0" sz="1600" spc="-5">
                <a:latin typeface="Meiryo UI"/>
                <a:cs typeface="Meiryo UI"/>
              </a:rPr>
              <a:t>①	報酬</a:t>
            </a:r>
            <a:r>
              <a:rPr dirty="0" sz="1600">
                <a:latin typeface="Meiryo UI"/>
                <a:cs typeface="Meiryo UI"/>
              </a:rPr>
              <a:t>の</a:t>
            </a:r>
            <a:r>
              <a:rPr dirty="0" sz="1600" spc="-5">
                <a:latin typeface="Meiryo UI"/>
                <a:cs typeface="Meiryo UI"/>
              </a:rPr>
              <a:t>基本理念</a:t>
            </a:r>
            <a:r>
              <a:rPr dirty="0" sz="1600" spc="-10">
                <a:latin typeface="Meiryo UI"/>
                <a:cs typeface="Meiryo UI"/>
              </a:rPr>
              <a:t>を</a:t>
            </a:r>
            <a:r>
              <a:rPr dirty="0" sz="1600" spc="-5">
                <a:latin typeface="Meiryo UI"/>
                <a:cs typeface="Meiryo UI"/>
              </a:rPr>
              <a:t>明確</a:t>
            </a:r>
            <a:r>
              <a:rPr dirty="0" sz="1600">
                <a:latin typeface="Meiryo UI"/>
                <a:cs typeface="Meiryo UI"/>
              </a:rPr>
              <a:t>に</a:t>
            </a:r>
            <a:r>
              <a:rPr dirty="0" sz="1600" spc="5">
                <a:latin typeface="Meiryo UI"/>
                <a:cs typeface="Meiryo UI"/>
              </a:rPr>
              <a:t>し</a:t>
            </a:r>
            <a:r>
              <a:rPr dirty="0" sz="1600">
                <a:latin typeface="Meiryo UI"/>
                <a:cs typeface="Meiryo UI"/>
              </a:rPr>
              <a:t>た</a:t>
            </a:r>
            <a:r>
              <a:rPr dirty="0" sz="1600" spc="-5">
                <a:latin typeface="Meiryo UI"/>
                <a:cs typeface="Meiryo UI"/>
              </a:rPr>
              <a:t>上</a:t>
            </a:r>
            <a:r>
              <a:rPr dirty="0" sz="1600" spc="10">
                <a:latin typeface="Meiryo UI"/>
                <a:cs typeface="Meiryo UI"/>
              </a:rPr>
              <a:t>で</a:t>
            </a:r>
            <a:r>
              <a:rPr dirty="0" sz="1600" spc="-10">
                <a:latin typeface="Meiryo UI"/>
                <a:cs typeface="Meiryo UI"/>
              </a:rPr>
              <a:t>、</a:t>
            </a:r>
            <a:r>
              <a:rPr dirty="0" sz="1600" spc="-5">
                <a:latin typeface="Meiryo UI"/>
                <a:cs typeface="Meiryo UI"/>
              </a:rPr>
              <a:t>外</a:t>
            </a:r>
            <a:r>
              <a:rPr dirty="0" sz="1600" spc="5">
                <a:latin typeface="Meiryo UI"/>
                <a:cs typeface="Meiryo UI"/>
              </a:rPr>
              <a:t>部</a:t>
            </a:r>
            <a:r>
              <a:rPr dirty="0" sz="1600" spc="-5">
                <a:latin typeface="Meiryo UI"/>
                <a:cs typeface="Meiryo UI"/>
              </a:rPr>
              <a:t>労働</a:t>
            </a:r>
            <a:r>
              <a:rPr dirty="0" sz="1600" spc="5">
                <a:latin typeface="Meiryo UI"/>
                <a:cs typeface="Meiryo UI"/>
              </a:rPr>
              <a:t>市</a:t>
            </a:r>
            <a:r>
              <a:rPr dirty="0" sz="1600" spc="-5">
                <a:latin typeface="Meiryo UI"/>
                <a:cs typeface="Meiryo UI"/>
              </a:rPr>
              <a:t>場と</a:t>
            </a:r>
            <a:r>
              <a:rPr dirty="0" sz="1600" spc="5">
                <a:latin typeface="Meiryo UI"/>
                <a:cs typeface="Meiryo UI"/>
              </a:rPr>
              <a:t>連動し</a:t>
            </a:r>
            <a:r>
              <a:rPr dirty="0" sz="1600" spc="-10">
                <a:latin typeface="Meiryo UI"/>
                <a:cs typeface="Meiryo UI"/>
              </a:rPr>
              <a:t>た</a:t>
            </a:r>
            <a:r>
              <a:rPr dirty="0" sz="1600" spc="-5">
                <a:latin typeface="Meiryo UI"/>
                <a:cs typeface="Meiryo UI"/>
              </a:rPr>
              <a:t>説</a:t>
            </a:r>
            <a:r>
              <a:rPr dirty="0" sz="1600" spc="5">
                <a:latin typeface="Meiryo UI"/>
                <a:cs typeface="Meiryo UI"/>
              </a:rPr>
              <a:t>明</a:t>
            </a:r>
            <a:r>
              <a:rPr dirty="0" sz="1600" spc="-5">
                <a:latin typeface="Meiryo UI"/>
                <a:cs typeface="Meiryo UI"/>
              </a:rPr>
              <a:t>可能</a:t>
            </a:r>
            <a:r>
              <a:rPr dirty="0" sz="1600" spc="5">
                <a:latin typeface="Meiryo UI"/>
                <a:cs typeface="Meiryo UI"/>
              </a:rPr>
              <a:t>性</a:t>
            </a:r>
            <a:r>
              <a:rPr dirty="0" sz="1600" spc="-5">
                <a:latin typeface="Meiryo UI"/>
                <a:cs typeface="Meiryo UI"/>
              </a:rPr>
              <a:t>の</a:t>
            </a:r>
            <a:r>
              <a:rPr dirty="0" sz="1600" spc="5">
                <a:latin typeface="Meiryo UI"/>
                <a:cs typeface="Meiryo UI"/>
              </a:rPr>
              <a:t>高</a:t>
            </a:r>
            <a:r>
              <a:rPr dirty="0" sz="1600" spc="-5">
                <a:latin typeface="Meiryo UI"/>
                <a:cs typeface="Meiryo UI"/>
              </a:rPr>
              <a:t>い報</a:t>
            </a:r>
            <a:r>
              <a:rPr dirty="0" sz="1600" spc="5">
                <a:latin typeface="Meiryo UI"/>
                <a:cs typeface="Meiryo UI"/>
              </a:rPr>
              <a:t>酬</a:t>
            </a:r>
            <a:r>
              <a:rPr dirty="0" sz="1600" spc="-5">
                <a:latin typeface="Meiryo UI"/>
                <a:cs typeface="Meiryo UI"/>
              </a:rPr>
              <a:t>制</a:t>
            </a:r>
            <a:r>
              <a:rPr dirty="0" sz="1600" spc="5">
                <a:latin typeface="Meiryo UI"/>
                <a:cs typeface="Meiryo UI"/>
              </a:rPr>
              <a:t>度</a:t>
            </a:r>
            <a:r>
              <a:rPr dirty="0" sz="1600" spc="-10">
                <a:latin typeface="Meiryo UI"/>
                <a:cs typeface="Meiryo UI"/>
              </a:rPr>
              <a:t>を</a:t>
            </a:r>
            <a:r>
              <a:rPr dirty="0" sz="1600" spc="5">
                <a:latin typeface="Meiryo UI"/>
                <a:cs typeface="Meiryo UI"/>
              </a:rPr>
              <a:t>整</a:t>
            </a:r>
            <a:r>
              <a:rPr dirty="0" sz="1600" spc="-5">
                <a:latin typeface="Meiryo UI"/>
                <a:cs typeface="Meiryo UI"/>
              </a:rPr>
              <a:t>備</a:t>
            </a:r>
            <a:r>
              <a:rPr dirty="0" sz="1600" spc="5">
                <a:latin typeface="Meiryo UI"/>
                <a:cs typeface="Meiryo UI"/>
              </a:rPr>
              <a:t>す</a:t>
            </a:r>
            <a:r>
              <a:rPr dirty="0" sz="1600" spc="-5">
                <a:latin typeface="Meiryo UI"/>
                <a:cs typeface="Meiryo UI"/>
              </a:rPr>
              <a:t>る</a:t>
            </a:r>
            <a:endParaRPr sz="1600">
              <a:latin typeface="Meiryo UI"/>
              <a:cs typeface="Meiryo UI"/>
            </a:endParaRPr>
          </a:p>
          <a:p>
            <a:pPr marL="812800">
              <a:lnSpc>
                <a:spcPct val="100000"/>
              </a:lnSpc>
            </a:pPr>
            <a:r>
              <a:rPr dirty="0" sz="1600" spc="-5">
                <a:latin typeface="Meiryo UI"/>
                <a:cs typeface="Meiryo UI"/>
              </a:rPr>
              <a:t>（外部労働市場との報酬</a:t>
            </a:r>
            <a:r>
              <a:rPr dirty="0" sz="1600">
                <a:latin typeface="Meiryo UI"/>
                <a:cs typeface="Meiryo UI"/>
              </a:rPr>
              <a:t>ベンチマー</a:t>
            </a:r>
            <a:r>
              <a:rPr dirty="0" sz="1600" spc="5">
                <a:latin typeface="Meiryo UI"/>
                <a:cs typeface="Meiryo UI"/>
              </a:rPr>
              <a:t>ク</a:t>
            </a:r>
            <a:r>
              <a:rPr dirty="0" sz="1600" spc="-10">
                <a:latin typeface="Meiryo UI"/>
                <a:cs typeface="Meiryo UI"/>
              </a:rPr>
              <a:t>、</a:t>
            </a:r>
            <a:r>
              <a:rPr dirty="0" sz="1600" spc="5">
                <a:latin typeface="Meiryo UI"/>
                <a:cs typeface="Meiryo UI"/>
              </a:rPr>
              <a:t>柔</a:t>
            </a:r>
            <a:r>
              <a:rPr dirty="0" sz="1600" spc="-5">
                <a:latin typeface="Meiryo UI"/>
                <a:cs typeface="Meiryo UI"/>
              </a:rPr>
              <a:t>軟</a:t>
            </a:r>
            <a:r>
              <a:rPr dirty="0" sz="1600" spc="10">
                <a:latin typeface="Meiryo UI"/>
                <a:cs typeface="Meiryo UI"/>
              </a:rPr>
              <a:t>な</a:t>
            </a:r>
            <a:r>
              <a:rPr dirty="0" sz="1600" spc="-5">
                <a:latin typeface="Meiryo UI"/>
                <a:cs typeface="Meiryo UI"/>
              </a:rPr>
              <a:t>報酬</a:t>
            </a:r>
            <a:r>
              <a:rPr dirty="0" sz="1600" spc="5">
                <a:latin typeface="Meiryo UI"/>
                <a:cs typeface="Meiryo UI"/>
              </a:rPr>
              <a:t>決</a:t>
            </a:r>
            <a:r>
              <a:rPr dirty="0" sz="1600" spc="-5">
                <a:latin typeface="Meiryo UI"/>
                <a:cs typeface="Meiryo UI"/>
              </a:rPr>
              <a:t>定</a:t>
            </a:r>
            <a:r>
              <a:rPr dirty="0" sz="1600">
                <a:latin typeface="Meiryo UI"/>
                <a:cs typeface="Meiryo UI"/>
              </a:rPr>
              <a:t>ル</a:t>
            </a:r>
            <a:r>
              <a:rPr dirty="0" sz="1600" spc="10">
                <a:latin typeface="Meiryo UI"/>
                <a:cs typeface="Meiryo UI"/>
              </a:rPr>
              <a:t>ー</a:t>
            </a:r>
            <a:r>
              <a:rPr dirty="0" sz="1600" spc="-5">
                <a:latin typeface="Meiryo UI"/>
                <a:cs typeface="Meiryo UI"/>
              </a:rPr>
              <a:t>ル</a:t>
            </a:r>
            <a:r>
              <a:rPr dirty="0" sz="1600" spc="10">
                <a:latin typeface="Meiryo UI"/>
                <a:cs typeface="Meiryo UI"/>
              </a:rPr>
              <a:t>や</a:t>
            </a:r>
            <a:r>
              <a:rPr dirty="0" sz="1600" spc="-5">
                <a:latin typeface="Meiryo UI"/>
                <a:cs typeface="Meiryo UI"/>
              </a:rPr>
              <a:t>報</a:t>
            </a:r>
            <a:r>
              <a:rPr dirty="0" sz="1600" spc="5">
                <a:latin typeface="Meiryo UI"/>
                <a:cs typeface="Meiryo UI"/>
              </a:rPr>
              <a:t>酬</a:t>
            </a:r>
            <a:r>
              <a:rPr dirty="0" sz="1600">
                <a:latin typeface="Meiryo UI"/>
                <a:cs typeface="Meiryo UI"/>
              </a:rPr>
              <a:t>レ</a:t>
            </a:r>
            <a:r>
              <a:rPr dirty="0" sz="1600" spc="-10">
                <a:latin typeface="Meiryo UI"/>
                <a:cs typeface="Meiryo UI"/>
              </a:rPr>
              <a:t>ン</a:t>
            </a:r>
            <a:r>
              <a:rPr dirty="0" sz="1600" spc="10">
                <a:latin typeface="Meiryo UI"/>
                <a:cs typeface="Meiryo UI"/>
              </a:rPr>
              <a:t>ジ</a:t>
            </a:r>
            <a:r>
              <a:rPr dirty="0" sz="1600" spc="-5">
                <a:latin typeface="Meiryo UI"/>
                <a:cs typeface="Meiryo UI"/>
              </a:rPr>
              <a:t>設</a:t>
            </a:r>
            <a:r>
              <a:rPr dirty="0" sz="1600" spc="5">
                <a:latin typeface="Meiryo UI"/>
                <a:cs typeface="Meiryo UI"/>
              </a:rPr>
              <a:t>定</a:t>
            </a:r>
            <a:r>
              <a:rPr dirty="0" sz="1600" spc="-5">
                <a:latin typeface="Meiryo UI"/>
                <a:cs typeface="Meiryo UI"/>
              </a:rPr>
              <a:t>など）</a:t>
            </a:r>
            <a:endParaRPr sz="1600">
              <a:latin typeface="Meiryo UI"/>
              <a:cs typeface="Meiryo UI"/>
            </a:endParaRPr>
          </a:p>
          <a:p>
            <a:pPr marL="812800" marR="69215" indent="-343535">
              <a:lnSpc>
                <a:spcPct val="100000"/>
              </a:lnSpc>
              <a:spcBef>
                <a:spcPts val="600"/>
              </a:spcBef>
              <a:tabLst>
                <a:tab pos="812800" algn="l"/>
              </a:tabLst>
            </a:pPr>
            <a:r>
              <a:rPr dirty="0" sz="1600" spc="-5">
                <a:latin typeface="Meiryo UI"/>
                <a:cs typeface="Meiryo UI"/>
              </a:rPr>
              <a:t>②	事業</a:t>
            </a:r>
            <a:r>
              <a:rPr dirty="0" sz="1600" spc="-10">
                <a:latin typeface="Meiryo UI"/>
                <a:cs typeface="Meiryo UI"/>
              </a:rPr>
              <a:t>に</a:t>
            </a:r>
            <a:r>
              <a:rPr dirty="0" sz="1600" spc="-5">
                <a:latin typeface="Meiryo UI"/>
                <a:cs typeface="Meiryo UI"/>
              </a:rPr>
              <a:t>必要な人材</a:t>
            </a:r>
            <a:r>
              <a:rPr dirty="0" sz="1600">
                <a:latin typeface="Meiryo UI"/>
                <a:cs typeface="Meiryo UI"/>
              </a:rPr>
              <a:t>の</a:t>
            </a:r>
            <a:r>
              <a:rPr dirty="0" sz="1600" spc="-25">
                <a:latin typeface="Meiryo UI"/>
                <a:cs typeface="Meiryo UI"/>
              </a:rPr>
              <a:t>確保</a:t>
            </a:r>
            <a:r>
              <a:rPr dirty="0" sz="1600" spc="-10">
                <a:latin typeface="Meiryo UI"/>
                <a:cs typeface="Meiryo UI"/>
              </a:rPr>
              <a:t>・</a:t>
            </a:r>
            <a:r>
              <a:rPr dirty="0" sz="1600" spc="-5">
                <a:latin typeface="Meiryo UI"/>
                <a:cs typeface="Meiryo UI"/>
              </a:rPr>
              <a:t>育</a:t>
            </a:r>
            <a:r>
              <a:rPr dirty="0" sz="1600" spc="5">
                <a:latin typeface="Meiryo UI"/>
                <a:cs typeface="Meiryo UI"/>
              </a:rPr>
              <a:t>成</a:t>
            </a:r>
            <a:r>
              <a:rPr dirty="0" sz="1600" spc="-5">
                <a:latin typeface="Meiryo UI"/>
                <a:cs typeface="Meiryo UI"/>
              </a:rPr>
              <a:t>や個</a:t>
            </a:r>
            <a:r>
              <a:rPr dirty="0" sz="1600" spc="5">
                <a:latin typeface="Meiryo UI"/>
                <a:cs typeface="Meiryo UI"/>
              </a:rPr>
              <a:t>人</a:t>
            </a:r>
            <a:r>
              <a:rPr dirty="0" sz="1600" spc="10">
                <a:latin typeface="Meiryo UI"/>
                <a:cs typeface="Meiryo UI"/>
              </a:rPr>
              <a:t>の</a:t>
            </a:r>
            <a:r>
              <a:rPr dirty="0" sz="1600" spc="-10">
                <a:latin typeface="Meiryo UI"/>
                <a:cs typeface="Meiryo UI"/>
              </a:rPr>
              <a:t>ニ</a:t>
            </a:r>
            <a:r>
              <a:rPr dirty="0" sz="1600" spc="10">
                <a:latin typeface="Meiryo UI"/>
                <a:cs typeface="Meiryo UI"/>
              </a:rPr>
              <a:t>ーズ</a:t>
            </a:r>
            <a:r>
              <a:rPr dirty="0" sz="1600" spc="-10">
                <a:latin typeface="Meiryo UI"/>
                <a:cs typeface="Meiryo UI"/>
              </a:rPr>
              <a:t>に</a:t>
            </a:r>
            <a:r>
              <a:rPr dirty="0" sz="1600" spc="5">
                <a:latin typeface="Meiryo UI"/>
                <a:cs typeface="Meiryo UI"/>
              </a:rPr>
              <a:t>応じ</a:t>
            </a:r>
            <a:r>
              <a:rPr dirty="0" sz="1600" spc="-15">
                <a:latin typeface="Meiryo UI"/>
                <a:cs typeface="Meiryo UI"/>
              </a:rPr>
              <a:t>た</a:t>
            </a:r>
            <a:r>
              <a:rPr dirty="0" sz="1600" spc="5">
                <a:latin typeface="Meiryo UI"/>
                <a:cs typeface="Meiryo UI"/>
              </a:rPr>
              <a:t>多</a:t>
            </a:r>
            <a:r>
              <a:rPr dirty="0" sz="1600" spc="-5">
                <a:latin typeface="Meiryo UI"/>
                <a:cs typeface="Meiryo UI"/>
              </a:rPr>
              <a:t>様</a:t>
            </a:r>
            <a:r>
              <a:rPr dirty="0" sz="1600" spc="10">
                <a:latin typeface="Meiryo UI"/>
                <a:cs typeface="Meiryo UI"/>
              </a:rPr>
              <a:t>な</a:t>
            </a:r>
            <a:r>
              <a:rPr dirty="0" sz="1600" spc="-5">
                <a:latin typeface="Meiryo UI"/>
                <a:cs typeface="Meiryo UI"/>
              </a:rPr>
              <a:t>キャ</a:t>
            </a:r>
            <a:r>
              <a:rPr dirty="0" sz="1600" spc="5">
                <a:latin typeface="Meiryo UI"/>
                <a:cs typeface="Meiryo UI"/>
              </a:rPr>
              <a:t>リ</a:t>
            </a:r>
            <a:r>
              <a:rPr dirty="0" sz="1600">
                <a:latin typeface="Meiryo UI"/>
                <a:cs typeface="Meiryo UI"/>
              </a:rPr>
              <a:t>ア</a:t>
            </a:r>
            <a:r>
              <a:rPr dirty="0" sz="1600" spc="-25">
                <a:latin typeface="Meiryo UI"/>
                <a:cs typeface="Meiryo UI"/>
              </a:rPr>
              <a:t>機会</a:t>
            </a:r>
            <a:r>
              <a:rPr dirty="0" sz="1600" spc="-10">
                <a:latin typeface="Meiryo UI"/>
                <a:cs typeface="Meiryo UI"/>
              </a:rPr>
              <a:t>・</a:t>
            </a:r>
            <a:r>
              <a:rPr dirty="0" sz="1600" spc="-5">
                <a:latin typeface="Meiryo UI"/>
                <a:cs typeface="Meiryo UI"/>
              </a:rPr>
              <a:t>就</a:t>
            </a:r>
            <a:r>
              <a:rPr dirty="0" sz="1600" spc="5">
                <a:latin typeface="Meiryo UI"/>
                <a:cs typeface="Meiryo UI"/>
              </a:rPr>
              <a:t>業</a:t>
            </a:r>
            <a:r>
              <a:rPr dirty="0" sz="1600" spc="-5">
                <a:latin typeface="Meiryo UI"/>
                <a:cs typeface="Meiryo UI"/>
              </a:rPr>
              <a:t>形態</a:t>
            </a:r>
            <a:r>
              <a:rPr dirty="0" sz="1600" spc="5">
                <a:latin typeface="Meiryo UI"/>
                <a:cs typeface="Meiryo UI"/>
              </a:rPr>
              <a:t>（</a:t>
            </a:r>
            <a:r>
              <a:rPr dirty="0" sz="1600" spc="-25">
                <a:latin typeface="Meiryo UI"/>
                <a:cs typeface="Meiryo UI"/>
              </a:rPr>
              <a:t>兼業</a:t>
            </a:r>
            <a:r>
              <a:rPr dirty="0" sz="1600" spc="-10">
                <a:latin typeface="Meiryo UI"/>
                <a:cs typeface="Meiryo UI"/>
              </a:rPr>
              <a:t>・</a:t>
            </a:r>
            <a:r>
              <a:rPr dirty="0" sz="1600" spc="-5">
                <a:latin typeface="Meiryo UI"/>
                <a:cs typeface="Meiryo UI"/>
              </a:rPr>
              <a:t>副</a:t>
            </a:r>
            <a:r>
              <a:rPr dirty="0" sz="1600" spc="5">
                <a:latin typeface="Meiryo UI"/>
                <a:cs typeface="Meiryo UI"/>
              </a:rPr>
              <a:t>業</a:t>
            </a:r>
            <a:r>
              <a:rPr dirty="0" sz="1600" spc="-5">
                <a:latin typeface="Meiryo UI"/>
                <a:cs typeface="Meiryo UI"/>
              </a:rPr>
              <a:t>な ど）や採用</a:t>
            </a:r>
            <a:r>
              <a:rPr dirty="0" sz="1600">
                <a:latin typeface="Meiryo UI"/>
                <a:cs typeface="Meiryo UI"/>
              </a:rPr>
              <a:t>ルー</a:t>
            </a:r>
            <a:r>
              <a:rPr dirty="0" sz="1600" spc="-5">
                <a:latin typeface="Meiryo UI"/>
                <a:cs typeface="Meiryo UI"/>
              </a:rPr>
              <a:t>ト</a:t>
            </a:r>
            <a:r>
              <a:rPr dirty="0" sz="1600" spc="-20">
                <a:latin typeface="Meiryo UI"/>
                <a:cs typeface="Meiryo UI"/>
              </a:rPr>
              <a:t>（中途</a:t>
            </a:r>
            <a:r>
              <a:rPr dirty="0" sz="1600" spc="-5">
                <a:latin typeface="Meiryo UI"/>
                <a:cs typeface="Meiryo UI"/>
              </a:rPr>
              <a:t>・経験者</a:t>
            </a:r>
            <a:r>
              <a:rPr dirty="0" sz="1600" spc="5">
                <a:latin typeface="Meiryo UI"/>
                <a:cs typeface="Meiryo UI"/>
              </a:rPr>
              <a:t>採</a:t>
            </a:r>
            <a:r>
              <a:rPr dirty="0" sz="1600" spc="-5">
                <a:latin typeface="Meiryo UI"/>
                <a:cs typeface="Meiryo UI"/>
              </a:rPr>
              <a:t>用</a:t>
            </a:r>
            <a:r>
              <a:rPr dirty="0" sz="1600">
                <a:latin typeface="Meiryo UI"/>
                <a:cs typeface="Meiryo UI"/>
              </a:rPr>
              <a:t>、</a:t>
            </a:r>
            <a:r>
              <a:rPr dirty="0" sz="1600" spc="-5">
                <a:latin typeface="Meiryo UI"/>
                <a:cs typeface="Meiryo UI"/>
              </a:rPr>
              <a:t>自社</a:t>
            </a:r>
            <a:r>
              <a:rPr dirty="0" sz="1600" spc="10">
                <a:latin typeface="Meiryo UI"/>
                <a:cs typeface="Meiryo UI"/>
              </a:rPr>
              <a:t>へ</a:t>
            </a:r>
            <a:r>
              <a:rPr dirty="0" sz="1600" spc="-5">
                <a:latin typeface="Meiryo UI"/>
                <a:cs typeface="Meiryo UI"/>
              </a:rPr>
              <a:t>の</a:t>
            </a:r>
            <a:r>
              <a:rPr dirty="0" sz="1600">
                <a:latin typeface="Meiryo UI"/>
                <a:cs typeface="Meiryo UI"/>
              </a:rPr>
              <a:t>「</a:t>
            </a:r>
            <a:r>
              <a:rPr dirty="0" sz="1600" spc="-5">
                <a:latin typeface="Meiryo UI"/>
                <a:cs typeface="Meiryo UI"/>
              </a:rPr>
              <a:t>出戻り</a:t>
            </a:r>
            <a:r>
              <a:rPr dirty="0" sz="1600" spc="10">
                <a:latin typeface="Meiryo UI"/>
                <a:cs typeface="Meiryo UI"/>
              </a:rPr>
              <a:t>」</a:t>
            </a:r>
            <a:r>
              <a:rPr dirty="0" sz="1600" spc="-5">
                <a:latin typeface="Meiryo UI"/>
                <a:cs typeface="Meiryo UI"/>
              </a:rPr>
              <a:t>など</a:t>
            </a:r>
            <a:r>
              <a:rPr dirty="0" sz="1600" spc="5">
                <a:latin typeface="Meiryo UI"/>
                <a:cs typeface="Meiryo UI"/>
              </a:rPr>
              <a:t>）</a:t>
            </a:r>
            <a:r>
              <a:rPr dirty="0" sz="1600">
                <a:latin typeface="Meiryo UI"/>
                <a:cs typeface="Meiryo UI"/>
              </a:rPr>
              <a:t>を</a:t>
            </a:r>
            <a:r>
              <a:rPr dirty="0" sz="1600" spc="-25">
                <a:latin typeface="Meiryo UI"/>
                <a:cs typeface="Meiryo UI"/>
              </a:rPr>
              <a:t>整備</a:t>
            </a:r>
            <a:r>
              <a:rPr dirty="0" sz="1600" spc="-10">
                <a:latin typeface="Meiryo UI"/>
                <a:cs typeface="Meiryo UI"/>
              </a:rPr>
              <a:t>・</a:t>
            </a:r>
            <a:r>
              <a:rPr dirty="0" sz="1600" spc="-5">
                <a:latin typeface="Meiryo UI"/>
                <a:cs typeface="Meiryo UI"/>
              </a:rPr>
              <a:t>提</a:t>
            </a:r>
            <a:r>
              <a:rPr dirty="0" sz="1600" spc="5">
                <a:latin typeface="Meiryo UI"/>
                <a:cs typeface="Meiryo UI"/>
              </a:rPr>
              <a:t>供</a:t>
            </a:r>
            <a:r>
              <a:rPr dirty="0" sz="1600" spc="10">
                <a:latin typeface="Meiryo UI"/>
                <a:cs typeface="Meiryo UI"/>
              </a:rPr>
              <a:t>す</a:t>
            </a:r>
            <a:r>
              <a:rPr dirty="0" sz="1600" spc="-5">
                <a:latin typeface="Meiryo UI"/>
                <a:cs typeface="Meiryo UI"/>
              </a:rPr>
              <a:t>る</a:t>
            </a:r>
            <a:endParaRPr sz="1600">
              <a:latin typeface="Meiryo UI"/>
              <a:cs typeface="Meiryo UI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dirty="0" sz="1800" b="1">
                <a:latin typeface="Meiryo UI"/>
                <a:cs typeface="Meiryo UI"/>
              </a:rPr>
              <a:t>＜事例＞</a:t>
            </a:r>
            <a:endParaRPr sz="1800">
              <a:latin typeface="Meiryo UI"/>
              <a:cs typeface="Meiryo UI"/>
            </a:endParaRPr>
          </a:p>
          <a:p>
            <a:pPr marL="355600" marR="84455" indent="-343535">
              <a:lnSpc>
                <a:spcPct val="100000"/>
              </a:lnSpc>
              <a:spcBef>
                <a:spcPts val="640"/>
              </a:spcBef>
              <a:buFont typeface="Wingdings"/>
              <a:buChar char=""/>
              <a:tabLst>
                <a:tab pos="354965" algn="l"/>
                <a:tab pos="356235" algn="l"/>
              </a:tabLst>
            </a:pPr>
            <a:r>
              <a:rPr dirty="0" sz="1600" spc="-10" b="1">
                <a:latin typeface="Meiryo UI"/>
                <a:cs typeface="Meiryo UI"/>
              </a:rPr>
              <a:t>ト</a:t>
            </a:r>
            <a:r>
              <a:rPr dirty="0" sz="1600" spc="-5" b="1">
                <a:latin typeface="Meiryo UI"/>
                <a:cs typeface="Meiryo UI"/>
              </a:rPr>
              <a:t>ップ</a:t>
            </a:r>
            <a:r>
              <a:rPr dirty="0" sz="1600" spc="-10" b="1">
                <a:latin typeface="Meiryo UI"/>
                <a:cs typeface="Meiryo UI"/>
              </a:rPr>
              <a:t>の強いリーダー</a:t>
            </a:r>
            <a:r>
              <a:rPr dirty="0" sz="1600" b="1">
                <a:latin typeface="Meiryo UI"/>
                <a:cs typeface="Meiryo UI"/>
              </a:rPr>
              <a:t>シ</a:t>
            </a:r>
            <a:r>
              <a:rPr dirty="0" sz="1600" spc="-5" b="1">
                <a:latin typeface="Meiryo UI"/>
                <a:cs typeface="Meiryo UI"/>
              </a:rPr>
              <a:t>ップ</a:t>
            </a:r>
            <a:r>
              <a:rPr dirty="0" sz="1600" spc="-10" b="1">
                <a:latin typeface="Meiryo UI"/>
                <a:cs typeface="Meiryo UI"/>
              </a:rPr>
              <a:t>の</a:t>
            </a:r>
            <a:r>
              <a:rPr dirty="0" sz="1600" spc="5" b="1">
                <a:latin typeface="Meiryo UI"/>
                <a:cs typeface="Meiryo UI"/>
              </a:rPr>
              <a:t>下</a:t>
            </a:r>
            <a:r>
              <a:rPr dirty="0" sz="1600" spc="-10" b="1">
                <a:latin typeface="Meiryo UI"/>
                <a:cs typeface="Meiryo UI"/>
              </a:rPr>
              <a:t>、</a:t>
            </a:r>
            <a:r>
              <a:rPr dirty="0" sz="1600" spc="-5" b="1">
                <a:latin typeface="Meiryo UI"/>
                <a:cs typeface="Meiryo UI"/>
              </a:rPr>
              <a:t>経</a:t>
            </a:r>
            <a:r>
              <a:rPr dirty="0" sz="1600" spc="5" b="1">
                <a:latin typeface="Meiryo UI"/>
                <a:cs typeface="Meiryo UI"/>
              </a:rPr>
              <a:t>営</a:t>
            </a:r>
            <a:r>
              <a:rPr dirty="0" sz="1600" spc="-5" b="1">
                <a:latin typeface="Meiryo UI"/>
                <a:cs typeface="Meiryo UI"/>
              </a:rPr>
              <a:t>管</a:t>
            </a:r>
            <a:r>
              <a:rPr dirty="0" sz="1600" spc="5" b="1">
                <a:latin typeface="Meiryo UI"/>
                <a:cs typeface="Meiryo UI"/>
              </a:rPr>
              <a:t>理</a:t>
            </a:r>
            <a:r>
              <a:rPr dirty="0" sz="1600" spc="-10" b="1">
                <a:latin typeface="Meiryo UI"/>
                <a:cs typeface="Meiryo UI"/>
              </a:rPr>
              <a:t>・</a:t>
            </a:r>
            <a:r>
              <a:rPr dirty="0" sz="1600" spc="5" b="1">
                <a:latin typeface="Meiryo UI"/>
                <a:cs typeface="Meiryo UI"/>
              </a:rPr>
              <a:t>事</a:t>
            </a:r>
            <a:r>
              <a:rPr dirty="0" sz="1600" spc="-5" b="1">
                <a:latin typeface="Meiryo UI"/>
                <a:cs typeface="Meiryo UI"/>
              </a:rPr>
              <a:t>業推</a:t>
            </a:r>
            <a:r>
              <a:rPr dirty="0" sz="1600" spc="5" b="1">
                <a:latin typeface="Meiryo UI"/>
                <a:cs typeface="Meiryo UI"/>
              </a:rPr>
              <a:t>進</a:t>
            </a:r>
            <a:r>
              <a:rPr dirty="0" sz="1600" spc="-10" b="1">
                <a:latin typeface="Meiryo UI"/>
                <a:cs typeface="Meiryo UI"/>
              </a:rPr>
              <a:t>を</a:t>
            </a:r>
            <a:r>
              <a:rPr dirty="0" sz="1600" spc="-5" b="1">
                <a:latin typeface="Meiryo UI"/>
                <a:cs typeface="Meiryo UI"/>
              </a:rPr>
              <a:t>担う高</a:t>
            </a:r>
            <a:r>
              <a:rPr dirty="0" sz="1600" spc="5" b="1">
                <a:latin typeface="Meiryo UI"/>
                <a:cs typeface="Meiryo UI"/>
              </a:rPr>
              <a:t>度</a:t>
            </a:r>
            <a:r>
              <a:rPr dirty="0" sz="1600" spc="-5" b="1">
                <a:latin typeface="Meiryo UI"/>
                <a:cs typeface="Meiryo UI"/>
              </a:rPr>
              <a:t>プ</a:t>
            </a:r>
            <a:r>
              <a:rPr dirty="0" sz="1600" b="1">
                <a:latin typeface="Meiryo UI"/>
                <a:cs typeface="Meiryo UI"/>
              </a:rPr>
              <a:t>ロ</a:t>
            </a:r>
            <a:r>
              <a:rPr dirty="0" sz="1600" spc="-5" b="1">
                <a:latin typeface="Meiryo UI"/>
                <a:cs typeface="Meiryo UI"/>
              </a:rPr>
              <a:t>人材</a:t>
            </a:r>
            <a:r>
              <a:rPr dirty="0" sz="1600" spc="5" b="1">
                <a:latin typeface="Meiryo UI"/>
                <a:cs typeface="Meiryo UI"/>
              </a:rPr>
              <a:t>向</a:t>
            </a:r>
            <a:r>
              <a:rPr dirty="0" sz="1600" spc="-5" b="1">
                <a:latin typeface="Meiryo UI"/>
                <a:cs typeface="Meiryo UI"/>
              </a:rPr>
              <a:t>け報</a:t>
            </a:r>
            <a:r>
              <a:rPr dirty="0" sz="1600" spc="5" b="1">
                <a:latin typeface="Meiryo UI"/>
                <a:cs typeface="Meiryo UI"/>
              </a:rPr>
              <a:t>酬</a:t>
            </a:r>
            <a:r>
              <a:rPr dirty="0" sz="1600" spc="-5" b="1">
                <a:latin typeface="Meiryo UI"/>
                <a:cs typeface="Meiryo UI"/>
              </a:rPr>
              <a:t>制度</a:t>
            </a:r>
            <a:r>
              <a:rPr dirty="0" sz="1600" b="1">
                <a:latin typeface="Meiryo UI"/>
                <a:cs typeface="Meiryo UI"/>
              </a:rPr>
              <a:t>を</a:t>
            </a:r>
            <a:r>
              <a:rPr dirty="0" sz="1600" spc="-5" b="1">
                <a:latin typeface="Meiryo UI"/>
                <a:cs typeface="Meiryo UI"/>
              </a:rPr>
              <a:t>整備</a:t>
            </a:r>
            <a:r>
              <a:rPr dirty="0" sz="1600" spc="5" b="1">
                <a:latin typeface="Meiryo UI"/>
                <a:cs typeface="Meiryo UI"/>
              </a:rPr>
              <a:t>し</a:t>
            </a:r>
            <a:r>
              <a:rPr dirty="0" sz="1600" spc="-10" b="1">
                <a:latin typeface="Meiryo UI"/>
                <a:cs typeface="Meiryo UI"/>
              </a:rPr>
              <a:t>、</a:t>
            </a:r>
            <a:r>
              <a:rPr dirty="0" sz="1600" spc="-5" b="1">
                <a:latin typeface="Meiryo UI"/>
                <a:cs typeface="Meiryo UI"/>
              </a:rPr>
              <a:t>一</a:t>
            </a:r>
            <a:r>
              <a:rPr dirty="0" sz="1600" spc="5" b="1">
                <a:latin typeface="Meiryo UI"/>
                <a:cs typeface="Meiryo UI"/>
              </a:rPr>
              <a:t>定</a:t>
            </a:r>
            <a:r>
              <a:rPr dirty="0" sz="1600" spc="-5" b="1">
                <a:latin typeface="Meiryo UI"/>
                <a:cs typeface="Meiryo UI"/>
              </a:rPr>
              <a:t>人 数</a:t>
            </a:r>
            <a:r>
              <a:rPr dirty="0" sz="1600" spc="-10" b="1">
                <a:latin typeface="Meiryo UI"/>
                <a:cs typeface="Meiryo UI"/>
              </a:rPr>
              <a:t>を</a:t>
            </a:r>
            <a:r>
              <a:rPr dirty="0" sz="1600" spc="-5" b="1">
                <a:latin typeface="Meiryo UI"/>
                <a:cs typeface="Meiryo UI"/>
              </a:rPr>
              <a:t>組織内の枢要なポジ</a:t>
            </a:r>
            <a:r>
              <a:rPr dirty="0" sz="1600" b="1">
                <a:latin typeface="Meiryo UI"/>
                <a:cs typeface="Meiryo UI"/>
              </a:rPr>
              <a:t>シ</a:t>
            </a:r>
            <a:r>
              <a:rPr dirty="0" sz="1600" spc="-5" b="1">
                <a:latin typeface="Meiryo UI"/>
                <a:cs typeface="Meiryo UI"/>
              </a:rPr>
              <a:t>ョ</a:t>
            </a:r>
            <a:r>
              <a:rPr dirty="0" sz="1600" spc="-10" b="1">
                <a:latin typeface="Meiryo UI"/>
                <a:cs typeface="Meiryo UI"/>
              </a:rPr>
              <a:t>ンに</a:t>
            </a:r>
            <a:r>
              <a:rPr dirty="0" sz="1600" spc="-5" b="1">
                <a:latin typeface="Meiryo UI"/>
                <a:cs typeface="Meiryo UI"/>
              </a:rPr>
              <a:t>採用</a:t>
            </a:r>
            <a:r>
              <a:rPr dirty="0" sz="1600" spc="-10" b="1">
                <a:latin typeface="Meiryo UI"/>
                <a:cs typeface="Meiryo UI"/>
              </a:rPr>
              <a:t>・</a:t>
            </a:r>
            <a:r>
              <a:rPr dirty="0" sz="1600" spc="-5" b="1">
                <a:latin typeface="Meiryo UI"/>
                <a:cs typeface="Meiryo UI"/>
              </a:rPr>
              <a:t>配</a:t>
            </a:r>
            <a:r>
              <a:rPr dirty="0" sz="1600" spc="5" b="1">
                <a:latin typeface="Meiryo UI"/>
                <a:cs typeface="Meiryo UI"/>
              </a:rPr>
              <a:t>置</a:t>
            </a:r>
            <a:r>
              <a:rPr dirty="0" sz="1600" spc="-10" b="1">
                <a:latin typeface="Meiryo UI"/>
                <a:cs typeface="Meiryo UI"/>
              </a:rPr>
              <a:t>。</a:t>
            </a:r>
            <a:r>
              <a:rPr dirty="0" sz="1600" spc="5" b="1">
                <a:latin typeface="Meiryo UI"/>
                <a:cs typeface="Meiryo UI"/>
              </a:rPr>
              <a:t>社</a:t>
            </a:r>
            <a:r>
              <a:rPr dirty="0" sz="1600" spc="-5" b="1">
                <a:latin typeface="Meiryo UI"/>
                <a:cs typeface="Meiryo UI"/>
              </a:rPr>
              <a:t>内の危機</a:t>
            </a:r>
            <a:r>
              <a:rPr dirty="0" sz="1600" spc="5" b="1">
                <a:latin typeface="Meiryo UI"/>
                <a:cs typeface="Meiryo UI"/>
              </a:rPr>
              <a:t>感</a:t>
            </a:r>
            <a:r>
              <a:rPr dirty="0" sz="1600" spc="-5" b="1">
                <a:latin typeface="Meiryo UI"/>
                <a:cs typeface="Meiryo UI"/>
              </a:rPr>
              <a:t>醸</a:t>
            </a:r>
            <a:r>
              <a:rPr dirty="0" sz="1600" spc="5" b="1">
                <a:latin typeface="Meiryo UI"/>
                <a:cs typeface="Meiryo UI"/>
              </a:rPr>
              <a:t>成</a:t>
            </a:r>
            <a:r>
              <a:rPr dirty="0" sz="1600" spc="-5" b="1">
                <a:latin typeface="Meiryo UI"/>
                <a:cs typeface="Meiryo UI"/>
              </a:rPr>
              <a:t>や事</a:t>
            </a:r>
            <a:r>
              <a:rPr dirty="0" sz="1600" spc="5" b="1">
                <a:latin typeface="Meiryo UI"/>
                <a:cs typeface="Meiryo UI"/>
              </a:rPr>
              <a:t>業</a:t>
            </a:r>
            <a:r>
              <a:rPr dirty="0" sz="1600" spc="-5" b="1">
                <a:latin typeface="Meiryo UI"/>
                <a:cs typeface="Meiryo UI"/>
              </a:rPr>
              <a:t>変革</a:t>
            </a:r>
            <a:r>
              <a:rPr dirty="0" sz="1600" b="1">
                <a:latin typeface="Meiryo UI"/>
                <a:cs typeface="Meiryo UI"/>
              </a:rPr>
              <a:t>を</a:t>
            </a:r>
            <a:r>
              <a:rPr dirty="0" sz="1600" spc="-5" b="1">
                <a:latin typeface="Meiryo UI"/>
                <a:cs typeface="Meiryo UI"/>
              </a:rPr>
              <a:t>推進</a:t>
            </a:r>
            <a:r>
              <a:rPr dirty="0" sz="1600" spc="5" b="1">
                <a:latin typeface="Meiryo UI"/>
                <a:cs typeface="Meiryo UI"/>
              </a:rPr>
              <a:t>（</a:t>
            </a:r>
            <a:r>
              <a:rPr dirty="0" sz="1600" spc="-5" b="1">
                <a:latin typeface="Meiryo UI"/>
                <a:cs typeface="Meiryo UI"/>
              </a:rPr>
              <a:t>製造</a:t>
            </a:r>
            <a:r>
              <a:rPr dirty="0" sz="1600" spc="5" b="1">
                <a:latin typeface="Meiryo UI"/>
                <a:cs typeface="Meiryo UI"/>
              </a:rPr>
              <a:t>業</a:t>
            </a:r>
            <a:r>
              <a:rPr dirty="0" sz="1600" spc="-5" b="1">
                <a:latin typeface="Meiryo UI"/>
                <a:cs typeface="Meiryo UI"/>
              </a:rPr>
              <a:t>）</a:t>
            </a:r>
            <a:endParaRPr sz="1600">
              <a:latin typeface="Meiryo UI"/>
              <a:cs typeface="Meiryo UI"/>
            </a:endParaRPr>
          </a:p>
          <a:p>
            <a:pPr marL="355600" indent="-343535">
              <a:lnSpc>
                <a:spcPct val="100000"/>
              </a:lnSpc>
              <a:spcBef>
                <a:spcPts val="600"/>
              </a:spcBef>
              <a:buFont typeface="Wingdings"/>
              <a:buChar char=""/>
              <a:tabLst>
                <a:tab pos="354965" algn="l"/>
                <a:tab pos="356235" algn="l"/>
              </a:tabLst>
            </a:pPr>
            <a:r>
              <a:rPr dirty="0" sz="1600" spc="-5" b="1">
                <a:latin typeface="Meiryo UI"/>
                <a:cs typeface="Meiryo UI"/>
              </a:rPr>
              <a:t>積極的な出戻</a:t>
            </a:r>
            <a:r>
              <a:rPr dirty="0" sz="1600" spc="-10" b="1">
                <a:latin typeface="Meiryo UI"/>
                <a:cs typeface="Meiryo UI"/>
              </a:rPr>
              <a:t>り</a:t>
            </a:r>
            <a:r>
              <a:rPr dirty="0" sz="1600" spc="-5" b="1">
                <a:latin typeface="Meiryo UI"/>
                <a:cs typeface="Meiryo UI"/>
              </a:rPr>
              <a:t>奨励</a:t>
            </a:r>
            <a:r>
              <a:rPr dirty="0" sz="1600" spc="-10" b="1">
                <a:latin typeface="Meiryo UI"/>
                <a:cs typeface="Meiryo UI"/>
              </a:rPr>
              <a:t>、</a:t>
            </a:r>
            <a:r>
              <a:rPr dirty="0" sz="1600" spc="-5" b="1">
                <a:latin typeface="Meiryo UI"/>
                <a:cs typeface="Meiryo UI"/>
              </a:rPr>
              <a:t>時短勤務や</a:t>
            </a:r>
            <a:r>
              <a:rPr dirty="0" sz="1600" spc="5" b="1">
                <a:latin typeface="Meiryo UI"/>
                <a:cs typeface="Meiryo UI"/>
              </a:rPr>
              <a:t>副業</a:t>
            </a:r>
            <a:r>
              <a:rPr dirty="0" sz="1600" spc="-10" b="1">
                <a:latin typeface="Meiryo UI"/>
                <a:cs typeface="Meiryo UI"/>
              </a:rPr>
              <a:t>・</a:t>
            </a:r>
            <a:r>
              <a:rPr dirty="0" sz="1600" spc="-5" b="1">
                <a:latin typeface="Meiryo UI"/>
                <a:cs typeface="Meiryo UI"/>
              </a:rPr>
              <a:t>兼業の</a:t>
            </a:r>
            <a:r>
              <a:rPr dirty="0" sz="1600" spc="5" b="1">
                <a:latin typeface="Meiryo UI"/>
                <a:cs typeface="Meiryo UI"/>
              </a:rPr>
              <a:t>奨</a:t>
            </a:r>
            <a:r>
              <a:rPr dirty="0" sz="1600" spc="-5" b="1">
                <a:latin typeface="Meiryo UI"/>
                <a:cs typeface="Meiryo UI"/>
              </a:rPr>
              <a:t>励な</a:t>
            </a:r>
            <a:r>
              <a:rPr dirty="0" sz="1600" spc="5" b="1">
                <a:latin typeface="Meiryo UI"/>
                <a:cs typeface="Meiryo UI"/>
              </a:rPr>
              <a:t>ど</a:t>
            </a:r>
            <a:r>
              <a:rPr dirty="0" sz="1600" spc="-10" b="1">
                <a:latin typeface="Meiryo UI"/>
                <a:cs typeface="Meiryo UI"/>
              </a:rPr>
              <a:t>、</a:t>
            </a:r>
            <a:r>
              <a:rPr dirty="0" sz="1600" spc="-5" b="1">
                <a:latin typeface="Meiryo UI"/>
                <a:cs typeface="Meiryo UI"/>
              </a:rPr>
              <a:t>柔軟</a:t>
            </a:r>
            <a:r>
              <a:rPr dirty="0" sz="1600" spc="10" b="1">
                <a:latin typeface="Meiryo UI"/>
                <a:cs typeface="Meiryo UI"/>
              </a:rPr>
              <a:t>な</a:t>
            </a:r>
            <a:r>
              <a:rPr dirty="0" sz="1600" spc="-5" b="1">
                <a:latin typeface="Meiryo UI"/>
                <a:cs typeface="Meiryo UI"/>
              </a:rPr>
              <a:t>働</a:t>
            </a:r>
            <a:r>
              <a:rPr dirty="0" sz="1600" b="1">
                <a:latin typeface="Meiryo UI"/>
                <a:cs typeface="Meiryo UI"/>
              </a:rPr>
              <a:t>き</a:t>
            </a:r>
            <a:r>
              <a:rPr dirty="0" sz="1600" spc="-5" b="1">
                <a:latin typeface="Meiryo UI"/>
                <a:cs typeface="Meiryo UI"/>
              </a:rPr>
              <a:t>方の</a:t>
            </a:r>
            <a:r>
              <a:rPr dirty="0" sz="1600" spc="5" b="1">
                <a:latin typeface="Meiryo UI"/>
                <a:cs typeface="Meiryo UI"/>
              </a:rPr>
              <a:t>提</a:t>
            </a:r>
            <a:r>
              <a:rPr dirty="0" sz="1600" spc="-5" b="1">
                <a:latin typeface="Meiryo UI"/>
                <a:cs typeface="Meiryo UI"/>
              </a:rPr>
              <a:t>供</a:t>
            </a:r>
            <a:r>
              <a:rPr dirty="0" sz="1600" spc="-10" b="1">
                <a:latin typeface="Meiryo UI"/>
                <a:cs typeface="Meiryo UI"/>
              </a:rPr>
              <a:t>を</a:t>
            </a:r>
            <a:r>
              <a:rPr dirty="0" sz="1600" spc="-5" b="1">
                <a:latin typeface="Meiryo UI"/>
                <a:cs typeface="Meiryo UI"/>
              </a:rPr>
              <a:t>通</a:t>
            </a:r>
            <a:r>
              <a:rPr dirty="0" sz="1600" spc="-10" b="1">
                <a:latin typeface="Meiryo UI"/>
                <a:cs typeface="Meiryo UI"/>
              </a:rPr>
              <a:t>じ</a:t>
            </a:r>
            <a:r>
              <a:rPr dirty="0" sz="1600" spc="5" b="1">
                <a:latin typeface="Meiryo UI"/>
                <a:cs typeface="Meiryo UI"/>
              </a:rPr>
              <a:t>て</a:t>
            </a:r>
            <a:r>
              <a:rPr dirty="0" sz="1600" spc="-5" b="1">
                <a:latin typeface="Meiryo UI"/>
                <a:cs typeface="Meiryo UI"/>
              </a:rPr>
              <a:t>働く</a:t>
            </a:r>
            <a:r>
              <a:rPr dirty="0" sz="1600" spc="5" b="1">
                <a:latin typeface="Meiryo UI"/>
                <a:cs typeface="Meiryo UI"/>
              </a:rPr>
              <a:t>場</a:t>
            </a:r>
            <a:r>
              <a:rPr dirty="0" sz="1600" spc="-10" b="1">
                <a:latin typeface="Meiryo UI"/>
                <a:cs typeface="Meiryo UI"/>
              </a:rPr>
              <a:t>としての</a:t>
            </a:r>
            <a:r>
              <a:rPr dirty="0" sz="1600" spc="5" b="1">
                <a:latin typeface="Meiryo UI"/>
                <a:cs typeface="Meiryo UI"/>
              </a:rPr>
              <a:t>魅</a:t>
            </a:r>
            <a:r>
              <a:rPr dirty="0" sz="1600" spc="-5" b="1">
                <a:latin typeface="Meiryo UI"/>
                <a:cs typeface="Meiryo UI"/>
              </a:rPr>
              <a:t>力</a:t>
            </a:r>
            <a:endParaRPr sz="1600">
              <a:latin typeface="Meiryo UI"/>
              <a:cs typeface="Meiryo U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2698" y="6149018"/>
            <a:ext cx="7042150" cy="28321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1600" spc="-5" b="1">
                <a:latin typeface="Meiryo UI"/>
                <a:cs typeface="Meiryo UI"/>
              </a:rPr>
              <a:t>向上</a:t>
            </a:r>
            <a:r>
              <a:rPr dirty="0" sz="1600" spc="-10" b="1">
                <a:latin typeface="Meiryo UI"/>
                <a:cs typeface="Meiryo UI"/>
              </a:rPr>
              <a:t>を</a:t>
            </a:r>
            <a:r>
              <a:rPr dirty="0" sz="1600" spc="-5" b="1">
                <a:latin typeface="Meiryo UI"/>
                <a:cs typeface="Meiryo UI"/>
              </a:rPr>
              <a:t>訴求</a:t>
            </a:r>
            <a:r>
              <a:rPr dirty="0" sz="1600" spc="-10" b="1">
                <a:latin typeface="Meiryo UI"/>
                <a:cs typeface="Meiryo UI"/>
              </a:rPr>
              <a:t>し、</a:t>
            </a:r>
            <a:r>
              <a:rPr dirty="0" sz="1600" spc="-5" b="1">
                <a:latin typeface="Meiryo UI"/>
                <a:cs typeface="Meiryo UI"/>
              </a:rPr>
              <a:t>人材獲得競争</a:t>
            </a:r>
            <a:r>
              <a:rPr dirty="0" sz="1600" spc="5" b="1">
                <a:latin typeface="Meiryo UI"/>
                <a:cs typeface="Meiryo UI"/>
              </a:rPr>
              <a:t>が</a:t>
            </a:r>
            <a:r>
              <a:rPr dirty="0" sz="1600" spc="-5" b="1">
                <a:latin typeface="Meiryo UI"/>
                <a:cs typeface="Meiryo UI"/>
              </a:rPr>
              <a:t>厳</a:t>
            </a:r>
            <a:r>
              <a:rPr dirty="0" sz="1600" spc="-10" b="1">
                <a:latin typeface="Meiryo UI"/>
                <a:cs typeface="Meiryo UI"/>
              </a:rPr>
              <a:t>し</a:t>
            </a:r>
            <a:r>
              <a:rPr dirty="0" sz="1600" spc="5" b="1">
                <a:latin typeface="Meiryo UI"/>
                <a:cs typeface="Meiryo UI"/>
              </a:rPr>
              <a:t>い</a:t>
            </a:r>
            <a:r>
              <a:rPr dirty="0" sz="1600" spc="-5" b="1">
                <a:latin typeface="Meiryo UI"/>
                <a:cs typeface="Meiryo UI"/>
              </a:rPr>
              <a:t>環境</a:t>
            </a:r>
            <a:r>
              <a:rPr dirty="0" sz="1600" spc="5" b="1">
                <a:latin typeface="Meiryo UI"/>
                <a:cs typeface="Meiryo UI"/>
              </a:rPr>
              <a:t>下</a:t>
            </a:r>
            <a:r>
              <a:rPr dirty="0" sz="1600" spc="-10" b="1">
                <a:latin typeface="Meiryo UI"/>
                <a:cs typeface="Meiryo UI"/>
              </a:rPr>
              <a:t>での人</a:t>
            </a:r>
            <a:r>
              <a:rPr dirty="0" sz="1600" spc="5" b="1">
                <a:latin typeface="Meiryo UI"/>
                <a:cs typeface="Meiryo UI"/>
              </a:rPr>
              <a:t>材</a:t>
            </a:r>
            <a:r>
              <a:rPr dirty="0" sz="1600" spc="-5" b="1">
                <a:latin typeface="Meiryo UI"/>
                <a:cs typeface="Meiryo UI"/>
              </a:rPr>
              <a:t>確</a:t>
            </a:r>
            <a:r>
              <a:rPr dirty="0" sz="1600" spc="5" b="1">
                <a:latin typeface="Meiryo UI"/>
                <a:cs typeface="Meiryo UI"/>
              </a:rPr>
              <a:t>保</a:t>
            </a:r>
            <a:r>
              <a:rPr dirty="0" sz="1600" spc="-10" b="1">
                <a:latin typeface="Meiryo UI"/>
                <a:cs typeface="Meiryo UI"/>
              </a:rPr>
              <a:t>、</a:t>
            </a:r>
            <a:r>
              <a:rPr dirty="0" sz="1600" spc="-5" b="1">
                <a:latin typeface="Meiryo UI"/>
                <a:cs typeface="Meiryo UI"/>
              </a:rPr>
              <a:t>引</a:t>
            </a:r>
            <a:r>
              <a:rPr dirty="0" sz="1600" spc="10" b="1">
                <a:latin typeface="Meiryo UI"/>
                <a:cs typeface="Meiryo UI"/>
              </a:rPr>
              <a:t>き</a:t>
            </a:r>
            <a:r>
              <a:rPr dirty="0" sz="1600" spc="-10" b="1">
                <a:latin typeface="Meiryo UI"/>
                <a:cs typeface="Meiryo UI"/>
              </a:rPr>
              <a:t>と</a:t>
            </a:r>
            <a:r>
              <a:rPr dirty="0" sz="1600" spc="5" b="1">
                <a:latin typeface="Meiryo UI"/>
                <a:cs typeface="Meiryo UI"/>
              </a:rPr>
              <a:t>め</a:t>
            </a:r>
            <a:r>
              <a:rPr dirty="0" sz="1600" spc="-10" b="1">
                <a:latin typeface="Meiryo UI"/>
                <a:cs typeface="Meiryo UI"/>
              </a:rPr>
              <a:t>を</a:t>
            </a:r>
            <a:r>
              <a:rPr dirty="0" sz="1600" spc="-5" b="1">
                <a:latin typeface="Meiryo UI"/>
                <a:cs typeface="Meiryo UI"/>
              </a:rPr>
              <a:t>実</a:t>
            </a:r>
            <a:r>
              <a:rPr dirty="0" sz="1600" spc="5" b="1">
                <a:latin typeface="Meiryo UI"/>
                <a:cs typeface="Meiryo UI"/>
              </a:rPr>
              <a:t>現</a:t>
            </a:r>
            <a:r>
              <a:rPr dirty="0" sz="1600" spc="-5" b="1">
                <a:latin typeface="Meiryo UI"/>
                <a:cs typeface="Meiryo UI"/>
              </a:rPr>
              <a:t>（IT）</a:t>
            </a:r>
            <a:endParaRPr sz="1600">
              <a:latin typeface="Meiryo UI"/>
              <a:cs typeface="Meiryo U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349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r>
              <a:rPr dirty="0"/>
              <a:t>20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8495" y="5295900"/>
            <a:ext cx="9619615" cy="1313815"/>
          </a:xfrm>
          <a:custGeom>
            <a:avLst/>
            <a:gdLst/>
            <a:ahLst/>
            <a:cxnLst/>
            <a:rect l="l" t="t" r="r" b="b"/>
            <a:pathLst>
              <a:path w="9619615" h="1313815">
                <a:moveTo>
                  <a:pt x="9619488" y="0"/>
                </a:moveTo>
                <a:lnTo>
                  <a:pt x="0" y="0"/>
                </a:lnTo>
                <a:lnTo>
                  <a:pt x="0" y="1313688"/>
                </a:lnTo>
                <a:lnTo>
                  <a:pt x="9619488" y="1313688"/>
                </a:lnTo>
                <a:lnTo>
                  <a:pt x="9619488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19743" y="5356463"/>
            <a:ext cx="9288780" cy="83311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Font typeface="Wingdings"/>
              <a:buChar char=""/>
              <a:tabLst>
                <a:tab pos="354965" algn="l"/>
                <a:tab pos="356235" algn="l"/>
              </a:tabLst>
            </a:pPr>
            <a:r>
              <a:rPr dirty="0" sz="1600" spc="-5" b="1">
                <a:latin typeface="Meiryo UI"/>
                <a:cs typeface="Meiryo UI"/>
              </a:rPr>
              <a:t>報</a:t>
            </a:r>
            <a:r>
              <a:rPr dirty="0" sz="1600" spc="-5" b="1">
                <a:latin typeface="Meiryo UI"/>
                <a:cs typeface="Meiryo UI"/>
              </a:rPr>
              <a:t>酬</a:t>
            </a:r>
            <a:r>
              <a:rPr dirty="0" sz="1600" spc="-10" b="1">
                <a:latin typeface="Meiryo UI"/>
                <a:cs typeface="Meiryo UI"/>
              </a:rPr>
              <a:t>と</a:t>
            </a:r>
            <a:r>
              <a:rPr dirty="0" sz="1600" spc="-5" b="1">
                <a:latin typeface="Meiryo UI"/>
                <a:cs typeface="Meiryo UI"/>
              </a:rPr>
              <a:t>評価の結び</a:t>
            </a:r>
            <a:r>
              <a:rPr dirty="0" sz="1600" spc="-15" b="1">
                <a:latin typeface="Meiryo UI"/>
                <a:cs typeface="Meiryo UI"/>
              </a:rPr>
              <a:t>つ</a:t>
            </a:r>
            <a:r>
              <a:rPr dirty="0" sz="1600" b="1">
                <a:latin typeface="Meiryo UI"/>
                <a:cs typeface="Meiryo UI"/>
              </a:rPr>
              <a:t>き</a:t>
            </a:r>
            <a:r>
              <a:rPr dirty="0" sz="1600" spc="-10" b="1">
                <a:latin typeface="Meiryo UI"/>
                <a:cs typeface="Meiryo UI"/>
              </a:rPr>
              <a:t>を</a:t>
            </a:r>
            <a:r>
              <a:rPr dirty="0" sz="1600" spc="-5" b="1">
                <a:latin typeface="Meiryo UI"/>
                <a:cs typeface="Meiryo UI"/>
              </a:rPr>
              <a:t>弱める</a:t>
            </a:r>
            <a:r>
              <a:rPr dirty="0" sz="1600" b="1">
                <a:latin typeface="Meiryo UI"/>
                <a:cs typeface="Meiryo UI"/>
              </a:rPr>
              <a:t>とと</a:t>
            </a:r>
            <a:r>
              <a:rPr dirty="0" sz="1600" spc="-10" b="1">
                <a:latin typeface="Meiryo UI"/>
                <a:cs typeface="Meiryo UI"/>
              </a:rPr>
              <a:t>もに</a:t>
            </a:r>
            <a:r>
              <a:rPr dirty="0" sz="1600" b="1">
                <a:latin typeface="Meiryo UI"/>
                <a:cs typeface="Meiryo UI"/>
              </a:rPr>
              <a:t>、</a:t>
            </a:r>
            <a:r>
              <a:rPr dirty="0" sz="1600" spc="-5" b="1">
                <a:latin typeface="Meiryo UI"/>
                <a:cs typeface="Meiryo UI"/>
              </a:rPr>
              <a:t>一律の</a:t>
            </a:r>
            <a:r>
              <a:rPr dirty="0" sz="1600" spc="5" b="1">
                <a:latin typeface="Meiryo UI"/>
                <a:cs typeface="Meiryo UI"/>
              </a:rPr>
              <a:t>レ</a:t>
            </a:r>
            <a:r>
              <a:rPr dirty="0" sz="1600" spc="-10" b="1">
                <a:latin typeface="Meiryo UI"/>
                <a:cs typeface="Meiryo UI"/>
              </a:rPr>
              <a:t>ーテ</a:t>
            </a:r>
            <a:r>
              <a:rPr dirty="0" sz="1600" b="1">
                <a:latin typeface="Meiryo UI"/>
                <a:cs typeface="Meiryo UI"/>
              </a:rPr>
              <a:t>ィ</a:t>
            </a:r>
            <a:r>
              <a:rPr dirty="0" sz="1600" spc="-10" b="1">
                <a:latin typeface="Meiryo UI"/>
                <a:cs typeface="Meiryo UI"/>
              </a:rPr>
              <a:t>ン</a:t>
            </a:r>
            <a:r>
              <a:rPr dirty="0" sz="1600" b="1">
                <a:latin typeface="Meiryo UI"/>
                <a:cs typeface="Meiryo UI"/>
              </a:rPr>
              <a:t>グ</a:t>
            </a:r>
            <a:r>
              <a:rPr dirty="0" sz="1600" spc="-5" b="1">
                <a:latin typeface="Meiryo UI"/>
                <a:cs typeface="Meiryo UI"/>
              </a:rPr>
              <a:t>（評</a:t>
            </a:r>
            <a:r>
              <a:rPr dirty="0" sz="1600" spc="5" b="1">
                <a:latin typeface="Meiryo UI"/>
                <a:cs typeface="Meiryo UI"/>
              </a:rPr>
              <a:t>価</a:t>
            </a:r>
            <a:r>
              <a:rPr dirty="0" sz="1600" spc="-5" b="1">
                <a:latin typeface="Meiryo UI"/>
                <a:cs typeface="Meiryo UI"/>
              </a:rPr>
              <a:t>段階の決</a:t>
            </a:r>
            <a:r>
              <a:rPr dirty="0" sz="1600" spc="5" b="1">
                <a:latin typeface="Meiryo UI"/>
                <a:cs typeface="Meiryo UI"/>
              </a:rPr>
              <a:t>定</a:t>
            </a:r>
            <a:r>
              <a:rPr dirty="0" sz="1600" spc="-5" b="1">
                <a:latin typeface="Meiryo UI"/>
                <a:cs typeface="Meiryo UI"/>
              </a:rPr>
              <a:t>）</a:t>
            </a:r>
            <a:r>
              <a:rPr dirty="0" sz="1600" spc="-10" b="1">
                <a:latin typeface="Meiryo UI"/>
                <a:cs typeface="Meiryo UI"/>
              </a:rPr>
              <a:t>を</a:t>
            </a:r>
            <a:r>
              <a:rPr dirty="0" sz="1600" spc="5" b="1">
                <a:latin typeface="Meiryo UI"/>
                <a:cs typeface="Meiryo UI"/>
              </a:rPr>
              <a:t>廃</a:t>
            </a:r>
            <a:r>
              <a:rPr dirty="0" sz="1600" spc="-5" b="1">
                <a:latin typeface="Meiryo UI"/>
                <a:cs typeface="Meiryo UI"/>
              </a:rPr>
              <a:t>止</a:t>
            </a:r>
            <a:r>
              <a:rPr dirty="0" sz="1600" spc="5" b="1">
                <a:latin typeface="Meiryo UI"/>
                <a:cs typeface="Meiryo UI"/>
              </a:rPr>
              <a:t>する</a:t>
            </a:r>
            <a:r>
              <a:rPr dirty="0" sz="1600" spc="-15" b="1">
                <a:latin typeface="Meiryo UI"/>
                <a:cs typeface="Meiryo UI"/>
              </a:rPr>
              <a:t>こ</a:t>
            </a:r>
            <a:r>
              <a:rPr dirty="0" sz="1600" b="1">
                <a:latin typeface="Meiryo UI"/>
                <a:cs typeface="Meiryo UI"/>
              </a:rPr>
              <a:t>と</a:t>
            </a:r>
            <a:r>
              <a:rPr dirty="0" sz="1600" spc="5" b="1">
                <a:latin typeface="Meiryo UI"/>
                <a:cs typeface="Meiryo UI"/>
              </a:rPr>
              <a:t>で</a:t>
            </a:r>
            <a:r>
              <a:rPr dirty="0" sz="1600" spc="-10" b="1">
                <a:latin typeface="Meiryo UI"/>
                <a:cs typeface="Meiryo UI"/>
              </a:rPr>
              <a:t>、</a:t>
            </a:r>
            <a:r>
              <a:rPr dirty="0" sz="1600" b="1">
                <a:latin typeface="Meiryo UI"/>
                <a:cs typeface="Meiryo UI"/>
              </a:rPr>
              <a:t>よ</a:t>
            </a:r>
            <a:r>
              <a:rPr dirty="0" sz="1600" spc="-10" b="1">
                <a:latin typeface="Meiryo UI"/>
                <a:cs typeface="Meiryo UI"/>
              </a:rPr>
              <a:t>り</a:t>
            </a:r>
            <a:r>
              <a:rPr dirty="0" sz="1600" spc="-5" b="1">
                <a:latin typeface="Meiryo UI"/>
                <a:cs typeface="Meiryo UI"/>
              </a:rPr>
              <a:t>本質 的な経営目標</a:t>
            </a:r>
            <a:r>
              <a:rPr dirty="0" sz="1600" spc="-10" b="1">
                <a:latin typeface="Meiryo UI"/>
                <a:cs typeface="Meiryo UI"/>
              </a:rPr>
              <a:t>、</a:t>
            </a:r>
            <a:r>
              <a:rPr dirty="0" sz="1600" spc="-5" b="1">
                <a:latin typeface="Meiryo UI"/>
                <a:cs typeface="Meiryo UI"/>
              </a:rPr>
              <a:t>人材育成や業績改善</a:t>
            </a:r>
            <a:r>
              <a:rPr dirty="0" sz="1600" b="1">
                <a:latin typeface="Meiryo UI"/>
                <a:cs typeface="Meiryo UI"/>
              </a:rPr>
              <a:t>に</a:t>
            </a:r>
            <a:r>
              <a:rPr dirty="0" sz="1600" spc="-5" b="1">
                <a:latin typeface="Meiryo UI"/>
                <a:cs typeface="Meiryo UI"/>
              </a:rPr>
              <a:t>関</a:t>
            </a:r>
            <a:r>
              <a:rPr dirty="0" sz="1600" spc="5" b="1">
                <a:latin typeface="Meiryo UI"/>
                <a:cs typeface="Meiryo UI"/>
              </a:rPr>
              <a:t>す</a:t>
            </a:r>
            <a:r>
              <a:rPr dirty="0" sz="1600" spc="-5" b="1">
                <a:latin typeface="Meiryo UI"/>
                <a:cs typeface="Meiryo UI"/>
              </a:rPr>
              <a:t>る議</a:t>
            </a:r>
            <a:r>
              <a:rPr dirty="0" sz="1600" spc="5" b="1">
                <a:latin typeface="Meiryo UI"/>
                <a:cs typeface="Meiryo UI"/>
              </a:rPr>
              <a:t>論</a:t>
            </a:r>
            <a:r>
              <a:rPr dirty="0" sz="1600" spc="-10" b="1">
                <a:latin typeface="Meiryo UI"/>
                <a:cs typeface="Meiryo UI"/>
              </a:rPr>
              <a:t>に</a:t>
            </a:r>
            <a:r>
              <a:rPr dirty="0" sz="1600" b="1">
                <a:latin typeface="Meiryo UI"/>
                <a:cs typeface="Meiryo UI"/>
              </a:rPr>
              <a:t>フォ</a:t>
            </a:r>
            <a:r>
              <a:rPr dirty="0" sz="1600" spc="-10" b="1">
                <a:latin typeface="Meiryo UI"/>
                <a:cs typeface="Meiryo UI"/>
              </a:rPr>
              <a:t>ー</a:t>
            </a:r>
            <a:r>
              <a:rPr dirty="0" sz="1600" b="1">
                <a:latin typeface="Meiryo UI"/>
                <a:cs typeface="Meiryo UI"/>
              </a:rPr>
              <a:t>カ</a:t>
            </a:r>
            <a:r>
              <a:rPr dirty="0" sz="1600" spc="-5" b="1">
                <a:latin typeface="Meiryo UI"/>
                <a:cs typeface="Meiryo UI"/>
              </a:rPr>
              <a:t>ス（</a:t>
            </a:r>
            <a:r>
              <a:rPr dirty="0" sz="1600" spc="5" b="1">
                <a:latin typeface="Meiryo UI"/>
                <a:cs typeface="Meiryo UI"/>
              </a:rPr>
              <a:t>製</a:t>
            </a:r>
            <a:r>
              <a:rPr dirty="0" sz="1600" spc="-5" b="1">
                <a:latin typeface="Meiryo UI"/>
                <a:cs typeface="Meiryo UI"/>
              </a:rPr>
              <a:t>造業）</a:t>
            </a:r>
            <a:endParaRPr sz="1600">
              <a:latin typeface="Meiryo UI"/>
              <a:cs typeface="Meiryo UI"/>
            </a:endParaRPr>
          </a:p>
          <a:p>
            <a:pPr marL="355600" indent="-343535">
              <a:lnSpc>
                <a:spcPct val="100000"/>
              </a:lnSpc>
              <a:spcBef>
                <a:spcPts val="600"/>
              </a:spcBef>
              <a:buFont typeface="Wingdings"/>
              <a:buChar char=""/>
              <a:tabLst>
                <a:tab pos="354965" algn="l"/>
                <a:tab pos="356235" algn="l"/>
              </a:tabLst>
            </a:pPr>
            <a:r>
              <a:rPr dirty="0" sz="1600" b="1">
                <a:latin typeface="Meiryo UI"/>
                <a:cs typeface="Meiryo UI"/>
              </a:rPr>
              <a:t>フィ</a:t>
            </a:r>
            <a:r>
              <a:rPr dirty="0" sz="1600" spc="-10" b="1">
                <a:latin typeface="Meiryo UI"/>
                <a:cs typeface="Meiryo UI"/>
              </a:rPr>
              <a:t>ード</a:t>
            </a:r>
            <a:r>
              <a:rPr dirty="0" sz="1600" b="1">
                <a:latin typeface="Meiryo UI"/>
                <a:cs typeface="Meiryo UI"/>
              </a:rPr>
              <a:t>バ</a:t>
            </a:r>
            <a:r>
              <a:rPr dirty="0" sz="1600" spc="-5" b="1">
                <a:latin typeface="Meiryo UI"/>
                <a:cs typeface="Meiryo UI"/>
              </a:rPr>
              <a:t>ッ</a:t>
            </a:r>
            <a:r>
              <a:rPr dirty="0" sz="1600" spc="-15" b="1">
                <a:latin typeface="Meiryo UI"/>
                <a:cs typeface="Meiryo UI"/>
              </a:rPr>
              <a:t>ク</a:t>
            </a:r>
            <a:r>
              <a:rPr dirty="0" sz="1600" spc="-5" b="1">
                <a:latin typeface="Meiryo UI"/>
                <a:cs typeface="Meiryo UI"/>
              </a:rPr>
              <a:t>機会</a:t>
            </a:r>
            <a:r>
              <a:rPr dirty="0" sz="1600" spc="-10" b="1">
                <a:latin typeface="Meiryo UI"/>
                <a:cs typeface="Meiryo UI"/>
              </a:rPr>
              <a:t>を</a:t>
            </a:r>
            <a:r>
              <a:rPr dirty="0" sz="1600" spc="-5" b="1">
                <a:latin typeface="Meiryo UI"/>
                <a:cs typeface="Meiryo UI"/>
              </a:rPr>
              <a:t>毎月1回以上設定</a:t>
            </a:r>
            <a:r>
              <a:rPr dirty="0" sz="1600" spc="-10" b="1">
                <a:latin typeface="Meiryo UI"/>
                <a:cs typeface="Meiryo UI"/>
              </a:rPr>
              <a:t>し</a:t>
            </a:r>
            <a:r>
              <a:rPr dirty="0" sz="1600" b="1">
                <a:latin typeface="Meiryo UI"/>
                <a:cs typeface="Meiryo UI"/>
              </a:rPr>
              <a:t>、</a:t>
            </a:r>
            <a:r>
              <a:rPr dirty="0" sz="1600" spc="-5" b="1">
                <a:latin typeface="Meiryo UI"/>
                <a:cs typeface="Meiryo UI"/>
              </a:rPr>
              <a:t>頻繁な</a:t>
            </a:r>
            <a:r>
              <a:rPr dirty="0" sz="1600" b="1">
                <a:latin typeface="Meiryo UI"/>
                <a:cs typeface="Meiryo UI"/>
              </a:rPr>
              <a:t>フィ</a:t>
            </a:r>
            <a:r>
              <a:rPr dirty="0" sz="1600" spc="-10" b="1">
                <a:latin typeface="Meiryo UI"/>
                <a:cs typeface="Meiryo UI"/>
              </a:rPr>
              <a:t>ード</a:t>
            </a:r>
            <a:r>
              <a:rPr dirty="0" sz="1600" b="1">
                <a:latin typeface="Meiryo UI"/>
                <a:cs typeface="Meiryo UI"/>
              </a:rPr>
              <a:t>バ</a:t>
            </a:r>
            <a:r>
              <a:rPr dirty="0" sz="1600" spc="5" b="1">
                <a:latin typeface="Meiryo UI"/>
                <a:cs typeface="Meiryo UI"/>
              </a:rPr>
              <a:t>ッ</a:t>
            </a:r>
            <a:r>
              <a:rPr dirty="0" sz="1600" spc="-15" b="1">
                <a:latin typeface="Meiryo UI"/>
                <a:cs typeface="Meiryo UI"/>
              </a:rPr>
              <a:t>ク</a:t>
            </a:r>
            <a:r>
              <a:rPr dirty="0" sz="1600" spc="-10" b="1">
                <a:latin typeface="Meiryo UI"/>
                <a:cs typeface="Meiryo UI"/>
              </a:rPr>
              <a:t>を</a:t>
            </a:r>
            <a:r>
              <a:rPr dirty="0" sz="1600" spc="-5" b="1">
                <a:latin typeface="Meiryo UI"/>
                <a:cs typeface="Meiryo UI"/>
              </a:rPr>
              <a:t>通</a:t>
            </a:r>
            <a:r>
              <a:rPr dirty="0" sz="1600" spc="5" b="1">
                <a:latin typeface="Meiryo UI"/>
                <a:cs typeface="Meiryo UI"/>
              </a:rPr>
              <a:t>じ</a:t>
            </a:r>
            <a:r>
              <a:rPr dirty="0" sz="1600" spc="-10" b="1">
                <a:latin typeface="Meiryo UI"/>
                <a:cs typeface="Meiryo UI"/>
              </a:rPr>
              <a:t>て</a:t>
            </a:r>
            <a:r>
              <a:rPr dirty="0" sz="1600" spc="-5" b="1">
                <a:latin typeface="Meiryo UI"/>
                <a:cs typeface="Meiryo UI"/>
              </a:rPr>
              <a:t>上</a:t>
            </a:r>
            <a:r>
              <a:rPr dirty="0" sz="1600" spc="5" b="1">
                <a:latin typeface="Meiryo UI"/>
                <a:cs typeface="Meiryo UI"/>
              </a:rPr>
              <a:t>司</a:t>
            </a:r>
            <a:r>
              <a:rPr dirty="0" sz="1600" spc="-10" b="1">
                <a:latin typeface="Meiryo UI"/>
                <a:cs typeface="Meiryo UI"/>
              </a:rPr>
              <a:t>・</a:t>
            </a:r>
            <a:r>
              <a:rPr dirty="0" sz="1600" spc="5" b="1">
                <a:latin typeface="Meiryo UI"/>
                <a:cs typeface="Meiryo UI"/>
              </a:rPr>
              <a:t>部</a:t>
            </a:r>
            <a:r>
              <a:rPr dirty="0" sz="1600" spc="-5" b="1">
                <a:latin typeface="Meiryo UI"/>
                <a:cs typeface="Meiryo UI"/>
              </a:rPr>
              <a:t>下の対</a:t>
            </a:r>
            <a:r>
              <a:rPr dirty="0" sz="1600" spc="5" b="1">
                <a:latin typeface="Meiryo UI"/>
                <a:cs typeface="Meiryo UI"/>
              </a:rPr>
              <a:t>話</a:t>
            </a:r>
            <a:r>
              <a:rPr dirty="0" sz="1600" spc="-10" b="1">
                <a:latin typeface="Meiryo UI"/>
                <a:cs typeface="Meiryo UI"/>
              </a:rPr>
              <a:t>を</a:t>
            </a:r>
            <a:r>
              <a:rPr dirty="0" sz="1600" spc="-5" b="1">
                <a:latin typeface="Meiryo UI"/>
                <a:cs typeface="Meiryo UI"/>
              </a:rPr>
              <a:t>促</a:t>
            </a:r>
            <a:r>
              <a:rPr dirty="0" sz="1600" spc="5" b="1">
                <a:latin typeface="Meiryo UI"/>
                <a:cs typeface="Meiryo UI"/>
              </a:rPr>
              <a:t>進</a:t>
            </a:r>
            <a:r>
              <a:rPr dirty="0" sz="1600" spc="-10" b="1">
                <a:latin typeface="Meiryo UI"/>
                <a:cs typeface="Meiryo UI"/>
              </a:rPr>
              <a:t>す</a:t>
            </a:r>
            <a:r>
              <a:rPr dirty="0" sz="1600" spc="5" b="1">
                <a:latin typeface="Meiryo UI"/>
                <a:cs typeface="Meiryo UI"/>
              </a:rPr>
              <a:t>る</a:t>
            </a:r>
            <a:r>
              <a:rPr dirty="0" sz="1600" b="1">
                <a:latin typeface="Meiryo UI"/>
                <a:cs typeface="Meiryo UI"/>
              </a:rPr>
              <a:t>こ</a:t>
            </a:r>
            <a:r>
              <a:rPr dirty="0" sz="1600" spc="-10" b="1">
                <a:latin typeface="Meiryo UI"/>
                <a:cs typeface="Meiryo UI"/>
              </a:rPr>
              <a:t>と</a:t>
            </a:r>
            <a:r>
              <a:rPr dirty="0" sz="1600" spc="5" b="1">
                <a:latin typeface="Meiryo UI"/>
                <a:cs typeface="Meiryo UI"/>
              </a:rPr>
              <a:t>で</a:t>
            </a:r>
            <a:r>
              <a:rPr dirty="0" sz="1600" spc="-5" b="1">
                <a:latin typeface="Meiryo UI"/>
                <a:cs typeface="Meiryo UI"/>
              </a:rPr>
              <a:t>、</a:t>
            </a:r>
            <a:endParaRPr sz="1600">
              <a:latin typeface="Meiryo UI"/>
              <a:cs typeface="Meiryo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9743" y="5001135"/>
            <a:ext cx="9398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Meiryo UI"/>
                <a:cs typeface="Meiryo UI"/>
              </a:rPr>
              <a:t>＜事例＞</a:t>
            </a:r>
            <a:endParaRPr sz="1800">
              <a:latin typeface="Meiryo UI"/>
              <a:cs typeface="Meiryo U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53733" y="917257"/>
            <a:ext cx="9629140" cy="1436370"/>
            <a:chOff x="153733" y="917257"/>
            <a:chExt cx="9629140" cy="1436370"/>
          </a:xfrm>
        </p:grpSpPr>
        <p:sp>
          <p:nvSpPr>
            <p:cNvPr id="6" name="object 6"/>
            <p:cNvSpPr/>
            <p:nvPr/>
          </p:nvSpPr>
          <p:spPr>
            <a:xfrm>
              <a:off x="158495" y="922019"/>
              <a:ext cx="9619615" cy="1426845"/>
            </a:xfrm>
            <a:custGeom>
              <a:avLst/>
              <a:gdLst/>
              <a:ahLst/>
              <a:cxnLst/>
              <a:rect l="l" t="t" r="r" b="b"/>
              <a:pathLst>
                <a:path w="9619615" h="1426845">
                  <a:moveTo>
                    <a:pt x="9619488" y="0"/>
                  </a:moveTo>
                  <a:lnTo>
                    <a:pt x="0" y="0"/>
                  </a:lnTo>
                  <a:lnTo>
                    <a:pt x="0" y="1426464"/>
                  </a:lnTo>
                  <a:lnTo>
                    <a:pt x="9619488" y="1426464"/>
                  </a:lnTo>
                  <a:lnTo>
                    <a:pt x="9619488" y="0"/>
                  </a:lnTo>
                  <a:close/>
                </a:path>
              </a:pathLst>
            </a:custGeom>
            <a:solidFill>
              <a:srgbClr val="A6E2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58495" y="922019"/>
              <a:ext cx="9619615" cy="1426845"/>
            </a:xfrm>
            <a:custGeom>
              <a:avLst/>
              <a:gdLst/>
              <a:ahLst/>
              <a:cxnLst/>
              <a:rect l="l" t="t" r="r" b="b"/>
              <a:pathLst>
                <a:path w="9619615" h="1426845">
                  <a:moveTo>
                    <a:pt x="0" y="0"/>
                  </a:moveTo>
                  <a:lnTo>
                    <a:pt x="9619488" y="0"/>
                  </a:lnTo>
                  <a:lnTo>
                    <a:pt x="9619488" y="1426464"/>
                  </a:lnTo>
                  <a:lnTo>
                    <a:pt x="0" y="1426464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381643" y="981853"/>
            <a:ext cx="9296400" cy="381507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7350" marR="317500" indent="-337185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Meiryo UI"/>
                <a:cs typeface="Meiryo UI"/>
              </a:rPr>
              <a:t>☑</a:t>
            </a:r>
            <a:r>
              <a:rPr dirty="0" sz="2000" spc="30" b="1">
                <a:latin typeface="Meiryo UI"/>
                <a:cs typeface="Meiryo UI"/>
              </a:rPr>
              <a:t> </a:t>
            </a:r>
            <a:r>
              <a:rPr dirty="0" sz="2000" b="1">
                <a:latin typeface="Meiryo UI"/>
                <a:cs typeface="Meiryo UI"/>
              </a:rPr>
              <a:t>処遇</a:t>
            </a:r>
            <a:r>
              <a:rPr dirty="0" sz="2000" spc="-5" b="1">
                <a:latin typeface="Meiryo UI"/>
                <a:cs typeface="Meiryo UI"/>
              </a:rPr>
              <a:t>の</a:t>
            </a:r>
            <a:r>
              <a:rPr dirty="0" sz="2000" spc="-10" b="1">
                <a:latin typeface="Meiryo UI"/>
                <a:cs typeface="Meiryo UI"/>
              </a:rPr>
              <a:t>た</a:t>
            </a:r>
            <a:r>
              <a:rPr dirty="0" sz="2000" spc="-5" b="1">
                <a:latin typeface="Meiryo UI"/>
                <a:cs typeface="Meiryo UI"/>
              </a:rPr>
              <a:t>め</a:t>
            </a:r>
            <a:r>
              <a:rPr dirty="0" sz="2000" b="1">
                <a:latin typeface="Meiryo UI"/>
                <a:cs typeface="Meiryo UI"/>
              </a:rPr>
              <a:t>だけ</a:t>
            </a:r>
            <a:r>
              <a:rPr dirty="0" sz="2000" spc="-5" b="1">
                <a:latin typeface="Meiryo UI"/>
                <a:cs typeface="Meiryo UI"/>
              </a:rPr>
              <a:t>の</a:t>
            </a:r>
            <a:r>
              <a:rPr dirty="0" sz="2000" b="1">
                <a:latin typeface="Meiryo UI"/>
                <a:cs typeface="Meiryo UI"/>
              </a:rPr>
              <a:t>人事評価では</a:t>
            </a:r>
            <a:r>
              <a:rPr dirty="0" sz="2000" spc="-5" b="1">
                <a:latin typeface="Meiryo UI"/>
                <a:cs typeface="Meiryo UI"/>
              </a:rPr>
              <a:t>な</a:t>
            </a:r>
            <a:r>
              <a:rPr dirty="0" sz="2000" b="1">
                <a:latin typeface="Meiryo UI"/>
                <a:cs typeface="Meiryo UI"/>
              </a:rPr>
              <a:t>く、多</a:t>
            </a:r>
            <a:r>
              <a:rPr dirty="0" sz="2000" spc="-15" b="1">
                <a:latin typeface="Meiryo UI"/>
                <a:cs typeface="Meiryo UI"/>
              </a:rPr>
              <a:t>様</a:t>
            </a:r>
            <a:r>
              <a:rPr dirty="0" sz="2000" spc="-5" b="1">
                <a:latin typeface="Meiryo UI"/>
                <a:cs typeface="Meiryo UI"/>
              </a:rPr>
              <a:t>な</a:t>
            </a:r>
            <a:r>
              <a:rPr dirty="0" sz="2000" b="1">
                <a:latin typeface="Meiryo UI"/>
                <a:cs typeface="Meiryo UI"/>
              </a:rPr>
              <a:t>個人</a:t>
            </a:r>
            <a:r>
              <a:rPr dirty="0" sz="2000" spc="-5" b="1">
                <a:latin typeface="Meiryo UI"/>
                <a:cs typeface="Meiryo UI"/>
              </a:rPr>
              <a:t>の</a:t>
            </a:r>
            <a:r>
              <a:rPr dirty="0" sz="2000" spc="-15" b="1">
                <a:latin typeface="Meiryo UI"/>
                <a:cs typeface="Meiryo UI"/>
              </a:rPr>
              <a:t>成</a:t>
            </a:r>
            <a:r>
              <a:rPr dirty="0" sz="2000" b="1">
                <a:latin typeface="Meiryo UI"/>
                <a:cs typeface="Meiryo UI"/>
              </a:rPr>
              <a:t>長</a:t>
            </a:r>
            <a:r>
              <a:rPr dirty="0" sz="2000" spc="-15" b="1">
                <a:latin typeface="Meiryo UI"/>
                <a:cs typeface="Meiryo UI"/>
              </a:rPr>
              <a:t>を</a:t>
            </a:r>
            <a:r>
              <a:rPr dirty="0" sz="2000" b="1">
                <a:latin typeface="Meiryo UI"/>
                <a:cs typeface="Meiryo UI"/>
              </a:rPr>
              <a:t>促</a:t>
            </a:r>
            <a:r>
              <a:rPr dirty="0" sz="2000" spc="-5" b="1">
                <a:latin typeface="Meiryo UI"/>
                <a:cs typeface="Meiryo UI"/>
              </a:rPr>
              <a:t>し</a:t>
            </a:r>
            <a:r>
              <a:rPr dirty="0" sz="2000" spc="-15" b="1">
                <a:latin typeface="Meiryo UI"/>
                <a:cs typeface="Meiryo UI"/>
              </a:rPr>
              <a:t>、</a:t>
            </a:r>
            <a:r>
              <a:rPr dirty="0" sz="2000" b="1">
                <a:latin typeface="Meiryo UI"/>
                <a:cs typeface="Meiryo UI"/>
              </a:rPr>
              <a:t>同時</a:t>
            </a:r>
            <a:r>
              <a:rPr dirty="0" sz="2000" spc="-15" b="1">
                <a:latin typeface="Meiryo UI"/>
                <a:cs typeface="Meiryo UI"/>
              </a:rPr>
              <a:t>に</a:t>
            </a:r>
            <a:r>
              <a:rPr dirty="0" sz="2000" b="1">
                <a:latin typeface="Meiryo UI"/>
                <a:cs typeface="Meiryo UI"/>
              </a:rPr>
              <a:t>経営</a:t>
            </a:r>
            <a:r>
              <a:rPr dirty="0" sz="2000" spc="-15" b="1">
                <a:latin typeface="Meiryo UI"/>
                <a:cs typeface="Meiryo UI"/>
              </a:rPr>
              <a:t>目</a:t>
            </a:r>
            <a:r>
              <a:rPr dirty="0" sz="2000" b="1">
                <a:latin typeface="Meiryo UI"/>
                <a:cs typeface="Meiryo UI"/>
              </a:rPr>
              <a:t>標の 実現</a:t>
            </a:r>
            <a:r>
              <a:rPr dirty="0" sz="2000" spc="-5" b="1">
                <a:latin typeface="Meiryo UI"/>
                <a:cs typeface="Meiryo UI"/>
              </a:rPr>
              <a:t>への</a:t>
            </a:r>
            <a:r>
              <a:rPr dirty="0" sz="2000" b="1">
                <a:latin typeface="Meiryo UI"/>
                <a:cs typeface="Meiryo UI"/>
              </a:rPr>
              <a:t>挑戦を評価で</a:t>
            </a:r>
            <a:r>
              <a:rPr dirty="0" sz="2000" spc="-5" b="1">
                <a:latin typeface="Meiryo UI"/>
                <a:cs typeface="Meiryo UI"/>
              </a:rPr>
              <a:t>きる</a:t>
            </a:r>
            <a:r>
              <a:rPr dirty="0" sz="2000" b="1">
                <a:latin typeface="Meiryo UI"/>
                <a:cs typeface="Meiryo UI"/>
              </a:rPr>
              <a:t>仕組</a:t>
            </a:r>
            <a:r>
              <a:rPr dirty="0" sz="2000" spc="-5" b="1">
                <a:latin typeface="Meiryo UI"/>
                <a:cs typeface="Meiryo UI"/>
              </a:rPr>
              <a:t>み</a:t>
            </a:r>
            <a:r>
              <a:rPr dirty="0" sz="2000" b="1">
                <a:latin typeface="Meiryo UI"/>
                <a:cs typeface="Meiryo UI"/>
              </a:rPr>
              <a:t>を</a:t>
            </a:r>
            <a:r>
              <a:rPr dirty="0" sz="2000" spc="-15" b="1">
                <a:latin typeface="Meiryo UI"/>
                <a:cs typeface="Meiryo UI"/>
              </a:rPr>
              <a:t>構</a:t>
            </a:r>
            <a:r>
              <a:rPr dirty="0" sz="2000" b="1">
                <a:latin typeface="Meiryo UI"/>
                <a:cs typeface="Meiryo UI"/>
              </a:rPr>
              <a:t>築で</a:t>
            </a:r>
            <a:r>
              <a:rPr dirty="0" sz="2000" spc="-5" b="1">
                <a:latin typeface="Meiryo UI"/>
                <a:cs typeface="Meiryo UI"/>
              </a:rPr>
              <a:t>きて</a:t>
            </a:r>
            <a:r>
              <a:rPr dirty="0" sz="2000" b="1">
                <a:latin typeface="Meiryo UI"/>
                <a:cs typeface="Meiryo UI"/>
              </a:rPr>
              <a:t>い</a:t>
            </a:r>
            <a:r>
              <a:rPr dirty="0" sz="2000" spc="-5" b="1">
                <a:latin typeface="Meiryo UI"/>
                <a:cs typeface="Meiryo UI"/>
              </a:rPr>
              <a:t>るか</a:t>
            </a:r>
            <a:r>
              <a:rPr dirty="0" sz="2000" b="1">
                <a:latin typeface="Meiryo UI"/>
                <a:cs typeface="Meiryo UI"/>
              </a:rPr>
              <a:t>？</a:t>
            </a:r>
            <a:endParaRPr sz="2000">
              <a:latin typeface="Meiryo UI"/>
              <a:cs typeface="Meiryo UI"/>
            </a:endParaRPr>
          </a:p>
          <a:p>
            <a:pPr marL="387985" marR="242570" indent="-337185">
              <a:lnSpc>
                <a:spcPct val="100000"/>
              </a:lnSpc>
              <a:spcBef>
                <a:spcPts val="600"/>
              </a:spcBef>
            </a:pPr>
            <a:r>
              <a:rPr dirty="0" sz="2000" b="1">
                <a:latin typeface="Meiryo UI"/>
                <a:cs typeface="Meiryo UI"/>
              </a:rPr>
              <a:t>☑</a:t>
            </a:r>
            <a:r>
              <a:rPr dirty="0" sz="2000" spc="30" b="1">
                <a:latin typeface="Meiryo UI"/>
                <a:cs typeface="Meiryo UI"/>
              </a:rPr>
              <a:t> </a:t>
            </a:r>
            <a:r>
              <a:rPr dirty="0" sz="2000" b="1">
                <a:latin typeface="Meiryo UI"/>
                <a:cs typeface="Meiryo UI"/>
              </a:rPr>
              <a:t>多様</a:t>
            </a:r>
            <a:r>
              <a:rPr dirty="0" sz="2000" spc="-5" b="1">
                <a:latin typeface="Meiryo UI"/>
                <a:cs typeface="Meiryo UI"/>
              </a:rPr>
              <a:t>な</a:t>
            </a:r>
            <a:r>
              <a:rPr dirty="0" sz="2000" b="1">
                <a:latin typeface="Meiryo UI"/>
                <a:cs typeface="Meiryo UI"/>
              </a:rPr>
              <a:t>個人</a:t>
            </a:r>
            <a:r>
              <a:rPr dirty="0" sz="2000" spc="-5" b="1">
                <a:latin typeface="Meiryo UI"/>
                <a:cs typeface="Meiryo UI"/>
              </a:rPr>
              <a:t>が</a:t>
            </a:r>
            <a:r>
              <a:rPr dirty="0" sz="2000" b="1">
                <a:latin typeface="Meiryo UI"/>
                <a:cs typeface="Meiryo UI"/>
              </a:rPr>
              <a:t>活躍で</a:t>
            </a:r>
            <a:r>
              <a:rPr dirty="0" sz="2000" spc="-10" b="1">
                <a:latin typeface="Meiryo UI"/>
                <a:cs typeface="Meiryo UI"/>
              </a:rPr>
              <a:t>き</a:t>
            </a:r>
            <a:r>
              <a:rPr dirty="0" sz="2000" spc="-5" b="1">
                <a:latin typeface="Meiryo UI"/>
                <a:cs typeface="Meiryo UI"/>
              </a:rPr>
              <a:t>る</a:t>
            </a:r>
            <a:r>
              <a:rPr dirty="0" sz="2000" b="1">
                <a:latin typeface="Meiryo UI"/>
                <a:cs typeface="Meiryo UI"/>
              </a:rPr>
              <a:t>企業文化</a:t>
            </a:r>
            <a:r>
              <a:rPr dirty="0" sz="2000" spc="-10" b="1">
                <a:latin typeface="Meiryo UI"/>
                <a:cs typeface="Meiryo UI"/>
              </a:rPr>
              <a:t>づ</a:t>
            </a:r>
            <a:r>
              <a:rPr dirty="0" sz="2000" b="1">
                <a:latin typeface="Meiryo UI"/>
                <a:cs typeface="Meiryo UI"/>
              </a:rPr>
              <a:t>く</a:t>
            </a:r>
            <a:r>
              <a:rPr dirty="0" sz="2000" spc="-15" b="1">
                <a:latin typeface="Meiryo UI"/>
                <a:cs typeface="Meiryo UI"/>
              </a:rPr>
              <a:t>り</a:t>
            </a:r>
            <a:r>
              <a:rPr dirty="0" sz="2000" b="1">
                <a:latin typeface="Meiryo UI"/>
                <a:cs typeface="Meiryo UI"/>
              </a:rPr>
              <a:t>を</a:t>
            </a:r>
            <a:r>
              <a:rPr dirty="0" sz="2000" spc="-15" b="1">
                <a:latin typeface="Meiryo UI"/>
                <a:cs typeface="Meiryo UI"/>
              </a:rPr>
              <a:t>経</a:t>
            </a:r>
            <a:r>
              <a:rPr dirty="0" sz="2000" b="1">
                <a:latin typeface="Meiryo UI"/>
                <a:cs typeface="Meiryo UI"/>
              </a:rPr>
              <a:t>営層</a:t>
            </a:r>
            <a:r>
              <a:rPr dirty="0" sz="2000" spc="-15" b="1">
                <a:latin typeface="Meiryo UI"/>
                <a:cs typeface="Meiryo UI"/>
              </a:rPr>
              <a:t>や</a:t>
            </a:r>
            <a:r>
              <a:rPr dirty="0" sz="2000" spc="-5" b="1">
                <a:latin typeface="Meiryo UI"/>
                <a:cs typeface="Meiryo UI"/>
              </a:rPr>
              <a:t>ミ</a:t>
            </a:r>
            <a:r>
              <a:rPr dirty="0" sz="2000" b="1">
                <a:latin typeface="Meiryo UI"/>
                <a:cs typeface="Meiryo UI"/>
              </a:rPr>
              <a:t>ドル</a:t>
            </a:r>
            <a:r>
              <a:rPr dirty="0" sz="2000" spc="-15" b="1">
                <a:latin typeface="Meiryo UI"/>
                <a:cs typeface="Meiryo UI"/>
              </a:rPr>
              <a:t>リ</a:t>
            </a:r>
            <a:r>
              <a:rPr dirty="0" sz="2000" spc="-5" b="1">
                <a:latin typeface="Meiryo UI"/>
                <a:cs typeface="Meiryo UI"/>
              </a:rPr>
              <a:t>ー</a:t>
            </a:r>
            <a:r>
              <a:rPr dirty="0" sz="2000" b="1">
                <a:latin typeface="Meiryo UI"/>
                <a:cs typeface="Meiryo UI"/>
              </a:rPr>
              <a:t>ダ</a:t>
            </a:r>
            <a:r>
              <a:rPr dirty="0" sz="2000" spc="-20" b="1">
                <a:latin typeface="Meiryo UI"/>
                <a:cs typeface="Meiryo UI"/>
              </a:rPr>
              <a:t>ー</a:t>
            </a:r>
            <a:r>
              <a:rPr dirty="0" sz="2000" spc="-5" b="1">
                <a:latin typeface="Meiryo UI"/>
                <a:cs typeface="Meiryo UI"/>
              </a:rPr>
              <a:t>が</a:t>
            </a:r>
            <a:r>
              <a:rPr dirty="0" sz="2000" b="1">
                <a:latin typeface="Meiryo UI"/>
                <a:cs typeface="Meiryo UI"/>
              </a:rPr>
              <a:t>率先す</a:t>
            </a:r>
            <a:r>
              <a:rPr dirty="0" sz="2000" spc="-5" b="1">
                <a:latin typeface="Meiryo UI"/>
                <a:cs typeface="Meiryo UI"/>
              </a:rPr>
              <a:t>ることで、 </a:t>
            </a:r>
            <a:r>
              <a:rPr dirty="0" sz="2000" b="1">
                <a:latin typeface="Meiryo UI"/>
                <a:cs typeface="Meiryo UI"/>
              </a:rPr>
              <a:t>組織</a:t>
            </a:r>
            <a:r>
              <a:rPr dirty="0" sz="2000" spc="-5" b="1">
                <a:latin typeface="Meiryo UI"/>
                <a:cs typeface="Meiryo UI"/>
              </a:rPr>
              <a:t>の</a:t>
            </a:r>
            <a:r>
              <a:rPr dirty="0" sz="2000" b="1">
                <a:latin typeface="Meiryo UI"/>
                <a:cs typeface="Meiryo UI"/>
              </a:rPr>
              <a:t>潜在力を最大化で</a:t>
            </a:r>
            <a:r>
              <a:rPr dirty="0" sz="2000" spc="-5" b="1">
                <a:latin typeface="Meiryo UI"/>
                <a:cs typeface="Meiryo UI"/>
              </a:rPr>
              <a:t>きて</a:t>
            </a:r>
            <a:r>
              <a:rPr dirty="0" sz="2000" b="1">
                <a:latin typeface="Meiryo UI"/>
                <a:cs typeface="Meiryo UI"/>
              </a:rPr>
              <a:t>い</a:t>
            </a:r>
            <a:r>
              <a:rPr dirty="0" sz="2000" spc="-5" b="1">
                <a:latin typeface="Meiryo UI"/>
                <a:cs typeface="Meiryo UI"/>
              </a:rPr>
              <a:t>るか</a:t>
            </a:r>
            <a:r>
              <a:rPr dirty="0" sz="2000" b="1">
                <a:latin typeface="Meiryo UI"/>
                <a:cs typeface="Meiryo UI"/>
              </a:rPr>
              <a:t>？</a:t>
            </a:r>
            <a:endParaRPr sz="2000">
              <a:latin typeface="Meiryo UI"/>
              <a:cs typeface="Meiryo UI"/>
            </a:endParaRPr>
          </a:p>
          <a:p>
            <a:pPr marL="50800">
              <a:lnSpc>
                <a:spcPct val="100000"/>
              </a:lnSpc>
              <a:spcBef>
                <a:spcPts val="1025"/>
              </a:spcBef>
            </a:pPr>
            <a:r>
              <a:rPr dirty="0" sz="1800" b="1">
                <a:latin typeface="Meiryo UI"/>
                <a:cs typeface="Meiryo UI"/>
              </a:rPr>
              <a:t>＜今後目指</a:t>
            </a:r>
            <a:r>
              <a:rPr dirty="0" sz="1800" spc="5" b="1">
                <a:latin typeface="Meiryo UI"/>
                <a:cs typeface="Meiryo UI"/>
              </a:rPr>
              <a:t>す</a:t>
            </a:r>
            <a:r>
              <a:rPr dirty="0" sz="1800" spc="-5" b="1">
                <a:latin typeface="Meiryo UI"/>
                <a:cs typeface="Meiryo UI"/>
              </a:rPr>
              <a:t>べ</a:t>
            </a:r>
            <a:r>
              <a:rPr dirty="0" sz="1800" spc="-10" b="1">
                <a:latin typeface="Meiryo UI"/>
                <a:cs typeface="Meiryo UI"/>
              </a:rPr>
              <a:t>き</a:t>
            </a:r>
            <a:r>
              <a:rPr dirty="0" sz="1800" b="1">
                <a:latin typeface="Meiryo UI"/>
                <a:cs typeface="Meiryo UI"/>
              </a:rPr>
              <a:t>方向性</a:t>
            </a:r>
            <a:r>
              <a:rPr dirty="0" sz="1800" spc="-5" b="1">
                <a:latin typeface="Meiryo UI"/>
                <a:cs typeface="Meiryo UI"/>
              </a:rPr>
              <a:t>と</a:t>
            </a:r>
            <a:r>
              <a:rPr dirty="0" sz="1800" b="1">
                <a:latin typeface="Meiryo UI"/>
                <a:cs typeface="Meiryo UI"/>
              </a:rPr>
              <a:t>具体的なア</a:t>
            </a:r>
            <a:r>
              <a:rPr dirty="0" sz="1800" spc="-5" b="1">
                <a:latin typeface="Meiryo UI"/>
                <a:cs typeface="Meiryo UI"/>
              </a:rPr>
              <a:t>クシ</a:t>
            </a:r>
            <a:r>
              <a:rPr dirty="0" sz="1800" b="1">
                <a:latin typeface="Meiryo UI"/>
                <a:cs typeface="Meiryo UI"/>
              </a:rPr>
              <a:t>ョ</a:t>
            </a:r>
            <a:r>
              <a:rPr dirty="0" sz="1800" spc="-10" b="1">
                <a:latin typeface="Meiryo UI"/>
                <a:cs typeface="Meiryo UI"/>
              </a:rPr>
              <a:t>ン</a:t>
            </a:r>
            <a:r>
              <a:rPr dirty="0" sz="1800" b="1">
                <a:latin typeface="Meiryo UI"/>
                <a:cs typeface="Meiryo UI"/>
              </a:rPr>
              <a:t>＞</a:t>
            </a:r>
            <a:endParaRPr sz="1800">
              <a:latin typeface="Meiryo UI"/>
              <a:cs typeface="Meiryo UI"/>
            </a:endParaRPr>
          </a:p>
          <a:p>
            <a:pPr marL="393065" marR="76200" indent="-393065">
              <a:lnSpc>
                <a:spcPct val="100000"/>
              </a:lnSpc>
              <a:spcBef>
                <a:spcPts val="605"/>
              </a:spcBef>
              <a:buFont typeface="Wingdings"/>
              <a:buChar char=""/>
              <a:tabLst>
                <a:tab pos="393065" algn="l"/>
                <a:tab pos="393700" algn="l"/>
              </a:tabLst>
            </a:pPr>
            <a:r>
              <a:rPr dirty="0" sz="1600" spc="-5" b="1">
                <a:latin typeface="Meiryo UI"/>
                <a:cs typeface="Meiryo UI"/>
              </a:rPr>
              <a:t>従来：人事評価の最重要目的の一</a:t>
            </a:r>
            <a:r>
              <a:rPr dirty="0" sz="1600" spc="-15" b="1">
                <a:latin typeface="Meiryo UI"/>
                <a:cs typeface="Meiryo UI"/>
              </a:rPr>
              <a:t>つは</a:t>
            </a:r>
            <a:r>
              <a:rPr dirty="0" sz="1600" spc="10" b="1">
                <a:latin typeface="Meiryo UI"/>
                <a:cs typeface="Meiryo UI"/>
              </a:rPr>
              <a:t>フ</a:t>
            </a:r>
            <a:r>
              <a:rPr dirty="0" sz="1600" spc="-10" b="1">
                <a:latin typeface="Meiryo UI"/>
                <a:cs typeface="Meiryo UI"/>
              </a:rPr>
              <a:t>ェ</a:t>
            </a:r>
            <a:r>
              <a:rPr dirty="0" sz="1600" spc="-5" b="1">
                <a:latin typeface="Meiryo UI"/>
                <a:cs typeface="Meiryo UI"/>
              </a:rPr>
              <a:t>アな</a:t>
            </a:r>
            <a:r>
              <a:rPr dirty="0" sz="1600" spc="5" b="1">
                <a:latin typeface="Meiryo UI"/>
                <a:cs typeface="Meiryo UI"/>
              </a:rPr>
              <a:t>処</a:t>
            </a:r>
            <a:r>
              <a:rPr dirty="0" sz="1600" spc="-5" b="1">
                <a:latin typeface="Meiryo UI"/>
                <a:cs typeface="Meiryo UI"/>
              </a:rPr>
              <a:t>遇決</a:t>
            </a:r>
            <a:r>
              <a:rPr dirty="0" sz="1600" spc="5" b="1">
                <a:latin typeface="Meiryo UI"/>
                <a:cs typeface="Meiryo UI"/>
              </a:rPr>
              <a:t>定</a:t>
            </a:r>
            <a:r>
              <a:rPr dirty="0" sz="1600" spc="-10" b="1">
                <a:latin typeface="Meiryo UI"/>
                <a:cs typeface="Meiryo UI"/>
              </a:rPr>
              <a:t>。</a:t>
            </a:r>
            <a:r>
              <a:rPr dirty="0" sz="1600" spc="5" b="1">
                <a:latin typeface="Meiryo UI"/>
                <a:cs typeface="Meiryo UI"/>
              </a:rPr>
              <a:t>内</a:t>
            </a:r>
            <a:r>
              <a:rPr dirty="0" sz="1600" spc="-5" b="1">
                <a:latin typeface="Meiryo UI"/>
                <a:cs typeface="Meiryo UI"/>
              </a:rPr>
              <a:t>部公</a:t>
            </a:r>
            <a:r>
              <a:rPr dirty="0" sz="1600" spc="5" b="1">
                <a:latin typeface="Meiryo UI"/>
                <a:cs typeface="Meiryo UI"/>
              </a:rPr>
              <a:t>平</a:t>
            </a:r>
            <a:r>
              <a:rPr dirty="0" sz="1600" spc="-5" b="1">
                <a:latin typeface="Meiryo UI"/>
                <a:cs typeface="Meiryo UI"/>
              </a:rPr>
              <a:t>性</a:t>
            </a:r>
            <a:r>
              <a:rPr dirty="0" sz="1600" b="1">
                <a:latin typeface="Meiryo UI"/>
                <a:cs typeface="Meiryo UI"/>
              </a:rPr>
              <a:t>・</a:t>
            </a:r>
            <a:r>
              <a:rPr dirty="0" sz="1600" spc="-5" b="1">
                <a:latin typeface="Meiryo UI"/>
                <a:cs typeface="Meiryo UI"/>
              </a:rPr>
              <a:t>評価の</a:t>
            </a:r>
            <a:r>
              <a:rPr dirty="0" sz="1600" spc="5" b="1">
                <a:latin typeface="Meiryo UI"/>
                <a:cs typeface="Meiryo UI"/>
              </a:rPr>
              <a:t>継</a:t>
            </a:r>
            <a:r>
              <a:rPr dirty="0" sz="1600" spc="-5" b="1">
                <a:latin typeface="Meiryo UI"/>
                <a:cs typeface="Meiryo UI"/>
              </a:rPr>
              <a:t>続性</a:t>
            </a:r>
            <a:r>
              <a:rPr dirty="0" sz="1600" b="1">
                <a:latin typeface="Meiryo UI"/>
                <a:cs typeface="Meiryo UI"/>
              </a:rPr>
              <a:t>を</a:t>
            </a:r>
            <a:r>
              <a:rPr dirty="0" sz="1600" spc="-5" b="1">
                <a:latin typeface="Meiryo UI"/>
                <a:cs typeface="Meiryo UI"/>
              </a:rPr>
              <a:t>担保</a:t>
            </a:r>
            <a:r>
              <a:rPr dirty="0" sz="1600" spc="5" b="1">
                <a:latin typeface="Meiryo UI"/>
                <a:cs typeface="Meiryo UI"/>
              </a:rPr>
              <a:t>す</a:t>
            </a:r>
            <a:r>
              <a:rPr dirty="0" sz="1600" spc="-5" b="1">
                <a:latin typeface="Meiryo UI"/>
                <a:cs typeface="Meiryo UI"/>
              </a:rPr>
              <a:t>る</a:t>
            </a:r>
            <a:r>
              <a:rPr dirty="0" sz="1600" spc="5" b="1">
                <a:latin typeface="Meiryo UI"/>
                <a:cs typeface="Meiryo UI"/>
              </a:rPr>
              <a:t>た</a:t>
            </a:r>
            <a:r>
              <a:rPr dirty="0" sz="1600" spc="-5" b="1">
                <a:latin typeface="Meiryo UI"/>
                <a:cs typeface="Meiryo UI"/>
              </a:rPr>
              <a:t>め</a:t>
            </a:r>
            <a:r>
              <a:rPr dirty="0" sz="1600" b="1">
                <a:latin typeface="Meiryo UI"/>
                <a:cs typeface="Meiryo UI"/>
              </a:rPr>
              <a:t>に</a:t>
            </a:r>
            <a:r>
              <a:rPr dirty="0" sz="1600" spc="-5" b="1">
                <a:latin typeface="Meiryo UI"/>
                <a:cs typeface="Meiryo UI"/>
              </a:rPr>
              <a:t>、 目標設定や評価調整</a:t>
            </a:r>
            <a:r>
              <a:rPr dirty="0" sz="1600" spc="-10" b="1">
                <a:latin typeface="Meiryo UI"/>
                <a:cs typeface="Meiryo UI"/>
              </a:rPr>
              <a:t>におい</a:t>
            </a:r>
            <a:r>
              <a:rPr dirty="0" sz="1600" spc="5" b="1">
                <a:latin typeface="Meiryo UI"/>
                <a:cs typeface="Meiryo UI"/>
              </a:rPr>
              <a:t>て</a:t>
            </a:r>
            <a:r>
              <a:rPr dirty="0" sz="1600" spc="-10" b="1">
                <a:latin typeface="Meiryo UI"/>
                <a:cs typeface="Meiryo UI"/>
              </a:rPr>
              <a:t>、</a:t>
            </a:r>
            <a:r>
              <a:rPr dirty="0" sz="1600" spc="-5" b="1">
                <a:latin typeface="Meiryo UI"/>
                <a:cs typeface="Meiryo UI"/>
              </a:rPr>
              <a:t>現</a:t>
            </a:r>
            <a:r>
              <a:rPr dirty="0" sz="1600" spc="5" b="1">
                <a:latin typeface="Meiryo UI"/>
                <a:cs typeface="Meiryo UI"/>
              </a:rPr>
              <a:t>場で</a:t>
            </a:r>
            <a:r>
              <a:rPr dirty="0" sz="1600" spc="-15" b="1">
                <a:latin typeface="Meiryo UI"/>
                <a:cs typeface="Meiryo UI"/>
              </a:rPr>
              <a:t>は</a:t>
            </a:r>
            <a:r>
              <a:rPr dirty="0" sz="1600" spc="-5" b="1">
                <a:latin typeface="Meiryo UI"/>
                <a:cs typeface="Meiryo UI"/>
              </a:rPr>
              <a:t>一定</a:t>
            </a:r>
            <a:r>
              <a:rPr dirty="0" sz="1600" spc="5" b="1">
                <a:latin typeface="Meiryo UI"/>
                <a:cs typeface="Meiryo UI"/>
              </a:rPr>
              <a:t>の</a:t>
            </a:r>
            <a:r>
              <a:rPr dirty="0" sz="1600" spc="-5" b="1">
                <a:latin typeface="Meiryo UI"/>
                <a:cs typeface="Meiryo UI"/>
              </a:rPr>
              <a:t>制</a:t>
            </a:r>
            <a:r>
              <a:rPr dirty="0" sz="1600" spc="5" b="1">
                <a:latin typeface="Meiryo UI"/>
                <a:cs typeface="Meiryo UI"/>
              </a:rPr>
              <a:t>約</a:t>
            </a:r>
            <a:r>
              <a:rPr dirty="0" sz="1600" spc="-10" b="1">
                <a:latin typeface="Meiryo UI"/>
                <a:cs typeface="Meiryo UI"/>
              </a:rPr>
              <a:t>が</a:t>
            </a:r>
            <a:r>
              <a:rPr dirty="0" sz="1600" spc="-5" b="1">
                <a:latin typeface="Meiryo UI"/>
                <a:cs typeface="Meiryo UI"/>
              </a:rPr>
              <a:t>あ</a:t>
            </a:r>
            <a:r>
              <a:rPr dirty="0" sz="1600" spc="5" b="1">
                <a:latin typeface="Meiryo UI"/>
                <a:cs typeface="Meiryo UI"/>
              </a:rPr>
              <a:t>り</a:t>
            </a:r>
            <a:r>
              <a:rPr dirty="0" sz="1600" spc="-10" b="1">
                <a:latin typeface="Meiryo UI"/>
                <a:cs typeface="Meiryo UI"/>
              </a:rPr>
              <a:t>、</a:t>
            </a:r>
            <a:r>
              <a:rPr dirty="0" sz="1600" spc="5" b="1">
                <a:latin typeface="Meiryo UI"/>
                <a:cs typeface="Meiryo UI"/>
              </a:rPr>
              <a:t>全</a:t>
            </a:r>
            <a:r>
              <a:rPr dirty="0" sz="1600" spc="-5" b="1">
                <a:latin typeface="Meiryo UI"/>
                <a:cs typeface="Meiryo UI"/>
              </a:rPr>
              <a:t>体調</a:t>
            </a:r>
            <a:r>
              <a:rPr dirty="0" sz="1600" spc="5" b="1">
                <a:latin typeface="Meiryo UI"/>
                <a:cs typeface="Meiryo UI"/>
              </a:rPr>
              <a:t>整</a:t>
            </a:r>
            <a:r>
              <a:rPr dirty="0" sz="1600" spc="-10" b="1">
                <a:latin typeface="Meiryo UI"/>
                <a:cs typeface="Meiryo UI"/>
              </a:rPr>
              <a:t>を</a:t>
            </a:r>
            <a:r>
              <a:rPr dirty="0" sz="1600" spc="-5" b="1">
                <a:latin typeface="Meiryo UI"/>
                <a:cs typeface="Meiryo UI"/>
              </a:rPr>
              <a:t>行う仕</a:t>
            </a:r>
            <a:r>
              <a:rPr dirty="0" sz="1600" spc="5" b="1">
                <a:latin typeface="Meiryo UI"/>
                <a:cs typeface="Meiryo UI"/>
              </a:rPr>
              <a:t>組み</a:t>
            </a:r>
            <a:r>
              <a:rPr dirty="0" sz="1600" spc="-10" b="1">
                <a:latin typeface="Meiryo UI"/>
                <a:cs typeface="Meiryo UI"/>
              </a:rPr>
              <a:t>が</a:t>
            </a:r>
            <a:r>
              <a:rPr dirty="0" sz="1600" spc="5" b="1">
                <a:latin typeface="Meiryo UI"/>
                <a:cs typeface="Meiryo UI"/>
              </a:rPr>
              <a:t>一</a:t>
            </a:r>
            <a:r>
              <a:rPr dirty="0" sz="1600" spc="-5" b="1">
                <a:latin typeface="Meiryo UI"/>
                <a:cs typeface="Meiryo UI"/>
              </a:rPr>
              <a:t>般的</a:t>
            </a:r>
            <a:endParaRPr sz="1600">
              <a:latin typeface="Meiryo UI"/>
              <a:cs typeface="Meiryo UI"/>
            </a:endParaRPr>
          </a:p>
          <a:p>
            <a:pPr marL="393065" marR="99060" indent="-393065">
              <a:lnSpc>
                <a:spcPct val="100000"/>
              </a:lnSpc>
              <a:spcBef>
                <a:spcPts val="600"/>
              </a:spcBef>
              <a:buFont typeface="Wingdings"/>
              <a:buChar char=""/>
              <a:tabLst>
                <a:tab pos="393065" algn="l"/>
                <a:tab pos="393700" algn="l"/>
              </a:tabLst>
            </a:pPr>
            <a:r>
              <a:rPr dirty="0" sz="1600" spc="-5" b="1">
                <a:latin typeface="Meiryo UI"/>
                <a:cs typeface="Meiryo UI"/>
              </a:rPr>
              <a:t>今後：処遇決定のため</a:t>
            </a:r>
            <a:r>
              <a:rPr dirty="0" sz="1600" spc="-10" b="1">
                <a:latin typeface="Meiryo UI"/>
                <a:cs typeface="Meiryo UI"/>
              </a:rPr>
              <a:t>の評価だ</a:t>
            </a:r>
            <a:r>
              <a:rPr dirty="0" sz="1600" spc="5" b="1">
                <a:latin typeface="Meiryo UI"/>
                <a:cs typeface="Meiryo UI"/>
              </a:rPr>
              <a:t>け</a:t>
            </a:r>
            <a:r>
              <a:rPr dirty="0" sz="1600" spc="-10" b="1">
                <a:latin typeface="Meiryo UI"/>
                <a:cs typeface="Meiryo UI"/>
              </a:rPr>
              <a:t>で</a:t>
            </a:r>
            <a:r>
              <a:rPr dirty="0" sz="1600" spc="-5" b="1">
                <a:latin typeface="Meiryo UI"/>
                <a:cs typeface="Meiryo UI"/>
              </a:rPr>
              <a:t>なく</a:t>
            </a:r>
            <a:r>
              <a:rPr dirty="0" sz="1600" spc="-10" b="1">
                <a:latin typeface="Meiryo UI"/>
                <a:cs typeface="Meiryo UI"/>
              </a:rPr>
              <a:t>、</a:t>
            </a:r>
            <a:r>
              <a:rPr dirty="0" sz="1600" spc="5" b="1">
                <a:latin typeface="Meiryo UI"/>
                <a:cs typeface="Meiryo UI"/>
              </a:rPr>
              <a:t>柔</a:t>
            </a:r>
            <a:r>
              <a:rPr dirty="0" sz="1600" spc="-5" b="1">
                <a:latin typeface="Meiryo UI"/>
                <a:cs typeface="Meiryo UI"/>
              </a:rPr>
              <a:t>軟な目標</a:t>
            </a:r>
            <a:r>
              <a:rPr dirty="0" sz="1600" spc="5" b="1">
                <a:latin typeface="Meiryo UI"/>
                <a:cs typeface="Meiryo UI"/>
              </a:rPr>
              <a:t>設定</a:t>
            </a:r>
            <a:r>
              <a:rPr dirty="0" sz="1600" spc="-10" b="1">
                <a:latin typeface="Meiryo UI"/>
                <a:cs typeface="Meiryo UI"/>
              </a:rPr>
              <a:t>・</a:t>
            </a:r>
            <a:r>
              <a:rPr dirty="0" sz="1600" spc="-5" b="1">
                <a:latin typeface="Meiryo UI"/>
                <a:cs typeface="Meiryo UI"/>
              </a:rPr>
              <a:t>評</a:t>
            </a:r>
            <a:r>
              <a:rPr dirty="0" sz="1600" spc="5" b="1">
                <a:latin typeface="Meiryo UI"/>
                <a:cs typeface="Meiryo UI"/>
              </a:rPr>
              <a:t>価</a:t>
            </a:r>
            <a:r>
              <a:rPr dirty="0" sz="1600" spc="-5" b="1">
                <a:latin typeface="Meiryo UI"/>
                <a:cs typeface="Meiryo UI"/>
              </a:rPr>
              <a:t>基準</a:t>
            </a:r>
            <a:r>
              <a:rPr dirty="0" sz="1600" b="1">
                <a:latin typeface="Meiryo UI"/>
                <a:cs typeface="Meiryo UI"/>
              </a:rPr>
              <a:t>、</a:t>
            </a:r>
            <a:r>
              <a:rPr dirty="0" sz="1600" spc="-5" b="1">
                <a:latin typeface="Meiryo UI"/>
                <a:cs typeface="Meiryo UI"/>
              </a:rPr>
              <a:t>高頻</a:t>
            </a:r>
            <a:r>
              <a:rPr dirty="0" sz="1600" spc="5" b="1">
                <a:latin typeface="Meiryo UI"/>
                <a:cs typeface="Meiryo UI"/>
              </a:rPr>
              <a:t>度</a:t>
            </a:r>
            <a:r>
              <a:rPr dirty="0" sz="1600" spc="-10" b="1">
                <a:latin typeface="Meiryo UI"/>
                <a:cs typeface="Meiryo UI"/>
              </a:rPr>
              <a:t>で</a:t>
            </a:r>
            <a:r>
              <a:rPr dirty="0" sz="1600" spc="5" b="1">
                <a:latin typeface="Meiryo UI"/>
                <a:cs typeface="Meiryo UI"/>
              </a:rPr>
              <a:t>実</a:t>
            </a:r>
            <a:r>
              <a:rPr dirty="0" sz="1600" spc="-5" b="1">
                <a:latin typeface="Meiryo UI"/>
                <a:cs typeface="Meiryo UI"/>
              </a:rPr>
              <a:t>効性ある</a:t>
            </a:r>
            <a:r>
              <a:rPr dirty="0" sz="1600" b="1">
                <a:latin typeface="Meiryo UI"/>
                <a:cs typeface="Meiryo UI"/>
              </a:rPr>
              <a:t>フィ</a:t>
            </a:r>
            <a:r>
              <a:rPr dirty="0" sz="1600" spc="-10" b="1">
                <a:latin typeface="Meiryo UI"/>
                <a:cs typeface="Meiryo UI"/>
              </a:rPr>
              <a:t>ード</a:t>
            </a:r>
            <a:r>
              <a:rPr dirty="0" sz="1600" spc="10" b="1">
                <a:latin typeface="Meiryo UI"/>
                <a:cs typeface="Meiryo UI"/>
              </a:rPr>
              <a:t>バ</a:t>
            </a:r>
            <a:r>
              <a:rPr dirty="0" sz="1600" spc="-5" b="1">
                <a:latin typeface="Meiryo UI"/>
                <a:cs typeface="Meiryo UI"/>
              </a:rPr>
              <a:t>ック </a:t>
            </a:r>
            <a:r>
              <a:rPr dirty="0" sz="1600" spc="-10" b="1">
                <a:latin typeface="Meiryo UI"/>
                <a:cs typeface="Meiryo UI"/>
              </a:rPr>
              <a:t>を</a:t>
            </a:r>
            <a:r>
              <a:rPr dirty="0" sz="1600" spc="-5" b="1">
                <a:latin typeface="Meiryo UI"/>
                <a:cs typeface="Meiryo UI"/>
              </a:rPr>
              <a:t>通</a:t>
            </a:r>
            <a:r>
              <a:rPr dirty="0" sz="1600" spc="-10" b="1">
                <a:latin typeface="Meiryo UI"/>
                <a:cs typeface="Meiryo UI"/>
              </a:rPr>
              <a:t>じて、</a:t>
            </a:r>
            <a:r>
              <a:rPr dirty="0" sz="1600" spc="-15" b="1">
                <a:latin typeface="Meiryo UI"/>
                <a:cs typeface="Meiryo UI"/>
              </a:rPr>
              <a:t>よ</a:t>
            </a:r>
            <a:r>
              <a:rPr dirty="0" sz="1600" spc="-10" b="1">
                <a:latin typeface="Meiryo UI"/>
                <a:cs typeface="Meiryo UI"/>
              </a:rPr>
              <a:t>り</a:t>
            </a:r>
            <a:r>
              <a:rPr dirty="0" sz="1600" spc="-5" b="1">
                <a:latin typeface="Meiryo UI"/>
                <a:cs typeface="Meiryo UI"/>
              </a:rPr>
              <a:t>高いレベ</a:t>
            </a:r>
            <a:r>
              <a:rPr dirty="0" sz="1600" spc="-15" b="1">
                <a:latin typeface="Meiryo UI"/>
                <a:cs typeface="Meiryo UI"/>
              </a:rPr>
              <a:t>ル</a:t>
            </a:r>
            <a:r>
              <a:rPr dirty="0" sz="1600" spc="-10" b="1">
                <a:latin typeface="Meiryo UI"/>
                <a:cs typeface="Meiryo UI"/>
              </a:rPr>
              <a:t>での</a:t>
            </a:r>
            <a:r>
              <a:rPr dirty="0" sz="1600" spc="-5" b="1">
                <a:latin typeface="Meiryo UI"/>
                <a:cs typeface="Meiryo UI"/>
              </a:rPr>
              <a:t>パ</a:t>
            </a:r>
            <a:r>
              <a:rPr dirty="0" sz="1600" b="1">
                <a:latin typeface="Meiryo UI"/>
                <a:cs typeface="Meiryo UI"/>
              </a:rPr>
              <a:t>フォ</a:t>
            </a:r>
            <a:r>
              <a:rPr dirty="0" sz="1600" spc="-10" b="1">
                <a:latin typeface="Meiryo UI"/>
                <a:cs typeface="Meiryo UI"/>
              </a:rPr>
              <a:t>ー</a:t>
            </a:r>
            <a:r>
              <a:rPr dirty="0" sz="1600" spc="5" b="1">
                <a:latin typeface="Meiryo UI"/>
                <a:cs typeface="Meiryo UI"/>
              </a:rPr>
              <a:t>マ</a:t>
            </a:r>
            <a:r>
              <a:rPr dirty="0" sz="1600" spc="-10" b="1">
                <a:latin typeface="Meiryo UI"/>
                <a:cs typeface="Meiryo UI"/>
              </a:rPr>
              <a:t>ン</a:t>
            </a:r>
            <a:r>
              <a:rPr dirty="0" sz="1600" spc="-5" b="1">
                <a:latin typeface="Meiryo UI"/>
                <a:cs typeface="Meiryo UI"/>
              </a:rPr>
              <a:t>ス</a:t>
            </a:r>
            <a:r>
              <a:rPr dirty="0" sz="1600" spc="5" b="1">
                <a:latin typeface="Meiryo UI"/>
                <a:cs typeface="Meiryo UI"/>
              </a:rPr>
              <a:t>発</a:t>
            </a:r>
            <a:r>
              <a:rPr dirty="0" sz="1600" spc="-5" b="1">
                <a:latin typeface="Meiryo UI"/>
                <a:cs typeface="Meiryo UI"/>
              </a:rPr>
              <a:t>揮</a:t>
            </a:r>
            <a:r>
              <a:rPr dirty="0" sz="1600" b="1">
                <a:latin typeface="Meiryo UI"/>
                <a:cs typeface="Meiryo UI"/>
              </a:rPr>
              <a:t>・</a:t>
            </a:r>
            <a:r>
              <a:rPr dirty="0" sz="1600" spc="-5" b="1">
                <a:latin typeface="Meiryo UI"/>
                <a:cs typeface="Meiryo UI"/>
              </a:rPr>
              <a:t>成</a:t>
            </a:r>
            <a:r>
              <a:rPr dirty="0" sz="1600" spc="5" b="1">
                <a:latin typeface="Meiryo UI"/>
                <a:cs typeface="Meiryo UI"/>
              </a:rPr>
              <a:t>長</a:t>
            </a:r>
            <a:r>
              <a:rPr dirty="0" sz="1600" spc="-5" b="1">
                <a:latin typeface="Meiryo UI"/>
                <a:cs typeface="Meiryo UI"/>
              </a:rPr>
              <a:t>や</a:t>
            </a:r>
            <a:r>
              <a:rPr dirty="0" sz="1600" spc="-10" b="1">
                <a:latin typeface="Meiryo UI"/>
                <a:cs typeface="Meiryo UI"/>
              </a:rPr>
              <a:t>、</a:t>
            </a:r>
            <a:r>
              <a:rPr dirty="0" sz="1600" spc="5" b="1">
                <a:latin typeface="Meiryo UI"/>
                <a:cs typeface="Meiryo UI"/>
              </a:rPr>
              <a:t>個</a:t>
            </a:r>
            <a:r>
              <a:rPr dirty="0" sz="1600" spc="-5" b="1">
                <a:latin typeface="Meiryo UI"/>
                <a:cs typeface="Meiryo UI"/>
              </a:rPr>
              <a:t>人の自</a:t>
            </a:r>
            <a:r>
              <a:rPr dirty="0" sz="1600" spc="5" b="1">
                <a:latin typeface="Meiryo UI"/>
                <a:cs typeface="Meiryo UI"/>
              </a:rPr>
              <a:t>発</a:t>
            </a:r>
            <a:r>
              <a:rPr dirty="0" sz="1600" spc="-5" b="1">
                <a:latin typeface="Meiryo UI"/>
                <a:cs typeface="Meiryo UI"/>
              </a:rPr>
              <a:t>的な貢献</a:t>
            </a:r>
            <a:r>
              <a:rPr dirty="0" sz="1600" spc="5" b="1">
                <a:latin typeface="Meiryo UI"/>
                <a:cs typeface="Meiryo UI"/>
              </a:rPr>
              <a:t>意</a:t>
            </a:r>
            <a:r>
              <a:rPr dirty="0" sz="1600" spc="-5" b="1">
                <a:latin typeface="Meiryo UI"/>
                <a:cs typeface="Meiryo UI"/>
              </a:rPr>
              <a:t>欲の強</a:t>
            </a:r>
            <a:r>
              <a:rPr dirty="0" sz="1600" spc="5" b="1">
                <a:latin typeface="Meiryo UI"/>
                <a:cs typeface="Meiryo UI"/>
              </a:rPr>
              <a:t>化</a:t>
            </a:r>
            <a:r>
              <a:rPr dirty="0" sz="1600" spc="-10" b="1">
                <a:latin typeface="Meiryo UI"/>
                <a:cs typeface="Meiryo UI"/>
              </a:rPr>
              <a:t>を</a:t>
            </a:r>
            <a:r>
              <a:rPr dirty="0" sz="1600" spc="-5" b="1">
                <a:latin typeface="Meiryo UI"/>
                <a:cs typeface="Meiryo UI"/>
              </a:rPr>
              <a:t>促進</a:t>
            </a:r>
            <a:endParaRPr sz="1600">
              <a:latin typeface="Meiryo UI"/>
              <a:cs typeface="Meiryo UI"/>
            </a:endParaRPr>
          </a:p>
          <a:p>
            <a:pPr marL="508000">
              <a:lnSpc>
                <a:spcPct val="100000"/>
              </a:lnSpc>
              <a:spcBef>
                <a:spcPts val="600"/>
              </a:spcBef>
              <a:tabLst>
                <a:tab pos="850265" algn="l"/>
              </a:tabLst>
            </a:pPr>
            <a:r>
              <a:rPr dirty="0" sz="1600" spc="-5">
                <a:latin typeface="Meiryo UI"/>
                <a:cs typeface="Meiryo UI"/>
              </a:rPr>
              <a:t>①	</a:t>
            </a:r>
            <a:r>
              <a:rPr dirty="0" sz="1600" spc="-10">
                <a:latin typeface="Meiryo UI"/>
                <a:cs typeface="Meiryo UI"/>
              </a:rPr>
              <a:t>よ</a:t>
            </a:r>
            <a:r>
              <a:rPr dirty="0" sz="1600" spc="-5">
                <a:latin typeface="Meiryo UI"/>
                <a:cs typeface="Meiryo UI"/>
              </a:rPr>
              <a:t>り高</a:t>
            </a:r>
            <a:r>
              <a:rPr dirty="0" sz="1600">
                <a:latin typeface="Meiryo UI"/>
                <a:cs typeface="Meiryo UI"/>
              </a:rPr>
              <a:t>い</a:t>
            </a:r>
            <a:r>
              <a:rPr dirty="0" sz="1600" spc="-5">
                <a:latin typeface="Meiryo UI"/>
                <a:cs typeface="Meiryo UI"/>
              </a:rPr>
              <a:t>目標</a:t>
            </a:r>
            <a:r>
              <a:rPr dirty="0" sz="1600">
                <a:latin typeface="Meiryo UI"/>
                <a:cs typeface="Meiryo UI"/>
              </a:rPr>
              <a:t>へ</a:t>
            </a:r>
            <a:r>
              <a:rPr dirty="0" sz="1600" spc="-5">
                <a:latin typeface="Meiryo UI"/>
                <a:cs typeface="Meiryo UI"/>
              </a:rPr>
              <a:t>の挑戦</a:t>
            </a:r>
            <a:r>
              <a:rPr dirty="0" sz="1600">
                <a:latin typeface="Meiryo UI"/>
                <a:cs typeface="Meiryo UI"/>
              </a:rPr>
              <a:t>を</a:t>
            </a:r>
            <a:r>
              <a:rPr dirty="0" sz="1600" spc="-5">
                <a:latin typeface="Meiryo UI"/>
                <a:cs typeface="Meiryo UI"/>
              </a:rPr>
              <a:t>促す</a:t>
            </a:r>
            <a:r>
              <a:rPr dirty="0" sz="1600" spc="5">
                <a:latin typeface="Meiryo UI"/>
                <a:cs typeface="Meiryo UI"/>
              </a:rPr>
              <a:t>仕組み</a:t>
            </a:r>
            <a:r>
              <a:rPr dirty="0" sz="1600" spc="-10">
                <a:latin typeface="Meiryo UI"/>
                <a:cs typeface="Meiryo UI"/>
              </a:rPr>
              <a:t>を</a:t>
            </a:r>
            <a:r>
              <a:rPr dirty="0" sz="1600" spc="-5">
                <a:latin typeface="Meiryo UI"/>
                <a:cs typeface="Meiryo UI"/>
              </a:rPr>
              <a:t>構</a:t>
            </a:r>
            <a:r>
              <a:rPr dirty="0" sz="1600" spc="5">
                <a:latin typeface="Meiryo UI"/>
                <a:cs typeface="Meiryo UI"/>
              </a:rPr>
              <a:t>築し</a:t>
            </a:r>
            <a:r>
              <a:rPr dirty="0" sz="1600" spc="-10">
                <a:latin typeface="Meiryo UI"/>
                <a:cs typeface="Meiryo UI"/>
              </a:rPr>
              <a:t>、</a:t>
            </a:r>
            <a:r>
              <a:rPr dirty="0" sz="1600" spc="-5">
                <a:latin typeface="Meiryo UI"/>
                <a:cs typeface="Meiryo UI"/>
              </a:rPr>
              <a:t>個</a:t>
            </a:r>
            <a:r>
              <a:rPr dirty="0" sz="1600" spc="5">
                <a:latin typeface="Meiryo UI"/>
                <a:cs typeface="Meiryo UI"/>
              </a:rPr>
              <a:t>人</a:t>
            </a:r>
            <a:r>
              <a:rPr dirty="0" sz="1600" spc="-5">
                <a:latin typeface="Meiryo UI"/>
                <a:cs typeface="Meiryo UI"/>
              </a:rPr>
              <a:t>の自</a:t>
            </a:r>
            <a:r>
              <a:rPr dirty="0" sz="1600" spc="5">
                <a:latin typeface="Meiryo UI"/>
                <a:cs typeface="Meiryo UI"/>
              </a:rPr>
              <a:t>律</a:t>
            </a:r>
            <a:r>
              <a:rPr dirty="0" sz="1600" spc="-5">
                <a:latin typeface="Meiryo UI"/>
                <a:cs typeface="Meiryo UI"/>
              </a:rPr>
              <a:t>的</a:t>
            </a:r>
            <a:r>
              <a:rPr dirty="0" sz="1600" spc="10">
                <a:latin typeface="Meiryo UI"/>
                <a:cs typeface="Meiryo UI"/>
              </a:rPr>
              <a:t>な</a:t>
            </a:r>
            <a:r>
              <a:rPr dirty="0" sz="1600" spc="-5">
                <a:latin typeface="Meiryo UI"/>
                <a:cs typeface="Meiryo UI"/>
              </a:rPr>
              <a:t>成果</a:t>
            </a:r>
            <a:r>
              <a:rPr dirty="0" sz="1600" spc="5">
                <a:latin typeface="Meiryo UI"/>
                <a:cs typeface="Meiryo UI"/>
              </a:rPr>
              <a:t>追求</a:t>
            </a:r>
            <a:r>
              <a:rPr dirty="0" sz="1600" spc="-10">
                <a:latin typeface="Meiryo UI"/>
                <a:cs typeface="Meiryo UI"/>
              </a:rPr>
              <a:t>を</a:t>
            </a:r>
            <a:r>
              <a:rPr dirty="0" sz="1600" spc="-5">
                <a:latin typeface="Meiryo UI"/>
                <a:cs typeface="Meiryo UI"/>
              </a:rPr>
              <a:t>奨</a:t>
            </a:r>
            <a:r>
              <a:rPr dirty="0" sz="1600" spc="5">
                <a:latin typeface="Meiryo UI"/>
                <a:cs typeface="Meiryo UI"/>
              </a:rPr>
              <a:t>励</a:t>
            </a:r>
            <a:r>
              <a:rPr dirty="0" sz="1600" spc="10">
                <a:latin typeface="Meiryo UI"/>
                <a:cs typeface="Meiryo UI"/>
              </a:rPr>
              <a:t>す</a:t>
            </a:r>
            <a:r>
              <a:rPr dirty="0" sz="1600" spc="-5">
                <a:latin typeface="Meiryo UI"/>
                <a:cs typeface="Meiryo UI"/>
              </a:rPr>
              <a:t>る</a:t>
            </a:r>
            <a:endParaRPr sz="1600">
              <a:latin typeface="Meiryo UI"/>
              <a:cs typeface="Meiryo UI"/>
            </a:endParaRPr>
          </a:p>
          <a:p>
            <a:pPr marL="508000">
              <a:lnSpc>
                <a:spcPct val="100000"/>
              </a:lnSpc>
              <a:spcBef>
                <a:spcPts val="600"/>
              </a:spcBef>
              <a:tabLst>
                <a:tab pos="850265" algn="l"/>
              </a:tabLst>
            </a:pPr>
            <a:r>
              <a:rPr dirty="0" sz="1600" spc="-5">
                <a:latin typeface="Meiryo UI"/>
                <a:cs typeface="Meiryo UI"/>
              </a:rPr>
              <a:t>②	個人</a:t>
            </a:r>
            <a:r>
              <a:rPr dirty="0" sz="1600">
                <a:latin typeface="Meiryo UI"/>
                <a:cs typeface="Meiryo UI"/>
              </a:rPr>
              <a:t>の</a:t>
            </a:r>
            <a:r>
              <a:rPr dirty="0" sz="1600" spc="-5">
                <a:latin typeface="Meiryo UI"/>
                <a:cs typeface="Meiryo UI"/>
              </a:rPr>
              <a:t>強みや課題</a:t>
            </a:r>
            <a:r>
              <a:rPr dirty="0" sz="1600" spc="-10">
                <a:latin typeface="Meiryo UI"/>
                <a:cs typeface="Meiryo UI"/>
              </a:rPr>
              <a:t>に</a:t>
            </a:r>
            <a:r>
              <a:rPr dirty="0" sz="1600" spc="5">
                <a:latin typeface="Meiryo UI"/>
                <a:cs typeface="Meiryo UI"/>
              </a:rPr>
              <a:t>フ</a:t>
            </a:r>
            <a:r>
              <a:rPr dirty="0" sz="1600" spc="-5">
                <a:latin typeface="Meiryo UI"/>
                <a:cs typeface="Meiryo UI"/>
              </a:rPr>
              <a:t>ォ</a:t>
            </a:r>
            <a:r>
              <a:rPr dirty="0" sz="1600" spc="10">
                <a:latin typeface="Meiryo UI"/>
                <a:cs typeface="Meiryo UI"/>
              </a:rPr>
              <a:t>ー</a:t>
            </a:r>
            <a:r>
              <a:rPr dirty="0" sz="1600" spc="-10">
                <a:latin typeface="Meiryo UI"/>
                <a:cs typeface="Meiryo UI"/>
              </a:rPr>
              <a:t>カ</a:t>
            </a:r>
            <a:r>
              <a:rPr dirty="0" sz="1600" spc="5">
                <a:latin typeface="Meiryo UI"/>
                <a:cs typeface="Meiryo UI"/>
              </a:rPr>
              <a:t>ス</a:t>
            </a:r>
            <a:r>
              <a:rPr dirty="0" sz="1600" spc="-10">
                <a:latin typeface="Meiryo UI"/>
                <a:cs typeface="Meiryo UI"/>
              </a:rPr>
              <a:t>し</a:t>
            </a:r>
            <a:r>
              <a:rPr dirty="0" sz="1600">
                <a:latin typeface="Meiryo UI"/>
                <a:cs typeface="Meiryo UI"/>
              </a:rPr>
              <a:t>、</a:t>
            </a:r>
            <a:r>
              <a:rPr dirty="0" sz="1600" spc="-5">
                <a:latin typeface="Meiryo UI"/>
                <a:cs typeface="Meiryo UI"/>
              </a:rPr>
              <a:t>現場</a:t>
            </a:r>
            <a:r>
              <a:rPr dirty="0" sz="1600" spc="10">
                <a:latin typeface="Meiryo UI"/>
                <a:cs typeface="Meiryo UI"/>
              </a:rPr>
              <a:t>で</a:t>
            </a:r>
            <a:r>
              <a:rPr dirty="0" sz="1600">
                <a:latin typeface="Meiryo UI"/>
                <a:cs typeface="Meiryo UI"/>
              </a:rPr>
              <a:t>の</a:t>
            </a:r>
            <a:r>
              <a:rPr dirty="0" sz="1600" spc="5">
                <a:latin typeface="Meiryo UI"/>
                <a:cs typeface="Meiryo UI"/>
              </a:rPr>
              <a:t>頻</a:t>
            </a:r>
            <a:r>
              <a:rPr dirty="0" sz="1600" spc="-5">
                <a:latin typeface="Meiryo UI"/>
                <a:cs typeface="Meiryo UI"/>
              </a:rPr>
              <a:t>繁</a:t>
            </a:r>
            <a:r>
              <a:rPr dirty="0" sz="1600" spc="10">
                <a:latin typeface="Meiryo UI"/>
                <a:cs typeface="Meiryo UI"/>
              </a:rPr>
              <a:t>な</a:t>
            </a:r>
            <a:r>
              <a:rPr dirty="0" sz="1600" spc="5">
                <a:latin typeface="Meiryo UI"/>
                <a:cs typeface="Meiryo UI"/>
              </a:rPr>
              <a:t>フ</a:t>
            </a:r>
            <a:r>
              <a:rPr dirty="0" sz="1600" spc="-10">
                <a:latin typeface="Meiryo UI"/>
                <a:cs typeface="Meiryo UI"/>
              </a:rPr>
              <a:t>ィ</a:t>
            </a:r>
            <a:r>
              <a:rPr dirty="0" sz="1600" spc="10">
                <a:latin typeface="Meiryo UI"/>
                <a:cs typeface="Meiryo UI"/>
              </a:rPr>
              <a:t>ー</a:t>
            </a:r>
            <a:r>
              <a:rPr dirty="0" sz="1600" spc="-5">
                <a:latin typeface="Meiryo UI"/>
                <a:cs typeface="Meiryo UI"/>
              </a:rPr>
              <a:t>ド</a:t>
            </a:r>
            <a:r>
              <a:rPr dirty="0" sz="1600" spc="5">
                <a:latin typeface="Meiryo UI"/>
                <a:cs typeface="Meiryo UI"/>
              </a:rPr>
              <a:t>バ</a:t>
            </a:r>
            <a:r>
              <a:rPr dirty="0" sz="1600" spc="-5">
                <a:latin typeface="Meiryo UI"/>
                <a:cs typeface="Meiryo UI"/>
              </a:rPr>
              <a:t>ッ</a:t>
            </a:r>
            <a:r>
              <a:rPr dirty="0" sz="1600" spc="5">
                <a:latin typeface="Meiryo UI"/>
                <a:cs typeface="Meiryo UI"/>
              </a:rPr>
              <a:t>ク</a:t>
            </a:r>
            <a:r>
              <a:rPr dirty="0" sz="1600">
                <a:latin typeface="Meiryo UI"/>
                <a:cs typeface="Meiryo UI"/>
              </a:rPr>
              <a:t>を</a:t>
            </a:r>
            <a:r>
              <a:rPr dirty="0" sz="1600" spc="5">
                <a:latin typeface="Meiryo UI"/>
                <a:cs typeface="Meiryo UI"/>
              </a:rPr>
              <a:t>通じ</a:t>
            </a:r>
            <a:r>
              <a:rPr dirty="0" sz="1600" spc="-10">
                <a:latin typeface="Meiryo UI"/>
                <a:cs typeface="Meiryo UI"/>
              </a:rPr>
              <a:t>た</a:t>
            </a:r>
            <a:r>
              <a:rPr dirty="0" sz="1600" spc="-5">
                <a:latin typeface="Meiryo UI"/>
                <a:cs typeface="Meiryo UI"/>
              </a:rPr>
              <a:t>行</a:t>
            </a:r>
            <a:r>
              <a:rPr dirty="0" sz="1600" spc="5">
                <a:latin typeface="Meiryo UI"/>
                <a:cs typeface="Meiryo UI"/>
              </a:rPr>
              <a:t>動</a:t>
            </a:r>
            <a:r>
              <a:rPr dirty="0" sz="1600" spc="-25">
                <a:latin typeface="Meiryo UI"/>
                <a:cs typeface="Meiryo UI"/>
              </a:rPr>
              <a:t>改善</a:t>
            </a:r>
            <a:r>
              <a:rPr dirty="0" sz="1600" spc="-10">
                <a:latin typeface="Meiryo UI"/>
                <a:cs typeface="Meiryo UI"/>
              </a:rPr>
              <a:t>・</a:t>
            </a:r>
            <a:r>
              <a:rPr dirty="0" sz="1600" spc="-5">
                <a:latin typeface="Meiryo UI"/>
                <a:cs typeface="Meiryo UI"/>
              </a:rPr>
              <a:t>ス</a:t>
            </a:r>
            <a:r>
              <a:rPr dirty="0" sz="1600" spc="10">
                <a:latin typeface="Meiryo UI"/>
                <a:cs typeface="Meiryo UI"/>
              </a:rPr>
              <a:t>キ</a:t>
            </a:r>
            <a:r>
              <a:rPr dirty="0" sz="1600">
                <a:latin typeface="Meiryo UI"/>
                <a:cs typeface="Meiryo UI"/>
              </a:rPr>
              <a:t>ル</a:t>
            </a:r>
            <a:r>
              <a:rPr dirty="0" sz="1600" spc="-5">
                <a:latin typeface="Meiryo UI"/>
                <a:cs typeface="Meiryo UI"/>
              </a:rPr>
              <a:t>開</a:t>
            </a:r>
            <a:r>
              <a:rPr dirty="0" sz="1600" spc="5">
                <a:latin typeface="Meiryo UI"/>
                <a:cs typeface="Meiryo UI"/>
              </a:rPr>
              <a:t>発</a:t>
            </a:r>
            <a:r>
              <a:rPr dirty="0" sz="1600">
                <a:latin typeface="Meiryo UI"/>
                <a:cs typeface="Meiryo UI"/>
              </a:rPr>
              <a:t>を</a:t>
            </a:r>
            <a:r>
              <a:rPr dirty="0" sz="1600" spc="-5">
                <a:latin typeface="Meiryo UI"/>
                <a:cs typeface="Meiryo UI"/>
              </a:rPr>
              <a:t>促進</a:t>
            </a:r>
            <a:r>
              <a:rPr dirty="0" sz="1600" spc="5">
                <a:latin typeface="Meiryo UI"/>
                <a:cs typeface="Meiryo UI"/>
              </a:rPr>
              <a:t>す</a:t>
            </a:r>
            <a:r>
              <a:rPr dirty="0" sz="1600" spc="-5">
                <a:latin typeface="Meiryo UI"/>
                <a:cs typeface="Meiryo UI"/>
              </a:rPr>
              <a:t>る</a:t>
            </a:r>
            <a:endParaRPr sz="1600">
              <a:latin typeface="Meiryo UI"/>
              <a:cs typeface="Meiryo UI"/>
            </a:endParaRPr>
          </a:p>
          <a:p>
            <a:pPr marL="508000">
              <a:lnSpc>
                <a:spcPct val="100000"/>
              </a:lnSpc>
              <a:spcBef>
                <a:spcPts val="600"/>
              </a:spcBef>
              <a:tabLst>
                <a:tab pos="850265" algn="l"/>
              </a:tabLst>
            </a:pPr>
            <a:r>
              <a:rPr dirty="0" sz="1600" spc="-5">
                <a:latin typeface="Meiryo UI"/>
                <a:cs typeface="Meiryo UI"/>
              </a:rPr>
              <a:t>③	</a:t>
            </a:r>
            <a:r>
              <a:rPr dirty="0" sz="1600">
                <a:latin typeface="Meiryo UI"/>
                <a:cs typeface="Meiryo UI"/>
              </a:rPr>
              <a:t>「</a:t>
            </a:r>
            <a:r>
              <a:rPr dirty="0" sz="1600" spc="-5">
                <a:latin typeface="Meiryo UI"/>
                <a:cs typeface="Meiryo UI"/>
              </a:rPr>
              <a:t>心理的安全</a:t>
            </a:r>
            <a:r>
              <a:rPr dirty="0" sz="1600" spc="-10">
                <a:latin typeface="Meiryo UI"/>
                <a:cs typeface="Meiryo UI"/>
              </a:rPr>
              <a:t>性</a:t>
            </a:r>
            <a:r>
              <a:rPr dirty="0" baseline="26455" sz="1575" spc="7">
                <a:latin typeface="Meiryo UI"/>
                <a:cs typeface="Meiryo UI"/>
              </a:rPr>
              <a:t>*</a:t>
            </a:r>
            <a:r>
              <a:rPr dirty="0" sz="1600">
                <a:latin typeface="Meiryo UI"/>
                <a:cs typeface="Meiryo UI"/>
              </a:rPr>
              <a:t>」</a:t>
            </a:r>
            <a:r>
              <a:rPr dirty="0" sz="1600" spc="-10">
                <a:latin typeface="Meiryo UI"/>
                <a:cs typeface="Meiryo UI"/>
              </a:rPr>
              <a:t>を</a:t>
            </a:r>
            <a:r>
              <a:rPr dirty="0" sz="1600" spc="-5">
                <a:latin typeface="Meiryo UI"/>
                <a:cs typeface="Meiryo UI"/>
              </a:rPr>
              <a:t>高</a:t>
            </a:r>
            <a:r>
              <a:rPr dirty="0" sz="1600">
                <a:latin typeface="Meiryo UI"/>
                <a:cs typeface="Meiryo UI"/>
              </a:rPr>
              <a:t>め</a:t>
            </a:r>
            <a:r>
              <a:rPr dirty="0" sz="1600" spc="-10">
                <a:latin typeface="Meiryo UI"/>
                <a:cs typeface="Meiryo UI"/>
              </a:rPr>
              <a:t>、</a:t>
            </a:r>
            <a:r>
              <a:rPr dirty="0" sz="1600" spc="-5">
                <a:latin typeface="Meiryo UI"/>
                <a:cs typeface="Meiryo UI"/>
              </a:rPr>
              <a:t>挑</a:t>
            </a:r>
            <a:r>
              <a:rPr dirty="0" sz="1600" spc="5">
                <a:latin typeface="Meiryo UI"/>
                <a:cs typeface="Meiryo UI"/>
              </a:rPr>
              <a:t>戦</a:t>
            </a:r>
            <a:r>
              <a:rPr dirty="0" sz="1600" spc="-10">
                <a:latin typeface="Meiryo UI"/>
                <a:cs typeface="Meiryo UI"/>
              </a:rPr>
              <a:t>を</a:t>
            </a:r>
            <a:r>
              <a:rPr dirty="0" sz="1600" spc="-5">
                <a:latin typeface="Meiryo UI"/>
                <a:cs typeface="Meiryo UI"/>
              </a:rPr>
              <a:t>奨</a:t>
            </a:r>
            <a:r>
              <a:rPr dirty="0" sz="1600" spc="5">
                <a:latin typeface="Meiryo UI"/>
                <a:cs typeface="Meiryo UI"/>
              </a:rPr>
              <a:t>励し</a:t>
            </a:r>
            <a:r>
              <a:rPr dirty="0" sz="1600">
                <a:latin typeface="Meiryo UI"/>
                <a:cs typeface="Meiryo UI"/>
              </a:rPr>
              <a:t>て</a:t>
            </a:r>
            <a:r>
              <a:rPr dirty="0" sz="1600" spc="-5">
                <a:latin typeface="Meiryo UI"/>
                <a:cs typeface="Meiryo UI"/>
              </a:rPr>
              <a:t>失</a:t>
            </a:r>
            <a:r>
              <a:rPr dirty="0" sz="1600" spc="5">
                <a:latin typeface="Meiryo UI"/>
                <a:cs typeface="Meiryo UI"/>
              </a:rPr>
              <a:t>敗</a:t>
            </a:r>
            <a:r>
              <a:rPr dirty="0" sz="1600" spc="-10">
                <a:latin typeface="Meiryo UI"/>
                <a:cs typeface="Meiryo UI"/>
              </a:rPr>
              <a:t>を</a:t>
            </a:r>
            <a:r>
              <a:rPr dirty="0" sz="1600" spc="5">
                <a:latin typeface="Meiryo UI"/>
                <a:cs typeface="Meiryo UI"/>
              </a:rPr>
              <a:t>許</a:t>
            </a:r>
            <a:r>
              <a:rPr dirty="0" sz="1600" spc="-5">
                <a:latin typeface="Meiryo UI"/>
                <a:cs typeface="Meiryo UI"/>
              </a:rPr>
              <a:t>容</a:t>
            </a:r>
            <a:r>
              <a:rPr dirty="0" sz="1600" spc="5">
                <a:latin typeface="Meiryo UI"/>
                <a:cs typeface="Meiryo UI"/>
              </a:rPr>
              <a:t>す</a:t>
            </a:r>
            <a:r>
              <a:rPr dirty="0" sz="1600">
                <a:latin typeface="Meiryo UI"/>
                <a:cs typeface="Meiryo UI"/>
              </a:rPr>
              <a:t>る</a:t>
            </a:r>
            <a:r>
              <a:rPr dirty="0" sz="1600" spc="-5">
                <a:latin typeface="Meiryo UI"/>
                <a:cs typeface="Meiryo UI"/>
              </a:rPr>
              <a:t>評価</a:t>
            </a:r>
            <a:r>
              <a:rPr dirty="0" sz="1600" spc="10">
                <a:latin typeface="Meiryo UI"/>
                <a:cs typeface="Meiryo UI"/>
              </a:rPr>
              <a:t>の</a:t>
            </a:r>
            <a:r>
              <a:rPr dirty="0" sz="1600" spc="-5">
                <a:latin typeface="Meiryo UI"/>
                <a:cs typeface="Meiryo UI"/>
              </a:rPr>
              <a:t>導</a:t>
            </a:r>
            <a:r>
              <a:rPr dirty="0" sz="1600" spc="5">
                <a:latin typeface="Meiryo UI"/>
                <a:cs typeface="Meiryo UI"/>
              </a:rPr>
              <a:t>入</a:t>
            </a:r>
            <a:r>
              <a:rPr dirty="0" sz="1600" spc="-5">
                <a:latin typeface="Meiryo UI"/>
                <a:cs typeface="Meiryo UI"/>
              </a:rPr>
              <a:t>や人</a:t>
            </a:r>
            <a:r>
              <a:rPr dirty="0" sz="1600" spc="5">
                <a:latin typeface="Meiryo UI"/>
                <a:cs typeface="Meiryo UI"/>
              </a:rPr>
              <a:t>材</a:t>
            </a:r>
            <a:r>
              <a:rPr dirty="0" sz="1600" spc="-5">
                <a:latin typeface="Meiryo UI"/>
                <a:cs typeface="Meiryo UI"/>
              </a:rPr>
              <a:t>登</a:t>
            </a:r>
            <a:r>
              <a:rPr dirty="0" sz="1600" spc="5">
                <a:latin typeface="Meiryo UI"/>
                <a:cs typeface="Meiryo UI"/>
              </a:rPr>
              <a:t>用</a:t>
            </a:r>
            <a:r>
              <a:rPr dirty="0" sz="1600" spc="-10">
                <a:latin typeface="Meiryo UI"/>
                <a:cs typeface="Meiryo UI"/>
              </a:rPr>
              <a:t>を</a:t>
            </a:r>
            <a:r>
              <a:rPr dirty="0" sz="1600" spc="5">
                <a:latin typeface="Meiryo UI"/>
                <a:cs typeface="Meiryo UI"/>
              </a:rPr>
              <a:t>実</a:t>
            </a:r>
            <a:r>
              <a:rPr dirty="0" sz="1600" spc="-5">
                <a:latin typeface="Meiryo UI"/>
                <a:cs typeface="Meiryo UI"/>
              </a:rPr>
              <a:t>践</a:t>
            </a:r>
            <a:r>
              <a:rPr dirty="0" sz="1600" spc="5">
                <a:latin typeface="Meiryo UI"/>
                <a:cs typeface="Meiryo UI"/>
              </a:rPr>
              <a:t>す</a:t>
            </a:r>
            <a:r>
              <a:rPr dirty="0" sz="1600" spc="-5">
                <a:latin typeface="Meiryo UI"/>
                <a:cs typeface="Meiryo UI"/>
              </a:rPr>
              <a:t>る</a:t>
            </a:r>
            <a:endParaRPr sz="1600">
              <a:latin typeface="Meiryo UI"/>
              <a:cs typeface="Meiryo U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61273" y="5131136"/>
            <a:ext cx="6982459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Meiryo UI"/>
                <a:cs typeface="Meiryo UI"/>
              </a:rPr>
              <a:t>*</a:t>
            </a:r>
            <a:r>
              <a:rPr dirty="0" sz="1000">
                <a:latin typeface="Meiryo UI"/>
                <a:cs typeface="Meiryo UI"/>
              </a:rPr>
              <a:t> </a:t>
            </a:r>
            <a:r>
              <a:rPr dirty="0" sz="1000" spc="-5">
                <a:latin typeface="Meiryo UI"/>
                <a:cs typeface="Meiryo UI"/>
              </a:rPr>
              <a:t>心理的安全性（事務局定義）：</a:t>
            </a:r>
            <a:r>
              <a:rPr dirty="0" sz="1000" spc="5">
                <a:latin typeface="Meiryo UI"/>
                <a:cs typeface="Meiryo UI"/>
              </a:rPr>
              <a:t>他</a:t>
            </a:r>
            <a:r>
              <a:rPr dirty="0" sz="1000" spc="-5">
                <a:latin typeface="Meiryo UI"/>
                <a:cs typeface="Meiryo UI"/>
              </a:rPr>
              <a:t>者の反</a:t>
            </a:r>
            <a:r>
              <a:rPr dirty="0" sz="1000" spc="5">
                <a:latin typeface="Meiryo UI"/>
                <a:cs typeface="Meiryo UI"/>
              </a:rPr>
              <a:t>応</a:t>
            </a:r>
            <a:r>
              <a:rPr dirty="0" sz="1000" spc="-10">
                <a:latin typeface="Meiryo UI"/>
                <a:cs typeface="Meiryo UI"/>
              </a:rPr>
              <a:t>に</a:t>
            </a:r>
            <a:r>
              <a:rPr dirty="0" sz="1000" spc="-5">
                <a:latin typeface="Meiryo UI"/>
                <a:cs typeface="Meiryo UI"/>
              </a:rPr>
              <a:t>過度な</a:t>
            </a:r>
            <a:r>
              <a:rPr dirty="0" sz="1000" spc="5">
                <a:latin typeface="Meiryo UI"/>
                <a:cs typeface="Meiryo UI"/>
              </a:rPr>
              <a:t>懸</a:t>
            </a:r>
            <a:r>
              <a:rPr dirty="0" sz="1000" spc="-5">
                <a:latin typeface="Meiryo UI"/>
                <a:cs typeface="Meiryo UI"/>
              </a:rPr>
              <a:t>念</a:t>
            </a:r>
            <a:r>
              <a:rPr dirty="0" sz="1000">
                <a:latin typeface="Meiryo UI"/>
                <a:cs typeface="Meiryo UI"/>
              </a:rPr>
              <a:t>を</a:t>
            </a:r>
            <a:r>
              <a:rPr dirty="0" sz="1000" spc="-5">
                <a:latin typeface="Meiryo UI"/>
                <a:cs typeface="Meiryo UI"/>
              </a:rPr>
              <a:t>持</a:t>
            </a:r>
            <a:r>
              <a:rPr dirty="0" sz="1000" spc="-10">
                <a:latin typeface="Meiryo UI"/>
                <a:cs typeface="Meiryo UI"/>
              </a:rPr>
              <a:t>つ</a:t>
            </a:r>
            <a:r>
              <a:rPr dirty="0" sz="1000">
                <a:latin typeface="Meiryo UI"/>
                <a:cs typeface="Meiryo UI"/>
              </a:rPr>
              <a:t>こ</a:t>
            </a:r>
            <a:r>
              <a:rPr dirty="0" sz="1000" spc="-10">
                <a:latin typeface="Meiryo UI"/>
                <a:cs typeface="Meiryo UI"/>
              </a:rPr>
              <a:t>とな</a:t>
            </a:r>
            <a:r>
              <a:rPr dirty="0" sz="1000" spc="-5">
                <a:latin typeface="Meiryo UI"/>
                <a:cs typeface="Meiryo UI"/>
              </a:rPr>
              <a:t>く率直な意</a:t>
            </a:r>
            <a:r>
              <a:rPr dirty="0" sz="1000" spc="5">
                <a:latin typeface="Meiryo UI"/>
                <a:cs typeface="Meiryo UI"/>
              </a:rPr>
              <a:t>見</a:t>
            </a:r>
            <a:r>
              <a:rPr dirty="0" sz="1000" spc="-5">
                <a:latin typeface="Meiryo UI"/>
                <a:cs typeface="Meiryo UI"/>
              </a:rPr>
              <a:t>表明な</a:t>
            </a:r>
            <a:r>
              <a:rPr dirty="0" sz="1000" spc="-10">
                <a:latin typeface="Meiryo UI"/>
                <a:cs typeface="Meiryo UI"/>
              </a:rPr>
              <a:t>ど</a:t>
            </a:r>
            <a:r>
              <a:rPr dirty="0" sz="1000" spc="-5">
                <a:latin typeface="Meiryo UI"/>
                <a:cs typeface="Meiryo UI"/>
              </a:rPr>
              <a:t>の言動</a:t>
            </a:r>
            <a:r>
              <a:rPr dirty="0" sz="1000">
                <a:latin typeface="Meiryo UI"/>
                <a:cs typeface="Meiryo UI"/>
              </a:rPr>
              <a:t>を</a:t>
            </a:r>
            <a:r>
              <a:rPr dirty="0" sz="1000" spc="-10">
                <a:latin typeface="Meiryo UI"/>
                <a:cs typeface="Meiryo UI"/>
              </a:rPr>
              <a:t>と</a:t>
            </a:r>
            <a:r>
              <a:rPr dirty="0" sz="1000">
                <a:latin typeface="Meiryo UI"/>
                <a:cs typeface="Meiryo UI"/>
              </a:rPr>
              <a:t>る</a:t>
            </a:r>
            <a:r>
              <a:rPr dirty="0" sz="1000" spc="-10">
                <a:latin typeface="Meiryo UI"/>
                <a:cs typeface="Meiryo UI"/>
              </a:rPr>
              <a:t>こと</a:t>
            </a:r>
            <a:r>
              <a:rPr dirty="0" sz="1000" spc="-5">
                <a:latin typeface="Meiryo UI"/>
                <a:cs typeface="Meiryo UI"/>
              </a:rPr>
              <a:t>がで</a:t>
            </a:r>
            <a:r>
              <a:rPr dirty="0" sz="1000">
                <a:latin typeface="Meiryo UI"/>
                <a:cs typeface="Meiryo UI"/>
              </a:rPr>
              <a:t>き</a:t>
            </a:r>
            <a:r>
              <a:rPr dirty="0" sz="1000" spc="-10">
                <a:latin typeface="Meiryo UI"/>
                <a:cs typeface="Meiryo UI"/>
              </a:rPr>
              <a:t>る</a:t>
            </a:r>
            <a:r>
              <a:rPr dirty="0" sz="1000" spc="-15">
                <a:latin typeface="Meiryo UI"/>
                <a:cs typeface="Meiryo UI"/>
              </a:rPr>
              <a:t>業務環境</a:t>
            </a:r>
            <a:r>
              <a:rPr dirty="0" sz="1000" spc="-5">
                <a:latin typeface="Meiryo UI"/>
                <a:cs typeface="Meiryo UI"/>
              </a:rPr>
              <a:t>・</a:t>
            </a:r>
            <a:r>
              <a:rPr dirty="0" sz="1000" spc="5">
                <a:latin typeface="Meiryo UI"/>
                <a:cs typeface="Meiryo UI"/>
              </a:rPr>
              <a:t>状</a:t>
            </a:r>
            <a:r>
              <a:rPr dirty="0" sz="1000" spc="-5">
                <a:latin typeface="Meiryo UI"/>
                <a:cs typeface="Meiryo UI"/>
              </a:rPr>
              <a:t>態</a:t>
            </a:r>
            <a:endParaRPr sz="1000">
              <a:latin typeface="Meiryo UI"/>
              <a:cs typeface="Meiryo U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53923" y="99060"/>
            <a:ext cx="9629140" cy="824865"/>
            <a:chOff x="153923" y="99060"/>
            <a:chExt cx="9629140" cy="824865"/>
          </a:xfrm>
        </p:grpSpPr>
        <p:sp>
          <p:nvSpPr>
            <p:cNvPr id="11" name="object 11"/>
            <p:cNvSpPr/>
            <p:nvPr/>
          </p:nvSpPr>
          <p:spPr>
            <a:xfrm>
              <a:off x="158495" y="103632"/>
              <a:ext cx="9619615" cy="815340"/>
            </a:xfrm>
            <a:custGeom>
              <a:avLst/>
              <a:gdLst/>
              <a:ahLst/>
              <a:cxnLst/>
              <a:rect l="l" t="t" r="r" b="b"/>
              <a:pathLst>
                <a:path w="9619615" h="815340">
                  <a:moveTo>
                    <a:pt x="9619488" y="0"/>
                  </a:moveTo>
                  <a:lnTo>
                    <a:pt x="0" y="0"/>
                  </a:lnTo>
                  <a:lnTo>
                    <a:pt x="0" y="815339"/>
                  </a:lnTo>
                  <a:lnTo>
                    <a:pt x="9619488" y="815339"/>
                  </a:lnTo>
                  <a:lnTo>
                    <a:pt x="9619488" y="0"/>
                  </a:lnTo>
                  <a:close/>
                </a:path>
              </a:pathLst>
            </a:custGeom>
            <a:solidFill>
              <a:srgbClr val="002C7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58495" y="103632"/>
              <a:ext cx="9619615" cy="815340"/>
            </a:xfrm>
            <a:custGeom>
              <a:avLst/>
              <a:gdLst/>
              <a:ahLst/>
              <a:cxnLst/>
              <a:rect l="l" t="t" r="r" b="b"/>
              <a:pathLst>
                <a:path w="9619615" h="815340">
                  <a:moveTo>
                    <a:pt x="0" y="0"/>
                  </a:moveTo>
                  <a:lnTo>
                    <a:pt x="9619488" y="0"/>
                  </a:lnTo>
                  <a:lnTo>
                    <a:pt x="9619488" y="815339"/>
                  </a:lnTo>
                  <a:lnTo>
                    <a:pt x="0" y="815339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236863" y="136951"/>
            <a:ext cx="911796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31900" marR="5080" indent="-12192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</a:rPr>
              <a:t>方策③：個人</a:t>
            </a:r>
            <a:r>
              <a:rPr dirty="0" sz="2400" spc="-5">
                <a:solidFill>
                  <a:srgbClr val="FFFFFF"/>
                </a:solidFill>
              </a:rPr>
              <a:t>の</a:t>
            </a:r>
            <a:r>
              <a:rPr dirty="0" sz="2400">
                <a:solidFill>
                  <a:srgbClr val="FFFFFF"/>
                </a:solidFill>
              </a:rPr>
              <a:t>挑戦や成長を促進し、強</a:t>
            </a:r>
            <a:r>
              <a:rPr dirty="0" sz="2400" spc="-5">
                <a:solidFill>
                  <a:srgbClr val="FFFFFF"/>
                </a:solidFill>
              </a:rPr>
              <a:t>み</a:t>
            </a:r>
            <a:r>
              <a:rPr dirty="0" sz="2400">
                <a:solidFill>
                  <a:srgbClr val="FFFFFF"/>
                </a:solidFill>
              </a:rPr>
              <a:t>を活</a:t>
            </a:r>
            <a:r>
              <a:rPr dirty="0" sz="2400" spc="-5">
                <a:solidFill>
                  <a:srgbClr val="FFFFFF"/>
                </a:solidFill>
              </a:rPr>
              <a:t>か</a:t>
            </a:r>
            <a:r>
              <a:rPr dirty="0" sz="2400">
                <a:solidFill>
                  <a:srgbClr val="FFFFFF"/>
                </a:solidFill>
              </a:rPr>
              <a:t>した企業価値</a:t>
            </a:r>
            <a:r>
              <a:rPr dirty="0" sz="2400" spc="-5">
                <a:solidFill>
                  <a:srgbClr val="FFFFFF"/>
                </a:solidFill>
              </a:rPr>
              <a:t>の</a:t>
            </a:r>
            <a:r>
              <a:rPr dirty="0" sz="2400">
                <a:solidFill>
                  <a:srgbClr val="FFFFFF"/>
                </a:solidFill>
              </a:rPr>
              <a:t>創出に </a:t>
            </a:r>
            <a:r>
              <a:rPr dirty="0" sz="2400">
                <a:solidFill>
                  <a:srgbClr val="FFFFFF"/>
                </a:solidFill>
              </a:rPr>
              <a:t>貢献する企業文化や評価</a:t>
            </a:r>
            <a:r>
              <a:rPr dirty="0" sz="2400" spc="-5">
                <a:solidFill>
                  <a:srgbClr val="FFFFFF"/>
                </a:solidFill>
              </a:rPr>
              <a:t>の</a:t>
            </a:r>
            <a:r>
              <a:rPr dirty="0" sz="2400">
                <a:solidFill>
                  <a:srgbClr val="FFFFFF"/>
                </a:solidFill>
              </a:rPr>
              <a:t>構築</a:t>
            </a:r>
            <a:endParaRPr sz="2400"/>
          </a:p>
        </p:txBody>
      </p:sp>
      <p:sp>
        <p:nvSpPr>
          <p:cNvPr id="14" name="object 14"/>
          <p:cNvSpPr txBox="1"/>
          <p:nvPr/>
        </p:nvSpPr>
        <p:spPr>
          <a:xfrm>
            <a:off x="762698" y="6152017"/>
            <a:ext cx="7648575" cy="28321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1600" spc="-5" b="1">
                <a:latin typeface="Meiryo UI"/>
                <a:cs typeface="Meiryo UI"/>
              </a:rPr>
              <a:t>職場の信頼関係やメ</a:t>
            </a:r>
            <a:r>
              <a:rPr dirty="0" sz="1600" spc="-10" b="1">
                <a:latin typeface="Meiryo UI"/>
                <a:cs typeface="Meiryo UI"/>
              </a:rPr>
              <a:t>ン</a:t>
            </a:r>
            <a:r>
              <a:rPr dirty="0" sz="1600" b="1">
                <a:latin typeface="Meiryo UI"/>
                <a:cs typeface="Meiryo UI"/>
              </a:rPr>
              <a:t>バ</a:t>
            </a:r>
            <a:r>
              <a:rPr dirty="0" sz="1600" spc="-10" b="1">
                <a:latin typeface="Meiryo UI"/>
                <a:cs typeface="Meiryo UI"/>
              </a:rPr>
              <a:t>ーの</a:t>
            </a:r>
            <a:r>
              <a:rPr dirty="0" sz="1600" b="1">
                <a:latin typeface="Meiryo UI"/>
                <a:cs typeface="Meiryo UI"/>
              </a:rPr>
              <a:t>モ</a:t>
            </a:r>
            <a:r>
              <a:rPr dirty="0" sz="1600" spc="-5" b="1">
                <a:latin typeface="Meiryo UI"/>
                <a:cs typeface="Meiryo UI"/>
              </a:rPr>
              <a:t>チベ</a:t>
            </a:r>
            <a:r>
              <a:rPr dirty="0" sz="1600" spc="-10" b="1">
                <a:latin typeface="Meiryo UI"/>
                <a:cs typeface="Meiryo UI"/>
              </a:rPr>
              <a:t>ー</a:t>
            </a:r>
            <a:r>
              <a:rPr dirty="0" sz="1600" b="1">
                <a:latin typeface="Meiryo UI"/>
                <a:cs typeface="Meiryo UI"/>
              </a:rPr>
              <a:t>シ</a:t>
            </a:r>
            <a:r>
              <a:rPr dirty="0" sz="1600" spc="-5" b="1">
                <a:latin typeface="Meiryo UI"/>
                <a:cs typeface="Meiryo UI"/>
              </a:rPr>
              <a:t>ョ</a:t>
            </a:r>
            <a:r>
              <a:rPr dirty="0" sz="1600" spc="-10" b="1">
                <a:latin typeface="Meiryo UI"/>
                <a:cs typeface="Meiryo UI"/>
              </a:rPr>
              <a:t>ンを</a:t>
            </a:r>
            <a:r>
              <a:rPr dirty="0" sz="1600" spc="5" b="1">
                <a:latin typeface="Meiryo UI"/>
                <a:cs typeface="Meiryo UI"/>
              </a:rPr>
              <a:t>強</a:t>
            </a:r>
            <a:r>
              <a:rPr dirty="0" sz="1600" spc="-5" b="1">
                <a:latin typeface="Meiryo UI"/>
                <a:cs typeface="Meiryo UI"/>
              </a:rPr>
              <a:t>化</a:t>
            </a:r>
            <a:r>
              <a:rPr dirty="0" sz="1600" spc="-10" b="1">
                <a:latin typeface="Meiryo UI"/>
                <a:cs typeface="Meiryo UI"/>
              </a:rPr>
              <a:t>、</a:t>
            </a:r>
            <a:r>
              <a:rPr dirty="0" sz="1600" spc="5" b="1">
                <a:latin typeface="Meiryo UI"/>
                <a:cs typeface="Meiryo UI"/>
              </a:rPr>
              <a:t>気</a:t>
            </a:r>
            <a:r>
              <a:rPr dirty="0" sz="1600" spc="-5" b="1">
                <a:latin typeface="Meiryo UI"/>
                <a:cs typeface="Meiryo UI"/>
              </a:rPr>
              <a:t>づ</a:t>
            </a:r>
            <a:r>
              <a:rPr dirty="0" sz="1600" spc="10" b="1">
                <a:latin typeface="Meiryo UI"/>
                <a:cs typeface="Meiryo UI"/>
              </a:rPr>
              <a:t>き</a:t>
            </a:r>
            <a:r>
              <a:rPr dirty="0" sz="1600" spc="-5" b="1">
                <a:latin typeface="Meiryo UI"/>
                <a:cs typeface="Meiryo UI"/>
              </a:rPr>
              <a:t>や自</a:t>
            </a:r>
            <a:r>
              <a:rPr dirty="0" sz="1600" spc="5" b="1">
                <a:latin typeface="Meiryo UI"/>
                <a:cs typeface="Meiryo UI"/>
              </a:rPr>
              <a:t>律</a:t>
            </a:r>
            <a:r>
              <a:rPr dirty="0" sz="1600" spc="-5" b="1">
                <a:latin typeface="Meiryo UI"/>
                <a:cs typeface="Meiryo UI"/>
              </a:rPr>
              <a:t>的改</a:t>
            </a:r>
            <a:r>
              <a:rPr dirty="0" sz="1600" spc="5" b="1">
                <a:latin typeface="Meiryo UI"/>
                <a:cs typeface="Meiryo UI"/>
              </a:rPr>
              <a:t>善</a:t>
            </a:r>
            <a:r>
              <a:rPr dirty="0" sz="1600" spc="-10" b="1">
                <a:latin typeface="Meiryo UI"/>
                <a:cs typeface="Meiryo UI"/>
              </a:rPr>
              <a:t>を</a:t>
            </a:r>
            <a:r>
              <a:rPr dirty="0" sz="1600" spc="-5" b="1">
                <a:latin typeface="Meiryo UI"/>
                <a:cs typeface="Meiryo UI"/>
              </a:rPr>
              <a:t>促</a:t>
            </a:r>
            <a:r>
              <a:rPr dirty="0" sz="1600" spc="5" b="1">
                <a:latin typeface="Meiryo UI"/>
                <a:cs typeface="Meiryo UI"/>
              </a:rPr>
              <a:t>進</a:t>
            </a:r>
            <a:r>
              <a:rPr dirty="0" sz="1600" spc="-5" b="1">
                <a:latin typeface="Meiryo UI"/>
                <a:cs typeface="Meiryo UI"/>
              </a:rPr>
              <a:t>（</a:t>
            </a:r>
            <a:r>
              <a:rPr dirty="0" sz="1600" spc="5" b="1">
                <a:latin typeface="Meiryo UI"/>
                <a:cs typeface="Meiryo UI"/>
              </a:rPr>
              <a:t>サ</a:t>
            </a:r>
            <a:r>
              <a:rPr dirty="0" sz="1600" spc="-10" b="1">
                <a:latin typeface="Meiryo UI"/>
                <a:cs typeface="Meiryo UI"/>
              </a:rPr>
              <a:t>ービ</a:t>
            </a:r>
            <a:r>
              <a:rPr dirty="0" sz="1600" spc="-5" b="1">
                <a:latin typeface="Meiryo UI"/>
                <a:cs typeface="Meiryo UI"/>
              </a:rPr>
              <a:t>ス）</a:t>
            </a:r>
            <a:endParaRPr sz="1600">
              <a:latin typeface="Meiryo UI"/>
              <a:cs typeface="Meiryo U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349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r>
              <a:rPr dirty="0"/>
              <a:t>21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3733" y="98869"/>
            <a:ext cx="9629140" cy="824865"/>
            <a:chOff x="153733" y="98869"/>
            <a:chExt cx="9629140" cy="824865"/>
          </a:xfrm>
        </p:grpSpPr>
        <p:sp>
          <p:nvSpPr>
            <p:cNvPr id="3" name="object 3"/>
            <p:cNvSpPr/>
            <p:nvPr/>
          </p:nvSpPr>
          <p:spPr>
            <a:xfrm>
              <a:off x="158495" y="103631"/>
              <a:ext cx="9619615" cy="815340"/>
            </a:xfrm>
            <a:custGeom>
              <a:avLst/>
              <a:gdLst/>
              <a:ahLst/>
              <a:cxnLst/>
              <a:rect l="l" t="t" r="r" b="b"/>
              <a:pathLst>
                <a:path w="9619615" h="815340">
                  <a:moveTo>
                    <a:pt x="9619488" y="0"/>
                  </a:moveTo>
                  <a:lnTo>
                    <a:pt x="0" y="0"/>
                  </a:lnTo>
                  <a:lnTo>
                    <a:pt x="0" y="815339"/>
                  </a:lnTo>
                  <a:lnTo>
                    <a:pt x="9619488" y="815339"/>
                  </a:lnTo>
                  <a:lnTo>
                    <a:pt x="9619488" y="0"/>
                  </a:lnTo>
                  <a:close/>
                </a:path>
              </a:pathLst>
            </a:custGeom>
            <a:solidFill>
              <a:srgbClr val="002C7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58495" y="103631"/>
              <a:ext cx="9619615" cy="815340"/>
            </a:xfrm>
            <a:custGeom>
              <a:avLst/>
              <a:gdLst/>
              <a:ahLst/>
              <a:cxnLst/>
              <a:rect l="l" t="t" r="r" b="b"/>
              <a:pathLst>
                <a:path w="9619615" h="815340">
                  <a:moveTo>
                    <a:pt x="0" y="0"/>
                  </a:moveTo>
                  <a:lnTo>
                    <a:pt x="9619488" y="0"/>
                  </a:lnTo>
                  <a:lnTo>
                    <a:pt x="9619488" y="815339"/>
                  </a:lnTo>
                  <a:lnTo>
                    <a:pt x="0" y="815339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6863" y="136951"/>
            <a:ext cx="886714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31265" marR="5080" indent="-12192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</a:rPr>
              <a:t>方策④：個人</a:t>
            </a:r>
            <a:r>
              <a:rPr dirty="0" sz="2400" spc="-5">
                <a:solidFill>
                  <a:srgbClr val="FFFFFF"/>
                </a:solidFill>
              </a:rPr>
              <a:t>の</a:t>
            </a:r>
            <a:r>
              <a:rPr dirty="0" sz="2400">
                <a:solidFill>
                  <a:srgbClr val="FFFFFF"/>
                </a:solidFill>
              </a:rPr>
              <a:t>自律的</a:t>
            </a:r>
            <a:r>
              <a:rPr dirty="0" sz="2400" spc="-5">
                <a:solidFill>
                  <a:srgbClr val="FFFFFF"/>
                </a:solidFill>
              </a:rPr>
              <a:t>なキャリ</a:t>
            </a:r>
            <a:r>
              <a:rPr dirty="0" sz="2400">
                <a:solidFill>
                  <a:srgbClr val="FFFFFF"/>
                </a:solidFill>
              </a:rPr>
              <a:t>ア開発</a:t>
            </a:r>
            <a:r>
              <a:rPr dirty="0" sz="2400" spc="5">
                <a:solidFill>
                  <a:srgbClr val="FFFFFF"/>
                </a:solidFill>
              </a:rPr>
              <a:t>や</a:t>
            </a:r>
            <a:r>
              <a:rPr dirty="0" sz="2400">
                <a:solidFill>
                  <a:srgbClr val="FFFFFF"/>
                </a:solidFill>
              </a:rPr>
              <a:t>学</a:t>
            </a:r>
            <a:r>
              <a:rPr dirty="0" sz="2400" spc="-5">
                <a:solidFill>
                  <a:srgbClr val="FFFFFF"/>
                </a:solidFill>
              </a:rPr>
              <a:t>び</a:t>
            </a:r>
            <a:r>
              <a:rPr dirty="0" sz="2400">
                <a:solidFill>
                  <a:srgbClr val="FFFFFF"/>
                </a:solidFill>
              </a:rPr>
              <a:t>直しを後押しし、支援</a:t>
            </a:r>
            <a:r>
              <a:rPr dirty="0" sz="2400" spc="-5">
                <a:solidFill>
                  <a:srgbClr val="FFFFFF"/>
                </a:solidFill>
              </a:rPr>
              <a:t>する </a:t>
            </a:r>
            <a:r>
              <a:rPr dirty="0" sz="2400">
                <a:solidFill>
                  <a:srgbClr val="FFFFFF"/>
                </a:solidFill>
              </a:rPr>
              <a:t>機会</a:t>
            </a:r>
            <a:r>
              <a:rPr dirty="0" sz="2400" spc="-10">
                <a:solidFill>
                  <a:srgbClr val="FFFFFF"/>
                </a:solidFill>
              </a:rPr>
              <a:t>の</a:t>
            </a:r>
            <a:r>
              <a:rPr dirty="0" sz="2400" spc="-5">
                <a:solidFill>
                  <a:srgbClr val="FFFFFF"/>
                </a:solidFill>
              </a:rPr>
              <a:t>提</a:t>
            </a:r>
            <a:r>
              <a:rPr dirty="0" sz="2400">
                <a:solidFill>
                  <a:srgbClr val="FFFFFF"/>
                </a:solidFill>
              </a:rPr>
              <a:t>供</a:t>
            </a:r>
            <a:endParaRPr sz="2400"/>
          </a:p>
        </p:txBody>
      </p:sp>
      <p:grpSp>
        <p:nvGrpSpPr>
          <p:cNvPr id="6" name="object 6"/>
          <p:cNvGrpSpPr/>
          <p:nvPr/>
        </p:nvGrpSpPr>
        <p:grpSpPr>
          <a:xfrm>
            <a:off x="153923" y="917447"/>
            <a:ext cx="9629140" cy="1435735"/>
            <a:chOff x="153923" y="917447"/>
            <a:chExt cx="9629140" cy="1435735"/>
          </a:xfrm>
        </p:grpSpPr>
        <p:sp>
          <p:nvSpPr>
            <p:cNvPr id="7" name="object 7"/>
            <p:cNvSpPr/>
            <p:nvPr/>
          </p:nvSpPr>
          <p:spPr>
            <a:xfrm>
              <a:off x="158495" y="922019"/>
              <a:ext cx="9619615" cy="1426845"/>
            </a:xfrm>
            <a:custGeom>
              <a:avLst/>
              <a:gdLst/>
              <a:ahLst/>
              <a:cxnLst/>
              <a:rect l="l" t="t" r="r" b="b"/>
              <a:pathLst>
                <a:path w="9619615" h="1426845">
                  <a:moveTo>
                    <a:pt x="9619488" y="0"/>
                  </a:moveTo>
                  <a:lnTo>
                    <a:pt x="0" y="0"/>
                  </a:lnTo>
                  <a:lnTo>
                    <a:pt x="0" y="1426464"/>
                  </a:lnTo>
                  <a:lnTo>
                    <a:pt x="9619488" y="1426464"/>
                  </a:lnTo>
                  <a:lnTo>
                    <a:pt x="9619488" y="0"/>
                  </a:lnTo>
                  <a:close/>
                </a:path>
              </a:pathLst>
            </a:custGeom>
            <a:solidFill>
              <a:srgbClr val="A6E2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58495" y="922019"/>
              <a:ext cx="9619615" cy="1426845"/>
            </a:xfrm>
            <a:custGeom>
              <a:avLst/>
              <a:gdLst/>
              <a:ahLst/>
              <a:cxnLst/>
              <a:rect l="l" t="t" r="r" b="b"/>
              <a:pathLst>
                <a:path w="9619615" h="1426845">
                  <a:moveTo>
                    <a:pt x="0" y="0"/>
                  </a:moveTo>
                  <a:lnTo>
                    <a:pt x="9619488" y="0"/>
                  </a:lnTo>
                  <a:lnTo>
                    <a:pt x="9619488" y="1426464"/>
                  </a:lnTo>
                  <a:lnTo>
                    <a:pt x="0" y="1426464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/>
          <p:nvPr/>
        </p:nvSpPr>
        <p:spPr>
          <a:xfrm>
            <a:off x="158495" y="5292852"/>
            <a:ext cx="9619615" cy="1313815"/>
          </a:xfrm>
          <a:custGeom>
            <a:avLst/>
            <a:gdLst/>
            <a:ahLst/>
            <a:cxnLst/>
            <a:rect l="l" t="t" r="r" b="b"/>
            <a:pathLst>
              <a:path w="9619615" h="1313815">
                <a:moveTo>
                  <a:pt x="9619488" y="0"/>
                </a:moveTo>
                <a:lnTo>
                  <a:pt x="0" y="0"/>
                </a:lnTo>
                <a:lnTo>
                  <a:pt x="0" y="1313688"/>
                </a:lnTo>
                <a:lnTo>
                  <a:pt x="9619488" y="1313688"/>
                </a:lnTo>
                <a:lnTo>
                  <a:pt x="9619488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19743" y="981091"/>
            <a:ext cx="9280525" cy="52050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49250" marR="629285" indent="-337185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Meiryo UI"/>
                <a:cs typeface="Meiryo UI"/>
              </a:rPr>
              <a:t>☑</a:t>
            </a:r>
            <a:r>
              <a:rPr dirty="0" sz="2000" spc="25" b="1">
                <a:latin typeface="Meiryo UI"/>
                <a:cs typeface="Meiryo UI"/>
              </a:rPr>
              <a:t> </a:t>
            </a:r>
            <a:r>
              <a:rPr dirty="0" sz="2000" b="1">
                <a:latin typeface="Meiryo UI"/>
                <a:cs typeface="Meiryo UI"/>
              </a:rPr>
              <a:t>変革</a:t>
            </a:r>
            <a:r>
              <a:rPr dirty="0" sz="2000" spc="-5" b="1">
                <a:latin typeface="Meiryo UI"/>
                <a:cs typeface="Meiryo UI"/>
              </a:rPr>
              <a:t>の</a:t>
            </a:r>
            <a:r>
              <a:rPr dirty="0" sz="2000" b="1">
                <a:latin typeface="Meiryo UI"/>
                <a:cs typeface="Meiryo UI"/>
              </a:rPr>
              <a:t>時代を生</a:t>
            </a:r>
            <a:r>
              <a:rPr dirty="0" sz="2000" spc="-5" b="1">
                <a:latin typeface="Meiryo UI"/>
                <a:cs typeface="Meiryo UI"/>
              </a:rPr>
              <a:t>き</a:t>
            </a:r>
            <a:r>
              <a:rPr dirty="0" sz="2000" b="1">
                <a:latin typeface="Meiryo UI"/>
                <a:cs typeface="Meiryo UI"/>
              </a:rPr>
              <a:t>抜く</a:t>
            </a:r>
            <a:r>
              <a:rPr dirty="0" sz="2000" spc="-10" b="1">
                <a:latin typeface="Meiryo UI"/>
                <a:cs typeface="Meiryo UI"/>
              </a:rPr>
              <a:t>た</a:t>
            </a:r>
            <a:r>
              <a:rPr dirty="0" sz="2000" spc="-5" b="1">
                <a:latin typeface="Meiryo UI"/>
                <a:cs typeface="Meiryo UI"/>
              </a:rPr>
              <a:t>め</a:t>
            </a:r>
            <a:r>
              <a:rPr dirty="0" sz="2000" b="1">
                <a:latin typeface="Meiryo UI"/>
                <a:cs typeface="Meiryo UI"/>
              </a:rPr>
              <a:t>にも</a:t>
            </a:r>
            <a:r>
              <a:rPr dirty="0" sz="2000" spc="-15" b="1">
                <a:latin typeface="Meiryo UI"/>
                <a:cs typeface="Meiryo UI"/>
              </a:rPr>
              <a:t>、</a:t>
            </a:r>
            <a:r>
              <a:rPr dirty="0" sz="2000" b="1">
                <a:latin typeface="Meiryo UI"/>
                <a:cs typeface="Meiryo UI"/>
              </a:rPr>
              <a:t>経</a:t>
            </a:r>
            <a:r>
              <a:rPr dirty="0" sz="2000" spc="-15" b="1">
                <a:latin typeface="Meiryo UI"/>
                <a:cs typeface="Meiryo UI"/>
              </a:rPr>
              <a:t>営</a:t>
            </a:r>
            <a:r>
              <a:rPr dirty="0" sz="2000" b="1">
                <a:latin typeface="Meiryo UI"/>
                <a:cs typeface="Meiryo UI"/>
              </a:rPr>
              <a:t>層</a:t>
            </a:r>
            <a:r>
              <a:rPr dirty="0" sz="2000" spc="-5" b="1">
                <a:latin typeface="Meiryo UI"/>
                <a:cs typeface="Meiryo UI"/>
              </a:rPr>
              <a:t>が</a:t>
            </a:r>
            <a:r>
              <a:rPr dirty="0" sz="2000" spc="5" b="1">
                <a:latin typeface="Meiryo UI"/>
                <a:cs typeface="Meiryo UI"/>
              </a:rPr>
              <a:t>「</a:t>
            </a:r>
            <a:r>
              <a:rPr dirty="0" sz="2000" spc="-15" b="1">
                <a:latin typeface="Meiryo UI"/>
                <a:cs typeface="Meiryo UI"/>
              </a:rPr>
              <a:t>不</a:t>
            </a:r>
            <a:r>
              <a:rPr dirty="0" sz="2000" b="1">
                <a:latin typeface="Meiryo UI"/>
                <a:cs typeface="Meiryo UI"/>
              </a:rPr>
              <a:t>断</a:t>
            </a:r>
            <a:r>
              <a:rPr dirty="0" sz="2000" spc="-5" b="1">
                <a:latin typeface="Meiryo UI"/>
                <a:cs typeface="Meiryo UI"/>
              </a:rPr>
              <a:t>の</a:t>
            </a:r>
            <a:r>
              <a:rPr dirty="0" sz="2000" b="1">
                <a:latin typeface="Meiryo UI"/>
                <a:cs typeface="Meiryo UI"/>
              </a:rPr>
              <a:t>学</a:t>
            </a:r>
            <a:r>
              <a:rPr dirty="0" sz="2000" spc="-15" b="1">
                <a:latin typeface="Meiryo UI"/>
                <a:cs typeface="Meiryo UI"/>
              </a:rPr>
              <a:t>び</a:t>
            </a:r>
            <a:r>
              <a:rPr dirty="0" sz="2000" b="1">
                <a:latin typeface="Meiryo UI"/>
                <a:cs typeface="Meiryo UI"/>
              </a:rPr>
              <a:t>直</a:t>
            </a:r>
            <a:r>
              <a:rPr dirty="0" sz="2000" spc="-5" b="1">
                <a:latin typeface="Meiryo UI"/>
                <a:cs typeface="Meiryo UI"/>
              </a:rPr>
              <a:t>し</a:t>
            </a:r>
            <a:r>
              <a:rPr dirty="0" sz="2000" spc="-10" b="1">
                <a:latin typeface="Meiryo UI"/>
                <a:cs typeface="Meiryo UI"/>
              </a:rPr>
              <a:t>」</a:t>
            </a:r>
            <a:r>
              <a:rPr dirty="0" sz="2000" spc="-5" b="1">
                <a:latin typeface="Meiryo UI"/>
                <a:cs typeface="Meiryo UI"/>
              </a:rPr>
              <a:t>の</a:t>
            </a:r>
            <a:r>
              <a:rPr dirty="0" sz="2000" b="1">
                <a:latin typeface="Meiryo UI"/>
                <a:cs typeface="Meiryo UI"/>
              </a:rPr>
              <a:t>必要</a:t>
            </a:r>
            <a:r>
              <a:rPr dirty="0" sz="2000" spc="-15" b="1">
                <a:latin typeface="Meiryo UI"/>
                <a:cs typeface="Meiryo UI"/>
              </a:rPr>
              <a:t>性</a:t>
            </a:r>
            <a:r>
              <a:rPr dirty="0" sz="2000" b="1">
                <a:latin typeface="Meiryo UI"/>
                <a:cs typeface="Meiryo UI"/>
              </a:rPr>
              <a:t>を</a:t>
            </a:r>
            <a:r>
              <a:rPr dirty="0" sz="2000" spc="-15" b="1">
                <a:latin typeface="Meiryo UI"/>
                <a:cs typeface="Meiryo UI"/>
              </a:rPr>
              <a:t>発</a:t>
            </a:r>
            <a:r>
              <a:rPr dirty="0" sz="2000" b="1">
                <a:latin typeface="Meiryo UI"/>
                <a:cs typeface="Meiryo UI"/>
              </a:rPr>
              <a:t>信</a:t>
            </a:r>
            <a:r>
              <a:rPr dirty="0" sz="2000" spc="-5" b="1">
                <a:latin typeface="Meiryo UI"/>
                <a:cs typeface="Meiryo UI"/>
              </a:rPr>
              <a:t>し</a:t>
            </a:r>
            <a:r>
              <a:rPr dirty="0" sz="2000" b="1">
                <a:latin typeface="Meiryo UI"/>
                <a:cs typeface="Meiryo UI"/>
              </a:rPr>
              <a:t>、 社内に</a:t>
            </a:r>
            <a:r>
              <a:rPr dirty="0" sz="2000" spc="5" b="1">
                <a:latin typeface="Meiryo UI"/>
                <a:cs typeface="Meiryo UI"/>
              </a:rPr>
              <a:t>「</a:t>
            </a:r>
            <a:r>
              <a:rPr dirty="0" sz="2000" b="1">
                <a:latin typeface="Meiryo UI"/>
                <a:cs typeface="Meiryo UI"/>
              </a:rPr>
              <a:t>健全</a:t>
            </a:r>
            <a:r>
              <a:rPr dirty="0" sz="2000" spc="-5" b="1">
                <a:latin typeface="Meiryo UI"/>
                <a:cs typeface="Meiryo UI"/>
              </a:rPr>
              <a:t>な</a:t>
            </a:r>
            <a:r>
              <a:rPr dirty="0" sz="2000" b="1">
                <a:latin typeface="Meiryo UI"/>
                <a:cs typeface="Meiryo UI"/>
              </a:rPr>
              <a:t>危機</a:t>
            </a:r>
            <a:r>
              <a:rPr dirty="0" sz="2000" spc="-15" b="1">
                <a:latin typeface="Meiryo UI"/>
                <a:cs typeface="Meiryo UI"/>
              </a:rPr>
              <a:t>感</a:t>
            </a:r>
            <a:r>
              <a:rPr dirty="0" sz="2000" spc="5" b="1">
                <a:latin typeface="Meiryo UI"/>
                <a:cs typeface="Meiryo UI"/>
              </a:rPr>
              <a:t>」</a:t>
            </a:r>
            <a:r>
              <a:rPr dirty="0" sz="2000" spc="-15" b="1">
                <a:latin typeface="Meiryo UI"/>
                <a:cs typeface="Meiryo UI"/>
              </a:rPr>
              <a:t>を</a:t>
            </a:r>
            <a:r>
              <a:rPr dirty="0" sz="2000" b="1">
                <a:latin typeface="Meiryo UI"/>
                <a:cs typeface="Meiryo UI"/>
              </a:rPr>
              <a:t>醸</a:t>
            </a:r>
            <a:r>
              <a:rPr dirty="0" sz="2000" spc="-15" b="1">
                <a:latin typeface="Meiryo UI"/>
                <a:cs typeface="Meiryo UI"/>
              </a:rPr>
              <a:t>成</a:t>
            </a:r>
            <a:r>
              <a:rPr dirty="0" sz="2000" spc="-5" b="1">
                <a:latin typeface="Meiryo UI"/>
                <a:cs typeface="Meiryo UI"/>
              </a:rPr>
              <a:t>で</a:t>
            </a:r>
            <a:r>
              <a:rPr dirty="0" sz="2000" spc="-10" b="1">
                <a:latin typeface="Meiryo UI"/>
                <a:cs typeface="Meiryo UI"/>
              </a:rPr>
              <a:t>き</a:t>
            </a:r>
            <a:r>
              <a:rPr dirty="0" sz="2000" spc="-5" b="1">
                <a:latin typeface="Meiryo UI"/>
                <a:cs typeface="Meiryo UI"/>
              </a:rPr>
              <a:t>て</a:t>
            </a:r>
            <a:r>
              <a:rPr dirty="0" sz="2000" b="1">
                <a:latin typeface="Meiryo UI"/>
                <a:cs typeface="Meiryo UI"/>
              </a:rPr>
              <a:t>い</a:t>
            </a:r>
            <a:r>
              <a:rPr dirty="0" sz="2000" spc="-5" b="1">
                <a:latin typeface="Meiryo UI"/>
                <a:cs typeface="Meiryo UI"/>
              </a:rPr>
              <a:t>るか</a:t>
            </a:r>
            <a:r>
              <a:rPr dirty="0" sz="2000" b="1">
                <a:latin typeface="Meiryo UI"/>
                <a:cs typeface="Meiryo UI"/>
              </a:rPr>
              <a:t>？</a:t>
            </a:r>
            <a:endParaRPr sz="2000">
              <a:latin typeface="Meiryo UI"/>
              <a:cs typeface="Meiryo UI"/>
            </a:endParaRPr>
          </a:p>
          <a:p>
            <a:pPr marL="349885" marR="232410" indent="-337185">
              <a:lnSpc>
                <a:spcPct val="100000"/>
              </a:lnSpc>
              <a:spcBef>
                <a:spcPts val="600"/>
              </a:spcBef>
            </a:pPr>
            <a:r>
              <a:rPr dirty="0" sz="2000" b="1">
                <a:latin typeface="Meiryo UI"/>
                <a:cs typeface="Meiryo UI"/>
              </a:rPr>
              <a:t>☑</a:t>
            </a:r>
            <a:r>
              <a:rPr dirty="0" sz="2000" spc="30" b="1">
                <a:latin typeface="Meiryo UI"/>
                <a:cs typeface="Meiryo UI"/>
              </a:rPr>
              <a:t> </a:t>
            </a:r>
            <a:r>
              <a:rPr dirty="0" sz="2000" b="1">
                <a:latin typeface="Meiryo UI"/>
                <a:cs typeface="Meiryo UI"/>
              </a:rPr>
              <a:t>働</a:t>
            </a:r>
            <a:r>
              <a:rPr dirty="0" sz="2000" spc="-5" b="1">
                <a:latin typeface="Meiryo UI"/>
                <a:cs typeface="Meiryo UI"/>
              </a:rPr>
              <a:t>き</a:t>
            </a:r>
            <a:r>
              <a:rPr dirty="0" sz="2000" b="1">
                <a:latin typeface="Meiryo UI"/>
                <a:cs typeface="Meiryo UI"/>
              </a:rPr>
              <a:t>手一人</a:t>
            </a:r>
            <a:r>
              <a:rPr dirty="0" sz="2000" spc="-5" b="1">
                <a:latin typeface="Meiryo UI"/>
                <a:cs typeface="Meiryo UI"/>
              </a:rPr>
              <a:t>ひ</a:t>
            </a:r>
            <a:r>
              <a:rPr dirty="0" sz="2000" spc="-10" b="1">
                <a:latin typeface="Meiryo UI"/>
                <a:cs typeface="Meiryo UI"/>
              </a:rPr>
              <a:t>と</a:t>
            </a:r>
            <a:r>
              <a:rPr dirty="0" sz="2000" spc="-5" b="1">
                <a:latin typeface="Meiryo UI"/>
                <a:cs typeface="Meiryo UI"/>
              </a:rPr>
              <a:t>り</a:t>
            </a:r>
            <a:r>
              <a:rPr dirty="0" sz="2000" b="1">
                <a:latin typeface="Meiryo UI"/>
                <a:cs typeface="Meiryo UI"/>
              </a:rPr>
              <a:t>に対</a:t>
            </a:r>
            <a:r>
              <a:rPr dirty="0" sz="2000" spc="-5" b="1">
                <a:latin typeface="Meiryo UI"/>
                <a:cs typeface="Meiryo UI"/>
              </a:rPr>
              <a:t>して</a:t>
            </a:r>
            <a:r>
              <a:rPr dirty="0" sz="2000" b="1">
                <a:latin typeface="Meiryo UI"/>
                <a:cs typeface="Meiryo UI"/>
              </a:rPr>
              <a:t>、評価</a:t>
            </a:r>
            <a:r>
              <a:rPr dirty="0" sz="2000" spc="-5" b="1">
                <a:latin typeface="Meiryo UI"/>
                <a:cs typeface="Meiryo UI"/>
              </a:rPr>
              <a:t>な</a:t>
            </a:r>
            <a:r>
              <a:rPr dirty="0" sz="2000" spc="-10" b="1">
                <a:latin typeface="Meiryo UI"/>
                <a:cs typeface="Meiryo UI"/>
              </a:rPr>
              <a:t>ど</a:t>
            </a:r>
            <a:r>
              <a:rPr dirty="0" sz="2000" spc="-5" b="1">
                <a:latin typeface="Meiryo UI"/>
                <a:cs typeface="Meiryo UI"/>
              </a:rPr>
              <a:t>の</a:t>
            </a:r>
            <a:r>
              <a:rPr dirty="0" sz="2000" b="1">
                <a:latin typeface="Meiryo UI"/>
                <a:cs typeface="Meiryo UI"/>
              </a:rPr>
              <a:t>仕組</a:t>
            </a:r>
            <a:r>
              <a:rPr dirty="0" sz="2000" spc="-15" b="1">
                <a:latin typeface="Meiryo UI"/>
                <a:cs typeface="Meiryo UI"/>
              </a:rPr>
              <a:t>み</a:t>
            </a:r>
            <a:r>
              <a:rPr dirty="0" sz="2000" spc="-5" b="1">
                <a:latin typeface="Meiryo UI"/>
                <a:cs typeface="Meiryo UI"/>
              </a:rPr>
              <a:t>の</a:t>
            </a:r>
            <a:r>
              <a:rPr dirty="0" sz="2000" b="1">
                <a:latin typeface="Meiryo UI"/>
                <a:cs typeface="Meiryo UI"/>
              </a:rPr>
              <a:t>中で新</a:t>
            </a:r>
            <a:r>
              <a:rPr dirty="0" sz="2000" spc="-10" b="1">
                <a:latin typeface="Meiryo UI"/>
                <a:cs typeface="Meiryo UI"/>
              </a:rPr>
              <a:t>た</a:t>
            </a:r>
            <a:r>
              <a:rPr dirty="0" sz="2000" spc="-5" b="1">
                <a:latin typeface="Meiryo UI"/>
                <a:cs typeface="Meiryo UI"/>
              </a:rPr>
              <a:t>な</a:t>
            </a:r>
            <a:r>
              <a:rPr dirty="0" sz="2000" b="1">
                <a:latin typeface="Meiryo UI"/>
                <a:cs typeface="Meiryo UI"/>
              </a:rPr>
              <a:t>学</a:t>
            </a:r>
            <a:r>
              <a:rPr dirty="0" sz="2000" spc="-15" b="1">
                <a:latin typeface="Meiryo UI"/>
                <a:cs typeface="Meiryo UI"/>
              </a:rPr>
              <a:t>び</a:t>
            </a:r>
            <a:r>
              <a:rPr dirty="0" sz="2000" spc="-5" b="1">
                <a:latin typeface="Meiryo UI"/>
                <a:cs typeface="Meiryo UI"/>
              </a:rPr>
              <a:t>の</a:t>
            </a:r>
            <a:r>
              <a:rPr dirty="0" sz="2000" b="1">
                <a:latin typeface="Meiryo UI"/>
                <a:cs typeface="Meiryo UI"/>
              </a:rPr>
              <a:t>気</a:t>
            </a:r>
            <a:r>
              <a:rPr dirty="0" sz="2000" spc="-10" b="1">
                <a:latin typeface="Meiryo UI"/>
                <a:cs typeface="Meiryo UI"/>
              </a:rPr>
              <a:t>づきを</a:t>
            </a:r>
            <a:r>
              <a:rPr dirty="0" sz="2000" b="1">
                <a:latin typeface="Meiryo UI"/>
                <a:cs typeface="Meiryo UI"/>
              </a:rPr>
              <a:t>促す</a:t>
            </a:r>
            <a:r>
              <a:rPr dirty="0" sz="2000" spc="-5" b="1">
                <a:latin typeface="Meiryo UI"/>
                <a:cs typeface="Meiryo UI"/>
              </a:rPr>
              <a:t>と</a:t>
            </a:r>
            <a:r>
              <a:rPr dirty="0" sz="2000" spc="-10" b="1">
                <a:latin typeface="Meiryo UI"/>
                <a:cs typeface="Meiryo UI"/>
              </a:rPr>
              <a:t>と</a:t>
            </a:r>
            <a:r>
              <a:rPr dirty="0" sz="2000" b="1">
                <a:latin typeface="Meiryo UI"/>
                <a:cs typeface="Meiryo UI"/>
              </a:rPr>
              <a:t>も に、社内外</a:t>
            </a:r>
            <a:r>
              <a:rPr dirty="0" sz="2000" spc="-5" b="1">
                <a:latin typeface="Meiryo UI"/>
                <a:cs typeface="Meiryo UI"/>
              </a:rPr>
              <a:t>での</a:t>
            </a:r>
            <a:r>
              <a:rPr dirty="0" sz="2000" b="1">
                <a:latin typeface="Meiryo UI"/>
                <a:cs typeface="Meiryo UI"/>
              </a:rPr>
              <a:t>主体的</a:t>
            </a:r>
            <a:r>
              <a:rPr dirty="0" sz="2000" spc="-5" b="1">
                <a:latin typeface="Meiryo UI"/>
                <a:cs typeface="Meiryo UI"/>
              </a:rPr>
              <a:t>な</a:t>
            </a:r>
            <a:r>
              <a:rPr dirty="0" sz="2000" spc="-15" b="1">
                <a:latin typeface="Meiryo UI"/>
                <a:cs typeface="Meiryo UI"/>
              </a:rPr>
              <a:t>学</a:t>
            </a:r>
            <a:r>
              <a:rPr dirty="0" sz="2000" b="1">
                <a:latin typeface="Meiryo UI"/>
                <a:cs typeface="Meiryo UI"/>
              </a:rPr>
              <a:t>び</a:t>
            </a:r>
            <a:r>
              <a:rPr dirty="0" sz="2000" spc="-5" b="1">
                <a:latin typeface="Meiryo UI"/>
                <a:cs typeface="Meiryo UI"/>
              </a:rPr>
              <a:t>の</a:t>
            </a:r>
            <a:r>
              <a:rPr dirty="0" sz="2000" spc="-15" b="1">
                <a:latin typeface="Meiryo UI"/>
                <a:cs typeface="Meiryo UI"/>
              </a:rPr>
              <a:t>機</a:t>
            </a:r>
            <a:r>
              <a:rPr dirty="0" sz="2000" b="1">
                <a:latin typeface="Meiryo UI"/>
                <a:cs typeface="Meiryo UI"/>
              </a:rPr>
              <a:t>会を</a:t>
            </a:r>
            <a:r>
              <a:rPr dirty="0" sz="2000" spc="-15" b="1">
                <a:latin typeface="Meiryo UI"/>
                <a:cs typeface="Meiryo UI"/>
              </a:rPr>
              <a:t>提</a:t>
            </a:r>
            <a:r>
              <a:rPr dirty="0" sz="2000" b="1">
                <a:latin typeface="Meiryo UI"/>
                <a:cs typeface="Meiryo UI"/>
              </a:rPr>
              <a:t>供で</a:t>
            </a:r>
            <a:r>
              <a:rPr dirty="0" sz="2000" spc="-5" b="1">
                <a:latin typeface="Meiryo UI"/>
                <a:cs typeface="Meiryo UI"/>
              </a:rPr>
              <a:t>きて</a:t>
            </a:r>
            <a:r>
              <a:rPr dirty="0" sz="2000" b="1">
                <a:latin typeface="Meiryo UI"/>
                <a:cs typeface="Meiryo UI"/>
              </a:rPr>
              <a:t>い</a:t>
            </a:r>
            <a:r>
              <a:rPr dirty="0" sz="2000" spc="-5" b="1">
                <a:latin typeface="Meiryo UI"/>
                <a:cs typeface="Meiryo UI"/>
              </a:rPr>
              <a:t>るか</a:t>
            </a:r>
            <a:r>
              <a:rPr dirty="0" sz="2000" b="1">
                <a:latin typeface="Meiryo UI"/>
                <a:cs typeface="Meiryo UI"/>
              </a:rPr>
              <a:t>？</a:t>
            </a:r>
            <a:endParaRPr sz="2000">
              <a:latin typeface="Meiryo UI"/>
              <a:cs typeface="Meiryo UI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dirty="0" sz="1800" b="1">
                <a:latin typeface="Meiryo UI"/>
                <a:cs typeface="Meiryo UI"/>
              </a:rPr>
              <a:t>＜今後目指</a:t>
            </a:r>
            <a:r>
              <a:rPr dirty="0" sz="1800" spc="5" b="1">
                <a:latin typeface="Meiryo UI"/>
                <a:cs typeface="Meiryo UI"/>
              </a:rPr>
              <a:t>す</a:t>
            </a:r>
            <a:r>
              <a:rPr dirty="0" sz="1800" spc="-5" b="1">
                <a:latin typeface="Meiryo UI"/>
                <a:cs typeface="Meiryo UI"/>
              </a:rPr>
              <a:t>べ</a:t>
            </a:r>
            <a:r>
              <a:rPr dirty="0" sz="1800" spc="-10" b="1">
                <a:latin typeface="Meiryo UI"/>
                <a:cs typeface="Meiryo UI"/>
              </a:rPr>
              <a:t>き</a:t>
            </a:r>
            <a:r>
              <a:rPr dirty="0" sz="1800" b="1">
                <a:latin typeface="Meiryo UI"/>
                <a:cs typeface="Meiryo UI"/>
              </a:rPr>
              <a:t>方向性</a:t>
            </a:r>
            <a:r>
              <a:rPr dirty="0" sz="1800" spc="-5" b="1">
                <a:latin typeface="Meiryo UI"/>
                <a:cs typeface="Meiryo UI"/>
              </a:rPr>
              <a:t>と</a:t>
            </a:r>
            <a:r>
              <a:rPr dirty="0" sz="1800" b="1">
                <a:latin typeface="Meiryo UI"/>
                <a:cs typeface="Meiryo UI"/>
              </a:rPr>
              <a:t>具体的なア</a:t>
            </a:r>
            <a:r>
              <a:rPr dirty="0" sz="1800" spc="-5" b="1">
                <a:latin typeface="Meiryo UI"/>
                <a:cs typeface="Meiryo UI"/>
              </a:rPr>
              <a:t>クシ</a:t>
            </a:r>
            <a:r>
              <a:rPr dirty="0" sz="1800" b="1">
                <a:latin typeface="Meiryo UI"/>
                <a:cs typeface="Meiryo UI"/>
              </a:rPr>
              <a:t>ョ</a:t>
            </a:r>
            <a:r>
              <a:rPr dirty="0" sz="1800" spc="-10" b="1">
                <a:latin typeface="Meiryo UI"/>
                <a:cs typeface="Meiryo UI"/>
              </a:rPr>
              <a:t>ン</a:t>
            </a:r>
            <a:r>
              <a:rPr dirty="0" sz="1800" b="1">
                <a:latin typeface="Meiryo UI"/>
                <a:cs typeface="Meiryo UI"/>
              </a:rPr>
              <a:t>＞</a:t>
            </a:r>
            <a:endParaRPr sz="1800">
              <a:latin typeface="Meiryo UI"/>
              <a:cs typeface="Meiryo UI"/>
            </a:endParaRPr>
          </a:p>
          <a:p>
            <a:pPr marL="354965" marR="130175" indent="-354965">
              <a:lnSpc>
                <a:spcPct val="100000"/>
              </a:lnSpc>
              <a:spcBef>
                <a:spcPts val="610"/>
              </a:spcBef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dirty="0" sz="1600" spc="-5" b="1">
                <a:latin typeface="Meiryo UI"/>
                <a:cs typeface="Meiryo UI"/>
              </a:rPr>
              <a:t>従来：安定的</a:t>
            </a:r>
            <a:r>
              <a:rPr dirty="0" sz="1600" spc="-10" b="1">
                <a:latin typeface="Meiryo UI"/>
                <a:cs typeface="Meiryo UI"/>
              </a:rPr>
              <a:t>・</a:t>
            </a:r>
            <a:r>
              <a:rPr dirty="0" sz="1600" spc="-5" b="1">
                <a:latin typeface="Meiryo UI"/>
                <a:cs typeface="Meiryo UI"/>
              </a:rPr>
              <a:t>同質的な雇用コミ</a:t>
            </a:r>
            <a:r>
              <a:rPr dirty="0" sz="1600" spc="-10" b="1">
                <a:latin typeface="Meiryo UI"/>
                <a:cs typeface="Meiryo UI"/>
              </a:rPr>
              <a:t>ュニテ</a:t>
            </a:r>
            <a:r>
              <a:rPr dirty="0" sz="1600" spc="-5" b="1">
                <a:latin typeface="Meiryo UI"/>
                <a:cs typeface="Meiryo UI"/>
              </a:rPr>
              <a:t>ィ</a:t>
            </a:r>
            <a:r>
              <a:rPr dirty="0" sz="1600" b="1">
                <a:latin typeface="Meiryo UI"/>
                <a:cs typeface="Meiryo UI"/>
              </a:rPr>
              <a:t>を</a:t>
            </a:r>
            <a:r>
              <a:rPr dirty="0" sz="1600" spc="-5" b="1">
                <a:latin typeface="Meiryo UI"/>
                <a:cs typeface="Meiryo UI"/>
              </a:rPr>
              <a:t>労使</a:t>
            </a:r>
            <a:r>
              <a:rPr dirty="0" sz="1600" spc="5" b="1">
                <a:latin typeface="Meiryo UI"/>
                <a:cs typeface="Meiryo UI"/>
              </a:rPr>
              <a:t>共</a:t>
            </a:r>
            <a:r>
              <a:rPr dirty="0" sz="1600" spc="-10" b="1">
                <a:latin typeface="Meiryo UI"/>
                <a:cs typeface="Meiryo UI"/>
              </a:rPr>
              <a:t>に</a:t>
            </a:r>
            <a:r>
              <a:rPr dirty="0" sz="1600" spc="-5" b="1">
                <a:latin typeface="Meiryo UI"/>
                <a:cs typeface="Meiryo UI"/>
              </a:rPr>
              <a:t>前</a:t>
            </a:r>
            <a:r>
              <a:rPr dirty="0" sz="1600" spc="5" b="1">
                <a:latin typeface="Meiryo UI"/>
                <a:cs typeface="Meiryo UI"/>
              </a:rPr>
              <a:t>提</a:t>
            </a:r>
            <a:r>
              <a:rPr dirty="0" sz="1600" b="1">
                <a:latin typeface="Meiryo UI"/>
                <a:cs typeface="Meiryo UI"/>
              </a:rPr>
              <a:t>と</a:t>
            </a:r>
            <a:r>
              <a:rPr dirty="0" sz="1600" spc="-10" b="1">
                <a:latin typeface="Meiryo UI"/>
                <a:cs typeface="Meiryo UI"/>
              </a:rPr>
              <a:t>す</a:t>
            </a:r>
            <a:r>
              <a:rPr dirty="0" sz="1600" spc="-5" b="1">
                <a:latin typeface="Meiryo UI"/>
                <a:cs typeface="Meiryo UI"/>
              </a:rPr>
              <a:t>る</a:t>
            </a:r>
            <a:r>
              <a:rPr dirty="0" sz="1600" spc="5" b="1">
                <a:latin typeface="Meiryo UI"/>
                <a:cs typeface="Meiryo UI"/>
              </a:rPr>
              <a:t>中</a:t>
            </a:r>
            <a:r>
              <a:rPr dirty="0" sz="1600" spc="-10" b="1">
                <a:latin typeface="Meiryo UI"/>
                <a:cs typeface="Meiryo UI"/>
              </a:rPr>
              <a:t>、</a:t>
            </a:r>
            <a:r>
              <a:rPr dirty="0" sz="1600" spc="-5" b="1">
                <a:latin typeface="Meiryo UI"/>
                <a:cs typeface="Meiryo UI"/>
              </a:rPr>
              <a:t>自</a:t>
            </a:r>
            <a:r>
              <a:rPr dirty="0" sz="1600" spc="5" b="1">
                <a:latin typeface="Meiryo UI"/>
                <a:cs typeface="Meiryo UI"/>
              </a:rPr>
              <a:t>律</a:t>
            </a:r>
            <a:r>
              <a:rPr dirty="0" sz="1600" spc="-5" b="1">
                <a:latin typeface="Meiryo UI"/>
                <a:cs typeface="Meiryo UI"/>
              </a:rPr>
              <a:t>的な</a:t>
            </a:r>
            <a:r>
              <a:rPr dirty="0" sz="1600" spc="-10" b="1">
                <a:latin typeface="Meiryo UI"/>
                <a:cs typeface="Meiryo UI"/>
              </a:rPr>
              <a:t>キ</a:t>
            </a:r>
            <a:r>
              <a:rPr dirty="0" sz="1600" spc="-5" b="1">
                <a:latin typeface="Meiryo UI"/>
                <a:cs typeface="Meiryo UI"/>
              </a:rPr>
              <a:t>ャ</a:t>
            </a:r>
            <a:r>
              <a:rPr dirty="0" sz="1600" b="1">
                <a:latin typeface="Meiryo UI"/>
                <a:cs typeface="Meiryo UI"/>
              </a:rPr>
              <a:t>リ</a:t>
            </a:r>
            <a:r>
              <a:rPr dirty="0" sz="1600" spc="-5" b="1">
                <a:latin typeface="Meiryo UI"/>
                <a:cs typeface="Meiryo UI"/>
              </a:rPr>
              <a:t>ア構築</a:t>
            </a:r>
            <a:r>
              <a:rPr dirty="0" sz="1600" spc="5" b="1">
                <a:latin typeface="Meiryo UI"/>
                <a:cs typeface="Meiryo UI"/>
              </a:rPr>
              <a:t>の</a:t>
            </a:r>
            <a:r>
              <a:rPr dirty="0" sz="1600" spc="-5" b="1">
                <a:latin typeface="Meiryo UI"/>
                <a:cs typeface="Meiryo UI"/>
              </a:rPr>
              <a:t>必要性の</a:t>
            </a:r>
            <a:r>
              <a:rPr dirty="0" sz="1600" spc="5" b="1">
                <a:latin typeface="Meiryo UI"/>
                <a:cs typeface="Meiryo UI"/>
              </a:rPr>
              <a:t>意</a:t>
            </a:r>
            <a:r>
              <a:rPr dirty="0" sz="1600" spc="-5" b="1">
                <a:latin typeface="Meiryo UI"/>
                <a:cs typeface="Meiryo UI"/>
              </a:rPr>
              <a:t>識 </a:t>
            </a:r>
            <a:r>
              <a:rPr dirty="0" sz="1600" spc="-15" b="1">
                <a:latin typeface="Meiryo UI"/>
                <a:cs typeface="Meiryo UI"/>
              </a:rPr>
              <a:t>は</a:t>
            </a:r>
            <a:r>
              <a:rPr dirty="0" sz="1600" spc="-5" b="1">
                <a:latin typeface="Meiryo UI"/>
                <a:cs typeface="Meiryo UI"/>
              </a:rPr>
              <a:t>希薄</a:t>
            </a:r>
            <a:r>
              <a:rPr dirty="0" sz="1600" spc="-10" b="1">
                <a:latin typeface="Meiryo UI"/>
                <a:cs typeface="Meiryo UI"/>
              </a:rPr>
              <a:t>。ジェ</a:t>
            </a:r>
            <a:r>
              <a:rPr dirty="0" sz="1600" spc="-5" b="1">
                <a:latin typeface="Meiryo UI"/>
                <a:cs typeface="Meiryo UI"/>
              </a:rPr>
              <a:t>ネ</a:t>
            </a:r>
            <a:r>
              <a:rPr dirty="0" sz="1600" spc="-10" b="1">
                <a:latin typeface="Meiryo UI"/>
                <a:cs typeface="Meiryo UI"/>
              </a:rPr>
              <a:t>ラ</a:t>
            </a:r>
            <a:r>
              <a:rPr dirty="0" sz="1600" spc="-15" b="1">
                <a:latin typeface="Meiryo UI"/>
                <a:cs typeface="Meiryo UI"/>
              </a:rPr>
              <a:t>ル</a:t>
            </a:r>
            <a:r>
              <a:rPr dirty="0" sz="1600" spc="-10" b="1">
                <a:latin typeface="Meiryo UI"/>
                <a:cs typeface="Meiryo UI"/>
              </a:rPr>
              <a:t>ロー</a:t>
            </a:r>
            <a:r>
              <a:rPr dirty="0" sz="1600" b="1">
                <a:latin typeface="Meiryo UI"/>
                <a:cs typeface="Meiryo UI"/>
              </a:rPr>
              <a:t>テ</a:t>
            </a:r>
            <a:r>
              <a:rPr dirty="0" sz="1600" spc="-10" b="1">
                <a:latin typeface="Meiryo UI"/>
                <a:cs typeface="Meiryo UI"/>
              </a:rPr>
              <a:t>ー</a:t>
            </a:r>
            <a:r>
              <a:rPr dirty="0" sz="1600" b="1">
                <a:latin typeface="Meiryo UI"/>
                <a:cs typeface="Meiryo UI"/>
              </a:rPr>
              <a:t>シ</a:t>
            </a:r>
            <a:r>
              <a:rPr dirty="0" sz="1600" spc="-5" b="1">
                <a:latin typeface="Meiryo UI"/>
                <a:cs typeface="Meiryo UI"/>
              </a:rPr>
              <a:t>ョ</a:t>
            </a:r>
            <a:r>
              <a:rPr dirty="0" sz="1600" spc="-10" b="1">
                <a:latin typeface="Meiryo UI"/>
                <a:cs typeface="Meiryo UI"/>
              </a:rPr>
              <a:t>ン</a:t>
            </a:r>
            <a:r>
              <a:rPr dirty="0" sz="1600" spc="10" b="1">
                <a:latin typeface="Meiryo UI"/>
                <a:cs typeface="Meiryo UI"/>
              </a:rPr>
              <a:t>や</a:t>
            </a:r>
            <a:r>
              <a:rPr dirty="0" sz="1600" spc="-5" b="1">
                <a:latin typeface="Meiryo UI"/>
                <a:cs typeface="Meiryo UI"/>
              </a:rPr>
              <a:t>階層</a:t>
            </a:r>
            <a:r>
              <a:rPr dirty="0" sz="1600" spc="5" b="1">
                <a:latin typeface="Meiryo UI"/>
                <a:cs typeface="Meiryo UI"/>
              </a:rPr>
              <a:t>別</a:t>
            </a:r>
            <a:r>
              <a:rPr dirty="0" sz="1600" spc="-5" b="1">
                <a:latin typeface="Meiryo UI"/>
                <a:cs typeface="Meiryo UI"/>
              </a:rPr>
              <a:t>研修</a:t>
            </a:r>
            <a:r>
              <a:rPr dirty="0" sz="1600" b="1">
                <a:latin typeface="Meiryo UI"/>
                <a:cs typeface="Meiryo UI"/>
              </a:rPr>
              <a:t>を</a:t>
            </a:r>
            <a:r>
              <a:rPr dirty="0" sz="1600" spc="-5" b="1">
                <a:latin typeface="Meiryo UI"/>
                <a:cs typeface="Meiryo UI"/>
              </a:rPr>
              <a:t>通</a:t>
            </a:r>
            <a:r>
              <a:rPr dirty="0" sz="1600" spc="-10" b="1">
                <a:latin typeface="Meiryo UI"/>
                <a:cs typeface="Meiryo UI"/>
              </a:rPr>
              <a:t>じ</a:t>
            </a:r>
            <a:r>
              <a:rPr dirty="0" sz="1600" b="1">
                <a:latin typeface="Meiryo UI"/>
                <a:cs typeface="Meiryo UI"/>
              </a:rPr>
              <a:t>、</a:t>
            </a:r>
            <a:r>
              <a:rPr dirty="0" sz="1600" spc="-5" b="1">
                <a:latin typeface="Meiryo UI"/>
                <a:cs typeface="Meiryo UI"/>
              </a:rPr>
              <a:t>企業</a:t>
            </a:r>
            <a:r>
              <a:rPr dirty="0" sz="1600" spc="5" b="1">
                <a:latin typeface="Meiryo UI"/>
                <a:cs typeface="Meiryo UI"/>
              </a:rPr>
              <a:t>主</a:t>
            </a:r>
            <a:r>
              <a:rPr dirty="0" sz="1600" spc="-5" b="1">
                <a:latin typeface="Meiryo UI"/>
                <a:cs typeface="Meiryo UI"/>
              </a:rPr>
              <a:t>導</a:t>
            </a:r>
            <a:r>
              <a:rPr dirty="0" sz="1600" spc="5" b="1">
                <a:latin typeface="Meiryo UI"/>
                <a:cs typeface="Meiryo UI"/>
              </a:rPr>
              <a:t>で</a:t>
            </a:r>
            <a:r>
              <a:rPr dirty="0" sz="1600" spc="-5" b="1">
                <a:latin typeface="Meiryo UI"/>
                <a:cs typeface="Meiryo UI"/>
              </a:rPr>
              <a:t>育成</a:t>
            </a:r>
            <a:r>
              <a:rPr dirty="0" sz="1600" spc="5" b="1">
                <a:latin typeface="Meiryo UI"/>
                <a:cs typeface="Meiryo UI"/>
              </a:rPr>
              <a:t>機</a:t>
            </a:r>
            <a:r>
              <a:rPr dirty="0" sz="1600" spc="-5" b="1">
                <a:latin typeface="Meiryo UI"/>
                <a:cs typeface="Meiryo UI"/>
              </a:rPr>
              <a:t>会</a:t>
            </a:r>
            <a:r>
              <a:rPr dirty="0" sz="1600" spc="-10" b="1">
                <a:latin typeface="Meiryo UI"/>
                <a:cs typeface="Meiryo UI"/>
              </a:rPr>
              <a:t>を</a:t>
            </a:r>
            <a:r>
              <a:rPr dirty="0" sz="1600" spc="5" b="1">
                <a:latin typeface="Meiryo UI"/>
                <a:cs typeface="Meiryo UI"/>
              </a:rPr>
              <a:t>提</a:t>
            </a:r>
            <a:r>
              <a:rPr dirty="0" sz="1600" spc="-5" b="1">
                <a:latin typeface="Meiryo UI"/>
                <a:cs typeface="Meiryo UI"/>
              </a:rPr>
              <a:t>供</a:t>
            </a:r>
            <a:endParaRPr sz="1600">
              <a:latin typeface="Meiryo UI"/>
              <a:cs typeface="Meiryo UI"/>
            </a:endParaRPr>
          </a:p>
          <a:p>
            <a:pPr marL="354965" marR="285750" indent="-354965">
              <a:lnSpc>
                <a:spcPct val="100000"/>
              </a:lnSpc>
              <a:spcBef>
                <a:spcPts val="600"/>
              </a:spcBef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dirty="0" sz="1600" spc="-5" b="1">
                <a:latin typeface="Meiryo UI"/>
                <a:cs typeface="Meiryo UI"/>
              </a:rPr>
              <a:t>今後：不断な環境変化</a:t>
            </a:r>
            <a:r>
              <a:rPr dirty="0" sz="1600" spc="-10" b="1">
                <a:latin typeface="Meiryo UI"/>
                <a:cs typeface="Meiryo UI"/>
              </a:rPr>
              <a:t>が</a:t>
            </a:r>
            <a:r>
              <a:rPr dirty="0" sz="1600" spc="-5" b="1">
                <a:latin typeface="Meiryo UI"/>
                <a:cs typeface="Meiryo UI"/>
              </a:rPr>
              <a:t>不可避な</a:t>
            </a:r>
            <a:r>
              <a:rPr dirty="0" sz="1600" spc="5" b="1">
                <a:latin typeface="Meiryo UI"/>
                <a:cs typeface="Meiryo UI"/>
              </a:rPr>
              <a:t>中</a:t>
            </a:r>
            <a:r>
              <a:rPr dirty="0" sz="1600" spc="-10" b="1">
                <a:latin typeface="Meiryo UI"/>
                <a:cs typeface="Meiryo UI"/>
              </a:rPr>
              <a:t>、</a:t>
            </a:r>
            <a:r>
              <a:rPr dirty="0" sz="1600" spc="-5" b="1">
                <a:latin typeface="Meiryo UI"/>
                <a:cs typeface="Meiryo UI"/>
              </a:rPr>
              <a:t>働</a:t>
            </a:r>
            <a:r>
              <a:rPr dirty="0" sz="1600" b="1">
                <a:latin typeface="Meiryo UI"/>
                <a:cs typeface="Meiryo UI"/>
              </a:rPr>
              <a:t>き</a:t>
            </a:r>
            <a:r>
              <a:rPr dirty="0" sz="1600" spc="-5" b="1">
                <a:latin typeface="Meiryo UI"/>
                <a:cs typeface="Meiryo UI"/>
              </a:rPr>
              <a:t>手</a:t>
            </a:r>
            <a:r>
              <a:rPr dirty="0" sz="1600" spc="5" b="1">
                <a:latin typeface="Meiryo UI"/>
                <a:cs typeface="Meiryo UI"/>
              </a:rPr>
              <a:t>の</a:t>
            </a:r>
            <a:r>
              <a:rPr dirty="0" sz="1600" spc="-10" b="1">
                <a:latin typeface="Meiryo UI"/>
                <a:cs typeface="Meiryo UI"/>
              </a:rPr>
              <a:t>キ</a:t>
            </a:r>
            <a:r>
              <a:rPr dirty="0" sz="1600" spc="-5" b="1">
                <a:latin typeface="Meiryo UI"/>
                <a:cs typeface="Meiryo UI"/>
              </a:rPr>
              <a:t>ャ</a:t>
            </a:r>
            <a:r>
              <a:rPr dirty="0" sz="1600" spc="-10" b="1">
                <a:latin typeface="Meiryo UI"/>
                <a:cs typeface="Meiryo UI"/>
              </a:rPr>
              <a:t>リ</a:t>
            </a:r>
            <a:r>
              <a:rPr dirty="0" sz="1600" spc="10" b="1">
                <a:latin typeface="Meiryo UI"/>
                <a:cs typeface="Meiryo UI"/>
              </a:rPr>
              <a:t>ア</a:t>
            </a:r>
            <a:r>
              <a:rPr dirty="0" sz="1600" spc="-5" b="1">
                <a:latin typeface="Meiryo UI"/>
                <a:cs typeface="Meiryo UI"/>
              </a:rPr>
              <a:t>自</a:t>
            </a:r>
            <a:r>
              <a:rPr dirty="0" sz="1600" spc="5" b="1">
                <a:latin typeface="Meiryo UI"/>
                <a:cs typeface="Meiryo UI"/>
              </a:rPr>
              <a:t>立</a:t>
            </a:r>
            <a:r>
              <a:rPr dirty="0" sz="1600" spc="-10" b="1">
                <a:latin typeface="Meiryo UI"/>
                <a:cs typeface="Meiryo UI"/>
              </a:rPr>
              <a:t>・</a:t>
            </a:r>
            <a:r>
              <a:rPr dirty="0" sz="1600" spc="5" b="1">
                <a:latin typeface="Meiryo UI"/>
                <a:cs typeface="Meiryo UI"/>
              </a:rPr>
              <a:t>自</a:t>
            </a:r>
            <a:r>
              <a:rPr dirty="0" sz="1600" spc="-5" b="1">
                <a:latin typeface="Meiryo UI"/>
                <a:cs typeface="Meiryo UI"/>
              </a:rPr>
              <a:t>律</a:t>
            </a:r>
            <a:r>
              <a:rPr dirty="0" sz="1600" b="1">
                <a:latin typeface="Meiryo UI"/>
                <a:cs typeface="Meiryo UI"/>
              </a:rPr>
              <a:t>は</a:t>
            </a:r>
            <a:r>
              <a:rPr dirty="0" sz="1600" spc="-5" b="1">
                <a:latin typeface="Meiryo UI"/>
                <a:cs typeface="Meiryo UI"/>
              </a:rPr>
              <a:t>個人</a:t>
            </a:r>
            <a:r>
              <a:rPr dirty="0" sz="1600" spc="5" b="1">
                <a:latin typeface="Meiryo UI"/>
                <a:cs typeface="Meiryo UI"/>
              </a:rPr>
              <a:t>だけ</a:t>
            </a:r>
            <a:r>
              <a:rPr dirty="0" sz="1600" spc="-10" b="1">
                <a:latin typeface="Meiryo UI"/>
                <a:cs typeface="Meiryo UI"/>
              </a:rPr>
              <a:t>で</a:t>
            </a:r>
            <a:r>
              <a:rPr dirty="0" sz="1600" spc="-5" b="1">
                <a:latin typeface="Meiryo UI"/>
                <a:cs typeface="Meiryo UI"/>
              </a:rPr>
              <a:t>なく経営の</a:t>
            </a:r>
            <a:r>
              <a:rPr dirty="0" sz="1600" spc="5" b="1">
                <a:latin typeface="Meiryo UI"/>
                <a:cs typeface="Meiryo UI"/>
              </a:rPr>
              <a:t>競</a:t>
            </a:r>
            <a:r>
              <a:rPr dirty="0" sz="1600" spc="-5" b="1">
                <a:latin typeface="Meiryo UI"/>
                <a:cs typeface="Meiryo UI"/>
              </a:rPr>
              <a:t>争力</a:t>
            </a:r>
            <a:r>
              <a:rPr dirty="0" sz="1600" spc="5" b="1">
                <a:latin typeface="Meiryo UI"/>
                <a:cs typeface="Meiryo UI"/>
              </a:rPr>
              <a:t>強</a:t>
            </a:r>
            <a:r>
              <a:rPr dirty="0" sz="1600" spc="-5" b="1">
                <a:latin typeface="Meiryo UI"/>
                <a:cs typeface="Meiryo UI"/>
              </a:rPr>
              <a:t>化 </a:t>
            </a:r>
            <a:r>
              <a:rPr dirty="0" sz="1600" spc="-10" b="1">
                <a:latin typeface="Meiryo UI"/>
                <a:cs typeface="Meiryo UI"/>
              </a:rPr>
              <a:t>にも</a:t>
            </a:r>
            <a:r>
              <a:rPr dirty="0" sz="1600" spc="-5" b="1">
                <a:latin typeface="Meiryo UI"/>
                <a:cs typeface="Meiryo UI"/>
              </a:rPr>
              <a:t>重要</a:t>
            </a:r>
            <a:r>
              <a:rPr dirty="0" sz="1600" spc="-10" b="1">
                <a:latin typeface="Meiryo UI"/>
                <a:cs typeface="Meiryo UI"/>
              </a:rPr>
              <a:t>と</a:t>
            </a:r>
            <a:r>
              <a:rPr dirty="0" sz="1600" spc="-5" b="1">
                <a:latin typeface="Meiryo UI"/>
                <a:cs typeface="Meiryo UI"/>
              </a:rPr>
              <a:t>認識</a:t>
            </a:r>
            <a:r>
              <a:rPr dirty="0" sz="1600" spc="-10" b="1">
                <a:latin typeface="Meiryo UI"/>
                <a:cs typeface="Meiryo UI"/>
              </a:rPr>
              <a:t>し</a:t>
            </a:r>
            <a:r>
              <a:rPr dirty="0" sz="1600" spc="-5" b="1">
                <a:latin typeface="Meiryo UI"/>
                <a:cs typeface="Meiryo UI"/>
              </a:rPr>
              <a:t>た上で</a:t>
            </a:r>
            <a:r>
              <a:rPr dirty="0" sz="1600" spc="-10" b="1">
                <a:latin typeface="Meiryo UI"/>
                <a:cs typeface="Meiryo UI"/>
              </a:rPr>
              <a:t>、</a:t>
            </a:r>
            <a:r>
              <a:rPr dirty="0" sz="1600" spc="-5" b="1">
                <a:latin typeface="Meiryo UI"/>
                <a:cs typeface="Meiryo UI"/>
              </a:rPr>
              <a:t>社内のあ</a:t>
            </a:r>
            <a:r>
              <a:rPr dirty="0" sz="1600" spc="-10" b="1">
                <a:latin typeface="Meiryo UI"/>
                <a:cs typeface="Meiryo UI"/>
              </a:rPr>
              <a:t>ら</a:t>
            </a:r>
            <a:r>
              <a:rPr dirty="0" sz="1600" b="1">
                <a:latin typeface="Meiryo UI"/>
                <a:cs typeface="Meiryo UI"/>
              </a:rPr>
              <a:t>ゆ</a:t>
            </a:r>
            <a:r>
              <a:rPr dirty="0" sz="1600" spc="-5" b="1">
                <a:latin typeface="Meiryo UI"/>
                <a:cs typeface="Meiryo UI"/>
              </a:rPr>
              <a:t>る人</a:t>
            </a:r>
            <a:r>
              <a:rPr dirty="0" sz="1600" spc="5" b="1">
                <a:latin typeface="Meiryo UI"/>
                <a:cs typeface="Meiryo UI"/>
              </a:rPr>
              <a:t>材</a:t>
            </a:r>
            <a:r>
              <a:rPr dirty="0" sz="1600" spc="-10" b="1">
                <a:latin typeface="Meiryo UI"/>
                <a:cs typeface="Meiryo UI"/>
              </a:rPr>
              <a:t>に</a:t>
            </a:r>
            <a:r>
              <a:rPr dirty="0" sz="1600" spc="5" b="1">
                <a:latin typeface="Meiryo UI"/>
                <a:cs typeface="Meiryo UI"/>
              </a:rPr>
              <a:t>対</a:t>
            </a:r>
            <a:r>
              <a:rPr dirty="0" sz="1600" spc="-10" b="1">
                <a:latin typeface="Meiryo UI"/>
                <a:cs typeface="Meiryo UI"/>
              </a:rPr>
              <a:t>す</a:t>
            </a:r>
            <a:r>
              <a:rPr dirty="0" sz="1600" spc="-5" b="1">
                <a:latin typeface="Meiryo UI"/>
                <a:cs typeface="Meiryo UI"/>
              </a:rPr>
              <a:t>る</a:t>
            </a:r>
            <a:r>
              <a:rPr dirty="0" sz="1600" spc="5" b="1">
                <a:latin typeface="Meiryo UI"/>
                <a:cs typeface="Meiryo UI"/>
              </a:rPr>
              <a:t>能</a:t>
            </a:r>
            <a:r>
              <a:rPr dirty="0" sz="1600" spc="-5" b="1">
                <a:latin typeface="Meiryo UI"/>
                <a:cs typeface="Meiryo UI"/>
              </a:rPr>
              <a:t>力開</a:t>
            </a:r>
            <a:r>
              <a:rPr dirty="0" sz="1600" spc="5" b="1">
                <a:latin typeface="Meiryo UI"/>
                <a:cs typeface="Meiryo UI"/>
              </a:rPr>
              <a:t>発</a:t>
            </a:r>
            <a:r>
              <a:rPr dirty="0" sz="1600" spc="-5" b="1">
                <a:latin typeface="Meiryo UI"/>
                <a:cs typeface="Meiryo UI"/>
              </a:rPr>
              <a:t>機</a:t>
            </a:r>
            <a:r>
              <a:rPr dirty="0" sz="1600" spc="5" b="1">
                <a:latin typeface="Meiryo UI"/>
                <a:cs typeface="Meiryo UI"/>
              </a:rPr>
              <a:t>会</a:t>
            </a:r>
            <a:r>
              <a:rPr dirty="0" sz="1600" spc="-10" b="1">
                <a:latin typeface="Meiryo UI"/>
                <a:cs typeface="Meiryo UI"/>
              </a:rPr>
              <a:t>・キ</a:t>
            </a:r>
            <a:r>
              <a:rPr dirty="0" sz="1600" spc="5" b="1">
                <a:latin typeface="Meiryo UI"/>
                <a:cs typeface="Meiryo UI"/>
              </a:rPr>
              <a:t>ャ</a:t>
            </a:r>
            <a:r>
              <a:rPr dirty="0" sz="1600" spc="-10" b="1">
                <a:latin typeface="Meiryo UI"/>
                <a:cs typeface="Meiryo UI"/>
              </a:rPr>
              <a:t>リ</a:t>
            </a:r>
            <a:r>
              <a:rPr dirty="0" sz="1600" spc="-5" b="1">
                <a:latin typeface="Meiryo UI"/>
                <a:cs typeface="Meiryo UI"/>
              </a:rPr>
              <a:t>ア</a:t>
            </a:r>
            <a:r>
              <a:rPr dirty="0" sz="1600" spc="5" b="1">
                <a:latin typeface="Meiryo UI"/>
                <a:cs typeface="Meiryo UI"/>
              </a:rPr>
              <a:t>構</a:t>
            </a:r>
            <a:r>
              <a:rPr dirty="0" sz="1600" spc="-5" b="1">
                <a:latin typeface="Meiryo UI"/>
                <a:cs typeface="Meiryo UI"/>
              </a:rPr>
              <a:t>築支</a:t>
            </a:r>
            <a:r>
              <a:rPr dirty="0" sz="1600" spc="5" b="1">
                <a:latin typeface="Meiryo UI"/>
                <a:cs typeface="Meiryo UI"/>
              </a:rPr>
              <a:t>援</a:t>
            </a:r>
            <a:r>
              <a:rPr dirty="0" sz="1600" spc="-10" b="1">
                <a:latin typeface="Meiryo UI"/>
                <a:cs typeface="Meiryo UI"/>
              </a:rPr>
              <a:t>を</a:t>
            </a:r>
            <a:r>
              <a:rPr dirty="0" sz="1600" spc="-5" b="1">
                <a:latin typeface="Meiryo UI"/>
                <a:cs typeface="Meiryo UI"/>
              </a:rPr>
              <a:t>実施</a:t>
            </a:r>
            <a:endParaRPr sz="1600">
              <a:latin typeface="Meiryo UI"/>
              <a:cs typeface="Meiryo UI"/>
            </a:endParaRPr>
          </a:p>
          <a:p>
            <a:pPr marL="812800" marR="264795" indent="-343535">
              <a:lnSpc>
                <a:spcPct val="100000"/>
              </a:lnSpc>
              <a:spcBef>
                <a:spcPts val="600"/>
              </a:spcBef>
              <a:tabLst>
                <a:tab pos="812800" algn="l"/>
              </a:tabLst>
            </a:pPr>
            <a:r>
              <a:rPr dirty="0" sz="1600" spc="-5">
                <a:latin typeface="Meiryo UI"/>
                <a:cs typeface="Meiryo UI"/>
              </a:rPr>
              <a:t>①	働</a:t>
            </a:r>
            <a:r>
              <a:rPr dirty="0" sz="1600" spc="-10">
                <a:latin typeface="Meiryo UI"/>
                <a:cs typeface="Meiryo UI"/>
              </a:rPr>
              <a:t>き</a:t>
            </a:r>
            <a:r>
              <a:rPr dirty="0" sz="1600" spc="-5">
                <a:latin typeface="Meiryo UI"/>
                <a:cs typeface="Meiryo UI"/>
              </a:rPr>
              <a:t>手個人</a:t>
            </a:r>
            <a:r>
              <a:rPr dirty="0" sz="1600">
                <a:latin typeface="Meiryo UI"/>
                <a:cs typeface="Meiryo UI"/>
              </a:rPr>
              <a:t>の</a:t>
            </a:r>
            <a:r>
              <a:rPr dirty="0" sz="1600" spc="-5">
                <a:latin typeface="Meiryo UI"/>
                <a:cs typeface="Meiryo UI"/>
              </a:rPr>
              <a:t>専門性強化</a:t>
            </a:r>
            <a:r>
              <a:rPr dirty="0" sz="1600" spc="-10">
                <a:latin typeface="Meiryo UI"/>
                <a:cs typeface="Meiryo UI"/>
              </a:rPr>
              <a:t>、</a:t>
            </a:r>
            <a:r>
              <a:rPr dirty="0" sz="1600" spc="5">
                <a:latin typeface="Meiryo UI"/>
                <a:cs typeface="Meiryo UI"/>
              </a:rPr>
              <a:t>自</a:t>
            </a:r>
            <a:r>
              <a:rPr dirty="0" sz="1600" spc="-5">
                <a:latin typeface="Meiryo UI"/>
                <a:cs typeface="Meiryo UI"/>
              </a:rPr>
              <a:t>律</a:t>
            </a:r>
            <a:r>
              <a:rPr dirty="0" sz="1600" spc="5">
                <a:latin typeface="Meiryo UI"/>
                <a:cs typeface="Meiryo UI"/>
              </a:rPr>
              <a:t>的</a:t>
            </a:r>
            <a:r>
              <a:rPr dirty="0" sz="1600" spc="-5">
                <a:latin typeface="Meiryo UI"/>
                <a:cs typeface="Meiryo UI"/>
              </a:rPr>
              <a:t>なキ</a:t>
            </a:r>
            <a:r>
              <a:rPr dirty="0" sz="1600" spc="5">
                <a:latin typeface="Meiryo UI"/>
                <a:cs typeface="Meiryo UI"/>
              </a:rPr>
              <a:t>ャリ</a:t>
            </a:r>
            <a:r>
              <a:rPr dirty="0" sz="1600" spc="-10">
                <a:latin typeface="Meiryo UI"/>
                <a:cs typeface="Meiryo UI"/>
              </a:rPr>
              <a:t>ア</a:t>
            </a:r>
            <a:r>
              <a:rPr dirty="0" sz="1600" spc="-5">
                <a:latin typeface="Meiryo UI"/>
                <a:cs typeface="Meiryo UI"/>
              </a:rPr>
              <a:t>構</a:t>
            </a:r>
            <a:r>
              <a:rPr dirty="0" sz="1600" spc="5">
                <a:latin typeface="Meiryo UI"/>
                <a:cs typeface="Meiryo UI"/>
              </a:rPr>
              <a:t>築</a:t>
            </a:r>
            <a:r>
              <a:rPr dirty="0" sz="1600" spc="-5">
                <a:latin typeface="Meiryo UI"/>
                <a:cs typeface="Meiryo UI"/>
              </a:rPr>
              <a:t>の支</a:t>
            </a:r>
            <a:r>
              <a:rPr dirty="0" sz="1600" spc="5">
                <a:latin typeface="Meiryo UI"/>
                <a:cs typeface="Meiryo UI"/>
              </a:rPr>
              <a:t>援</a:t>
            </a:r>
            <a:r>
              <a:rPr dirty="0" sz="1600" spc="-5">
                <a:latin typeface="Meiryo UI"/>
                <a:cs typeface="Meiryo UI"/>
              </a:rPr>
              <a:t>は</a:t>
            </a:r>
            <a:r>
              <a:rPr dirty="0" sz="1600">
                <a:latin typeface="Meiryo UI"/>
                <a:cs typeface="Meiryo UI"/>
              </a:rPr>
              <a:t>、</a:t>
            </a:r>
            <a:r>
              <a:rPr dirty="0" sz="1600" spc="-5">
                <a:latin typeface="Meiryo UI"/>
                <a:cs typeface="Meiryo UI"/>
              </a:rPr>
              <a:t>人材</a:t>
            </a:r>
            <a:r>
              <a:rPr dirty="0" sz="1600" spc="5">
                <a:latin typeface="Meiryo UI"/>
                <a:cs typeface="Meiryo UI"/>
              </a:rPr>
              <a:t>競</a:t>
            </a:r>
            <a:r>
              <a:rPr dirty="0" sz="1600" spc="-5">
                <a:latin typeface="Meiryo UI"/>
                <a:cs typeface="Meiryo UI"/>
              </a:rPr>
              <a:t>争力</a:t>
            </a:r>
            <a:r>
              <a:rPr dirty="0" sz="1600" spc="5">
                <a:latin typeface="Meiryo UI"/>
                <a:cs typeface="Meiryo UI"/>
              </a:rPr>
              <a:t>強化</a:t>
            </a:r>
            <a:r>
              <a:rPr dirty="0" sz="1600" spc="-10">
                <a:latin typeface="Meiryo UI"/>
                <a:cs typeface="Meiryo UI"/>
              </a:rPr>
              <a:t>を</a:t>
            </a:r>
            <a:r>
              <a:rPr dirty="0" sz="1600" spc="5">
                <a:latin typeface="Meiryo UI"/>
                <a:cs typeface="Meiryo UI"/>
              </a:rPr>
              <a:t>通じ</a:t>
            </a:r>
            <a:r>
              <a:rPr dirty="0" sz="1600">
                <a:latin typeface="Meiryo UI"/>
                <a:cs typeface="Meiryo UI"/>
              </a:rPr>
              <a:t>て</a:t>
            </a:r>
            <a:r>
              <a:rPr dirty="0" sz="1600" spc="-5">
                <a:latin typeface="Meiryo UI"/>
                <a:cs typeface="Meiryo UI"/>
              </a:rPr>
              <a:t>経営</a:t>
            </a:r>
            <a:r>
              <a:rPr dirty="0" sz="1600" spc="5">
                <a:latin typeface="Meiryo UI"/>
                <a:cs typeface="Meiryo UI"/>
              </a:rPr>
              <a:t>競</a:t>
            </a:r>
            <a:r>
              <a:rPr dirty="0" sz="1600" spc="-5">
                <a:latin typeface="Meiryo UI"/>
                <a:cs typeface="Meiryo UI"/>
              </a:rPr>
              <a:t>争力の 強化</a:t>
            </a:r>
            <a:r>
              <a:rPr dirty="0" sz="1600" spc="-10">
                <a:latin typeface="Meiryo UI"/>
                <a:cs typeface="Meiryo UI"/>
              </a:rPr>
              <a:t>にもつ</a:t>
            </a:r>
            <a:r>
              <a:rPr dirty="0" sz="1600" spc="-5">
                <a:latin typeface="Meiryo UI"/>
                <a:cs typeface="Meiryo UI"/>
              </a:rPr>
              <a:t>な</a:t>
            </a:r>
            <a:r>
              <a:rPr dirty="0" sz="1600" spc="10">
                <a:latin typeface="Meiryo UI"/>
                <a:cs typeface="Meiryo UI"/>
              </a:rPr>
              <a:t>が</a:t>
            </a:r>
            <a:r>
              <a:rPr dirty="0" sz="1600">
                <a:latin typeface="Meiryo UI"/>
                <a:cs typeface="Meiryo UI"/>
              </a:rPr>
              <a:t>る</a:t>
            </a:r>
            <a:r>
              <a:rPr dirty="0" sz="1600" spc="-5">
                <a:latin typeface="Meiryo UI"/>
                <a:cs typeface="Meiryo UI"/>
              </a:rPr>
              <a:t>こ</a:t>
            </a:r>
            <a:r>
              <a:rPr dirty="0" sz="1600" spc="10">
                <a:latin typeface="Meiryo UI"/>
                <a:cs typeface="Meiryo UI"/>
              </a:rPr>
              <a:t>と</a:t>
            </a:r>
            <a:r>
              <a:rPr dirty="0" sz="1600">
                <a:latin typeface="Meiryo UI"/>
                <a:cs typeface="Meiryo UI"/>
              </a:rPr>
              <a:t>を</a:t>
            </a:r>
            <a:r>
              <a:rPr dirty="0" sz="1600" spc="-5">
                <a:latin typeface="Meiryo UI"/>
                <a:cs typeface="Meiryo UI"/>
              </a:rPr>
              <a:t>経営</a:t>
            </a:r>
            <a:r>
              <a:rPr dirty="0" sz="1600" spc="5">
                <a:latin typeface="Meiryo UI"/>
                <a:cs typeface="Meiryo UI"/>
              </a:rPr>
              <a:t>層</a:t>
            </a:r>
            <a:r>
              <a:rPr dirty="0" sz="1600" spc="-5">
                <a:latin typeface="Meiryo UI"/>
                <a:cs typeface="Meiryo UI"/>
              </a:rPr>
              <a:t>が十</a:t>
            </a:r>
            <a:r>
              <a:rPr dirty="0" sz="1600" spc="5">
                <a:latin typeface="Meiryo UI"/>
                <a:cs typeface="Meiryo UI"/>
              </a:rPr>
              <a:t>分</a:t>
            </a:r>
            <a:r>
              <a:rPr dirty="0" sz="1600">
                <a:latin typeface="Meiryo UI"/>
                <a:cs typeface="Meiryo UI"/>
              </a:rPr>
              <a:t>に</a:t>
            </a:r>
            <a:r>
              <a:rPr dirty="0" sz="1600" spc="-5">
                <a:latin typeface="Meiryo UI"/>
                <a:cs typeface="Meiryo UI"/>
              </a:rPr>
              <a:t>認</a:t>
            </a:r>
            <a:r>
              <a:rPr dirty="0" sz="1600" spc="5">
                <a:latin typeface="Meiryo UI"/>
                <a:cs typeface="Meiryo UI"/>
              </a:rPr>
              <a:t>識し</a:t>
            </a:r>
            <a:r>
              <a:rPr dirty="0" sz="1600" spc="-10">
                <a:latin typeface="Meiryo UI"/>
                <a:cs typeface="Meiryo UI"/>
              </a:rPr>
              <a:t>、</a:t>
            </a:r>
            <a:r>
              <a:rPr dirty="0" sz="1600" spc="-5">
                <a:latin typeface="Meiryo UI"/>
                <a:cs typeface="Meiryo UI"/>
              </a:rPr>
              <a:t>人</a:t>
            </a:r>
            <a:r>
              <a:rPr dirty="0" sz="1600" spc="5">
                <a:latin typeface="Meiryo UI"/>
                <a:cs typeface="Meiryo UI"/>
              </a:rPr>
              <a:t>材</a:t>
            </a:r>
            <a:r>
              <a:rPr dirty="0" sz="1600">
                <a:latin typeface="Meiryo UI"/>
                <a:cs typeface="Meiryo UI"/>
              </a:rPr>
              <a:t>マネ</a:t>
            </a:r>
            <a:r>
              <a:rPr dirty="0" sz="1600" spc="10">
                <a:latin typeface="Meiryo UI"/>
                <a:cs typeface="Meiryo UI"/>
              </a:rPr>
              <a:t>ジ</a:t>
            </a:r>
            <a:r>
              <a:rPr dirty="0" sz="1600" spc="5">
                <a:latin typeface="Meiryo UI"/>
                <a:cs typeface="Meiryo UI"/>
              </a:rPr>
              <a:t>メ</a:t>
            </a:r>
            <a:r>
              <a:rPr dirty="0" sz="1600">
                <a:latin typeface="Meiryo UI"/>
                <a:cs typeface="Meiryo UI"/>
              </a:rPr>
              <a:t>ン</a:t>
            </a:r>
            <a:r>
              <a:rPr dirty="0" sz="1600" spc="-5">
                <a:latin typeface="Meiryo UI"/>
                <a:cs typeface="Meiryo UI"/>
              </a:rPr>
              <a:t>ト</a:t>
            </a:r>
            <a:r>
              <a:rPr dirty="0" sz="1600">
                <a:latin typeface="Meiryo UI"/>
                <a:cs typeface="Meiryo UI"/>
              </a:rPr>
              <a:t>ポ</a:t>
            </a:r>
            <a:r>
              <a:rPr dirty="0" sz="1600" spc="5">
                <a:latin typeface="Meiryo UI"/>
                <a:cs typeface="Meiryo UI"/>
              </a:rPr>
              <a:t>リ</a:t>
            </a:r>
            <a:r>
              <a:rPr dirty="0" sz="1600">
                <a:latin typeface="Meiryo UI"/>
                <a:cs typeface="Meiryo UI"/>
              </a:rPr>
              <a:t>シ</a:t>
            </a:r>
            <a:r>
              <a:rPr dirty="0" sz="1600" spc="10">
                <a:latin typeface="Meiryo UI"/>
                <a:cs typeface="Meiryo UI"/>
              </a:rPr>
              <a:t>ー</a:t>
            </a:r>
            <a:r>
              <a:rPr dirty="0" sz="1600" spc="-10">
                <a:latin typeface="Meiryo UI"/>
                <a:cs typeface="Meiryo UI"/>
              </a:rPr>
              <a:t>、</a:t>
            </a:r>
            <a:r>
              <a:rPr dirty="0" sz="1600" spc="-5">
                <a:latin typeface="Meiryo UI"/>
                <a:cs typeface="Meiryo UI"/>
              </a:rPr>
              <a:t>育</a:t>
            </a:r>
            <a:r>
              <a:rPr dirty="0" sz="1600" spc="5">
                <a:latin typeface="Meiryo UI"/>
                <a:cs typeface="Meiryo UI"/>
              </a:rPr>
              <a:t>成</a:t>
            </a:r>
            <a:r>
              <a:rPr dirty="0" sz="1600">
                <a:latin typeface="Meiryo UI"/>
                <a:cs typeface="Meiryo UI"/>
              </a:rPr>
              <a:t>ポ</a:t>
            </a:r>
            <a:r>
              <a:rPr dirty="0" sz="1600" spc="-5">
                <a:latin typeface="Meiryo UI"/>
                <a:cs typeface="Meiryo UI"/>
              </a:rPr>
              <a:t>リ</a:t>
            </a:r>
            <a:r>
              <a:rPr dirty="0" sz="1600">
                <a:latin typeface="Meiryo UI"/>
                <a:cs typeface="Meiryo UI"/>
              </a:rPr>
              <a:t>シ</a:t>
            </a:r>
            <a:r>
              <a:rPr dirty="0" sz="1600" spc="10">
                <a:latin typeface="Meiryo UI"/>
                <a:cs typeface="Meiryo UI"/>
              </a:rPr>
              <a:t>ー</a:t>
            </a:r>
            <a:r>
              <a:rPr dirty="0" sz="1600">
                <a:latin typeface="Meiryo UI"/>
                <a:cs typeface="Meiryo UI"/>
              </a:rPr>
              <a:t>に</a:t>
            </a:r>
            <a:r>
              <a:rPr dirty="0" sz="1600" spc="-5">
                <a:latin typeface="Meiryo UI"/>
                <a:cs typeface="Meiryo UI"/>
              </a:rPr>
              <a:t>反</a:t>
            </a:r>
            <a:r>
              <a:rPr dirty="0" sz="1600" spc="5">
                <a:latin typeface="Meiryo UI"/>
                <a:cs typeface="Meiryo UI"/>
              </a:rPr>
              <a:t>映</a:t>
            </a:r>
            <a:r>
              <a:rPr dirty="0" sz="1600" spc="10">
                <a:latin typeface="Meiryo UI"/>
                <a:cs typeface="Meiryo UI"/>
              </a:rPr>
              <a:t>す</a:t>
            </a:r>
            <a:r>
              <a:rPr dirty="0" sz="1600" spc="-5">
                <a:latin typeface="Meiryo UI"/>
                <a:cs typeface="Meiryo UI"/>
              </a:rPr>
              <a:t>る</a:t>
            </a:r>
            <a:endParaRPr sz="1600">
              <a:latin typeface="Meiryo UI"/>
              <a:cs typeface="Meiryo UI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  <a:tabLst>
                <a:tab pos="812800" algn="l"/>
              </a:tabLst>
            </a:pPr>
            <a:r>
              <a:rPr dirty="0" sz="1600" spc="-5">
                <a:latin typeface="Meiryo UI"/>
                <a:cs typeface="Meiryo UI"/>
              </a:rPr>
              <a:t>②	</a:t>
            </a:r>
            <a:r>
              <a:rPr dirty="0" sz="1600">
                <a:latin typeface="Meiryo UI"/>
                <a:cs typeface="Meiryo UI"/>
              </a:rPr>
              <a:t>キ</a:t>
            </a:r>
            <a:r>
              <a:rPr dirty="0" sz="1600" spc="-5">
                <a:latin typeface="Meiryo UI"/>
                <a:cs typeface="Meiryo UI"/>
              </a:rPr>
              <a:t>ャリ</a:t>
            </a:r>
            <a:r>
              <a:rPr dirty="0" sz="1600" spc="-10">
                <a:latin typeface="Meiryo UI"/>
                <a:cs typeface="Meiryo UI"/>
              </a:rPr>
              <a:t>アカ</a:t>
            </a:r>
            <a:r>
              <a:rPr dirty="0" sz="1600" spc="-5">
                <a:latin typeface="Meiryo UI"/>
                <a:cs typeface="Meiryo UI"/>
              </a:rPr>
              <a:t>ウ</a:t>
            </a:r>
            <a:r>
              <a:rPr dirty="0" sz="1600" spc="-10">
                <a:latin typeface="Meiryo UI"/>
                <a:cs typeface="Meiryo UI"/>
              </a:rPr>
              <a:t>ン</a:t>
            </a:r>
            <a:r>
              <a:rPr dirty="0" sz="1600" spc="-5">
                <a:latin typeface="Meiryo UI"/>
                <a:cs typeface="Meiryo UI"/>
              </a:rPr>
              <a:t>セリ</a:t>
            </a:r>
            <a:r>
              <a:rPr dirty="0" sz="1600">
                <a:latin typeface="Meiryo UI"/>
                <a:cs typeface="Meiryo UI"/>
              </a:rPr>
              <a:t>ング</a:t>
            </a:r>
            <a:r>
              <a:rPr dirty="0" sz="1600" spc="-5">
                <a:latin typeface="Meiryo UI"/>
                <a:cs typeface="Meiryo UI"/>
              </a:rPr>
              <a:t>や</a:t>
            </a:r>
            <a:r>
              <a:rPr dirty="0" sz="1600" spc="5">
                <a:latin typeface="Meiryo UI"/>
                <a:cs typeface="Meiryo UI"/>
              </a:rPr>
              <a:t>自</a:t>
            </a:r>
            <a:r>
              <a:rPr dirty="0" sz="1600" spc="-5">
                <a:latin typeface="Meiryo UI"/>
                <a:cs typeface="Meiryo UI"/>
              </a:rPr>
              <a:t>己申</a:t>
            </a:r>
            <a:r>
              <a:rPr dirty="0" sz="1600" spc="5">
                <a:latin typeface="Meiryo UI"/>
                <a:cs typeface="Meiryo UI"/>
              </a:rPr>
              <a:t>告</a:t>
            </a:r>
            <a:r>
              <a:rPr dirty="0" sz="1600" spc="-5">
                <a:latin typeface="Meiryo UI"/>
                <a:cs typeface="Meiryo UI"/>
              </a:rPr>
              <a:t>制</a:t>
            </a:r>
            <a:r>
              <a:rPr dirty="0" sz="1600">
                <a:latin typeface="Meiryo UI"/>
                <a:cs typeface="Meiryo UI"/>
              </a:rPr>
              <a:t>の</a:t>
            </a:r>
            <a:r>
              <a:rPr dirty="0" sz="1600" spc="5">
                <a:latin typeface="Meiryo UI"/>
                <a:cs typeface="Meiryo UI"/>
              </a:rPr>
              <a:t>積</a:t>
            </a:r>
            <a:r>
              <a:rPr dirty="0" sz="1600" spc="-5">
                <a:latin typeface="Meiryo UI"/>
                <a:cs typeface="Meiryo UI"/>
              </a:rPr>
              <a:t>極的</a:t>
            </a:r>
            <a:r>
              <a:rPr dirty="0" sz="1600" spc="5">
                <a:latin typeface="Meiryo UI"/>
                <a:cs typeface="Meiryo UI"/>
              </a:rPr>
              <a:t>活</a:t>
            </a:r>
            <a:r>
              <a:rPr dirty="0" sz="1600" spc="-5">
                <a:latin typeface="Meiryo UI"/>
                <a:cs typeface="Meiryo UI"/>
              </a:rPr>
              <a:t>用</a:t>
            </a:r>
            <a:r>
              <a:rPr dirty="0" sz="1600" spc="10">
                <a:latin typeface="Meiryo UI"/>
                <a:cs typeface="Meiryo UI"/>
              </a:rPr>
              <a:t>など</a:t>
            </a:r>
            <a:r>
              <a:rPr dirty="0" sz="1600" spc="-10">
                <a:latin typeface="Meiryo UI"/>
                <a:cs typeface="Meiryo UI"/>
              </a:rPr>
              <a:t>を</a:t>
            </a:r>
            <a:r>
              <a:rPr dirty="0" sz="1600" spc="5">
                <a:latin typeface="Meiryo UI"/>
                <a:cs typeface="Meiryo UI"/>
              </a:rPr>
              <a:t>通じ</a:t>
            </a:r>
            <a:r>
              <a:rPr dirty="0" sz="1600" spc="-10">
                <a:latin typeface="Meiryo UI"/>
                <a:cs typeface="Meiryo UI"/>
              </a:rPr>
              <a:t>、</a:t>
            </a:r>
            <a:r>
              <a:rPr dirty="0" sz="1600" spc="-5">
                <a:latin typeface="Meiryo UI"/>
                <a:cs typeface="Meiryo UI"/>
              </a:rPr>
              <a:t>個</a:t>
            </a:r>
            <a:r>
              <a:rPr dirty="0" sz="1600" spc="5">
                <a:latin typeface="Meiryo UI"/>
                <a:cs typeface="Meiryo UI"/>
              </a:rPr>
              <a:t>人</a:t>
            </a:r>
            <a:r>
              <a:rPr dirty="0" sz="1600" spc="-5">
                <a:latin typeface="Meiryo UI"/>
                <a:cs typeface="Meiryo UI"/>
              </a:rPr>
              <a:t>の自</a:t>
            </a:r>
            <a:r>
              <a:rPr dirty="0" sz="1600" spc="5">
                <a:latin typeface="Meiryo UI"/>
                <a:cs typeface="Meiryo UI"/>
              </a:rPr>
              <a:t>律</a:t>
            </a:r>
            <a:r>
              <a:rPr dirty="0" sz="1600" spc="-5">
                <a:latin typeface="Meiryo UI"/>
                <a:cs typeface="Meiryo UI"/>
              </a:rPr>
              <a:t>的</a:t>
            </a:r>
            <a:r>
              <a:rPr dirty="0" sz="1600" spc="10">
                <a:latin typeface="Meiryo UI"/>
                <a:cs typeface="Meiryo UI"/>
              </a:rPr>
              <a:t>な</a:t>
            </a:r>
            <a:r>
              <a:rPr dirty="0" sz="1600">
                <a:latin typeface="Meiryo UI"/>
                <a:cs typeface="Meiryo UI"/>
              </a:rPr>
              <a:t>キ</a:t>
            </a:r>
            <a:r>
              <a:rPr dirty="0" sz="1600" spc="-5">
                <a:latin typeface="Meiryo UI"/>
                <a:cs typeface="Meiryo UI"/>
              </a:rPr>
              <a:t>ャ</a:t>
            </a:r>
            <a:r>
              <a:rPr dirty="0" sz="1600" spc="5">
                <a:latin typeface="Meiryo UI"/>
                <a:cs typeface="Meiryo UI"/>
              </a:rPr>
              <a:t>リ</a:t>
            </a:r>
            <a:r>
              <a:rPr dirty="0" sz="1600">
                <a:latin typeface="Meiryo UI"/>
                <a:cs typeface="Meiryo UI"/>
              </a:rPr>
              <a:t>ア</a:t>
            </a:r>
            <a:r>
              <a:rPr dirty="0" sz="1600" spc="-5">
                <a:latin typeface="Meiryo UI"/>
                <a:cs typeface="Meiryo UI"/>
              </a:rPr>
              <a:t>構</a:t>
            </a:r>
            <a:r>
              <a:rPr dirty="0" sz="1600" spc="5">
                <a:latin typeface="Meiryo UI"/>
                <a:cs typeface="Meiryo UI"/>
              </a:rPr>
              <a:t>築</a:t>
            </a:r>
            <a:r>
              <a:rPr dirty="0" sz="1600" spc="-10">
                <a:latin typeface="Meiryo UI"/>
                <a:cs typeface="Meiryo UI"/>
              </a:rPr>
              <a:t>を</a:t>
            </a:r>
            <a:r>
              <a:rPr dirty="0" sz="1600" spc="5">
                <a:latin typeface="Meiryo UI"/>
                <a:cs typeface="Meiryo UI"/>
              </a:rPr>
              <a:t>支</a:t>
            </a:r>
            <a:r>
              <a:rPr dirty="0" sz="1600" spc="-5">
                <a:latin typeface="Meiryo UI"/>
                <a:cs typeface="Meiryo UI"/>
              </a:rPr>
              <a:t>援</a:t>
            </a:r>
            <a:r>
              <a:rPr dirty="0" sz="1600" spc="5">
                <a:latin typeface="Meiryo UI"/>
                <a:cs typeface="Meiryo UI"/>
              </a:rPr>
              <a:t>す</a:t>
            </a:r>
            <a:r>
              <a:rPr dirty="0" sz="1600" spc="-5">
                <a:latin typeface="Meiryo UI"/>
                <a:cs typeface="Meiryo UI"/>
              </a:rPr>
              <a:t>る</a:t>
            </a:r>
            <a:endParaRPr sz="1600">
              <a:latin typeface="Meiryo UI"/>
              <a:cs typeface="Meiryo UI"/>
            </a:endParaRPr>
          </a:p>
          <a:p>
            <a:pPr marL="469900">
              <a:lnSpc>
                <a:spcPts val="1850"/>
              </a:lnSpc>
              <a:spcBef>
                <a:spcPts val="600"/>
              </a:spcBef>
              <a:tabLst>
                <a:tab pos="812800" algn="l"/>
              </a:tabLst>
            </a:pPr>
            <a:r>
              <a:rPr dirty="0" sz="1600" spc="-5">
                <a:latin typeface="Meiryo UI"/>
                <a:cs typeface="Meiryo UI"/>
              </a:rPr>
              <a:t>③	</a:t>
            </a:r>
            <a:r>
              <a:rPr dirty="0" sz="1600" spc="-25">
                <a:latin typeface="Meiryo UI"/>
                <a:cs typeface="Meiryo UI"/>
              </a:rPr>
              <a:t>兼業</a:t>
            </a:r>
            <a:r>
              <a:rPr dirty="0" sz="1600" spc="-10">
                <a:latin typeface="Meiryo UI"/>
                <a:cs typeface="Meiryo UI"/>
              </a:rPr>
              <a:t>・</a:t>
            </a:r>
            <a:r>
              <a:rPr dirty="0" sz="1600" spc="-5">
                <a:latin typeface="Meiryo UI"/>
                <a:cs typeface="Meiryo UI"/>
              </a:rPr>
              <a:t>副業や幅</a:t>
            </a:r>
            <a:r>
              <a:rPr dirty="0" sz="1600">
                <a:latin typeface="Meiryo UI"/>
                <a:cs typeface="Meiryo UI"/>
              </a:rPr>
              <a:t>の</a:t>
            </a:r>
            <a:r>
              <a:rPr dirty="0" sz="1600" spc="-5">
                <a:latin typeface="Meiryo UI"/>
                <a:cs typeface="Meiryo UI"/>
              </a:rPr>
              <a:t>広</a:t>
            </a:r>
            <a:r>
              <a:rPr dirty="0" sz="1600">
                <a:latin typeface="Meiryo UI"/>
                <a:cs typeface="Meiryo UI"/>
              </a:rPr>
              <a:t>い</a:t>
            </a:r>
            <a:r>
              <a:rPr dirty="0" sz="1600" spc="-5">
                <a:latin typeface="Meiryo UI"/>
                <a:cs typeface="Meiryo UI"/>
              </a:rPr>
              <a:t>教育</a:t>
            </a:r>
            <a:r>
              <a:rPr dirty="0" sz="1600">
                <a:latin typeface="Meiryo UI"/>
                <a:cs typeface="Meiryo UI"/>
              </a:rPr>
              <a:t>プ</a:t>
            </a:r>
            <a:r>
              <a:rPr dirty="0" sz="1600" spc="5">
                <a:latin typeface="Meiryo UI"/>
                <a:cs typeface="Meiryo UI"/>
              </a:rPr>
              <a:t>ロ</a:t>
            </a:r>
            <a:r>
              <a:rPr dirty="0" sz="1600" spc="-10">
                <a:latin typeface="Meiryo UI"/>
                <a:cs typeface="Meiryo UI"/>
              </a:rPr>
              <a:t>グ</a:t>
            </a:r>
            <a:r>
              <a:rPr dirty="0" sz="1600" spc="5">
                <a:latin typeface="Meiryo UI"/>
                <a:cs typeface="Meiryo UI"/>
              </a:rPr>
              <a:t>ラ</a:t>
            </a:r>
            <a:r>
              <a:rPr dirty="0" sz="1600" spc="-5">
                <a:latin typeface="Meiryo UI"/>
                <a:cs typeface="Meiryo UI"/>
              </a:rPr>
              <a:t>ム提</a:t>
            </a:r>
            <a:r>
              <a:rPr dirty="0" sz="1600" spc="5">
                <a:latin typeface="Meiryo UI"/>
                <a:cs typeface="Meiryo UI"/>
              </a:rPr>
              <a:t>供</a:t>
            </a:r>
            <a:r>
              <a:rPr dirty="0" sz="1600">
                <a:latin typeface="Meiryo UI"/>
                <a:cs typeface="Meiryo UI"/>
              </a:rPr>
              <a:t>を</a:t>
            </a:r>
            <a:r>
              <a:rPr dirty="0" sz="1600" spc="5">
                <a:latin typeface="Meiryo UI"/>
                <a:cs typeface="Meiryo UI"/>
              </a:rPr>
              <a:t>通</a:t>
            </a:r>
            <a:r>
              <a:rPr dirty="0" sz="1600" spc="-10">
                <a:latin typeface="Meiryo UI"/>
                <a:cs typeface="Meiryo UI"/>
              </a:rPr>
              <a:t>じ</a:t>
            </a:r>
            <a:r>
              <a:rPr dirty="0" sz="1600">
                <a:latin typeface="Meiryo UI"/>
                <a:cs typeface="Meiryo UI"/>
              </a:rPr>
              <a:t>、</a:t>
            </a:r>
            <a:r>
              <a:rPr dirty="0" sz="1600" spc="5">
                <a:latin typeface="Meiryo UI"/>
                <a:cs typeface="Meiryo UI"/>
              </a:rPr>
              <a:t>新</a:t>
            </a:r>
            <a:r>
              <a:rPr dirty="0" sz="1600" spc="-10">
                <a:latin typeface="Meiryo UI"/>
                <a:cs typeface="Meiryo UI"/>
              </a:rPr>
              <a:t>た</a:t>
            </a:r>
            <a:r>
              <a:rPr dirty="0" sz="1600" spc="5">
                <a:latin typeface="Meiryo UI"/>
                <a:cs typeface="Meiryo UI"/>
              </a:rPr>
              <a:t>な</a:t>
            </a:r>
            <a:r>
              <a:rPr dirty="0" sz="1600" spc="-5">
                <a:latin typeface="Meiryo UI"/>
                <a:cs typeface="Meiryo UI"/>
              </a:rPr>
              <a:t>学</a:t>
            </a:r>
            <a:r>
              <a:rPr dirty="0" sz="1600" spc="10">
                <a:latin typeface="Meiryo UI"/>
                <a:cs typeface="Meiryo UI"/>
              </a:rPr>
              <a:t>び</a:t>
            </a:r>
            <a:r>
              <a:rPr dirty="0" sz="1600" spc="-5">
                <a:latin typeface="Meiryo UI"/>
                <a:cs typeface="Meiryo UI"/>
              </a:rPr>
              <a:t>の気</a:t>
            </a:r>
            <a:r>
              <a:rPr dirty="0" sz="1600" spc="10">
                <a:latin typeface="Meiryo UI"/>
                <a:cs typeface="Meiryo UI"/>
              </a:rPr>
              <a:t>づ</a:t>
            </a:r>
            <a:r>
              <a:rPr dirty="0" sz="1600">
                <a:latin typeface="Meiryo UI"/>
                <a:cs typeface="Meiryo UI"/>
              </a:rPr>
              <a:t>きを</a:t>
            </a:r>
            <a:r>
              <a:rPr dirty="0" sz="1600" spc="-5">
                <a:latin typeface="Meiryo UI"/>
                <a:cs typeface="Meiryo UI"/>
              </a:rPr>
              <a:t>促</a:t>
            </a:r>
            <a:r>
              <a:rPr dirty="0" sz="1600" spc="5">
                <a:latin typeface="Meiryo UI"/>
                <a:cs typeface="Meiryo UI"/>
              </a:rPr>
              <a:t>す</a:t>
            </a:r>
            <a:r>
              <a:rPr dirty="0" sz="1600" spc="-5">
                <a:latin typeface="Meiryo UI"/>
                <a:cs typeface="Meiryo UI"/>
              </a:rPr>
              <a:t>多様</a:t>
            </a:r>
            <a:r>
              <a:rPr dirty="0" sz="1600" spc="10">
                <a:latin typeface="Meiryo UI"/>
                <a:cs typeface="Meiryo UI"/>
              </a:rPr>
              <a:t>な</a:t>
            </a:r>
            <a:r>
              <a:rPr dirty="0" sz="1600" spc="-5">
                <a:latin typeface="Meiryo UI"/>
                <a:cs typeface="Meiryo UI"/>
              </a:rPr>
              <a:t>教育</a:t>
            </a:r>
            <a:r>
              <a:rPr dirty="0" sz="1600" spc="5">
                <a:latin typeface="Meiryo UI"/>
                <a:cs typeface="Meiryo UI"/>
              </a:rPr>
              <a:t>機会</a:t>
            </a:r>
            <a:r>
              <a:rPr dirty="0" sz="1600" spc="-10">
                <a:latin typeface="Meiryo UI"/>
                <a:cs typeface="Meiryo UI"/>
              </a:rPr>
              <a:t>を</a:t>
            </a:r>
            <a:r>
              <a:rPr dirty="0" sz="1600" spc="-5">
                <a:latin typeface="Meiryo UI"/>
                <a:cs typeface="Meiryo UI"/>
              </a:rPr>
              <a:t>整</a:t>
            </a:r>
            <a:r>
              <a:rPr dirty="0" sz="1600" spc="5">
                <a:latin typeface="Meiryo UI"/>
                <a:cs typeface="Meiryo UI"/>
              </a:rPr>
              <a:t>備</a:t>
            </a:r>
            <a:r>
              <a:rPr dirty="0" sz="1600" spc="10">
                <a:latin typeface="Meiryo UI"/>
                <a:cs typeface="Meiryo UI"/>
              </a:rPr>
              <a:t>す</a:t>
            </a:r>
            <a:r>
              <a:rPr dirty="0" sz="1600" spc="-5">
                <a:latin typeface="Meiryo UI"/>
                <a:cs typeface="Meiryo UI"/>
              </a:rPr>
              <a:t>る</a:t>
            </a:r>
            <a:endParaRPr sz="1600">
              <a:latin typeface="Meiryo UI"/>
              <a:cs typeface="Meiryo UI"/>
            </a:endParaRPr>
          </a:p>
          <a:p>
            <a:pPr marL="12700">
              <a:lnSpc>
                <a:spcPts val="2090"/>
              </a:lnSpc>
            </a:pPr>
            <a:r>
              <a:rPr dirty="0" sz="1800" b="1">
                <a:latin typeface="Meiryo UI"/>
                <a:cs typeface="Meiryo UI"/>
              </a:rPr>
              <a:t>＜事例＞</a:t>
            </a:r>
            <a:endParaRPr sz="1800">
              <a:latin typeface="Meiryo UI"/>
              <a:cs typeface="Meiryo UI"/>
            </a:endParaRPr>
          </a:p>
          <a:p>
            <a:pPr marL="355600" marR="101600" indent="-343535">
              <a:lnSpc>
                <a:spcPct val="100000"/>
              </a:lnSpc>
              <a:spcBef>
                <a:spcPts val="640"/>
              </a:spcBef>
              <a:buFont typeface="Wingdings"/>
              <a:buChar char=""/>
              <a:tabLst>
                <a:tab pos="354965" algn="l"/>
                <a:tab pos="356235" algn="l"/>
              </a:tabLst>
            </a:pPr>
            <a:r>
              <a:rPr dirty="0" sz="1600" spc="-5" b="1">
                <a:latin typeface="Meiryo UI"/>
                <a:cs typeface="Meiryo UI"/>
              </a:rPr>
              <a:t>企業</a:t>
            </a:r>
            <a:r>
              <a:rPr dirty="0" sz="1600" spc="-10" b="1">
                <a:latin typeface="Meiryo UI"/>
                <a:cs typeface="Meiryo UI"/>
              </a:rPr>
              <a:t>と</a:t>
            </a:r>
            <a:r>
              <a:rPr dirty="0" sz="1600" spc="-5" b="1">
                <a:latin typeface="Meiryo UI"/>
                <a:cs typeface="Meiryo UI"/>
              </a:rPr>
              <a:t>個人</a:t>
            </a:r>
            <a:r>
              <a:rPr dirty="0" sz="1600" spc="-15" b="1">
                <a:latin typeface="Meiryo UI"/>
                <a:cs typeface="Meiryo UI"/>
              </a:rPr>
              <a:t>は</a:t>
            </a:r>
            <a:r>
              <a:rPr dirty="0" sz="1600" b="1">
                <a:latin typeface="Meiryo UI"/>
                <a:cs typeface="Meiryo UI"/>
              </a:rPr>
              <a:t>「</a:t>
            </a:r>
            <a:r>
              <a:rPr dirty="0" sz="1600" spc="-10" b="1">
                <a:latin typeface="Meiryo UI"/>
                <a:cs typeface="Meiryo UI"/>
              </a:rPr>
              <a:t>お</a:t>
            </a:r>
            <a:r>
              <a:rPr dirty="0" sz="1600" spc="-5" b="1">
                <a:latin typeface="Meiryo UI"/>
                <a:cs typeface="Meiryo UI"/>
              </a:rPr>
              <a:t>互い</a:t>
            </a:r>
            <a:r>
              <a:rPr dirty="0" sz="1600" spc="-10" b="1">
                <a:latin typeface="Meiryo UI"/>
                <a:cs typeface="Meiryo UI"/>
              </a:rPr>
              <a:t>に</a:t>
            </a:r>
            <a:r>
              <a:rPr dirty="0" sz="1600" spc="-5" b="1">
                <a:latin typeface="Meiryo UI"/>
                <a:cs typeface="Meiryo UI"/>
              </a:rPr>
              <a:t>価値</a:t>
            </a:r>
            <a:r>
              <a:rPr dirty="0" sz="1600" b="1">
                <a:latin typeface="Meiryo UI"/>
                <a:cs typeface="Meiryo UI"/>
              </a:rPr>
              <a:t>を</a:t>
            </a:r>
            <a:r>
              <a:rPr dirty="0" sz="1600" spc="-5" b="1">
                <a:latin typeface="Meiryo UI"/>
                <a:cs typeface="Meiryo UI"/>
              </a:rPr>
              <a:t>交換</a:t>
            </a:r>
            <a:r>
              <a:rPr dirty="0" sz="1600" spc="5" b="1">
                <a:latin typeface="Meiryo UI"/>
                <a:cs typeface="Meiryo UI"/>
              </a:rPr>
              <a:t>し</a:t>
            </a:r>
            <a:r>
              <a:rPr dirty="0" sz="1600" spc="-10" b="1">
                <a:latin typeface="Meiryo UI"/>
                <a:cs typeface="Meiryo UI"/>
              </a:rPr>
              <a:t>、</a:t>
            </a:r>
            <a:r>
              <a:rPr dirty="0" sz="1600" spc="-5" b="1">
                <a:latin typeface="Meiryo UI"/>
                <a:cs typeface="Meiryo UI"/>
              </a:rPr>
              <a:t>高</a:t>
            </a:r>
            <a:r>
              <a:rPr dirty="0" sz="1600" spc="5" b="1">
                <a:latin typeface="Meiryo UI"/>
                <a:cs typeface="Meiryo UI"/>
              </a:rPr>
              <a:t>め</a:t>
            </a:r>
            <a:r>
              <a:rPr dirty="0" sz="1600" spc="-5" b="1">
                <a:latin typeface="Meiryo UI"/>
                <a:cs typeface="Meiryo UI"/>
              </a:rPr>
              <a:t>合う関係</a:t>
            </a:r>
            <a:r>
              <a:rPr dirty="0" sz="1600" spc="10" b="1">
                <a:latin typeface="Meiryo UI"/>
                <a:cs typeface="Meiryo UI"/>
              </a:rPr>
              <a:t>」</a:t>
            </a:r>
            <a:r>
              <a:rPr dirty="0" sz="1600" spc="-10" b="1">
                <a:latin typeface="Meiryo UI"/>
                <a:cs typeface="Meiryo UI"/>
              </a:rPr>
              <a:t>で</a:t>
            </a:r>
            <a:r>
              <a:rPr dirty="0" sz="1600" spc="-5" b="1">
                <a:latin typeface="Meiryo UI"/>
                <a:cs typeface="Meiryo UI"/>
              </a:rPr>
              <a:t>あ</a:t>
            </a:r>
            <a:r>
              <a:rPr dirty="0" sz="1600" spc="5" b="1">
                <a:latin typeface="Meiryo UI"/>
                <a:cs typeface="Meiryo UI"/>
              </a:rPr>
              <a:t>る</a:t>
            </a:r>
            <a:r>
              <a:rPr dirty="0" sz="1600" spc="-10" b="1">
                <a:latin typeface="Meiryo UI"/>
                <a:cs typeface="Meiryo UI"/>
              </a:rPr>
              <a:t>とい</a:t>
            </a:r>
            <a:r>
              <a:rPr dirty="0" sz="1600" spc="-5" b="1">
                <a:latin typeface="Meiryo UI"/>
                <a:cs typeface="Meiryo UI"/>
              </a:rPr>
              <a:t>う</a:t>
            </a:r>
            <a:r>
              <a:rPr dirty="0" sz="1600" spc="5" b="1">
                <a:latin typeface="Meiryo UI"/>
                <a:cs typeface="Meiryo UI"/>
              </a:rPr>
              <a:t>考</a:t>
            </a:r>
            <a:r>
              <a:rPr dirty="0" sz="1600" spc="-10" b="1">
                <a:latin typeface="Meiryo UI"/>
                <a:cs typeface="Meiryo UI"/>
              </a:rPr>
              <a:t>え</a:t>
            </a:r>
            <a:r>
              <a:rPr dirty="0" sz="1600" spc="5" b="1">
                <a:latin typeface="Meiryo UI"/>
                <a:cs typeface="Meiryo UI"/>
              </a:rPr>
              <a:t>方</a:t>
            </a:r>
            <a:r>
              <a:rPr dirty="0" sz="1600" spc="-10" b="1">
                <a:latin typeface="Meiryo UI"/>
                <a:cs typeface="Meiryo UI"/>
              </a:rPr>
              <a:t>に</a:t>
            </a:r>
            <a:r>
              <a:rPr dirty="0" sz="1600" spc="5" b="1">
                <a:latin typeface="Meiryo UI"/>
                <a:cs typeface="Meiryo UI"/>
              </a:rPr>
              <a:t>基</a:t>
            </a:r>
            <a:r>
              <a:rPr dirty="0" sz="1600" spc="-5" b="1">
                <a:latin typeface="Meiryo UI"/>
                <a:cs typeface="Meiryo UI"/>
              </a:rPr>
              <a:t>づ</a:t>
            </a:r>
            <a:r>
              <a:rPr dirty="0" sz="1600" b="1">
                <a:latin typeface="Meiryo UI"/>
                <a:cs typeface="Meiryo UI"/>
              </a:rPr>
              <a:t>き</a:t>
            </a:r>
            <a:r>
              <a:rPr dirty="0" sz="1600" spc="-10" b="1">
                <a:latin typeface="Meiryo UI"/>
                <a:cs typeface="Meiryo UI"/>
              </a:rPr>
              <a:t>、</a:t>
            </a:r>
            <a:r>
              <a:rPr dirty="0" sz="1600" spc="5" b="1">
                <a:latin typeface="Meiryo UI"/>
                <a:cs typeface="Meiryo UI"/>
              </a:rPr>
              <a:t>異</a:t>
            </a:r>
            <a:r>
              <a:rPr dirty="0" sz="1600" spc="-5" b="1">
                <a:latin typeface="Meiryo UI"/>
                <a:cs typeface="Meiryo UI"/>
              </a:rPr>
              <a:t>動の大</a:t>
            </a:r>
            <a:r>
              <a:rPr dirty="0" sz="1600" spc="5" b="1">
                <a:latin typeface="Meiryo UI"/>
                <a:cs typeface="Meiryo UI"/>
              </a:rPr>
              <a:t>半</a:t>
            </a:r>
            <a:r>
              <a:rPr dirty="0" sz="1600" spc="-10" b="1">
                <a:latin typeface="Meiryo UI"/>
                <a:cs typeface="Meiryo UI"/>
              </a:rPr>
              <a:t>を</a:t>
            </a:r>
            <a:r>
              <a:rPr dirty="0" sz="1600" spc="-5" b="1">
                <a:latin typeface="Meiryo UI"/>
                <a:cs typeface="Meiryo UI"/>
              </a:rPr>
              <a:t>従</a:t>
            </a:r>
            <a:r>
              <a:rPr dirty="0" sz="1600" spc="5" b="1">
                <a:latin typeface="Meiryo UI"/>
                <a:cs typeface="Meiryo UI"/>
              </a:rPr>
              <a:t>業</a:t>
            </a:r>
            <a:r>
              <a:rPr dirty="0" sz="1600" spc="-5" b="1">
                <a:latin typeface="Meiryo UI"/>
                <a:cs typeface="Meiryo UI"/>
              </a:rPr>
              <a:t>員の 自己申告制</a:t>
            </a:r>
            <a:r>
              <a:rPr dirty="0" sz="1600" spc="-10" b="1">
                <a:latin typeface="Meiryo UI"/>
                <a:cs typeface="Meiryo UI"/>
              </a:rPr>
              <a:t>とす</a:t>
            </a:r>
            <a:r>
              <a:rPr dirty="0" sz="1600" spc="-5" b="1">
                <a:latin typeface="Meiryo UI"/>
                <a:cs typeface="Meiryo UI"/>
              </a:rPr>
              <a:t>る</a:t>
            </a:r>
            <a:r>
              <a:rPr dirty="0" sz="1600" spc="-15" b="1">
                <a:latin typeface="Meiryo UI"/>
                <a:cs typeface="Meiryo UI"/>
              </a:rPr>
              <a:t>こ</a:t>
            </a:r>
            <a:r>
              <a:rPr dirty="0" sz="1600" b="1">
                <a:latin typeface="Meiryo UI"/>
                <a:cs typeface="Meiryo UI"/>
              </a:rPr>
              <a:t>と</a:t>
            </a:r>
            <a:r>
              <a:rPr dirty="0" sz="1600" spc="-10" b="1">
                <a:latin typeface="Meiryo UI"/>
                <a:cs typeface="Meiryo UI"/>
              </a:rPr>
              <a:t>で社</a:t>
            </a:r>
            <a:r>
              <a:rPr dirty="0" sz="1600" spc="5" b="1">
                <a:latin typeface="Meiryo UI"/>
                <a:cs typeface="Meiryo UI"/>
              </a:rPr>
              <a:t>内</a:t>
            </a:r>
            <a:r>
              <a:rPr dirty="0" sz="1600" spc="-5" b="1">
                <a:latin typeface="Meiryo UI"/>
                <a:cs typeface="Meiryo UI"/>
              </a:rPr>
              <a:t>労働</a:t>
            </a:r>
            <a:r>
              <a:rPr dirty="0" sz="1600" spc="5" b="1">
                <a:latin typeface="Meiryo UI"/>
                <a:cs typeface="Meiryo UI"/>
              </a:rPr>
              <a:t>市</a:t>
            </a:r>
            <a:r>
              <a:rPr dirty="0" sz="1600" spc="-5" b="1">
                <a:latin typeface="Meiryo UI"/>
                <a:cs typeface="Meiryo UI"/>
              </a:rPr>
              <a:t>場</a:t>
            </a:r>
            <a:r>
              <a:rPr dirty="0" sz="1600" spc="-10" b="1">
                <a:latin typeface="Meiryo UI"/>
                <a:cs typeface="Meiryo UI"/>
              </a:rPr>
              <a:t>を</a:t>
            </a:r>
            <a:r>
              <a:rPr dirty="0" sz="1600" spc="5" b="1">
                <a:latin typeface="Meiryo UI"/>
                <a:cs typeface="Meiryo UI"/>
              </a:rPr>
              <a:t>積</a:t>
            </a:r>
            <a:r>
              <a:rPr dirty="0" sz="1600" spc="-5" b="1">
                <a:latin typeface="Meiryo UI"/>
                <a:cs typeface="Meiryo UI"/>
              </a:rPr>
              <a:t>極的</a:t>
            </a:r>
            <a:r>
              <a:rPr dirty="0" sz="1600" b="1">
                <a:latin typeface="Meiryo UI"/>
                <a:cs typeface="Meiryo UI"/>
              </a:rPr>
              <a:t>に</a:t>
            </a:r>
            <a:r>
              <a:rPr dirty="0" sz="1600" spc="-15" b="1">
                <a:latin typeface="Meiryo UI"/>
                <a:cs typeface="Meiryo UI"/>
              </a:rPr>
              <a:t>つ</a:t>
            </a:r>
            <a:r>
              <a:rPr dirty="0" sz="1600" spc="-5" b="1">
                <a:latin typeface="Meiryo UI"/>
                <a:cs typeface="Meiryo UI"/>
              </a:rPr>
              <a:t>く</a:t>
            </a:r>
            <a:r>
              <a:rPr dirty="0" sz="1600" spc="-10" b="1">
                <a:latin typeface="Meiryo UI"/>
                <a:cs typeface="Meiryo UI"/>
              </a:rPr>
              <a:t>り</a:t>
            </a:r>
            <a:r>
              <a:rPr dirty="0" sz="1600" spc="-5" b="1">
                <a:latin typeface="Meiryo UI"/>
                <a:cs typeface="Meiryo UI"/>
              </a:rPr>
              <a:t>あ</a:t>
            </a:r>
            <a:r>
              <a:rPr dirty="0" sz="1600" b="1">
                <a:latin typeface="Meiryo UI"/>
                <a:cs typeface="Meiryo UI"/>
              </a:rPr>
              <a:t>げ、</a:t>
            </a:r>
            <a:r>
              <a:rPr dirty="0" sz="1600" spc="-5" b="1">
                <a:latin typeface="Meiryo UI"/>
                <a:cs typeface="Meiryo UI"/>
              </a:rPr>
              <a:t>自律的</a:t>
            </a:r>
            <a:r>
              <a:rPr dirty="0" sz="1600" spc="10" b="1">
                <a:latin typeface="Meiryo UI"/>
                <a:cs typeface="Meiryo UI"/>
              </a:rPr>
              <a:t>な</a:t>
            </a:r>
            <a:r>
              <a:rPr dirty="0" sz="1600" spc="-10" b="1">
                <a:latin typeface="Meiryo UI"/>
                <a:cs typeface="Meiryo UI"/>
              </a:rPr>
              <a:t>キ</a:t>
            </a:r>
            <a:r>
              <a:rPr dirty="0" sz="1600" spc="-5" b="1">
                <a:latin typeface="Meiryo UI"/>
                <a:cs typeface="Meiryo UI"/>
              </a:rPr>
              <a:t>ャ</a:t>
            </a:r>
            <a:r>
              <a:rPr dirty="0" sz="1600" spc="-10" b="1">
                <a:latin typeface="Meiryo UI"/>
                <a:cs typeface="Meiryo UI"/>
              </a:rPr>
              <a:t>リ</a:t>
            </a:r>
            <a:r>
              <a:rPr dirty="0" sz="1600" spc="10" b="1">
                <a:latin typeface="Meiryo UI"/>
                <a:cs typeface="Meiryo UI"/>
              </a:rPr>
              <a:t>ア</a:t>
            </a:r>
            <a:r>
              <a:rPr dirty="0" sz="1600" spc="-5" b="1">
                <a:latin typeface="Meiryo UI"/>
                <a:cs typeface="Meiryo UI"/>
              </a:rPr>
              <a:t>構築</a:t>
            </a:r>
            <a:r>
              <a:rPr dirty="0" sz="1600" b="1">
                <a:latin typeface="Meiryo UI"/>
                <a:cs typeface="Meiryo UI"/>
              </a:rPr>
              <a:t>を</a:t>
            </a:r>
            <a:r>
              <a:rPr dirty="0" sz="1600" spc="-5" b="1">
                <a:latin typeface="Meiryo UI"/>
                <a:cs typeface="Meiryo UI"/>
              </a:rPr>
              <a:t>支援</a:t>
            </a:r>
            <a:r>
              <a:rPr dirty="0" sz="1600" spc="5" b="1">
                <a:latin typeface="Meiryo UI"/>
                <a:cs typeface="Meiryo UI"/>
              </a:rPr>
              <a:t>（</a:t>
            </a:r>
            <a:r>
              <a:rPr dirty="0" sz="1600" spc="-5" b="1">
                <a:latin typeface="Meiryo UI"/>
                <a:cs typeface="Meiryo UI"/>
              </a:rPr>
              <a:t>製造</a:t>
            </a:r>
            <a:r>
              <a:rPr dirty="0" sz="1600" spc="5" b="1">
                <a:latin typeface="Meiryo UI"/>
                <a:cs typeface="Meiryo UI"/>
              </a:rPr>
              <a:t>業</a:t>
            </a:r>
            <a:r>
              <a:rPr dirty="0" sz="1600" spc="-5" b="1">
                <a:latin typeface="Meiryo UI"/>
                <a:cs typeface="Meiryo UI"/>
              </a:rPr>
              <a:t>）</a:t>
            </a:r>
            <a:endParaRPr sz="1600">
              <a:latin typeface="Meiryo UI"/>
              <a:cs typeface="Meiryo UI"/>
            </a:endParaRPr>
          </a:p>
          <a:p>
            <a:pPr marL="355600" indent="-343535">
              <a:lnSpc>
                <a:spcPct val="100000"/>
              </a:lnSpc>
              <a:spcBef>
                <a:spcPts val="600"/>
              </a:spcBef>
              <a:buFont typeface="Wingdings"/>
              <a:buChar char=""/>
              <a:tabLst>
                <a:tab pos="354965" algn="l"/>
                <a:tab pos="356235" algn="l"/>
              </a:tabLst>
            </a:pPr>
            <a:r>
              <a:rPr dirty="0" sz="1600" spc="-5" b="1">
                <a:latin typeface="Meiryo UI"/>
                <a:cs typeface="Meiryo UI"/>
              </a:rPr>
              <a:t>毎月第3水曜日</a:t>
            </a:r>
            <a:r>
              <a:rPr dirty="0" sz="1600" spc="-10" b="1">
                <a:latin typeface="Meiryo UI"/>
                <a:cs typeface="Meiryo UI"/>
              </a:rPr>
              <a:t>を</a:t>
            </a:r>
            <a:r>
              <a:rPr dirty="0" sz="1600" b="1">
                <a:latin typeface="Meiryo UI"/>
                <a:cs typeface="Meiryo UI"/>
              </a:rPr>
              <a:t>「</a:t>
            </a:r>
            <a:r>
              <a:rPr dirty="0" sz="1600" spc="-10" b="1">
                <a:latin typeface="Meiryo UI"/>
                <a:cs typeface="Meiryo UI"/>
              </a:rPr>
              <a:t>ラーニングD</a:t>
            </a:r>
            <a:r>
              <a:rPr dirty="0" sz="1600" spc="-15" b="1">
                <a:latin typeface="Meiryo UI"/>
                <a:cs typeface="Meiryo UI"/>
              </a:rPr>
              <a:t>a</a:t>
            </a:r>
            <a:r>
              <a:rPr dirty="0" sz="1600" spc="-5" b="1">
                <a:latin typeface="Meiryo UI"/>
                <a:cs typeface="Meiryo UI"/>
              </a:rPr>
              <a:t>y</a:t>
            </a:r>
            <a:r>
              <a:rPr dirty="0" sz="1600" spc="10" b="1">
                <a:latin typeface="Meiryo UI"/>
                <a:cs typeface="Meiryo UI"/>
              </a:rPr>
              <a:t>」</a:t>
            </a:r>
            <a:r>
              <a:rPr dirty="0" sz="1600" spc="-10" b="1">
                <a:latin typeface="Meiryo UI"/>
                <a:cs typeface="Meiryo UI"/>
              </a:rPr>
              <a:t>とし</a:t>
            </a:r>
            <a:r>
              <a:rPr dirty="0" sz="1600" spc="5" b="1">
                <a:latin typeface="Meiryo UI"/>
                <a:cs typeface="Meiryo UI"/>
              </a:rPr>
              <a:t>て</a:t>
            </a:r>
            <a:r>
              <a:rPr dirty="0" sz="1600" spc="-10" b="1">
                <a:latin typeface="Meiryo UI"/>
                <a:cs typeface="Meiryo UI"/>
              </a:rPr>
              <a:t>、</a:t>
            </a:r>
            <a:r>
              <a:rPr dirty="0" sz="1600" spc="-5" b="1">
                <a:latin typeface="Meiryo UI"/>
                <a:cs typeface="Meiryo UI"/>
              </a:rPr>
              <a:t>会</a:t>
            </a:r>
            <a:r>
              <a:rPr dirty="0" sz="1600" spc="5" b="1">
                <a:latin typeface="Meiryo UI"/>
                <a:cs typeface="Meiryo UI"/>
              </a:rPr>
              <a:t>議</a:t>
            </a:r>
            <a:r>
              <a:rPr dirty="0" sz="1600" spc="-5" b="1">
                <a:latin typeface="Meiryo UI"/>
                <a:cs typeface="Meiryo UI"/>
              </a:rPr>
              <a:t>や外</a:t>
            </a:r>
            <a:r>
              <a:rPr dirty="0" sz="1600" spc="5" b="1">
                <a:latin typeface="Meiryo UI"/>
                <a:cs typeface="Meiryo UI"/>
              </a:rPr>
              <a:t>部</a:t>
            </a:r>
            <a:r>
              <a:rPr dirty="0" sz="1600" spc="-5" b="1">
                <a:latin typeface="Meiryo UI"/>
                <a:cs typeface="Meiryo UI"/>
              </a:rPr>
              <a:t>ア</a:t>
            </a:r>
            <a:r>
              <a:rPr dirty="0" sz="1600" spc="5" b="1">
                <a:latin typeface="Meiryo UI"/>
                <a:cs typeface="Meiryo UI"/>
              </a:rPr>
              <a:t>ポ</a:t>
            </a:r>
            <a:r>
              <a:rPr dirty="0" sz="1600" spc="-10" b="1">
                <a:latin typeface="Meiryo UI"/>
                <a:cs typeface="Meiryo UI"/>
              </a:rPr>
              <a:t>イント</a:t>
            </a:r>
            <a:r>
              <a:rPr dirty="0" sz="1600" spc="-5" b="1">
                <a:latin typeface="Meiryo UI"/>
                <a:cs typeface="Meiryo UI"/>
              </a:rPr>
              <a:t>等</a:t>
            </a:r>
            <a:r>
              <a:rPr dirty="0" sz="1600" b="1">
                <a:latin typeface="Meiryo UI"/>
                <a:cs typeface="Meiryo UI"/>
              </a:rPr>
              <a:t>を</a:t>
            </a:r>
            <a:r>
              <a:rPr dirty="0" sz="1600" spc="-5" b="1">
                <a:latin typeface="Meiryo UI"/>
                <a:cs typeface="Meiryo UI"/>
              </a:rPr>
              <a:t>入</a:t>
            </a:r>
            <a:r>
              <a:rPr dirty="0" sz="1600" spc="-10" b="1">
                <a:latin typeface="Meiryo UI"/>
                <a:cs typeface="Meiryo UI"/>
              </a:rPr>
              <a:t>れ</a:t>
            </a:r>
            <a:r>
              <a:rPr dirty="0" sz="1600" spc="-5" b="1">
                <a:latin typeface="Meiryo UI"/>
                <a:cs typeface="Meiryo UI"/>
              </a:rPr>
              <a:t>ず</a:t>
            </a:r>
            <a:r>
              <a:rPr dirty="0" sz="1600" b="1">
                <a:latin typeface="Meiryo UI"/>
                <a:cs typeface="Meiryo UI"/>
              </a:rPr>
              <a:t>に</a:t>
            </a:r>
            <a:r>
              <a:rPr dirty="0" sz="1600" spc="-5" b="1">
                <a:latin typeface="Meiryo UI"/>
                <a:cs typeface="Meiryo UI"/>
              </a:rPr>
              <a:t>社員</a:t>
            </a:r>
            <a:r>
              <a:rPr dirty="0" sz="1600" spc="5" b="1">
                <a:latin typeface="Meiryo UI"/>
                <a:cs typeface="Meiryo UI"/>
              </a:rPr>
              <a:t>個人</a:t>
            </a:r>
            <a:r>
              <a:rPr dirty="0" sz="1600" spc="-10" b="1">
                <a:latin typeface="Meiryo UI"/>
                <a:cs typeface="Meiryo UI"/>
              </a:rPr>
              <a:t>が</a:t>
            </a:r>
            <a:r>
              <a:rPr dirty="0" sz="1600" spc="-5" b="1">
                <a:latin typeface="Meiryo UI"/>
                <a:cs typeface="Meiryo UI"/>
              </a:rPr>
              <a:t>自ら</a:t>
            </a:r>
            <a:r>
              <a:rPr dirty="0" sz="1600" spc="5" b="1">
                <a:latin typeface="Meiryo UI"/>
                <a:cs typeface="Meiryo UI"/>
              </a:rPr>
              <a:t>選</a:t>
            </a:r>
            <a:r>
              <a:rPr dirty="0" sz="1600" spc="-5" b="1">
                <a:latin typeface="Meiryo UI"/>
                <a:cs typeface="Meiryo UI"/>
              </a:rPr>
              <a:t>択</a:t>
            </a:r>
            <a:r>
              <a:rPr dirty="0" sz="1600" spc="-10" b="1">
                <a:latin typeface="Meiryo UI"/>
                <a:cs typeface="Meiryo UI"/>
              </a:rPr>
              <a:t>し</a:t>
            </a:r>
            <a:r>
              <a:rPr dirty="0" sz="1600" spc="-5" b="1">
                <a:latin typeface="Meiryo UI"/>
                <a:cs typeface="Meiryo UI"/>
              </a:rPr>
              <a:t>た</a:t>
            </a:r>
            <a:r>
              <a:rPr dirty="0" sz="1600" b="1">
                <a:latin typeface="Meiryo UI"/>
                <a:cs typeface="Meiryo UI"/>
              </a:rPr>
              <a:t>テ</a:t>
            </a:r>
            <a:r>
              <a:rPr dirty="0" sz="1600" spc="-5" b="1">
                <a:latin typeface="Meiryo UI"/>
                <a:cs typeface="Meiryo UI"/>
              </a:rPr>
              <a:t>ー</a:t>
            </a:r>
            <a:endParaRPr sz="1600">
              <a:latin typeface="Meiryo UI"/>
              <a:cs typeface="Meiryo U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2901" y="6149018"/>
            <a:ext cx="7849870" cy="28321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1600" spc="-10" b="1">
                <a:latin typeface="Meiryo UI"/>
                <a:cs typeface="Meiryo UI"/>
              </a:rPr>
              <a:t>マに</a:t>
            </a:r>
            <a:r>
              <a:rPr dirty="0" sz="1600" spc="-5" b="1">
                <a:latin typeface="Meiryo UI"/>
                <a:cs typeface="Meiryo UI"/>
              </a:rPr>
              <a:t>関する学び</a:t>
            </a:r>
            <a:r>
              <a:rPr dirty="0" sz="1600" spc="-10" b="1">
                <a:latin typeface="Meiryo UI"/>
                <a:cs typeface="Meiryo UI"/>
              </a:rPr>
              <a:t>の時間に</a:t>
            </a:r>
            <a:r>
              <a:rPr dirty="0" sz="1600" spc="-5" b="1">
                <a:latin typeface="Meiryo UI"/>
                <a:cs typeface="Meiryo UI"/>
              </a:rPr>
              <a:t>充</a:t>
            </a:r>
            <a:r>
              <a:rPr dirty="0" sz="1600" spc="-10" b="1">
                <a:latin typeface="Meiryo UI"/>
                <a:cs typeface="Meiryo UI"/>
              </a:rPr>
              <a:t>て</a:t>
            </a:r>
            <a:r>
              <a:rPr dirty="0" sz="1600" spc="-5" b="1">
                <a:latin typeface="Meiryo UI"/>
                <a:cs typeface="Meiryo UI"/>
              </a:rPr>
              <a:t>る仕組</a:t>
            </a:r>
            <a:r>
              <a:rPr dirty="0" sz="1600" spc="5" b="1">
                <a:latin typeface="Meiryo UI"/>
                <a:cs typeface="Meiryo UI"/>
              </a:rPr>
              <a:t>み</a:t>
            </a:r>
            <a:r>
              <a:rPr dirty="0" sz="1600" spc="-10" b="1">
                <a:latin typeface="Meiryo UI"/>
                <a:cs typeface="Meiryo UI"/>
              </a:rPr>
              <a:t>を</a:t>
            </a:r>
            <a:r>
              <a:rPr dirty="0" sz="1600" spc="-5" b="1">
                <a:latin typeface="Meiryo UI"/>
                <a:cs typeface="Meiryo UI"/>
              </a:rPr>
              <a:t>整備</a:t>
            </a:r>
            <a:r>
              <a:rPr dirty="0" sz="1600" spc="5" b="1">
                <a:latin typeface="Meiryo UI"/>
                <a:cs typeface="Meiryo UI"/>
              </a:rPr>
              <a:t>し</a:t>
            </a:r>
            <a:r>
              <a:rPr dirty="0" sz="1600" spc="-10" b="1">
                <a:latin typeface="Meiryo UI"/>
                <a:cs typeface="Meiryo UI"/>
              </a:rPr>
              <a:t>、</a:t>
            </a:r>
            <a:r>
              <a:rPr dirty="0" sz="1600" b="1">
                <a:latin typeface="Meiryo UI"/>
                <a:cs typeface="Meiryo UI"/>
              </a:rPr>
              <a:t>ラ</a:t>
            </a:r>
            <a:r>
              <a:rPr dirty="0" sz="1600" spc="-10" b="1">
                <a:latin typeface="Meiryo UI"/>
                <a:cs typeface="Meiryo UI"/>
              </a:rPr>
              <a:t>ーニ</a:t>
            </a:r>
            <a:r>
              <a:rPr dirty="0" sz="1600" b="1">
                <a:latin typeface="Meiryo UI"/>
                <a:cs typeface="Meiryo UI"/>
              </a:rPr>
              <a:t>ン</a:t>
            </a:r>
            <a:r>
              <a:rPr dirty="0" sz="1600" spc="-10" b="1">
                <a:latin typeface="Meiryo UI"/>
                <a:cs typeface="Meiryo UI"/>
              </a:rPr>
              <a:t>グカ</a:t>
            </a:r>
            <a:r>
              <a:rPr dirty="0" sz="1600" b="1">
                <a:latin typeface="Meiryo UI"/>
                <a:cs typeface="Meiryo UI"/>
              </a:rPr>
              <a:t>ル</a:t>
            </a:r>
            <a:r>
              <a:rPr dirty="0" sz="1600" spc="-5" b="1">
                <a:latin typeface="Meiryo UI"/>
                <a:cs typeface="Meiryo UI"/>
              </a:rPr>
              <a:t>チャ</a:t>
            </a:r>
            <a:r>
              <a:rPr dirty="0" sz="1600" spc="-10" b="1">
                <a:latin typeface="Meiryo UI"/>
                <a:cs typeface="Meiryo UI"/>
              </a:rPr>
              <a:t>ー</a:t>
            </a:r>
            <a:r>
              <a:rPr dirty="0" sz="1600" b="1">
                <a:latin typeface="Meiryo UI"/>
                <a:cs typeface="Meiryo UI"/>
              </a:rPr>
              <a:t>を</a:t>
            </a:r>
            <a:r>
              <a:rPr dirty="0" sz="1600" spc="-5" b="1">
                <a:latin typeface="Meiryo UI"/>
                <a:cs typeface="Meiryo UI"/>
              </a:rPr>
              <a:t>組織</a:t>
            </a:r>
            <a:r>
              <a:rPr dirty="0" sz="1600" spc="5" b="1">
                <a:latin typeface="Meiryo UI"/>
                <a:cs typeface="Meiryo UI"/>
              </a:rPr>
              <a:t>全</a:t>
            </a:r>
            <a:r>
              <a:rPr dirty="0" sz="1600" spc="-5" b="1">
                <a:latin typeface="Meiryo UI"/>
                <a:cs typeface="Meiryo UI"/>
              </a:rPr>
              <a:t>体</a:t>
            </a:r>
            <a:r>
              <a:rPr dirty="0" sz="1600" spc="-10" b="1">
                <a:latin typeface="Meiryo UI"/>
                <a:cs typeface="Meiryo UI"/>
              </a:rPr>
              <a:t>に</a:t>
            </a:r>
            <a:r>
              <a:rPr dirty="0" sz="1600" spc="5" b="1">
                <a:latin typeface="Meiryo UI"/>
                <a:cs typeface="Meiryo UI"/>
              </a:rPr>
              <a:t>浸</a:t>
            </a:r>
            <a:r>
              <a:rPr dirty="0" sz="1600" spc="-5" b="1">
                <a:latin typeface="Meiryo UI"/>
                <a:cs typeface="Meiryo UI"/>
              </a:rPr>
              <a:t>透（I</a:t>
            </a:r>
            <a:r>
              <a:rPr dirty="0" sz="1600" spc="10" b="1">
                <a:latin typeface="Meiryo UI"/>
                <a:cs typeface="Meiryo UI"/>
              </a:rPr>
              <a:t>T</a:t>
            </a:r>
            <a:r>
              <a:rPr dirty="0" sz="1600" spc="-5" b="1">
                <a:latin typeface="Meiryo UI"/>
                <a:cs typeface="Meiryo UI"/>
              </a:rPr>
              <a:t>）</a:t>
            </a:r>
            <a:endParaRPr sz="1600">
              <a:latin typeface="Meiryo UI"/>
              <a:cs typeface="Meiryo U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349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r>
              <a:rPr dirty="0"/>
              <a:t>22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3733" y="98869"/>
            <a:ext cx="9629140" cy="824865"/>
            <a:chOff x="153733" y="98869"/>
            <a:chExt cx="9629140" cy="824865"/>
          </a:xfrm>
        </p:grpSpPr>
        <p:sp>
          <p:nvSpPr>
            <p:cNvPr id="3" name="object 3"/>
            <p:cNvSpPr/>
            <p:nvPr/>
          </p:nvSpPr>
          <p:spPr>
            <a:xfrm>
              <a:off x="158495" y="103631"/>
              <a:ext cx="9619615" cy="815340"/>
            </a:xfrm>
            <a:custGeom>
              <a:avLst/>
              <a:gdLst/>
              <a:ahLst/>
              <a:cxnLst/>
              <a:rect l="l" t="t" r="r" b="b"/>
              <a:pathLst>
                <a:path w="9619615" h="815340">
                  <a:moveTo>
                    <a:pt x="9619488" y="0"/>
                  </a:moveTo>
                  <a:lnTo>
                    <a:pt x="0" y="0"/>
                  </a:lnTo>
                  <a:lnTo>
                    <a:pt x="0" y="815339"/>
                  </a:lnTo>
                  <a:lnTo>
                    <a:pt x="9619488" y="815339"/>
                  </a:lnTo>
                  <a:lnTo>
                    <a:pt x="9619488" y="0"/>
                  </a:lnTo>
                  <a:close/>
                </a:path>
              </a:pathLst>
            </a:custGeom>
            <a:solidFill>
              <a:srgbClr val="002C7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58495" y="103631"/>
              <a:ext cx="9619615" cy="815340"/>
            </a:xfrm>
            <a:custGeom>
              <a:avLst/>
              <a:gdLst/>
              <a:ahLst/>
              <a:cxnLst/>
              <a:rect l="l" t="t" r="r" b="b"/>
              <a:pathLst>
                <a:path w="9619615" h="815340">
                  <a:moveTo>
                    <a:pt x="0" y="0"/>
                  </a:moveTo>
                  <a:lnTo>
                    <a:pt x="9619488" y="0"/>
                  </a:lnTo>
                  <a:lnTo>
                    <a:pt x="9619488" y="815339"/>
                  </a:lnTo>
                  <a:lnTo>
                    <a:pt x="0" y="815339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6863" y="136951"/>
            <a:ext cx="922972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</a:rPr>
              <a:t>方策⑤：個</a:t>
            </a:r>
            <a:r>
              <a:rPr dirty="0" sz="2400" spc="-5">
                <a:solidFill>
                  <a:srgbClr val="FFFFFF"/>
                </a:solidFill>
              </a:rPr>
              <a:t>の</a:t>
            </a:r>
            <a:r>
              <a:rPr dirty="0" sz="2400">
                <a:solidFill>
                  <a:srgbClr val="FFFFFF"/>
                </a:solidFill>
              </a:rPr>
              <a:t>ニ</a:t>
            </a:r>
            <a:r>
              <a:rPr dirty="0" sz="2400" spc="-5">
                <a:solidFill>
                  <a:srgbClr val="FFFFFF"/>
                </a:solidFill>
              </a:rPr>
              <a:t>ーズ</a:t>
            </a:r>
            <a:r>
              <a:rPr dirty="0" sz="2400">
                <a:solidFill>
                  <a:srgbClr val="FFFFFF"/>
                </a:solidFill>
              </a:rPr>
              <a:t>に応</a:t>
            </a:r>
            <a:r>
              <a:rPr dirty="0" sz="2400" spc="-5">
                <a:solidFill>
                  <a:srgbClr val="FFFFFF"/>
                </a:solidFill>
              </a:rPr>
              <a:t>え</a:t>
            </a:r>
            <a:r>
              <a:rPr dirty="0" sz="2400">
                <a:solidFill>
                  <a:srgbClr val="FFFFFF"/>
                </a:solidFill>
              </a:rPr>
              <a:t>、経営競争力強化を実行する人事部門</a:t>
            </a:r>
            <a:r>
              <a:rPr dirty="0" sz="2400" spc="-5">
                <a:solidFill>
                  <a:srgbClr val="FFFFFF"/>
                </a:solidFill>
              </a:rPr>
              <a:t>の</a:t>
            </a:r>
            <a:r>
              <a:rPr dirty="0" sz="2400">
                <a:solidFill>
                  <a:srgbClr val="FFFFFF"/>
                </a:solidFill>
              </a:rPr>
              <a:t>構築</a:t>
            </a:r>
            <a:endParaRPr sz="2400"/>
          </a:p>
        </p:txBody>
      </p:sp>
      <p:grpSp>
        <p:nvGrpSpPr>
          <p:cNvPr id="6" name="object 6"/>
          <p:cNvGrpSpPr/>
          <p:nvPr/>
        </p:nvGrpSpPr>
        <p:grpSpPr>
          <a:xfrm>
            <a:off x="153923" y="917447"/>
            <a:ext cx="9629140" cy="1435735"/>
            <a:chOff x="153923" y="917447"/>
            <a:chExt cx="9629140" cy="1435735"/>
          </a:xfrm>
        </p:grpSpPr>
        <p:sp>
          <p:nvSpPr>
            <p:cNvPr id="7" name="object 7"/>
            <p:cNvSpPr/>
            <p:nvPr/>
          </p:nvSpPr>
          <p:spPr>
            <a:xfrm>
              <a:off x="158495" y="922019"/>
              <a:ext cx="9619615" cy="1426845"/>
            </a:xfrm>
            <a:custGeom>
              <a:avLst/>
              <a:gdLst/>
              <a:ahLst/>
              <a:cxnLst/>
              <a:rect l="l" t="t" r="r" b="b"/>
              <a:pathLst>
                <a:path w="9619615" h="1426845">
                  <a:moveTo>
                    <a:pt x="9619488" y="0"/>
                  </a:moveTo>
                  <a:lnTo>
                    <a:pt x="0" y="0"/>
                  </a:lnTo>
                  <a:lnTo>
                    <a:pt x="0" y="1426464"/>
                  </a:lnTo>
                  <a:lnTo>
                    <a:pt x="9619488" y="1426464"/>
                  </a:lnTo>
                  <a:lnTo>
                    <a:pt x="9619488" y="0"/>
                  </a:lnTo>
                  <a:close/>
                </a:path>
              </a:pathLst>
            </a:custGeom>
            <a:solidFill>
              <a:srgbClr val="A6E2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58495" y="922019"/>
              <a:ext cx="9619615" cy="1426845"/>
            </a:xfrm>
            <a:custGeom>
              <a:avLst/>
              <a:gdLst/>
              <a:ahLst/>
              <a:cxnLst/>
              <a:rect l="l" t="t" r="r" b="b"/>
              <a:pathLst>
                <a:path w="9619615" h="1426845">
                  <a:moveTo>
                    <a:pt x="0" y="0"/>
                  </a:moveTo>
                  <a:lnTo>
                    <a:pt x="9619488" y="0"/>
                  </a:lnTo>
                  <a:lnTo>
                    <a:pt x="9619488" y="1426464"/>
                  </a:lnTo>
                  <a:lnTo>
                    <a:pt x="0" y="1426464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/>
          <p:nvPr/>
        </p:nvSpPr>
        <p:spPr>
          <a:xfrm>
            <a:off x="158495" y="5292852"/>
            <a:ext cx="9619615" cy="1313815"/>
          </a:xfrm>
          <a:custGeom>
            <a:avLst/>
            <a:gdLst/>
            <a:ahLst/>
            <a:cxnLst/>
            <a:rect l="l" t="t" r="r" b="b"/>
            <a:pathLst>
              <a:path w="9619615" h="1313815">
                <a:moveTo>
                  <a:pt x="9619488" y="0"/>
                </a:moveTo>
                <a:lnTo>
                  <a:pt x="0" y="0"/>
                </a:lnTo>
                <a:lnTo>
                  <a:pt x="0" y="1313688"/>
                </a:lnTo>
                <a:lnTo>
                  <a:pt x="9619488" y="1313688"/>
                </a:lnTo>
                <a:lnTo>
                  <a:pt x="9619488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19743" y="981091"/>
            <a:ext cx="9281160" cy="54489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49250" marR="290830" indent="-337185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Meiryo UI"/>
                <a:cs typeface="Meiryo UI"/>
              </a:rPr>
              <a:t>☑</a:t>
            </a:r>
            <a:r>
              <a:rPr dirty="0" sz="2000" spc="30" b="1">
                <a:latin typeface="Meiryo UI"/>
                <a:cs typeface="Meiryo UI"/>
              </a:rPr>
              <a:t> </a:t>
            </a:r>
            <a:r>
              <a:rPr dirty="0" sz="2000" b="1">
                <a:latin typeface="Meiryo UI"/>
                <a:cs typeface="Meiryo UI"/>
              </a:rPr>
              <a:t>経営課題</a:t>
            </a:r>
            <a:r>
              <a:rPr dirty="0" sz="2000" spc="-5" b="1">
                <a:latin typeface="Meiryo UI"/>
                <a:cs typeface="Meiryo UI"/>
              </a:rPr>
              <a:t>と</a:t>
            </a:r>
            <a:r>
              <a:rPr dirty="0" sz="2000" b="1">
                <a:latin typeface="Meiryo UI"/>
                <a:cs typeface="Meiryo UI"/>
              </a:rPr>
              <a:t>人材課題</a:t>
            </a:r>
            <a:r>
              <a:rPr dirty="0" sz="2000" spc="-5" b="1">
                <a:latin typeface="Meiryo UI"/>
                <a:cs typeface="Meiryo UI"/>
              </a:rPr>
              <a:t>が</a:t>
            </a:r>
            <a:r>
              <a:rPr dirty="0" sz="2000" b="1">
                <a:latin typeface="Meiryo UI"/>
                <a:cs typeface="Meiryo UI"/>
              </a:rPr>
              <a:t>表裏一体</a:t>
            </a:r>
            <a:r>
              <a:rPr dirty="0" sz="2000" spc="-5" b="1">
                <a:latin typeface="Meiryo UI"/>
                <a:cs typeface="Meiryo UI"/>
              </a:rPr>
              <a:t>となる</a:t>
            </a:r>
            <a:r>
              <a:rPr dirty="0" sz="2000" b="1">
                <a:latin typeface="Meiryo UI"/>
                <a:cs typeface="Meiryo UI"/>
              </a:rPr>
              <a:t>中、人事</a:t>
            </a:r>
            <a:r>
              <a:rPr dirty="0" sz="2000" spc="-15" b="1">
                <a:latin typeface="Meiryo UI"/>
                <a:cs typeface="Meiryo UI"/>
              </a:rPr>
              <a:t>部</a:t>
            </a:r>
            <a:r>
              <a:rPr dirty="0" sz="2000" b="1">
                <a:latin typeface="Meiryo UI"/>
                <a:cs typeface="Meiryo UI"/>
              </a:rPr>
              <a:t>門は経</a:t>
            </a:r>
            <a:r>
              <a:rPr dirty="0" sz="2000" spc="-15" b="1">
                <a:latin typeface="Meiryo UI"/>
                <a:cs typeface="Meiryo UI"/>
              </a:rPr>
              <a:t>営</a:t>
            </a:r>
            <a:r>
              <a:rPr dirty="0" sz="2000" b="1">
                <a:latin typeface="Meiryo UI"/>
                <a:cs typeface="Meiryo UI"/>
              </a:rPr>
              <a:t>競争</a:t>
            </a:r>
            <a:r>
              <a:rPr dirty="0" sz="2000" spc="-15" b="1">
                <a:latin typeface="Meiryo UI"/>
                <a:cs typeface="Meiryo UI"/>
              </a:rPr>
              <a:t>力</a:t>
            </a:r>
            <a:r>
              <a:rPr dirty="0" sz="2000" b="1">
                <a:latin typeface="Meiryo UI"/>
                <a:cs typeface="Meiryo UI"/>
              </a:rPr>
              <a:t>強化</a:t>
            </a:r>
            <a:r>
              <a:rPr dirty="0" sz="2000" spc="-15" b="1">
                <a:latin typeface="Meiryo UI"/>
                <a:cs typeface="Meiryo UI"/>
              </a:rPr>
              <a:t>を</a:t>
            </a:r>
            <a:r>
              <a:rPr dirty="0" sz="2000" b="1">
                <a:latin typeface="Meiryo UI"/>
                <a:cs typeface="Meiryo UI"/>
              </a:rPr>
              <a:t>実</a:t>
            </a:r>
            <a:r>
              <a:rPr dirty="0" sz="2000" spc="-15" b="1">
                <a:latin typeface="Meiryo UI"/>
                <a:cs typeface="Meiryo UI"/>
              </a:rPr>
              <a:t>現</a:t>
            </a:r>
            <a:r>
              <a:rPr dirty="0" sz="2000" spc="-5" b="1">
                <a:latin typeface="Meiryo UI"/>
                <a:cs typeface="Meiryo UI"/>
              </a:rPr>
              <a:t>する </a:t>
            </a:r>
            <a:r>
              <a:rPr dirty="0" sz="2000" b="1">
                <a:latin typeface="Meiryo UI"/>
                <a:cs typeface="Meiryo UI"/>
              </a:rPr>
              <a:t>能動的</a:t>
            </a:r>
            <a:r>
              <a:rPr dirty="0" sz="2000" spc="-5" b="1">
                <a:latin typeface="Meiryo UI"/>
                <a:cs typeface="Meiryo UI"/>
              </a:rPr>
              <a:t>な</a:t>
            </a:r>
            <a:r>
              <a:rPr dirty="0" sz="2000" b="1">
                <a:latin typeface="Meiryo UI"/>
                <a:cs typeface="Meiryo UI"/>
              </a:rPr>
              <a:t>部門</a:t>
            </a:r>
            <a:r>
              <a:rPr dirty="0" sz="2000" spc="-5" b="1">
                <a:latin typeface="Meiryo UI"/>
                <a:cs typeface="Meiryo UI"/>
              </a:rPr>
              <a:t>として</a:t>
            </a:r>
            <a:r>
              <a:rPr dirty="0" sz="2000" b="1">
                <a:latin typeface="Meiryo UI"/>
                <a:cs typeface="Meiryo UI"/>
              </a:rPr>
              <a:t>、経営</a:t>
            </a:r>
            <a:r>
              <a:rPr dirty="0" sz="2000" spc="-5" b="1">
                <a:latin typeface="Meiryo UI"/>
                <a:cs typeface="Meiryo UI"/>
              </a:rPr>
              <a:t>の</a:t>
            </a:r>
            <a:r>
              <a:rPr dirty="0" sz="2000" b="1">
                <a:latin typeface="Meiryo UI"/>
                <a:cs typeface="Meiryo UI"/>
              </a:rPr>
              <a:t>変革をリ</a:t>
            </a:r>
            <a:r>
              <a:rPr dirty="0" sz="2000" spc="-20" b="1">
                <a:latin typeface="Meiryo UI"/>
                <a:cs typeface="Meiryo UI"/>
              </a:rPr>
              <a:t>ー</a:t>
            </a:r>
            <a:r>
              <a:rPr dirty="0" sz="2000" spc="-5" b="1">
                <a:latin typeface="Meiryo UI"/>
                <a:cs typeface="Meiryo UI"/>
              </a:rPr>
              <a:t>ドする</a:t>
            </a:r>
            <a:r>
              <a:rPr dirty="0" sz="2000" b="1">
                <a:latin typeface="Meiryo UI"/>
                <a:cs typeface="Meiryo UI"/>
              </a:rPr>
              <a:t>役割</a:t>
            </a:r>
            <a:r>
              <a:rPr dirty="0" sz="2000" spc="-15" b="1">
                <a:latin typeface="Meiryo UI"/>
                <a:cs typeface="Meiryo UI"/>
              </a:rPr>
              <a:t>・</a:t>
            </a:r>
            <a:r>
              <a:rPr dirty="0" sz="2000" b="1">
                <a:latin typeface="Meiryo UI"/>
                <a:cs typeface="Meiryo UI"/>
              </a:rPr>
              <a:t>機能</a:t>
            </a:r>
            <a:r>
              <a:rPr dirty="0" sz="2000" spc="-10" b="1">
                <a:latin typeface="Meiryo UI"/>
                <a:cs typeface="Meiryo UI"/>
              </a:rPr>
              <a:t>を</a:t>
            </a:r>
            <a:r>
              <a:rPr dirty="0" sz="2000" b="1">
                <a:latin typeface="Meiryo UI"/>
                <a:cs typeface="Meiryo UI"/>
              </a:rPr>
              <a:t>担</a:t>
            </a:r>
            <a:r>
              <a:rPr dirty="0" sz="2000" spc="-15" b="1">
                <a:latin typeface="Meiryo UI"/>
                <a:cs typeface="Meiryo UI"/>
              </a:rPr>
              <a:t>う</a:t>
            </a:r>
            <a:r>
              <a:rPr dirty="0" sz="2000" spc="-5" b="1">
                <a:latin typeface="Meiryo UI"/>
                <a:cs typeface="Meiryo UI"/>
              </a:rPr>
              <a:t>こ</a:t>
            </a:r>
            <a:r>
              <a:rPr dirty="0" sz="2000" spc="-10" b="1">
                <a:latin typeface="Meiryo UI"/>
                <a:cs typeface="Meiryo UI"/>
              </a:rPr>
              <a:t>と</a:t>
            </a:r>
            <a:r>
              <a:rPr dirty="0" sz="2000" spc="-5" b="1">
                <a:latin typeface="Meiryo UI"/>
                <a:cs typeface="Meiryo UI"/>
              </a:rPr>
              <a:t>がで</a:t>
            </a:r>
            <a:r>
              <a:rPr dirty="0" sz="2000" spc="-10" b="1">
                <a:latin typeface="Meiryo UI"/>
                <a:cs typeface="Meiryo UI"/>
              </a:rPr>
              <a:t>き</a:t>
            </a:r>
            <a:r>
              <a:rPr dirty="0" sz="2000" spc="-5" b="1">
                <a:latin typeface="Meiryo UI"/>
                <a:cs typeface="Meiryo UI"/>
              </a:rPr>
              <a:t>るか</a:t>
            </a:r>
            <a:r>
              <a:rPr dirty="0" sz="2000" b="1">
                <a:latin typeface="Meiryo UI"/>
                <a:cs typeface="Meiryo UI"/>
              </a:rPr>
              <a:t>？</a:t>
            </a:r>
            <a:endParaRPr sz="2000">
              <a:latin typeface="Meiryo UI"/>
              <a:cs typeface="Meiryo UI"/>
            </a:endParaRPr>
          </a:p>
          <a:p>
            <a:pPr marL="349250" marR="5080" indent="-337185">
              <a:lnSpc>
                <a:spcPct val="100000"/>
              </a:lnSpc>
              <a:spcBef>
                <a:spcPts val="600"/>
              </a:spcBef>
            </a:pPr>
            <a:r>
              <a:rPr dirty="0" sz="2000" b="1">
                <a:latin typeface="Meiryo UI"/>
                <a:cs typeface="Meiryo UI"/>
              </a:rPr>
              <a:t>☑</a:t>
            </a:r>
            <a:r>
              <a:rPr dirty="0" sz="2000" spc="5" b="1">
                <a:latin typeface="Meiryo UI"/>
                <a:cs typeface="Meiryo UI"/>
              </a:rPr>
              <a:t> </a:t>
            </a:r>
            <a:r>
              <a:rPr dirty="0" sz="2000" b="1">
                <a:latin typeface="Meiryo UI"/>
                <a:cs typeface="Meiryo UI"/>
              </a:rPr>
              <a:t>人事部門は、</a:t>
            </a:r>
            <a:r>
              <a:rPr dirty="0" sz="2000" spc="5" b="1">
                <a:latin typeface="Meiryo UI"/>
                <a:cs typeface="Meiryo UI"/>
              </a:rPr>
              <a:t>「</a:t>
            </a:r>
            <a:r>
              <a:rPr dirty="0" sz="2000" b="1">
                <a:latin typeface="Meiryo UI"/>
                <a:cs typeface="Meiryo UI"/>
              </a:rPr>
              <a:t>勘</a:t>
            </a:r>
            <a:r>
              <a:rPr dirty="0" sz="2000" spc="-5" b="1">
                <a:latin typeface="Meiryo UI"/>
                <a:cs typeface="Meiryo UI"/>
              </a:rPr>
              <a:t>と</a:t>
            </a:r>
            <a:r>
              <a:rPr dirty="0" sz="2000" b="1">
                <a:latin typeface="Meiryo UI"/>
                <a:cs typeface="Meiryo UI"/>
              </a:rPr>
              <a:t>経験</a:t>
            </a:r>
            <a:r>
              <a:rPr dirty="0" sz="2000" spc="-10" b="1">
                <a:latin typeface="Meiryo UI"/>
                <a:cs typeface="Meiryo UI"/>
              </a:rPr>
              <a:t>」</a:t>
            </a:r>
            <a:r>
              <a:rPr dirty="0" sz="2000" b="1">
                <a:latin typeface="Meiryo UI"/>
                <a:cs typeface="Meiryo UI"/>
              </a:rPr>
              <a:t>だけ</a:t>
            </a:r>
            <a:r>
              <a:rPr dirty="0" sz="2000" spc="-15" b="1">
                <a:latin typeface="Meiryo UI"/>
                <a:cs typeface="Meiryo UI"/>
              </a:rPr>
              <a:t>に</a:t>
            </a:r>
            <a:r>
              <a:rPr dirty="0" sz="2000" b="1">
                <a:latin typeface="Meiryo UI"/>
                <a:cs typeface="Meiryo UI"/>
              </a:rPr>
              <a:t>頼</a:t>
            </a:r>
            <a:r>
              <a:rPr dirty="0" sz="2000" spc="-5" b="1">
                <a:latin typeface="Meiryo UI"/>
                <a:cs typeface="Meiryo UI"/>
              </a:rPr>
              <a:t>るので</a:t>
            </a:r>
            <a:r>
              <a:rPr dirty="0" sz="2000" b="1">
                <a:latin typeface="Meiryo UI"/>
                <a:cs typeface="Meiryo UI"/>
              </a:rPr>
              <a:t>は</a:t>
            </a:r>
            <a:r>
              <a:rPr dirty="0" sz="2000" spc="-5" b="1">
                <a:latin typeface="Meiryo UI"/>
                <a:cs typeface="Meiryo UI"/>
              </a:rPr>
              <a:t>な</a:t>
            </a:r>
            <a:r>
              <a:rPr dirty="0" sz="2000" b="1">
                <a:latin typeface="Meiryo UI"/>
                <a:cs typeface="Meiryo UI"/>
              </a:rPr>
              <a:t>く</a:t>
            </a:r>
            <a:r>
              <a:rPr dirty="0" sz="2000" spc="-15" b="1">
                <a:latin typeface="Meiryo UI"/>
                <a:cs typeface="Meiryo UI"/>
              </a:rPr>
              <a:t>、</a:t>
            </a:r>
            <a:r>
              <a:rPr dirty="0" sz="2000" spc="5" b="1">
                <a:latin typeface="Meiryo UI"/>
                <a:cs typeface="Meiryo UI"/>
              </a:rPr>
              <a:t>テ</a:t>
            </a:r>
            <a:r>
              <a:rPr dirty="0" sz="2000" spc="-15" b="1">
                <a:latin typeface="Meiryo UI"/>
                <a:cs typeface="Meiryo UI"/>
              </a:rPr>
              <a:t>ク</a:t>
            </a:r>
            <a:r>
              <a:rPr dirty="0" sz="2000" spc="5" b="1">
                <a:latin typeface="Meiryo UI"/>
                <a:cs typeface="Meiryo UI"/>
              </a:rPr>
              <a:t>ノ</a:t>
            </a:r>
            <a:r>
              <a:rPr dirty="0" sz="2000" spc="-15" b="1">
                <a:latin typeface="Meiryo UI"/>
                <a:cs typeface="Meiryo UI"/>
              </a:rPr>
              <a:t>ロ</a:t>
            </a:r>
            <a:r>
              <a:rPr dirty="0" sz="2000" b="1">
                <a:latin typeface="Meiryo UI"/>
                <a:cs typeface="Meiryo UI"/>
              </a:rPr>
              <a:t>ジ</a:t>
            </a:r>
            <a:r>
              <a:rPr dirty="0" sz="2000" spc="-20" b="1">
                <a:latin typeface="Meiryo UI"/>
                <a:cs typeface="Meiryo UI"/>
              </a:rPr>
              <a:t>ー</a:t>
            </a:r>
            <a:r>
              <a:rPr dirty="0" sz="2000" b="1">
                <a:latin typeface="Meiryo UI"/>
                <a:cs typeface="Meiryo UI"/>
              </a:rPr>
              <a:t>等も</a:t>
            </a:r>
            <a:r>
              <a:rPr dirty="0" sz="2000" spc="-15" b="1">
                <a:latin typeface="Meiryo UI"/>
                <a:cs typeface="Meiryo UI"/>
              </a:rPr>
              <a:t>活</a:t>
            </a:r>
            <a:r>
              <a:rPr dirty="0" sz="2000" b="1">
                <a:latin typeface="Meiryo UI"/>
                <a:cs typeface="Meiryo UI"/>
              </a:rPr>
              <a:t>用</a:t>
            </a:r>
            <a:r>
              <a:rPr dirty="0" sz="2000" spc="-5" b="1">
                <a:latin typeface="Meiryo UI"/>
                <a:cs typeface="Meiryo UI"/>
              </a:rPr>
              <a:t>し</a:t>
            </a:r>
            <a:r>
              <a:rPr dirty="0" sz="2000" spc="-10" b="1">
                <a:latin typeface="Meiryo UI"/>
                <a:cs typeface="Meiryo UI"/>
              </a:rPr>
              <a:t>つつ</a:t>
            </a:r>
            <a:r>
              <a:rPr dirty="0" sz="2000" b="1">
                <a:latin typeface="Meiryo UI"/>
                <a:cs typeface="Meiryo UI"/>
              </a:rPr>
              <a:t>、</a:t>
            </a:r>
            <a:r>
              <a:rPr dirty="0" sz="2000" spc="-5" b="1">
                <a:latin typeface="Meiryo UI"/>
                <a:cs typeface="Meiryo UI"/>
              </a:rPr>
              <a:t>デー</a:t>
            </a:r>
            <a:r>
              <a:rPr dirty="0" sz="2000" spc="-10" b="1">
                <a:latin typeface="Meiryo UI"/>
                <a:cs typeface="Meiryo UI"/>
              </a:rPr>
              <a:t>タ</a:t>
            </a:r>
            <a:r>
              <a:rPr dirty="0" sz="2000" b="1">
                <a:latin typeface="Meiryo UI"/>
                <a:cs typeface="Meiryo UI"/>
              </a:rPr>
              <a:t>に 基</a:t>
            </a:r>
            <a:r>
              <a:rPr dirty="0" sz="2000" spc="-10" b="1">
                <a:latin typeface="Meiryo UI"/>
                <a:cs typeface="Meiryo UI"/>
              </a:rPr>
              <a:t>づ</a:t>
            </a:r>
            <a:r>
              <a:rPr dirty="0" sz="2000" b="1">
                <a:latin typeface="Meiryo UI"/>
                <a:cs typeface="Meiryo UI"/>
              </a:rPr>
              <a:t>く</a:t>
            </a:r>
            <a:r>
              <a:rPr dirty="0" sz="2000" spc="5" b="1">
                <a:latin typeface="Meiryo UI"/>
                <a:cs typeface="Meiryo UI"/>
              </a:rPr>
              <a:t>「</a:t>
            </a:r>
            <a:r>
              <a:rPr dirty="0" sz="2000" b="1">
                <a:latin typeface="Meiryo UI"/>
                <a:cs typeface="Meiryo UI"/>
              </a:rPr>
              <a:t>客観性・</a:t>
            </a:r>
            <a:r>
              <a:rPr dirty="0" sz="2000" spc="-15" b="1">
                <a:latin typeface="Meiryo UI"/>
                <a:cs typeface="Meiryo UI"/>
              </a:rPr>
              <a:t>納</a:t>
            </a:r>
            <a:r>
              <a:rPr dirty="0" sz="2000" b="1">
                <a:latin typeface="Meiryo UI"/>
                <a:cs typeface="Meiryo UI"/>
              </a:rPr>
              <a:t>得性</a:t>
            </a:r>
            <a:r>
              <a:rPr dirty="0" sz="2000" spc="-10" b="1">
                <a:latin typeface="Meiryo UI"/>
                <a:cs typeface="Meiryo UI"/>
              </a:rPr>
              <a:t>」</a:t>
            </a:r>
            <a:r>
              <a:rPr dirty="0" sz="2000" b="1">
                <a:latin typeface="Meiryo UI"/>
                <a:cs typeface="Meiryo UI"/>
              </a:rPr>
              <a:t>を</a:t>
            </a:r>
            <a:r>
              <a:rPr dirty="0" sz="2000" spc="-15" b="1">
                <a:latin typeface="Meiryo UI"/>
                <a:cs typeface="Meiryo UI"/>
              </a:rPr>
              <a:t>持</a:t>
            </a:r>
            <a:r>
              <a:rPr dirty="0" sz="2000" b="1">
                <a:latin typeface="Meiryo UI"/>
                <a:cs typeface="Meiryo UI"/>
              </a:rPr>
              <a:t>っ</a:t>
            </a:r>
            <a:r>
              <a:rPr dirty="0" sz="2000" spc="-5" b="1">
                <a:latin typeface="Meiryo UI"/>
                <a:cs typeface="Meiryo UI"/>
              </a:rPr>
              <a:t>て</a:t>
            </a:r>
            <a:r>
              <a:rPr dirty="0" sz="2000" b="1">
                <a:latin typeface="Meiryo UI"/>
                <a:cs typeface="Meiryo UI"/>
              </a:rPr>
              <a:t>、</a:t>
            </a:r>
            <a:r>
              <a:rPr dirty="0" sz="2000" spc="-15" b="1">
                <a:latin typeface="Meiryo UI"/>
                <a:cs typeface="Meiryo UI"/>
              </a:rPr>
              <a:t>自</a:t>
            </a:r>
            <a:r>
              <a:rPr dirty="0" sz="2000" b="1">
                <a:latin typeface="Meiryo UI"/>
                <a:cs typeface="Meiryo UI"/>
              </a:rPr>
              <a:t>社</a:t>
            </a:r>
            <a:r>
              <a:rPr dirty="0" sz="2000" spc="-5" b="1">
                <a:latin typeface="Meiryo UI"/>
                <a:cs typeface="Meiryo UI"/>
              </a:rPr>
              <a:t>の</a:t>
            </a:r>
            <a:r>
              <a:rPr dirty="0" sz="2000" b="1">
                <a:latin typeface="Meiryo UI"/>
                <a:cs typeface="Meiryo UI"/>
              </a:rPr>
              <a:t>人</a:t>
            </a:r>
            <a:r>
              <a:rPr dirty="0" sz="2000" spc="-15" b="1">
                <a:latin typeface="Meiryo UI"/>
                <a:cs typeface="Meiryo UI"/>
              </a:rPr>
              <a:t>材</a:t>
            </a:r>
            <a:r>
              <a:rPr dirty="0" sz="2000" b="1">
                <a:latin typeface="Meiryo UI"/>
                <a:cs typeface="Meiryo UI"/>
              </a:rPr>
              <a:t>力・</a:t>
            </a:r>
            <a:r>
              <a:rPr dirty="0" sz="2000" spc="-15" b="1">
                <a:latin typeface="Meiryo UI"/>
                <a:cs typeface="Meiryo UI"/>
              </a:rPr>
              <a:t>経</a:t>
            </a:r>
            <a:r>
              <a:rPr dirty="0" sz="2000" b="1">
                <a:latin typeface="Meiryo UI"/>
                <a:cs typeface="Meiryo UI"/>
              </a:rPr>
              <a:t>営力</a:t>
            </a:r>
            <a:r>
              <a:rPr dirty="0" sz="2000" spc="-5" b="1">
                <a:latin typeface="Meiryo UI"/>
                <a:cs typeface="Meiryo UI"/>
              </a:rPr>
              <a:t>の</a:t>
            </a:r>
            <a:r>
              <a:rPr dirty="0" sz="2000" spc="-15" b="1">
                <a:latin typeface="Meiryo UI"/>
                <a:cs typeface="Meiryo UI"/>
              </a:rPr>
              <a:t>強</a:t>
            </a:r>
            <a:r>
              <a:rPr dirty="0" sz="2000" b="1">
                <a:latin typeface="Meiryo UI"/>
                <a:cs typeface="Meiryo UI"/>
              </a:rPr>
              <a:t>化</a:t>
            </a:r>
            <a:r>
              <a:rPr dirty="0" sz="2000" spc="-15" b="1">
                <a:latin typeface="Meiryo UI"/>
                <a:cs typeface="Meiryo UI"/>
              </a:rPr>
              <a:t>に</a:t>
            </a:r>
            <a:r>
              <a:rPr dirty="0" sz="2000" b="1">
                <a:latin typeface="Meiryo UI"/>
                <a:cs typeface="Meiryo UI"/>
              </a:rPr>
              <a:t>貢献で</a:t>
            </a:r>
            <a:r>
              <a:rPr dirty="0" sz="2000" spc="-5" b="1">
                <a:latin typeface="Meiryo UI"/>
                <a:cs typeface="Meiryo UI"/>
              </a:rPr>
              <a:t>きて</a:t>
            </a:r>
            <a:r>
              <a:rPr dirty="0" sz="2000" b="1">
                <a:latin typeface="Meiryo UI"/>
                <a:cs typeface="Meiryo UI"/>
              </a:rPr>
              <a:t>い</a:t>
            </a:r>
            <a:r>
              <a:rPr dirty="0" sz="2000" spc="-5" b="1">
                <a:latin typeface="Meiryo UI"/>
                <a:cs typeface="Meiryo UI"/>
              </a:rPr>
              <a:t>るか</a:t>
            </a:r>
            <a:r>
              <a:rPr dirty="0" sz="2000" b="1">
                <a:latin typeface="Meiryo UI"/>
                <a:cs typeface="Meiryo UI"/>
              </a:rPr>
              <a:t>？</a:t>
            </a:r>
            <a:endParaRPr sz="2000">
              <a:latin typeface="Meiryo UI"/>
              <a:cs typeface="Meiryo UI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dirty="0" sz="1800" b="1">
                <a:latin typeface="Meiryo UI"/>
                <a:cs typeface="Meiryo UI"/>
              </a:rPr>
              <a:t>＜今後目指</a:t>
            </a:r>
            <a:r>
              <a:rPr dirty="0" sz="1800" spc="5" b="1">
                <a:latin typeface="Meiryo UI"/>
                <a:cs typeface="Meiryo UI"/>
              </a:rPr>
              <a:t>す</a:t>
            </a:r>
            <a:r>
              <a:rPr dirty="0" sz="1800" spc="-5" b="1">
                <a:latin typeface="Meiryo UI"/>
                <a:cs typeface="Meiryo UI"/>
              </a:rPr>
              <a:t>べ</a:t>
            </a:r>
            <a:r>
              <a:rPr dirty="0" sz="1800" spc="-10" b="1">
                <a:latin typeface="Meiryo UI"/>
                <a:cs typeface="Meiryo UI"/>
              </a:rPr>
              <a:t>き</a:t>
            </a:r>
            <a:r>
              <a:rPr dirty="0" sz="1800" b="1">
                <a:latin typeface="Meiryo UI"/>
                <a:cs typeface="Meiryo UI"/>
              </a:rPr>
              <a:t>方向性</a:t>
            </a:r>
            <a:r>
              <a:rPr dirty="0" sz="1800" spc="-5" b="1">
                <a:latin typeface="Meiryo UI"/>
                <a:cs typeface="Meiryo UI"/>
              </a:rPr>
              <a:t>と</a:t>
            </a:r>
            <a:r>
              <a:rPr dirty="0" sz="1800" b="1">
                <a:latin typeface="Meiryo UI"/>
                <a:cs typeface="Meiryo UI"/>
              </a:rPr>
              <a:t>具体的なア</a:t>
            </a:r>
            <a:r>
              <a:rPr dirty="0" sz="1800" spc="-5" b="1">
                <a:latin typeface="Meiryo UI"/>
                <a:cs typeface="Meiryo UI"/>
              </a:rPr>
              <a:t>クシ</a:t>
            </a:r>
            <a:r>
              <a:rPr dirty="0" sz="1800" b="1">
                <a:latin typeface="Meiryo UI"/>
                <a:cs typeface="Meiryo UI"/>
              </a:rPr>
              <a:t>ョ</a:t>
            </a:r>
            <a:r>
              <a:rPr dirty="0" sz="1800" spc="-10" b="1">
                <a:latin typeface="Meiryo UI"/>
                <a:cs typeface="Meiryo UI"/>
              </a:rPr>
              <a:t>ン</a:t>
            </a:r>
            <a:r>
              <a:rPr dirty="0" sz="1800" b="1">
                <a:latin typeface="Meiryo UI"/>
                <a:cs typeface="Meiryo UI"/>
              </a:rPr>
              <a:t>＞</a:t>
            </a:r>
            <a:endParaRPr sz="1800">
              <a:latin typeface="Meiryo UI"/>
              <a:cs typeface="Meiryo UI"/>
            </a:endParaRPr>
          </a:p>
          <a:p>
            <a:pPr marL="354965" marR="301625" indent="-354965">
              <a:lnSpc>
                <a:spcPct val="100000"/>
              </a:lnSpc>
              <a:spcBef>
                <a:spcPts val="610"/>
              </a:spcBef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dirty="0" sz="1600" spc="-5" b="1">
                <a:latin typeface="Meiryo UI"/>
                <a:cs typeface="Meiryo UI"/>
              </a:rPr>
              <a:t>従来：新卒主体の人材採用</a:t>
            </a:r>
            <a:r>
              <a:rPr dirty="0" sz="1600" spc="-10" b="1">
                <a:latin typeface="Meiryo UI"/>
                <a:cs typeface="Meiryo UI"/>
              </a:rPr>
              <a:t>、</a:t>
            </a:r>
            <a:r>
              <a:rPr dirty="0" sz="1600" spc="-5" b="1">
                <a:latin typeface="Meiryo UI"/>
                <a:cs typeface="Meiryo UI"/>
              </a:rPr>
              <a:t>長期的な</a:t>
            </a:r>
            <a:r>
              <a:rPr dirty="0" sz="1600" spc="5" b="1">
                <a:latin typeface="Meiryo UI"/>
                <a:cs typeface="Meiryo UI"/>
              </a:rPr>
              <a:t>育</a:t>
            </a:r>
            <a:r>
              <a:rPr dirty="0" sz="1600" spc="-5" b="1">
                <a:latin typeface="Meiryo UI"/>
                <a:cs typeface="Meiryo UI"/>
              </a:rPr>
              <a:t>成</a:t>
            </a:r>
            <a:r>
              <a:rPr dirty="0" sz="1600" b="1">
                <a:latin typeface="Meiryo UI"/>
                <a:cs typeface="Meiryo UI"/>
              </a:rPr>
              <a:t>・</a:t>
            </a:r>
            <a:r>
              <a:rPr dirty="0" sz="1600" spc="-5" b="1">
                <a:latin typeface="Meiryo UI"/>
                <a:cs typeface="Meiryo UI"/>
              </a:rPr>
              <a:t>配</a:t>
            </a:r>
            <a:r>
              <a:rPr dirty="0" sz="1600" spc="5" b="1">
                <a:latin typeface="Meiryo UI"/>
                <a:cs typeface="Meiryo UI"/>
              </a:rPr>
              <a:t>置</a:t>
            </a:r>
            <a:r>
              <a:rPr dirty="0" sz="1600" spc="-10" b="1">
                <a:latin typeface="Meiryo UI"/>
                <a:cs typeface="Meiryo UI"/>
              </a:rPr>
              <a:t>、</a:t>
            </a:r>
            <a:r>
              <a:rPr dirty="0" sz="1600" spc="-5" b="1">
                <a:latin typeface="Meiryo UI"/>
                <a:cs typeface="Meiryo UI"/>
              </a:rPr>
              <a:t>安</a:t>
            </a:r>
            <a:r>
              <a:rPr dirty="0" sz="1600" spc="5" b="1">
                <a:latin typeface="Meiryo UI"/>
                <a:cs typeface="Meiryo UI"/>
              </a:rPr>
              <a:t>定</a:t>
            </a:r>
            <a:r>
              <a:rPr dirty="0" sz="1600" spc="-5" b="1">
                <a:latin typeface="Meiryo UI"/>
                <a:cs typeface="Meiryo UI"/>
              </a:rPr>
              <a:t>的な処遇</a:t>
            </a:r>
            <a:r>
              <a:rPr dirty="0" sz="1600" spc="5" b="1">
                <a:latin typeface="Meiryo UI"/>
                <a:cs typeface="Meiryo UI"/>
              </a:rPr>
              <a:t>決</a:t>
            </a:r>
            <a:r>
              <a:rPr dirty="0" sz="1600" spc="-5" b="1">
                <a:latin typeface="Meiryo UI"/>
                <a:cs typeface="Meiryo UI"/>
              </a:rPr>
              <a:t>定</a:t>
            </a:r>
            <a:r>
              <a:rPr dirty="0" sz="1600" spc="-10" b="1">
                <a:latin typeface="Meiryo UI"/>
                <a:cs typeface="Meiryo UI"/>
              </a:rPr>
              <a:t>を</a:t>
            </a:r>
            <a:r>
              <a:rPr dirty="0" sz="1600" spc="5" b="1">
                <a:latin typeface="Meiryo UI"/>
                <a:cs typeface="Meiryo UI"/>
              </a:rPr>
              <a:t>実</a:t>
            </a:r>
            <a:r>
              <a:rPr dirty="0" sz="1600" spc="-5" b="1">
                <a:latin typeface="Meiryo UI"/>
                <a:cs typeface="Meiryo UI"/>
              </a:rPr>
              <a:t>現</a:t>
            </a:r>
            <a:r>
              <a:rPr dirty="0" sz="1600" spc="5" b="1">
                <a:latin typeface="Meiryo UI"/>
                <a:cs typeface="Meiryo UI"/>
              </a:rPr>
              <a:t>す</a:t>
            </a:r>
            <a:r>
              <a:rPr dirty="0" sz="1600" spc="-5" b="1">
                <a:latin typeface="Meiryo UI"/>
                <a:cs typeface="Meiryo UI"/>
              </a:rPr>
              <a:t>る</a:t>
            </a:r>
            <a:r>
              <a:rPr dirty="0" sz="1600" b="1">
                <a:latin typeface="Meiryo UI"/>
                <a:cs typeface="Meiryo UI"/>
              </a:rPr>
              <a:t>こと</a:t>
            </a:r>
            <a:r>
              <a:rPr dirty="0" sz="1600" spc="-10" b="1">
                <a:latin typeface="Meiryo UI"/>
                <a:cs typeface="Meiryo UI"/>
              </a:rPr>
              <a:t>を</a:t>
            </a:r>
            <a:r>
              <a:rPr dirty="0" sz="1600" spc="-5" b="1">
                <a:latin typeface="Meiryo UI"/>
                <a:cs typeface="Meiryo UI"/>
              </a:rPr>
              <a:t>主な目</a:t>
            </a:r>
            <a:r>
              <a:rPr dirty="0" sz="1600" spc="5" b="1">
                <a:latin typeface="Meiryo UI"/>
                <a:cs typeface="Meiryo UI"/>
              </a:rPr>
              <a:t>的</a:t>
            </a:r>
            <a:r>
              <a:rPr dirty="0" sz="1600" spc="-10" b="1">
                <a:latin typeface="Meiryo UI"/>
                <a:cs typeface="Meiryo UI"/>
              </a:rPr>
              <a:t>とし</a:t>
            </a:r>
            <a:r>
              <a:rPr dirty="0" sz="1600" spc="-5" b="1">
                <a:latin typeface="Meiryo UI"/>
                <a:cs typeface="Meiryo UI"/>
              </a:rPr>
              <a:t>て 最適化さ</a:t>
            </a:r>
            <a:r>
              <a:rPr dirty="0" sz="1600" spc="-10" b="1">
                <a:latin typeface="Meiryo UI"/>
                <a:cs typeface="Meiryo UI"/>
              </a:rPr>
              <a:t>れた</a:t>
            </a:r>
            <a:r>
              <a:rPr dirty="0" sz="1600" spc="-5" b="1">
                <a:latin typeface="Meiryo UI"/>
                <a:cs typeface="Meiryo UI"/>
              </a:rPr>
              <a:t>人事部門体制の</a:t>
            </a:r>
            <a:r>
              <a:rPr dirty="0" sz="1600" spc="-10" b="1">
                <a:latin typeface="Meiryo UI"/>
                <a:cs typeface="Meiryo UI"/>
              </a:rPr>
              <a:t>も</a:t>
            </a:r>
            <a:r>
              <a:rPr dirty="0" sz="1600" b="1">
                <a:latin typeface="Meiryo UI"/>
                <a:cs typeface="Meiryo UI"/>
              </a:rPr>
              <a:t>と</a:t>
            </a:r>
            <a:r>
              <a:rPr dirty="0" sz="1600" spc="-10" b="1">
                <a:latin typeface="Meiryo UI"/>
                <a:cs typeface="Meiryo UI"/>
              </a:rPr>
              <a:t>、</a:t>
            </a:r>
            <a:r>
              <a:rPr dirty="0" sz="1600" spc="5" b="1">
                <a:latin typeface="Meiryo UI"/>
                <a:cs typeface="Meiryo UI"/>
              </a:rPr>
              <a:t>現</a:t>
            </a:r>
            <a:r>
              <a:rPr dirty="0" sz="1600" spc="-5" b="1">
                <a:latin typeface="Meiryo UI"/>
                <a:cs typeface="Meiryo UI"/>
              </a:rPr>
              <a:t>場の要</a:t>
            </a:r>
            <a:r>
              <a:rPr dirty="0" sz="1600" spc="5" b="1">
                <a:latin typeface="Meiryo UI"/>
                <a:cs typeface="Meiryo UI"/>
              </a:rPr>
              <a:t>請</a:t>
            </a:r>
            <a:r>
              <a:rPr dirty="0" sz="1600" spc="-10" b="1">
                <a:latin typeface="Meiryo UI"/>
                <a:cs typeface="Meiryo UI"/>
              </a:rPr>
              <a:t>に</a:t>
            </a:r>
            <a:r>
              <a:rPr dirty="0" sz="1600" spc="-5" b="1">
                <a:latin typeface="Meiryo UI"/>
                <a:cs typeface="Meiryo UI"/>
              </a:rPr>
              <a:t>応</a:t>
            </a:r>
            <a:r>
              <a:rPr dirty="0" sz="1600" spc="5" b="1">
                <a:latin typeface="Meiryo UI"/>
                <a:cs typeface="Meiryo UI"/>
              </a:rPr>
              <a:t>え</a:t>
            </a:r>
            <a:r>
              <a:rPr dirty="0" sz="1600" spc="-5" b="1">
                <a:latin typeface="Meiryo UI"/>
                <a:cs typeface="Meiryo UI"/>
              </a:rPr>
              <a:t>正確な</a:t>
            </a:r>
            <a:r>
              <a:rPr dirty="0" sz="1600" b="1">
                <a:latin typeface="Meiryo UI"/>
                <a:cs typeface="Meiryo UI"/>
              </a:rPr>
              <a:t>オ</a:t>
            </a:r>
            <a:r>
              <a:rPr dirty="0" sz="1600" spc="-5" b="1">
                <a:latin typeface="Meiryo UI"/>
                <a:cs typeface="Meiryo UI"/>
              </a:rPr>
              <a:t>ペレ</a:t>
            </a:r>
            <a:r>
              <a:rPr dirty="0" sz="1600" spc="-10" b="1">
                <a:latin typeface="Meiryo UI"/>
                <a:cs typeface="Meiryo UI"/>
              </a:rPr>
              <a:t>ー</a:t>
            </a:r>
            <a:r>
              <a:rPr dirty="0" sz="1600" b="1">
                <a:latin typeface="Meiryo UI"/>
                <a:cs typeface="Meiryo UI"/>
              </a:rPr>
              <a:t>シ</a:t>
            </a:r>
            <a:r>
              <a:rPr dirty="0" sz="1600" spc="-5" b="1">
                <a:latin typeface="Meiryo UI"/>
                <a:cs typeface="Meiryo UI"/>
              </a:rPr>
              <a:t>ョ</a:t>
            </a:r>
            <a:r>
              <a:rPr dirty="0" sz="1600" spc="-10" b="1">
                <a:latin typeface="Meiryo UI"/>
                <a:cs typeface="Meiryo UI"/>
              </a:rPr>
              <a:t>ン</a:t>
            </a:r>
            <a:r>
              <a:rPr dirty="0" sz="1600" b="1">
                <a:latin typeface="Meiryo UI"/>
                <a:cs typeface="Meiryo UI"/>
              </a:rPr>
              <a:t>を</a:t>
            </a:r>
            <a:r>
              <a:rPr dirty="0" sz="1600" spc="-5" b="1">
                <a:latin typeface="Meiryo UI"/>
                <a:cs typeface="Meiryo UI"/>
              </a:rPr>
              <a:t>行う</a:t>
            </a:r>
            <a:r>
              <a:rPr dirty="0" sz="1600" b="1">
                <a:latin typeface="Meiryo UI"/>
                <a:cs typeface="Meiryo UI"/>
              </a:rPr>
              <a:t>こと</a:t>
            </a:r>
            <a:r>
              <a:rPr dirty="0" sz="1600" spc="-10" b="1">
                <a:latin typeface="Meiryo UI"/>
                <a:cs typeface="Meiryo UI"/>
              </a:rPr>
              <a:t>に</a:t>
            </a:r>
            <a:r>
              <a:rPr dirty="0" sz="1600" spc="-5" b="1">
                <a:latin typeface="Meiryo UI"/>
                <a:cs typeface="Meiryo UI"/>
              </a:rPr>
              <a:t>主眼</a:t>
            </a:r>
            <a:endParaRPr sz="1600">
              <a:latin typeface="Meiryo UI"/>
              <a:cs typeface="Meiryo UI"/>
            </a:endParaRPr>
          </a:p>
          <a:p>
            <a:pPr marL="354965" marR="40005" indent="-354965">
              <a:lnSpc>
                <a:spcPct val="100000"/>
              </a:lnSpc>
              <a:spcBef>
                <a:spcPts val="600"/>
              </a:spcBef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dirty="0" sz="1600" spc="-5" b="1">
                <a:latin typeface="Meiryo UI"/>
                <a:cs typeface="Meiryo UI"/>
              </a:rPr>
              <a:t>今後：事業</a:t>
            </a:r>
            <a:r>
              <a:rPr dirty="0" sz="1600" spc="-10" b="1">
                <a:latin typeface="Meiryo UI"/>
                <a:cs typeface="Meiryo UI"/>
              </a:rPr>
              <a:t>・</a:t>
            </a:r>
            <a:r>
              <a:rPr dirty="0" sz="1600" spc="-5" b="1">
                <a:latin typeface="Meiryo UI"/>
                <a:cs typeface="Meiryo UI"/>
              </a:rPr>
              <a:t>経営のニ</a:t>
            </a:r>
            <a:r>
              <a:rPr dirty="0" sz="1600" spc="-10" b="1">
                <a:latin typeface="Meiryo UI"/>
                <a:cs typeface="Meiryo UI"/>
              </a:rPr>
              <a:t>ー</a:t>
            </a:r>
            <a:r>
              <a:rPr dirty="0" sz="1600" b="1">
                <a:latin typeface="Meiryo UI"/>
                <a:cs typeface="Meiryo UI"/>
              </a:rPr>
              <a:t>ズ</a:t>
            </a:r>
            <a:r>
              <a:rPr dirty="0" sz="1600" spc="-10" b="1">
                <a:latin typeface="Meiryo UI"/>
                <a:cs typeface="Meiryo UI"/>
              </a:rPr>
              <a:t>に</a:t>
            </a:r>
            <a:r>
              <a:rPr dirty="0" sz="1600" spc="-5" b="1">
                <a:latin typeface="Meiryo UI"/>
                <a:cs typeface="Meiryo UI"/>
              </a:rPr>
              <a:t>応え</a:t>
            </a:r>
            <a:r>
              <a:rPr dirty="0" sz="1600" b="1">
                <a:latin typeface="Meiryo UI"/>
                <a:cs typeface="Meiryo UI"/>
              </a:rPr>
              <a:t>、</a:t>
            </a:r>
            <a:r>
              <a:rPr dirty="0" sz="1600" spc="-5" b="1">
                <a:latin typeface="Meiryo UI"/>
                <a:cs typeface="Meiryo UI"/>
              </a:rPr>
              <a:t>必要な</a:t>
            </a:r>
            <a:r>
              <a:rPr dirty="0" sz="1600" spc="5" b="1">
                <a:latin typeface="Meiryo UI"/>
                <a:cs typeface="Meiryo UI"/>
              </a:rPr>
              <a:t>人</a:t>
            </a:r>
            <a:r>
              <a:rPr dirty="0" sz="1600" spc="-5" b="1">
                <a:latin typeface="Meiryo UI"/>
                <a:cs typeface="Meiryo UI"/>
              </a:rPr>
              <a:t>材</a:t>
            </a:r>
            <a:r>
              <a:rPr dirty="0" sz="1600" spc="-10" b="1">
                <a:latin typeface="Meiryo UI"/>
                <a:cs typeface="Meiryo UI"/>
              </a:rPr>
              <a:t>を</a:t>
            </a:r>
            <a:r>
              <a:rPr dirty="0" sz="1600" b="1">
                <a:latin typeface="Meiryo UI"/>
                <a:cs typeface="Meiryo UI"/>
              </a:rPr>
              <a:t>ス</a:t>
            </a:r>
            <a:r>
              <a:rPr dirty="0" sz="1600" spc="5" b="1">
                <a:latin typeface="Meiryo UI"/>
                <a:cs typeface="Meiryo UI"/>
              </a:rPr>
              <a:t>ピ</a:t>
            </a:r>
            <a:r>
              <a:rPr dirty="0" sz="1600" b="1">
                <a:latin typeface="Meiryo UI"/>
                <a:cs typeface="Meiryo UI"/>
              </a:rPr>
              <a:t>ー</a:t>
            </a:r>
            <a:r>
              <a:rPr dirty="0" sz="1600" spc="-10" b="1">
                <a:latin typeface="Meiryo UI"/>
                <a:cs typeface="Meiryo UI"/>
              </a:rPr>
              <a:t>デ</a:t>
            </a:r>
            <a:r>
              <a:rPr dirty="0" sz="1600" b="1">
                <a:latin typeface="Meiryo UI"/>
                <a:cs typeface="Meiryo UI"/>
              </a:rPr>
              <a:t>ィ</a:t>
            </a:r>
            <a:r>
              <a:rPr dirty="0" sz="1600" spc="-10" b="1">
                <a:latin typeface="Meiryo UI"/>
                <a:cs typeface="Meiryo UI"/>
              </a:rPr>
              <a:t>に</a:t>
            </a:r>
            <a:r>
              <a:rPr dirty="0" sz="1600" spc="-5" b="1">
                <a:latin typeface="Meiryo UI"/>
                <a:cs typeface="Meiryo UI"/>
              </a:rPr>
              <a:t>確保</a:t>
            </a:r>
            <a:r>
              <a:rPr dirty="0" sz="1600" spc="-10" b="1">
                <a:latin typeface="Meiryo UI"/>
                <a:cs typeface="Meiryo UI"/>
              </a:rPr>
              <a:t>し</a:t>
            </a:r>
            <a:r>
              <a:rPr dirty="0" sz="1600" spc="10" b="1">
                <a:latin typeface="Meiryo UI"/>
                <a:cs typeface="Meiryo UI"/>
              </a:rPr>
              <a:t>な</a:t>
            </a:r>
            <a:r>
              <a:rPr dirty="0" sz="1600" spc="-10" b="1">
                <a:latin typeface="Meiryo UI"/>
                <a:cs typeface="Meiryo UI"/>
              </a:rPr>
              <a:t>が</a:t>
            </a:r>
            <a:r>
              <a:rPr dirty="0" sz="1600" spc="5" b="1">
                <a:latin typeface="Meiryo UI"/>
                <a:cs typeface="Meiryo UI"/>
              </a:rPr>
              <a:t>ら</a:t>
            </a:r>
            <a:r>
              <a:rPr dirty="0" sz="1600" spc="-10" b="1">
                <a:latin typeface="Meiryo UI"/>
                <a:cs typeface="Meiryo UI"/>
              </a:rPr>
              <a:t>、</a:t>
            </a:r>
            <a:r>
              <a:rPr dirty="0" sz="1600" spc="5" b="1">
                <a:latin typeface="Meiryo UI"/>
                <a:cs typeface="Meiryo UI"/>
              </a:rPr>
              <a:t>デ</a:t>
            </a:r>
            <a:r>
              <a:rPr dirty="0" sz="1600" spc="-10" b="1">
                <a:latin typeface="Meiryo UI"/>
                <a:cs typeface="Meiryo UI"/>
              </a:rPr>
              <a:t>ー</a:t>
            </a:r>
            <a:r>
              <a:rPr dirty="0" sz="1600" b="1">
                <a:latin typeface="Meiryo UI"/>
                <a:cs typeface="Meiryo UI"/>
              </a:rPr>
              <a:t>タ</a:t>
            </a:r>
            <a:r>
              <a:rPr dirty="0" sz="1600" spc="5" b="1">
                <a:latin typeface="Meiryo UI"/>
                <a:cs typeface="Meiryo UI"/>
              </a:rPr>
              <a:t>活</a:t>
            </a:r>
            <a:r>
              <a:rPr dirty="0" sz="1600" spc="-5" b="1">
                <a:latin typeface="Meiryo UI"/>
                <a:cs typeface="Meiryo UI"/>
              </a:rPr>
              <a:t>用</a:t>
            </a:r>
            <a:r>
              <a:rPr dirty="0" sz="1600" spc="-10" b="1">
                <a:latin typeface="Meiryo UI"/>
                <a:cs typeface="Meiryo UI"/>
              </a:rPr>
              <a:t>を</a:t>
            </a:r>
            <a:r>
              <a:rPr dirty="0" sz="1600" spc="-5" b="1">
                <a:latin typeface="Meiryo UI"/>
                <a:cs typeface="Meiryo UI"/>
              </a:rPr>
              <a:t>通</a:t>
            </a:r>
            <a:r>
              <a:rPr dirty="0" sz="1600" spc="5" b="1">
                <a:latin typeface="Meiryo UI"/>
                <a:cs typeface="Meiryo UI"/>
              </a:rPr>
              <a:t>じ</a:t>
            </a:r>
            <a:r>
              <a:rPr dirty="0" sz="1600" spc="-10" b="1">
                <a:latin typeface="Meiryo UI"/>
                <a:cs typeface="Meiryo UI"/>
              </a:rPr>
              <a:t>て</a:t>
            </a:r>
            <a:r>
              <a:rPr dirty="0" sz="1600" b="1">
                <a:latin typeface="Meiryo UI"/>
                <a:cs typeface="Meiryo UI"/>
              </a:rPr>
              <a:t>、</a:t>
            </a:r>
            <a:r>
              <a:rPr dirty="0" sz="1600" spc="-15" b="1">
                <a:latin typeface="Meiryo UI"/>
                <a:cs typeface="Meiryo UI"/>
              </a:rPr>
              <a:t>よ</a:t>
            </a:r>
            <a:r>
              <a:rPr dirty="0" sz="1600" spc="-10" b="1">
                <a:latin typeface="Meiryo UI"/>
                <a:cs typeface="Meiryo UI"/>
              </a:rPr>
              <a:t>り</a:t>
            </a:r>
            <a:r>
              <a:rPr dirty="0" sz="1600" b="1">
                <a:latin typeface="Meiryo UI"/>
                <a:cs typeface="Meiryo UI"/>
              </a:rPr>
              <a:t>「</a:t>
            </a:r>
            <a:r>
              <a:rPr dirty="0" sz="1600" spc="-5" b="1">
                <a:latin typeface="Meiryo UI"/>
                <a:cs typeface="Meiryo UI"/>
              </a:rPr>
              <a:t>個</a:t>
            </a:r>
            <a:r>
              <a:rPr dirty="0" sz="1600" b="1">
                <a:latin typeface="Meiryo UI"/>
                <a:cs typeface="Meiryo UI"/>
              </a:rPr>
              <a:t>」</a:t>
            </a:r>
            <a:r>
              <a:rPr dirty="0" sz="1600" spc="-5" b="1">
                <a:latin typeface="Meiryo UI"/>
                <a:cs typeface="Meiryo UI"/>
              </a:rPr>
              <a:t>に 寄</a:t>
            </a:r>
            <a:r>
              <a:rPr dirty="0" sz="1600" spc="-10" b="1">
                <a:latin typeface="Meiryo UI"/>
                <a:cs typeface="Meiryo UI"/>
              </a:rPr>
              <a:t>り</a:t>
            </a:r>
            <a:r>
              <a:rPr dirty="0" sz="1600" spc="-5" b="1">
                <a:latin typeface="Meiryo UI"/>
                <a:cs typeface="Meiryo UI"/>
              </a:rPr>
              <a:t>そ</a:t>
            </a:r>
            <a:r>
              <a:rPr dirty="0" sz="1600" spc="-10" b="1">
                <a:latin typeface="Meiryo UI"/>
                <a:cs typeface="Meiryo UI"/>
              </a:rPr>
              <a:t>っ</a:t>
            </a:r>
            <a:r>
              <a:rPr dirty="0" sz="1600" spc="-5" b="1">
                <a:latin typeface="Meiryo UI"/>
                <a:cs typeface="Meiryo UI"/>
              </a:rPr>
              <a:t>た</a:t>
            </a:r>
            <a:r>
              <a:rPr dirty="0" sz="1600" spc="-10" b="1">
                <a:latin typeface="Meiryo UI"/>
                <a:cs typeface="Meiryo UI"/>
              </a:rPr>
              <a:t>、</a:t>
            </a:r>
            <a:r>
              <a:rPr dirty="0" sz="1600" spc="-5" b="1">
                <a:latin typeface="Meiryo UI"/>
                <a:cs typeface="Meiryo UI"/>
              </a:rPr>
              <a:t>柔軟で効果的な</a:t>
            </a:r>
            <a:r>
              <a:rPr dirty="0" sz="1600" spc="5" b="1">
                <a:latin typeface="Meiryo UI"/>
                <a:cs typeface="Meiryo UI"/>
              </a:rPr>
              <a:t>意</a:t>
            </a:r>
            <a:r>
              <a:rPr dirty="0" sz="1600" spc="-5" b="1">
                <a:latin typeface="Meiryo UI"/>
                <a:cs typeface="Meiryo UI"/>
              </a:rPr>
              <a:t>思決</a:t>
            </a:r>
            <a:r>
              <a:rPr dirty="0" sz="1600" spc="5" b="1">
                <a:latin typeface="Meiryo UI"/>
                <a:cs typeface="Meiryo UI"/>
              </a:rPr>
              <a:t>定</a:t>
            </a:r>
            <a:r>
              <a:rPr dirty="0" sz="1600" spc="-5" b="1">
                <a:latin typeface="Meiryo UI"/>
                <a:cs typeface="Meiryo UI"/>
              </a:rPr>
              <a:t>支援</a:t>
            </a:r>
            <a:r>
              <a:rPr dirty="0" sz="1600" b="1">
                <a:latin typeface="Meiryo UI"/>
                <a:cs typeface="Meiryo UI"/>
              </a:rPr>
              <a:t>を</a:t>
            </a:r>
            <a:r>
              <a:rPr dirty="0" sz="1600" spc="-5" b="1">
                <a:latin typeface="Meiryo UI"/>
                <a:cs typeface="Meiryo UI"/>
              </a:rPr>
              <a:t>行う</a:t>
            </a:r>
            <a:r>
              <a:rPr dirty="0" sz="1600" b="1">
                <a:latin typeface="Meiryo UI"/>
                <a:cs typeface="Meiryo UI"/>
              </a:rPr>
              <a:t>こ</a:t>
            </a:r>
            <a:r>
              <a:rPr dirty="0" sz="1600" spc="-10" b="1">
                <a:latin typeface="Meiryo UI"/>
                <a:cs typeface="Meiryo UI"/>
              </a:rPr>
              <a:t>と</a:t>
            </a:r>
            <a:r>
              <a:rPr dirty="0" sz="1600" b="1">
                <a:latin typeface="Meiryo UI"/>
                <a:cs typeface="Meiryo UI"/>
              </a:rPr>
              <a:t>に</a:t>
            </a:r>
            <a:r>
              <a:rPr dirty="0" sz="1600" spc="-5" b="1">
                <a:latin typeface="Meiryo UI"/>
                <a:cs typeface="Meiryo UI"/>
              </a:rPr>
              <a:t>主眼</a:t>
            </a:r>
            <a:endParaRPr sz="1600">
              <a:latin typeface="Meiryo UI"/>
              <a:cs typeface="Meiryo UI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  <a:tabLst>
                <a:tab pos="812800" algn="l"/>
              </a:tabLst>
            </a:pPr>
            <a:r>
              <a:rPr dirty="0" sz="1600" spc="-5">
                <a:latin typeface="Meiryo UI"/>
                <a:cs typeface="Meiryo UI"/>
              </a:rPr>
              <a:t>①	機能別</a:t>
            </a:r>
            <a:r>
              <a:rPr dirty="0" sz="1600" spc="-10">
                <a:latin typeface="Meiryo UI"/>
                <a:cs typeface="Meiryo UI"/>
              </a:rPr>
              <a:t>に</a:t>
            </a:r>
            <a:r>
              <a:rPr dirty="0" sz="1600" spc="-5">
                <a:latin typeface="Meiryo UI"/>
                <a:cs typeface="Meiryo UI"/>
              </a:rPr>
              <a:t>担当</a:t>
            </a:r>
            <a:r>
              <a:rPr dirty="0" sz="1600">
                <a:latin typeface="Meiryo UI"/>
                <a:cs typeface="Meiryo UI"/>
              </a:rPr>
              <a:t>が</a:t>
            </a:r>
            <a:r>
              <a:rPr dirty="0" sz="1600" spc="-5">
                <a:latin typeface="Meiryo UI"/>
                <a:cs typeface="Meiryo UI"/>
              </a:rPr>
              <a:t>分</a:t>
            </a:r>
            <a:r>
              <a:rPr dirty="0" sz="1600">
                <a:latin typeface="Meiryo UI"/>
                <a:cs typeface="Meiryo UI"/>
              </a:rPr>
              <a:t>か</a:t>
            </a:r>
            <a:r>
              <a:rPr dirty="0" sz="1600" spc="5">
                <a:latin typeface="Meiryo UI"/>
                <a:cs typeface="Meiryo UI"/>
              </a:rPr>
              <a:t>れ</a:t>
            </a:r>
            <a:r>
              <a:rPr dirty="0" sz="1600" spc="-15">
                <a:latin typeface="Meiryo UI"/>
                <a:cs typeface="Meiryo UI"/>
              </a:rPr>
              <a:t>た</a:t>
            </a:r>
            <a:r>
              <a:rPr dirty="0" sz="1600" spc="5">
                <a:latin typeface="Meiryo UI"/>
                <a:cs typeface="Meiryo UI"/>
              </a:rPr>
              <a:t>人</a:t>
            </a:r>
            <a:r>
              <a:rPr dirty="0" sz="1600" spc="-5">
                <a:latin typeface="Meiryo UI"/>
                <a:cs typeface="Meiryo UI"/>
              </a:rPr>
              <a:t>事部</a:t>
            </a:r>
            <a:r>
              <a:rPr dirty="0" sz="1600" spc="5">
                <a:latin typeface="Meiryo UI"/>
                <a:cs typeface="Meiryo UI"/>
              </a:rPr>
              <a:t>門</a:t>
            </a:r>
            <a:r>
              <a:rPr dirty="0" sz="1600">
                <a:latin typeface="Meiryo UI"/>
                <a:cs typeface="Meiryo UI"/>
              </a:rPr>
              <a:t>を</a:t>
            </a:r>
            <a:r>
              <a:rPr dirty="0" sz="1600" spc="-5">
                <a:latin typeface="Meiryo UI"/>
                <a:cs typeface="Meiryo UI"/>
              </a:rPr>
              <a:t>必</a:t>
            </a:r>
            <a:r>
              <a:rPr dirty="0" sz="1600" spc="5">
                <a:latin typeface="Meiryo UI"/>
                <a:cs typeface="Meiryo UI"/>
              </a:rPr>
              <a:t>要</a:t>
            </a:r>
            <a:r>
              <a:rPr dirty="0" sz="1600">
                <a:latin typeface="Meiryo UI"/>
                <a:cs typeface="Meiryo UI"/>
              </a:rPr>
              <a:t>に</a:t>
            </a:r>
            <a:r>
              <a:rPr dirty="0" sz="1600" spc="-5">
                <a:latin typeface="Meiryo UI"/>
                <a:cs typeface="Meiryo UI"/>
              </a:rPr>
              <a:t>応</a:t>
            </a:r>
            <a:r>
              <a:rPr dirty="0" sz="1600" spc="5">
                <a:latin typeface="Meiryo UI"/>
                <a:cs typeface="Meiryo UI"/>
              </a:rPr>
              <a:t>じ</a:t>
            </a:r>
            <a:r>
              <a:rPr dirty="0" sz="1600">
                <a:latin typeface="Meiryo UI"/>
                <a:cs typeface="Meiryo UI"/>
              </a:rPr>
              <a:t>て</a:t>
            </a:r>
            <a:r>
              <a:rPr dirty="0" sz="1600" spc="-5">
                <a:latin typeface="Meiryo UI"/>
                <a:cs typeface="Meiryo UI"/>
              </a:rPr>
              <a:t>改</a:t>
            </a:r>
            <a:r>
              <a:rPr dirty="0" sz="1600" spc="10">
                <a:latin typeface="Meiryo UI"/>
                <a:cs typeface="Meiryo UI"/>
              </a:rPr>
              <a:t>め</a:t>
            </a:r>
            <a:r>
              <a:rPr dirty="0" sz="1600">
                <a:latin typeface="Meiryo UI"/>
                <a:cs typeface="Meiryo UI"/>
              </a:rPr>
              <a:t>、</a:t>
            </a:r>
            <a:r>
              <a:rPr dirty="0" sz="1600" spc="-10">
                <a:latin typeface="Meiryo UI"/>
                <a:cs typeface="Meiryo UI"/>
              </a:rPr>
              <a:t>よ</a:t>
            </a:r>
            <a:r>
              <a:rPr dirty="0" sz="1600" spc="10">
                <a:latin typeface="Meiryo UI"/>
                <a:cs typeface="Meiryo UI"/>
              </a:rPr>
              <a:t>り</a:t>
            </a:r>
            <a:r>
              <a:rPr dirty="0" sz="1600" spc="-5">
                <a:latin typeface="Meiryo UI"/>
                <a:cs typeface="Meiryo UI"/>
              </a:rPr>
              <a:t>一</a:t>
            </a:r>
            <a:r>
              <a:rPr dirty="0" sz="1600" spc="5">
                <a:latin typeface="Meiryo UI"/>
                <a:cs typeface="Meiryo UI"/>
              </a:rPr>
              <a:t>貫し</a:t>
            </a:r>
            <a:r>
              <a:rPr dirty="0" sz="1600" spc="-10">
                <a:latin typeface="Meiryo UI"/>
                <a:cs typeface="Meiryo UI"/>
              </a:rPr>
              <a:t>た</a:t>
            </a:r>
            <a:r>
              <a:rPr dirty="0" sz="1600" spc="5">
                <a:latin typeface="Meiryo UI"/>
                <a:cs typeface="Meiryo UI"/>
              </a:rPr>
              <a:t>施</a:t>
            </a:r>
            <a:r>
              <a:rPr dirty="0" sz="1600" spc="-5">
                <a:latin typeface="Meiryo UI"/>
                <a:cs typeface="Meiryo UI"/>
              </a:rPr>
              <a:t>策</a:t>
            </a:r>
            <a:r>
              <a:rPr dirty="0" sz="1600">
                <a:latin typeface="Meiryo UI"/>
                <a:cs typeface="Meiryo UI"/>
              </a:rPr>
              <a:t>が</a:t>
            </a:r>
            <a:r>
              <a:rPr dirty="0" sz="1600" spc="5">
                <a:latin typeface="Meiryo UI"/>
                <a:cs typeface="Meiryo UI"/>
              </a:rPr>
              <a:t>実</a:t>
            </a:r>
            <a:r>
              <a:rPr dirty="0" sz="1600" spc="-5">
                <a:latin typeface="Meiryo UI"/>
                <a:cs typeface="Meiryo UI"/>
              </a:rPr>
              <a:t>行可</a:t>
            </a:r>
            <a:r>
              <a:rPr dirty="0" sz="1600" spc="5">
                <a:latin typeface="Meiryo UI"/>
                <a:cs typeface="Meiryo UI"/>
              </a:rPr>
              <a:t>能</a:t>
            </a:r>
            <a:r>
              <a:rPr dirty="0" sz="1600" spc="-5">
                <a:latin typeface="Meiryo UI"/>
                <a:cs typeface="Meiryo UI"/>
              </a:rPr>
              <a:t>な</a:t>
            </a:r>
            <a:r>
              <a:rPr dirty="0" sz="1600" spc="5">
                <a:latin typeface="Meiryo UI"/>
                <a:cs typeface="Meiryo UI"/>
              </a:rPr>
              <a:t>体制</a:t>
            </a:r>
            <a:r>
              <a:rPr dirty="0" sz="1600" spc="-10">
                <a:latin typeface="Meiryo UI"/>
                <a:cs typeface="Meiryo UI"/>
              </a:rPr>
              <a:t>を</a:t>
            </a:r>
            <a:r>
              <a:rPr dirty="0" sz="1600" spc="-5">
                <a:latin typeface="Meiryo UI"/>
                <a:cs typeface="Meiryo UI"/>
              </a:rPr>
              <a:t>整</a:t>
            </a:r>
            <a:r>
              <a:rPr dirty="0" sz="1600" spc="5">
                <a:latin typeface="Meiryo UI"/>
                <a:cs typeface="Meiryo UI"/>
              </a:rPr>
              <a:t>備</a:t>
            </a:r>
            <a:r>
              <a:rPr dirty="0" sz="1600" spc="10">
                <a:latin typeface="Meiryo UI"/>
                <a:cs typeface="Meiryo UI"/>
              </a:rPr>
              <a:t>す</a:t>
            </a:r>
            <a:r>
              <a:rPr dirty="0" sz="1600" spc="-5">
                <a:latin typeface="Meiryo UI"/>
                <a:cs typeface="Meiryo UI"/>
              </a:rPr>
              <a:t>る</a:t>
            </a:r>
            <a:endParaRPr sz="1600">
              <a:latin typeface="Meiryo UI"/>
              <a:cs typeface="Meiryo UI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  <a:tabLst>
                <a:tab pos="812800" algn="l"/>
              </a:tabLst>
            </a:pPr>
            <a:r>
              <a:rPr dirty="0" sz="1600" spc="-5">
                <a:latin typeface="Meiryo UI"/>
                <a:cs typeface="Meiryo UI"/>
              </a:rPr>
              <a:t>②	人事部門</a:t>
            </a:r>
            <a:r>
              <a:rPr dirty="0" sz="1600">
                <a:latin typeface="Meiryo UI"/>
                <a:cs typeface="Meiryo UI"/>
              </a:rPr>
              <a:t>が</a:t>
            </a:r>
            <a:r>
              <a:rPr dirty="0" sz="1600" spc="-5">
                <a:latin typeface="Meiryo UI"/>
                <a:cs typeface="Meiryo UI"/>
              </a:rPr>
              <a:t>経営的視点</a:t>
            </a:r>
            <a:r>
              <a:rPr dirty="0" sz="1600" spc="-10">
                <a:latin typeface="Meiryo UI"/>
                <a:cs typeface="Meiryo UI"/>
              </a:rPr>
              <a:t>を</a:t>
            </a:r>
            <a:r>
              <a:rPr dirty="0" sz="1600" spc="5">
                <a:latin typeface="Meiryo UI"/>
                <a:cs typeface="Meiryo UI"/>
              </a:rPr>
              <a:t>備</a:t>
            </a:r>
            <a:r>
              <a:rPr dirty="0" sz="1600">
                <a:latin typeface="Meiryo UI"/>
                <a:cs typeface="Meiryo UI"/>
              </a:rPr>
              <a:t>え</a:t>
            </a:r>
            <a:r>
              <a:rPr dirty="0" sz="1600" spc="-10">
                <a:latin typeface="Meiryo UI"/>
                <a:cs typeface="Meiryo UI"/>
              </a:rPr>
              <a:t>、</a:t>
            </a:r>
            <a:r>
              <a:rPr dirty="0" sz="1600" spc="-5">
                <a:latin typeface="Meiryo UI"/>
                <a:cs typeface="Meiryo UI"/>
              </a:rPr>
              <a:t>事</a:t>
            </a:r>
            <a:r>
              <a:rPr dirty="0" sz="1600" spc="5">
                <a:latin typeface="Meiryo UI"/>
                <a:cs typeface="Meiryo UI"/>
              </a:rPr>
              <a:t>業</a:t>
            </a:r>
            <a:r>
              <a:rPr dirty="0" sz="1600">
                <a:latin typeface="Meiryo UI"/>
                <a:cs typeface="Meiryo UI"/>
              </a:rPr>
              <a:t>を</a:t>
            </a:r>
            <a:r>
              <a:rPr dirty="0" sz="1600" spc="-5">
                <a:latin typeface="Meiryo UI"/>
                <a:cs typeface="Meiryo UI"/>
              </a:rPr>
              <a:t>支援</a:t>
            </a:r>
            <a:r>
              <a:rPr dirty="0" sz="1600" spc="5">
                <a:latin typeface="Meiryo UI"/>
                <a:cs typeface="Meiryo UI"/>
              </a:rPr>
              <a:t>す</a:t>
            </a:r>
            <a:r>
              <a:rPr dirty="0" sz="1600">
                <a:latin typeface="Meiryo UI"/>
                <a:cs typeface="Meiryo UI"/>
              </a:rPr>
              <a:t>る</a:t>
            </a:r>
            <a:r>
              <a:rPr dirty="0" sz="1600" spc="-5">
                <a:latin typeface="Meiryo UI"/>
                <a:cs typeface="Meiryo UI"/>
              </a:rPr>
              <a:t>組</a:t>
            </a:r>
            <a:r>
              <a:rPr dirty="0" sz="1600" spc="5">
                <a:latin typeface="Meiryo UI"/>
                <a:cs typeface="Meiryo UI"/>
              </a:rPr>
              <a:t>織</a:t>
            </a:r>
            <a:r>
              <a:rPr dirty="0" sz="1600" spc="-5">
                <a:latin typeface="Meiryo UI"/>
                <a:cs typeface="Meiryo UI"/>
              </a:rPr>
              <a:t>能</a:t>
            </a:r>
            <a:r>
              <a:rPr dirty="0" sz="1600" spc="5">
                <a:latin typeface="Meiryo UI"/>
                <a:cs typeface="Meiryo UI"/>
              </a:rPr>
              <a:t>力</a:t>
            </a:r>
            <a:r>
              <a:rPr dirty="0" sz="1600" spc="-10">
                <a:latin typeface="Meiryo UI"/>
                <a:cs typeface="Meiryo UI"/>
              </a:rPr>
              <a:t>を</a:t>
            </a:r>
            <a:r>
              <a:rPr dirty="0" sz="1600" spc="5">
                <a:latin typeface="Meiryo UI"/>
                <a:cs typeface="Meiryo UI"/>
              </a:rPr>
              <a:t>強</a:t>
            </a:r>
            <a:r>
              <a:rPr dirty="0" sz="1600" spc="-5">
                <a:latin typeface="Meiryo UI"/>
                <a:cs typeface="Meiryo UI"/>
              </a:rPr>
              <a:t>化</a:t>
            </a:r>
            <a:r>
              <a:rPr dirty="0" sz="1600" spc="5">
                <a:latin typeface="Meiryo UI"/>
                <a:cs typeface="Meiryo UI"/>
              </a:rPr>
              <a:t>す</a:t>
            </a:r>
            <a:r>
              <a:rPr dirty="0" sz="1600" spc="-5">
                <a:latin typeface="Meiryo UI"/>
                <a:cs typeface="Meiryo UI"/>
              </a:rPr>
              <a:t>る</a:t>
            </a:r>
            <a:endParaRPr sz="1600">
              <a:latin typeface="Meiryo UI"/>
              <a:cs typeface="Meiryo UI"/>
            </a:endParaRPr>
          </a:p>
          <a:p>
            <a:pPr marL="812800" marR="104775" indent="-343535">
              <a:lnSpc>
                <a:spcPct val="100000"/>
              </a:lnSpc>
              <a:spcBef>
                <a:spcPts val="600"/>
              </a:spcBef>
              <a:tabLst>
                <a:tab pos="812800" algn="l"/>
              </a:tabLst>
            </a:pPr>
            <a:r>
              <a:rPr dirty="0" sz="1600" spc="-5">
                <a:latin typeface="Meiryo UI"/>
                <a:cs typeface="Meiryo UI"/>
              </a:rPr>
              <a:t>③	HRテクノ</a:t>
            </a:r>
            <a:r>
              <a:rPr dirty="0" sz="1600" spc="-10">
                <a:latin typeface="Meiryo UI"/>
                <a:cs typeface="Meiryo UI"/>
              </a:rPr>
              <a:t>ロ</a:t>
            </a:r>
            <a:r>
              <a:rPr dirty="0" sz="1600" spc="-5">
                <a:latin typeface="Meiryo UI"/>
                <a:cs typeface="Meiryo UI"/>
              </a:rPr>
              <a:t>ジー等</a:t>
            </a:r>
            <a:r>
              <a:rPr dirty="0" sz="1600" spc="-10">
                <a:latin typeface="Meiryo UI"/>
                <a:cs typeface="Meiryo UI"/>
              </a:rPr>
              <a:t>を</a:t>
            </a:r>
            <a:r>
              <a:rPr dirty="0" sz="1600" spc="-5">
                <a:latin typeface="Meiryo UI"/>
                <a:cs typeface="Meiryo UI"/>
              </a:rPr>
              <a:t>活</a:t>
            </a:r>
            <a:r>
              <a:rPr dirty="0" sz="1600" spc="5">
                <a:latin typeface="Meiryo UI"/>
                <a:cs typeface="Meiryo UI"/>
              </a:rPr>
              <a:t>用</a:t>
            </a:r>
            <a:r>
              <a:rPr dirty="0" sz="1600" spc="-10">
                <a:latin typeface="Meiryo UI"/>
                <a:cs typeface="Meiryo UI"/>
              </a:rPr>
              <a:t>し、</a:t>
            </a:r>
            <a:r>
              <a:rPr dirty="0" sz="1600" spc="5">
                <a:latin typeface="Meiryo UI"/>
                <a:cs typeface="Meiryo UI"/>
              </a:rPr>
              <a:t>多</a:t>
            </a:r>
            <a:r>
              <a:rPr dirty="0" sz="1600" spc="-5">
                <a:latin typeface="Meiryo UI"/>
                <a:cs typeface="Meiryo UI"/>
              </a:rPr>
              <a:t>様</a:t>
            </a:r>
            <a:r>
              <a:rPr dirty="0" sz="1600" spc="10">
                <a:latin typeface="Meiryo UI"/>
                <a:cs typeface="Meiryo UI"/>
              </a:rPr>
              <a:t>な</a:t>
            </a:r>
            <a:r>
              <a:rPr dirty="0" sz="1600" spc="-5">
                <a:latin typeface="Meiryo UI"/>
                <a:cs typeface="Meiryo UI"/>
              </a:rPr>
              <a:t>個人</a:t>
            </a:r>
            <a:r>
              <a:rPr dirty="0" sz="1600" spc="10">
                <a:latin typeface="Meiryo UI"/>
                <a:cs typeface="Meiryo UI"/>
              </a:rPr>
              <a:t>の</a:t>
            </a:r>
            <a:r>
              <a:rPr dirty="0" sz="1600" spc="-5">
                <a:latin typeface="Meiryo UI"/>
                <a:cs typeface="Meiryo UI"/>
              </a:rPr>
              <a:t>自発</a:t>
            </a:r>
            <a:r>
              <a:rPr dirty="0" sz="1600" spc="5">
                <a:latin typeface="Meiryo UI"/>
                <a:cs typeface="Meiryo UI"/>
              </a:rPr>
              <a:t>的</a:t>
            </a:r>
            <a:r>
              <a:rPr dirty="0" sz="1600" spc="-5">
                <a:latin typeface="Meiryo UI"/>
                <a:cs typeface="Meiryo UI"/>
              </a:rPr>
              <a:t>な</a:t>
            </a:r>
            <a:r>
              <a:rPr dirty="0" sz="1600" spc="5">
                <a:latin typeface="Meiryo UI"/>
                <a:cs typeface="Meiryo UI"/>
              </a:rPr>
              <a:t>貢</a:t>
            </a:r>
            <a:r>
              <a:rPr dirty="0" sz="1600" spc="-5">
                <a:latin typeface="Meiryo UI"/>
                <a:cs typeface="Meiryo UI"/>
              </a:rPr>
              <a:t>献意</a:t>
            </a:r>
            <a:r>
              <a:rPr dirty="0" sz="1600" spc="5">
                <a:latin typeface="Meiryo UI"/>
                <a:cs typeface="Meiryo UI"/>
              </a:rPr>
              <a:t>欲</a:t>
            </a:r>
            <a:r>
              <a:rPr dirty="0" sz="1600" spc="-10">
                <a:latin typeface="Meiryo UI"/>
                <a:cs typeface="Meiryo UI"/>
              </a:rPr>
              <a:t>、</a:t>
            </a:r>
            <a:r>
              <a:rPr dirty="0" sz="1600" spc="5">
                <a:latin typeface="Meiryo UI"/>
                <a:cs typeface="Meiryo UI"/>
              </a:rPr>
              <a:t>志</a:t>
            </a:r>
            <a:r>
              <a:rPr dirty="0" sz="1600" spc="-40">
                <a:latin typeface="Meiryo UI"/>
                <a:cs typeface="Meiryo UI"/>
              </a:rPr>
              <a:t>向</a:t>
            </a:r>
            <a:r>
              <a:rPr dirty="0" sz="1600" spc="-15">
                <a:latin typeface="Meiryo UI"/>
                <a:cs typeface="Meiryo UI"/>
              </a:rPr>
              <a:t>・</a:t>
            </a:r>
            <a:r>
              <a:rPr dirty="0" sz="1600" spc="-5">
                <a:latin typeface="Meiryo UI"/>
                <a:cs typeface="Meiryo UI"/>
              </a:rPr>
              <a:t>嗜好</a:t>
            </a:r>
            <a:r>
              <a:rPr dirty="0" sz="1600" spc="10">
                <a:latin typeface="Meiryo UI"/>
                <a:cs typeface="Meiryo UI"/>
              </a:rPr>
              <a:t>など</a:t>
            </a:r>
            <a:r>
              <a:rPr dirty="0" sz="1600" spc="-10">
                <a:latin typeface="Meiryo UI"/>
                <a:cs typeface="Meiryo UI"/>
              </a:rPr>
              <a:t>を</a:t>
            </a:r>
            <a:r>
              <a:rPr dirty="0" sz="1600" spc="5">
                <a:latin typeface="Meiryo UI"/>
                <a:cs typeface="Meiryo UI"/>
              </a:rPr>
              <a:t>把</a:t>
            </a:r>
            <a:r>
              <a:rPr dirty="0" sz="1600" spc="-5">
                <a:latin typeface="Meiryo UI"/>
                <a:cs typeface="Meiryo UI"/>
              </a:rPr>
              <a:t>握</a:t>
            </a:r>
            <a:r>
              <a:rPr dirty="0" sz="1600" spc="5">
                <a:latin typeface="Meiryo UI"/>
                <a:cs typeface="Meiryo UI"/>
              </a:rPr>
              <a:t>し</a:t>
            </a:r>
            <a:r>
              <a:rPr dirty="0" sz="1600">
                <a:latin typeface="Meiryo UI"/>
                <a:cs typeface="Meiryo UI"/>
              </a:rPr>
              <a:t>た</a:t>
            </a:r>
            <a:r>
              <a:rPr dirty="0" sz="1600" spc="-5">
                <a:latin typeface="Meiryo UI"/>
                <a:cs typeface="Meiryo UI"/>
              </a:rPr>
              <a:t>上</a:t>
            </a:r>
            <a:r>
              <a:rPr dirty="0" sz="1600" spc="10">
                <a:latin typeface="Meiryo UI"/>
                <a:cs typeface="Meiryo UI"/>
              </a:rPr>
              <a:t>で</a:t>
            </a:r>
            <a:r>
              <a:rPr dirty="0" sz="1600" spc="-10">
                <a:latin typeface="Meiryo UI"/>
                <a:cs typeface="Meiryo UI"/>
              </a:rPr>
              <a:t>、</a:t>
            </a:r>
            <a:r>
              <a:rPr dirty="0" sz="1600" spc="10">
                <a:latin typeface="Meiryo UI"/>
                <a:cs typeface="Meiryo UI"/>
              </a:rPr>
              <a:t>デ</a:t>
            </a:r>
            <a:r>
              <a:rPr dirty="0" sz="1600" spc="-5">
                <a:latin typeface="Meiryo UI"/>
                <a:cs typeface="Meiryo UI"/>
              </a:rPr>
              <a:t>ー</a:t>
            </a:r>
            <a:r>
              <a:rPr dirty="0" sz="1600" spc="5">
                <a:latin typeface="Meiryo UI"/>
                <a:cs typeface="Meiryo UI"/>
              </a:rPr>
              <a:t>タ</a:t>
            </a:r>
            <a:r>
              <a:rPr dirty="0" sz="1600" spc="-5">
                <a:latin typeface="Meiryo UI"/>
                <a:cs typeface="Meiryo UI"/>
              </a:rPr>
              <a:t>に 基</a:t>
            </a:r>
            <a:r>
              <a:rPr dirty="0" sz="1600">
                <a:latin typeface="Meiryo UI"/>
                <a:cs typeface="Meiryo UI"/>
              </a:rPr>
              <a:t>づ</a:t>
            </a:r>
            <a:r>
              <a:rPr dirty="0" sz="1600" spc="-10">
                <a:latin typeface="Meiryo UI"/>
                <a:cs typeface="Meiryo UI"/>
              </a:rPr>
              <a:t>き、</a:t>
            </a:r>
            <a:r>
              <a:rPr dirty="0" sz="1600" spc="-5">
                <a:latin typeface="Meiryo UI"/>
                <a:cs typeface="Meiryo UI"/>
              </a:rPr>
              <a:t>個</a:t>
            </a:r>
            <a:r>
              <a:rPr dirty="0" sz="1600">
                <a:latin typeface="Meiryo UI"/>
                <a:cs typeface="Meiryo UI"/>
              </a:rPr>
              <a:t>の</a:t>
            </a:r>
            <a:r>
              <a:rPr dirty="0" sz="1600" spc="-10">
                <a:latin typeface="Meiryo UI"/>
                <a:cs typeface="Meiryo UI"/>
              </a:rPr>
              <a:t>ニ</a:t>
            </a:r>
            <a:r>
              <a:rPr dirty="0" sz="1600">
                <a:latin typeface="Meiryo UI"/>
                <a:cs typeface="Meiryo UI"/>
              </a:rPr>
              <a:t>ー</a:t>
            </a:r>
            <a:r>
              <a:rPr dirty="0" sz="1600" spc="10">
                <a:latin typeface="Meiryo UI"/>
                <a:cs typeface="Meiryo UI"/>
              </a:rPr>
              <a:t>ズ</a:t>
            </a:r>
            <a:r>
              <a:rPr dirty="0" sz="1600" spc="-10">
                <a:latin typeface="Meiryo UI"/>
                <a:cs typeface="Meiryo UI"/>
              </a:rPr>
              <a:t>を</a:t>
            </a:r>
            <a:r>
              <a:rPr dirty="0" sz="1600" spc="5">
                <a:latin typeface="Meiryo UI"/>
                <a:cs typeface="Meiryo UI"/>
              </a:rPr>
              <a:t>踏</a:t>
            </a:r>
            <a:r>
              <a:rPr dirty="0" sz="1600">
                <a:latin typeface="Meiryo UI"/>
                <a:cs typeface="Meiryo UI"/>
              </a:rPr>
              <a:t>まえた</a:t>
            </a:r>
            <a:r>
              <a:rPr dirty="0" sz="1600" spc="-5">
                <a:latin typeface="Meiryo UI"/>
                <a:cs typeface="Meiryo UI"/>
              </a:rPr>
              <a:t>人</a:t>
            </a:r>
            <a:r>
              <a:rPr dirty="0" sz="1600" spc="5">
                <a:latin typeface="Meiryo UI"/>
                <a:cs typeface="Meiryo UI"/>
              </a:rPr>
              <a:t>事</a:t>
            </a:r>
            <a:r>
              <a:rPr dirty="0" sz="1600" spc="-10">
                <a:latin typeface="Meiryo UI"/>
                <a:cs typeface="Meiryo UI"/>
              </a:rPr>
              <a:t>上</a:t>
            </a:r>
            <a:r>
              <a:rPr dirty="0" sz="1600">
                <a:latin typeface="Meiryo UI"/>
                <a:cs typeface="Meiryo UI"/>
              </a:rPr>
              <a:t>の</a:t>
            </a:r>
            <a:r>
              <a:rPr dirty="0" sz="1600" spc="5">
                <a:latin typeface="Meiryo UI"/>
                <a:cs typeface="Meiryo UI"/>
              </a:rPr>
              <a:t>意</a:t>
            </a:r>
            <a:r>
              <a:rPr dirty="0" sz="1600" spc="-5">
                <a:latin typeface="Meiryo UI"/>
                <a:cs typeface="Meiryo UI"/>
              </a:rPr>
              <a:t>思決</a:t>
            </a:r>
            <a:r>
              <a:rPr dirty="0" sz="1600" spc="5">
                <a:latin typeface="Meiryo UI"/>
                <a:cs typeface="Meiryo UI"/>
              </a:rPr>
              <a:t>定</a:t>
            </a:r>
            <a:r>
              <a:rPr dirty="0" sz="1600" spc="-5">
                <a:latin typeface="Meiryo UI"/>
                <a:cs typeface="Meiryo UI"/>
              </a:rPr>
              <a:t>支</a:t>
            </a:r>
            <a:r>
              <a:rPr dirty="0" sz="1600" spc="5">
                <a:latin typeface="Meiryo UI"/>
                <a:cs typeface="Meiryo UI"/>
              </a:rPr>
              <a:t>援</a:t>
            </a:r>
            <a:r>
              <a:rPr dirty="0" sz="1600" spc="-10">
                <a:latin typeface="Meiryo UI"/>
                <a:cs typeface="Meiryo UI"/>
              </a:rPr>
              <a:t>を</a:t>
            </a:r>
            <a:r>
              <a:rPr dirty="0" sz="1600" spc="5">
                <a:latin typeface="Meiryo UI"/>
                <a:cs typeface="Meiryo UI"/>
              </a:rPr>
              <a:t>実</a:t>
            </a:r>
            <a:r>
              <a:rPr dirty="0" sz="1600" spc="-5">
                <a:latin typeface="Meiryo UI"/>
                <a:cs typeface="Meiryo UI"/>
              </a:rPr>
              <a:t>現</a:t>
            </a:r>
            <a:r>
              <a:rPr dirty="0" sz="1600" spc="5">
                <a:latin typeface="Meiryo UI"/>
                <a:cs typeface="Meiryo UI"/>
              </a:rPr>
              <a:t>す</a:t>
            </a:r>
            <a:r>
              <a:rPr dirty="0" sz="1600" spc="-5">
                <a:latin typeface="Meiryo UI"/>
                <a:cs typeface="Meiryo UI"/>
              </a:rPr>
              <a:t>る</a:t>
            </a:r>
            <a:endParaRPr sz="1600">
              <a:latin typeface="Meiryo UI"/>
              <a:cs typeface="Meiryo UI"/>
            </a:endParaRPr>
          </a:p>
          <a:p>
            <a:pPr marL="12700">
              <a:lnSpc>
                <a:spcPts val="2020"/>
              </a:lnSpc>
            </a:pPr>
            <a:r>
              <a:rPr dirty="0" sz="1800" b="1">
                <a:latin typeface="Meiryo UI"/>
                <a:cs typeface="Meiryo UI"/>
              </a:rPr>
              <a:t>＜事例＞</a:t>
            </a:r>
            <a:endParaRPr sz="1800">
              <a:latin typeface="Meiryo UI"/>
              <a:cs typeface="Meiryo UI"/>
            </a:endParaRPr>
          </a:p>
          <a:p>
            <a:pPr marL="355600" marR="49530" indent="-343535">
              <a:lnSpc>
                <a:spcPct val="100000"/>
              </a:lnSpc>
              <a:spcBef>
                <a:spcPts val="640"/>
              </a:spcBef>
              <a:buFont typeface="Wingdings"/>
              <a:buChar char=""/>
              <a:tabLst>
                <a:tab pos="354965" algn="l"/>
                <a:tab pos="356235" algn="l"/>
              </a:tabLst>
            </a:pPr>
            <a:r>
              <a:rPr dirty="0" sz="1600" spc="-5" b="1">
                <a:latin typeface="Meiryo UI"/>
                <a:cs typeface="Meiryo UI"/>
              </a:rPr>
              <a:t>伝統的</a:t>
            </a:r>
            <a:r>
              <a:rPr dirty="0" sz="1600" spc="-10" b="1">
                <a:latin typeface="Meiryo UI"/>
                <a:cs typeface="Meiryo UI"/>
              </a:rPr>
              <a:t>に</a:t>
            </a:r>
            <a:r>
              <a:rPr dirty="0" sz="1600" spc="-5" b="1">
                <a:latin typeface="Meiryo UI"/>
                <a:cs typeface="Meiryo UI"/>
              </a:rPr>
              <a:t>強固な本社人事部門体制</a:t>
            </a:r>
            <a:r>
              <a:rPr dirty="0" sz="1600" spc="-10" b="1">
                <a:latin typeface="Meiryo UI"/>
                <a:cs typeface="Meiryo UI"/>
              </a:rPr>
              <a:t>を</a:t>
            </a:r>
            <a:r>
              <a:rPr dirty="0" sz="1600" spc="-5" b="1">
                <a:latin typeface="Meiryo UI"/>
                <a:cs typeface="Meiryo UI"/>
              </a:rPr>
              <a:t>見直</a:t>
            </a:r>
            <a:r>
              <a:rPr dirty="0" sz="1600" spc="5" b="1">
                <a:latin typeface="Meiryo UI"/>
                <a:cs typeface="Meiryo UI"/>
              </a:rPr>
              <a:t>し</a:t>
            </a:r>
            <a:r>
              <a:rPr dirty="0" sz="1600" spc="-10" b="1">
                <a:latin typeface="Meiryo UI"/>
                <a:cs typeface="Meiryo UI"/>
              </a:rPr>
              <a:t>、</a:t>
            </a:r>
            <a:r>
              <a:rPr dirty="0" sz="1600" spc="5" b="1">
                <a:latin typeface="Meiryo UI"/>
                <a:cs typeface="Meiryo UI"/>
              </a:rPr>
              <a:t>人</a:t>
            </a:r>
            <a:r>
              <a:rPr dirty="0" sz="1600" spc="-5" b="1">
                <a:latin typeface="Meiryo UI"/>
                <a:cs typeface="Meiryo UI"/>
              </a:rPr>
              <a:t>材育</a:t>
            </a:r>
            <a:r>
              <a:rPr dirty="0" sz="1600" spc="5" b="1">
                <a:latin typeface="Meiryo UI"/>
                <a:cs typeface="Meiryo UI"/>
              </a:rPr>
              <a:t>成</a:t>
            </a:r>
            <a:r>
              <a:rPr dirty="0" sz="1600" spc="-5" b="1">
                <a:latin typeface="Meiryo UI"/>
                <a:cs typeface="Meiryo UI"/>
              </a:rPr>
              <a:t>や評</a:t>
            </a:r>
            <a:r>
              <a:rPr dirty="0" sz="1600" spc="5" b="1">
                <a:latin typeface="Meiryo UI"/>
                <a:cs typeface="Meiryo UI"/>
              </a:rPr>
              <a:t>価</a:t>
            </a:r>
            <a:r>
              <a:rPr dirty="0" sz="1600" spc="-10" b="1">
                <a:latin typeface="Meiryo UI"/>
                <a:cs typeface="Meiryo UI"/>
              </a:rPr>
              <a:t>を</a:t>
            </a:r>
            <a:r>
              <a:rPr dirty="0" sz="1600" spc="-5" b="1">
                <a:latin typeface="Meiryo UI"/>
                <a:cs typeface="Meiryo UI"/>
              </a:rPr>
              <a:t>一貫</a:t>
            </a:r>
            <a:r>
              <a:rPr dirty="0" sz="1600" spc="5" b="1">
                <a:latin typeface="Meiryo UI"/>
                <a:cs typeface="Meiryo UI"/>
              </a:rPr>
              <a:t>し</a:t>
            </a:r>
            <a:r>
              <a:rPr dirty="0" sz="1600" spc="-10" b="1">
                <a:latin typeface="Meiryo UI"/>
                <a:cs typeface="Meiryo UI"/>
              </a:rPr>
              <a:t>て</a:t>
            </a:r>
            <a:r>
              <a:rPr dirty="0" sz="1600" spc="-5" b="1">
                <a:latin typeface="Meiryo UI"/>
                <a:cs typeface="Meiryo UI"/>
              </a:rPr>
              <a:t>管</a:t>
            </a:r>
            <a:r>
              <a:rPr dirty="0" sz="1600" spc="5" b="1">
                <a:latin typeface="Meiryo UI"/>
                <a:cs typeface="Meiryo UI"/>
              </a:rPr>
              <a:t>轄</a:t>
            </a:r>
            <a:r>
              <a:rPr dirty="0" sz="1600" spc="-10" b="1">
                <a:latin typeface="Meiryo UI"/>
                <a:cs typeface="Meiryo UI"/>
              </a:rPr>
              <a:t>す</a:t>
            </a:r>
            <a:r>
              <a:rPr dirty="0" sz="1600" spc="-5" b="1">
                <a:latin typeface="Meiryo UI"/>
                <a:cs typeface="Meiryo UI"/>
              </a:rPr>
              <a:t>る</a:t>
            </a:r>
            <a:r>
              <a:rPr dirty="0" sz="1600" spc="10" b="1">
                <a:latin typeface="Meiryo UI"/>
                <a:cs typeface="Meiryo UI"/>
              </a:rPr>
              <a:t>タ</a:t>
            </a:r>
            <a:r>
              <a:rPr dirty="0" sz="1600" spc="-5" b="1">
                <a:latin typeface="Meiryo UI"/>
                <a:cs typeface="Meiryo UI"/>
              </a:rPr>
              <a:t>レ</a:t>
            </a:r>
            <a:r>
              <a:rPr dirty="0" sz="1600" spc="-10" b="1">
                <a:latin typeface="Meiryo UI"/>
                <a:cs typeface="Meiryo UI"/>
              </a:rPr>
              <a:t>ントマ</a:t>
            </a:r>
            <a:r>
              <a:rPr dirty="0" sz="1600" spc="5" b="1">
                <a:latin typeface="Meiryo UI"/>
                <a:cs typeface="Meiryo UI"/>
              </a:rPr>
              <a:t>ネ</a:t>
            </a:r>
            <a:r>
              <a:rPr dirty="0" sz="1600" spc="-10" b="1">
                <a:latin typeface="Meiryo UI"/>
                <a:cs typeface="Meiryo UI"/>
              </a:rPr>
              <a:t>ジメン</a:t>
            </a:r>
            <a:r>
              <a:rPr dirty="0" sz="1600" b="1">
                <a:latin typeface="Meiryo UI"/>
                <a:cs typeface="Meiryo UI"/>
              </a:rPr>
              <a:t>ト</a:t>
            </a:r>
            <a:r>
              <a:rPr dirty="0" sz="1600" spc="-5" b="1">
                <a:latin typeface="Meiryo UI"/>
                <a:cs typeface="Meiryo UI"/>
              </a:rPr>
              <a:t>部門 </a:t>
            </a:r>
            <a:r>
              <a:rPr dirty="0" sz="1600" spc="-10" b="1">
                <a:latin typeface="Meiryo UI"/>
                <a:cs typeface="Meiryo UI"/>
              </a:rPr>
              <a:t>の新設</a:t>
            </a:r>
            <a:r>
              <a:rPr dirty="0" sz="1600" spc="-5" b="1">
                <a:latin typeface="Meiryo UI"/>
                <a:cs typeface="Meiryo UI"/>
              </a:rPr>
              <a:t>や</a:t>
            </a:r>
            <a:r>
              <a:rPr dirty="0" sz="1600" spc="-10" b="1">
                <a:latin typeface="Meiryo UI"/>
                <a:cs typeface="Meiryo UI"/>
              </a:rPr>
              <a:t>、</a:t>
            </a:r>
            <a:r>
              <a:rPr dirty="0" sz="1600" spc="-5" b="1">
                <a:latin typeface="Meiryo UI"/>
                <a:cs typeface="Meiryo UI"/>
              </a:rPr>
              <a:t>優秀人材の人事ビジネ</a:t>
            </a:r>
            <a:r>
              <a:rPr dirty="0" sz="1600" b="1">
                <a:latin typeface="Meiryo UI"/>
                <a:cs typeface="Meiryo UI"/>
              </a:rPr>
              <a:t>スパ</a:t>
            </a:r>
            <a:r>
              <a:rPr dirty="0" sz="1600" spc="-10" b="1">
                <a:latin typeface="Meiryo UI"/>
                <a:cs typeface="Meiryo UI"/>
              </a:rPr>
              <a:t>ー</a:t>
            </a:r>
            <a:r>
              <a:rPr dirty="0" sz="1600" b="1">
                <a:latin typeface="Meiryo UI"/>
                <a:cs typeface="Meiryo UI"/>
              </a:rPr>
              <a:t>ト</a:t>
            </a:r>
            <a:r>
              <a:rPr dirty="0" sz="1600" spc="-10" b="1">
                <a:latin typeface="Meiryo UI"/>
                <a:cs typeface="Meiryo UI"/>
              </a:rPr>
              <a:t>ナ</a:t>
            </a:r>
            <a:r>
              <a:rPr dirty="0" sz="1600" b="1">
                <a:latin typeface="Meiryo UI"/>
                <a:cs typeface="Meiryo UI"/>
              </a:rPr>
              <a:t>ー</a:t>
            </a:r>
            <a:r>
              <a:rPr dirty="0" sz="1600" spc="-10" b="1">
                <a:latin typeface="Meiryo UI"/>
                <a:cs typeface="Meiryo UI"/>
              </a:rPr>
              <a:t>としての</a:t>
            </a:r>
            <a:r>
              <a:rPr dirty="0" sz="1600" spc="5" b="1">
                <a:latin typeface="Meiryo UI"/>
                <a:cs typeface="Meiryo UI"/>
              </a:rPr>
              <a:t>派</a:t>
            </a:r>
            <a:r>
              <a:rPr dirty="0" sz="1600" spc="-5" b="1">
                <a:latin typeface="Meiryo UI"/>
                <a:cs typeface="Meiryo UI"/>
              </a:rPr>
              <a:t>遣</a:t>
            </a:r>
            <a:r>
              <a:rPr dirty="0" sz="1600" spc="-10" b="1">
                <a:latin typeface="Meiryo UI"/>
                <a:cs typeface="Meiryo UI"/>
              </a:rPr>
              <a:t>を</a:t>
            </a:r>
            <a:r>
              <a:rPr dirty="0" sz="1600" spc="-5" b="1">
                <a:latin typeface="Meiryo UI"/>
                <a:cs typeface="Meiryo UI"/>
              </a:rPr>
              <a:t>通</a:t>
            </a:r>
            <a:r>
              <a:rPr dirty="0" sz="1600" spc="5" b="1">
                <a:latin typeface="Meiryo UI"/>
                <a:cs typeface="Meiryo UI"/>
              </a:rPr>
              <a:t>じ</a:t>
            </a:r>
            <a:r>
              <a:rPr dirty="0" sz="1600" spc="-5" b="1">
                <a:latin typeface="Meiryo UI"/>
                <a:cs typeface="Meiryo UI"/>
              </a:rPr>
              <a:t>た</a:t>
            </a:r>
            <a:r>
              <a:rPr dirty="0" sz="1600" spc="5" b="1">
                <a:latin typeface="Meiryo UI"/>
                <a:cs typeface="Meiryo UI"/>
              </a:rPr>
              <a:t>現</a:t>
            </a:r>
            <a:r>
              <a:rPr dirty="0" sz="1600" spc="-5" b="1">
                <a:latin typeface="Meiryo UI"/>
                <a:cs typeface="Meiryo UI"/>
              </a:rPr>
              <a:t>場支</a:t>
            </a:r>
            <a:r>
              <a:rPr dirty="0" sz="1600" spc="5" b="1">
                <a:latin typeface="Meiryo UI"/>
                <a:cs typeface="Meiryo UI"/>
              </a:rPr>
              <a:t>援</a:t>
            </a:r>
            <a:r>
              <a:rPr dirty="0" sz="1600" spc="-10" b="1">
                <a:latin typeface="Meiryo UI"/>
                <a:cs typeface="Meiryo UI"/>
              </a:rPr>
              <a:t>を</a:t>
            </a:r>
            <a:r>
              <a:rPr dirty="0" sz="1600" spc="-5" b="1">
                <a:latin typeface="Meiryo UI"/>
                <a:cs typeface="Meiryo UI"/>
              </a:rPr>
              <a:t>実</a:t>
            </a:r>
            <a:r>
              <a:rPr dirty="0" sz="1600" spc="5" b="1">
                <a:latin typeface="Meiryo UI"/>
                <a:cs typeface="Meiryo UI"/>
              </a:rPr>
              <a:t>施</a:t>
            </a:r>
            <a:r>
              <a:rPr dirty="0" sz="1600" spc="-5" b="1">
                <a:latin typeface="Meiryo UI"/>
                <a:cs typeface="Meiryo UI"/>
              </a:rPr>
              <a:t>（製</a:t>
            </a:r>
            <a:r>
              <a:rPr dirty="0" sz="1600" spc="5" b="1">
                <a:latin typeface="Meiryo UI"/>
                <a:cs typeface="Meiryo UI"/>
              </a:rPr>
              <a:t>造</a:t>
            </a:r>
            <a:r>
              <a:rPr dirty="0" sz="1600" spc="-5" b="1">
                <a:latin typeface="Meiryo UI"/>
                <a:cs typeface="Meiryo UI"/>
              </a:rPr>
              <a:t>業）</a:t>
            </a:r>
            <a:endParaRPr sz="1600">
              <a:latin typeface="Meiryo UI"/>
              <a:cs typeface="Meiryo UI"/>
            </a:endParaRPr>
          </a:p>
          <a:p>
            <a:pPr marL="355600" marR="114300" indent="-343535">
              <a:lnSpc>
                <a:spcPct val="100000"/>
              </a:lnSpc>
              <a:spcBef>
                <a:spcPts val="600"/>
              </a:spcBef>
              <a:buFont typeface="Wingdings"/>
              <a:buChar char=""/>
              <a:tabLst>
                <a:tab pos="354965" algn="l"/>
                <a:tab pos="356235" algn="l"/>
              </a:tabLst>
            </a:pPr>
            <a:r>
              <a:rPr dirty="0" sz="1600" spc="-5" b="1">
                <a:latin typeface="Meiryo UI"/>
                <a:cs typeface="Meiryo UI"/>
              </a:rPr>
              <a:t>人事関連の</a:t>
            </a:r>
            <a:r>
              <a:rPr dirty="0" sz="1600" spc="-10" b="1">
                <a:latin typeface="Meiryo UI"/>
                <a:cs typeface="Meiryo UI"/>
              </a:rPr>
              <a:t>デー</a:t>
            </a:r>
            <a:r>
              <a:rPr dirty="0" sz="1600" b="1">
                <a:latin typeface="Meiryo UI"/>
                <a:cs typeface="Meiryo UI"/>
              </a:rPr>
              <a:t>タ</a:t>
            </a:r>
            <a:r>
              <a:rPr dirty="0" sz="1600" spc="-10" b="1">
                <a:latin typeface="Meiryo UI"/>
                <a:cs typeface="Meiryo UI"/>
              </a:rPr>
              <a:t>の大半を</a:t>
            </a:r>
            <a:r>
              <a:rPr dirty="0" sz="1600" b="1">
                <a:latin typeface="Meiryo UI"/>
                <a:cs typeface="Meiryo UI"/>
              </a:rPr>
              <a:t>シス</a:t>
            </a:r>
            <a:r>
              <a:rPr dirty="0" sz="1600" spc="-10" b="1">
                <a:latin typeface="Meiryo UI"/>
                <a:cs typeface="Meiryo UI"/>
              </a:rPr>
              <a:t>テ</a:t>
            </a:r>
            <a:r>
              <a:rPr dirty="0" sz="1600" spc="-5" b="1">
                <a:latin typeface="Meiryo UI"/>
                <a:cs typeface="Meiryo UI"/>
              </a:rPr>
              <a:t>ム</a:t>
            </a:r>
            <a:r>
              <a:rPr dirty="0" sz="1600" spc="-10" b="1">
                <a:latin typeface="Meiryo UI"/>
                <a:cs typeface="Meiryo UI"/>
              </a:rPr>
              <a:t>に</a:t>
            </a:r>
            <a:r>
              <a:rPr dirty="0" sz="1600" spc="-5" b="1">
                <a:latin typeface="Meiryo UI"/>
                <a:cs typeface="Meiryo UI"/>
              </a:rPr>
              <a:t>取</a:t>
            </a:r>
            <a:r>
              <a:rPr dirty="0" sz="1600" spc="-10" b="1">
                <a:latin typeface="Meiryo UI"/>
                <a:cs typeface="Meiryo UI"/>
              </a:rPr>
              <a:t>り</a:t>
            </a:r>
            <a:r>
              <a:rPr dirty="0" sz="1600" spc="5" b="1">
                <a:latin typeface="Meiryo UI"/>
                <a:cs typeface="Meiryo UI"/>
              </a:rPr>
              <a:t>込</a:t>
            </a:r>
            <a:r>
              <a:rPr dirty="0" sz="1600" spc="-5" b="1">
                <a:latin typeface="Meiryo UI"/>
                <a:cs typeface="Meiryo UI"/>
              </a:rPr>
              <a:t>み</a:t>
            </a:r>
            <a:r>
              <a:rPr dirty="0" sz="1600" b="1">
                <a:latin typeface="Meiryo UI"/>
                <a:cs typeface="Meiryo UI"/>
              </a:rPr>
              <a:t>、</a:t>
            </a:r>
            <a:r>
              <a:rPr dirty="0" sz="1600" spc="-5" b="1">
                <a:latin typeface="Meiryo UI"/>
                <a:cs typeface="Meiryo UI"/>
              </a:rPr>
              <a:t>その他の</a:t>
            </a:r>
            <a:r>
              <a:rPr dirty="0" sz="1600" spc="5" b="1">
                <a:latin typeface="Meiryo UI"/>
                <a:cs typeface="Meiryo UI"/>
              </a:rPr>
              <a:t>デ</a:t>
            </a:r>
            <a:r>
              <a:rPr dirty="0" sz="1600" spc="-10" b="1">
                <a:latin typeface="Meiryo UI"/>
                <a:cs typeface="Meiryo UI"/>
              </a:rPr>
              <a:t>ー</a:t>
            </a:r>
            <a:r>
              <a:rPr dirty="0" sz="1600" b="1">
                <a:latin typeface="Meiryo UI"/>
                <a:cs typeface="Meiryo UI"/>
              </a:rPr>
              <a:t>タ</a:t>
            </a:r>
            <a:r>
              <a:rPr dirty="0" sz="1600" spc="10" b="1">
                <a:latin typeface="Meiryo UI"/>
                <a:cs typeface="Meiryo UI"/>
              </a:rPr>
              <a:t>ベ</a:t>
            </a:r>
            <a:r>
              <a:rPr dirty="0" sz="1600" spc="-10" b="1">
                <a:latin typeface="Meiryo UI"/>
                <a:cs typeface="Meiryo UI"/>
              </a:rPr>
              <a:t>ー</a:t>
            </a:r>
            <a:r>
              <a:rPr dirty="0" sz="1600" spc="10" b="1">
                <a:latin typeface="Meiryo UI"/>
                <a:cs typeface="Meiryo UI"/>
              </a:rPr>
              <a:t>ス</a:t>
            </a:r>
            <a:r>
              <a:rPr dirty="0" sz="1600" b="1">
                <a:latin typeface="Meiryo UI"/>
                <a:cs typeface="Meiryo UI"/>
              </a:rPr>
              <a:t>と</a:t>
            </a:r>
            <a:r>
              <a:rPr dirty="0" sz="1600" spc="-5" b="1">
                <a:latin typeface="Meiryo UI"/>
                <a:cs typeface="Meiryo UI"/>
              </a:rPr>
              <a:t>合</a:t>
            </a:r>
            <a:r>
              <a:rPr dirty="0" sz="1600" b="1">
                <a:latin typeface="Meiryo UI"/>
                <a:cs typeface="Meiryo UI"/>
              </a:rPr>
              <a:t>わ</a:t>
            </a:r>
            <a:r>
              <a:rPr dirty="0" sz="1600" spc="-5" b="1">
                <a:latin typeface="Meiryo UI"/>
                <a:cs typeface="Meiryo UI"/>
              </a:rPr>
              <a:t>せ</a:t>
            </a:r>
            <a:r>
              <a:rPr dirty="0" sz="1600" spc="-10" b="1">
                <a:latin typeface="Meiryo UI"/>
                <a:cs typeface="Meiryo UI"/>
              </a:rPr>
              <a:t>て</a:t>
            </a:r>
            <a:r>
              <a:rPr dirty="0" sz="1600" spc="5" b="1">
                <a:latin typeface="Meiryo UI"/>
                <a:cs typeface="Meiryo UI"/>
              </a:rPr>
              <a:t>解</a:t>
            </a:r>
            <a:r>
              <a:rPr dirty="0" sz="1600" spc="-5" b="1">
                <a:latin typeface="Meiryo UI"/>
                <a:cs typeface="Meiryo UI"/>
              </a:rPr>
              <a:t>析す</a:t>
            </a:r>
            <a:r>
              <a:rPr dirty="0" sz="1600" spc="5" b="1">
                <a:latin typeface="Meiryo UI"/>
                <a:cs typeface="Meiryo UI"/>
              </a:rPr>
              <a:t>る</a:t>
            </a:r>
            <a:r>
              <a:rPr dirty="0" sz="1600" b="1">
                <a:latin typeface="Meiryo UI"/>
                <a:cs typeface="Meiryo UI"/>
              </a:rPr>
              <a:t>こと</a:t>
            </a:r>
            <a:r>
              <a:rPr dirty="0" sz="1600" spc="-10" b="1">
                <a:latin typeface="Meiryo UI"/>
                <a:cs typeface="Meiryo UI"/>
              </a:rPr>
              <a:t>で</a:t>
            </a:r>
            <a:r>
              <a:rPr dirty="0" sz="1600" b="1">
                <a:latin typeface="Meiryo UI"/>
                <a:cs typeface="Meiryo UI"/>
              </a:rPr>
              <a:t>、</a:t>
            </a:r>
            <a:r>
              <a:rPr dirty="0" sz="1600" spc="-5" b="1">
                <a:latin typeface="Meiryo UI"/>
                <a:cs typeface="Meiryo UI"/>
              </a:rPr>
              <a:t>現場のエン </a:t>
            </a:r>
            <a:r>
              <a:rPr dirty="0" sz="1600" spc="-15" b="1">
                <a:latin typeface="Meiryo UI"/>
                <a:cs typeface="Meiryo UI"/>
              </a:rPr>
              <a:t>ゲ</a:t>
            </a:r>
            <a:r>
              <a:rPr dirty="0" sz="1600" spc="-10" b="1">
                <a:latin typeface="Meiryo UI"/>
                <a:cs typeface="Meiryo UI"/>
              </a:rPr>
              <a:t>ージメント</a:t>
            </a:r>
            <a:r>
              <a:rPr dirty="0" sz="1600" spc="-5" b="1">
                <a:latin typeface="Meiryo UI"/>
                <a:cs typeface="Meiryo UI"/>
              </a:rPr>
              <a:t>レベ</a:t>
            </a:r>
            <a:r>
              <a:rPr dirty="0" sz="1600" spc="-15" b="1">
                <a:latin typeface="Meiryo UI"/>
                <a:cs typeface="Meiryo UI"/>
              </a:rPr>
              <a:t>ル</a:t>
            </a:r>
            <a:r>
              <a:rPr dirty="0" sz="1600" spc="-10" b="1">
                <a:latin typeface="Meiryo UI"/>
                <a:cs typeface="Meiryo UI"/>
              </a:rPr>
              <a:t>に</a:t>
            </a:r>
            <a:r>
              <a:rPr dirty="0" sz="1600" spc="-5" b="1">
                <a:latin typeface="Meiryo UI"/>
                <a:cs typeface="Meiryo UI"/>
              </a:rPr>
              <a:t>影響</a:t>
            </a:r>
            <a:r>
              <a:rPr dirty="0" sz="1600" spc="-10" b="1">
                <a:latin typeface="Meiryo UI"/>
                <a:cs typeface="Meiryo UI"/>
              </a:rPr>
              <a:t>を</a:t>
            </a:r>
            <a:r>
              <a:rPr dirty="0" sz="1600" spc="-5" b="1">
                <a:latin typeface="Meiryo UI"/>
                <a:cs typeface="Meiryo UI"/>
              </a:rPr>
              <a:t>与</a:t>
            </a:r>
            <a:r>
              <a:rPr dirty="0" sz="1600" spc="5" b="1">
                <a:latin typeface="Meiryo UI"/>
                <a:cs typeface="Meiryo UI"/>
              </a:rPr>
              <a:t>え</a:t>
            </a:r>
            <a:r>
              <a:rPr dirty="0" sz="1600" spc="-5" b="1">
                <a:latin typeface="Meiryo UI"/>
                <a:cs typeface="Meiryo UI"/>
              </a:rPr>
              <a:t>る因</a:t>
            </a:r>
            <a:r>
              <a:rPr dirty="0" sz="1600" spc="5" b="1">
                <a:latin typeface="Meiryo UI"/>
                <a:cs typeface="Meiryo UI"/>
              </a:rPr>
              <a:t>子</a:t>
            </a:r>
            <a:r>
              <a:rPr dirty="0" sz="1600" spc="-10" b="1">
                <a:latin typeface="Meiryo UI"/>
                <a:cs typeface="Meiryo UI"/>
              </a:rPr>
              <a:t>を</a:t>
            </a:r>
            <a:r>
              <a:rPr dirty="0" sz="1600" spc="-5" b="1">
                <a:latin typeface="Meiryo UI"/>
                <a:cs typeface="Meiryo UI"/>
              </a:rPr>
              <a:t>特</a:t>
            </a:r>
            <a:r>
              <a:rPr dirty="0" sz="1600" spc="5" b="1">
                <a:latin typeface="Meiryo UI"/>
                <a:cs typeface="Meiryo UI"/>
              </a:rPr>
              <a:t>定</a:t>
            </a:r>
            <a:r>
              <a:rPr dirty="0" sz="1600" spc="-10" b="1">
                <a:latin typeface="Meiryo UI"/>
                <a:cs typeface="Meiryo UI"/>
              </a:rPr>
              <a:t>。</a:t>
            </a:r>
            <a:r>
              <a:rPr dirty="0" sz="1600" spc="-5" b="1">
                <a:latin typeface="Meiryo UI"/>
                <a:cs typeface="Meiryo UI"/>
              </a:rPr>
              <a:t>組</a:t>
            </a:r>
            <a:r>
              <a:rPr dirty="0" sz="1600" spc="5" b="1">
                <a:latin typeface="Meiryo UI"/>
                <a:cs typeface="Meiryo UI"/>
              </a:rPr>
              <a:t>織</a:t>
            </a:r>
            <a:r>
              <a:rPr dirty="0" sz="1600" spc="-5" b="1">
                <a:latin typeface="Meiryo UI"/>
                <a:cs typeface="Meiryo UI"/>
              </a:rPr>
              <a:t>長の部</a:t>
            </a:r>
            <a:r>
              <a:rPr dirty="0" sz="1600" spc="5" b="1">
                <a:latin typeface="Meiryo UI"/>
                <a:cs typeface="Meiryo UI"/>
              </a:rPr>
              <a:t>下</a:t>
            </a:r>
            <a:r>
              <a:rPr dirty="0" sz="1600" spc="-10" b="1">
                <a:latin typeface="Meiryo UI"/>
                <a:cs typeface="Meiryo UI"/>
              </a:rPr>
              <a:t>との</a:t>
            </a:r>
            <a:r>
              <a:rPr dirty="0" sz="1600" spc="-5" b="1">
                <a:latin typeface="Meiryo UI"/>
                <a:cs typeface="Meiryo UI"/>
              </a:rPr>
              <a:t>コミ</a:t>
            </a:r>
            <a:r>
              <a:rPr dirty="0" sz="1600" spc="5" b="1">
                <a:latin typeface="Meiryo UI"/>
                <a:cs typeface="Meiryo UI"/>
              </a:rPr>
              <a:t>ュ</a:t>
            </a:r>
            <a:r>
              <a:rPr dirty="0" sz="1600" spc="-10" b="1">
                <a:latin typeface="Meiryo UI"/>
                <a:cs typeface="Meiryo UI"/>
              </a:rPr>
              <a:t>ニ</a:t>
            </a:r>
            <a:r>
              <a:rPr dirty="0" sz="1600" b="1">
                <a:latin typeface="Meiryo UI"/>
                <a:cs typeface="Meiryo UI"/>
              </a:rPr>
              <a:t>ケ</a:t>
            </a:r>
            <a:r>
              <a:rPr dirty="0" sz="1600" spc="-10" b="1">
                <a:latin typeface="Meiryo UI"/>
                <a:cs typeface="Meiryo UI"/>
              </a:rPr>
              <a:t>ー</a:t>
            </a:r>
            <a:r>
              <a:rPr dirty="0" sz="1600" b="1">
                <a:latin typeface="Meiryo UI"/>
                <a:cs typeface="Meiryo UI"/>
              </a:rPr>
              <a:t>シ</a:t>
            </a:r>
            <a:r>
              <a:rPr dirty="0" sz="1600" spc="-5" b="1">
                <a:latin typeface="Meiryo UI"/>
                <a:cs typeface="Meiryo UI"/>
              </a:rPr>
              <a:t>ョ</a:t>
            </a:r>
            <a:r>
              <a:rPr dirty="0" sz="1600" spc="-10" b="1">
                <a:latin typeface="Meiryo UI"/>
                <a:cs typeface="Meiryo UI"/>
              </a:rPr>
              <a:t>ン</a:t>
            </a:r>
            <a:r>
              <a:rPr dirty="0" sz="1600" spc="-5" b="1">
                <a:latin typeface="Meiryo UI"/>
                <a:cs typeface="Meiryo UI"/>
              </a:rPr>
              <a:t>改</a:t>
            </a:r>
            <a:r>
              <a:rPr dirty="0" sz="1600" spc="5" b="1">
                <a:latin typeface="Meiryo UI"/>
                <a:cs typeface="Meiryo UI"/>
              </a:rPr>
              <a:t>善</a:t>
            </a:r>
            <a:r>
              <a:rPr dirty="0" sz="1600" spc="-10" b="1">
                <a:latin typeface="Meiryo UI"/>
                <a:cs typeface="Meiryo UI"/>
              </a:rPr>
              <a:t>に</a:t>
            </a:r>
            <a:r>
              <a:rPr dirty="0" sz="1600" spc="-5" b="1">
                <a:latin typeface="Meiryo UI"/>
                <a:cs typeface="Meiryo UI"/>
              </a:rPr>
              <a:t>活</a:t>
            </a:r>
            <a:r>
              <a:rPr dirty="0" sz="1600" spc="5" b="1">
                <a:latin typeface="Meiryo UI"/>
                <a:cs typeface="Meiryo UI"/>
              </a:rPr>
              <a:t>用</a:t>
            </a:r>
            <a:r>
              <a:rPr dirty="0" sz="1600" spc="-5" b="1">
                <a:latin typeface="Meiryo UI"/>
                <a:cs typeface="Meiryo UI"/>
              </a:rPr>
              <a:t>（IT）</a:t>
            </a:r>
            <a:endParaRPr sz="1600">
              <a:latin typeface="Meiryo UI"/>
              <a:cs typeface="Meiryo U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589034" y="6577860"/>
            <a:ext cx="248285" cy="252095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dirty="0" sz="1400">
                <a:solidFill>
                  <a:srgbClr val="050505"/>
                </a:solidFill>
                <a:latin typeface="Meiryo UI"/>
                <a:cs typeface="Meiryo UI"/>
              </a:rPr>
              <a:t>23</a:t>
            </a:r>
            <a:endParaRPr sz="1400">
              <a:latin typeface="Meiryo UI"/>
              <a:cs typeface="Meiryo U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3733" y="98869"/>
            <a:ext cx="9629140" cy="824865"/>
            <a:chOff x="153733" y="98869"/>
            <a:chExt cx="9629140" cy="824865"/>
          </a:xfrm>
        </p:grpSpPr>
        <p:sp>
          <p:nvSpPr>
            <p:cNvPr id="3" name="object 3"/>
            <p:cNvSpPr/>
            <p:nvPr/>
          </p:nvSpPr>
          <p:spPr>
            <a:xfrm>
              <a:off x="158495" y="103631"/>
              <a:ext cx="9619615" cy="815340"/>
            </a:xfrm>
            <a:custGeom>
              <a:avLst/>
              <a:gdLst/>
              <a:ahLst/>
              <a:cxnLst/>
              <a:rect l="l" t="t" r="r" b="b"/>
              <a:pathLst>
                <a:path w="9619615" h="815340">
                  <a:moveTo>
                    <a:pt x="9619488" y="0"/>
                  </a:moveTo>
                  <a:lnTo>
                    <a:pt x="0" y="0"/>
                  </a:lnTo>
                  <a:lnTo>
                    <a:pt x="0" y="815339"/>
                  </a:lnTo>
                  <a:lnTo>
                    <a:pt x="9619488" y="815339"/>
                  </a:lnTo>
                  <a:lnTo>
                    <a:pt x="9619488" y="0"/>
                  </a:lnTo>
                  <a:close/>
                </a:path>
              </a:pathLst>
            </a:custGeom>
            <a:solidFill>
              <a:srgbClr val="002C7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58495" y="103631"/>
              <a:ext cx="9619615" cy="815340"/>
            </a:xfrm>
            <a:custGeom>
              <a:avLst/>
              <a:gdLst/>
              <a:ahLst/>
              <a:cxnLst/>
              <a:rect l="l" t="t" r="r" b="b"/>
              <a:pathLst>
                <a:path w="9619615" h="815340">
                  <a:moveTo>
                    <a:pt x="0" y="0"/>
                  </a:moveTo>
                  <a:lnTo>
                    <a:pt x="9619488" y="0"/>
                  </a:lnTo>
                  <a:lnTo>
                    <a:pt x="9619488" y="815339"/>
                  </a:lnTo>
                  <a:lnTo>
                    <a:pt x="0" y="815339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6863" y="136951"/>
            <a:ext cx="810133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31900" marR="5080" indent="-12192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</a:rPr>
              <a:t>方策⑥：経営ト</a:t>
            </a:r>
            <a:r>
              <a:rPr dirty="0" sz="2400" spc="5">
                <a:solidFill>
                  <a:srgbClr val="FFFFFF"/>
                </a:solidFill>
              </a:rPr>
              <a:t>ッ</a:t>
            </a:r>
            <a:r>
              <a:rPr dirty="0" sz="2400">
                <a:solidFill>
                  <a:srgbClr val="FFFFFF"/>
                </a:solidFill>
              </a:rPr>
              <a:t>プ自</a:t>
            </a:r>
            <a:r>
              <a:rPr dirty="0" sz="2400" spc="-5">
                <a:solidFill>
                  <a:srgbClr val="FFFFFF"/>
                </a:solidFill>
              </a:rPr>
              <a:t>ら</a:t>
            </a:r>
            <a:r>
              <a:rPr dirty="0" sz="2400">
                <a:solidFill>
                  <a:srgbClr val="FFFFFF"/>
                </a:solidFill>
              </a:rPr>
              <a:t>、人材</a:t>
            </a:r>
            <a:r>
              <a:rPr dirty="0" sz="2400" spc="-5">
                <a:solidFill>
                  <a:srgbClr val="FFFFFF"/>
                </a:solidFill>
              </a:rPr>
              <a:t>および</a:t>
            </a:r>
            <a:r>
              <a:rPr dirty="0" sz="2400">
                <a:solidFill>
                  <a:srgbClr val="FFFFFF"/>
                </a:solidFill>
              </a:rPr>
              <a:t>人材戦略に関して積極的に </a:t>
            </a:r>
            <a:r>
              <a:rPr dirty="0" sz="2400">
                <a:solidFill>
                  <a:srgbClr val="FFFFFF"/>
                </a:solidFill>
              </a:rPr>
              <a:t>発信し、従業員</a:t>
            </a:r>
            <a:r>
              <a:rPr dirty="0" sz="2400" spc="-5">
                <a:solidFill>
                  <a:srgbClr val="FFFFFF"/>
                </a:solidFill>
              </a:rPr>
              <a:t>・</a:t>
            </a:r>
            <a:r>
              <a:rPr dirty="0" sz="2400">
                <a:solidFill>
                  <a:srgbClr val="FFFFFF"/>
                </a:solidFill>
              </a:rPr>
              <a:t>労働市場</a:t>
            </a:r>
            <a:r>
              <a:rPr dirty="0" sz="2400" spc="-5">
                <a:solidFill>
                  <a:srgbClr val="FFFFFF"/>
                </a:solidFill>
              </a:rPr>
              <a:t>・</a:t>
            </a:r>
            <a:r>
              <a:rPr dirty="0" sz="2400">
                <a:solidFill>
                  <a:srgbClr val="FFFFFF"/>
                </a:solidFill>
              </a:rPr>
              <a:t>資本市場と</a:t>
            </a:r>
            <a:r>
              <a:rPr dirty="0" sz="2400" spc="-10">
                <a:solidFill>
                  <a:srgbClr val="FFFFFF"/>
                </a:solidFill>
              </a:rPr>
              <a:t>の</a:t>
            </a:r>
            <a:r>
              <a:rPr dirty="0" sz="2400">
                <a:solidFill>
                  <a:srgbClr val="FFFFFF"/>
                </a:solidFill>
              </a:rPr>
              <a:t>対話を実施</a:t>
            </a:r>
            <a:endParaRPr sz="2400"/>
          </a:p>
        </p:txBody>
      </p:sp>
      <p:grpSp>
        <p:nvGrpSpPr>
          <p:cNvPr id="6" name="object 6"/>
          <p:cNvGrpSpPr/>
          <p:nvPr/>
        </p:nvGrpSpPr>
        <p:grpSpPr>
          <a:xfrm>
            <a:off x="153923" y="917447"/>
            <a:ext cx="9629140" cy="1435735"/>
            <a:chOff x="153923" y="917447"/>
            <a:chExt cx="9629140" cy="1435735"/>
          </a:xfrm>
        </p:grpSpPr>
        <p:sp>
          <p:nvSpPr>
            <p:cNvPr id="7" name="object 7"/>
            <p:cNvSpPr/>
            <p:nvPr/>
          </p:nvSpPr>
          <p:spPr>
            <a:xfrm>
              <a:off x="158495" y="922019"/>
              <a:ext cx="9619615" cy="1426845"/>
            </a:xfrm>
            <a:custGeom>
              <a:avLst/>
              <a:gdLst/>
              <a:ahLst/>
              <a:cxnLst/>
              <a:rect l="l" t="t" r="r" b="b"/>
              <a:pathLst>
                <a:path w="9619615" h="1426845">
                  <a:moveTo>
                    <a:pt x="9619488" y="0"/>
                  </a:moveTo>
                  <a:lnTo>
                    <a:pt x="0" y="0"/>
                  </a:lnTo>
                  <a:lnTo>
                    <a:pt x="0" y="1426464"/>
                  </a:lnTo>
                  <a:lnTo>
                    <a:pt x="9619488" y="1426464"/>
                  </a:lnTo>
                  <a:lnTo>
                    <a:pt x="9619488" y="0"/>
                  </a:lnTo>
                  <a:close/>
                </a:path>
              </a:pathLst>
            </a:custGeom>
            <a:solidFill>
              <a:srgbClr val="A6E2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58495" y="922019"/>
              <a:ext cx="9619615" cy="1426845"/>
            </a:xfrm>
            <a:custGeom>
              <a:avLst/>
              <a:gdLst/>
              <a:ahLst/>
              <a:cxnLst/>
              <a:rect l="l" t="t" r="r" b="b"/>
              <a:pathLst>
                <a:path w="9619615" h="1426845">
                  <a:moveTo>
                    <a:pt x="0" y="0"/>
                  </a:moveTo>
                  <a:lnTo>
                    <a:pt x="9619488" y="0"/>
                  </a:lnTo>
                  <a:lnTo>
                    <a:pt x="9619488" y="1426464"/>
                  </a:lnTo>
                  <a:lnTo>
                    <a:pt x="0" y="1426464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/>
          <p:nvPr/>
        </p:nvSpPr>
        <p:spPr>
          <a:xfrm>
            <a:off x="158495" y="5292852"/>
            <a:ext cx="9619615" cy="1313815"/>
          </a:xfrm>
          <a:custGeom>
            <a:avLst/>
            <a:gdLst/>
            <a:ahLst/>
            <a:cxnLst/>
            <a:rect l="l" t="t" r="r" b="b"/>
            <a:pathLst>
              <a:path w="9619615" h="1313815">
                <a:moveTo>
                  <a:pt x="9619488" y="0"/>
                </a:moveTo>
                <a:lnTo>
                  <a:pt x="0" y="0"/>
                </a:lnTo>
                <a:lnTo>
                  <a:pt x="0" y="1313688"/>
                </a:lnTo>
                <a:lnTo>
                  <a:pt x="9619488" y="1313688"/>
                </a:lnTo>
                <a:lnTo>
                  <a:pt x="9619488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19743" y="981091"/>
            <a:ext cx="9290685" cy="54489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49250" marR="614680" indent="-337185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Meiryo UI"/>
                <a:cs typeface="Meiryo UI"/>
              </a:rPr>
              <a:t>☑</a:t>
            </a:r>
            <a:r>
              <a:rPr dirty="0" sz="2000" spc="25" b="1">
                <a:latin typeface="Meiryo UI"/>
                <a:cs typeface="Meiryo UI"/>
              </a:rPr>
              <a:t> </a:t>
            </a:r>
            <a:r>
              <a:rPr dirty="0" sz="2000" b="1">
                <a:latin typeface="Meiryo UI"/>
                <a:cs typeface="Meiryo UI"/>
              </a:rPr>
              <a:t>自社</a:t>
            </a:r>
            <a:r>
              <a:rPr dirty="0" sz="2000" spc="-5" b="1">
                <a:latin typeface="Meiryo UI"/>
                <a:cs typeface="Meiryo UI"/>
              </a:rPr>
              <a:t>の</a:t>
            </a:r>
            <a:r>
              <a:rPr dirty="0" sz="2000" b="1">
                <a:latin typeface="Meiryo UI"/>
                <a:cs typeface="Meiryo UI"/>
              </a:rPr>
              <a:t>人材投資を、単</a:t>
            </a:r>
            <a:r>
              <a:rPr dirty="0" sz="2000" spc="-15" b="1">
                <a:latin typeface="Meiryo UI"/>
                <a:cs typeface="Meiryo UI"/>
              </a:rPr>
              <a:t>に</a:t>
            </a:r>
            <a:r>
              <a:rPr dirty="0" sz="2000" b="1">
                <a:latin typeface="Meiryo UI"/>
                <a:cs typeface="Meiryo UI"/>
              </a:rPr>
              <a:t>コ</a:t>
            </a:r>
            <a:r>
              <a:rPr dirty="0" sz="2000" spc="-5" b="1">
                <a:latin typeface="Meiryo UI"/>
                <a:cs typeface="Meiryo UI"/>
              </a:rPr>
              <a:t>ス</a:t>
            </a:r>
            <a:r>
              <a:rPr dirty="0" sz="2000" b="1">
                <a:latin typeface="Meiryo UI"/>
                <a:cs typeface="Meiryo UI"/>
              </a:rPr>
              <a:t>ト</a:t>
            </a:r>
            <a:r>
              <a:rPr dirty="0" sz="2000" spc="-10" b="1">
                <a:latin typeface="Meiryo UI"/>
                <a:cs typeface="Meiryo UI"/>
              </a:rPr>
              <a:t>と</a:t>
            </a:r>
            <a:r>
              <a:rPr dirty="0" sz="2000" spc="-5" b="1">
                <a:latin typeface="Meiryo UI"/>
                <a:cs typeface="Meiryo UI"/>
              </a:rPr>
              <a:t>して</a:t>
            </a:r>
            <a:r>
              <a:rPr dirty="0" sz="2000" b="1">
                <a:latin typeface="Meiryo UI"/>
                <a:cs typeface="Meiryo UI"/>
              </a:rPr>
              <a:t>だけ</a:t>
            </a:r>
            <a:r>
              <a:rPr dirty="0" sz="2000" spc="-5" b="1">
                <a:latin typeface="Meiryo UI"/>
                <a:cs typeface="Meiryo UI"/>
              </a:rPr>
              <a:t>でな</a:t>
            </a:r>
            <a:r>
              <a:rPr dirty="0" sz="2000" b="1">
                <a:latin typeface="Meiryo UI"/>
                <a:cs typeface="Meiryo UI"/>
              </a:rPr>
              <a:t>く、持</a:t>
            </a:r>
            <a:r>
              <a:rPr dirty="0" sz="2000" spc="-15" b="1">
                <a:latin typeface="Meiryo UI"/>
                <a:cs typeface="Meiryo UI"/>
              </a:rPr>
              <a:t>続</a:t>
            </a:r>
            <a:r>
              <a:rPr dirty="0" sz="2000" b="1">
                <a:latin typeface="Meiryo UI"/>
                <a:cs typeface="Meiryo UI"/>
              </a:rPr>
              <a:t>的</a:t>
            </a:r>
            <a:r>
              <a:rPr dirty="0" sz="2000" spc="-5" b="1">
                <a:latin typeface="Meiryo UI"/>
                <a:cs typeface="Meiryo UI"/>
              </a:rPr>
              <a:t>な</a:t>
            </a:r>
            <a:r>
              <a:rPr dirty="0" sz="2000" b="1">
                <a:latin typeface="Meiryo UI"/>
                <a:cs typeface="Meiryo UI"/>
              </a:rPr>
              <a:t>企</a:t>
            </a:r>
            <a:r>
              <a:rPr dirty="0" sz="2000" spc="-15" b="1">
                <a:latin typeface="Meiryo UI"/>
                <a:cs typeface="Meiryo UI"/>
              </a:rPr>
              <a:t>業</a:t>
            </a:r>
            <a:r>
              <a:rPr dirty="0" sz="2000" b="1">
                <a:latin typeface="Meiryo UI"/>
                <a:cs typeface="Meiryo UI"/>
              </a:rPr>
              <a:t>価値</a:t>
            </a:r>
            <a:r>
              <a:rPr dirty="0" sz="2000" spc="-15" b="1">
                <a:latin typeface="Meiryo UI"/>
                <a:cs typeface="Meiryo UI"/>
              </a:rPr>
              <a:t>創</a:t>
            </a:r>
            <a:r>
              <a:rPr dirty="0" sz="2000" b="1">
                <a:latin typeface="Meiryo UI"/>
                <a:cs typeface="Meiryo UI"/>
              </a:rPr>
              <a:t>造</a:t>
            </a:r>
            <a:r>
              <a:rPr dirty="0" sz="2000" spc="-15" b="1">
                <a:latin typeface="Meiryo UI"/>
                <a:cs typeface="Meiryo UI"/>
              </a:rPr>
              <a:t>を</a:t>
            </a:r>
            <a:r>
              <a:rPr dirty="0" sz="2000" b="1">
                <a:latin typeface="Meiryo UI"/>
                <a:cs typeface="Meiryo UI"/>
              </a:rPr>
              <a:t>支</a:t>
            </a:r>
            <a:r>
              <a:rPr dirty="0" sz="2000" spc="-5" b="1">
                <a:latin typeface="Meiryo UI"/>
                <a:cs typeface="Meiryo UI"/>
              </a:rPr>
              <a:t>え</a:t>
            </a:r>
            <a:r>
              <a:rPr dirty="0" sz="2000" b="1">
                <a:latin typeface="Meiryo UI"/>
                <a:cs typeface="Meiryo UI"/>
              </a:rPr>
              <a:t>る 中長期</a:t>
            </a:r>
            <a:r>
              <a:rPr dirty="0" sz="2000" spc="-5" b="1">
                <a:latin typeface="Meiryo UI"/>
                <a:cs typeface="Meiryo UI"/>
              </a:rPr>
              <a:t>の</a:t>
            </a:r>
            <a:r>
              <a:rPr dirty="0" sz="2000" b="1">
                <a:latin typeface="Meiryo UI"/>
                <a:cs typeface="Meiryo UI"/>
              </a:rPr>
              <a:t>投資</a:t>
            </a:r>
            <a:r>
              <a:rPr dirty="0" sz="2000" spc="-5" b="1">
                <a:latin typeface="Meiryo UI"/>
                <a:cs typeface="Meiryo UI"/>
              </a:rPr>
              <a:t>として</a:t>
            </a:r>
            <a:r>
              <a:rPr dirty="0" sz="2000" b="1">
                <a:latin typeface="Meiryo UI"/>
                <a:cs typeface="Meiryo UI"/>
              </a:rPr>
              <a:t>明確に位置付け</a:t>
            </a:r>
            <a:r>
              <a:rPr dirty="0" sz="2000" spc="-15" b="1">
                <a:latin typeface="Meiryo UI"/>
                <a:cs typeface="Meiryo UI"/>
              </a:rPr>
              <a:t>、</a:t>
            </a:r>
            <a:r>
              <a:rPr dirty="0" sz="2000" b="1">
                <a:latin typeface="Meiryo UI"/>
                <a:cs typeface="Meiryo UI"/>
              </a:rPr>
              <a:t>発信</a:t>
            </a:r>
            <a:r>
              <a:rPr dirty="0" sz="2000" spc="-15" b="1">
                <a:latin typeface="Meiryo UI"/>
                <a:cs typeface="Meiryo UI"/>
              </a:rPr>
              <a:t>で</a:t>
            </a:r>
            <a:r>
              <a:rPr dirty="0" sz="2000" spc="-10" b="1">
                <a:latin typeface="Meiryo UI"/>
                <a:cs typeface="Meiryo UI"/>
              </a:rPr>
              <a:t>き</a:t>
            </a:r>
            <a:r>
              <a:rPr dirty="0" sz="2000" spc="-5" b="1">
                <a:latin typeface="Meiryo UI"/>
                <a:cs typeface="Meiryo UI"/>
              </a:rPr>
              <a:t>て</a:t>
            </a:r>
            <a:r>
              <a:rPr dirty="0" sz="2000" b="1">
                <a:latin typeface="Meiryo UI"/>
                <a:cs typeface="Meiryo UI"/>
              </a:rPr>
              <a:t>い</a:t>
            </a:r>
            <a:r>
              <a:rPr dirty="0" sz="2000" spc="-5" b="1">
                <a:latin typeface="Meiryo UI"/>
                <a:cs typeface="Meiryo UI"/>
              </a:rPr>
              <a:t>るか</a:t>
            </a:r>
            <a:r>
              <a:rPr dirty="0" sz="2000" b="1">
                <a:latin typeface="Meiryo UI"/>
                <a:cs typeface="Meiryo UI"/>
              </a:rPr>
              <a:t>？</a:t>
            </a:r>
            <a:endParaRPr sz="2000">
              <a:latin typeface="Meiryo UI"/>
              <a:cs typeface="Meiryo UI"/>
            </a:endParaRPr>
          </a:p>
          <a:p>
            <a:pPr marL="349250" marR="13335" indent="-337185">
              <a:lnSpc>
                <a:spcPct val="100000"/>
              </a:lnSpc>
              <a:spcBef>
                <a:spcPts val="600"/>
              </a:spcBef>
            </a:pPr>
            <a:r>
              <a:rPr dirty="0" sz="2000" b="1">
                <a:latin typeface="Meiryo UI"/>
                <a:cs typeface="Meiryo UI"/>
              </a:rPr>
              <a:t>☑</a:t>
            </a:r>
            <a:r>
              <a:rPr dirty="0" sz="2000" spc="40" b="1">
                <a:latin typeface="Meiryo UI"/>
                <a:cs typeface="Meiryo UI"/>
              </a:rPr>
              <a:t> </a:t>
            </a:r>
            <a:r>
              <a:rPr dirty="0" sz="2000" b="1">
                <a:latin typeface="Meiryo UI"/>
                <a:cs typeface="Meiryo UI"/>
              </a:rPr>
              <a:t>企業価値向上を実現</a:t>
            </a:r>
            <a:r>
              <a:rPr dirty="0" sz="2000" spc="-15" b="1">
                <a:latin typeface="Meiryo UI"/>
                <a:cs typeface="Meiryo UI"/>
              </a:rPr>
              <a:t>す</a:t>
            </a:r>
            <a:r>
              <a:rPr dirty="0" sz="2000" spc="-5" b="1">
                <a:latin typeface="Meiryo UI"/>
                <a:cs typeface="Meiryo UI"/>
              </a:rPr>
              <a:t>る</a:t>
            </a:r>
            <a:r>
              <a:rPr dirty="0" sz="2000" b="1">
                <a:latin typeface="Meiryo UI"/>
                <a:cs typeface="Meiryo UI"/>
              </a:rPr>
              <a:t>人材・</a:t>
            </a:r>
            <a:r>
              <a:rPr dirty="0" sz="2000" spc="-15" b="1">
                <a:latin typeface="Meiryo UI"/>
                <a:cs typeface="Meiryo UI"/>
              </a:rPr>
              <a:t>人</a:t>
            </a:r>
            <a:r>
              <a:rPr dirty="0" sz="2000" b="1">
                <a:latin typeface="Meiryo UI"/>
                <a:cs typeface="Meiryo UI"/>
              </a:rPr>
              <a:t>材戦</a:t>
            </a:r>
            <a:r>
              <a:rPr dirty="0" sz="2000" spc="-15" b="1">
                <a:latin typeface="Meiryo UI"/>
                <a:cs typeface="Meiryo UI"/>
              </a:rPr>
              <a:t>略</a:t>
            </a:r>
            <a:r>
              <a:rPr dirty="0" sz="2000" b="1">
                <a:latin typeface="Meiryo UI"/>
                <a:cs typeface="Meiryo UI"/>
              </a:rPr>
              <a:t>を</a:t>
            </a:r>
            <a:r>
              <a:rPr dirty="0" sz="2000" spc="-15" b="1">
                <a:latin typeface="Meiryo UI"/>
                <a:cs typeface="Meiryo UI"/>
              </a:rPr>
              <a:t>明</a:t>
            </a:r>
            <a:r>
              <a:rPr dirty="0" sz="2000" b="1">
                <a:latin typeface="Meiryo UI"/>
                <a:cs typeface="Meiryo UI"/>
              </a:rPr>
              <a:t>確</a:t>
            </a:r>
            <a:r>
              <a:rPr dirty="0" sz="2000" spc="-15" b="1">
                <a:latin typeface="Meiryo UI"/>
                <a:cs typeface="Meiryo UI"/>
              </a:rPr>
              <a:t>に</a:t>
            </a:r>
            <a:r>
              <a:rPr dirty="0" sz="2000" spc="-5" b="1">
                <a:latin typeface="Meiryo UI"/>
                <a:cs typeface="Meiryo UI"/>
              </a:rPr>
              <a:t>し</a:t>
            </a:r>
            <a:r>
              <a:rPr dirty="0" sz="2000" spc="-10" b="1">
                <a:latin typeface="Meiryo UI"/>
                <a:cs typeface="Meiryo UI"/>
              </a:rPr>
              <a:t>た</a:t>
            </a:r>
            <a:r>
              <a:rPr dirty="0" sz="2000" b="1">
                <a:latin typeface="Meiryo UI"/>
                <a:cs typeface="Meiryo UI"/>
              </a:rPr>
              <a:t>上で、人</a:t>
            </a:r>
            <a:r>
              <a:rPr dirty="0" sz="2000" spc="-15" b="1">
                <a:latin typeface="Meiryo UI"/>
                <a:cs typeface="Meiryo UI"/>
              </a:rPr>
              <a:t>材</a:t>
            </a:r>
            <a:r>
              <a:rPr dirty="0" sz="2000" b="1">
                <a:latin typeface="Meiryo UI"/>
                <a:cs typeface="Meiryo UI"/>
              </a:rPr>
              <a:t>関連</a:t>
            </a:r>
            <a:r>
              <a:rPr dirty="0" sz="2000" spc="-5" b="1">
                <a:latin typeface="Meiryo UI"/>
                <a:cs typeface="Meiryo UI"/>
              </a:rPr>
              <a:t>の</a:t>
            </a:r>
            <a:r>
              <a:rPr dirty="0" sz="2000" spc="-15" b="1">
                <a:latin typeface="Meiryo UI"/>
                <a:cs typeface="Meiryo UI"/>
              </a:rPr>
              <a:t>目</a:t>
            </a:r>
            <a:r>
              <a:rPr dirty="0" sz="2000" b="1">
                <a:latin typeface="Meiryo UI"/>
                <a:cs typeface="Meiryo UI"/>
              </a:rPr>
              <a:t>標や</a:t>
            </a:r>
            <a:r>
              <a:rPr dirty="0" sz="2000" spc="-15" b="1">
                <a:latin typeface="Meiryo UI"/>
                <a:cs typeface="Meiryo UI"/>
              </a:rPr>
              <a:t>KPI</a:t>
            </a:r>
            <a:r>
              <a:rPr dirty="0" sz="2000" b="1">
                <a:latin typeface="Meiryo UI"/>
                <a:cs typeface="Meiryo UI"/>
              </a:rPr>
              <a:t>を 設定</a:t>
            </a:r>
            <a:r>
              <a:rPr dirty="0" sz="2000" spc="-5" b="1">
                <a:latin typeface="Meiryo UI"/>
                <a:cs typeface="Meiryo UI"/>
              </a:rPr>
              <a:t>し</a:t>
            </a:r>
            <a:r>
              <a:rPr dirty="0" sz="2000" b="1">
                <a:latin typeface="Meiryo UI"/>
                <a:cs typeface="Meiryo UI"/>
              </a:rPr>
              <a:t>、社内外</a:t>
            </a:r>
            <a:r>
              <a:rPr dirty="0" sz="2000" spc="-5" b="1">
                <a:latin typeface="Meiryo UI"/>
                <a:cs typeface="Meiryo UI"/>
              </a:rPr>
              <a:t>のス</a:t>
            </a:r>
            <a:r>
              <a:rPr dirty="0" sz="2000" spc="5" b="1">
                <a:latin typeface="Meiryo UI"/>
                <a:cs typeface="Meiryo UI"/>
              </a:rPr>
              <a:t>テ</a:t>
            </a:r>
            <a:r>
              <a:rPr dirty="0" sz="2000" spc="-5" b="1">
                <a:latin typeface="Meiryo UI"/>
                <a:cs typeface="Meiryo UI"/>
              </a:rPr>
              <a:t>ーク</a:t>
            </a:r>
            <a:r>
              <a:rPr dirty="0" sz="2000" spc="-10" b="1">
                <a:latin typeface="Meiryo UI"/>
                <a:cs typeface="Meiryo UI"/>
              </a:rPr>
              <a:t>ホ</a:t>
            </a:r>
            <a:r>
              <a:rPr dirty="0" sz="2000" b="1">
                <a:latin typeface="Meiryo UI"/>
                <a:cs typeface="Meiryo UI"/>
              </a:rPr>
              <a:t>ル</a:t>
            </a:r>
            <a:r>
              <a:rPr dirty="0" sz="2000" spc="-10" b="1">
                <a:latin typeface="Meiryo UI"/>
                <a:cs typeface="Meiryo UI"/>
              </a:rPr>
              <a:t>ダ</a:t>
            </a:r>
            <a:r>
              <a:rPr dirty="0" sz="2000" spc="-5" b="1">
                <a:latin typeface="Meiryo UI"/>
                <a:cs typeface="Meiryo UI"/>
              </a:rPr>
              <a:t>ー</a:t>
            </a:r>
            <a:r>
              <a:rPr dirty="0" sz="2000" spc="-10" b="1">
                <a:latin typeface="Meiryo UI"/>
                <a:cs typeface="Meiryo UI"/>
              </a:rPr>
              <a:t>と</a:t>
            </a:r>
            <a:r>
              <a:rPr dirty="0" sz="2000" b="1">
                <a:latin typeface="Meiryo UI"/>
                <a:cs typeface="Meiryo UI"/>
              </a:rPr>
              <a:t>建設的</a:t>
            </a:r>
            <a:r>
              <a:rPr dirty="0" sz="2000" spc="-5" b="1">
                <a:latin typeface="Meiryo UI"/>
                <a:cs typeface="Meiryo UI"/>
              </a:rPr>
              <a:t>な</a:t>
            </a:r>
            <a:r>
              <a:rPr dirty="0" sz="2000" spc="-15" b="1">
                <a:latin typeface="Meiryo UI"/>
                <a:cs typeface="Meiryo UI"/>
              </a:rPr>
              <a:t>対</a:t>
            </a:r>
            <a:r>
              <a:rPr dirty="0" sz="2000" b="1">
                <a:latin typeface="Meiryo UI"/>
                <a:cs typeface="Meiryo UI"/>
              </a:rPr>
              <a:t>話を</a:t>
            </a:r>
            <a:r>
              <a:rPr dirty="0" sz="2000" spc="-15" b="1">
                <a:latin typeface="Meiryo UI"/>
                <a:cs typeface="Meiryo UI"/>
              </a:rPr>
              <a:t>実</a:t>
            </a:r>
            <a:r>
              <a:rPr dirty="0" sz="2000" b="1">
                <a:latin typeface="Meiryo UI"/>
                <a:cs typeface="Meiryo UI"/>
              </a:rPr>
              <a:t>施で</a:t>
            </a:r>
            <a:r>
              <a:rPr dirty="0" sz="2000" spc="-5" b="1">
                <a:latin typeface="Meiryo UI"/>
                <a:cs typeface="Meiryo UI"/>
              </a:rPr>
              <a:t>きて</a:t>
            </a:r>
            <a:r>
              <a:rPr dirty="0" sz="2000" b="1">
                <a:latin typeface="Meiryo UI"/>
                <a:cs typeface="Meiryo UI"/>
              </a:rPr>
              <a:t>い</a:t>
            </a:r>
            <a:r>
              <a:rPr dirty="0" sz="2000" spc="-5" b="1">
                <a:latin typeface="Meiryo UI"/>
                <a:cs typeface="Meiryo UI"/>
              </a:rPr>
              <a:t>るか</a:t>
            </a:r>
            <a:r>
              <a:rPr dirty="0" sz="2000" b="1">
                <a:latin typeface="Meiryo UI"/>
                <a:cs typeface="Meiryo UI"/>
              </a:rPr>
              <a:t>？</a:t>
            </a:r>
            <a:endParaRPr sz="2000">
              <a:latin typeface="Meiryo UI"/>
              <a:cs typeface="Meiryo UI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dirty="0" sz="1800" b="1">
                <a:latin typeface="Meiryo UI"/>
                <a:cs typeface="Meiryo UI"/>
              </a:rPr>
              <a:t>＜今後目指</a:t>
            </a:r>
            <a:r>
              <a:rPr dirty="0" sz="1800" spc="5" b="1">
                <a:latin typeface="Meiryo UI"/>
                <a:cs typeface="Meiryo UI"/>
              </a:rPr>
              <a:t>す</a:t>
            </a:r>
            <a:r>
              <a:rPr dirty="0" sz="1800" spc="-5" b="1">
                <a:latin typeface="Meiryo UI"/>
                <a:cs typeface="Meiryo UI"/>
              </a:rPr>
              <a:t>べ</a:t>
            </a:r>
            <a:r>
              <a:rPr dirty="0" sz="1800" spc="-10" b="1">
                <a:latin typeface="Meiryo UI"/>
                <a:cs typeface="Meiryo UI"/>
              </a:rPr>
              <a:t>き</a:t>
            </a:r>
            <a:r>
              <a:rPr dirty="0" sz="1800" b="1">
                <a:latin typeface="Meiryo UI"/>
                <a:cs typeface="Meiryo UI"/>
              </a:rPr>
              <a:t>方向性</a:t>
            </a:r>
            <a:r>
              <a:rPr dirty="0" sz="1800" spc="-5" b="1">
                <a:latin typeface="Meiryo UI"/>
                <a:cs typeface="Meiryo UI"/>
              </a:rPr>
              <a:t>と</a:t>
            </a:r>
            <a:r>
              <a:rPr dirty="0" sz="1800" b="1">
                <a:latin typeface="Meiryo UI"/>
                <a:cs typeface="Meiryo UI"/>
              </a:rPr>
              <a:t>具体的なア</a:t>
            </a:r>
            <a:r>
              <a:rPr dirty="0" sz="1800" spc="-5" b="1">
                <a:latin typeface="Meiryo UI"/>
                <a:cs typeface="Meiryo UI"/>
              </a:rPr>
              <a:t>クシ</a:t>
            </a:r>
            <a:r>
              <a:rPr dirty="0" sz="1800" b="1">
                <a:latin typeface="Meiryo UI"/>
                <a:cs typeface="Meiryo UI"/>
              </a:rPr>
              <a:t>ョ</a:t>
            </a:r>
            <a:r>
              <a:rPr dirty="0" sz="1800" spc="-10" b="1">
                <a:latin typeface="Meiryo UI"/>
                <a:cs typeface="Meiryo UI"/>
              </a:rPr>
              <a:t>ン</a:t>
            </a:r>
            <a:r>
              <a:rPr dirty="0" sz="1800" b="1">
                <a:latin typeface="Meiryo UI"/>
                <a:cs typeface="Meiryo UI"/>
              </a:rPr>
              <a:t>＞</a:t>
            </a:r>
            <a:endParaRPr sz="1800">
              <a:latin typeface="Meiryo UI"/>
              <a:cs typeface="Meiryo UI"/>
            </a:endParaRPr>
          </a:p>
          <a:p>
            <a:pPr marL="354965" marR="327660" indent="-354965">
              <a:lnSpc>
                <a:spcPct val="100000"/>
              </a:lnSpc>
              <a:spcBef>
                <a:spcPts val="610"/>
              </a:spcBef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dirty="0" sz="1600" spc="-5" b="1">
                <a:latin typeface="Meiryo UI"/>
                <a:cs typeface="Meiryo UI"/>
              </a:rPr>
              <a:t>従来：従来の同質的な雇用コミ</a:t>
            </a:r>
            <a:r>
              <a:rPr dirty="0" sz="1600" spc="-10" b="1">
                <a:latin typeface="Meiryo UI"/>
                <a:cs typeface="Meiryo UI"/>
              </a:rPr>
              <a:t>ュニテ</a:t>
            </a:r>
            <a:r>
              <a:rPr dirty="0" sz="1600" spc="-5" b="1">
                <a:latin typeface="Meiryo UI"/>
                <a:cs typeface="Meiryo UI"/>
              </a:rPr>
              <a:t>ィ</a:t>
            </a:r>
            <a:r>
              <a:rPr dirty="0" sz="1600" spc="-10" b="1">
                <a:latin typeface="Meiryo UI"/>
                <a:cs typeface="Meiryo UI"/>
              </a:rPr>
              <a:t>の中で、</a:t>
            </a:r>
            <a:r>
              <a:rPr dirty="0" sz="1600" spc="5" b="1">
                <a:latin typeface="Meiryo UI"/>
                <a:cs typeface="Meiryo UI"/>
              </a:rPr>
              <a:t>自</a:t>
            </a:r>
            <a:r>
              <a:rPr dirty="0" sz="1600" spc="-5" b="1">
                <a:latin typeface="Meiryo UI"/>
                <a:cs typeface="Meiryo UI"/>
              </a:rPr>
              <a:t>社の人</a:t>
            </a:r>
            <a:r>
              <a:rPr dirty="0" sz="1600" spc="5" b="1">
                <a:latin typeface="Meiryo UI"/>
                <a:cs typeface="Meiryo UI"/>
              </a:rPr>
              <a:t>材</a:t>
            </a:r>
            <a:r>
              <a:rPr dirty="0" sz="1600" spc="-5" b="1">
                <a:latin typeface="Meiryo UI"/>
                <a:cs typeface="Meiryo UI"/>
              </a:rPr>
              <a:t>戦</a:t>
            </a:r>
            <a:r>
              <a:rPr dirty="0" sz="1600" spc="5" b="1">
                <a:latin typeface="Meiryo UI"/>
                <a:cs typeface="Meiryo UI"/>
              </a:rPr>
              <a:t>略</a:t>
            </a:r>
            <a:r>
              <a:rPr dirty="0" sz="1600" spc="-10" b="1">
                <a:latin typeface="Meiryo UI"/>
                <a:cs typeface="Meiryo UI"/>
              </a:rPr>
              <a:t>・</a:t>
            </a:r>
            <a:r>
              <a:rPr dirty="0" sz="1600" spc="-5" b="1">
                <a:latin typeface="Meiryo UI"/>
                <a:cs typeface="Meiryo UI"/>
              </a:rPr>
              <a:t>人</a:t>
            </a:r>
            <a:r>
              <a:rPr dirty="0" sz="1600" spc="5" b="1">
                <a:latin typeface="Meiryo UI"/>
                <a:cs typeface="Meiryo UI"/>
              </a:rPr>
              <a:t>事</a:t>
            </a:r>
            <a:r>
              <a:rPr dirty="0" sz="1600" spc="-5" b="1">
                <a:latin typeface="Meiryo UI"/>
                <a:cs typeface="Meiryo UI"/>
              </a:rPr>
              <a:t>施策</a:t>
            </a:r>
            <a:r>
              <a:rPr dirty="0" sz="1600" b="1">
                <a:latin typeface="Meiryo UI"/>
                <a:cs typeface="Meiryo UI"/>
              </a:rPr>
              <a:t>に</a:t>
            </a:r>
            <a:r>
              <a:rPr dirty="0" sz="1600" spc="-5" b="1">
                <a:latin typeface="Meiryo UI"/>
                <a:cs typeface="Meiryo UI"/>
              </a:rPr>
              <a:t>関</a:t>
            </a:r>
            <a:r>
              <a:rPr dirty="0" sz="1600" spc="5" b="1">
                <a:latin typeface="Meiryo UI"/>
                <a:cs typeface="Meiryo UI"/>
              </a:rPr>
              <a:t>す</a:t>
            </a:r>
            <a:r>
              <a:rPr dirty="0" sz="1600" spc="-5" b="1">
                <a:latin typeface="Meiryo UI"/>
                <a:cs typeface="Meiryo UI"/>
              </a:rPr>
              <a:t>るコミ</a:t>
            </a:r>
            <a:r>
              <a:rPr dirty="0" sz="1600" spc="-10" b="1">
                <a:latin typeface="Meiryo UI"/>
                <a:cs typeface="Meiryo UI"/>
              </a:rPr>
              <a:t>ュ</a:t>
            </a:r>
            <a:r>
              <a:rPr dirty="0" sz="1600" spc="5" b="1">
                <a:latin typeface="Meiryo UI"/>
                <a:cs typeface="Meiryo UI"/>
              </a:rPr>
              <a:t>ニ</a:t>
            </a:r>
            <a:r>
              <a:rPr dirty="0" sz="1600" spc="-10" b="1">
                <a:latin typeface="Meiryo UI"/>
                <a:cs typeface="Meiryo UI"/>
              </a:rPr>
              <a:t>ケー</a:t>
            </a:r>
            <a:r>
              <a:rPr dirty="0" sz="1600" b="1">
                <a:latin typeface="Meiryo UI"/>
                <a:cs typeface="Meiryo UI"/>
              </a:rPr>
              <a:t>シ</a:t>
            </a:r>
            <a:r>
              <a:rPr dirty="0" sz="1600" spc="-5" b="1">
                <a:latin typeface="Meiryo UI"/>
                <a:cs typeface="Meiryo UI"/>
              </a:rPr>
              <a:t>ョ</a:t>
            </a:r>
            <a:r>
              <a:rPr dirty="0" sz="1600" b="1">
                <a:latin typeface="Meiryo UI"/>
                <a:cs typeface="Meiryo UI"/>
              </a:rPr>
              <a:t>ン</a:t>
            </a:r>
            <a:r>
              <a:rPr dirty="0" sz="1600" spc="-5" b="1">
                <a:latin typeface="Meiryo UI"/>
                <a:cs typeface="Meiryo UI"/>
              </a:rPr>
              <a:t>は 経営層</a:t>
            </a:r>
            <a:r>
              <a:rPr dirty="0" sz="1600" spc="-10" b="1">
                <a:latin typeface="Meiryo UI"/>
                <a:cs typeface="Meiryo UI"/>
              </a:rPr>
              <a:t>・</a:t>
            </a:r>
            <a:r>
              <a:rPr dirty="0" sz="1600" spc="-5" b="1">
                <a:latin typeface="Meiryo UI"/>
                <a:cs typeface="Meiryo UI"/>
              </a:rPr>
              <a:t>人事部門</a:t>
            </a:r>
            <a:r>
              <a:rPr dirty="0" sz="1600" spc="-10" b="1">
                <a:latin typeface="Meiryo UI"/>
                <a:cs typeface="Meiryo UI"/>
              </a:rPr>
              <a:t>とも</a:t>
            </a:r>
            <a:r>
              <a:rPr dirty="0" sz="1600" spc="-5" b="1">
                <a:latin typeface="Meiryo UI"/>
                <a:cs typeface="Meiryo UI"/>
              </a:rPr>
              <a:t>積</a:t>
            </a:r>
            <a:r>
              <a:rPr dirty="0" sz="1600" spc="5" b="1">
                <a:latin typeface="Meiryo UI"/>
                <a:cs typeface="Meiryo UI"/>
              </a:rPr>
              <a:t>極</a:t>
            </a:r>
            <a:r>
              <a:rPr dirty="0" sz="1600" spc="-5" b="1">
                <a:latin typeface="Meiryo UI"/>
                <a:cs typeface="Meiryo UI"/>
              </a:rPr>
              <a:t>的</a:t>
            </a:r>
            <a:r>
              <a:rPr dirty="0" sz="1600" spc="5" b="1">
                <a:latin typeface="Meiryo UI"/>
                <a:cs typeface="Meiryo UI"/>
              </a:rPr>
              <a:t>で</a:t>
            </a:r>
            <a:r>
              <a:rPr dirty="0" sz="1600" spc="-15" b="1">
                <a:latin typeface="Meiryo UI"/>
                <a:cs typeface="Meiryo UI"/>
              </a:rPr>
              <a:t>は</a:t>
            </a:r>
            <a:r>
              <a:rPr dirty="0" sz="1600" spc="-5" b="1">
                <a:latin typeface="Meiryo UI"/>
                <a:cs typeface="Meiryo UI"/>
              </a:rPr>
              <a:t>なく</a:t>
            </a:r>
            <a:r>
              <a:rPr dirty="0" sz="1600" b="1">
                <a:latin typeface="Meiryo UI"/>
                <a:cs typeface="Meiryo UI"/>
              </a:rPr>
              <a:t>、</a:t>
            </a:r>
            <a:r>
              <a:rPr dirty="0" sz="1600" spc="-5" b="1">
                <a:latin typeface="Meiryo UI"/>
                <a:cs typeface="Meiryo UI"/>
              </a:rPr>
              <a:t>社</a:t>
            </a:r>
            <a:r>
              <a:rPr dirty="0" sz="1600" spc="5" b="1">
                <a:latin typeface="Meiryo UI"/>
                <a:cs typeface="Meiryo UI"/>
              </a:rPr>
              <a:t>外</a:t>
            </a:r>
            <a:r>
              <a:rPr dirty="0" sz="1600" spc="-10" b="1">
                <a:latin typeface="Meiryo UI"/>
                <a:cs typeface="Meiryo UI"/>
              </a:rPr>
              <a:t>だ</a:t>
            </a:r>
            <a:r>
              <a:rPr dirty="0" sz="1600" spc="10" b="1">
                <a:latin typeface="Meiryo UI"/>
                <a:cs typeface="Meiryo UI"/>
              </a:rPr>
              <a:t>け</a:t>
            </a:r>
            <a:r>
              <a:rPr dirty="0" sz="1600" spc="-10" b="1">
                <a:latin typeface="Meiryo UI"/>
                <a:cs typeface="Meiryo UI"/>
              </a:rPr>
              <a:t>で</a:t>
            </a:r>
            <a:r>
              <a:rPr dirty="0" sz="1600" spc="-5" b="1">
                <a:latin typeface="Meiryo UI"/>
                <a:cs typeface="Meiryo UI"/>
              </a:rPr>
              <a:t>なく社</a:t>
            </a:r>
            <a:r>
              <a:rPr dirty="0" sz="1600" spc="5" b="1">
                <a:latin typeface="Meiryo UI"/>
                <a:cs typeface="Meiryo UI"/>
              </a:rPr>
              <a:t>内</a:t>
            </a:r>
            <a:r>
              <a:rPr dirty="0" sz="1600" spc="-10" b="1">
                <a:latin typeface="Meiryo UI"/>
                <a:cs typeface="Meiryo UI"/>
              </a:rPr>
              <a:t>に</a:t>
            </a:r>
            <a:r>
              <a:rPr dirty="0" sz="1600" spc="-5" b="1">
                <a:latin typeface="Meiryo UI"/>
                <a:cs typeface="Meiryo UI"/>
              </a:rPr>
              <a:t>対</a:t>
            </a:r>
            <a:r>
              <a:rPr dirty="0" sz="1600" spc="-10" b="1">
                <a:latin typeface="Meiryo UI"/>
                <a:cs typeface="Meiryo UI"/>
              </a:rPr>
              <a:t>し</a:t>
            </a:r>
            <a:r>
              <a:rPr dirty="0" sz="1600" spc="5" b="1">
                <a:latin typeface="Meiryo UI"/>
                <a:cs typeface="Meiryo UI"/>
              </a:rPr>
              <a:t>て</a:t>
            </a:r>
            <a:r>
              <a:rPr dirty="0" sz="1600" spc="-10" b="1">
                <a:latin typeface="Meiryo UI"/>
                <a:cs typeface="Meiryo UI"/>
              </a:rPr>
              <a:t>も</a:t>
            </a:r>
            <a:r>
              <a:rPr dirty="0" sz="1600" spc="-5" b="1">
                <a:latin typeface="Meiryo UI"/>
                <a:cs typeface="Meiryo UI"/>
              </a:rPr>
              <a:t>十</a:t>
            </a:r>
            <a:r>
              <a:rPr dirty="0" sz="1600" spc="5" b="1">
                <a:latin typeface="Meiryo UI"/>
                <a:cs typeface="Meiryo UI"/>
              </a:rPr>
              <a:t>分で</a:t>
            </a:r>
            <a:r>
              <a:rPr dirty="0" sz="1600" spc="-15" b="1">
                <a:latin typeface="Meiryo UI"/>
                <a:cs typeface="Meiryo UI"/>
              </a:rPr>
              <a:t>は</a:t>
            </a:r>
            <a:r>
              <a:rPr dirty="0" sz="1600" spc="-5" b="1">
                <a:latin typeface="Meiryo UI"/>
                <a:cs typeface="Meiryo UI"/>
              </a:rPr>
              <a:t>な</a:t>
            </a:r>
            <a:r>
              <a:rPr dirty="0" sz="1600" spc="5" b="1">
                <a:latin typeface="Meiryo UI"/>
                <a:cs typeface="Meiryo UI"/>
              </a:rPr>
              <a:t>い</a:t>
            </a:r>
            <a:r>
              <a:rPr dirty="0" sz="1600" spc="-5" b="1">
                <a:latin typeface="Meiryo UI"/>
                <a:cs typeface="Meiryo UI"/>
              </a:rPr>
              <a:t>状態</a:t>
            </a:r>
            <a:endParaRPr sz="1600">
              <a:latin typeface="Meiryo UI"/>
              <a:cs typeface="Meiryo UI"/>
            </a:endParaRPr>
          </a:p>
          <a:p>
            <a:pPr marL="354965" marR="86360" indent="-354965">
              <a:lnSpc>
                <a:spcPct val="100000"/>
              </a:lnSpc>
              <a:spcBef>
                <a:spcPts val="600"/>
              </a:spcBef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dirty="0" sz="1600" spc="-5" b="1">
                <a:latin typeface="Meiryo UI"/>
                <a:cs typeface="Meiryo UI"/>
              </a:rPr>
              <a:t>今後：自社の人材や人材戦略</a:t>
            </a:r>
            <a:r>
              <a:rPr dirty="0" sz="1600" spc="5" b="1">
                <a:latin typeface="Meiryo UI"/>
                <a:cs typeface="Meiryo UI"/>
              </a:rPr>
              <a:t>が</a:t>
            </a:r>
            <a:r>
              <a:rPr dirty="0" sz="1600" spc="-10" b="1">
                <a:latin typeface="Meiryo UI"/>
                <a:cs typeface="Meiryo UI"/>
              </a:rPr>
              <a:t>どの</a:t>
            </a:r>
            <a:r>
              <a:rPr dirty="0" sz="1600" spc="-15" b="1">
                <a:latin typeface="Meiryo UI"/>
                <a:cs typeface="Meiryo UI"/>
              </a:rPr>
              <a:t>よ</a:t>
            </a:r>
            <a:r>
              <a:rPr dirty="0" sz="1600" spc="-5" b="1">
                <a:latin typeface="Meiryo UI"/>
                <a:cs typeface="Meiryo UI"/>
              </a:rPr>
              <a:t>う</a:t>
            </a:r>
            <a:r>
              <a:rPr dirty="0" sz="1600" b="1">
                <a:latin typeface="Meiryo UI"/>
                <a:cs typeface="Meiryo UI"/>
              </a:rPr>
              <a:t>に</a:t>
            </a:r>
            <a:r>
              <a:rPr dirty="0" sz="1600" spc="-5" b="1">
                <a:latin typeface="Meiryo UI"/>
                <a:cs typeface="Meiryo UI"/>
              </a:rPr>
              <a:t>持続的な</a:t>
            </a:r>
            <a:r>
              <a:rPr dirty="0" sz="1600" spc="5" b="1">
                <a:latin typeface="Meiryo UI"/>
                <a:cs typeface="Meiryo UI"/>
              </a:rPr>
              <a:t>競</a:t>
            </a:r>
            <a:r>
              <a:rPr dirty="0" sz="1600" spc="-5" b="1">
                <a:latin typeface="Meiryo UI"/>
                <a:cs typeface="Meiryo UI"/>
              </a:rPr>
              <a:t>争優</a:t>
            </a:r>
            <a:r>
              <a:rPr dirty="0" sz="1600" spc="5" b="1">
                <a:latin typeface="Meiryo UI"/>
                <a:cs typeface="Meiryo UI"/>
              </a:rPr>
              <a:t>位</a:t>
            </a:r>
            <a:r>
              <a:rPr dirty="0" sz="1600" spc="-10" b="1">
                <a:latin typeface="Meiryo UI"/>
                <a:cs typeface="Meiryo UI"/>
              </a:rPr>
              <a:t>に</a:t>
            </a:r>
            <a:r>
              <a:rPr dirty="0" sz="1600" spc="-15" b="1">
                <a:latin typeface="Meiryo UI"/>
                <a:cs typeface="Meiryo UI"/>
              </a:rPr>
              <a:t>つ</a:t>
            </a:r>
            <a:r>
              <a:rPr dirty="0" sz="1600" spc="10" b="1">
                <a:latin typeface="Meiryo UI"/>
                <a:cs typeface="Meiryo UI"/>
              </a:rPr>
              <a:t>な</a:t>
            </a:r>
            <a:r>
              <a:rPr dirty="0" sz="1600" b="1">
                <a:latin typeface="Meiryo UI"/>
                <a:cs typeface="Meiryo UI"/>
              </a:rPr>
              <a:t>が</a:t>
            </a:r>
            <a:r>
              <a:rPr dirty="0" sz="1600" spc="-10" b="1">
                <a:latin typeface="Meiryo UI"/>
                <a:cs typeface="Meiryo UI"/>
              </a:rPr>
              <a:t>っ</a:t>
            </a:r>
            <a:r>
              <a:rPr dirty="0" sz="1600" spc="5" b="1">
                <a:latin typeface="Meiryo UI"/>
                <a:cs typeface="Meiryo UI"/>
              </a:rPr>
              <a:t>て</a:t>
            </a:r>
            <a:r>
              <a:rPr dirty="0" sz="1600" spc="-10" b="1">
                <a:latin typeface="Meiryo UI"/>
                <a:cs typeface="Meiryo UI"/>
              </a:rPr>
              <a:t>い</a:t>
            </a:r>
            <a:r>
              <a:rPr dirty="0" sz="1600" spc="-5" b="1">
                <a:latin typeface="Meiryo UI"/>
                <a:cs typeface="Meiryo UI"/>
              </a:rPr>
              <a:t>る</a:t>
            </a:r>
            <a:r>
              <a:rPr dirty="0" sz="1600" b="1">
                <a:latin typeface="Meiryo UI"/>
                <a:cs typeface="Meiryo UI"/>
              </a:rPr>
              <a:t>か</a:t>
            </a:r>
            <a:r>
              <a:rPr dirty="0" sz="1600" spc="-10" b="1">
                <a:latin typeface="Meiryo UI"/>
                <a:cs typeface="Meiryo UI"/>
              </a:rPr>
              <a:t>を</a:t>
            </a:r>
            <a:r>
              <a:rPr dirty="0" sz="1600" b="1">
                <a:latin typeface="Meiryo UI"/>
                <a:cs typeface="Meiryo UI"/>
              </a:rPr>
              <a:t>、</a:t>
            </a:r>
            <a:r>
              <a:rPr dirty="0" sz="1600" spc="-5" b="1">
                <a:latin typeface="Meiryo UI"/>
                <a:cs typeface="Meiryo UI"/>
              </a:rPr>
              <a:t>経営</a:t>
            </a:r>
            <a:r>
              <a:rPr dirty="0" sz="1600" spc="5" b="1">
                <a:latin typeface="Meiryo UI"/>
                <a:cs typeface="Meiryo UI"/>
              </a:rPr>
              <a:t>ト</a:t>
            </a:r>
            <a:r>
              <a:rPr dirty="0" sz="1600" spc="-5" b="1">
                <a:latin typeface="Meiryo UI"/>
                <a:cs typeface="Meiryo UI"/>
              </a:rPr>
              <a:t>ッ</a:t>
            </a:r>
            <a:r>
              <a:rPr dirty="0" sz="1600" spc="5" b="1">
                <a:latin typeface="Meiryo UI"/>
                <a:cs typeface="Meiryo UI"/>
              </a:rPr>
              <a:t>プ</a:t>
            </a:r>
            <a:r>
              <a:rPr dirty="0" sz="1600" spc="-5" b="1">
                <a:latin typeface="Meiryo UI"/>
                <a:cs typeface="Meiryo UI"/>
              </a:rPr>
              <a:t>自</a:t>
            </a:r>
            <a:r>
              <a:rPr dirty="0" sz="1600" spc="5" b="1">
                <a:latin typeface="Meiryo UI"/>
                <a:cs typeface="Meiryo UI"/>
              </a:rPr>
              <a:t>ら</a:t>
            </a:r>
            <a:r>
              <a:rPr dirty="0" sz="1600" spc="-10" b="1">
                <a:latin typeface="Meiryo UI"/>
                <a:cs typeface="Meiryo UI"/>
              </a:rPr>
              <a:t>が</a:t>
            </a:r>
            <a:r>
              <a:rPr dirty="0" sz="1600" spc="-5" b="1">
                <a:latin typeface="Meiryo UI"/>
                <a:cs typeface="Meiryo UI"/>
              </a:rPr>
              <a:t>率先 </a:t>
            </a:r>
            <a:r>
              <a:rPr dirty="0" sz="1600" spc="-10" b="1">
                <a:latin typeface="Meiryo UI"/>
                <a:cs typeface="Meiryo UI"/>
              </a:rPr>
              <a:t>して</a:t>
            </a:r>
            <a:r>
              <a:rPr dirty="0" sz="1600" spc="-5" b="1">
                <a:latin typeface="Meiryo UI"/>
                <a:cs typeface="Meiryo UI"/>
              </a:rPr>
              <a:t>ス</a:t>
            </a:r>
            <a:r>
              <a:rPr dirty="0" sz="1600" spc="-10" b="1">
                <a:latin typeface="Meiryo UI"/>
                <a:cs typeface="Meiryo UI"/>
              </a:rPr>
              <a:t>テー</a:t>
            </a:r>
            <a:r>
              <a:rPr dirty="0" sz="1600" spc="-15" b="1">
                <a:latin typeface="Meiryo UI"/>
                <a:cs typeface="Meiryo UI"/>
              </a:rPr>
              <a:t>ク</a:t>
            </a:r>
            <a:r>
              <a:rPr dirty="0" sz="1600" spc="-5" b="1">
                <a:latin typeface="Meiryo UI"/>
                <a:cs typeface="Meiryo UI"/>
              </a:rPr>
              <a:t>ホ</a:t>
            </a:r>
            <a:r>
              <a:rPr dirty="0" sz="1600" spc="-15" b="1">
                <a:latin typeface="Meiryo UI"/>
                <a:cs typeface="Meiryo UI"/>
              </a:rPr>
              <a:t>ル</a:t>
            </a:r>
            <a:r>
              <a:rPr dirty="0" sz="1600" spc="-10" b="1">
                <a:latin typeface="Meiryo UI"/>
                <a:cs typeface="Meiryo UI"/>
              </a:rPr>
              <a:t>ダーに</a:t>
            </a:r>
            <a:r>
              <a:rPr dirty="0" sz="1600" spc="-5" b="1">
                <a:latin typeface="Meiryo UI"/>
                <a:cs typeface="Meiryo UI"/>
              </a:rPr>
              <a:t>対話</a:t>
            </a:r>
            <a:r>
              <a:rPr dirty="0" sz="1600" b="1">
                <a:latin typeface="Meiryo UI"/>
                <a:cs typeface="Meiryo UI"/>
              </a:rPr>
              <a:t>・</a:t>
            </a:r>
            <a:r>
              <a:rPr dirty="0" sz="1600" spc="-5" b="1">
                <a:latin typeface="Meiryo UI"/>
                <a:cs typeface="Meiryo UI"/>
              </a:rPr>
              <a:t>発信</a:t>
            </a:r>
            <a:r>
              <a:rPr dirty="0" sz="1600" spc="5" b="1">
                <a:latin typeface="Meiryo UI"/>
                <a:cs typeface="Meiryo UI"/>
              </a:rPr>
              <a:t>し</a:t>
            </a:r>
            <a:r>
              <a:rPr dirty="0" sz="1600" spc="-10" b="1">
                <a:latin typeface="Meiryo UI"/>
                <a:cs typeface="Meiryo UI"/>
              </a:rPr>
              <a:t>、</a:t>
            </a:r>
            <a:r>
              <a:rPr dirty="0" sz="1600" spc="-5" b="1">
                <a:latin typeface="Meiryo UI"/>
                <a:cs typeface="Meiryo UI"/>
              </a:rPr>
              <a:t>人</a:t>
            </a:r>
            <a:r>
              <a:rPr dirty="0" sz="1600" spc="5" b="1">
                <a:latin typeface="Meiryo UI"/>
                <a:cs typeface="Meiryo UI"/>
              </a:rPr>
              <a:t>材</a:t>
            </a:r>
            <a:r>
              <a:rPr dirty="0" sz="1600" spc="-5" b="1">
                <a:latin typeface="Meiryo UI"/>
                <a:cs typeface="Meiryo UI"/>
              </a:rPr>
              <a:t>戦略の</a:t>
            </a:r>
            <a:r>
              <a:rPr dirty="0" sz="1600" spc="5" b="1">
                <a:latin typeface="Meiryo UI"/>
                <a:cs typeface="Meiryo UI"/>
              </a:rPr>
              <a:t>実</a:t>
            </a:r>
            <a:r>
              <a:rPr dirty="0" sz="1600" spc="-5" b="1">
                <a:latin typeface="Meiryo UI"/>
                <a:cs typeface="Meiryo UI"/>
              </a:rPr>
              <a:t>現</a:t>
            </a:r>
            <a:r>
              <a:rPr dirty="0" sz="1600" spc="5" b="1">
                <a:latin typeface="Meiryo UI"/>
                <a:cs typeface="Meiryo UI"/>
              </a:rPr>
              <a:t>や</a:t>
            </a:r>
            <a:r>
              <a:rPr dirty="0" sz="1600" spc="-10" b="1">
                <a:latin typeface="Meiryo UI"/>
                <a:cs typeface="Meiryo UI"/>
              </a:rPr>
              <a:t>、</a:t>
            </a:r>
            <a:r>
              <a:rPr dirty="0" sz="1600" spc="-5" b="1">
                <a:latin typeface="Meiryo UI"/>
                <a:cs typeface="Meiryo UI"/>
              </a:rPr>
              <a:t>市</a:t>
            </a:r>
            <a:r>
              <a:rPr dirty="0" sz="1600" spc="5" b="1">
                <a:latin typeface="Meiryo UI"/>
                <a:cs typeface="Meiryo UI"/>
              </a:rPr>
              <a:t>場</a:t>
            </a:r>
            <a:r>
              <a:rPr dirty="0" sz="1600" spc="-10" b="1">
                <a:latin typeface="Meiryo UI"/>
                <a:cs typeface="Meiryo UI"/>
              </a:rPr>
              <a:t>に</a:t>
            </a:r>
            <a:r>
              <a:rPr dirty="0" sz="1600" spc="-15" b="1">
                <a:latin typeface="Meiryo UI"/>
                <a:cs typeface="Meiryo UI"/>
              </a:rPr>
              <a:t>よ</a:t>
            </a:r>
            <a:r>
              <a:rPr dirty="0" sz="1600" spc="5" b="1">
                <a:latin typeface="Meiryo UI"/>
                <a:cs typeface="Meiryo UI"/>
              </a:rPr>
              <a:t>る</a:t>
            </a:r>
            <a:r>
              <a:rPr dirty="0" sz="1600" spc="-5" b="1">
                <a:latin typeface="Meiryo UI"/>
                <a:cs typeface="Meiryo UI"/>
              </a:rPr>
              <a:t>価値</a:t>
            </a:r>
            <a:r>
              <a:rPr dirty="0" sz="1600" spc="5" b="1">
                <a:latin typeface="Meiryo UI"/>
                <a:cs typeface="Meiryo UI"/>
              </a:rPr>
              <a:t>評</a:t>
            </a:r>
            <a:r>
              <a:rPr dirty="0" sz="1600" spc="-5" b="1">
                <a:latin typeface="Meiryo UI"/>
                <a:cs typeface="Meiryo UI"/>
              </a:rPr>
              <a:t>価の適</a:t>
            </a:r>
            <a:r>
              <a:rPr dirty="0" sz="1600" spc="5" b="1">
                <a:latin typeface="Meiryo UI"/>
                <a:cs typeface="Meiryo UI"/>
              </a:rPr>
              <a:t>正</a:t>
            </a:r>
            <a:r>
              <a:rPr dirty="0" sz="1600" spc="-5" b="1">
                <a:latin typeface="Meiryo UI"/>
                <a:cs typeface="Meiryo UI"/>
              </a:rPr>
              <a:t>化</a:t>
            </a:r>
            <a:r>
              <a:rPr dirty="0" sz="1600" spc="-10" b="1">
                <a:latin typeface="Meiryo UI"/>
                <a:cs typeface="Meiryo UI"/>
              </a:rPr>
              <a:t>に</a:t>
            </a:r>
            <a:r>
              <a:rPr dirty="0" sz="1600" spc="-15" b="1">
                <a:latin typeface="Meiryo UI"/>
                <a:cs typeface="Meiryo UI"/>
              </a:rPr>
              <a:t>つ</a:t>
            </a:r>
            <a:r>
              <a:rPr dirty="0" sz="1600" spc="-5" b="1">
                <a:latin typeface="Meiryo UI"/>
                <a:cs typeface="Meiryo UI"/>
              </a:rPr>
              <a:t>なげる</a:t>
            </a:r>
            <a:endParaRPr sz="1600">
              <a:latin typeface="Meiryo UI"/>
              <a:cs typeface="Meiryo UI"/>
            </a:endParaRPr>
          </a:p>
          <a:p>
            <a:pPr marL="812800" marR="95250" indent="-343535">
              <a:lnSpc>
                <a:spcPct val="100000"/>
              </a:lnSpc>
              <a:spcBef>
                <a:spcPts val="600"/>
              </a:spcBef>
              <a:tabLst>
                <a:tab pos="812800" algn="l"/>
              </a:tabLst>
            </a:pPr>
            <a:r>
              <a:rPr dirty="0" sz="1600" spc="-5">
                <a:latin typeface="Meiryo UI"/>
                <a:cs typeface="Meiryo UI"/>
              </a:rPr>
              <a:t>①	経営トッ</a:t>
            </a:r>
            <a:r>
              <a:rPr dirty="0" sz="1600" spc="-10">
                <a:latin typeface="Meiryo UI"/>
                <a:cs typeface="Meiryo UI"/>
              </a:rPr>
              <a:t>プ</a:t>
            </a:r>
            <a:r>
              <a:rPr dirty="0" sz="1600" spc="-5">
                <a:latin typeface="Meiryo UI"/>
                <a:cs typeface="Meiryo UI"/>
              </a:rPr>
              <a:t>自ら</a:t>
            </a:r>
            <a:r>
              <a:rPr dirty="0" sz="1600" spc="-10">
                <a:latin typeface="Meiryo UI"/>
                <a:cs typeface="Meiryo UI"/>
              </a:rPr>
              <a:t>、</a:t>
            </a:r>
            <a:r>
              <a:rPr dirty="0" sz="1600" spc="-5">
                <a:latin typeface="Meiryo UI"/>
                <a:cs typeface="Meiryo UI"/>
              </a:rPr>
              <a:t>人材</a:t>
            </a:r>
            <a:r>
              <a:rPr dirty="0" sz="1600" spc="5">
                <a:latin typeface="Meiryo UI"/>
                <a:cs typeface="Meiryo UI"/>
              </a:rPr>
              <a:t>戦</a:t>
            </a:r>
            <a:r>
              <a:rPr dirty="0" sz="1600" spc="-5">
                <a:latin typeface="Meiryo UI"/>
                <a:cs typeface="Meiryo UI"/>
              </a:rPr>
              <a:t>略と</a:t>
            </a:r>
            <a:r>
              <a:rPr dirty="0" sz="1600" spc="5">
                <a:latin typeface="Meiryo UI"/>
                <a:cs typeface="Meiryo UI"/>
              </a:rPr>
              <a:t>経</a:t>
            </a:r>
            <a:r>
              <a:rPr dirty="0" sz="1600" spc="-5">
                <a:latin typeface="Meiryo UI"/>
                <a:cs typeface="Meiryo UI"/>
              </a:rPr>
              <a:t>営戦</a:t>
            </a:r>
            <a:r>
              <a:rPr dirty="0" sz="1600" spc="5">
                <a:latin typeface="Meiryo UI"/>
                <a:cs typeface="Meiryo UI"/>
              </a:rPr>
              <a:t>略</a:t>
            </a:r>
            <a:r>
              <a:rPr dirty="0" sz="1600" spc="-10">
                <a:latin typeface="Meiryo UI"/>
                <a:cs typeface="Meiryo UI"/>
              </a:rPr>
              <a:t>、</a:t>
            </a:r>
            <a:r>
              <a:rPr dirty="0" sz="1600" spc="-5">
                <a:latin typeface="Meiryo UI"/>
                <a:cs typeface="Meiryo UI"/>
              </a:rPr>
              <a:t>自</a:t>
            </a:r>
            <a:r>
              <a:rPr dirty="0" sz="1600" spc="5">
                <a:latin typeface="Meiryo UI"/>
                <a:cs typeface="Meiryo UI"/>
              </a:rPr>
              <a:t>社</a:t>
            </a:r>
            <a:r>
              <a:rPr dirty="0" sz="1600" spc="-5">
                <a:latin typeface="Meiryo UI"/>
                <a:cs typeface="Meiryo UI"/>
              </a:rPr>
              <a:t>の競</a:t>
            </a:r>
            <a:r>
              <a:rPr dirty="0" sz="1600" spc="5">
                <a:latin typeface="Meiryo UI"/>
                <a:cs typeface="Meiryo UI"/>
              </a:rPr>
              <a:t>争</a:t>
            </a:r>
            <a:r>
              <a:rPr dirty="0" sz="1600" spc="-5">
                <a:latin typeface="Meiryo UI"/>
                <a:cs typeface="Meiryo UI"/>
              </a:rPr>
              <a:t>優</a:t>
            </a:r>
            <a:r>
              <a:rPr dirty="0" sz="1600" spc="5">
                <a:latin typeface="Meiryo UI"/>
                <a:cs typeface="Meiryo UI"/>
              </a:rPr>
              <a:t>位</a:t>
            </a:r>
            <a:r>
              <a:rPr dirty="0" sz="1600" spc="-5">
                <a:latin typeface="Meiryo UI"/>
                <a:cs typeface="Meiryo UI"/>
              </a:rPr>
              <a:t>と</a:t>
            </a:r>
            <a:r>
              <a:rPr dirty="0" sz="1600">
                <a:latin typeface="Meiryo UI"/>
                <a:cs typeface="Meiryo UI"/>
              </a:rPr>
              <a:t>の</a:t>
            </a:r>
            <a:r>
              <a:rPr dirty="0" sz="1600" spc="5">
                <a:latin typeface="Meiryo UI"/>
                <a:cs typeface="Meiryo UI"/>
              </a:rPr>
              <a:t>関連</a:t>
            </a:r>
            <a:r>
              <a:rPr dirty="0" sz="1600" spc="-10">
                <a:latin typeface="Meiryo UI"/>
                <a:cs typeface="Meiryo UI"/>
              </a:rPr>
              <a:t>を</a:t>
            </a:r>
            <a:r>
              <a:rPr dirty="0" sz="1600">
                <a:latin typeface="Meiryo UI"/>
                <a:cs typeface="Meiryo UI"/>
              </a:rPr>
              <a:t>「</a:t>
            </a:r>
            <a:r>
              <a:rPr dirty="0" sz="1600" spc="-5">
                <a:latin typeface="Meiryo UI"/>
                <a:cs typeface="Meiryo UI"/>
              </a:rPr>
              <a:t>ス</a:t>
            </a:r>
            <a:r>
              <a:rPr dirty="0" sz="1600" spc="5">
                <a:latin typeface="Meiryo UI"/>
                <a:cs typeface="Meiryo UI"/>
              </a:rPr>
              <a:t>ト</a:t>
            </a:r>
            <a:r>
              <a:rPr dirty="0" sz="1600" spc="-5">
                <a:latin typeface="Meiryo UI"/>
                <a:cs typeface="Meiryo UI"/>
              </a:rPr>
              <a:t>ーリ</a:t>
            </a:r>
            <a:r>
              <a:rPr dirty="0" sz="1600">
                <a:latin typeface="Meiryo UI"/>
                <a:cs typeface="Meiryo UI"/>
              </a:rPr>
              <a:t>ー」</a:t>
            </a:r>
            <a:r>
              <a:rPr dirty="0" sz="1600" spc="10">
                <a:latin typeface="Meiryo UI"/>
                <a:cs typeface="Meiryo UI"/>
              </a:rPr>
              <a:t>と</a:t>
            </a:r>
            <a:r>
              <a:rPr dirty="0" sz="1600" spc="5">
                <a:latin typeface="Meiryo UI"/>
                <a:cs typeface="Meiryo UI"/>
              </a:rPr>
              <a:t>し</a:t>
            </a:r>
            <a:r>
              <a:rPr dirty="0" sz="1600" spc="-10">
                <a:latin typeface="Meiryo UI"/>
                <a:cs typeface="Meiryo UI"/>
              </a:rPr>
              <a:t>て</a:t>
            </a:r>
            <a:r>
              <a:rPr dirty="0" sz="1600" spc="5">
                <a:latin typeface="Meiryo UI"/>
                <a:cs typeface="Meiryo UI"/>
              </a:rPr>
              <a:t>資</a:t>
            </a:r>
            <a:r>
              <a:rPr dirty="0" sz="1600" spc="-5">
                <a:latin typeface="Meiryo UI"/>
                <a:cs typeface="Meiryo UI"/>
              </a:rPr>
              <a:t>本市</a:t>
            </a:r>
            <a:r>
              <a:rPr dirty="0" sz="1600" spc="5">
                <a:latin typeface="Meiryo UI"/>
                <a:cs typeface="Meiryo UI"/>
              </a:rPr>
              <a:t>場</a:t>
            </a:r>
            <a:r>
              <a:rPr dirty="0" sz="1600" spc="-10">
                <a:latin typeface="Meiryo UI"/>
                <a:cs typeface="Meiryo UI"/>
              </a:rPr>
              <a:t>、</a:t>
            </a:r>
            <a:r>
              <a:rPr dirty="0" sz="1600" spc="5">
                <a:latin typeface="Meiryo UI"/>
                <a:cs typeface="Meiryo UI"/>
              </a:rPr>
              <a:t>労</a:t>
            </a:r>
            <a:r>
              <a:rPr dirty="0" sz="1600" spc="-5">
                <a:latin typeface="Meiryo UI"/>
                <a:cs typeface="Meiryo UI"/>
              </a:rPr>
              <a:t>働市 場</a:t>
            </a:r>
            <a:r>
              <a:rPr dirty="0" sz="1600" spc="-10">
                <a:latin typeface="Meiryo UI"/>
                <a:cs typeface="Meiryo UI"/>
              </a:rPr>
              <a:t>、</a:t>
            </a:r>
            <a:r>
              <a:rPr dirty="0" sz="1600" spc="-5">
                <a:latin typeface="Meiryo UI"/>
                <a:cs typeface="Meiryo UI"/>
              </a:rPr>
              <a:t>従業員等</a:t>
            </a:r>
            <a:r>
              <a:rPr dirty="0" sz="1600">
                <a:latin typeface="Meiryo UI"/>
                <a:cs typeface="Meiryo UI"/>
              </a:rPr>
              <a:t>の</a:t>
            </a:r>
            <a:r>
              <a:rPr dirty="0" sz="1600" spc="-5">
                <a:latin typeface="Meiryo UI"/>
                <a:cs typeface="Meiryo UI"/>
              </a:rPr>
              <a:t>ステ</a:t>
            </a:r>
            <a:r>
              <a:rPr dirty="0" sz="1600">
                <a:latin typeface="Meiryo UI"/>
                <a:cs typeface="Meiryo UI"/>
              </a:rPr>
              <a:t>ー</a:t>
            </a:r>
            <a:r>
              <a:rPr dirty="0" sz="1600" spc="-5">
                <a:latin typeface="Meiryo UI"/>
                <a:cs typeface="Meiryo UI"/>
              </a:rPr>
              <a:t>ク</a:t>
            </a:r>
            <a:r>
              <a:rPr dirty="0" sz="1600">
                <a:latin typeface="Meiryo UI"/>
                <a:cs typeface="Meiryo UI"/>
              </a:rPr>
              <a:t>ホ</a:t>
            </a:r>
            <a:r>
              <a:rPr dirty="0" sz="1600" spc="-5">
                <a:latin typeface="Meiryo UI"/>
                <a:cs typeface="Meiryo UI"/>
              </a:rPr>
              <a:t>ル</a:t>
            </a:r>
            <a:r>
              <a:rPr dirty="0" sz="1600" spc="5">
                <a:latin typeface="Meiryo UI"/>
                <a:cs typeface="Meiryo UI"/>
              </a:rPr>
              <a:t>ダ</a:t>
            </a:r>
            <a:r>
              <a:rPr dirty="0" sz="1600" spc="10">
                <a:latin typeface="Meiryo UI"/>
                <a:cs typeface="Meiryo UI"/>
              </a:rPr>
              <a:t>ー</a:t>
            </a:r>
            <a:r>
              <a:rPr dirty="0" sz="1600" spc="-10">
                <a:latin typeface="Meiryo UI"/>
                <a:cs typeface="Meiryo UI"/>
              </a:rPr>
              <a:t>に</a:t>
            </a:r>
            <a:r>
              <a:rPr dirty="0" sz="1600" spc="5">
                <a:latin typeface="Meiryo UI"/>
                <a:cs typeface="Meiryo UI"/>
              </a:rPr>
              <a:t>積</a:t>
            </a:r>
            <a:r>
              <a:rPr dirty="0" sz="1600" spc="-5">
                <a:latin typeface="Meiryo UI"/>
                <a:cs typeface="Meiryo UI"/>
              </a:rPr>
              <a:t>極</a:t>
            </a:r>
            <a:r>
              <a:rPr dirty="0" sz="1600" spc="5">
                <a:latin typeface="Meiryo UI"/>
                <a:cs typeface="Meiryo UI"/>
              </a:rPr>
              <a:t>的</a:t>
            </a:r>
            <a:r>
              <a:rPr dirty="0" sz="1600">
                <a:latin typeface="Meiryo UI"/>
                <a:cs typeface="Meiryo UI"/>
              </a:rPr>
              <a:t>に</a:t>
            </a:r>
            <a:r>
              <a:rPr dirty="0" sz="1600" spc="-5">
                <a:latin typeface="Meiryo UI"/>
                <a:cs typeface="Meiryo UI"/>
              </a:rPr>
              <a:t>発</a:t>
            </a:r>
            <a:r>
              <a:rPr dirty="0" sz="1600" spc="5">
                <a:latin typeface="Meiryo UI"/>
                <a:cs typeface="Meiryo UI"/>
              </a:rPr>
              <a:t>信</a:t>
            </a:r>
            <a:r>
              <a:rPr dirty="0" sz="1600" spc="-10">
                <a:latin typeface="Meiryo UI"/>
                <a:cs typeface="Meiryo UI"/>
              </a:rPr>
              <a:t>し</a:t>
            </a:r>
            <a:r>
              <a:rPr dirty="0" sz="1600">
                <a:latin typeface="Meiryo UI"/>
                <a:cs typeface="Meiryo UI"/>
              </a:rPr>
              <a:t>、</a:t>
            </a:r>
            <a:r>
              <a:rPr dirty="0" sz="1600" spc="-5">
                <a:latin typeface="Meiryo UI"/>
                <a:cs typeface="Meiryo UI"/>
              </a:rPr>
              <a:t>対</a:t>
            </a:r>
            <a:r>
              <a:rPr dirty="0" sz="1600" spc="5">
                <a:latin typeface="Meiryo UI"/>
                <a:cs typeface="Meiryo UI"/>
              </a:rPr>
              <a:t>話</a:t>
            </a:r>
            <a:r>
              <a:rPr dirty="0" sz="1600" spc="-10">
                <a:latin typeface="Meiryo UI"/>
                <a:cs typeface="Meiryo UI"/>
              </a:rPr>
              <a:t>を</a:t>
            </a:r>
            <a:r>
              <a:rPr dirty="0" sz="1600" spc="5">
                <a:latin typeface="Meiryo UI"/>
                <a:cs typeface="Meiryo UI"/>
              </a:rPr>
              <a:t>実</a:t>
            </a:r>
            <a:r>
              <a:rPr dirty="0" sz="1600" spc="-5">
                <a:latin typeface="Meiryo UI"/>
                <a:cs typeface="Meiryo UI"/>
              </a:rPr>
              <a:t>施</a:t>
            </a:r>
            <a:endParaRPr sz="1600">
              <a:latin typeface="Meiryo UI"/>
              <a:cs typeface="Meiryo UI"/>
            </a:endParaRPr>
          </a:p>
          <a:p>
            <a:pPr marL="812800" marR="133985" indent="-343535">
              <a:lnSpc>
                <a:spcPct val="100000"/>
              </a:lnSpc>
              <a:spcBef>
                <a:spcPts val="600"/>
              </a:spcBef>
              <a:tabLst>
                <a:tab pos="812800" algn="l"/>
              </a:tabLst>
            </a:pPr>
            <a:r>
              <a:rPr dirty="0" sz="1600" spc="-5">
                <a:latin typeface="Meiryo UI"/>
                <a:cs typeface="Meiryo UI"/>
              </a:rPr>
              <a:t>②	統合報告書等</a:t>
            </a:r>
            <a:r>
              <a:rPr dirty="0" sz="1600">
                <a:latin typeface="Meiryo UI"/>
                <a:cs typeface="Meiryo UI"/>
              </a:rPr>
              <a:t>で</a:t>
            </a:r>
            <a:r>
              <a:rPr dirty="0" sz="1600" spc="-5">
                <a:latin typeface="Meiryo UI"/>
                <a:cs typeface="Meiryo UI"/>
              </a:rPr>
              <a:t>自社戦略</a:t>
            </a:r>
            <a:r>
              <a:rPr dirty="0" sz="1600" spc="-10">
                <a:latin typeface="Meiryo UI"/>
                <a:cs typeface="Meiryo UI"/>
              </a:rPr>
              <a:t>を</a:t>
            </a:r>
            <a:r>
              <a:rPr dirty="0" sz="1600" spc="5">
                <a:latin typeface="Meiryo UI"/>
                <a:cs typeface="Meiryo UI"/>
              </a:rPr>
              <a:t>踏</a:t>
            </a:r>
            <a:r>
              <a:rPr dirty="0" sz="1600">
                <a:latin typeface="Meiryo UI"/>
                <a:cs typeface="Meiryo UI"/>
              </a:rPr>
              <a:t>まえた</a:t>
            </a:r>
            <a:r>
              <a:rPr dirty="0" sz="1600" spc="-5">
                <a:latin typeface="Meiryo UI"/>
                <a:cs typeface="Meiryo UI"/>
              </a:rPr>
              <a:t>人</a:t>
            </a:r>
            <a:r>
              <a:rPr dirty="0" sz="1600" spc="5">
                <a:latin typeface="Meiryo UI"/>
                <a:cs typeface="Meiryo UI"/>
              </a:rPr>
              <a:t>材</a:t>
            </a:r>
            <a:r>
              <a:rPr dirty="0" sz="1600" spc="-5">
                <a:latin typeface="Meiryo UI"/>
                <a:cs typeface="Meiryo UI"/>
              </a:rPr>
              <a:t>関連</a:t>
            </a:r>
            <a:r>
              <a:rPr dirty="0" sz="1600" spc="10">
                <a:latin typeface="Meiryo UI"/>
                <a:cs typeface="Meiryo UI"/>
              </a:rPr>
              <a:t>の</a:t>
            </a:r>
            <a:r>
              <a:rPr dirty="0" sz="1600" spc="-5">
                <a:latin typeface="Meiryo UI"/>
                <a:cs typeface="Meiryo UI"/>
              </a:rPr>
              <a:t>目標</a:t>
            </a:r>
            <a:r>
              <a:rPr dirty="0" sz="1600" spc="5">
                <a:latin typeface="Meiryo UI"/>
                <a:cs typeface="Meiryo UI"/>
              </a:rPr>
              <a:t>や</a:t>
            </a:r>
            <a:r>
              <a:rPr dirty="0" sz="1600">
                <a:latin typeface="Meiryo UI"/>
                <a:cs typeface="Meiryo UI"/>
              </a:rPr>
              <a:t>KPIを</a:t>
            </a:r>
            <a:r>
              <a:rPr dirty="0" sz="1600" spc="-5">
                <a:latin typeface="Meiryo UI"/>
                <a:cs typeface="Meiryo UI"/>
              </a:rPr>
              <a:t>公</a:t>
            </a:r>
            <a:r>
              <a:rPr dirty="0" sz="1600" spc="5">
                <a:latin typeface="Meiryo UI"/>
                <a:cs typeface="Meiryo UI"/>
              </a:rPr>
              <a:t>開</a:t>
            </a:r>
            <a:r>
              <a:rPr dirty="0" sz="1600" spc="-10">
                <a:latin typeface="Meiryo UI"/>
                <a:cs typeface="Meiryo UI"/>
              </a:rPr>
              <a:t>し</a:t>
            </a:r>
            <a:r>
              <a:rPr dirty="0" sz="1600">
                <a:latin typeface="Meiryo UI"/>
                <a:cs typeface="Meiryo UI"/>
              </a:rPr>
              <a:t>、</a:t>
            </a:r>
            <a:r>
              <a:rPr dirty="0" sz="1600" spc="-5">
                <a:latin typeface="Meiryo UI"/>
                <a:cs typeface="Meiryo UI"/>
              </a:rPr>
              <a:t>経営</a:t>
            </a:r>
            <a:r>
              <a:rPr dirty="0" sz="1600" spc="5">
                <a:latin typeface="Meiryo UI"/>
                <a:cs typeface="Meiryo UI"/>
              </a:rPr>
              <a:t>層</a:t>
            </a:r>
            <a:r>
              <a:rPr dirty="0" sz="1600">
                <a:latin typeface="Meiryo UI"/>
                <a:cs typeface="Meiryo UI"/>
              </a:rPr>
              <a:t>の</a:t>
            </a:r>
            <a:r>
              <a:rPr dirty="0" sz="1600" spc="5">
                <a:latin typeface="Meiryo UI"/>
                <a:cs typeface="Meiryo UI"/>
              </a:rPr>
              <a:t>目</a:t>
            </a:r>
            <a:r>
              <a:rPr dirty="0" sz="1600" spc="-20">
                <a:latin typeface="Meiryo UI"/>
                <a:cs typeface="Meiryo UI"/>
              </a:rPr>
              <a:t>標設定</a:t>
            </a:r>
            <a:r>
              <a:rPr dirty="0" sz="1600" spc="-5">
                <a:latin typeface="Meiryo UI"/>
                <a:cs typeface="Meiryo UI"/>
              </a:rPr>
              <a:t>・</a:t>
            </a:r>
            <a:r>
              <a:rPr dirty="0" sz="1600">
                <a:latin typeface="Meiryo UI"/>
                <a:cs typeface="Meiryo UI"/>
              </a:rPr>
              <a:t>KPI</a:t>
            </a:r>
            <a:r>
              <a:rPr dirty="0" sz="1600" spc="-10">
                <a:latin typeface="Meiryo UI"/>
                <a:cs typeface="Meiryo UI"/>
              </a:rPr>
              <a:t>に</a:t>
            </a:r>
            <a:r>
              <a:rPr dirty="0" sz="1600" spc="5">
                <a:latin typeface="Meiryo UI"/>
                <a:cs typeface="Meiryo UI"/>
              </a:rPr>
              <a:t>組</a:t>
            </a:r>
            <a:r>
              <a:rPr dirty="0" sz="1600" spc="-5">
                <a:latin typeface="Meiryo UI"/>
                <a:cs typeface="Meiryo UI"/>
              </a:rPr>
              <a:t>み 込</a:t>
            </a:r>
            <a:r>
              <a:rPr dirty="0" sz="1600">
                <a:latin typeface="Meiryo UI"/>
                <a:cs typeface="Meiryo UI"/>
              </a:rPr>
              <a:t>ん</a:t>
            </a:r>
            <a:r>
              <a:rPr dirty="0" sz="1600" spc="-5">
                <a:latin typeface="Meiryo UI"/>
                <a:cs typeface="Meiryo UI"/>
              </a:rPr>
              <a:t>で</a:t>
            </a:r>
            <a:r>
              <a:rPr dirty="0" sz="1600">
                <a:latin typeface="Meiryo UI"/>
                <a:cs typeface="Meiryo UI"/>
              </a:rPr>
              <a:t>い</a:t>
            </a:r>
            <a:r>
              <a:rPr dirty="0" sz="1600" spc="-10">
                <a:latin typeface="Meiryo UI"/>
                <a:cs typeface="Meiryo UI"/>
              </a:rPr>
              <a:t>く</a:t>
            </a:r>
            <a:r>
              <a:rPr dirty="0" sz="1600" spc="-5">
                <a:latin typeface="Meiryo UI"/>
                <a:cs typeface="Meiryo UI"/>
              </a:rPr>
              <a:t>こと</a:t>
            </a:r>
            <a:r>
              <a:rPr dirty="0" sz="1600">
                <a:latin typeface="Meiryo UI"/>
                <a:cs typeface="Meiryo UI"/>
              </a:rPr>
              <a:t>で</a:t>
            </a:r>
            <a:r>
              <a:rPr dirty="0" sz="1600" spc="-10">
                <a:latin typeface="Meiryo UI"/>
                <a:cs typeface="Meiryo UI"/>
              </a:rPr>
              <a:t>、</a:t>
            </a:r>
            <a:r>
              <a:rPr dirty="0" sz="1600" spc="-5">
                <a:latin typeface="Meiryo UI"/>
                <a:cs typeface="Meiryo UI"/>
              </a:rPr>
              <a:t>人材</a:t>
            </a:r>
            <a:r>
              <a:rPr dirty="0" sz="1600" spc="5">
                <a:latin typeface="Meiryo UI"/>
                <a:cs typeface="Meiryo UI"/>
              </a:rPr>
              <a:t>戦略</a:t>
            </a:r>
            <a:r>
              <a:rPr dirty="0" sz="1600" spc="-10">
                <a:latin typeface="Meiryo UI"/>
                <a:cs typeface="Meiryo UI"/>
              </a:rPr>
              <a:t>に</a:t>
            </a:r>
            <a:r>
              <a:rPr dirty="0" sz="1600" spc="5">
                <a:latin typeface="Meiryo UI"/>
                <a:cs typeface="Meiryo UI"/>
              </a:rPr>
              <a:t>対</a:t>
            </a:r>
            <a:r>
              <a:rPr dirty="0" sz="1600" spc="10">
                <a:latin typeface="Meiryo UI"/>
                <a:cs typeface="Meiryo UI"/>
              </a:rPr>
              <a:t>す</a:t>
            </a:r>
            <a:r>
              <a:rPr dirty="0" sz="1600" spc="-10">
                <a:latin typeface="Meiryo UI"/>
                <a:cs typeface="Meiryo UI"/>
              </a:rPr>
              <a:t>る</a:t>
            </a:r>
            <a:r>
              <a:rPr dirty="0" sz="1600" spc="-5">
                <a:latin typeface="Meiryo UI"/>
                <a:cs typeface="Meiryo UI"/>
              </a:rPr>
              <a:t>経</a:t>
            </a:r>
            <a:r>
              <a:rPr dirty="0" sz="1600" spc="5">
                <a:latin typeface="Meiryo UI"/>
                <a:cs typeface="Meiryo UI"/>
              </a:rPr>
              <a:t>営</a:t>
            </a:r>
            <a:r>
              <a:rPr dirty="0" sz="1600" spc="-5">
                <a:latin typeface="Meiryo UI"/>
                <a:cs typeface="Meiryo UI"/>
              </a:rPr>
              <a:t>層</a:t>
            </a:r>
            <a:r>
              <a:rPr dirty="0" sz="1600" spc="10">
                <a:latin typeface="Meiryo UI"/>
                <a:cs typeface="Meiryo UI"/>
              </a:rPr>
              <a:t>の</a:t>
            </a:r>
            <a:r>
              <a:rPr dirty="0" sz="1600" spc="5">
                <a:latin typeface="Meiryo UI"/>
                <a:cs typeface="Meiryo UI"/>
              </a:rPr>
              <a:t>コ</a:t>
            </a:r>
            <a:r>
              <a:rPr dirty="0" sz="1600" spc="-15">
                <a:latin typeface="Meiryo UI"/>
                <a:cs typeface="Meiryo UI"/>
              </a:rPr>
              <a:t>ミ</a:t>
            </a:r>
            <a:r>
              <a:rPr dirty="0" sz="1600" spc="5">
                <a:latin typeface="Meiryo UI"/>
                <a:cs typeface="Meiryo UI"/>
              </a:rPr>
              <a:t>ットメ</a:t>
            </a:r>
            <a:r>
              <a:rPr dirty="0" sz="1600" spc="-10">
                <a:latin typeface="Meiryo UI"/>
                <a:cs typeface="Meiryo UI"/>
              </a:rPr>
              <a:t>ン</a:t>
            </a:r>
            <a:r>
              <a:rPr dirty="0" sz="1600" spc="5">
                <a:latin typeface="Meiryo UI"/>
                <a:cs typeface="Meiryo UI"/>
              </a:rPr>
              <a:t>ト</a:t>
            </a:r>
            <a:r>
              <a:rPr dirty="0" sz="1600">
                <a:latin typeface="Meiryo UI"/>
                <a:cs typeface="Meiryo UI"/>
              </a:rPr>
              <a:t>を</a:t>
            </a:r>
            <a:r>
              <a:rPr dirty="0" sz="1600" spc="5">
                <a:latin typeface="Meiryo UI"/>
                <a:cs typeface="Meiryo UI"/>
              </a:rPr>
              <a:t>示し</a:t>
            </a:r>
            <a:r>
              <a:rPr dirty="0" sz="1600" spc="-10">
                <a:latin typeface="Meiryo UI"/>
                <a:cs typeface="Meiryo UI"/>
              </a:rPr>
              <a:t>て</a:t>
            </a:r>
            <a:r>
              <a:rPr dirty="0" sz="1600" spc="10">
                <a:latin typeface="Meiryo UI"/>
                <a:cs typeface="Meiryo UI"/>
              </a:rPr>
              <a:t>い</a:t>
            </a:r>
            <a:r>
              <a:rPr dirty="0" sz="1600" spc="-5">
                <a:latin typeface="Meiryo UI"/>
                <a:cs typeface="Meiryo UI"/>
              </a:rPr>
              <a:t>く</a:t>
            </a:r>
            <a:endParaRPr sz="1600">
              <a:latin typeface="Meiryo UI"/>
              <a:cs typeface="Meiryo UI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dirty="0" sz="1800" b="1">
                <a:latin typeface="Meiryo UI"/>
                <a:cs typeface="Meiryo UI"/>
              </a:rPr>
              <a:t>＜事例＞</a:t>
            </a:r>
            <a:endParaRPr sz="1800">
              <a:latin typeface="Meiryo UI"/>
              <a:cs typeface="Meiryo UI"/>
            </a:endParaRPr>
          </a:p>
          <a:p>
            <a:pPr marL="355600" marR="5080" indent="-343535">
              <a:lnSpc>
                <a:spcPct val="100000"/>
              </a:lnSpc>
              <a:spcBef>
                <a:spcPts val="640"/>
              </a:spcBef>
              <a:buFont typeface="Wingdings"/>
              <a:buChar char=""/>
              <a:tabLst>
                <a:tab pos="354965" algn="l"/>
                <a:tab pos="356235" algn="l"/>
              </a:tabLst>
            </a:pPr>
            <a:r>
              <a:rPr dirty="0" sz="1600" spc="-5" b="1">
                <a:latin typeface="Meiryo UI"/>
                <a:cs typeface="Meiryo UI"/>
              </a:rPr>
              <a:t>経営</a:t>
            </a:r>
            <a:r>
              <a:rPr dirty="0" sz="1600" spc="-10" b="1">
                <a:latin typeface="Meiryo UI"/>
                <a:cs typeface="Meiryo UI"/>
              </a:rPr>
              <a:t>ト</a:t>
            </a:r>
            <a:r>
              <a:rPr dirty="0" sz="1600" spc="-5" b="1">
                <a:latin typeface="Meiryo UI"/>
                <a:cs typeface="Meiryo UI"/>
              </a:rPr>
              <a:t>ップ</a:t>
            </a:r>
            <a:r>
              <a:rPr dirty="0" sz="1600" spc="-10" b="1">
                <a:latin typeface="Meiryo UI"/>
                <a:cs typeface="Meiryo UI"/>
              </a:rPr>
              <a:t>の強い思いで自社</a:t>
            </a:r>
            <a:r>
              <a:rPr dirty="0" sz="1600" spc="5" b="1">
                <a:latin typeface="Meiryo UI"/>
                <a:cs typeface="Meiryo UI"/>
              </a:rPr>
              <a:t>ビ</a:t>
            </a:r>
            <a:r>
              <a:rPr dirty="0" sz="1600" spc="-10" b="1">
                <a:latin typeface="Meiryo UI"/>
                <a:cs typeface="Meiryo UI"/>
              </a:rPr>
              <a:t>ジョン</a:t>
            </a:r>
            <a:r>
              <a:rPr dirty="0" sz="1600" spc="5" b="1">
                <a:latin typeface="Meiryo UI"/>
                <a:cs typeface="Meiryo UI"/>
              </a:rPr>
              <a:t>浸</a:t>
            </a:r>
            <a:r>
              <a:rPr dirty="0" sz="1600" spc="-5" b="1">
                <a:latin typeface="Meiryo UI"/>
                <a:cs typeface="Meiryo UI"/>
              </a:rPr>
              <a:t>透施</a:t>
            </a:r>
            <a:r>
              <a:rPr dirty="0" sz="1600" spc="5" b="1">
                <a:latin typeface="Meiryo UI"/>
                <a:cs typeface="Meiryo UI"/>
              </a:rPr>
              <a:t>策</a:t>
            </a:r>
            <a:r>
              <a:rPr dirty="0" sz="1600" spc="-10" b="1">
                <a:latin typeface="Meiryo UI"/>
                <a:cs typeface="Meiryo UI"/>
              </a:rPr>
              <a:t>ほ</a:t>
            </a:r>
            <a:r>
              <a:rPr dirty="0" sz="1600" b="1">
                <a:latin typeface="Meiryo UI"/>
                <a:cs typeface="Meiryo UI"/>
              </a:rPr>
              <a:t>か</a:t>
            </a:r>
            <a:r>
              <a:rPr dirty="0" sz="1600" spc="5" b="1">
                <a:latin typeface="Meiryo UI"/>
                <a:cs typeface="Meiryo UI"/>
              </a:rPr>
              <a:t>様</a:t>
            </a:r>
            <a:r>
              <a:rPr dirty="0" sz="1600" spc="-5" b="1">
                <a:latin typeface="Meiryo UI"/>
                <a:cs typeface="Meiryo UI"/>
              </a:rPr>
              <a:t>々な人材</a:t>
            </a:r>
            <a:r>
              <a:rPr dirty="0" sz="1600" spc="5" b="1">
                <a:latin typeface="Meiryo UI"/>
                <a:cs typeface="Meiryo UI"/>
              </a:rPr>
              <a:t>関</a:t>
            </a:r>
            <a:r>
              <a:rPr dirty="0" sz="1600" spc="-5" b="1">
                <a:latin typeface="Meiryo UI"/>
                <a:cs typeface="Meiryo UI"/>
              </a:rPr>
              <a:t>連施</a:t>
            </a:r>
            <a:r>
              <a:rPr dirty="0" sz="1600" spc="5" b="1">
                <a:latin typeface="Meiryo UI"/>
                <a:cs typeface="Meiryo UI"/>
              </a:rPr>
              <a:t>策</a:t>
            </a:r>
            <a:r>
              <a:rPr dirty="0" sz="1600" spc="-10" b="1">
                <a:latin typeface="Meiryo UI"/>
                <a:cs typeface="Meiryo UI"/>
              </a:rPr>
              <a:t>に</a:t>
            </a:r>
            <a:r>
              <a:rPr dirty="0" sz="1600" spc="-5" b="1">
                <a:latin typeface="Meiryo UI"/>
                <a:cs typeface="Meiryo UI"/>
              </a:rPr>
              <a:t>着手</a:t>
            </a:r>
            <a:r>
              <a:rPr dirty="0" sz="1600" spc="5" b="1">
                <a:latin typeface="Meiryo UI"/>
                <a:cs typeface="Meiryo UI"/>
              </a:rPr>
              <a:t>し</a:t>
            </a:r>
            <a:r>
              <a:rPr dirty="0" sz="1600" spc="-10" b="1">
                <a:latin typeface="Meiryo UI"/>
                <a:cs typeface="Meiryo UI"/>
              </a:rPr>
              <a:t>、</a:t>
            </a:r>
            <a:r>
              <a:rPr dirty="0" sz="1600" spc="-5" b="1">
                <a:latin typeface="Meiryo UI"/>
                <a:cs typeface="Meiryo UI"/>
              </a:rPr>
              <a:t>対</a:t>
            </a:r>
            <a:r>
              <a:rPr dirty="0" sz="1600" spc="5" b="1">
                <a:latin typeface="Meiryo UI"/>
                <a:cs typeface="Meiryo UI"/>
              </a:rPr>
              <a:t>外</a:t>
            </a:r>
            <a:r>
              <a:rPr dirty="0" sz="1600" spc="-5" b="1">
                <a:latin typeface="Meiryo UI"/>
                <a:cs typeface="Meiryo UI"/>
              </a:rPr>
              <a:t>的</a:t>
            </a:r>
            <a:r>
              <a:rPr dirty="0" sz="1600" b="1">
                <a:latin typeface="Meiryo UI"/>
                <a:cs typeface="Meiryo UI"/>
              </a:rPr>
              <a:t>に</a:t>
            </a:r>
            <a:r>
              <a:rPr dirty="0" sz="1600" spc="-10" b="1">
                <a:latin typeface="Meiryo UI"/>
                <a:cs typeface="Meiryo UI"/>
              </a:rPr>
              <a:t>も</a:t>
            </a:r>
            <a:r>
              <a:rPr dirty="0" sz="1600" spc="-5" b="1">
                <a:latin typeface="Meiryo UI"/>
                <a:cs typeface="Meiryo UI"/>
              </a:rPr>
              <a:t>発</a:t>
            </a:r>
            <a:r>
              <a:rPr dirty="0" sz="1600" spc="5" b="1">
                <a:latin typeface="Meiryo UI"/>
                <a:cs typeface="Meiryo UI"/>
              </a:rPr>
              <a:t>信</a:t>
            </a:r>
            <a:r>
              <a:rPr dirty="0" sz="1600" spc="-10" b="1">
                <a:latin typeface="Meiryo UI"/>
                <a:cs typeface="Meiryo UI"/>
              </a:rPr>
              <a:t>。</a:t>
            </a:r>
            <a:r>
              <a:rPr dirty="0" sz="1600" spc="5" b="1">
                <a:latin typeface="Meiryo UI"/>
                <a:cs typeface="Meiryo UI"/>
              </a:rPr>
              <a:t>同</a:t>
            </a:r>
            <a:r>
              <a:rPr dirty="0" sz="1600" spc="-5" b="1">
                <a:latin typeface="Meiryo UI"/>
                <a:cs typeface="Meiryo UI"/>
              </a:rPr>
              <a:t>社の 競争優位の持続性</a:t>
            </a:r>
            <a:r>
              <a:rPr dirty="0" sz="1600" spc="-10" b="1">
                <a:latin typeface="Meiryo UI"/>
                <a:cs typeface="Meiryo UI"/>
              </a:rPr>
              <a:t>に</a:t>
            </a:r>
            <a:r>
              <a:rPr dirty="0" sz="1600" spc="-5" b="1">
                <a:latin typeface="Meiryo UI"/>
                <a:cs typeface="Meiryo UI"/>
              </a:rPr>
              <a:t>対する資本市場の</a:t>
            </a:r>
            <a:r>
              <a:rPr dirty="0" sz="1600" spc="5" b="1">
                <a:latin typeface="Meiryo UI"/>
                <a:cs typeface="Meiryo UI"/>
              </a:rPr>
              <a:t>理</a:t>
            </a:r>
            <a:r>
              <a:rPr dirty="0" sz="1600" spc="-5" b="1">
                <a:latin typeface="Meiryo UI"/>
                <a:cs typeface="Meiryo UI"/>
              </a:rPr>
              <a:t>解</a:t>
            </a:r>
            <a:r>
              <a:rPr dirty="0" sz="1600" spc="-10" b="1">
                <a:latin typeface="Meiryo UI"/>
                <a:cs typeface="Meiryo UI"/>
              </a:rPr>
              <a:t>を</a:t>
            </a:r>
            <a:r>
              <a:rPr dirty="0" sz="1600" spc="5" b="1">
                <a:latin typeface="Meiryo UI"/>
                <a:cs typeface="Meiryo UI"/>
              </a:rPr>
              <a:t>促</a:t>
            </a:r>
            <a:r>
              <a:rPr dirty="0" sz="1600" spc="-5" b="1">
                <a:latin typeface="Meiryo UI"/>
                <a:cs typeface="Meiryo UI"/>
              </a:rPr>
              <a:t>進</a:t>
            </a:r>
            <a:r>
              <a:rPr dirty="0" sz="1600" spc="-10" b="1">
                <a:latin typeface="Meiryo UI"/>
                <a:cs typeface="Meiryo UI"/>
              </a:rPr>
              <a:t>し、</a:t>
            </a:r>
            <a:r>
              <a:rPr dirty="0" sz="1600" spc="5" b="1">
                <a:latin typeface="Meiryo UI"/>
                <a:cs typeface="Meiryo UI"/>
              </a:rPr>
              <a:t>高</a:t>
            </a:r>
            <a:r>
              <a:rPr dirty="0" sz="1600" spc="-5" b="1">
                <a:latin typeface="Meiryo UI"/>
                <a:cs typeface="Meiryo UI"/>
              </a:rPr>
              <a:t>株</a:t>
            </a:r>
            <a:r>
              <a:rPr dirty="0" sz="1600" spc="5" b="1">
                <a:latin typeface="Meiryo UI"/>
                <a:cs typeface="Meiryo UI"/>
              </a:rPr>
              <a:t>価</a:t>
            </a:r>
            <a:r>
              <a:rPr dirty="0" sz="1600" spc="-10" b="1">
                <a:latin typeface="Meiryo UI"/>
                <a:cs typeface="Meiryo UI"/>
              </a:rPr>
              <a:t>・</a:t>
            </a:r>
            <a:r>
              <a:rPr dirty="0" sz="1600" spc="5" b="1">
                <a:latin typeface="Meiryo UI"/>
                <a:cs typeface="Meiryo UI"/>
              </a:rPr>
              <a:t>低</a:t>
            </a:r>
            <a:r>
              <a:rPr dirty="0" sz="1600" spc="-10" b="1">
                <a:latin typeface="Meiryo UI"/>
                <a:cs typeface="Meiryo UI"/>
              </a:rPr>
              <a:t>い</a:t>
            </a:r>
            <a:r>
              <a:rPr dirty="0" sz="1600" spc="5" b="1">
                <a:latin typeface="Meiryo UI"/>
                <a:cs typeface="Meiryo UI"/>
              </a:rPr>
              <a:t>資</a:t>
            </a:r>
            <a:r>
              <a:rPr dirty="0" sz="1600" spc="-5" b="1">
                <a:latin typeface="Meiryo UI"/>
                <a:cs typeface="Meiryo UI"/>
              </a:rPr>
              <a:t>本コ</a:t>
            </a:r>
            <a:r>
              <a:rPr dirty="0" sz="1600" b="1">
                <a:latin typeface="Meiryo UI"/>
                <a:cs typeface="Meiryo UI"/>
              </a:rPr>
              <a:t>ス</a:t>
            </a:r>
            <a:r>
              <a:rPr dirty="0" sz="1600" spc="-10" b="1">
                <a:latin typeface="Meiryo UI"/>
                <a:cs typeface="Meiryo UI"/>
              </a:rPr>
              <a:t>ト</a:t>
            </a:r>
            <a:r>
              <a:rPr dirty="0" sz="1600" b="1">
                <a:latin typeface="Meiryo UI"/>
                <a:cs typeface="Meiryo UI"/>
              </a:rPr>
              <a:t>を</a:t>
            </a:r>
            <a:r>
              <a:rPr dirty="0" sz="1600" spc="-5" b="1">
                <a:latin typeface="Meiryo UI"/>
                <a:cs typeface="Meiryo UI"/>
              </a:rPr>
              <a:t>実現</a:t>
            </a:r>
            <a:r>
              <a:rPr dirty="0" sz="1600" spc="5" b="1">
                <a:latin typeface="Meiryo UI"/>
                <a:cs typeface="Meiryo UI"/>
              </a:rPr>
              <a:t>（</a:t>
            </a:r>
            <a:r>
              <a:rPr dirty="0" sz="1600" spc="-5" b="1">
                <a:latin typeface="Meiryo UI"/>
                <a:cs typeface="Meiryo UI"/>
              </a:rPr>
              <a:t>製造</a:t>
            </a:r>
            <a:r>
              <a:rPr dirty="0" sz="1600" spc="5" b="1">
                <a:latin typeface="Meiryo UI"/>
                <a:cs typeface="Meiryo UI"/>
              </a:rPr>
              <a:t>業</a:t>
            </a:r>
            <a:r>
              <a:rPr dirty="0" sz="1600" spc="-5" b="1">
                <a:latin typeface="Meiryo UI"/>
                <a:cs typeface="Meiryo UI"/>
              </a:rPr>
              <a:t>）</a:t>
            </a:r>
            <a:endParaRPr sz="1600">
              <a:latin typeface="Meiryo UI"/>
              <a:cs typeface="Meiryo UI"/>
            </a:endParaRPr>
          </a:p>
          <a:p>
            <a:pPr marL="355600" marR="128905" indent="-343535">
              <a:lnSpc>
                <a:spcPct val="100000"/>
              </a:lnSpc>
              <a:spcBef>
                <a:spcPts val="600"/>
              </a:spcBef>
              <a:buFont typeface="Wingdings"/>
              <a:buChar char=""/>
              <a:tabLst>
                <a:tab pos="354965" algn="l"/>
                <a:tab pos="356235" algn="l"/>
              </a:tabLst>
            </a:pPr>
            <a:r>
              <a:rPr dirty="0" sz="1600" spc="-10" b="1">
                <a:latin typeface="Meiryo UI"/>
                <a:cs typeface="Meiryo UI"/>
              </a:rPr>
              <a:t>ダイナ</a:t>
            </a:r>
            <a:r>
              <a:rPr dirty="0" sz="1600" spc="-5" b="1">
                <a:latin typeface="Meiryo UI"/>
                <a:cs typeface="Meiryo UI"/>
              </a:rPr>
              <a:t>ミッ</a:t>
            </a:r>
            <a:r>
              <a:rPr dirty="0" sz="1600" spc="-15" b="1">
                <a:latin typeface="Meiryo UI"/>
                <a:cs typeface="Meiryo UI"/>
              </a:rPr>
              <a:t>ク</a:t>
            </a:r>
            <a:r>
              <a:rPr dirty="0" sz="1600" spc="-10" b="1">
                <a:latin typeface="Meiryo UI"/>
                <a:cs typeface="Meiryo UI"/>
              </a:rPr>
              <a:t>に</a:t>
            </a:r>
            <a:r>
              <a:rPr dirty="0" sz="1600" spc="-5" b="1">
                <a:latin typeface="Meiryo UI"/>
                <a:cs typeface="Meiryo UI"/>
              </a:rPr>
              <a:t>報酬や仕事の裁量</a:t>
            </a:r>
            <a:r>
              <a:rPr dirty="0" sz="1600" spc="5" b="1">
                <a:latin typeface="Meiryo UI"/>
                <a:cs typeface="Meiryo UI"/>
              </a:rPr>
              <a:t>が</a:t>
            </a:r>
            <a:r>
              <a:rPr dirty="0" sz="1600" spc="-5" b="1">
                <a:latin typeface="Meiryo UI"/>
                <a:cs typeface="Meiryo UI"/>
              </a:rPr>
              <a:t>得ら</a:t>
            </a:r>
            <a:r>
              <a:rPr dirty="0" sz="1600" spc="-10" b="1">
                <a:latin typeface="Meiryo UI"/>
                <a:cs typeface="Meiryo UI"/>
              </a:rPr>
              <a:t>れ</a:t>
            </a:r>
            <a:r>
              <a:rPr dirty="0" sz="1600" spc="5" b="1">
                <a:latin typeface="Meiryo UI"/>
                <a:cs typeface="Meiryo UI"/>
              </a:rPr>
              <a:t>る</a:t>
            </a:r>
            <a:r>
              <a:rPr dirty="0" sz="1600" spc="-10" b="1">
                <a:latin typeface="Meiryo UI"/>
                <a:cs typeface="Meiryo UI"/>
              </a:rPr>
              <a:t>、</a:t>
            </a:r>
            <a:r>
              <a:rPr dirty="0" sz="1600" spc="5" b="1">
                <a:latin typeface="Meiryo UI"/>
                <a:cs typeface="Meiryo UI"/>
              </a:rPr>
              <a:t>既</a:t>
            </a:r>
            <a:r>
              <a:rPr dirty="0" sz="1600" spc="-5" b="1">
                <a:latin typeface="Meiryo UI"/>
                <a:cs typeface="Meiryo UI"/>
              </a:rPr>
              <a:t>存人</a:t>
            </a:r>
            <a:r>
              <a:rPr dirty="0" sz="1600" spc="5" b="1">
                <a:latin typeface="Meiryo UI"/>
                <a:cs typeface="Meiryo UI"/>
              </a:rPr>
              <a:t>材</a:t>
            </a:r>
            <a:r>
              <a:rPr dirty="0" sz="1600" spc="-5" b="1">
                <a:latin typeface="Meiryo UI"/>
                <a:cs typeface="Meiryo UI"/>
              </a:rPr>
              <a:t>向</a:t>
            </a:r>
            <a:r>
              <a:rPr dirty="0" sz="1600" spc="10" b="1">
                <a:latin typeface="Meiryo UI"/>
                <a:cs typeface="Meiryo UI"/>
              </a:rPr>
              <a:t>け</a:t>
            </a:r>
            <a:r>
              <a:rPr dirty="0" sz="1600" spc="-10" b="1">
                <a:latin typeface="Meiryo UI"/>
                <a:cs typeface="Meiryo UI"/>
              </a:rPr>
              <a:t>と</a:t>
            </a:r>
            <a:r>
              <a:rPr dirty="0" sz="1600" spc="-5" b="1">
                <a:latin typeface="Meiryo UI"/>
                <a:cs typeface="Meiryo UI"/>
              </a:rPr>
              <a:t>異な</a:t>
            </a:r>
            <a:r>
              <a:rPr dirty="0" sz="1600" spc="5" b="1">
                <a:latin typeface="Meiryo UI"/>
                <a:cs typeface="Meiryo UI"/>
              </a:rPr>
              <a:t>る</a:t>
            </a:r>
            <a:r>
              <a:rPr dirty="0" sz="1600" spc="-5" b="1">
                <a:latin typeface="Meiryo UI"/>
                <a:cs typeface="Meiryo UI"/>
              </a:rPr>
              <a:t>仕</a:t>
            </a:r>
            <a:r>
              <a:rPr dirty="0" sz="1600" spc="5" b="1">
                <a:latin typeface="Meiryo UI"/>
                <a:cs typeface="Meiryo UI"/>
              </a:rPr>
              <a:t>組</a:t>
            </a:r>
            <a:r>
              <a:rPr dirty="0" sz="1600" spc="-5" b="1">
                <a:latin typeface="Meiryo UI"/>
                <a:cs typeface="Meiryo UI"/>
              </a:rPr>
              <a:t>み</a:t>
            </a:r>
            <a:r>
              <a:rPr dirty="0" sz="1600" spc="-10" b="1">
                <a:latin typeface="Meiryo UI"/>
                <a:cs typeface="Meiryo UI"/>
              </a:rPr>
              <a:t>を</a:t>
            </a:r>
            <a:r>
              <a:rPr dirty="0" sz="1600" spc="5" b="1">
                <a:latin typeface="Meiryo UI"/>
                <a:cs typeface="Meiryo UI"/>
              </a:rPr>
              <a:t>整</a:t>
            </a:r>
            <a:r>
              <a:rPr dirty="0" sz="1600" spc="-5" b="1">
                <a:latin typeface="Meiryo UI"/>
                <a:cs typeface="Meiryo UI"/>
              </a:rPr>
              <a:t>備</a:t>
            </a:r>
            <a:r>
              <a:rPr dirty="0" sz="1600" spc="-10" b="1">
                <a:latin typeface="Meiryo UI"/>
                <a:cs typeface="Meiryo UI"/>
              </a:rPr>
              <a:t>し</a:t>
            </a:r>
            <a:r>
              <a:rPr dirty="0" sz="1600" spc="-5" b="1">
                <a:latin typeface="Meiryo UI"/>
                <a:cs typeface="Meiryo UI"/>
              </a:rPr>
              <a:t>た</a:t>
            </a:r>
            <a:r>
              <a:rPr dirty="0" sz="1600" spc="5" b="1">
                <a:latin typeface="Meiryo UI"/>
                <a:cs typeface="Meiryo UI"/>
              </a:rPr>
              <a:t>上で</a:t>
            </a:r>
            <a:r>
              <a:rPr dirty="0" sz="1600" spc="-10" b="1">
                <a:latin typeface="Meiryo UI"/>
                <a:cs typeface="Meiryo UI"/>
              </a:rPr>
              <a:t>、ト</a:t>
            </a:r>
            <a:r>
              <a:rPr dirty="0" sz="1600" spc="5" b="1">
                <a:latin typeface="Meiryo UI"/>
                <a:cs typeface="Meiryo UI"/>
              </a:rPr>
              <a:t>ッ</a:t>
            </a:r>
            <a:r>
              <a:rPr dirty="0" sz="1600" spc="-5" b="1">
                <a:latin typeface="Meiryo UI"/>
                <a:cs typeface="Meiryo UI"/>
              </a:rPr>
              <a:t>プや</a:t>
            </a:r>
            <a:r>
              <a:rPr dirty="0" sz="1600" spc="5" b="1">
                <a:latin typeface="Meiryo UI"/>
                <a:cs typeface="Meiryo UI"/>
              </a:rPr>
              <a:t>経</a:t>
            </a:r>
            <a:r>
              <a:rPr dirty="0" sz="1600" spc="-5" b="1">
                <a:latin typeface="Meiryo UI"/>
                <a:cs typeface="Meiryo UI"/>
              </a:rPr>
              <a:t>営層 </a:t>
            </a:r>
            <a:r>
              <a:rPr dirty="0" sz="1600" spc="-10" b="1">
                <a:latin typeface="Meiryo UI"/>
                <a:cs typeface="Meiryo UI"/>
              </a:rPr>
              <a:t>が</a:t>
            </a:r>
            <a:r>
              <a:rPr dirty="0" sz="1600" spc="-5" b="1">
                <a:latin typeface="Meiryo UI"/>
                <a:cs typeface="Meiryo UI"/>
              </a:rPr>
              <a:t>採用市場</a:t>
            </a:r>
            <a:r>
              <a:rPr dirty="0" sz="1600" spc="-10" b="1">
                <a:latin typeface="Meiryo UI"/>
                <a:cs typeface="Meiryo UI"/>
              </a:rPr>
              <a:t>に</a:t>
            </a:r>
            <a:r>
              <a:rPr dirty="0" sz="1600" spc="-5" b="1">
                <a:latin typeface="Meiryo UI"/>
                <a:cs typeface="Meiryo UI"/>
              </a:rPr>
              <a:t>自社で働く魅力</a:t>
            </a:r>
            <a:r>
              <a:rPr dirty="0" sz="1600" b="1">
                <a:latin typeface="Meiryo UI"/>
                <a:cs typeface="Meiryo UI"/>
              </a:rPr>
              <a:t>を</a:t>
            </a:r>
            <a:r>
              <a:rPr dirty="0" sz="1600" spc="-5" b="1">
                <a:latin typeface="Meiryo UI"/>
                <a:cs typeface="Meiryo UI"/>
              </a:rPr>
              <a:t>積極</a:t>
            </a:r>
            <a:r>
              <a:rPr dirty="0" sz="1600" spc="5" b="1">
                <a:latin typeface="Meiryo UI"/>
                <a:cs typeface="Meiryo UI"/>
              </a:rPr>
              <a:t>的</a:t>
            </a:r>
            <a:r>
              <a:rPr dirty="0" sz="1600" spc="-10" b="1">
                <a:latin typeface="Meiryo UI"/>
                <a:cs typeface="Meiryo UI"/>
              </a:rPr>
              <a:t>に</a:t>
            </a:r>
            <a:r>
              <a:rPr dirty="0" sz="1600" spc="-5" b="1">
                <a:latin typeface="Meiryo UI"/>
                <a:cs typeface="Meiryo UI"/>
              </a:rPr>
              <a:t>発信</a:t>
            </a:r>
            <a:r>
              <a:rPr dirty="0" sz="1600" spc="5" b="1">
                <a:latin typeface="Meiryo UI"/>
                <a:cs typeface="Meiryo UI"/>
              </a:rPr>
              <a:t>し</a:t>
            </a:r>
            <a:r>
              <a:rPr dirty="0" sz="1600" spc="-10" b="1">
                <a:latin typeface="Meiryo UI"/>
                <a:cs typeface="Meiryo UI"/>
              </a:rPr>
              <a:t>、</a:t>
            </a:r>
            <a:r>
              <a:rPr dirty="0" sz="1600" spc="5" b="1">
                <a:latin typeface="Meiryo UI"/>
                <a:cs typeface="Meiryo UI"/>
              </a:rPr>
              <a:t>高</a:t>
            </a:r>
            <a:r>
              <a:rPr dirty="0" sz="1600" spc="-5" b="1">
                <a:latin typeface="Meiryo UI"/>
                <a:cs typeface="Meiryo UI"/>
              </a:rPr>
              <a:t>度専</a:t>
            </a:r>
            <a:r>
              <a:rPr dirty="0" sz="1600" spc="5" b="1">
                <a:latin typeface="Meiryo UI"/>
                <a:cs typeface="Meiryo UI"/>
              </a:rPr>
              <a:t>門</a:t>
            </a:r>
            <a:r>
              <a:rPr dirty="0" sz="1600" spc="-5" b="1">
                <a:latin typeface="Meiryo UI"/>
                <a:cs typeface="Meiryo UI"/>
              </a:rPr>
              <a:t>人</a:t>
            </a:r>
            <a:r>
              <a:rPr dirty="0" sz="1600" spc="5" b="1">
                <a:latin typeface="Meiryo UI"/>
                <a:cs typeface="Meiryo UI"/>
              </a:rPr>
              <a:t>材</a:t>
            </a:r>
            <a:r>
              <a:rPr dirty="0" sz="1600" spc="-10" b="1">
                <a:latin typeface="Meiryo UI"/>
                <a:cs typeface="Meiryo UI"/>
              </a:rPr>
              <a:t>・</a:t>
            </a:r>
            <a:r>
              <a:rPr dirty="0" sz="1600" spc="-5" b="1">
                <a:latin typeface="Meiryo UI"/>
                <a:cs typeface="Meiryo UI"/>
              </a:rPr>
              <a:t>事</a:t>
            </a:r>
            <a:r>
              <a:rPr dirty="0" sz="1600" spc="5" b="1">
                <a:latin typeface="Meiryo UI"/>
                <a:cs typeface="Meiryo UI"/>
              </a:rPr>
              <a:t>業</a:t>
            </a:r>
            <a:r>
              <a:rPr dirty="0" sz="1600" spc="-5" b="1">
                <a:latin typeface="Meiryo UI"/>
                <a:cs typeface="Meiryo UI"/>
              </a:rPr>
              <a:t>開発</a:t>
            </a:r>
            <a:r>
              <a:rPr dirty="0" sz="1600" spc="5" b="1">
                <a:latin typeface="Meiryo UI"/>
                <a:cs typeface="Meiryo UI"/>
              </a:rPr>
              <a:t>人</a:t>
            </a:r>
            <a:r>
              <a:rPr dirty="0" sz="1600" spc="-5" b="1">
                <a:latin typeface="Meiryo UI"/>
                <a:cs typeface="Meiryo UI"/>
              </a:rPr>
              <a:t>材確</a:t>
            </a:r>
            <a:r>
              <a:rPr dirty="0" sz="1600" spc="5" b="1">
                <a:latin typeface="Meiryo UI"/>
                <a:cs typeface="Meiryo UI"/>
              </a:rPr>
              <a:t>保</a:t>
            </a:r>
            <a:r>
              <a:rPr dirty="0" sz="1600" spc="-10" b="1">
                <a:latin typeface="Meiryo UI"/>
                <a:cs typeface="Meiryo UI"/>
              </a:rPr>
              <a:t>を</a:t>
            </a:r>
            <a:r>
              <a:rPr dirty="0" sz="1600" spc="-5" b="1">
                <a:latin typeface="Meiryo UI"/>
                <a:cs typeface="Meiryo UI"/>
              </a:rPr>
              <a:t>実</a:t>
            </a:r>
            <a:r>
              <a:rPr dirty="0" sz="1600" spc="5" b="1">
                <a:latin typeface="Meiryo UI"/>
                <a:cs typeface="Meiryo UI"/>
              </a:rPr>
              <a:t>現</a:t>
            </a:r>
            <a:r>
              <a:rPr dirty="0" sz="1600" spc="-5" b="1">
                <a:latin typeface="Meiryo UI"/>
                <a:cs typeface="Meiryo UI"/>
              </a:rPr>
              <a:t>（</a:t>
            </a:r>
            <a:r>
              <a:rPr dirty="0" sz="1600" spc="5" b="1">
                <a:latin typeface="Meiryo UI"/>
                <a:cs typeface="Meiryo UI"/>
              </a:rPr>
              <a:t>サ</a:t>
            </a:r>
            <a:r>
              <a:rPr dirty="0" sz="1600" spc="-10" b="1">
                <a:latin typeface="Meiryo UI"/>
                <a:cs typeface="Meiryo UI"/>
              </a:rPr>
              <a:t>ービ</a:t>
            </a:r>
            <a:r>
              <a:rPr dirty="0" sz="1600" b="1">
                <a:latin typeface="Meiryo UI"/>
                <a:cs typeface="Meiryo UI"/>
              </a:rPr>
              <a:t>ス</a:t>
            </a:r>
            <a:r>
              <a:rPr dirty="0" sz="1600" spc="-5" b="1">
                <a:latin typeface="Meiryo UI"/>
                <a:cs typeface="Meiryo UI"/>
              </a:rPr>
              <a:t>）</a:t>
            </a:r>
            <a:endParaRPr sz="1600">
              <a:latin typeface="Meiryo UI"/>
              <a:cs typeface="Meiryo U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349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r>
              <a:rPr dirty="0"/>
              <a:t>24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863" y="155078"/>
            <a:ext cx="63627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経営競争力</a:t>
            </a:r>
            <a:r>
              <a:rPr dirty="0" sz="2400" spc="-5"/>
              <a:t>・</a:t>
            </a:r>
            <a:r>
              <a:rPr dirty="0" sz="2400"/>
              <a:t>人材競争力強化</a:t>
            </a:r>
            <a:r>
              <a:rPr dirty="0" sz="2400" spc="-5"/>
              <a:t>の</a:t>
            </a:r>
            <a:r>
              <a:rPr dirty="0" sz="2400"/>
              <a:t>ため</a:t>
            </a:r>
            <a:r>
              <a:rPr dirty="0" sz="2400" spc="-10"/>
              <a:t>の</a:t>
            </a:r>
            <a:r>
              <a:rPr dirty="0" sz="2400"/>
              <a:t>９つ</a:t>
            </a:r>
            <a:r>
              <a:rPr dirty="0" sz="2400" spc="-10"/>
              <a:t>の</a:t>
            </a:r>
            <a:r>
              <a:rPr dirty="0" sz="2400"/>
              <a:t>提言</a:t>
            </a:r>
            <a:endParaRPr sz="24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65860" y="2859023"/>
          <a:ext cx="8639810" cy="33788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39810"/>
              </a:tblGrid>
              <a:tr h="549401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dirty="0" sz="1600" spc="-5" b="1">
                          <a:latin typeface="Meiryo UI"/>
                          <a:cs typeface="Meiryo UI"/>
                        </a:rPr>
                        <a:t>1.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 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変革や人材育成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を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担う経営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リ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ー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ダ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ー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、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ミ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ド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ルリ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ー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ダ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ーの計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画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的育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成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・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支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援</a:t>
                      </a:r>
                      <a:endParaRPr sz="1600">
                        <a:latin typeface="Meiryo UI"/>
                        <a:cs typeface="Meiryo UI"/>
                      </a:endParaRPr>
                    </a:p>
                  </a:txBody>
                  <a:tcPr marL="0" marR="0" marB="0" marT="142875"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2DCDB"/>
                    </a:solidFill>
                  </a:tcPr>
                </a:tc>
              </a:tr>
              <a:tr h="569976">
                <a:tc>
                  <a:txBody>
                    <a:bodyPr/>
                    <a:lstStyle/>
                    <a:p>
                      <a:pPr marL="344170" marR="941705" indent="-27305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600" spc="-5" b="1">
                          <a:latin typeface="Meiryo UI"/>
                          <a:cs typeface="Meiryo UI"/>
                        </a:rPr>
                        <a:t>2.</a:t>
                      </a:r>
                      <a:r>
                        <a:rPr dirty="0" sz="1600" spc="-40" b="1">
                          <a:latin typeface="Meiryo UI"/>
                          <a:cs typeface="Meiryo UI"/>
                        </a:rPr>
                        <a:t> 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経営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に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必要な多様な人材確保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を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可能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と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す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る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、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外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部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労働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市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場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と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連動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し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た柔軟な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報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酬制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度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・ 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キ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ャ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リ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ア機会の提供</a:t>
                      </a:r>
                      <a:endParaRPr sz="1600">
                        <a:latin typeface="Meiryo UI"/>
                        <a:cs typeface="Meiryo UI"/>
                      </a:endParaRPr>
                    </a:p>
                  </a:txBody>
                  <a:tcPr marL="0" marR="0" marB="0" marT="41910"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2DCDB"/>
                    </a:solidFill>
                  </a:tcPr>
                </a:tc>
              </a:tr>
              <a:tr h="569976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dirty="0" sz="1600" spc="-5" b="1">
                          <a:latin typeface="Meiryo UI"/>
                          <a:cs typeface="Meiryo UI"/>
                        </a:rPr>
                        <a:t>3.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 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個人の挑戦や成長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を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促進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し、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強み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を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活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か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し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た企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業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価値の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創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出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に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貢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献す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る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企業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文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化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や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評価の構築</a:t>
                      </a:r>
                      <a:endParaRPr sz="1600">
                        <a:latin typeface="Meiryo UI"/>
                        <a:cs typeface="Meiryo UI"/>
                      </a:endParaRPr>
                    </a:p>
                  </a:txBody>
                  <a:tcPr marL="0" marR="0" marB="0" marT="163830"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2DCDB"/>
                    </a:solidFill>
                  </a:tcPr>
                </a:tc>
              </a:tr>
              <a:tr h="569976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dirty="0" sz="1600" spc="-5" b="1">
                          <a:latin typeface="Meiryo UI"/>
                          <a:cs typeface="Meiryo UI"/>
                        </a:rPr>
                        <a:t>4.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 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個人の自律的な</a:t>
                      </a:r>
                      <a:r>
                        <a:rPr dirty="0" sz="1600" spc="-15" b="1">
                          <a:latin typeface="Meiryo UI"/>
                          <a:cs typeface="Meiryo UI"/>
                        </a:rPr>
                        <a:t>キ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ャ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リ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ア開発や学び直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しを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後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押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しし、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支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援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す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る機会の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提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供</a:t>
                      </a:r>
                      <a:endParaRPr sz="1600">
                        <a:latin typeface="Meiryo UI"/>
                        <a:cs typeface="Meiryo UI"/>
                      </a:endParaRPr>
                    </a:p>
                  </a:txBody>
                  <a:tcPr marL="0" marR="0" marB="0" marT="163830"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2DCDB"/>
                    </a:solidFill>
                  </a:tcPr>
                </a:tc>
              </a:tr>
              <a:tr h="569976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dirty="0" sz="1600" spc="-5" b="1">
                          <a:latin typeface="Meiryo UI"/>
                          <a:cs typeface="Meiryo UI"/>
                        </a:rPr>
                        <a:t>5.</a:t>
                      </a:r>
                      <a:r>
                        <a:rPr dirty="0" sz="1600" spc="-15" b="1">
                          <a:latin typeface="Meiryo UI"/>
                          <a:cs typeface="Meiryo UI"/>
                        </a:rPr>
                        <a:t> 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個のニ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ー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ズ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に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応え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、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経営競争力強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化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を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実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行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す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る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人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事部門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の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構築</a:t>
                      </a:r>
                      <a:endParaRPr sz="1600">
                        <a:latin typeface="Meiryo UI"/>
                        <a:cs typeface="Meiryo UI"/>
                      </a:endParaRPr>
                    </a:p>
                  </a:txBody>
                  <a:tcPr marL="0" marR="0" marB="0" marT="163830"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2DCDB"/>
                    </a:solidFill>
                  </a:tcPr>
                </a:tc>
              </a:tr>
              <a:tr h="549402">
                <a:tc>
                  <a:txBody>
                    <a:bodyPr/>
                    <a:lstStyle/>
                    <a:p>
                      <a:pPr marL="341630" marR="252095" indent="-2698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600" spc="-5" b="1">
                          <a:latin typeface="Meiryo UI"/>
                          <a:cs typeface="Meiryo UI"/>
                        </a:rPr>
                        <a:t>6.</a:t>
                      </a:r>
                      <a:r>
                        <a:rPr dirty="0" sz="1600" spc="-30" b="1">
                          <a:latin typeface="Meiryo UI"/>
                          <a:cs typeface="Meiryo UI"/>
                        </a:rPr>
                        <a:t> 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経営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ト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ップ自ら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、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人材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お</a:t>
                      </a:r>
                      <a:r>
                        <a:rPr dirty="0" sz="1600" spc="-15" b="1">
                          <a:latin typeface="Meiryo UI"/>
                          <a:cs typeface="Meiryo UI"/>
                        </a:rPr>
                        <a:t>よ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び人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材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戦略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に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関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して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積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極的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に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発信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し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、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従業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員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・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労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働市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場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・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資本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市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場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と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の 対話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を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実施</a:t>
                      </a:r>
                      <a:endParaRPr sz="1600">
                        <a:latin typeface="Meiryo UI"/>
                        <a:cs typeface="Meiryo UI"/>
                      </a:endParaRPr>
                    </a:p>
                  </a:txBody>
                  <a:tcPr marL="0" marR="0" marB="0" marT="41910">
                    <a:lnT w="53975">
                      <a:solidFill>
                        <a:srgbClr val="FFFFFF"/>
                      </a:solidFill>
                      <a:prstDash val="solid"/>
                    </a:lnT>
                    <a:solidFill>
                      <a:srgbClr val="F2DCDB"/>
                    </a:solidFill>
                  </a:tcPr>
                </a:tc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102107" y="2831592"/>
            <a:ext cx="1057910" cy="3500754"/>
            <a:chOff x="102107" y="2831592"/>
            <a:chExt cx="1057910" cy="3500754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107" y="2831592"/>
              <a:ext cx="1057655" cy="350062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6038" y="4181856"/>
              <a:ext cx="67817" cy="86105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6491" y="4181856"/>
              <a:ext cx="14465" cy="86105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40969" y="2870456"/>
              <a:ext cx="925194" cy="3368040"/>
            </a:xfrm>
            <a:custGeom>
              <a:avLst/>
              <a:gdLst/>
              <a:ahLst/>
              <a:cxnLst/>
              <a:rect l="l" t="t" r="r" b="b"/>
              <a:pathLst>
                <a:path w="925194" h="3368040">
                  <a:moveTo>
                    <a:pt x="836155" y="0"/>
                  </a:moveTo>
                  <a:lnTo>
                    <a:pt x="88912" y="0"/>
                  </a:lnTo>
                  <a:lnTo>
                    <a:pt x="54306" y="6986"/>
                  </a:lnTo>
                  <a:lnTo>
                    <a:pt x="26044" y="26039"/>
                  </a:lnTo>
                  <a:lnTo>
                    <a:pt x="6988" y="54301"/>
                  </a:lnTo>
                  <a:lnTo>
                    <a:pt x="0" y="88912"/>
                  </a:lnTo>
                  <a:lnTo>
                    <a:pt x="0" y="3279127"/>
                  </a:lnTo>
                  <a:lnTo>
                    <a:pt x="6988" y="3313733"/>
                  </a:lnTo>
                  <a:lnTo>
                    <a:pt x="26044" y="3341995"/>
                  </a:lnTo>
                  <a:lnTo>
                    <a:pt x="54306" y="3361051"/>
                  </a:lnTo>
                  <a:lnTo>
                    <a:pt x="88912" y="3368040"/>
                  </a:lnTo>
                  <a:lnTo>
                    <a:pt x="836155" y="3368040"/>
                  </a:lnTo>
                  <a:lnTo>
                    <a:pt x="870761" y="3361051"/>
                  </a:lnTo>
                  <a:lnTo>
                    <a:pt x="899023" y="3341995"/>
                  </a:lnTo>
                  <a:lnTo>
                    <a:pt x="918079" y="3313733"/>
                  </a:lnTo>
                  <a:lnTo>
                    <a:pt x="925068" y="3279127"/>
                  </a:lnTo>
                  <a:lnTo>
                    <a:pt x="925068" y="88912"/>
                  </a:lnTo>
                  <a:lnTo>
                    <a:pt x="918079" y="54301"/>
                  </a:lnTo>
                  <a:lnTo>
                    <a:pt x="899023" y="26039"/>
                  </a:lnTo>
                  <a:lnTo>
                    <a:pt x="870761" y="6986"/>
                  </a:lnTo>
                  <a:lnTo>
                    <a:pt x="8361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40969" y="2870456"/>
              <a:ext cx="925194" cy="3368040"/>
            </a:xfrm>
            <a:custGeom>
              <a:avLst/>
              <a:gdLst/>
              <a:ahLst/>
              <a:cxnLst/>
              <a:rect l="l" t="t" r="r" b="b"/>
              <a:pathLst>
                <a:path w="925194" h="3368040">
                  <a:moveTo>
                    <a:pt x="0" y="88912"/>
                  </a:moveTo>
                  <a:lnTo>
                    <a:pt x="6988" y="54301"/>
                  </a:lnTo>
                  <a:lnTo>
                    <a:pt x="26044" y="26039"/>
                  </a:lnTo>
                  <a:lnTo>
                    <a:pt x="54306" y="6986"/>
                  </a:lnTo>
                  <a:lnTo>
                    <a:pt x="88912" y="0"/>
                  </a:lnTo>
                  <a:lnTo>
                    <a:pt x="836155" y="0"/>
                  </a:lnTo>
                  <a:lnTo>
                    <a:pt x="870761" y="6986"/>
                  </a:lnTo>
                  <a:lnTo>
                    <a:pt x="899023" y="26039"/>
                  </a:lnTo>
                  <a:lnTo>
                    <a:pt x="918079" y="54301"/>
                  </a:lnTo>
                  <a:lnTo>
                    <a:pt x="925068" y="88912"/>
                  </a:lnTo>
                  <a:lnTo>
                    <a:pt x="925068" y="3279127"/>
                  </a:lnTo>
                  <a:lnTo>
                    <a:pt x="918079" y="3313733"/>
                  </a:lnTo>
                  <a:lnTo>
                    <a:pt x="899023" y="3341995"/>
                  </a:lnTo>
                  <a:lnTo>
                    <a:pt x="870761" y="3361051"/>
                  </a:lnTo>
                  <a:lnTo>
                    <a:pt x="836155" y="3368040"/>
                  </a:lnTo>
                  <a:lnTo>
                    <a:pt x="88912" y="3368040"/>
                  </a:lnTo>
                  <a:lnTo>
                    <a:pt x="54306" y="3361051"/>
                  </a:lnTo>
                  <a:lnTo>
                    <a:pt x="26044" y="3341995"/>
                  </a:lnTo>
                  <a:lnTo>
                    <a:pt x="6988" y="3313733"/>
                  </a:lnTo>
                  <a:lnTo>
                    <a:pt x="0" y="3279127"/>
                  </a:lnTo>
                  <a:lnTo>
                    <a:pt x="0" y="88912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276837" y="4266238"/>
            <a:ext cx="65087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6520" marR="5080" indent="-84455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Meiryo UI"/>
                <a:cs typeface="Meiryo UI"/>
              </a:rPr>
              <a:t>６</a:t>
            </a:r>
            <a:r>
              <a:rPr dirty="0" sz="1800" spc="-10" b="1">
                <a:latin typeface="Meiryo UI"/>
                <a:cs typeface="Meiryo UI"/>
              </a:rPr>
              <a:t>つの </a:t>
            </a:r>
            <a:r>
              <a:rPr dirty="0" sz="1800" b="1">
                <a:latin typeface="Meiryo UI"/>
                <a:cs typeface="Meiryo UI"/>
              </a:rPr>
              <a:t>方策</a:t>
            </a:r>
            <a:endParaRPr sz="1800">
              <a:latin typeface="Meiryo UI"/>
              <a:cs typeface="Meiryo U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02108" y="943355"/>
            <a:ext cx="1057910" cy="1780539"/>
            <a:chOff x="102108" y="943355"/>
            <a:chExt cx="1057910" cy="1780539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2108" y="943355"/>
              <a:ext cx="1057655" cy="178003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6038" y="1434083"/>
              <a:ext cx="67817" cy="86105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6492" y="1434083"/>
              <a:ext cx="14465" cy="86105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40969" y="982223"/>
              <a:ext cx="925194" cy="1647825"/>
            </a:xfrm>
            <a:custGeom>
              <a:avLst/>
              <a:gdLst/>
              <a:ahLst/>
              <a:cxnLst/>
              <a:rect l="l" t="t" r="r" b="b"/>
              <a:pathLst>
                <a:path w="925194" h="1647825">
                  <a:moveTo>
                    <a:pt x="836155" y="0"/>
                  </a:moveTo>
                  <a:lnTo>
                    <a:pt x="88912" y="0"/>
                  </a:lnTo>
                  <a:lnTo>
                    <a:pt x="54306" y="6986"/>
                  </a:lnTo>
                  <a:lnTo>
                    <a:pt x="26044" y="26039"/>
                  </a:lnTo>
                  <a:lnTo>
                    <a:pt x="6988" y="54301"/>
                  </a:lnTo>
                  <a:lnTo>
                    <a:pt x="0" y="88912"/>
                  </a:lnTo>
                  <a:lnTo>
                    <a:pt x="0" y="1558518"/>
                  </a:lnTo>
                  <a:lnTo>
                    <a:pt x="6988" y="1593131"/>
                  </a:lnTo>
                  <a:lnTo>
                    <a:pt x="26044" y="1621397"/>
                  </a:lnTo>
                  <a:lnTo>
                    <a:pt x="54306" y="1640455"/>
                  </a:lnTo>
                  <a:lnTo>
                    <a:pt x="88912" y="1647443"/>
                  </a:lnTo>
                  <a:lnTo>
                    <a:pt x="836155" y="1647443"/>
                  </a:lnTo>
                  <a:lnTo>
                    <a:pt x="870761" y="1640455"/>
                  </a:lnTo>
                  <a:lnTo>
                    <a:pt x="899023" y="1621397"/>
                  </a:lnTo>
                  <a:lnTo>
                    <a:pt x="918079" y="1593131"/>
                  </a:lnTo>
                  <a:lnTo>
                    <a:pt x="925068" y="1558518"/>
                  </a:lnTo>
                  <a:lnTo>
                    <a:pt x="925068" y="88912"/>
                  </a:lnTo>
                  <a:lnTo>
                    <a:pt x="918079" y="54301"/>
                  </a:lnTo>
                  <a:lnTo>
                    <a:pt x="899023" y="26039"/>
                  </a:lnTo>
                  <a:lnTo>
                    <a:pt x="870761" y="6986"/>
                  </a:lnTo>
                  <a:lnTo>
                    <a:pt x="8361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40969" y="982223"/>
              <a:ext cx="925194" cy="1647825"/>
            </a:xfrm>
            <a:custGeom>
              <a:avLst/>
              <a:gdLst/>
              <a:ahLst/>
              <a:cxnLst/>
              <a:rect l="l" t="t" r="r" b="b"/>
              <a:pathLst>
                <a:path w="925194" h="1647825">
                  <a:moveTo>
                    <a:pt x="0" y="88912"/>
                  </a:moveTo>
                  <a:lnTo>
                    <a:pt x="6988" y="54301"/>
                  </a:lnTo>
                  <a:lnTo>
                    <a:pt x="26044" y="26039"/>
                  </a:lnTo>
                  <a:lnTo>
                    <a:pt x="54306" y="6986"/>
                  </a:lnTo>
                  <a:lnTo>
                    <a:pt x="88912" y="0"/>
                  </a:lnTo>
                  <a:lnTo>
                    <a:pt x="836155" y="0"/>
                  </a:lnTo>
                  <a:lnTo>
                    <a:pt x="870761" y="6986"/>
                  </a:lnTo>
                  <a:lnTo>
                    <a:pt x="899023" y="26039"/>
                  </a:lnTo>
                  <a:lnTo>
                    <a:pt x="918079" y="54301"/>
                  </a:lnTo>
                  <a:lnTo>
                    <a:pt x="925068" y="88912"/>
                  </a:lnTo>
                  <a:lnTo>
                    <a:pt x="925068" y="1558518"/>
                  </a:lnTo>
                  <a:lnTo>
                    <a:pt x="918079" y="1593131"/>
                  </a:lnTo>
                  <a:lnTo>
                    <a:pt x="899023" y="1621397"/>
                  </a:lnTo>
                  <a:lnTo>
                    <a:pt x="870761" y="1640455"/>
                  </a:lnTo>
                  <a:lnTo>
                    <a:pt x="836155" y="1647443"/>
                  </a:lnTo>
                  <a:lnTo>
                    <a:pt x="88912" y="1647443"/>
                  </a:lnTo>
                  <a:lnTo>
                    <a:pt x="54306" y="1640455"/>
                  </a:lnTo>
                  <a:lnTo>
                    <a:pt x="26044" y="1621397"/>
                  </a:lnTo>
                  <a:lnTo>
                    <a:pt x="6988" y="1593131"/>
                  </a:lnTo>
                  <a:lnTo>
                    <a:pt x="0" y="1558518"/>
                  </a:lnTo>
                  <a:lnTo>
                    <a:pt x="0" y="88912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276837" y="1518048"/>
            <a:ext cx="65087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6520" marR="5080" indent="-84455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Meiryo UI"/>
                <a:cs typeface="Meiryo UI"/>
              </a:rPr>
              <a:t>３</a:t>
            </a:r>
            <a:r>
              <a:rPr dirty="0" sz="1800" spc="-10" b="1">
                <a:latin typeface="Meiryo UI"/>
                <a:cs typeface="Meiryo UI"/>
              </a:rPr>
              <a:t>つの </a:t>
            </a:r>
            <a:r>
              <a:rPr dirty="0" sz="1800" b="1">
                <a:latin typeface="Meiryo UI"/>
                <a:cs typeface="Meiryo UI"/>
              </a:rPr>
              <a:t>原則</a:t>
            </a:r>
            <a:endParaRPr sz="1800">
              <a:latin typeface="Meiryo UI"/>
              <a:cs typeface="Meiryo UI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349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r>
              <a:rPr dirty="0"/>
              <a:t>25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165860" y="981455"/>
            <a:ext cx="8639810" cy="527685"/>
          </a:xfrm>
          <a:prstGeom prst="rect">
            <a:avLst/>
          </a:prstGeom>
          <a:solidFill>
            <a:srgbClr val="A7D9C8"/>
          </a:solidFill>
        </p:spPr>
        <p:txBody>
          <a:bodyPr wrap="square" lIns="0" tIns="142240" rIns="0" bIns="0" rtlCol="0" vert="horz">
            <a:spAutoFit/>
          </a:bodyPr>
          <a:lstStyle/>
          <a:p>
            <a:pPr marL="71755">
              <a:lnSpc>
                <a:spcPct val="100000"/>
              </a:lnSpc>
              <a:spcBef>
                <a:spcPts val="1120"/>
              </a:spcBef>
              <a:tabLst>
                <a:tab pos="414655" algn="l"/>
              </a:tabLst>
            </a:pPr>
            <a:r>
              <a:rPr dirty="0" sz="1600" spc="-5" b="1">
                <a:latin typeface="Meiryo UI"/>
                <a:cs typeface="Meiryo UI"/>
              </a:rPr>
              <a:t>1.	経営戦略</a:t>
            </a:r>
            <a:r>
              <a:rPr dirty="0" sz="1600" spc="-10" b="1">
                <a:latin typeface="Meiryo UI"/>
                <a:cs typeface="Meiryo UI"/>
              </a:rPr>
              <a:t>を</a:t>
            </a:r>
            <a:r>
              <a:rPr dirty="0" sz="1600" spc="-5" b="1">
                <a:latin typeface="Meiryo UI"/>
                <a:cs typeface="Meiryo UI"/>
              </a:rPr>
              <a:t>実現する重要な要素</a:t>
            </a:r>
            <a:r>
              <a:rPr dirty="0" sz="1600" spc="-10" b="1">
                <a:latin typeface="Meiryo UI"/>
                <a:cs typeface="Meiryo UI"/>
              </a:rPr>
              <a:t>とし</a:t>
            </a:r>
            <a:r>
              <a:rPr dirty="0" sz="1600" spc="5" b="1">
                <a:latin typeface="Meiryo UI"/>
                <a:cs typeface="Meiryo UI"/>
              </a:rPr>
              <a:t>て</a:t>
            </a:r>
            <a:r>
              <a:rPr dirty="0" sz="1600" spc="-5" b="1">
                <a:latin typeface="Meiryo UI"/>
                <a:cs typeface="Meiryo UI"/>
              </a:rPr>
              <a:t>人材</a:t>
            </a:r>
            <a:r>
              <a:rPr dirty="0" sz="1600" b="1">
                <a:latin typeface="Meiryo UI"/>
                <a:cs typeface="Meiryo UI"/>
              </a:rPr>
              <a:t>お</a:t>
            </a:r>
            <a:r>
              <a:rPr dirty="0" sz="1600" spc="-15" b="1">
                <a:latin typeface="Meiryo UI"/>
                <a:cs typeface="Meiryo UI"/>
              </a:rPr>
              <a:t>よ</a:t>
            </a:r>
            <a:r>
              <a:rPr dirty="0" sz="1600" spc="-5" b="1">
                <a:latin typeface="Meiryo UI"/>
                <a:cs typeface="Meiryo UI"/>
              </a:rPr>
              <a:t>び</a:t>
            </a:r>
            <a:r>
              <a:rPr dirty="0" sz="1600" spc="5" b="1">
                <a:latin typeface="Meiryo UI"/>
                <a:cs typeface="Meiryo UI"/>
              </a:rPr>
              <a:t>人</a:t>
            </a:r>
            <a:r>
              <a:rPr dirty="0" sz="1600" spc="-5" b="1">
                <a:latin typeface="Meiryo UI"/>
                <a:cs typeface="Meiryo UI"/>
              </a:rPr>
              <a:t>材戦</a:t>
            </a:r>
            <a:r>
              <a:rPr dirty="0" sz="1600" spc="5" b="1">
                <a:latin typeface="Meiryo UI"/>
                <a:cs typeface="Meiryo UI"/>
              </a:rPr>
              <a:t>略</a:t>
            </a:r>
            <a:r>
              <a:rPr dirty="0" sz="1600" spc="-10" b="1">
                <a:latin typeface="Meiryo UI"/>
                <a:cs typeface="Meiryo UI"/>
              </a:rPr>
              <a:t>を</a:t>
            </a:r>
            <a:r>
              <a:rPr dirty="0" sz="1600" spc="-5" b="1">
                <a:latin typeface="Meiryo UI"/>
                <a:cs typeface="Meiryo UI"/>
              </a:rPr>
              <a:t>位</a:t>
            </a:r>
            <a:r>
              <a:rPr dirty="0" sz="1600" spc="5" b="1">
                <a:latin typeface="Meiryo UI"/>
                <a:cs typeface="Meiryo UI"/>
              </a:rPr>
              <a:t>置づ</a:t>
            </a:r>
            <a:r>
              <a:rPr dirty="0" sz="1600" spc="-5" b="1">
                <a:latin typeface="Meiryo UI"/>
                <a:cs typeface="Meiryo UI"/>
              </a:rPr>
              <a:t>け</a:t>
            </a:r>
            <a:r>
              <a:rPr dirty="0" sz="1600" spc="5" b="1">
                <a:latin typeface="Meiryo UI"/>
                <a:cs typeface="Meiryo UI"/>
              </a:rPr>
              <a:t>る</a:t>
            </a:r>
            <a:r>
              <a:rPr dirty="0" sz="1600" b="1">
                <a:latin typeface="Meiryo UI"/>
                <a:cs typeface="Meiryo UI"/>
              </a:rPr>
              <a:t>こ</a:t>
            </a:r>
            <a:r>
              <a:rPr dirty="0" sz="1600" spc="-5" b="1">
                <a:latin typeface="Meiryo UI"/>
                <a:cs typeface="Meiryo UI"/>
              </a:rPr>
              <a:t>と</a:t>
            </a:r>
            <a:endParaRPr sz="1600">
              <a:latin typeface="Meiryo UI"/>
              <a:cs typeface="Meiryo U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65860" y="1540763"/>
            <a:ext cx="8639810" cy="528955"/>
          </a:xfrm>
          <a:prstGeom prst="rect">
            <a:avLst/>
          </a:prstGeom>
          <a:solidFill>
            <a:srgbClr val="A7D9C8"/>
          </a:solidFill>
        </p:spPr>
        <p:txBody>
          <a:bodyPr wrap="square" lIns="0" tIns="21590" rIns="0" bIns="0" rtlCol="0" vert="horz">
            <a:spAutoFit/>
          </a:bodyPr>
          <a:lstStyle/>
          <a:p>
            <a:pPr marL="274320" marR="871219" indent="-203200">
              <a:lnSpc>
                <a:spcPct val="100000"/>
              </a:lnSpc>
              <a:spcBef>
                <a:spcPts val="170"/>
              </a:spcBef>
            </a:pPr>
            <a:r>
              <a:rPr dirty="0" sz="1600" spc="-5" b="1">
                <a:latin typeface="Meiryo UI"/>
                <a:cs typeface="Meiryo UI"/>
              </a:rPr>
              <a:t>2</a:t>
            </a:r>
            <a:r>
              <a:rPr dirty="0" sz="1600" spc="-10" b="1">
                <a:latin typeface="Meiryo UI"/>
                <a:cs typeface="Meiryo UI"/>
              </a:rPr>
              <a:t>.</a:t>
            </a:r>
            <a:r>
              <a:rPr dirty="0" sz="1600" spc="-5" b="1">
                <a:latin typeface="Meiryo UI"/>
                <a:cs typeface="Meiryo UI"/>
              </a:rPr>
              <a:t>個人の多様化</a:t>
            </a:r>
            <a:r>
              <a:rPr dirty="0" sz="1600" spc="-10" b="1">
                <a:latin typeface="Meiryo UI"/>
                <a:cs typeface="Meiryo UI"/>
              </a:rPr>
              <a:t>・</a:t>
            </a:r>
            <a:r>
              <a:rPr dirty="0" sz="1600" spc="-5" b="1">
                <a:latin typeface="Meiryo UI"/>
                <a:cs typeface="Meiryo UI"/>
              </a:rPr>
              <a:t>経営環境の不断な変化の</a:t>
            </a:r>
            <a:r>
              <a:rPr dirty="0" sz="1600" spc="5" b="1">
                <a:latin typeface="Meiryo UI"/>
                <a:cs typeface="Meiryo UI"/>
              </a:rPr>
              <a:t>中で</a:t>
            </a:r>
            <a:r>
              <a:rPr dirty="0" sz="1600" spc="-10" b="1">
                <a:latin typeface="Meiryo UI"/>
                <a:cs typeface="Meiryo UI"/>
              </a:rPr>
              <a:t>、</a:t>
            </a:r>
            <a:r>
              <a:rPr dirty="0" sz="1600" spc="-5" b="1">
                <a:latin typeface="Meiryo UI"/>
                <a:cs typeface="Meiryo UI"/>
              </a:rPr>
              <a:t>個</a:t>
            </a:r>
            <a:r>
              <a:rPr dirty="0" sz="1600" spc="5" b="1">
                <a:latin typeface="Meiryo UI"/>
                <a:cs typeface="Meiryo UI"/>
              </a:rPr>
              <a:t>人</a:t>
            </a:r>
            <a:r>
              <a:rPr dirty="0" sz="1600" spc="-10" b="1">
                <a:latin typeface="Meiryo UI"/>
                <a:cs typeface="Meiryo UI"/>
              </a:rPr>
              <a:t>と</a:t>
            </a:r>
            <a:r>
              <a:rPr dirty="0" sz="1600" spc="5" b="1">
                <a:latin typeface="Meiryo UI"/>
                <a:cs typeface="Meiryo UI"/>
              </a:rPr>
              <a:t>企業</a:t>
            </a:r>
            <a:r>
              <a:rPr dirty="0" sz="1600" spc="-10" b="1">
                <a:latin typeface="Meiryo UI"/>
                <a:cs typeface="Meiryo UI"/>
              </a:rPr>
              <a:t>が</a:t>
            </a:r>
            <a:r>
              <a:rPr dirty="0" sz="1600" b="1">
                <a:latin typeface="Meiryo UI"/>
                <a:cs typeface="Meiryo UI"/>
              </a:rPr>
              <a:t>お</a:t>
            </a:r>
            <a:r>
              <a:rPr dirty="0" sz="1600" spc="-5" b="1">
                <a:latin typeface="Meiryo UI"/>
                <a:cs typeface="Meiryo UI"/>
              </a:rPr>
              <a:t>互</a:t>
            </a:r>
            <a:r>
              <a:rPr dirty="0" sz="1600" spc="5" b="1">
                <a:latin typeface="Meiryo UI"/>
                <a:cs typeface="Meiryo UI"/>
              </a:rPr>
              <a:t>い</a:t>
            </a:r>
            <a:r>
              <a:rPr dirty="0" sz="1600" spc="-10" b="1">
                <a:latin typeface="Meiryo UI"/>
                <a:cs typeface="Meiryo UI"/>
              </a:rPr>
              <a:t>を</a:t>
            </a:r>
            <a:r>
              <a:rPr dirty="0" sz="1600" spc="-5" b="1">
                <a:latin typeface="Meiryo UI"/>
                <a:cs typeface="Meiryo UI"/>
              </a:rPr>
              <a:t>選びあ</a:t>
            </a:r>
            <a:r>
              <a:rPr dirty="0" sz="1600" spc="5" b="1">
                <a:latin typeface="Meiryo UI"/>
                <a:cs typeface="Meiryo UI"/>
              </a:rPr>
              <a:t>い</a:t>
            </a:r>
            <a:r>
              <a:rPr dirty="0" sz="1600" spc="-10" b="1">
                <a:latin typeface="Meiryo UI"/>
                <a:cs typeface="Meiryo UI"/>
              </a:rPr>
              <a:t>、</a:t>
            </a:r>
            <a:r>
              <a:rPr dirty="0" sz="1600" spc="5" b="1">
                <a:latin typeface="Meiryo UI"/>
                <a:cs typeface="Meiryo UI"/>
              </a:rPr>
              <a:t>高</a:t>
            </a:r>
            <a:r>
              <a:rPr dirty="0" sz="1600" spc="-5" b="1">
                <a:latin typeface="Meiryo UI"/>
                <a:cs typeface="Meiryo UI"/>
              </a:rPr>
              <a:t>め合う </a:t>
            </a:r>
            <a:r>
              <a:rPr dirty="0" sz="1600" spc="-5" b="1">
                <a:latin typeface="Meiryo UI"/>
                <a:cs typeface="Meiryo UI"/>
              </a:rPr>
              <a:t>関係</a:t>
            </a:r>
            <a:r>
              <a:rPr dirty="0" sz="1600" spc="-10" b="1">
                <a:latin typeface="Meiryo UI"/>
                <a:cs typeface="Meiryo UI"/>
              </a:rPr>
              <a:t>を</a:t>
            </a:r>
            <a:r>
              <a:rPr dirty="0" sz="1600" spc="-5" b="1">
                <a:latin typeface="Meiryo UI"/>
                <a:cs typeface="Meiryo UI"/>
              </a:rPr>
              <a:t>構築</a:t>
            </a:r>
            <a:r>
              <a:rPr dirty="0" sz="1600" spc="-10" b="1">
                <a:latin typeface="Meiryo UI"/>
                <a:cs typeface="Meiryo UI"/>
              </a:rPr>
              <a:t>してい</a:t>
            </a:r>
            <a:r>
              <a:rPr dirty="0" sz="1600" spc="-5" b="1">
                <a:latin typeface="Meiryo UI"/>
                <a:cs typeface="Meiryo UI"/>
              </a:rPr>
              <a:t>く</a:t>
            </a:r>
            <a:r>
              <a:rPr dirty="0" sz="1600" spc="-15" b="1">
                <a:latin typeface="Meiryo UI"/>
                <a:cs typeface="Meiryo UI"/>
              </a:rPr>
              <a:t>こ</a:t>
            </a:r>
            <a:r>
              <a:rPr dirty="0" sz="1600" spc="-5" b="1">
                <a:latin typeface="Meiryo UI"/>
                <a:cs typeface="Meiryo UI"/>
              </a:rPr>
              <a:t>と</a:t>
            </a:r>
            <a:endParaRPr sz="1600">
              <a:latin typeface="Meiryo UI"/>
              <a:cs typeface="Meiryo U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65860" y="2101595"/>
            <a:ext cx="8639810" cy="527685"/>
          </a:xfrm>
          <a:prstGeom prst="rect">
            <a:avLst/>
          </a:prstGeom>
          <a:solidFill>
            <a:srgbClr val="A7D9C8"/>
          </a:solidFill>
        </p:spPr>
        <p:txBody>
          <a:bodyPr wrap="square" lIns="0" tIns="20955" rIns="0" bIns="0" rtlCol="0" vert="horz">
            <a:spAutoFit/>
          </a:bodyPr>
          <a:lstStyle/>
          <a:p>
            <a:pPr marL="344170" marR="781050" indent="-273050">
              <a:lnSpc>
                <a:spcPct val="100000"/>
              </a:lnSpc>
              <a:spcBef>
                <a:spcPts val="165"/>
              </a:spcBef>
            </a:pPr>
            <a:r>
              <a:rPr dirty="0" sz="1600" spc="-5" b="1">
                <a:latin typeface="Meiryo UI"/>
                <a:cs typeface="Meiryo UI"/>
              </a:rPr>
              <a:t>3.</a:t>
            </a:r>
            <a:r>
              <a:rPr dirty="0" sz="1600" spc="-25" b="1">
                <a:latin typeface="Meiryo UI"/>
                <a:cs typeface="Meiryo UI"/>
              </a:rPr>
              <a:t> </a:t>
            </a:r>
            <a:r>
              <a:rPr dirty="0" sz="1600" spc="-5" b="1">
                <a:latin typeface="Meiryo UI"/>
                <a:cs typeface="Meiryo UI"/>
              </a:rPr>
              <a:t>経営</a:t>
            </a:r>
            <a:r>
              <a:rPr dirty="0" sz="1600" spc="-10" b="1">
                <a:latin typeface="Meiryo UI"/>
                <a:cs typeface="Meiryo UI"/>
              </a:rPr>
              <a:t>ト</a:t>
            </a:r>
            <a:r>
              <a:rPr dirty="0" sz="1600" spc="-5" b="1">
                <a:latin typeface="Meiryo UI"/>
                <a:cs typeface="Meiryo UI"/>
              </a:rPr>
              <a:t>ップ</a:t>
            </a:r>
            <a:r>
              <a:rPr dirty="0" sz="1600" spc="-10" b="1">
                <a:latin typeface="Meiryo UI"/>
                <a:cs typeface="Meiryo UI"/>
              </a:rPr>
              <a:t>が</a:t>
            </a:r>
            <a:r>
              <a:rPr dirty="0" sz="1600" spc="-5" b="1">
                <a:latin typeface="Meiryo UI"/>
                <a:cs typeface="Meiryo UI"/>
              </a:rPr>
              <a:t>率先</a:t>
            </a:r>
            <a:r>
              <a:rPr dirty="0" sz="1600" spc="-10" b="1">
                <a:latin typeface="Meiryo UI"/>
                <a:cs typeface="Meiryo UI"/>
              </a:rPr>
              <a:t>して、</a:t>
            </a:r>
            <a:r>
              <a:rPr dirty="0" sz="1600" spc="-5" b="1">
                <a:latin typeface="Meiryo UI"/>
                <a:cs typeface="Meiryo UI"/>
              </a:rPr>
              <a:t>ミッ</a:t>
            </a:r>
            <a:r>
              <a:rPr dirty="0" sz="1600" b="1">
                <a:latin typeface="Meiryo UI"/>
                <a:cs typeface="Meiryo UI"/>
              </a:rPr>
              <a:t>シ</a:t>
            </a:r>
            <a:r>
              <a:rPr dirty="0" sz="1600" spc="-5" b="1">
                <a:latin typeface="Meiryo UI"/>
                <a:cs typeface="Meiryo UI"/>
              </a:rPr>
              <a:t>ョ</a:t>
            </a:r>
            <a:r>
              <a:rPr dirty="0" sz="1600" spc="5" b="1">
                <a:latin typeface="Meiryo UI"/>
                <a:cs typeface="Meiryo UI"/>
              </a:rPr>
              <a:t>ン</a:t>
            </a:r>
            <a:r>
              <a:rPr dirty="0" sz="1600" spc="-10" b="1">
                <a:latin typeface="Meiryo UI"/>
                <a:cs typeface="Meiryo UI"/>
              </a:rPr>
              <a:t>・ビジ</a:t>
            </a:r>
            <a:r>
              <a:rPr dirty="0" sz="1600" spc="5" b="1">
                <a:latin typeface="Meiryo UI"/>
                <a:cs typeface="Meiryo UI"/>
              </a:rPr>
              <a:t>ョ</a:t>
            </a:r>
            <a:r>
              <a:rPr dirty="0" sz="1600" spc="-10" b="1">
                <a:latin typeface="Meiryo UI"/>
                <a:cs typeface="Meiryo UI"/>
              </a:rPr>
              <a:t>ンの共</a:t>
            </a:r>
            <a:r>
              <a:rPr dirty="0" sz="1600" spc="5" b="1">
                <a:latin typeface="Meiryo UI"/>
                <a:cs typeface="Meiryo UI"/>
              </a:rPr>
              <a:t>有</a:t>
            </a:r>
            <a:r>
              <a:rPr dirty="0" sz="1600" spc="-10" b="1">
                <a:latin typeface="Meiryo UI"/>
                <a:cs typeface="Meiryo UI"/>
              </a:rPr>
              <a:t>と</a:t>
            </a:r>
            <a:r>
              <a:rPr dirty="0" sz="1600" spc="5" b="1">
                <a:latin typeface="Meiryo UI"/>
                <a:cs typeface="Meiryo UI"/>
              </a:rPr>
              <a:t>実</a:t>
            </a:r>
            <a:r>
              <a:rPr dirty="0" sz="1600" spc="-5" b="1">
                <a:latin typeface="Meiryo UI"/>
                <a:cs typeface="Meiryo UI"/>
              </a:rPr>
              <a:t>現</a:t>
            </a:r>
            <a:r>
              <a:rPr dirty="0" sz="1600" spc="-10" b="1">
                <a:latin typeface="Meiryo UI"/>
                <a:cs typeface="Meiryo UI"/>
              </a:rPr>
              <a:t>を</a:t>
            </a:r>
            <a:r>
              <a:rPr dirty="0" sz="1600" spc="5" b="1">
                <a:latin typeface="Meiryo UI"/>
                <a:cs typeface="Meiryo UI"/>
              </a:rPr>
              <a:t>目</a:t>
            </a:r>
            <a:r>
              <a:rPr dirty="0" sz="1600" spc="-5" b="1">
                <a:latin typeface="Meiryo UI"/>
                <a:cs typeface="Meiryo UI"/>
              </a:rPr>
              <a:t>指</a:t>
            </a:r>
            <a:r>
              <a:rPr dirty="0" sz="1600" spc="-10" b="1">
                <a:latin typeface="Meiryo UI"/>
                <a:cs typeface="Meiryo UI"/>
              </a:rPr>
              <a:t>し、</a:t>
            </a:r>
            <a:r>
              <a:rPr dirty="0" sz="1600" spc="5" b="1">
                <a:latin typeface="Meiryo UI"/>
                <a:cs typeface="Meiryo UI"/>
              </a:rPr>
              <a:t>組</a:t>
            </a:r>
            <a:r>
              <a:rPr dirty="0" sz="1600" spc="-5" b="1">
                <a:latin typeface="Meiryo UI"/>
                <a:cs typeface="Meiryo UI"/>
              </a:rPr>
              <a:t>織</a:t>
            </a:r>
            <a:r>
              <a:rPr dirty="0" sz="1600" spc="5" b="1">
                <a:latin typeface="Meiryo UI"/>
                <a:cs typeface="Meiryo UI"/>
              </a:rPr>
              <a:t>や</a:t>
            </a:r>
            <a:r>
              <a:rPr dirty="0" sz="1600" spc="-5" b="1">
                <a:latin typeface="Meiryo UI"/>
                <a:cs typeface="Meiryo UI"/>
              </a:rPr>
              <a:t>企業</a:t>
            </a:r>
            <a:r>
              <a:rPr dirty="0" sz="1600" spc="5" b="1">
                <a:latin typeface="Meiryo UI"/>
                <a:cs typeface="Meiryo UI"/>
              </a:rPr>
              <a:t>文</a:t>
            </a:r>
            <a:r>
              <a:rPr dirty="0" sz="1600" spc="-5" b="1">
                <a:latin typeface="Meiryo UI"/>
                <a:cs typeface="Meiryo UI"/>
              </a:rPr>
              <a:t>化の変革を 進める</a:t>
            </a:r>
            <a:r>
              <a:rPr dirty="0" sz="1600" spc="-15" b="1">
                <a:latin typeface="Meiryo UI"/>
                <a:cs typeface="Meiryo UI"/>
              </a:rPr>
              <a:t>こ</a:t>
            </a:r>
            <a:r>
              <a:rPr dirty="0" sz="1600" spc="-5" b="1">
                <a:latin typeface="Meiryo UI"/>
                <a:cs typeface="Meiryo UI"/>
              </a:rPr>
              <a:t>と</a:t>
            </a:r>
            <a:endParaRPr sz="1600">
              <a:latin typeface="Meiryo UI"/>
              <a:cs typeface="Meiryo U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863" y="155078"/>
            <a:ext cx="719963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経営競争力</a:t>
            </a:r>
            <a:r>
              <a:rPr dirty="0" sz="2400" spc="-5"/>
              <a:t>・</a:t>
            </a:r>
            <a:r>
              <a:rPr dirty="0" sz="2400"/>
              <a:t>人材競争力強化に向けたチ</a:t>
            </a:r>
            <a:r>
              <a:rPr dirty="0" sz="2400" spc="-5"/>
              <a:t>ェ</a:t>
            </a:r>
            <a:r>
              <a:rPr dirty="0" sz="2400" spc="5"/>
              <a:t>ッ</a:t>
            </a:r>
            <a:r>
              <a:rPr dirty="0" sz="2400"/>
              <a:t>ク</a:t>
            </a:r>
            <a:r>
              <a:rPr dirty="0" sz="2400" spc="-5"/>
              <a:t>リス</a:t>
            </a:r>
            <a:r>
              <a:rPr dirty="0" sz="2400"/>
              <a:t>ト</a:t>
            </a:r>
            <a:r>
              <a:rPr dirty="0" sz="2400" spc="-80"/>
              <a:t> </a:t>
            </a:r>
            <a:r>
              <a:rPr dirty="0" sz="2400" spc="-5"/>
              <a:t>1/3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1408176" y="1757171"/>
            <a:ext cx="7877809" cy="981710"/>
          </a:xfrm>
          <a:custGeom>
            <a:avLst/>
            <a:gdLst/>
            <a:ahLst/>
            <a:cxnLst/>
            <a:rect l="l" t="t" r="r" b="b"/>
            <a:pathLst>
              <a:path w="7877809" h="981710">
                <a:moveTo>
                  <a:pt x="7877556" y="513588"/>
                </a:moveTo>
                <a:lnTo>
                  <a:pt x="0" y="513588"/>
                </a:lnTo>
                <a:lnTo>
                  <a:pt x="0" y="981456"/>
                </a:lnTo>
                <a:lnTo>
                  <a:pt x="7877556" y="981456"/>
                </a:lnTo>
                <a:lnTo>
                  <a:pt x="7877556" y="513588"/>
                </a:lnTo>
                <a:close/>
              </a:path>
              <a:path w="7877809" h="981710">
                <a:moveTo>
                  <a:pt x="7877556" y="0"/>
                </a:moveTo>
                <a:lnTo>
                  <a:pt x="0" y="0"/>
                </a:lnTo>
                <a:lnTo>
                  <a:pt x="0" y="469392"/>
                </a:lnTo>
                <a:lnTo>
                  <a:pt x="7877556" y="469392"/>
                </a:lnTo>
                <a:lnTo>
                  <a:pt x="7877556" y="0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19682" y="1106424"/>
          <a:ext cx="8775700" cy="1637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8515"/>
                <a:gridCol w="7943215"/>
              </a:tblGrid>
              <a:tr h="601408">
                <a:tc gridSpan="2"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85"/>
                        </a:spcBef>
                        <a:tabLst>
                          <a:tab pos="874394" algn="l"/>
                        </a:tabLst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原則①	経営戦略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を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実現</a:t>
                      </a:r>
                      <a:r>
                        <a:rPr dirty="0" sz="1800" spc="5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す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る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重要な要素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と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して人材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お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よび人材戦略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を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位置づ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け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る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こと</a:t>
                      </a:r>
                      <a:endParaRPr sz="1800">
                        <a:latin typeface="Meiryo UI"/>
                        <a:cs typeface="Meiryo UI"/>
                      </a:endParaRPr>
                    </a:p>
                  </a:txBody>
                  <a:tcPr marL="0" marR="0" marB="0" marT="36195">
                    <a:lnL w="9525">
                      <a:solidFill>
                        <a:srgbClr val="B3B3B3"/>
                      </a:solidFill>
                      <a:prstDash val="solid"/>
                    </a:lnL>
                    <a:lnR w="9525">
                      <a:solidFill>
                        <a:srgbClr val="B3B3B3"/>
                      </a:solidFill>
                      <a:prstDash val="solid"/>
                    </a:lnR>
                    <a:lnT w="9525">
                      <a:solidFill>
                        <a:srgbClr val="B3B3B3"/>
                      </a:solidFill>
                      <a:prstDash val="solid"/>
                    </a:lnT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0262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3B3B3"/>
                      </a:solidFill>
                      <a:prstDash val="solid"/>
                    </a:lnL>
                    <a:lnR w="9525">
                      <a:solidFill>
                        <a:srgbClr val="B3B3B3"/>
                      </a:solidFill>
                      <a:prstDash val="solid"/>
                    </a:lnR>
                    <a:lnB w="9525">
                      <a:solidFill>
                        <a:srgbClr val="B3B3B3"/>
                      </a:solidFill>
                      <a:prstDash val="soli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406400" marR="627380" indent="-269875">
                        <a:lnSpc>
                          <a:spcPct val="100000"/>
                        </a:lnSpc>
                        <a:spcBef>
                          <a:spcPts val="285"/>
                        </a:spcBef>
                        <a:buChar char="□"/>
                        <a:tabLst>
                          <a:tab pos="408940" algn="l"/>
                        </a:tabLst>
                      </a:pPr>
                      <a:r>
                        <a:rPr dirty="0" sz="1600" spc="-5" b="1">
                          <a:latin typeface="Meiryo UI"/>
                          <a:cs typeface="Meiryo UI"/>
                        </a:rPr>
                        <a:t>ヒトが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生み出す価値の重要</a:t>
                      </a:r>
                      <a:r>
                        <a:rPr dirty="0" sz="1600" spc="10" b="1">
                          <a:latin typeface="Meiryo UI"/>
                          <a:cs typeface="Meiryo UI"/>
                        </a:rPr>
                        <a:t>性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が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増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し、</a:t>
                      </a:r>
                      <a:r>
                        <a:rPr dirty="0" sz="1600" spc="10" b="1">
                          <a:latin typeface="Meiryo UI"/>
                          <a:cs typeface="Meiryo UI"/>
                        </a:rPr>
                        <a:t>経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営課</a:t>
                      </a:r>
                      <a:r>
                        <a:rPr dirty="0" sz="1600" spc="10" b="1">
                          <a:latin typeface="Meiryo UI"/>
                          <a:cs typeface="Meiryo UI"/>
                        </a:rPr>
                        <a:t>題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と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人材</a:t>
                      </a:r>
                      <a:r>
                        <a:rPr dirty="0" sz="1600" spc="10" b="1">
                          <a:latin typeface="Meiryo UI"/>
                          <a:cs typeface="Meiryo UI"/>
                        </a:rPr>
                        <a:t>課題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が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表</a:t>
                      </a:r>
                      <a:r>
                        <a:rPr dirty="0" sz="1600" spc="10" b="1">
                          <a:latin typeface="Meiryo UI"/>
                          <a:cs typeface="Meiryo UI"/>
                        </a:rPr>
                        <a:t>裏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一</a:t>
                      </a:r>
                      <a:r>
                        <a:rPr dirty="0" sz="1600" spc="10" b="1">
                          <a:latin typeface="Meiryo UI"/>
                          <a:cs typeface="Meiryo UI"/>
                        </a:rPr>
                        <a:t>体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と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なる</a:t>
                      </a:r>
                      <a:r>
                        <a:rPr dirty="0" sz="1600" spc="10" b="1">
                          <a:latin typeface="Meiryo UI"/>
                          <a:cs typeface="Meiryo UI"/>
                        </a:rPr>
                        <a:t>中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で、 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経営戦略の策定段階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か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ら、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人材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お</a:t>
                      </a:r>
                      <a:r>
                        <a:rPr dirty="0" sz="1600" spc="-15" b="1">
                          <a:latin typeface="Meiryo UI"/>
                          <a:cs typeface="Meiryo UI"/>
                        </a:rPr>
                        <a:t>よ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び人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材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戦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略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が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検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討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に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組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み込</a:t>
                      </a:r>
                      <a:r>
                        <a:rPr dirty="0" sz="1600" spc="10" b="1">
                          <a:latin typeface="Meiryo UI"/>
                          <a:cs typeface="Meiryo UI"/>
                        </a:rPr>
                        <a:t>ま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れ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て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い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る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か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？</a:t>
                      </a:r>
                      <a:endParaRPr sz="1600">
                        <a:latin typeface="Meiryo UI"/>
                        <a:cs typeface="Meiryo UI"/>
                      </a:endParaRPr>
                    </a:p>
                    <a:p>
                      <a:pPr marL="409575" marR="605790" indent="-273050">
                        <a:lnSpc>
                          <a:spcPct val="100000"/>
                        </a:lnSpc>
                        <a:spcBef>
                          <a:spcPts val="100"/>
                        </a:spcBef>
                        <a:buChar char="□"/>
                        <a:tabLst>
                          <a:tab pos="408940" algn="l"/>
                        </a:tabLst>
                      </a:pPr>
                      <a:r>
                        <a:rPr dirty="0" sz="1600" b="1">
                          <a:latin typeface="Meiryo UI"/>
                          <a:cs typeface="Meiryo UI"/>
                        </a:rPr>
                        <a:t>短期的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、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場当た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り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的な人事施</a:t>
                      </a:r>
                      <a:r>
                        <a:rPr dirty="0" sz="1600" spc="10" b="1">
                          <a:latin typeface="Meiryo UI"/>
                          <a:cs typeface="Meiryo UI"/>
                        </a:rPr>
                        <a:t>策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で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は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な</a:t>
                      </a:r>
                      <a:r>
                        <a:rPr dirty="0" sz="1600" spc="15" b="1">
                          <a:latin typeface="Meiryo UI"/>
                          <a:cs typeface="Meiryo UI"/>
                        </a:rPr>
                        <a:t>く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、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経</a:t>
                      </a:r>
                      <a:r>
                        <a:rPr dirty="0" sz="1600" spc="10" b="1">
                          <a:latin typeface="Meiryo UI"/>
                          <a:cs typeface="Meiryo UI"/>
                        </a:rPr>
                        <a:t>営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環境の</a:t>
                      </a:r>
                      <a:r>
                        <a:rPr dirty="0" sz="1600" spc="10" b="1">
                          <a:latin typeface="Meiryo UI"/>
                          <a:cs typeface="Meiryo UI"/>
                        </a:rPr>
                        <a:t>変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化の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ス</a:t>
                      </a:r>
                      <a:r>
                        <a:rPr dirty="0" sz="1600" spc="10" b="1">
                          <a:latin typeface="Meiryo UI"/>
                          <a:cs typeface="Meiryo UI"/>
                        </a:rPr>
                        <a:t>ピ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ード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と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幅の</a:t>
                      </a:r>
                      <a:r>
                        <a:rPr dirty="0" sz="1600" spc="10" b="1">
                          <a:latin typeface="Meiryo UI"/>
                          <a:cs typeface="Meiryo UI"/>
                        </a:rPr>
                        <a:t>広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が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り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に 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対応で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き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る人材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お</a:t>
                      </a:r>
                      <a:r>
                        <a:rPr dirty="0" sz="1600" spc="-15" b="1">
                          <a:latin typeface="Meiryo UI"/>
                          <a:cs typeface="Meiryo UI"/>
                        </a:rPr>
                        <a:t>よ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び人材戦略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を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構築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し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、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実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行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で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き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て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い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る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か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？</a:t>
                      </a:r>
                      <a:endParaRPr sz="1600">
                        <a:latin typeface="Meiryo UI"/>
                        <a:cs typeface="Meiryo UI"/>
                      </a:endParaRPr>
                    </a:p>
                  </a:txBody>
                  <a:tcPr marL="0" marR="0" marB="0" marT="36195">
                    <a:lnL w="9525">
                      <a:solidFill>
                        <a:srgbClr val="B3B3B3"/>
                      </a:solidFill>
                      <a:prstDash val="solid"/>
                    </a:lnL>
                    <a:lnT w="9525">
                      <a:solidFill>
                        <a:srgbClr val="B3B3B3"/>
                      </a:solidFill>
                      <a:prstDash val="solid"/>
                    </a:lnT>
                    <a:solidFill>
                      <a:srgbClr val="B7DEE8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1408175" y="3951732"/>
            <a:ext cx="7877809" cy="467995"/>
          </a:xfrm>
          <a:custGeom>
            <a:avLst/>
            <a:gdLst/>
            <a:ahLst/>
            <a:cxnLst/>
            <a:rect l="l" t="t" r="r" b="b"/>
            <a:pathLst>
              <a:path w="7877809" h="467995">
                <a:moveTo>
                  <a:pt x="7877556" y="0"/>
                </a:moveTo>
                <a:lnTo>
                  <a:pt x="0" y="0"/>
                </a:lnTo>
                <a:lnTo>
                  <a:pt x="0" y="467868"/>
                </a:lnTo>
                <a:lnTo>
                  <a:pt x="7877556" y="467868"/>
                </a:lnTo>
                <a:lnTo>
                  <a:pt x="7877556" y="0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408175" y="3438144"/>
            <a:ext cx="7877809" cy="467995"/>
          </a:xfrm>
          <a:custGeom>
            <a:avLst/>
            <a:gdLst/>
            <a:ahLst/>
            <a:cxnLst/>
            <a:rect l="l" t="t" r="r" b="b"/>
            <a:pathLst>
              <a:path w="7877809" h="467995">
                <a:moveTo>
                  <a:pt x="7877556" y="0"/>
                </a:moveTo>
                <a:lnTo>
                  <a:pt x="0" y="0"/>
                </a:lnTo>
                <a:lnTo>
                  <a:pt x="0" y="467868"/>
                </a:lnTo>
                <a:lnTo>
                  <a:pt x="7877556" y="467868"/>
                </a:lnTo>
                <a:lnTo>
                  <a:pt x="7877556" y="0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408176" y="5111495"/>
            <a:ext cx="7877809" cy="981710"/>
          </a:xfrm>
          <a:custGeom>
            <a:avLst/>
            <a:gdLst/>
            <a:ahLst/>
            <a:cxnLst/>
            <a:rect l="l" t="t" r="r" b="b"/>
            <a:pathLst>
              <a:path w="7877809" h="981710">
                <a:moveTo>
                  <a:pt x="7877556" y="513588"/>
                </a:moveTo>
                <a:lnTo>
                  <a:pt x="0" y="513588"/>
                </a:lnTo>
                <a:lnTo>
                  <a:pt x="0" y="981468"/>
                </a:lnTo>
                <a:lnTo>
                  <a:pt x="7877556" y="981468"/>
                </a:lnTo>
                <a:lnTo>
                  <a:pt x="7877556" y="513588"/>
                </a:lnTo>
                <a:close/>
              </a:path>
              <a:path w="7877809" h="981710">
                <a:moveTo>
                  <a:pt x="7877556" y="0"/>
                </a:moveTo>
                <a:lnTo>
                  <a:pt x="0" y="0"/>
                </a:lnTo>
                <a:lnTo>
                  <a:pt x="0" y="469392"/>
                </a:lnTo>
                <a:lnTo>
                  <a:pt x="7877556" y="469392"/>
                </a:lnTo>
                <a:lnTo>
                  <a:pt x="7877556" y="0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19682" y="2787395"/>
          <a:ext cx="8775700" cy="33102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8515"/>
                <a:gridCol w="7943215"/>
              </a:tblGrid>
              <a:tr h="601408">
                <a:tc gridSpan="2">
                  <a:txBody>
                    <a:bodyPr/>
                    <a:lstStyle/>
                    <a:p>
                      <a:pPr marL="950594" marR="271780" indent="-914400">
                        <a:lnSpc>
                          <a:spcPts val="1960"/>
                        </a:lnSpc>
                        <a:spcBef>
                          <a:spcPts val="509"/>
                        </a:spcBef>
                        <a:tabLst>
                          <a:tab pos="874394" algn="l"/>
                        </a:tabLst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原則②	個人</a:t>
                      </a:r>
                      <a:r>
                        <a:rPr dirty="0" sz="1800" spc="5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の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多様化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・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経営環境</a:t>
                      </a:r>
                      <a:r>
                        <a:rPr dirty="0" sz="1800" spc="5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の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不断な変化</a:t>
                      </a:r>
                      <a:r>
                        <a:rPr dirty="0" sz="1800" spc="5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の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中で、個人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と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企業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が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お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互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いを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選びあい、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高め合う関係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を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構築してい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く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こと</a:t>
                      </a:r>
                      <a:endParaRPr sz="1800">
                        <a:latin typeface="Meiryo UI"/>
                        <a:cs typeface="Meiryo UI"/>
                      </a:endParaRPr>
                    </a:p>
                  </a:txBody>
                  <a:tcPr marL="0" marR="0" marB="0" marT="64769">
                    <a:lnL w="9525">
                      <a:solidFill>
                        <a:srgbClr val="B3B3B3"/>
                      </a:solidFill>
                      <a:prstDash val="solid"/>
                    </a:lnL>
                    <a:lnR w="9525">
                      <a:solidFill>
                        <a:srgbClr val="B3B3B3"/>
                      </a:solidFill>
                      <a:prstDash val="solid"/>
                    </a:lnR>
                    <a:lnT w="9525">
                      <a:solidFill>
                        <a:srgbClr val="B3B3B3"/>
                      </a:solidFill>
                      <a:prstDash val="solid"/>
                    </a:lnT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071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3B3B3"/>
                      </a:solidFill>
                      <a:prstDash val="solid"/>
                    </a:lnL>
                    <a:lnR w="9525">
                      <a:solidFill>
                        <a:srgbClr val="B3B3B3"/>
                      </a:solidFill>
                      <a:prstDash val="solid"/>
                    </a:lnR>
                    <a:lnB w="9525">
                      <a:solidFill>
                        <a:srgbClr val="B3B3B3"/>
                      </a:solidFill>
                      <a:prstDash val="soli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406400" marR="444500" indent="-269875">
                        <a:lnSpc>
                          <a:spcPct val="100000"/>
                        </a:lnSpc>
                        <a:spcBef>
                          <a:spcPts val="280"/>
                        </a:spcBef>
                        <a:buChar char="□"/>
                        <a:tabLst>
                          <a:tab pos="408940" algn="l"/>
                        </a:tabLst>
                      </a:pPr>
                      <a:r>
                        <a:rPr dirty="0" sz="1600" spc="-5" b="1">
                          <a:latin typeface="Meiryo UI"/>
                          <a:cs typeface="Meiryo UI"/>
                        </a:rPr>
                        <a:t>従来の日本型雇用コミ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ュニテ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ィ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が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変化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し</a:t>
                      </a:r>
                      <a:r>
                        <a:rPr dirty="0" sz="1600" spc="-15" b="1">
                          <a:latin typeface="Meiryo UI"/>
                          <a:cs typeface="Meiryo UI"/>
                        </a:rPr>
                        <a:t>つつ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あ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る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中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、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個人の</a:t>
                      </a:r>
                      <a:r>
                        <a:rPr dirty="0" sz="1600" spc="10" b="1">
                          <a:latin typeface="Meiryo UI"/>
                          <a:cs typeface="Meiryo UI"/>
                        </a:rPr>
                        <a:t>ス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キ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ル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や専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門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性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を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最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大限に 引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き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出すため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に、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多様な人材の成長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や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活躍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に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繋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が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る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機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会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を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提供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で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き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て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い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る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か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？</a:t>
                      </a:r>
                      <a:endParaRPr sz="1600">
                        <a:latin typeface="Meiryo UI"/>
                        <a:cs typeface="Meiryo UI"/>
                      </a:endParaRPr>
                    </a:p>
                    <a:p>
                      <a:pPr marL="408305" marR="626745" indent="-271780">
                        <a:lnSpc>
                          <a:spcPct val="100000"/>
                        </a:lnSpc>
                        <a:spcBef>
                          <a:spcPts val="200"/>
                        </a:spcBef>
                        <a:buChar char="□"/>
                        <a:tabLst>
                          <a:tab pos="408940" algn="l"/>
                        </a:tabLst>
                      </a:pPr>
                      <a:r>
                        <a:rPr dirty="0" sz="1600" b="1">
                          <a:latin typeface="Meiryo UI"/>
                          <a:cs typeface="Meiryo UI"/>
                        </a:rPr>
                        <a:t>経営競争力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を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強化するため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に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、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多様な</a:t>
                      </a:r>
                      <a:r>
                        <a:rPr dirty="0" sz="1600" spc="10" b="1">
                          <a:latin typeface="Meiryo UI"/>
                          <a:cs typeface="Meiryo UI"/>
                        </a:rPr>
                        <a:t>人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材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を</a:t>
                      </a:r>
                      <a:r>
                        <a:rPr dirty="0" sz="1600" spc="10" b="1">
                          <a:latin typeface="Meiryo UI"/>
                          <a:cs typeface="Meiryo UI"/>
                        </a:rPr>
                        <a:t>自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社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に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惹</a:t>
                      </a:r>
                      <a:r>
                        <a:rPr dirty="0" sz="1600" spc="15" b="1">
                          <a:latin typeface="Meiryo UI"/>
                          <a:cs typeface="Meiryo UI"/>
                        </a:rPr>
                        <a:t>き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つ</a:t>
                      </a:r>
                      <a:r>
                        <a:rPr dirty="0" sz="1600" spc="10" b="1">
                          <a:latin typeface="Meiryo UI"/>
                          <a:cs typeface="Meiryo UI"/>
                        </a:rPr>
                        <a:t>け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、</a:t>
                      </a:r>
                      <a:r>
                        <a:rPr dirty="0" sz="1600" spc="10" b="1">
                          <a:latin typeface="Meiryo UI"/>
                          <a:cs typeface="Meiryo UI"/>
                        </a:rPr>
                        <a:t>自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発的な貢</a:t>
                      </a:r>
                      <a:r>
                        <a:rPr dirty="0" sz="1600" spc="10" b="1">
                          <a:latin typeface="Meiryo UI"/>
                          <a:cs typeface="Meiryo UI"/>
                        </a:rPr>
                        <a:t>献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意欲を 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引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き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出す仕組み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を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構築で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き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て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い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る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か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？</a:t>
                      </a:r>
                      <a:endParaRPr sz="1600">
                        <a:latin typeface="Meiryo UI"/>
                        <a:cs typeface="Meiryo UI"/>
                      </a:endParaRPr>
                    </a:p>
                  </a:txBody>
                  <a:tcPr marL="0" marR="0" marB="0" marT="35560">
                    <a:lnL w="9525">
                      <a:solidFill>
                        <a:srgbClr val="B3B3B3"/>
                      </a:solidFill>
                      <a:prstDash val="solid"/>
                    </a:lnL>
                    <a:lnT w="9525">
                      <a:solidFill>
                        <a:srgbClr val="B3B3B3"/>
                      </a:solidFill>
                      <a:prstDash val="solid"/>
                    </a:lnT>
                    <a:lnB w="9525">
                      <a:solidFill>
                        <a:srgbClr val="B3B3B3"/>
                      </a:solidFill>
                      <a:prstDash val="solid"/>
                    </a:lnB>
                  </a:tcPr>
                </a:tc>
              </a:tr>
              <a:tr h="601408">
                <a:tc gridSpan="2">
                  <a:txBody>
                    <a:bodyPr/>
                    <a:lstStyle/>
                    <a:p>
                      <a:pPr marL="950594" marR="222885" indent="-915035">
                        <a:lnSpc>
                          <a:spcPts val="1960"/>
                        </a:lnSpc>
                        <a:spcBef>
                          <a:spcPts val="515"/>
                        </a:spcBef>
                        <a:tabLst>
                          <a:tab pos="874394" algn="l"/>
                        </a:tabLst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原則③	経営トップ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が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率先して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ミ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ッ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シ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ョ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ン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・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ビ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ジ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ョ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ン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の共有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と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実現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を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目指し、組織や企業文化の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変革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を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進め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る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こと</a:t>
                      </a:r>
                      <a:endParaRPr sz="1800">
                        <a:latin typeface="Meiryo UI"/>
                        <a:cs typeface="Meiryo UI"/>
                      </a:endParaRPr>
                    </a:p>
                  </a:txBody>
                  <a:tcPr marL="0" marR="0" marB="0" marT="65405">
                    <a:lnL w="9525">
                      <a:solidFill>
                        <a:srgbClr val="B3B3B3"/>
                      </a:solidFill>
                      <a:prstDash val="solid"/>
                    </a:lnL>
                    <a:lnR w="9525">
                      <a:solidFill>
                        <a:srgbClr val="B3B3B3"/>
                      </a:solidFill>
                      <a:prstDash val="solid"/>
                    </a:lnR>
                    <a:lnT w="9525">
                      <a:solidFill>
                        <a:srgbClr val="B3B3B3"/>
                      </a:solidFill>
                      <a:prstDash val="solid"/>
                    </a:lnT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0262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3B3B3"/>
                      </a:solidFill>
                      <a:prstDash val="solid"/>
                    </a:lnL>
                    <a:lnR w="9525">
                      <a:solidFill>
                        <a:srgbClr val="B3B3B3"/>
                      </a:solidFill>
                      <a:prstDash val="solid"/>
                    </a:lnR>
                    <a:lnB w="9525">
                      <a:solidFill>
                        <a:srgbClr val="B3B3B3"/>
                      </a:solidFill>
                      <a:prstDash val="soli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406400" marR="443230" indent="-269875">
                        <a:lnSpc>
                          <a:spcPct val="100000"/>
                        </a:lnSpc>
                        <a:spcBef>
                          <a:spcPts val="285"/>
                        </a:spcBef>
                        <a:buChar char="□"/>
                        <a:tabLst>
                          <a:tab pos="408940" algn="l"/>
                        </a:tabLst>
                      </a:pPr>
                      <a:r>
                        <a:rPr dirty="0" sz="1600" spc="-5" b="1">
                          <a:latin typeface="Meiryo UI"/>
                          <a:cs typeface="Meiryo UI"/>
                        </a:rPr>
                        <a:t>ミッ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シ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ョ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ン・ビジ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ョ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ン・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バ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リュー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（MVV）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を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単なる</a:t>
                      </a:r>
                      <a:r>
                        <a:rPr dirty="0" sz="1600" spc="10" b="1">
                          <a:latin typeface="Meiryo UI"/>
                          <a:cs typeface="Meiryo UI"/>
                        </a:rPr>
                        <a:t>ス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ロ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ー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ガ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ン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と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せず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、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経営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ト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ッ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プ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自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ら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が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信念 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をもって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発信する</a:t>
                      </a:r>
                      <a:r>
                        <a:rPr dirty="0" sz="1600" spc="-15" b="1">
                          <a:latin typeface="Meiryo UI"/>
                          <a:cs typeface="Meiryo UI"/>
                        </a:rPr>
                        <a:t>こ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と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で一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人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一人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に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腹落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ち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さ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せ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、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具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体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的行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動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に</a:t>
                      </a:r>
                      <a:r>
                        <a:rPr dirty="0" sz="1600" spc="-15" b="1">
                          <a:latin typeface="Meiryo UI"/>
                          <a:cs typeface="Meiryo UI"/>
                        </a:rPr>
                        <a:t>つ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なげ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られ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て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い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る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か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？</a:t>
                      </a:r>
                      <a:endParaRPr sz="1600">
                        <a:latin typeface="Meiryo UI"/>
                        <a:cs typeface="Meiryo UI"/>
                      </a:endParaRPr>
                    </a:p>
                    <a:p>
                      <a:pPr marL="409575" marR="465455" indent="-273050">
                        <a:lnSpc>
                          <a:spcPct val="100000"/>
                        </a:lnSpc>
                        <a:spcBef>
                          <a:spcPts val="100"/>
                        </a:spcBef>
                        <a:buChar char="□"/>
                        <a:tabLst>
                          <a:tab pos="408940" algn="l"/>
                        </a:tabLst>
                      </a:pPr>
                      <a:r>
                        <a:rPr dirty="0" sz="1600" b="1">
                          <a:latin typeface="Meiryo UI"/>
                          <a:cs typeface="Meiryo UI"/>
                        </a:rPr>
                        <a:t>変革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を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起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こ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すリーダー</a:t>
                      </a:r>
                      <a:r>
                        <a:rPr dirty="0" sz="1600" spc="10" b="1">
                          <a:latin typeface="Meiryo UI"/>
                          <a:cs typeface="Meiryo UI"/>
                        </a:rPr>
                        <a:t>の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存</a:t>
                      </a:r>
                      <a:r>
                        <a:rPr dirty="0" sz="1600" spc="10" b="1">
                          <a:latin typeface="Meiryo UI"/>
                          <a:cs typeface="Meiryo UI"/>
                        </a:rPr>
                        <a:t>在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が</a:t>
                      </a:r>
                      <a:r>
                        <a:rPr dirty="0" sz="1600" spc="10" b="1">
                          <a:latin typeface="Meiryo UI"/>
                          <a:cs typeface="Meiryo UI"/>
                        </a:rPr>
                        <a:t>企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業の命</a:t>
                      </a:r>
                      <a:r>
                        <a:rPr dirty="0" sz="1600" spc="10" b="1">
                          <a:latin typeface="Meiryo UI"/>
                          <a:cs typeface="Meiryo UI"/>
                        </a:rPr>
                        <a:t>運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を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握る</a:t>
                      </a:r>
                      <a:r>
                        <a:rPr dirty="0" sz="1600" spc="10" b="1">
                          <a:latin typeface="Meiryo UI"/>
                          <a:cs typeface="Meiryo UI"/>
                        </a:rPr>
                        <a:t>時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代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に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お</a:t>
                      </a:r>
                      <a:r>
                        <a:rPr dirty="0" sz="1600" spc="10" b="1">
                          <a:latin typeface="Meiryo UI"/>
                          <a:cs typeface="Meiryo UI"/>
                        </a:rPr>
                        <a:t>い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て、</a:t>
                      </a:r>
                      <a:r>
                        <a:rPr dirty="0" sz="1600" spc="10" b="1">
                          <a:latin typeface="Meiryo UI"/>
                          <a:cs typeface="Meiryo UI"/>
                        </a:rPr>
                        <a:t>保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守的な</a:t>
                      </a:r>
                      <a:r>
                        <a:rPr dirty="0" sz="1600" spc="10" b="1">
                          <a:latin typeface="Meiryo UI"/>
                          <a:cs typeface="Meiryo UI"/>
                        </a:rPr>
                        <a:t>減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点主</a:t>
                      </a:r>
                      <a:r>
                        <a:rPr dirty="0" sz="1600" spc="10" b="1">
                          <a:latin typeface="Meiryo UI"/>
                          <a:cs typeface="Meiryo UI"/>
                        </a:rPr>
                        <a:t>義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や 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過度な完璧主義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に</a:t>
                      </a:r>
                      <a:r>
                        <a:rPr dirty="0" sz="1600" spc="-15" b="1">
                          <a:latin typeface="Meiryo UI"/>
                          <a:cs typeface="Meiryo UI"/>
                        </a:rPr>
                        <a:t>こ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だ</a:t>
                      </a:r>
                      <a:r>
                        <a:rPr dirty="0" sz="1600" spc="-15" b="1">
                          <a:latin typeface="Meiryo UI"/>
                          <a:cs typeface="Meiryo UI"/>
                        </a:rPr>
                        <a:t>わ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り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、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イ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ノ</a:t>
                      </a:r>
                      <a:r>
                        <a:rPr dirty="0" sz="1600" spc="10" b="1">
                          <a:latin typeface="Meiryo UI"/>
                          <a:cs typeface="Meiryo UI"/>
                        </a:rPr>
                        <a:t>ベ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ー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シ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ョ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ンの芽を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摘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ん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でい</a:t>
                      </a:r>
                      <a:r>
                        <a:rPr dirty="0" sz="1600" spc="10" b="1">
                          <a:latin typeface="Meiryo UI"/>
                          <a:cs typeface="Meiryo UI"/>
                        </a:rPr>
                        <a:t>な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い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か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？</a:t>
                      </a:r>
                      <a:endParaRPr sz="1600">
                        <a:latin typeface="Meiryo UI"/>
                        <a:cs typeface="Meiryo UI"/>
                      </a:endParaRPr>
                    </a:p>
                  </a:txBody>
                  <a:tcPr marL="0" marR="0" marB="0" marT="36195">
                    <a:lnL w="9525">
                      <a:solidFill>
                        <a:srgbClr val="B3B3B3"/>
                      </a:solidFill>
                      <a:prstDash val="solid"/>
                    </a:lnL>
                    <a:lnT w="9525">
                      <a:solidFill>
                        <a:srgbClr val="B3B3B3"/>
                      </a:solidFill>
                      <a:prstDash val="solid"/>
                    </a:lnT>
                    <a:solidFill>
                      <a:srgbClr val="B7DEE8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349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r>
              <a:rPr dirty="0"/>
              <a:t>26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863" y="155078"/>
            <a:ext cx="7204709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経営競争力</a:t>
            </a:r>
            <a:r>
              <a:rPr dirty="0" sz="2400" spc="-5"/>
              <a:t>・</a:t>
            </a:r>
            <a:r>
              <a:rPr dirty="0" sz="2400"/>
              <a:t>人材競争力強化に向けたチ</a:t>
            </a:r>
            <a:r>
              <a:rPr dirty="0" sz="2400" spc="-5"/>
              <a:t>ェ</a:t>
            </a:r>
            <a:r>
              <a:rPr dirty="0" sz="2400" spc="5"/>
              <a:t>ッ</a:t>
            </a:r>
            <a:r>
              <a:rPr dirty="0" sz="2400"/>
              <a:t>ク</a:t>
            </a:r>
            <a:r>
              <a:rPr dirty="0" sz="2400" spc="-5"/>
              <a:t>リス</a:t>
            </a:r>
            <a:r>
              <a:rPr dirty="0" sz="2400"/>
              <a:t>ト</a:t>
            </a:r>
            <a:r>
              <a:rPr dirty="0" sz="2400" spc="-90"/>
              <a:t> </a:t>
            </a:r>
            <a:r>
              <a:rPr dirty="0" sz="2400" spc="10"/>
              <a:t>2/3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1408176" y="1766315"/>
            <a:ext cx="7877809" cy="972819"/>
          </a:xfrm>
          <a:custGeom>
            <a:avLst/>
            <a:gdLst/>
            <a:ahLst/>
            <a:cxnLst/>
            <a:rect l="l" t="t" r="r" b="b"/>
            <a:pathLst>
              <a:path w="7877809" h="972819">
                <a:moveTo>
                  <a:pt x="7877556" y="504444"/>
                </a:moveTo>
                <a:lnTo>
                  <a:pt x="0" y="504444"/>
                </a:lnTo>
                <a:lnTo>
                  <a:pt x="0" y="972312"/>
                </a:lnTo>
                <a:lnTo>
                  <a:pt x="7877556" y="972312"/>
                </a:lnTo>
                <a:lnTo>
                  <a:pt x="7877556" y="504444"/>
                </a:lnTo>
                <a:close/>
              </a:path>
              <a:path w="7877809" h="972819">
                <a:moveTo>
                  <a:pt x="7877556" y="0"/>
                </a:moveTo>
                <a:lnTo>
                  <a:pt x="0" y="0"/>
                </a:lnTo>
                <a:lnTo>
                  <a:pt x="0" y="469392"/>
                </a:lnTo>
                <a:lnTo>
                  <a:pt x="7877556" y="469392"/>
                </a:lnTo>
                <a:lnTo>
                  <a:pt x="7877556" y="0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19682" y="1106424"/>
          <a:ext cx="8775700" cy="1637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8515"/>
                <a:gridCol w="7943215"/>
              </a:tblGrid>
              <a:tr h="601408">
                <a:tc gridSpan="2"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80"/>
                        </a:spcBef>
                        <a:tabLst>
                          <a:tab pos="874394" algn="l"/>
                        </a:tabLst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方策①	変革や人材育成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を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担う経営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リーダー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、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ミド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ル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リーダー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の計画的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な育成・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支援</a:t>
                      </a:r>
                      <a:endParaRPr sz="1800">
                        <a:latin typeface="Meiryo UI"/>
                        <a:cs typeface="Meiryo UI"/>
                      </a:endParaRPr>
                    </a:p>
                  </a:txBody>
                  <a:tcPr marL="0" marR="0" marB="0" marT="35560">
                    <a:lnL w="9525">
                      <a:solidFill>
                        <a:srgbClr val="B3B3B3"/>
                      </a:solidFill>
                      <a:prstDash val="solid"/>
                    </a:lnL>
                    <a:lnR w="9525">
                      <a:solidFill>
                        <a:srgbClr val="B3B3B3"/>
                      </a:solidFill>
                      <a:prstDash val="solid"/>
                    </a:lnR>
                    <a:lnT w="9525">
                      <a:solidFill>
                        <a:srgbClr val="B3B3B3"/>
                      </a:solidFill>
                      <a:prstDash val="solid"/>
                    </a:lnT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0262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3B3B3"/>
                      </a:solidFill>
                      <a:prstDash val="solid"/>
                    </a:lnL>
                    <a:lnR w="9525">
                      <a:solidFill>
                        <a:srgbClr val="B3B3B3"/>
                      </a:solidFill>
                      <a:prstDash val="solid"/>
                    </a:lnR>
                    <a:lnB w="9525">
                      <a:solidFill>
                        <a:srgbClr val="B3B3B3"/>
                      </a:solidFill>
                      <a:prstDash val="soli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408305" indent="-272415">
                        <a:lnSpc>
                          <a:spcPct val="100000"/>
                        </a:lnSpc>
                        <a:spcBef>
                          <a:spcPts val="360"/>
                        </a:spcBef>
                        <a:buChar char="□"/>
                        <a:tabLst>
                          <a:tab pos="408940" algn="l"/>
                        </a:tabLst>
                      </a:pPr>
                      <a:r>
                        <a:rPr dirty="0" sz="1600" b="1">
                          <a:latin typeface="Meiryo UI"/>
                          <a:cs typeface="Meiryo UI"/>
                        </a:rPr>
                        <a:t>内部公平性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を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重視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し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た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「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横並び方式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」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で経</a:t>
                      </a:r>
                      <a:r>
                        <a:rPr dirty="0" sz="1600" spc="10" b="1">
                          <a:latin typeface="Meiryo UI"/>
                          <a:cs typeface="Meiryo UI"/>
                        </a:rPr>
                        <a:t>営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リ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ー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ダ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ーを</a:t>
                      </a:r>
                      <a:r>
                        <a:rPr dirty="0" sz="1600" spc="10" b="1">
                          <a:latin typeface="Meiryo UI"/>
                          <a:cs typeface="Meiryo UI"/>
                        </a:rPr>
                        <a:t>育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成</a:t>
                      </a:r>
                      <a:r>
                        <a:rPr dirty="0" sz="1600" spc="10" b="1">
                          <a:latin typeface="Meiryo UI"/>
                          <a:cs typeface="Meiryo UI"/>
                        </a:rPr>
                        <a:t>す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る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の</a:t>
                      </a:r>
                      <a:r>
                        <a:rPr dirty="0" sz="1600" spc="10" b="1">
                          <a:latin typeface="Meiryo UI"/>
                          <a:cs typeface="Meiryo UI"/>
                        </a:rPr>
                        <a:t>で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は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なく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、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ト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ップ</a:t>
                      </a:r>
                      <a:endParaRPr sz="1600">
                        <a:latin typeface="Meiryo UI"/>
                        <a:cs typeface="Meiryo UI"/>
                      </a:endParaRPr>
                    </a:p>
                    <a:p>
                      <a:pPr marL="409575">
                        <a:lnSpc>
                          <a:spcPct val="100000"/>
                        </a:lnSpc>
                      </a:pPr>
                      <a:r>
                        <a:rPr dirty="0" sz="1600" spc="-5" b="1">
                          <a:latin typeface="Meiryo UI"/>
                          <a:cs typeface="Meiryo UI"/>
                        </a:rPr>
                        <a:t>ア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ジェンダとして、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時代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を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リード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し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変革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を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起</a:t>
                      </a:r>
                      <a:r>
                        <a:rPr dirty="0" sz="1600" spc="-15" b="1">
                          <a:latin typeface="Meiryo UI"/>
                          <a:cs typeface="Meiryo UI"/>
                        </a:rPr>
                        <a:t>こ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す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人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材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を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早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期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に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登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用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し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、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育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てら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れ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て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い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る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か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？</a:t>
                      </a:r>
                      <a:endParaRPr sz="1600">
                        <a:latin typeface="Meiryo UI"/>
                        <a:cs typeface="Meiryo UI"/>
                      </a:endParaRPr>
                    </a:p>
                    <a:p>
                      <a:pPr marL="409575" marR="450850" indent="-273050">
                        <a:lnSpc>
                          <a:spcPct val="100000"/>
                        </a:lnSpc>
                        <a:spcBef>
                          <a:spcPts val="25"/>
                        </a:spcBef>
                        <a:buChar char="□"/>
                        <a:tabLst>
                          <a:tab pos="408940" algn="l"/>
                        </a:tabLst>
                      </a:pPr>
                      <a:r>
                        <a:rPr dirty="0" sz="1600" b="1">
                          <a:latin typeface="Meiryo UI"/>
                          <a:cs typeface="Meiryo UI"/>
                        </a:rPr>
                        <a:t>ミ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ド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ルは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経営の意思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を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現場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に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伝え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、</a:t>
                      </a:r>
                      <a:r>
                        <a:rPr dirty="0" sz="1600" spc="10" b="1">
                          <a:latin typeface="Meiryo UI"/>
                          <a:cs typeface="Meiryo UI"/>
                        </a:rPr>
                        <a:t>現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場の実</a:t>
                      </a:r>
                      <a:r>
                        <a:rPr dirty="0" sz="1600" spc="10" b="1">
                          <a:latin typeface="Meiryo UI"/>
                          <a:cs typeface="Meiryo UI"/>
                        </a:rPr>
                        <a:t>感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を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経</a:t>
                      </a:r>
                      <a:r>
                        <a:rPr dirty="0" sz="1600" spc="10" b="1">
                          <a:latin typeface="Meiryo UI"/>
                          <a:cs typeface="Meiryo UI"/>
                        </a:rPr>
                        <a:t>営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に</a:t>
                      </a:r>
                      <a:r>
                        <a:rPr dirty="0" sz="1600" spc="10" b="1">
                          <a:latin typeface="Meiryo UI"/>
                          <a:cs typeface="Meiryo UI"/>
                        </a:rPr>
                        <a:t>伝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え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る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「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橋渡</a:t>
                      </a:r>
                      <a:r>
                        <a:rPr dirty="0" sz="1600" spc="10" b="1">
                          <a:latin typeface="Meiryo UI"/>
                          <a:cs typeface="Meiryo UI"/>
                        </a:rPr>
                        <a:t>し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役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」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。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人</a:t>
                      </a:r>
                      <a:r>
                        <a:rPr dirty="0" sz="1600" spc="10" b="1">
                          <a:latin typeface="Meiryo UI"/>
                          <a:cs typeface="Meiryo UI"/>
                        </a:rPr>
                        <a:t>材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戦略 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の中で、</a:t>
                      </a:r>
                      <a:r>
                        <a:rPr dirty="0" sz="1600" spc="-15" b="1">
                          <a:latin typeface="Meiryo UI"/>
                          <a:cs typeface="Meiryo UI"/>
                        </a:rPr>
                        <a:t>こ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う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し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た役割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を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明確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に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位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置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付</a:t>
                      </a:r>
                      <a:r>
                        <a:rPr dirty="0" sz="1600" spc="10" b="1">
                          <a:latin typeface="Meiryo UI"/>
                          <a:cs typeface="Meiryo UI"/>
                        </a:rPr>
                        <a:t>け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、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計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画的な育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成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が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で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き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て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い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る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か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？</a:t>
                      </a:r>
                      <a:endParaRPr sz="1600">
                        <a:latin typeface="Meiryo UI"/>
                        <a:cs typeface="Meiryo UI"/>
                      </a:endParaRPr>
                    </a:p>
                  </a:txBody>
                  <a:tcPr marL="0" marR="0" marB="0" marT="45720">
                    <a:lnL w="9525">
                      <a:solidFill>
                        <a:srgbClr val="B3B3B3"/>
                      </a:solidFill>
                      <a:prstDash val="solid"/>
                    </a:lnL>
                    <a:lnT w="9525">
                      <a:solidFill>
                        <a:srgbClr val="B3B3B3"/>
                      </a:solidFill>
                      <a:prstDash val="solid"/>
                    </a:lnT>
                    <a:solidFill>
                      <a:srgbClr val="B7DEE8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1408176" y="3447288"/>
            <a:ext cx="7877809" cy="972819"/>
          </a:xfrm>
          <a:custGeom>
            <a:avLst/>
            <a:gdLst/>
            <a:ahLst/>
            <a:cxnLst/>
            <a:rect l="l" t="t" r="r" b="b"/>
            <a:pathLst>
              <a:path w="7877809" h="972820">
                <a:moveTo>
                  <a:pt x="7877556" y="504444"/>
                </a:moveTo>
                <a:lnTo>
                  <a:pt x="0" y="504444"/>
                </a:lnTo>
                <a:lnTo>
                  <a:pt x="0" y="972312"/>
                </a:lnTo>
                <a:lnTo>
                  <a:pt x="7877556" y="972312"/>
                </a:lnTo>
                <a:lnTo>
                  <a:pt x="7877556" y="504444"/>
                </a:lnTo>
                <a:close/>
              </a:path>
              <a:path w="7877809" h="972820">
                <a:moveTo>
                  <a:pt x="7877556" y="0"/>
                </a:moveTo>
                <a:lnTo>
                  <a:pt x="0" y="0"/>
                </a:lnTo>
                <a:lnTo>
                  <a:pt x="0" y="467868"/>
                </a:lnTo>
                <a:lnTo>
                  <a:pt x="7877556" y="467868"/>
                </a:lnTo>
                <a:lnTo>
                  <a:pt x="7877556" y="0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408176" y="5120639"/>
            <a:ext cx="7877809" cy="972819"/>
          </a:xfrm>
          <a:custGeom>
            <a:avLst/>
            <a:gdLst/>
            <a:ahLst/>
            <a:cxnLst/>
            <a:rect l="l" t="t" r="r" b="b"/>
            <a:pathLst>
              <a:path w="7877809" h="972820">
                <a:moveTo>
                  <a:pt x="7877556" y="504444"/>
                </a:moveTo>
                <a:lnTo>
                  <a:pt x="0" y="504444"/>
                </a:lnTo>
                <a:lnTo>
                  <a:pt x="0" y="972324"/>
                </a:lnTo>
                <a:lnTo>
                  <a:pt x="7877556" y="972324"/>
                </a:lnTo>
                <a:lnTo>
                  <a:pt x="7877556" y="504444"/>
                </a:lnTo>
                <a:close/>
              </a:path>
              <a:path w="7877809" h="972820">
                <a:moveTo>
                  <a:pt x="7877556" y="0"/>
                </a:moveTo>
                <a:lnTo>
                  <a:pt x="0" y="0"/>
                </a:lnTo>
                <a:lnTo>
                  <a:pt x="0" y="469392"/>
                </a:lnTo>
                <a:lnTo>
                  <a:pt x="7877556" y="469392"/>
                </a:lnTo>
                <a:lnTo>
                  <a:pt x="7877556" y="0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19682" y="2787395"/>
          <a:ext cx="8775700" cy="33102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8515"/>
                <a:gridCol w="7943215"/>
              </a:tblGrid>
              <a:tr h="601408">
                <a:tc gridSpan="2">
                  <a:txBody>
                    <a:bodyPr/>
                    <a:lstStyle/>
                    <a:p>
                      <a:pPr marL="950594" marR="1308100" indent="-914400">
                        <a:lnSpc>
                          <a:spcPts val="1960"/>
                        </a:lnSpc>
                        <a:spcBef>
                          <a:spcPts val="509"/>
                        </a:spcBef>
                        <a:tabLst>
                          <a:tab pos="874394" algn="l"/>
                        </a:tabLst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方策②	経営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に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必要な多様な人材確保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を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可能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と</a:t>
                      </a:r>
                      <a:r>
                        <a:rPr dirty="0" sz="1800" spc="5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す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る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、外部労働市場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と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連動した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柔軟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な報酬制度・</a:t>
                      </a:r>
                      <a:r>
                        <a:rPr dirty="0" sz="1800" spc="5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キ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ャ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リ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ア機会</a:t>
                      </a:r>
                      <a:r>
                        <a:rPr dirty="0" sz="1800" spc="5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の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提供</a:t>
                      </a:r>
                      <a:endParaRPr sz="1800">
                        <a:latin typeface="Meiryo UI"/>
                        <a:cs typeface="Meiryo UI"/>
                      </a:endParaRPr>
                    </a:p>
                  </a:txBody>
                  <a:tcPr marL="0" marR="0" marB="0" marT="64769">
                    <a:lnL w="9525">
                      <a:solidFill>
                        <a:srgbClr val="B3B3B3"/>
                      </a:solidFill>
                      <a:prstDash val="solid"/>
                    </a:lnL>
                    <a:lnR w="9525">
                      <a:solidFill>
                        <a:srgbClr val="B3B3B3"/>
                      </a:solidFill>
                      <a:prstDash val="solid"/>
                    </a:lnR>
                    <a:lnT w="9525">
                      <a:solidFill>
                        <a:srgbClr val="B3B3B3"/>
                      </a:solidFill>
                      <a:prstDash val="solid"/>
                    </a:lnT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071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3B3B3"/>
                      </a:solidFill>
                      <a:prstDash val="solid"/>
                    </a:lnL>
                    <a:lnR w="9525">
                      <a:solidFill>
                        <a:srgbClr val="B3B3B3"/>
                      </a:solidFill>
                      <a:prstDash val="solid"/>
                    </a:lnR>
                    <a:lnB w="9525">
                      <a:solidFill>
                        <a:srgbClr val="B3B3B3"/>
                      </a:solidFill>
                      <a:prstDash val="soli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408305" indent="-272415">
                        <a:lnSpc>
                          <a:spcPct val="100000"/>
                        </a:lnSpc>
                        <a:spcBef>
                          <a:spcPts val="355"/>
                        </a:spcBef>
                        <a:buChar char="□"/>
                        <a:tabLst>
                          <a:tab pos="408940" algn="l"/>
                        </a:tabLst>
                      </a:pPr>
                      <a:r>
                        <a:rPr dirty="0" sz="1600" b="1">
                          <a:latin typeface="Meiryo UI"/>
                          <a:cs typeface="Meiryo UI"/>
                        </a:rPr>
                        <a:t>外部競争力のある人材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を、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固定的な報</a:t>
                      </a:r>
                      <a:r>
                        <a:rPr dirty="0" sz="1600" spc="10" b="1">
                          <a:latin typeface="Meiryo UI"/>
                          <a:cs typeface="Meiryo UI"/>
                        </a:rPr>
                        <a:t>酬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・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評</a:t>
                      </a:r>
                      <a:r>
                        <a:rPr dirty="0" sz="1600" spc="10" b="1">
                          <a:latin typeface="Meiryo UI"/>
                          <a:cs typeface="Meiryo UI"/>
                        </a:rPr>
                        <a:t>価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体系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に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当</a:t>
                      </a:r>
                      <a:r>
                        <a:rPr dirty="0" sz="1600" spc="10" b="1">
                          <a:latin typeface="Meiryo UI"/>
                          <a:cs typeface="Meiryo UI"/>
                        </a:rPr>
                        <a:t>て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は</a:t>
                      </a:r>
                      <a:r>
                        <a:rPr dirty="0" sz="1600" spc="10" b="1">
                          <a:latin typeface="Meiryo UI"/>
                          <a:cs typeface="Meiryo UI"/>
                        </a:rPr>
                        <a:t>め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よ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う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と</a:t>
                      </a:r>
                      <a:r>
                        <a:rPr dirty="0" sz="1600" spc="10" b="1">
                          <a:latin typeface="Meiryo UI"/>
                          <a:cs typeface="Meiryo UI"/>
                        </a:rPr>
                        <a:t>し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てい</a:t>
                      </a:r>
                      <a:r>
                        <a:rPr dirty="0" sz="1600" spc="15" b="1">
                          <a:latin typeface="Meiryo UI"/>
                          <a:cs typeface="Meiryo UI"/>
                        </a:rPr>
                        <a:t>な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い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か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。</a:t>
                      </a:r>
                      <a:endParaRPr sz="1600">
                        <a:latin typeface="Meiryo UI"/>
                        <a:cs typeface="Meiryo UI"/>
                      </a:endParaRPr>
                    </a:p>
                    <a:p>
                      <a:pPr marL="406400">
                        <a:lnSpc>
                          <a:spcPct val="100000"/>
                        </a:lnSpc>
                      </a:pPr>
                      <a:r>
                        <a:rPr dirty="0" sz="1600" b="1">
                          <a:latin typeface="Meiryo UI"/>
                          <a:cs typeface="Meiryo UI"/>
                        </a:rPr>
                        <a:t>「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人材の自前主義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」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に</a:t>
                      </a:r>
                      <a:r>
                        <a:rPr dirty="0" sz="1600" spc="-15" b="1">
                          <a:latin typeface="Meiryo UI"/>
                          <a:cs typeface="Meiryo UI"/>
                        </a:rPr>
                        <a:t>こ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だ</a:t>
                      </a:r>
                      <a:r>
                        <a:rPr dirty="0" sz="1600" spc="-15" b="1">
                          <a:latin typeface="Meiryo UI"/>
                          <a:cs typeface="Meiryo UI"/>
                        </a:rPr>
                        <a:t>わ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ら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ず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、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その能力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を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発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揮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で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き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る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環境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を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整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備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で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き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て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い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る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か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？</a:t>
                      </a:r>
                      <a:endParaRPr sz="1600">
                        <a:latin typeface="Meiryo UI"/>
                        <a:cs typeface="Meiryo UI"/>
                      </a:endParaRPr>
                    </a:p>
                    <a:p>
                      <a:pPr marL="406400" marR="674370" indent="-269875">
                        <a:lnSpc>
                          <a:spcPct val="100000"/>
                        </a:lnSpc>
                        <a:spcBef>
                          <a:spcPts val="125"/>
                        </a:spcBef>
                        <a:buChar char="□"/>
                        <a:tabLst>
                          <a:tab pos="408940" algn="l"/>
                        </a:tabLst>
                      </a:pPr>
                      <a:r>
                        <a:rPr dirty="0" sz="1600" spc="-5" b="1">
                          <a:latin typeface="Meiryo UI"/>
                          <a:cs typeface="Meiryo UI"/>
                        </a:rPr>
                        <a:t>多様なス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キ</a:t>
                      </a:r>
                      <a:r>
                        <a:rPr dirty="0" sz="1600" spc="-15" b="1">
                          <a:latin typeface="Meiryo UI"/>
                          <a:cs typeface="Meiryo UI"/>
                        </a:rPr>
                        <a:t>ル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、キ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ャ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リ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ア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を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持</a:t>
                      </a:r>
                      <a:r>
                        <a:rPr dirty="0" sz="1600" spc="-15" b="1">
                          <a:latin typeface="Meiryo UI"/>
                          <a:cs typeface="Meiryo UI"/>
                        </a:rPr>
                        <a:t>っ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た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人材の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ニ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ー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ズ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に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応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じ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た柔軟</a:t>
                      </a:r>
                      <a:r>
                        <a:rPr dirty="0" sz="1600" spc="10" b="1">
                          <a:latin typeface="Meiryo UI"/>
                          <a:cs typeface="Meiryo UI"/>
                        </a:rPr>
                        <a:t>な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仕組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み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や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キ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ャ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リ</a:t>
                      </a:r>
                      <a:r>
                        <a:rPr dirty="0" sz="1600" spc="10" b="1">
                          <a:latin typeface="Meiryo UI"/>
                          <a:cs typeface="Meiryo UI"/>
                        </a:rPr>
                        <a:t>ア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機会を 提供で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き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てい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る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か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？</a:t>
                      </a:r>
                      <a:endParaRPr sz="1600">
                        <a:latin typeface="Meiryo UI"/>
                        <a:cs typeface="Meiryo UI"/>
                      </a:endParaRPr>
                    </a:p>
                  </a:txBody>
                  <a:tcPr marL="0" marR="0" marB="0" marT="45085">
                    <a:lnL w="9525">
                      <a:solidFill>
                        <a:srgbClr val="B3B3B3"/>
                      </a:solidFill>
                      <a:prstDash val="solid"/>
                    </a:lnL>
                    <a:lnT w="9525">
                      <a:solidFill>
                        <a:srgbClr val="B3B3B3"/>
                      </a:solidFill>
                      <a:prstDash val="solid"/>
                    </a:lnT>
                    <a:lnB w="9525">
                      <a:solidFill>
                        <a:srgbClr val="B3B3B3"/>
                      </a:solidFill>
                      <a:prstDash val="solid"/>
                    </a:lnB>
                  </a:tcPr>
                </a:tc>
              </a:tr>
              <a:tr h="601408">
                <a:tc gridSpan="2">
                  <a:txBody>
                    <a:bodyPr/>
                    <a:lstStyle/>
                    <a:p>
                      <a:pPr marL="950594" marR="1137285" indent="-914400">
                        <a:lnSpc>
                          <a:spcPct val="100000"/>
                        </a:lnSpc>
                        <a:spcBef>
                          <a:spcPts val="285"/>
                        </a:spcBef>
                        <a:tabLst>
                          <a:tab pos="874394" algn="l"/>
                        </a:tabLst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方策③	個人</a:t>
                      </a:r>
                      <a:r>
                        <a:rPr dirty="0" sz="1800" spc="5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の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挑戦や成長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を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促進し、強</a:t>
                      </a:r>
                      <a:r>
                        <a:rPr dirty="0" sz="1800" spc="5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み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を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活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か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し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た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企業価値</a:t>
                      </a:r>
                      <a:r>
                        <a:rPr dirty="0" sz="1800" spc="5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の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創出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に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貢献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す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る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企業文化や評価</a:t>
                      </a:r>
                      <a:r>
                        <a:rPr dirty="0" sz="1800" spc="5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の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構築</a:t>
                      </a:r>
                      <a:endParaRPr sz="1800">
                        <a:latin typeface="Meiryo UI"/>
                        <a:cs typeface="Meiryo UI"/>
                      </a:endParaRPr>
                    </a:p>
                  </a:txBody>
                  <a:tcPr marL="0" marR="0" marB="0" marT="36195">
                    <a:lnL w="9525">
                      <a:solidFill>
                        <a:srgbClr val="B3B3B3"/>
                      </a:solidFill>
                      <a:prstDash val="solid"/>
                    </a:lnL>
                    <a:lnR w="9525">
                      <a:solidFill>
                        <a:srgbClr val="B3B3B3"/>
                      </a:solidFill>
                      <a:prstDash val="solid"/>
                    </a:lnR>
                    <a:lnT w="9525">
                      <a:solidFill>
                        <a:srgbClr val="B3B3B3"/>
                      </a:solidFill>
                      <a:prstDash val="solid"/>
                    </a:lnT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0262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3B3B3"/>
                      </a:solidFill>
                      <a:prstDash val="solid"/>
                    </a:lnL>
                    <a:lnR w="9525">
                      <a:solidFill>
                        <a:srgbClr val="B3B3B3"/>
                      </a:solidFill>
                      <a:prstDash val="solid"/>
                    </a:lnR>
                    <a:lnB w="9525">
                      <a:solidFill>
                        <a:srgbClr val="B3B3B3"/>
                      </a:solidFill>
                      <a:prstDash val="soli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409575" marR="647700" indent="-273050">
                        <a:lnSpc>
                          <a:spcPct val="100000"/>
                        </a:lnSpc>
                        <a:spcBef>
                          <a:spcPts val="360"/>
                        </a:spcBef>
                        <a:buChar char="□"/>
                        <a:tabLst>
                          <a:tab pos="408305" algn="l"/>
                        </a:tabLst>
                      </a:pPr>
                      <a:r>
                        <a:rPr dirty="0" sz="1600" b="1">
                          <a:latin typeface="Meiryo UI"/>
                          <a:cs typeface="Meiryo UI"/>
                        </a:rPr>
                        <a:t>処遇のため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だ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け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の人事評価</a:t>
                      </a:r>
                      <a:r>
                        <a:rPr dirty="0" sz="1600" spc="10" b="1">
                          <a:latin typeface="Meiryo UI"/>
                          <a:cs typeface="Meiryo UI"/>
                        </a:rPr>
                        <a:t>で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は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なく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、</a:t>
                      </a:r>
                      <a:r>
                        <a:rPr dirty="0" sz="1600" spc="10" b="1">
                          <a:latin typeface="Meiryo UI"/>
                          <a:cs typeface="Meiryo UI"/>
                        </a:rPr>
                        <a:t>多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様な個人の</a:t>
                      </a:r>
                      <a:r>
                        <a:rPr dirty="0" sz="1600" spc="10" b="1">
                          <a:latin typeface="Meiryo UI"/>
                          <a:cs typeface="Meiryo UI"/>
                        </a:rPr>
                        <a:t>成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長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を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促</a:t>
                      </a:r>
                      <a:r>
                        <a:rPr dirty="0" sz="1600" spc="10" b="1">
                          <a:latin typeface="Meiryo UI"/>
                          <a:cs typeface="Meiryo UI"/>
                        </a:rPr>
                        <a:t>し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、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同</a:t>
                      </a:r>
                      <a:r>
                        <a:rPr dirty="0" sz="1600" spc="10" b="1">
                          <a:latin typeface="Meiryo UI"/>
                          <a:cs typeface="Meiryo UI"/>
                        </a:rPr>
                        <a:t>時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に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経</a:t>
                      </a:r>
                      <a:r>
                        <a:rPr dirty="0" sz="1600" spc="10" b="1">
                          <a:latin typeface="Meiryo UI"/>
                          <a:cs typeface="Meiryo UI"/>
                        </a:rPr>
                        <a:t>営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目標の 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実現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への挑戦を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評価で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き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る仕組み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を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構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築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で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き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て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い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る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か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？</a:t>
                      </a:r>
                      <a:endParaRPr sz="1600">
                        <a:latin typeface="Meiryo UI"/>
                        <a:cs typeface="Meiryo UI"/>
                      </a:endParaRPr>
                    </a:p>
                    <a:p>
                      <a:pPr marL="406400" marR="580390" indent="-269875">
                        <a:lnSpc>
                          <a:spcPct val="100000"/>
                        </a:lnSpc>
                        <a:spcBef>
                          <a:spcPts val="25"/>
                        </a:spcBef>
                        <a:buChar char="□"/>
                        <a:tabLst>
                          <a:tab pos="408305" algn="l"/>
                        </a:tabLst>
                      </a:pPr>
                      <a:r>
                        <a:rPr dirty="0" sz="1600" spc="-5" b="1">
                          <a:latin typeface="Meiryo UI"/>
                          <a:cs typeface="Meiryo UI"/>
                        </a:rPr>
                        <a:t>多様な個人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が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活躍で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き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る企業文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化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づ</a:t>
                      </a:r>
                      <a:r>
                        <a:rPr dirty="0" sz="1600" spc="10" b="1">
                          <a:latin typeface="Meiryo UI"/>
                          <a:cs typeface="Meiryo UI"/>
                        </a:rPr>
                        <a:t>く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りを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経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営層やミ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ド</a:t>
                      </a:r>
                      <a:r>
                        <a:rPr dirty="0" sz="1600" spc="-15" b="1">
                          <a:latin typeface="Meiryo UI"/>
                          <a:cs typeface="Meiryo UI"/>
                        </a:rPr>
                        <a:t>ル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リ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ー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ダーが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率先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する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こ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とで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、 組織の潜在力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を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最大化で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き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ている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か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？</a:t>
                      </a:r>
                      <a:endParaRPr sz="1600">
                        <a:latin typeface="Meiryo UI"/>
                        <a:cs typeface="Meiryo UI"/>
                      </a:endParaRPr>
                    </a:p>
                  </a:txBody>
                  <a:tcPr marL="0" marR="0" marB="0" marT="45720">
                    <a:lnL w="9525">
                      <a:solidFill>
                        <a:srgbClr val="B3B3B3"/>
                      </a:solidFill>
                      <a:prstDash val="solid"/>
                    </a:lnL>
                    <a:lnT w="9525">
                      <a:solidFill>
                        <a:srgbClr val="B3B3B3"/>
                      </a:solidFill>
                      <a:prstDash val="solid"/>
                    </a:lnT>
                    <a:solidFill>
                      <a:srgbClr val="B7DEE8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349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r>
              <a:rPr dirty="0"/>
              <a:t>27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863" y="155078"/>
            <a:ext cx="719963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経営競争力</a:t>
            </a:r>
            <a:r>
              <a:rPr dirty="0" sz="2400" spc="-5"/>
              <a:t>・</a:t>
            </a:r>
            <a:r>
              <a:rPr dirty="0" sz="2400"/>
              <a:t>人材競争力強化に向けたチ</a:t>
            </a:r>
            <a:r>
              <a:rPr dirty="0" sz="2400" spc="-5"/>
              <a:t>ェ</a:t>
            </a:r>
            <a:r>
              <a:rPr dirty="0" sz="2400" spc="5"/>
              <a:t>ッ</a:t>
            </a:r>
            <a:r>
              <a:rPr dirty="0" sz="2400"/>
              <a:t>ク</a:t>
            </a:r>
            <a:r>
              <a:rPr dirty="0" sz="2400" spc="-5"/>
              <a:t>リス</a:t>
            </a:r>
            <a:r>
              <a:rPr dirty="0" sz="2400"/>
              <a:t>ト</a:t>
            </a:r>
            <a:r>
              <a:rPr dirty="0" sz="2400" spc="-80"/>
              <a:t> </a:t>
            </a:r>
            <a:r>
              <a:rPr dirty="0" sz="2400" spc="-5"/>
              <a:t>3/3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1408176" y="1766315"/>
            <a:ext cx="7877809" cy="972819"/>
          </a:xfrm>
          <a:custGeom>
            <a:avLst/>
            <a:gdLst/>
            <a:ahLst/>
            <a:cxnLst/>
            <a:rect l="l" t="t" r="r" b="b"/>
            <a:pathLst>
              <a:path w="7877809" h="972819">
                <a:moveTo>
                  <a:pt x="7877556" y="504444"/>
                </a:moveTo>
                <a:lnTo>
                  <a:pt x="0" y="504444"/>
                </a:lnTo>
                <a:lnTo>
                  <a:pt x="0" y="972312"/>
                </a:lnTo>
                <a:lnTo>
                  <a:pt x="7877556" y="972312"/>
                </a:lnTo>
                <a:lnTo>
                  <a:pt x="7877556" y="504444"/>
                </a:lnTo>
                <a:close/>
              </a:path>
              <a:path w="7877809" h="972819">
                <a:moveTo>
                  <a:pt x="7877556" y="0"/>
                </a:moveTo>
                <a:lnTo>
                  <a:pt x="0" y="0"/>
                </a:lnTo>
                <a:lnTo>
                  <a:pt x="0" y="469392"/>
                </a:lnTo>
                <a:lnTo>
                  <a:pt x="7877556" y="469392"/>
                </a:lnTo>
                <a:lnTo>
                  <a:pt x="7877556" y="0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19682" y="1106424"/>
          <a:ext cx="8775700" cy="1637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8515"/>
                <a:gridCol w="7943215"/>
              </a:tblGrid>
              <a:tr h="601408">
                <a:tc gridSpan="2"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85"/>
                        </a:spcBef>
                        <a:tabLst>
                          <a:tab pos="874394" algn="l"/>
                        </a:tabLst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方策④	個人</a:t>
                      </a:r>
                      <a:r>
                        <a:rPr dirty="0" sz="1800" spc="5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の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自律的な</a:t>
                      </a:r>
                      <a:r>
                        <a:rPr dirty="0" sz="1800" spc="5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キ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ャ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リ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ア開発や学び直し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を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後押しし、支援</a:t>
                      </a:r>
                      <a:r>
                        <a:rPr dirty="0" sz="1800" spc="5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す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る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機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会の提供</a:t>
                      </a:r>
                      <a:endParaRPr sz="1800">
                        <a:latin typeface="Meiryo UI"/>
                        <a:cs typeface="Meiryo UI"/>
                      </a:endParaRPr>
                    </a:p>
                  </a:txBody>
                  <a:tcPr marL="0" marR="0" marB="0" marT="36195">
                    <a:lnL w="9525">
                      <a:solidFill>
                        <a:srgbClr val="B3B3B3"/>
                      </a:solidFill>
                      <a:prstDash val="solid"/>
                    </a:lnL>
                    <a:lnR w="9525">
                      <a:solidFill>
                        <a:srgbClr val="B3B3B3"/>
                      </a:solidFill>
                      <a:prstDash val="solid"/>
                    </a:lnR>
                    <a:lnT w="9525">
                      <a:solidFill>
                        <a:srgbClr val="B3B3B3"/>
                      </a:solidFill>
                      <a:prstDash val="solid"/>
                    </a:lnT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0262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3B3B3"/>
                      </a:solidFill>
                      <a:prstDash val="solid"/>
                    </a:lnL>
                    <a:lnR w="9525">
                      <a:solidFill>
                        <a:srgbClr val="B3B3B3"/>
                      </a:solidFill>
                      <a:prstDash val="solid"/>
                    </a:lnR>
                    <a:lnB w="9525">
                      <a:solidFill>
                        <a:srgbClr val="B3B3B3"/>
                      </a:solidFill>
                      <a:prstDash val="soli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409575" marR="877569" indent="-273050">
                        <a:lnSpc>
                          <a:spcPct val="100000"/>
                        </a:lnSpc>
                        <a:spcBef>
                          <a:spcPts val="360"/>
                        </a:spcBef>
                        <a:buChar char="□"/>
                        <a:tabLst>
                          <a:tab pos="408305" algn="l"/>
                        </a:tabLst>
                      </a:pPr>
                      <a:r>
                        <a:rPr dirty="0" sz="1600" b="1">
                          <a:latin typeface="Meiryo UI"/>
                          <a:cs typeface="Meiryo UI"/>
                        </a:rPr>
                        <a:t>変革の時代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を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生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き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抜く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た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め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にも、</a:t>
                      </a:r>
                      <a:r>
                        <a:rPr dirty="0" sz="1600" spc="10" b="1">
                          <a:latin typeface="Meiryo UI"/>
                          <a:cs typeface="Meiryo UI"/>
                        </a:rPr>
                        <a:t>経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営</a:t>
                      </a:r>
                      <a:r>
                        <a:rPr dirty="0" sz="1600" spc="10" b="1">
                          <a:latin typeface="Meiryo UI"/>
                          <a:cs typeface="Meiryo UI"/>
                        </a:rPr>
                        <a:t>層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が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「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不断の</a:t>
                      </a:r>
                      <a:r>
                        <a:rPr dirty="0" sz="1600" spc="10" b="1">
                          <a:latin typeface="Meiryo UI"/>
                          <a:cs typeface="Meiryo UI"/>
                        </a:rPr>
                        <a:t>学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び直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し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」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の必要</a:t>
                      </a:r>
                      <a:r>
                        <a:rPr dirty="0" sz="1600" spc="10" b="1">
                          <a:latin typeface="Meiryo UI"/>
                          <a:cs typeface="Meiryo UI"/>
                        </a:rPr>
                        <a:t>性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を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発信</a:t>
                      </a:r>
                      <a:r>
                        <a:rPr dirty="0" sz="1600" spc="10" b="1">
                          <a:latin typeface="Meiryo UI"/>
                          <a:cs typeface="Meiryo UI"/>
                        </a:rPr>
                        <a:t>し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、 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社内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に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「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健全な危機感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」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を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醸成で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き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てい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る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か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？</a:t>
                      </a:r>
                      <a:endParaRPr sz="1600">
                        <a:latin typeface="Meiryo UI"/>
                        <a:cs typeface="Meiryo UI"/>
                      </a:endParaRPr>
                    </a:p>
                    <a:p>
                      <a:pPr marL="409575" marR="257175" indent="-273050">
                        <a:lnSpc>
                          <a:spcPct val="100000"/>
                        </a:lnSpc>
                        <a:spcBef>
                          <a:spcPts val="25"/>
                        </a:spcBef>
                        <a:buChar char="□"/>
                        <a:tabLst>
                          <a:tab pos="408305" algn="l"/>
                        </a:tabLst>
                      </a:pPr>
                      <a:r>
                        <a:rPr dirty="0" sz="1600" spc="-5" b="1">
                          <a:latin typeface="Meiryo UI"/>
                          <a:cs typeface="Meiryo UI"/>
                        </a:rPr>
                        <a:t>働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き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手一人ひ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とりに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対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し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て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、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評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価な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どの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仕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組みの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中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で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新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たな学び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の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気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づ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きを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促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す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と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と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も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に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、 社内外での主体的な学び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の機会を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提供で</a:t>
                      </a:r>
                      <a:r>
                        <a:rPr dirty="0" sz="1600" spc="10" b="1">
                          <a:latin typeface="Meiryo UI"/>
                          <a:cs typeface="Meiryo UI"/>
                        </a:rPr>
                        <a:t>き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て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い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る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か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？</a:t>
                      </a:r>
                      <a:endParaRPr sz="1600">
                        <a:latin typeface="Meiryo UI"/>
                        <a:cs typeface="Meiryo UI"/>
                      </a:endParaRPr>
                    </a:p>
                  </a:txBody>
                  <a:tcPr marL="0" marR="0" marB="0" marT="45720">
                    <a:lnL w="9525">
                      <a:solidFill>
                        <a:srgbClr val="B3B3B3"/>
                      </a:solidFill>
                      <a:prstDash val="solid"/>
                    </a:lnL>
                    <a:lnT w="9525">
                      <a:solidFill>
                        <a:srgbClr val="B3B3B3"/>
                      </a:solidFill>
                      <a:prstDash val="solid"/>
                    </a:lnT>
                    <a:solidFill>
                      <a:srgbClr val="B7DEE8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1408176" y="3447288"/>
            <a:ext cx="7877809" cy="972819"/>
          </a:xfrm>
          <a:custGeom>
            <a:avLst/>
            <a:gdLst/>
            <a:ahLst/>
            <a:cxnLst/>
            <a:rect l="l" t="t" r="r" b="b"/>
            <a:pathLst>
              <a:path w="7877809" h="972820">
                <a:moveTo>
                  <a:pt x="7877556" y="504444"/>
                </a:moveTo>
                <a:lnTo>
                  <a:pt x="0" y="504444"/>
                </a:lnTo>
                <a:lnTo>
                  <a:pt x="0" y="972312"/>
                </a:lnTo>
                <a:lnTo>
                  <a:pt x="7877556" y="972312"/>
                </a:lnTo>
                <a:lnTo>
                  <a:pt x="7877556" y="504444"/>
                </a:lnTo>
                <a:close/>
              </a:path>
              <a:path w="7877809" h="972820">
                <a:moveTo>
                  <a:pt x="7877556" y="0"/>
                </a:moveTo>
                <a:lnTo>
                  <a:pt x="0" y="0"/>
                </a:lnTo>
                <a:lnTo>
                  <a:pt x="0" y="467868"/>
                </a:lnTo>
                <a:lnTo>
                  <a:pt x="7877556" y="467868"/>
                </a:lnTo>
                <a:lnTo>
                  <a:pt x="7877556" y="0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408176" y="5120639"/>
            <a:ext cx="7877809" cy="972819"/>
          </a:xfrm>
          <a:custGeom>
            <a:avLst/>
            <a:gdLst/>
            <a:ahLst/>
            <a:cxnLst/>
            <a:rect l="l" t="t" r="r" b="b"/>
            <a:pathLst>
              <a:path w="7877809" h="972820">
                <a:moveTo>
                  <a:pt x="7877556" y="504444"/>
                </a:moveTo>
                <a:lnTo>
                  <a:pt x="0" y="504444"/>
                </a:lnTo>
                <a:lnTo>
                  <a:pt x="0" y="972324"/>
                </a:lnTo>
                <a:lnTo>
                  <a:pt x="7877556" y="972324"/>
                </a:lnTo>
                <a:lnTo>
                  <a:pt x="7877556" y="504444"/>
                </a:lnTo>
                <a:close/>
              </a:path>
              <a:path w="7877809" h="972820">
                <a:moveTo>
                  <a:pt x="7877556" y="0"/>
                </a:moveTo>
                <a:lnTo>
                  <a:pt x="0" y="0"/>
                </a:lnTo>
                <a:lnTo>
                  <a:pt x="0" y="469392"/>
                </a:lnTo>
                <a:lnTo>
                  <a:pt x="7877556" y="469392"/>
                </a:lnTo>
                <a:lnTo>
                  <a:pt x="7877556" y="0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19682" y="2787395"/>
          <a:ext cx="8775700" cy="33102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8515"/>
                <a:gridCol w="7943215"/>
              </a:tblGrid>
              <a:tr h="601408">
                <a:tc gridSpan="2"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80"/>
                        </a:spcBef>
                        <a:tabLst>
                          <a:tab pos="874394" algn="l"/>
                        </a:tabLst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方策⑤	個</a:t>
                      </a:r>
                      <a:r>
                        <a:rPr dirty="0" sz="1800" spc="5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の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ニー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ズ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に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応</a:t>
                      </a:r>
                      <a:r>
                        <a:rPr dirty="0" sz="1800" spc="5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え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、経営競争力強化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を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実行</a:t>
                      </a:r>
                      <a:r>
                        <a:rPr dirty="0" sz="1800" spc="5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す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る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人事部門の構築</a:t>
                      </a:r>
                      <a:endParaRPr sz="1800">
                        <a:latin typeface="Meiryo UI"/>
                        <a:cs typeface="Meiryo UI"/>
                      </a:endParaRPr>
                    </a:p>
                  </a:txBody>
                  <a:tcPr marL="0" marR="0" marB="0" marT="35560">
                    <a:lnL w="9525">
                      <a:solidFill>
                        <a:srgbClr val="B3B3B3"/>
                      </a:solidFill>
                      <a:prstDash val="solid"/>
                    </a:lnL>
                    <a:lnR w="9525">
                      <a:solidFill>
                        <a:srgbClr val="B3B3B3"/>
                      </a:solidFill>
                      <a:prstDash val="solid"/>
                    </a:lnR>
                    <a:lnT w="9525">
                      <a:solidFill>
                        <a:srgbClr val="B3B3B3"/>
                      </a:solidFill>
                      <a:prstDash val="solid"/>
                    </a:lnT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071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3B3B3"/>
                      </a:solidFill>
                      <a:prstDash val="solid"/>
                    </a:lnL>
                    <a:lnR w="9525">
                      <a:solidFill>
                        <a:srgbClr val="B3B3B3"/>
                      </a:solidFill>
                      <a:prstDash val="solid"/>
                    </a:lnR>
                    <a:lnB w="9525">
                      <a:solidFill>
                        <a:srgbClr val="B3B3B3"/>
                      </a:solidFill>
                      <a:prstDash val="soli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406400" marR="606425" indent="-269875">
                        <a:lnSpc>
                          <a:spcPct val="100000"/>
                        </a:lnSpc>
                        <a:spcBef>
                          <a:spcPts val="355"/>
                        </a:spcBef>
                        <a:buChar char="□"/>
                        <a:tabLst>
                          <a:tab pos="408305" algn="l"/>
                        </a:tabLst>
                      </a:pPr>
                      <a:r>
                        <a:rPr dirty="0" sz="1600" b="1">
                          <a:latin typeface="Meiryo UI"/>
                          <a:cs typeface="Meiryo UI"/>
                        </a:rPr>
                        <a:t>経営課題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と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人材課題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が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表</a:t>
                      </a:r>
                      <a:r>
                        <a:rPr dirty="0" sz="1600" spc="10" b="1">
                          <a:latin typeface="Meiryo UI"/>
                          <a:cs typeface="Meiryo UI"/>
                        </a:rPr>
                        <a:t>裏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一</a:t>
                      </a:r>
                      <a:r>
                        <a:rPr dirty="0" sz="1600" spc="10" b="1">
                          <a:latin typeface="Meiryo UI"/>
                          <a:cs typeface="Meiryo UI"/>
                        </a:rPr>
                        <a:t>体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と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なる</a:t>
                      </a:r>
                      <a:r>
                        <a:rPr dirty="0" sz="1600" spc="10" b="1">
                          <a:latin typeface="Meiryo UI"/>
                          <a:cs typeface="Meiryo UI"/>
                        </a:rPr>
                        <a:t>中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、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人</a:t>
                      </a:r>
                      <a:r>
                        <a:rPr dirty="0" sz="1600" spc="10" b="1">
                          <a:latin typeface="Meiryo UI"/>
                          <a:cs typeface="Meiryo UI"/>
                        </a:rPr>
                        <a:t>事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部</a:t>
                      </a:r>
                      <a:r>
                        <a:rPr dirty="0" sz="1600" spc="10" b="1">
                          <a:latin typeface="Meiryo UI"/>
                          <a:cs typeface="Meiryo UI"/>
                        </a:rPr>
                        <a:t>門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は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経</a:t>
                      </a:r>
                      <a:r>
                        <a:rPr dirty="0" sz="1600" spc="10" b="1">
                          <a:latin typeface="Meiryo UI"/>
                          <a:cs typeface="Meiryo UI"/>
                        </a:rPr>
                        <a:t>営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競争</a:t>
                      </a:r>
                      <a:r>
                        <a:rPr dirty="0" sz="1600" spc="10" b="1">
                          <a:latin typeface="Meiryo UI"/>
                          <a:cs typeface="Meiryo UI"/>
                        </a:rPr>
                        <a:t>力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強化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を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実</a:t>
                      </a:r>
                      <a:r>
                        <a:rPr dirty="0" sz="1600" spc="10" b="1">
                          <a:latin typeface="Meiryo UI"/>
                          <a:cs typeface="Meiryo UI"/>
                        </a:rPr>
                        <a:t>現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する 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能動的な部門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として、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経営の変革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を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リ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ー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ド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す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る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役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割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・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機能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を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備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え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て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い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る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か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？</a:t>
                      </a:r>
                      <a:endParaRPr sz="1600">
                        <a:latin typeface="Meiryo UI"/>
                        <a:cs typeface="Meiryo UI"/>
                      </a:endParaRPr>
                    </a:p>
                    <a:p>
                      <a:pPr marL="409575" marR="400685" indent="-273050">
                        <a:lnSpc>
                          <a:spcPct val="100000"/>
                        </a:lnSpc>
                        <a:spcBef>
                          <a:spcPts val="125"/>
                        </a:spcBef>
                        <a:buChar char="□"/>
                        <a:tabLst>
                          <a:tab pos="408305" algn="l"/>
                        </a:tabLst>
                      </a:pPr>
                      <a:r>
                        <a:rPr dirty="0" sz="1600" spc="-5" b="1">
                          <a:latin typeface="Meiryo UI"/>
                          <a:cs typeface="Meiryo UI"/>
                        </a:rPr>
                        <a:t>人事部門</a:t>
                      </a:r>
                      <a:r>
                        <a:rPr dirty="0" sz="1600" spc="-15" b="1">
                          <a:latin typeface="Meiryo UI"/>
                          <a:cs typeface="Meiryo UI"/>
                        </a:rPr>
                        <a:t>は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、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「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勘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と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経験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」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だ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け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に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頼る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の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で</a:t>
                      </a:r>
                      <a:r>
                        <a:rPr dirty="0" sz="1600" spc="-15" b="1">
                          <a:latin typeface="Meiryo UI"/>
                          <a:cs typeface="Meiryo UI"/>
                        </a:rPr>
                        <a:t>は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な</a:t>
                      </a:r>
                      <a:r>
                        <a:rPr dirty="0" sz="1600" spc="10" b="1">
                          <a:latin typeface="Meiryo UI"/>
                          <a:cs typeface="Meiryo UI"/>
                        </a:rPr>
                        <a:t>く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、テ</a:t>
                      </a:r>
                      <a:r>
                        <a:rPr dirty="0" sz="1600" spc="-15" b="1">
                          <a:latin typeface="Meiryo UI"/>
                          <a:cs typeface="Meiryo UI"/>
                        </a:rPr>
                        <a:t>ク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ノ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ロ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ジ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ー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等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も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活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用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し</a:t>
                      </a:r>
                      <a:r>
                        <a:rPr dirty="0" sz="1600" spc="-15" b="1">
                          <a:latin typeface="Meiryo UI"/>
                          <a:cs typeface="Meiryo UI"/>
                        </a:rPr>
                        <a:t>つ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つ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、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デ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ー</a:t>
                      </a:r>
                      <a:r>
                        <a:rPr dirty="0" sz="1600" spc="10" b="1">
                          <a:latin typeface="Meiryo UI"/>
                          <a:cs typeface="Meiryo UI"/>
                        </a:rPr>
                        <a:t>タ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に 基づく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「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客観性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・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納得性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」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を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持</a:t>
                      </a:r>
                      <a:r>
                        <a:rPr dirty="0" sz="1600" spc="-15" b="1">
                          <a:latin typeface="Meiryo UI"/>
                          <a:cs typeface="Meiryo UI"/>
                        </a:rPr>
                        <a:t>っ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て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、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自社の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人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材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力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・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経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営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力の強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化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に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貢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献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で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き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て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い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る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か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？</a:t>
                      </a:r>
                      <a:endParaRPr sz="1600">
                        <a:latin typeface="Meiryo UI"/>
                        <a:cs typeface="Meiryo UI"/>
                      </a:endParaRPr>
                    </a:p>
                  </a:txBody>
                  <a:tcPr marL="0" marR="0" marB="0" marT="45085">
                    <a:lnL w="9525">
                      <a:solidFill>
                        <a:srgbClr val="B3B3B3"/>
                      </a:solidFill>
                      <a:prstDash val="solid"/>
                    </a:lnL>
                    <a:lnT w="9525">
                      <a:solidFill>
                        <a:srgbClr val="B3B3B3"/>
                      </a:solidFill>
                      <a:prstDash val="solid"/>
                    </a:lnT>
                    <a:lnB w="9525">
                      <a:solidFill>
                        <a:srgbClr val="B3B3B3"/>
                      </a:solidFill>
                      <a:prstDash val="solid"/>
                    </a:lnB>
                  </a:tcPr>
                </a:tc>
              </a:tr>
              <a:tr h="601408">
                <a:tc gridSpan="2">
                  <a:txBody>
                    <a:bodyPr/>
                    <a:lstStyle/>
                    <a:p>
                      <a:pPr marL="950594" marR="1957070" indent="-914400">
                        <a:lnSpc>
                          <a:spcPts val="1960"/>
                        </a:lnSpc>
                        <a:spcBef>
                          <a:spcPts val="515"/>
                        </a:spcBef>
                        <a:tabLst>
                          <a:tab pos="874394" algn="l"/>
                        </a:tabLst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方策⑥	経営トップ自ら、人材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お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よび人材戦略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に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関して積極的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に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発信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し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、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従業員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・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労働市場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・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資本市場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と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の対話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を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実施</a:t>
                      </a:r>
                      <a:endParaRPr sz="1800">
                        <a:latin typeface="Meiryo UI"/>
                        <a:cs typeface="Meiryo UI"/>
                      </a:endParaRPr>
                    </a:p>
                  </a:txBody>
                  <a:tcPr marL="0" marR="0" marB="0" marT="65405">
                    <a:lnL w="9525">
                      <a:solidFill>
                        <a:srgbClr val="B3B3B3"/>
                      </a:solidFill>
                      <a:prstDash val="solid"/>
                    </a:lnL>
                    <a:lnR w="9525">
                      <a:solidFill>
                        <a:srgbClr val="B3B3B3"/>
                      </a:solidFill>
                      <a:prstDash val="solid"/>
                    </a:lnR>
                    <a:lnT w="9525">
                      <a:solidFill>
                        <a:srgbClr val="B3B3B3"/>
                      </a:solidFill>
                      <a:prstDash val="solid"/>
                    </a:lnT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0262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3B3B3"/>
                      </a:solidFill>
                      <a:prstDash val="solid"/>
                    </a:lnL>
                    <a:lnR w="9525">
                      <a:solidFill>
                        <a:srgbClr val="B3B3B3"/>
                      </a:solidFill>
                      <a:prstDash val="solid"/>
                    </a:lnR>
                    <a:lnB w="9525">
                      <a:solidFill>
                        <a:srgbClr val="B3B3B3"/>
                      </a:solidFill>
                      <a:prstDash val="soli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409575" marR="859790" indent="-273050">
                        <a:lnSpc>
                          <a:spcPct val="100000"/>
                        </a:lnSpc>
                        <a:spcBef>
                          <a:spcPts val="360"/>
                        </a:spcBef>
                        <a:buChar char="□"/>
                        <a:tabLst>
                          <a:tab pos="408305" algn="l"/>
                        </a:tabLst>
                      </a:pPr>
                      <a:r>
                        <a:rPr dirty="0" sz="1600" spc="-5" b="1">
                          <a:latin typeface="Meiryo UI"/>
                          <a:cs typeface="Meiryo UI"/>
                        </a:rPr>
                        <a:t>自社の人材投資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を、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単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に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コス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トとして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だけ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で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なく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、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持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続的な企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業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価値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創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造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を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支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える 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中長期の投資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として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明確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に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位置付</a:t>
                      </a:r>
                      <a:r>
                        <a:rPr dirty="0" sz="1600" spc="10" b="1">
                          <a:latin typeface="Meiryo UI"/>
                          <a:cs typeface="Meiryo UI"/>
                        </a:rPr>
                        <a:t>け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、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発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信で</a:t>
                      </a:r>
                      <a:r>
                        <a:rPr dirty="0" sz="1600" spc="10" b="1">
                          <a:latin typeface="Meiryo UI"/>
                          <a:cs typeface="Meiryo UI"/>
                        </a:rPr>
                        <a:t>き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て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い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る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か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？</a:t>
                      </a:r>
                      <a:endParaRPr sz="1600">
                        <a:latin typeface="Meiryo UI"/>
                        <a:cs typeface="Meiryo UI"/>
                      </a:endParaRPr>
                    </a:p>
                    <a:p>
                      <a:pPr marL="407670" marR="374650" indent="-271780">
                        <a:lnSpc>
                          <a:spcPct val="100000"/>
                        </a:lnSpc>
                        <a:spcBef>
                          <a:spcPts val="25"/>
                        </a:spcBef>
                        <a:buChar char="□"/>
                        <a:tabLst>
                          <a:tab pos="408305" algn="l"/>
                        </a:tabLst>
                      </a:pPr>
                      <a:r>
                        <a:rPr dirty="0" sz="1600" spc="-5" b="1">
                          <a:latin typeface="Meiryo UI"/>
                          <a:cs typeface="Meiryo UI"/>
                        </a:rPr>
                        <a:t>企業価値向上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を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実現する人材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・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人材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戦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略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を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明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確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に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し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た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上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で、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人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材関連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の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目標や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KPI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を 設定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し、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社内外の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ス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テー</a:t>
                      </a:r>
                      <a:r>
                        <a:rPr dirty="0" sz="1600" spc="-15" b="1">
                          <a:latin typeface="Meiryo UI"/>
                          <a:cs typeface="Meiryo UI"/>
                        </a:rPr>
                        <a:t>ク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ホ</a:t>
                      </a:r>
                      <a:r>
                        <a:rPr dirty="0" sz="1600" spc="-15" b="1">
                          <a:latin typeface="Meiryo UI"/>
                          <a:cs typeface="Meiryo UI"/>
                        </a:rPr>
                        <a:t>ル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ダ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ー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と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建設的</a:t>
                      </a:r>
                      <a:r>
                        <a:rPr dirty="0" sz="1600" spc="10" b="1">
                          <a:latin typeface="Meiryo UI"/>
                          <a:cs typeface="Meiryo UI"/>
                        </a:rPr>
                        <a:t>な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対話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を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実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施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で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き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て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い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る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か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？</a:t>
                      </a:r>
                      <a:endParaRPr sz="1600">
                        <a:latin typeface="Meiryo UI"/>
                        <a:cs typeface="Meiryo UI"/>
                      </a:endParaRPr>
                    </a:p>
                  </a:txBody>
                  <a:tcPr marL="0" marR="0" marB="0" marT="45720">
                    <a:lnL w="9525">
                      <a:solidFill>
                        <a:srgbClr val="B3B3B3"/>
                      </a:solidFill>
                      <a:prstDash val="solid"/>
                    </a:lnL>
                    <a:lnT w="9525">
                      <a:solidFill>
                        <a:srgbClr val="B3B3B3"/>
                      </a:solidFill>
                      <a:prstDash val="solid"/>
                    </a:lnT>
                    <a:solidFill>
                      <a:srgbClr val="B7DEE8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349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r>
              <a:rPr dirty="0"/>
              <a:t>28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204" y="150019"/>
            <a:ext cx="682561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日本企業</a:t>
            </a:r>
            <a:r>
              <a:rPr dirty="0" sz="2400" spc="-5"/>
              <a:t>・</a:t>
            </a:r>
            <a:r>
              <a:rPr dirty="0" sz="2400"/>
              <a:t>個人を取り巻</a:t>
            </a:r>
            <a:r>
              <a:rPr dirty="0" sz="2400" spc="-5"/>
              <a:t>く</a:t>
            </a:r>
            <a:r>
              <a:rPr dirty="0" sz="2400"/>
              <a:t>社会</a:t>
            </a:r>
            <a:r>
              <a:rPr dirty="0" sz="2400" spc="-5"/>
              <a:t>・</a:t>
            </a:r>
            <a:r>
              <a:rPr dirty="0" sz="2400"/>
              <a:t>経済環境</a:t>
            </a:r>
            <a:r>
              <a:rPr dirty="0" sz="2400" spc="-5"/>
              <a:t>は</a:t>
            </a:r>
            <a:r>
              <a:rPr dirty="0" sz="2400"/>
              <a:t>大き</a:t>
            </a:r>
            <a:r>
              <a:rPr dirty="0" sz="2400" spc="-5"/>
              <a:t>く</a:t>
            </a:r>
            <a:r>
              <a:rPr dirty="0" sz="2400"/>
              <a:t>変化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621030" y="982217"/>
            <a:ext cx="8697595" cy="1470660"/>
          </a:xfrm>
          <a:custGeom>
            <a:avLst/>
            <a:gdLst/>
            <a:ahLst/>
            <a:cxnLst/>
            <a:rect l="l" t="t" r="r" b="b"/>
            <a:pathLst>
              <a:path w="8697595" h="1470660">
                <a:moveTo>
                  <a:pt x="0" y="0"/>
                </a:moveTo>
                <a:lnTo>
                  <a:pt x="8697468" y="0"/>
                </a:lnTo>
                <a:lnTo>
                  <a:pt x="8697468" y="1470660"/>
                </a:lnTo>
                <a:lnTo>
                  <a:pt x="0" y="1470660"/>
                </a:lnTo>
                <a:lnTo>
                  <a:pt x="0" y="0"/>
                </a:lnTo>
                <a:close/>
              </a:path>
            </a:pathLst>
          </a:custGeom>
          <a:ln w="19812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79056" y="1154897"/>
            <a:ext cx="846328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299720" algn="l"/>
              </a:tabLst>
            </a:pPr>
            <a:r>
              <a:rPr dirty="0" sz="1800">
                <a:latin typeface="Meiryo UI"/>
                <a:cs typeface="Meiryo UI"/>
              </a:rPr>
              <a:t>国内市場だ</a:t>
            </a:r>
            <a:r>
              <a:rPr dirty="0" sz="1800" spc="-10">
                <a:latin typeface="Meiryo UI"/>
                <a:cs typeface="Meiryo UI"/>
              </a:rPr>
              <a:t>けで</a:t>
            </a:r>
            <a:r>
              <a:rPr dirty="0" sz="1800" spc="-5">
                <a:latin typeface="Meiryo UI"/>
                <a:cs typeface="Meiryo UI"/>
              </a:rPr>
              <a:t>はな</a:t>
            </a:r>
            <a:r>
              <a:rPr dirty="0" sz="1800" spc="5">
                <a:latin typeface="Meiryo UI"/>
                <a:cs typeface="Meiryo UI"/>
              </a:rPr>
              <a:t>く</a:t>
            </a:r>
            <a:r>
              <a:rPr dirty="0" sz="1800">
                <a:latin typeface="Meiryo UI"/>
                <a:cs typeface="Meiryo UI"/>
              </a:rPr>
              <a:t>、高成長</a:t>
            </a:r>
            <a:r>
              <a:rPr dirty="0" sz="1800" spc="-5">
                <a:latin typeface="Meiryo UI"/>
                <a:cs typeface="Meiryo UI"/>
              </a:rPr>
              <a:t>を</a:t>
            </a:r>
            <a:r>
              <a:rPr dirty="0" sz="1800">
                <a:latin typeface="Meiryo UI"/>
                <a:cs typeface="Meiryo UI"/>
              </a:rPr>
              <a:t>取</a:t>
            </a:r>
            <a:r>
              <a:rPr dirty="0" sz="1800" spc="-5">
                <a:latin typeface="Meiryo UI"/>
                <a:cs typeface="Meiryo UI"/>
              </a:rPr>
              <a:t>り</a:t>
            </a:r>
            <a:r>
              <a:rPr dirty="0" sz="1800">
                <a:latin typeface="Meiryo UI"/>
                <a:cs typeface="Meiryo UI"/>
              </a:rPr>
              <a:t>込</a:t>
            </a:r>
            <a:r>
              <a:rPr dirty="0" sz="1800" spc="-5">
                <a:latin typeface="Meiryo UI"/>
                <a:cs typeface="Meiryo UI"/>
              </a:rPr>
              <a:t>む</a:t>
            </a:r>
            <a:r>
              <a:rPr dirty="0" u="dash" sz="18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世界市場</a:t>
            </a:r>
            <a:r>
              <a:rPr dirty="0" u="dash" sz="18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におけ</a:t>
            </a:r>
            <a:r>
              <a:rPr dirty="0" u="dash" sz="18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る</a:t>
            </a:r>
            <a:r>
              <a:rPr dirty="0" u="dash" sz="18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競争</a:t>
            </a:r>
            <a:r>
              <a:rPr dirty="0" sz="1800">
                <a:latin typeface="Meiryo UI"/>
                <a:cs typeface="Meiryo UI"/>
              </a:rPr>
              <a:t>に移行</a:t>
            </a:r>
            <a:endParaRPr sz="1800">
              <a:latin typeface="Meiryo UI"/>
              <a:cs typeface="Meiryo UI"/>
            </a:endParaRPr>
          </a:p>
          <a:p>
            <a:pPr lvl="1" marL="698500" indent="-382270">
              <a:lnSpc>
                <a:spcPct val="100000"/>
              </a:lnSpc>
              <a:buFont typeface="Meiryo UI"/>
              <a:buChar char="*"/>
              <a:tabLst>
                <a:tab pos="698500" algn="l"/>
                <a:tab pos="699135" algn="l"/>
              </a:tabLst>
            </a:pPr>
            <a:r>
              <a:rPr dirty="0" u="dash" sz="18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多様な顧客</a:t>
            </a:r>
            <a:r>
              <a:rPr dirty="0" u="dash" sz="18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ニー</a:t>
            </a:r>
            <a:r>
              <a:rPr dirty="0" u="dash" sz="18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ズ</a:t>
            </a:r>
            <a:r>
              <a:rPr dirty="0" sz="1800" spc="-5">
                <a:latin typeface="Meiryo UI"/>
                <a:cs typeface="Meiryo UI"/>
              </a:rPr>
              <a:t>を</a:t>
            </a:r>
            <a:r>
              <a:rPr dirty="0" sz="1800">
                <a:latin typeface="Meiryo UI"/>
                <a:cs typeface="Meiryo UI"/>
              </a:rPr>
              <a:t>捉え</a:t>
            </a:r>
            <a:r>
              <a:rPr dirty="0" sz="1800" spc="-5">
                <a:latin typeface="Meiryo UI"/>
                <a:cs typeface="Meiryo UI"/>
              </a:rPr>
              <a:t>る</a:t>
            </a:r>
            <a:r>
              <a:rPr dirty="0" sz="1800">
                <a:latin typeface="Meiryo UI"/>
                <a:cs typeface="Meiryo UI"/>
              </a:rPr>
              <a:t>必要</a:t>
            </a:r>
            <a:r>
              <a:rPr dirty="0" sz="1800" spc="-35">
                <a:latin typeface="Meiryo UI"/>
                <a:cs typeface="Meiryo UI"/>
              </a:rPr>
              <a:t> </a:t>
            </a:r>
            <a:r>
              <a:rPr dirty="0" sz="1800">
                <a:latin typeface="Meiryo UI"/>
                <a:cs typeface="Meiryo UI"/>
              </a:rPr>
              <a:t>/</a:t>
            </a:r>
            <a:r>
              <a:rPr dirty="0" sz="1800" spc="-50">
                <a:latin typeface="Meiryo UI"/>
                <a:cs typeface="Meiryo UI"/>
              </a:rPr>
              <a:t> </a:t>
            </a:r>
            <a:r>
              <a:rPr dirty="0" sz="1800">
                <a:latin typeface="Meiryo UI"/>
                <a:cs typeface="Meiryo UI"/>
              </a:rPr>
              <a:t>ク</a:t>
            </a:r>
            <a:r>
              <a:rPr dirty="0" sz="1800" spc="-5">
                <a:latin typeface="Meiryo UI"/>
                <a:cs typeface="Meiryo UI"/>
              </a:rPr>
              <a:t>ロ</a:t>
            </a:r>
            <a:r>
              <a:rPr dirty="0" sz="1800">
                <a:latin typeface="Meiryo UI"/>
                <a:cs typeface="Meiryo UI"/>
              </a:rPr>
              <a:t>ス</a:t>
            </a:r>
            <a:r>
              <a:rPr dirty="0" sz="1800" spc="-10">
                <a:latin typeface="Meiryo UI"/>
                <a:cs typeface="Meiryo UI"/>
              </a:rPr>
              <a:t>ボーダーでの</a:t>
            </a:r>
            <a:r>
              <a:rPr dirty="0" u="dash" sz="18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人材戦略（育</a:t>
            </a:r>
            <a:r>
              <a:rPr dirty="0" u="dash" sz="1800" spc="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成</a:t>
            </a:r>
            <a:r>
              <a:rPr dirty="0" u="dash" sz="18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・</a:t>
            </a:r>
            <a:r>
              <a:rPr dirty="0" u="dash" sz="18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発掘</a:t>
            </a:r>
            <a:r>
              <a:rPr dirty="0" u="dash" sz="18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・</a:t>
            </a:r>
            <a:r>
              <a:rPr dirty="0" u="dash" sz="18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獲得）</a:t>
            </a:r>
            <a:endParaRPr sz="1800">
              <a:latin typeface="Meiryo UI"/>
              <a:cs typeface="Meiryo U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"/>
              <a:tabLst>
                <a:tab pos="299720" algn="l"/>
              </a:tabLst>
            </a:pPr>
            <a:r>
              <a:rPr dirty="0" u="dash" sz="18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グ</a:t>
            </a:r>
            <a:r>
              <a:rPr dirty="0" u="dash" sz="18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ロー</a:t>
            </a:r>
            <a:r>
              <a:rPr dirty="0" u="dash" sz="18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バル</a:t>
            </a:r>
            <a:r>
              <a:rPr dirty="0" u="dash" sz="18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な組織ガ</a:t>
            </a:r>
            <a:r>
              <a:rPr dirty="0" u="dash" sz="18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バナ</a:t>
            </a:r>
            <a:r>
              <a:rPr dirty="0" u="dash" sz="18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ンス</a:t>
            </a:r>
            <a:r>
              <a:rPr dirty="0" u="dash" sz="18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の構築</a:t>
            </a:r>
            <a:r>
              <a:rPr dirty="0" u="dash" sz="18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 </a:t>
            </a:r>
            <a:r>
              <a:rPr dirty="0" u="dash" sz="18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/</a:t>
            </a:r>
            <a:r>
              <a:rPr dirty="0" u="dash" sz="18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 </a:t>
            </a:r>
            <a:r>
              <a:rPr dirty="0" u="dash" sz="18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多様性</a:t>
            </a:r>
            <a:r>
              <a:rPr dirty="0" u="dash" sz="18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を</a:t>
            </a:r>
            <a:r>
              <a:rPr dirty="0" u="dash" sz="18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通じ</a:t>
            </a:r>
            <a:r>
              <a:rPr dirty="0" u="dash" sz="18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た</a:t>
            </a:r>
            <a:r>
              <a:rPr dirty="0" u="dash" sz="18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経営競争力強化</a:t>
            </a:r>
            <a:endParaRPr sz="1800">
              <a:latin typeface="Meiryo UI"/>
              <a:cs typeface="Meiryo UI"/>
            </a:endParaRPr>
          </a:p>
          <a:p>
            <a:pPr lvl="1" marL="698500" indent="-382270">
              <a:lnSpc>
                <a:spcPct val="100000"/>
              </a:lnSpc>
              <a:buFont typeface="Meiryo UI"/>
              <a:buChar char="*"/>
              <a:tabLst>
                <a:tab pos="698500" algn="l"/>
                <a:tab pos="699135" algn="l"/>
              </a:tabLst>
            </a:pPr>
            <a:r>
              <a:rPr dirty="0" u="dash" sz="18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統</a:t>
            </a:r>
            <a:r>
              <a:rPr dirty="0" u="dash" sz="18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合と</a:t>
            </a:r>
            <a:r>
              <a:rPr dirty="0" u="dash" sz="18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分化</a:t>
            </a:r>
            <a:r>
              <a:rPr dirty="0" u="dash" sz="18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の</a:t>
            </a:r>
            <a:r>
              <a:rPr dirty="0" u="dash" sz="18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バラ</a:t>
            </a:r>
            <a:r>
              <a:rPr dirty="0" u="dash" sz="18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ンス</a:t>
            </a:r>
            <a:r>
              <a:rPr dirty="0" sz="1800" spc="-5">
                <a:latin typeface="Meiryo UI"/>
                <a:cs typeface="Meiryo UI"/>
              </a:rPr>
              <a:t>や</a:t>
            </a:r>
            <a:r>
              <a:rPr dirty="0" u="dash" sz="18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個人</a:t>
            </a:r>
            <a:r>
              <a:rPr dirty="0" u="dash" sz="18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の</a:t>
            </a:r>
            <a:r>
              <a:rPr dirty="0" u="dash" sz="18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活躍で</a:t>
            </a:r>
            <a:r>
              <a:rPr dirty="0" u="dash" sz="18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きる</a:t>
            </a:r>
            <a:r>
              <a:rPr dirty="0" u="dash" sz="18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環境整</a:t>
            </a:r>
            <a:r>
              <a:rPr dirty="0" u="dash" sz="18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備</a:t>
            </a:r>
            <a:r>
              <a:rPr dirty="0" sz="1800" spc="-10">
                <a:latin typeface="Meiryo UI"/>
                <a:cs typeface="Meiryo UI"/>
              </a:rPr>
              <a:t>が</a:t>
            </a:r>
            <a:r>
              <a:rPr dirty="0" sz="1800">
                <a:latin typeface="Meiryo UI"/>
                <a:cs typeface="Meiryo UI"/>
              </a:rPr>
              <a:t>経営課題に</a:t>
            </a:r>
            <a:endParaRPr sz="1800">
              <a:latin typeface="Meiryo UI"/>
              <a:cs typeface="Meiryo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1168" y="780287"/>
            <a:ext cx="1539240" cy="401320"/>
          </a:xfrm>
          <a:prstGeom prst="rect">
            <a:avLst/>
          </a:prstGeom>
          <a:solidFill>
            <a:srgbClr val="B7DEE8"/>
          </a:solidFill>
        </p:spPr>
        <p:txBody>
          <a:bodyPr wrap="square" lIns="0" tIns="46355" rIns="0" bIns="0" rtlCol="0" vert="horz">
            <a:spAutoFit/>
          </a:bodyPr>
          <a:lstStyle/>
          <a:p>
            <a:pPr marL="97155">
              <a:lnSpc>
                <a:spcPct val="100000"/>
              </a:lnSpc>
              <a:spcBef>
                <a:spcPts val="365"/>
              </a:spcBef>
            </a:pPr>
            <a:r>
              <a:rPr dirty="0" sz="2000" spc="-10" b="1">
                <a:latin typeface="Meiryo UI"/>
                <a:cs typeface="Meiryo UI"/>
              </a:rPr>
              <a:t>グ</a:t>
            </a:r>
            <a:r>
              <a:rPr dirty="0" sz="2000" b="1">
                <a:latin typeface="Meiryo UI"/>
                <a:cs typeface="Meiryo UI"/>
              </a:rPr>
              <a:t>ロ</a:t>
            </a:r>
            <a:r>
              <a:rPr dirty="0" sz="2000" spc="-5" b="1">
                <a:latin typeface="Meiryo UI"/>
                <a:cs typeface="Meiryo UI"/>
              </a:rPr>
              <a:t>ーバ</a:t>
            </a:r>
            <a:r>
              <a:rPr dirty="0" sz="2000" b="1">
                <a:latin typeface="Meiryo UI"/>
                <a:cs typeface="Meiryo UI"/>
              </a:rPr>
              <a:t>ル化</a:t>
            </a:r>
            <a:endParaRPr sz="2000">
              <a:latin typeface="Meiryo UI"/>
              <a:cs typeface="Meiryo U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76833" y="2853689"/>
            <a:ext cx="8697595" cy="1800225"/>
          </a:xfrm>
          <a:custGeom>
            <a:avLst/>
            <a:gdLst/>
            <a:ahLst/>
            <a:cxnLst/>
            <a:rect l="l" t="t" r="r" b="b"/>
            <a:pathLst>
              <a:path w="8697595" h="1800225">
                <a:moveTo>
                  <a:pt x="0" y="0"/>
                </a:moveTo>
                <a:lnTo>
                  <a:pt x="8697468" y="0"/>
                </a:lnTo>
                <a:lnTo>
                  <a:pt x="8697468" y="1799844"/>
                </a:lnTo>
                <a:lnTo>
                  <a:pt x="0" y="1799844"/>
                </a:lnTo>
                <a:lnTo>
                  <a:pt x="0" y="0"/>
                </a:lnTo>
                <a:close/>
              </a:path>
            </a:pathLst>
          </a:custGeom>
          <a:ln w="19812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34734" y="2902137"/>
            <a:ext cx="8332470" cy="162560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700"/>
              </a:spcBef>
              <a:buFont typeface="Wingdings"/>
              <a:buChar char=""/>
              <a:tabLst>
                <a:tab pos="299720" algn="l"/>
                <a:tab pos="4942840" algn="l"/>
                <a:tab pos="5323205" algn="l"/>
              </a:tabLst>
            </a:pPr>
            <a:r>
              <a:rPr dirty="0" sz="1800">
                <a:latin typeface="Meiryo UI"/>
                <a:cs typeface="Meiryo UI"/>
              </a:rPr>
              <a:t>強み</a:t>
            </a:r>
            <a:r>
              <a:rPr dirty="0" sz="1800" spc="-10">
                <a:latin typeface="Meiryo UI"/>
                <a:cs typeface="Meiryo UI"/>
              </a:rPr>
              <a:t>であっ</a:t>
            </a:r>
            <a:r>
              <a:rPr dirty="0" sz="1800" spc="5">
                <a:latin typeface="Meiryo UI"/>
                <a:cs typeface="Meiryo UI"/>
              </a:rPr>
              <a:t>た</a:t>
            </a:r>
            <a:r>
              <a:rPr dirty="0" u="dash" sz="18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”す</a:t>
            </a:r>
            <a:r>
              <a:rPr dirty="0" u="dash" sz="18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り合わ</a:t>
            </a:r>
            <a:r>
              <a:rPr dirty="0" u="dash" sz="18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せ</a:t>
            </a:r>
            <a:r>
              <a:rPr dirty="0" u="dash" sz="18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”</a:t>
            </a:r>
            <a:r>
              <a:rPr dirty="0" u="dash" sz="18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に</a:t>
            </a:r>
            <a:r>
              <a:rPr dirty="0" u="dash" sz="18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よ</a:t>
            </a:r>
            <a:r>
              <a:rPr dirty="0" u="dash" sz="18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る</a:t>
            </a:r>
            <a:r>
              <a:rPr dirty="0" u="dash" sz="18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競争優位</a:t>
            </a:r>
            <a:r>
              <a:rPr dirty="0" u="dash" sz="18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が</a:t>
            </a:r>
            <a:r>
              <a:rPr dirty="0" u="dash" sz="18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減退</a:t>
            </a:r>
            <a:r>
              <a:rPr dirty="0" sz="1800" b="1">
                <a:latin typeface="Meiryo UI"/>
                <a:cs typeface="Meiryo UI"/>
              </a:rPr>
              <a:t>	</a:t>
            </a:r>
            <a:r>
              <a:rPr dirty="0" sz="1800" spc="1095">
                <a:latin typeface="Meiryo UI"/>
                <a:cs typeface="Meiryo UI"/>
              </a:rPr>
              <a:t>→	</a:t>
            </a:r>
            <a:r>
              <a:rPr dirty="0" u="dash" sz="18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“winner</a:t>
            </a:r>
            <a:r>
              <a:rPr dirty="0" u="dash" sz="1800" spc="-4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 </a:t>
            </a:r>
            <a:r>
              <a:rPr dirty="0" u="dash" sz="18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takes</a:t>
            </a:r>
            <a:r>
              <a:rPr dirty="0" u="dash" sz="1800" spc="-4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 </a:t>
            </a:r>
            <a:r>
              <a:rPr dirty="0" u="dash" sz="18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all”</a:t>
            </a:r>
            <a:r>
              <a:rPr dirty="0" sz="1800" spc="-10">
                <a:latin typeface="Meiryo UI"/>
                <a:cs typeface="Meiryo UI"/>
              </a:rPr>
              <a:t>の</a:t>
            </a:r>
            <a:r>
              <a:rPr dirty="0" sz="1800">
                <a:latin typeface="Meiryo UI"/>
                <a:cs typeface="Meiryo UI"/>
              </a:rPr>
              <a:t>経済へ</a:t>
            </a:r>
            <a:endParaRPr sz="1800">
              <a:latin typeface="Meiryo UI"/>
              <a:cs typeface="Meiryo UI"/>
            </a:endParaRPr>
          </a:p>
          <a:p>
            <a:pPr marL="299085" indent="-287020">
              <a:lnSpc>
                <a:spcPct val="100000"/>
              </a:lnSpc>
              <a:spcBef>
                <a:spcPts val="600"/>
              </a:spcBef>
              <a:buFont typeface="Wingdings"/>
              <a:buChar char=""/>
              <a:tabLst>
                <a:tab pos="299720" algn="l"/>
              </a:tabLst>
            </a:pPr>
            <a:r>
              <a:rPr dirty="0" u="dash" sz="18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ﾃﾞｼﾞﾀﾙ</a:t>
            </a:r>
            <a:r>
              <a:rPr dirty="0" u="dash" sz="18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・</a:t>
            </a:r>
            <a:r>
              <a:rPr dirty="0" u="dash" sz="18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ﾄﾗﾝﾌｫｰﾒｰｼｮﾝ</a:t>
            </a:r>
            <a:r>
              <a:rPr dirty="0" sz="1800" spc="-5">
                <a:latin typeface="Meiryo UI"/>
                <a:cs typeface="Meiryo UI"/>
              </a:rPr>
              <a:t>や</a:t>
            </a:r>
            <a:r>
              <a:rPr dirty="0" u="dash" sz="18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サ</a:t>
            </a:r>
            <a:r>
              <a:rPr dirty="0" u="dash" sz="18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ー</a:t>
            </a:r>
            <a:r>
              <a:rPr dirty="0" u="dash" sz="18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ビ</a:t>
            </a:r>
            <a:r>
              <a:rPr dirty="0" u="dash" sz="18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ス</a:t>
            </a:r>
            <a:r>
              <a:rPr dirty="0" u="dash" sz="18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化</a:t>
            </a:r>
            <a:r>
              <a:rPr dirty="0" sz="1800" spc="-10">
                <a:latin typeface="Meiryo UI"/>
                <a:cs typeface="Meiryo UI"/>
              </a:rPr>
              <a:t>が</a:t>
            </a:r>
            <a:r>
              <a:rPr dirty="0" sz="1800" spc="-5">
                <a:latin typeface="Meiryo UI"/>
                <a:cs typeface="Meiryo UI"/>
              </a:rPr>
              <a:t>進</a:t>
            </a:r>
            <a:r>
              <a:rPr dirty="0" sz="1800">
                <a:latin typeface="Meiryo UI"/>
                <a:cs typeface="Meiryo UI"/>
              </a:rPr>
              <a:t>展</a:t>
            </a:r>
            <a:r>
              <a:rPr dirty="0" sz="1800" spc="-5">
                <a:latin typeface="Meiryo UI"/>
                <a:cs typeface="Meiryo UI"/>
              </a:rPr>
              <a:t>し</a:t>
            </a:r>
            <a:r>
              <a:rPr dirty="0" sz="1800">
                <a:latin typeface="Meiryo UI"/>
                <a:cs typeface="Meiryo UI"/>
              </a:rPr>
              <a:t>て</a:t>
            </a:r>
            <a:r>
              <a:rPr dirty="0" sz="1800" spc="-10">
                <a:latin typeface="Meiryo UI"/>
                <a:cs typeface="Meiryo UI"/>
              </a:rPr>
              <a:t>い</a:t>
            </a:r>
            <a:r>
              <a:rPr dirty="0" sz="1800">
                <a:latin typeface="Meiryo UI"/>
                <a:cs typeface="Meiryo UI"/>
              </a:rPr>
              <a:t>く中</a:t>
            </a:r>
            <a:r>
              <a:rPr dirty="0" sz="1800" spc="-10">
                <a:latin typeface="Meiryo UI"/>
                <a:cs typeface="Meiryo UI"/>
              </a:rPr>
              <a:t>で</a:t>
            </a:r>
            <a:r>
              <a:rPr dirty="0" sz="1800" spc="5">
                <a:latin typeface="Meiryo UI"/>
                <a:cs typeface="Meiryo UI"/>
              </a:rPr>
              <a:t>、</a:t>
            </a:r>
            <a:r>
              <a:rPr dirty="0" u="dash" sz="18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既存事業</a:t>
            </a:r>
            <a:r>
              <a:rPr dirty="0" u="dash" sz="18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の</a:t>
            </a:r>
            <a:r>
              <a:rPr dirty="0" u="dash" sz="18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陳腐化</a:t>
            </a:r>
            <a:r>
              <a:rPr dirty="0" u="dash" sz="18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が</a:t>
            </a:r>
            <a:r>
              <a:rPr dirty="0" u="dash" sz="18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加速</a:t>
            </a:r>
            <a:endParaRPr sz="1800">
              <a:latin typeface="Meiryo UI"/>
              <a:cs typeface="Meiryo UI"/>
            </a:endParaRPr>
          </a:p>
          <a:p>
            <a:pPr marL="699770" marR="1454150" indent="-382905">
              <a:lnSpc>
                <a:spcPct val="100000"/>
              </a:lnSpc>
              <a:tabLst>
                <a:tab pos="698500" algn="l"/>
              </a:tabLst>
            </a:pPr>
            <a:r>
              <a:rPr dirty="0" sz="1800" spc="680">
                <a:latin typeface="Meiryo UI"/>
                <a:cs typeface="Meiryo UI"/>
              </a:rPr>
              <a:t>*</a:t>
            </a:r>
            <a:r>
              <a:rPr dirty="0" sz="1800" spc="680">
                <a:latin typeface="Meiryo UI"/>
                <a:cs typeface="Meiryo UI"/>
              </a:rPr>
              <a:t>	</a:t>
            </a:r>
            <a:r>
              <a:rPr dirty="0" u="dash" sz="1800" spc="68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不確実な経済</a:t>
            </a:r>
            <a:r>
              <a:rPr dirty="0" u="dash" sz="18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・</a:t>
            </a:r>
            <a:r>
              <a:rPr dirty="0" u="dash" sz="18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社会情勢（変革</a:t>
            </a:r>
            <a:r>
              <a:rPr dirty="0" u="dash" sz="18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の</a:t>
            </a:r>
            <a:r>
              <a:rPr dirty="0" u="dash" sz="18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時代</a:t>
            </a:r>
            <a:r>
              <a:rPr dirty="0" u="dash" sz="18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）</a:t>
            </a:r>
            <a:r>
              <a:rPr dirty="0" sz="1800" spc="-10">
                <a:latin typeface="Meiryo UI"/>
                <a:cs typeface="Meiryo UI"/>
              </a:rPr>
              <a:t>で</a:t>
            </a:r>
            <a:r>
              <a:rPr dirty="0" sz="1800" spc="-5">
                <a:latin typeface="Meiryo UI"/>
                <a:cs typeface="Meiryo UI"/>
              </a:rPr>
              <a:t>も</a:t>
            </a:r>
            <a:r>
              <a:rPr dirty="0" sz="1800">
                <a:latin typeface="Meiryo UI"/>
                <a:cs typeface="Meiryo UI"/>
              </a:rPr>
              <a:t>競争力</a:t>
            </a:r>
            <a:r>
              <a:rPr dirty="0" sz="1800" spc="-5">
                <a:latin typeface="Meiryo UI"/>
                <a:cs typeface="Meiryo UI"/>
              </a:rPr>
              <a:t>を</a:t>
            </a:r>
            <a:r>
              <a:rPr dirty="0" sz="1800">
                <a:latin typeface="Meiryo UI"/>
                <a:cs typeface="Meiryo UI"/>
              </a:rPr>
              <a:t>発揮</a:t>
            </a:r>
            <a:r>
              <a:rPr dirty="0" sz="1800" spc="-5">
                <a:latin typeface="Meiryo UI"/>
                <a:cs typeface="Meiryo UI"/>
              </a:rPr>
              <a:t>でき</a:t>
            </a:r>
            <a:r>
              <a:rPr dirty="0" sz="1800">
                <a:latin typeface="Meiryo UI"/>
                <a:cs typeface="Meiryo UI"/>
              </a:rPr>
              <a:t>る </a:t>
            </a:r>
            <a:r>
              <a:rPr dirty="0" u="dash" sz="18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柔軟</a:t>
            </a:r>
            <a:r>
              <a:rPr dirty="0" u="dash" sz="18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か</a:t>
            </a:r>
            <a:r>
              <a:rPr dirty="0" u="dash" sz="18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つス</a:t>
            </a:r>
            <a:r>
              <a:rPr dirty="0" u="dash" sz="18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ピーデ</a:t>
            </a:r>
            <a:r>
              <a:rPr dirty="0" u="dash" sz="18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ィ</a:t>
            </a:r>
            <a:r>
              <a:rPr dirty="0" u="dash" sz="18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な</a:t>
            </a:r>
            <a:r>
              <a:rPr dirty="0" u="dash" sz="18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ビ</a:t>
            </a:r>
            <a:r>
              <a:rPr dirty="0" u="dash" sz="18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ジネ</a:t>
            </a:r>
            <a:r>
              <a:rPr dirty="0" u="dash" sz="18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ス</a:t>
            </a:r>
            <a:r>
              <a:rPr dirty="0" u="dash" sz="18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を</a:t>
            </a:r>
            <a:r>
              <a:rPr dirty="0" u="dash" sz="18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実施で</a:t>
            </a:r>
            <a:r>
              <a:rPr dirty="0" u="dash" sz="18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きる</a:t>
            </a:r>
            <a:r>
              <a:rPr dirty="0" u="dash" sz="18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体</a:t>
            </a:r>
            <a:r>
              <a:rPr dirty="0" u="dash" sz="1800" spc="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制</a:t>
            </a:r>
            <a:r>
              <a:rPr dirty="0" sz="1800" spc="-10">
                <a:latin typeface="Meiryo UI"/>
                <a:cs typeface="Meiryo UI"/>
              </a:rPr>
              <a:t>が</a:t>
            </a:r>
            <a:r>
              <a:rPr dirty="0" sz="1800" spc="10">
                <a:latin typeface="Meiryo UI"/>
                <a:cs typeface="Meiryo UI"/>
              </a:rPr>
              <a:t>求</a:t>
            </a:r>
            <a:r>
              <a:rPr dirty="0" sz="1800" spc="-10">
                <a:latin typeface="Meiryo UI"/>
                <a:cs typeface="Meiryo UI"/>
              </a:rPr>
              <a:t>め</a:t>
            </a:r>
            <a:r>
              <a:rPr dirty="0" sz="1800">
                <a:latin typeface="Meiryo UI"/>
                <a:cs typeface="Meiryo UI"/>
              </a:rPr>
              <a:t>ら</a:t>
            </a:r>
            <a:r>
              <a:rPr dirty="0" sz="1800" spc="10">
                <a:latin typeface="Meiryo UI"/>
                <a:cs typeface="Meiryo UI"/>
              </a:rPr>
              <a:t>れ</a:t>
            </a:r>
            <a:r>
              <a:rPr dirty="0" sz="1800">
                <a:latin typeface="Meiryo UI"/>
                <a:cs typeface="Meiryo UI"/>
              </a:rPr>
              <a:t>る</a:t>
            </a:r>
            <a:endParaRPr sz="1800">
              <a:latin typeface="Meiryo UI"/>
              <a:cs typeface="Meiryo UI"/>
            </a:endParaRPr>
          </a:p>
          <a:p>
            <a:pPr marL="299085" indent="-287020">
              <a:lnSpc>
                <a:spcPct val="100000"/>
              </a:lnSpc>
              <a:spcBef>
                <a:spcPts val="600"/>
              </a:spcBef>
              <a:buFont typeface="Wingdings"/>
              <a:buChar char=""/>
              <a:tabLst>
                <a:tab pos="299720" algn="l"/>
              </a:tabLst>
            </a:pPr>
            <a:r>
              <a:rPr dirty="0" sz="1800">
                <a:latin typeface="Meiryo UI"/>
                <a:cs typeface="Meiryo UI"/>
              </a:rPr>
              <a:t>ＡＩ</a:t>
            </a:r>
            <a:r>
              <a:rPr dirty="0" sz="1800" spc="-5">
                <a:latin typeface="Meiryo UI"/>
                <a:cs typeface="Meiryo UI"/>
              </a:rPr>
              <a:t>やロ</a:t>
            </a:r>
            <a:r>
              <a:rPr dirty="0" sz="1800" spc="-10">
                <a:latin typeface="Meiryo UI"/>
                <a:cs typeface="Meiryo UI"/>
              </a:rPr>
              <a:t>ボ</a:t>
            </a:r>
            <a:r>
              <a:rPr dirty="0" sz="1800">
                <a:latin typeface="Meiryo UI"/>
                <a:cs typeface="Meiryo UI"/>
              </a:rPr>
              <a:t>ティクスに</a:t>
            </a:r>
            <a:r>
              <a:rPr dirty="0" sz="1800" spc="-5">
                <a:latin typeface="Meiryo UI"/>
                <a:cs typeface="Meiryo UI"/>
              </a:rPr>
              <a:t>より</a:t>
            </a:r>
            <a:r>
              <a:rPr dirty="0" u="dash" sz="18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業務内容や求められ</a:t>
            </a:r>
            <a:r>
              <a:rPr dirty="0" u="dash" sz="18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るス</a:t>
            </a:r>
            <a:r>
              <a:rPr dirty="0" u="dash" sz="18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キ</a:t>
            </a:r>
            <a:r>
              <a:rPr dirty="0" u="dash" sz="18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ルは非連続的</a:t>
            </a:r>
            <a:r>
              <a:rPr dirty="0" u="dash" sz="18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に</a:t>
            </a:r>
            <a:r>
              <a:rPr dirty="0" u="dash" sz="18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変化</a:t>
            </a:r>
            <a:endParaRPr sz="1800">
              <a:latin typeface="Meiryo UI"/>
              <a:cs typeface="Meiryo U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1168" y="2558795"/>
            <a:ext cx="1286510" cy="399415"/>
          </a:xfrm>
          <a:prstGeom prst="rect">
            <a:avLst/>
          </a:prstGeom>
          <a:solidFill>
            <a:srgbClr val="FCD5B5"/>
          </a:solidFill>
        </p:spPr>
        <p:txBody>
          <a:bodyPr wrap="square" lIns="0" tIns="45085" rIns="0" bIns="0" rtlCol="0" vert="horz">
            <a:spAutoFit/>
          </a:bodyPr>
          <a:lstStyle/>
          <a:p>
            <a:pPr marL="93980">
              <a:lnSpc>
                <a:spcPct val="100000"/>
              </a:lnSpc>
              <a:spcBef>
                <a:spcPts val="355"/>
              </a:spcBef>
            </a:pPr>
            <a:r>
              <a:rPr dirty="0" sz="2000" spc="-5" b="1">
                <a:latin typeface="Meiryo UI"/>
                <a:cs typeface="Meiryo UI"/>
              </a:rPr>
              <a:t>デ</a:t>
            </a:r>
            <a:r>
              <a:rPr dirty="0" sz="2000" b="1">
                <a:latin typeface="Meiryo UI"/>
                <a:cs typeface="Meiryo UI"/>
              </a:rPr>
              <a:t>ジタル化</a:t>
            </a:r>
            <a:endParaRPr sz="2000">
              <a:latin typeface="Meiryo UI"/>
              <a:cs typeface="Meiryo U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76833" y="5101590"/>
            <a:ext cx="8697595" cy="1496695"/>
          </a:xfrm>
          <a:custGeom>
            <a:avLst/>
            <a:gdLst/>
            <a:ahLst/>
            <a:cxnLst/>
            <a:rect l="l" t="t" r="r" b="b"/>
            <a:pathLst>
              <a:path w="8697595" h="1496695">
                <a:moveTo>
                  <a:pt x="0" y="0"/>
                </a:moveTo>
                <a:lnTo>
                  <a:pt x="8697468" y="0"/>
                </a:lnTo>
                <a:lnTo>
                  <a:pt x="8697468" y="1496568"/>
                </a:lnTo>
                <a:lnTo>
                  <a:pt x="0" y="1496568"/>
                </a:lnTo>
                <a:lnTo>
                  <a:pt x="0" y="0"/>
                </a:lnTo>
                <a:close/>
              </a:path>
            </a:pathLst>
          </a:custGeom>
          <a:ln w="19812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34734" y="5287531"/>
            <a:ext cx="792353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299720" algn="l"/>
              </a:tabLst>
            </a:pPr>
            <a:r>
              <a:rPr dirty="0" sz="1800">
                <a:latin typeface="Meiryo UI"/>
                <a:cs typeface="Meiryo UI"/>
              </a:rPr>
              <a:t>人口構造</a:t>
            </a:r>
            <a:r>
              <a:rPr dirty="0" sz="1800" spc="-5">
                <a:latin typeface="Meiryo UI"/>
                <a:cs typeface="Meiryo UI"/>
              </a:rPr>
              <a:t>の</a:t>
            </a:r>
            <a:r>
              <a:rPr dirty="0" sz="1800">
                <a:latin typeface="Meiryo UI"/>
                <a:cs typeface="Meiryo UI"/>
              </a:rPr>
              <a:t>成熟化</a:t>
            </a:r>
            <a:r>
              <a:rPr dirty="0" sz="1800" spc="-5">
                <a:latin typeface="Meiryo UI"/>
                <a:cs typeface="Meiryo UI"/>
              </a:rPr>
              <a:t>で</a:t>
            </a:r>
            <a:r>
              <a:rPr dirty="0" sz="1800">
                <a:latin typeface="Meiryo UI"/>
                <a:cs typeface="Meiryo UI"/>
              </a:rPr>
              <a:t>、</a:t>
            </a:r>
            <a:r>
              <a:rPr dirty="0" u="dash" sz="18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若年人口</a:t>
            </a:r>
            <a:r>
              <a:rPr dirty="0" u="dash" sz="18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が</a:t>
            </a:r>
            <a:r>
              <a:rPr dirty="0" u="dash" sz="18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減少し、</a:t>
            </a:r>
            <a:r>
              <a:rPr dirty="0" u="dash" sz="18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シニ</a:t>
            </a:r>
            <a:r>
              <a:rPr dirty="0" u="dash" sz="18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ア人口</a:t>
            </a:r>
            <a:r>
              <a:rPr dirty="0" u="dash" sz="18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が</a:t>
            </a:r>
            <a:r>
              <a:rPr dirty="0" u="dash" sz="18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増加</a:t>
            </a:r>
            <a:endParaRPr sz="1800">
              <a:latin typeface="Meiryo UI"/>
              <a:cs typeface="Meiryo U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"/>
              <a:tabLst>
                <a:tab pos="299720" algn="l"/>
              </a:tabLst>
            </a:pPr>
            <a:r>
              <a:rPr dirty="0" sz="1800">
                <a:latin typeface="Meiryo UI"/>
                <a:cs typeface="Meiryo UI"/>
              </a:rPr>
              <a:t>平均寿命</a:t>
            </a:r>
            <a:r>
              <a:rPr dirty="0" sz="1800" spc="-5">
                <a:latin typeface="Meiryo UI"/>
                <a:cs typeface="Meiryo UI"/>
              </a:rPr>
              <a:t>が</a:t>
            </a:r>
            <a:r>
              <a:rPr dirty="0" sz="1800">
                <a:latin typeface="Meiryo UI"/>
                <a:cs typeface="Meiryo UI"/>
              </a:rPr>
              <a:t>延び、「人生</a:t>
            </a:r>
            <a:r>
              <a:rPr dirty="0" sz="1800" spc="-5">
                <a:latin typeface="Meiryo UI"/>
                <a:cs typeface="Meiryo UI"/>
              </a:rPr>
              <a:t>100</a:t>
            </a:r>
            <a:r>
              <a:rPr dirty="0" sz="1800">
                <a:latin typeface="Meiryo UI"/>
                <a:cs typeface="Meiryo UI"/>
              </a:rPr>
              <a:t>年時代」</a:t>
            </a:r>
            <a:r>
              <a:rPr dirty="0" sz="1800" spc="-5">
                <a:latin typeface="Meiryo UI"/>
                <a:cs typeface="Meiryo UI"/>
              </a:rPr>
              <a:t>の</a:t>
            </a:r>
            <a:r>
              <a:rPr dirty="0" sz="1800">
                <a:latin typeface="Meiryo UI"/>
                <a:cs typeface="Meiryo UI"/>
              </a:rPr>
              <a:t>到来に</a:t>
            </a:r>
            <a:r>
              <a:rPr dirty="0" sz="1800" spc="-5">
                <a:latin typeface="Meiryo UI"/>
                <a:cs typeface="Meiryo UI"/>
              </a:rPr>
              <a:t>より</a:t>
            </a:r>
            <a:r>
              <a:rPr dirty="0" sz="1800">
                <a:latin typeface="Meiryo UI"/>
                <a:cs typeface="Meiryo UI"/>
              </a:rPr>
              <a:t>、</a:t>
            </a:r>
            <a:r>
              <a:rPr dirty="0" u="dash" sz="18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社会で活躍</a:t>
            </a:r>
            <a:r>
              <a:rPr dirty="0" u="dash" sz="18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す</a:t>
            </a:r>
            <a:r>
              <a:rPr dirty="0" u="dash" sz="18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る</a:t>
            </a:r>
            <a:r>
              <a:rPr dirty="0" u="dash" sz="18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期間</a:t>
            </a:r>
            <a:r>
              <a:rPr dirty="0" u="dash" sz="18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が</a:t>
            </a:r>
            <a:r>
              <a:rPr dirty="0" u="dash" sz="18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長期化</a:t>
            </a:r>
            <a:endParaRPr sz="1800">
              <a:latin typeface="Meiryo UI"/>
              <a:cs typeface="Meiryo UI"/>
            </a:endParaRPr>
          </a:p>
          <a:p>
            <a:pPr marL="317500">
              <a:lnSpc>
                <a:spcPct val="100000"/>
              </a:lnSpc>
              <a:tabLst>
                <a:tab pos="698500" algn="l"/>
              </a:tabLst>
            </a:pPr>
            <a:r>
              <a:rPr dirty="0" sz="1800" spc="680">
                <a:latin typeface="Meiryo UI"/>
                <a:cs typeface="Meiryo UI"/>
              </a:rPr>
              <a:t>*	</a:t>
            </a:r>
            <a:r>
              <a:rPr dirty="0" sz="1800">
                <a:latin typeface="Meiryo UI"/>
                <a:cs typeface="Meiryo UI"/>
              </a:rPr>
              <a:t>長期</a:t>
            </a:r>
            <a:r>
              <a:rPr dirty="0" sz="1800" spc="-5">
                <a:latin typeface="Meiryo UI"/>
                <a:cs typeface="Meiryo UI"/>
              </a:rPr>
              <a:t>の</a:t>
            </a:r>
            <a:r>
              <a:rPr dirty="0" sz="1800">
                <a:latin typeface="Meiryo UI"/>
                <a:cs typeface="Meiryo UI"/>
              </a:rPr>
              <a:t>ラ</a:t>
            </a:r>
            <a:r>
              <a:rPr dirty="0" sz="1800" spc="-5">
                <a:latin typeface="Meiryo UI"/>
                <a:cs typeface="Meiryo UI"/>
              </a:rPr>
              <a:t>イフプ</a:t>
            </a:r>
            <a:r>
              <a:rPr dirty="0" sz="1800">
                <a:latin typeface="Meiryo UI"/>
                <a:cs typeface="Meiryo UI"/>
              </a:rPr>
              <a:t>ラン</a:t>
            </a:r>
            <a:r>
              <a:rPr dirty="0" sz="1800" spc="-5">
                <a:latin typeface="Meiryo UI"/>
                <a:cs typeface="Meiryo UI"/>
              </a:rPr>
              <a:t>を</a:t>
            </a:r>
            <a:r>
              <a:rPr dirty="0" sz="1800">
                <a:latin typeface="Meiryo UI"/>
                <a:cs typeface="Meiryo UI"/>
              </a:rPr>
              <a:t>念頭に、</a:t>
            </a:r>
            <a:r>
              <a:rPr dirty="0" u="dash" sz="18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個人</a:t>
            </a:r>
            <a:r>
              <a:rPr dirty="0" u="dash" sz="18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のキ</a:t>
            </a:r>
            <a:r>
              <a:rPr dirty="0" u="dash" sz="18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ャ</a:t>
            </a:r>
            <a:r>
              <a:rPr dirty="0" u="dash" sz="18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リ</a:t>
            </a:r>
            <a:r>
              <a:rPr dirty="0" u="dash" sz="18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ア意</a:t>
            </a:r>
            <a:r>
              <a:rPr dirty="0" u="dash" sz="18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識</a:t>
            </a:r>
            <a:r>
              <a:rPr dirty="0" u="dash" sz="18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は向上</a:t>
            </a:r>
            <a:endParaRPr sz="1800">
              <a:latin typeface="Meiryo UI"/>
              <a:cs typeface="Meiryo U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"/>
              <a:tabLst>
                <a:tab pos="299720" algn="l"/>
              </a:tabLst>
            </a:pPr>
            <a:r>
              <a:rPr dirty="0" sz="1800">
                <a:latin typeface="Meiryo UI"/>
                <a:cs typeface="Meiryo UI"/>
              </a:rPr>
              <a:t>社会課題</a:t>
            </a:r>
            <a:r>
              <a:rPr dirty="0" sz="1800" spc="-10">
                <a:latin typeface="Meiryo UI"/>
                <a:cs typeface="Meiryo UI"/>
              </a:rPr>
              <a:t>への</a:t>
            </a:r>
            <a:r>
              <a:rPr dirty="0" sz="1800">
                <a:latin typeface="Meiryo UI"/>
                <a:cs typeface="Meiryo UI"/>
              </a:rPr>
              <a:t>関心</a:t>
            </a:r>
            <a:r>
              <a:rPr dirty="0" sz="1800" spc="-10">
                <a:latin typeface="Meiryo UI"/>
                <a:cs typeface="Meiryo UI"/>
              </a:rPr>
              <a:t>が</a:t>
            </a:r>
            <a:r>
              <a:rPr dirty="0" sz="1800">
                <a:latin typeface="Meiryo UI"/>
                <a:cs typeface="Meiryo UI"/>
              </a:rPr>
              <a:t>高く、自ら</a:t>
            </a:r>
            <a:r>
              <a:rPr dirty="0" sz="1800" spc="-10">
                <a:latin typeface="Meiryo UI"/>
                <a:cs typeface="Meiryo UI"/>
              </a:rPr>
              <a:t>の</a:t>
            </a:r>
            <a:r>
              <a:rPr dirty="0" sz="1800">
                <a:latin typeface="Meiryo UI"/>
                <a:cs typeface="Meiryo UI"/>
              </a:rPr>
              <a:t>成長に</a:t>
            </a:r>
            <a:r>
              <a:rPr dirty="0" sz="1800" spc="-5">
                <a:latin typeface="Meiryo UI"/>
                <a:cs typeface="Meiryo UI"/>
              </a:rPr>
              <a:t>も</a:t>
            </a:r>
            <a:r>
              <a:rPr dirty="0" sz="1800">
                <a:latin typeface="Meiryo UI"/>
                <a:cs typeface="Meiryo UI"/>
              </a:rPr>
              <a:t>関心</a:t>
            </a:r>
            <a:r>
              <a:rPr dirty="0" sz="1800" spc="-5">
                <a:latin typeface="Meiryo UI"/>
                <a:cs typeface="Meiryo UI"/>
              </a:rPr>
              <a:t>が</a:t>
            </a:r>
            <a:r>
              <a:rPr dirty="0" sz="1800" spc="10">
                <a:latin typeface="Meiryo UI"/>
                <a:cs typeface="Meiryo UI"/>
              </a:rPr>
              <a:t>高</a:t>
            </a:r>
            <a:r>
              <a:rPr dirty="0" sz="1800" spc="-10">
                <a:latin typeface="Meiryo UI"/>
                <a:cs typeface="Meiryo UI"/>
              </a:rPr>
              <a:t>い</a:t>
            </a:r>
            <a:r>
              <a:rPr dirty="0" u="dash" sz="18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「</a:t>
            </a:r>
            <a:r>
              <a:rPr dirty="0" u="dash" sz="18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ミ</a:t>
            </a:r>
            <a:r>
              <a:rPr dirty="0" u="dash" sz="1800" spc="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レ</a:t>
            </a:r>
            <a:r>
              <a:rPr dirty="0" u="dash" sz="18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ニ</a:t>
            </a:r>
            <a:r>
              <a:rPr dirty="0" u="dash" sz="18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アル世代</a:t>
            </a:r>
            <a:r>
              <a:rPr dirty="0" u="dash" sz="1800" spc="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」</a:t>
            </a:r>
            <a:r>
              <a:rPr dirty="0" sz="1800" spc="-10">
                <a:latin typeface="Meiryo UI"/>
                <a:cs typeface="Meiryo UI"/>
              </a:rPr>
              <a:t>の</a:t>
            </a:r>
            <a:r>
              <a:rPr dirty="0" sz="1800">
                <a:latin typeface="Meiryo UI"/>
                <a:cs typeface="Meiryo UI"/>
              </a:rPr>
              <a:t>登場</a:t>
            </a:r>
            <a:endParaRPr sz="1800">
              <a:latin typeface="Meiryo UI"/>
              <a:cs typeface="Meiryo U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674886" y="6577860"/>
            <a:ext cx="187325" cy="252095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r>
              <a:rPr dirty="0" sz="1400">
                <a:solidFill>
                  <a:srgbClr val="050505"/>
                </a:solidFill>
                <a:latin typeface="Meiryo UI"/>
                <a:cs typeface="Meiryo UI"/>
              </a:rPr>
              <a:t>2</a:t>
            </a:r>
            <a:endParaRPr sz="1400">
              <a:latin typeface="Meiryo UI"/>
              <a:cs typeface="Meiryo U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4884" y="4853940"/>
            <a:ext cx="3644265" cy="401320"/>
          </a:xfrm>
          <a:prstGeom prst="rect">
            <a:avLst/>
          </a:prstGeom>
          <a:solidFill>
            <a:srgbClr val="D7E4BD"/>
          </a:solidFill>
        </p:spPr>
        <p:txBody>
          <a:bodyPr wrap="square" lIns="0" tIns="46355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365"/>
              </a:spcBef>
            </a:pPr>
            <a:r>
              <a:rPr dirty="0" sz="2000" b="1">
                <a:latin typeface="Meiryo UI"/>
                <a:cs typeface="Meiryo UI"/>
              </a:rPr>
              <a:t>少子高齢化：人生</a:t>
            </a:r>
            <a:r>
              <a:rPr dirty="0" sz="2000" spc="-5" b="1">
                <a:latin typeface="Meiryo UI"/>
                <a:cs typeface="Meiryo UI"/>
              </a:rPr>
              <a:t>1</a:t>
            </a:r>
            <a:r>
              <a:rPr dirty="0" sz="2000" spc="-15" b="1">
                <a:latin typeface="Meiryo UI"/>
                <a:cs typeface="Meiryo UI"/>
              </a:rPr>
              <a:t>0</a:t>
            </a:r>
            <a:r>
              <a:rPr dirty="0" sz="2000" spc="-5" b="1">
                <a:latin typeface="Meiryo UI"/>
                <a:cs typeface="Meiryo UI"/>
              </a:rPr>
              <a:t>0</a:t>
            </a:r>
            <a:r>
              <a:rPr dirty="0" sz="2000" b="1">
                <a:latin typeface="Meiryo UI"/>
                <a:cs typeface="Meiryo UI"/>
              </a:rPr>
              <a:t>年</a:t>
            </a:r>
            <a:r>
              <a:rPr dirty="0" sz="2000" spc="-15" b="1">
                <a:latin typeface="Meiryo UI"/>
                <a:cs typeface="Meiryo UI"/>
              </a:rPr>
              <a:t>時代</a:t>
            </a:r>
            <a:endParaRPr sz="2000">
              <a:latin typeface="Meiryo UI"/>
              <a:cs typeface="Meiryo U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89034" y="6588569"/>
            <a:ext cx="24828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050505"/>
                </a:solidFill>
                <a:latin typeface="Meiryo UI"/>
                <a:cs typeface="Meiryo UI"/>
              </a:rPr>
              <a:t>29</a:t>
            </a:r>
            <a:endParaRPr sz="1400">
              <a:latin typeface="Meiryo UI"/>
              <a:cs typeface="Meiryo U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5151" y="151884"/>
            <a:ext cx="12446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検討経緯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187772" y="1472083"/>
            <a:ext cx="51949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Meiryo UI"/>
                <a:cs typeface="Meiryo UI"/>
              </a:rPr>
              <a:t>経営競争力強化に向</a:t>
            </a:r>
            <a:r>
              <a:rPr dirty="0" sz="2000" spc="-10" b="1">
                <a:latin typeface="Meiryo UI"/>
                <a:cs typeface="Meiryo UI"/>
              </a:rPr>
              <a:t>けた</a:t>
            </a:r>
            <a:r>
              <a:rPr dirty="0" sz="2000" b="1">
                <a:latin typeface="Meiryo UI"/>
                <a:cs typeface="Meiryo UI"/>
              </a:rPr>
              <a:t>人材</a:t>
            </a:r>
            <a:r>
              <a:rPr dirty="0" sz="2000" spc="-10" b="1">
                <a:latin typeface="Meiryo UI"/>
                <a:cs typeface="Meiryo UI"/>
              </a:rPr>
              <a:t>マネ</a:t>
            </a:r>
            <a:r>
              <a:rPr dirty="0" sz="2000" b="1">
                <a:latin typeface="Meiryo UI"/>
                <a:cs typeface="Meiryo UI"/>
              </a:rPr>
              <a:t>ジ</a:t>
            </a:r>
            <a:r>
              <a:rPr dirty="0" sz="2000" spc="-5" b="1">
                <a:latin typeface="Meiryo UI"/>
                <a:cs typeface="Meiryo UI"/>
              </a:rPr>
              <a:t>メ</a:t>
            </a:r>
            <a:r>
              <a:rPr dirty="0" sz="2000" b="1">
                <a:latin typeface="Meiryo UI"/>
                <a:cs typeface="Meiryo UI"/>
              </a:rPr>
              <a:t>ント研究会</a:t>
            </a:r>
            <a:endParaRPr sz="2000">
              <a:latin typeface="Meiryo UI"/>
              <a:cs typeface="Meiryo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9644" y="681227"/>
            <a:ext cx="9507220" cy="771525"/>
          </a:xfrm>
          <a:prstGeom prst="rect">
            <a:avLst/>
          </a:prstGeom>
          <a:solidFill>
            <a:srgbClr val="99D6EC"/>
          </a:solidFill>
        </p:spPr>
        <p:txBody>
          <a:bodyPr wrap="square" lIns="0" tIns="107314" rIns="0" bIns="0" rtlCol="0" vert="horz">
            <a:spAutoFit/>
          </a:bodyPr>
          <a:lstStyle/>
          <a:p>
            <a:pPr marL="558800" marR="333375" indent="-342900">
              <a:lnSpc>
                <a:spcPct val="100000"/>
              </a:lnSpc>
              <a:spcBef>
                <a:spcPts val="844"/>
              </a:spcBef>
              <a:buClr>
                <a:srgbClr val="002060"/>
              </a:buClr>
              <a:buFont typeface="Wingdings"/>
              <a:buChar char=""/>
              <a:tabLst>
                <a:tab pos="558800" algn="l"/>
                <a:tab pos="559435" algn="l"/>
              </a:tabLst>
            </a:pPr>
            <a:r>
              <a:rPr dirty="0" sz="1800">
                <a:latin typeface="Meiryo UI"/>
                <a:cs typeface="Meiryo UI"/>
              </a:rPr>
              <a:t>昨年１０月</a:t>
            </a:r>
            <a:r>
              <a:rPr dirty="0" sz="1800" spc="-5">
                <a:latin typeface="Meiryo UI"/>
                <a:cs typeface="Meiryo UI"/>
              </a:rPr>
              <a:t>か</a:t>
            </a:r>
            <a:r>
              <a:rPr dirty="0" sz="1800">
                <a:latin typeface="Meiryo UI"/>
                <a:cs typeface="Meiryo UI"/>
              </a:rPr>
              <a:t>ら、有識者</a:t>
            </a:r>
            <a:r>
              <a:rPr dirty="0" sz="1800" spc="-5">
                <a:latin typeface="Meiryo UI"/>
                <a:cs typeface="Meiryo UI"/>
              </a:rPr>
              <a:t>の</a:t>
            </a:r>
            <a:r>
              <a:rPr dirty="0" sz="1800">
                <a:latin typeface="Meiryo UI"/>
                <a:cs typeface="Meiryo UI"/>
              </a:rPr>
              <a:t>方々</a:t>
            </a:r>
            <a:r>
              <a:rPr dirty="0" sz="1800" spc="-5">
                <a:latin typeface="Meiryo UI"/>
                <a:cs typeface="Meiryo UI"/>
              </a:rPr>
              <a:t>と</a:t>
            </a:r>
            <a:r>
              <a:rPr dirty="0" sz="1800">
                <a:latin typeface="Meiryo UI"/>
                <a:cs typeface="Meiryo UI"/>
              </a:rPr>
              <a:t>議論</a:t>
            </a:r>
            <a:r>
              <a:rPr dirty="0" sz="1800" spc="-5">
                <a:latin typeface="Meiryo UI"/>
                <a:cs typeface="Meiryo UI"/>
              </a:rPr>
              <a:t>を</a:t>
            </a:r>
            <a:r>
              <a:rPr dirty="0" sz="1800">
                <a:latin typeface="Meiryo UI"/>
                <a:cs typeface="Meiryo UI"/>
              </a:rPr>
              <a:t>重ねたうえ</a:t>
            </a:r>
            <a:r>
              <a:rPr dirty="0" sz="1800" spc="-10">
                <a:latin typeface="Meiryo UI"/>
                <a:cs typeface="Meiryo UI"/>
              </a:rPr>
              <a:t>で</a:t>
            </a:r>
            <a:r>
              <a:rPr dirty="0" sz="1800">
                <a:latin typeface="Meiryo UI"/>
                <a:cs typeface="Meiryo UI"/>
              </a:rPr>
              <a:t>、平成３</a:t>
            </a:r>
            <a:r>
              <a:rPr dirty="0" sz="1800" spc="-5">
                <a:latin typeface="Meiryo UI"/>
                <a:cs typeface="Meiryo UI"/>
              </a:rPr>
              <a:t>1</a:t>
            </a:r>
            <a:r>
              <a:rPr dirty="0" sz="1800">
                <a:latin typeface="Meiryo UI"/>
                <a:cs typeface="Meiryo UI"/>
              </a:rPr>
              <a:t>年１月</a:t>
            </a:r>
            <a:r>
              <a:rPr dirty="0" sz="1800" spc="-5">
                <a:latin typeface="Meiryo UI"/>
                <a:cs typeface="Meiryo UI"/>
              </a:rPr>
              <a:t>か</a:t>
            </a:r>
            <a:r>
              <a:rPr dirty="0" sz="1800">
                <a:latin typeface="Meiryo UI"/>
                <a:cs typeface="Meiryo UI"/>
              </a:rPr>
              <a:t>ら計４</a:t>
            </a:r>
            <a:r>
              <a:rPr dirty="0" sz="1800" spc="10">
                <a:latin typeface="Meiryo UI"/>
                <a:cs typeface="Meiryo UI"/>
              </a:rPr>
              <a:t>回</a:t>
            </a:r>
            <a:r>
              <a:rPr dirty="0" sz="1800" spc="-10">
                <a:latin typeface="Meiryo UI"/>
                <a:cs typeface="Meiryo UI"/>
              </a:rPr>
              <a:t>の</a:t>
            </a:r>
            <a:r>
              <a:rPr dirty="0" sz="1800">
                <a:latin typeface="Meiryo UI"/>
                <a:cs typeface="Meiryo UI"/>
              </a:rPr>
              <a:t>研究会を </a:t>
            </a:r>
            <a:r>
              <a:rPr dirty="0" sz="1800">
                <a:latin typeface="Meiryo UI"/>
                <a:cs typeface="Meiryo UI"/>
              </a:rPr>
              <a:t>開催</a:t>
            </a:r>
            <a:endParaRPr sz="1800">
              <a:latin typeface="Meiryo UI"/>
              <a:cs typeface="Meiryo U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13108" y="1979687"/>
          <a:ext cx="8380095" cy="14738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5044"/>
                <a:gridCol w="1482090"/>
                <a:gridCol w="5902960"/>
              </a:tblGrid>
              <a:tr h="188215">
                <a:tc>
                  <a:txBody>
                    <a:bodyPr/>
                    <a:lstStyle/>
                    <a:p>
                      <a:pPr marL="31750">
                        <a:lnSpc>
                          <a:spcPts val="1310"/>
                        </a:lnSpc>
                        <a:spcBef>
                          <a:spcPts val="70"/>
                        </a:spcBef>
                      </a:pPr>
                      <a:r>
                        <a:rPr dirty="0" sz="1200">
                          <a:latin typeface="Meiryo UI"/>
                          <a:cs typeface="Meiryo UI"/>
                        </a:rPr>
                        <a:t>（座長）：</a:t>
                      </a:r>
                      <a:endParaRPr sz="1200">
                        <a:latin typeface="Meiryo UI"/>
                        <a:cs typeface="Meiryo UI"/>
                      </a:endParaRPr>
                    </a:p>
                  </a:txBody>
                  <a:tcPr marL="0" marR="0" marB="0" marT="8890"/>
                </a:tc>
                <a:tc>
                  <a:txBody>
                    <a:bodyPr/>
                    <a:lstStyle/>
                    <a:p>
                      <a:pPr marL="200660">
                        <a:lnSpc>
                          <a:spcPts val="1310"/>
                        </a:lnSpc>
                        <a:spcBef>
                          <a:spcPts val="70"/>
                        </a:spcBef>
                      </a:pPr>
                      <a:r>
                        <a:rPr dirty="0" sz="1200">
                          <a:latin typeface="Meiryo UI"/>
                          <a:cs typeface="Meiryo UI"/>
                        </a:rPr>
                        <a:t>守島</a:t>
                      </a:r>
                      <a:r>
                        <a:rPr dirty="0" sz="1200" spc="-100">
                          <a:latin typeface="Meiryo UI"/>
                          <a:cs typeface="Meiryo UI"/>
                        </a:rPr>
                        <a:t> </a:t>
                      </a:r>
                      <a:r>
                        <a:rPr dirty="0" sz="1200">
                          <a:latin typeface="Meiryo UI"/>
                          <a:cs typeface="Meiryo UI"/>
                        </a:rPr>
                        <a:t>基博</a:t>
                      </a:r>
                      <a:endParaRPr sz="1200">
                        <a:latin typeface="Meiryo UI"/>
                        <a:cs typeface="Meiryo UI"/>
                      </a:endParaRPr>
                    </a:p>
                  </a:txBody>
                  <a:tcPr marL="0" marR="0" marB="0" marT="8890"/>
                </a:tc>
                <a:tc>
                  <a:txBody>
                    <a:bodyPr/>
                    <a:lstStyle/>
                    <a:p>
                      <a:pPr marL="520065">
                        <a:lnSpc>
                          <a:spcPts val="1310"/>
                        </a:lnSpc>
                        <a:spcBef>
                          <a:spcPts val="70"/>
                        </a:spcBef>
                      </a:pPr>
                      <a:r>
                        <a:rPr dirty="0" sz="1200">
                          <a:latin typeface="Meiryo UI"/>
                          <a:cs typeface="Meiryo UI"/>
                        </a:rPr>
                        <a:t>学習院大学経済学部</a:t>
                      </a:r>
                      <a:r>
                        <a:rPr dirty="0" sz="1200" spc="-50">
                          <a:latin typeface="Meiryo UI"/>
                          <a:cs typeface="Meiryo UI"/>
                        </a:rPr>
                        <a:t> </a:t>
                      </a:r>
                      <a:r>
                        <a:rPr dirty="0" sz="1200">
                          <a:latin typeface="Meiryo UI"/>
                          <a:cs typeface="Meiryo UI"/>
                        </a:rPr>
                        <a:t>教授</a:t>
                      </a:r>
                      <a:r>
                        <a:rPr dirty="0" sz="1200" spc="-40">
                          <a:latin typeface="Meiryo UI"/>
                          <a:cs typeface="Meiryo UI"/>
                        </a:rPr>
                        <a:t> </a:t>
                      </a:r>
                      <a:r>
                        <a:rPr dirty="0" sz="1200">
                          <a:latin typeface="Meiryo UI"/>
                          <a:cs typeface="Meiryo UI"/>
                        </a:rPr>
                        <a:t>副学長</a:t>
                      </a:r>
                      <a:endParaRPr sz="1200">
                        <a:latin typeface="Meiryo UI"/>
                        <a:cs typeface="Meiryo UI"/>
                      </a:endParaRPr>
                    </a:p>
                  </a:txBody>
                  <a:tcPr marL="0" marR="0" marB="0" marT="8890"/>
                </a:tc>
              </a:tr>
              <a:tr h="182879">
                <a:tc>
                  <a:txBody>
                    <a:bodyPr/>
                    <a:lstStyle/>
                    <a:p>
                      <a:pPr marL="31750">
                        <a:lnSpc>
                          <a:spcPts val="1310"/>
                        </a:lnSpc>
                        <a:spcBef>
                          <a:spcPts val="30"/>
                        </a:spcBef>
                      </a:pPr>
                      <a:r>
                        <a:rPr dirty="0" sz="1200">
                          <a:latin typeface="Meiryo UI"/>
                          <a:cs typeface="Meiryo UI"/>
                        </a:rPr>
                        <a:t>（委員）：</a:t>
                      </a:r>
                      <a:endParaRPr sz="1200">
                        <a:latin typeface="Meiryo UI"/>
                        <a:cs typeface="Meiryo UI"/>
                      </a:endParaRPr>
                    </a:p>
                  </a:txBody>
                  <a:tcPr marL="0" marR="0" marB="0" marT="3810"/>
                </a:tc>
                <a:tc>
                  <a:txBody>
                    <a:bodyPr/>
                    <a:lstStyle/>
                    <a:p>
                      <a:pPr marL="200660">
                        <a:lnSpc>
                          <a:spcPts val="1310"/>
                        </a:lnSpc>
                        <a:spcBef>
                          <a:spcPts val="30"/>
                        </a:spcBef>
                      </a:pPr>
                      <a:r>
                        <a:rPr dirty="0" sz="1200">
                          <a:latin typeface="Meiryo UI"/>
                          <a:cs typeface="Meiryo UI"/>
                        </a:rPr>
                        <a:t>安部</a:t>
                      </a:r>
                      <a:r>
                        <a:rPr dirty="0" sz="1200" spc="-100">
                          <a:latin typeface="Meiryo UI"/>
                          <a:cs typeface="Meiryo UI"/>
                        </a:rPr>
                        <a:t> </a:t>
                      </a:r>
                      <a:r>
                        <a:rPr dirty="0" sz="1200">
                          <a:latin typeface="Meiryo UI"/>
                          <a:cs typeface="Meiryo UI"/>
                        </a:rPr>
                        <a:t>和志</a:t>
                      </a:r>
                      <a:endParaRPr sz="1200">
                        <a:latin typeface="Meiryo UI"/>
                        <a:cs typeface="Meiryo UI"/>
                      </a:endParaRPr>
                    </a:p>
                  </a:txBody>
                  <a:tcPr marL="0" marR="0" marB="0" marT="3810"/>
                </a:tc>
                <a:tc>
                  <a:txBody>
                    <a:bodyPr/>
                    <a:lstStyle/>
                    <a:p>
                      <a:pPr marL="520065">
                        <a:lnSpc>
                          <a:spcPts val="1310"/>
                        </a:lnSpc>
                        <a:spcBef>
                          <a:spcPts val="30"/>
                        </a:spcBef>
                      </a:pPr>
                      <a:r>
                        <a:rPr dirty="0" sz="1200" spc="-5">
                          <a:latin typeface="Meiryo UI"/>
                          <a:cs typeface="Meiryo UI"/>
                        </a:rPr>
                        <a:t>ソ</a:t>
                      </a:r>
                      <a:r>
                        <a:rPr dirty="0" sz="1200">
                          <a:latin typeface="Meiryo UI"/>
                          <a:cs typeface="Meiryo UI"/>
                        </a:rPr>
                        <a:t>ニー株式会社</a:t>
                      </a:r>
                      <a:r>
                        <a:rPr dirty="0" sz="1200" spc="-20">
                          <a:latin typeface="Meiryo UI"/>
                          <a:cs typeface="Meiryo UI"/>
                        </a:rPr>
                        <a:t> </a:t>
                      </a:r>
                      <a:r>
                        <a:rPr dirty="0" sz="1200">
                          <a:latin typeface="Meiryo UI"/>
                          <a:cs typeface="Meiryo UI"/>
                        </a:rPr>
                        <a:t>執行役</a:t>
                      </a:r>
                      <a:r>
                        <a:rPr dirty="0" sz="1200" spc="-15">
                          <a:latin typeface="Meiryo UI"/>
                          <a:cs typeface="Meiryo UI"/>
                        </a:rPr>
                        <a:t> </a:t>
                      </a:r>
                      <a:r>
                        <a:rPr dirty="0" sz="1200">
                          <a:latin typeface="Meiryo UI"/>
                          <a:cs typeface="Meiryo UI"/>
                        </a:rPr>
                        <a:t>常務</a:t>
                      </a:r>
                      <a:r>
                        <a:rPr dirty="0" sz="1200" spc="-20">
                          <a:latin typeface="Meiryo UI"/>
                          <a:cs typeface="Meiryo UI"/>
                        </a:rPr>
                        <a:t> </a:t>
                      </a:r>
                      <a:r>
                        <a:rPr dirty="0" sz="1200">
                          <a:latin typeface="Meiryo UI"/>
                          <a:cs typeface="Meiryo UI"/>
                        </a:rPr>
                        <a:t>人事</a:t>
                      </a:r>
                      <a:r>
                        <a:rPr dirty="0" sz="1200" spc="-5">
                          <a:latin typeface="Meiryo UI"/>
                          <a:cs typeface="Meiryo UI"/>
                        </a:rPr>
                        <a:t>、</a:t>
                      </a:r>
                      <a:r>
                        <a:rPr dirty="0" sz="1200">
                          <a:latin typeface="Meiryo UI"/>
                          <a:cs typeface="Meiryo UI"/>
                        </a:rPr>
                        <a:t>総務担当</a:t>
                      </a:r>
                      <a:endParaRPr sz="1200">
                        <a:latin typeface="Meiryo UI"/>
                        <a:cs typeface="Meiryo UI"/>
                      </a:endParaRPr>
                    </a:p>
                  </a:txBody>
                  <a:tcPr marL="0" marR="0" marB="0" marT="3810"/>
                </a:tc>
              </a:tr>
              <a:tr h="1828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00660">
                        <a:lnSpc>
                          <a:spcPts val="1310"/>
                        </a:lnSpc>
                        <a:spcBef>
                          <a:spcPts val="30"/>
                        </a:spcBef>
                      </a:pPr>
                      <a:r>
                        <a:rPr dirty="0" sz="1200">
                          <a:latin typeface="Meiryo UI"/>
                          <a:cs typeface="Meiryo UI"/>
                        </a:rPr>
                        <a:t>池内</a:t>
                      </a:r>
                      <a:r>
                        <a:rPr dirty="0" sz="1200" spc="-100">
                          <a:latin typeface="Meiryo UI"/>
                          <a:cs typeface="Meiryo UI"/>
                        </a:rPr>
                        <a:t> </a:t>
                      </a:r>
                      <a:r>
                        <a:rPr dirty="0" sz="1200">
                          <a:latin typeface="Meiryo UI"/>
                          <a:cs typeface="Meiryo UI"/>
                        </a:rPr>
                        <a:t>省五</a:t>
                      </a:r>
                      <a:endParaRPr sz="1200">
                        <a:latin typeface="Meiryo UI"/>
                        <a:cs typeface="Meiryo UI"/>
                      </a:endParaRPr>
                    </a:p>
                  </a:txBody>
                  <a:tcPr marL="0" marR="0" marB="0" marT="3810"/>
                </a:tc>
                <a:tc>
                  <a:txBody>
                    <a:bodyPr/>
                    <a:lstStyle/>
                    <a:p>
                      <a:pPr marL="520065">
                        <a:lnSpc>
                          <a:spcPts val="1310"/>
                        </a:lnSpc>
                        <a:spcBef>
                          <a:spcPts val="30"/>
                        </a:spcBef>
                      </a:pPr>
                      <a:r>
                        <a:rPr dirty="0" sz="1200">
                          <a:latin typeface="Meiryo UI"/>
                          <a:cs typeface="Meiryo UI"/>
                        </a:rPr>
                        <a:t>株式会社リ</a:t>
                      </a:r>
                      <a:r>
                        <a:rPr dirty="0" sz="1200" spc="-5">
                          <a:latin typeface="Meiryo UI"/>
                          <a:cs typeface="Meiryo UI"/>
                        </a:rPr>
                        <a:t>ク</a:t>
                      </a:r>
                      <a:r>
                        <a:rPr dirty="0" sz="1200">
                          <a:latin typeface="Meiryo UI"/>
                          <a:cs typeface="Meiryo UI"/>
                        </a:rPr>
                        <a:t>ルートホ</a:t>
                      </a:r>
                      <a:r>
                        <a:rPr dirty="0" sz="1200" spc="-10">
                          <a:latin typeface="Meiryo UI"/>
                          <a:cs typeface="Meiryo UI"/>
                        </a:rPr>
                        <a:t>ールデ</a:t>
                      </a:r>
                      <a:r>
                        <a:rPr dirty="0" sz="1200">
                          <a:latin typeface="Meiryo UI"/>
                          <a:cs typeface="Meiryo UI"/>
                        </a:rPr>
                        <a:t>ィン</a:t>
                      </a:r>
                      <a:r>
                        <a:rPr dirty="0" sz="1200" spc="-5">
                          <a:latin typeface="Meiryo UI"/>
                          <a:cs typeface="Meiryo UI"/>
                        </a:rPr>
                        <a:t>グ</a:t>
                      </a:r>
                      <a:r>
                        <a:rPr dirty="0" sz="1200">
                          <a:latin typeface="Meiryo UI"/>
                          <a:cs typeface="Meiryo UI"/>
                        </a:rPr>
                        <a:t>ス</a:t>
                      </a:r>
                      <a:r>
                        <a:rPr dirty="0" sz="1200" spc="-45">
                          <a:latin typeface="Meiryo UI"/>
                          <a:cs typeface="Meiryo UI"/>
                        </a:rPr>
                        <a:t> </a:t>
                      </a:r>
                      <a:r>
                        <a:rPr dirty="0" sz="1200">
                          <a:latin typeface="Meiryo UI"/>
                          <a:cs typeface="Meiryo UI"/>
                        </a:rPr>
                        <a:t>取締役</a:t>
                      </a:r>
                      <a:r>
                        <a:rPr dirty="0" sz="1200" spc="-5">
                          <a:latin typeface="Meiryo UI"/>
                          <a:cs typeface="Meiryo UI"/>
                        </a:rPr>
                        <a:t> </a:t>
                      </a:r>
                      <a:r>
                        <a:rPr dirty="0" sz="1200">
                          <a:latin typeface="Meiryo UI"/>
                          <a:cs typeface="Meiryo UI"/>
                        </a:rPr>
                        <a:t>兼</a:t>
                      </a:r>
                      <a:r>
                        <a:rPr dirty="0" sz="1200" spc="-15">
                          <a:latin typeface="Meiryo UI"/>
                          <a:cs typeface="Meiryo UI"/>
                        </a:rPr>
                        <a:t> </a:t>
                      </a:r>
                      <a:r>
                        <a:rPr dirty="0" sz="1200">
                          <a:latin typeface="Meiryo UI"/>
                          <a:cs typeface="Meiryo UI"/>
                        </a:rPr>
                        <a:t>専務執行役員</a:t>
                      </a:r>
                      <a:r>
                        <a:rPr dirty="0" sz="1200" spc="-15">
                          <a:latin typeface="Meiryo UI"/>
                          <a:cs typeface="Meiryo UI"/>
                        </a:rPr>
                        <a:t> </a:t>
                      </a:r>
                      <a:r>
                        <a:rPr dirty="0" sz="1200">
                          <a:latin typeface="Meiryo UI"/>
                          <a:cs typeface="Meiryo UI"/>
                        </a:rPr>
                        <a:t>兼</a:t>
                      </a:r>
                      <a:r>
                        <a:rPr dirty="0" sz="1200" spc="-5">
                          <a:latin typeface="Meiryo UI"/>
                          <a:cs typeface="Meiryo UI"/>
                        </a:rPr>
                        <a:t> </a:t>
                      </a:r>
                      <a:r>
                        <a:rPr dirty="0" sz="1200">
                          <a:latin typeface="Meiryo UI"/>
                          <a:cs typeface="Meiryo UI"/>
                        </a:rPr>
                        <a:t>ＣＳＯ</a:t>
                      </a:r>
                      <a:r>
                        <a:rPr dirty="0" sz="1200" spc="-15">
                          <a:latin typeface="Meiryo UI"/>
                          <a:cs typeface="Meiryo UI"/>
                        </a:rPr>
                        <a:t> </a:t>
                      </a:r>
                      <a:r>
                        <a:rPr dirty="0" sz="1200">
                          <a:latin typeface="Meiryo UI"/>
                          <a:cs typeface="Meiryo UI"/>
                        </a:rPr>
                        <a:t>兼</a:t>
                      </a:r>
                      <a:r>
                        <a:rPr dirty="0" sz="1200" spc="-10">
                          <a:latin typeface="Meiryo UI"/>
                          <a:cs typeface="Meiryo UI"/>
                        </a:rPr>
                        <a:t> </a:t>
                      </a:r>
                      <a:r>
                        <a:rPr dirty="0" sz="1200">
                          <a:latin typeface="Meiryo UI"/>
                          <a:cs typeface="Meiryo UI"/>
                        </a:rPr>
                        <a:t>ＣＨＲＯ</a:t>
                      </a:r>
                      <a:endParaRPr sz="1200">
                        <a:latin typeface="Meiryo UI"/>
                        <a:cs typeface="Meiryo UI"/>
                      </a:endParaRPr>
                    </a:p>
                  </a:txBody>
                  <a:tcPr marL="0" marR="0" marB="0" marT="3810"/>
                </a:tc>
              </a:tr>
              <a:tr h="1828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00660">
                        <a:lnSpc>
                          <a:spcPts val="1310"/>
                        </a:lnSpc>
                        <a:spcBef>
                          <a:spcPts val="30"/>
                        </a:spcBef>
                      </a:pPr>
                      <a:r>
                        <a:rPr dirty="0" sz="1200">
                          <a:latin typeface="Meiryo UI"/>
                          <a:cs typeface="Meiryo UI"/>
                        </a:rPr>
                        <a:t>井原</a:t>
                      </a:r>
                      <a:r>
                        <a:rPr dirty="0" sz="1200" spc="-100">
                          <a:latin typeface="Meiryo UI"/>
                          <a:cs typeface="Meiryo UI"/>
                        </a:rPr>
                        <a:t> </a:t>
                      </a:r>
                      <a:r>
                        <a:rPr dirty="0" sz="1200">
                          <a:latin typeface="Meiryo UI"/>
                          <a:cs typeface="Meiryo UI"/>
                        </a:rPr>
                        <a:t>徹</a:t>
                      </a:r>
                      <a:endParaRPr sz="1200">
                        <a:latin typeface="Meiryo UI"/>
                        <a:cs typeface="Meiryo UI"/>
                      </a:endParaRPr>
                    </a:p>
                  </a:txBody>
                  <a:tcPr marL="0" marR="0" marB="0" marT="3810"/>
                </a:tc>
                <a:tc>
                  <a:txBody>
                    <a:bodyPr/>
                    <a:lstStyle/>
                    <a:p>
                      <a:pPr marL="520065">
                        <a:lnSpc>
                          <a:spcPts val="1310"/>
                        </a:lnSpc>
                        <a:spcBef>
                          <a:spcPts val="30"/>
                        </a:spcBef>
                      </a:pPr>
                      <a:r>
                        <a:rPr dirty="0" sz="1200">
                          <a:latin typeface="Meiryo UI"/>
                          <a:cs typeface="Meiryo UI"/>
                        </a:rPr>
                        <a:t>日産自動車株式会社</a:t>
                      </a:r>
                      <a:r>
                        <a:rPr dirty="0" sz="1200" spc="-50">
                          <a:latin typeface="Meiryo UI"/>
                          <a:cs typeface="Meiryo UI"/>
                        </a:rPr>
                        <a:t> </a:t>
                      </a:r>
                      <a:r>
                        <a:rPr dirty="0" sz="1200">
                          <a:latin typeface="Meiryo UI"/>
                          <a:cs typeface="Meiryo UI"/>
                        </a:rPr>
                        <a:t>人事本部</a:t>
                      </a:r>
                      <a:r>
                        <a:rPr dirty="0" sz="1200" spc="-40">
                          <a:latin typeface="Meiryo UI"/>
                          <a:cs typeface="Meiryo UI"/>
                        </a:rPr>
                        <a:t> </a:t>
                      </a:r>
                      <a:r>
                        <a:rPr dirty="0" sz="1200">
                          <a:latin typeface="Meiryo UI"/>
                          <a:cs typeface="Meiryo UI"/>
                        </a:rPr>
                        <a:t>理事（ＶＰ）</a:t>
                      </a:r>
                      <a:endParaRPr sz="1200">
                        <a:latin typeface="Meiryo UI"/>
                        <a:cs typeface="Meiryo UI"/>
                      </a:endParaRPr>
                    </a:p>
                  </a:txBody>
                  <a:tcPr marL="0" marR="0" marB="0" marT="3810"/>
                </a:tc>
              </a:tr>
              <a:tr h="1828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00660">
                        <a:lnSpc>
                          <a:spcPts val="1310"/>
                        </a:lnSpc>
                        <a:spcBef>
                          <a:spcPts val="30"/>
                        </a:spcBef>
                      </a:pPr>
                      <a:r>
                        <a:rPr dirty="0" sz="1200">
                          <a:latin typeface="Meiryo UI"/>
                          <a:cs typeface="Meiryo UI"/>
                        </a:rPr>
                        <a:t>杉田</a:t>
                      </a:r>
                      <a:r>
                        <a:rPr dirty="0" sz="1200" spc="-100">
                          <a:latin typeface="Meiryo UI"/>
                          <a:cs typeface="Meiryo UI"/>
                        </a:rPr>
                        <a:t> </a:t>
                      </a:r>
                      <a:r>
                        <a:rPr dirty="0" sz="1200">
                          <a:latin typeface="Meiryo UI"/>
                          <a:cs typeface="Meiryo UI"/>
                        </a:rPr>
                        <a:t>勝好</a:t>
                      </a:r>
                      <a:endParaRPr sz="1200">
                        <a:latin typeface="Meiryo UI"/>
                        <a:cs typeface="Meiryo UI"/>
                      </a:endParaRPr>
                    </a:p>
                  </a:txBody>
                  <a:tcPr marL="0" marR="0" marB="0" marT="3810"/>
                </a:tc>
                <a:tc>
                  <a:txBody>
                    <a:bodyPr/>
                    <a:lstStyle/>
                    <a:p>
                      <a:pPr marL="520065">
                        <a:lnSpc>
                          <a:spcPts val="1310"/>
                        </a:lnSpc>
                        <a:spcBef>
                          <a:spcPts val="30"/>
                        </a:spcBef>
                      </a:pPr>
                      <a:r>
                        <a:rPr dirty="0" sz="1200">
                          <a:latin typeface="Meiryo UI"/>
                          <a:cs typeface="Meiryo UI"/>
                        </a:rPr>
                        <a:t>日本</a:t>
                      </a:r>
                      <a:r>
                        <a:rPr dirty="0" sz="1200" spc="-5">
                          <a:latin typeface="Meiryo UI"/>
                          <a:cs typeface="Meiryo UI"/>
                        </a:rPr>
                        <a:t>マイクロソ</a:t>
                      </a:r>
                      <a:r>
                        <a:rPr dirty="0" sz="1200" spc="5">
                          <a:latin typeface="Meiryo UI"/>
                          <a:cs typeface="Meiryo UI"/>
                        </a:rPr>
                        <a:t>フ</a:t>
                      </a:r>
                      <a:r>
                        <a:rPr dirty="0" sz="1200">
                          <a:latin typeface="Meiryo UI"/>
                          <a:cs typeface="Meiryo UI"/>
                        </a:rPr>
                        <a:t>ト株式会社</a:t>
                      </a:r>
                      <a:r>
                        <a:rPr dirty="0" sz="1200" spc="-65">
                          <a:latin typeface="Meiryo UI"/>
                          <a:cs typeface="Meiryo UI"/>
                        </a:rPr>
                        <a:t> </a:t>
                      </a:r>
                      <a:r>
                        <a:rPr dirty="0" sz="1200">
                          <a:latin typeface="Meiryo UI"/>
                          <a:cs typeface="Meiryo UI"/>
                        </a:rPr>
                        <a:t>執行役員</a:t>
                      </a:r>
                      <a:r>
                        <a:rPr dirty="0" sz="1200" spc="-40">
                          <a:latin typeface="Meiryo UI"/>
                          <a:cs typeface="Meiryo UI"/>
                        </a:rPr>
                        <a:t> </a:t>
                      </a:r>
                      <a:r>
                        <a:rPr dirty="0" sz="1200">
                          <a:latin typeface="Meiryo UI"/>
                          <a:cs typeface="Meiryo UI"/>
                        </a:rPr>
                        <a:t>人事本部長</a:t>
                      </a:r>
                      <a:endParaRPr sz="1200">
                        <a:latin typeface="Meiryo UI"/>
                        <a:cs typeface="Meiryo UI"/>
                      </a:endParaRPr>
                    </a:p>
                  </a:txBody>
                  <a:tcPr marL="0" marR="0" marB="0" marT="3810"/>
                </a:tc>
              </a:tr>
              <a:tr h="1828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00660">
                        <a:lnSpc>
                          <a:spcPts val="1310"/>
                        </a:lnSpc>
                        <a:spcBef>
                          <a:spcPts val="30"/>
                        </a:spcBef>
                      </a:pPr>
                      <a:r>
                        <a:rPr dirty="0" sz="1200">
                          <a:latin typeface="Meiryo UI"/>
                          <a:cs typeface="Meiryo UI"/>
                        </a:rPr>
                        <a:t>髙倉</a:t>
                      </a:r>
                      <a:r>
                        <a:rPr dirty="0" sz="1200" spc="-100">
                          <a:latin typeface="Meiryo UI"/>
                          <a:cs typeface="Meiryo UI"/>
                        </a:rPr>
                        <a:t> </a:t>
                      </a:r>
                      <a:r>
                        <a:rPr dirty="0" sz="1200">
                          <a:latin typeface="Meiryo UI"/>
                          <a:cs typeface="Meiryo UI"/>
                        </a:rPr>
                        <a:t>千春</a:t>
                      </a:r>
                      <a:endParaRPr sz="1200">
                        <a:latin typeface="Meiryo UI"/>
                        <a:cs typeface="Meiryo UI"/>
                      </a:endParaRPr>
                    </a:p>
                  </a:txBody>
                  <a:tcPr marL="0" marR="0" marB="0" marT="3810"/>
                </a:tc>
                <a:tc>
                  <a:txBody>
                    <a:bodyPr/>
                    <a:lstStyle/>
                    <a:p>
                      <a:pPr marL="520065">
                        <a:lnSpc>
                          <a:spcPts val="1310"/>
                        </a:lnSpc>
                        <a:spcBef>
                          <a:spcPts val="30"/>
                        </a:spcBef>
                      </a:pPr>
                      <a:r>
                        <a:rPr dirty="0" sz="1200">
                          <a:latin typeface="Meiryo UI"/>
                          <a:cs typeface="Meiryo UI"/>
                        </a:rPr>
                        <a:t>味の素株式会社</a:t>
                      </a:r>
                      <a:r>
                        <a:rPr dirty="0" sz="1200" spc="-55">
                          <a:latin typeface="Meiryo UI"/>
                          <a:cs typeface="Meiryo UI"/>
                        </a:rPr>
                        <a:t> </a:t>
                      </a:r>
                      <a:r>
                        <a:rPr dirty="0" sz="1200">
                          <a:latin typeface="Meiryo UI"/>
                          <a:cs typeface="Meiryo UI"/>
                        </a:rPr>
                        <a:t>理事</a:t>
                      </a:r>
                      <a:r>
                        <a:rPr dirty="0" sz="1200" spc="-50">
                          <a:latin typeface="Meiryo UI"/>
                          <a:cs typeface="Meiryo UI"/>
                        </a:rPr>
                        <a:t> </a:t>
                      </a:r>
                      <a:r>
                        <a:rPr dirty="0" sz="1200">
                          <a:latin typeface="Meiryo UI"/>
                          <a:cs typeface="Meiryo UI"/>
                        </a:rPr>
                        <a:t>グ</a:t>
                      </a:r>
                      <a:r>
                        <a:rPr dirty="0" sz="1200" spc="-5">
                          <a:latin typeface="Meiryo UI"/>
                          <a:cs typeface="Meiryo UI"/>
                        </a:rPr>
                        <a:t>ロ</a:t>
                      </a:r>
                      <a:r>
                        <a:rPr dirty="0" sz="1200">
                          <a:latin typeface="Meiryo UI"/>
                          <a:cs typeface="Meiryo UI"/>
                        </a:rPr>
                        <a:t>ーバル</a:t>
                      </a:r>
                      <a:r>
                        <a:rPr dirty="0" sz="1200" spc="-5">
                          <a:latin typeface="Meiryo UI"/>
                          <a:cs typeface="Meiryo UI"/>
                        </a:rPr>
                        <a:t>人</a:t>
                      </a:r>
                      <a:r>
                        <a:rPr dirty="0" sz="1200">
                          <a:latin typeface="Meiryo UI"/>
                          <a:cs typeface="Meiryo UI"/>
                        </a:rPr>
                        <a:t>事部長</a:t>
                      </a:r>
                      <a:endParaRPr sz="1200">
                        <a:latin typeface="Meiryo UI"/>
                        <a:cs typeface="Meiryo UI"/>
                      </a:endParaRPr>
                    </a:p>
                  </a:txBody>
                  <a:tcPr marL="0" marR="0" marB="0" marT="3810"/>
                </a:tc>
              </a:tr>
              <a:tr h="1828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00660">
                        <a:lnSpc>
                          <a:spcPts val="1310"/>
                        </a:lnSpc>
                        <a:spcBef>
                          <a:spcPts val="30"/>
                        </a:spcBef>
                      </a:pPr>
                      <a:r>
                        <a:rPr dirty="0" sz="1200">
                          <a:latin typeface="Meiryo UI"/>
                          <a:cs typeface="Meiryo UI"/>
                        </a:rPr>
                        <a:t>高宮</a:t>
                      </a:r>
                      <a:r>
                        <a:rPr dirty="0" sz="1200" spc="-100">
                          <a:latin typeface="Meiryo UI"/>
                          <a:cs typeface="Meiryo UI"/>
                        </a:rPr>
                        <a:t> </a:t>
                      </a:r>
                      <a:r>
                        <a:rPr dirty="0" sz="1200">
                          <a:latin typeface="Meiryo UI"/>
                          <a:cs typeface="Meiryo UI"/>
                        </a:rPr>
                        <a:t>慎一</a:t>
                      </a:r>
                      <a:endParaRPr sz="1200">
                        <a:latin typeface="Meiryo UI"/>
                        <a:cs typeface="Meiryo UI"/>
                      </a:endParaRPr>
                    </a:p>
                  </a:txBody>
                  <a:tcPr marL="0" marR="0" marB="0" marT="3810"/>
                </a:tc>
                <a:tc>
                  <a:txBody>
                    <a:bodyPr/>
                    <a:lstStyle/>
                    <a:p>
                      <a:pPr marL="520065">
                        <a:lnSpc>
                          <a:spcPts val="1310"/>
                        </a:lnSpc>
                        <a:spcBef>
                          <a:spcPts val="30"/>
                        </a:spcBef>
                      </a:pPr>
                      <a:r>
                        <a:rPr dirty="0" sz="1200">
                          <a:latin typeface="Meiryo UI"/>
                          <a:cs typeface="Meiryo UI"/>
                        </a:rPr>
                        <a:t>株式会社グ</a:t>
                      </a:r>
                      <a:r>
                        <a:rPr dirty="0" sz="1200" spc="-5">
                          <a:latin typeface="Meiryo UI"/>
                          <a:cs typeface="Meiryo UI"/>
                        </a:rPr>
                        <a:t>ロ</a:t>
                      </a:r>
                      <a:r>
                        <a:rPr dirty="0" sz="1200">
                          <a:latin typeface="Meiryo UI"/>
                          <a:cs typeface="Meiryo UI"/>
                        </a:rPr>
                        <a:t>ービ</a:t>
                      </a:r>
                      <a:r>
                        <a:rPr dirty="0" sz="1200" spc="-20">
                          <a:latin typeface="Meiryo UI"/>
                          <a:cs typeface="Meiryo UI"/>
                        </a:rPr>
                        <a:t>ス</a:t>
                      </a:r>
                      <a:r>
                        <a:rPr dirty="0" sz="1200" spc="-15">
                          <a:latin typeface="Meiryo UI"/>
                          <a:cs typeface="Meiryo UI"/>
                        </a:rPr>
                        <a:t>・</a:t>
                      </a:r>
                      <a:r>
                        <a:rPr dirty="0" sz="1200">
                          <a:latin typeface="Meiryo UI"/>
                          <a:cs typeface="Meiryo UI"/>
                        </a:rPr>
                        <a:t>キ</a:t>
                      </a:r>
                      <a:r>
                        <a:rPr dirty="0" sz="1200" spc="-5">
                          <a:latin typeface="Meiryo UI"/>
                          <a:cs typeface="Meiryo UI"/>
                        </a:rPr>
                        <a:t>ャ</a:t>
                      </a:r>
                      <a:r>
                        <a:rPr dirty="0" sz="1200">
                          <a:latin typeface="Meiryo UI"/>
                          <a:cs typeface="Meiryo UI"/>
                        </a:rPr>
                        <a:t>ピ</a:t>
                      </a:r>
                      <a:r>
                        <a:rPr dirty="0" sz="1200" spc="-5">
                          <a:latin typeface="Meiryo UI"/>
                          <a:cs typeface="Meiryo UI"/>
                        </a:rPr>
                        <a:t>タ</a:t>
                      </a:r>
                      <a:r>
                        <a:rPr dirty="0" sz="1200" spc="-25">
                          <a:latin typeface="Meiryo UI"/>
                          <a:cs typeface="Meiryo UI"/>
                        </a:rPr>
                        <a:t>ル</a:t>
                      </a:r>
                      <a:r>
                        <a:rPr dirty="0" sz="1200" spc="-20">
                          <a:latin typeface="Meiryo UI"/>
                          <a:cs typeface="Meiryo UI"/>
                        </a:rPr>
                        <a:t>・</a:t>
                      </a:r>
                      <a:r>
                        <a:rPr dirty="0" sz="1200" spc="-10">
                          <a:latin typeface="Meiryo UI"/>
                          <a:cs typeface="Meiryo UI"/>
                        </a:rPr>
                        <a:t>パ</a:t>
                      </a:r>
                      <a:r>
                        <a:rPr dirty="0" sz="1200">
                          <a:latin typeface="Meiryo UI"/>
                          <a:cs typeface="Meiryo UI"/>
                        </a:rPr>
                        <a:t>ー</a:t>
                      </a:r>
                      <a:r>
                        <a:rPr dirty="0" sz="1200" spc="-10">
                          <a:latin typeface="Meiryo UI"/>
                          <a:cs typeface="Meiryo UI"/>
                        </a:rPr>
                        <a:t>ト</a:t>
                      </a:r>
                      <a:r>
                        <a:rPr dirty="0" sz="1200" spc="-5">
                          <a:latin typeface="Meiryo UI"/>
                          <a:cs typeface="Meiryo UI"/>
                        </a:rPr>
                        <a:t>ナ</a:t>
                      </a:r>
                      <a:r>
                        <a:rPr dirty="0" sz="1200">
                          <a:latin typeface="Meiryo UI"/>
                          <a:cs typeface="Meiryo UI"/>
                        </a:rPr>
                        <a:t>ーズ</a:t>
                      </a:r>
                      <a:r>
                        <a:rPr dirty="0" sz="1200" spc="-105">
                          <a:latin typeface="Meiryo UI"/>
                          <a:cs typeface="Meiryo UI"/>
                        </a:rPr>
                        <a:t> </a:t>
                      </a:r>
                      <a:r>
                        <a:rPr dirty="0" sz="1200">
                          <a:latin typeface="Meiryo UI"/>
                          <a:cs typeface="Meiryo UI"/>
                        </a:rPr>
                        <a:t>代表パ</a:t>
                      </a:r>
                      <a:r>
                        <a:rPr dirty="0" sz="1200" spc="-10">
                          <a:latin typeface="Meiryo UI"/>
                          <a:cs typeface="Meiryo UI"/>
                        </a:rPr>
                        <a:t>ー</a:t>
                      </a:r>
                      <a:r>
                        <a:rPr dirty="0" sz="1200">
                          <a:latin typeface="Meiryo UI"/>
                          <a:cs typeface="Meiryo UI"/>
                        </a:rPr>
                        <a:t>ト</a:t>
                      </a:r>
                      <a:r>
                        <a:rPr dirty="0" sz="1200" spc="-5">
                          <a:latin typeface="Meiryo UI"/>
                          <a:cs typeface="Meiryo UI"/>
                        </a:rPr>
                        <a:t>ナ</a:t>
                      </a:r>
                      <a:r>
                        <a:rPr dirty="0" sz="1200">
                          <a:latin typeface="Meiryo UI"/>
                          <a:cs typeface="Meiryo UI"/>
                        </a:rPr>
                        <a:t>ー</a:t>
                      </a:r>
                      <a:endParaRPr sz="1200">
                        <a:latin typeface="Meiryo UI"/>
                        <a:cs typeface="Meiryo UI"/>
                      </a:endParaRPr>
                    </a:p>
                  </a:txBody>
                  <a:tcPr marL="0" marR="0" marB="0" marT="3810"/>
                </a:tc>
              </a:tr>
              <a:tr h="1882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00660">
                        <a:lnSpc>
                          <a:spcPts val="1350"/>
                        </a:lnSpc>
                        <a:spcBef>
                          <a:spcPts val="30"/>
                        </a:spcBef>
                      </a:pPr>
                      <a:r>
                        <a:rPr dirty="0" sz="1200">
                          <a:latin typeface="Meiryo UI"/>
                          <a:cs typeface="Meiryo UI"/>
                        </a:rPr>
                        <a:t>中田</a:t>
                      </a:r>
                      <a:r>
                        <a:rPr dirty="0" sz="1200" spc="-100">
                          <a:latin typeface="Meiryo UI"/>
                          <a:cs typeface="Meiryo UI"/>
                        </a:rPr>
                        <a:t> </a:t>
                      </a:r>
                      <a:r>
                        <a:rPr dirty="0" sz="1200" spc="-5">
                          <a:latin typeface="Meiryo UI"/>
                          <a:cs typeface="Meiryo UI"/>
                        </a:rPr>
                        <a:t>る</a:t>
                      </a:r>
                      <a:r>
                        <a:rPr dirty="0" sz="1200">
                          <a:latin typeface="Meiryo UI"/>
                          <a:cs typeface="Meiryo UI"/>
                        </a:rPr>
                        <a:t>み子</a:t>
                      </a:r>
                      <a:endParaRPr sz="1200">
                        <a:latin typeface="Meiryo UI"/>
                        <a:cs typeface="Meiryo UI"/>
                      </a:endParaRPr>
                    </a:p>
                  </a:txBody>
                  <a:tcPr marL="0" marR="0" marB="0" marT="3810"/>
                </a:tc>
                <a:tc>
                  <a:txBody>
                    <a:bodyPr/>
                    <a:lstStyle/>
                    <a:p>
                      <a:pPr marL="520065">
                        <a:lnSpc>
                          <a:spcPts val="1350"/>
                        </a:lnSpc>
                        <a:spcBef>
                          <a:spcPts val="30"/>
                        </a:spcBef>
                      </a:pPr>
                      <a:r>
                        <a:rPr dirty="0" sz="1200">
                          <a:latin typeface="Meiryo UI"/>
                          <a:cs typeface="Meiryo UI"/>
                        </a:rPr>
                        <a:t>三菱</a:t>
                      </a:r>
                      <a:r>
                        <a:rPr dirty="0" sz="1200" spc="5">
                          <a:latin typeface="Meiryo UI"/>
                          <a:cs typeface="Meiryo UI"/>
                        </a:rPr>
                        <a:t>ケ</a:t>
                      </a:r>
                      <a:r>
                        <a:rPr dirty="0" sz="1200">
                          <a:latin typeface="Meiryo UI"/>
                          <a:cs typeface="Meiryo UI"/>
                        </a:rPr>
                        <a:t>ミ</a:t>
                      </a:r>
                      <a:r>
                        <a:rPr dirty="0" sz="1200" spc="-10">
                          <a:latin typeface="Meiryo UI"/>
                          <a:cs typeface="Meiryo UI"/>
                        </a:rPr>
                        <a:t>カ</a:t>
                      </a:r>
                      <a:r>
                        <a:rPr dirty="0" sz="1200">
                          <a:latin typeface="Meiryo UI"/>
                          <a:cs typeface="Meiryo UI"/>
                        </a:rPr>
                        <a:t>ル株式会社</a:t>
                      </a:r>
                      <a:r>
                        <a:rPr dirty="0" sz="1200" spc="-65">
                          <a:latin typeface="Meiryo UI"/>
                          <a:cs typeface="Meiryo UI"/>
                        </a:rPr>
                        <a:t> </a:t>
                      </a:r>
                      <a:r>
                        <a:rPr dirty="0" sz="1200">
                          <a:latin typeface="Meiryo UI"/>
                          <a:cs typeface="Meiryo UI"/>
                        </a:rPr>
                        <a:t>執行役員</a:t>
                      </a:r>
                      <a:r>
                        <a:rPr dirty="0" sz="1200" spc="-50">
                          <a:latin typeface="Meiryo UI"/>
                          <a:cs typeface="Meiryo UI"/>
                        </a:rPr>
                        <a:t> </a:t>
                      </a:r>
                      <a:r>
                        <a:rPr dirty="0" sz="1200" spc="-5">
                          <a:latin typeface="Meiryo UI"/>
                          <a:cs typeface="Meiryo UI"/>
                        </a:rPr>
                        <a:t>ダイ</a:t>
                      </a:r>
                      <a:r>
                        <a:rPr dirty="0" sz="1200">
                          <a:latin typeface="Meiryo UI"/>
                          <a:cs typeface="Meiryo UI"/>
                        </a:rPr>
                        <a:t>バーシティ</a:t>
                      </a:r>
                      <a:r>
                        <a:rPr dirty="0" sz="1200" spc="-5">
                          <a:latin typeface="Meiryo UI"/>
                          <a:cs typeface="Meiryo UI"/>
                        </a:rPr>
                        <a:t>推</a:t>
                      </a:r>
                      <a:r>
                        <a:rPr dirty="0" sz="1200">
                          <a:latin typeface="Meiryo UI"/>
                          <a:cs typeface="Meiryo UI"/>
                        </a:rPr>
                        <a:t>進担当</a:t>
                      </a:r>
                      <a:endParaRPr sz="1200">
                        <a:latin typeface="Meiryo UI"/>
                        <a:cs typeface="Meiryo UI"/>
                      </a:endParaRPr>
                    </a:p>
                  </a:txBody>
                  <a:tcPr marL="0" marR="0" marB="0" marT="3810"/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232158" y="3622060"/>
            <a:ext cx="2713990" cy="2219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Meiryo UI"/>
                <a:cs typeface="Meiryo UI"/>
              </a:rPr>
              <a:t>（ご協力い</a:t>
            </a:r>
            <a:r>
              <a:rPr dirty="0" sz="1200" spc="5">
                <a:latin typeface="Meiryo UI"/>
                <a:cs typeface="Meiryo UI"/>
              </a:rPr>
              <a:t>ただ</a:t>
            </a:r>
            <a:r>
              <a:rPr dirty="0" sz="1200">
                <a:latin typeface="Meiryo UI"/>
                <a:cs typeface="Meiryo UI"/>
              </a:rPr>
              <a:t>い</a:t>
            </a:r>
            <a:r>
              <a:rPr dirty="0" sz="1200" spc="-10">
                <a:latin typeface="Meiryo UI"/>
                <a:cs typeface="Meiryo UI"/>
              </a:rPr>
              <a:t>た</a:t>
            </a:r>
            <a:r>
              <a:rPr dirty="0" sz="1200">
                <a:latin typeface="Meiryo UI"/>
                <a:cs typeface="Meiryo UI"/>
              </a:rPr>
              <a:t>有識者）：</a:t>
            </a:r>
            <a:endParaRPr sz="1200">
              <a:latin typeface="Meiryo UI"/>
              <a:cs typeface="Meiryo UI"/>
            </a:endParaRPr>
          </a:p>
          <a:p>
            <a:pPr marL="1164590" marR="829310" indent="17780">
              <a:lnSpc>
                <a:spcPct val="100000"/>
              </a:lnSpc>
            </a:pPr>
            <a:r>
              <a:rPr dirty="0" sz="1200">
                <a:latin typeface="Meiryo UI"/>
                <a:cs typeface="Meiryo UI"/>
              </a:rPr>
              <a:t>井口</a:t>
            </a:r>
            <a:r>
              <a:rPr dirty="0" sz="1200" spc="-60">
                <a:latin typeface="Meiryo UI"/>
                <a:cs typeface="Meiryo UI"/>
              </a:rPr>
              <a:t> </a:t>
            </a:r>
            <a:r>
              <a:rPr dirty="0" sz="1200">
                <a:latin typeface="Meiryo UI"/>
                <a:cs typeface="Meiryo UI"/>
              </a:rPr>
              <a:t>譲二 島田</a:t>
            </a:r>
            <a:r>
              <a:rPr dirty="0" sz="1200" spc="295">
                <a:latin typeface="Meiryo UI"/>
                <a:cs typeface="Meiryo UI"/>
              </a:rPr>
              <a:t> </a:t>
            </a:r>
            <a:r>
              <a:rPr dirty="0" sz="1200">
                <a:latin typeface="Meiryo UI"/>
                <a:cs typeface="Meiryo UI"/>
              </a:rPr>
              <a:t>由香</a:t>
            </a:r>
            <a:endParaRPr sz="1200">
              <a:latin typeface="Meiryo UI"/>
              <a:cs typeface="Meiryo UI"/>
            </a:endParaRPr>
          </a:p>
          <a:p>
            <a:pPr marL="1164590" marR="626745">
              <a:lnSpc>
                <a:spcPct val="100000"/>
              </a:lnSpc>
            </a:pPr>
            <a:r>
              <a:rPr dirty="0" sz="1200">
                <a:latin typeface="Meiryo UI"/>
                <a:cs typeface="Meiryo UI"/>
              </a:rPr>
              <a:t>ｼﾞｮｰｼﾞ･ｵﾙｺｯﾄ </a:t>
            </a:r>
            <a:r>
              <a:rPr dirty="0" sz="1200">
                <a:latin typeface="Meiryo UI"/>
                <a:cs typeface="Meiryo UI"/>
              </a:rPr>
              <a:t>中村</a:t>
            </a:r>
            <a:r>
              <a:rPr dirty="0" sz="1200" spc="-10">
                <a:latin typeface="Meiryo UI"/>
                <a:cs typeface="Meiryo UI"/>
              </a:rPr>
              <a:t> </a:t>
            </a:r>
            <a:r>
              <a:rPr dirty="0" sz="1200">
                <a:latin typeface="Meiryo UI"/>
                <a:cs typeface="Meiryo UI"/>
              </a:rPr>
              <a:t>天江</a:t>
            </a:r>
            <a:endParaRPr sz="1200">
              <a:latin typeface="Meiryo UI"/>
              <a:cs typeface="Meiryo UI"/>
            </a:endParaRPr>
          </a:p>
          <a:p>
            <a:pPr algn="just" marL="1164590" marR="817244" indent="12065">
              <a:lnSpc>
                <a:spcPct val="100000"/>
              </a:lnSpc>
            </a:pPr>
            <a:r>
              <a:rPr dirty="0" sz="1200">
                <a:latin typeface="Meiryo UI"/>
                <a:cs typeface="Meiryo UI"/>
              </a:rPr>
              <a:t>西村</a:t>
            </a:r>
            <a:r>
              <a:rPr dirty="0" sz="1200" spc="-50">
                <a:latin typeface="Meiryo UI"/>
                <a:cs typeface="Meiryo UI"/>
              </a:rPr>
              <a:t> </a:t>
            </a:r>
            <a:r>
              <a:rPr dirty="0" sz="1200">
                <a:latin typeface="Meiryo UI"/>
                <a:cs typeface="Meiryo UI"/>
              </a:rPr>
              <a:t>孝史 濱瀬</a:t>
            </a:r>
            <a:r>
              <a:rPr dirty="0" sz="1200" spc="-40">
                <a:latin typeface="Meiryo UI"/>
                <a:cs typeface="Meiryo UI"/>
              </a:rPr>
              <a:t> </a:t>
            </a:r>
            <a:r>
              <a:rPr dirty="0" sz="1200">
                <a:latin typeface="Meiryo UI"/>
                <a:cs typeface="Meiryo UI"/>
              </a:rPr>
              <a:t>牧子 平野</a:t>
            </a:r>
            <a:r>
              <a:rPr dirty="0" sz="1200" spc="305">
                <a:latin typeface="Meiryo UI"/>
                <a:cs typeface="Meiryo UI"/>
              </a:rPr>
              <a:t> </a:t>
            </a:r>
            <a:r>
              <a:rPr dirty="0" sz="1200">
                <a:latin typeface="Meiryo UI"/>
                <a:cs typeface="Meiryo UI"/>
              </a:rPr>
              <a:t>光俊</a:t>
            </a:r>
            <a:endParaRPr sz="1200">
              <a:latin typeface="Meiryo UI"/>
              <a:cs typeface="Meiryo UI"/>
            </a:endParaRPr>
          </a:p>
          <a:p>
            <a:pPr marL="1176655" marR="5080">
              <a:lnSpc>
                <a:spcPct val="100000"/>
              </a:lnSpc>
            </a:pPr>
            <a:r>
              <a:rPr dirty="0" sz="1200">
                <a:latin typeface="Meiryo UI"/>
                <a:cs typeface="Meiryo UI"/>
              </a:rPr>
              <a:t>ﾋﾟｮｰﾄﾙ･ﾌｪﾘｸｽ･ｸﾞｼﾞﾊﾞﾁ </a:t>
            </a:r>
            <a:r>
              <a:rPr dirty="0" sz="1200">
                <a:latin typeface="Meiryo UI"/>
                <a:cs typeface="Meiryo UI"/>
              </a:rPr>
              <a:t>細谷</a:t>
            </a:r>
            <a:r>
              <a:rPr dirty="0" sz="1200" spc="-10">
                <a:latin typeface="Meiryo UI"/>
                <a:cs typeface="Meiryo UI"/>
              </a:rPr>
              <a:t> </a:t>
            </a:r>
            <a:r>
              <a:rPr dirty="0" sz="1200">
                <a:latin typeface="Meiryo UI"/>
                <a:cs typeface="Meiryo UI"/>
              </a:rPr>
              <a:t>佳津年</a:t>
            </a:r>
            <a:endParaRPr sz="1200">
              <a:latin typeface="Meiryo UI"/>
              <a:cs typeface="Meiryo UI"/>
            </a:endParaRPr>
          </a:p>
          <a:p>
            <a:pPr marL="1176655" marR="1019810">
              <a:lnSpc>
                <a:spcPct val="100000"/>
              </a:lnSpc>
            </a:pPr>
            <a:r>
              <a:rPr dirty="0" sz="1200">
                <a:latin typeface="Meiryo UI"/>
                <a:cs typeface="Meiryo UI"/>
              </a:rPr>
              <a:t>南</a:t>
            </a:r>
            <a:r>
              <a:rPr dirty="0" sz="1200" spc="-100">
                <a:latin typeface="Meiryo UI"/>
                <a:cs typeface="Meiryo UI"/>
              </a:rPr>
              <a:t> </a:t>
            </a:r>
            <a:r>
              <a:rPr dirty="0" sz="1200">
                <a:latin typeface="Meiryo UI"/>
                <a:cs typeface="Meiryo UI"/>
              </a:rPr>
              <a:t>和気 山田</a:t>
            </a:r>
            <a:r>
              <a:rPr dirty="0" sz="1200" spc="-100">
                <a:latin typeface="Meiryo UI"/>
                <a:cs typeface="Meiryo UI"/>
              </a:rPr>
              <a:t> </a:t>
            </a:r>
            <a:r>
              <a:rPr dirty="0" sz="1200">
                <a:latin typeface="Meiryo UI"/>
                <a:cs typeface="Meiryo UI"/>
              </a:rPr>
              <a:t>久</a:t>
            </a:r>
            <a:endParaRPr sz="1200">
              <a:latin typeface="Meiryo UI"/>
              <a:cs typeface="Meiryo U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97862" y="3804940"/>
            <a:ext cx="5654040" cy="2037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Meiryo UI"/>
                <a:cs typeface="Meiryo UI"/>
              </a:rPr>
              <a:t>ニッセ</a:t>
            </a:r>
            <a:r>
              <a:rPr dirty="0" sz="1200" spc="-5">
                <a:latin typeface="Meiryo UI"/>
                <a:cs typeface="Meiryo UI"/>
              </a:rPr>
              <a:t>イア</a:t>
            </a:r>
            <a:r>
              <a:rPr dirty="0" sz="1200">
                <a:latin typeface="Meiryo UI"/>
                <a:cs typeface="Meiryo UI"/>
              </a:rPr>
              <a:t>セット</a:t>
            </a:r>
            <a:r>
              <a:rPr dirty="0" sz="1200" spc="-5">
                <a:latin typeface="Meiryo UI"/>
                <a:cs typeface="Meiryo UI"/>
              </a:rPr>
              <a:t>マ</a:t>
            </a:r>
            <a:r>
              <a:rPr dirty="0" sz="1200">
                <a:latin typeface="Meiryo UI"/>
                <a:cs typeface="Meiryo UI"/>
              </a:rPr>
              <a:t>ネ</a:t>
            </a:r>
            <a:r>
              <a:rPr dirty="0" sz="1200" spc="-5">
                <a:latin typeface="Meiryo UI"/>
                <a:cs typeface="Meiryo UI"/>
              </a:rPr>
              <a:t>ジメ</a:t>
            </a:r>
            <a:r>
              <a:rPr dirty="0" sz="1200">
                <a:latin typeface="Meiryo UI"/>
                <a:cs typeface="Meiryo UI"/>
              </a:rPr>
              <a:t>ン</a:t>
            </a:r>
            <a:r>
              <a:rPr dirty="0" sz="1200" spc="5">
                <a:latin typeface="Meiryo UI"/>
                <a:cs typeface="Meiryo UI"/>
              </a:rPr>
              <a:t>ト</a:t>
            </a:r>
            <a:r>
              <a:rPr dirty="0" sz="1200">
                <a:latin typeface="Meiryo UI"/>
                <a:cs typeface="Meiryo UI"/>
              </a:rPr>
              <a:t>株式会社</a:t>
            </a:r>
            <a:r>
              <a:rPr dirty="0" sz="1200" spc="-65">
                <a:latin typeface="Meiryo UI"/>
                <a:cs typeface="Meiryo UI"/>
              </a:rPr>
              <a:t> </a:t>
            </a:r>
            <a:r>
              <a:rPr dirty="0" sz="1200" spc="5">
                <a:latin typeface="Meiryo UI"/>
                <a:cs typeface="Meiryo UI"/>
              </a:rPr>
              <a:t>チ</a:t>
            </a:r>
            <a:r>
              <a:rPr dirty="0" sz="1200" spc="-15">
                <a:latin typeface="Meiryo UI"/>
                <a:cs typeface="Meiryo UI"/>
              </a:rPr>
              <a:t>ーフ・</a:t>
            </a:r>
            <a:r>
              <a:rPr dirty="0" sz="1200" spc="-5">
                <a:latin typeface="Meiryo UI"/>
                <a:cs typeface="Meiryo UI"/>
              </a:rPr>
              <a:t>コ</a:t>
            </a:r>
            <a:r>
              <a:rPr dirty="0" sz="1200">
                <a:latin typeface="Meiryo UI"/>
                <a:cs typeface="Meiryo UI"/>
              </a:rPr>
              <a:t>ーポ</a:t>
            </a:r>
            <a:r>
              <a:rPr dirty="0" sz="1200" spc="-10">
                <a:latin typeface="Meiryo UI"/>
                <a:cs typeface="Meiryo UI"/>
              </a:rPr>
              <a:t>レー</a:t>
            </a:r>
            <a:r>
              <a:rPr dirty="0" sz="1200">
                <a:latin typeface="Meiryo UI"/>
                <a:cs typeface="Meiryo UI"/>
              </a:rPr>
              <a:t>ト</a:t>
            </a:r>
            <a:r>
              <a:rPr dirty="0" sz="1200" spc="-35">
                <a:latin typeface="Meiryo UI"/>
                <a:cs typeface="Meiryo UI"/>
              </a:rPr>
              <a:t>・</a:t>
            </a:r>
            <a:r>
              <a:rPr dirty="0" sz="1200" spc="-5">
                <a:latin typeface="Meiryo UI"/>
                <a:cs typeface="Meiryo UI"/>
              </a:rPr>
              <a:t>ガ</a:t>
            </a:r>
            <a:r>
              <a:rPr dirty="0" sz="1200" spc="-10">
                <a:latin typeface="Meiryo UI"/>
                <a:cs typeface="Meiryo UI"/>
              </a:rPr>
              <a:t>バ</a:t>
            </a:r>
            <a:r>
              <a:rPr dirty="0" sz="1200" spc="-5">
                <a:latin typeface="Meiryo UI"/>
                <a:cs typeface="Meiryo UI"/>
              </a:rPr>
              <a:t>ナ</a:t>
            </a:r>
            <a:r>
              <a:rPr dirty="0" sz="1200" spc="-15">
                <a:latin typeface="Meiryo UI"/>
                <a:cs typeface="Meiryo UI"/>
              </a:rPr>
              <a:t>ンス・</a:t>
            </a:r>
            <a:r>
              <a:rPr dirty="0" sz="1200" spc="5">
                <a:latin typeface="Meiryo UI"/>
                <a:cs typeface="Meiryo UI"/>
              </a:rPr>
              <a:t>オフィ</a:t>
            </a:r>
            <a:r>
              <a:rPr dirty="0" sz="1200" spc="-10">
                <a:latin typeface="Meiryo UI"/>
                <a:cs typeface="Meiryo UI"/>
              </a:rPr>
              <a:t>サ</a:t>
            </a:r>
            <a:r>
              <a:rPr dirty="0" sz="1200">
                <a:latin typeface="Meiryo UI"/>
                <a:cs typeface="Meiryo UI"/>
              </a:rPr>
              <a:t>ー</a:t>
            </a:r>
            <a:r>
              <a:rPr dirty="0" sz="1200" spc="-45">
                <a:latin typeface="Meiryo UI"/>
                <a:cs typeface="Meiryo UI"/>
              </a:rPr>
              <a:t> </a:t>
            </a:r>
            <a:r>
              <a:rPr dirty="0" sz="1200">
                <a:latin typeface="Meiryo UI"/>
                <a:cs typeface="Meiryo UI"/>
              </a:rPr>
              <a:t>上席運用部長 ユニリーバ</a:t>
            </a:r>
            <a:r>
              <a:rPr dirty="0" sz="1200" spc="-35">
                <a:latin typeface="Meiryo UI"/>
                <a:cs typeface="Meiryo UI"/>
              </a:rPr>
              <a:t>・</a:t>
            </a:r>
            <a:r>
              <a:rPr dirty="0" sz="1200" spc="-5">
                <a:latin typeface="Meiryo UI"/>
                <a:cs typeface="Meiryo UI"/>
              </a:rPr>
              <a:t>ジャ</a:t>
            </a:r>
            <a:r>
              <a:rPr dirty="0" sz="1200">
                <a:latin typeface="Meiryo UI"/>
                <a:cs typeface="Meiryo UI"/>
              </a:rPr>
              <a:t>パ</a:t>
            </a:r>
            <a:r>
              <a:rPr dirty="0" sz="1200" spc="-25">
                <a:latin typeface="Meiryo UI"/>
                <a:cs typeface="Meiryo UI"/>
              </a:rPr>
              <a:t>ン</a:t>
            </a:r>
            <a:r>
              <a:rPr dirty="0" sz="1200" spc="-20">
                <a:latin typeface="Meiryo UI"/>
                <a:cs typeface="Meiryo UI"/>
              </a:rPr>
              <a:t>・</a:t>
            </a:r>
            <a:r>
              <a:rPr dirty="0" sz="1200" spc="-10">
                <a:latin typeface="Meiryo UI"/>
                <a:cs typeface="Meiryo UI"/>
              </a:rPr>
              <a:t>ホール</a:t>
            </a:r>
            <a:r>
              <a:rPr dirty="0" sz="1200">
                <a:latin typeface="Meiryo UI"/>
                <a:cs typeface="Meiryo UI"/>
              </a:rPr>
              <a:t>デ</a:t>
            </a:r>
            <a:r>
              <a:rPr dirty="0" sz="1200" spc="-10">
                <a:latin typeface="Meiryo UI"/>
                <a:cs typeface="Meiryo UI"/>
              </a:rPr>
              <a:t>ィ</a:t>
            </a:r>
            <a:r>
              <a:rPr dirty="0" sz="1200">
                <a:latin typeface="Meiryo UI"/>
                <a:cs typeface="Meiryo UI"/>
              </a:rPr>
              <a:t>ン</a:t>
            </a:r>
            <a:r>
              <a:rPr dirty="0" sz="1200" spc="-5">
                <a:latin typeface="Meiryo UI"/>
                <a:cs typeface="Meiryo UI"/>
              </a:rPr>
              <a:t>グ</a:t>
            </a:r>
            <a:r>
              <a:rPr dirty="0" sz="1200" spc="5">
                <a:latin typeface="Meiryo UI"/>
                <a:cs typeface="Meiryo UI"/>
              </a:rPr>
              <a:t>ス</a:t>
            </a:r>
            <a:r>
              <a:rPr dirty="0" sz="1200">
                <a:latin typeface="Meiryo UI"/>
                <a:cs typeface="Meiryo UI"/>
              </a:rPr>
              <a:t>株式会社</a:t>
            </a:r>
            <a:r>
              <a:rPr dirty="0" sz="1200" spc="-40">
                <a:latin typeface="Meiryo UI"/>
                <a:cs typeface="Meiryo UI"/>
              </a:rPr>
              <a:t> </a:t>
            </a:r>
            <a:r>
              <a:rPr dirty="0" sz="1200">
                <a:latin typeface="Meiryo UI"/>
                <a:cs typeface="Meiryo UI"/>
              </a:rPr>
              <a:t>取締役</a:t>
            </a:r>
            <a:r>
              <a:rPr dirty="0" sz="1200" spc="5">
                <a:latin typeface="Meiryo UI"/>
                <a:cs typeface="Meiryo UI"/>
              </a:rPr>
              <a:t> </a:t>
            </a:r>
            <a:r>
              <a:rPr dirty="0" sz="1200">
                <a:latin typeface="Meiryo UI"/>
                <a:cs typeface="Meiryo UI"/>
              </a:rPr>
              <a:t>人事総務本部長</a:t>
            </a:r>
            <a:endParaRPr sz="1200">
              <a:latin typeface="Meiryo UI"/>
              <a:cs typeface="Meiryo UI"/>
            </a:endParaRPr>
          </a:p>
          <a:p>
            <a:pPr marL="12700" marR="3241675">
              <a:lnSpc>
                <a:spcPct val="100000"/>
              </a:lnSpc>
            </a:pPr>
            <a:r>
              <a:rPr dirty="0" sz="1200">
                <a:latin typeface="Meiryo UI"/>
                <a:cs typeface="Meiryo UI"/>
              </a:rPr>
              <a:t>慶應義塾大学</a:t>
            </a:r>
            <a:r>
              <a:rPr dirty="0" sz="1200" spc="-50">
                <a:latin typeface="Meiryo UI"/>
                <a:cs typeface="Meiryo UI"/>
              </a:rPr>
              <a:t> </a:t>
            </a:r>
            <a:r>
              <a:rPr dirty="0" sz="1200">
                <a:latin typeface="Meiryo UI"/>
                <a:cs typeface="Meiryo UI"/>
              </a:rPr>
              <a:t>商学部</a:t>
            </a:r>
            <a:r>
              <a:rPr dirty="0" sz="1200" spc="-40">
                <a:latin typeface="Meiryo UI"/>
                <a:cs typeface="Meiryo UI"/>
              </a:rPr>
              <a:t> </a:t>
            </a:r>
            <a:r>
              <a:rPr dirty="0" sz="1200">
                <a:latin typeface="Meiryo UI"/>
                <a:cs typeface="Meiryo UI"/>
              </a:rPr>
              <a:t>特別招聘教授 リ</a:t>
            </a:r>
            <a:r>
              <a:rPr dirty="0" sz="1200" spc="-5">
                <a:latin typeface="Meiryo UI"/>
                <a:cs typeface="Meiryo UI"/>
              </a:rPr>
              <a:t>ク</a:t>
            </a:r>
            <a:r>
              <a:rPr dirty="0" sz="1200">
                <a:latin typeface="Meiryo UI"/>
                <a:cs typeface="Meiryo UI"/>
              </a:rPr>
              <a:t>ルート</a:t>
            </a:r>
            <a:r>
              <a:rPr dirty="0" sz="1200" spc="-5">
                <a:latin typeface="Meiryo UI"/>
                <a:cs typeface="Meiryo UI"/>
              </a:rPr>
              <a:t>ワ</a:t>
            </a:r>
            <a:r>
              <a:rPr dirty="0" sz="1200">
                <a:latin typeface="Meiryo UI"/>
                <a:cs typeface="Meiryo UI"/>
              </a:rPr>
              <a:t>ー</a:t>
            </a:r>
            <a:r>
              <a:rPr dirty="0" sz="1200" spc="-15">
                <a:latin typeface="Meiryo UI"/>
                <a:cs typeface="Meiryo UI"/>
              </a:rPr>
              <a:t>ク</a:t>
            </a:r>
            <a:r>
              <a:rPr dirty="0" sz="1200" spc="5">
                <a:latin typeface="Meiryo UI"/>
                <a:cs typeface="Meiryo UI"/>
              </a:rPr>
              <a:t>ス</a:t>
            </a:r>
            <a:r>
              <a:rPr dirty="0" sz="1200">
                <a:latin typeface="Meiryo UI"/>
                <a:cs typeface="Meiryo UI"/>
              </a:rPr>
              <a:t>研究所</a:t>
            </a:r>
            <a:r>
              <a:rPr dirty="0" sz="1200" spc="-55">
                <a:latin typeface="Meiryo UI"/>
                <a:cs typeface="Meiryo UI"/>
              </a:rPr>
              <a:t> </a:t>
            </a:r>
            <a:r>
              <a:rPr dirty="0" sz="1200">
                <a:latin typeface="Meiryo UI"/>
                <a:cs typeface="Meiryo UI"/>
              </a:rPr>
              <a:t>主任研究員 首都大学東京</a:t>
            </a:r>
            <a:r>
              <a:rPr dirty="0" sz="1200" spc="-10">
                <a:latin typeface="Meiryo UI"/>
                <a:cs typeface="Meiryo UI"/>
              </a:rPr>
              <a:t> </a:t>
            </a:r>
            <a:r>
              <a:rPr dirty="0" sz="1200">
                <a:latin typeface="Meiryo UI"/>
                <a:cs typeface="Meiryo UI"/>
              </a:rPr>
              <a:t>准教授</a:t>
            </a:r>
            <a:endParaRPr sz="1200">
              <a:latin typeface="Meiryo UI"/>
              <a:cs typeface="Meiryo UI"/>
            </a:endParaRPr>
          </a:p>
          <a:p>
            <a:pPr marL="12700" marR="2498090">
              <a:lnSpc>
                <a:spcPct val="100000"/>
              </a:lnSpc>
            </a:pPr>
            <a:r>
              <a:rPr dirty="0" sz="1200">
                <a:latin typeface="Meiryo UI"/>
                <a:cs typeface="Meiryo UI"/>
              </a:rPr>
              <a:t>株式会社</a:t>
            </a:r>
            <a:r>
              <a:rPr dirty="0" sz="1200" spc="-5">
                <a:latin typeface="Meiryo UI"/>
                <a:cs typeface="Meiryo UI"/>
              </a:rPr>
              <a:t>LIXIL</a:t>
            </a:r>
            <a:r>
              <a:rPr dirty="0" sz="1200" spc="-30">
                <a:latin typeface="Meiryo UI"/>
                <a:cs typeface="Meiryo UI"/>
              </a:rPr>
              <a:t> </a:t>
            </a:r>
            <a:r>
              <a:rPr dirty="0" sz="1200">
                <a:latin typeface="Meiryo UI"/>
                <a:cs typeface="Meiryo UI"/>
              </a:rPr>
              <a:t>理事</a:t>
            </a:r>
            <a:r>
              <a:rPr dirty="0" sz="1200" spc="-30">
                <a:latin typeface="Meiryo UI"/>
                <a:cs typeface="Meiryo UI"/>
              </a:rPr>
              <a:t> </a:t>
            </a:r>
            <a:r>
              <a:rPr dirty="0" sz="1200">
                <a:latin typeface="Meiryo UI"/>
                <a:cs typeface="Meiryo UI"/>
              </a:rPr>
              <a:t>グ</a:t>
            </a:r>
            <a:r>
              <a:rPr dirty="0" sz="1200" spc="-5">
                <a:latin typeface="Meiryo UI"/>
                <a:cs typeface="Meiryo UI"/>
              </a:rPr>
              <a:t>ロ</a:t>
            </a:r>
            <a:r>
              <a:rPr dirty="0" sz="1200">
                <a:latin typeface="Meiryo UI"/>
                <a:cs typeface="Meiryo UI"/>
              </a:rPr>
              <a:t>ーバル人事本部</a:t>
            </a:r>
            <a:r>
              <a:rPr dirty="0" sz="1200" spc="-50">
                <a:latin typeface="Meiryo UI"/>
                <a:cs typeface="Meiryo UI"/>
              </a:rPr>
              <a:t> </a:t>
            </a:r>
            <a:r>
              <a:rPr dirty="0" sz="1200">
                <a:latin typeface="Meiryo UI"/>
                <a:cs typeface="Meiryo UI"/>
              </a:rPr>
              <a:t>本部長 神戸大学大学院経営学研究科</a:t>
            </a:r>
            <a:r>
              <a:rPr dirty="0" sz="1200" spc="-10">
                <a:latin typeface="Meiryo UI"/>
                <a:cs typeface="Meiryo UI"/>
              </a:rPr>
              <a:t> </a:t>
            </a:r>
            <a:r>
              <a:rPr dirty="0" sz="1200">
                <a:latin typeface="Meiryo UI"/>
                <a:cs typeface="Meiryo UI"/>
              </a:rPr>
              <a:t>教授</a:t>
            </a:r>
            <a:endParaRPr sz="1200">
              <a:latin typeface="Meiryo UI"/>
              <a:cs typeface="Meiryo UI"/>
            </a:endParaRPr>
          </a:p>
          <a:p>
            <a:pPr marL="12700" marR="1336675">
              <a:lnSpc>
                <a:spcPct val="100000"/>
              </a:lnSpc>
            </a:pPr>
            <a:r>
              <a:rPr dirty="0" sz="1200" spc="-5">
                <a:latin typeface="Meiryo UI"/>
                <a:cs typeface="Meiryo UI"/>
              </a:rPr>
              <a:t>プロノイア</a:t>
            </a:r>
            <a:r>
              <a:rPr dirty="0" sz="1200" spc="-10">
                <a:latin typeface="Meiryo UI"/>
                <a:cs typeface="Meiryo UI"/>
              </a:rPr>
              <a:t>・</a:t>
            </a:r>
            <a:r>
              <a:rPr dirty="0" sz="1200" spc="-15">
                <a:latin typeface="Meiryo UI"/>
                <a:cs typeface="Meiryo UI"/>
              </a:rPr>
              <a:t>グル</a:t>
            </a:r>
            <a:r>
              <a:rPr dirty="0" sz="1200">
                <a:latin typeface="Meiryo UI"/>
                <a:cs typeface="Meiryo UI"/>
              </a:rPr>
              <a:t>ー</a:t>
            </a:r>
            <a:r>
              <a:rPr dirty="0" sz="1200" spc="-5">
                <a:latin typeface="Meiryo UI"/>
                <a:cs typeface="Meiryo UI"/>
              </a:rPr>
              <a:t>プ</a:t>
            </a:r>
            <a:r>
              <a:rPr dirty="0" sz="1200">
                <a:latin typeface="Meiryo UI"/>
                <a:cs typeface="Meiryo UI"/>
              </a:rPr>
              <a:t>株式会社</a:t>
            </a:r>
            <a:r>
              <a:rPr dirty="0" sz="1200" spc="345">
                <a:latin typeface="Meiryo UI"/>
                <a:cs typeface="Meiryo UI"/>
              </a:rPr>
              <a:t> </a:t>
            </a:r>
            <a:r>
              <a:rPr dirty="0" sz="1200" spc="-5">
                <a:latin typeface="Meiryo UI"/>
                <a:cs typeface="Meiryo UI"/>
              </a:rPr>
              <a:t>Chief</a:t>
            </a:r>
            <a:r>
              <a:rPr dirty="0" sz="1200" spc="-20">
                <a:latin typeface="Meiryo UI"/>
                <a:cs typeface="Meiryo UI"/>
              </a:rPr>
              <a:t> </a:t>
            </a:r>
            <a:r>
              <a:rPr dirty="0" sz="1200" spc="-5">
                <a:latin typeface="Meiryo UI"/>
                <a:cs typeface="Meiryo UI"/>
              </a:rPr>
              <a:t>Executive</a:t>
            </a:r>
            <a:r>
              <a:rPr dirty="0" sz="1200" spc="-20">
                <a:latin typeface="Meiryo UI"/>
                <a:cs typeface="Meiryo UI"/>
              </a:rPr>
              <a:t> </a:t>
            </a:r>
            <a:r>
              <a:rPr dirty="0" sz="1200">
                <a:latin typeface="Meiryo UI"/>
                <a:cs typeface="Meiryo UI"/>
              </a:rPr>
              <a:t>Officer</a:t>
            </a:r>
            <a:r>
              <a:rPr dirty="0" sz="1200" spc="-45">
                <a:latin typeface="Meiryo UI"/>
                <a:cs typeface="Meiryo UI"/>
              </a:rPr>
              <a:t> </a:t>
            </a:r>
            <a:r>
              <a:rPr dirty="0" sz="1200">
                <a:latin typeface="Meiryo UI"/>
                <a:cs typeface="Meiryo UI"/>
              </a:rPr>
              <a:t>代表取締役 株式会社</a:t>
            </a:r>
            <a:r>
              <a:rPr dirty="0" sz="1200" spc="-5">
                <a:latin typeface="Meiryo UI"/>
                <a:cs typeface="Meiryo UI"/>
              </a:rPr>
              <a:t>エ</a:t>
            </a:r>
            <a:r>
              <a:rPr dirty="0" sz="1200">
                <a:latin typeface="Meiryo UI"/>
                <a:cs typeface="Meiryo UI"/>
              </a:rPr>
              <a:t>ー</a:t>
            </a:r>
            <a:r>
              <a:rPr dirty="0" sz="1200" spc="-15">
                <a:latin typeface="Meiryo UI"/>
                <a:cs typeface="Meiryo UI"/>
              </a:rPr>
              <a:t>・</a:t>
            </a:r>
            <a:r>
              <a:rPr dirty="0" sz="1200" spc="-25">
                <a:latin typeface="Meiryo UI"/>
                <a:cs typeface="Meiryo UI"/>
              </a:rPr>
              <a:t>デ</a:t>
            </a:r>
            <a:r>
              <a:rPr dirty="0" sz="1200">
                <a:latin typeface="Meiryo UI"/>
                <a:cs typeface="Meiryo UI"/>
              </a:rPr>
              <a:t>ィー</a:t>
            </a:r>
            <a:r>
              <a:rPr dirty="0" sz="1200" spc="-35">
                <a:latin typeface="Meiryo UI"/>
                <a:cs typeface="Meiryo UI"/>
              </a:rPr>
              <a:t>・</a:t>
            </a:r>
            <a:r>
              <a:rPr dirty="0" sz="1200" spc="-5">
                <a:latin typeface="Meiryo UI"/>
                <a:cs typeface="Meiryo UI"/>
              </a:rPr>
              <a:t>ワ</a:t>
            </a:r>
            <a:r>
              <a:rPr dirty="0" sz="1200" spc="-10">
                <a:latin typeface="Meiryo UI"/>
                <a:cs typeface="Meiryo UI"/>
              </a:rPr>
              <a:t>ー</a:t>
            </a:r>
            <a:r>
              <a:rPr dirty="0" sz="1200" spc="-5">
                <a:latin typeface="Meiryo UI"/>
                <a:cs typeface="Meiryo UI"/>
              </a:rPr>
              <a:t>ク</a:t>
            </a:r>
            <a:r>
              <a:rPr dirty="0" sz="1200">
                <a:latin typeface="Meiryo UI"/>
                <a:cs typeface="Meiryo UI"/>
              </a:rPr>
              <a:t>ス</a:t>
            </a:r>
            <a:r>
              <a:rPr dirty="0" sz="1200" spc="-45">
                <a:latin typeface="Meiryo UI"/>
                <a:cs typeface="Meiryo UI"/>
              </a:rPr>
              <a:t> </a:t>
            </a:r>
            <a:r>
              <a:rPr dirty="0" sz="1200">
                <a:latin typeface="Meiryo UI"/>
                <a:cs typeface="Meiryo UI"/>
              </a:rPr>
              <a:t>常務取締役</a:t>
            </a:r>
            <a:r>
              <a:rPr dirty="0" sz="1200" spc="-5">
                <a:latin typeface="Meiryo UI"/>
                <a:cs typeface="Meiryo UI"/>
              </a:rPr>
              <a:t>CFO</a:t>
            </a:r>
            <a:r>
              <a:rPr dirty="0" sz="1200" spc="385">
                <a:latin typeface="Meiryo UI"/>
                <a:cs typeface="Meiryo UI"/>
              </a:rPr>
              <a:t> </a:t>
            </a:r>
            <a:r>
              <a:rPr dirty="0" sz="1200">
                <a:latin typeface="Meiryo UI"/>
                <a:cs typeface="Meiryo UI"/>
              </a:rPr>
              <a:t>経営企画管掌</a:t>
            </a:r>
            <a:endParaRPr sz="1200">
              <a:latin typeface="Meiryo UI"/>
              <a:cs typeface="Meiryo UI"/>
            </a:endParaRPr>
          </a:p>
          <a:p>
            <a:pPr marL="12700" marR="1118870">
              <a:lnSpc>
                <a:spcPct val="100000"/>
              </a:lnSpc>
            </a:pPr>
            <a:r>
              <a:rPr dirty="0" sz="1200" spc="-5">
                <a:latin typeface="Meiryo UI"/>
                <a:cs typeface="Meiryo UI"/>
              </a:rPr>
              <a:t>SAPジャ</a:t>
            </a:r>
            <a:r>
              <a:rPr dirty="0" sz="1200">
                <a:latin typeface="Meiryo UI"/>
                <a:cs typeface="Meiryo UI"/>
              </a:rPr>
              <a:t>パン株式会社</a:t>
            </a:r>
            <a:r>
              <a:rPr dirty="0" sz="1200" spc="335">
                <a:latin typeface="Meiryo UI"/>
                <a:cs typeface="Meiryo UI"/>
              </a:rPr>
              <a:t> </a:t>
            </a:r>
            <a:r>
              <a:rPr dirty="0" sz="1200" spc="-10">
                <a:latin typeface="Meiryo UI"/>
                <a:cs typeface="Meiryo UI"/>
              </a:rPr>
              <a:t>人事</a:t>
            </a:r>
            <a:r>
              <a:rPr dirty="0" sz="1200" spc="-5">
                <a:latin typeface="Meiryo UI"/>
                <a:cs typeface="Meiryo UI"/>
              </a:rPr>
              <a:t>・</a:t>
            </a:r>
            <a:r>
              <a:rPr dirty="0" sz="1200" spc="-10">
                <a:latin typeface="Meiryo UI"/>
                <a:cs typeface="Meiryo UI"/>
              </a:rPr>
              <a:t>人財</a:t>
            </a:r>
            <a:r>
              <a:rPr dirty="0" sz="1200" spc="-15">
                <a:latin typeface="Meiryo UI"/>
                <a:cs typeface="Meiryo UI"/>
              </a:rPr>
              <a:t>ソ</a:t>
            </a:r>
            <a:r>
              <a:rPr dirty="0" sz="1200">
                <a:latin typeface="Meiryo UI"/>
                <a:cs typeface="Meiryo UI"/>
              </a:rPr>
              <a:t>リ</a:t>
            </a:r>
            <a:r>
              <a:rPr dirty="0" sz="1200" spc="-5">
                <a:latin typeface="Meiryo UI"/>
                <a:cs typeface="Meiryo UI"/>
              </a:rPr>
              <a:t>ュ</a:t>
            </a:r>
            <a:r>
              <a:rPr dirty="0" sz="1200">
                <a:latin typeface="Meiryo UI"/>
                <a:cs typeface="Meiryo UI"/>
              </a:rPr>
              <a:t>ーシ</a:t>
            </a:r>
            <a:r>
              <a:rPr dirty="0" sz="1200" spc="-5">
                <a:latin typeface="Meiryo UI"/>
                <a:cs typeface="Meiryo UI"/>
              </a:rPr>
              <a:t>ョ</a:t>
            </a:r>
            <a:r>
              <a:rPr dirty="0" sz="1200">
                <a:latin typeface="Meiryo UI"/>
                <a:cs typeface="Meiryo UI"/>
              </a:rPr>
              <a:t>ン</a:t>
            </a:r>
            <a:r>
              <a:rPr dirty="0" sz="1200" spc="-5">
                <a:latin typeface="Meiryo UI"/>
                <a:cs typeface="Meiryo UI"/>
              </a:rPr>
              <a:t>ア</a:t>
            </a:r>
            <a:r>
              <a:rPr dirty="0" sz="1200">
                <a:latin typeface="Meiryo UI"/>
                <a:cs typeface="Meiryo UI"/>
              </a:rPr>
              <a:t>ドバ</a:t>
            </a:r>
            <a:r>
              <a:rPr dirty="0" sz="1200" spc="-5">
                <a:latin typeface="Meiryo UI"/>
                <a:cs typeface="Meiryo UI"/>
              </a:rPr>
              <a:t>イザ</a:t>
            </a:r>
            <a:r>
              <a:rPr dirty="0" sz="1200" spc="-10">
                <a:latin typeface="Meiryo UI"/>
                <a:cs typeface="Meiryo UI"/>
              </a:rPr>
              <a:t>リー</a:t>
            </a:r>
            <a:r>
              <a:rPr dirty="0" sz="1200">
                <a:latin typeface="Meiryo UI"/>
                <a:cs typeface="Meiryo UI"/>
              </a:rPr>
              <a:t>本部</a:t>
            </a:r>
            <a:r>
              <a:rPr dirty="0" sz="1200" spc="-45">
                <a:latin typeface="Meiryo UI"/>
                <a:cs typeface="Meiryo UI"/>
              </a:rPr>
              <a:t> </a:t>
            </a:r>
            <a:r>
              <a:rPr dirty="0" sz="1200">
                <a:latin typeface="Meiryo UI"/>
                <a:cs typeface="Meiryo UI"/>
              </a:rPr>
              <a:t>本部長 株式会社日本総合研究所</a:t>
            </a:r>
            <a:r>
              <a:rPr dirty="0" sz="1200" spc="-5">
                <a:latin typeface="Meiryo UI"/>
                <a:cs typeface="Meiryo UI"/>
              </a:rPr>
              <a:t> </a:t>
            </a:r>
            <a:r>
              <a:rPr dirty="0" sz="1200">
                <a:latin typeface="Meiryo UI"/>
                <a:cs typeface="Meiryo UI"/>
              </a:rPr>
              <a:t>理事</a:t>
            </a:r>
            <a:r>
              <a:rPr dirty="0" sz="1200" spc="5">
                <a:latin typeface="Meiryo UI"/>
                <a:cs typeface="Meiryo UI"/>
              </a:rPr>
              <a:t> </a:t>
            </a:r>
            <a:r>
              <a:rPr dirty="0" sz="1200">
                <a:latin typeface="Meiryo UI"/>
                <a:cs typeface="Meiryo UI"/>
              </a:rPr>
              <a:t>主席研究員</a:t>
            </a:r>
            <a:endParaRPr sz="1200">
              <a:latin typeface="Meiryo UI"/>
              <a:cs typeface="Meiryo U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2158" y="5999500"/>
            <a:ext cx="939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Meiryo UI"/>
                <a:cs typeface="Meiryo UI"/>
              </a:rPr>
              <a:t>（事務局）：</a:t>
            </a:r>
            <a:endParaRPr sz="1200">
              <a:latin typeface="Meiryo UI"/>
              <a:cs typeface="Meiryo U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96494" y="5999500"/>
            <a:ext cx="6076950" cy="5765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15"/>
              </a:lnSpc>
              <a:spcBef>
                <a:spcPts val="100"/>
              </a:spcBef>
            </a:pPr>
            <a:r>
              <a:rPr dirty="0" sz="1200">
                <a:latin typeface="Meiryo UI"/>
                <a:cs typeface="Meiryo UI"/>
              </a:rPr>
              <a:t>経済産業省経済産業政策局産業人材政策室</a:t>
            </a:r>
            <a:endParaRPr sz="1200">
              <a:latin typeface="Meiryo UI"/>
              <a:cs typeface="Meiryo UI"/>
            </a:endParaRPr>
          </a:p>
          <a:p>
            <a:pPr marL="23495">
              <a:lnSpc>
                <a:spcPts val="1415"/>
              </a:lnSpc>
            </a:pPr>
            <a:r>
              <a:rPr dirty="0" sz="1200">
                <a:latin typeface="Meiryo UI"/>
                <a:cs typeface="Meiryo UI"/>
              </a:rPr>
              <a:t>白石</a:t>
            </a:r>
            <a:r>
              <a:rPr dirty="0" sz="1200" spc="-50">
                <a:latin typeface="Meiryo UI"/>
                <a:cs typeface="Meiryo UI"/>
              </a:rPr>
              <a:t> </a:t>
            </a:r>
            <a:r>
              <a:rPr dirty="0" sz="1200">
                <a:latin typeface="Meiryo UI"/>
                <a:cs typeface="Meiryo UI"/>
              </a:rPr>
              <a:t>紘一</a:t>
            </a:r>
            <a:r>
              <a:rPr dirty="0" sz="1200" spc="330">
                <a:latin typeface="Meiryo UI"/>
                <a:cs typeface="Meiryo UI"/>
              </a:rPr>
              <a:t> </a:t>
            </a:r>
            <a:r>
              <a:rPr dirty="0" sz="1200">
                <a:latin typeface="Meiryo UI"/>
                <a:cs typeface="Meiryo UI"/>
              </a:rPr>
              <a:t>弁護士（東京八丁堀法律事務所）※経済産業省臨時専門アドバイザーとして参画。</a:t>
            </a:r>
            <a:endParaRPr sz="1200">
              <a:latin typeface="Meiryo UI"/>
              <a:cs typeface="Meiryo UI"/>
            </a:endParaRPr>
          </a:p>
          <a:p>
            <a:pPr marL="23495">
              <a:lnSpc>
                <a:spcPct val="100000"/>
              </a:lnSpc>
              <a:spcBef>
                <a:spcPts val="65"/>
              </a:spcBef>
            </a:pPr>
            <a:r>
              <a:rPr dirty="0" sz="1200">
                <a:latin typeface="Meiryo UI"/>
                <a:cs typeface="Meiryo UI"/>
              </a:rPr>
              <a:t>マーサー</a:t>
            </a:r>
            <a:r>
              <a:rPr dirty="0" sz="1200" spc="-15">
                <a:latin typeface="Meiryo UI"/>
                <a:cs typeface="Meiryo UI"/>
              </a:rPr>
              <a:t> </a:t>
            </a:r>
            <a:r>
              <a:rPr dirty="0" sz="1200">
                <a:latin typeface="Meiryo UI"/>
                <a:cs typeface="Meiryo UI"/>
              </a:rPr>
              <a:t>ジャパン株式会社</a:t>
            </a:r>
            <a:endParaRPr sz="1200">
              <a:latin typeface="Meiryo UI"/>
              <a:cs typeface="Meiryo U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76603" y="6440635"/>
            <a:ext cx="174815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Meiryo UI"/>
                <a:cs typeface="Meiryo UI"/>
              </a:rPr>
              <a:t>（五十音順、敬称</a:t>
            </a:r>
            <a:r>
              <a:rPr dirty="0" sz="1400" spc="-15">
                <a:latin typeface="Meiryo UI"/>
                <a:cs typeface="Meiryo UI"/>
              </a:rPr>
              <a:t>略</a:t>
            </a:r>
            <a:r>
              <a:rPr dirty="0" sz="1400">
                <a:latin typeface="Meiryo UI"/>
                <a:cs typeface="Meiryo UI"/>
              </a:rPr>
              <a:t>）</a:t>
            </a:r>
            <a:endParaRPr sz="1400">
              <a:latin typeface="Meiryo UI"/>
              <a:cs typeface="Meiryo U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00286" y="6588569"/>
            <a:ext cx="13652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050505"/>
                </a:solidFill>
                <a:latin typeface="Meiryo UI"/>
                <a:cs typeface="Meiryo UI"/>
              </a:rPr>
              <a:t>3</a:t>
            </a:r>
            <a:endParaRPr sz="1400">
              <a:latin typeface="Meiryo UI"/>
              <a:cs typeface="Meiryo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284" y="6700976"/>
            <a:ext cx="945007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40">
                <a:latin typeface="Meiryo UI"/>
                <a:cs typeface="Meiryo UI"/>
              </a:rPr>
              <a:t>（出所）左図</a:t>
            </a:r>
            <a:r>
              <a:rPr dirty="0" sz="800" spc="-35">
                <a:latin typeface="Meiryo UI"/>
                <a:cs typeface="Meiryo UI"/>
              </a:rPr>
              <a:t>：</a:t>
            </a:r>
            <a:r>
              <a:rPr dirty="0" sz="800">
                <a:latin typeface="Meiryo UI"/>
                <a:cs typeface="Meiryo UI"/>
              </a:rPr>
              <a:t>経済産業省</a:t>
            </a:r>
            <a:r>
              <a:rPr dirty="0" sz="800" spc="5">
                <a:latin typeface="Meiryo UI"/>
                <a:cs typeface="Meiryo UI"/>
              </a:rPr>
              <a:t>「</a:t>
            </a:r>
            <a:r>
              <a:rPr dirty="0" sz="800">
                <a:latin typeface="Meiryo UI"/>
                <a:cs typeface="Meiryo UI"/>
              </a:rPr>
              <a:t>海外事業活動基</a:t>
            </a:r>
            <a:r>
              <a:rPr dirty="0" sz="800" spc="-15">
                <a:latin typeface="Meiryo UI"/>
                <a:cs typeface="Meiryo UI"/>
              </a:rPr>
              <a:t>本</a:t>
            </a:r>
            <a:r>
              <a:rPr dirty="0" sz="800">
                <a:latin typeface="Meiryo UI"/>
                <a:cs typeface="Meiryo UI"/>
              </a:rPr>
              <a:t>調査</a:t>
            </a:r>
            <a:r>
              <a:rPr dirty="0" sz="800" spc="-10">
                <a:latin typeface="Meiryo UI"/>
                <a:cs typeface="Meiryo UI"/>
              </a:rPr>
              <a:t>」、</a:t>
            </a:r>
            <a:r>
              <a:rPr dirty="0" sz="800">
                <a:latin typeface="Meiryo UI"/>
                <a:cs typeface="Meiryo UI"/>
              </a:rPr>
              <a:t>財務省</a:t>
            </a:r>
            <a:r>
              <a:rPr dirty="0" sz="800" spc="-10">
                <a:latin typeface="Meiryo UI"/>
                <a:cs typeface="Meiryo UI"/>
              </a:rPr>
              <a:t>「</a:t>
            </a:r>
            <a:r>
              <a:rPr dirty="0" sz="800">
                <a:latin typeface="Meiryo UI"/>
                <a:cs typeface="Meiryo UI"/>
              </a:rPr>
              <a:t>企</a:t>
            </a:r>
            <a:r>
              <a:rPr dirty="0" sz="800" spc="-15">
                <a:latin typeface="Meiryo UI"/>
                <a:cs typeface="Meiryo UI"/>
              </a:rPr>
              <a:t>業</a:t>
            </a:r>
            <a:r>
              <a:rPr dirty="0" sz="800">
                <a:latin typeface="Meiryo UI"/>
                <a:cs typeface="Meiryo UI"/>
              </a:rPr>
              <a:t>統計</a:t>
            </a:r>
            <a:r>
              <a:rPr dirty="0" sz="800" spc="-15">
                <a:latin typeface="Meiryo UI"/>
                <a:cs typeface="Meiryo UI"/>
              </a:rPr>
              <a:t>年</a:t>
            </a:r>
            <a:r>
              <a:rPr dirty="0" sz="800">
                <a:latin typeface="Meiryo UI"/>
                <a:cs typeface="Meiryo UI"/>
              </a:rPr>
              <a:t>報</a:t>
            </a:r>
            <a:r>
              <a:rPr dirty="0" sz="800" spc="-10">
                <a:latin typeface="Meiryo UI"/>
                <a:cs typeface="Meiryo UI"/>
              </a:rPr>
              <a:t>」、</a:t>
            </a:r>
            <a:r>
              <a:rPr dirty="0" sz="800">
                <a:latin typeface="Meiryo UI"/>
                <a:cs typeface="Meiryo UI"/>
              </a:rPr>
              <a:t>右図：一</a:t>
            </a:r>
            <a:r>
              <a:rPr dirty="0" sz="800" spc="-15">
                <a:latin typeface="Meiryo UI"/>
                <a:cs typeface="Meiryo UI"/>
              </a:rPr>
              <a:t>般</a:t>
            </a:r>
            <a:r>
              <a:rPr dirty="0" sz="800">
                <a:latin typeface="Meiryo UI"/>
                <a:cs typeface="Meiryo UI"/>
              </a:rPr>
              <a:t>社団</a:t>
            </a:r>
            <a:r>
              <a:rPr dirty="0" sz="800" spc="-15">
                <a:latin typeface="Meiryo UI"/>
                <a:cs typeface="Meiryo UI"/>
              </a:rPr>
              <a:t>法</a:t>
            </a:r>
            <a:r>
              <a:rPr dirty="0" sz="800">
                <a:latin typeface="Meiryo UI"/>
                <a:cs typeface="Meiryo UI"/>
              </a:rPr>
              <a:t>人日</a:t>
            </a:r>
            <a:r>
              <a:rPr dirty="0" sz="800" spc="-15">
                <a:latin typeface="Meiryo UI"/>
                <a:cs typeface="Meiryo UI"/>
              </a:rPr>
              <a:t>本</a:t>
            </a:r>
            <a:r>
              <a:rPr dirty="0" sz="800">
                <a:latin typeface="Meiryo UI"/>
                <a:cs typeface="Meiryo UI"/>
              </a:rPr>
              <a:t>経済</a:t>
            </a:r>
            <a:r>
              <a:rPr dirty="0" sz="800" spc="-15">
                <a:latin typeface="Meiryo UI"/>
                <a:cs typeface="Meiryo UI"/>
              </a:rPr>
              <a:t>団</a:t>
            </a:r>
            <a:r>
              <a:rPr dirty="0" sz="800">
                <a:latin typeface="Meiryo UI"/>
                <a:cs typeface="Meiryo UI"/>
              </a:rPr>
              <a:t>体連</a:t>
            </a:r>
            <a:r>
              <a:rPr dirty="0" sz="800" spc="-15">
                <a:latin typeface="Meiryo UI"/>
                <a:cs typeface="Meiryo UI"/>
              </a:rPr>
              <a:t>合</a:t>
            </a:r>
            <a:r>
              <a:rPr dirty="0" sz="800">
                <a:latin typeface="Meiryo UI"/>
                <a:cs typeface="Meiryo UI"/>
              </a:rPr>
              <a:t>会</a:t>
            </a:r>
            <a:r>
              <a:rPr dirty="0" sz="800" spc="-5">
                <a:latin typeface="Meiryo UI"/>
                <a:cs typeface="Meiryo UI"/>
              </a:rPr>
              <a:t>（2016）</a:t>
            </a:r>
            <a:r>
              <a:rPr dirty="0" sz="800" spc="-10">
                <a:latin typeface="Meiryo UI"/>
                <a:cs typeface="Meiryo UI"/>
              </a:rPr>
              <a:t>「</a:t>
            </a:r>
            <a:r>
              <a:rPr dirty="0" sz="800" spc="-5">
                <a:latin typeface="Meiryo UI"/>
                <a:cs typeface="Meiryo UI"/>
              </a:rPr>
              <a:t>ｸﾞﾛｰﾊﾞﾙ</a:t>
            </a:r>
            <a:r>
              <a:rPr dirty="0" sz="800" spc="-15">
                <a:latin typeface="Meiryo UI"/>
                <a:cs typeface="Meiryo UI"/>
              </a:rPr>
              <a:t>人</a:t>
            </a:r>
            <a:r>
              <a:rPr dirty="0" sz="800">
                <a:latin typeface="Meiryo UI"/>
                <a:cs typeface="Meiryo UI"/>
              </a:rPr>
              <a:t>材</a:t>
            </a:r>
            <a:r>
              <a:rPr dirty="0" sz="800" spc="-10">
                <a:latin typeface="Meiryo UI"/>
                <a:cs typeface="Meiryo UI"/>
              </a:rPr>
              <a:t>の育成</a:t>
            </a:r>
            <a:r>
              <a:rPr dirty="0" sz="800" spc="-15">
                <a:latin typeface="Meiryo UI"/>
                <a:cs typeface="Meiryo UI"/>
              </a:rPr>
              <a:t>・</a:t>
            </a:r>
            <a:r>
              <a:rPr dirty="0" sz="800">
                <a:latin typeface="Meiryo UI"/>
                <a:cs typeface="Meiryo UI"/>
              </a:rPr>
              <a:t>活</a:t>
            </a:r>
            <a:r>
              <a:rPr dirty="0" sz="800" spc="-15">
                <a:latin typeface="Meiryo UI"/>
                <a:cs typeface="Meiryo UI"/>
              </a:rPr>
              <a:t>用</a:t>
            </a:r>
            <a:r>
              <a:rPr dirty="0" sz="800" spc="-10">
                <a:latin typeface="Meiryo UI"/>
                <a:cs typeface="Meiryo UI"/>
              </a:rPr>
              <a:t>に</a:t>
            </a:r>
            <a:r>
              <a:rPr dirty="0" sz="800">
                <a:latin typeface="Meiryo UI"/>
                <a:cs typeface="Meiryo UI"/>
              </a:rPr>
              <a:t>向</a:t>
            </a:r>
            <a:r>
              <a:rPr dirty="0" sz="800" spc="-10">
                <a:latin typeface="Meiryo UI"/>
                <a:cs typeface="Meiryo UI"/>
              </a:rPr>
              <a:t>けて</a:t>
            </a:r>
            <a:r>
              <a:rPr dirty="0" sz="800">
                <a:latin typeface="Meiryo UI"/>
                <a:cs typeface="Meiryo UI"/>
              </a:rPr>
              <a:t>求</a:t>
            </a:r>
            <a:r>
              <a:rPr dirty="0" sz="800" spc="-10">
                <a:latin typeface="Meiryo UI"/>
                <a:cs typeface="Meiryo UI"/>
              </a:rPr>
              <a:t>め</a:t>
            </a:r>
            <a:r>
              <a:rPr dirty="0" sz="800" spc="-5">
                <a:latin typeface="Meiryo UI"/>
                <a:cs typeface="Meiryo UI"/>
              </a:rPr>
              <a:t>られる</a:t>
            </a:r>
            <a:r>
              <a:rPr dirty="0" sz="800">
                <a:latin typeface="Meiryo UI"/>
                <a:cs typeface="Meiryo UI"/>
              </a:rPr>
              <a:t>取</a:t>
            </a:r>
            <a:r>
              <a:rPr dirty="0" sz="800" spc="-5">
                <a:latin typeface="Meiryo UI"/>
                <a:cs typeface="Meiryo UI"/>
              </a:rPr>
              <a:t>り</a:t>
            </a:r>
            <a:r>
              <a:rPr dirty="0" sz="800" spc="-15">
                <a:latin typeface="Meiryo UI"/>
                <a:cs typeface="Meiryo UI"/>
              </a:rPr>
              <a:t>組</a:t>
            </a:r>
            <a:r>
              <a:rPr dirty="0" sz="800" spc="-5">
                <a:latin typeface="Meiryo UI"/>
                <a:cs typeface="Meiryo UI"/>
              </a:rPr>
              <a:t>み</a:t>
            </a:r>
            <a:r>
              <a:rPr dirty="0" sz="800">
                <a:latin typeface="Meiryo UI"/>
                <a:cs typeface="Meiryo UI"/>
              </a:rPr>
              <a:t>に</a:t>
            </a:r>
            <a:r>
              <a:rPr dirty="0" sz="800" spc="-15">
                <a:latin typeface="Meiryo UI"/>
                <a:cs typeface="Meiryo UI"/>
              </a:rPr>
              <a:t>関</a:t>
            </a:r>
            <a:r>
              <a:rPr dirty="0" sz="800">
                <a:latin typeface="Meiryo UI"/>
                <a:cs typeface="Meiryo UI"/>
              </a:rPr>
              <a:t>す</a:t>
            </a:r>
            <a:r>
              <a:rPr dirty="0" sz="800" spc="-5">
                <a:latin typeface="Meiryo UI"/>
                <a:cs typeface="Meiryo UI"/>
              </a:rPr>
              <a:t>るｱﾝｹｰﾄ</a:t>
            </a:r>
            <a:r>
              <a:rPr dirty="0" sz="800">
                <a:latin typeface="Meiryo UI"/>
                <a:cs typeface="Meiryo UI"/>
              </a:rPr>
              <a:t>調査</a:t>
            </a:r>
            <a:r>
              <a:rPr dirty="0" sz="800" spc="-15">
                <a:latin typeface="Meiryo UI"/>
                <a:cs typeface="Meiryo UI"/>
              </a:rPr>
              <a:t>結</a:t>
            </a:r>
            <a:r>
              <a:rPr dirty="0" sz="800">
                <a:latin typeface="Meiryo UI"/>
                <a:cs typeface="Meiryo UI"/>
              </a:rPr>
              <a:t>果</a:t>
            </a:r>
            <a:r>
              <a:rPr dirty="0" sz="800" spc="-10">
                <a:latin typeface="Meiryo UI"/>
                <a:cs typeface="Meiryo UI"/>
              </a:rPr>
              <a:t>」よ</a:t>
            </a:r>
            <a:r>
              <a:rPr dirty="0" sz="800" spc="-5">
                <a:latin typeface="Meiryo UI"/>
                <a:cs typeface="Meiryo UI"/>
              </a:rPr>
              <a:t>り</a:t>
            </a:r>
            <a:r>
              <a:rPr dirty="0" sz="800">
                <a:latin typeface="Meiryo UI"/>
                <a:cs typeface="Meiryo UI"/>
              </a:rPr>
              <a:t>作成</a:t>
            </a:r>
            <a:endParaRPr sz="800">
              <a:latin typeface="Meiryo UI"/>
              <a:cs typeface="Meiryo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8495" y="908303"/>
            <a:ext cx="4462780" cy="335280"/>
          </a:xfrm>
          <a:prstGeom prst="rect">
            <a:avLst/>
          </a:prstGeom>
          <a:solidFill>
            <a:srgbClr val="4F81BD"/>
          </a:solidFill>
        </p:spPr>
        <p:txBody>
          <a:bodyPr wrap="square" lIns="0" tIns="46355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365"/>
              </a:spcBef>
            </a:pPr>
            <a:r>
              <a:rPr dirty="0" sz="1600" spc="-5">
                <a:solidFill>
                  <a:srgbClr val="FFFFFF"/>
                </a:solidFill>
                <a:latin typeface="Meiryo UI"/>
                <a:cs typeface="Meiryo UI"/>
              </a:rPr>
              <a:t>主要業種*</a:t>
            </a:r>
            <a:r>
              <a:rPr dirty="0" sz="1600" spc="-10">
                <a:solidFill>
                  <a:srgbClr val="FFFFFF"/>
                </a:solidFill>
                <a:latin typeface="Meiryo UI"/>
                <a:cs typeface="Meiryo UI"/>
              </a:rPr>
              <a:t>に</a:t>
            </a:r>
            <a:r>
              <a:rPr dirty="0" sz="1600" spc="-5">
                <a:solidFill>
                  <a:srgbClr val="FFFFFF"/>
                </a:solidFill>
                <a:latin typeface="Meiryo UI"/>
                <a:cs typeface="Meiryo UI"/>
              </a:rPr>
              <a:t>お</a:t>
            </a:r>
            <a:r>
              <a:rPr dirty="0" sz="1600">
                <a:solidFill>
                  <a:srgbClr val="FFFFFF"/>
                </a:solidFill>
                <a:latin typeface="Meiryo UI"/>
                <a:cs typeface="Meiryo UI"/>
              </a:rPr>
              <a:t>け</a:t>
            </a:r>
            <a:r>
              <a:rPr dirty="0" sz="1600" spc="-10">
                <a:solidFill>
                  <a:srgbClr val="FFFFFF"/>
                </a:solidFill>
                <a:latin typeface="Meiryo UI"/>
                <a:cs typeface="Meiryo UI"/>
              </a:rPr>
              <a:t>る</a:t>
            </a:r>
            <a:r>
              <a:rPr dirty="0" sz="1600" spc="-5">
                <a:solidFill>
                  <a:srgbClr val="FFFFFF"/>
                </a:solidFill>
                <a:latin typeface="Meiryo UI"/>
                <a:cs typeface="Meiryo UI"/>
              </a:rPr>
              <a:t>海</a:t>
            </a:r>
            <a:r>
              <a:rPr dirty="0" sz="1600" spc="5">
                <a:solidFill>
                  <a:srgbClr val="FFFFFF"/>
                </a:solidFill>
                <a:latin typeface="Meiryo UI"/>
                <a:cs typeface="Meiryo UI"/>
              </a:rPr>
              <a:t>外</a:t>
            </a:r>
            <a:r>
              <a:rPr dirty="0" sz="1600" spc="-20">
                <a:solidFill>
                  <a:srgbClr val="FFFFFF"/>
                </a:solidFill>
                <a:latin typeface="Meiryo UI"/>
                <a:cs typeface="Meiryo UI"/>
              </a:rPr>
              <a:t>売上高</a:t>
            </a:r>
            <a:r>
              <a:rPr dirty="0" sz="1600" spc="-5">
                <a:solidFill>
                  <a:srgbClr val="FFFFFF"/>
                </a:solidFill>
                <a:latin typeface="Meiryo UI"/>
                <a:cs typeface="Meiryo UI"/>
              </a:rPr>
              <a:t>・</a:t>
            </a:r>
            <a:r>
              <a:rPr dirty="0" sz="1600" spc="5">
                <a:solidFill>
                  <a:srgbClr val="FFFFFF"/>
                </a:solidFill>
                <a:latin typeface="Meiryo UI"/>
                <a:cs typeface="Meiryo UI"/>
              </a:rPr>
              <a:t>従</a:t>
            </a:r>
            <a:r>
              <a:rPr dirty="0" sz="1600" spc="-5">
                <a:solidFill>
                  <a:srgbClr val="FFFFFF"/>
                </a:solidFill>
                <a:latin typeface="Meiryo UI"/>
                <a:cs typeface="Meiryo UI"/>
              </a:rPr>
              <a:t>業員</a:t>
            </a:r>
            <a:r>
              <a:rPr dirty="0" sz="1600" spc="5">
                <a:solidFill>
                  <a:srgbClr val="FFFFFF"/>
                </a:solidFill>
                <a:latin typeface="Meiryo UI"/>
                <a:cs typeface="Meiryo UI"/>
              </a:rPr>
              <a:t>比</a:t>
            </a:r>
            <a:r>
              <a:rPr dirty="0" sz="1600" spc="-5">
                <a:solidFill>
                  <a:srgbClr val="FFFFFF"/>
                </a:solidFill>
                <a:latin typeface="Meiryo UI"/>
                <a:cs typeface="Meiryo UI"/>
              </a:rPr>
              <a:t>率</a:t>
            </a:r>
            <a:r>
              <a:rPr dirty="0" sz="1600">
                <a:solidFill>
                  <a:srgbClr val="FFFFFF"/>
                </a:solidFill>
                <a:latin typeface="Meiryo UI"/>
                <a:cs typeface="Meiryo UI"/>
              </a:rPr>
              <a:t>の</a:t>
            </a:r>
            <a:r>
              <a:rPr dirty="0" sz="1600" spc="5">
                <a:solidFill>
                  <a:srgbClr val="FFFFFF"/>
                </a:solidFill>
                <a:latin typeface="Meiryo UI"/>
                <a:cs typeface="Meiryo UI"/>
              </a:rPr>
              <a:t>変</a:t>
            </a:r>
            <a:r>
              <a:rPr dirty="0" sz="1600" spc="-5">
                <a:solidFill>
                  <a:srgbClr val="FFFFFF"/>
                </a:solidFill>
                <a:latin typeface="Meiryo UI"/>
                <a:cs typeface="Meiryo UI"/>
              </a:rPr>
              <a:t>化</a:t>
            </a:r>
            <a:endParaRPr sz="1600">
              <a:latin typeface="Meiryo UI"/>
              <a:cs typeface="Meiryo U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54143" y="1656333"/>
            <a:ext cx="4001135" cy="1259205"/>
            <a:chOff x="654143" y="1656333"/>
            <a:chExt cx="4001135" cy="1259205"/>
          </a:xfrm>
        </p:grpSpPr>
        <p:sp>
          <p:nvSpPr>
            <p:cNvPr id="6" name="object 6"/>
            <p:cNvSpPr/>
            <p:nvPr/>
          </p:nvSpPr>
          <p:spPr>
            <a:xfrm>
              <a:off x="791940" y="2475611"/>
              <a:ext cx="351790" cy="434975"/>
            </a:xfrm>
            <a:custGeom>
              <a:avLst/>
              <a:gdLst/>
              <a:ahLst/>
              <a:cxnLst/>
              <a:rect l="l" t="t" r="r" b="b"/>
              <a:pathLst>
                <a:path w="351790" h="434975">
                  <a:moveTo>
                    <a:pt x="351593" y="434669"/>
                  </a:moveTo>
                  <a:lnTo>
                    <a:pt x="0" y="434669"/>
                  </a:lnTo>
                  <a:lnTo>
                    <a:pt x="0" y="0"/>
                  </a:lnTo>
                  <a:lnTo>
                    <a:pt x="351593" y="0"/>
                  </a:lnTo>
                  <a:lnTo>
                    <a:pt x="351593" y="434669"/>
                  </a:lnTo>
                  <a:close/>
                </a:path>
              </a:pathLst>
            </a:custGeom>
            <a:solidFill>
              <a:srgbClr val="DFE5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91940" y="2475611"/>
              <a:ext cx="351790" cy="434975"/>
            </a:xfrm>
            <a:custGeom>
              <a:avLst/>
              <a:gdLst/>
              <a:ahLst/>
              <a:cxnLst/>
              <a:rect l="l" t="t" r="r" b="b"/>
              <a:pathLst>
                <a:path w="351790" h="434975">
                  <a:moveTo>
                    <a:pt x="0" y="0"/>
                  </a:moveTo>
                  <a:lnTo>
                    <a:pt x="351593" y="0"/>
                  </a:lnTo>
                  <a:lnTo>
                    <a:pt x="351593" y="434669"/>
                  </a:lnTo>
                  <a:lnTo>
                    <a:pt x="0" y="434669"/>
                  </a:lnTo>
                  <a:lnTo>
                    <a:pt x="0" y="0"/>
                  </a:lnTo>
                  <a:close/>
                </a:path>
              </a:pathLst>
            </a:custGeom>
            <a:ln w="94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143534" y="2248828"/>
              <a:ext cx="351790" cy="661670"/>
            </a:xfrm>
            <a:custGeom>
              <a:avLst/>
              <a:gdLst/>
              <a:ahLst/>
              <a:cxnLst/>
              <a:rect l="l" t="t" r="r" b="b"/>
              <a:pathLst>
                <a:path w="351790" h="661669">
                  <a:moveTo>
                    <a:pt x="351593" y="661444"/>
                  </a:moveTo>
                  <a:lnTo>
                    <a:pt x="0" y="661444"/>
                  </a:lnTo>
                  <a:lnTo>
                    <a:pt x="0" y="0"/>
                  </a:lnTo>
                  <a:lnTo>
                    <a:pt x="351593" y="0"/>
                  </a:lnTo>
                  <a:lnTo>
                    <a:pt x="351593" y="661444"/>
                  </a:lnTo>
                  <a:close/>
                </a:path>
              </a:pathLst>
            </a:custGeom>
            <a:solidFill>
              <a:srgbClr val="6F8DB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143534" y="2248828"/>
              <a:ext cx="351790" cy="661670"/>
            </a:xfrm>
            <a:custGeom>
              <a:avLst/>
              <a:gdLst/>
              <a:ahLst/>
              <a:cxnLst/>
              <a:rect l="l" t="t" r="r" b="b"/>
              <a:pathLst>
                <a:path w="351790" h="661669">
                  <a:moveTo>
                    <a:pt x="0" y="0"/>
                  </a:moveTo>
                  <a:lnTo>
                    <a:pt x="351593" y="0"/>
                  </a:lnTo>
                  <a:lnTo>
                    <a:pt x="351593" y="661454"/>
                  </a:lnTo>
                  <a:lnTo>
                    <a:pt x="0" y="661454"/>
                  </a:lnTo>
                  <a:lnTo>
                    <a:pt x="0" y="0"/>
                  </a:lnTo>
                  <a:close/>
                </a:path>
              </a:pathLst>
            </a:custGeom>
            <a:ln w="94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495128" y="2125987"/>
              <a:ext cx="351790" cy="784860"/>
            </a:xfrm>
            <a:custGeom>
              <a:avLst/>
              <a:gdLst/>
              <a:ahLst/>
              <a:cxnLst/>
              <a:rect l="l" t="t" r="r" b="b"/>
              <a:pathLst>
                <a:path w="351789" h="784860">
                  <a:moveTo>
                    <a:pt x="351593" y="784295"/>
                  </a:moveTo>
                  <a:lnTo>
                    <a:pt x="0" y="784295"/>
                  </a:lnTo>
                  <a:lnTo>
                    <a:pt x="0" y="0"/>
                  </a:lnTo>
                  <a:lnTo>
                    <a:pt x="351593" y="0"/>
                  </a:lnTo>
                  <a:lnTo>
                    <a:pt x="351593" y="784295"/>
                  </a:lnTo>
                  <a:close/>
                </a:path>
              </a:pathLst>
            </a:custGeom>
            <a:solidFill>
              <a:srgbClr val="364D6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495128" y="2125987"/>
              <a:ext cx="351790" cy="784860"/>
            </a:xfrm>
            <a:custGeom>
              <a:avLst/>
              <a:gdLst/>
              <a:ahLst/>
              <a:cxnLst/>
              <a:rect l="l" t="t" r="r" b="b"/>
              <a:pathLst>
                <a:path w="351789" h="784860">
                  <a:moveTo>
                    <a:pt x="0" y="0"/>
                  </a:moveTo>
                  <a:lnTo>
                    <a:pt x="351593" y="0"/>
                  </a:lnTo>
                  <a:lnTo>
                    <a:pt x="351593" y="784295"/>
                  </a:lnTo>
                  <a:lnTo>
                    <a:pt x="0" y="784295"/>
                  </a:lnTo>
                  <a:lnTo>
                    <a:pt x="0" y="0"/>
                  </a:lnTo>
                  <a:close/>
                </a:path>
              </a:pathLst>
            </a:custGeom>
            <a:ln w="94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122295" y="2607902"/>
              <a:ext cx="351790" cy="302895"/>
            </a:xfrm>
            <a:custGeom>
              <a:avLst/>
              <a:gdLst/>
              <a:ahLst/>
              <a:cxnLst/>
              <a:rect l="l" t="t" r="r" b="b"/>
              <a:pathLst>
                <a:path w="351789" h="302894">
                  <a:moveTo>
                    <a:pt x="351593" y="302379"/>
                  </a:moveTo>
                  <a:lnTo>
                    <a:pt x="0" y="302379"/>
                  </a:lnTo>
                  <a:lnTo>
                    <a:pt x="0" y="0"/>
                  </a:lnTo>
                  <a:lnTo>
                    <a:pt x="351593" y="0"/>
                  </a:lnTo>
                  <a:lnTo>
                    <a:pt x="351593" y="302379"/>
                  </a:lnTo>
                  <a:close/>
                </a:path>
              </a:pathLst>
            </a:custGeom>
            <a:solidFill>
              <a:srgbClr val="DFE5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122295" y="2607902"/>
              <a:ext cx="351790" cy="302895"/>
            </a:xfrm>
            <a:custGeom>
              <a:avLst/>
              <a:gdLst/>
              <a:ahLst/>
              <a:cxnLst/>
              <a:rect l="l" t="t" r="r" b="b"/>
              <a:pathLst>
                <a:path w="351789" h="302894">
                  <a:moveTo>
                    <a:pt x="0" y="0"/>
                  </a:moveTo>
                  <a:lnTo>
                    <a:pt x="351593" y="0"/>
                  </a:lnTo>
                  <a:lnTo>
                    <a:pt x="351593" y="302379"/>
                  </a:lnTo>
                  <a:lnTo>
                    <a:pt x="0" y="302379"/>
                  </a:lnTo>
                  <a:lnTo>
                    <a:pt x="0" y="0"/>
                  </a:lnTo>
                  <a:close/>
                </a:path>
              </a:pathLst>
            </a:custGeom>
            <a:ln w="94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473888" y="2711846"/>
              <a:ext cx="351790" cy="198755"/>
            </a:xfrm>
            <a:custGeom>
              <a:avLst/>
              <a:gdLst/>
              <a:ahLst/>
              <a:cxnLst/>
              <a:rect l="l" t="t" r="r" b="b"/>
              <a:pathLst>
                <a:path w="351789" h="198755">
                  <a:moveTo>
                    <a:pt x="351593" y="198436"/>
                  </a:moveTo>
                  <a:lnTo>
                    <a:pt x="0" y="198436"/>
                  </a:lnTo>
                  <a:lnTo>
                    <a:pt x="0" y="0"/>
                  </a:lnTo>
                  <a:lnTo>
                    <a:pt x="351593" y="0"/>
                  </a:lnTo>
                  <a:lnTo>
                    <a:pt x="351593" y="198436"/>
                  </a:lnTo>
                  <a:close/>
                </a:path>
              </a:pathLst>
            </a:custGeom>
            <a:solidFill>
              <a:srgbClr val="6F8DB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473888" y="2711846"/>
              <a:ext cx="351790" cy="198755"/>
            </a:xfrm>
            <a:custGeom>
              <a:avLst/>
              <a:gdLst/>
              <a:ahLst/>
              <a:cxnLst/>
              <a:rect l="l" t="t" r="r" b="b"/>
              <a:pathLst>
                <a:path w="351789" h="198755">
                  <a:moveTo>
                    <a:pt x="0" y="0"/>
                  </a:moveTo>
                  <a:lnTo>
                    <a:pt x="351593" y="0"/>
                  </a:lnTo>
                  <a:lnTo>
                    <a:pt x="351593" y="198436"/>
                  </a:lnTo>
                  <a:lnTo>
                    <a:pt x="0" y="198436"/>
                  </a:lnTo>
                  <a:lnTo>
                    <a:pt x="0" y="0"/>
                  </a:lnTo>
                  <a:close/>
                </a:path>
              </a:pathLst>
            </a:custGeom>
            <a:ln w="94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825482" y="2664601"/>
              <a:ext cx="351790" cy="245745"/>
            </a:xfrm>
            <a:custGeom>
              <a:avLst/>
              <a:gdLst/>
              <a:ahLst/>
              <a:cxnLst/>
              <a:rect l="l" t="t" r="r" b="b"/>
              <a:pathLst>
                <a:path w="351789" h="245744">
                  <a:moveTo>
                    <a:pt x="351593" y="245673"/>
                  </a:moveTo>
                  <a:lnTo>
                    <a:pt x="0" y="245673"/>
                  </a:lnTo>
                  <a:lnTo>
                    <a:pt x="0" y="0"/>
                  </a:lnTo>
                  <a:lnTo>
                    <a:pt x="351593" y="0"/>
                  </a:lnTo>
                  <a:lnTo>
                    <a:pt x="351593" y="245673"/>
                  </a:lnTo>
                  <a:close/>
                </a:path>
              </a:pathLst>
            </a:custGeom>
            <a:solidFill>
              <a:srgbClr val="364D6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825482" y="2664601"/>
              <a:ext cx="351790" cy="245745"/>
            </a:xfrm>
            <a:custGeom>
              <a:avLst/>
              <a:gdLst/>
              <a:ahLst/>
              <a:cxnLst/>
              <a:rect l="l" t="t" r="r" b="b"/>
              <a:pathLst>
                <a:path w="351789" h="245744">
                  <a:moveTo>
                    <a:pt x="0" y="0"/>
                  </a:moveTo>
                  <a:lnTo>
                    <a:pt x="351593" y="0"/>
                  </a:lnTo>
                  <a:lnTo>
                    <a:pt x="351593" y="245682"/>
                  </a:lnTo>
                  <a:lnTo>
                    <a:pt x="0" y="245682"/>
                  </a:lnTo>
                  <a:lnTo>
                    <a:pt x="0" y="0"/>
                  </a:lnTo>
                  <a:close/>
                </a:path>
              </a:pathLst>
            </a:custGeom>
            <a:ln w="94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452649" y="2768541"/>
              <a:ext cx="351790" cy="142240"/>
            </a:xfrm>
            <a:custGeom>
              <a:avLst/>
              <a:gdLst/>
              <a:ahLst/>
              <a:cxnLst/>
              <a:rect l="l" t="t" r="r" b="b"/>
              <a:pathLst>
                <a:path w="351789" h="142239">
                  <a:moveTo>
                    <a:pt x="351593" y="141730"/>
                  </a:moveTo>
                  <a:lnTo>
                    <a:pt x="0" y="141730"/>
                  </a:lnTo>
                  <a:lnTo>
                    <a:pt x="0" y="0"/>
                  </a:lnTo>
                  <a:lnTo>
                    <a:pt x="351593" y="0"/>
                  </a:lnTo>
                  <a:lnTo>
                    <a:pt x="351593" y="141730"/>
                  </a:lnTo>
                  <a:close/>
                </a:path>
              </a:pathLst>
            </a:custGeom>
            <a:solidFill>
              <a:srgbClr val="DFE5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452649" y="2768541"/>
              <a:ext cx="351790" cy="142240"/>
            </a:xfrm>
            <a:custGeom>
              <a:avLst/>
              <a:gdLst/>
              <a:ahLst/>
              <a:cxnLst/>
              <a:rect l="l" t="t" r="r" b="b"/>
              <a:pathLst>
                <a:path w="351789" h="142239">
                  <a:moveTo>
                    <a:pt x="0" y="0"/>
                  </a:moveTo>
                  <a:lnTo>
                    <a:pt x="351593" y="0"/>
                  </a:lnTo>
                  <a:lnTo>
                    <a:pt x="351593" y="141740"/>
                  </a:lnTo>
                  <a:lnTo>
                    <a:pt x="0" y="141740"/>
                  </a:lnTo>
                  <a:lnTo>
                    <a:pt x="0" y="0"/>
                  </a:lnTo>
                  <a:close/>
                </a:path>
              </a:pathLst>
            </a:custGeom>
            <a:ln w="94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804243" y="2711846"/>
              <a:ext cx="351790" cy="198755"/>
            </a:xfrm>
            <a:custGeom>
              <a:avLst/>
              <a:gdLst/>
              <a:ahLst/>
              <a:cxnLst/>
              <a:rect l="l" t="t" r="r" b="b"/>
              <a:pathLst>
                <a:path w="351789" h="198755">
                  <a:moveTo>
                    <a:pt x="351593" y="198436"/>
                  </a:moveTo>
                  <a:lnTo>
                    <a:pt x="0" y="198436"/>
                  </a:lnTo>
                  <a:lnTo>
                    <a:pt x="0" y="0"/>
                  </a:lnTo>
                  <a:lnTo>
                    <a:pt x="351593" y="0"/>
                  </a:lnTo>
                  <a:lnTo>
                    <a:pt x="351593" y="198436"/>
                  </a:lnTo>
                  <a:close/>
                </a:path>
              </a:pathLst>
            </a:custGeom>
            <a:solidFill>
              <a:srgbClr val="6F8DB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804243" y="2711846"/>
              <a:ext cx="351790" cy="198755"/>
            </a:xfrm>
            <a:custGeom>
              <a:avLst/>
              <a:gdLst/>
              <a:ahLst/>
              <a:cxnLst/>
              <a:rect l="l" t="t" r="r" b="b"/>
              <a:pathLst>
                <a:path w="351789" h="198755">
                  <a:moveTo>
                    <a:pt x="0" y="0"/>
                  </a:moveTo>
                  <a:lnTo>
                    <a:pt x="351593" y="0"/>
                  </a:lnTo>
                  <a:lnTo>
                    <a:pt x="351593" y="198436"/>
                  </a:lnTo>
                  <a:lnTo>
                    <a:pt x="0" y="198436"/>
                  </a:lnTo>
                  <a:lnTo>
                    <a:pt x="0" y="0"/>
                  </a:lnTo>
                  <a:close/>
                </a:path>
              </a:pathLst>
            </a:custGeom>
            <a:ln w="94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4155837" y="2645702"/>
              <a:ext cx="351790" cy="264795"/>
            </a:xfrm>
            <a:custGeom>
              <a:avLst/>
              <a:gdLst/>
              <a:ahLst/>
              <a:cxnLst/>
              <a:rect l="l" t="t" r="r" b="b"/>
              <a:pathLst>
                <a:path w="351789" h="264794">
                  <a:moveTo>
                    <a:pt x="351593" y="264581"/>
                  </a:moveTo>
                  <a:lnTo>
                    <a:pt x="0" y="264581"/>
                  </a:lnTo>
                  <a:lnTo>
                    <a:pt x="0" y="0"/>
                  </a:lnTo>
                  <a:lnTo>
                    <a:pt x="351593" y="0"/>
                  </a:lnTo>
                  <a:lnTo>
                    <a:pt x="351593" y="264581"/>
                  </a:lnTo>
                  <a:close/>
                </a:path>
              </a:pathLst>
            </a:custGeom>
            <a:solidFill>
              <a:srgbClr val="364D6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155837" y="2645702"/>
              <a:ext cx="351790" cy="264795"/>
            </a:xfrm>
            <a:custGeom>
              <a:avLst/>
              <a:gdLst/>
              <a:ahLst/>
              <a:cxnLst/>
              <a:rect l="l" t="t" r="r" b="b"/>
              <a:pathLst>
                <a:path w="351789" h="264794">
                  <a:moveTo>
                    <a:pt x="0" y="0"/>
                  </a:moveTo>
                  <a:lnTo>
                    <a:pt x="351593" y="0"/>
                  </a:lnTo>
                  <a:lnTo>
                    <a:pt x="351593" y="264581"/>
                  </a:lnTo>
                  <a:lnTo>
                    <a:pt x="0" y="264581"/>
                  </a:lnTo>
                  <a:lnTo>
                    <a:pt x="0" y="0"/>
                  </a:lnTo>
                  <a:close/>
                </a:path>
              </a:pathLst>
            </a:custGeom>
            <a:ln w="94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658905" y="2910282"/>
              <a:ext cx="3991610" cy="0"/>
            </a:xfrm>
            <a:custGeom>
              <a:avLst/>
              <a:gdLst/>
              <a:ahLst/>
              <a:cxnLst/>
              <a:rect l="l" t="t" r="r" b="b"/>
              <a:pathLst>
                <a:path w="3991610" h="0">
                  <a:moveTo>
                    <a:pt x="0" y="0"/>
                  </a:moveTo>
                  <a:lnTo>
                    <a:pt x="3991063" y="0"/>
                  </a:lnTo>
                </a:path>
              </a:pathLst>
            </a:custGeom>
            <a:ln w="94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340352" y="2185415"/>
              <a:ext cx="0" cy="186055"/>
            </a:xfrm>
            <a:custGeom>
              <a:avLst/>
              <a:gdLst/>
              <a:ahLst/>
              <a:cxnLst/>
              <a:rect l="l" t="t" r="r" b="b"/>
              <a:pathLst>
                <a:path w="0" h="186055">
                  <a:moveTo>
                    <a:pt x="0" y="0"/>
                  </a:moveTo>
                  <a:lnTo>
                    <a:pt x="0" y="185737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302255" y="2358454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3634740" y="2185415"/>
              <a:ext cx="704850" cy="0"/>
            </a:xfrm>
            <a:custGeom>
              <a:avLst/>
              <a:gdLst/>
              <a:ahLst/>
              <a:cxnLst/>
              <a:rect l="l" t="t" r="r" b="b"/>
              <a:pathLst>
                <a:path w="704850" h="0">
                  <a:moveTo>
                    <a:pt x="0" y="0"/>
                  </a:moveTo>
                  <a:lnTo>
                    <a:pt x="70485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3634740" y="2185415"/>
              <a:ext cx="0" cy="373380"/>
            </a:xfrm>
            <a:custGeom>
              <a:avLst/>
              <a:gdLst/>
              <a:ahLst/>
              <a:cxnLst/>
              <a:rect l="l" t="t" r="r" b="b"/>
              <a:pathLst>
                <a:path w="0" h="373380">
                  <a:moveTo>
                    <a:pt x="0" y="373062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3006851" y="2205227"/>
              <a:ext cx="0" cy="186055"/>
            </a:xfrm>
            <a:custGeom>
              <a:avLst/>
              <a:gdLst/>
              <a:ahLst/>
              <a:cxnLst/>
              <a:rect l="l" t="t" r="r" b="b"/>
              <a:pathLst>
                <a:path w="0" h="186055">
                  <a:moveTo>
                    <a:pt x="0" y="0"/>
                  </a:moveTo>
                  <a:lnTo>
                    <a:pt x="0" y="185737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2968755" y="2378266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2301240" y="2205227"/>
              <a:ext cx="704850" cy="0"/>
            </a:xfrm>
            <a:custGeom>
              <a:avLst/>
              <a:gdLst/>
              <a:ahLst/>
              <a:cxnLst/>
              <a:rect l="l" t="t" r="r" b="b"/>
              <a:pathLst>
                <a:path w="704850" h="0">
                  <a:moveTo>
                    <a:pt x="0" y="0"/>
                  </a:moveTo>
                  <a:lnTo>
                    <a:pt x="70485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2301240" y="2205227"/>
              <a:ext cx="0" cy="370205"/>
            </a:xfrm>
            <a:custGeom>
              <a:avLst/>
              <a:gdLst/>
              <a:ahLst/>
              <a:cxnLst/>
              <a:rect l="l" t="t" r="r" b="b"/>
              <a:pathLst>
                <a:path w="0" h="370205">
                  <a:moveTo>
                    <a:pt x="0" y="369887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673351" y="1662683"/>
              <a:ext cx="0" cy="186055"/>
            </a:xfrm>
            <a:custGeom>
              <a:avLst/>
              <a:gdLst/>
              <a:ahLst/>
              <a:cxnLst/>
              <a:rect l="l" t="t" r="r" b="b"/>
              <a:pathLst>
                <a:path w="0" h="186055">
                  <a:moveTo>
                    <a:pt x="0" y="0"/>
                  </a:moveTo>
                  <a:lnTo>
                    <a:pt x="0" y="185737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1635255" y="183572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967740" y="1662683"/>
              <a:ext cx="704850" cy="0"/>
            </a:xfrm>
            <a:custGeom>
              <a:avLst/>
              <a:gdLst/>
              <a:ahLst/>
              <a:cxnLst/>
              <a:rect l="l" t="t" r="r" b="b"/>
              <a:pathLst>
                <a:path w="704850" h="0">
                  <a:moveTo>
                    <a:pt x="0" y="0"/>
                  </a:moveTo>
                  <a:lnTo>
                    <a:pt x="70485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967740" y="1662683"/>
              <a:ext cx="0" cy="601980"/>
            </a:xfrm>
            <a:custGeom>
              <a:avLst/>
              <a:gdLst/>
              <a:ahLst/>
              <a:cxnLst/>
              <a:rect l="l" t="t" r="r" b="b"/>
              <a:pathLst>
                <a:path w="0" h="601980">
                  <a:moveTo>
                    <a:pt x="0" y="601662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3596640" y="2089403"/>
              <a:ext cx="783590" cy="193675"/>
            </a:xfrm>
            <a:custGeom>
              <a:avLst/>
              <a:gdLst/>
              <a:ahLst/>
              <a:cxnLst/>
              <a:rect l="l" t="t" r="r" b="b"/>
              <a:pathLst>
                <a:path w="783589" h="193675">
                  <a:moveTo>
                    <a:pt x="391668" y="0"/>
                  </a:moveTo>
                  <a:lnTo>
                    <a:pt x="321266" y="1559"/>
                  </a:lnTo>
                  <a:lnTo>
                    <a:pt x="255004" y="6055"/>
                  </a:lnTo>
                  <a:lnTo>
                    <a:pt x="193988" y="13213"/>
                  </a:lnTo>
                  <a:lnTo>
                    <a:pt x="139323" y="22761"/>
                  </a:lnTo>
                  <a:lnTo>
                    <a:pt x="92117" y="34425"/>
                  </a:lnTo>
                  <a:lnTo>
                    <a:pt x="53475" y="47932"/>
                  </a:lnTo>
                  <a:lnTo>
                    <a:pt x="6310" y="79380"/>
                  </a:lnTo>
                  <a:lnTo>
                    <a:pt x="0" y="96774"/>
                  </a:lnTo>
                  <a:lnTo>
                    <a:pt x="6310" y="114167"/>
                  </a:lnTo>
                  <a:lnTo>
                    <a:pt x="53475" y="145615"/>
                  </a:lnTo>
                  <a:lnTo>
                    <a:pt x="92117" y="159122"/>
                  </a:lnTo>
                  <a:lnTo>
                    <a:pt x="139323" y="170786"/>
                  </a:lnTo>
                  <a:lnTo>
                    <a:pt x="193988" y="180334"/>
                  </a:lnTo>
                  <a:lnTo>
                    <a:pt x="255004" y="187492"/>
                  </a:lnTo>
                  <a:lnTo>
                    <a:pt x="321266" y="191988"/>
                  </a:lnTo>
                  <a:lnTo>
                    <a:pt x="391668" y="193548"/>
                  </a:lnTo>
                  <a:lnTo>
                    <a:pt x="462069" y="191988"/>
                  </a:lnTo>
                  <a:lnTo>
                    <a:pt x="528331" y="187492"/>
                  </a:lnTo>
                  <a:lnTo>
                    <a:pt x="589347" y="180334"/>
                  </a:lnTo>
                  <a:lnTo>
                    <a:pt x="644012" y="170786"/>
                  </a:lnTo>
                  <a:lnTo>
                    <a:pt x="691218" y="159122"/>
                  </a:lnTo>
                  <a:lnTo>
                    <a:pt x="729860" y="145615"/>
                  </a:lnTo>
                  <a:lnTo>
                    <a:pt x="777025" y="114167"/>
                  </a:lnTo>
                  <a:lnTo>
                    <a:pt x="783336" y="96774"/>
                  </a:lnTo>
                  <a:lnTo>
                    <a:pt x="777025" y="79380"/>
                  </a:lnTo>
                  <a:lnTo>
                    <a:pt x="729860" y="47932"/>
                  </a:lnTo>
                  <a:lnTo>
                    <a:pt x="691218" y="34425"/>
                  </a:lnTo>
                  <a:lnTo>
                    <a:pt x="644012" y="22761"/>
                  </a:lnTo>
                  <a:lnTo>
                    <a:pt x="589347" y="13213"/>
                  </a:lnTo>
                  <a:lnTo>
                    <a:pt x="528331" y="6055"/>
                  </a:lnTo>
                  <a:lnTo>
                    <a:pt x="462069" y="1559"/>
                  </a:lnTo>
                  <a:lnTo>
                    <a:pt x="3916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3596640" y="2089403"/>
              <a:ext cx="783590" cy="193675"/>
            </a:xfrm>
            <a:custGeom>
              <a:avLst/>
              <a:gdLst/>
              <a:ahLst/>
              <a:cxnLst/>
              <a:rect l="l" t="t" r="r" b="b"/>
              <a:pathLst>
                <a:path w="783589" h="193675">
                  <a:moveTo>
                    <a:pt x="0" y="96774"/>
                  </a:moveTo>
                  <a:lnTo>
                    <a:pt x="24504" y="63008"/>
                  </a:lnTo>
                  <a:lnTo>
                    <a:pt x="92117" y="34425"/>
                  </a:lnTo>
                  <a:lnTo>
                    <a:pt x="139323" y="22761"/>
                  </a:lnTo>
                  <a:lnTo>
                    <a:pt x="193988" y="13213"/>
                  </a:lnTo>
                  <a:lnTo>
                    <a:pt x="255004" y="6055"/>
                  </a:lnTo>
                  <a:lnTo>
                    <a:pt x="321266" y="1559"/>
                  </a:lnTo>
                  <a:lnTo>
                    <a:pt x="391668" y="0"/>
                  </a:lnTo>
                  <a:lnTo>
                    <a:pt x="462069" y="1559"/>
                  </a:lnTo>
                  <a:lnTo>
                    <a:pt x="528331" y="6055"/>
                  </a:lnTo>
                  <a:lnTo>
                    <a:pt x="589347" y="13213"/>
                  </a:lnTo>
                  <a:lnTo>
                    <a:pt x="644012" y="22761"/>
                  </a:lnTo>
                  <a:lnTo>
                    <a:pt x="691218" y="34425"/>
                  </a:lnTo>
                  <a:lnTo>
                    <a:pt x="729860" y="47932"/>
                  </a:lnTo>
                  <a:lnTo>
                    <a:pt x="777025" y="79380"/>
                  </a:lnTo>
                  <a:lnTo>
                    <a:pt x="783336" y="96774"/>
                  </a:lnTo>
                  <a:lnTo>
                    <a:pt x="777025" y="114167"/>
                  </a:lnTo>
                  <a:lnTo>
                    <a:pt x="729860" y="145615"/>
                  </a:lnTo>
                  <a:lnTo>
                    <a:pt x="691218" y="159122"/>
                  </a:lnTo>
                  <a:lnTo>
                    <a:pt x="644012" y="170786"/>
                  </a:lnTo>
                  <a:lnTo>
                    <a:pt x="589347" y="180334"/>
                  </a:lnTo>
                  <a:lnTo>
                    <a:pt x="528331" y="187492"/>
                  </a:lnTo>
                  <a:lnTo>
                    <a:pt x="462069" y="191988"/>
                  </a:lnTo>
                  <a:lnTo>
                    <a:pt x="391668" y="193548"/>
                  </a:lnTo>
                  <a:lnTo>
                    <a:pt x="321266" y="191988"/>
                  </a:lnTo>
                  <a:lnTo>
                    <a:pt x="255004" y="187492"/>
                  </a:lnTo>
                  <a:lnTo>
                    <a:pt x="193988" y="180334"/>
                  </a:lnTo>
                  <a:lnTo>
                    <a:pt x="139323" y="170786"/>
                  </a:lnTo>
                  <a:lnTo>
                    <a:pt x="92117" y="159122"/>
                  </a:lnTo>
                  <a:lnTo>
                    <a:pt x="53475" y="145615"/>
                  </a:lnTo>
                  <a:lnTo>
                    <a:pt x="6310" y="114167"/>
                  </a:lnTo>
                  <a:lnTo>
                    <a:pt x="0" y="9677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/>
          <p:nvPr/>
        </p:nvSpPr>
        <p:spPr>
          <a:xfrm>
            <a:off x="3701192" y="2089467"/>
            <a:ext cx="57531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 b="1">
                <a:latin typeface="Meiryo UI"/>
                <a:cs typeface="Meiryo UI"/>
              </a:rPr>
              <a:t>+92</a:t>
            </a:r>
            <a:r>
              <a:rPr dirty="0" sz="1000" spc="-5" b="1">
                <a:latin typeface="Meiryo UI"/>
                <a:cs typeface="Meiryo UI"/>
              </a:rPr>
              <a:t>.</a:t>
            </a:r>
            <a:r>
              <a:rPr dirty="0" sz="1000" spc="-10" b="1">
                <a:latin typeface="Meiryo UI"/>
                <a:cs typeface="Meiryo UI"/>
              </a:rPr>
              <a:t>4%</a:t>
            </a:r>
            <a:endParaRPr sz="1000">
              <a:latin typeface="Meiryo UI"/>
              <a:cs typeface="Meiryo UI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2291905" y="2102929"/>
            <a:ext cx="724535" cy="203200"/>
            <a:chOff x="2291905" y="2102929"/>
            <a:chExt cx="724535" cy="203200"/>
          </a:xfrm>
        </p:grpSpPr>
        <p:sp>
          <p:nvSpPr>
            <p:cNvPr id="41" name="object 41"/>
            <p:cNvSpPr/>
            <p:nvPr/>
          </p:nvSpPr>
          <p:spPr>
            <a:xfrm>
              <a:off x="2296667" y="2107692"/>
              <a:ext cx="715010" cy="193675"/>
            </a:xfrm>
            <a:custGeom>
              <a:avLst/>
              <a:gdLst/>
              <a:ahLst/>
              <a:cxnLst/>
              <a:rect l="l" t="t" r="r" b="b"/>
              <a:pathLst>
                <a:path w="715010" h="193675">
                  <a:moveTo>
                    <a:pt x="357378" y="0"/>
                  </a:moveTo>
                  <a:lnTo>
                    <a:pt x="285354" y="1966"/>
                  </a:lnTo>
                  <a:lnTo>
                    <a:pt x="218271" y="7605"/>
                  </a:lnTo>
                  <a:lnTo>
                    <a:pt x="157566" y="16528"/>
                  </a:lnTo>
                  <a:lnTo>
                    <a:pt x="104674" y="28346"/>
                  </a:lnTo>
                  <a:lnTo>
                    <a:pt x="61035" y="42669"/>
                  </a:lnTo>
                  <a:lnTo>
                    <a:pt x="7260" y="77272"/>
                  </a:lnTo>
                  <a:lnTo>
                    <a:pt x="0" y="96774"/>
                  </a:lnTo>
                  <a:lnTo>
                    <a:pt x="7260" y="116275"/>
                  </a:lnTo>
                  <a:lnTo>
                    <a:pt x="61035" y="150878"/>
                  </a:lnTo>
                  <a:lnTo>
                    <a:pt x="104674" y="165201"/>
                  </a:lnTo>
                  <a:lnTo>
                    <a:pt x="157566" y="177019"/>
                  </a:lnTo>
                  <a:lnTo>
                    <a:pt x="218271" y="185942"/>
                  </a:lnTo>
                  <a:lnTo>
                    <a:pt x="285354" y="191581"/>
                  </a:lnTo>
                  <a:lnTo>
                    <a:pt x="357378" y="193548"/>
                  </a:lnTo>
                  <a:lnTo>
                    <a:pt x="429401" y="191581"/>
                  </a:lnTo>
                  <a:lnTo>
                    <a:pt x="496484" y="185942"/>
                  </a:lnTo>
                  <a:lnTo>
                    <a:pt x="557189" y="177019"/>
                  </a:lnTo>
                  <a:lnTo>
                    <a:pt x="610081" y="165201"/>
                  </a:lnTo>
                  <a:lnTo>
                    <a:pt x="653720" y="150878"/>
                  </a:lnTo>
                  <a:lnTo>
                    <a:pt x="707495" y="116275"/>
                  </a:lnTo>
                  <a:lnTo>
                    <a:pt x="714756" y="96774"/>
                  </a:lnTo>
                  <a:lnTo>
                    <a:pt x="707495" y="77272"/>
                  </a:lnTo>
                  <a:lnTo>
                    <a:pt x="653720" y="42669"/>
                  </a:lnTo>
                  <a:lnTo>
                    <a:pt x="610081" y="28346"/>
                  </a:lnTo>
                  <a:lnTo>
                    <a:pt x="557189" y="16528"/>
                  </a:lnTo>
                  <a:lnTo>
                    <a:pt x="496484" y="7605"/>
                  </a:lnTo>
                  <a:lnTo>
                    <a:pt x="429401" y="1966"/>
                  </a:lnTo>
                  <a:lnTo>
                    <a:pt x="3573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2296667" y="2107692"/>
              <a:ext cx="715010" cy="193675"/>
            </a:xfrm>
            <a:custGeom>
              <a:avLst/>
              <a:gdLst/>
              <a:ahLst/>
              <a:cxnLst/>
              <a:rect l="l" t="t" r="r" b="b"/>
              <a:pathLst>
                <a:path w="715010" h="193675">
                  <a:moveTo>
                    <a:pt x="0" y="96774"/>
                  </a:moveTo>
                  <a:lnTo>
                    <a:pt x="28085" y="59107"/>
                  </a:lnTo>
                  <a:lnTo>
                    <a:pt x="104674" y="28346"/>
                  </a:lnTo>
                  <a:lnTo>
                    <a:pt x="157566" y="16528"/>
                  </a:lnTo>
                  <a:lnTo>
                    <a:pt x="218271" y="7605"/>
                  </a:lnTo>
                  <a:lnTo>
                    <a:pt x="285354" y="1966"/>
                  </a:lnTo>
                  <a:lnTo>
                    <a:pt x="357378" y="0"/>
                  </a:lnTo>
                  <a:lnTo>
                    <a:pt x="429401" y="1966"/>
                  </a:lnTo>
                  <a:lnTo>
                    <a:pt x="496484" y="7605"/>
                  </a:lnTo>
                  <a:lnTo>
                    <a:pt x="557189" y="16528"/>
                  </a:lnTo>
                  <a:lnTo>
                    <a:pt x="610081" y="28346"/>
                  </a:lnTo>
                  <a:lnTo>
                    <a:pt x="653720" y="42669"/>
                  </a:lnTo>
                  <a:lnTo>
                    <a:pt x="707495" y="77272"/>
                  </a:lnTo>
                  <a:lnTo>
                    <a:pt x="714756" y="96774"/>
                  </a:lnTo>
                  <a:lnTo>
                    <a:pt x="707495" y="116275"/>
                  </a:lnTo>
                  <a:lnTo>
                    <a:pt x="653720" y="150878"/>
                  </a:lnTo>
                  <a:lnTo>
                    <a:pt x="610081" y="165201"/>
                  </a:lnTo>
                  <a:lnTo>
                    <a:pt x="557189" y="177019"/>
                  </a:lnTo>
                  <a:lnTo>
                    <a:pt x="496484" y="185942"/>
                  </a:lnTo>
                  <a:lnTo>
                    <a:pt x="429401" y="191581"/>
                  </a:lnTo>
                  <a:lnTo>
                    <a:pt x="357378" y="193548"/>
                  </a:lnTo>
                  <a:lnTo>
                    <a:pt x="285354" y="191581"/>
                  </a:lnTo>
                  <a:lnTo>
                    <a:pt x="218271" y="185942"/>
                  </a:lnTo>
                  <a:lnTo>
                    <a:pt x="157566" y="177019"/>
                  </a:lnTo>
                  <a:lnTo>
                    <a:pt x="104674" y="165201"/>
                  </a:lnTo>
                  <a:lnTo>
                    <a:pt x="61035" y="150878"/>
                  </a:lnTo>
                  <a:lnTo>
                    <a:pt x="7260" y="116275"/>
                  </a:lnTo>
                  <a:lnTo>
                    <a:pt x="0" y="9677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/>
          <p:cNvSpPr txBox="1"/>
          <p:nvPr/>
        </p:nvSpPr>
        <p:spPr>
          <a:xfrm>
            <a:off x="2389187" y="2108517"/>
            <a:ext cx="52959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 b="1">
                <a:latin typeface="Meiryo UI"/>
                <a:cs typeface="Meiryo UI"/>
              </a:rPr>
              <a:t>-17.6%</a:t>
            </a:r>
            <a:endParaRPr sz="1000">
              <a:latin typeface="Meiryo UI"/>
              <a:cs typeface="Meiryo UI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925067" y="1560575"/>
            <a:ext cx="792480" cy="203200"/>
            <a:chOff x="925067" y="1560575"/>
            <a:chExt cx="792480" cy="203200"/>
          </a:xfrm>
        </p:grpSpPr>
        <p:sp>
          <p:nvSpPr>
            <p:cNvPr id="45" name="object 45"/>
            <p:cNvSpPr/>
            <p:nvPr/>
          </p:nvSpPr>
          <p:spPr>
            <a:xfrm>
              <a:off x="929639" y="1565147"/>
              <a:ext cx="783590" cy="193675"/>
            </a:xfrm>
            <a:custGeom>
              <a:avLst/>
              <a:gdLst/>
              <a:ahLst/>
              <a:cxnLst/>
              <a:rect l="l" t="t" r="r" b="b"/>
              <a:pathLst>
                <a:path w="783589" h="193675">
                  <a:moveTo>
                    <a:pt x="391668" y="0"/>
                  </a:moveTo>
                  <a:lnTo>
                    <a:pt x="321266" y="1559"/>
                  </a:lnTo>
                  <a:lnTo>
                    <a:pt x="255004" y="6055"/>
                  </a:lnTo>
                  <a:lnTo>
                    <a:pt x="193988" y="13213"/>
                  </a:lnTo>
                  <a:lnTo>
                    <a:pt x="139323" y="22761"/>
                  </a:lnTo>
                  <a:lnTo>
                    <a:pt x="92117" y="34425"/>
                  </a:lnTo>
                  <a:lnTo>
                    <a:pt x="53475" y="47932"/>
                  </a:lnTo>
                  <a:lnTo>
                    <a:pt x="6310" y="79380"/>
                  </a:lnTo>
                  <a:lnTo>
                    <a:pt x="0" y="96774"/>
                  </a:lnTo>
                  <a:lnTo>
                    <a:pt x="6310" y="114167"/>
                  </a:lnTo>
                  <a:lnTo>
                    <a:pt x="53475" y="145615"/>
                  </a:lnTo>
                  <a:lnTo>
                    <a:pt x="92117" y="159122"/>
                  </a:lnTo>
                  <a:lnTo>
                    <a:pt x="139323" y="170786"/>
                  </a:lnTo>
                  <a:lnTo>
                    <a:pt x="193988" y="180334"/>
                  </a:lnTo>
                  <a:lnTo>
                    <a:pt x="255004" y="187492"/>
                  </a:lnTo>
                  <a:lnTo>
                    <a:pt x="321266" y="191988"/>
                  </a:lnTo>
                  <a:lnTo>
                    <a:pt x="391668" y="193548"/>
                  </a:lnTo>
                  <a:lnTo>
                    <a:pt x="462069" y="191988"/>
                  </a:lnTo>
                  <a:lnTo>
                    <a:pt x="528331" y="187492"/>
                  </a:lnTo>
                  <a:lnTo>
                    <a:pt x="589347" y="180334"/>
                  </a:lnTo>
                  <a:lnTo>
                    <a:pt x="644012" y="170786"/>
                  </a:lnTo>
                  <a:lnTo>
                    <a:pt x="691218" y="159122"/>
                  </a:lnTo>
                  <a:lnTo>
                    <a:pt x="729860" y="145615"/>
                  </a:lnTo>
                  <a:lnTo>
                    <a:pt x="777025" y="114167"/>
                  </a:lnTo>
                  <a:lnTo>
                    <a:pt x="783336" y="96774"/>
                  </a:lnTo>
                  <a:lnTo>
                    <a:pt x="777025" y="79380"/>
                  </a:lnTo>
                  <a:lnTo>
                    <a:pt x="729860" y="47932"/>
                  </a:lnTo>
                  <a:lnTo>
                    <a:pt x="691218" y="34425"/>
                  </a:lnTo>
                  <a:lnTo>
                    <a:pt x="644012" y="22761"/>
                  </a:lnTo>
                  <a:lnTo>
                    <a:pt x="589347" y="13213"/>
                  </a:lnTo>
                  <a:lnTo>
                    <a:pt x="528331" y="6055"/>
                  </a:lnTo>
                  <a:lnTo>
                    <a:pt x="462069" y="1559"/>
                  </a:lnTo>
                  <a:lnTo>
                    <a:pt x="3916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929639" y="1565147"/>
              <a:ext cx="783590" cy="193675"/>
            </a:xfrm>
            <a:custGeom>
              <a:avLst/>
              <a:gdLst/>
              <a:ahLst/>
              <a:cxnLst/>
              <a:rect l="l" t="t" r="r" b="b"/>
              <a:pathLst>
                <a:path w="783589" h="193675">
                  <a:moveTo>
                    <a:pt x="0" y="96774"/>
                  </a:moveTo>
                  <a:lnTo>
                    <a:pt x="24504" y="63008"/>
                  </a:lnTo>
                  <a:lnTo>
                    <a:pt x="92117" y="34425"/>
                  </a:lnTo>
                  <a:lnTo>
                    <a:pt x="139323" y="22761"/>
                  </a:lnTo>
                  <a:lnTo>
                    <a:pt x="193988" y="13213"/>
                  </a:lnTo>
                  <a:lnTo>
                    <a:pt x="255004" y="6055"/>
                  </a:lnTo>
                  <a:lnTo>
                    <a:pt x="321266" y="1559"/>
                  </a:lnTo>
                  <a:lnTo>
                    <a:pt x="391668" y="0"/>
                  </a:lnTo>
                  <a:lnTo>
                    <a:pt x="462069" y="1559"/>
                  </a:lnTo>
                  <a:lnTo>
                    <a:pt x="528331" y="6055"/>
                  </a:lnTo>
                  <a:lnTo>
                    <a:pt x="589347" y="13213"/>
                  </a:lnTo>
                  <a:lnTo>
                    <a:pt x="644012" y="22761"/>
                  </a:lnTo>
                  <a:lnTo>
                    <a:pt x="691218" y="34425"/>
                  </a:lnTo>
                  <a:lnTo>
                    <a:pt x="729860" y="47932"/>
                  </a:lnTo>
                  <a:lnTo>
                    <a:pt x="777025" y="79380"/>
                  </a:lnTo>
                  <a:lnTo>
                    <a:pt x="783336" y="96774"/>
                  </a:lnTo>
                  <a:lnTo>
                    <a:pt x="777025" y="114167"/>
                  </a:lnTo>
                  <a:lnTo>
                    <a:pt x="729860" y="145615"/>
                  </a:lnTo>
                  <a:lnTo>
                    <a:pt x="691218" y="159122"/>
                  </a:lnTo>
                  <a:lnTo>
                    <a:pt x="644012" y="170786"/>
                  </a:lnTo>
                  <a:lnTo>
                    <a:pt x="589347" y="180334"/>
                  </a:lnTo>
                  <a:lnTo>
                    <a:pt x="528331" y="187492"/>
                  </a:lnTo>
                  <a:lnTo>
                    <a:pt x="462069" y="191988"/>
                  </a:lnTo>
                  <a:lnTo>
                    <a:pt x="391668" y="193548"/>
                  </a:lnTo>
                  <a:lnTo>
                    <a:pt x="321266" y="191988"/>
                  </a:lnTo>
                  <a:lnTo>
                    <a:pt x="255004" y="187492"/>
                  </a:lnTo>
                  <a:lnTo>
                    <a:pt x="193988" y="180334"/>
                  </a:lnTo>
                  <a:lnTo>
                    <a:pt x="139323" y="170786"/>
                  </a:lnTo>
                  <a:lnTo>
                    <a:pt x="92117" y="159122"/>
                  </a:lnTo>
                  <a:lnTo>
                    <a:pt x="53475" y="145615"/>
                  </a:lnTo>
                  <a:lnTo>
                    <a:pt x="6310" y="114167"/>
                  </a:lnTo>
                  <a:lnTo>
                    <a:pt x="0" y="9677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/>
          <p:cNvSpPr txBox="1"/>
          <p:nvPr/>
        </p:nvSpPr>
        <p:spPr>
          <a:xfrm>
            <a:off x="1034192" y="1565592"/>
            <a:ext cx="57531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 b="1">
                <a:latin typeface="Meiryo UI"/>
                <a:cs typeface="Meiryo UI"/>
              </a:rPr>
              <a:t>+78</a:t>
            </a:r>
            <a:r>
              <a:rPr dirty="0" sz="1000" spc="-5" b="1">
                <a:latin typeface="Meiryo UI"/>
                <a:cs typeface="Meiryo UI"/>
              </a:rPr>
              <a:t>.</a:t>
            </a:r>
            <a:r>
              <a:rPr dirty="0" sz="1000" spc="-10" b="1">
                <a:latin typeface="Meiryo UI"/>
                <a:cs typeface="Meiryo UI"/>
              </a:rPr>
              <a:t>8%</a:t>
            </a:r>
            <a:endParaRPr sz="1000">
              <a:latin typeface="Meiryo UI"/>
              <a:cs typeface="Meiryo U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177392" y="2460649"/>
            <a:ext cx="438784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Meiryo UI"/>
                <a:cs typeface="Meiryo UI"/>
              </a:rPr>
              <a:t>15.7%</a:t>
            </a:r>
            <a:endParaRPr sz="1000">
              <a:latin typeface="Meiryo UI"/>
              <a:cs typeface="Meiryo U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718605" y="2432062"/>
            <a:ext cx="438784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Meiryo UI"/>
                <a:cs typeface="Meiryo UI"/>
              </a:rPr>
              <a:t>11.8%</a:t>
            </a:r>
            <a:endParaRPr sz="1000">
              <a:latin typeface="Meiryo UI"/>
              <a:cs typeface="Meiryo U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456640" y="2584485"/>
            <a:ext cx="35941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Meiryo UI"/>
                <a:cs typeface="Meiryo UI"/>
              </a:rPr>
              <a:t>8.2%</a:t>
            </a:r>
            <a:endParaRPr sz="1000">
              <a:latin typeface="Meiryo UI"/>
              <a:cs typeface="Meiryo U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388795" y="3022653"/>
            <a:ext cx="53149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Meiryo UI"/>
                <a:cs typeface="Meiryo UI"/>
              </a:rPr>
              <a:t>電気機械</a:t>
            </a:r>
            <a:endParaRPr sz="1000">
              <a:latin typeface="Meiryo UI"/>
              <a:cs typeface="Meiryo U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843913" y="2479749"/>
            <a:ext cx="438784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Meiryo UI"/>
                <a:cs typeface="Meiryo UI"/>
              </a:rPr>
              <a:t>14.5%</a:t>
            </a:r>
            <a:endParaRPr sz="1000">
              <a:latin typeface="Meiryo UI"/>
              <a:cs typeface="Meiryo U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991817" y="3022653"/>
            <a:ext cx="65786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Meiryo UI"/>
                <a:cs typeface="Meiryo UI"/>
              </a:rPr>
              <a:t>輸送用機器</a:t>
            </a:r>
            <a:endParaRPr sz="1000">
              <a:latin typeface="Meiryo UI"/>
              <a:cs typeface="Meiryo U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504110" y="1936846"/>
            <a:ext cx="438784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Meiryo UI"/>
                <a:cs typeface="Meiryo UI"/>
              </a:rPr>
              <a:t>46.1%</a:t>
            </a:r>
            <a:endParaRPr sz="1000">
              <a:latin typeface="Meiryo UI"/>
              <a:cs typeface="Meiryo U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045324" y="2060682"/>
            <a:ext cx="438784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Meiryo UI"/>
                <a:cs typeface="Meiryo UI"/>
              </a:rPr>
              <a:t>39.2%</a:t>
            </a:r>
            <a:endParaRPr sz="1000">
              <a:latin typeface="Meiryo UI"/>
              <a:cs typeface="Meiryo U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92917" y="2289253"/>
            <a:ext cx="438784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Meiryo UI"/>
                <a:cs typeface="Meiryo UI"/>
              </a:rPr>
              <a:t>25.8%</a:t>
            </a:r>
            <a:endParaRPr sz="1000">
              <a:latin typeface="Meiryo UI"/>
              <a:cs typeface="Meiryo U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026396" y="2422575"/>
            <a:ext cx="79756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0">
                <a:latin typeface="Meiryo UI"/>
                <a:cs typeface="Meiryo UI"/>
              </a:rPr>
              <a:t>17.6%11.8%</a:t>
            </a:r>
            <a:endParaRPr sz="1000">
              <a:latin typeface="Meiryo UI"/>
              <a:cs typeface="Meiryo UI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3070860" y="1318260"/>
            <a:ext cx="187960" cy="142240"/>
            <a:chOff x="3070860" y="1318260"/>
            <a:chExt cx="187960" cy="142240"/>
          </a:xfrm>
        </p:grpSpPr>
        <p:sp>
          <p:nvSpPr>
            <p:cNvPr id="59" name="object 59"/>
            <p:cNvSpPr/>
            <p:nvPr/>
          </p:nvSpPr>
          <p:spPr>
            <a:xfrm>
              <a:off x="3075432" y="1322832"/>
              <a:ext cx="178435" cy="132715"/>
            </a:xfrm>
            <a:custGeom>
              <a:avLst/>
              <a:gdLst/>
              <a:ahLst/>
              <a:cxnLst/>
              <a:rect l="l" t="t" r="r" b="b"/>
              <a:pathLst>
                <a:path w="178435" h="132715">
                  <a:moveTo>
                    <a:pt x="178307" y="0"/>
                  </a:moveTo>
                  <a:lnTo>
                    <a:pt x="0" y="0"/>
                  </a:lnTo>
                  <a:lnTo>
                    <a:pt x="0" y="132587"/>
                  </a:lnTo>
                  <a:lnTo>
                    <a:pt x="178307" y="132587"/>
                  </a:lnTo>
                  <a:lnTo>
                    <a:pt x="178307" y="0"/>
                  </a:lnTo>
                  <a:close/>
                </a:path>
              </a:pathLst>
            </a:custGeom>
            <a:solidFill>
              <a:srgbClr val="364D6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3075432" y="1322832"/>
              <a:ext cx="178435" cy="132715"/>
            </a:xfrm>
            <a:custGeom>
              <a:avLst/>
              <a:gdLst/>
              <a:ahLst/>
              <a:cxnLst/>
              <a:rect l="l" t="t" r="r" b="b"/>
              <a:pathLst>
                <a:path w="178435" h="132715">
                  <a:moveTo>
                    <a:pt x="0" y="0"/>
                  </a:moveTo>
                  <a:lnTo>
                    <a:pt x="178307" y="0"/>
                  </a:lnTo>
                  <a:lnTo>
                    <a:pt x="178307" y="132587"/>
                  </a:lnTo>
                  <a:lnTo>
                    <a:pt x="0" y="132587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1" name="object 61"/>
          <p:cNvGrpSpPr/>
          <p:nvPr/>
        </p:nvGrpSpPr>
        <p:grpSpPr>
          <a:xfrm>
            <a:off x="2293620" y="1318260"/>
            <a:ext cx="189230" cy="142240"/>
            <a:chOff x="2293620" y="1318260"/>
            <a:chExt cx="189230" cy="142240"/>
          </a:xfrm>
        </p:grpSpPr>
        <p:sp>
          <p:nvSpPr>
            <p:cNvPr id="62" name="object 62"/>
            <p:cNvSpPr/>
            <p:nvPr/>
          </p:nvSpPr>
          <p:spPr>
            <a:xfrm>
              <a:off x="2298192" y="1322832"/>
              <a:ext cx="180340" cy="132715"/>
            </a:xfrm>
            <a:custGeom>
              <a:avLst/>
              <a:gdLst/>
              <a:ahLst/>
              <a:cxnLst/>
              <a:rect l="l" t="t" r="r" b="b"/>
              <a:pathLst>
                <a:path w="180339" h="132715">
                  <a:moveTo>
                    <a:pt x="179831" y="0"/>
                  </a:moveTo>
                  <a:lnTo>
                    <a:pt x="0" y="0"/>
                  </a:lnTo>
                  <a:lnTo>
                    <a:pt x="0" y="132587"/>
                  </a:lnTo>
                  <a:lnTo>
                    <a:pt x="179831" y="132587"/>
                  </a:lnTo>
                  <a:lnTo>
                    <a:pt x="179831" y="0"/>
                  </a:lnTo>
                  <a:close/>
                </a:path>
              </a:pathLst>
            </a:custGeom>
            <a:solidFill>
              <a:srgbClr val="6F8DB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2298192" y="1322832"/>
              <a:ext cx="180340" cy="132715"/>
            </a:xfrm>
            <a:custGeom>
              <a:avLst/>
              <a:gdLst/>
              <a:ahLst/>
              <a:cxnLst/>
              <a:rect l="l" t="t" r="r" b="b"/>
              <a:pathLst>
                <a:path w="180339" h="132715">
                  <a:moveTo>
                    <a:pt x="0" y="0"/>
                  </a:moveTo>
                  <a:lnTo>
                    <a:pt x="179831" y="0"/>
                  </a:lnTo>
                  <a:lnTo>
                    <a:pt x="179831" y="132587"/>
                  </a:lnTo>
                  <a:lnTo>
                    <a:pt x="0" y="132587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4" name="object 64"/>
          <p:cNvGrpSpPr/>
          <p:nvPr/>
        </p:nvGrpSpPr>
        <p:grpSpPr>
          <a:xfrm>
            <a:off x="1517903" y="1318260"/>
            <a:ext cx="189230" cy="142240"/>
            <a:chOff x="1517903" y="1318260"/>
            <a:chExt cx="189230" cy="142240"/>
          </a:xfrm>
        </p:grpSpPr>
        <p:sp>
          <p:nvSpPr>
            <p:cNvPr id="65" name="object 65"/>
            <p:cNvSpPr/>
            <p:nvPr/>
          </p:nvSpPr>
          <p:spPr>
            <a:xfrm>
              <a:off x="1522475" y="1322832"/>
              <a:ext cx="180340" cy="132715"/>
            </a:xfrm>
            <a:custGeom>
              <a:avLst/>
              <a:gdLst/>
              <a:ahLst/>
              <a:cxnLst/>
              <a:rect l="l" t="t" r="r" b="b"/>
              <a:pathLst>
                <a:path w="180339" h="132715">
                  <a:moveTo>
                    <a:pt x="179831" y="0"/>
                  </a:moveTo>
                  <a:lnTo>
                    <a:pt x="0" y="0"/>
                  </a:lnTo>
                  <a:lnTo>
                    <a:pt x="0" y="132587"/>
                  </a:lnTo>
                  <a:lnTo>
                    <a:pt x="179831" y="132587"/>
                  </a:lnTo>
                  <a:lnTo>
                    <a:pt x="179831" y="0"/>
                  </a:lnTo>
                  <a:close/>
                </a:path>
              </a:pathLst>
            </a:custGeom>
            <a:solidFill>
              <a:srgbClr val="DFE5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1522475" y="1322832"/>
              <a:ext cx="180340" cy="132715"/>
            </a:xfrm>
            <a:custGeom>
              <a:avLst/>
              <a:gdLst/>
              <a:ahLst/>
              <a:cxnLst/>
              <a:rect l="l" t="t" r="r" b="b"/>
              <a:pathLst>
                <a:path w="180339" h="132715">
                  <a:moveTo>
                    <a:pt x="0" y="0"/>
                  </a:moveTo>
                  <a:lnTo>
                    <a:pt x="179831" y="0"/>
                  </a:lnTo>
                  <a:lnTo>
                    <a:pt x="179831" y="132587"/>
                  </a:lnTo>
                  <a:lnTo>
                    <a:pt x="0" y="132587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7" name="object 67"/>
          <p:cNvSpPr txBox="1"/>
          <p:nvPr/>
        </p:nvSpPr>
        <p:spPr>
          <a:xfrm>
            <a:off x="1739912" y="1306512"/>
            <a:ext cx="202120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88670" algn="l"/>
                <a:tab pos="1564640" algn="l"/>
              </a:tabLst>
            </a:pPr>
            <a:r>
              <a:rPr dirty="0" sz="1000" spc="-5">
                <a:latin typeface="Meiryo UI"/>
                <a:cs typeface="Meiryo UI"/>
              </a:rPr>
              <a:t>1999年</a:t>
            </a:r>
            <a:r>
              <a:rPr dirty="0" sz="1000" spc="-5">
                <a:latin typeface="Meiryo UI"/>
                <a:cs typeface="Meiryo UI"/>
              </a:rPr>
              <a:t>	</a:t>
            </a:r>
            <a:r>
              <a:rPr dirty="0" sz="1000" spc="-5">
                <a:latin typeface="Meiryo UI"/>
                <a:cs typeface="Meiryo UI"/>
              </a:rPr>
              <a:t>2010年</a:t>
            </a:r>
            <a:r>
              <a:rPr dirty="0" sz="1000" spc="-5">
                <a:latin typeface="Meiryo UI"/>
                <a:cs typeface="Meiryo UI"/>
              </a:rPr>
              <a:t>	</a:t>
            </a:r>
            <a:r>
              <a:rPr dirty="0" sz="1000" spc="-5">
                <a:latin typeface="Meiryo UI"/>
                <a:cs typeface="Meiryo UI"/>
              </a:rPr>
              <a:t>2016年</a:t>
            </a:r>
            <a:endParaRPr sz="1000">
              <a:latin typeface="Meiryo UI"/>
              <a:cs typeface="Meiryo UI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654143" y="3216973"/>
            <a:ext cx="4001135" cy="1449705"/>
            <a:chOff x="654143" y="3216973"/>
            <a:chExt cx="4001135" cy="1449705"/>
          </a:xfrm>
        </p:grpSpPr>
        <p:sp>
          <p:nvSpPr>
            <p:cNvPr id="69" name="object 69"/>
            <p:cNvSpPr/>
            <p:nvPr/>
          </p:nvSpPr>
          <p:spPr>
            <a:xfrm>
              <a:off x="791941" y="4642426"/>
              <a:ext cx="351790" cy="19050"/>
            </a:xfrm>
            <a:custGeom>
              <a:avLst/>
              <a:gdLst/>
              <a:ahLst/>
              <a:cxnLst/>
              <a:rect l="l" t="t" r="r" b="b"/>
              <a:pathLst>
                <a:path w="351790" h="19050">
                  <a:moveTo>
                    <a:pt x="351593" y="18897"/>
                  </a:moveTo>
                  <a:lnTo>
                    <a:pt x="0" y="18897"/>
                  </a:lnTo>
                  <a:lnTo>
                    <a:pt x="0" y="0"/>
                  </a:lnTo>
                  <a:lnTo>
                    <a:pt x="351593" y="0"/>
                  </a:lnTo>
                  <a:lnTo>
                    <a:pt x="351593" y="18897"/>
                  </a:lnTo>
                  <a:close/>
                </a:path>
              </a:pathLst>
            </a:custGeom>
            <a:solidFill>
              <a:srgbClr val="DFE5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791941" y="4642426"/>
              <a:ext cx="351790" cy="19050"/>
            </a:xfrm>
            <a:custGeom>
              <a:avLst/>
              <a:gdLst/>
              <a:ahLst/>
              <a:cxnLst/>
              <a:rect l="l" t="t" r="r" b="b"/>
              <a:pathLst>
                <a:path w="351790" h="19050">
                  <a:moveTo>
                    <a:pt x="0" y="0"/>
                  </a:moveTo>
                  <a:lnTo>
                    <a:pt x="351593" y="0"/>
                  </a:lnTo>
                  <a:lnTo>
                    <a:pt x="351593" y="18897"/>
                  </a:lnTo>
                  <a:lnTo>
                    <a:pt x="0" y="18897"/>
                  </a:lnTo>
                  <a:lnTo>
                    <a:pt x="0" y="0"/>
                  </a:lnTo>
                  <a:close/>
                </a:path>
              </a:pathLst>
            </a:custGeom>
            <a:ln w="94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1143534" y="4623528"/>
              <a:ext cx="351790" cy="38100"/>
            </a:xfrm>
            <a:custGeom>
              <a:avLst/>
              <a:gdLst/>
              <a:ahLst/>
              <a:cxnLst/>
              <a:rect l="l" t="t" r="r" b="b"/>
              <a:pathLst>
                <a:path w="351790" h="38100">
                  <a:moveTo>
                    <a:pt x="351593" y="37795"/>
                  </a:moveTo>
                  <a:lnTo>
                    <a:pt x="0" y="37795"/>
                  </a:lnTo>
                  <a:lnTo>
                    <a:pt x="0" y="0"/>
                  </a:lnTo>
                  <a:lnTo>
                    <a:pt x="351593" y="0"/>
                  </a:lnTo>
                  <a:lnTo>
                    <a:pt x="351593" y="37795"/>
                  </a:lnTo>
                  <a:close/>
                </a:path>
              </a:pathLst>
            </a:custGeom>
            <a:solidFill>
              <a:srgbClr val="6F8DB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1143534" y="4623528"/>
              <a:ext cx="351790" cy="38100"/>
            </a:xfrm>
            <a:custGeom>
              <a:avLst/>
              <a:gdLst/>
              <a:ahLst/>
              <a:cxnLst/>
              <a:rect l="l" t="t" r="r" b="b"/>
              <a:pathLst>
                <a:path w="351790" h="38100">
                  <a:moveTo>
                    <a:pt x="0" y="0"/>
                  </a:moveTo>
                  <a:lnTo>
                    <a:pt x="351593" y="0"/>
                  </a:lnTo>
                  <a:lnTo>
                    <a:pt x="351593" y="37795"/>
                  </a:lnTo>
                  <a:lnTo>
                    <a:pt x="0" y="37795"/>
                  </a:lnTo>
                  <a:lnTo>
                    <a:pt x="0" y="0"/>
                  </a:lnTo>
                  <a:close/>
                </a:path>
              </a:pathLst>
            </a:custGeom>
            <a:ln w="94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1495128" y="4585742"/>
              <a:ext cx="351790" cy="76200"/>
            </a:xfrm>
            <a:custGeom>
              <a:avLst/>
              <a:gdLst/>
              <a:ahLst/>
              <a:cxnLst/>
              <a:rect l="l" t="t" r="r" b="b"/>
              <a:pathLst>
                <a:path w="351789" h="76200">
                  <a:moveTo>
                    <a:pt x="351593" y="75582"/>
                  </a:moveTo>
                  <a:lnTo>
                    <a:pt x="0" y="75582"/>
                  </a:lnTo>
                  <a:lnTo>
                    <a:pt x="0" y="0"/>
                  </a:lnTo>
                  <a:lnTo>
                    <a:pt x="351593" y="0"/>
                  </a:lnTo>
                  <a:lnTo>
                    <a:pt x="351593" y="75582"/>
                  </a:lnTo>
                  <a:close/>
                </a:path>
              </a:pathLst>
            </a:custGeom>
            <a:solidFill>
              <a:srgbClr val="364D6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1495128" y="4585732"/>
              <a:ext cx="351790" cy="76200"/>
            </a:xfrm>
            <a:custGeom>
              <a:avLst/>
              <a:gdLst/>
              <a:ahLst/>
              <a:cxnLst/>
              <a:rect l="l" t="t" r="r" b="b"/>
              <a:pathLst>
                <a:path w="351789" h="76200">
                  <a:moveTo>
                    <a:pt x="0" y="0"/>
                  </a:moveTo>
                  <a:lnTo>
                    <a:pt x="351593" y="0"/>
                  </a:lnTo>
                  <a:lnTo>
                    <a:pt x="351593" y="75591"/>
                  </a:lnTo>
                  <a:lnTo>
                    <a:pt x="0" y="75591"/>
                  </a:lnTo>
                  <a:lnTo>
                    <a:pt x="0" y="0"/>
                  </a:lnTo>
                  <a:close/>
                </a:path>
              </a:pathLst>
            </a:custGeom>
            <a:ln w="94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2122295" y="4406201"/>
              <a:ext cx="351790" cy="255270"/>
            </a:xfrm>
            <a:custGeom>
              <a:avLst/>
              <a:gdLst/>
              <a:ahLst/>
              <a:cxnLst/>
              <a:rect l="l" t="t" r="r" b="b"/>
              <a:pathLst>
                <a:path w="351789" h="255270">
                  <a:moveTo>
                    <a:pt x="351593" y="255122"/>
                  </a:moveTo>
                  <a:lnTo>
                    <a:pt x="0" y="255122"/>
                  </a:lnTo>
                  <a:lnTo>
                    <a:pt x="0" y="0"/>
                  </a:lnTo>
                  <a:lnTo>
                    <a:pt x="351593" y="0"/>
                  </a:lnTo>
                  <a:lnTo>
                    <a:pt x="351593" y="255122"/>
                  </a:lnTo>
                  <a:close/>
                </a:path>
              </a:pathLst>
            </a:custGeom>
            <a:solidFill>
              <a:srgbClr val="DFE5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2122295" y="4406201"/>
              <a:ext cx="351790" cy="255270"/>
            </a:xfrm>
            <a:custGeom>
              <a:avLst/>
              <a:gdLst/>
              <a:ahLst/>
              <a:cxnLst/>
              <a:rect l="l" t="t" r="r" b="b"/>
              <a:pathLst>
                <a:path w="351789" h="255270">
                  <a:moveTo>
                    <a:pt x="0" y="0"/>
                  </a:moveTo>
                  <a:lnTo>
                    <a:pt x="351593" y="0"/>
                  </a:lnTo>
                  <a:lnTo>
                    <a:pt x="351593" y="255122"/>
                  </a:lnTo>
                  <a:lnTo>
                    <a:pt x="0" y="255122"/>
                  </a:lnTo>
                  <a:lnTo>
                    <a:pt x="0" y="0"/>
                  </a:lnTo>
                  <a:close/>
                </a:path>
              </a:pathLst>
            </a:custGeom>
            <a:ln w="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2473889" y="4547936"/>
              <a:ext cx="351790" cy="113664"/>
            </a:xfrm>
            <a:custGeom>
              <a:avLst/>
              <a:gdLst/>
              <a:ahLst/>
              <a:cxnLst/>
              <a:rect l="l" t="t" r="r" b="b"/>
              <a:pathLst>
                <a:path w="351789" h="113664">
                  <a:moveTo>
                    <a:pt x="351593" y="113387"/>
                  </a:moveTo>
                  <a:lnTo>
                    <a:pt x="0" y="113387"/>
                  </a:lnTo>
                  <a:lnTo>
                    <a:pt x="0" y="0"/>
                  </a:lnTo>
                  <a:lnTo>
                    <a:pt x="351593" y="0"/>
                  </a:lnTo>
                  <a:lnTo>
                    <a:pt x="351593" y="113387"/>
                  </a:lnTo>
                  <a:close/>
                </a:path>
              </a:pathLst>
            </a:custGeom>
            <a:solidFill>
              <a:srgbClr val="6F8DB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2473889" y="4547936"/>
              <a:ext cx="351790" cy="113664"/>
            </a:xfrm>
            <a:custGeom>
              <a:avLst/>
              <a:gdLst/>
              <a:ahLst/>
              <a:cxnLst/>
              <a:rect l="l" t="t" r="r" b="b"/>
              <a:pathLst>
                <a:path w="351789" h="113664">
                  <a:moveTo>
                    <a:pt x="0" y="0"/>
                  </a:moveTo>
                  <a:lnTo>
                    <a:pt x="351593" y="0"/>
                  </a:lnTo>
                  <a:lnTo>
                    <a:pt x="351593" y="113387"/>
                  </a:lnTo>
                  <a:lnTo>
                    <a:pt x="0" y="113387"/>
                  </a:lnTo>
                  <a:lnTo>
                    <a:pt x="0" y="0"/>
                  </a:lnTo>
                  <a:close/>
                </a:path>
              </a:pathLst>
            </a:custGeom>
            <a:ln w="94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2825482" y="4311711"/>
              <a:ext cx="351790" cy="349885"/>
            </a:xfrm>
            <a:custGeom>
              <a:avLst/>
              <a:gdLst/>
              <a:ahLst/>
              <a:cxnLst/>
              <a:rect l="l" t="t" r="r" b="b"/>
              <a:pathLst>
                <a:path w="351789" h="349885">
                  <a:moveTo>
                    <a:pt x="351593" y="349612"/>
                  </a:moveTo>
                  <a:lnTo>
                    <a:pt x="0" y="349612"/>
                  </a:lnTo>
                  <a:lnTo>
                    <a:pt x="0" y="0"/>
                  </a:lnTo>
                  <a:lnTo>
                    <a:pt x="351593" y="0"/>
                  </a:lnTo>
                  <a:lnTo>
                    <a:pt x="351593" y="349612"/>
                  </a:lnTo>
                  <a:close/>
                </a:path>
              </a:pathLst>
            </a:custGeom>
            <a:solidFill>
              <a:srgbClr val="364D6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2825482" y="4311711"/>
              <a:ext cx="351790" cy="349885"/>
            </a:xfrm>
            <a:custGeom>
              <a:avLst/>
              <a:gdLst/>
              <a:ahLst/>
              <a:cxnLst/>
              <a:rect l="l" t="t" r="r" b="b"/>
              <a:pathLst>
                <a:path w="351789" h="349885">
                  <a:moveTo>
                    <a:pt x="0" y="0"/>
                  </a:moveTo>
                  <a:lnTo>
                    <a:pt x="351593" y="0"/>
                  </a:lnTo>
                  <a:lnTo>
                    <a:pt x="351593" y="349612"/>
                  </a:lnTo>
                  <a:lnTo>
                    <a:pt x="0" y="349612"/>
                  </a:lnTo>
                  <a:lnTo>
                    <a:pt x="0" y="0"/>
                  </a:lnTo>
                  <a:close/>
                </a:path>
              </a:pathLst>
            </a:custGeom>
            <a:ln w="94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3452650" y="4169976"/>
              <a:ext cx="351790" cy="491490"/>
            </a:xfrm>
            <a:custGeom>
              <a:avLst/>
              <a:gdLst/>
              <a:ahLst/>
              <a:cxnLst/>
              <a:rect l="l" t="t" r="r" b="b"/>
              <a:pathLst>
                <a:path w="351789" h="491489">
                  <a:moveTo>
                    <a:pt x="351593" y="491338"/>
                  </a:moveTo>
                  <a:lnTo>
                    <a:pt x="0" y="491338"/>
                  </a:lnTo>
                  <a:lnTo>
                    <a:pt x="0" y="0"/>
                  </a:lnTo>
                  <a:lnTo>
                    <a:pt x="351593" y="0"/>
                  </a:lnTo>
                  <a:lnTo>
                    <a:pt x="351593" y="491338"/>
                  </a:lnTo>
                  <a:close/>
                </a:path>
              </a:pathLst>
            </a:custGeom>
            <a:solidFill>
              <a:srgbClr val="DFE5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3452650" y="4169976"/>
              <a:ext cx="351790" cy="491490"/>
            </a:xfrm>
            <a:custGeom>
              <a:avLst/>
              <a:gdLst/>
              <a:ahLst/>
              <a:cxnLst/>
              <a:rect l="l" t="t" r="r" b="b"/>
              <a:pathLst>
                <a:path w="351789" h="491489">
                  <a:moveTo>
                    <a:pt x="0" y="0"/>
                  </a:moveTo>
                  <a:lnTo>
                    <a:pt x="351593" y="0"/>
                  </a:lnTo>
                  <a:lnTo>
                    <a:pt x="351593" y="491347"/>
                  </a:lnTo>
                  <a:lnTo>
                    <a:pt x="0" y="491347"/>
                  </a:lnTo>
                  <a:lnTo>
                    <a:pt x="0" y="0"/>
                  </a:lnTo>
                  <a:close/>
                </a:path>
              </a:pathLst>
            </a:custGeom>
            <a:ln w="94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3804243" y="3971547"/>
              <a:ext cx="351790" cy="690245"/>
            </a:xfrm>
            <a:custGeom>
              <a:avLst/>
              <a:gdLst/>
              <a:ahLst/>
              <a:cxnLst/>
              <a:rect l="l" t="t" r="r" b="b"/>
              <a:pathLst>
                <a:path w="351789" h="690245">
                  <a:moveTo>
                    <a:pt x="351593" y="689776"/>
                  </a:moveTo>
                  <a:lnTo>
                    <a:pt x="0" y="689776"/>
                  </a:lnTo>
                  <a:lnTo>
                    <a:pt x="0" y="0"/>
                  </a:lnTo>
                  <a:lnTo>
                    <a:pt x="351593" y="0"/>
                  </a:lnTo>
                  <a:lnTo>
                    <a:pt x="351593" y="689776"/>
                  </a:lnTo>
                  <a:close/>
                </a:path>
              </a:pathLst>
            </a:custGeom>
            <a:solidFill>
              <a:srgbClr val="6F8DB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3804243" y="3971547"/>
              <a:ext cx="351790" cy="690245"/>
            </a:xfrm>
            <a:custGeom>
              <a:avLst/>
              <a:gdLst/>
              <a:ahLst/>
              <a:cxnLst/>
              <a:rect l="l" t="t" r="r" b="b"/>
              <a:pathLst>
                <a:path w="351789" h="690245">
                  <a:moveTo>
                    <a:pt x="0" y="0"/>
                  </a:moveTo>
                  <a:lnTo>
                    <a:pt x="351593" y="0"/>
                  </a:lnTo>
                  <a:lnTo>
                    <a:pt x="351593" y="689776"/>
                  </a:lnTo>
                  <a:lnTo>
                    <a:pt x="0" y="689776"/>
                  </a:lnTo>
                  <a:lnTo>
                    <a:pt x="0" y="0"/>
                  </a:lnTo>
                  <a:close/>
                </a:path>
              </a:pathLst>
            </a:custGeom>
            <a:ln w="94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4155837" y="3782567"/>
              <a:ext cx="351790" cy="878840"/>
            </a:xfrm>
            <a:custGeom>
              <a:avLst/>
              <a:gdLst/>
              <a:ahLst/>
              <a:cxnLst/>
              <a:rect l="l" t="t" r="r" b="b"/>
              <a:pathLst>
                <a:path w="351789" h="878839">
                  <a:moveTo>
                    <a:pt x="351593" y="878756"/>
                  </a:moveTo>
                  <a:lnTo>
                    <a:pt x="0" y="878756"/>
                  </a:lnTo>
                  <a:lnTo>
                    <a:pt x="0" y="0"/>
                  </a:lnTo>
                  <a:lnTo>
                    <a:pt x="351593" y="0"/>
                  </a:lnTo>
                  <a:lnTo>
                    <a:pt x="351593" y="878756"/>
                  </a:lnTo>
                  <a:close/>
                </a:path>
              </a:pathLst>
            </a:custGeom>
            <a:solidFill>
              <a:srgbClr val="364D6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4155837" y="3782567"/>
              <a:ext cx="351790" cy="878840"/>
            </a:xfrm>
            <a:custGeom>
              <a:avLst/>
              <a:gdLst/>
              <a:ahLst/>
              <a:cxnLst/>
              <a:rect l="l" t="t" r="r" b="b"/>
              <a:pathLst>
                <a:path w="351789" h="878839">
                  <a:moveTo>
                    <a:pt x="0" y="0"/>
                  </a:moveTo>
                  <a:lnTo>
                    <a:pt x="351593" y="0"/>
                  </a:lnTo>
                  <a:lnTo>
                    <a:pt x="351593" y="878756"/>
                  </a:lnTo>
                  <a:lnTo>
                    <a:pt x="0" y="878756"/>
                  </a:lnTo>
                  <a:lnTo>
                    <a:pt x="0" y="0"/>
                  </a:lnTo>
                  <a:close/>
                </a:path>
              </a:pathLst>
            </a:custGeom>
            <a:ln w="94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658905" y="4661326"/>
              <a:ext cx="3991610" cy="0"/>
            </a:xfrm>
            <a:custGeom>
              <a:avLst/>
              <a:gdLst/>
              <a:ahLst/>
              <a:cxnLst/>
              <a:rect l="l" t="t" r="r" b="b"/>
              <a:pathLst>
                <a:path w="3991610" h="0">
                  <a:moveTo>
                    <a:pt x="0" y="0"/>
                  </a:moveTo>
                  <a:lnTo>
                    <a:pt x="3991063" y="0"/>
                  </a:lnTo>
                </a:path>
              </a:pathLst>
            </a:custGeom>
            <a:ln w="94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4340351" y="3317747"/>
              <a:ext cx="0" cy="186055"/>
            </a:xfrm>
            <a:custGeom>
              <a:avLst/>
              <a:gdLst/>
              <a:ahLst/>
              <a:cxnLst/>
              <a:rect l="l" t="t" r="r" b="b"/>
              <a:pathLst>
                <a:path w="0" h="186054">
                  <a:moveTo>
                    <a:pt x="0" y="0"/>
                  </a:moveTo>
                  <a:lnTo>
                    <a:pt x="0" y="185737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4302255" y="3490786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3634740" y="3317747"/>
              <a:ext cx="704850" cy="0"/>
            </a:xfrm>
            <a:custGeom>
              <a:avLst/>
              <a:gdLst/>
              <a:ahLst/>
              <a:cxnLst/>
              <a:rect l="l" t="t" r="r" b="b"/>
              <a:pathLst>
                <a:path w="704850" h="0">
                  <a:moveTo>
                    <a:pt x="0" y="0"/>
                  </a:moveTo>
                  <a:lnTo>
                    <a:pt x="70485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3634740" y="3317747"/>
              <a:ext cx="0" cy="640080"/>
            </a:xfrm>
            <a:custGeom>
              <a:avLst/>
              <a:gdLst/>
              <a:ahLst/>
              <a:cxnLst/>
              <a:rect l="l" t="t" r="r" b="b"/>
              <a:pathLst>
                <a:path w="0" h="640079">
                  <a:moveTo>
                    <a:pt x="0" y="639762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/>
            <p:cNvSpPr/>
            <p:nvPr/>
          </p:nvSpPr>
          <p:spPr>
            <a:xfrm>
              <a:off x="3006852" y="3851147"/>
              <a:ext cx="0" cy="186055"/>
            </a:xfrm>
            <a:custGeom>
              <a:avLst/>
              <a:gdLst/>
              <a:ahLst/>
              <a:cxnLst/>
              <a:rect l="l" t="t" r="r" b="b"/>
              <a:pathLst>
                <a:path w="0" h="186054">
                  <a:moveTo>
                    <a:pt x="0" y="0"/>
                  </a:moveTo>
                  <a:lnTo>
                    <a:pt x="0" y="185737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/>
            <p:cNvSpPr/>
            <p:nvPr/>
          </p:nvSpPr>
          <p:spPr>
            <a:xfrm>
              <a:off x="2968755" y="4024187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2301240" y="3851147"/>
              <a:ext cx="704850" cy="0"/>
            </a:xfrm>
            <a:custGeom>
              <a:avLst/>
              <a:gdLst/>
              <a:ahLst/>
              <a:cxnLst/>
              <a:rect l="l" t="t" r="r" b="b"/>
              <a:pathLst>
                <a:path w="704850" h="0">
                  <a:moveTo>
                    <a:pt x="0" y="0"/>
                  </a:moveTo>
                  <a:lnTo>
                    <a:pt x="70485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/>
            <p:cNvSpPr/>
            <p:nvPr/>
          </p:nvSpPr>
          <p:spPr>
            <a:xfrm>
              <a:off x="2301240" y="3851147"/>
              <a:ext cx="0" cy="344805"/>
            </a:xfrm>
            <a:custGeom>
              <a:avLst/>
              <a:gdLst/>
              <a:ahLst/>
              <a:cxnLst/>
              <a:rect l="l" t="t" r="r" b="b"/>
              <a:pathLst>
                <a:path w="0" h="344804">
                  <a:moveTo>
                    <a:pt x="0" y="344487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/>
            <p:cNvSpPr/>
            <p:nvPr/>
          </p:nvSpPr>
          <p:spPr>
            <a:xfrm>
              <a:off x="1673351" y="4126991"/>
              <a:ext cx="0" cy="186055"/>
            </a:xfrm>
            <a:custGeom>
              <a:avLst/>
              <a:gdLst/>
              <a:ahLst/>
              <a:cxnLst/>
              <a:rect l="l" t="t" r="r" b="b"/>
              <a:pathLst>
                <a:path w="0" h="186054">
                  <a:moveTo>
                    <a:pt x="0" y="0"/>
                  </a:moveTo>
                  <a:lnTo>
                    <a:pt x="0" y="185737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/>
            <p:cNvSpPr/>
            <p:nvPr/>
          </p:nvSpPr>
          <p:spPr>
            <a:xfrm>
              <a:off x="1635255" y="4300031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/>
            <p:cNvSpPr/>
            <p:nvPr/>
          </p:nvSpPr>
          <p:spPr>
            <a:xfrm>
              <a:off x="967740" y="4126991"/>
              <a:ext cx="704850" cy="0"/>
            </a:xfrm>
            <a:custGeom>
              <a:avLst/>
              <a:gdLst/>
              <a:ahLst/>
              <a:cxnLst/>
              <a:rect l="l" t="t" r="r" b="b"/>
              <a:pathLst>
                <a:path w="704850" h="0">
                  <a:moveTo>
                    <a:pt x="0" y="0"/>
                  </a:moveTo>
                  <a:lnTo>
                    <a:pt x="70485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/>
            <p:cNvSpPr/>
            <p:nvPr/>
          </p:nvSpPr>
          <p:spPr>
            <a:xfrm>
              <a:off x="967740" y="4126991"/>
              <a:ext cx="0" cy="306705"/>
            </a:xfrm>
            <a:custGeom>
              <a:avLst/>
              <a:gdLst/>
              <a:ahLst/>
              <a:cxnLst/>
              <a:rect l="l" t="t" r="r" b="b"/>
              <a:pathLst>
                <a:path w="0" h="306704">
                  <a:moveTo>
                    <a:pt x="0" y="306387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/>
            <p:cNvSpPr/>
            <p:nvPr/>
          </p:nvSpPr>
          <p:spPr>
            <a:xfrm>
              <a:off x="3596640" y="3221735"/>
              <a:ext cx="783590" cy="193675"/>
            </a:xfrm>
            <a:custGeom>
              <a:avLst/>
              <a:gdLst/>
              <a:ahLst/>
              <a:cxnLst/>
              <a:rect l="l" t="t" r="r" b="b"/>
              <a:pathLst>
                <a:path w="783589" h="193675">
                  <a:moveTo>
                    <a:pt x="391668" y="0"/>
                  </a:moveTo>
                  <a:lnTo>
                    <a:pt x="321266" y="1559"/>
                  </a:lnTo>
                  <a:lnTo>
                    <a:pt x="255004" y="6055"/>
                  </a:lnTo>
                  <a:lnTo>
                    <a:pt x="193988" y="13213"/>
                  </a:lnTo>
                  <a:lnTo>
                    <a:pt x="139323" y="22761"/>
                  </a:lnTo>
                  <a:lnTo>
                    <a:pt x="92117" y="34425"/>
                  </a:lnTo>
                  <a:lnTo>
                    <a:pt x="53475" y="47932"/>
                  </a:lnTo>
                  <a:lnTo>
                    <a:pt x="6310" y="79380"/>
                  </a:lnTo>
                  <a:lnTo>
                    <a:pt x="0" y="96774"/>
                  </a:lnTo>
                  <a:lnTo>
                    <a:pt x="6310" y="114167"/>
                  </a:lnTo>
                  <a:lnTo>
                    <a:pt x="53475" y="145615"/>
                  </a:lnTo>
                  <a:lnTo>
                    <a:pt x="92117" y="159122"/>
                  </a:lnTo>
                  <a:lnTo>
                    <a:pt x="139323" y="170786"/>
                  </a:lnTo>
                  <a:lnTo>
                    <a:pt x="193988" y="180334"/>
                  </a:lnTo>
                  <a:lnTo>
                    <a:pt x="255004" y="187492"/>
                  </a:lnTo>
                  <a:lnTo>
                    <a:pt x="321266" y="191988"/>
                  </a:lnTo>
                  <a:lnTo>
                    <a:pt x="391668" y="193548"/>
                  </a:lnTo>
                  <a:lnTo>
                    <a:pt x="462069" y="191988"/>
                  </a:lnTo>
                  <a:lnTo>
                    <a:pt x="528331" y="187492"/>
                  </a:lnTo>
                  <a:lnTo>
                    <a:pt x="589347" y="180334"/>
                  </a:lnTo>
                  <a:lnTo>
                    <a:pt x="644012" y="170786"/>
                  </a:lnTo>
                  <a:lnTo>
                    <a:pt x="691218" y="159122"/>
                  </a:lnTo>
                  <a:lnTo>
                    <a:pt x="729860" y="145615"/>
                  </a:lnTo>
                  <a:lnTo>
                    <a:pt x="777025" y="114167"/>
                  </a:lnTo>
                  <a:lnTo>
                    <a:pt x="783336" y="96774"/>
                  </a:lnTo>
                  <a:lnTo>
                    <a:pt x="777025" y="79380"/>
                  </a:lnTo>
                  <a:lnTo>
                    <a:pt x="729860" y="47932"/>
                  </a:lnTo>
                  <a:lnTo>
                    <a:pt x="691218" y="34425"/>
                  </a:lnTo>
                  <a:lnTo>
                    <a:pt x="644012" y="22761"/>
                  </a:lnTo>
                  <a:lnTo>
                    <a:pt x="589347" y="13213"/>
                  </a:lnTo>
                  <a:lnTo>
                    <a:pt x="528331" y="6055"/>
                  </a:lnTo>
                  <a:lnTo>
                    <a:pt x="462069" y="1559"/>
                  </a:lnTo>
                  <a:lnTo>
                    <a:pt x="3916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/>
            <p:cNvSpPr/>
            <p:nvPr/>
          </p:nvSpPr>
          <p:spPr>
            <a:xfrm>
              <a:off x="3596640" y="3221735"/>
              <a:ext cx="783590" cy="193675"/>
            </a:xfrm>
            <a:custGeom>
              <a:avLst/>
              <a:gdLst/>
              <a:ahLst/>
              <a:cxnLst/>
              <a:rect l="l" t="t" r="r" b="b"/>
              <a:pathLst>
                <a:path w="783589" h="193675">
                  <a:moveTo>
                    <a:pt x="0" y="96774"/>
                  </a:moveTo>
                  <a:lnTo>
                    <a:pt x="24504" y="63008"/>
                  </a:lnTo>
                  <a:lnTo>
                    <a:pt x="92117" y="34425"/>
                  </a:lnTo>
                  <a:lnTo>
                    <a:pt x="139323" y="22761"/>
                  </a:lnTo>
                  <a:lnTo>
                    <a:pt x="193988" y="13213"/>
                  </a:lnTo>
                  <a:lnTo>
                    <a:pt x="255004" y="6055"/>
                  </a:lnTo>
                  <a:lnTo>
                    <a:pt x="321266" y="1559"/>
                  </a:lnTo>
                  <a:lnTo>
                    <a:pt x="391668" y="0"/>
                  </a:lnTo>
                  <a:lnTo>
                    <a:pt x="462069" y="1559"/>
                  </a:lnTo>
                  <a:lnTo>
                    <a:pt x="528331" y="6055"/>
                  </a:lnTo>
                  <a:lnTo>
                    <a:pt x="589347" y="13213"/>
                  </a:lnTo>
                  <a:lnTo>
                    <a:pt x="644012" y="22761"/>
                  </a:lnTo>
                  <a:lnTo>
                    <a:pt x="691218" y="34425"/>
                  </a:lnTo>
                  <a:lnTo>
                    <a:pt x="729860" y="47932"/>
                  </a:lnTo>
                  <a:lnTo>
                    <a:pt x="777025" y="79380"/>
                  </a:lnTo>
                  <a:lnTo>
                    <a:pt x="783336" y="96774"/>
                  </a:lnTo>
                  <a:lnTo>
                    <a:pt x="777025" y="114167"/>
                  </a:lnTo>
                  <a:lnTo>
                    <a:pt x="729860" y="145615"/>
                  </a:lnTo>
                  <a:lnTo>
                    <a:pt x="691218" y="159122"/>
                  </a:lnTo>
                  <a:lnTo>
                    <a:pt x="644012" y="170786"/>
                  </a:lnTo>
                  <a:lnTo>
                    <a:pt x="589347" y="180334"/>
                  </a:lnTo>
                  <a:lnTo>
                    <a:pt x="528331" y="187492"/>
                  </a:lnTo>
                  <a:lnTo>
                    <a:pt x="462069" y="191988"/>
                  </a:lnTo>
                  <a:lnTo>
                    <a:pt x="391668" y="193548"/>
                  </a:lnTo>
                  <a:lnTo>
                    <a:pt x="321266" y="191988"/>
                  </a:lnTo>
                  <a:lnTo>
                    <a:pt x="255004" y="187492"/>
                  </a:lnTo>
                  <a:lnTo>
                    <a:pt x="193988" y="180334"/>
                  </a:lnTo>
                  <a:lnTo>
                    <a:pt x="139323" y="170786"/>
                  </a:lnTo>
                  <a:lnTo>
                    <a:pt x="92117" y="159122"/>
                  </a:lnTo>
                  <a:lnTo>
                    <a:pt x="53475" y="145615"/>
                  </a:lnTo>
                  <a:lnTo>
                    <a:pt x="6310" y="114167"/>
                  </a:lnTo>
                  <a:lnTo>
                    <a:pt x="0" y="9677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2" name="object 102"/>
          <p:cNvSpPr txBox="1"/>
          <p:nvPr/>
        </p:nvSpPr>
        <p:spPr>
          <a:xfrm>
            <a:off x="3701192" y="2975743"/>
            <a:ext cx="575310" cy="422909"/>
          </a:xfrm>
          <a:prstGeom prst="rect">
            <a:avLst/>
          </a:prstGeom>
        </p:spPr>
        <p:txBody>
          <a:bodyPr wrap="square" lIns="0" tIns="59055" rIns="0" bIns="0" rtlCol="0" vert="horz">
            <a:spAutoFit/>
          </a:bodyPr>
          <a:lstStyle/>
          <a:p>
            <a:pPr marL="79375">
              <a:lnSpc>
                <a:spcPct val="100000"/>
              </a:lnSpc>
              <a:spcBef>
                <a:spcPts val="465"/>
              </a:spcBef>
            </a:pPr>
            <a:r>
              <a:rPr dirty="0" sz="1000" spc="-5">
                <a:latin typeface="Meiryo UI"/>
                <a:cs typeface="Meiryo UI"/>
              </a:rPr>
              <a:t>素材**</a:t>
            </a:r>
            <a:endParaRPr sz="1000">
              <a:latin typeface="Meiryo UI"/>
              <a:cs typeface="Meiryo UI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dirty="0" sz="1000" spc="-10" b="1">
                <a:latin typeface="Meiryo UI"/>
                <a:cs typeface="Meiryo UI"/>
              </a:rPr>
              <a:t>+79</a:t>
            </a:r>
            <a:r>
              <a:rPr dirty="0" sz="1000" spc="-5" b="1">
                <a:latin typeface="Meiryo UI"/>
                <a:cs typeface="Meiryo UI"/>
              </a:rPr>
              <a:t>.</a:t>
            </a:r>
            <a:r>
              <a:rPr dirty="0" sz="1000" spc="-10" b="1">
                <a:latin typeface="Meiryo UI"/>
                <a:cs typeface="Meiryo UI"/>
              </a:rPr>
              <a:t>0%</a:t>
            </a:r>
            <a:endParaRPr sz="1000">
              <a:latin typeface="Meiryo UI"/>
              <a:cs typeface="Meiryo UI"/>
            </a:endParaRPr>
          </a:p>
        </p:txBody>
      </p:sp>
      <p:grpSp>
        <p:nvGrpSpPr>
          <p:cNvPr id="103" name="object 103"/>
          <p:cNvGrpSpPr/>
          <p:nvPr/>
        </p:nvGrpSpPr>
        <p:grpSpPr>
          <a:xfrm>
            <a:off x="2258377" y="3750373"/>
            <a:ext cx="793115" cy="203200"/>
            <a:chOff x="2258377" y="3750373"/>
            <a:chExt cx="793115" cy="203200"/>
          </a:xfrm>
        </p:grpSpPr>
        <p:sp>
          <p:nvSpPr>
            <p:cNvPr id="104" name="object 104"/>
            <p:cNvSpPr/>
            <p:nvPr/>
          </p:nvSpPr>
          <p:spPr>
            <a:xfrm>
              <a:off x="2263139" y="3755135"/>
              <a:ext cx="783590" cy="193675"/>
            </a:xfrm>
            <a:custGeom>
              <a:avLst/>
              <a:gdLst/>
              <a:ahLst/>
              <a:cxnLst/>
              <a:rect l="l" t="t" r="r" b="b"/>
              <a:pathLst>
                <a:path w="783589" h="193675">
                  <a:moveTo>
                    <a:pt x="391668" y="0"/>
                  </a:moveTo>
                  <a:lnTo>
                    <a:pt x="321266" y="1559"/>
                  </a:lnTo>
                  <a:lnTo>
                    <a:pt x="255004" y="6055"/>
                  </a:lnTo>
                  <a:lnTo>
                    <a:pt x="193988" y="13213"/>
                  </a:lnTo>
                  <a:lnTo>
                    <a:pt x="139323" y="22761"/>
                  </a:lnTo>
                  <a:lnTo>
                    <a:pt x="92117" y="34425"/>
                  </a:lnTo>
                  <a:lnTo>
                    <a:pt x="53475" y="47932"/>
                  </a:lnTo>
                  <a:lnTo>
                    <a:pt x="6310" y="79380"/>
                  </a:lnTo>
                  <a:lnTo>
                    <a:pt x="0" y="96774"/>
                  </a:lnTo>
                  <a:lnTo>
                    <a:pt x="6310" y="114167"/>
                  </a:lnTo>
                  <a:lnTo>
                    <a:pt x="53475" y="145615"/>
                  </a:lnTo>
                  <a:lnTo>
                    <a:pt x="92117" y="159122"/>
                  </a:lnTo>
                  <a:lnTo>
                    <a:pt x="139323" y="170786"/>
                  </a:lnTo>
                  <a:lnTo>
                    <a:pt x="193988" y="180334"/>
                  </a:lnTo>
                  <a:lnTo>
                    <a:pt x="255004" y="187492"/>
                  </a:lnTo>
                  <a:lnTo>
                    <a:pt x="321266" y="191988"/>
                  </a:lnTo>
                  <a:lnTo>
                    <a:pt x="391668" y="193548"/>
                  </a:lnTo>
                  <a:lnTo>
                    <a:pt x="462069" y="191988"/>
                  </a:lnTo>
                  <a:lnTo>
                    <a:pt x="528331" y="187492"/>
                  </a:lnTo>
                  <a:lnTo>
                    <a:pt x="589347" y="180334"/>
                  </a:lnTo>
                  <a:lnTo>
                    <a:pt x="644012" y="170786"/>
                  </a:lnTo>
                  <a:lnTo>
                    <a:pt x="691218" y="159122"/>
                  </a:lnTo>
                  <a:lnTo>
                    <a:pt x="729860" y="145615"/>
                  </a:lnTo>
                  <a:lnTo>
                    <a:pt x="777025" y="114167"/>
                  </a:lnTo>
                  <a:lnTo>
                    <a:pt x="783336" y="96774"/>
                  </a:lnTo>
                  <a:lnTo>
                    <a:pt x="777025" y="79380"/>
                  </a:lnTo>
                  <a:lnTo>
                    <a:pt x="729860" y="47932"/>
                  </a:lnTo>
                  <a:lnTo>
                    <a:pt x="691218" y="34425"/>
                  </a:lnTo>
                  <a:lnTo>
                    <a:pt x="644012" y="22761"/>
                  </a:lnTo>
                  <a:lnTo>
                    <a:pt x="589347" y="13213"/>
                  </a:lnTo>
                  <a:lnTo>
                    <a:pt x="528331" y="6055"/>
                  </a:lnTo>
                  <a:lnTo>
                    <a:pt x="462069" y="1559"/>
                  </a:lnTo>
                  <a:lnTo>
                    <a:pt x="3916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/>
            <p:cNvSpPr/>
            <p:nvPr/>
          </p:nvSpPr>
          <p:spPr>
            <a:xfrm>
              <a:off x="2263139" y="3755135"/>
              <a:ext cx="783590" cy="193675"/>
            </a:xfrm>
            <a:custGeom>
              <a:avLst/>
              <a:gdLst/>
              <a:ahLst/>
              <a:cxnLst/>
              <a:rect l="l" t="t" r="r" b="b"/>
              <a:pathLst>
                <a:path w="783589" h="193675">
                  <a:moveTo>
                    <a:pt x="0" y="96774"/>
                  </a:moveTo>
                  <a:lnTo>
                    <a:pt x="24504" y="63008"/>
                  </a:lnTo>
                  <a:lnTo>
                    <a:pt x="92117" y="34425"/>
                  </a:lnTo>
                  <a:lnTo>
                    <a:pt x="139323" y="22761"/>
                  </a:lnTo>
                  <a:lnTo>
                    <a:pt x="193988" y="13213"/>
                  </a:lnTo>
                  <a:lnTo>
                    <a:pt x="255004" y="6055"/>
                  </a:lnTo>
                  <a:lnTo>
                    <a:pt x="321266" y="1559"/>
                  </a:lnTo>
                  <a:lnTo>
                    <a:pt x="391668" y="0"/>
                  </a:lnTo>
                  <a:lnTo>
                    <a:pt x="462069" y="1559"/>
                  </a:lnTo>
                  <a:lnTo>
                    <a:pt x="528331" y="6055"/>
                  </a:lnTo>
                  <a:lnTo>
                    <a:pt x="589347" y="13213"/>
                  </a:lnTo>
                  <a:lnTo>
                    <a:pt x="644012" y="22761"/>
                  </a:lnTo>
                  <a:lnTo>
                    <a:pt x="691218" y="34425"/>
                  </a:lnTo>
                  <a:lnTo>
                    <a:pt x="729860" y="47932"/>
                  </a:lnTo>
                  <a:lnTo>
                    <a:pt x="777025" y="79380"/>
                  </a:lnTo>
                  <a:lnTo>
                    <a:pt x="783336" y="96774"/>
                  </a:lnTo>
                  <a:lnTo>
                    <a:pt x="777025" y="114167"/>
                  </a:lnTo>
                  <a:lnTo>
                    <a:pt x="729860" y="145615"/>
                  </a:lnTo>
                  <a:lnTo>
                    <a:pt x="691218" y="159122"/>
                  </a:lnTo>
                  <a:lnTo>
                    <a:pt x="644012" y="170786"/>
                  </a:lnTo>
                  <a:lnTo>
                    <a:pt x="589347" y="180334"/>
                  </a:lnTo>
                  <a:lnTo>
                    <a:pt x="528331" y="187492"/>
                  </a:lnTo>
                  <a:lnTo>
                    <a:pt x="462069" y="191988"/>
                  </a:lnTo>
                  <a:lnTo>
                    <a:pt x="391668" y="193548"/>
                  </a:lnTo>
                  <a:lnTo>
                    <a:pt x="321266" y="191988"/>
                  </a:lnTo>
                  <a:lnTo>
                    <a:pt x="255004" y="187492"/>
                  </a:lnTo>
                  <a:lnTo>
                    <a:pt x="193988" y="180334"/>
                  </a:lnTo>
                  <a:lnTo>
                    <a:pt x="139323" y="170786"/>
                  </a:lnTo>
                  <a:lnTo>
                    <a:pt x="92117" y="159122"/>
                  </a:lnTo>
                  <a:lnTo>
                    <a:pt x="53475" y="145615"/>
                  </a:lnTo>
                  <a:lnTo>
                    <a:pt x="6310" y="114167"/>
                  </a:lnTo>
                  <a:lnTo>
                    <a:pt x="0" y="9677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6" name="object 106"/>
          <p:cNvSpPr txBox="1"/>
          <p:nvPr/>
        </p:nvSpPr>
        <p:spPr>
          <a:xfrm>
            <a:off x="2367692" y="3754754"/>
            <a:ext cx="57531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 b="1">
                <a:latin typeface="Meiryo UI"/>
                <a:cs typeface="Meiryo UI"/>
              </a:rPr>
              <a:t>+36</a:t>
            </a:r>
            <a:r>
              <a:rPr dirty="0" sz="1000" spc="-5" b="1">
                <a:latin typeface="Meiryo UI"/>
                <a:cs typeface="Meiryo UI"/>
              </a:rPr>
              <a:t>.</a:t>
            </a:r>
            <a:r>
              <a:rPr dirty="0" sz="1000" spc="-10" b="1">
                <a:latin typeface="Meiryo UI"/>
                <a:cs typeface="Meiryo UI"/>
              </a:rPr>
              <a:t>2%</a:t>
            </a:r>
            <a:endParaRPr sz="1000">
              <a:latin typeface="Meiryo UI"/>
              <a:cs typeface="Meiryo UI"/>
            </a:endParaRPr>
          </a:p>
        </p:txBody>
      </p:sp>
      <p:grpSp>
        <p:nvGrpSpPr>
          <p:cNvPr id="107" name="object 107"/>
          <p:cNvGrpSpPr/>
          <p:nvPr/>
        </p:nvGrpSpPr>
        <p:grpSpPr>
          <a:xfrm>
            <a:off x="865632" y="4026408"/>
            <a:ext cx="913130" cy="203200"/>
            <a:chOff x="865632" y="4026408"/>
            <a:chExt cx="913130" cy="203200"/>
          </a:xfrm>
        </p:grpSpPr>
        <p:sp>
          <p:nvSpPr>
            <p:cNvPr id="108" name="object 108"/>
            <p:cNvSpPr/>
            <p:nvPr/>
          </p:nvSpPr>
          <p:spPr>
            <a:xfrm>
              <a:off x="870204" y="4030980"/>
              <a:ext cx="904240" cy="193675"/>
            </a:xfrm>
            <a:custGeom>
              <a:avLst/>
              <a:gdLst/>
              <a:ahLst/>
              <a:cxnLst/>
              <a:rect l="l" t="t" r="r" b="b"/>
              <a:pathLst>
                <a:path w="904239" h="193675">
                  <a:moveTo>
                    <a:pt x="451866" y="0"/>
                  </a:moveTo>
                  <a:lnTo>
                    <a:pt x="378571" y="1266"/>
                  </a:lnTo>
                  <a:lnTo>
                    <a:pt x="309042" y="4934"/>
                  </a:lnTo>
                  <a:lnTo>
                    <a:pt x="244209" y="10802"/>
                  </a:lnTo>
                  <a:lnTo>
                    <a:pt x="185001" y="18673"/>
                  </a:lnTo>
                  <a:lnTo>
                    <a:pt x="132349" y="28346"/>
                  </a:lnTo>
                  <a:lnTo>
                    <a:pt x="87184" y="39622"/>
                  </a:lnTo>
                  <a:lnTo>
                    <a:pt x="50437" y="52303"/>
                  </a:lnTo>
                  <a:lnTo>
                    <a:pt x="5914" y="81078"/>
                  </a:lnTo>
                  <a:lnTo>
                    <a:pt x="0" y="96774"/>
                  </a:lnTo>
                  <a:lnTo>
                    <a:pt x="5914" y="112469"/>
                  </a:lnTo>
                  <a:lnTo>
                    <a:pt x="50437" y="141244"/>
                  </a:lnTo>
                  <a:lnTo>
                    <a:pt x="87184" y="153925"/>
                  </a:lnTo>
                  <a:lnTo>
                    <a:pt x="132349" y="165201"/>
                  </a:lnTo>
                  <a:lnTo>
                    <a:pt x="185001" y="174874"/>
                  </a:lnTo>
                  <a:lnTo>
                    <a:pt x="244209" y="182745"/>
                  </a:lnTo>
                  <a:lnTo>
                    <a:pt x="309042" y="188613"/>
                  </a:lnTo>
                  <a:lnTo>
                    <a:pt x="378571" y="192281"/>
                  </a:lnTo>
                  <a:lnTo>
                    <a:pt x="451866" y="193548"/>
                  </a:lnTo>
                  <a:lnTo>
                    <a:pt x="525160" y="192281"/>
                  </a:lnTo>
                  <a:lnTo>
                    <a:pt x="594689" y="188613"/>
                  </a:lnTo>
                  <a:lnTo>
                    <a:pt x="659522" y="182745"/>
                  </a:lnTo>
                  <a:lnTo>
                    <a:pt x="718730" y="174874"/>
                  </a:lnTo>
                  <a:lnTo>
                    <a:pt x="771382" y="165201"/>
                  </a:lnTo>
                  <a:lnTo>
                    <a:pt x="816547" y="153925"/>
                  </a:lnTo>
                  <a:lnTo>
                    <a:pt x="853294" y="141244"/>
                  </a:lnTo>
                  <a:lnTo>
                    <a:pt x="897817" y="112469"/>
                  </a:lnTo>
                  <a:lnTo>
                    <a:pt x="903732" y="96774"/>
                  </a:lnTo>
                  <a:lnTo>
                    <a:pt x="897817" y="81078"/>
                  </a:lnTo>
                  <a:lnTo>
                    <a:pt x="853294" y="52303"/>
                  </a:lnTo>
                  <a:lnTo>
                    <a:pt x="816547" y="39622"/>
                  </a:lnTo>
                  <a:lnTo>
                    <a:pt x="771382" y="28346"/>
                  </a:lnTo>
                  <a:lnTo>
                    <a:pt x="718730" y="18673"/>
                  </a:lnTo>
                  <a:lnTo>
                    <a:pt x="659522" y="10802"/>
                  </a:lnTo>
                  <a:lnTo>
                    <a:pt x="594689" y="4934"/>
                  </a:lnTo>
                  <a:lnTo>
                    <a:pt x="525160" y="1266"/>
                  </a:lnTo>
                  <a:lnTo>
                    <a:pt x="4518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9" name="object 109"/>
            <p:cNvSpPr/>
            <p:nvPr/>
          </p:nvSpPr>
          <p:spPr>
            <a:xfrm>
              <a:off x="870204" y="4030980"/>
              <a:ext cx="904240" cy="193675"/>
            </a:xfrm>
            <a:custGeom>
              <a:avLst/>
              <a:gdLst/>
              <a:ahLst/>
              <a:cxnLst/>
              <a:rect l="l" t="t" r="r" b="b"/>
              <a:pathLst>
                <a:path w="904239" h="193675">
                  <a:moveTo>
                    <a:pt x="0" y="96774"/>
                  </a:moveTo>
                  <a:lnTo>
                    <a:pt x="23036" y="66187"/>
                  </a:lnTo>
                  <a:lnTo>
                    <a:pt x="87184" y="39622"/>
                  </a:lnTo>
                  <a:lnTo>
                    <a:pt x="132349" y="28346"/>
                  </a:lnTo>
                  <a:lnTo>
                    <a:pt x="185001" y="18673"/>
                  </a:lnTo>
                  <a:lnTo>
                    <a:pt x="244209" y="10802"/>
                  </a:lnTo>
                  <a:lnTo>
                    <a:pt x="309042" y="4934"/>
                  </a:lnTo>
                  <a:lnTo>
                    <a:pt x="378571" y="1266"/>
                  </a:lnTo>
                  <a:lnTo>
                    <a:pt x="451866" y="0"/>
                  </a:lnTo>
                  <a:lnTo>
                    <a:pt x="525160" y="1266"/>
                  </a:lnTo>
                  <a:lnTo>
                    <a:pt x="594689" y="4934"/>
                  </a:lnTo>
                  <a:lnTo>
                    <a:pt x="659522" y="10802"/>
                  </a:lnTo>
                  <a:lnTo>
                    <a:pt x="718730" y="18673"/>
                  </a:lnTo>
                  <a:lnTo>
                    <a:pt x="771382" y="28346"/>
                  </a:lnTo>
                  <a:lnTo>
                    <a:pt x="816547" y="39622"/>
                  </a:lnTo>
                  <a:lnTo>
                    <a:pt x="853294" y="52303"/>
                  </a:lnTo>
                  <a:lnTo>
                    <a:pt x="897817" y="81078"/>
                  </a:lnTo>
                  <a:lnTo>
                    <a:pt x="903732" y="96774"/>
                  </a:lnTo>
                  <a:lnTo>
                    <a:pt x="897817" y="112469"/>
                  </a:lnTo>
                  <a:lnTo>
                    <a:pt x="853294" y="141244"/>
                  </a:lnTo>
                  <a:lnTo>
                    <a:pt x="816547" y="153925"/>
                  </a:lnTo>
                  <a:lnTo>
                    <a:pt x="771382" y="165201"/>
                  </a:lnTo>
                  <a:lnTo>
                    <a:pt x="718730" y="174874"/>
                  </a:lnTo>
                  <a:lnTo>
                    <a:pt x="659522" y="182745"/>
                  </a:lnTo>
                  <a:lnTo>
                    <a:pt x="594689" y="188613"/>
                  </a:lnTo>
                  <a:lnTo>
                    <a:pt x="525160" y="192281"/>
                  </a:lnTo>
                  <a:lnTo>
                    <a:pt x="451866" y="193548"/>
                  </a:lnTo>
                  <a:lnTo>
                    <a:pt x="378571" y="192281"/>
                  </a:lnTo>
                  <a:lnTo>
                    <a:pt x="309042" y="188613"/>
                  </a:lnTo>
                  <a:lnTo>
                    <a:pt x="244209" y="182745"/>
                  </a:lnTo>
                  <a:lnTo>
                    <a:pt x="185001" y="174874"/>
                  </a:lnTo>
                  <a:lnTo>
                    <a:pt x="132349" y="165201"/>
                  </a:lnTo>
                  <a:lnTo>
                    <a:pt x="87184" y="153925"/>
                  </a:lnTo>
                  <a:lnTo>
                    <a:pt x="50437" y="141244"/>
                  </a:lnTo>
                  <a:lnTo>
                    <a:pt x="5914" y="112469"/>
                  </a:lnTo>
                  <a:lnTo>
                    <a:pt x="0" y="9677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0" name="object 110"/>
          <p:cNvSpPr txBox="1"/>
          <p:nvPr/>
        </p:nvSpPr>
        <p:spPr>
          <a:xfrm>
            <a:off x="991330" y="4030979"/>
            <a:ext cx="6604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 b="1">
                <a:latin typeface="Meiryo UI"/>
                <a:cs typeface="Meiryo UI"/>
              </a:rPr>
              <a:t>+227.9%</a:t>
            </a:r>
            <a:endParaRPr sz="1000">
              <a:latin typeface="Meiryo UI"/>
              <a:cs typeface="Meiryo UI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3689151" y="4773614"/>
            <a:ext cx="59563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Meiryo UI"/>
                <a:cs typeface="Meiryo UI"/>
              </a:rPr>
              <a:t>卸</a:t>
            </a:r>
            <a:r>
              <a:rPr dirty="0" sz="1000" spc="-10">
                <a:latin typeface="Meiryo UI"/>
                <a:cs typeface="Meiryo UI"/>
              </a:rPr>
              <a:t>・</a:t>
            </a:r>
            <a:r>
              <a:rPr dirty="0" sz="1000" spc="-5">
                <a:latin typeface="Meiryo UI"/>
                <a:cs typeface="Meiryo UI"/>
              </a:rPr>
              <a:t>小売業</a:t>
            </a:r>
            <a:endParaRPr sz="1000">
              <a:latin typeface="Meiryo UI"/>
              <a:cs typeface="Meiryo UI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4122007" y="3592558"/>
            <a:ext cx="438784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Meiryo UI"/>
                <a:cs typeface="Meiryo UI"/>
              </a:rPr>
              <a:t>16.3%</a:t>
            </a:r>
            <a:endParaRPr sz="1000">
              <a:latin typeface="Meiryo UI"/>
              <a:cs typeface="Meiryo UI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3712426" y="3783055"/>
            <a:ext cx="438784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Meiryo UI"/>
                <a:cs typeface="Meiryo UI"/>
              </a:rPr>
              <a:t>12.7%</a:t>
            </a:r>
            <a:endParaRPr sz="1000">
              <a:latin typeface="Meiryo UI"/>
              <a:cs typeface="Meiryo UI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3456785" y="3983039"/>
            <a:ext cx="35941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Meiryo UI"/>
                <a:cs typeface="Meiryo UI"/>
              </a:rPr>
              <a:t>9.1%</a:t>
            </a:r>
            <a:endParaRPr sz="1000">
              <a:latin typeface="Meiryo UI"/>
              <a:cs typeface="Meiryo UI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2444470" y="4773614"/>
            <a:ext cx="419734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Meiryo UI"/>
                <a:cs typeface="Meiryo UI"/>
              </a:rPr>
              <a:t>サービス</a:t>
            </a:r>
            <a:endParaRPr sz="1000">
              <a:latin typeface="Meiryo UI"/>
              <a:cs typeface="Meiryo UI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2828120" y="4125975"/>
            <a:ext cx="35941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Meiryo UI"/>
                <a:cs typeface="Meiryo UI"/>
              </a:rPr>
              <a:t>6.4%</a:t>
            </a:r>
            <a:endParaRPr sz="1000">
              <a:latin typeface="Meiryo UI"/>
              <a:cs typeface="Meiryo UI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2096237" y="4221224"/>
            <a:ext cx="739140" cy="3206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165"/>
              </a:lnSpc>
              <a:spcBef>
                <a:spcPts val="95"/>
              </a:spcBef>
            </a:pPr>
            <a:r>
              <a:rPr dirty="0" sz="1000" spc="-5">
                <a:latin typeface="Meiryo UI"/>
                <a:cs typeface="Meiryo UI"/>
              </a:rPr>
              <a:t>4.7%</a:t>
            </a:r>
            <a:endParaRPr sz="1000">
              <a:latin typeface="Meiryo UI"/>
              <a:cs typeface="Meiryo UI"/>
            </a:endParaRPr>
          </a:p>
          <a:p>
            <a:pPr marL="391795">
              <a:lnSpc>
                <a:spcPts val="1165"/>
              </a:lnSpc>
            </a:pPr>
            <a:r>
              <a:rPr dirty="0" sz="1000" spc="-5">
                <a:latin typeface="Meiryo UI"/>
                <a:cs typeface="Meiryo UI"/>
              </a:rPr>
              <a:t>2.0%</a:t>
            </a:r>
            <a:endParaRPr sz="1000">
              <a:latin typeface="Meiryo UI"/>
              <a:cs typeface="Meiryo UI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1180815" y="4773614"/>
            <a:ext cx="2787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Meiryo UI"/>
                <a:cs typeface="Meiryo UI"/>
              </a:rPr>
              <a:t>建設</a:t>
            </a:r>
            <a:endParaRPr sz="1000">
              <a:latin typeface="Meiryo UI"/>
              <a:cs typeface="Meiryo UI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764175" y="4402107"/>
            <a:ext cx="114681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-25000" sz="1500" spc="-7">
                <a:latin typeface="Meiryo UI"/>
                <a:cs typeface="Meiryo UI"/>
              </a:rPr>
              <a:t>0.4%</a:t>
            </a:r>
            <a:r>
              <a:rPr dirty="0" baseline="-25000" sz="1500" spc="-232">
                <a:latin typeface="Meiryo UI"/>
                <a:cs typeface="Meiryo UI"/>
              </a:rPr>
              <a:t> </a:t>
            </a:r>
            <a:r>
              <a:rPr dirty="0" baseline="-16666" sz="1500" spc="-7">
                <a:latin typeface="Meiryo UI"/>
                <a:cs typeface="Meiryo UI"/>
              </a:rPr>
              <a:t>0.7%</a:t>
            </a:r>
            <a:r>
              <a:rPr dirty="0" baseline="-16666" sz="1500" spc="37">
                <a:latin typeface="Meiryo UI"/>
                <a:cs typeface="Meiryo UI"/>
              </a:rPr>
              <a:t> </a:t>
            </a:r>
            <a:r>
              <a:rPr dirty="0" sz="1000" spc="-5">
                <a:latin typeface="Meiryo UI"/>
                <a:cs typeface="Meiryo UI"/>
              </a:rPr>
              <a:t>1.4%</a:t>
            </a:r>
            <a:endParaRPr sz="1000">
              <a:latin typeface="Meiryo UI"/>
              <a:cs typeface="Meiryo UI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4887467" y="908303"/>
            <a:ext cx="4794885" cy="335280"/>
          </a:xfrm>
          <a:prstGeom prst="rect">
            <a:avLst/>
          </a:prstGeom>
          <a:solidFill>
            <a:srgbClr val="4F81BD"/>
          </a:solidFill>
        </p:spPr>
        <p:txBody>
          <a:bodyPr wrap="square" lIns="0" tIns="46355" rIns="0" bIns="0" rtlCol="0" vert="horz">
            <a:spAutoFit/>
          </a:bodyPr>
          <a:lstStyle/>
          <a:p>
            <a:pPr marL="1139190">
              <a:lnSpc>
                <a:spcPct val="100000"/>
              </a:lnSpc>
              <a:spcBef>
                <a:spcPts val="365"/>
              </a:spcBef>
            </a:pPr>
            <a:r>
              <a:rPr dirty="0" sz="1600" spc="-10">
                <a:solidFill>
                  <a:srgbClr val="FFFFFF"/>
                </a:solidFill>
                <a:latin typeface="Meiryo UI"/>
                <a:cs typeface="Meiryo UI"/>
              </a:rPr>
              <a:t>グロ</a:t>
            </a:r>
            <a:r>
              <a:rPr dirty="0" sz="1600">
                <a:solidFill>
                  <a:srgbClr val="FFFFFF"/>
                </a:solidFill>
                <a:latin typeface="Meiryo UI"/>
                <a:cs typeface="Meiryo UI"/>
              </a:rPr>
              <a:t>ー</a:t>
            </a:r>
            <a:r>
              <a:rPr dirty="0" sz="1600" spc="-5">
                <a:solidFill>
                  <a:srgbClr val="FFFFFF"/>
                </a:solidFill>
                <a:latin typeface="Meiryo UI"/>
                <a:cs typeface="Meiryo UI"/>
              </a:rPr>
              <a:t>バル事業展</a:t>
            </a:r>
            <a:r>
              <a:rPr dirty="0" sz="1600" spc="5">
                <a:solidFill>
                  <a:srgbClr val="FFFFFF"/>
                </a:solidFill>
                <a:latin typeface="Meiryo UI"/>
                <a:cs typeface="Meiryo UI"/>
              </a:rPr>
              <a:t>開</a:t>
            </a:r>
            <a:r>
              <a:rPr dirty="0" sz="1600" spc="-15">
                <a:solidFill>
                  <a:srgbClr val="FFFFFF"/>
                </a:solidFill>
                <a:latin typeface="Meiryo UI"/>
                <a:cs typeface="Meiryo UI"/>
              </a:rPr>
              <a:t>に</a:t>
            </a:r>
            <a:r>
              <a:rPr dirty="0" sz="1600" spc="5">
                <a:solidFill>
                  <a:srgbClr val="FFFFFF"/>
                </a:solidFill>
                <a:latin typeface="Meiryo UI"/>
                <a:cs typeface="Meiryo UI"/>
              </a:rPr>
              <a:t>伴</a:t>
            </a:r>
            <a:r>
              <a:rPr dirty="0" sz="1600" spc="-10">
                <a:solidFill>
                  <a:srgbClr val="FFFFFF"/>
                </a:solidFill>
                <a:latin typeface="Meiryo UI"/>
                <a:cs typeface="Meiryo UI"/>
              </a:rPr>
              <a:t>う課題</a:t>
            </a:r>
            <a:endParaRPr sz="1600">
              <a:latin typeface="Meiryo UI"/>
              <a:cs typeface="Meiryo UI"/>
            </a:endParaRPr>
          </a:p>
        </p:txBody>
      </p:sp>
      <p:grpSp>
        <p:nvGrpSpPr>
          <p:cNvPr id="121" name="object 121"/>
          <p:cNvGrpSpPr/>
          <p:nvPr/>
        </p:nvGrpSpPr>
        <p:grpSpPr>
          <a:xfrm>
            <a:off x="980260" y="5182868"/>
            <a:ext cx="3534410" cy="1192530"/>
            <a:chOff x="980260" y="5182868"/>
            <a:chExt cx="3534410" cy="1192530"/>
          </a:xfrm>
        </p:grpSpPr>
        <p:sp>
          <p:nvSpPr>
            <p:cNvPr id="122" name="object 122"/>
            <p:cNvSpPr/>
            <p:nvPr/>
          </p:nvSpPr>
          <p:spPr>
            <a:xfrm>
              <a:off x="1251043" y="5804671"/>
              <a:ext cx="408940" cy="565785"/>
            </a:xfrm>
            <a:custGeom>
              <a:avLst/>
              <a:gdLst/>
              <a:ahLst/>
              <a:cxnLst/>
              <a:rect l="l" t="t" r="r" b="b"/>
              <a:pathLst>
                <a:path w="408939" h="565785">
                  <a:moveTo>
                    <a:pt x="408530" y="565662"/>
                  </a:moveTo>
                  <a:lnTo>
                    <a:pt x="0" y="565662"/>
                  </a:lnTo>
                  <a:lnTo>
                    <a:pt x="0" y="0"/>
                  </a:lnTo>
                  <a:lnTo>
                    <a:pt x="408530" y="0"/>
                  </a:lnTo>
                  <a:lnTo>
                    <a:pt x="408530" y="565662"/>
                  </a:lnTo>
                  <a:close/>
                </a:path>
              </a:pathLst>
            </a:custGeom>
            <a:solidFill>
              <a:srgbClr val="DFE5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3" name="object 123"/>
            <p:cNvSpPr/>
            <p:nvPr/>
          </p:nvSpPr>
          <p:spPr>
            <a:xfrm>
              <a:off x="1251043" y="5804671"/>
              <a:ext cx="408940" cy="565785"/>
            </a:xfrm>
            <a:custGeom>
              <a:avLst/>
              <a:gdLst/>
              <a:ahLst/>
              <a:cxnLst/>
              <a:rect l="l" t="t" r="r" b="b"/>
              <a:pathLst>
                <a:path w="408939" h="565785">
                  <a:moveTo>
                    <a:pt x="0" y="0"/>
                  </a:moveTo>
                  <a:lnTo>
                    <a:pt x="408530" y="0"/>
                  </a:lnTo>
                  <a:lnTo>
                    <a:pt x="408530" y="565662"/>
                  </a:lnTo>
                  <a:lnTo>
                    <a:pt x="0" y="565662"/>
                  </a:lnTo>
                  <a:lnTo>
                    <a:pt x="0" y="0"/>
                  </a:lnTo>
                  <a:close/>
                </a:path>
              </a:pathLst>
            </a:custGeom>
            <a:ln w="94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4" name="object 124"/>
            <p:cNvSpPr/>
            <p:nvPr/>
          </p:nvSpPr>
          <p:spPr>
            <a:xfrm>
              <a:off x="1659573" y="5691539"/>
              <a:ext cx="418465" cy="678815"/>
            </a:xfrm>
            <a:custGeom>
              <a:avLst/>
              <a:gdLst/>
              <a:ahLst/>
              <a:cxnLst/>
              <a:rect l="l" t="t" r="r" b="b"/>
              <a:pathLst>
                <a:path w="418464" h="678814">
                  <a:moveTo>
                    <a:pt x="418031" y="678794"/>
                  </a:moveTo>
                  <a:lnTo>
                    <a:pt x="0" y="678794"/>
                  </a:lnTo>
                  <a:lnTo>
                    <a:pt x="0" y="0"/>
                  </a:lnTo>
                  <a:lnTo>
                    <a:pt x="418031" y="0"/>
                  </a:lnTo>
                  <a:lnTo>
                    <a:pt x="418031" y="678794"/>
                  </a:lnTo>
                  <a:close/>
                </a:path>
              </a:pathLst>
            </a:custGeom>
            <a:solidFill>
              <a:srgbClr val="6F8DB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5" name="object 125"/>
            <p:cNvSpPr/>
            <p:nvPr/>
          </p:nvSpPr>
          <p:spPr>
            <a:xfrm>
              <a:off x="1659573" y="5691539"/>
              <a:ext cx="418465" cy="678815"/>
            </a:xfrm>
            <a:custGeom>
              <a:avLst/>
              <a:gdLst/>
              <a:ahLst/>
              <a:cxnLst/>
              <a:rect l="l" t="t" r="r" b="b"/>
              <a:pathLst>
                <a:path w="418464" h="678814">
                  <a:moveTo>
                    <a:pt x="0" y="0"/>
                  </a:moveTo>
                  <a:lnTo>
                    <a:pt x="418031" y="0"/>
                  </a:lnTo>
                  <a:lnTo>
                    <a:pt x="418031" y="678794"/>
                  </a:lnTo>
                  <a:lnTo>
                    <a:pt x="0" y="678794"/>
                  </a:lnTo>
                  <a:lnTo>
                    <a:pt x="0" y="0"/>
                  </a:lnTo>
                  <a:close/>
                </a:path>
              </a:pathLst>
            </a:custGeom>
            <a:ln w="94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6" name="object 126"/>
            <p:cNvSpPr/>
            <p:nvPr/>
          </p:nvSpPr>
          <p:spPr>
            <a:xfrm>
              <a:off x="2077604" y="5653829"/>
              <a:ext cx="408940" cy="716915"/>
            </a:xfrm>
            <a:custGeom>
              <a:avLst/>
              <a:gdLst/>
              <a:ahLst/>
              <a:cxnLst/>
              <a:rect l="l" t="t" r="r" b="b"/>
              <a:pathLst>
                <a:path w="408939" h="716914">
                  <a:moveTo>
                    <a:pt x="408520" y="716515"/>
                  </a:moveTo>
                  <a:lnTo>
                    <a:pt x="0" y="716515"/>
                  </a:lnTo>
                  <a:lnTo>
                    <a:pt x="0" y="0"/>
                  </a:lnTo>
                  <a:lnTo>
                    <a:pt x="408520" y="0"/>
                  </a:lnTo>
                  <a:lnTo>
                    <a:pt x="408520" y="716515"/>
                  </a:lnTo>
                  <a:close/>
                </a:path>
              </a:pathLst>
            </a:custGeom>
            <a:solidFill>
              <a:srgbClr val="364D6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7" name="object 127"/>
            <p:cNvSpPr/>
            <p:nvPr/>
          </p:nvSpPr>
          <p:spPr>
            <a:xfrm>
              <a:off x="2077604" y="5653829"/>
              <a:ext cx="408940" cy="716915"/>
            </a:xfrm>
            <a:custGeom>
              <a:avLst/>
              <a:gdLst/>
              <a:ahLst/>
              <a:cxnLst/>
              <a:rect l="l" t="t" r="r" b="b"/>
              <a:pathLst>
                <a:path w="408939" h="716914">
                  <a:moveTo>
                    <a:pt x="0" y="0"/>
                  </a:moveTo>
                  <a:lnTo>
                    <a:pt x="408530" y="0"/>
                  </a:lnTo>
                  <a:lnTo>
                    <a:pt x="408530" y="716505"/>
                  </a:lnTo>
                  <a:lnTo>
                    <a:pt x="0" y="716505"/>
                  </a:lnTo>
                  <a:lnTo>
                    <a:pt x="0" y="0"/>
                  </a:lnTo>
                  <a:close/>
                </a:path>
              </a:pathLst>
            </a:custGeom>
            <a:ln w="94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8" name="object 128"/>
            <p:cNvSpPr/>
            <p:nvPr/>
          </p:nvSpPr>
          <p:spPr>
            <a:xfrm>
              <a:off x="3018175" y="5974370"/>
              <a:ext cx="408940" cy="396240"/>
            </a:xfrm>
            <a:custGeom>
              <a:avLst/>
              <a:gdLst/>
              <a:ahLst/>
              <a:cxnLst/>
              <a:rect l="l" t="t" r="r" b="b"/>
              <a:pathLst>
                <a:path w="408939" h="396239">
                  <a:moveTo>
                    <a:pt x="408520" y="395963"/>
                  </a:moveTo>
                  <a:lnTo>
                    <a:pt x="0" y="395963"/>
                  </a:lnTo>
                  <a:lnTo>
                    <a:pt x="0" y="0"/>
                  </a:lnTo>
                  <a:lnTo>
                    <a:pt x="408520" y="0"/>
                  </a:lnTo>
                  <a:lnTo>
                    <a:pt x="408520" y="395963"/>
                  </a:lnTo>
                  <a:close/>
                </a:path>
              </a:pathLst>
            </a:custGeom>
            <a:solidFill>
              <a:srgbClr val="DFE5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9" name="object 129"/>
            <p:cNvSpPr/>
            <p:nvPr/>
          </p:nvSpPr>
          <p:spPr>
            <a:xfrm>
              <a:off x="3018175" y="5974370"/>
              <a:ext cx="408940" cy="396240"/>
            </a:xfrm>
            <a:custGeom>
              <a:avLst/>
              <a:gdLst/>
              <a:ahLst/>
              <a:cxnLst/>
              <a:rect l="l" t="t" r="r" b="b"/>
              <a:pathLst>
                <a:path w="408939" h="396239">
                  <a:moveTo>
                    <a:pt x="0" y="0"/>
                  </a:moveTo>
                  <a:lnTo>
                    <a:pt x="408530" y="0"/>
                  </a:lnTo>
                  <a:lnTo>
                    <a:pt x="408530" y="395963"/>
                  </a:lnTo>
                  <a:lnTo>
                    <a:pt x="0" y="395963"/>
                  </a:lnTo>
                  <a:lnTo>
                    <a:pt x="0" y="0"/>
                  </a:lnTo>
                  <a:close/>
                </a:path>
              </a:pathLst>
            </a:custGeom>
            <a:ln w="94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0" name="object 130"/>
            <p:cNvSpPr/>
            <p:nvPr/>
          </p:nvSpPr>
          <p:spPr>
            <a:xfrm>
              <a:off x="3426704" y="5927241"/>
              <a:ext cx="408940" cy="443230"/>
            </a:xfrm>
            <a:custGeom>
              <a:avLst/>
              <a:gdLst/>
              <a:ahLst/>
              <a:cxnLst/>
              <a:rect l="l" t="t" r="r" b="b"/>
              <a:pathLst>
                <a:path w="408939" h="443229">
                  <a:moveTo>
                    <a:pt x="408530" y="443102"/>
                  </a:moveTo>
                  <a:lnTo>
                    <a:pt x="0" y="443102"/>
                  </a:lnTo>
                  <a:lnTo>
                    <a:pt x="0" y="0"/>
                  </a:lnTo>
                  <a:lnTo>
                    <a:pt x="408530" y="0"/>
                  </a:lnTo>
                  <a:lnTo>
                    <a:pt x="408530" y="443102"/>
                  </a:lnTo>
                  <a:close/>
                </a:path>
              </a:pathLst>
            </a:custGeom>
            <a:solidFill>
              <a:srgbClr val="6F8DB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1" name="object 131"/>
            <p:cNvSpPr/>
            <p:nvPr/>
          </p:nvSpPr>
          <p:spPr>
            <a:xfrm>
              <a:off x="3426704" y="5927232"/>
              <a:ext cx="408940" cy="443230"/>
            </a:xfrm>
            <a:custGeom>
              <a:avLst/>
              <a:gdLst/>
              <a:ahLst/>
              <a:cxnLst/>
              <a:rect l="l" t="t" r="r" b="b"/>
              <a:pathLst>
                <a:path w="408939" h="443229">
                  <a:moveTo>
                    <a:pt x="0" y="0"/>
                  </a:moveTo>
                  <a:lnTo>
                    <a:pt x="408530" y="0"/>
                  </a:lnTo>
                  <a:lnTo>
                    <a:pt x="408530" y="443102"/>
                  </a:lnTo>
                  <a:lnTo>
                    <a:pt x="0" y="443102"/>
                  </a:lnTo>
                  <a:lnTo>
                    <a:pt x="0" y="0"/>
                  </a:lnTo>
                  <a:close/>
                </a:path>
              </a:pathLst>
            </a:custGeom>
            <a:ln w="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2" name="object 132"/>
            <p:cNvSpPr/>
            <p:nvPr/>
          </p:nvSpPr>
          <p:spPr>
            <a:xfrm>
              <a:off x="3835235" y="5917805"/>
              <a:ext cx="408940" cy="452755"/>
            </a:xfrm>
            <a:custGeom>
              <a:avLst/>
              <a:gdLst/>
              <a:ahLst/>
              <a:cxnLst/>
              <a:rect l="l" t="t" r="r" b="b"/>
              <a:pathLst>
                <a:path w="408939" h="452754">
                  <a:moveTo>
                    <a:pt x="408530" y="452539"/>
                  </a:moveTo>
                  <a:lnTo>
                    <a:pt x="0" y="452539"/>
                  </a:lnTo>
                  <a:lnTo>
                    <a:pt x="0" y="0"/>
                  </a:lnTo>
                  <a:lnTo>
                    <a:pt x="408530" y="0"/>
                  </a:lnTo>
                  <a:lnTo>
                    <a:pt x="408530" y="452539"/>
                  </a:lnTo>
                  <a:close/>
                </a:path>
              </a:pathLst>
            </a:custGeom>
            <a:solidFill>
              <a:srgbClr val="364D6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3" name="object 133"/>
            <p:cNvSpPr/>
            <p:nvPr/>
          </p:nvSpPr>
          <p:spPr>
            <a:xfrm>
              <a:off x="3835235" y="5917805"/>
              <a:ext cx="408940" cy="452755"/>
            </a:xfrm>
            <a:custGeom>
              <a:avLst/>
              <a:gdLst/>
              <a:ahLst/>
              <a:cxnLst/>
              <a:rect l="l" t="t" r="r" b="b"/>
              <a:pathLst>
                <a:path w="408939" h="452754">
                  <a:moveTo>
                    <a:pt x="0" y="0"/>
                  </a:moveTo>
                  <a:lnTo>
                    <a:pt x="408530" y="0"/>
                  </a:lnTo>
                  <a:lnTo>
                    <a:pt x="408530" y="452529"/>
                  </a:lnTo>
                  <a:lnTo>
                    <a:pt x="0" y="452529"/>
                  </a:lnTo>
                  <a:lnTo>
                    <a:pt x="0" y="0"/>
                  </a:lnTo>
                  <a:close/>
                </a:path>
              </a:pathLst>
            </a:custGeom>
            <a:ln w="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4" name="object 134"/>
            <p:cNvSpPr/>
            <p:nvPr/>
          </p:nvSpPr>
          <p:spPr>
            <a:xfrm>
              <a:off x="985022" y="6370335"/>
              <a:ext cx="3524885" cy="0"/>
            </a:xfrm>
            <a:custGeom>
              <a:avLst/>
              <a:gdLst/>
              <a:ahLst/>
              <a:cxnLst/>
              <a:rect l="l" t="t" r="r" b="b"/>
              <a:pathLst>
                <a:path w="3524885" h="0">
                  <a:moveTo>
                    <a:pt x="0" y="0"/>
                  </a:moveTo>
                  <a:lnTo>
                    <a:pt x="3524762" y="0"/>
                  </a:lnTo>
                </a:path>
              </a:pathLst>
            </a:custGeom>
            <a:ln w="94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5" name="object 135"/>
            <p:cNvSpPr/>
            <p:nvPr/>
          </p:nvSpPr>
          <p:spPr>
            <a:xfrm>
              <a:off x="4047744" y="5455920"/>
              <a:ext cx="0" cy="186055"/>
            </a:xfrm>
            <a:custGeom>
              <a:avLst/>
              <a:gdLst/>
              <a:ahLst/>
              <a:cxnLst/>
              <a:rect l="l" t="t" r="r" b="b"/>
              <a:pathLst>
                <a:path w="0" h="186054">
                  <a:moveTo>
                    <a:pt x="0" y="0"/>
                  </a:moveTo>
                  <a:lnTo>
                    <a:pt x="0" y="185737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6" name="object 136"/>
            <p:cNvSpPr/>
            <p:nvPr/>
          </p:nvSpPr>
          <p:spPr>
            <a:xfrm>
              <a:off x="4009647" y="5628958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7" name="object 137"/>
            <p:cNvSpPr/>
            <p:nvPr/>
          </p:nvSpPr>
          <p:spPr>
            <a:xfrm>
              <a:off x="3229355" y="5455920"/>
              <a:ext cx="819150" cy="0"/>
            </a:xfrm>
            <a:custGeom>
              <a:avLst/>
              <a:gdLst/>
              <a:ahLst/>
              <a:cxnLst/>
              <a:rect l="l" t="t" r="r" b="b"/>
              <a:pathLst>
                <a:path w="819150" h="0">
                  <a:moveTo>
                    <a:pt x="0" y="0"/>
                  </a:moveTo>
                  <a:lnTo>
                    <a:pt x="81915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8" name="object 138"/>
            <p:cNvSpPr/>
            <p:nvPr/>
          </p:nvSpPr>
          <p:spPr>
            <a:xfrm>
              <a:off x="3229355" y="5455918"/>
              <a:ext cx="0" cy="306705"/>
            </a:xfrm>
            <a:custGeom>
              <a:avLst/>
              <a:gdLst/>
              <a:ahLst/>
              <a:cxnLst/>
              <a:rect l="l" t="t" r="r" b="b"/>
              <a:pathLst>
                <a:path w="0" h="306704">
                  <a:moveTo>
                    <a:pt x="0" y="306387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9" name="object 139"/>
            <p:cNvSpPr/>
            <p:nvPr/>
          </p:nvSpPr>
          <p:spPr>
            <a:xfrm>
              <a:off x="2286000" y="5189220"/>
              <a:ext cx="0" cy="186055"/>
            </a:xfrm>
            <a:custGeom>
              <a:avLst/>
              <a:gdLst/>
              <a:ahLst/>
              <a:cxnLst/>
              <a:rect l="l" t="t" r="r" b="b"/>
              <a:pathLst>
                <a:path w="0" h="186054">
                  <a:moveTo>
                    <a:pt x="0" y="0"/>
                  </a:moveTo>
                  <a:lnTo>
                    <a:pt x="0" y="185737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0" name="object 140"/>
            <p:cNvSpPr/>
            <p:nvPr/>
          </p:nvSpPr>
          <p:spPr>
            <a:xfrm>
              <a:off x="2247903" y="5362258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1" name="object 141"/>
            <p:cNvSpPr/>
            <p:nvPr/>
          </p:nvSpPr>
          <p:spPr>
            <a:xfrm>
              <a:off x="1456943" y="5189220"/>
              <a:ext cx="828675" cy="0"/>
            </a:xfrm>
            <a:custGeom>
              <a:avLst/>
              <a:gdLst/>
              <a:ahLst/>
              <a:cxnLst/>
              <a:rect l="l" t="t" r="r" b="b"/>
              <a:pathLst>
                <a:path w="828675" h="0">
                  <a:moveTo>
                    <a:pt x="0" y="0"/>
                  </a:moveTo>
                  <a:lnTo>
                    <a:pt x="828675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2" name="object 142"/>
            <p:cNvSpPr/>
            <p:nvPr/>
          </p:nvSpPr>
          <p:spPr>
            <a:xfrm>
              <a:off x="1456943" y="5189218"/>
              <a:ext cx="0" cy="401955"/>
            </a:xfrm>
            <a:custGeom>
              <a:avLst/>
              <a:gdLst/>
              <a:ahLst/>
              <a:cxnLst/>
              <a:rect l="l" t="t" r="r" b="b"/>
              <a:pathLst>
                <a:path w="0" h="401954">
                  <a:moveTo>
                    <a:pt x="0" y="401637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3" name="object 143"/>
            <p:cNvSpPr/>
            <p:nvPr/>
          </p:nvSpPr>
          <p:spPr>
            <a:xfrm>
              <a:off x="3247644" y="5359908"/>
              <a:ext cx="783590" cy="193675"/>
            </a:xfrm>
            <a:custGeom>
              <a:avLst/>
              <a:gdLst/>
              <a:ahLst/>
              <a:cxnLst/>
              <a:rect l="l" t="t" r="r" b="b"/>
              <a:pathLst>
                <a:path w="783589" h="193675">
                  <a:moveTo>
                    <a:pt x="391668" y="0"/>
                  </a:moveTo>
                  <a:lnTo>
                    <a:pt x="321266" y="1559"/>
                  </a:lnTo>
                  <a:lnTo>
                    <a:pt x="255004" y="6055"/>
                  </a:lnTo>
                  <a:lnTo>
                    <a:pt x="193988" y="13213"/>
                  </a:lnTo>
                  <a:lnTo>
                    <a:pt x="139323" y="22761"/>
                  </a:lnTo>
                  <a:lnTo>
                    <a:pt x="92117" y="34425"/>
                  </a:lnTo>
                  <a:lnTo>
                    <a:pt x="53475" y="47932"/>
                  </a:lnTo>
                  <a:lnTo>
                    <a:pt x="6310" y="79380"/>
                  </a:lnTo>
                  <a:lnTo>
                    <a:pt x="0" y="96774"/>
                  </a:lnTo>
                  <a:lnTo>
                    <a:pt x="6310" y="114167"/>
                  </a:lnTo>
                  <a:lnTo>
                    <a:pt x="53475" y="145615"/>
                  </a:lnTo>
                  <a:lnTo>
                    <a:pt x="92117" y="159122"/>
                  </a:lnTo>
                  <a:lnTo>
                    <a:pt x="139323" y="170786"/>
                  </a:lnTo>
                  <a:lnTo>
                    <a:pt x="193988" y="180334"/>
                  </a:lnTo>
                  <a:lnTo>
                    <a:pt x="255004" y="187492"/>
                  </a:lnTo>
                  <a:lnTo>
                    <a:pt x="321266" y="191988"/>
                  </a:lnTo>
                  <a:lnTo>
                    <a:pt x="391668" y="193548"/>
                  </a:lnTo>
                  <a:lnTo>
                    <a:pt x="462069" y="191988"/>
                  </a:lnTo>
                  <a:lnTo>
                    <a:pt x="528331" y="187492"/>
                  </a:lnTo>
                  <a:lnTo>
                    <a:pt x="589347" y="180334"/>
                  </a:lnTo>
                  <a:lnTo>
                    <a:pt x="644012" y="170786"/>
                  </a:lnTo>
                  <a:lnTo>
                    <a:pt x="691218" y="159122"/>
                  </a:lnTo>
                  <a:lnTo>
                    <a:pt x="729860" y="145615"/>
                  </a:lnTo>
                  <a:lnTo>
                    <a:pt x="777025" y="114167"/>
                  </a:lnTo>
                  <a:lnTo>
                    <a:pt x="783336" y="96774"/>
                  </a:lnTo>
                  <a:lnTo>
                    <a:pt x="777025" y="79380"/>
                  </a:lnTo>
                  <a:lnTo>
                    <a:pt x="729860" y="47932"/>
                  </a:lnTo>
                  <a:lnTo>
                    <a:pt x="691218" y="34425"/>
                  </a:lnTo>
                  <a:lnTo>
                    <a:pt x="644012" y="22761"/>
                  </a:lnTo>
                  <a:lnTo>
                    <a:pt x="589347" y="13213"/>
                  </a:lnTo>
                  <a:lnTo>
                    <a:pt x="528331" y="6055"/>
                  </a:lnTo>
                  <a:lnTo>
                    <a:pt x="462069" y="1559"/>
                  </a:lnTo>
                  <a:lnTo>
                    <a:pt x="3916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4" name="object 144"/>
            <p:cNvSpPr/>
            <p:nvPr/>
          </p:nvSpPr>
          <p:spPr>
            <a:xfrm>
              <a:off x="3247644" y="5359908"/>
              <a:ext cx="783590" cy="193675"/>
            </a:xfrm>
            <a:custGeom>
              <a:avLst/>
              <a:gdLst/>
              <a:ahLst/>
              <a:cxnLst/>
              <a:rect l="l" t="t" r="r" b="b"/>
              <a:pathLst>
                <a:path w="783589" h="193675">
                  <a:moveTo>
                    <a:pt x="0" y="96774"/>
                  </a:moveTo>
                  <a:lnTo>
                    <a:pt x="24504" y="63008"/>
                  </a:lnTo>
                  <a:lnTo>
                    <a:pt x="92117" y="34425"/>
                  </a:lnTo>
                  <a:lnTo>
                    <a:pt x="139323" y="22761"/>
                  </a:lnTo>
                  <a:lnTo>
                    <a:pt x="193988" y="13213"/>
                  </a:lnTo>
                  <a:lnTo>
                    <a:pt x="255004" y="6055"/>
                  </a:lnTo>
                  <a:lnTo>
                    <a:pt x="321266" y="1559"/>
                  </a:lnTo>
                  <a:lnTo>
                    <a:pt x="391668" y="0"/>
                  </a:lnTo>
                  <a:lnTo>
                    <a:pt x="462069" y="1559"/>
                  </a:lnTo>
                  <a:lnTo>
                    <a:pt x="528331" y="6055"/>
                  </a:lnTo>
                  <a:lnTo>
                    <a:pt x="589347" y="13213"/>
                  </a:lnTo>
                  <a:lnTo>
                    <a:pt x="644012" y="22761"/>
                  </a:lnTo>
                  <a:lnTo>
                    <a:pt x="691218" y="34425"/>
                  </a:lnTo>
                  <a:lnTo>
                    <a:pt x="729860" y="47932"/>
                  </a:lnTo>
                  <a:lnTo>
                    <a:pt x="777025" y="79380"/>
                  </a:lnTo>
                  <a:lnTo>
                    <a:pt x="783336" y="96774"/>
                  </a:lnTo>
                  <a:lnTo>
                    <a:pt x="777025" y="114167"/>
                  </a:lnTo>
                  <a:lnTo>
                    <a:pt x="729860" y="145615"/>
                  </a:lnTo>
                  <a:lnTo>
                    <a:pt x="691218" y="159122"/>
                  </a:lnTo>
                  <a:lnTo>
                    <a:pt x="644012" y="170786"/>
                  </a:lnTo>
                  <a:lnTo>
                    <a:pt x="589347" y="180334"/>
                  </a:lnTo>
                  <a:lnTo>
                    <a:pt x="528331" y="187492"/>
                  </a:lnTo>
                  <a:lnTo>
                    <a:pt x="462069" y="191988"/>
                  </a:lnTo>
                  <a:lnTo>
                    <a:pt x="391668" y="193548"/>
                  </a:lnTo>
                  <a:lnTo>
                    <a:pt x="321266" y="191988"/>
                  </a:lnTo>
                  <a:lnTo>
                    <a:pt x="255004" y="187492"/>
                  </a:lnTo>
                  <a:lnTo>
                    <a:pt x="193988" y="180334"/>
                  </a:lnTo>
                  <a:lnTo>
                    <a:pt x="139323" y="170786"/>
                  </a:lnTo>
                  <a:lnTo>
                    <a:pt x="92117" y="159122"/>
                  </a:lnTo>
                  <a:lnTo>
                    <a:pt x="53475" y="145615"/>
                  </a:lnTo>
                  <a:lnTo>
                    <a:pt x="6310" y="114167"/>
                  </a:lnTo>
                  <a:lnTo>
                    <a:pt x="0" y="9677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5" name="object 145"/>
          <p:cNvSpPr txBox="1"/>
          <p:nvPr/>
        </p:nvSpPr>
        <p:spPr>
          <a:xfrm>
            <a:off x="3351942" y="5359717"/>
            <a:ext cx="57531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 b="1">
                <a:latin typeface="Meiryo UI"/>
                <a:cs typeface="Meiryo UI"/>
              </a:rPr>
              <a:t>+13</a:t>
            </a:r>
            <a:r>
              <a:rPr dirty="0" sz="1000" spc="-5" b="1">
                <a:latin typeface="Meiryo UI"/>
                <a:cs typeface="Meiryo UI"/>
              </a:rPr>
              <a:t>.</a:t>
            </a:r>
            <a:r>
              <a:rPr dirty="0" sz="1000" spc="-10" b="1">
                <a:latin typeface="Meiryo UI"/>
                <a:cs typeface="Meiryo UI"/>
              </a:rPr>
              <a:t>2%</a:t>
            </a:r>
            <a:endParaRPr sz="1000">
              <a:latin typeface="Meiryo UI"/>
              <a:cs typeface="Meiryo UI"/>
            </a:endParaRPr>
          </a:p>
        </p:txBody>
      </p:sp>
      <p:grpSp>
        <p:nvGrpSpPr>
          <p:cNvPr id="146" name="object 146"/>
          <p:cNvGrpSpPr/>
          <p:nvPr/>
        </p:nvGrpSpPr>
        <p:grpSpPr>
          <a:xfrm>
            <a:off x="1476755" y="5088635"/>
            <a:ext cx="791210" cy="203200"/>
            <a:chOff x="1476755" y="5088635"/>
            <a:chExt cx="791210" cy="203200"/>
          </a:xfrm>
        </p:grpSpPr>
        <p:sp>
          <p:nvSpPr>
            <p:cNvPr id="147" name="object 147"/>
            <p:cNvSpPr/>
            <p:nvPr/>
          </p:nvSpPr>
          <p:spPr>
            <a:xfrm>
              <a:off x="1481327" y="5093207"/>
              <a:ext cx="782320" cy="193675"/>
            </a:xfrm>
            <a:custGeom>
              <a:avLst/>
              <a:gdLst/>
              <a:ahLst/>
              <a:cxnLst/>
              <a:rect l="l" t="t" r="r" b="b"/>
              <a:pathLst>
                <a:path w="782319" h="193675">
                  <a:moveTo>
                    <a:pt x="390906" y="0"/>
                  </a:moveTo>
                  <a:lnTo>
                    <a:pt x="320641" y="1559"/>
                  </a:lnTo>
                  <a:lnTo>
                    <a:pt x="254507" y="6055"/>
                  </a:lnTo>
                  <a:lnTo>
                    <a:pt x="193610" y="13213"/>
                  </a:lnTo>
                  <a:lnTo>
                    <a:pt x="139051" y="22761"/>
                  </a:lnTo>
                  <a:lnTo>
                    <a:pt x="91937" y="34425"/>
                  </a:lnTo>
                  <a:lnTo>
                    <a:pt x="53371" y="47932"/>
                  </a:lnTo>
                  <a:lnTo>
                    <a:pt x="6298" y="79380"/>
                  </a:lnTo>
                  <a:lnTo>
                    <a:pt x="0" y="96774"/>
                  </a:lnTo>
                  <a:lnTo>
                    <a:pt x="6298" y="114167"/>
                  </a:lnTo>
                  <a:lnTo>
                    <a:pt x="53371" y="145615"/>
                  </a:lnTo>
                  <a:lnTo>
                    <a:pt x="91937" y="159122"/>
                  </a:lnTo>
                  <a:lnTo>
                    <a:pt x="139051" y="170786"/>
                  </a:lnTo>
                  <a:lnTo>
                    <a:pt x="193610" y="180334"/>
                  </a:lnTo>
                  <a:lnTo>
                    <a:pt x="254507" y="187492"/>
                  </a:lnTo>
                  <a:lnTo>
                    <a:pt x="320641" y="191988"/>
                  </a:lnTo>
                  <a:lnTo>
                    <a:pt x="390906" y="193548"/>
                  </a:lnTo>
                  <a:lnTo>
                    <a:pt x="461170" y="191988"/>
                  </a:lnTo>
                  <a:lnTo>
                    <a:pt x="527304" y="187492"/>
                  </a:lnTo>
                  <a:lnTo>
                    <a:pt x="588201" y="180334"/>
                  </a:lnTo>
                  <a:lnTo>
                    <a:pt x="642760" y="170786"/>
                  </a:lnTo>
                  <a:lnTo>
                    <a:pt x="689874" y="159122"/>
                  </a:lnTo>
                  <a:lnTo>
                    <a:pt x="728440" y="145615"/>
                  </a:lnTo>
                  <a:lnTo>
                    <a:pt x="775513" y="114167"/>
                  </a:lnTo>
                  <a:lnTo>
                    <a:pt x="781812" y="96774"/>
                  </a:lnTo>
                  <a:lnTo>
                    <a:pt x="775513" y="79380"/>
                  </a:lnTo>
                  <a:lnTo>
                    <a:pt x="728440" y="47932"/>
                  </a:lnTo>
                  <a:lnTo>
                    <a:pt x="689874" y="34425"/>
                  </a:lnTo>
                  <a:lnTo>
                    <a:pt x="642760" y="22761"/>
                  </a:lnTo>
                  <a:lnTo>
                    <a:pt x="588201" y="13213"/>
                  </a:lnTo>
                  <a:lnTo>
                    <a:pt x="527304" y="6055"/>
                  </a:lnTo>
                  <a:lnTo>
                    <a:pt x="461170" y="1559"/>
                  </a:lnTo>
                  <a:lnTo>
                    <a:pt x="3909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8" name="object 148"/>
            <p:cNvSpPr/>
            <p:nvPr/>
          </p:nvSpPr>
          <p:spPr>
            <a:xfrm>
              <a:off x="1481327" y="5093207"/>
              <a:ext cx="782320" cy="193675"/>
            </a:xfrm>
            <a:custGeom>
              <a:avLst/>
              <a:gdLst/>
              <a:ahLst/>
              <a:cxnLst/>
              <a:rect l="l" t="t" r="r" b="b"/>
              <a:pathLst>
                <a:path w="782319" h="193675">
                  <a:moveTo>
                    <a:pt x="0" y="96774"/>
                  </a:moveTo>
                  <a:lnTo>
                    <a:pt x="24456" y="63008"/>
                  </a:lnTo>
                  <a:lnTo>
                    <a:pt x="91937" y="34425"/>
                  </a:lnTo>
                  <a:lnTo>
                    <a:pt x="139051" y="22761"/>
                  </a:lnTo>
                  <a:lnTo>
                    <a:pt x="193610" y="13213"/>
                  </a:lnTo>
                  <a:lnTo>
                    <a:pt x="254507" y="6055"/>
                  </a:lnTo>
                  <a:lnTo>
                    <a:pt x="320641" y="1559"/>
                  </a:lnTo>
                  <a:lnTo>
                    <a:pt x="390906" y="0"/>
                  </a:lnTo>
                  <a:lnTo>
                    <a:pt x="461170" y="1559"/>
                  </a:lnTo>
                  <a:lnTo>
                    <a:pt x="527304" y="6055"/>
                  </a:lnTo>
                  <a:lnTo>
                    <a:pt x="588201" y="13213"/>
                  </a:lnTo>
                  <a:lnTo>
                    <a:pt x="642760" y="22761"/>
                  </a:lnTo>
                  <a:lnTo>
                    <a:pt x="689874" y="34425"/>
                  </a:lnTo>
                  <a:lnTo>
                    <a:pt x="728440" y="47932"/>
                  </a:lnTo>
                  <a:lnTo>
                    <a:pt x="775513" y="79380"/>
                  </a:lnTo>
                  <a:lnTo>
                    <a:pt x="781812" y="96774"/>
                  </a:lnTo>
                  <a:lnTo>
                    <a:pt x="775513" y="114167"/>
                  </a:lnTo>
                  <a:lnTo>
                    <a:pt x="728440" y="145615"/>
                  </a:lnTo>
                  <a:lnTo>
                    <a:pt x="689874" y="159122"/>
                  </a:lnTo>
                  <a:lnTo>
                    <a:pt x="642760" y="170786"/>
                  </a:lnTo>
                  <a:lnTo>
                    <a:pt x="588201" y="180334"/>
                  </a:lnTo>
                  <a:lnTo>
                    <a:pt x="527304" y="187492"/>
                  </a:lnTo>
                  <a:lnTo>
                    <a:pt x="461170" y="191988"/>
                  </a:lnTo>
                  <a:lnTo>
                    <a:pt x="390906" y="193548"/>
                  </a:lnTo>
                  <a:lnTo>
                    <a:pt x="320641" y="191988"/>
                  </a:lnTo>
                  <a:lnTo>
                    <a:pt x="254507" y="187492"/>
                  </a:lnTo>
                  <a:lnTo>
                    <a:pt x="193610" y="180334"/>
                  </a:lnTo>
                  <a:lnTo>
                    <a:pt x="139051" y="170786"/>
                  </a:lnTo>
                  <a:lnTo>
                    <a:pt x="91937" y="159122"/>
                  </a:lnTo>
                  <a:lnTo>
                    <a:pt x="53371" y="145615"/>
                  </a:lnTo>
                  <a:lnTo>
                    <a:pt x="6298" y="114167"/>
                  </a:lnTo>
                  <a:lnTo>
                    <a:pt x="0" y="9677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9" name="object 149"/>
          <p:cNvSpPr txBox="1"/>
          <p:nvPr/>
        </p:nvSpPr>
        <p:spPr>
          <a:xfrm>
            <a:off x="1585056" y="5093017"/>
            <a:ext cx="57531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 b="1">
                <a:latin typeface="Meiryo UI"/>
                <a:cs typeface="Meiryo UI"/>
              </a:rPr>
              <a:t>+27</a:t>
            </a:r>
            <a:r>
              <a:rPr dirty="0" sz="1000" spc="-5" b="1">
                <a:latin typeface="Meiryo UI"/>
                <a:cs typeface="Meiryo UI"/>
              </a:rPr>
              <a:t>.</a:t>
            </a:r>
            <a:r>
              <a:rPr dirty="0" sz="1000" spc="-10" b="1">
                <a:latin typeface="Meiryo UI"/>
                <a:cs typeface="Meiryo UI"/>
              </a:rPr>
              <a:t>1%</a:t>
            </a:r>
            <a:endParaRPr sz="1000">
              <a:latin typeface="Meiryo UI"/>
              <a:cs typeface="Meiryo UI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1668161" y="6483291"/>
            <a:ext cx="223647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717039" algn="l"/>
              </a:tabLst>
            </a:pPr>
            <a:r>
              <a:rPr dirty="0" sz="1000" spc="-5">
                <a:latin typeface="Meiryo UI"/>
                <a:cs typeface="Meiryo UI"/>
              </a:rPr>
              <a:t>製造業</a:t>
            </a:r>
            <a:r>
              <a:rPr dirty="0" sz="1000" spc="-5">
                <a:latin typeface="Meiryo UI"/>
                <a:cs typeface="Meiryo UI"/>
              </a:rPr>
              <a:t>	</a:t>
            </a:r>
            <a:r>
              <a:rPr dirty="0" sz="1000" spc="-5">
                <a:latin typeface="Meiryo UI"/>
                <a:cs typeface="Meiryo UI"/>
              </a:rPr>
              <a:t>非製造業</a:t>
            </a:r>
            <a:endParaRPr sz="1000">
              <a:latin typeface="Meiryo UI"/>
              <a:cs typeface="Meiryo UI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2956634" y="5740277"/>
            <a:ext cx="138303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-22222" sz="1500" spc="-7">
                <a:latin typeface="Meiryo UI"/>
                <a:cs typeface="Meiryo UI"/>
              </a:rPr>
              <a:t>34.6%</a:t>
            </a:r>
            <a:r>
              <a:rPr dirty="0" baseline="-22222" sz="1500" spc="-247">
                <a:latin typeface="Meiryo UI"/>
                <a:cs typeface="Meiryo UI"/>
              </a:rPr>
              <a:t> </a:t>
            </a:r>
            <a:r>
              <a:rPr dirty="0" sz="1000" spc="-5">
                <a:latin typeface="Meiryo UI"/>
                <a:cs typeface="Meiryo UI"/>
              </a:rPr>
              <a:t>38.1%</a:t>
            </a:r>
            <a:r>
              <a:rPr dirty="0" sz="1000" spc="25">
                <a:latin typeface="Meiryo UI"/>
                <a:cs typeface="Meiryo UI"/>
              </a:rPr>
              <a:t> </a:t>
            </a:r>
            <a:r>
              <a:rPr dirty="0" baseline="2777" sz="1500" spc="-7">
                <a:latin typeface="Meiryo UI"/>
                <a:cs typeface="Meiryo UI"/>
              </a:rPr>
              <a:t>39.2%</a:t>
            </a:r>
            <a:endParaRPr baseline="2777" sz="1500">
              <a:latin typeface="Meiryo UI"/>
              <a:cs typeface="Meiryo UI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1627962" y="5464145"/>
            <a:ext cx="94805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-16666" sz="1500" spc="-7">
                <a:latin typeface="Meiryo UI"/>
                <a:cs typeface="Meiryo UI"/>
              </a:rPr>
              <a:t>58.7%</a:t>
            </a:r>
            <a:r>
              <a:rPr dirty="0" baseline="-16666" sz="1500" spc="-22">
                <a:latin typeface="Meiryo UI"/>
                <a:cs typeface="Meiryo UI"/>
              </a:rPr>
              <a:t> </a:t>
            </a:r>
            <a:r>
              <a:rPr dirty="0" sz="1000" spc="-5">
                <a:latin typeface="Meiryo UI"/>
                <a:cs typeface="Meiryo UI"/>
              </a:rPr>
              <a:t>62.0%</a:t>
            </a:r>
            <a:endParaRPr sz="1000">
              <a:latin typeface="Meiryo UI"/>
              <a:cs typeface="Meiryo UI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1210387" y="5616568"/>
            <a:ext cx="438784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Meiryo UI"/>
                <a:cs typeface="Meiryo UI"/>
              </a:rPr>
              <a:t>48.8%</a:t>
            </a:r>
            <a:endParaRPr sz="1000">
              <a:latin typeface="Meiryo UI"/>
              <a:cs typeface="Meiryo UI"/>
            </a:endParaRPr>
          </a:p>
        </p:txBody>
      </p:sp>
      <p:sp>
        <p:nvSpPr>
          <p:cNvPr id="154" name="object 154"/>
          <p:cNvSpPr/>
          <p:nvPr/>
        </p:nvSpPr>
        <p:spPr>
          <a:xfrm>
            <a:off x="8036142" y="2391669"/>
            <a:ext cx="0" cy="3040380"/>
          </a:xfrm>
          <a:custGeom>
            <a:avLst/>
            <a:gdLst/>
            <a:ahLst/>
            <a:cxnLst/>
            <a:rect l="l" t="t" r="r" b="b"/>
            <a:pathLst>
              <a:path w="0" h="3040379">
                <a:moveTo>
                  <a:pt x="0" y="0"/>
                </a:moveTo>
                <a:lnTo>
                  <a:pt x="0" y="3040077"/>
                </a:lnTo>
              </a:path>
            </a:pathLst>
          </a:custGeom>
          <a:ln w="94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155" name="object 155"/>
          <p:cNvGraphicFramePr>
            <a:graphicFrameLocks noGrp="1"/>
          </p:cNvGraphicFramePr>
          <p:nvPr/>
        </p:nvGraphicFramePr>
        <p:xfrm>
          <a:off x="8031392" y="2453421"/>
          <a:ext cx="1540510" cy="29171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39"/>
                <a:gridCol w="596900"/>
                <a:gridCol w="268604"/>
                <a:gridCol w="99694"/>
                <a:gridCol w="431165"/>
              </a:tblGrid>
              <a:tr h="171004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64D6E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33002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1004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64D6E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81610">
                        <a:lnSpc>
                          <a:spcPts val="1150"/>
                        </a:lnSpc>
                        <a:spcBef>
                          <a:spcPts val="95"/>
                        </a:spcBef>
                      </a:pPr>
                      <a:r>
                        <a:rPr dirty="0" sz="1100" spc="-15">
                          <a:latin typeface="Meiryo UI"/>
                          <a:cs typeface="Meiryo UI"/>
                        </a:rPr>
                        <a:t>89</a:t>
                      </a:r>
                      <a:endParaRPr sz="1100">
                        <a:latin typeface="Meiryo UI"/>
                        <a:cs typeface="Meiryo UI"/>
                      </a:endParaRPr>
                    </a:p>
                  </a:txBody>
                  <a:tcPr marL="0" marR="0" marB="0" marT="12065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133002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1004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64D6E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29235">
                        <a:lnSpc>
                          <a:spcPts val="1150"/>
                        </a:lnSpc>
                        <a:spcBef>
                          <a:spcPts val="95"/>
                        </a:spcBef>
                      </a:pPr>
                      <a:r>
                        <a:rPr dirty="0" sz="1100" spc="-15">
                          <a:latin typeface="Meiryo UI"/>
                          <a:cs typeface="Meiryo UI"/>
                        </a:rPr>
                        <a:t>85</a:t>
                      </a:r>
                      <a:endParaRPr sz="1100">
                        <a:latin typeface="Meiryo UI"/>
                        <a:cs typeface="Meiryo UI"/>
                      </a:endParaRPr>
                    </a:p>
                  </a:txBody>
                  <a:tcPr marL="0" marR="0" marB="0" marT="12065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133002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1004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64D6E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6990">
                        <a:lnSpc>
                          <a:spcPts val="1150"/>
                        </a:lnSpc>
                        <a:spcBef>
                          <a:spcPts val="95"/>
                        </a:spcBef>
                      </a:pPr>
                      <a:r>
                        <a:rPr dirty="0" sz="1100" spc="-15">
                          <a:latin typeface="Meiryo UI"/>
                          <a:cs typeface="Meiryo UI"/>
                        </a:rPr>
                        <a:t>79</a:t>
                      </a:r>
                      <a:endParaRPr sz="1100">
                        <a:latin typeface="Meiryo UI"/>
                        <a:cs typeface="Meiryo UI"/>
                      </a:endParaRPr>
                    </a:p>
                  </a:txBody>
                  <a:tcPr marL="0" marR="0" marB="0" marT="12065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33002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1004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64D6E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78740">
                        <a:lnSpc>
                          <a:spcPts val="1150"/>
                        </a:lnSpc>
                        <a:spcBef>
                          <a:spcPts val="95"/>
                        </a:spcBef>
                      </a:pPr>
                      <a:r>
                        <a:rPr dirty="0" sz="1100" spc="-15">
                          <a:latin typeface="Meiryo UI"/>
                          <a:cs typeface="Meiryo UI"/>
                        </a:rPr>
                        <a:t>59</a:t>
                      </a:r>
                      <a:endParaRPr sz="1100">
                        <a:latin typeface="Meiryo UI"/>
                        <a:cs typeface="Meiryo UI"/>
                      </a:endParaRPr>
                    </a:p>
                  </a:txBody>
                  <a:tcPr marL="0" marR="0" marB="0" marT="12065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33002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1004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64D6E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50165">
                        <a:lnSpc>
                          <a:spcPts val="1150"/>
                        </a:lnSpc>
                        <a:spcBef>
                          <a:spcPts val="95"/>
                        </a:spcBef>
                      </a:pPr>
                      <a:r>
                        <a:rPr dirty="0" sz="1100" spc="-15">
                          <a:latin typeface="Meiryo UI"/>
                          <a:cs typeface="Meiryo UI"/>
                        </a:rPr>
                        <a:t>57</a:t>
                      </a:r>
                      <a:endParaRPr sz="1100">
                        <a:latin typeface="Meiryo UI"/>
                        <a:cs typeface="Meiryo UI"/>
                      </a:endParaRPr>
                    </a:p>
                  </a:txBody>
                  <a:tcPr marL="0" marR="0" marB="0" marT="12065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33002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1004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64D6E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40640">
                        <a:lnSpc>
                          <a:spcPts val="1150"/>
                        </a:lnSpc>
                        <a:spcBef>
                          <a:spcPts val="95"/>
                        </a:spcBef>
                      </a:pPr>
                      <a:r>
                        <a:rPr dirty="0" sz="1100" spc="-15">
                          <a:latin typeface="Meiryo UI"/>
                          <a:cs typeface="Meiryo UI"/>
                        </a:rPr>
                        <a:t>56</a:t>
                      </a:r>
                      <a:endParaRPr sz="1100">
                        <a:latin typeface="Meiryo UI"/>
                        <a:cs typeface="Meiryo UI"/>
                      </a:endParaRPr>
                    </a:p>
                  </a:txBody>
                  <a:tcPr marL="0" marR="0" marB="0" marT="12065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33002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10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64D6E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69215">
                        <a:lnSpc>
                          <a:spcPts val="1150"/>
                        </a:lnSpc>
                        <a:spcBef>
                          <a:spcPts val="95"/>
                        </a:spcBef>
                      </a:pPr>
                      <a:r>
                        <a:rPr dirty="0" sz="1100" spc="-15">
                          <a:latin typeface="Meiryo UI"/>
                          <a:cs typeface="Meiryo UI"/>
                        </a:rPr>
                        <a:t>11</a:t>
                      </a:r>
                      <a:endParaRPr sz="1100">
                        <a:latin typeface="Meiryo UI"/>
                        <a:cs typeface="Meiryo UI"/>
                      </a:endParaRPr>
                    </a:p>
                  </a:txBody>
                  <a:tcPr marL="0" marR="0" marB="0" marT="12065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33002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10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64D6E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69215">
                        <a:lnSpc>
                          <a:spcPts val="1150"/>
                        </a:lnSpc>
                        <a:spcBef>
                          <a:spcPts val="95"/>
                        </a:spcBef>
                      </a:pPr>
                      <a:r>
                        <a:rPr dirty="0" sz="1100" spc="-15">
                          <a:latin typeface="Meiryo UI"/>
                          <a:cs typeface="Meiryo UI"/>
                        </a:rPr>
                        <a:t>11</a:t>
                      </a:r>
                      <a:endParaRPr sz="1100">
                        <a:latin typeface="Meiryo UI"/>
                        <a:cs typeface="Meiryo UI"/>
                      </a:endParaRPr>
                    </a:p>
                  </a:txBody>
                  <a:tcPr marL="0" marR="0" marB="0" marT="12065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33002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10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64D6E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1115">
                        <a:lnSpc>
                          <a:spcPts val="1150"/>
                        </a:lnSpc>
                        <a:spcBef>
                          <a:spcPts val="95"/>
                        </a:spcBef>
                      </a:pPr>
                      <a:r>
                        <a:rPr dirty="0" sz="1100">
                          <a:latin typeface="Meiryo UI"/>
                          <a:cs typeface="Meiryo UI"/>
                        </a:rPr>
                        <a:t>8</a:t>
                      </a:r>
                      <a:endParaRPr sz="1100">
                        <a:latin typeface="Meiryo UI"/>
                        <a:cs typeface="Meiryo UI"/>
                      </a:endParaRPr>
                    </a:p>
                  </a:txBody>
                  <a:tcPr marL="0" marR="0" marB="0" marT="12065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56" name="object 156"/>
          <p:cNvSpPr txBox="1"/>
          <p:nvPr/>
        </p:nvSpPr>
        <p:spPr>
          <a:xfrm>
            <a:off x="4844796" y="2351532"/>
            <a:ext cx="3131820" cy="338455"/>
          </a:xfrm>
          <a:prstGeom prst="rect">
            <a:avLst/>
          </a:prstGeom>
          <a:ln w="12192">
            <a:solidFill>
              <a:srgbClr val="ED2C67"/>
            </a:solidFill>
          </a:ln>
        </p:spPr>
        <p:txBody>
          <a:bodyPr wrap="square" lIns="0" tIns="33020" rIns="0" bIns="0" rtlCol="0" vert="horz">
            <a:spAutoFit/>
          </a:bodyPr>
          <a:lstStyle/>
          <a:p>
            <a:pPr marL="869950" marR="33655" indent="647065">
              <a:lnSpc>
                <a:spcPct val="100000"/>
              </a:lnSpc>
              <a:spcBef>
                <a:spcPts val="260"/>
              </a:spcBef>
            </a:pPr>
            <a:r>
              <a:rPr dirty="0" sz="1000" spc="-5">
                <a:latin typeface="Meiryo UI"/>
                <a:cs typeface="Meiryo UI"/>
              </a:rPr>
              <a:t>本社でのグロー</a:t>
            </a:r>
            <a:r>
              <a:rPr dirty="0" sz="1000" spc="-10">
                <a:latin typeface="Meiryo UI"/>
                <a:cs typeface="Meiryo UI"/>
              </a:rPr>
              <a:t>バ</a:t>
            </a:r>
            <a:r>
              <a:rPr dirty="0" sz="1000" spc="-5">
                <a:latin typeface="Meiryo UI"/>
                <a:cs typeface="Meiryo UI"/>
              </a:rPr>
              <a:t>ル人材育成が 海外事業展開の</a:t>
            </a:r>
            <a:r>
              <a:rPr dirty="0" sz="1000">
                <a:latin typeface="Meiryo UI"/>
                <a:cs typeface="Meiryo UI"/>
              </a:rPr>
              <a:t>ス</a:t>
            </a:r>
            <a:r>
              <a:rPr dirty="0" sz="1000" spc="-10">
                <a:latin typeface="Meiryo UI"/>
                <a:cs typeface="Meiryo UI"/>
              </a:rPr>
              <a:t>ピ</a:t>
            </a:r>
            <a:r>
              <a:rPr dirty="0" sz="1000" spc="-5">
                <a:latin typeface="Meiryo UI"/>
                <a:cs typeface="Meiryo UI"/>
              </a:rPr>
              <a:t>ード</a:t>
            </a:r>
            <a:r>
              <a:rPr dirty="0" sz="1000" spc="-10">
                <a:latin typeface="Meiryo UI"/>
                <a:cs typeface="Meiryo UI"/>
              </a:rPr>
              <a:t>に</a:t>
            </a:r>
            <a:r>
              <a:rPr dirty="0" sz="1000" spc="-5">
                <a:latin typeface="Meiryo UI"/>
                <a:cs typeface="Meiryo UI"/>
              </a:rPr>
              <a:t>追い付い</a:t>
            </a:r>
            <a:r>
              <a:rPr dirty="0" sz="1000" spc="-10">
                <a:latin typeface="Meiryo UI"/>
                <a:cs typeface="Meiryo UI"/>
              </a:rPr>
              <a:t>て</a:t>
            </a:r>
            <a:r>
              <a:rPr dirty="0" sz="1000" spc="-5">
                <a:latin typeface="Meiryo UI"/>
                <a:cs typeface="Meiryo UI"/>
              </a:rPr>
              <a:t>い</a:t>
            </a:r>
            <a:r>
              <a:rPr dirty="0" sz="1000" spc="-10">
                <a:latin typeface="Meiryo UI"/>
                <a:cs typeface="Meiryo UI"/>
              </a:rPr>
              <a:t>ない</a:t>
            </a:r>
            <a:endParaRPr sz="1000">
              <a:latin typeface="Meiryo UI"/>
              <a:cs typeface="Meiryo UI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9602789" y="2448242"/>
            <a:ext cx="28638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>
                <a:latin typeface="Meiryo UI"/>
                <a:cs typeface="Meiryo UI"/>
              </a:rPr>
              <a:t>12</a:t>
            </a:r>
            <a:r>
              <a:rPr dirty="0" sz="1100">
                <a:latin typeface="Meiryo UI"/>
                <a:cs typeface="Meiryo UI"/>
              </a:rPr>
              <a:t>1</a:t>
            </a:r>
            <a:endParaRPr sz="1100">
              <a:latin typeface="Meiryo UI"/>
              <a:cs typeface="Meiryo UI"/>
            </a:endParaRPr>
          </a:p>
        </p:txBody>
      </p:sp>
      <p:sp>
        <p:nvSpPr>
          <p:cNvPr id="158" name="object 158"/>
          <p:cNvSpPr txBox="1"/>
          <p:nvPr/>
        </p:nvSpPr>
        <p:spPr>
          <a:xfrm>
            <a:off x="5733668" y="4512716"/>
            <a:ext cx="2216150" cy="86360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700"/>
              </a:spcBef>
            </a:pPr>
            <a:r>
              <a:rPr dirty="0" sz="1000" spc="-5">
                <a:latin typeface="Meiryo UI"/>
                <a:cs typeface="Meiryo UI"/>
              </a:rPr>
              <a:t>グルー</a:t>
            </a:r>
            <a:r>
              <a:rPr dirty="0" sz="1000">
                <a:latin typeface="Meiryo UI"/>
                <a:cs typeface="Meiryo UI"/>
              </a:rPr>
              <a:t>プ</a:t>
            </a:r>
            <a:r>
              <a:rPr dirty="0" sz="1000" spc="-5">
                <a:latin typeface="Meiryo UI"/>
                <a:cs typeface="Meiryo UI"/>
              </a:rPr>
              <a:t>企業間の情報シ</a:t>
            </a:r>
            <a:r>
              <a:rPr dirty="0" sz="1000">
                <a:latin typeface="Meiryo UI"/>
                <a:cs typeface="Meiryo UI"/>
              </a:rPr>
              <a:t>ステ</a:t>
            </a:r>
            <a:r>
              <a:rPr dirty="0" sz="1000" spc="-5">
                <a:latin typeface="Meiryo UI"/>
                <a:cs typeface="Meiryo UI"/>
              </a:rPr>
              <a:t>ムの統一</a:t>
            </a:r>
            <a:endParaRPr sz="1000">
              <a:latin typeface="Meiryo UI"/>
              <a:cs typeface="Meiryo UI"/>
            </a:endParaRPr>
          </a:p>
          <a:p>
            <a:pPr algn="r" marR="5080">
              <a:lnSpc>
                <a:spcPct val="100000"/>
              </a:lnSpc>
              <a:spcBef>
                <a:spcPts val="600"/>
              </a:spcBef>
            </a:pPr>
            <a:r>
              <a:rPr dirty="0" sz="1000" spc="-5">
                <a:latin typeface="Meiryo UI"/>
                <a:cs typeface="Meiryo UI"/>
              </a:rPr>
              <a:t>社内公用語の統一</a:t>
            </a:r>
            <a:endParaRPr sz="1000">
              <a:latin typeface="Meiryo UI"/>
              <a:cs typeface="Meiryo UI"/>
            </a:endParaRPr>
          </a:p>
          <a:p>
            <a:pPr algn="r" marR="5080">
              <a:lnSpc>
                <a:spcPct val="100000"/>
              </a:lnSpc>
            </a:pPr>
            <a:r>
              <a:rPr dirty="0" sz="1000" spc="-5">
                <a:latin typeface="Meiryo UI"/>
                <a:cs typeface="Meiryo UI"/>
              </a:rPr>
              <a:t>（取締役会</a:t>
            </a:r>
            <a:r>
              <a:rPr dirty="0" sz="1000" spc="-10">
                <a:latin typeface="Meiryo UI"/>
                <a:cs typeface="Meiryo UI"/>
              </a:rPr>
              <a:t>、</a:t>
            </a:r>
            <a:r>
              <a:rPr dirty="0" sz="1000" spc="-5">
                <a:latin typeface="Meiryo UI"/>
                <a:cs typeface="Meiryo UI"/>
              </a:rPr>
              <a:t>社内文書</a:t>
            </a:r>
            <a:r>
              <a:rPr dirty="0" sz="1000" spc="-10">
                <a:latin typeface="Meiryo UI"/>
                <a:cs typeface="Meiryo UI"/>
              </a:rPr>
              <a:t>、</a:t>
            </a:r>
            <a:r>
              <a:rPr dirty="0" sz="1000" spc="-5">
                <a:latin typeface="Meiryo UI"/>
                <a:cs typeface="Meiryo UI"/>
              </a:rPr>
              <a:t>イント</a:t>
            </a:r>
            <a:r>
              <a:rPr dirty="0" sz="1000" spc="-10">
                <a:latin typeface="Meiryo UI"/>
                <a:cs typeface="Meiryo UI"/>
              </a:rPr>
              <a:t>ラ</a:t>
            </a:r>
            <a:r>
              <a:rPr dirty="0" sz="1000" spc="-5">
                <a:latin typeface="Meiryo UI"/>
                <a:cs typeface="Meiryo UI"/>
              </a:rPr>
              <a:t>ネ</a:t>
            </a:r>
            <a:r>
              <a:rPr dirty="0" sz="1000" spc="-10">
                <a:latin typeface="Meiryo UI"/>
                <a:cs typeface="Meiryo UI"/>
              </a:rPr>
              <a:t>ッ</a:t>
            </a:r>
            <a:r>
              <a:rPr dirty="0" sz="1000" spc="-5">
                <a:latin typeface="Meiryo UI"/>
                <a:cs typeface="Meiryo UI"/>
              </a:rPr>
              <a:t>ト</a:t>
            </a:r>
            <a:r>
              <a:rPr dirty="0" sz="1000" spc="5">
                <a:latin typeface="Meiryo UI"/>
                <a:cs typeface="Meiryo UI"/>
              </a:rPr>
              <a:t>等</a:t>
            </a:r>
            <a:r>
              <a:rPr dirty="0" sz="1000" spc="-5">
                <a:latin typeface="Meiryo UI"/>
                <a:cs typeface="Meiryo UI"/>
              </a:rPr>
              <a:t>）</a:t>
            </a:r>
            <a:endParaRPr sz="1000">
              <a:latin typeface="Meiryo UI"/>
              <a:cs typeface="Meiryo UI"/>
            </a:endParaRPr>
          </a:p>
          <a:p>
            <a:pPr algn="r" marR="5080">
              <a:lnSpc>
                <a:spcPct val="100000"/>
              </a:lnSpc>
              <a:spcBef>
                <a:spcPts val="600"/>
              </a:spcBef>
            </a:pPr>
            <a:r>
              <a:rPr dirty="0" sz="1000" spc="-5">
                <a:latin typeface="Meiryo UI"/>
                <a:cs typeface="Meiryo UI"/>
              </a:rPr>
              <a:t>その他</a:t>
            </a:r>
            <a:endParaRPr sz="1000">
              <a:latin typeface="Meiryo UI"/>
              <a:cs typeface="Meiryo UI"/>
            </a:endParaRPr>
          </a:p>
        </p:txBody>
      </p:sp>
      <p:sp>
        <p:nvSpPr>
          <p:cNvPr id="159" name="object 159"/>
          <p:cNvSpPr txBox="1"/>
          <p:nvPr/>
        </p:nvSpPr>
        <p:spPr>
          <a:xfrm>
            <a:off x="5276526" y="3598305"/>
            <a:ext cx="2672715" cy="86360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700"/>
              </a:spcBef>
            </a:pPr>
            <a:r>
              <a:rPr dirty="0" sz="1000" spc="-5">
                <a:latin typeface="Meiryo UI"/>
                <a:cs typeface="Meiryo UI"/>
              </a:rPr>
              <a:t>本社側の海外現地事情</a:t>
            </a:r>
            <a:r>
              <a:rPr dirty="0" sz="1000" spc="-10">
                <a:latin typeface="Meiryo UI"/>
                <a:cs typeface="Meiryo UI"/>
              </a:rPr>
              <a:t>に</a:t>
            </a:r>
            <a:r>
              <a:rPr dirty="0" sz="1000" spc="-5">
                <a:latin typeface="Meiryo UI"/>
                <a:cs typeface="Meiryo UI"/>
              </a:rPr>
              <a:t>関</a:t>
            </a:r>
            <a:r>
              <a:rPr dirty="0" sz="1000" spc="-10">
                <a:latin typeface="Meiryo UI"/>
                <a:cs typeface="Meiryo UI"/>
              </a:rPr>
              <a:t>する</a:t>
            </a:r>
            <a:r>
              <a:rPr dirty="0" sz="1000" spc="5">
                <a:latin typeface="Meiryo UI"/>
                <a:cs typeface="Meiryo UI"/>
              </a:rPr>
              <a:t>理</a:t>
            </a:r>
            <a:r>
              <a:rPr dirty="0" sz="1000" spc="-5">
                <a:latin typeface="Meiryo UI"/>
                <a:cs typeface="Meiryo UI"/>
              </a:rPr>
              <a:t>解不足</a:t>
            </a:r>
            <a:endParaRPr sz="1000">
              <a:latin typeface="Meiryo UI"/>
              <a:cs typeface="Meiryo UI"/>
            </a:endParaRPr>
          </a:p>
          <a:p>
            <a:pPr algn="r" marL="850265" marR="5080" indent="-236220">
              <a:lnSpc>
                <a:spcPct val="100000"/>
              </a:lnSpc>
              <a:spcBef>
                <a:spcPts val="600"/>
              </a:spcBef>
            </a:pPr>
            <a:r>
              <a:rPr dirty="0" sz="1000" spc="-5">
                <a:latin typeface="Meiryo UI"/>
                <a:cs typeface="Meiryo UI"/>
              </a:rPr>
              <a:t>グループ</a:t>
            </a:r>
            <a:r>
              <a:rPr dirty="0" sz="1000" spc="-10">
                <a:latin typeface="Meiryo UI"/>
                <a:cs typeface="Meiryo UI"/>
              </a:rPr>
              <a:t>企</a:t>
            </a:r>
            <a:r>
              <a:rPr dirty="0" sz="1000" spc="-5">
                <a:latin typeface="Meiryo UI"/>
                <a:cs typeface="Meiryo UI"/>
              </a:rPr>
              <a:t>業の</a:t>
            </a:r>
            <a:r>
              <a:rPr dirty="0" sz="1000" spc="-10">
                <a:latin typeface="Meiryo UI"/>
                <a:cs typeface="Meiryo UI"/>
              </a:rPr>
              <a:t>人</a:t>
            </a:r>
            <a:r>
              <a:rPr dirty="0" sz="1000" spc="-5">
                <a:latin typeface="Meiryo UI"/>
                <a:cs typeface="Meiryo UI"/>
              </a:rPr>
              <a:t>材デー</a:t>
            </a:r>
            <a:r>
              <a:rPr dirty="0" sz="1000" spc="-10">
                <a:latin typeface="Meiryo UI"/>
                <a:cs typeface="Meiryo UI"/>
              </a:rPr>
              <a:t>タ</a:t>
            </a:r>
            <a:r>
              <a:rPr dirty="0" sz="1000" spc="-5">
                <a:latin typeface="Meiryo UI"/>
                <a:cs typeface="Meiryo UI"/>
              </a:rPr>
              <a:t>ベースの</a:t>
            </a:r>
            <a:r>
              <a:rPr dirty="0" sz="1000" spc="-10">
                <a:latin typeface="Meiryo UI"/>
                <a:cs typeface="Meiryo UI"/>
              </a:rPr>
              <a:t>構</a:t>
            </a:r>
            <a:r>
              <a:rPr dirty="0" sz="1000" spc="-5">
                <a:latin typeface="Meiryo UI"/>
                <a:cs typeface="Meiryo UI"/>
              </a:rPr>
              <a:t>築と </a:t>
            </a:r>
            <a:r>
              <a:rPr dirty="0" sz="1000" spc="-20">
                <a:latin typeface="Meiryo UI"/>
                <a:cs typeface="Meiryo UI"/>
              </a:rPr>
              <a:t>人事</a:t>
            </a:r>
            <a:r>
              <a:rPr dirty="0" sz="1000" spc="-5">
                <a:latin typeface="Meiryo UI"/>
                <a:cs typeface="Meiryo UI"/>
              </a:rPr>
              <a:t>・</a:t>
            </a:r>
            <a:r>
              <a:rPr dirty="0" sz="1000" spc="-5">
                <a:latin typeface="Meiryo UI"/>
                <a:cs typeface="Meiryo UI"/>
              </a:rPr>
              <a:t>評価制度のグロー</a:t>
            </a:r>
            <a:r>
              <a:rPr dirty="0" sz="1000" spc="-10">
                <a:latin typeface="Meiryo UI"/>
                <a:cs typeface="Meiryo UI"/>
              </a:rPr>
              <a:t>バ</a:t>
            </a:r>
            <a:r>
              <a:rPr dirty="0" sz="1000" spc="-5">
                <a:latin typeface="Meiryo UI"/>
                <a:cs typeface="Meiryo UI"/>
              </a:rPr>
              <a:t>ル共通化</a:t>
            </a:r>
            <a:endParaRPr sz="1000">
              <a:latin typeface="Meiryo UI"/>
              <a:cs typeface="Meiryo UI"/>
            </a:endParaRPr>
          </a:p>
          <a:p>
            <a:pPr algn="r" marR="5080">
              <a:lnSpc>
                <a:spcPct val="100000"/>
              </a:lnSpc>
              <a:spcBef>
                <a:spcPts val="600"/>
              </a:spcBef>
            </a:pPr>
            <a:r>
              <a:rPr dirty="0" sz="1000" spc="-5">
                <a:latin typeface="Meiryo UI"/>
                <a:cs typeface="Meiryo UI"/>
              </a:rPr>
              <a:t>グルー</a:t>
            </a:r>
            <a:r>
              <a:rPr dirty="0" sz="1000">
                <a:latin typeface="Meiryo UI"/>
                <a:cs typeface="Meiryo UI"/>
              </a:rPr>
              <a:t>プ</a:t>
            </a:r>
            <a:r>
              <a:rPr dirty="0" sz="1000" spc="-5">
                <a:latin typeface="Meiryo UI"/>
                <a:cs typeface="Meiryo UI"/>
              </a:rPr>
              <a:t>企業全体への</a:t>
            </a:r>
            <a:r>
              <a:rPr dirty="0" sz="1000" spc="-15">
                <a:latin typeface="Meiryo UI"/>
                <a:cs typeface="Meiryo UI"/>
              </a:rPr>
              <a:t>企業理念</a:t>
            </a:r>
            <a:r>
              <a:rPr dirty="0" sz="1000" spc="-5">
                <a:latin typeface="Meiryo UI"/>
                <a:cs typeface="Meiryo UI"/>
              </a:rPr>
              <a:t>・</a:t>
            </a:r>
            <a:r>
              <a:rPr dirty="0" sz="1000" spc="-5">
                <a:latin typeface="Meiryo UI"/>
                <a:cs typeface="Meiryo UI"/>
              </a:rPr>
              <a:t>経営ビ</a:t>
            </a:r>
            <a:r>
              <a:rPr dirty="0" sz="1000" spc="-10">
                <a:latin typeface="Meiryo UI"/>
                <a:cs typeface="Meiryo UI"/>
              </a:rPr>
              <a:t>ジ</a:t>
            </a:r>
            <a:r>
              <a:rPr dirty="0" sz="1000" spc="-5">
                <a:latin typeface="Meiryo UI"/>
                <a:cs typeface="Meiryo UI"/>
              </a:rPr>
              <a:t>ョンの浸透</a:t>
            </a:r>
            <a:endParaRPr sz="1000">
              <a:latin typeface="Meiryo UI"/>
              <a:cs typeface="Meiryo UI"/>
            </a:endParaRPr>
          </a:p>
        </p:txBody>
      </p:sp>
      <p:sp>
        <p:nvSpPr>
          <p:cNvPr id="160" name="object 160"/>
          <p:cNvSpPr txBox="1"/>
          <p:nvPr/>
        </p:nvSpPr>
        <p:spPr>
          <a:xfrm>
            <a:off x="4850891" y="3294093"/>
            <a:ext cx="311975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26034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Meiryo UI"/>
                <a:cs typeface="Meiryo UI"/>
              </a:rPr>
              <a:t>世界中の拠点か</a:t>
            </a:r>
            <a:r>
              <a:rPr dirty="0" sz="1000" spc="-10">
                <a:latin typeface="Meiryo UI"/>
                <a:cs typeface="Meiryo UI"/>
              </a:rPr>
              <a:t>ら</a:t>
            </a:r>
            <a:r>
              <a:rPr dirty="0" sz="1000" spc="-5">
                <a:latin typeface="Meiryo UI"/>
                <a:cs typeface="Meiryo UI"/>
              </a:rPr>
              <a:t>人材の</a:t>
            </a:r>
            <a:r>
              <a:rPr dirty="0" sz="1000" spc="-20">
                <a:latin typeface="Meiryo UI"/>
                <a:cs typeface="Meiryo UI"/>
              </a:rPr>
              <a:t>選抜</a:t>
            </a:r>
            <a:r>
              <a:rPr dirty="0" sz="1000" spc="-5">
                <a:latin typeface="Meiryo UI"/>
                <a:cs typeface="Meiryo UI"/>
              </a:rPr>
              <a:t>・</a:t>
            </a:r>
            <a:r>
              <a:rPr dirty="0" sz="1000" spc="-20">
                <a:latin typeface="Meiryo UI"/>
                <a:cs typeface="Meiryo UI"/>
              </a:rPr>
              <a:t>配置</a:t>
            </a:r>
            <a:r>
              <a:rPr dirty="0" sz="1000" spc="-5">
                <a:latin typeface="Meiryo UI"/>
                <a:cs typeface="Meiryo UI"/>
              </a:rPr>
              <a:t>・</a:t>
            </a:r>
            <a:r>
              <a:rPr dirty="0" sz="1000" spc="-5">
                <a:latin typeface="Meiryo UI"/>
                <a:cs typeface="Meiryo UI"/>
              </a:rPr>
              <a:t>異動</a:t>
            </a:r>
            <a:r>
              <a:rPr dirty="0" sz="1000" spc="-10">
                <a:latin typeface="Meiryo UI"/>
                <a:cs typeface="Meiryo UI"/>
              </a:rPr>
              <a:t>に</a:t>
            </a:r>
            <a:r>
              <a:rPr dirty="0" sz="1000">
                <a:latin typeface="Meiryo UI"/>
                <a:cs typeface="Meiryo UI"/>
              </a:rPr>
              <a:t>よ</a:t>
            </a:r>
            <a:r>
              <a:rPr dirty="0" sz="1000" spc="-5">
                <a:latin typeface="Meiryo UI"/>
                <a:cs typeface="Meiryo UI"/>
              </a:rPr>
              <a:t>る</a:t>
            </a:r>
            <a:endParaRPr sz="1000">
              <a:latin typeface="Meiryo UI"/>
              <a:cs typeface="Meiryo UI"/>
            </a:endParaRPr>
          </a:p>
          <a:p>
            <a:pPr algn="r" marR="26034">
              <a:lnSpc>
                <a:spcPct val="100000"/>
              </a:lnSpc>
            </a:pPr>
            <a:r>
              <a:rPr dirty="0" sz="1000" spc="-5">
                <a:latin typeface="Meiryo UI"/>
                <a:cs typeface="Meiryo UI"/>
              </a:rPr>
              <a:t>グロー</a:t>
            </a:r>
            <a:r>
              <a:rPr dirty="0" sz="1000" spc="-10">
                <a:latin typeface="Meiryo UI"/>
                <a:cs typeface="Meiryo UI"/>
              </a:rPr>
              <a:t>バ</a:t>
            </a:r>
            <a:r>
              <a:rPr dirty="0" sz="1000" spc="-5">
                <a:latin typeface="Meiryo UI"/>
                <a:cs typeface="Meiryo UI"/>
              </a:rPr>
              <a:t>ル最適の人材配置</a:t>
            </a:r>
            <a:endParaRPr sz="1000">
              <a:latin typeface="Meiryo UI"/>
              <a:cs typeface="Meiryo UI"/>
            </a:endParaRPr>
          </a:p>
        </p:txBody>
      </p:sp>
      <p:sp>
        <p:nvSpPr>
          <p:cNvPr id="161" name="object 161"/>
          <p:cNvSpPr txBox="1"/>
          <p:nvPr/>
        </p:nvSpPr>
        <p:spPr>
          <a:xfrm>
            <a:off x="4850891" y="3065521"/>
            <a:ext cx="311975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91795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Meiryo UI"/>
                <a:cs typeface="Meiryo UI"/>
              </a:rPr>
              <a:t>経営幹部層</a:t>
            </a:r>
            <a:r>
              <a:rPr dirty="0" sz="1000" spc="-10">
                <a:latin typeface="Meiryo UI"/>
                <a:cs typeface="Meiryo UI"/>
              </a:rPr>
              <a:t>に</a:t>
            </a:r>
            <a:r>
              <a:rPr dirty="0" sz="1000" spc="-5">
                <a:latin typeface="Meiryo UI"/>
                <a:cs typeface="Meiryo UI"/>
              </a:rPr>
              <a:t>おけ</a:t>
            </a:r>
            <a:r>
              <a:rPr dirty="0" sz="1000" spc="-10">
                <a:latin typeface="Meiryo UI"/>
                <a:cs typeface="Meiryo UI"/>
              </a:rPr>
              <a:t>る</a:t>
            </a:r>
            <a:r>
              <a:rPr dirty="0" sz="1000" spc="-5">
                <a:latin typeface="Meiryo UI"/>
                <a:cs typeface="Meiryo UI"/>
              </a:rPr>
              <a:t>グロー</a:t>
            </a:r>
            <a:r>
              <a:rPr dirty="0" sz="1000" spc="-10">
                <a:latin typeface="Meiryo UI"/>
                <a:cs typeface="Meiryo UI"/>
              </a:rPr>
              <a:t>バ</a:t>
            </a:r>
            <a:r>
              <a:rPr dirty="0" sz="1000" spc="-5">
                <a:latin typeface="Meiryo UI"/>
                <a:cs typeface="Meiryo UI"/>
              </a:rPr>
              <a:t>ル</a:t>
            </a:r>
            <a:r>
              <a:rPr dirty="0" sz="1000" spc="-10">
                <a:latin typeface="Meiryo UI"/>
                <a:cs typeface="Meiryo UI"/>
              </a:rPr>
              <a:t>に</a:t>
            </a:r>
            <a:r>
              <a:rPr dirty="0" sz="1000" spc="-5">
                <a:latin typeface="Meiryo UI"/>
                <a:cs typeface="Meiryo UI"/>
              </a:rPr>
              <a:t>活躍で</a:t>
            </a:r>
            <a:r>
              <a:rPr dirty="0" sz="1000">
                <a:latin typeface="Meiryo UI"/>
                <a:cs typeface="Meiryo UI"/>
              </a:rPr>
              <a:t>き</a:t>
            </a:r>
            <a:r>
              <a:rPr dirty="0" sz="1000" spc="-10">
                <a:latin typeface="Meiryo UI"/>
                <a:cs typeface="Meiryo UI"/>
              </a:rPr>
              <a:t>る</a:t>
            </a:r>
            <a:r>
              <a:rPr dirty="0" sz="1000" spc="-5">
                <a:latin typeface="Meiryo UI"/>
                <a:cs typeface="Meiryo UI"/>
              </a:rPr>
              <a:t>人</a:t>
            </a:r>
            <a:r>
              <a:rPr dirty="0" sz="1000" spc="5">
                <a:latin typeface="Meiryo UI"/>
                <a:cs typeface="Meiryo UI"/>
              </a:rPr>
              <a:t>材</a:t>
            </a:r>
            <a:r>
              <a:rPr dirty="0" sz="1000" spc="-5">
                <a:latin typeface="Meiryo UI"/>
                <a:cs typeface="Meiryo UI"/>
              </a:rPr>
              <a:t>不足</a:t>
            </a:r>
            <a:endParaRPr sz="1000">
              <a:latin typeface="Meiryo UI"/>
              <a:cs typeface="Meiryo UI"/>
            </a:endParaRPr>
          </a:p>
        </p:txBody>
      </p:sp>
      <p:sp>
        <p:nvSpPr>
          <p:cNvPr id="162" name="object 162"/>
          <p:cNvSpPr txBox="1"/>
          <p:nvPr/>
        </p:nvSpPr>
        <p:spPr>
          <a:xfrm>
            <a:off x="4844796" y="2746248"/>
            <a:ext cx="3131820" cy="166370"/>
          </a:xfrm>
          <a:prstGeom prst="rect">
            <a:avLst/>
          </a:prstGeom>
          <a:ln w="12192">
            <a:solidFill>
              <a:srgbClr val="ED2C67"/>
            </a:solidFill>
          </a:ln>
        </p:spPr>
        <p:txBody>
          <a:bodyPr wrap="square" lIns="0" tIns="26669" rIns="0" bIns="0" rtlCol="0" vert="horz">
            <a:spAutoFit/>
          </a:bodyPr>
          <a:lstStyle/>
          <a:p>
            <a:pPr marL="1428750">
              <a:lnSpc>
                <a:spcPts val="1100"/>
              </a:lnSpc>
              <a:spcBef>
                <a:spcPts val="209"/>
              </a:spcBef>
            </a:pPr>
            <a:r>
              <a:rPr dirty="0" sz="1000" spc="-5">
                <a:latin typeface="Meiryo UI"/>
                <a:cs typeface="Meiryo UI"/>
              </a:rPr>
              <a:t>海外拠点の幹部層の</a:t>
            </a:r>
            <a:r>
              <a:rPr dirty="0" sz="1000" spc="-20">
                <a:latin typeface="Meiryo UI"/>
                <a:cs typeface="Meiryo UI"/>
              </a:rPr>
              <a:t>確保</a:t>
            </a:r>
            <a:r>
              <a:rPr dirty="0" sz="1000" spc="-5">
                <a:latin typeface="Meiryo UI"/>
                <a:cs typeface="Meiryo UI"/>
              </a:rPr>
              <a:t>・</a:t>
            </a:r>
            <a:r>
              <a:rPr dirty="0" sz="1000" spc="-5">
                <a:latin typeface="Meiryo UI"/>
                <a:cs typeface="Meiryo UI"/>
              </a:rPr>
              <a:t>定着</a:t>
            </a:r>
            <a:endParaRPr sz="1000">
              <a:latin typeface="Meiryo UI"/>
              <a:cs typeface="Meiryo UI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199644" y="1507236"/>
            <a:ext cx="361315" cy="3432175"/>
          </a:xfrm>
          <a:prstGeom prst="rect">
            <a:avLst/>
          </a:prstGeom>
          <a:solidFill>
            <a:srgbClr val="A7A8A7"/>
          </a:solidFill>
          <a:ln w="9143">
            <a:solidFill>
              <a:srgbClr val="B3B3B3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algn="just" marL="91440" marR="83185">
              <a:lnSpc>
                <a:spcPct val="100000"/>
              </a:lnSpc>
              <a:spcBef>
                <a:spcPts val="1420"/>
              </a:spcBef>
            </a:pPr>
            <a:r>
              <a:rPr dirty="0" sz="1400">
                <a:solidFill>
                  <a:srgbClr val="FFFFFF"/>
                </a:solidFill>
                <a:latin typeface="Meiryo UI"/>
                <a:cs typeface="Meiryo UI"/>
              </a:rPr>
              <a:t>海 外 売 上 高 比 率</a:t>
            </a:r>
            <a:endParaRPr sz="1400">
              <a:latin typeface="Meiryo UI"/>
              <a:cs typeface="Meiryo UI"/>
            </a:endParaRPr>
          </a:p>
        </p:txBody>
      </p:sp>
      <p:sp>
        <p:nvSpPr>
          <p:cNvPr id="164" name="object 164"/>
          <p:cNvSpPr txBox="1"/>
          <p:nvPr/>
        </p:nvSpPr>
        <p:spPr>
          <a:xfrm>
            <a:off x="199644" y="5093208"/>
            <a:ext cx="361315" cy="1574800"/>
          </a:xfrm>
          <a:prstGeom prst="rect">
            <a:avLst/>
          </a:prstGeom>
          <a:solidFill>
            <a:srgbClr val="A7A8A7"/>
          </a:solidFill>
          <a:ln w="9143">
            <a:solidFill>
              <a:srgbClr val="B3B3B3"/>
            </a:solidFill>
          </a:ln>
        </p:spPr>
        <p:txBody>
          <a:bodyPr wrap="square" lIns="0" tIns="40640" rIns="0" bIns="0" rtlCol="0" vert="horz">
            <a:spAutoFit/>
          </a:bodyPr>
          <a:lstStyle/>
          <a:p>
            <a:pPr algn="just" marL="91440" marR="83185">
              <a:lnSpc>
                <a:spcPct val="100000"/>
              </a:lnSpc>
              <a:spcBef>
                <a:spcPts val="320"/>
              </a:spcBef>
            </a:pPr>
            <a:r>
              <a:rPr dirty="0" sz="1400">
                <a:solidFill>
                  <a:srgbClr val="FFFFFF"/>
                </a:solidFill>
                <a:latin typeface="Meiryo UI"/>
                <a:cs typeface="Meiryo UI"/>
              </a:rPr>
              <a:t>海 外 従 業 員 比 率</a:t>
            </a:r>
            <a:endParaRPr sz="1400">
              <a:latin typeface="Meiryo UI"/>
              <a:cs typeface="Meiryo UI"/>
            </a:endParaRPr>
          </a:p>
        </p:txBody>
      </p:sp>
      <p:sp>
        <p:nvSpPr>
          <p:cNvPr id="165" name="object 165"/>
          <p:cNvSpPr txBox="1"/>
          <p:nvPr/>
        </p:nvSpPr>
        <p:spPr>
          <a:xfrm>
            <a:off x="8638802" y="2173927"/>
            <a:ext cx="107950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5">
                <a:latin typeface="Meiryo UI"/>
                <a:cs typeface="Meiryo UI"/>
              </a:rPr>
              <a:t>(経団連会員</a:t>
            </a:r>
            <a:r>
              <a:rPr dirty="0" sz="1050" spc="-10">
                <a:latin typeface="Meiryo UI"/>
                <a:cs typeface="Meiryo UI"/>
              </a:rPr>
              <a:t>社数</a:t>
            </a:r>
            <a:r>
              <a:rPr dirty="0" sz="1050">
                <a:latin typeface="Meiryo UI"/>
                <a:cs typeface="Meiryo UI"/>
              </a:rPr>
              <a:t>)</a:t>
            </a:r>
            <a:endParaRPr sz="1050">
              <a:latin typeface="Meiryo UI"/>
              <a:cs typeface="Meiryo UI"/>
            </a:endParaRPr>
          </a:p>
        </p:txBody>
      </p:sp>
      <p:sp>
        <p:nvSpPr>
          <p:cNvPr id="166" name="object 166"/>
          <p:cNvSpPr/>
          <p:nvPr/>
        </p:nvSpPr>
        <p:spPr>
          <a:xfrm>
            <a:off x="4844796" y="3038855"/>
            <a:ext cx="3131820" cy="584200"/>
          </a:xfrm>
          <a:custGeom>
            <a:avLst/>
            <a:gdLst/>
            <a:ahLst/>
            <a:cxnLst/>
            <a:rect l="l" t="t" r="r" b="b"/>
            <a:pathLst>
              <a:path w="3131820" h="584200">
                <a:moveTo>
                  <a:pt x="0" y="225551"/>
                </a:moveTo>
                <a:lnTo>
                  <a:pt x="3131820" y="225551"/>
                </a:lnTo>
                <a:lnTo>
                  <a:pt x="3131820" y="0"/>
                </a:lnTo>
                <a:lnTo>
                  <a:pt x="0" y="0"/>
                </a:lnTo>
                <a:lnTo>
                  <a:pt x="0" y="225551"/>
                </a:lnTo>
                <a:close/>
              </a:path>
              <a:path w="3131820" h="584200">
                <a:moveTo>
                  <a:pt x="0" y="583691"/>
                </a:moveTo>
                <a:lnTo>
                  <a:pt x="3131820" y="583691"/>
                </a:lnTo>
                <a:lnTo>
                  <a:pt x="3131820" y="240791"/>
                </a:lnTo>
                <a:lnTo>
                  <a:pt x="0" y="240791"/>
                </a:lnTo>
                <a:lnTo>
                  <a:pt x="0" y="583691"/>
                </a:lnTo>
                <a:close/>
              </a:path>
            </a:pathLst>
          </a:custGeom>
          <a:ln w="12192">
            <a:solidFill>
              <a:srgbClr val="ED2C6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 txBox="1"/>
          <p:nvPr/>
        </p:nvSpPr>
        <p:spPr>
          <a:xfrm>
            <a:off x="185928" y="188976"/>
            <a:ext cx="1289685" cy="262255"/>
          </a:xfrm>
          <a:prstGeom prst="rect">
            <a:avLst/>
          </a:prstGeom>
          <a:solidFill>
            <a:srgbClr val="B7DEE8"/>
          </a:solidFill>
        </p:spPr>
        <p:txBody>
          <a:bodyPr wrap="square" lIns="0" tIns="0" rIns="0" bIns="0" rtlCol="0" vert="horz">
            <a:spAutoFit/>
          </a:bodyPr>
          <a:lstStyle/>
          <a:p>
            <a:pPr marL="39370">
              <a:lnSpc>
                <a:spcPts val="2065"/>
              </a:lnSpc>
            </a:pPr>
            <a:r>
              <a:rPr dirty="0" sz="1800" b="1">
                <a:latin typeface="Meiryo UI"/>
                <a:cs typeface="Meiryo UI"/>
              </a:rPr>
              <a:t>グ</a:t>
            </a:r>
            <a:r>
              <a:rPr dirty="0" sz="1800" spc="-5" b="1">
                <a:latin typeface="Meiryo UI"/>
                <a:cs typeface="Meiryo UI"/>
              </a:rPr>
              <a:t>ロー</a:t>
            </a:r>
            <a:r>
              <a:rPr dirty="0" sz="1800" b="1">
                <a:latin typeface="Meiryo UI"/>
                <a:cs typeface="Meiryo UI"/>
              </a:rPr>
              <a:t>バル化</a:t>
            </a:r>
            <a:endParaRPr sz="1800">
              <a:latin typeface="Meiryo UI"/>
              <a:cs typeface="Meiryo UI"/>
            </a:endParaRPr>
          </a:p>
        </p:txBody>
      </p:sp>
      <p:sp>
        <p:nvSpPr>
          <p:cNvPr id="168" name="object 168"/>
          <p:cNvSpPr txBox="1">
            <a:spLocks noGrp="1"/>
          </p:cNvSpPr>
          <p:nvPr>
            <p:ph type="title"/>
          </p:nvPr>
        </p:nvSpPr>
        <p:spPr>
          <a:xfrm>
            <a:off x="1528512" y="150019"/>
            <a:ext cx="782193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幅広</a:t>
            </a:r>
            <a:r>
              <a:rPr dirty="0" sz="2400" spc="-5"/>
              <a:t>い</a:t>
            </a:r>
            <a:r>
              <a:rPr dirty="0" sz="2400"/>
              <a:t>業種</a:t>
            </a:r>
            <a:r>
              <a:rPr dirty="0" sz="2400" spc="-5"/>
              <a:t>が</a:t>
            </a:r>
            <a:r>
              <a:rPr dirty="0" sz="2400"/>
              <a:t>グ</a:t>
            </a:r>
            <a:r>
              <a:rPr dirty="0" sz="2400" spc="5"/>
              <a:t>ロ</a:t>
            </a:r>
            <a:r>
              <a:rPr dirty="0" sz="2400" spc="-5"/>
              <a:t>ー</a:t>
            </a:r>
            <a:r>
              <a:rPr dirty="0" sz="2400"/>
              <a:t>バ</a:t>
            </a:r>
            <a:r>
              <a:rPr dirty="0" sz="2400" spc="5"/>
              <a:t>ル</a:t>
            </a:r>
            <a:r>
              <a:rPr dirty="0" sz="2400"/>
              <a:t>化に直面、人材に関する課題</a:t>
            </a:r>
            <a:r>
              <a:rPr dirty="0" sz="2400" spc="-5"/>
              <a:t>は</a:t>
            </a:r>
            <a:r>
              <a:rPr dirty="0" sz="2400"/>
              <a:t>大きい</a:t>
            </a:r>
            <a:endParaRPr sz="2400"/>
          </a:p>
        </p:txBody>
      </p:sp>
      <p:sp>
        <p:nvSpPr>
          <p:cNvPr id="169" name="object 169"/>
          <p:cNvSpPr/>
          <p:nvPr/>
        </p:nvSpPr>
        <p:spPr>
          <a:xfrm>
            <a:off x="601980" y="5015484"/>
            <a:ext cx="4018915" cy="0"/>
          </a:xfrm>
          <a:custGeom>
            <a:avLst/>
            <a:gdLst/>
            <a:ahLst/>
            <a:cxnLst/>
            <a:rect l="l" t="t" r="r" b="b"/>
            <a:pathLst>
              <a:path w="4018915" h="0">
                <a:moveTo>
                  <a:pt x="0" y="0"/>
                </a:moveTo>
                <a:lnTo>
                  <a:pt x="4018851" y="0"/>
                </a:lnTo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 txBox="1"/>
          <p:nvPr/>
        </p:nvSpPr>
        <p:spPr>
          <a:xfrm>
            <a:off x="4760276" y="6448746"/>
            <a:ext cx="39503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Meiryo UI"/>
                <a:cs typeface="Meiryo UI"/>
              </a:rPr>
              <a:t>*</a:t>
            </a:r>
            <a:r>
              <a:rPr dirty="0" sz="900" spc="210">
                <a:latin typeface="Meiryo UI"/>
                <a:cs typeface="Meiryo UI"/>
              </a:rPr>
              <a:t> </a:t>
            </a:r>
            <a:r>
              <a:rPr dirty="0" sz="900" spc="5">
                <a:latin typeface="Meiryo UI"/>
                <a:cs typeface="Meiryo UI"/>
              </a:rPr>
              <a:t>43</a:t>
            </a:r>
            <a:r>
              <a:rPr dirty="0" sz="900">
                <a:latin typeface="Meiryo UI"/>
                <a:cs typeface="Meiryo UI"/>
              </a:rPr>
              <a:t>業種</a:t>
            </a:r>
            <a:r>
              <a:rPr dirty="0" sz="900" spc="5">
                <a:latin typeface="Meiryo UI"/>
                <a:cs typeface="Meiryo UI"/>
              </a:rPr>
              <a:t>52</a:t>
            </a:r>
            <a:r>
              <a:rPr dirty="0" sz="900">
                <a:latin typeface="Meiryo UI"/>
                <a:cs typeface="Meiryo UI"/>
              </a:rPr>
              <a:t>区分</a:t>
            </a:r>
            <a:r>
              <a:rPr dirty="0" sz="900" spc="-5">
                <a:latin typeface="Meiryo UI"/>
                <a:cs typeface="Meiryo UI"/>
              </a:rPr>
              <a:t>か</a:t>
            </a:r>
            <a:r>
              <a:rPr dirty="0" sz="900">
                <a:latin typeface="Meiryo UI"/>
                <a:cs typeface="Meiryo UI"/>
              </a:rPr>
              <a:t>ら</a:t>
            </a:r>
            <a:r>
              <a:rPr dirty="0" sz="900" spc="5">
                <a:latin typeface="Meiryo UI"/>
                <a:cs typeface="Meiryo UI"/>
              </a:rPr>
              <a:t>45</a:t>
            </a:r>
            <a:r>
              <a:rPr dirty="0" sz="900">
                <a:latin typeface="Meiryo UI"/>
                <a:cs typeface="Meiryo UI"/>
              </a:rPr>
              <a:t>業種</a:t>
            </a:r>
            <a:r>
              <a:rPr dirty="0" sz="900" spc="5">
                <a:latin typeface="Meiryo UI"/>
                <a:cs typeface="Meiryo UI"/>
              </a:rPr>
              <a:t>58</a:t>
            </a:r>
            <a:r>
              <a:rPr dirty="0" sz="900">
                <a:latin typeface="Meiryo UI"/>
                <a:cs typeface="Meiryo UI"/>
              </a:rPr>
              <a:t>区分</a:t>
            </a:r>
            <a:r>
              <a:rPr dirty="0" sz="900" spc="-5">
                <a:latin typeface="Meiryo UI"/>
                <a:cs typeface="Meiryo UI"/>
              </a:rPr>
              <a:t>への</a:t>
            </a:r>
            <a:r>
              <a:rPr dirty="0" sz="900">
                <a:latin typeface="Meiryo UI"/>
                <a:cs typeface="Meiryo UI"/>
              </a:rPr>
              <a:t>移行につ</a:t>
            </a:r>
            <a:r>
              <a:rPr dirty="0" sz="900" spc="-5">
                <a:latin typeface="Meiryo UI"/>
                <a:cs typeface="Meiryo UI"/>
              </a:rPr>
              <a:t>い</a:t>
            </a:r>
            <a:r>
              <a:rPr dirty="0" sz="900">
                <a:latin typeface="Meiryo UI"/>
                <a:cs typeface="Meiryo UI"/>
              </a:rPr>
              <a:t>て</a:t>
            </a:r>
            <a:r>
              <a:rPr dirty="0" sz="900" spc="-5">
                <a:latin typeface="Meiryo UI"/>
                <a:cs typeface="Meiryo UI"/>
              </a:rPr>
              <a:t>は</a:t>
            </a:r>
            <a:r>
              <a:rPr dirty="0" sz="900">
                <a:latin typeface="Meiryo UI"/>
                <a:cs typeface="Meiryo UI"/>
              </a:rPr>
              <a:t>対応表</a:t>
            </a:r>
            <a:r>
              <a:rPr dirty="0" sz="900" spc="5">
                <a:latin typeface="Meiryo UI"/>
                <a:cs typeface="Meiryo UI"/>
              </a:rPr>
              <a:t>を</a:t>
            </a:r>
            <a:r>
              <a:rPr dirty="0" sz="900">
                <a:latin typeface="Meiryo UI"/>
                <a:cs typeface="Meiryo UI"/>
              </a:rPr>
              <a:t>用</a:t>
            </a:r>
            <a:r>
              <a:rPr dirty="0" sz="900" spc="-5">
                <a:latin typeface="Meiryo UI"/>
                <a:cs typeface="Meiryo UI"/>
              </a:rPr>
              <a:t>い</a:t>
            </a:r>
            <a:r>
              <a:rPr dirty="0" sz="900">
                <a:latin typeface="Meiryo UI"/>
                <a:cs typeface="Meiryo UI"/>
              </a:rPr>
              <a:t>て再分類</a:t>
            </a:r>
            <a:r>
              <a:rPr dirty="0" sz="900" spc="-5">
                <a:latin typeface="Meiryo UI"/>
                <a:cs typeface="Meiryo UI"/>
              </a:rPr>
              <a:t>し</a:t>
            </a:r>
            <a:r>
              <a:rPr dirty="0" sz="900">
                <a:latin typeface="Meiryo UI"/>
                <a:cs typeface="Meiryo UI"/>
              </a:rPr>
              <a:t>た</a:t>
            </a:r>
            <a:endParaRPr sz="900">
              <a:latin typeface="Meiryo UI"/>
              <a:cs typeface="Meiryo UI"/>
            </a:endParaRPr>
          </a:p>
        </p:txBody>
      </p:sp>
      <p:sp>
        <p:nvSpPr>
          <p:cNvPr id="171" name="object 171"/>
          <p:cNvSpPr txBox="1"/>
          <p:nvPr/>
        </p:nvSpPr>
        <p:spPr>
          <a:xfrm>
            <a:off x="4760276" y="6585906"/>
            <a:ext cx="315277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Meiryo UI"/>
                <a:cs typeface="Meiryo UI"/>
              </a:rPr>
              <a:t>**</a:t>
            </a:r>
            <a:r>
              <a:rPr dirty="0" sz="900" spc="-60">
                <a:latin typeface="Meiryo UI"/>
                <a:cs typeface="Meiryo UI"/>
              </a:rPr>
              <a:t> </a:t>
            </a:r>
            <a:r>
              <a:rPr dirty="0" sz="900">
                <a:latin typeface="Meiryo UI"/>
                <a:cs typeface="Meiryo UI"/>
              </a:rPr>
              <a:t>繊維工業、</a:t>
            </a:r>
            <a:r>
              <a:rPr dirty="0" sz="900" spc="-20">
                <a:latin typeface="Meiryo UI"/>
                <a:cs typeface="Meiryo UI"/>
              </a:rPr>
              <a:t>紙</a:t>
            </a:r>
            <a:r>
              <a:rPr dirty="0" sz="900" spc="-5">
                <a:latin typeface="Meiryo UI"/>
                <a:cs typeface="Meiryo UI"/>
              </a:rPr>
              <a:t>・</a:t>
            </a:r>
            <a:r>
              <a:rPr dirty="0" sz="900" spc="5">
                <a:latin typeface="Meiryo UI"/>
                <a:cs typeface="Meiryo UI"/>
              </a:rPr>
              <a:t>パ</a:t>
            </a:r>
            <a:r>
              <a:rPr dirty="0" sz="900" spc="-5">
                <a:latin typeface="Meiryo UI"/>
                <a:cs typeface="Meiryo UI"/>
              </a:rPr>
              <a:t>ル</a:t>
            </a:r>
            <a:r>
              <a:rPr dirty="0" sz="900" spc="5">
                <a:latin typeface="Meiryo UI"/>
                <a:cs typeface="Meiryo UI"/>
              </a:rPr>
              <a:t>プ</a:t>
            </a:r>
            <a:r>
              <a:rPr dirty="0" sz="900">
                <a:latin typeface="Meiryo UI"/>
                <a:cs typeface="Meiryo UI"/>
              </a:rPr>
              <a:t>、</a:t>
            </a:r>
            <a:r>
              <a:rPr dirty="0" sz="900" spc="-15">
                <a:latin typeface="Meiryo UI"/>
                <a:cs typeface="Meiryo UI"/>
              </a:rPr>
              <a:t>石油</a:t>
            </a:r>
            <a:r>
              <a:rPr dirty="0" sz="900" spc="-5">
                <a:latin typeface="Meiryo UI"/>
                <a:cs typeface="Meiryo UI"/>
              </a:rPr>
              <a:t>・</a:t>
            </a:r>
            <a:r>
              <a:rPr dirty="0" sz="900">
                <a:latin typeface="Meiryo UI"/>
                <a:cs typeface="Meiryo UI"/>
              </a:rPr>
              <a:t>石炭、鉄鋼業、化学、非鉄製造業</a:t>
            </a:r>
            <a:endParaRPr sz="900">
              <a:latin typeface="Meiryo UI"/>
              <a:cs typeface="Meiryo U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00286" y="6588569"/>
            <a:ext cx="13652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050505"/>
                </a:solidFill>
                <a:latin typeface="Meiryo UI"/>
                <a:cs typeface="Meiryo UI"/>
              </a:rPr>
              <a:t>4</a:t>
            </a:r>
            <a:endParaRPr sz="1400">
              <a:latin typeface="Meiryo UI"/>
              <a:cs typeface="Meiryo U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00079" y="161806"/>
            <a:ext cx="7817484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第４次産業革命に</a:t>
            </a:r>
            <a:r>
              <a:rPr dirty="0" sz="2400" spc="-5"/>
              <a:t>よ</a:t>
            </a:r>
            <a:r>
              <a:rPr dirty="0" sz="2400" spc="5"/>
              <a:t>り</a:t>
            </a:r>
            <a:r>
              <a:rPr dirty="0" sz="2400"/>
              <a:t>社会構造</a:t>
            </a:r>
            <a:r>
              <a:rPr dirty="0" sz="2400" spc="-5"/>
              <a:t>・</a:t>
            </a:r>
            <a:r>
              <a:rPr dirty="0" sz="2400"/>
              <a:t>産業構造</a:t>
            </a:r>
            <a:r>
              <a:rPr dirty="0" sz="2400" spc="-5"/>
              <a:t>は</a:t>
            </a:r>
            <a:r>
              <a:rPr dirty="0" sz="2400"/>
              <a:t>非連続的に変化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674535" y="912691"/>
            <a:ext cx="608330" cy="2578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600" spc="-5" b="1">
                <a:solidFill>
                  <a:srgbClr val="F79646"/>
                </a:solidFill>
                <a:latin typeface="Meiryo UI"/>
                <a:cs typeface="Meiryo UI"/>
              </a:rPr>
              <a:t>高度化</a:t>
            </a:r>
            <a:endParaRPr sz="1600">
              <a:latin typeface="Meiryo UI"/>
              <a:cs typeface="Meiryo U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1272" y="691895"/>
            <a:ext cx="9507220" cy="772795"/>
          </a:xfrm>
          <a:custGeom>
            <a:avLst/>
            <a:gdLst/>
            <a:ahLst/>
            <a:cxnLst/>
            <a:rect l="l" t="t" r="r" b="b"/>
            <a:pathLst>
              <a:path w="9507220" h="772794">
                <a:moveTo>
                  <a:pt x="9506712" y="0"/>
                </a:moveTo>
                <a:lnTo>
                  <a:pt x="0" y="0"/>
                </a:lnTo>
                <a:lnTo>
                  <a:pt x="0" y="772668"/>
                </a:lnTo>
                <a:lnTo>
                  <a:pt x="9506712" y="772668"/>
                </a:lnTo>
                <a:lnTo>
                  <a:pt x="9506712" y="0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74886" y="787449"/>
            <a:ext cx="89408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Clr>
                <a:srgbClr val="002060"/>
              </a:buClr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dirty="0" sz="1800" b="1">
                <a:latin typeface="Meiryo UI"/>
                <a:cs typeface="Meiryo UI"/>
              </a:rPr>
              <a:t>今後</a:t>
            </a:r>
            <a:r>
              <a:rPr dirty="0" sz="1800" spc="5" b="1">
                <a:latin typeface="Meiryo UI"/>
                <a:cs typeface="Meiryo UI"/>
              </a:rPr>
              <a:t>、</a:t>
            </a:r>
            <a:r>
              <a:rPr dirty="0" sz="1800" spc="-55" b="1">
                <a:latin typeface="Meiryo UI"/>
                <a:cs typeface="Meiryo UI"/>
              </a:rPr>
              <a:t>I</a:t>
            </a:r>
            <a:r>
              <a:rPr dirty="0" sz="1800" spc="-5" b="1">
                <a:latin typeface="Meiryo UI"/>
                <a:cs typeface="Meiryo UI"/>
              </a:rPr>
              <a:t>oT</a:t>
            </a:r>
            <a:r>
              <a:rPr dirty="0" sz="1800" spc="5" b="1">
                <a:latin typeface="Meiryo UI"/>
                <a:cs typeface="Meiryo UI"/>
              </a:rPr>
              <a:t>、</a:t>
            </a:r>
            <a:r>
              <a:rPr dirty="0" sz="1800" b="1">
                <a:latin typeface="Meiryo UI"/>
                <a:cs typeface="Meiryo UI"/>
              </a:rPr>
              <a:t>ビッグ</a:t>
            </a:r>
            <a:r>
              <a:rPr dirty="0" sz="1800" spc="-5" b="1">
                <a:latin typeface="Meiryo UI"/>
                <a:cs typeface="Meiryo UI"/>
              </a:rPr>
              <a:t>データ</a:t>
            </a:r>
            <a:r>
              <a:rPr dirty="0" sz="1800" b="1">
                <a:latin typeface="Meiryo UI"/>
                <a:cs typeface="Meiryo UI"/>
              </a:rPr>
              <a:t>、人工知能</a:t>
            </a:r>
            <a:r>
              <a:rPr dirty="0" sz="1800" spc="-5" b="1">
                <a:latin typeface="Meiryo UI"/>
                <a:cs typeface="Meiryo UI"/>
              </a:rPr>
              <a:t>を</a:t>
            </a:r>
            <a:r>
              <a:rPr dirty="0" sz="1800" b="1">
                <a:latin typeface="Meiryo UI"/>
                <a:cs typeface="Meiryo UI"/>
              </a:rPr>
              <a:t>はじめ</a:t>
            </a:r>
            <a:r>
              <a:rPr dirty="0" sz="1800" spc="-5" b="1">
                <a:latin typeface="Meiryo UI"/>
                <a:cs typeface="Meiryo UI"/>
              </a:rPr>
              <a:t>と</a:t>
            </a:r>
            <a:r>
              <a:rPr dirty="0" sz="1800" b="1">
                <a:latin typeface="Meiryo UI"/>
                <a:cs typeface="Meiryo UI"/>
              </a:rPr>
              <a:t>し</a:t>
            </a:r>
            <a:r>
              <a:rPr dirty="0" sz="1800" spc="-5" b="1">
                <a:latin typeface="Meiryo UI"/>
                <a:cs typeface="Meiryo UI"/>
              </a:rPr>
              <a:t>た</a:t>
            </a:r>
            <a:r>
              <a:rPr dirty="0" sz="1800" b="1">
                <a:latin typeface="Meiryo UI"/>
                <a:cs typeface="Meiryo UI"/>
              </a:rPr>
              <a:t>新</a:t>
            </a:r>
            <a:r>
              <a:rPr dirty="0" sz="1800" spc="-5" b="1">
                <a:latin typeface="Meiryo UI"/>
                <a:cs typeface="Meiryo UI"/>
              </a:rPr>
              <a:t>たな技</a:t>
            </a:r>
            <a:r>
              <a:rPr dirty="0" sz="1800" b="1">
                <a:latin typeface="Meiryo UI"/>
                <a:cs typeface="Meiryo UI"/>
              </a:rPr>
              <a:t>術</a:t>
            </a:r>
            <a:r>
              <a:rPr dirty="0" sz="1200" b="1">
                <a:latin typeface="Meiryo UI"/>
                <a:cs typeface="Meiryo UI"/>
              </a:rPr>
              <a:t>（※）</a:t>
            </a:r>
            <a:r>
              <a:rPr dirty="0" sz="1800" spc="-5" b="1">
                <a:latin typeface="Meiryo UI"/>
                <a:cs typeface="Meiryo UI"/>
              </a:rPr>
              <a:t>に</a:t>
            </a:r>
            <a:r>
              <a:rPr dirty="0" sz="1800" b="1">
                <a:latin typeface="Meiryo UI"/>
                <a:cs typeface="Meiryo UI"/>
              </a:rPr>
              <a:t>よ</a:t>
            </a:r>
            <a:r>
              <a:rPr dirty="0" sz="1800" spc="5" b="1">
                <a:latin typeface="Meiryo UI"/>
                <a:cs typeface="Meiryo UI"/>
              </a:rPr>
              <a:t>り</a:t>
            </a:r>
            <a:r>
              <a:rPr dirty="0" sz="1800" b="1">
                <a:latin typeface="Meiryo UI"/>
                <a:cs typeface="Meiryo UI"/>
              </a:rPr>
              <a:t>、グ</a:t>
            </a:r>
            <a:r>
              <a:rPr dirty="0" sz="1800" spc="-5" b="1">
                <a:latin typeface="Meiryo UI"/>
                <a:cs typeface="Meiryo UI"/>
              </a:rPr>
              <a:t>ロー</a:t>
            </a:r>
            <a:r>
              <a:rPr dirty="0" sz="1800" b="1">
                <a:latin typeface="Meiryo UI"/>
                <a:cs typeface="Meiryo UI"/>
              </a:rPr>
              <a:t>バル</a:t>
            </a:r>
            <a:r>
              <a:rPr dirty="0" sz="1800" spc="-5" b="1">
                <a:latin typeface="Meiryo UI"/>
                <a:cs typeface="Meiryo UI"/>
              </a:rPr>
              <a:t>に</a:t>
            </a:r>
            <a:r>
              <a:rPr dirty="0" sz="1800" b="1">
                <a:latin typeface="Meiryo UI"/>
                <a:cs typeface="Meiryo UI"/>
              </a:rPr>
              <a:t>「第４ </a:t>
            </a:r>
            <a:r>
              <a:rPr dirty="0" sz="1800" b="1">
                <a:latin typeface="Meiryo UI"/>
                <a:cs typeface="Meiryo UI"/>
              </a:rPr>
              <a:t>次産業革命」</a:t>
            </a:r>
            <a:r>
              <a:rPr dirty="0" sz="1800" spc="-5" b="1">
                <a:latin typeface="Meiryo UI"/>
                <a:cs typeface="Meiryo UI"/>
              </a:rPr>
              <a:t>と</a:t>
            </a:r>
            <a:r>
              <a:rPr dirty="0" sz="1800" spc="5" b="1">
                <a:latin typeface="Meiryo UI"/>
                <a:cs typeface="Meiryo UI"/>
              </a:rPr>
              <a:t>も</a:t>
            </a:r>
            <a:r>
              <a:rPr dirty="0" sz="1800" b="1">
                <a:latin typeface="Meiryo UI"/>
                <a:cs typeface="Meiryo UI"/>
              </a:rPr>
              <a:t>呼</a:t>
            </a:r>
            <a:r>
              <a:rPr dirty="0" sz="1800" spc="5" b="1">
                <a:latin typeface="Meiryo UI"/>
                <a:cs typeface="Meiryo UI"/>
              </a:rPr>
              <a:t>ぶ</a:t>
            </a:r>
            <a:r>
              <a:rPr dirty="0" sz="1800" spc="-5" b="1">
                <a:latin typeface="Meiryo UI"/>
                <a:cs typeface="Meiryo UI"/>
              </a:rPr>
              <a:t>べ</a:t>
            </a:r>
            <a:r>
              <a:rPr dirty="0" sz="1800" spc="-10" b="1">
                <a:latin typeface="Meiryo UI"/>
                <a:cs typeface="Meiryo UI"/>
              </a:rPr>
              <a:t>き</a:t>
            </a:r>
            <a:r>
              <a:rPr dirty="0" sz="1800" b="1">
                <a:latin typeface="Meiryo UI"/>
                <a:cs typeface="Meiryo UI"/>
              </a:rPr>
              <a:t>イ</a:t>
            </a:r>
            <a:r>
              <a:rPr dirty="0" sz="1800" spc="-5" b="1">
                <a:latin typeface="Meiryo UI"/>
                <a:cs typeface="Meiryo UI"/>
              </a:rPr>
              <a:t>ン</a:t>
            </a:r>
            <a:r>
              <a:rPr dirty="0" sz="1800" b="1">
                <a:latin typeface="Meiryo UI"/>
                <a:cs typeface="Meiryo UI"/>
              </a:rPr>
              <a:t>パ</a:t>
            </a:r>
            <a:r>
              <a:rPr dirty="0" sz="1800" spc="-5" b="1">
                <a:latin typeface="Meiryo UI"/>
                <a:cs typeface="Meiryo UI"/>
              </a:rPr>
              <a:t>クトが</a:t>
            </a:r>
            <a:r>
              <a:rPr dirty="0" sz="1800" b="1">
                <a:latin typeface="Meiryo UI"/>
                <a:cs typeface="Meiryo UI"/>
              </a:rPr>
              <a:t>見込</a:t>
            </a:r>
            <a:r>
              <a:rPr dirty="0" sz="1800" spc="-5" b="1">
                <a:latin typeface="Meiryo UI"/>
                <a:cs typeface="Meiryo UI"/>
              </a:rPr>
              <a:t>ま</a:t>
            </a:r>
            <a:r>
              <a:rPr dirty="0" sz="1800" spc="5" b="1">
                <a:latin typeface="Meiryo UI"/>
                <a:cs typeface="Meiryo UI"/>
              </a:rPr>
              <a:t>れ</a:t>
            </a:r>
            <a:r>
              <a:rPr dirty="0" sz="1800" b="1">
                <a:latin typeface="Meiryo UI"/>
                <a:cs typeface="Meiryo UI"/>
              </a:rPr>
              <a:t>てい</a:t>
            </a:r>
            <a:r>
              <a:rPr dirty="0" sz="1800" spc="-10" b="1">
                <a:latin typeface="Meiryo UI"/>
                <a:cs typeface="Meiryo UI"/>
              </a:rPr>
              <a:t>る。</a:t>
            </a:r>
            <a:endParaRPr sz="1800">
              <a:latin typeface="Meiryo UI"/>
              <a:cs typeface="Meiryo U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6675574"/>
            <a:ext cx="341376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40">
                <a:latin typeface="Meiryo UI"/>
                <a:cs typeface="Meiryo UI"/>
              </a:rPr>
              <a:t>（出所）経済産業</a:t>
            </a:r>
            <a:r>
              <a:rPr dirty="0" sz="800">
                <a:latin typeface="Meiryo UI"/>
                <a:cs typeface="Meiryo UI"/>
              </a:rPr>
              <a:t>省</a:t>
            </a:r>
            <a:r>
              <a:rPr dirty="0" sz="800" spc="-35">
                <a:latin typeface="Meiryo UI"/>
                <a:cs typeface="Meiryo UI"/>
              </a:rPr>
              <a:t> </a:t>
            </a:r>
            <a:r>
              <a:rPr dirty="0" sz="800" spc="-40">
                <a:latin typeface="Meiryo UI"/>
                <a:cs typeface="Meiryo UI"/>
              </a:rPr>
              <a:t>新産業構造部</a:t>
            </a:r>
            <a:r>
              <a:rPr dirty="0" sz="800">
                <a:latin typeface="Meiryo UI"/>
                <a:cs typeface="Meiryo UI"/>
              </a:rPr>
              <a:t>会</a:t>
            </a:r>
            <a:r>
              <a:rPr dirty="0" sz="800" spc="-35">
                <a:latin typeface="Meiryo UI"/>
                <a:cs typeface="Meiryo UI"/>
              </a:rPr>
              <a:t> </a:t>
            </a:r>
            <a:r>
              <a:rPr dirty="0" sz="800" spc="-40">
                <a:latin typeface="Meiryo UI"/>
                <a:cs typeface="Meiryo UI"/>
              </a:rPr>
              <a:t>第１回事務局資料（平成</a:t>
            </a:r>
            <a:r>
              <a:rPr dirty="0" sz="800" spc="-35">
                <a:latin typeface="Meiryo UI"/>
                <a:cs typeface="Meiryo UI"/>
              </a:rPr>
              <a:t>27年9</a:t>
            </a:r>
            <a:r>
              <a:rPr dirty="0" sz="800" spc="-40">
                <a:latin typeface="Meiryo UI"/>
                <a:cs typeface="Meiryo UI"/>
              </a:rPr>
              <a:t>月</a:t>
            </a:r>
            <a:r>
              <a:rPr dirty="0" sz="800" spc="-35">
                <a:latin typeface="Meiryo UI"/>
                <a:cs typeface="Meiryo UI"/>
              </a:rPr>
              <a:t>17</a:t>
            </a:r>
            <a:r>
              <a:rPr dirty="0" sz="800" spc="-40">
                <a:latin typeface="Meiryo UI"/>
                <a:cs typeface="Meiryo UI"/>
              </a:rPr>
              <a:t>日）</a:t>
            </a:r>
            <a:endParaRPr sz="800">
              <a:latin typeface="Meiryo UI"/>
              <a:cs typeface="Meiryo U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34695" y="4593335"/>
            <a:ext cx="2204085" cy="1361440"/>
            <a:chOff x="234695" y="4593335"/>
            <a:chExt cx="2204085" cy="136144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4695" y="4593335"/>
              <a:ext cx="2203703" cy="136093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1939" y="4620767"/>
              <a:ext cx="2109215" cy="126644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81939" y="4620767"/>
              <a:ext cx="2109470" cy="1266825"/>
            </a:xfrm>
            <a:custGeom>
              <a:avLst/>
              <a:gdLst/>
              <a:ahLst/>
              <a:cxnLst/>
              <a:rect l="l" t="t" r="r" b="b"/>
              <a:pathLst>
                <a:path w="2109470" h="1266825">
                  <a:moveTo>
                    <a:pt x="2109216" y="0"/>
                  </a:moveTo>
                  <a:lnTo>
                    <a:pt x="2109216" y="204025"/>
                  </a:lnTo>
                  <a:lnTo>
                    <a:pt x="204152" y="204025"/>
                  </a:lnTo>
                  <a:lnTo>
                    <a:pt x="204152" y="1266443"/>
                  </a:lnTo>
                  <a:lnTo>
                    <a:pt x="0" y="1266443"/>
                  </a:lnTo>
                  <a:lnTo>
                    <a:pt x="0" y="0"/>
                  </a:lnTo>
                  <a:lnTo>
                    <a:pt x="2109216" y="0"/>
                  </a:lnTo>
                  <a:close/>
                </a:path>
              </a:pathLst>
            </a:custGeom>
            <a:ln w="9144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942008" y="4763573"/>
            <a:ext cx="1002665" cy="694690"/>
          </a:xfrm>
          <a:prstGeom prst="rect">
            <a:avLst/>
          </a:prstGeom>
        </p:spPr>
        <p:txBody>
          <a:bodyPr wrap="square" lIns="0" tIns="1504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dirty="0" sz="1600" spc="-5">
                <a:latin typeface="Meiryo UI"/>
                <a:cs typeface="Meiryo UI"/>
              </a:rPr>
              <a:t>動力</a:t>
            </a:r>
            <a:r>
              <a:rPr dirty="0" sz="1600">
                <a:latin typeface="Meiryo UI"/>
                <a:cs typeface="Meiryo UI"/>
              </a:rPr>
              <a:t>の</a:t>
            </a:r>
            <a:r>
              <a:rPr dirty="0" sz="1600" spc="-5">
                <a:latin typeface="Meiryo UI"/>
                <a:cs typeface="Meiryo UI"/>
              </a:rPr>
              <a:t>獲得</a:t>
            </a:r>
            <a:endParaRPr sz="1600">
              <a:latin typeface="Meiryo UI"/>
              <a:cs typeface="Meiryo UI"/>
            </a:endParaRPr>
          </a:p>
          <a:p>
            <a:pPr marL="42545">
              <a:lnSpc>
                <a:spcPct val="100000"/>
              </a:lnSpc>
              <a:spcBef>
                <a:spcPts val="819"/>
              </a:spcBef>
            </a:pPr>
            <a:r>
              <a:rPr dirty="0" sz="1200">
                <a:latin typeface="Meiryo UI"/>
                <a:cs typeface="Meiryo UI"/>
              </a:rPr>
              <a:t>（蒸気機関）</a:t>
            </a:r>
            <a:endParaRPr sz="1200">
              <a:latin typeface="Meiryo UI"/>
              <a:cs typeface="Meiryo U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988820" y="4015740"/>
            <a:ext cx="2780030" cy="1362710"/>
            <a:chOff x="1988820" y="4015740"/>
            <a:chExt cx="2780030" cy="1362710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88820" y="4017264"/>
              <a:ext cx="454151" cy="45262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36064" y="4044696"/>
              <a:ext cx="359663" cy="35813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036063" y="4044696"/>
              <a:ext cx="360045" cy="358140"/>
            </a:xfrm>
            <a:custGeom>
              <a:avLst/>
              <a:gdLst/>
              <a:ahLst/>
              <a:cxnLst/>
              <a:rect l="l" t="t" r="r" b="b"/>
              <a:pathLst>
                <a:path w="360044" h="358139">
                  <a:moveTo>
                    <a:pt x="0" y="358139"/>
                  </a:moveTo>
                  <a:lnTo>
                    <a:pt x="359664" y="0"/>
                  </a:lnTo>
                  <a:lnTo>
                    <a:pt x="359664" y="358139"/>
                  </a:lnTo>
                  <a:lnTo>
                    <a:pt x="0" y="358139"/>
                  </a:lnTo>
                  <a:close/>
                </a:path>
              </a:pathLst>
            </a:custGeom>
            <a:ln w="9144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64891" y="4015740"/>
              <a:ext cx="2203703" cy="136245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12136" y="4043172"/>
              <a:ext cx="2109215" cy="1267967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2612136" y="4043172"/>
              <a:ext cx="2109470" cy="1268095"/>
            </a:xfrm>
            <a:custGeom>
              <a:avLst/>
              <a:gdLst/>
              <a:ahLst/>
              <a:cxnLst/>
              <a:rect l="l" t="t" r="r" b="b"/>
              <a:pathLst>
                <a:path w="2109470" h="1268095">
                  <a:moveTo>
                    <a:pt x="2109216" y="0"/>
                  </a:moveTo>
                  <a:lnTo>
                    <a:pt x="2109216" y="204266"/>
                  </a:lnTo>
                  <a:lnTo>
                    <a:pt x="204393" y="204266"/>
                  </a:lnTo>
                  <a:lnTo>
                    <a:pt x="204393" y="1267968"/>
                  </a:lnTo>
                  <a:lnTo>
                    <a:pt x="0" y="1267968"/>
                  </a:lnTo>
                  <a:lnTo>
                    <a:pt x="0" y="0"/>
                  </a:lnTo>
                  <a:lnTo>
                    <a:pt x="2109216" y="0"/>
                  </a:lnTo>
                  <a:close/>
                </a:path>
              </a:pathLst>
            </a:custGeom>
            <a:ln w="9144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3272593" y="4199028"/>
            <a:ext cx="1002665" cy="673100"/>
          </a:xfrm>
          <a:prstGeom prst="rect">
            <a:avLst/>
          </a:prstGeom>
        </p:spPr>
        <p:txBody>
          <a:bodyPr wrap="square" lIns="0" tIns="13843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90"/>
              </a:spcBef>
            </a:pPr>
            <a:r>
              <a:rPr dirty="0" sz="1600" spc="-5">
                <a:latin typeface="Meiryo UI"/>
                <a:cs typeface="Meiryo UI"/>
              </a:rPr>
              <a:t>動力</a:t>
            </a:r>
            <a:r>
              <a:rPr dirty="0" sz="1600">
                <a:latin typeface="Meiryo UI"/>
                <a:cs typeface="Meiryo UI"/>
              </a:rPr>
              <a:t>の</a:t>
            </a:r>
            <a:r>
              <a:rPr dirty="0" sz="1600" spc="-5">
                <a:latin typeface="Meiryo UI"/>
                <a:cs typeface="Meiryo UI"/>
              </a:rPr>
              <a:t>革新</a:t>
            </a:r>
            <a:endParaRPr sz="1600">
              <a:latin typeface="Meiryo UI"/>
              <a:cs typeface="Meiryo UI"/>
            </a:endParaRPr>
          </a:p>
          <a:p>
            <a:pPr algn="ctr">
              <a:lnSpc>
                <a:spcPct val="100000"/>
              </a:lnSpc>
              <a:spcBef>
                <a:spcPts val="750"/>
              </a:spcBef>
            </a:pPr>
            <a:r>
              <a:rPr dirty="0" sz="1200">
                <a:latin typeface="Meiryo UI"/>
                <a:cs typeface="Meiryo UI"/>
              </a:rPr>
              <a:t>（</a:t>
            </a:r>
            <a:r>
              <a:rPr dirty="0" sz="1200" spc="-5">
                <a:latin typeface="Meiryo UI"/>
                <a:cs typeface="Meiryo UI"/>
              </a:rPr>
              <a:t>モ</a:t>
            </a:r>
            <a:r>
              <a:rPr dirty="0" sz="1200">
                <a:latin typeface="Meiryo UI"/>
                <a:cs typeface="Meiryo UI"/>
              </a:rPr>
              <a:t>ー</a:t>
            </a:r>
            <a:r>
              <a:rPr dirty="0" sz="1200" spc="-5">
                <a:latin typeface="Meiryo UI"/>
                <a:cs typeface="Meiryo UI"/>
              </a:rPr>
              <a:t>タ</a:t>
            </a:r>
            <a:r>
              <a:rPr dirty="0" sz="1200">
                <a:latin typeface="Meiryo UI"/>
                <a:cs typeface="Meiryo UI"/>
              </a:rPr>
              <a:t>ー）</a:t>
            </a:r>
            <a:endParaRPr sz="1200">
              <a:latin typeface="Meiryo UI"/>
              <a:cs typeface="Meiryo U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319015" y="3439667"/>
            <a:ext cx="2780030" cy="1361440"/>
            <a:chOff x="4319015" y="3439667"/>
            <a:chExt cx="2780030" cy="1361440"/>
          </a:xfrm>
        </p:grpSpPr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19015" y="3439667"/>
              <a:ext cx="454151" cy="454151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366259" y="3467100"/>
              <a:ext cx="359663" cy="359663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4366259" y="3467100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0" y="359663"/>
                  </a:moveTo>
                  <a:lnTo>
                    <a:pt x="359664" y="0"/>
                  </a:lnTo>
                  <a:lnTo>
                    <a:pt x="359664" y="359663"/>
                  </a:lnTo>
                  <a:lnTo>
                    <a:pt x="0" y="359663"/>
                  </a:lnTo>
                  <a:close/>
                </a:path>
              </a:pathLst>
            </a:custGeom>
            <a:ln w="9144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96611" y="3439668"/>
              <a:ext cx="2202179" cy="136093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943855" y="3467100"/>
              <a:ext cx="2107691" cy="1266444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4943855" y="3467100"/>
              <a:ext cx="2108200" cy="1266825"/>
            </a:xfrm>
            <a:custGeom>
              <a:avLst/>
              <a:gdLst/>
              <a:ahLst/>
              <a:cxnLst/>
              <a:rect l="l" t="t" r="r" b="b"/>
              <a:pathLst>
                <a:path w="2108200" h="1266825">
                  <a:moveTo>
                    <a:pt x="2107692" y="0"/>
                  </a:moveTo>
                  <a:lnTo>
                    <a:pt x="2107692" y="204025"/>
                  </a:lnTo>
                  <a:lnTo>
                    <a:pt x="204152" y="204025"/>
                  </a:lnTo>
                  <a:lnTo>
                    <a:pt x="204152" y="1266444"/>
                  </a:lnTo>
                  <a:lnTo>
                    <a:pt x="0" y="1266444"/>
                  </a:lnTo>
                  <a:lnTo>
                    <a:pt x="0" y="0"/>
                  </a:lnTo>
                  <a:lnTo>
                    <a:pt x="2107692" y="0"/>
                  </a:lnTo>
                  <a:close/>
                </a:path>
              </a:pathLst>
            </a:custGeom>
            <a:ln w="9144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5523928" y="3622324"/>
            <a:ext cx="1160780" cy="673100"/>
          </a:xfrm>
          <a:prstGeom prst="rect">
            <a:avLst/>
          </a:prstGeom>
        </p:spPr>
        <p:txBody>
          <a:bodyPr wrap="square" lIns="0" tIns="13843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90"/>
              </a:spcBef>
            </a:pPr>
            <a:r>
              <a:rPr dirty="0" sz="1600" spc="-5">
                <a:latin typeface="Meiryo UI"/>
                <a:cs typeface="Meiryo UI"/>
              </a:rPr>
              <a:t>自動化</a:t>
            </a:r>
            <a:endParaRPr sz="1600">
              <a:latin typeface="Meiryo UI"/>
              <a:cs typeface="Meiryo UI"/>
            </a:endParaRPr>
          </a:p>
          <a:p>
            <a:pPr algn="ctr">
              <a:lnSpc>
                <a:spcPct val="100000"/>
              </a:lnSpc>
              <a:spcBef>
                <a:spcPts val="750"/>
              </a:spcBef>
            </a:pPr>
            <a:r>
              <a:rPr dirty="0" sz="1200" spc="-5">
                <a:latin typeface="Meiryo UI"/>
                <a:cs typeface="Meiryo UI"/>
              </a:rPr>
              <a:t>（IC</a:t>
            </a:r>
            <a:r>
              <a:rPr dirty="0" sz="1200">
                <a:latin typeface="Meiryo UI"/>
                <a:cs typeface="Meiryo UI"/>
              </a:rPr>
              <a:t>と</a:t>
            </a:r>
            <a:r>
              <a:rPr dirty="0" sz="1200" spc="-5">
                <a:latin typeface="Meiryo UI"/>
                <a:cs typeface="Meiryo UI"/>
              </a:rPr>
              <a:t>プロ</a:t>
            </a:r>
            <a:r>
              <a:rPr dirty="0" sz="1200">
                <a:latin typeface="Meiryo UI"/>
                <a:cs typeface="Meiryo UI"/>
              </a:rPr>
              <a:t>グ</a:t>
            </a:r>
            <a:r>
              <a:rPr dirty="0" sz="1200" spc="-5">
                <a:latin typeface="Meiryo UI"/>
                <a:cs typeface="Meiryo UI"/>
              </a:rPr>
              <a:t>ラ</a:t>
            </a:r>
            <a:r>
              <a:rPr dirty="0" sz="1200">
                <a:latin typeface="Meiryo UI"/>
                <a:cs typeface="Meiryo UI"/>
              </a:rPr>
              <a:t>ム）</a:t>
            </a:r>
            <a:endParaRPr sz="1200">
              <a:latin typeface="Meiryo UI"/>
              <a:cs typeface="Meiryo U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649211" y="2862072"/>
            <a:ext cx="2781300" cy="1362710"/>
            <a:chOff x="6649211" y="2862072"/>
            <a:chExt cx="2781300" cy="1362710"/>
          </a:xfrm>
        </p:grpSpPr>
        <p:pic>
          <p:nvPicPr>
            <p:cNvPr id="30" name="object 3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49211" y="2863595"/>
              <a:ext cx="454151" cy="454151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696456" y="2891028"/>
              <a:ext cx="359663" cy="359663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6696455" y="2891028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0" y="359663"/>
                  </a:moveTo>
                  <a:lnTo>
                    <a:pt x="359664" y="0"/>
                  </a:lnTo>
                  <a:lnTo>
                    <a:pt x="359664" y="359663"/>
                  </a:lnTo>
                  <a:lnTo>
                    <a:pt x="0" y="359663"/>
                  </a:lnTo>
                  <a:close/>
                </a:path>
              </a:pathLst>
            </a:custGeom>
            <a:ln w="9144">
              <a:solidFill>
                <a:srgbClr val="BE4B4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26807" y="2862072"/>
              <a:ext cx="2203703" cy="1362455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274051" y="2889504"/>
              <a:ext cx="2109215" cy="1267967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7274051" y="2889504"/>
              <a:ext cx="2109470" cy="1268095"/>
            </a:xfrm>
            <a:custGeom>
              <a:avLst/>
              <a:gdLst/>
              <a:ahLst/>
              <a:cxnLst/>
              <a:rect l="l" t="t" r="r" b="b"/>
              <a:pathLst>
                <a:path w="2109470" h="1268095">
                  <a:moveTo>
                    <a:pt x="2109216" y="0"/>
                  </a:moveTo>
                  <a:lnTo>
                    <a:pt x="2109216" y="204266"/>
                  </a:lnTo>
                  <a:lnTo>
                    <a:pt x="204393" y="204266"/>
                  </a:lnTo>
                  <a:lnTo>
                    <a:pt x="204393" y="1267968"/>
                  </a:lnTo>
                  <a:lnTo>
                    <a:pt x="0" y="1267968"/>
                  </a:lnTo>
                  <a:lnTo>
                    <a:pt x="0" y="0"/>
                  </a:lnTo>
                  <a:lnTo>
                    <a:pt x="2109216" y="0"/>
                  </a:lnTo>
                  <a:close/>
                </a:path>
              </a:pathLst>
            </a:custGeom>
            <a:ln w="9144">
              <a:solidFill>
                <a:srgbClr val="BE4B4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484364" y="3037332"/>
              <a:ext cx="1923287" cy="620267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652003" y="3393948"/>
              <a:ext cx="1589531" cy="47243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7627449" y="3086354"/>
            <a:ext cx="1637664" cy="1319530"/>
          </a:xfrm>
          <a:prstGeom prst="rect">
            <a:avLst/>
          </a:prstGeom>
        </p:spPr>
        <p:txBody>
          <a:bodyPr wrap="square" lIns="0" tIns="90805" rIns="0" bIns="0" rtlCol="0" vert="horz">
            <a:spAutoFit/>
          </a:bodyPr>
          <a:lstStyle/>
          <a:p>
            <a:pPr marL="30480">
              <a:lnSpc>
                <a:spcPct val="100000"/>
              </a:lnSpc>
              <a:spcBef>
                <a:spcPts val="715"/>
              </a:spcBef>
            </a:pP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自律化</a:t>
            </a:r>
            <a:r>
              <a:rPr dirty="0" u="sng" sz="16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、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相互協調</a:t>
            </a:r>
            <a:endParaRPr sz="1600">
              <a:latin typeface="Meiryo UI"/>
              <a:cs typeface="Meiryo UI"/>
            </a:endParaRPr>
          </a:p>
          <a:p>
            <a:pPr marL="161925" indent="-149860">
              <a:lnSpc>
                <a:spcPct val="100000"/>
              </a:lnSpc>
              <a:spcBef>
                <a:spcPts val="545"/>
              </a:spcBef>
              <a:buChar char="•"/>
              <a:tabLst>
                <a:tab pos="162560" algn="l"/>
              </a:tabLst>
            </a:pPr>
            <a:r>
              <a:rPr dirty="0" sz="1400" spc="-15">
                <a:latin typeface="Meiryo UI"/>
                <a:cs typeface="Meiryo UI"/>
              </a:rPr>
              <a:t>IoT</a:t>
            </a:r>
            <a:endParaRPr sz="1400">
              <a:latin typeface="Meiryo UI"/>
              <a:cs typeface="Meiryo UI"/>
            </a:endParaRPr>
          </a:p>
          <a:p>
            <a:pPr marL="161925" indent="-149860">
              <a:lnSpc>
                <a:spcPct val="100000"/>
              </a:lnSpc>
              <a:spcBef>
                <a:spcPts val="120"/>
              </a:spcBef>
              <a:buChar char="•"/>
              <a:tabLst>
                <a:tab pos="162560" algn="l"/>
              </a:tabLst>
            </a:pPr>
            <a:r>
              <a:rPr dirty="0" sz="1400">
                <a:latin typeface="Meiryo UI"/>
                <a:cs typeface="Meiryo UI"/>
              </a:rPr>
              <a:t>人工知能</a:t>
            </a:r>
            <a:endParaRPr sz="1400">
              <a:latin typeface="Meiryo UI"/>
              <a:cs typeface="Meiryo UI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>
                <a:latin typeface="Meiryo UI"/>
                <a:cs typeface="Meiryo UI"/>
              </a:rPr>
              <a:t>（</a:t>
            </a:r>
            <a:r>
              <a:rPr dirty="0" sz="1400" spc="5">
                <a:latin typeface="Meiryo UI"/>
                <a:cs typeface="Meiryo UI"/>
              </a:rPr>
              <a:t>デ</a:t>
            </a:r>
            <a:r>
              <a:rPr dirty="0" sz="1400" spc="-5">
                <a:latin typeface="Meiryo UI"/>
                <a:cs typeface="Meiryo UI"/>
              </a:rPr>
              <a:t>ィ</a:t>
            </a:r>
            <a:r>
              <a:rPr dirty="0" sz="1400" spc="5">
                <a:latin typeface="Meiryo UI"/>
                <a:cs typeface="Meiryo UI"/>
              </a:rPr>
              <a:t>ー</a:t>
            </a:r>
            <a:r>
              <a:rPr dirty="0" sz="1400" spc="-5">
                <a:latin typeface="Meiryo UI"/>
                <a:cs typeface="Meiryo UI"/>
              </a:rPr>
              <a:t>プ</a:t>
            </a:r>
            <a:r>
              <a:rPr dirty="0" sz="1400">
                <a:latin typeface="Meiryo UI"/>
                <a:cs typeface="Meiryo UI"/>
              </a:rPr>
              <a:t>ラ</a:t>
            </a:r>
            <a:r>
              <a:rPr dirty="0" sz="1400" spc="5">
                <a:latin typeface="Meiryo UI"/>
                <a:cs typeface="Meiryo UI"/>
              </a:rPr>
              <a:t>ー</a:t>
            </a:r>
            <a:r>
              <a:rPr dirty="0" sz="1400" spc="-5">
                <a:latin typeface="Meiryo UI"/>
                <a:cs typeface="Meiryo UI"/>
              </a:rPr>
              <a:t>ニング</a:t>
            </a:r>
            <a:r>
              <a:rPr dirty="0" sz="1400">
                <a:latin typeface="Meiryo UI"/>
                <a:cs typeface="Meiryo UI"/>
              </a:rPr>
              <a:t>）</a:t>
            </a:r>
            <a:endParaRPr sz="1400">
              <a:latin typeface="Meiryo UI"/>
              <a:cs typeface="Meiryo UI"/>
            </a:endParaRPr>
          </a:p>
          <a:p>
            <a:pPr marL="161925" indent="-149860">
              <a:lnSpc>
                <a:spcPct val="100000"/>
              </a:lnSpc>
              <a:spcBef>
                <a:spcPts val="130"/>
              </a:spcBef>
              <a:buChar char="•"/>
              <a:tabLst>
                <a:tab pos="162560" algn="l"/>
              </a:tabLst>
            </a:pPr>
            <a:r>
              <a:rPr dirty="0" sz="1400">
                <a:latin typeface="Meiryo UI"/>
                <a:cs typeface="Meiryo UI"/>
              </a:rPr>
              <a:t>ビッ</a:t>
            </a:r>
            <a:r>
              <a:rPr dirty="0" sz="1400" spc="-5">
                <a:latin typeface="Meiryo UI"/>
                <a:cs typeface="Meiryo UI"/>
              </a:rPr>
              <a:t>グ</a:t>
            </a:r>
            <a:r>
              <a:rPr dirty="0" sz="1400" spc="5">
                <a:latin typeface="Meiryo UI"/>
                <a:cs typeface="Meiryo UI"/>
              </a:rPr>
              <a:t>デー</a:t>
            </a:r>
            <a:r>
              <a:rPr dirty="0" sz="1400">
                <a:latin typeface="Meiryo UI"/>
                <a:cs typeface="Meiryo UI"/>
              </a:rPr>
              <a:t>タ、</a:t>
            </a:r>
            <a:r>
              <a:rPr dirty="0" sz="1400" spc="-110">
                <a:latin typeface="Meiryo UI"/>
                <a:cs typeface="Meiryo UI"/>
              </a:rPr>
              <a:t> </a:t>
            </a:r>
            <a:r>
              <a:rPr dirty="0" sz="1400">
                <a:latin typeface="Meiryo UI"/>
                <a:cs typeface="Meiryo UI"/>
              </a:rPr>
              <a:t>クラウド</a:t>
            </a:r>
            <a:endParaRPr sz="1400">
              <a:latin typeface="Meiryo UI"/>
              <a:cs typeface="Meiryo U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368808" y="1917191"/>
            <a:ext cx="9337675" cy="4488180"/>
            <a:chOff x="368808" y="1917191"/>
            <a:chExt cx="9337675" cy="4488180"/>
          </a:xfrm>
        </p:grpSpPr>
        <p:pic>
          <p:nvPicPr>
            <p:cNvPr id="40" name="object 4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17804" y="3788664"/>
              <a:ext cx="1362455" cy="1181087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68808" y="5993891"/>
              <a:ext cx="2151875" cy="333755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61416" y="6246558"/>
              <a:ext cx="1563623" cy="158813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16052" y="6021323"/>
              <a:ext cx="2057400" cy="239267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416052" y="6061202"/>
              <a:ext cx="2057400" cy="40005"/>
            </a:xfrm>
            <a:custGeom>
              <a:avLst/>
              <a:gdLst/>
              <a:ahLst/>
              <a:cxnLst/>
              <a:rect l="l" t="t" r="r" b="b"/>
              <a:pathLst>
                <a:path w="2057400" h="40004">
                  <a:moveTo>
                    <a:pt x="2057400" y="0"/>
                  </a:moveTo>
                  <a:lnTo>
                    <a:pt x="2009709" y="12035"/>
                  </a:lnTo>
                  <a:lnTo>
                    <a:pt x="1952841" y="17536"/>
                  </a:lnTo>
                  <a:lnTo>
                    <a:pt x="1876397" y="22597"/>
                  </a:lnTo>
                  <a:lnTo>
                    <a:pt x="1831405" y="24940"/>
                  </a:lnTo>
                  <a:lnTo>
                    <a:pt x="1782206" y="27147"/>
                  </a:lnTo>
                  <a:lnTo>
                    <a:pt x="1729028" y="29209"/>
                  </a:lnTo>
                  <a:lnTo>
                    <a:pt x="1672099" y="31116"/>
                  </a:lnTo>
                  <a:lnTo>
                    <a:pt x="1611648" y="32860"/>
                  </a:lnTo>
                  <a:lnTo>
                    <a:pt x="1547904" y="34432"/>
                  </a:lnTo>
                  <a:lnTo>
                    <a:pt x="1481095" y="35824"/>
                  </a:lnTo>
                  <a:lnTo>
                    <a:pt x="1411451" y="37026"/>
                  </a:lnTo>
                  <a:lnTo>
                    <a:pt x="1339200" y="38029"/>
                  </a:lnTo>
                  <a:lnTo>
                    <a:pt x="1264571" y="38824"/>
                  </a:lnTo>
                  <a:lnTo>
                    <a:pt x="1187792" y="39403"/>
                  </a:lnTo>
                  <a:lnTo>
                    <a:pt x="1109092" y="39758"/>
                  </a:lnTo>
                  <a:lnTo>
                    <a:pt x="1028700" y="39878"/>
                  </a:lnTo>
                  <a:lnTo>
                    <a:pt x="948307" y="39758"/>
                  </a:lnTo>
                  <a:lnTo>
                    <a:pt x="869607" y="39403"/>
                  </a:lnTo>
                  <a:lnTo>
                    <a:pt x="792828" y="38824"/>
                  </a:lnTo>
                  <a:lnTo>
                    <a:pt x="718199" y="38029"/>
                  </a:lnTo>
                  <a:lnTo>
                    <a:pt x="645948" y="37026"/>
                  </a:lnTo>
                  <a:lnTo>
                    <a:pt x="576304" y="35824"/>
                  </a:lnTo>
                  <a:lnTo>
                    <a:pt x="509495" y="34432"/>
                  </a:lnTo>
                  <a:lnTo>
                    <a:pt x="445751" y="32860"/>
                  </a:lnTo>
                  <a:lnTo>
                    <a:pt x="385300" y="31116"/>
                  </a:lnTo>
                  <a:lnTo>
                    <a:pt x="328371" y="29209"/>
                  </a:lnTo>
                  <a:lnTo>
                    <a:pt x="275193" y="27147"/>
                  </a:lnTo>
                  <a:lnTo>
                    <a:pt x="225994" y="24940"/>
                  </a:lnTo>
                  <a:lnTo>
                    <a:pt x="181002" y="22597"/>
                  </a:lnTo>
                  <a:lnTo>
                    <a:pt x="140447" y="20126"/>
                  </a:lnTo>
                  <a:lnTo>
                    <a:pt x="73562" y="14836"/>
                  </a:lnTo>
                  <a:lnTo>
                    <a:pt x="27168" y="9142"/>
                  </a:lnTo>
                  <a:lnTo>
                    <a:pt x="3094" y="3116"/>
                  </a:lnTo>
                  <a:lnTo>
                    <a:pt x="0" y="0"/>
                  </a:lnTo>
                </a:path>
              </a:pathLst>
            </a:custGeom>
            <a:ln w="9144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5" name="object 4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048000" y="3392424"/>
              <a:ext cx="1362455" cy="1181099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245608" y="2897124"/>
              <a:ext cx="1618487" cy="669035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185660" y="1917191"/>
              <a:ext cx="1371600" cy="1181100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343901" y="1917191"/>
              <a:ext cx="1362455" cy="1171955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752343" y="6021323"/>
              <a:ext cx="2057400" cy="239395"/>
            </a:xfrm>
            <a:custGeom>
              <a:avLst/>
              <a:gdLst/>
              <a:ahLst/>
              <a:cxnLst/>
              <a:rect l="l" t="t" r="r" b="b"/>
              <a:pathLst>
                <a:path w="2057400" h="239395">
                  <a:moveTo>
                    <a:pt x="1028700" y="0"/>
                  </a:moveTo>
                  <a:lnTo>
                    <a:pt x="869607" y="474"/>
                  </a:lnTo>
                  <a:lnTo>
                    <a:pt x="718199" y="1848"/>
                  </a:lnTo>
                  <a:lnTo>
                    <a:pt x="576304" y="4053"/>
                  </a:lnTo>
                  <a:lnTo>
                    <a:pt x="445751" y="7017"/>
                  </a:lnTo>
                  <a:lnTo>
                    <a:pt x="385300" y="8761"/>
                  </a:lnTo>
                  <a:lnTo>
                    <a:pt x="328371" y="10668"/>
                  </a:lnTo>
                  <a:lnTo>
                    <a:pt x="275193" y="12730"/>
                  </a:lnTo>
                  <a:lnTo>
                    <a:pt x="225994" y="14937"/>
                  </a:lnTo>
                  <a:lnTo>
                    <a:pt x="181002" y="17280"/>
                  </a:lnTo>
                  <a:lnTo>
                    <a:pt x="140447" y="19751"/>
                  </a:lnTo>
                  <a:lnTo>
                    <a:pt x="73562" y="25041"/>
                  </a:lnTo>
                  <a:lnTo>
                    <a:pt x="27168" y="30735"/>
                  </a:lnTo>
                  <a:lnTo>
                    <a:pt x="0" y="39877"/>
                  </a:lnTo>
                  <a:lnTo>
                    <a:pt x="0" y="199389"/>
                  </a:lnTo>
                  <a:lnTo>
                    <a:pt x="47690" y="211425"/>
                  </a:lnTo>
                  <a:lnTo>
                    <a:pt x="104558" y="216926"/>
                  </a:lnTo>
                  <a:lnTo>
                    <a:pt x="181002" y="221987"/>
                  </a:lnTo>
                  <a:lnTo>
                    <a:pt x="225994" y="224330"/>
                  </a:lnTo>
                  <a:lnTo>
                    <a:pt x="275193" y="226537"/>
                  </a:lnTo>
                  <a:lnTo>
                    <a:pt x="328371" y="228599"/>
                  </a:lnTo>
                  <a:lnTo>
                    <a:pt x="385300" y="230506"/>
                  </a:lnTo>
                  <a:lnTo>
                    <a:pt x="445751" y="232250"/>
                  </a:lnTo>
                  <a:lnTo>
                    <a:pt x="576304" y="235214"/>
                  </a:lnTo>
                  <a:lnTo>
                    <a:pt x="718199" y="237419"/>
                  </a:lnTo>
                  <a:lnTo>
                    <a:pt x="869607" y="238793"/>
                  </a:lnTo>
                  <a:lnTo>
                    <a:pt x="1028700" y="239267"/>
                  </a:lnTo>
                  <a:lnTo>
                    <a:pt x="1187792" y="238793"/>
                  </a:lnTo>
                  <a:lnTo>
                    <a:pt x="1339200" y="237419"/>
                  </a:lnTo>
                  <a:lnTo>
                    <a:pt x="1481095" y="235214"/>
                  </a:lnTo>
                  <a:lnTo>
                    <a:pt x="1611648" y="232250"/>
                  </a:lnTo>
                  <a:lnTo>
                    <a:pt x="1672099" y="230506"/>
                  </a:lnTo>
                  <a:lnTo>
                    <a:pt x="1729028" y="228599"/>
                  </a:lnTo>
                  <a:lnTo>
                    <a:pt x="1782206" y="226537"/>
                  </a:lnTo>
                  <a:lnTo>
                    <a:pt x="1831405" y="224330"/>
                  </a:lnTo>
                  <a:lnTo>
                    <a:pt x="1876397" y="221987"/>
                  </a:lnTo>
                  <a:lnTo>
                    <a:pt x="1916952" y="219516"/>
                  </a:lnTo>
                  <a:lnTo>
                    <a:pt x="1983837" y="214226"/>
                  </a:lnTo>
                  <a:lnTo>
                    <a:pt x="2030231" y="208532"/>
                  </a:lnTo>
                  <a:lnTo>
                    <a:pt x="2057400" y="199389"/>
                  </a:lnTo>
                  <a:lnTo>
                    <a:pt x="2057400" y="39877"/>
                  </a:lnTo>
                  <a:lnTo>
                    <a:pt x="2009709" y="27842"/>
                  </a:lnTo>
                  <a:lnTo>
                    <a:pt x="1952841" y="22341"/>
                  </a:lnTo>
                  <a:lnTo>
                    <a:pt x="1876397" y="17280"/>
                  </a:lnTo>
                  <a:lnTo>
                    <a:pt x="1831405" y="14937"/>
                  </a:lnTo>
                  <a:lnTo>
                    <a:pt x="1782206" y="12730"/>
                  </a:lnTo>
                  <a:lnTo>
                    <a:pt x="1729028" y="10668"/>
                  </a:lnTo>
                  <a:lnTo>
                    <a:pt x="1672099" y="8761"/>
                  </a:lnTo>
                  <a:lnTo>
                    <a:pt x="1611648" y="7017"/>
                  </a:lnTo>
                  <a:lnTo>
                    <a:pt x="1481095" y="4053"/>
                  </a:lnTo>
                  <a:lnTo>
                    <a:pt x="1339200" y="1848"/>
                  </a:lnTo>
                  <a:lnTo>
                    <a:pt x="1187792" y="474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DEDED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/>
          <p:cNvSpPr txBox="1"/>
          <p:nvPr/>
        </p:nvSpPr>
        <p:spPr>
          <a:xfrm>
            <a:off x="415579" y="6056359"/>
            <a:ext cx="19304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5590" algn="l"/>
                <a:tab pos="1917064" algn="l"/>
              </a:tabLst>
            </a:pPr>
            <a:r>
              <a:rPr dirty="0" u="heavy" sz="1200">
                <a:uFill>
                  <a:solidFill>
                    <a:srgbClr val="4A7EBB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sz="1200">
                <a:latin typeface="Times New Roman"/>
                <a:cs typeface="Times New Roman"/>
              </a:rPr>
              <a:t>  </a:t>
            </a:r>
            <a:r>
              <a:rPr dirty="0" sz="1200" spc="-75">
                <a:latin typeface="Times New Roman"/>
                <a:cs typeface="Times New Roman"/>
              </a:rPr>
              <a:t> </a:t>
            </a:r>
            <a:r>
              <a:rPr dirty="0" sz="1200">
                <a:latin typeface="Meiryo UI"/>
                <a:cs typeface="Meiryo UI"/>
              </a:rPr>
              <a:t>大量生</a:t>
            </a:r>
            <a:r>
              <a:rPr dirty="0" u="sng" sz="1200" spc="-10">
                <a:uFill>
                  <a:solidFill>
                    <a:srgbClr val="4A7EBB"/>
                  </a:solidFill>
                </a:uFill>
                <a:latin typeface="Meiryo UI"/>
                <a:cs typeface="Meiryo UI"/>
              </a:rPr>
              <a:t>産</a:t>
            </a:r>
            <a:r>
              <a:rPr dirty="0" u="sng" sz="1200" spc="-5">
                <a:uFill>
                  <a:solidFill>
                    <a:srgbClr val="4A7EBB"/>
                  </a:solidFill>
                </a:uFill>
                <a:latin typeface="Meiryo UI"/>
                <a:cs typeface="Meiryo UI"/>
              </a:rPr>
              <a:t>・</a:t>
            </a:r>
            <a:r>
              <a:rPr dirty="0" u="sng" sz="1200" spc="-10">
                <a:uFill>
                  <a:solidFill>
                    <a:srgbClr val="4A7EBB"/>
                  </a:solidFill>
                </a:uFill>
                <a:latin typeface="Meiryo UI"/>
                <a:cs typeface="Meiryo UI"/>
              </a:rPr>
              <a:t>高速輸</a:t>
            </a:r>
            <a:r>
              <a:rPr dirty="0" u="sng" sz="1200">
                <a:uFill>
                  <a:solidFill>
                    <a:srgbClr val="4A7EBB"/>
                  </a:solidFill>
                </a:uFill>
                <a:latin typeface="Meiryo UI"/>
                <a:cs typeface="Meiryo UI"/>
              </a:rPr>
              <a:t>送	</a:t>
            </a:r>
            <a:endParaRPr sz="1200">
              <a:latin typeface="Meiryo UI"/>
              <a:cs typeface="Meiryo UI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2705100" y="5826252"/>
            <a:ext cx="2152015" cy="439420"/>
            <a:chOff x="2705100" y="5826252"/>
            <a:chExt cx="2152015" cy="439420"/>
          </a:xfrm>
        </p:grpSpPr>
        <p:sp>
          <p:nvSpPr>
            <p:cNvPr id="52" name="object 52"/>
            <p:cNvSpPr/>
            <p:nvPr/>
          </p:nvSpPr>
          <p:spPr>
            <a:xfrm>
              <a:off x="2752344" y="6061202"/>
              <a:ext cx="2057400" cy="40005"/>
            </a:xfrm>
            <a:custGeom>
              <a:avLst/>
              <a:gdLst/>
              <a:ahLst/>
              <a:cxnLst/>
              <a:rect l="l" t="t" r="r" b="b"/>
              <a:pathLst>
                <a:path w="2057400" h="40004">
                  <a:moveTo>
                    <a:pt x="2057400" y="0"/>
                  </a:moveTo>
                  <a:lnTo>
                    <a:pt x="2009709" y="12035"/>
                  </a:lnTo>
                  <a:lnTo>
                    <a:pt x="1952841" y="17536"/>
                  </a:lnTo>
                  <a:lnTo>
                    <a:pt x="1876397" y="22597"/>
                  </a:lnTo>
                  <a:lnTo>
                    <a:pt x="1831405" y="24940"/>
                  </a:lnTo>
                  <a:lnTo>
                    <a:pt x="1782206" y="27147"/>
                  </a:lnTo>
                  <a:lnTo>
                    <a:pt x="1729028" y="29209"/>
                  </a:lnTo>
                  <a:lnTo>
                    <a:pt x="1672099" y="31116"/>
                  </a:lnTo>
                  <a:lnTo>
                    <a:pt x="1611648" y="32860"/>
                  </a:lnTo>
                  <a:lnTo>
                    <a:pt x="1547904" y="34432"/>
                  </a:lnTo>
                  <a:lnTo>
                    <a:pt x="1481095" y="35824"/>
                  </a:lnTo>
                  <a:lnTo>
                    <a:pt x="1411451" y="37026"/>
                  </a:lnTo>
                  <a:lnTo>
                    <a:pt x="1339200" y="38029"/>
                  </a:lnTo>
                  <a:lnTo>
                    <a:pt x="1264571" y="38824"/>
                  </a:lnTo>
                  <a:lnTo>
                    <a:pt x="1187792" y="39403"/>
                  </a:lnTo>
                  <a:lnTo>
                    <a:pt x="1109092" y="39758"/>
                  </a:lnTo>
                  <a:lnTo>
                    <a:pt x="1028700" y="39878"/>
                  </a:lnTo>
                  <a:lnTo>
                    <a:pt x="948307" y="39758"/>
                  </a:lnTo>
                  <a:lnTo>
                    <a:pt x="869607" y="39403"/>
                  </a:lnTo>
                  <a:lnTo>
                    <a:pt x="792828" y="38824"/>
                  </a:lnTo>
                  <a:lnTo>
                    <a:pt x="718199" y="38029"/>
                  </a:lnTo>
                  <a:lnTo>
                    <a:pt x="645948" y="37026"/>
                  </a:lnTo>
                  <a:lnTo>
                    <a:pt x="576304" y="35824"/>
                  </a:lnTo>
                  <a:lnTo>
                    <a:pt x="509495" y="34432"/>
                  </a:lnTo>
                  <a:lnTo>
                    <a:pt x="445751" y="32860"/>
                  </a:lnTo>
                  <a:lnTo>
                    <a:pt x="385300" y="31116"/>
                  </a:lnTo>
                  <a:lnTo>
                    <a:pt x="328371" y="29209"/>
                  </a:lnTo>
                  <a:lnTo>
                    <a:pt x="275193" y="27147"/>
                  </a:lnTo>
                  <a:lnTo>
                    <a:pt x="225994" y="24940"/>
                  </a:lnTo>
                  <a:lnTo>
                    <a:pt x="181002" y="22597"/>
                  </a:lnTo>
                  <a:lnTo>
                    <a:pt x="140447" y="20126"/>
                  </a:lnTo>
                  <a:lnTo>
                    <a:pt x="73562" y="14836"/>
                  </a:lnTo>
                  <a:lnTo>
                    <a:pt x="27168" y="9142"/>
                  </a:lnTo>
                  <a:lnTo>
                    <a:pt x="3094" y="3116"/>
                  </a:lnTo>
                  <a:lnTo>
                    <a:pt x="0" y="0"/>
                  </a:lnTo>
                </a:path>
              </a:pathLst>
            </a:custGeom>
            <a:ln w="9144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2752344" y="6021324"/>
              <a:ext cx="2057400" cy="239395"/>
            </a:xfrm>
            <a:custGeom>
              <a:avLst/>
              <a:gdLst/>
              <a:ahLst/>
              <a:cxnLst/>
              <a:rect l="l" t="t" r="r" b="b"/>
              <a:pathLst>
                <a:path w="2057400" h="239395">
                  <a:moveTo>
                    <a:pt x="0" y="39877"/>
                  </a:moveTo>
                  <a:lnTo>
                    <a:pt x="47690" y="27842"/>
                  </a:lnTo>
                  <a:lnTo>
                    <a:pt x="104558" y="22341"/>
                  </a:lnTo>
                  <a:lnTo>
                    <a:pt x="181002" y="17280"/>
                  </a:lnTo>
                  <a:lnTo>
                    <a:pt x="225994" y="14937"/>
                  </a:lnTo>
                  <a:lnTo>
                    <a:pt x="275193" y="12730"/>
                  </a:lnTo>
                  <a:lnTo>
                    <a:pt x="328371" y="10668"/>
                  </a:lnTo>
                  <a:lnTo>
                    <a:pt x="385300" y="8761"/>
                  </a:lnTo>
                  <a:lnTo>
                    <a:pt x="445751" y="7017"/>
                  </a:lnTo>
                  <a:lnTo>
                    <a:pt x="509495" y="5445"/>
                  </a:lnTo>
                  <a:lnTo>
                    <a:pt x="576304" y="4053"/>
                  </a:lnTo>
                  <a:lnTo>
                    <a:pt x="645948" y="2851"/>
                  </a:lnTo>
                  <a:lnTo>
                    <a:pt x="718199" y="1848"/>
                  </a:lnTo>
                  <a:lnTo>
                    <a:pt x="792828" y="1053"/>
                  </a:lnTo>
                  <a:lnTo>
                    <a:pt x="869607" y="474"/>
                  </a:lnTo>
                  <a:lnTo>
                    <a:pt x="948307" y="119"/>
                  </a:lnTo>
                  <a:lnTo>
                    <a:pt x="1028700" y="0"/>
                  </a:lnTo>
                  <a:lnTo>
                    <a:pt x="1109092" y="119"/>
                  </a:lnTo>
                  <a:lnTo>
                    <a:pt x="1187792" y="474"/>
                  </a:lnTo>
                  <a:lnTo>
                    <a:pt x="1264571" y="1053"/>
                  </a:lnTo>
                  <a:lnTo>
                    <a:pt x="1339200" y="1848"/>
                  </a:lnTo>
                  <a:lnTo>
                    <a:pt x="1411451" y="2851"/>
                  </a:lnTo>
                  <a:lnTo>
                    <a:pt x="1481095" y="4053"/>
                  </a:lnTo>
                  <a:lnTo>
                    <a:pt x="1547904" y="5445"/>
                  </a:lnTo>
                  <a:lnTo>
                    <a:pt x="1611648" y="7017"/>
                  </a:lnTo>
                  <a:lnTo>
                    <a:pt x="1672099" y="8761"/>
                  </a:lnTo>
                  <a:lnTo>
                    <a:pt x="1729028" y="10668"/>
                  </a:lnTo>
                  <a:lnTo>
                    <a:pt x="1782206" y="12730"/>
                  </a:lnTo>
                  <a:lnTo>
                    <a:pt x="1831405" y="14937"/>
                  </a:lnTo>
                  <a:lnTo>
                    <a:pt x="1876397" y="17280"/>
                  </a:lnTo>
                  <a:lnTo>
                    <a:pt x="1916952" y="19751"/>
                  </a:lnTo>
                  <a:lnTo>
                    <a:pt x="1983837" y="25041"/>
                  </a:lnTo>
                  <a:lnTo>
                    <a:pt x="2030231" y="30735"/>
                  </a:lnTo>
                  <a:lnTo>
                    <a:pt x="2057400" y="39877"/>
                  </a:lnTo>
                  <a:lnTo>
                    <a:pt x="2057400" y="199389"/>
                  </a:lnTo>
                  <a:lnTo>
                    <a:pt x="2009709" y="211425"/>
                  </a:lnTo>
                  <a:lnTo>
                    <a:pt x="1952841" y="216926"/>
                  </a:lnTo>
                  <a:lnTo>
                    <a:pt x="1876397" y="221987"/>
                  </a:lnTo>
                  <a:lnTo>
                    <a:pt x="1831405" y="224330"/>
                  </a:lnTo>
                  <a:lnTo>
                    <a:pt x="1782206" y="226537"/>
                  </a:lnTo>
                  <a:lnTo>
                    <a:pt x="1729028" y="228599"/>
                  </a:lnTo>
                  <a:lnTo>
                    <a:pt x="1672099" y="230506"/>
                  </a:lnTo>
                  <a:lnTo>
                    <a:pt x="1611648" y="232250"/>
                  </a:lnTo>
                  <a:lnTo>
                    <a:pt x="1547904" y="233822"/>
                  </a:lnTo>
                  <a:lnTo>
                    <a:pt x="1481095" y="235214"/>
                  </a:lnTo>
                  <a:lnTo>
                    <a:pt x="1411451" y="236416"/>
                  </a:lnTo>
                  <a:lnTo>
                    <a:pt x="1339200" y="237419"/>
                  </a:lnTo>
                  <a:lnTo>
                    <a:pt x="1264571" y="238214"/>
                  </a:lnTo>
                  <a:lnTo>
                    <a:pt x="1187792" y="238793"/>
                  </a:lnTo>
                  <a:lnTo>
                    <a:pt x="1109092" y="239148"/>
                  </a:lnTo>
                  <a:lnTo>
                    <a:pt x="1028700" y="239267"/>
                  </a:lnTo>
                  <a:lnTo>
                    <a:pt x="948307" y="239148"/>
                  </a:lnTo>
                  <a:lnTo>
                    <a:pt x="869607" y="238793"/>
                  </a:lnTo>
                  <a:lnTo>
                    <a:pt x="792828" y="238214"/>
                  </a:lnTo>
                  <a:lnTo>
                    <a:pt x="718199" y="237419"/>
                  </a:lnTo>
                  <a:lnTo>
                    <a:pt x="645948" y="236416"/>
                  </a:lnTo>
                  <a:lnTo>
                    <a:pt x="576304" y="235214"/>
                  </a:lnTo>
                  <a:lnTo>
                    <a:pt x="509495" y="233822"/>
                  </a:lnTo>
                  <a:lnTo>
                    <a:pt x="445751" y="232250"/>
                  </a:lnTo>
                  <a:lnTo>
                    <a:pt x="385300" y="230506"/>
                  </a:lnTo>
                  <a:lnTo>
                    <a:pt x="328371" y="228599"/>
                  </a:lnTo>
                  <a:lnTo>
                    <a:pt x="275193" y="226537"/>
                  </a:lnTo>
                  <a:lnTo>
                    <a:pt x="225994" y="224330"/>
                  </a:lnTo>
                  <a:lnTo>
                    <a:pt x="181002" y="221987"/>
                  </a:lnTo>
                  <a:lnTo>
                    <a:pt x="140447" y="219516"/>
                  </a:lnTo>
                  <a:lnTo>
                    <a:pt x="73562" y="214226"/>
                  </a:lnTo>
                  <a:lnTo>
                    <a:pt x="27168" y="208532"/>
                  </a:lnTo>
                  <a:lnTo>
                    <a:pt x="0" y="199389"/>
                  </a:lnTo>
                  <a:lnTo>
                    <a:pt x="0" y="39877"/>
                  </a:lnTo>
                  <a:close/>
                </a:path>
              </a:pathLst>
            </a:custGeom>
            <a:ln w="9144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4" name="object 54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705100" y="5826252"/>
              <a:ext cx="2151875" cy="333755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275076" y="6087808"/>
              <a:ext cx="1008887" cy="151447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752344" y="5853684"/>
              <a:ext cx="2057399" cy="239267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2752344" y="5893562"/>
              <a:ext cx="2057400" cy="40005"/>
            </a:xfrm>
            <a:custGeom>
              <a:avLst/>
              <a:gdLst/>
              <a:ahLst/>
              <a:cxnLst/>
              <a:rect l="l" t="t" r="r" b="b"/>
              <a:pathLst>
                <a:path w="2057400" h="40004">
                  <a:moveTo>
                    <a:pt x="2057400" y="0"/>
                  </a:moveTo>
                  <a:lnTo>
                    <a:pt x="2009709" y="12035"/>
                  </a:lnTo>
                  <a:lnTo>
                    <a:pt x="1952841" y="17536"/>
                  </a:lnTo>
                  <a:lnTo>
                    <a:pt x="1876397" y="22597"/>
                  </a:lnTo>
                  <a:lnTo>
                    <a:pt x="1831405" y="24940"/>
                  </a:lnTo>
                  <a:lnTo>
                    <a:pt x="1782206" y="27147"/>
                  </a:lnTo>
                  <a:lnTo>
                    <a:pt x="1729028" y="29209"/>
                  </a:lnTo>
                  <a:lnTo>
                    <a:pt x="1672099" y="31116"/>
                  </a:lnTo>
                  <a:lnTo>
                    <a:pt x="1611648" y="32860"/>
                  </a:lnTo>
                  <a:lnTo>
                    <a:pt x="1547904" y="34432"/>
                  </a:lnTo>
                  <a:lnTo>
                    <a:pt x="1481095" y="35824"/>
                  </a:lnTo>
                  <a:lnTo>
                    <a:pt x="1411451" y="37026"/>
                  </a:lnTo>
                  <a:lnTo>
                    <a:pt x="1339200" y="38029"/>
                  </a:lnTo>
                  <a:lnTo>
                    <a:pt x="1264571" y="38824"/>
                  </a:lnTo>
                  <a:lnTo>
                    <a:pt x="1187792" y="39403"/>
                  </a:lnTo>
                  <a:lnTo>
                    <a:pt x="1109092" y="39758"/>
                  </a:lnTo>
                  <a:lnTo>
                    <a:pt x="1028700" y="39878"/>
                  </a:lnTo>
                  <a:lnTo>
                    <a:pt x="948307" y="39758"/>
                  </a:lnTo>
                  <a:lnTo>
                    <a:pt x="869607" y="39403"/>
                  </a:lnTo>
                  <a:lnTo>
                    <a:pt x="792828" y="38824"/>
                  </a:lnTo>
                  <a:lnTo>
                    <a:pt x="718199" y="38029"/>
                  </a:lnTo>
                  <a:lnTo>
                    <a:pt x="645948" y="37026"/>
                  </a:lnTo>
                  <a:lnTo>
                    <a:pt x="576304" y="35824"/>
                  </a:lnTo>
                  <a:lnTo>
                    <a:pt x="509495" y="34432"/>
                  </a:lnTo>
                  <a:lnTo>
                    <a:pt x="445751" y="32860"/>
                  </a:lnTo>
                  <a:lnTo>
                    <a:pt x="385300" y="31116"/>
                  </a:lnTo>
                  <a:lnTo>
                    <a:pt x="328371" y="29209"/>
                  </a:lnTo>
                  <a:lnTo>
                    <a:pt x="275193" y="27147"/>
                  </a:lnTo>
                  <a:lnTo>
                    <a:pt x="225994" y="24940"/>
                  </a:lnTo>
                  <a:lnTo>
                    <a:pt x="181002" y="22597"/>
                  </a:lnTo>
                  <a:lnTo>
                    <a:pt x="140447" y="20126"/>
                  </a:lnTo>
                  <a:lnTo>
                    <a:pt x="73562" y="14836"/>
                  </a:lnTo>
                  <a:lnTo>
                    <a:pt x="27168" y="9142"/>
                  </a:lnTo>
                  <a:lnTo>
                    <a:pt x="3094" y="3116"/>
                  </a:lnTo>
                  <a:lnTo>
                    <a:pt x="0" y="0"/>
                  </a:lnTo>
                </a:path>
              </a:pathLst>
            </a:custGeom>
            <a:ln w="9144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2752344" y="5853684"/>
              <a:ext cx="2057400" cy="239395"/>
            </a:xfrm>
            <a:custGeom>
              <a:avLst/>
              <a:gdLst/>
              <a:ahLst/>
              <a:cxnLst/>
              <a:rect l="l" t="t" r="r" b="b"/>
              <a:pathLst>
                <a:path w="2057400" h="239395">
                  <a:moveTo>
                    <a:pt x="0" y="39877"/>
                  </a:moveTo>
                  <a:lnTo>
                    <a:pt x="47690" y="27842"/>
                  </a:lnTo>
                  <a:lnTo>
                    <a:pt x="104558" y="22341"/>
                  </a:lnTo>
                  <a:lnTo>
                    <a:pt x="181002" y="17280"/>
                  </a:lnTo>
                  <a:lnTo>
                    <a:pt x="225994" y="14937"/>
                  </a:lnTo>
                  <a:lnTo>
                    <a:pt x="275193" y="12730"/>
                  </a:lnTo>
                  <a:lnTo>
                    <a:pt x="328371" y="10668"/>
                  </a:lnTo>
                  <a:lnTo>
                    <a:pt x="385300" y="8761"/>
                  </a:lnTo>
                  <a:lnTo>
                    <a:pt x="445751" y="7017"/>
                  </a:lnTo>
                  <a:lnTo>
                    <a:pt x="509495" y="5445"/>
                  </a:lnTo>
                  <a:lnTo>
                    <a:pt x="576304" y="4053"/>
                  </a:lnTo>
                  <a:lnTo>
                    <a:pt x="645948" y="2851"/>
                  </a:lnTo>
                  <a:lnTo>
                    <a:pt x="718199" y="1848"/>
                  </a:lnTo>
                  <a:lnTo>
                    <a:pt x="792828" y="1053"/>
                  </a:lnTo>
                  <a:lnTo>
                    <a:pt x="869607" y="474"/>
                  </a:lnTo>
                  <a:lnTo>
                    <a:pt x="948307" y="119"/>
                  </a:lnTo>
                  <a:lnTo>
                    <a:pt x="1028700" y="0"/>
                  </a:lnTo>
                  <a:lnTo>
                    <a:pt x="1109092" y="119"/>
                  </a:lnTo>
                  <a:lnTo>
                    <a:pt x="1187792" y="474"/>
                  </a:lnTo>
                  <a:lnTo>
                    <a:pt x="1264571" y="1053"/>
                  </a:lnTo>
                  <a:lnTo>
                    <a:pt x="1339200" y="1848"/>
                  </a:lnTo>
                  <a:lnTo>
                    <a:pt x="1411451" y="2851"/>
                  </a:lnTo>
                  <a:lnTo>
                    <a:pt x="1481095" y="4053"/>
                  </a:lnTo>
                  <a:lnTo>
                    <a:pt x="1547904" y="5445"/>
                  </a:lnTo>
                  <a:lnTo>
                    <a:pt x="1611648" y="7017"/>
                  </a:lnTo>
                  <a:lnTo>
                    <a:pt x="1672099" y="8761"/>
                  </a:lnTo>
                  <a:lnTo>
                    <a:pt x="1729028" y="10668"/>
                  </a:lnTo>
                  <a:lnTo>
                    <a:pt x="1782206" y="12730"/>
                  </a:lnTo>
                  <a:lnTo>
                    <a:pt x="1831405" y="14937"/>
                  </a:lnTo>
                  <a:lnTo>
                    <a:pt x="1876397" y="17280"/>
                  </a:lnTo>
                  <a:lnTo>
                    <a:pt x="1916952" y="19751"/>
                  </a:lnTo>
                  <a:lnTo>
                    <a:pt x="1983837" y="25041"/>
                  </a:lnTo>
                  <a:lnTo>
                    <a:pt x="2030231" y="30735"/>
                  </a:lnTo>
                  <a:lnTo>
                    <a:pt x="2057400" y="39877"/>
                  </a:lnTo>
                  <a:lnTo>
                    <a:pt x="2057400" y="199389"/>
                  </a:lnTo>
                  <a:lnTo>
                    <a:pt x="2009709" y="211425"/>
                  </a:lnTo>
                  <a:lnTo>
                    <a:pt x="1952841" y="216926"/>
                  </a:lnTo>
                  <a:lnTo>
                    <a:pt x="1876397" y="221987"/>
                  </a:lnTo>
                  <a:lnTo>
                    <a:pt x="1831405" y="224330"/>
                  </a:lnTo>
                  <a:lnTo>
                    <a:pt x="1782206" y="226537"/>
                  </a:lnTo>
                  <a:lnTo>
                    <a:pt x="1729028" y="228599"/>
                  </a:lnTo>
                  <a:lnTo>
                    <a:pt x="1672099" y="230506"/>
                  </a:lnTo>
                  <a:lnTo>
                    <a:pt x="1611648" y="232250"/>
                  </a:lnTo>
                  <a:lnTo>
                    <a:pt x="1547904" y="233822"/>
                  </a:lnTo>
                  <a:lnTo>
                    <a:pt x="1481095" y="235214"/>
                  </a:lnTo>
                  <a:lnTo>
                    <a:pt x="1411451" y="236416"/>
                  </a:lnTo>
                  <a:lnTo>
                    <a:pt x="1339200" y="237419"/>
                  </a:lnTo>
                  <a:lnTo>
                    <a:pt x="1264571" y="238214"/>
                  </a:lnTo>
                  <a:lnTo>
                    <a:pt x="1187792" y="238793"/>
                  </a:lnTo>
                  <a:lnTo>
                    <a:pt x="1109092" y="239148"/>
                  </a:lnTo>
                  <a:lnTo>
                    <a:pt x="1028700" y="239267"/>
                  </a:lnTo>
                  <a:lnTo>
                    <a:pt x="948307" y="239148"/>
                  </a:lnTo>
                  <a:lnTo>
                    <a:pt x="869607" y="238793"/>
                  </a:lnTo>
                  <a:lnTo>
                    <a:pt x="792828" y="238214"/>
                  </a:lnTo>
                  <a:lnTo>
                    <a:pt x="718199" y="237419"/>
                  </a:lnTo>
                  <a:lnTo>
                    <a:pt x="645948" y="236416"/>
                  </a:lnTo>
                  <a:lnTo>
                    <a:pt x="576304" y="235214"/>
                  </a:lnTo>
                  <a:lnTo>
                    <a:pt x="509495" y="233822"/>
                  </a:lnTo>
                  <a:lnTo>
                    <a:pt x="445751" y="232250"/>
                  </a:lnTo>
                  <a:lnTo>
                    <a:pt x="385300" y="230506"/>
                  </a:lnTo>
                  <a:lnTo>
                    <a:pt x="328371" y="228599"/>
                  </a:lnTo>
                  <a:lnTo>
                    <a:pt x="275193" y="226537"/>
                  </a:lnTo>
                  <a:lnTo>
                    <a:pt x="225994" y="224330"/>
                  </a:lnTo>
                  <a:lnTo>
                    <a:pt x="181002" y="221987"/>
                  </a:lnTo>
                  <a:lnTo>
                    <a:pt x="140447" y="219516"/>
                  </a:lnTo>
                  <a:lnTo>
                    <a:pt x="73562" y="214226"/>
                  </a:lnTo>
                  <a:lnTo>
                    <a:pt x="27168" y="208532"/>
                  </a:lnTo>
                  <a:lnTo>
                    <a:pt x="0" y="199389"/>
                  </a:lnTo>
                  <a:lnTo>
                    <a:pt x="0" y="39877"/>
                  </a:lnTo>
                  <a:close/>
                </a:path>
              </a:pathLst>
            </a:custGeom>
            <a:ln w="9144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9" name="object 59"/>
          <p:cNvSpPr txBox="1"/>
          <p:nvPr/>
        </p:nvSpPr>
        <p:spPr>
          <a:xfrm>
            <a:off x="3396751" y="5889113"/>
            <a:ext cx="7664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Meiryo UI"/>
                <a:cs typeface="Meiryo UI"/>
              </a:rPr>
              <a:t>微細</a:t>
            </a:r>
            <a:r>
              <a:rPr dirty="0" sz="1200" spc="5">
                <a:latin typeface="Meiryo UI"/>
                <a:cs typeface="Meiryo UI"/>
              </a:rPr>
              <a:t>な</a:t>
            </a:r>
            <a:r>
              <a:rPr dirty="0" sz="1200">
                <a:latin typeface="Meiryo UI"/>
                <a:cs typeface="Meiryo UI"/>
              </a:rPr>
              <a:t>制御</a:t>
            </a:r>
            <a:endParaRPr sz="1200">
              <a:latin typeface="Meiryo UI"/>
              <a:cs typeface="Meiryo UI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5049011" y="5652515"/>
            <a:ext cx="2152015" cy="613410"/>
            <a:chOff x="5049011" y="5652515"/>
            <a:chExt cx="2152015" cy="613410"/>
          </a:xfrm>
        </p:grpSpPr>
        <p:sp>
          <p:nvSpPr>
            <p:cNvPr id="61" name="object 61"/>
            <p:cNvSpPr/>
            <p:nvPr/>
          </p:nvSpPr>
          <p:spPr>
            <a:xfrm>
              <a:off x="5096255" y="6021323"/>
              <a:ext cx="2057400" cy="239395"/>
            </a:xfrm>
            <a:custGeom>
              <a:avLst/>
              <a:gdLst/>
              <a:ahLst/>
              <a:cxnLst/>
              <a:rect l="l" t="t" r="r" b="b"/>
              <a:pathLst>
                <a:path w="2057400" h="239395">
                  <a:moveTo>
                    <a:pt x="1028700" y="0"/>
                  </a:moveTo>
                  <a:lnTo>
                    <a:pt x="869607" y="474"/>
                  </a:lnTo>
                  <a:lnTo>
                    <a:pt x="718199" y="1848"/>
                  </a:lnTo>
                  <a:lnTo>
                    <a:pt x="576304" y="4053"/>
                  </a:lnTo>
                  <a:lnTo>
                    <a:pt x="445751" y="7017"/>
                  </a:lnTo>
                  <a:lnTo>
                    <a:pt x="385300" y="8761"/>
                  </a:lnTo>
                  <a:lnTo>
                    <a:pt x="328371" y="10668"/>
                  </a:lnTo>
                  <a:lnTo>
                    <a:pt x="275193" y="12730"/>
                  </a:lnTo>
                  <a:lnTo>
                    <a:pt x="225994" y="14937"/>
                  </a:lnTo>
                  <a:lnTo>
                    <a:pt x="181002" y="17280"/>
                  </a:lnTo>
                  <a:lnTo>
                    <a:pt x="140447" y="19751"/>
                  </a:lnTo>
                  <a:lnTo>
                    <a:pt x="73562" y="25041"/>
                  </a:lnTo>
                  <a:lnTo>
                    <a:pt x="27168" y="30735"/>
                  </a:lnTo>
                  <a:lnTo>
                    <a:pt x="0" y="39877"/>
                  </a:lnTo>
                  <a:lnTo>
                    <a:pt x="0" y="199389"/>
                  </a:lnTo>
                  <a:lnTo>
                    <a:pt x="47690" y="211425"/>
                  </a:lnTo>
                  <a:lnTo>
                    <a:pt x="104558" y="216926"/>
                  </a:lnTo>
                  <a:lnTo>
                    <a:pt x="181002" y="221987"/>
                  </a:lnTo>
                  <a:lnTo>
                    <a:pt x="225994" y="224330"/>
                  </a:lnTo>
                  <a:lnTo>
                    <a:pt x="275193" y="226537"/>
                  </a:lnTo>
                  <a:lnTo>
                    <a:pt x="328371" y="228599"/>
                  </a:lnTo>
                  <a:lnTo>
                    <a:pt x="385300" y="230506"/>
                  </a:lnTo>
                  <a:lnTo>
                    <a:pt x="445751" y="232250"/>
                  </a:lnTo>
                  <a:lnTo>
                    <a:pt x="576304" y="235214"/>
                  </a:lnTo>
                  <a:lnTo>
                    <a:pt x="718199" y="237419"/>
                  </a:lnTo>
                  <a:lnTo>
                    <a:pt x="869607" y="238793"/>
                  </a:lnTo>
                  <a:lnTo>
                    <a:pt x="1028700" y="239267"/>
                  </a:lnTo>
                  <a:lnTo>
                    <a:pt x="1187792" y="238793"/>
                  </a:lnTo>
                  <a:lnTo>
                    <a:pt x="1339200" y="237419"/>
                  </a:lnTo>
                  <a:lnTo>
                    <a:pt x="1481095" y="235214"/>
                  </a:lnTo>
                  <a:lnTo>
                    <a:pt x="1611648" y="232250"/>
                  </a:lnTo>
                  <a:lnTo>
                    <a:pt x="1672099" y="230506"/>
                  </a:lnTo>
                  <a:lnTo>
                    <a:pt x="1729028" y="228599"/>
                  </a:lnTo>
                  <a:lnTo>
                    <a:pt x="1782206" y="226537"/>
                  </a:lnTo>
                  <a:lnTo>
                    <a:pt x="1831405" y="224330"/>
                  </a:lnTo>
                  <a:lnTo>
                    <a:pt x="1876397" y="221987"/>
                  </a:lnTo>
                  <a:lnTo>
                    <a:pt x="1916952" y="219516"/>
                  </a:lnTo>
                  <a:lnTo>
                    <a:pt x="1983837" y="214226"/>
                  </a:lnTo>
                  <a:lnTo>
                    <a:pt x="2030231" y="208532"/>
                  </a:lnTo>
                  <a:lnTo>
                    <a:pt x="2057400" y="199389"/>
                  </a:lnTo>
                  <a:lnTo>
                    <a:pt x="2057400" y="39877"/>
                  </a:lnTo>
                  <a:lnTo>
                    <a:pt x="2009709" y="27842"/>
                  </a:lnTo>
                  <a:lnTo>
                    <a:pt x="1952841" y="22341"/>
                  </a:lnTo>
                  <a:lnTo>
                    <a:pt x="1876397" y="17280"/>
                  </a:lnTo>
                  <a:lnTo>
                    <a:pt x="1831405" y="14937"/>
                  </a:lnTo>
                  <a:lnTo>
                    <a:pt x="1782206" y="12730"/>
                  </a:lnTo>
                  <a:lnTo>
                    <a:pt x="1729028" y="10668"/>
                  </a:lnTo>
                  <a:lnTo>
                    <a:pt x="1672099" y="8761"/>
                  </a:lnTo>
                  <a:lnTo>
                    <a:pt x="1611648" y="7017"/>
                  </a:lnTo>
                  <a:lnTo>
                    <a:pt x="1481095" y="4053"/>
                  </a:lnTo>
                  <a:lnTo>
                    <a:pt x="1339200" y="1848"/>
                  </a:lnTo>
                  <a:lnTo>
                    <a:pt x="1187792" y="474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DEDE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5096255" y="6061201"/>
              <a:ext cx="2057400" cy="40005"/>
            </a:xfrm>
            <a:custGeom>
              <a:avLst/>
              <a:gdLst/>
              <a:ahLst/>
              <a:cxnLst/>
              <a:rect l="l" t="t" r="r" b="b"/>
              <a:pathLst>
                <a:path w="2057400" h="40004">
                  <a:moveTo>
                    <a:pt x="2057400" y="0"/>
                  </a:moveTo>
                  <a:lnTo>
                    <a:pt x="2009709" y="12035"/>
                  </a:lnTo>
                  <a:lnTo>
                    <a:pt x="1952841" y="17536"/>
                  </a:lnTo>
                  <a:lnTo>
                    <a:pt x="1876397" y="22597"/>
                  </a:lnTo>
                  <a:lnTo>
                    <a:pt x="1831405" y="24940"/>
                  </a:lnTo>
                  <a:lnTo>
                    <a:pt x="1782206" y="27147"/>
                  </a:lnTo>
                  <a:lnTo>
                    <a:pt x="1729028" y="29209"/>
                  </a:lnTo>
                  <a:lnTo>
                    <a:pt x="1672099" y="31116"/>
                  </a:lnTo>
                  <a:lnTo>
                    <a:pt x="1611648" y="32860"/>
                  </a:lnTo>
                  <a:lnTo>
                    <a:pt x="1547904" y="34432"/>
                  </a:lnTo>
                  <a:lnTo>
                    <a:pt x="1481095" y="35824"/>
                  </a:lnTo>
                  <a:lnTo>
                    <a:pt x="1411451" y="37026"/>
                  </a:lnTo>
                  <a:lnTo>
                    <a:pt x="1339200" y="38029"/>
                  </a:lnTo>
                  <a:lnTo>
                    <a:pt x="1264571" y="38824"/>
                  </a:lnTo>
                  <a:lnTo>
                    <a:pt x="1187792" y="39403"/>
                  </a:lnTo>
                  <a:lnTo>
                    <a:pt x="1109092" y="39758"/>
                  </a:lnTo>
                  <a:lnTo>
                    <a:pt x="1028700" y="39878"/>
                  </a:lnTo>
                  <a:lnTo>
                    <a:pt x="948307" y="39758"/>
                  </a:lnTo>
                  <a:lnTo>
                    <a:pt x="869607" y="39403"/>
                  </a:lnTo>
                  <a:lnTo>
                    <a:pt x="792828" y="38824"/>
                  </a:lnTo>
                  <a:lnTo>
                    <a:pt x="718199" y="38029"/>
                  </a:lnTo>
                  <a:lnTo>
                    <a:pt x="645948" y="37026"/>
                  </a:lnTo>
                  <a:lnTo>
                    <a:pt x="576304" y="35824"/>
                  </a:lnTo>
                  <a:lnTo>
                    <a:pt x="509495" y="34432"/>
                  </a:lnTo>
                  <a:lnTo>
                    <a:pt x="445751" y="32860"/>
                  </a:lnTo>
                  <a:lnTo>
                    <a:pt x="385300" y="31116"/>
                  </a:lnTo>
                  <a:lnTo>
                    <a:pt x="328371" y="29209"/>
                  </a:lnTo>
                  <a:lnTo>
                    <a:pt x="275193" y="27147"/>
                  </a:lnTo>
                  <a:lnTo>
                    <a:pt x="225994" y="24940"/>
                  </a:lnTo>
                  <a:lnTo>
                    <a:pt x="181002" y="22597"/>
                  </a:lnTo>
                  <a:lnTo>
                    <a:pt x="140447" y="20126"/>
                  </a:lnTo>
                  <a:lnTo>
                    <a:pt x="73562" y="14836"/>
                  </a:lnTo>
                  <a:lnTo>
                    <a:pt x="27168" y="9142"/>
                  </a:lnTo>
                  <a:lnTo>
                    <a:pt x="3094" y="3116"/>
                  </a:lnTo>
                  <a:lnTo>
                    <a:pt x="0" y="0"/>
                  </a:lnTo>
                </a:path>
              </a:pathLst>
            </a:custGeom>
            <a:ln w="9144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5096255" y="6021323"/>
              <a:ext cx="2057400" cy="239395"/>
            </a:xfrm>
            <a:custGeom>
              <a:avLst/>
              <a:gdLst/>
              <a:ahLst/>
              <a:cxnLst/>
              <a:rect l="l" t="t" r="r" b="b"/>
              <a:pathLst>
                <a:path w="2057400" h="239395">
                  <a:moveTo>
                    <a:pt x="0" y="39877"/>
                  </a:moveTo>
                  <a:lnTo>
                    <a:pt x="47690" y="27842"/>
                  </a:lnTo>
                  <a:lnTo>
                    <a:pt x="104558" y="22341"/>
                  </a:lnTo>
                  <a:lnTo>
                    <a:pt x="181002" y="17280"/>
                  </a:lnTo>
                  <a:lnTo>
                    <a:pt x="225994" y="14937"/>
                  </a:lnTo>
                  <a:lnTo>
                    <a:pt x="275193" y="12730"/>
                  </a:lnTo>
                  <a:lnTo>
                    <a:pt x="328371" y="10668"/>
                  </a:lnTo>
                  <a:lnTo>
                    <a:pt x="385300" y="8761"/>
                  </a:lnTo>
                  <a:lnTo>
                    <a:pt x="445751" y="7017"/>
                  </a:lnTo>
                  <a:lnTo>
                    <a:pt x="509495" y="5445"/>
                  </a:lnTo>
                  <a:lnTo>
                    <a:pt x="576304" y="4053"/>
                  </a:lnTo>
                  <a:lnTo>
                    <a:pt x="645948" y="2851"/>
                  </a:lnTo>
                  <a:lnTo>
                    <a:pt x="718199" y="1848"/>
                  </a:lnTo>
                  <a:lnTo>
                    <a:pt x="792828" y="1053"/>
                  </a:lnTo>
                  <a:lnTo>
                    <a:pt x="869607" y="474"/>
                  </a:lnTo>
                  <a:lnTo>
                    <a:pt x="948307" y="119"/>
                  </a:lnTo>
                  <a:lnTo>
                    <a:pt x="1028700" y="0"/>
                  </a:lnTo>
                  <a:lnTo>
                    <a:pt x="1109092" y="119"/>
                  </a:lnTo>
                  <a:lnTo>
                    <a:pt x="1187792" y="474"/>
                  </a:lnTo>
                  <a:lnTo>
                    <a:pt x="1264571" y="1053"/>
                  </a:lnTo>
                  <a:lnTo>
                    <a:pt x="1339200" y="1848"/>
                  </a:lnTo>
                  <a:lnTo>
                    <a:pt x="1411451" y="2851"/>
                  </a:lnTo>
                  <a:lnTo>
                    <a:pt x="1481095" y="4053"/>
                  </a:lnTo>
                  <a:lnTo>
                    <a:pt x="1547904" y="5445"/>
                  </a:lnTo>
                  <a:lnTo>
                    <a:pt x="1611648" y="7017"/>
                  </a:lnTo>
                  <a:lnTo>
                    <a:pt x="1672099" y="8761"/>
                  </a:lnTo>
                  <a:lnTo>
                    <a:pt x="1729028" y="10668"/>
                  </a:lnTo>
                  <a:lnTo>
                    <a:pt x="1782206" y="12730"/>
                  </a:lnTo>
                  <a:lnTo>
                    <a:pt x="1831405" y="14937"/>
                  </a:lnTo>
                  <a:lnTo>
                    <a:pt x="1876397" y="17280"/>
                  </a:lnTo>
                  <a:lnTo>
                    <a:pt x="1916952" y="19751"/>
                  </a:lnTo>
                  <a:lnTo>
                    <a:pt x="1983837" y="25041"/>
                  </a:lnTo>
                  <a:lnTo>
                    <a:pt x="2030231" y="30735"/>
                  </a:lnTo>
                  <a:lnTo>
                    <a:pt x="2057400" y="39877"/>
                  </a:lnTo>
                  <a:lnTo>
                    <a:pt x="2057400" y="199389"/>
                  </a:lnTo>
                  <a:lnTo>
                    <a:pt x="2009709" y="211425"/>
                  </a:lnTo>
                  <a:lnTo>
                    <a:pt x="1952841" y="216926"/>
                  </a:lnTo>
                  <a:lnTo>
                    <a:pt x="1876397" y="221987"/>
                  </a:lnTo>
                  <a:lnTo>
                    <a:pt x="1831405" y="224330"/>
                  </a:lnTo>
                  <a:lnTo>
                    <a:pt x="1782206" y="226537"/>
                  </a:lnTo>
                  <a:lnTo>
                    <a:pt x="1729028" y="228599"/>
                  </a:lnTo>
                  <a:lnTo>
                    <a:pt x="1672099" y="230506"/>
                  </a:lnTo>
                  <a:lnTo>
                    <a:pt x="1611648" y="232250"/>
                  </a:lnTo>
                  <a:lnTo>
                    <a:pt x="1547904" y="233822"/>
                  </a:lnTo>
                  <a:lnTo>
                    <a:pt x="1481095" y="235214"/>
                  </a:lnTo>
                  <a:lnTo>
                    <a:pt x="1411451" y="236416"/>
                  </a:lnTo>
                  <a:lnTo>
                    <a:pt x="1339200" y="237419"/>
                  </a:lnTo>
                  <a:lnTo>
                    <a:pt x="1264571" y="238214"/>
                  </a:lnTo>
                  <a:lnTo>
                    <a:pt x="1187792" y="238793"/>
                  </a:lnTo>
                  <a:lnTo>
                    <a:pt x="1109092" y="239148"/>
                  </a:lnTo>
                  <a:lnTo>
                    <a:pt x="1028700" y="239267"/>
                  </a:lnTo>
                  <a:lnTo>
                    <a:pt x="948307" y="239148"/>
                  </a:lnTo>
                  <a:lnTo>
                    <a:pt x="869607" y="238793"/>
                  </a:lnTo>
                  <a:lnTo>
                    <a:pt x="792828" y="238214"/>
                  </a:lnTo>
                  <a:lnTo>
                    <a:pt x="718199" y="237419"/>
                  </a:lnTo>
                  <a:lnTo>
                    <a:pt x="645948" y="236416"/>
                  </a:lnTo>
                  <a:lnTo>
                    <a:pt x="576304" y="235214"/>
                  </a:lnTo>
                  <a:lnTo>
                    <a:pt x="509495" y="233822"/>
                  </a:lnTo>
                  <a:lnTo>
                    <a:pt x="445751" y="232250"/>
                  </a:lnTo>
                  <a:lnTo>
                    <a:pt x="385300" y="230506"/>
                  </a:lnTo>
                  <a:lnTo>
                    <a:pt x="328371" y="228599"/>
                  </a:lnTo>
                  <a:lnTo>
                    <a:pt x="275193" y="226537"/>
                  </a:lnTo>
                  <a:lnTo>
                    <a:pt x="225994" y="224330"/>
                  </a:lnTo>
                  <a:lnTo>
                    <a:pt x="181002" y="221987"/>
                  </a:lnTo>
                  <a:lnTo>
                    <a:pt x="140447" y="219516"/>
                  </a:lnTo>
                  <a:lnTo>
                    <a:pt x="73562" y="214226"/>
                  </a:lnTo>
                  <a:lnTo>
                    <a:pt x="27168" y="208532"/>
                  </a:lnTo>
                  <a:lnTo>
                    <a:pt x="0" y="199389"/>
                  </a:lnTo>
                  <a:lnTo>
                    <a:pt x="0" y="39877"/>
                  </a:lnTo>
                  <a:close/>
                </a:path>
              </a:pathLst>
            </a:custGeom>
            <a:ln w="9144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5096255" y="5853683"/>
              <a:ext cx="2057400" cy="239395"/>
            </a:xfrm>
            <a:custGeom>
              <a:avLst/>
              <a:gdLst/>
              <a:ahLst/>
              <a:cxnLst/>
              <a:rect l="l" t="t" r="r" b="b"/>
              <a:pathLst>
                <a:path w="2057400" h="239395">
                  <a:moveTo>
                    <a:pt x="1028700" y="0"/>
                  </a:moveTo>
                  <a:lnTo>
                    <a:pt x="869607" y="474"/>
                  </a:lnTo>
                  <a:lnTo>
                    <a:pt x="718199" y="1848"/>
                  </a:lnTo>
                  <a:lnTo>
                    <a:pt x="576304" y="4053"/>
                  </a:lnTo>
                  <a:lnTo>
                    <a:pt x="445751" y="7017"/>
                  </a:lnTo>
                  <a:lnTo>
                    <a:pt x="385300" y="8761"/>
                  </a:lnTo>
                  <a:lnTo>
                    <a:pt x="328371" y="10668"/>
                  </a:lnTo>
                  <a:lnTo>
                    <a:pt x="275193" y="12730"/>
                  </a:lnTo>
                  <a:lnTo>
                    <a:pt x="225994" y="14937"/>
                  </a:lnTo>
                  <a:lnTo>
                    <a:pt x="181002" y="17280"/>
                  </a:lnTo>
                  <a:lnTo>
                    <a:pt x="140447" y="19751"/>
                  </a:lnTo>
                  <a:lnTo>
                    <a:pt x="73562" y="25041"/>
                  </a:lnTo>
                  <a:lnTo>
                    <a:pt x="27168" y="30735"/>
                  </a:lnTo>
                  <a:lnTo>
                    <a:pt x="0" y="39877"/>
                  </a:lnTo>
                  <a:lnTo>
                    <a:pt x="0" y="199389"/>
                  </a:lnTo>
                  <a:lnTo>
                    <a:pt x="47690" y="211425"/>
                  </a:lnTo>
                  <a:lnTo>
                    <a:pt x="104558" y="216926"/>
                  </a:lnTo>
                  <a:lnTo>
                    <a:pt x="181002" y="221987"/>
                  </a:lnTo>
                  <a:lnTo>
                    <a:pt x="225994" y="224330"/>
                  </a:lnTo>
                  <a:lnTo>
                    <a:pt x="275193" y="226537"/>
                  </a:lnTo>
                  <a:lnTo>
                    <a:pt x="328371" y="228599"/>
                  </a:lnTo>
                  <a:lnTo>
                    <a:pt x="385300" y="230506"/>
                  </a:lnTo>
                  <a:lnTo>
                    <a:pt x="445751" y="232250"/>
                  </a:lnTo>
                  <a:lnTo>
                    <a:pt x="576304" y="235214"/>
                  </a:lnTo>
                  <a:lnTo>
                    <a:pt x="718199" y="237419"/>
                  </a:lnTo>
                  <a:lnTo>
                    <a:pt x="869607" y="238793"/>
                  </a:lnTo>
                  <a:lnTo>
                    <a:pt x="1028700" y="239267"/>
                  </a:lnTo>
                  <a:lnTo>
                    <a:pt x="1187792" y="238793"/>
                  </a:lnTo>
                  <a:lnTo>
                    <a:pt x="1339200" y="237419"/>
                  </a:lnTo>
                  <a:lnTo>
                    <a:pt x="1481095" y="235214"/>
                  </a:lnTo>
                  <a:lnTo>
                    <a:pt x="1611648" y="232250"/>
                  </a:lnTo>
                  <a:lnTo>
                    <a:pt x="1672099" y="230506"/>
                  </a:lnTo>
                  <a:lnTo>
                    <a:pt x="1729028" y="228599"/>
                  </a:lnTo>
                  <a:lnTo>
                    <a:pt x="1782206" y="226537"/>
                  </a:lnTo>
                  <a:lnTo>
                    <a:pt x="1831405" y="224330"/>
                  </a:lnTo>
                  <a:lnTo>
                    <a:pt x="1876397" y="221987"/>
                  </a:lnTo>
                  <a:lnTo>
                    <a:pt x="1916952" y="219516"/>
                  </a:lnTo>
                  <a:lnTo>
                    <a:pt x="1983837" y="214226"/>
                  </a:lnTo>
                  <a:lnTo>
                    <a:pt x="2030231" y="208532"/>
                  </a:lnTo>
                  <a:lnTo>
                    <a:pt x="2057400" y="199389"/>
                  </a:lnTo>
                  <a:lnTo>
                    <a:pt x="2057400" y="39877"/>
                  </a:lnTo>
                  <a:lnTo>
                    <a:pt x="2009709" y="27842"/>
                  </a:lnTo>
                  <a:lnTo>
                    <a:pt x="1952841" y="22341"/>
                  </a:lnTo>
                  <a:lnTo>
                    <a:pt x="1876397" y="17280"/>
                  </a:lnTo>
                  <a:lnTo>
                    <a:pt x="1831405" y="14937"/>
                  </a:lnTo>
                  <a:lnTo>
                    <a:pt x="1782206" y="12730"/>
                  </a:lnTo>
                  <a:lnTo>
                    <a:pt x="1729028" y="10668"/>
                  </a:lnTo>
                  <a:lnTo>
                    <a:pt x="1672099" y="8761"/>
                  </a:lnTo>
                  <a:lnTo>
                    <a:pt x="1611648" y="7017"/>
                  </a:lnTo>
                  <a:lnTo>
                    <a:pt x="1481095" y="4053"/>
                  </a:lnTo>
                  <a:lnTo>
                    <a:pt x="1339200" y="1848"/>
                  </a:lnTo>
                  <a:lnTo>
                    <a:pt x="1187792" y="474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DEDE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5096255" y="5853683"/>
              <a:ext cx="2057400" cy="239395"/>
            </a:xfrm>
            <a:custGeom>
              <a:avLst/>
              <a:gdLst/>
              <a:ahLst/>
              <a:cxnLst/>
              <a:rect l="l" t="t" r="r" b="b"/>
              <a:pathLst>
                <a:path w="2057400" h="239395">
                  <a:moveTo>
                    <a:pt x="0" y="39877"/>
                  </a:moveTo>
                  <a:lnTo>
                    <a:pt x="47690" y="27842"/>
                  </a:lnTo>
                  <a:lnTo>
                    <a:pt x="104558" y="22341"/>
                  </a:lnTo>
                  <a:lnTo>
                    <a:pt x="181002" y="17280"/>
                  </a:lnTo>
                  <a:lnTo>
                    <a:pt x="225994" y="14937"/>
                  </a:lnTo>
                  <a:lnTo>
                    <a:pt x="275193" y="12730"/>
                  </a:lnTo>
                  <a:lnTo>
                    <a:pt x="328371" y="10668"/>
                  </a:lnTo>
                  <a:lnTo>
                    <a:pt x="385300" y="8761"/>
                  </a:lnTo>
                  <a:lnTo>
                    <a:pt x="445751" y="7017"/>
                  </a:lnTo>
                  <a:lnTo>
                    <a:pt x="509495" y="5445"/>
                  </a:lnTo>
                  <a:lnTo>
                    <a:pt x="576304" y="4053"/>
                  </a:lnTo>
                  <a:lnTo>
                    <a:pt x="645948" y="2851"/>
                  </a:lnTo>
                  <a:lnTo>
                    <a:pt x="718199" y="1848"/>
                  </a:lnTo>
                  <a:lnTo>
                    <a:pt x="792828" y="1053"/>
                  </a:lnTo>
                  <a:lnTo>
                    <a:pt x="869607" y="474"/>
                  </a:lnTo>
                  <a:lnTo>
                    <a:pt x="948307" y="119"/>
                  </a:lnTo>
                  <a:lnTo>
                    <a:pt x="1028700" y="0"/>
                  </a:lnTo>
                  <a:lnTo>
                    <a:pt x="1109092" y="119"/>
                  </a:lnTo>
                  <a:lnTo>
                    <a:pt x="1187792" y="474"/>
                  </a:lnTo>
                  <a:lnTo>
                    <a:pt x="1264571" y="1053"/>
                  </a:lnTo>
                  <a:lnTo>
                    <a:pt x="1339200" y="1848"/>
                  </a:lnTo>
                  <a:lnTo>
                    <a:pt x="1411451" y="2851"/>
                  </a:lnTo>
                  <a:lnTo>
                    <a:pt x="1481095" y="4053"/>
                  </a:lnTo>
                  <a:lnTo>
                    <a:pt x="1547904" y="5445"/>
                  </a:lnTo>
                  <a:lnTo>
                    <a:pt x="1611648" y="7017"/>
                  </a:lnTo>
                  <a:lnTo>
                    <a:pt x="1672099" y="8761"/>
                  </a:lnTo>
                  <a:lnTo>
                    <a:pt x="1729028" y="10668"/>
                  </a:lnTo>
                  <a:lnTo>
                    <a:pt x="1782206" y="12730"/>
                  </a:lnTo>
                  <a:lnTo>
                    <a:pt x="1831405" y="14937"/>
                  </a:lnTo>
                  <a:lnTo>
                    <a:pt x="1876397" y="17280"/>
                  </a:lnTo>
                  <a:lnTo>
                    <a:pt x="1916952" y="19751"/>
                  </a:lnTo>
                  <a:lnTo>
                    <a:pt x="1983837" y="25041"/>
                  </a:lnTo>
                  <a:lnTo>
                    <a:pt x="2030231" y="30735"/>
                  </a:lnTo>
                  <a:lnTo>
                    <a:pt x="2057400" y="39877"/>
                  </a:lnTo>
                  <a:lnTo>
                    <a:pt x="2057400" y="199389"/>
                  </a:lnTo>
                  <a:lnTo>
                    <a:pt x="2009709" y="211425"/>
                  </a:lnTo>
                  <a:lnTo>
                    <a:pt x="1952841" y="216926"/>
                  </a:lnTo>
                  <a:lnTo>
                    <a:pt x="1876397" y="221987"/>
                  </a:lnTo>
                  <a:lnTo>
                    <a:pt x="1831405" y="224330"/>
                  </a:lnTo>
                  <a:lnTo>
                    <a:pt x="1782206" y="226537"/>
                  </a:lnTo>
                  <a:lnTo>
                    <a:pt x="1729028" y="228599"/>
                  </a:lnTo>
                  <a:lnTo>
                    <a:pt x="1672099" y="230506"/>
                  </a:lnTo>
                  <a:lnTo>
                    <a:pt x="1611648" y="232250"/>
                  </a:lnTo>
                  <a:lnTo>
                    <a:pt x="1547904" y="233822"/>
                  </a:lnTo>
                  <a:lnTo>
                    <a:pt x="1481095" y="235214"/>
                  </a:lnTo>
                  <a:lnTo>
                    <a:pt x="1411451" y="236416"/>
                  </a:lnTo>
                  <a:lnTo>
                    <a:pt x="1339200" y="237419"/>
                  </a:lnTo>
                  <a:lnTo>
                    <a:pt x="1264571" y="238214"/>
                  </a:lnTo>
                  <a:lnTo>
                    <a:pt x="1187792" y="238793"/>
                  </a:lnTo>
                  <a:lnTo>
                    <a:pt x="1109092" y="239148"/>
                  </a:lnTo>
                  <a:lnTo>
                    <a:pt x="1028700" y="239267"/>
                  </a:lnTo>
                  <a:lnTo>
                    <a:pt x="948307" y="239148"/>
                  </a:lnTo>
                  <a:lnTo>
                    <a:pt x="869607" y="238793"/>
                  </a:lnTo>
                  <a:lnTo>
                    <a:pt x="792828" y="238214"/>
                  </a:lnTo>
                  <a:lnTo>
                    <a:pt x="718199" y="237419"/>
                  </a:lnTo>
                  <a:lnTo>
                    <a:pt x="645948" y="236416"/>
                  </a:lnTo>
                  <a:lnTo>
                    <a:pt x="576304" y="235214"/>
                  </a:lnTo>
                  <a:lnTo>
                    <a:pt x="509495" y="233822"/>
                  </a:lnTo>
                  <a:lnTo>
                    <a:pt x="445751" y="232250"/>
                  </a:lnTo>
                  <a:lnTo>
                    <a:pt x="385300" y="230506"/>
                  </a:lnTo>
                  <a:lnTo>
                    <a:pt x="328371" y="228599"/>
                  </a:lnTo>
                  <a:lnTo>
                    <a:pt x="275193" y="226537"/>
                  </a:lnTo>
                  <a:lnTo>
                    <a:pt x="225994" y="224330"/>
                  </a:lnTo>
                  <a:lnTo>
                    <a:pt x="181002" y="221987"/>
                  </a:lnTo>
                  <a:lnTo>
                    <a:pt x="140447" y="219516"/>
                  </a:lnTo>
                  <a:lnTo>
                    <a:pt x="73562" y="214226"/>
                  </a:lnTo>
                  <a:lnTo>
                    <a:pt x="27168" y="208532"/>
                  </a:lnTo>
                  <a:lnTo>
                    <a:pt x="0" y="199389"/>
                  </a:lnTo>
                  <a:lnTo>
                    <a:pt x="0" y="39877"/>
                  </a:lnTo>
                  <a:close/>
                </a:path>
              </a:pathLst>
            </a:custGeom>
            <a:ln w="9144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6" name="object 6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049011" y="5652515"/>
              <a:ext cx="2151887" cy="332231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762244" y="5915151"/>
              <a:ext cx="725423" cy="148843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096255" y="5679947"/>
              <a:ext cx="2057399" cy="237743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5096255" y="5719571"/>
              <a:ext cx="2057400" cy="40005"/>
            </a:xfrm>
            <a:custGeom>
              <a:avLst/>
              <a:gdLst/>
              <a:ahLst/>
              <a:cxnLst/>
              <a:rect l="l" t="t" r="r" b="b"/>
              <a:pathLst>
                <a:path w="2057400" h="40004">
                  <a:moveTo>
                    <a:pt x="2057400" y="0"/>
                  </a:moveTo>
                  <a:lnTo>
                    <a:pt x="2009709" y="11959"/>
                  </a:lnTo>
                  <a:lnTo>
                    <a:pt x="1952841" y="17424"/>
                  </a:lnTo>
                  <a:lnTo>
                    <a:pt x="1876397" y="22453"/>
                  </a:lnTo>
                  <a:lnTo>
                    <a:pt x="1831405" y="24782"/>
                  </a:lnTo>
                  <a:lnTo>
                    <a:pt x="1782206" y="26974"/>
                  </a:lnTo>
                  <a:lnTo>
                    <a:pt x="1729028" y="29023"/>
                  </a:lnTo>
                  <a:lnTo>
                    <a:pt x="1672099" y="30918"/>
                  </a:lnTo>
                  <a:lnTo>
                    <a:pt x="1611648" y="32651"/>
                  </a:lnTo>
                  <a:lnTo>
                    <a:pt x="1547904" y="34213"/>
                  </a:lnTo>
                  <a:lnTo>
                    <a:pt x="1481095" y="35596"/>
                  </a:lnTo>
                  <a:lnTo>
                    <a:pt x="1411451" y="36790"/>
                  </a:lnTo>
                  <a:lnTo>
                    <a:pt x="1339200" y="37786"/>
                  </a:lnTo>
                  <a:lnTo>
                    <a:pt x="1264571" y="38577"/>
                  </a:lnTo>
                  <a:lnTo>
                    <a:pt x="1187792" y="39152"/>
                  </a:lnTo>
                  <a:lnTo>
                    <a:pt x="1109092" y="39504"/>
                  </a:lnTo>
                  <a:lnTo>
                    <a:pt x="1028700" y="39623"/>
                  </a:lnTo>
                  <a:lnTo>
                    <a:pt x="948307" y="39504"/>
                  </a:lnTo>
                  <a:lnTo>
                    <a:pt x="869607" y="39152"/>
                  </a:lnTo>
                  <a:lnTo>
                    <a:pt x="792828" y="38577"/>
                  </a:lnTo>
                  <a:lnTo>
                    <a:pt x="718199" y="37786"/>
                  </a:lnTo>
                  <a:lnTo>
                    <a:pt x="645948" y="36790"/>
                  </a:lnTo>
                  <a:lnTo>
                    <a:pt x="576304" y="35596"/>
                  </a:lnTo>
                  <a:lnTo>
                    <a:pt x="509495" y="34213"/>
                  </a:lnTo>
                  <a:lnTo>
                    <a:pt x="445751" y="32651"/>
                  </a:lnTo>
                  <a:lnTo>
                    <a:pt x="385300" y="30918"/>
                  </a:lnTo>
                  <a:lnTo>
                    <a:pt x="328371" y="29023"/>
                  </a:lnTo>
                  <a:lnTo>
                    <a:pt x="275193" y="26974"/>
                  </a:lnTo>
                  <a:lnTo>
                    <a:pt x="225994" y="24782"/>
                  </a:lnTo>
                  <a:lnTo>
                    <a:pt x="181002" y="22453"/>
                  </a:lnTo>
                  <a:lnTo>
                    <a:pt x="140447" y="19998"/>
                  </a:lnTo>
                  <a:lnTo>
                    <a:pt x="73562" y="14742"/>
                  </a:lnTo>
                  <a:lnTo>
                    <a:pt x="27168" y="9084"/>
                  </a:lnTo>
                  <a:lnTo>
                    <a:pt x="3094" y="3096"/>
                  </a:lnTo>
                  <a:lnTo>
                    <a:pt x="0" y="0"/>
                  </a:lnTo>
                </a:path>
              </a:pathLst>
            </a:custGeom>
            <a:ln w="9144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5096255" y="5679947"/>
              <a:ext cx="2057400" cy="238125"/>
            </a:xfrm>
            <a:custGeom>
              <a:avLst/>
              <a:gdLst/>
              <a:ahLst/>
              <a:cxnLst/>
              <a:rect l="l" t="t" r="r" b="b"/>
              <a:pathLst>
                <a:path w="2057400" h="238125">
                  <a:moveTo>
                    <a:pt x="0" y="39623"/>
                  </a:moveTo>
                  <a:lnTo>
                    <a:pt x="47690" y="27664"/>
                  </a:lnTo>
                  <a:lnTo>
                    <a:pt x="104558" y="22199"/>
                  </a:lnTo>
                  <a:lnTo>
                    <a:pt x="181002" y="17170"/>
                  </a:lnTo>
                  <a:lnTo>
                    <a:pt x="225994" y="14841"/>
                  </a:lnTo>
                  <a:lnTo>
                    <a:pt x="275193" y="12649"/>
                  </a:lnTo>
                  <a:lnTo>
                    <a:pt x="328371" y="10600"/>
                  </a:lnTo>
                  <a:lnTo>
                    <a:pt x="385300" y="8705"/>
                  </a:lnTo>
                  <a:lnTo>
                    <a:pt x="445751" y="6972"/>
                  </a:lnTo>
                  <a:lnTo>
                    <a:pt x="509495" y="5410"/>
                  </a:lnTo>
                  <a:lnTo>
                    <a:pt x="576304" y="4027"/>
                  </a:lnTo>
                  <a:lnTo>
                    <a:pt x="645948" y="2833"/>
                  </a:lnTo>
                  <a:lnTo>
                    <a:pt x="718199" y="1837"/>
                  </a:lnTo>
                  <a:lnTo>
                    <a:pt x="792828" y="1046"/>
                  </a:lnTo>
                  <a:lnTo>
                    <a:pt x="869607" y="471"/>
                  </a:lnTo>
                  <a:lnTo>
                    <a:pt x="948307" y="119"/>
                  </a:lnTo>
                  <a:lnTo>
                    <a:pt x="1028700" y="0"/>
                  </a:lnTo>
                  <a:lnTo>
                    <a:pt x="1109092" y="119"/>
                  </a:lnTo>
                  <a:lnTo>
                    <a:pt x="1187792" y="471"/>
                  </a:lnTo>
                  <a:lnTo>
                    <a:pt x="1264571" y="1046"/>
                  </a:lnTo>
                  <a:lnTo>
                    <a:pt x="1339200" y="1837"/>
                  </a:lnTo>
                  <a:lnTo>
                    <a:pt x="1411451" y="2833"/>
                  </a:lnTo>
                  <a:lnTo>
                    <a:pt x="1481095" y="4027"/>
                  </a:lnTo>
                  <a:lnTo>
                    <a:pt x="1547904" y="5410"/>
                  </a:lnTo>
                  <a:lnTo>
                    <a:pt x="1611648" y="6972"/>
                  </a:lnTo>
                  <a:lnTo>
                    <a:pt x="1672099" y="8705"/>
                  </a:lnTo>
                  <a:lnTo>
                    <a:pt x="1729028" y="10600"/>
                  </a:lnTo>
                  <a:lnTo>
                    <a:pt x="1782206" y="12649"/>
                  </a:lnTo>
                  <a:lnTo>
                    <a:pt x="1831405" y="14841"/>
                  </a:lnTo>
                  <a:lnTo>
                    <a:pt x="1876397" y="17170"/>
                  </a:lnTo>
                  <a:lnTo>
                    <a:pt x="1916952" y="19625"/>
                  </a:lnTo>
                  <a:lnTo>
                    <a:pt x="1983837" y="24881"/>
                  </a:lnTo>
                  <a:lnTo>
                    <a:pt x="2030231" y="30539"/>
                  </a:lnTo>
                  <a:lnTo>
                    <a:pt x="2057400" y="39623"/>
                  </a:lnTo>
                  <a:lnTo>
                    <a:pt x="2057400" y="198119"/>
                  </a:lnTo>
                  <a:lnTo>
                    <a:pt x="2009709" y="210079"/>
                  </a:lnTo>
                  <a:lnTo>
                    <a:pt x="1952841" y="215544"/>
                  </a:lnTo>
                  <a:lnTo>
                    <a:pt x="1876397" y="220573"/>
                  </a:lnTo>
                  <a:lnTo>
                    <a:pt x="1831405" y="222902"/>
                  </a:lnTo>
                  <a:lnTo>
                    <a:pt x="1782206" y="225094"/>
                  </a:lnTo>
                  <a:lnTo>
                    <a:pt x="1729028" y="227143"/>
                  </a:lnTo>
                  <a:lnTo>
                    <a:pt x="1672099" y="229038"/>
                  </a:lnTo>
                  <a:lnTo>
                    <a:pt x="1611648" y="230771"/>
                  </a:lnTo>
                  <a:lnTo>
                    <a:pt x="1547904" y="232333"/>
                  </a:lnTo>
                  <a:lnTo>
                    <a:pt x="1481095" y="233716"/>
                  </a:lnTo>
                  <a:lnTo>
                    <a:pt x="1411451" y="234910"/>
                  </a:lnTo>
                  <a:lnTo>
                    <a:pt x="1339200" y="235906"/>
                  </a:lnTo>
                  <a:lnTo>
                    <a:pt x="1264571" y="236697"/>
                  </a:lnTo>
                  <a:lnTo>
                    <a:pt x="1187792" y="237272"/>
                  </a:lnTo>
                  <a:lnTo>
                    <a:pt x="1109092" y="237624"/>
                  </a:lnTo>
                  <a:lnTo>
                    <a:pt x="1028700" y="237743"/>
                  </a:lnTo>
                  <a:lnTo>
                    <a:pt x="948307" y="237624"/>
                  </a:lnTo>
                  <a:lnTo>
                    <a:pt x="869607" y="237272"/>
                  </a:lnTo>
                  <a:lnTo>
                    <a:pt x="792828" y="236697"/>
                  </a:lnTo>
                  <a:lnTo>
                    <a:pt x="718199" y="235906"/>
                  </a:lnTo>
                  <a:lnTo>
                    <a:pt x="645948" y="234910"/>
                  </a:lnTo>
                  <a:lnTo>
                    <a:pt x="576304" y="233716"/>
                  </a:lnTo>
                  <a:lnTo>
                    <a:pt x="509495" y="232333"/>
                  </a:lnTo>
                  <a:lnTo>
                    <a:pt x="445751" y="230771"/>
                  </a:lnTo>
                  <a:lnTo>
                    <a:pt x="385300" y="229038"/>
                  </a:lnTo>
                  <a:lnTo>
                    <a:pt x="328371" y="227143"/>
                  </a:lnTo>
                  <a:lnTo>
                    <a:pt x="275193" y="225094"/>
                  </a:lnTo>
                  <a:lnTo>
                    <a:pt x="225994" y="222902"/>
                  </a:lnTo>
                  <a:lnTo>
                    <a:pt x="181002" y="220573"/>
                  </a:lnTo>
                  <a:lnTo>
                    <a:pt x="140447" y="218118"/>
                  </a:lnTo>
                  <a:lnTo>
                    <a:pt x="73562" y="212862"/>
                  </a:lnTo>
                  <a:lnTo>
                    <a:pt x="27168" y="207204"/>
                  </a:lnTo>
                  <a:lnTo>
                    <a:pt x="0" y="198119"/>
                  </a:lnTo>
                  <a:lnTo>
                    <a:pt x="0" y="39623"/>
                  </a:lnTo>
                  <a:close/>
                </a:path>
              </a:pathLst>
            </a:custGeom>
            <a:ln w="9144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1" name="object 71"/>
          <p:cNvSpPr txBox="1"/>
          <p:nvPr/>
        </p:nvSpPr>
        <p:spPr>
          <a:xfrm>
            <a:off x="5729504" y="5714414"/>
            <a:ext cx="6362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200">
                <a:uFill>
                  <a:solidFill>
                    <a:srgbClr val="B3B3B3"/>
                  </a:solidFill>
                </a:uFill>
                <a:latin typeface="Times New Roman"/>
                <a:cs typeface="Times New Roman"/>
              </a:rPr>
              <a:t>   </a:t>
            </a:r>
            <a:r>
              <a:rPr dirty="0" u="sng" sz="1200" spc="-45">
                <a:uFill>
                  <a:solidFill>
                    <a:srgbClr val="B3B3B3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1200">
                <a:latin typeface="Meiryo UI"/>
                <a:cs typeface="Meiryo UI"/>
              </a:rPr>
              <a:t>省人化</a:t>
            </a:r>
            <a:endParaRPr sz="1200">
              <a:latin typeface="Meiryo UI"/>
              <a:cs typeface="Meiryo UI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7389876" y="5323332"/>
            <a:ext cx="2152015" cy="942340"/>
            <a:chOff x="7389876" y="5323332"/>
            <a:chExt cx="2152015" cy="942340"/>
          </a:xfrm>
        </p:grpSpPr>
        <p:sp>
          <p:nvSpPr>
            <p:cNvPr id="73" name="object 73"/>
            <p:cNvSpPr/>
            <p:nvPr/>
          </p:nvSpPr>
          <p:spPr>
            <a:xfrm>
              <a:off x="7437119" y="6021323"/>
              <a:ext cx="2057400" cy="239395"/>
            </a:xfrm>
            <a:custGeom>
              <a:avLst/>
              <a:gdLst/>
              <a:ahLst/>
              <a:cxnLst/>
              <a:rect l="l" t="t" r="r" b="b"/>
              <a:pathLst>
                <a:path w="2057400" h="239395">
                  <a:moveTo>
                    <a:pt x="1028700" y="0"/>
                  </a:moveTo>
                  <a:lnTo>
                    <a:pt x="869607" y="474"/>
                  </a:lnTo>
                  <a:lnTo>
                    <a:pt x="718199" y="1848"/>
                  </a:lnTo>
                  <a:lnTo>
                    <a:pt x="576304" y="4053"/>
                  </a:lnTo>
                  <a:lnTo>
                    <a:pt x="445751" y="7017"/>
                  </a:lnTo>
                  <a:lnTo>
                    <a:pt x="385300" y="8761"/>
                  </a:lnTo>
                  <a:lnTo>
                    <a:pt x="328371" y="10668"/>
                  </a:lnTo>
                  <a:lnTo>
                    <a:pt x="275193" y="12730"/>
                  </a:lnTo>
                  <a:lnTo>
                    <a:pt x="225994" y="14937"/>
                  </a:lnTo>
                  <a:lnTo>
                    <a:pt x="181002" y="17280"/>
                  </a:lnTo>
                  <a:lnTo>
                    <a:pt x="140447" y="19751"/>
                  </a:lnTo>
                  <a:lnTo>
                    <a:pt x="73562" y="25041"/>
                  </a:lnTo>
                  <a:lnTo>
                    <a:pt x="27168" y="30735"/>
                  </a:lnTo>
                  <a:lnTo>
                    <a:pt x="0" y="39877"/>
                  </a:lnTo>
                  <a:lnTo>
                    <a:pt x="0" y="199389"/>
                  </a:lnTo>
                  <a:lnTo>
                    <a:pt x="47690" y="211425"/>
                  </a:lnTo>
                  <a:lnTo>
                    <a:pt x="104558" y="216926"/>
                  </a:lnTo>
                  <a:lnTo>
                    <a:pt x="181002" y="221987"/>
                  </a:lnTo>
                  <a:lnTo>
                    <a:pt x="225994" y="224330"/>
                  </a:lnTo>
                  <a:lnTo>
                    <a:pt x="275193" y="226537"/>
                  </a:lnTo>
                  <a:lnTo>
                    <a:pt x="328371" y="228599"/>
                  </a:lnTo>
                  <a:lnTo>
                    <a:pt x="385300" y="230506"/>
                  </a:lnTo>
                  <a:lnTo>
                    <a:pt x="445751" y="232250"/>
                  </a:lnTo>
                  <a:lnTo>
                    <a:pt x="576304" y="235214"/>
                  </a:lnTo>
                  <a:lnTo>
                    <a:pt x="718199" y="237419"/>
                  </a:lnTo>
                  <a:lnTo>
                    <a:pt x="869607" y="238793"/>
                  </a:lnTo>
                  <a:lnTo>
                    <a:pt x="1028700" y="239267"/>
                  </a:lnTo>
                  <a:lnTo>
                    <a:pt x="1187792" y="238793"/>
                  </a:lnTo>
                  <a:lnTo>
                    <a:pt x="1339200" y="237419"/>
                  </a:lnTo>
                  <a:lnTo>
                    <a:pt x="1481095" y="235214"/>
                  </a:lnTo>
                  <a:lnTo>
                    <a:pt x="1611648" y="232250"/>
                  </a:lnTo>
                  <a:lnTo>
                    <a:pt x="1672099" y="230506"/>
                  </a:lnTo>
                  <a:lnTo>
                    <a:pt x="1729028" y="228599"/>
                  </a:lnTo>
                  <a:lnTo>
                    <a:pt x="1782206" y="226537"/>
                  </a:lnTo>
                  <a:lnTo>
                    <a:pt x="1831405" y="224330"/>
                  </a:lnTo>
                  <a:lnTo>
                    <a:pt x="1876397" y="221987"/>
                  </a:lnTo>
                  <a:lnTo>
                    <a:pt x="1916952" y="219516"/>
                  </a:lnTo>
                  <a:lnTo>
                    <a:pt x="1983837" y="214226"/>
                  </a:lnTo>
                  <a:lnTo>
                    <a:pt x="2030231" y="208532"/>
                  </a:lnTo>
                  <a:lnTo>
                    <a:pt x="2057400" y="199389"/>
                  </a:lnTo>
                  <a:lnTo>
                    <a:pt x="2057400" y="39877"/>
                  </a:lnTo>
                  <a:lnTo>
                    <a:pt x="2009709" y="27842"/>
                  </a:lnTo>
                  <a:lnTo>
                    <a:pt x="1952841" y="22341"/>
                  </a:lnTo>
                  <a:lnTo>
                    <a:pt x="1876397" y="17280"/>
                  </a:lnTo>
                  <a:lnTo>
                    <a:pt x="1831405" y="14937"/>
                  </a:lnTo>
                  <a:lnTo>
                    <a:pt x="1782206" y="12730"/>
                  </a:lnTo>
                  <a:lnTo>
                    <a:pt x="1729028" y="10668"/>
                  </a:lnTo>
                  <a:lnTo>
                    <a:pt x="1672099" y="8761"/>
                  </a:lnTo>
                  <a:lnTo>
                    <a:pt x="1611648" y="7017"/>
                  </a:lnTo>
                  <a:lnTo>
                    <a:pt x="1481095" y="4053"/>
                  </a:lnTo>
                  <a:lnTo>
                    <a:pt x="1339200" y="1848"/>
                  </a:lnTo>
                  <a:lnTo>
                    <a:pt x="1187792" y="474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DEDE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7437119" y="6061201"/>
              <a:ext cx="2057400" cy="40005"/>
            </a:xfrm>
            <a:custGeom>
              <a:avLst/>
              <a:gdLst/>
              <a:ahLst/>
              <a:cxnLst/>
              <a:rect l="l" t="t" r="r" b="b"/>
              <a:pathLst>
                <a:path w="2057400" h="40004">
                  <a:moveTo>
                    <a:pt x="2057400" y="0"/>
                  </a:moveTo>
                  <a:lnTo>
                    <a:pt x="2009709" y="12035"/>
                  </a:lnTo>
                  <a:lnTo>
                    <a:pt x="1952841" y="17536"/>
                  </a:lnTo>
                  <a:lnTo>
                    <a:pt x="1876397" y="22597"/>
                  </a:lnTo>
                  <a:lnTo>
                    <a:pt x="1831405" y="24940"/>
                  </a:lnTo>
                  <a:lnTo>
                    <a:pt x="1782206" y="27147"/>
                  </a:lnTo>
                  <a:lnTo>
                    <a:pt x="1729028" y="29209"/>
                  </a:lnTo>
                  <a:lnTo>
                    <a:pt x="1672099" y="31116"/>
                  </a:lnTo>
                  <a:lnTo>
                    <a:pt x="1611648" y="32860"/>
                  </a:lnTo>
                  <a:lnTo>
                    <a:pt x="1547904" y="34432"/>
                  </a:lnTo>
                  <a:lnTo>
                    <a:pt x="1481095" y="35824"/>
                  </a:lnTo>
                  <a:lnTo>
                    <a:pt x="1411451" y="37026"/>
                  </a:lnTo>
                  <a:lnTo>
                    <a:pt x="1339200" y="38029"/>
                  </a:lnTo>
                  <a:lnTo>
                    <a:pt x="1264571" y="38824"/>
                  </a:lnTo>
                  <a:lnTo>
                    <a:pt x="1187792" y="39403"/>
                  </a:lnTo>
                  <a:lnTo>
                    <a:pt x="1109092" y="39758"/>
                  </a:lnTo>
                  <a:lnTo>
                    <a:pt x="1028700" y="39878"/>
                  </a:lnTo>
                  <a:lnTo>
                    <a:pt x="948307" y="39758"/>
                  </a:lnTo>
                  <a:lnTo>
                    <a:pt x="869607" y="39403"/>
                  </a:lnTo>
                  <a:lnTo>
                    <a:pt x="792828" y="38824"/>
                  </a:lnTo>
                  <a:lnTo>
                    <a:pt x="718199" y="38029"/>
                  </a:lnTo>
                  <a:lnTo>
                    <a:pt x="645948" y="37026"/>
                  </a:lnTo>
                  <a:lnTo>
                    <a:pt x="576304" y="35824"/>
                  </a:lnTo>
                  <a:lnTo>
                    <a:pt x="509495" y="34432"/>
                  </a:lnTo>
                  <a:lnTo>
                    <a:pt x="445751" y="32860"/>
                  </a:lnTo>
                  <a:lnTo>
                    <a:pt x="385300" y="31116"/>
                  </a:lnTo>
                  <a:lnTo>
                    <a:pt x="328371" y="29209"/>
                  </a:lnTo>
                  <a:lnTo>
                    <a:pt x="275193" y="27147"/>
                  </a:lnTo>
                  <a:lnTo>
                    <a:pt x="225994" y="24940"/>
                  </a:lnTo>
                  <a:lnTo>
                    <a:pt x="181002" y="22597"/>
                  </a:lnTo>
                  <a:lnTo>
                    <a:pt x="140447" y="20126"/>
                  </a:lnTo>
                  <a:lnTo>
                    <a:pt x="73562" y="14836"/>
                  </a:lnTo>
                  <a:lnTo>
                    <a:pt x="27168" y="9142"/>
                  </a:lnTo>
                  <a:lnTo>
                    <a:pt x="3094" y="3116"/>
                  </a:lnTo>
                  <a:lnTo>
                    <a:pt x="0" y="0"/>
                  </a:lnTo>
                </a:path>
              </a:pathLst>
            </a:custGeom>
            <a:ln w="9144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7437119" y="6021323"/>
              <a:ext cx="2057400" cy="239395"/>
            </a:xfrm>
            <a:custGeom>
              <a:avLst/>
              <a:gdLst/>
              <a:ahLst/>
              <a:cxnLst/>
              <a:rect l="l" t="t" r="r" b="b"/>
              <a:pathLst>
                <a:path w="2057400" h="239395">
                  <a:moveTo>
                    <a:pt x="0" y="39877"/>
                  </a:moveTo>
                  <a:lnTo>
                    <a:pt x="47690" y="27842"/>
                  </a:lnTo>
                  <a:lnTo>
                    <a:pt x="104558" y="22341"/>
                  </a:lnTo>
                  <a:lnTo>
                    <a:pt x="181002" y="17280"/>
                  </a:lnTo>
                  <a:lnTo>
                    <a:pt x="225994" y="14937"/>
                  </a:lnTo>
                  <a:lnTo>
                    <a:pt x="275193" y="12730"/>
                  </a:lnTo>
                  <a:lnTo>
                    <a:pt x="328371" y="10668"/>
                  </a:lnTo>
                  <a:lnTo>
                    <a:pt x="385300" y="8761"/>
                  </a:lnTo>
                  <a:lnTo>
                    <a:pt x="445751" y="7017"/>
                  </a:lnTo>
                  <a:lnTo>
                    <a:pt x="509495" y="5445"/>
                  </a:lnTo>
                  <a:lnTo>
                    <a:pt x="576304" y="4053"/>
                  </a:lnTo>
                  <a:lnTo>
                    <a:pt x="645948" y="2851"/>
                  </a:lnTo>
                  <a:lnTo>
                    <a:pt x="718199" y="1848"/>
                  </a:lnTo>
                  <a:lnTo>
                    <a:pt x="792828" y="1053"/>
                  </a:lnTo>
                  <a:lnTo>
                    <a:pt x="869607" y="474"/>
                  </a:lnTo>
                  <a:lnTo>
                    <a:pt x="948307" y="119"/>
                  </a:lnTo>
                  <a:lnTo>
                    <a:pt x="1028700" y="0"/>
                  </a:lnTo>
                  <a:lnTo>
                    <a:pt x="1109092" y="119"/>
                  </a:lnTo>
                  <a:lnTo>
                    <a:pt x="1187792" y="474"/>
                  </a:lnTo>
                  <a:lnTo>
                    <a:pt x="1264571" y="1053"/>
                  </a:lnTo>
                  <a:lnTo>
                    <a:pt x="1339200" y="1848"/>
                  </a:lnTo>
                  <a:lnTo>
                    <a:pt x="1411451" y="2851"/>
                  </a:lnTo>
                  <a:lnTo>
                    <a:pt x="1481095" y="4053"/>
                  </a:lnTo>
                  <a:lnTo>
                    <a:pt x="1547904" y="5445"/>
                  </a:lnTo>
                  <a:lnTo>
                    <a:pt x="1611648" y="7017"/>
                  </a:lnTo>
                  <a:lnTo>
                    <a:pt x="1672099" y="8761"/>
                  </a:lnTo>
                  <a:lnTo>
                    <a:pt x="1729028" y="10668"/>
                  </a:lnTo>
                  <a:lnTo>
                    <a:pt x="1782206" y="12730"/>
                  </a:lnTo>
                  <a:lnTo>
                    <a:pt x="1831405" y="14937"/>
                  </a:lnTo>
                  <a:lnTo>
                    <a:pt x="1876397" y="17280"/>
                  </a:lnTo>
                  <a:lnTo>
                    <a:pt x="1916952" y="19751"/>
                  </a:lnTo>
                  <a:lnTo>
                    <a:pt x="1983837" y="25041"/>
                  </a:lnTo>
                  <a:lnTo>
                    <a:pt x="2030231" y="30735"/>
                  </a:lnTo>
                  <a:lnTo>
                    <a:pt x="2057400" y="39877"/>
                  </a:lnTo>
                  <a:lnTo>
                    <a:pt x="2057400" y="199389"/>
                  </a:lnTo>
                  <a:lnTo>
                    <a:pt x="2009709" y="211425"/>
                  </a:lnTo>
                  <a:lnTo>
                    <a:pt x="1952841" y="216926"/>
                  </a:lnTo>
                  <a:lnTo>
                    <a:pt x="1876397" y="221987"/>
                  </a:lnTo>
                  <a:lnTo>
                    <a:pt x="1831405" y="224330"/>
                  </a:lnTo>
                  <a:lnTo>
                    <a:pt x="1782206" y="226537"/>
                  </a:lnTo>
                  <a:lnTo>
                    <a:pt x="1729028" y="228599"/>
                  </a:lnTo>
                  <a:lnTo>
                    <a:pt x="1672099" y="230506"/>
                  </a:lnTo>
                  <a:lnTo>
                    <a:pt x="1611648" y="232250"/>
                  </a:lnTo>
                  <a:lnTo>
                    <a:pt x="1547904" y="233822"/>
                  </a:lnTo>
                  <a:lnTo>
                    <a:pt x="1481095" y="235214"/>
                  </a:lnTo>
                  <a:lnTo>
                    <a:pt x="1411451" y="236416"/>
                  </a:lnTo>
                  <a:lnTo>
                    <a:pt x="1339200" y="237419"/>
                  </a:lnTo>
                  <a:lnTo>
                    <a:pt x="1264571" y="238214"/>
                  </a:lnTo>
                  <a:lnTo>
                    <a:pt x="1187792" y="238793"/>
                  </a:lnTo>
                  <a:lnTo>
                    <a:pt x="1109092" y="239148"/>
                  </a:lnTo>
                  <a:lnTo>
                    <a:pt x="1028700" y="239267"/>
                  </a:lnTo>
                  <a:lnTo>
                    <a:pt x="948307" y="239148"/>
                  </a:lnTo>
                  <a:lnTo>
                    <a:pt x="869607" y="238793"/>
                  </a:lnTo>
                  <a:lnTo>
                    <a:pt x="792828" y="238214"/>
                  </a:lnTo>
                  <a:lnTo>
                    <a:pt x="718199" y="237419"/>
                  </a:lnTo>
                  <a:lnTo>
                    <a:pt x="645948" y="236416"/>
                  </a:lnTo>
                  <a:lnTo>
                    <a:pt x="576304" y="235214"/>
                  </a:lnTo>
                  <a:lnTo>
                    <a:pt x="509495" y="233822"/>
                  </a:lnTo>
                  <a:lnTo>
                    <a:pt x="445751" y="232250"/>
                  </a:lnTo>
                  <a:lnTo>
                    <a:pt x="385300" y="230506"/>
                  </a:lnTo>
                  <a:lnTo>
                    <a:pt x="328371" y="228599"/>
                  </a:lnTo>
                  <a:lnTo>
                    <a:pt x="275193" y="226537"/>
                  </a:lnTo>
                  <a:lnTo>
                    <a:pt x="225994" y="224330"/>
                  </a:lnTo>
                  <a:lnTo>
                    <a:pt x="181002" y="221987"/>
                  </a:lnTo>
                  <a:lnTo>
                    <a:pt x="140447" y="219516"/>
                  </a:lnTo>
                  <a:lnTo>
                    <a:pt x="73562" y="214226"/>
                  </a:lnTo>
                  <a:lnTo>
                    <a:pt x="27168" y="208532"/>
                  </a:lnTo>
                  <a:lnTo>
                    <a:pt x="0" y="199389"/>
                  </a:lnTo>
                  <a:lnTo>
                    <a:pt x="0" y="39877"/>
                  </a:lnTo>
                  <a:close/>
                </a:path>
              </a:pathLst>
            </a:custGeom>
            <a:ln w="9144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7437119" y="5853683"/>
              <a:ext cx="2057400" cy="239395"/>
            </a:xfrm>
            <a:custGeom>
              <a:avLst/>
              <a:gdLst/>
              <a:ahLst/>
              <a:cxnLst/>
              <a:rect l="l" t="t" r="r" b="b"/>
              <a:pathLst>
                <a:path w="2057400" h="239395">
                  <a:moveTo>
                    <a:pt x="1028700" y="0"/>
                  </a:moveTo>
                  <a:lnTo>
                    <a:pt x="869607" y="474"/>
                  </a:lnTo>
                  <a:lnTo>
                    <a:pt x="718199" y="1848"/>
                  </a:lnTo>
                  <a:lnTo>
                    <a:pt x="576304" y="4053"/>
                  </a:lnTo>
                  <a:lnTo>
                    <a:pt x="445751" y="7017"/>
                  </a:lnTo>
                  <a:lnTo>
                    <a:pt x="385300" y="8761"/>
                  </a:lnTo>
                  <a:lnTo>
                    <a:pt x="328371" y="10668"/>
                  </a:lnTo>
                  <a:lnTo>
                    <a:pt x="275193" y="12730"/>
                  </a:lnTo>
                  <a:lnTo>
                    <a:pt x="225994" y="14937"/>
                  </a:lnTo>
                  <a:lnTo>
                    <a:pt x="181002" y="17280"/>
                  </a:lnTo>
                  <a:lnTo>
                    <a:pt x="140447" y="19751"/>
                  </a:lnTo>
                  <a:lnTo>
                    <a:pt x="73562" y="25041"/>
                  </a:lnTo>
                  <a:lnTo>
                    <a:pt x="27168" y="30735"/>
                  </a:lnTo>
                  <a:lnTo>
                    <a:pt x="0" y="39877"/>
                  </a:lnTo>
                  <a:lnTo>
                    <a:pt x="0" y="199389"/>
                  </a:lnTo>
                  <a:lnTo>
                    <a:pt x="47690" y="211425"/>
                  </a:lnTo>
                  <a:lnTo>
                    <a:pt x="104558" y="216926"/>
                  </a:lnTo>
                  <a:lnTo>
                    <a:pt x="181002" y="221987"/>
                  </a:lnTo>
                  <a:lnTo>
                    <a:pt x="225994" y="224330"/>
                  </a:lnTo>
                  <a:lnTo>
                    <a:pt x="275193" y="226537"/>
                  </a:lnTo>
                  <a:lnTo>
                    <a:pt x="328371" y="228599"/>
                  </a:lnTo>
                  <a:lnTo>
                    <a:pt x="385300" y="230506"/>
                  </a:lnTo>
                  <a:lnTo>
                    <a:pt x="445751" y="232250"/>
                  </a:lnTo>
                  <a:lnTo>
                    <a:pt x="576304" y="235214"/>
                  </a:lnTo>
                  <a:lnTo>
                    <a:pt x="718199" y="237419"/>
                  </a:lnTo>
                  <a:lnTo>
                    <a:pt x="869607" y="238793"/>
                  </a:lnTo>
                  <a:lnTo>
                    <a:pt x="1028700" y="239267"/>
                  </a:lnTo>
                  <a:lnTo>
                    <a:pt x="1187792" y="238793"/>
                  </a:lnTo>
                  <a:lnTo>
                    <a:pt x="1339200" y="237419"/>
                  </a:lnTo>
                  <a:lnTo>
                    <a:pt x="1481095" y="235214"/>
                  </a:lnTo>
                  <a:lnTo>
                    <a:pt x="1611648" y="232250"/>
                  </a:lnTo>
                  <a:lnTo>
                    <a:pt x="1672099" y="230506"/>
                  </a:lnTo>
                  <a:lnTo>
                    <a:pt x="1729028" y="228599"/>
                  </a:lnTo>
                  <a:lnTo>
                    <a:pt x="1782206" y="226537"/>
                  </a:lnTo>
                  <a:lnTo>
                    <a:pt x="1831405" y="224330"/>
                  </a:lnTo>
                  <a:lnTo>
                    <a:pt x="1876397" y="221987"/>
                  </a:lnTo>
                  <a:lnTo>
                    <a:pt x="1916952" y="219516"/>
                  </a:lnTo>
                  <a:lnTo>
                    <a:pt x="1983837" y="214226"/>
                  </a:lnTo>
                  <a:lnTo>
                    <a:pt x="2030231" y="208532"/>
                  </a:lnTo>
                  <a:lnTo>
                    <a:pt x="2057400" y="199389"/>
                  </a:lnTo>
                  <a:lnTo>
                    <a:pt x="2057400" y="39877"/>
                  </a:lnTo>
                  <a:lnTo>
                    <a:pt x="2009709" y="27842"/>
                  </a:lnTo>
                  <a:lnTo>
                    <a:pt x="1952841" y="22341"/>
                  </a:lnTo>
                  <a:lnTo>
                    <a:pt x="1876397" y="17280"/>
                  </a:lnTo>
                  <a:lnTo>
                    <a:pt x="1831405" y="14937"/>
                  </a:lnTo>
                  <a:lnTo>
                    <a:pt x="1782206" y="12730"/>
                  </a:lnTo>
                  <a:lnTo>
                    <a:pt x="1729028" y="10668"/>
                  </a:lnTo>
                  <a:lnTo>
                    <a:pt x="1672099" y="8761"/>
                  </a:lnTo>
                  <a:lnTo>
                    <a:pt x="1611648" y="7017"/>
                  </a:lnTo>
                  <a:lnTo>
                    <a:pt x="1481095" y="4053"/>
                  </a:lnTo>
                  <a:lnTo>
                    <a:pt x="1339200" y="1848"/>
                  </a:lnTo>
                  <a:lnTo>
                    <a:pt x="1187792" y="474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DEDE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7437119" y="5893562"/>
              <a:ext cx="2057400" cy="40005"/>
            </a:xfrm>
            <a:custGeom>
              <a:avLst/>
              <a:gdLst/>
              <a:ahLst/>
              <a:cxnLst/>
              <a:rect l="l" t="t" r="r" b="b"/>
              <a:pathLst>
                <a:path w="2057400" h="40004">
                  <a:moveTo>
                    <a:pt x="2057400" y="0"/>
                  </a:moveTo>
                  <a:lnTo>
                    <a:pt x="2009709" y="12035"/>
                  </a:lnTo>
                  <a:lnTo>
                    <a:pt x="1952841" y="17536"/>
                  </a:lnTo>
                  <a:lnTo>
                    <a:pt x="1876397" y="22597"/>
                  </a:lnTo>
                  <a:lnTo>
                    <a:pt x="1831405" y="24940"/>
                  </a:lnTo>
                  <a:lnTo>
                    <a:pt x="1782206" y="27147"/>
                  </a:lnTo>
                  <a:lnTo>
                    <a:pt x="1729028" y="29209"/>
                  </a:lnTo>
                  <a:lnTo>
                    <a:pt x="1672099" y="31116"/>
                  </a:lnTo>
                  <a:lnTo>
                    <a:pt x="1611648" y="32860"/>
                  </a:lnTo>
                  <a:lnTo>
                    <a:pt x="1547904" y="34432"/>
                  </a:lnTo>
                  <a:lnTo>
                    <a:pt x="1481095" y="35824"/>
                  </a:lnTo>
                  <a:lnTo>
                    <a:pt x="1411451" y="37026"/>
                  </a:lnTo>
                  <a:lnTo>
                    <a:pt x="1339200" y="38029"/>
                  </a:lnTo>
                  <a:lnTo>
                    <a:pt x="1264571" y="38824"/>
                  </a:lnTo>
                  <a:lnTo>
                    <a:pt x="1187792" y="39403"/>
                  </a:lnTo>
                  <a:lnTo>
                    <a:pt x="1109092" y="39758"/>
                  </a:lnTo>
                  <a:lnTo>
                    <a:pt x="1028700" y="39878"/>
                  </a:lnTo>
                  <a:lnTo>
                    <a:pt x="948307" y="39758"/>
                  </a:lnTo>
                  <a:lnTo>
                    <a:pt x="869607" y="39403"/>
                  </a:lnTo>
                  <a:lnTo>
                    <a:pt x="792828" y="38824"/>
                  </a:lnTo>
                  <a:lnTo>
                    <a:pt x="718199" y="38029"/>
                  </a:lnTo>
                  <a:lnTo>
                    <a:pt x="645948" y="37026"/>
                  </a:lnTo>
                  <a:lnTo>
                    <a:pt x="576304" y="35824"/>
                  </a:lnTo>
                  <a:lnTo>
                    <a:pt x="509495" y="34432"/>
                  </a:lnTo>
                  <a:lnTo>
                    <a:pt x="445751" y="32860"/>
                  </a:lnTo>
                  <a:lnTo>
                    <a:pt x="385300" y="31116"/>
                  </a:lnTo>
                  <a:lnTo>
                    <a:pt x="328371" y="29209"/>
                  </a:lnTo>
                  <a:lnTo>
                    <a:pt x="275193" y="27147"/>
                  </a:lnTo>
                  <a:lnTo>
                    <a:pt x="225994" y="24940"/>
                  </a:lnTo>
                  <a:lnTo>
                    <a:pt x="181002" y="22597"/>
                  </a:lnTo>
                  <a:lnTo>
                    <a:pt x="140447" y="20126"/>
                  </a:lnTo>
                  <a:lnTo>
                    <a:pt x="73562" y="14836"/>
                  </a:lnTo>
                  <a:lnTo>
                    <a:pt x="27168" y="9142"/>
                  </a:lnTo>
                  <a:lnTo>
                    <a:pt x="3094" y="3116"/>
                  </a:lnTo>
                  <a:lnTo>
                    <a:pt x="0" y="0"/>
                  </a:lnTo>
                </a:path>
              </a:pathLst>
            </a:custGeom>
            <a:ln w="9144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7437119" y="5853683"/>
              <a:ext cx="2057400" cy="239395"/>
            </a:xfrm>
            <a:custGeom>
              <a:avLst/>
              <a:gdLst/>
              <a:ahLst/>
              <a:cxnLst/>
              <a:rect l="l" t="t" r="r" b="b"/>
              <a:pathLst>
                <a:path w="2057400" h="239395">
                  <a:moveTo>
                    <a:pt x="0" y="39877"/>
                  </a:moveTo>
                  <a:lnTo>
                    <a:pt x="47690" y="27842"/>
                  </a:lnTo>
                  <a:lnTo>
                    <a:pt x="104558" y="22341"/>
                  </a:lnTo>
                  <a:lnTo>
                    <a:pt x="181002" y="17280"/>
                  </a:lnTo>
                  <a:lnTo>
                    <a:pt x="225994" y="14937"/>
                  </a:lnTo>
                  <a:lnTo>
                    <a:pt x="275193" y="12730"/>
                  </a:lnTo>
                  <a:lnTo>
                    <a:pt x="328371" y="10668"/>
                  </a:lnTo>
                  <a:lnTo>
                    <a:pt x="385300" y="8761"/>
                  </a:lnTo>
                  <a:lnTo>
                    <a:pt x="445751" y="7017"/>
                  </a:lnTo>
                  <a:lnTo>
                    <a:pt x="509495" y="5445"/>
                  </a:lnTo>
                  <a:lnTo>
                    <a:pt x="576304" y="4053"/>
                  </a:lnTo>
                  <a:lnTo>
                    <a:pt x="645948" y="2851"/>
                  </a:lnTo>
                  <a:lnTo>
                    <a:pt x="718199" y="1848"/>
                  </a:lnTo>
                  <a:lnTo>
                    <a:pt x="792828" y="1053"/>
                  </a:lnTo>
                  <a:lnTo>
                    <a:pt x="869607" y="474"/>
                  </a:lnTo>
                  <a:lnTo>
                    <a:pt x="948307" y="119"/>
                  </a:lnTo>
                  <a:lnTo>
                    <a:pt x="1028700" y="0"/>
                  </a:lnTo>
                  <a:lnTo>
                    <a:pt x="1109092" y="119"/>
                  </a:lnTo>
                  <a:lnTo>
                    <a:pt x="1187792" y="474"/>
                  </a:lnTo>
                  <a:lnTo>
                    <a:pt x="1264571" y="1053"/>
                  </a:lnTo>
                  <a:lnTo>
                    <a:pt x="1339200" y="1848"/>
                  </a:lnTo>
                  <a:lnTo>
                    <a:pt x="1411451" y="2851"/>
                  </a:lnTo>
                  <a:lnTo>
                    <a:pt x="1481095" y="4053"/>
                  </a:lnTo>
                  <a:lnTo>
                    <a:pt x="1547904" y="5445"/>
                  </a:lnTo>
                  <a:lnTo>
                    <a:pt x="1611648" y="7017"/>
                  </a:lnTo>
                  <a:lnTo>
                    <a:pt x="1672099" y="8761"/>
                  </a:lnTo>
                  <a:lnTo>
                    <a:pt x="1729028" y="10668"/>
                  </a:lnTo>
                  <a:lnTo>
                    <a:pt x="1782206" y="12730"/>
                  </a:lnTo>
                  <a:lnTo>
                    <a:pt x="1831405" y="14937"/>
                  </a:lnTo>
                  <a:lnTo>
                    <a:pt x="1876397" y="17280"/>
                  </a:lnTo>
                  <a:lnTo>
                    <a:pt x="1916952" y="19751"/>
                  </a:lnTo>
                  <a:lnTo>
                    <a:pt x="1983837" y="25041"/>
                  </a:lnTo>
                  <a:lnTo>
                    <a:pt x="2030231" y="30735"/>
                  </a:lnTo>
                  <a:lnTo>
                    <a:pt x="2057400" y="39877"/>
                  </a:lnTo>
                  <a:lnTo>
                    <a:pt x="2057400" y="199389"/>
                  </a:lnTo>
                  <a:lnTo>
                    <a:pt x="2009709" y="211425"/>
                  </a:lnTo>
                  <a:lnTo>
                    <a:pt x="1952841" y="216926"/>
                  </a:lnTo>
                  <a:lnTo>
                    <a:pt x="1876397" y="221987"/>
                  </a:lnTo>
                  <a:lnTo>
                    <a:pt x="1831405" y="224330"/>
                  </a:lnTo>
                  <a:lnTo>
                    <a:pt x="1782206" y="226537"/>
                  </a:lnTo>
                  <a:lnTo>
                    <a:pt x="1729028" y="228599"/>
                  </a:lnTo>
                  <a:lnTo>
                    <a:pt x="1672099" y="230506"/>
                  </a:lnTo>
                  <a:lnTo>
                    <a:pt x="1611648" y="232250"/>
                  </a:lnTo>
                  <a:lnTo>
                    <a:pt x="1547904" y="233822"/>
                  </a:lnTo>
                  <a:lnTo>
                    <a:pt x="1481095" y="235214"/>
                  </a:lnTo>
                  <a:lnTo>
                    <a:pt x="1411451" y="236416"/>
                  </a:lnTo>
                  <a:lnTo>
                    <a:pt x="1339200" y="237419"/>
                  </a:lnTo>
                  <a:lnTo>
                    <a:pt x="1264571" y="238214"/>
                  </a:lnTo>
                  <a:lnTo>
                    <a:pt x="1187792" y="238793"/>
                  </a:lnTo>
                  <a:lnTo>
                    <a:pt x="1109092" y="239148"/>
                  </a:lnTo>
                  <a:lnTo>
                    <a:pt x="1028700" y="239267"/>
                  </a:lnTo>
                  <a:lnTo>
                    <a:pt x="948307" y="239148"/>
                  </a:lnTo>
                  <a:lnTo>
                    <a:pt x="869607" y="238793"/>
                  </a:lnTo>
                  <a:lnTo>
                    <a:pt x="792828" y="238214"/>
                  </a:lnTo>
                  <a:lnTo>
                    <a:pt x="718199" y="237419"/>
                  </a:lnTo>
                  <a:lnTo>
                    <a:pt x="645948" y="236416"/>
                  </a:lnTo>
                  <a:lnTo>
                    <a:pt x="576304" y="235214"/>
                  </a:lnTo>
                  <a:lnTo>
                    <a:pt x="509495" y="233822"/>
                  </a:lnTo>
                  <a:lnTo>
                    <a:pt x="445751" y="232250"/>
                  </a:lnTo>
                  <a:lnTo>
                    <a:pt x="385300" y="230506"/>
                  </a:lnTo>
                  <a:lnTo>
                    <a:pt x="328371" y="228599"/>
                  </a:lnTo>
                  <a:lnTo>
                    <a:pt x="275193" y="226537"/>
                  </a:lnTo>
                  <a:lnTo>
                    <a:pt x="225994" y="224330"/>
                  </a:lnTo>
                  <a:lnTo>
                    <a:pt x="181002" y="221987"/>
                  </a:lnTo>
                  <a:lnTo>
                    <a:pt x="140447" y="219516"/>
                  </a:lnTo>
                  <a:lnTo>
                    <a:pt x="73562" y="214226"/>
                  </a:lnTo>
                  <a:lnTo>
                    <a:pt x="27168" y="208532"/>
                  </a:lnTo>
                  <a:lnTo>
                    <a:pt x="0" y="199389"/>
                  </a:lnTo>
                  <a:lnTo>
                    <a:pt x="0" y="39877"/>
                  </a:lnTo>
                  <a:close/>
                </a:path>
              </a:pathLst>
            </a:custGeom>
            <a:ln w="9144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7437119" y="5692140"/>
              <a:ext cx="2057400" cy="239395"/>
            </a:xfrm>
            <a:custGeom>
              <a:avLst/>
              <a:gdLst/>
              <a:ahLst/>
              <a:cxnLst/>
              <a:rect l="l" t="t" r="r" b="b"/>
              <a:pathLst>
                <a:path w="2057400" h="239395">
                  <a:moveTo>
                    <a:pt x="1028700" y="0"/>
                  </a:moveTo>
                  <a:lnTo>
                    <a:pt x="869607" y="474"/>
                  </a:lnTo>
                  <a:lnTo>
                    <a:pt x="718199" y="1848"/>
                  </a:lnTo>
                  <a:lnTo>
                    <a:pt x="576304" y="4053"/>
                  </a:lnTo>
                  <a:lnTo>
                    <a:pt x="445751" y="7017"/>
                  </a:lnTo>
                  <a:lnTo>
                    <a:pt x="385300" y="8761"/>
                  </a:lnTo>
                  <a:lnTo>
                    <a:pt x="328371" y="10668"/>
                  </a:lnTo>
                  <a:lnTo>
                    <a:pt x="275193" y="12730"/>
                  </a:lnTo>
                  <a:lnTo>
                    <a:pt x="225994" y="14937"/>
                  </a:lnTo>
                  <a:lnTo>
                    <a:pt x="181002" y="17280"/>
                  </a:lnTo>
                  <a:lnTo>
                    <a:pt x="140447" y="19751"/>
                  </a:lnTo>
                  <a:lnTo>
                    <a:pt x="73562" y="25041"/>
                  </a:lnTo>
                  <a:lnTo>
                    <a:pt x="27168" y="30735"/>
                  </a:lnTo>
                  <a:lnTo>
                    <a:pt x="0" y="39878"/>
                  </a:lnTo>
                  <a:lnTo>
                    <a:pt x="0" y="199390"/>
                  </a:lnTo>
                  <a:lnTo>
                    <a:pt x="47690" y="211425"/>
                  </a:lnTo>
                  <a:lnTo>
                    <a:pt x="104558" y="216926"/>
                  </a:lnTo>
                  <a:lnTo>
                    <a:pt x="181002" y="221987"/>
                  </a:lnTo>
                  <a:lnTo>
                    <a:pt x="225994" y="224330"/>
                  </a:lnTo>
                  <a:lnTo>
                    <a:pt x="275193" y="226537"/>
                  </a:lnTo>
                  <a:lnTo>
                    <a:pt x="328371" y="228599"/>
                  </a:lnTo>
                  <a:lnTo>
                    <a:pt x="385300" y="230506"/>
                  </a:lnTo>
                  <a:lnTo>
                    <a:pt x="445751" y="232250"/>
                  </a:lnTo>
                  <a:lnTo>
                    <a:pt x="576304" y="235214"/>
                  </a:lnTo>
                  <a:lnTo>
                    <a:pt x="718199" y="237419"/>
                  </a:lnTo>
                  <a:lnTo>
                    <a:pt x="869607" y="238793"/>
                  </a:lnTo>
                  <a:lnTo>
                    <a:pt x="1028700" y="239268"/>
                  </a:lnTo>
                  <a:lnTo>
                    <a:pt x="1187792" y="238793"/>
                  </a:lnTo>
                  <a:lnTo>
                    <a:pt x="1339200" y="237419"/>
                  </a:lnTo>
                  <a:lnTo>
                    <a:pt x="1481095" y="235214"/>
                  </a:lnTo>
                  <a:lnTo>
                    <a:pt x="1611648" y="232250"/>
                  </a:lnTo>
                  <a:lnTo>
                    <a:pt x="1672099" y="230506"/>
                  </a:lnTo>
                  <a:lnTo>
                    <a:pt x="1729028" y="228599"/>
                  </a:lnTo>
                  <a:lnTo>
                    <a:pt x="1782206" y="226537"/>
                  </a:lnTo>
                  <a:lnTo>
                    <a:pt x="1831405" y="224330"/>
                  </a:lnTo>
                  <a:lnTo>
                    <a:pt x="1876397" y="221987"/>
                  </a:lnTo>
                  <a:lnTo>
                    <a:pt x="1916952" y="219516"/>
                  </a:lnTo>
                  <a:lnTo>
                    <a:pt x="1983837" y="214226"/>
                  </a:lnTo>
                  <a:lnTo>
                    <a:pt x="2030231" y="208532"/>
                  </a:lnTo>
                  <a:lnTo>
                    <a:pt x="2057400" y="199390"/>
                  </a:lnTo>
                  <a:lnTo>
                    <a:pt x="2057400" y="39878"/>
                  </a:lnTo>
                  <a:lnTo>
                    <a:pt x="2009709" y="27842"/>
                  </a:lnTo>
                  <a:lnTo>
                    <a:pt x="1952841" y="22341"/>
                  </a:lnTo>
                  <a:lnTo>
                    <a:pt x="1876397" y="17280"/>
                  </a:lnTo>
                  <a:lnTo>
                    <a:pt x="1831405" y="14937"/>
                  </a:lnTo>
                  <a:lnTo>
                    <a:pt x="1782206" y="12730"/>
                  </a:lnTo>
                  <a:lnTo>
                    <a:pt x="1729028" y="10668"/>
                  </a:lnTo>
                  <a:lnTo>
                    <a:pt x="1672099" y="8761"/>
                  </a:lnTo>
                  <a:lnTo>
                    <a:pt x="1611648" y="7017"/>
                  </a:lnTo>
                  <a:lnTo>
                    <a:pt x="1481095" y="4053"/>
                  </a:lnTo>
                  <a:lnTo>
                    <a:pt x="1339200" y="1848"/>
                  </a:lnTo>
                  <a:lnTo>
                    <a:pt x="1187792" y="474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DEDE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7437119" y="5732018"/>
              <a:ext cx="2057400" cy="40005"/>
            </a:xfrm>
            <a:custGeom>
              <a:avLst/>
              <a:gdLst/>
              <a:ahLst/>
              <a:cxnLst/>
              <a:rect l="l" t="t" r="r" b="b"/>
              <a:pathLst>
                <a:path w="2057400" h="40004">
                  <a:moveTo>
                    <a:pt x="2057400" y="0"/>
                  </a:moveTo>
                  <a:lnTo>
                    <a:pt x="2009709" y="12035"/>
                  </a:lnTo>
                  <a:lnTo>
                    <a:pt x="1952841" y="17536"/>
                  </a:lnTo>
                  <a:lnTo>
                    <a:pt x="1876397" y="22597"/>
                  </a:lnTo>
                  <a:lnTo>
                    <a:pt x="1831405" y="24940"/>
                  </a:lnTo>
                  <a:lnTo>
                    <a:pt x="1782206" y="27147"/>
                  </a:lnTo>
                  <a:lnTo>
                    <a:pt x="1729028" y="29209"/>
                  </a:lnTo>
                  <a:lnTo>
                    <a:pt x="1672099" y="31116"/>
                  </a:lnTo>
                  <a:lnTo>
                    <a:pt x="1611648" y="32860"/>
                  </a:lnTo>
                  <a:lnTo>
                    <a:pt x="1547904" y="34432"/>
                  </a:lnTo>
                  <a:lnTo>
                    <a:pt x="1481095" y="35824"/>
                  </a:lnTo>
                  <a:lnTo>
                    <a:pt x="1411451" y="37026"/>
                  </a:lnTo>
                  <a:lnTo>
                    <a:pt x="1339200" y="38029"/>
                  </a:lnTo>
                  <a:lnTo>
                    <a:pt x="1264571" y="38824"/>
                  </a:lnTo>
                  <a:lnTo>
                    <a:pt x="1187792" y="39403"/>
                  </a:lnTo>
                  <a:lnTo>
                    <a:pt x="1109092" y="39758"/>
                  </a:lnTo>
                  <a:lnTo>
                    <a:pt x="1028700" y="39877"/>
                  </a:lnTo>
                  <a:lnTo>
                    <a:pt x="948307" y="39758"/>
                  </a:lnTo>
                  <a:lnTo>
                    <a:pt x="869607" y="39403"/>
                  </a:lnTo>
                  <a:lnTo>
                    <a:pt x="792828" y="38824"/>
                  </a:lnTo>
                  <a:lnTo>
                    <a:pt x="718199" y="38029"/>
                  </a:lnTo>
                  <a:lnTo>
                    <a:pt x="645948" y="37026"/>
                  </a:lnTo>
                  <a:lnTo>
                    <a:pt x="576304" y="35824"/>
                  </a:lnTo>
                  <a:lnTo>
                    <a:pt x="509495" y="34432"/>
                  </a:lnTo>
                  <a:lnTo>
                    <a:pt x="445751" y="32860"/>
                  </a:lnTo>
                  <a:lnTo>
                    <a:pt x="385300" y="31116"/>
                  </a:lnTo>
                  <a:lnTo>
                    <a:pt x="328371" y="29209"/>
                  </a:lnTo>
                  <a:lnTo>
                    <a:pt x="275193" y="27147"/>
                  </a:lnTo>
                  <a:lnTo>
                    <a:pt x="225994" y="24940"/>
                  </a:lnTo>
                  <a:lnTo>
                    <a:pt x="181002" y="22597"/>
                  </a:lnTo>
                  <a:lnTo>
                    <a:pt x="140447" y="20126"/>
                  </a:lnTo>
                  <a:lnTo>
                    <a:pt x="73562" y="14836"/>
                  </a:lnTo>
                  <a:lnTo>
                    <a:pt x="27168" y="9142"/>
                  </a:lnTo>
                  <a:lnTo>
                    <a:pt x="3094" y="3116"/>
                  </a:lnTo>
                  <a:lnTo>
                    <a:pt x="0" y="0"/>
                  </a:lnTo>
                </a:path>
              </a:pathLst>
            </a:custGeom>
            <a:ln w="9144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1" name="object 81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7389876" y="5489448"/>
              <a:ext cx="2151887" cy="333755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8101584" y="5753569"/>
              <a:ext cx="725423" cy="226605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7437119" y="5516880"/>
              <a:ext cx="2057399" cy="239267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7389876" y="5323332"/>
              <a:ext cx="2151887" cy="332231"/>
            </a:xfrm>
            <a:prstGeom prst="rect">
              <a:avLst/>
            </a:prstGeom>
          </p:spPr>
        </p:pic>
      </p:grpSp>
      <p:sp>
        <p:nvSpPr>
          <p:cNvPr id="85" name="object 85"/>
          <p:cNvSpPr txBox="1"/>
          <p:nvPr/>
        </p:nvSpPr>
        <p:spPr>
          <a:xfrm>
            <a:off x="7650414" y="5629800"/>
            <a:ext cx="16313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5470" algn="l"/>
                <a:tab pos="1617980" algn="l"/>
              </a:tabLst>
            </a:pPr>
            <a:r>
              <a:rPr dirty="0" sz="1200" strike="sngStrike">
                <a:latin typeface="Times New Roman"/>
                <a:cs typeface="Times New Roman"/>
              </a:rPr>
              <a:t> 	</a:t>
            </a:r>
            <a:r>
              <a:rPr dirty="0" sz="1200" strike="sngStrike">
                <a:latin typeface="Meiryo UI"/>
                <a:cs typeface="Meiryo UI"/>
              </a:rPr>
              <a:t>無人</a:t>
            </a:r>
            <a:r>
              <a:rPr dirty="0" sz="1200" strike="noStrike">
                <a:latin typeface="Meiryo UI"/>
                <a:cs typeface="Meiryo UI"/>
              </a:rPr>
              <a:t>化	</a:t>
            </a:r>
            <a:endParaRPr sz="1200">
              <a:latin typeface="Meiryo UI"/>
              <a:cs typeface="Meiryo UI"/>
            </a:endParaRPr>
          </a:p>
        </p:txBody>
      </p:sp>
      <p:grpSp>
        <p:nvGrpSpPr>
          <p:cNvPr id="86" name="object 86"/>
          <p:cNvGrpSpPr/>
          <p:nvPr/>
        </p:nvGrpSpPr>
        <p:grpSpPr>
          <a:xfrm>
            <a:off x="7437119" y="5350764"/>
            <a:ext cx="2057400" cy="462280"/>
            <a:chOff x="7437119" y="5350764"/>
            <a:chExt cx="2057400" cy="462280"/>
          </a:xfrm>
        </p:grpSpPr>
        <p:pic>
          <p:nvPicPr>
            <p:cNvPr id="87" name="object 87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8025384" y="5584698"/>
              <a:ext cx="877823" cy="227837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7437119" y="5350764"/>
              <a:ext cx="2057399" cy="237744"/>
            </a:xfrm>
            <a:prstGeom prst="rect">
              <a:avLst/>
            </a:prstGeom>
          </p:spPr>
        </p:pic>
      </p:grpSp>
      <p:sp>
        <p:nvSpPr>
          <p:cNvPr id="89" name="object 89"/>
          <p:cNvSpPr txBox="1"/>
          <p:nvPr/>
        </p:nvSpPr>
        <p:spPr>
          <a:xfrm>
            <a:off x="8070368" y="5463161"/>
            <a:ext cx="7118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trike="sngStrike">
                <a:latin typeface="Times New Roman"/>
                <a:cs typeface="Times New Roman"/>
              </a:rPr>
              <a:t> </a:t>
            </a:r>
            <a:r>
              <a:rPr dirty="0" sz="1200" spc="5" strike="sngStrike">
                <a:latin typeface="Times New Roman"/>
                <a:cs typeface="Times New Roman"/>
              </a:rPr>
              <a:t> </a:t>
            </a:r>
            <a:r>
              <a:rPr dirty="0" sz="1200" strike="sngStrike">
                <a:latin typeface="Meiryo UI"/>
                <a:cs typeface="Meiryo UI"/>
              </a:rPr>
              <a:t>将</a:t>
            </a:r>
            <a:r>
              <a:rPr dirty="0" sz="1200" strike="noStrike">
                <a:latin typeface="Meiryo UI"/>
                <a:cs typeface="Meiryo UI"/>
              </a:rPr>
              <a:t>来予測</a:t>
            </a:r>
            <a:endParaRPr sz="1200">
              <a:latin typeface="Meiryo UI"/>
              <a:cs typeface="Meiryo UI"/>
            </a:endParaRPr>
          </a:p>
        </p:txBody>
      </p:sp>
      <p:grpSp>
        <p:nvGrpSpPr>
          <p:cNvPr id="90" name="object 90"/>
          <p:cNvGrpSpPr/>
          <p:nvPr/>
        </p:nvGrpSpPr>
        <p:grpSpPr>
          <a:xfrm>
            <a:off x="7389876" y="5166359"/>
            <a:ext cx="2152015" cy="411480"/>
            <a:chOff x="7389876" y="5166359"/>
            <a:chExt cx="2152015" cy="411480"/>
          </a:xfrm>
        </p:grpSpPr>
        <p:pic>
          <p:nvPicPr>
            <p:cNvPr id="91" name="object 91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7389876" y="5166359"/>
              <a:ext cx="2151887" cy="332231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7621524" y="5414555"/>
              <a:ext cx="1685543" cy="163283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7437119" y="5193791"/>
              <a:ext cx="2057399" cy="237743"/>
            </a:xfrm>
            <a:prstGeom prst="rect">
              <a:avLst/>
            </a:prstGeom>
          </p:spPr>
        </p:pic>
      </p:grpSp>
      <p:sp>
        <p:nvSpPr>
          <p:cNvPr id="94" name="object 94"/>
          <p:cNvSpPr txBox="1"/>
          <p:nvPr/>
        </p:nvSpPr>
        <p:spPr>
          <a:xfrm>
            <a:off x="7743335" y="5228267"/>
            <a:ext cx="14433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Meiryo UI"/>
                <a:cs typeface="Meiryo UI"/>
              </a:rPr>
              <a:t>相</a:t>
            </a:r>
            <a:r>
              <a:rPr dirty="0" u="sng" sz="1200">
                <a:uFill>
                  <a:solidFill>
                    <a:srgbClr val="BE4B48"/>
                  </a:solidFill>
                </a:uFill>
                <a:latin typeface="Meiryo UI"/>
                <a:cs typeface="Meiryo UI"/>
              </a:rPr>
              <a:t>互</a:t>
            </a:r>
            <a:r>
              <a:rPr dirty="0" sz="1200">
                <a:latin typeface="Meiryo UI"/>
                <a:cs typeface="Meiryo UI"/>
              </a:rPr>
              <a:t>協調</a:t>
            </a:r>
            <a:r>
              <a:rPr dirty="0" sz="1200" spc="5">
                <a:latin typeface="Meiryo UI"/>
                <a:cs typeface="Meiryo UI"/>
              </a:rPr>
              <a:t>に</a:t>
            </a:r>
            <a:r>
              <a:rPr dirty="0" sz="1200" spc="-5">
                <a:latin typeface="Meiryo UI"/>
                <a:cs typeface="Meiryo UI"/>
              </a:rPr>
              <a:t>よる</a:t>
            </a:r>
            <a:r>
              <a:rPr dirty="0" sz="1200">
                <a:latin typeface="Meiryo UI"/>
                <a:cs typeface="Meiryo UI"/>
              </a:rPr>
              <a:t>最適化</a:t>
            </a:r>
            <a:endParaRPr sz="1200">
              <a:latin typeface="Meiryo UI"/>
              <a:cs typeface="Meiryo UI"/>
            </a:endParaRPr>
          </a:p>
        </p:txBody>
      </p:sp>
      <p:grpSp>
        <p:nvGrpSpPr>
          <p:cNvPr id="95" name="object 95"/>
          <p:cNvGrpSpPr/>
          <p:nvPr/>
        </p:nvGrpSpPr>
        <p:grpSpPr>
          <a:xfrm>
            <a:off x="7389876" y="4998720"/>
            <a:ext cx="2152015" cy="413384"/>
            <a:chOff x="7389876" y="4998720"/>
            <a:chExt cx="2152015" cy="413384"/>
          </a:xfrm>
        </p:grpSpPr>
        <p:pic>
          <p:nvPicPr>
            <p:cNvPr id="96" name="object 96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7389876" y="4998720"/>
              <a:ext cx="2151887" cy="333755"/>
            </a:xfrm>
            <a:prstGeom prst="rect">
              <a:avLst/>
            </a:prstGeom>
          </p:spPr>
        </p:pic>
        <p:pic>
          <p:nvPicPr>
            <p:cNvPr id="97" name="object 97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7615428" y="5247995"/>
              <a:ext cx="1697735" cy="163728"/>
            </a:xfrm>
            <a:prstGeom prst="rect">
              <a:avLst/>
            </a:prstGeom>
          </p:spPr>
        </p:pic>
        <p:pic>
          <p:nvPicPr>
            <p:cNvPr id="98" name="object 98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7437119" y="5026151"/>
              <a:ext cx="2057399" cy="239267"/>
            </a:xfrm>
            <a:prstGeom prst="rect">
              <a:avLst/>
            </a:prstGeom>
          </p:spPr>
        </p:pic>
      </p:grpSp>
      <p:sp>
        <p:nvSpPr>
          <p:cNvPr id="99" name="object 99"/>
          <p:cNvSpPr txBox="1"/>
          <p:nvPr/>
        </p:nvSpPr>
        <p:spPr>
          <a:xfrm>
            <a:off x="7737240" y="5061626"/>
            <a:ext cx="14547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Meiryo UI"/>
                <a:cs typeface="Meiryo UI"/>
              </a:rPr>
              <a:t>マ</a:t>
            </a:r>
            <a:r>
              <a:rPr dirty="0" sz="1200" spc="-20">
                <a:latin typeface="Meiryo UI"/>
                <a:cs typeface="Meiryo UI"/>
              </a:rPr>
              <a:t>ス</a:t>
            </a:r>
            <a:r>
              <a:rPr dirty="0" sz="1200" spc="-15">
                <a:latin typeface="Meiryo UI"/>
                <a:cs typeface="Meiryo UI"/>
              </a:rPr>
              <a:t>・</a:t>
            </a:r>
            <a:r>
              <a:rPr dirty="0" u="heavy" sz="1200" spc="-10">
                <a:uFill>
                  <a:solidFill>
                    <a:srgbClr val="BE4B48"/>
                  </a:solidFill>
                </a:uFill>
                <a:latin typeface="Meiryo UI"/>
                <a:cs typeface="Meiryo UI"/>
              </a:rPr>
              <a:t>カ</a:t>
            </a:r>
            <a:r>
              <a:rPr dirty="0" u="heavy" sz="1200" spc="5">
                <a:uFill>
                  <a:solidFill>
                    <a:srgbClr val="BE4B48"/>
                  </a:solidFill>
                </a:uFill>
                <a:latin typeface="Meiryo UI"/>
                <a:cs typeface="Meiryo UI"/>
              </a:rPr>
              <a:t>ス</a:t>
            </a:r>
            <a:r>
              <a:rPr dirty="0" sz="1200" spc="-5">
                <a:latin typeface="Meiryo UI"/>
                <a:cs typeface="Meiryo UI"/>
              </a:rPr>
              <a:t>タマイゼ</a:t>
            </a:r>
            <a:r>
              <a:rPr dirty="0" sz="1200">
                <a:latin typeface="Meiryo UI"/>
                <a:cs typeface="Meiryo UI"/>
              </a:rPr>
              <a:t>ーシ</a:t>
            </a:r>
            <a:r>
              <a:rPr dirty="0" sz="1200" spc="-10">
                <a:latin typeface="Meiryo UI"/>
                <a:cs typeface="Meiryo UI"/>
              </a:rPr>
              <a:t>ョ</a:t>
            </a:r>
            <a:r>
              <a:rPr dirty="0" sz="1200">
                <a:latin typeface="Meiryo UI"/>
                <a:cs typeface="Meiryo UI"/>
              </a:rPr>
              <a:t>ン</a:t>
            </a:r>
            <a:endParaRPr sz="1200">
              <a:latin typeface="Meiryo UI"/>
              <a:cs typeface="Meiryo UI"/>
            </a:endParaRPr>
          </a:p>
        </p:txBody>
      </p:sp>
      <p:grpSp>
        <p:nvGrpSpPr>
          <p:cNvPr id="100" name="object 100"/>
          <p:cNvGrpSpPr/>
          <p:nvPr/>
        </p:nvGrpSpPr>
        <p:grpSpPr>
          <a:xfrm>
            <a:off x="7389876" y="4818888"/>
            <a:ext cx="2152015" cy="413384"/>
            <a:chOff x="7389876" y="4818888"/>
            <a:chExt cx="2152015" cy="413384"/>
          </a:xfrm>
        </p:grpSpPr>
        <p:pic>
          <p:nvPicPr>
            <p:cNvPr id="101" name="object 101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7389876" y="4818888"/>
              <a:ext cx="2151887" cy="333755"/>
            </a:xfrm>
            <a:prstGeom prst="rect">
              <a:avLst/>
            </a:prstGeom>
          </p:spPr>
        </p:pic>
        <p:pic>
          <p:nvPicPr>
            <p:cNvPr id="102" name="object 102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8025384" y="5081752"/>
              <a:ext cx="877823" cy="150139"/>
            </a:xfrm>
            <a:prstGeom prst="rect">
              <a:avLst/>
            </a:prstGeom>
          </p:spPr>
        </p:pic>
        <p:pic>
          <p:nvPicPr>
            <p:cNvPr id="103" name="object 103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7437119" y="4846319"/>
              <a:ext cx="2057399" cy="239267"/>
            </a:xfrm>
            <a:prstGeom prst="rect">
              <a:avLst/>
            </a:prstGeom>
          </p:spPr>
        </p:pic>
      </p:grpSp>
      <p:sp>
        <p:nvSpPr>
          <p:cNvPr id="104" name="object 104"/>
          <p:cNvSpPr txBox="1"/>
          <p:nvPr/>
        </p:nvSpPr>
        <p:spPr>
          <a:xfrm>
            <a:off x="8147195" y="4881606"/>
            <a:ext cx="13481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34770" algn="l"/>
              </a:tabLst>
            </a:pPr>
            <a:r>
              <a:rPr dirty="0" u="sng" sz="1200">
                <a:uFill>
                  <a:solidFill>
                    <a:srgbClr val="BE4B48"/>
                  </a:solidFill>
                </a:uFill>
                <a:latin typeface="Meiryo UI"/>
                <a:cs typeface="Meiryo UI"/>
              </a:rPr>
              <a:t>遠隔制御	</a:t>
            </a:r>
            <a:endParaRPr sz="1200">
              <a:latin typeface="Meiryo UI"/>
              <a:cs typeface="Meiryo UI"/>
            </a:endParaRPr>
          </a:p>
        </p:txBody>
      </p:sp>
      <p:grpSp>
        <p:nvGrpSpPr>
          <p:cNvPr id="105" name="object 105"/>
          <p:cNvGrpSpPr/>
          <p:nvPr/>
        </p:nvGrpSpPr>
        <p:grpSpPr>
          <a:xfrm>
            <a:off x="7389876" y="4454652"/>
            <a:ext cx="2152015" cy="596265"/>
            <a:chOff x="7389876" y="4454652"/>
            <a:chExt cx="2152015" cy="596265"/>
          </a:xfrm>
        </p:grpSpPr>
        <p:pic>
          <p:nvPicPr>
            <p:cNvPr id="106" name="object 106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7389876" y="4639056"/>
              <a:ext cx="2151887" cy="333755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7847076" y="4897742"/>
              <a:ext cx="1235963" cy="152793"/>
            </a:xfrm>
            <a:prstGeom prst="rect">
              <a:avLst/>
            </a:prstGeom>
          </p:spPr>
        </p:pic>
        <p:pic>
          <p:nvPicPr>
            <p:cNvPr id="108" name="object 108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7437119" y="4666488"/>
              <a:ext cx="2057399" cy="239267"/>
            </a:xfrm>
            <a:prstGeom prst="rect">
              <a:avLst/>
            </a:prstGeom>
          </p:spPr>
        </p:pic>
        <p:sp>
          <p:nvSpPr>
            <p:cNvPr id="109" name="object 109"/>
            <p:cNvSpPr/>
            <p:nvPr/>
          </p:nvSpPr>
          <p:spPr>
            <a:xfrm>
              <a:off x="7437119" y="4706366"/>
              <a:ext cx="2057400" cy="40005"/>
            </a:xfrm>
            <a:custGeom>
              <a:avLst/>
              <a:gdLst/>
              <a:ahLst/>
              <a:cxnLst/>
              <a:rect l="l" t="t" r="r" b="b"/>
              <a:pathLst>
                <a:path w="2057400" h="40004">
                  <a:moveTo>
                    <a:pt x="2057400" y="0"/>
                  </a:moveTo>
                  <a:lnTo>
                    <a:pt x="2009709" y="12035"/>
                  </a:lnTo>
                  <a:lnTo>
                    <a:pt x="1952841" y="17536"/>
                  </a:lnTo>
                  <a:lnTo>
                    <a:pt x="1876397" y="22597"/>
                  </a:lnTo>
                  <a:lnTo>
                    <a:pt x="1831405" y="24940"/>
                  </a:lnTo>
                  <a:lnTo>
                    <a:pt x="1782206" y="27147"/>
                  </a:lnTo>
                  <a:lnTo>
                    <a:pt x="1729028" y="29209"/>
                  </a:lnTo>
                  <a:lnTo>
                    <a:pt x="1672099" y="31116"/>
                  </a:lnTo>
                  <a:lnTo>
                    <a:pt x="1611648" y="32860"/>
                  </a:lnTo>
                  <a:lnTo>
                    <a:pt x="1547904" y="34432"/>
                  </a:lnTo>
                  <a:lnTo>
                    <a:pt x="1481095" y="35824"/>
                  </a:lnTo>
                  <a:lnTo>
                    <a:pt x="1411451" y="37026"/>
                  </a:lnTo>
                  <a:lnTo>
                    <a:pt x="1339200" y="38029"/>
                  </a:lnTo>
                  <a:lnTo>
                    <a:pt x="1264571" y="38824"/>
                  </a:lnTo>
                  <a:lnTo>
                    <a:pt x="1187792" y="39403"/>
                  </a:lnTo>
                  <a:lnTo>
                    <a:pt x="1109092" y="39758"/>
                  </a:lnTo>
                  <a:lnTo>
                    <a:pt x="1028700" y="39877"/>
                  </a:lnTo>
                  <a:lnTo>
                    <a:pt x="948307" y="39758"/>
                  </a:lnTo>
                  <a:lnTo>
                    <a:pt x="869607" y="39403"/>
                  </a:lnTo>
                  <a:lnTo>
                    <a:pt x="792828" y="38824"/>
                  </a:lnTo>
                  <a:lnTo>
                    <a:pt x="718199" y="38029"/>
                  </a:lnTo>
                  <a:lnTo>
                    <a:pt x="645948" y="37026"/>
                  </a:lnTo>
                  <a:lnTo>
                    <a:pt x="576304" y="35824"/>
                  </a:lnTo>
                  <a:lnTo>
                    <a:pt x="509495" y="34432"/>
                  </a:lnTo>
                  <a:lnTo>
                    <a:pt x="445751" y="32860"/>
                  </a:lnTo>
                  <a:lnTo>
                    <a:pt x="385300" y="31116"/>
                  </a:lnTo>
                  <a:lnTo>
                    <a:pt x="328371" y="29209"/>
                  </a:lnTo>
                  <a:lnTo>
                    <a:pt x="275193" y="27147"/>
                  </a:lnTo>
                  <a:lnTo>
                    <a:pt x="225994" y="24940"/>
                  </a:lnTo>
                  <a:lnTo>
                    <a:pt x="181002" y="22597"/>
                  </a:lnTo>
                  <a:lnTo>
                    <a:pt x="140447" y="20126"/>
                  </a:lnTo>
                  <a:lnTo>
                    <a:pt x="73562" y="14836"/>
                  </a:lnTo>
                  <a:lnTo>
                    <a:pt x="27168" y="9142"/>
                  </a:lnTo>
                  <a:lnTo>
                    <a:pt x="3094" y="3116"/>
                  </a:lnTo>
                  <a:lnTo>
                    <a:pt x="0" y="0"/>
                  </a:lnTo>
                </a:path>
              </a:pathLst>
            </a:custGeom>
            <a:ln w="9144">
              <a:solidFill>
                <a:srgbClr val="BE4B4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0" name="object 110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7389876" y="4454652"/>
              <a:ext cx="2151887" cy="333755"/>
            </a:xfrm>
            <a:prstGeom prst="rect">
              <a:avLst/>
            </a:prstGeom>
          </p:spPr>
        </p:pic>
        <p:pic>
          <p:nvPicPr>
            <p:cNvPr id="111" name="object 111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7837931" y="4713071"/>
              <a:ext cx="1252727" cy="154584"/>
            </a:xfrm>
            <a:prstGeom prst="rect">
              <a:avLst/>
            </a:prstGeom>
          </p:spPr>
        </p:pic>
        <p:pic>
          <p:nvPicPr>
            <p:cNvPr id="112" name="object 112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7437119" y="4482084"/>
              <a:ext cx="2057399" cy="239267"/>
            </a:xfrm>
            <a:prstGeom prst="rect">
              <a:avLst/>
            </a:prstGeom>
          </p:spPr>
        </p:pic>
        <p:sp>
          <p:nvSpPr>
            <p:cNvPr id="113" name="object 113"/>
            <p:cNvSpPr/>
            <p:nvPr/>
          </p:nvSpPr>
          <p:spPr>
            <a:xfrm>
              <a:off x="7437119" y="4521962"/>
              <a:ext cx="2057400" cy="40005"/>
            </a:xfrm>
            <a:custGeom>
              <a:avLst/>
              <a:gdLst/>
              <a:ahLst/>
              <a:cxnLst/>
              <a:rect l="l" t="t" r="r" b="b"/>
              <a:pathLst>
                <a:path w="2057400" h="40004">
                  <a:moveTo>
                    <a:pt x="2057400" y="0"/>
                  </a:moveTo>
                  <a:lnTo>
                    <a:pt x="2009709" y="12035"/>
                  </a:lnTo>
                  <a:lnTo>
                    <a:pt x="1952841" y="17536"/>
                  </a:lnTo>
                  <a:lnTo>
                    <a:pt x="1876397" y="22597"/>
                  </a:lnTo>
                  <a:lnTo>
                    <a:pt x="1831405" y="24940"/>
                  </a:lnTo>
                  <a:lnTo>
                    <a:pt x="1782206" y="27147"/>
                  </a:lnTo>
                  <a:lnTo>
                    <a:pt x="1729028" y="29209"/>
                  </a:lnTo>
                  <a:lnTo>
                    <a:pt x="1672099" y="31116"/>
                  </a:lnTo>
                  <a:lnTo>
                    <a:pt x="1611648" y="32860"/>
                  </a:lnTo>
                  <a:lnTo>
                    <a:pt x="1547904" y="34432"/>
                  </a:lnTo>
                  <a:lnTo>
                    <a:pt x="1481095" y="35824"/>
                  </a:lnTo>
                  <a:lnTo>
                    <a:pt x="1411451" y="37026"/>
                  </a:lnTo>
                  <a:lnTo>
                    <a:pt x="1339200" y="38029"/>
                  </a:lnTo>
                  <a:lnTo>
                    <a:pt x="1264571" y="38824"/>
                  </a:lnTo>
                  <a:lnTo>
                    <a:pt x="1187792" y="39403"/>
                  </a:lnTo>
                  <a:lnTo>
                    <a:pt x="1109092" y="39758"/>
                  </a:lnTo>
                  <a:lnTo>
                    <a:pt x="1028700" y="39878"/>
                  </a:lnTo>
                  <a:lnTo>
                    <a:pt x="948307" y="39758"/>
                  </a:lnTo>
                  <a:lnTo>
                    <a:pt x="869607" y="39403"/>
                  </a:lnTo>
                  <a:lnTo>
                    <a:pt x="792828" y="38824"/>
                  </a:lnTo>
                  <a:lnTo>
                    <a:pt x="718199" y="38029"/>
                  </a:lnTo>
                  <a:lnTo>
                    <a:pt x="645948" y="37026"/>
                  </a:lnTo>
                  <a:lnTo>
                    <a:pt x="576304" y="35824"/>
                  </a:lnTo>
                  <a:lnTo>
                    <a:pt x="509495" y="34432"/>
                  </a:lnTo>
                  <a:lnTo>
                    <a:pt x="445751" y="32860"/>
                  </a:lnTo>
                  <a:lnTo>
                    <a:pt x="385300" y="31116"/>
                  </a:lnTo>
                  <a:lnTo>
                    <a:pt x="328371" y="29209"/>
                  </a:lnTo>
                  <a:lnTo>
                    <a:pt x="275193" y="27147"/>
                  </a:lnTo>
                  <a:lnTo>
                    <a:pt x="225994" y="24940"/>
                  </a:lnTo>
                  <a:lnTo>
                    <a:pt x="181002" y="22597"/>
                  </a:lnTo>
                  <a:lnTo>
                    <a:pt x="140447" y="20126"/>
                  </a:lnTo>
                  <a:lnTo>
                    <a:pt x="73562" y="14836"/>
                  </a:lnTo>
                  <a:lnTo>
                    <a:pt x="27168" y="9142"/>
                  </a:lnTo>
                  <a:lnTo>
                    <a:pt x="3094" y="3116"/>
                  </a:lnTo>
                  <a:lnTo>
                    <a:pt x="0" y="0"/>
                  </a:lnTo>
                </a:path>
              </a:pathLst>
            </a:custGeom>
            <a:ln w="9144">
              <a:solidFill>
                <a:srgbClr val="BE4B4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4" name="object 114"/>
            <p:cNvSpPr/>
            <p:nvPr/>
          </p:nvSpPr>
          <p:spPr>
            <a:xfrm>
              <a:off x="7437119" y="4482084"/>
              <a:ext cx="2057400" cy="239395"/>
            </a:xfrm>
            <a:custGeom>
              <a:avLst/>
              <a:gdLst/>
              <a:ahLst/>
              <a:cxnLst/>
              <a:rect l="l" t="t" r="r" b="b"/>
              <a:pathLst>
                <a:path w="2057400" h="239395">
                  <a:moveTo>
                    <a:pt x="0" y="39877"/>
                  </a:moveTo>
                  <a:lnTo>
                    <a:pt x="47690" y="27842"/>
                  </a:lnTo>
                  <a:lnTo>
                    <a:pt x="104558" y="22341"/>
                  </a:lnTo>
                  <a:lnTo>
                    <a:pt x="181002" y="17280"/>
                  </a:lnTo>
                  <a:lnTo>
                    <a:pt x="225994" y="14937"/>
                  </a:lnTo>
                  <a:lnTo>
                    <a:pt x="275193" y="12730"/>
                  </a:lnTo>
                  <a:lnTo>
                    <a:pt x="328371" y="10668"/>
                  </a:lnTo>
                  <a:lnTo>
                    <a:pt x="385300" y="8761"/>
                  </a:lnTo>
                  <a:lnTo>
                    <a:pt x="445751" y="7017"/>
                  </a:lnTo>
                  <a:lnTo>
                    <a:pt x="509495" y="5445"/>
                  </a:lnTo>
                  <a:lnTo>
                    <a:pt x="576304" y="4053"/>
                  </a:lnTo>
                  <a:lnTo>
                    <a:pt x="645948" y="2851"/>
                  </a:lnTo>
                  <a:lnTo>
                    <a:pt x="718199" y="1848"/>
                  </a:lnTo>
                  <a:lnTo>
                    <a:pt x="792828" y="1053"/>
                  </a:lnTo>
                  <a:lnTo>
                    <a:pt x="869607" y="474"/>
                  </a:lnTo>
                  <a:lnTo>
                    <a:pt x="948307" y="119"/>
                  </a:lnTo>
                  <a:lnTo>
                    <a:pt x="1028700" y="0"/>
                  </a:lnTo>
                  <a:lnTo>
                    <a:pt x="1109092" y="119"/>
                  </a:lnTo>
                  <a:lnTo>
                    <a:pt x="1187792" y="474"/>
                  </a:lnTo>
                  <a:lnTo>
                    <a:pt x="1264571" y="1053"/>
                  </a:lnTo>
                  <a:lnTo>
                    <a:pt x="1339200" y="1848"/>
                  </a:lnTo>
                  <a:lnTo>
                    <a:pt x="1411451" y="2851"/>
                  </a:lnTo>
                  <a:lnTo>
                    <a:pt x="1481095" y="4053"/>
                  </a:lnTo>
                  <a:lnTo>
                    <a:pt x="1547904" y="5445"/>
                  </a:lnTo>
                  <a:lnTo>
                    <a:pt x="1611648" y="7017"/>
                  </a:lnTo>
                  <a:lnTo>
                    <a:pt x="1672099" y="8761"/>
                  </a:lnTo>
                  <a:lnTo>
                    <a:pt x="1729028" y="10668"/>
                  </a:lnTo>
                  <a:lnTo>
                    <a:pt x="1782206" y="12730"/>
                  </a:lnTo>
                  <a:lnTo>
                    <a:pt x="1831405" y="14937"/>
                  </a:lnTo>
                  <a:lnTo>
                    <a:pt x="1876397" y="17280"/>
                  </a:lnTo>
                  <a:lnTo>
                    <a:pt x="1916952" y="19751"/>
                  </a:lnTo>
                  <a:lnTo>
                    <a:pt x="1983837" y="25041"/>
                  </a:lnTo>
                  <a:lnTo>
                    <a:pt x="2030231" y="30735"/>
                  </a:lnTo>
                  <a:lnTo>
                    <a:pt x="2057400" y="39877"/>
                  </a:lnTo>
                  <a:lnTo>
                    <a:pt x="2057400" y="199389"/>
                  </a:lnTo>
                  <a:lnTo>
                    <a:pt x="2009709" y="211425"/>
                  </a:lnTo>
                  <a:lnTo>
                    <a:pt x="1952841" y="216926"/>
                  </a:lnTo>
                  <a:lnTo>
                    <a:pt x="1876397" y="221987"/>
                  </a:lnTo>
                  <a:lnTo>
                    <a:pt x="1831405" y="224330"/>
                  </a:lnTo>
                  <a:lnTo>
                    <a:pt x="1782206" y="226537"/>
                  </a:lnTo>
                  <a:lnTo>
                    <a:pt x="1729028" y="228599"/>
                  </a:lnTo>
                  <a:lnTo>
                    <a:pt x="1672099" y="230506"/>
                  </a:lnTo>
                  <a:lnTo>
                    <a:pt x="1611648" y="232250"/>
                  </a:lnTo>
                  <a:lnTo>
                    <a:pt x="1547904" y="233822"/>
                  </a:lnTo>
                  <a:lnTo>
                    <a:pt x="1481095" y="235214"/>
                  </a:lnTo>
                  <a:lnTo>
                    <a:pt x="1411451" y="236416"/>
                  </a:lnTo>
                  <a:lnTo>
                    <a:pt x="1339200" y="237419"/>
                  </a:lnTo>
                  <a:lnTo>
                    <a:pt x="1264571" y="238214"/>
                  </a:lnTo>
                  <a:lnTo>
                    <a:pt x="1187792" y="238793"/>
                  </a:lnTo>
                  <a:lnTo>
                    <a:pt x="1109092" y="239148"/>
                  </a:lnTo>
                  <a:lnTo>
                    <a:pt x="1028700" y="239267"/>
                  </a:lnTo>
                  <a:lnTo>
                    <a:pt x="948307" y="239148"/>
                  </a:lnTo>
                  <a:lnTo>
                    <a:pt x="869607" y="238793"/>
                  </a:lnTo>
                  <a:lnTo>
                    <a:pt x="792828" y="238214"/>
                  </a:lnTo>
                  <a:lnTo>
                    <a:pt x="718199" y="237419"/>
                  </a:lnTo>
                  <a:lnTo>
                    <a:pt x="645948" y="236416"/>
                  </a:lnTo>
                  <a:lnTo>
                    <a:pt x="576304" y="235214"/>
                  </a:lnTo>
                  <a:lnTo>
                    <a:pt x="509495" y="233822"/>
                  </a:lnTo>
                  <a:lnTo>
                    <a:pt x="445751" y="232250"/>
                  </a:lnTo>
                  <a:lnTo>
                    <a:pt x="385300" y="230506"/>
                  </a:lnTo>
                  <a:lnTo>
                    <a:pt x="328371" y="228599"/>
                  </a:lnTo>
                  <a:lnTo>
                    <a:pt x="275193" y="226537"/>
                  </a:lnTo>
                  <a:lnTo>
                    <a:pt x="225994" y="224330"/>
                  </a:lnTo>
                  <a:lnTo>
                    <a:pt x="181002" y="221987"/>
                  </a:lnTo>
                  <a:lnTo>
                    <a:pt x="140447" y="219516"/>
                  </a:lnTo>
                  <a:lnTo>
                    <a:pt x="73562" y="214226"/>
                  </a:lnTo>
                  <a:lnTo>
                    <a:pt x="27168" y="208532"/>
                  </a:lnTo>
                  <a:lnTo>
                    <a:pt x="0" y="199389"/>
                  </a:lnTo>
                  <a:lnTo>
                    <a:pt x="0" y="39877"/>
                  </a:lnTo>
                  <a:close/>
                </a:path>
              </a:pathLst>
            </a:custGeom>
            <a:ln w="9144">
              <a:solidFill>
                <a:srgbClr val="BE4B4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5" name="object 115"/>
          <p:cNvSpPr txBox="1"/>
          <p:nvPr/>
        </p:nvSpPr>
        <p:spPr>
          <a:xfrm>
            <a:off x="7959744" y="4517380"/>
            <a:ext cx="1535430" cy="3930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Meiryo UI"/>
                <a:cs typeface="Meiryo UI"/>
              </a:rPr>
              <a:t>最</a:t>
            </a:r>
            <a:r>
              <a:rPr dirty="0" u="sng" sz="1200">
                <a:uFill>
                  <a:solidFill>
                    <a:srgbClr val="BE4B48"/>
                  </a:solidFill>
                </a:uFill>
                <a:latin typeface="Meiryo UI"/>
                <a:cs typeface="Meiryo UI"/>
              </a:rPr>
              <a:t>適</a:t>
            </a:r>
            <a:r>
              <a:rPr dirty="0" u="sng" sz="1200" spc="-5">
                <a:uFill>
                  <a:solidFill>
                    <a:srgbClr val="BE4B48"/>
                  </a:solidFill>
                </a:uFill>
                <a:latin typeface="Meiryo UI"/>
                <a:cs typeface="Meiryo UI"/>
              </a:rPr>
              <a:t>プラ</a:t>
            </a:r>
            <a:r>
              <a:rPr dirty="0" u="sng" sz="1200">
                <a:uFill>
                  <a:solidFill>
                    <a:srgbClr val="BE4B48"/>
                  </a:solidFill>
                </a:uFill>
                <a:latin typeface="Meiryo UI"/>
                <a:cs typeface="Meiryo UI"/>
              </a:rPr>
              <a:t>ンニン</a:t>
            </a:r>
            <a:r>
              <a:rPr dirty="0" sz="1200">
                <a:latin typeface="Meiryo UI"/>
                <a:cs typeface="Meiryo UI"/>
              </a:rPr>
              <a:t>グ</a:t>
            </a:r>
            <a:endParaRPr sz="1200">
              <a:latin typeface="Meiryo UI"/>
              <a:cs typeface="Meiryo UI"/>
            </a:endParaRPr>
          </a:p>
          <a:p>
            <a:pPr marL="21590">
              <a:lnSpc>
                <a:spcPct val="100000"/>
              </a:lnSpc>
              <a:spcBef>
                <a:spcPts val="10"/>
              </a:spcBef>
              <a:tabLst>
                <a:tab pos="1522095" algn="l"/>
              </a:tabLst>
            </a:pPr>
            <a:r>
              <a:rPr dirty="0" sz="1200" spc="-5">
                <a:latin typeface="Meiryo UI"/>
                <a:cs typeface="Meiryo UI"/>
              </a:rPr>
              <a:t>モノ</a:t>
            </a:r>
            <a:r>
              <a:rPr dirty="0" u="sng" sz="1200">
                <a:uFill>
                  <a:solidFill>
                    <a:srgbClr val="BE4B48"/>
                  </a:solidFill>
                </a:uFill>
                <a:latin typeface="Meiryo UI"/>
                <a:cs typeface="Meiryo UI"/>
              </a:rPr>
              <a:t>のサービ</a:t>
            </a:r>
            <a:r>
              <a:rPr dirty="0" u="sng" sz="1200" spc="5">
                <a:uFill>
                  <a:solidFill>
                    <a:srgbClr val="BE4B48"/>
                  </a:solidFill>
                </a:uFill>
                <a:latin typeface="Meiryo UI"/>
                <a:cs typeface="Meiryo UI"/>
              </a:rPr>
              <a:t>ス</a:t>
            </a:r>
            <a:r>
              <a:rPr dirty="0" u="sng" sz="1200">
                <a:uFill>
                  <a:solidFill>
                    <a:srgbClr val="BE4B48"/>
                  </a:solidFill>
                </a:uFill>
                <a:latin typeface="Meiryo UI"/>
                <a:cs typeface="Meiryo UI"/>
              </a:rPr>
              <a:t>化	</a:t>
            </a:r>
            <a:endParaRPr sz="1200">
              <a:latin typeface="Meiryo UI"/>
              <a:cs typeface="Meiryo UI"/>
            </a:endParaRPr>
          </a:p>
        </p:txBody>
      </p:sp>
      <p:grpSp>
        <p:nvGrpSpPr>
          <p:cNvPr id="116" name="object 116"/>
          <p:cNvGrpSpPr/>
          <p:nvPr/>
        </p:nvGrpSpPr>
        <p:grpSpPr>
          <a:xfrm>
            <a:off x="1126236" y="3720084"/>
            <a:ext cx="6798945" cy="2242185"/>
            <a:chOff x="1126236" y="3720084"/>
            <a:chExt cx="6798945" cy="2242185"/>
          </a:xfrm>
        </p:grpSpPr>
        <p:pic>
          <p:nvPicPr>
            <p:cNvPr id="117" name="object 117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1126236" y="3720084"/>
              <a:ext cx="6798563" cy="2241803"/>
            </a:xfrm>
            <a:prstGeom prst="rect">
              <a:avLst/>
            </a:prstGeom>
          </p:spPr>
        </p:pic>
        <p:sp>
          <p:nvSpPr>
            <p:cNvPr id="118" name="object 118"/>
            <p:cNvSpPr/>
            <p:nvPr/>
          </p:nvSpPr>
          <p:spPr>
            <a:xfrm>
              <a:off x="1171955" y="4380103"/>
              <a:ext cx="6085205" cy="1472565"/>
            </a:xfrm>
            <a:custGeom>
              <a:avLst/>
              <a:gdLst/>
              <a:ahLst/>
              <a:cxnLst/>
              <a:rect l="l" t="t" r="r" b="b"/>
              <a:pathLst>
                <a:path w="6085205" h="1472564">
                  <a:moveTo>
                    <a:pt x="0" y="1472057"/>
                  </a:moveTo>
                  <a:lnTo>
                    <a:pt x="57327" y="1468344"/>
                  </a:lnTo>
                  <a:lnTo>
                    <a:pt x="114649" y="1464629"/>
                  </a:lnTo>
                  <a:lnTo>
                    <a:pt x="171959" y="1460912"/>
                  </a:lnTo>
                  <a:lnTo>
                    <a:pt x="229253" y="1457190"/>
                  </a:lnTo>
                  <a:lnTo>
                    <a:pt x="286525" y="1453463"/>
                  </a:lnTo>
                  <a:lnTo>
                    <a:pt x="343768" y="1449728"/>
                  </a:lnTo>
                  <a:lnTo>
                    <a:pt x="400978" y="1445984"/>
                  </a:lnTo>
                  <a:lnTo>
                    <a:pt x="458148" y="1442229"/>
                  </a:lnTo>
                  <a:lnTo>
                    <a:pt x="515273" y="1438463"/>
                  </a:lnTo>
                  <a:lnTo>
                    <a:pt x="572348" y="1434683"/>
                  </a:lnTo>
                  <a:lnTo>
                    <a:pt x="629367" y="1430889"/>
                  </a:lnTo>
                  <a:lnTo>
                    <a:pt x="686324" y="1427078"/>
                  </a:lnTo>
                  <a:lnTo>
                    <a:pt x="743214" y="1423249"/>
                  </a:lnTo>
                  <a:lnTo>
                    <a:pt x="800031" y="1419401"/>
                  </a:lnTo>
                  <a:lnTo>
                    <a:pt x="856769" y="1415532"/>
                  </a:lnTo>
                  <a:lnTo>
                    <a:pt x="913423" y="1411641"/>
                  </a:lnTo>
                  <a:lnTo>
                    <a:pt x="969988" y="1407726"/>
                  </a:lnTo>
                  <a:lnTo>
                    <a:pt x="1026457" y="1403785"/>
                  </a:lnTo>
                  <a:lnTo>
                    <a:pt x="1082824" y="1399818"/>
                  </a:lnTo>
                  <a:lnTo>
                    <a:pt x="1139086" y="1395823"/>
                  </a:lnTo>
                  <a:lnTo>
                    <a:pt x="1195235" y="1391798"/>
                  </a:lnTo>
                  <a:lnTo>
                    <a:pt x="1251266" y="1387741"/>
                  </a:lnTo>
                  <a:lnTo>
                    <a:pt x="1307174" y="1383652"/>
                  </a:lnTo>
                  <a:lnTo>
                    <a:pt x="1362952" y="1379529"/>
                  </a:lnTo>
                  <a:lnTo>
                    <a:pt x="1418596" y="1375370"/>
                  </a:lnTo>
                  <a:lnTo>
                    <a:pt x="1474100" y="1371174"/>
                  </a:lnTo>
                  <a:lnTo>
                    <a:pt x="1529457" y="1366939"/>
                  </a:lnTo>
                  <a:lnTo>
                    <a:pt x="1584664" y="1362664"/>
                  </a:lnTo>
                  <a:lnTo>
                    <a:pt x="1639713" y="1358347"/>
                  </a:lnTo>
                  <a:lnTo>
                    <a:pt x="1694599" y="1353988"/>
                  </a:lnTo>
                  <a:lnTo>
                    <a:pt x="1749317" y="1349583"/>
                  </a:lnTo>
                  <a:lnTo>
                    <a:pt x="1803861" y="1345133"/>
                  </a:lnTo>
                  <a:lnTo>
                    <a:pt x="1858225" y="1340634"/>
                  </a:lnTo>
                  <a:lnTo>
                    <a:pt x="1912404" y="1336087"/>
                  </a:lnTo>
                  <a:lnTo>
                    <a:pt x="1966393" y="1331489"/>
                  </a:lnTo>
                  <a:lnTo>
                    <a:pt x="2020184" y="1326840"/>
                  </a:lnTo>
                  <a:lnTo>
                    <a:pt x="2073774" y="1322136"/>
                  </a:lnTo>
                  <a:lnTo>
                    <a:pt x="2127156" y="1317378"/>
                  </a:lnTo>
                  <a:lnTo>
                    <a:pt x="2180325" y="1312563"/>
                  </a:lnTo>
                  <a:lnTo>
                    <a:pt x="2233275" y="1307690"/>
                  </a:lnTo>
                  <a:lnTo>
                    <a:pt x="2286001" y="1302757"/>
                  </a:lnTo>
                  <a:lnTo>
                    <a:pt x="2338496" y="1297763"/>
                  </a:lnTo>
                  <a:lnTo>
                    <a:pt x="2390756" y="1292707"/>
                  </a:lnTo>
                  <a:lnTo>
                    <a:pt x="2442775" y="1287587"/>
                  </a:lnTo>
                  <a:lnTo>
                    <a:pt x="2494546" y="1282402"/>
                  </a:lnTo>
                  <a:lnTo>
                    <a:pt x="2546065" y="1277150"/>
                  </a:lnTo>
                  <a:lnTo>
                    <a:pt x="2597326" y="1271829"/>
                  </a:lnTo>
                  <a:lnTo>
                    <a:pt x="2648323" y="1266438"/>
                  </a:lnTo>
                  <a:lnTo>
                    <a:pt x="2699050" y="1260976"/>
                  </a:lnTo>
                  <a:lnTo>
                    <a:pt x="2749503" y="1255441"/>
                  </a:lnTo>
                  <a:lnTo>
                    <a:pt x="2799675" y="1249831"/>
                  </a:lnTo>
                  <a:lnTo>
                    <a:pt x="2849561" y="1244146"/>
                  </a:lnTo>
                  <a:lnTo>
                    <a:pt x="2899155" y="1238383"/>
                  </a:lnTo>
                  <a:lnTo>
                    <a:pt x="2948451" y="1232542"/>
                  </a:lnTo>
                  <a:lnTo>
                    <a:pt x="2997444" y="1226620"/>
                  </a:lnTo>
                  <a:lnTo>
                    <a:pt x="3046129" y="1220616"/>
                  </a:lnTo>
                  <a:lnTo>
                    <a:pt x="3094499" y="1214529"/>
                  </a:lnTo>
                  <a:lnTo>
                    <a:pt x="3142550" y="1208357"/>
                  </a:lnTo>
                  <a:lnTo>
                    <a:pt x="3190275" y="1202099"/>
                  </a:lnTo>
                  <a:lnTo>
                    <a:pt x="3237669" y="1195753"/>
                  </a:lnTo>
                  <a:lnTo>
                    <a:pt x="3284726" y="1189318"/>
                  </a:lnTo>
                  <a:lnTo>
                    <a:pt x="3331441" y="1182792"/>
                  </a:lnTo>
                  <a:lnTo>
                    <a:pt x="3377807" y="1176174"/>
                  </a:lnTo>
                  <a:lnTo>
                    <a:pt x="3423821" y="1169462"/>
                  </a:lnTo>
                  <a:lnTo>
                    <a:pt x="3469475" y="1162655"/>
                  </a:lnTo>
                  <a:lnTo>
                    <a:pt x="3514764" y="1155751"/>
                  </a:lnTo>
                  <a:lnTo>
                    <a:pt x="3559683" y="1148749"/>
                  </a:lnTo>
                  <a:lnTo>
                    <a:pt x="3604225" y="1141647"/>
                  </a:lnTo>
                  <a:lnTo>
                    <a:pt x="3648386" y="1134444"/>
                  </a:lnTo>
                  <a:lnTo>
                    <a:pt x="3692160" y="1127139"/>
                  </a:lnTo>
                  <a:lnTo>
                    <a:pt x="3735541" y="1119729"/>
                  </a:lnTo>
                  <a:lnTo>
                    <a:pt x="3778524" y="1112214"/>
                  </a:lnTo>
                  <a:lnTo>
                    <a:pt x="3821102" y="1104591"/>
                  </a:lnTo>
                  <a:lnTo>
                    <a:pt x="3863271" y="1096860"/>
                  </a:lnTo>
                  <a:lnTo>
                    <a:pt x="3905024" y="1089019"/>
                  </a:lnTo>
                  <a:lnTo>
                    <a:pt x="3946357" y="1081066"/>
                  </a:lnTo>
                  <a:lnTo>
                    <a:pt x="3987263" y="1073001"/>
                  </a:lnTo>
                  <a:lnTo>
                    <a:pt x="4027737" y="1064820"/>
                  </a:lnTo>
                  <a:lnTo>
                    <a:pt x="4067773" y="1056524"/>
                  </a:lnTo>
                  <a:lnTo>
                    <a:pt x="4107365" y="1048110"/>
                  </a:lnTo>
                  <a:lnTo>
                    <a:pt x="4146509" y="1039577"/>
                  </a:lnTo>
                  <a:lnTo>
                    <a:pt x="4185198" y="1030923"/>
                  </a:lnTo>
                  <a:lnTo>
                    <a:pt x="4223427" y="1022148"/>
                  </a:lnTo>
                  <a:lnTo>
                    <a:pt x="4261190" y="1013249"/>
                  </a:lnTo>
                  <a:lnTo>
                    <a:pt x="4298481" y="1004225"/>
                  </a:lnTo>
                  <a:lnTo>
                    <a:pt x="4371627" y="985796"/>
                  </a:lnTo>
                  <a:lnTo>
                    <a:pt x="4475156" y="957892"/>
                  </a:lnTo>
                  <a:lnTo>
                    <a:pt x="4541048" y="938921"/>
                  </a:lnTo>
                  <a:lnTo>
                    <a:pt x="4605186" y="919484"/>
                  </a:lnTo>
                  <a:lnTo>
                    <a:pt x="4667611" y="899594"/>
                  </a:lnTo>
                  <a:lnTo>
                    <a:pt x="4728362" y="879260"/>
                  </a:lnTo>
                  <a:lnTo>
                    <a:pt x="4787480" y="858493"/>
                  </a:lnTo>
                  <a:lnTo>
                    <a:pt x="4845005" y="837304"/>
                  </a:lnTo>
                  <a:lnTo>
                    <a:pt x="4900978" y="815703"/>
                  </a:lnTo>
                  <a:lnTo>
                    <a:pt x="4955437" y="793701"/>
                  </a:lnTo>
                  <a:lnTo>
                    <a:pt x="5008425" y="771309"/>
                  </a:lnTo>
                  <a:lnTo>
                    <a:pt x="5059980" y="748537"/>
                  </a:lnTo>
                  <a:lnTo>
                    <a:pt x="5110142" y="725397"/>
                  </a:lnTo>
                  <a:lnTo>
                    <a:pt x="5158953" y="701897"/>
                  </a:lnTo>
                  <a:lnTo>
                    <a:pt x="5206452" y="678051"/>
                  </a:lnTo>
                  <a:lnTo>
                    <a:pt x="5252679" y="653867"/>
                  </a:lnTo>
                  <a:lnTo>
                    <a:pt x="5297675" y="629356"/>
                  </a:lnTo>
                  <a:lnTo>
                    <a:pt x="5341479" y="604530"/>
                  </a:lnTo>
                  <a:lnTo>
                    <a:pt x="5384132" y="579399"/>
                  </a:lnTo>
                  <a:lnTo>
                    <a:pt x="5425674" y="553973"/>
                  </a:lnTo>
                  <a:lnTo>
                    <a:pt x="5466145" y="528263"/>
                  </a:lnTo>
                  <a:lnTo>
                    <a:pt x="5505585" y="502280"/>
                  </a:lnTo>
                  <a:lnTo>
                    <a:pt x="5544034" y="476035"/>
                  </a:lnTo>
                  <a:lnTo>
                    <a:pt x="5581534" y="449537"/>
                  </a:lnTo>
                  <a:lnTo>
                    <a:pt x="5618122" y="422798"/>
                  </a:lnTo>
                  <a:lnTo>
                    <a:pt x="5653841" y="395829"/>
                  </a:lnTo>
                  <a:lnTo>
                    <a:pt x="5688730" y="368640"/>
                  </a:lnTo>
                  <a:lnTo>
                    <a:pt x="5722829" y="341241"/>
                  </a:lnTo>
                  <a:lnTo>
                    <a:pt x="5756178" y="313643"/>
                  </a:lnTo>
                  <a:lnTo>
                    <a:pt x="5788818" y="285858"/>
                  </a:lnTo>
                  <a:lnTo>
                    <a:pt x="5820788" y="257895"/>
                  </a:lnTo>
                  <a:lnTo>
                    <a:pt x="5852129" y="229765"/>
                  </a:lnTo>
                  <a:lnTo>
                    <a:pt x="5882881" y="201479"/>
                  </a:lnTo>
                  <a:lnTo>
                    <a:pt x="5913085" y="173048"/>
                  </a:lnTo>
                  <a:lnTo>
                    <a:pt x="5942779" y="144481"/>
                  </a:lnTo>
                  <a:lnTo>
                    <a:pt x="5972005" y="115791"/>
                  </a:lnTo>
                  <a:lnTo>
                    <a:pt x="6000803" y="86987"/>
                  </a:lnTo>
                  <a:lnTo>
                    <a:pt x="6029212" y="58080"/>
                  </a:lnTo>
                  <a:lnTo>
                    <a:pt x="6057273" y="29080"/>
                  </a:lnTo>
                  <a:lnTo>
                    <a:pt x="6085027" y="0"/>
                  </a:lnTo>
                </a:path>
              </a:pathLst>
            </a:custGeom>
            <a:ln w="883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9" name="object 119"/>
            <p:cNvSpPr/>
            <p:nvPr/>
          </p:nvSpPr>
          <p:spPr>
            <a:xfrm>
              <a:off x="6974985" y="4184899"/>
              <a:ext cx="462280" cy="474980"/>
            </a:xfrm>
            <a:custGeom>
              <a:avLst/>
              <a:gdLst/>
              <a:ahLst/>
              <a:cxnLst/>
              <a:rect l="l" t="t" r="r" b="b"/>
              <a:pathLst>
                <a:path w="462279" h="474979">
                  <a:moveTo>
                    <a:pt x="462127" y="0"/>
                  </a:moveTo>
                  <a:lnTo>
                    <a:pt x="0" y="174904"/>
                  </a:lnTo>
                  <a:lnTo>
                    <a:pt x="282282" y="194868"/>
                  </a:lnTo>
                  <a:lnTo>
                    <a:pt x="324764" y="474649"/>
                  </a:lnTo>
                  <a:lnTo>
                    <a:pt x="4621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0" name="object 120"/>
            <p:cNvSpPr/>
            <p:nvPr/>
          </p:nvSpPr>
          <p:spPr>
            <a:xfrm>
              <a:off x="7190232" y="4666488"/>
              <a:ext cx="175260" cy="1089660"/>
            </a:xfrm>
            <a:custGeom>
              <a:avLst/>
              <a:gdLst/>
              <a:ahLst/>
              <a:cxnLst/>
              <a:rect l="l" t="t" r="r" b="b"/>
              <a:pathLst>
                <a:path w="175259" h="1089660">
                  <a:moveTo>
                    <a:pt x="175259" y="1089660"/>
                  </a:moveTo>
                  <a:lnTo>
                    <a:pt x="141149" y="1088512"/>
                  </a:lnTo>
                  <a:lnTo>
                    <a:pt x="113295" y="1085381"/>
                  </a:lnTo>
                  <a:lnTo>
                    <a:pt x="94515" y="1080739"/>
                  </a:lnTo>
                  <a:lnTo>
                    <a:pt x="87629" y="1075055"/>
                  </a:lnTo>
                  <a:lnTo>
                    <a:pt x="87629" y="559435"/>
                  </a:lnTo>
                  <a:lnTo>
                    <a:pt x="80744" y="553750"/>
                  </a:lnTo>
                  <a:lnTo>
                    <a:pt x="61964" y="549108"/>
                  </a:lnTo>
                  <a:lnTo>
                    <a:pt x="34110" y="545977"/>
                  </a:lnTo>
                  <a:lnTo>
                    <a:pt x="0" y="544830"/>
                  </a:lnTo>
                  <a:lnTo>
                    <a:pt x="34110" y="543682"/>
                  </a:lnTo>
                  <a:lnTo>
                    <a:pt x="61964" y="540551"/>
                  </a:lnTo>
                  <a:lnTo>
                    <a:pt x="80744" y="535909"/>
                  </a:lnTo>
                  <a:lnTo>
                    <a:pt x="87629" y="530225"/>
                  </a:lnTo>
                  <a:lnTo>
                    <a:pt x="87629" y="14604"/>
                  </a:lnTo>
                  <a:lnTo>
                    <a:pt x="94515" y="8920"/>
                  </a:lnTo>
                  <a:lnTo>
                    <a:pt x="113295" y="4278"/>
                  </a:lnTo>
                  <a:lnTo>
                    <a:pt x="141149" y="1147"/>
                  </a:lnTo>
                  <a:lnTo>
                    <a:pt x="175259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1" name="object 121"/>
          <p:cNvSpPr txBox="1"/>
          <p:nvPr/>
        </p:nvSpPr>
        <p:spPr>
          <a:xfrm>
            <a:off x="272795" y="1700783"/>
            <a:ext cx="5544820" cy="107759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46355" rIns="0" bIns="0" rtlCol="0" vert="horz">
            <a:spAutoFit/>
          </a:bodyPr>
          <a:lstStyle/>
          <a:p>
            <a:pPr marL="445770" marR="118745" indent="-355600">
              <a:lnSpc>
                <a:spcPct val="100000"/>
              </a:lnSpc>
              <a:spcBef>
                <a:spcPts val="365"/>
              </a:spcBef>
            </a:pPr>
            <a:r>
              <a:rPr dirty="0" sz="1600" spc="-10">
                <a:latin typeface="Meiryo UI"/>
                <a:cs typeface="Meiryo UI"/>
              </a:rPr>
              <a:t>(※)</a:t>
            </a:r>
            <a:r>
              <a:rPr dirty="0" sz="1600">
                <a:latin typeface="Meiryo UI"/>
                <a:cs typeface="Meiryo UI"/>
              </a:rPr>
              <a:t>あ</a:t>
            </a:r>
            <a:r>
              <a:rPr dirty="0" sz="1600" spc="-5">
                <a:latin typeface="Meiryo UI"/>
                <a:cs typeface="Meiryo UI"/>
              </a:rPr>
              <a:t>らゆ</a:t>
            </a:r>
            <a:r>
              <a:rPr dirty="0" sz="1600" spc="-10">
                <a:latin typeface="Meiryo UI"/>
                <a:cs typeface="Meiryo UI"/>
              </a:rPr>
              <a:t>るモ</a:t>
            </a:r>
            <a:r>
              <a:rPr dirty="0" sz="1600" spc="5">
                <a:latin typeface="Meiryo UI"/>
                <a:cs typeface="Meiryo UI"/>
              </a:rPr>
              <a:t>ノ</a:t>
            </a:r>
            <a:r>
              <a:rPr dirty="0" sz="1600" spc="-5">
                <a:latin typeface="Meiryo UI"/>
                <a:cs typeface="Meiryo UI"/>
              </a:rPr>
              <a:t>や</a:t>
            </a:r>
            <a:r>
              <a:rPr dirty="0" sz="1600" spc="5">
                <a:latin typeface="Meiryo UI"/>
                <a:cs typeface="Meiryo UI"/>
              </a:rPr>
              <a:t>情</a:t>
            </a:r>
            <a:r>
              <a:rPr dirty="0" sz="1600" spc="-5">
                <a:latin typeface="Meiryo UI"/>
                <a:cs typeface="Meiryo UI"/>
              </a:rPr>
              <a:t>報</a:t>
            </a:r>
            <a:r>
              <a:rPr dirty="0" sz="1600" spc="10">
                <a:latin typeface="Meiryo UI"/>
                <a:cs typeface="Meiryo UI"/>
              </a:rPr>
              <a:t>が</a:t>
            </a:r>
            <a:r>
              <a:rPr dirty="0" sz="1600" spc="5">
                <a:latin typeface="Meiryo UI"/>
                <a:cs typeface="Meiryo UI"/>
              </a:rPr>
              <a:t>イ</a:t>
            </a:r>
            <a:r>
              <a:rPr dirty="0" sz="1600">
                <a:latin typeface="Meiryo UI"/>
                <a:cs typeface="Meiryo UI"/>
              </a:rPr>
              <a:t>ン</a:t>
            </a:r>
            <a:r>
              <a:rPr dirty="0" sz="1600" spc="-5">
                <a:latin typeface="Meiryo UI"/>
                <a:cs typeface="Meiryo UI"/>
              </a:rPr>
              <a:t>タ</a:t>
            </a:r>
            <a:r>
              <a:rPr dirty="0" sz="1600">
                <a:latin typeface="Meiryo UI"/>
                <a:cs typeface="Meiryo UI"/>
              </a:rPr>
              <a:t>ー</a:t>
            </a:r>
            <a:r>
              <a:rPr dirty="0" sz="1600" spc="-5">
                <a:latin typeface="Meiryo UI"/>
                <a:cs typeface="Meiryo UI"/>
              </a:rPr>
              <a:t>ネ</a:t>
            </a:r>
            <a:r>
              <a:rPr dirty="0" sz="1600" spc="5">
                <a:latin typeface="Meiryo UI"/>
                <a:cs typeface="Meiryo UI"/>
              </a:rPr>
              <a:t>ット</a:t>
            </a:r>
            <a:r>
              <a:rPr dirty="0" sz="1600">
                <a:latin typeface="Meiryo UI"/>
                <a:cs typeface="Meiryo UI"/>
              </a:rPr>
              <a:t>を</a:t>
            </a:r>
            <a:r>
              <a:rPr dirty="0" sz="1600" spc="-5">
                <a:latin typeface="Meiryo UI"/>
                <a:cs typeface="Meiryo UI"/>
              </a:rPr>
              <a:t>通</a:t>
            </a:r>
            <a:r>
              <a:rPr dirty="0" sz="1600" spc="5">
                <a:latin typeface="Meiryo UI"/>
                <a:cs typeface="Meiryo UI"/>
              </a:rPr>
              <a:t>じ</a:t>
            </a:r>
            <a:r>
              <a:rPr dirty="0" sz="1600">
                <a:latin typeface="Meiryo UI"/>
                <a:cs typeface="Meiryo UI"/>
              </a:rPr>
              <a:t>て</a:t>
            </a:r>
            <a:r>
              <a:rPr dirty="0" sz="1600" spc="-5">
                <a:latin typeface="Meiryo UI"/>
                <a:cs typeface="Meiryo UI"/>
              </a:rPr>
              <a:t>繋</a:t>
            </a:r>
            <a:r>
              <a:rPr dirty="0" sz="1600" spc="10">
                <a:latin typeface="Meiryo UI"/>
                <a:cs typeface="Meiryo UI"/>
              </a:rPr>
              <a:t>が</a:t>
            </a:r>
            <a:r>
              <a:rPr dirty="0" sz="1600" spc="-5">
                <a:latin typeface="Meiryo UI"/>
                <a:cs typeface="Meiryo UI"/>
              </a:rPr>
              <a:t>り</a:t>
            </a:r>
            <a:r>
              <a:rPr dirty="0" sz="1600">
                <a:latin typeface="Meiryo UI"/>
                <a:cs typeface="Meiryo UI"/>
              </a:rPr>
              <a:t>、そ</a:t>
            </a:r>
            <a:r>
              <a:rPr dirty="0" sz="1600" spc="5">
                <a:latin typeface="Meiryo UI"/>
                <a:cs typeface="Meiryo UI"/>
              </a:rPr>
              <a:t>れ</a:t>
            </a:r>
            <a:r>
              <a:rPr dirty="0" sz="1600" spc="-5">
                <a:latin typeface="Meiryo UI"/>
                <a:cs typeface="Meiryo UI"/>
              </a:rPr>
              <a:t>ら</a:t>
            </a:r>
            <a:r>
              <a:rPr dirty="0" sz="1600">
                <a:latin typeface="Meiryo UI"/>
                <a:cs typeface="Meiryo UI"/>
              </a:rPr>
              <a:t>が</a:t>
            </a:r>
            <a:r>
              <a:rPr dirty="0" sz="1600" spc="-5">
                <a:latin typeface="Meiryo UI"/>
                <a:cs typeface="Meiryo UI"/>
              </a:rPr>
              <a:t>互 い</a:t>
            </a:r>
            <a:r>
              <a:rPr dirty="0" sz="1600" spc="-15">
                <a:latin typeface="Meiryo UI"/>
                <a:cs typeface="Meiryo UI"/>
              </a:rPr>
              <a:t>に</a:t>
            </a:r>
            <a:r>
              <a:rPr dirty="0" sz="1600" spc="-5">
                <a:latin typeface="Meiryo UI"/>
                <a:cs typeface="Meiryo UI"/>
              </a:rPr>
              <a:t>リ</a:t>
            </a:r>
            <a:r>
              <a:rPr dirty="0" sz="1600" spc="-10">
                <a:latin typeface="Meiryo UI"/>
                <a:cs typeface="Meiryo UI"/>
              </a:rPr>
              <a:t>ア</a:t>
            </a:r>
            <a:r>
              <a:rPr dirty="0" sz="1600">
                <a:latin typeface="Meiryo UI"/>
                <a:cs typeface="Meiryo UI"/>
              </a:rPr>
              <a:t>ル</a:t>
            </a:r>
            <a:r>
              <a:rPr dirty="0" sz="1600" spc="-5">
                <a:latin typeface="Meiryo UI"/>
                <a:cs typeface="Meiryo UI"/>
              </a:rPr>
              <a:t>タ</a:t>
            </a:r>
            <a:r>
              <a:rPr dirty="0" sz="1600" spc="-10">
                <a:latin typeface="Meiryo UI"/>
                <a:cs typeface="Meiryo UI"/>
              </a:rPr>
              <a:t>イ</a:t>
            </a:r>
            <a:r>
              <a:rPr dirty="0" sz="1600" spc="-5">
                <a:latin typeface="Meiryo UI"/>
                <a:cs typeface="Meiryo UI"/>
              </a:rPr>
              <a:t>ム</a:t>
            </a:r>
            <a:r>
              <a:rPr dirty="0" sz="1600" spc="10">
                <a:latin typeface="Meiryo UI"/>
                <a:cs typeface="Meiryo UI"/>
              </a:rPr>
              <a:t>で</a:t>
            </a:r>
            <a:r>
              <a:rPr dirty="0" sz="1600" spc="-5">
                <a:latin typeface="Meiryo UI"/>
                <a:cs typeface="Meiryo UI"/>
              </a:rPr>
              <a:t>情</a:t>
            </a:r>
            <a:r>
              <a:rPr dirty="0" sz="1600" spc="5">
                <a:latin typeface="Meiryo UI"/>
                <a:cs typeface="Meiryo UI"/>
              </a:rPr>
              <a:t>報</a:t>
            </a:r>
            <a:r>
              <a:rPr dirty="0" sz="1600">
                <a:latin typeface="Meiryo UI"/>
                <a:cs typeface="Meiryo UI"/>
              </a:rPr>
              <a:t>を</a:t>
            </a:r>
            <a:r>
              <a:rPr dirty="0" sz="1600" spc="-5">
                <a:latin typeface="Meiryo UI"/>
                <a:cs typeface="Meiryo UI"/>
              </a:rPr>
              <a:t>やり</a:t>
            </a:r>
            <a:r>
              <a:rPr dirty="0" sz="1600" spc="5">
                <a:latin typeface="Meiryo UI"/>
                <a:cs typeface="Meiryo UI"/>
              </a:rPr>
              <a:t>取</a:t>
            </a:r>
            <a:r>
              <a:rPr dirty="0" sz="1600" spc="10">
                <a:latin typeface="Meiryo UI"/>
                <a:cs typeface="Meiryo UI"/>
              </a:rPr>
              <a:t>り</a:t>
            </a:r>
            <a:r>
              <a:rPr dirty="0" sz="1600" spc="5">
                <a:latin typeface="Meiryo UI"/>
                <a:cs typeface="Meiryo UI"/>
              </a:rPr>
              <a:t>し</a:t>
            </a:r>
            <a:r>
              <a:rPr dirty="0" sz="1600">
                <a:latin typeface="Meiryo UI"/>
                <a:cs typeface="Meiryo UI"/>
              </a:rPr>
              <a:t>つ</a:t>
            </a:r>
            <a:r>
              <a:rPr dirty="0" sz="1600" spc="-15">
                <a:latin typeface="Meiryo UI"/>
                <a:cs typeface="Meiryo UI"/>
              </a:rPr>
              <a:t>つ</a:t>
            </a:r>
            <a:r>
              <a:rPr dirty="0" sz="1600" spc="5">
                <a:latin typeface="Meiryo UI"/>
                <a:cs typeface="Meiryo UI"/>
              </a:rPr>
              <a:t>（</a:t>
            </a:r>
            <a:r>
              <a:rPr dirty="0" u="dash" sz="1600" spc="-5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相互</a:t>
            </a:r>
            <a:r>
              <a:rPr dirty="0" u="dash" sz="1600" spc="5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協</a:t>
            </a:r>
            <a:r>
              <a:rPr dirty="0" u="dash" sz="1600" spc="-1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調</a:t>
            </a:r>
            <a:r>
              <a:rPr dirty="0" sz="1600" spc="5">
                <a:latin typeface="Meiryo UI"/>
                <a:cs typeface="Meiryo UI"/>
              </a:rPr>
              <a:t>）</a:t>
            </a:r>
            <a:r>
              <a:rPr dirty="0" sz="1600" spc="-10">
                <a:latin typeface="Meiryo UI"/>
                <a:cs typeface="Meiryo UI"/>
              </a:rPr>
              <a:t>、人</a:t>
            </a:r>
            <a:r>
              <a:rPr dirty="0" sz="1600" spc="10">
                <a:latin typeface="Meiryo UI"/>
                <a:cs typeface="Meiryo UI"/>
              </a:rPr>
              <a:t>の</a:t>
            </a:r>
            <a:r>
              <a:rPr dirty="0" sz="1600" spc="-5">
                <a:latin typeface="Meiryo UI"/>
                <a:cs typeface="Meiryo UI"/>
              </a:rPr>
              <a:t>指 示</a:t>
            </a:r>
            <a:r>
              <a:rPr dirty="0" sz="1600" spc="-10">
                <a:latin typeface="Meiryo UI"/>
                <a:cs typeface="Meiryo UI"/>
              </a:rPr>
              <a:t>を</a:t>
            </a:r>
            <a:r>
              <a:rPr dirty="0" sz="1600" spc="-5">
                <a:latin typeface="Meiryo UI"/>
                <a:cs typeface="Meiryo UI"/>
              </a:rPr>
              <a:t>逐一受</a:t>
            </a:r>
            <a:r>
              <a:rPr dirty="0" sz="1600">
                <a:latin typeface="Meiryo UI"/>
                <a:cs typeface="Meiryo UI"/>
              </a:rPr>
              <a:t>け</a:t>
            </a:r>
            <a:r>
              <a:rPr dirty="0" sz="1600" spc="-5">
                <a:latin typeface="Meiryo UI"/>
                <a:cs typeface="Meiryo UI"/>
              </a:rPr>
              <a:t>ず</a:t>
            </a:r>
            <a:r>
              <a:rPr dirty="0" sz="1600" spc="-10">
                <a:latin typeface="Meiryo UI"/>
                <a:cs typeface="Meiryo UI"/>
              </a:rPr>
              <a:t>に</a:t>
            </a:r>
            <a:r>
              <a:rPr dirty="0" sz="1600" spc="-25">
                <a:latin typeface="Meiryo UI"/>
                <a:cs typeface="Meiryo UI"/>
              </a:rPr>
              <a:t>判断</a:t>
            </a:r>
            <a:r>
              <a:rPr dirty="0" sz="1600" spc="-10">
                <a:latin typeface="Meiryo UI"/>
                <a:cs typeface="Meiryo UI"/>
              </a:rPr>
              <a:t>・</a:t>
            </a:r>
            <a:r>
              <a:rPr dirty="0" sz="1600" spc="5">
                <a:latin typeface="Meiryo UI"/>
                <a:cs typeface="Meiryo UI"/>
              </a:rPr>
              <a:t>機</a:t>
            </a:r>
            <a:r>
              <a:rPr dirty="0" sz="1600" spc="-5">
                <a:latin typeface="Meiryo UI"/>
                <a:cs typeface="Meiryo UI"/>
              </a:rPr>
              <a:t>能</a:t>
            </a:r>
            <a:r>
              <a:rPr dirty="0" sz="1600" spc="5">
                <a:latin typeface="Meiryo UI"/>
                <a:cs typeface="Meiryo UI"/>
              </a:rPr>
              <a:t>し</a:t>
            </a:r>
            <a:r>
              <a:rPr dirty="0" sz="1600" spc="-5">
                <a:latin typeface="Meiryo UI"/>
                <a:cs typeface="Meiryo UI"/>
              </a:rPr>
              <a:t>（</a:t>
            </a:r>
            <a:r>
              <a:rPr dirty="0" u="dash" sz="1600" spc="-5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自</a:t>
            </a:r>
            <a:r>
              <a:rPr dirty="0" u="dash" sz="1600" spc="5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律</a:t>
            </a:r>
            <a:r>
              <a:rPr dirty="0" u="dash" sz="1600" spc="-5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化</a:t>
            </a:r>
            <a:r>
              <a:rPr dirty="0" sz="1600" spc="5">
                <a:latin typeface="Meiryo UI"/>
                <a:cs typeface="Meiryo UI"/>
              </a:rPr>
              <a:t>）</a:t>
            </a:r>
            <a:r>
              <a:rPr dirty="0" sz="1600" spc="-10">
                <a:latin typeface="Meiryo UI"/>
                <a:cs typeface="Meiryo UI"/>
              </a:rPr>
              <a:t>、</a:t>
            </a:r>
            <a:r>
              <a:rPr dirty="0" sz="1600" spc="-5">
                <a:latin typeface="Meiryo UI"/>
                <a:cs typeface="Meiryo UI"/>
              </a:rPr>
              <a:t>シス</a:t>
            </a:r>
            <a:r>
              <a:rPr dirty="0" sz="1600" spc="5">
                <a:latin typeface="Meiryo UI"/>
                <a:cs typeface="Meiryo UI"/>
              </a:rPr>
              <a:t>テ</a:t>
            </a:r>
            <a:r>
              <a:rPr dirty="0" sz="1600">
                <a:latin typeface="Meiryo UI"/>
                <a:cs typeface="Meiryo UI"/>
              </a:rPr>
              <a:t>ム</a:t>
            </a:r>
            <a:r>
              <a:rPr dirty="0" sz="1600" spc="-5">
                <a:latin typeface="Meiryo UI"/>
                <a:cs typeface="Meiryo UI"/>
              </a:rPr>
              <a:t>全</a:t>
            </a:r>
            <a:r>
              <a:rPr dirty="0" sz="1600" spc="5">
                <a:latin typeface="Meiryo UI"/>
                <a:cs typeface="Meiryo UI"/>
              </a:rPr>
              <a:t>体</a:t>
            </a:r>
            <a:r>
              <a:rPr dirty="0" sz="1600" spc="-5">
                <a:latin typeface="Meiryo UI"/>
                <a:cs typeface="Meiryo UI"/>
              </a:rPr>
              <a:t>の 効率</a:t>
            </a:r>
            <a:r>
              <a:rPr dirty="0" sz="1600" spc="-10">
                <a:latin typeface="Meiryo UI"/>
                <a:cs typeface="Meiryo UI"/>
              </a:rPr>
              <a:t>を</a:t>
            </a:r>
            <a:r>
              <a:rPr dirty="0" sz="1600" spc="-5">
                <a:latin typeface="Meiryo UI"/>
                <a:cs typeface="Meiryo UI"/>
              </a:rPr>
              <a:t>高</a:t>
            </a:r>
            <a:r>
              <a:rPr dirty="0" sz="1600">
                <a:latin typeface="Meiryo UI"/>
                <a:cs typeface="Meiryo UI"/>
              </a:rPr>
              <a:t>め</a:t>
            </a:r>
            <a:r>
              <a:rPr dirty="0" sz="1600" spc="-10">
                <a:latin typeface="Meiryo UI"/>
                <a:cs typeface="Meiryo UI"/>
              </a:rPr>
              <a:t>る</a:t>
            </a:r>
            <a:r>
              <a:rPr dirty="0" sz="1600" spc="-5">
                <a:latin typeface="Meiryo UI"/>
                <a:cs typeface="Meiryo UI"/>
              </a:rPr>
              <a:t>とと</a:t>
            </a:r>
            <a:r>
              <a:rPr dirty="0" sz="1600">
                <a:latin typeface="Meiryo UI"/>
                <a:cs typeface="Meiryo UI"/>
              </a:rPr>
              <a:t>もに</a:t>
            </a:r>
            <a:r>
              <a:rPr dirty="0" sz="1600" spc="5">
                <a:latin typeface="Meiryo UI"/>
                <a:cs typeface="Meiryo UI"/>
              </a:rPr>
              <a:t>新</a:t>
            </a:r>
            <a:r>
              <a:rPr dirty="0" sz="1600">
                <a:latin typeface="Meiryo UI"/>
                <a:cs typeface="Meiryo UI"/>
              </a:rPr>
              <a:t>た</a:t>
            </a:r>
            <a:r>
              <a:rPr dirty="0" sz="1600" spc="-5">
                <a:latin typeface="Meiryo UI"/>
                <a:cs typeface="Meiryo UI"/>
              </a:rPr>
              <a:t>な</a:t>
            </a:r>
            <a:r>
              <a:rPr dirty="0" sz="1600" spc="-25">
                <a:latin typeface="Meiryo UI"/>
                <a:cs typeface="Meiryo UI"/>
              </a:rPr>
              <a:t>製品</a:t>
            </a:r>
            <a:r>
              <a:rPr dirty="0" sz="1600" spc="-10">
                <a:latin typeface="Meiryo UI"/>
                <a:cs typeface="Meiryo UI"/>
              </a:rPr>
              <a:t>・</a:t>
            </a:r>
            <a:r>
              <a:rPr dirty="0" sz="1600" spc="10">
                <a:latin typeface="Meiryo UI"/>
                <a:cs typeface="Meiryo UI"/>
              </a:rPr>
              <a:t>サー</a:t>
            </a:r>
            <a:r>
              <a:rPr dirty="0" sz="1600" spc="-5">
                <a:latin typeface="Meiryo UI"/>
                <a:cs typeface="Meiryo UI"/>
              </a:rPr>
              <a:t>ビ</a:t>
            </a:r>
            <a:r>
              <a:rPr dirty="0" sz="1600" spc="5">
                <a:latin typeface="Meiryo UI"/>
                <a:cs typeface="Meiryo UI"/>
              </a:rPr>
              <a:t>ス</a:t>
            </a:r>
            <a:r>
              <a:rPr dirty="0" sz="1600" spc="-10">
                <a:latin typeface="Meiryo UI"/>
                <a:cs typeface="Meiryo UI"/>
              </a:rPr>
              <a:t>を</a:t>
            </a:r>
            <a:r>
              <a:rPr dirty="0" sz="1600" spc="-5">
                <a:latin typeface="Meiryo UI"/>
                <a:cs typeface="Meiryo UI"/>
              </a:rPr>
              <a:t>創</a:t>
            </a:r>
            <a:r>
              <a:rPr dirty="0" sz="1600" spc="5">
                <a:latin typeface="Meiryo UI"/>
                <a:cs typeface="Meiryo UI"/>
              </a:rPr>
              <a:t>出</a:t>
            </a:r>
            <a:r>
              <a:rPr dirty="0" sz="1600" spc="-5">
                <a:latin typeface="Meiryo UI"/>
                <a:cs typeface="Meiryo UI"/>
              </a:rPr>
              <a:t>（</a:t>
            </a:r>
            <a:r>
              <a:rPr dirty="0" u="dash" sz="1600" spc="-5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高</a:t>
            </a:r>
            <a:r>
              <a:rPr dirty="0" u="dash" sz="1600" spc="5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度</a:t>
            </a:r>
            <a:r>
              <a:rPr dirty="0" u="dash" sz="1600" spc="-1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化</a:t>
            </a:r>
            <a:r>
              <a:rPr dirty="0" sz="1600" spc="-5">
                <a:latin typeface="Meiryo UI"/>
                <a:cs typeface="Meiryo UI"/>
              </a:rPr>
              <a:t>）</a:t>
            </a:r>
            <a:endParaRPr sz="1600">
              <a:latin typeface="Meiryo UI"/>
              <a:cs typeface="Meiryo UI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642755" y="6362310"/>
            <a:ext cx="14446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Meiryo UI"/>
                <a:cs typeface="Meiryo UI"/>
              </a:rPr>
              <a:t>第一次産業革命</a:t>
            </a:r>
            <a:endParaRPr sz="1600">
              <a:latin typeface="Meiryo UI"/>
              <a:cs typeface="Meiryo UI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3015468" y="6376701"/>
            <a:ext cx="14446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Meiryo UI"/>
                <a:cs typeface="Meiryo UI"/>
              </a:rPr>
              <a:t>第二次産業革命</a:t>
            </a:r>
            <a:endParaRPr sz="1600">
              <a:latin typeface="Meiryo UI"/>
              <a:cs typeface="Meiryo UI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5355142" y="6372242"/>
            <a:ext cx="14446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Meiryo UI"/>
                <a:cs typeface="Meiryo UI"/>
              </a:rPr>
              <a:t>第三次産業革命</a:t>
            </a:r>
            <a:endParaRPr sz="1600">
              <a:latin typeface="Meiryo UI"/>
              <a:cs typeface="Meiryo UI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7727854" y="6362310"/>
            <a:ext cx="14446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Meiryo UI"/>
                <a:cs typeface="Meiryo UI"/>
              </a:rPr>
              <a:t>第四次産業革命</a:t>
            </a:r>
            <a:endParaRPr sz="1600">
              <a:latin typeface="Meiryo UI"/>
              <a:cs typeface="Meiryo UI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185928" y="188976"/>
            <a:ext cx="1289685" cy="262255"/>
          </a:xfrm>
          <a:prstGeom prst="rect">
            <a:avLst/>
          </a:prstGeom>
          <a:solidFill>
            <a:srgbClr val="FCD5B5"/>
          </a:solidFill>
        </p:spPr>
        <p:txBody>
          <a:bodyPr wrap="square" lIns="0" tIns="0" rIns="0" bIns="0" rtlCol="0" vert="horz">
            <a:spAutoFit/>
          </a:bodyPr>
          <a:lstStyle/>
          <a:p>
            <a:pPr marL="151765">
              <a:lnSpc>
                <a:spcPts val="2065"/>
              </a:lnSpc>
            </a:pPr>
            <a:r>
              <a:rPr dirty="0" sz="1800" spc="-5" b="1">
                <a:latin typeface="Meiryo UI"/>
                <a:cs typeface="Meiryo UI"/>
              </a:rPr>
              <a:t>デジタ</a:t>
            </a:r>
            <a:r>
              <a:rPr dirty="0" sz="1800" b="1">
                <a:latin typeface="Meiryo UI"/>
                <a:cs typeface="Meiryo UI"/>
              </a:rPr>
              <a:t>ル化</a:t>
            </a:r>
            <a:endParaRPr sz="1800">
              <a:latin typeface="Meiryo UI"/>
              <a:cs typeface="Meiryo U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00286" y="6588569"/>
            <a:ext cx="13652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050505"/>
                </a:solidFill>
                <a:latin typeface="Meiryo UI"/>
                <a:cs typeface="Meiryo UI"/>
              </a:rPr>
              <a:t>5</a:t>
            </a:r>
            <a:endParaRPr sz="1400">
              <a:latin typeface="Meiryo UI"/>
              <a:cs typeface="Meiryo U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000465" y="1835623"/>
          <a:ext cx="2713355" cy="31826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900"/>
                <a:gridCol w="1115695"/>
                <a:gridCol w="422909"/>
                <a:gridCol w="548639"/>
                <a:gridCol w="394335"/>
              </a:tblGrid>
              <a:tr h="401415">
                <a:tc>
                  <a:txBody>
                    <a:bodyPr/>
                    <a:lstStyle/>
                    <a:p>
                      <a:pPr marL="35560" marR="3810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050">
                          <a:latin typeface="Meiryo UI"/>
                          <a:cs typeface="Meiryo UI"/>
                        </a:rPr>
                        <a:t>順 位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050">
                          <a:latin typeface="Meiryo UI"/>
                          <a:cs typeface="Meiryo UI"/>
                        </a:rPr>
                        <a:t>企業名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7493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050">
                          <a:latin typeface="Meiryo UI"/>
                          <a:cs typeface="Meiryo UI"/>
                        </a:rPr>
                        <a:t>国名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050">
                          <a:latin typeface="Meiryo UI"/>
                          <a:cs typeface="Meiryo UI"/>
                        </a:rPr>
                        <a:t>産業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 marR="8255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050">
                          <a:latin typeface="Meiryo UI"/>
                          <a:cs typeface="Meiryo UI"/>
                        </a:rPr>
                        <a:t>時価 総額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1267"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050">
                          <a:latin typeface="Meiryo UI"/>
                          <a:cs typeface="Meiryo UI"/>
                        </a:rPr>
                        <a:t>1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387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050" spc="-5">
                          <a:latin typeface="Meiryo UI"/>
                          <a:cs typeface="Meiryo UI"/>
                        </a:rPr>
                        <a:t>ア</a:t>
                      </a:r>
                      <a:r>
                        <a:rPr dirty="0" sz="1050">
                          <a:latin typeface="Meiryo UI"/>
                          <a:cs typeface="Meiryo UI"/>
                        </a:rPr>
                        <a:t>ッ</a:t>
                      </a:r>
                      <a:r>
                        <a:rPr dirty="0" sz="1050" spc="-5">
                          <a:latin typeface="Meiryo UI"/>
                          <a:cs typeface="Meiryo UI"/>
                        </a:rPr>
                        <a:t>プル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387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273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050" spc="-5">
                          <a:latin typeface="Meiryo UI"/>
                          <a:cs typeface="Meiryo UI"/>
                        </a:rPr>
                        <a:t>ア</a:t>
                      </a:r>
                      <a:r>
                        <a:rPr dirty="0" sz="1050">
                          <a:latin typeface="Meiryo UI"/>
                          <a:cs typeface="Meiryo UI"/>
                        </a:rPr>
                        <a:t>メ</a:t>
                      </a:r>
                      <a:r>
                        <a:rPr dirty="0" sz="1050" spc="5">
                          <a:latin typeface="Meiryo UI"/>
                          <a:cs typeface="Meiryo UI"/>
                        </a:rPr>
                        <a:t>リ</a:t>
                      </a:r>
                      <a:r>
                        <a:rPr dirty="0" sz="1050">
                          <a:latin typeface="Meiryo UI"/>
                          <a:cs typeface="Meiryo UI"/>
                        </a:rPr>
                        <a:t>カ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387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050" spc="-5">
                          <a:latin typeface="Meiryo UI"/>
                          <a:cs typeface="Meiryo UI"/>
                        </a:rPr>
                        <a:t>ハ</a:t>
                      </a:r>
                      <a:r>
                        <a:rPr dirty="0" sz="1050">
                          <a:latin typeface="Meiryo UI"/>
                          <a:cs typeface="Meiryo UI"/>
                        </a:rPr>
                        <a:t>イ</a:t>
                      </a:r>
                      <a:r>
                        <a:rPr dirty="0" sz="1050" spc="-5">
                          <a:latin typeface="Meiryo UI"/>
                          <a:cs typeface="Meiryo UI"/>
                        </a:rPr>
                        <a:t>テ</a:t>
                      </a:r>
                      <a:r>
                        <a:rPr dirty="0" sz="1050">
                          <a:latin typeface="Meiryo UI"/>
                          <a:cs typeface="Meiryo UI"/>
                        </a:rPr>
                        <a:t>ク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387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5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050">
                          <a:latin typeface="Meiryo UI"/>
                          <a:cs typeface="Meiryo UI"/>
                        </a:rPr>
                        <a:t>851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387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</a:tr>
              <a:tr h="221265"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050">
                          <a:latin typeface="Meiryo UI"/>
                          <a:cs typeface="Meiryo UI"/>
                        </a:rPr>
                        <a:t>2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387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050" spc="-5">
                          <a:latin typeface="Meiryo UI"/>
                          <a:cs typeface="Meiryo UI"/>
                        </a:rPr>
                        <a:t>ア</a:t>
                      </a:r>
                      <a:r>
                        <a:rPr dirty="0" sz="1050">
                          <a:latin typeface="Meiryo UI"/>
                          <a:cs typeface="Meiryo UI"/>
                        </a:rPr>
                        <a:t>ル</a:t>
                      </a:r>
                      <a:r>
                        <a:rPr dirty="0" sz="1050" spc="-10">
                          <a:latin typeface="Meiryo UI"/>
                          <a:cs typeface="Meiryo UI"/>
                        </a:rPr>
                        <a:t>フ</a:t>
                      </a:r>
                      <a:r>
                        <a:rPr dirty="0" sz="1050" spc="5">
                          <a:latin typeface="Meiryo UI"/>
                          <a:cs typeface="Meiryo UI"/>
                        </a:rPr>
                        <a:t>ァ</a:t>
                      </a:r>
                      <a:r>
                        <a:rPr dirty="0" sz="1050">
                          <a:latin typeface="Meiryo UI"/>
                          <a:cs typeface="Meiryo UI"/>
                        </a:rPr>
                        <a:t>ベット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387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273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050" spc="-5">
                          <a:latin typeface="Meiryo UI"/>
                          <a:cs typeface="Meiryo UI"/>
                        </a:rPr>
                        <a:t>ア</a:t>
                      </a:r>
                      <a:r>
                        <a:rPr dirty="0" sz="1050">
                          <a:latin typeface="Meiryo UI"/>
                          <a:cs typeface="Meiryo UI"/>
                        </a:rPr>
                        <a:t>メ</a:t>
                      </a:r>
                      <a:r>
                        <a:rPr dirty="0" sz="1050" spc="5">
                          <a:latin typeface="Meiryo UI"/>
                          <a:cs typeface="Meiryo UI"/>
                        </a:rPr>
                        <a:t>リ</a:t>
                      </a:r>
                      <a:r>
                        <a:rPr dirty="0" sz="1050">
                          <a:latin typeface="Meiryo UI"/>
                          <a:cs typeface="Meiryo UI"/>
                        </a:rPr>
                        <a:t>カ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387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050" spc="-5">
                          <a:latin typeface="Meiryo UI"/>
                          <a:cs typeface="Meiryo UI"/>
                        </a:rPr>
                        <a:t>ハ</a:t>
                      </a:r>
                      <a:r>
                        <a:rPr dirty="0" sz="1050">
                          <a:latin typeface="Meiryo UI"/>
                          <a:cs typeface="Meiryo UI"/>
                        </a:rPr>
                        <a:t>イ</a:t>
                      </a:r>
                      <a:r>
                        <a:rPr dirty="0" sz="1050" spc="-5">
                          <a:latin typeface="Meiryo UI"/>
                          <a:cs typeface="Meiryo UI"/>
                        </a:rPr>
                        <a:t>テ</a:t>
                      </a:r>
                      <a:r>
                        <a:rPr dirty="0" sz="1050">
                          <a:latin typeface="Meiryo UI"/>
                          <a:cs typeface="Meiryo UI"/>
                        </a:rPr>
                        <a:t>ク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387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5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050">
                          <a:latin typeface="Meiryo UI"/>
                          <a:cs typeface="Meiryo UI"/>
                        </a:rPr>
                        <a:t>719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387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</a:tr>
              <a:tr h="221265"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050">
                          <a:latin typeface="Meiryo UI"/>
                          <a:cs typeface="Meiryo UI"/>
                        </a:rPr>
                        <a:t>3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387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050" spc="-5">
                          <a:latin typeface="Meiryo UI"/>
                          <a:cs typeface="Meiryo UI"/>
                        </a:rPr>
                        <a:t>マ</a:t>
                      </a:r>
                      <a:r>
                        <a:rPr dirty="0" sz="1050">
                          <a:latin typeface="Meiryo UI"/>
                          <a:cs typeface="Meiryo UI"/>
                        </a:rPr>
                        <a:t>イクロ</a:t>
                      </a:r>
                      <a:r>
                        <a:rPr dirty="0" sz="1050" spc="-5">
                          <a:latin typeface="Meiryo UI"/>
                          <a:cs typeface="Meiryo UI"/>
                        </a:rPr>
                        <a:t>ソ</a:t>
                      </a:r>
                      <a:r>
                        <a:rPr dirty="0" sz="1050" spc="-10">
                          <a:latin typeface="Meiryo UI"/>
                          <a:cs typeface="Meiryo UI"/>
                        </a:rPr>
                        <a:t>フ</a:t>
                      </a:r>
                      <a:r>
                        <a:rPr dirty="0" sz="1050">
                          <a:latin typeface="Meiryo UI"/>
                          <a:cs typeface="Meiryo UI"/>
                        </a:rPr>
                        <a:t>ト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387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273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050" spc="-5">
                          <a:latin typeface="Meiryo UI"/>
                          <a:cs typeface="Meiryo UI"/>
                        </a:rPr>
                        <a:t>ア</a:t>
                      </a:r>
                      <a:r>
                        <a:rPr dirty="0" sz="1050">
                          <a:latin typeface="Meiryo UI"/>
                          <a:cs typeface="Meiryo UI"/>
                        </a:rPr>
                        <a:t>メ</a:t>
                      </a:r>
                      <a:r>
                        <a:rPr dirty="0" sz="1050" spc="5">
                          <a:latin typeface="Meiryo UI"/>
                          <a:cs typeface="Meiryo UI"/>
                        </a:rPr>
                        <a:t>リ</a:t>
                      </a:r>
                      <a:r>
                        <a:rPr dirty="0" sz="1050">
                          <a:latin typeface="Meiryo UI"/>
                          <a:cs typeface="Meiryo UI"/>
                        </a:rPr>
                        <a:t>カ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387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050" spc="-5">
                          <a:latin typeface="Meiryo UI"/>
                          <a:cs typeface="Meiryo UI"/>
                        </a:rPr>
                        <a:t>ハ</a:t>
                      </a:r>
                      <a:r>
                        <a:rPr dirty="0" sz="1050">
                          <a:latin typeface="Meiryo UI"/>
                          <a:cs typeface="Meiryo UI"/>
                        </a:rPr>
                        <a:t>イ</a:t>
                      </a:r>
                      <a:r>
                        <a:rPr dirty="0" sz="1050" spc="-5">
                          <a:latin typeface="Meiryo UI"/>
                          <a:cs typeface="Meiryo UI"/>
                        </a:rPr>
                        <a:t>テ</a:t>
                      </a:r>
                      <a:r>
                        <a:rPr dirty="0" sz="1050">
                          <a:latin typeface="Meiryo UI"/>
                          <a:cs typeface="Meiryo UI"/>
                        </a:rPr>
                        <a:t>ク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387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5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050">
                          <a:latin typeface="Meiryo UI"/>
                          <a:cs typeface="Meiryo UI"/>
                        </a:rPr>
                        <a:t>703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387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</a:tr>
              <a:tr h="221265"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050">
                          <a:latin typeface="Meiryo UI"/>
                          <a:cs typeface="Meiryo UI"/>
                        </a:rPr>
                        <a:t>4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387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050" spc="-5">
                          <a:latin typeface="Meiryo UI"/>
                          <a:cs typeface="Meiryo UI"/>
                        </a:rPr>
                        <a:t>アマ</a:t>
                      </a:r>
                      <a:r>
                        <a:rPr dirty="0" sz="1050" spc="-10">
                          <a:latin typeface="Meiryo UI"/>
                          <a:cs typeface="Meiryo UI"/>
                        </a:rPr>
                        <a:t>ゾ</a:t>
                      </a:r>
                      <a:r>
                        <a:rPr dirty="0" sz="1050">
                          <a:latin typeface="Meiryo UI"/>
                          <a:cs typeface="Meiryo UI"/>
                        </a:rPr>
                        <a:t>ン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387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273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050" spc="-5">
                          <a:latin typeface="Meiryo UI"/>
                          <a:cs typeface="Meiryo UI"/>
                        </a:rPr>
                        <a:t>ア</a:t>
                      </a:r>
                      <a:r>
                        <a:rPr dirty="0" sz="1050">
                          <a:latin typeface="Meiryo UI"/>
                          <a:cs typeface="Meiryo UI"/>
                        </a:rPr>
                        <a:t>メ</a:t>
                      </a:r>
                      <a:r>
                        <a:rPr dirty="0" sz="1050" spc="5">
                          <a:latin typeface="Meiryo UI"/>
                          <a:cs typeface="Meiryo UI"/>
                        </a:rPr>
                        <a:t>リ</a:t>
                      </a:r>
                      <a:r>
                        <a:rPr dirty="0" sz="1050">
                          <a:latin typeface="Meiryo UI"/>
                          <a:cs typeface="Meiryo UI"/>
                        </a:rPr>
                        <a:t>カ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387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050" spc="-5">
                          <a:latin typeface="Meiryo UI"/>
                          <a:cs typeface="Meiryo UI"/>
                        </a:rPr>
                        <a:t>ハ</a:t>
                      </a:r>
                      <a:r>
                        <a:rPr dirty="0" sz="1050">
                          <a:latin typeface="Meiryo UI"/>
                          <a:cs typeface="Meiryo UI"/>
                        </a:rPr>
                        <a:t>イ</a:t>
                      </a:r>
                      <a:r>
                        <a:rPr dirty="0" sz="1050" spc="-5">
                          <a:latin typeface="Meiryo UI"/>
                          <a:cs typeface="Meiryo UI"/>
                        </a:rPr>
                        <a:t>テ</a:t>
                      </a:r>
                      <a:r>
                        <a:rPr dirty="0" sz="1050">
                          <a:latin typeface="Meiryo UI"/>
                          <a:cs typeface="Meiryo UI"/>
                        </a:rPr>
                        <a:t>ク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387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5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050">
                          <a:latin typeface="Meiryo UI"/>
                          <a:cs typeface="Meiryo UI"/>
                        </a:rPr>
                        <a:t>701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387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</a:tr>
              <a:tr h="221265"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050">
                          <a:latin typeface="Meiryo UI"/>
                          <a:cs typeface="Meiryo UI"/>
                        </a:rPr>
                        <a:t>5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387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050" spc="-5">
                          <a:latin typeface="Meiryo UI"/>
                          <a:cs typeface="Meiryo UI"/>
                        </a:rPr>
                        <a:t>テ</a:t>
                      </a:r>
                      <a:r>
                        <a:rPr dirty="0" sz="1050">
                          <a:latin typeface="Meiryo UI"/>
                          <a:cs typeface="Meiryo UI"/>
                        </a:rPr>
                        <a:t>ンセント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387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282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050">
                          <a:latin typeface="Meiryo UI"/>
                          <a:cs typeface="Meiryo UI"/>
                        </a:rPr>
                        <a:t>中国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387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050" spc="-5">
                          <a:latin typeface="Meiryo UI"/>
                          <a:cs typeface="Meiryo UI"/>
                        </a:rPr>
                        <a:t>ハ</a:t>
                      </a:r>
                      <a:r>
                        <a:rPr dirty="0" sz="1050">
                          <a:latin typeface="Meiryo UI"/>
                          <a:cs typeface="Meiryo UI"/>
                        </a:rPr>
                        <a:t>イ</a:t>
                      </a:r>
                      <a:r>
                        <a:rPr dirty="0" sz="1050" spc="-5">
                          <a:latin typeface="Meiryo UI"/>
                          <a:cs typeface="Meiryo UI"/>
                        </a:rPr>
                        <a:t>テ</a:t>
                      </a:r>
                      <a:r>
                        <a:rPr dirty="0" sz="1050">
                          <a:latin typeface="Meiryo UI"/>
                          <a:cs typeface="Meiryo UI"/>
                        </a:rPr>
                        <a:t>ク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387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5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050">
                          <a:latin typeface="Meiryo UI"/>
                          <a:cs typeface="Meiryo UI"/>
                        </a:rPr>
                        <a:t>496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387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</a:tr>
              <a:tr h="337447"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50">
                          <a:latin typeface="Meiryo UI"/>
                          <a:cs typeface="Meiryo UI"/>
                        </a:rPr>
                        <a:t>6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971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marR="407034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050">
                          <a:latin typeface="Meiryo UI"/>
                          <a:cs typeface="Meiryo UI"/>
                        </a:rPr>
                        <a:t>バークシ</a:t>
                      </a:r>
                      <a:r>
                        <a:rPr dirty="0" sz="1050" spc="-5">
                          <a:latin typeface="Meiryo UI"/>
                          <a:cs typeface="Meiryo UI"/>
                        </a:rPr>
                        <a:t>ャ</a:t>
                      </a:r>
                      <a:r>
                        <a:rPr dirty="0" sz="1050">
                          <a:latin typeface="Meiryo UI"/>
                          <a:cs typeface="Meiryo UI"/>
                        </a:rPr>
                        <a:t>ー・ </a:t>
                      </a:r>
                      <a:r>
                        <a:rPr dirty="0" sz="1050" spc="-5">
                          <a:latin typeface="Meiryo UI"/>
                          <a:cs typeface="Meiryo UI"/>
                        </a:rPr>
                        <a:t>ハ</a:t>
                      </a:r>
                      <a:r>
                        <a:rPr dirty="0" sz="1050">
                          <a:latin typeface="Meiryo UI"/>
                          <a:cs typeface="Meiryo UI"/>
                        </a:rPr>
                        <a:t>サ</a:t>
                      </a:r>
                      <a:r>
                        <a:rPr dirty="0" sz="1050" spc="-5">
                          <a:latin typeface="Meiryo UI"/>
                          <a:cs typeface="Meiryo UI"/>
                        </a:rPr>
                        <a:t>ウ</a:t>
                      </a:r>
                      <a:r>
                        <a:rPr dirty="0" sz="1050">
                          <a:latin typeface="Meiryo UI"/>
                          <a:cs typeface="Meiryo UI"/>
                        </a:rPr>
                        <a:t>ェイ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444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2730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50" spc="-5">
                          <a:latin typeface="Meiryo UI"/>
                          <a:cs typeface="Meiryo UI"/>
                        </a:rPr>
                        <a:t>ア</a:t>
                      </a:r>
                      <a:r>
                        <a:rPr dirty="0" sz="1050">
                          <a:latin typeface="Meiryo UI"/>
                          <a:cs typeface="Meiryo UI"/>
                        </a:rPr>
                        <a:t>メ</a:t>
                      </a:r>
                      <a:r>
                        <a:rPr dirty="0" sz="1050" spc="5">
                          <a:latin typeface="Meiryo UI"/>
                          <a:cs typeface="Meiryo UI"/>
                        </a:rPr>
                        <a:t>リ</a:t>
                      </a:r>
                      <a:r>
                        <a:rPr dirty="0" sz="1050">
                          <a:latin typeface="Meiryo UI"/>
                          <a:cs typeface="Meiryo UI"/>
                        </a:rPr>
                        <a:t>カ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971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50">
                          <a:latin typeface="Meiryo UI"/>
                          <a:cs typeface="Meiryo UI"/>
                        </a:rPr>
                        <a:t>金融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971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54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50">
                          <a:latin typeface="Meiryo UI"/>
                          <a:cs typeface="Meiryo UI"/>
                        </a:rPr>
                        <a:t>492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971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1265"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050">
                          <a:latin typeface="Meiryo UI"/>
                          <a:cs typeface="Meiryo UI"/>
                        </a:rPr>
                        <a:t>7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387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050" spc="-5">
                          <a:latin typeface="Meiryo UI"/>
                          <a:cs typeface="Meiryo UI"/>
                        </a:rPr>
                        <a:t>ア</a:t>
                      </a:r>
                      <a:r>
                        <a:rPr dirty="0" sz="1050" spc="5">
                          <a:latin typeface="Meiryo UI"/>
                          <a:cs typeface="Meiryo UI"/>
                        </a:rPr>
                        <a:t>リババ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387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282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050">
                          <a:latin typeface="Meiryo UI"/>
                          <a:cs typeface="Meiryo UI"/>
                        </a:rPr>
                        <a:t>中国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387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050" spc="-5">
                          <a:latin typeface="Meiryo UI"/>
                          <a:cs typeface="Meiryo UI"/>
                        </a:rPr>
                        <a:t>ハ</a:t>
                      </a:r>
                      <a:r>
                        <a:rPr dirty="0" sz="1050">
                          <a:latin typeface="Meiryo UI"/>
                          <a:cs typeface="Meiryo UI"/>
                        </a:rPr>
                        <a:t>イ</a:t>
                      </a:r>
                      <a:r>
                        <a:rPr dirty="0" sz="1050" spc="-5">
                          <a:latin typeface="Meiryo UI"/>
                          <a:cs typeface="Meiryo UI"/>
                        </a:rPr>
                        <a:t>テ</a:t>
                      </a:r>
                      <a:r>
                        <a:rPr dirty="0" sz="1050">
                          <a:latin typeface="Meiryo UI"/>
                          <a:cs typeface="Meiryo UI"/>
                        </a:rPr>
                        <a:t>ク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387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5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050">
                          <a:latin typeface="Meiryo UI"/>
                          <a:cs typeface="Meiryo UI"/>
                        </a:rPr>
                        <a:t>470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387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</a:tr>
              <a:tr h="221265"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050">
                          <a:latin typeface="Meiryo UI"/>
                          <a:cs typeface="Meiryo UI"/>
                        </a:rPr>
                        <a:t>8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387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050" spc="-10">
                          <a:latin typeface="Meiryo UI"/>
                          <a:cs typeface="Meiryo UI"/>
                        </a:rPr>
                        <a:t>フ</a:t>
                      </a:r>
                      <a:r>
                        <a:rPr dirty="0" sz="1050">
                          <a:latin typeface="Meiryo UI"/>
                          <a:cs typeface="Meiryo UI"/>
                        </a:rPr>
                        <a:t>ェイ</a:t>
                      </a:r>
                      <a:r>
                        <a:rPr dirty="0" sz="1050" spc="-5">
                          <a:latin typeface="Meiryo UI"/>
                          <a:cs typeface="Meiryo UI"/>
                        </a:rPr>
                        <a:t>スブ</a:t>
                      </a:r>
                      <a:r>
                        <a:rPr dirty="0" sz="1050">
                          <a:latin typeface="Meiryo UI"/>
                          <a:cs typeface="Meiryo UI"/>
                        </a:rPr>
                        <a:t>ック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387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273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050" spc="-5">
                          <a:latin typeface="Meiryo UI"/>
                          <a:cs typeface="Meiryo UI"/>
                        </a:rPr>
                        <a:t>ア</a:t>
                      </a:r>
                      <a:r>
                        <a:rPr dirty="0" sz="1050">
                          <a:latin typeface="Meiryo UI"/>
                          <a:cs typeface="Meiryo UI"/>
                        </a:rPr>
                        <a:t>メ</a:t>
                      </a:r>
                      <a:r>
                        <a:rPr dirty="0" sz="1050" spc="5">
                          <a:latin typeface="Meiryo UI"/>
                          <a:cs typeface="Meiryo UI"/>
                        </a:rPr>
                        <a:t>リ</a:t>
                      </a:r>
                      <a:r>
                        <a:rPr dirty="0" sz="1050">
                          <a:latin typeface="Meiryo UI"/>
                          <a:cs typeface="Meiryo UI"/>
                        </a:rPr>
                        <a:t>カ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387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050" spc="-5">
                          <a:latin typeface="Meiryo UI"/>
                          <a:cs typeface="Meiryo UI"/>
                        </a:rPr>
                        <a:t>ハ</a:t>
                      </a:r>
                      <a:r>
                        <a:rPr dirty="0" sz="1050">
                          <a:latin typeface="Meiryo UI"/>
                          <a:cs typeface="Meiryo UI"/>
                        </a:rPr>
                        <a:t>イ</a:t>
                      </a:r>
                      <a:r>
                        <a:rPr dirty="0" sz="1050" spc="-5">
                          <a:latin typeface="Meiryo UI"/>
                          <a:cs typeface="Meiryo UI"/>
                        </a:rPr>
                        <a:t>テ</a:t>
                      </a:r>
                      <a:r>
                        <a:rPr dirty="0" sz="1050">
                          <a:latin typeface="Meiryo UI"/>
                          <a:cs typeface="Meiryo UI"/>
                        </a:rPr>
                        <a:t>ク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387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5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050">
                          <a:latin typeface="Meiryo UI"/>
                          <a:cs typeface="Meiryo UI"/>
                        </a:rPr>
                        <a:t>464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387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</a:tr>
              <a:tr h="221265"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050">
                          <a:latin typeface="Meiryo UI"/>
                          <a:cs typeface="Meiryo UI"/>
                        </a:rPr>
                        <a:t>9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387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050" spc="-5">
                          <a:latin typeface="Meiryo UI"/>
                          <a:cs typeface="Meiryo UI"/>
                        </a:rPr>
                        <a:t>JPモ</a:t>
                      </a:r>
                      <a:r>
                        <a:rPr dirty="0" sz="1050">
                          <a:latin typeface="Meiryo UI"/>
                          <a:cs typeface="Meiryo UI"/>
                        </a:rPr>
                        <a:t>ル</a:t>
                      </a:r>
                      <a:r>
                        <a:rPr dirty="0" sz="1050" spc="-10">
                          <a:latin typeface="Meiryo UI"/>
                          <a:cs typeface="Meiryo UI"/>
                        </a:rPr>
                        <a:t>ガ</a:t>
                      </a:r>
                      <a:r>
                        <a:rPr dirty="0" sz="1050">
                          <a:latin typeface="Meiryo UI"/>
                          <a:cs typeface="Meiryo UI"/>
                        </a:rPr>
                        <a:t>ン</a:t>
                      </a:r>
                      <a:r>
                        <a:rPr dirty="0" sz="1050" spc="-30">
                          <a:latin typeface="Meiryo UI"/>
                          <a:cs typeface="Meiryo UI"/>
                        </a:rPr>
                        <a:t>・</a:t>
                      </a:r>
                      <a:r>
                        <a:rPr dirty="0" sz="1050" spc="-5">
                          <a:latin typeface="Meiryo UI"/>
                          <a:cs typeface="Meiryo UI"/>
                        </a:rPr>
                        <a:t>チ</a:t>
                      </a:r>
                      <a:r>
                        <a:rPr dirty="0" sz="1050">
                          <a:latin typeface="Meiryo UI"/>
                          <a:cs typeface="Meiryo UI"/>
                        </a:rPr>
                        <a:t>ェース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387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273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050" spc="-5">
                          <a:latin typeface="Meiryo UI"/>
                          <a:cs typeface="Meiryo UI"/>
                        </a:rPr>
                        <a:t>ア</a:t>
                      </a:r>
                      <a:r>
                        <a:rPr dirty="0" sz="1050">
                          <a:latin typeface="Meiryo UI"/>
                          <a:cs typeface="Meiryo UI"/>
                        </a:rPr>
                        <a:t>メ</a:t>
                      </a:r>
                      <a:r>
                        <a:rPr dirty="0" sz="1050" spc="5">
                          <a:latin typeface="Meiryo UI"/>
                          <a:cs typeface="Meiryo UI"/>
                        </a:rPr>
                        <a:t>リ</a:t>
                      </a:r>
                      <a:r>
                        <a:rPr dirty="0" sz="1050">
                          <a:latin typeface="Meiryo UI"/>
                          <a:cs typeface="Meiryo UI"/>
                        </a:rPr>
                        <a:t>カ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387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050">
                          <a:latin typeface="Meiryo UI"/>
                          <a:cs typeface="Meiryo UI"/>
                        </a:rPr>
                        <a:t>金融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387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5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050">
                          <a:latin typeface="Meiryo UI"/>
                          <a:cs typeface="Meiryo UI"/>
                        </a:rPr>
                        <a:t>375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387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1267"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050">
                          <a:latin typeface="Meiryo UI"/>
                          <a:cs typeface="Meiryo UI"/>
                        </a:rPr>
                        <a:t>10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387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050" spc="-5">
                          <a:latin typeface="Meiryo UI"/>
                          <a:cs typeface="Meiryo UI"/>
                        </a:rPr>
                        <a:t>ジョ</a:t>
                      </a:r>
                      <a:r>
                        <a:rPr dirty="0" sz="1050">
                          <a:latin typeface="Meiryo UI"/>
                          <a:cs typeface="Meiryo UI"/>
                        </a:rPr>
                        <a:t>ン</a:t>
                      </a:r>
                      <a:r>
                        <a:rPr dirty="0" sz="1050" spc="-5">
                          <a:latin typeface="Meiryo UI"/>
                          <a:cs typeface="Meiryo UI"/>
                        </a:rPr>
                        <a:t>ソ</a:t>
                      </a:r>
                      <a:r>
                        <a:rPr dirty="0" sz="1050">
                          <a:latin typeface="Meiryo UI"/>
                          <a:cs typeface="Meiryo UI"/>
                        </a:rPr>
                        <a:t>ン＆</a:t>
                      </a:r>
                      <a:r>
                        <a:rPr dirty="0" sz="1050" spc="-5">
                          <a:latin typeface="Meiryo UI"/>
                          <a:cs typeface="Meiryo UI"/>
                        </a:rPr>
                        <a:t>ジョ</a:t>
                      </a:r>
                      <a:r>
                        <a:rPr dirty="0" sz="1050">
                          <a:latin typeface="Meiryo UI"/>
                          <a:cs typeface="Meiryo UI"/>
                        </a:rPr>
                        <a:t>ン</a:t>
                      </a:r>
                      <a:r>
                        <a:rPr dirty="0" sz="1050" spc="-5">
                          <a:latin typeface="Meiryo UI"/>
                          <a:cs typeface="Meiryo UI"/>
                        </a:rPr>
                        <a:t>ソン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387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273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050" spc="-5">
                          <a:latin typeface="Meiryo UI"/>
                          <a:cs typeface="Meiryo UI"/>
                        </a:rPr>
                        <a:t>ア</a:t>
                      </a:r>
                      <a:r>
                        <a:rPr dirty="0" sz="1050">
                          <a:latin typeface="Meiryo UI"/>
                          <a:cs typeface="Meiryo UI"/>
                        </a:rPr>
                        <a:t>メ</a:t>
                      </a:r>
                      <a:r>
                        <a:rPr dirty="0" sz="1050" spc="5">
                          <a:latin typeface="Meiryo UI"/>
                          <a:cs typeface="Meiryo UI"/>
                        </a:rPr>
                        <a:t>リ</a:t>
                      </a:r>
                      <a:r>
                        <a:rPr dirty="0" sz="1050">
                          <a:latin typeface="Meiryo UI"/>
                          <a:cs typeface="Meiryo UI"/>
                        </a:rPr>
                        <a:t>カ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387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050">
                          <a:latin typeface="Meiryo UI"/>
                          <a:cs typeface="Meiryo UI"/>
                        </a:rPr>
                        <a:t>ヘル</a:t>
                      </a:r>
                      <a:r>
                        <a:rPr dirty="0" sz="1050" spc="-10">
                          <a:latin typeface="Meiryo UI"/>
                          <a:cs typeface="Meiryo UI"/>
                        </a:rPr>
                        <a:t>ス</a:t>
                      </a:r>
                      <a:r>
                        <a:rPr dirty="0" sz="1050" spc="-5">
                          <a:latin typeface="Meiryo UI"/>
                          <a:cs typeface="Meiryo UI"/>
                        </a:rPr>
                        <a:t>ケ</a:t>
                      </a:r>
                      <a:r>
                        <a:rPr dirty="0" sz="1050">
                          <a:latin typeface="Meiryo UI"/>
                          <a:cs typeface="Meiryo UI"/>
                        </a:rPr>
                        <a:t>ア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387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5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050">
                          <a:latin typeface="Meiryo UI"/>
                          <a:cs typeface="Meiryo UI"/>
                        </a:rPr>
                        <a:t>344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387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1269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21261"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050">
                          <a:latin typeface="Meiryo UI"/>
                          <a:cs typeface="Meiryo UI"/>
                        </a:rPr>
                        <a:t>23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387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050" spc="-5">
                          <a:latin typeface="Meiryo UI"/>
                          <a:cs typeface="Meiryo UI"/>
                        </a:rPr>
                        <a:t>トヨ</a:t>
                      </a:r>
                      <a:r>
                        <a:rPr dirty="0" sz="1050">
                          <a:latin typeface="Meiryo UI"/>
                          <a:cs typeface="Meiryo UI"/>
                        </a:rPr>
                        <a:t>タ自動車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387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282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050">
                          <a:latin typeface="Meiryo UI"/>
                          <a:cs typeface="Meiryo UI"/>
                        </a:rPr>
                        <a:t>日本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387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050">
                          <a:latin typeface="Meiryo UI"/>
                          <a:cs typeface="Meiryo UI"/>
                        </a:rPr>
                        <a:t>自動車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387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5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050">
                          <a:latin typeface="Meiryo UI"/>
                          <a:cs typeface="Meiryo UI"/>
                        </a:rPr>
                        <a:t>210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387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2DCD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16155" y="1835624"/>
          <a:ext cx="2679065" cy="2725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900"/>
                <a:gridCol w="956944"/>
                <a:gridCol w="411480"/>
                <a:gridCol w="648335"/>
                <a:gridCol w="432435"/>
              </a:tblGrid>
              <a:tr h="392038">
                <a:tc>
                  <a:txBody>
                    <a:bodyPr/>
                    <a:lstStyle/>
                    <a:p>
                      <a:pPr marL="35560" marR="3810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050">
                          <a:latin typeface="Meiryo UI"/>
                          <a:cs typeface="Meiryo UI"/>
                        </a:rPr>
                        <a:t>順 位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050">
                          <a:latin typeface="Meiryo UI"/>
                          <a:cs typeface="Meiryo UI"/>
                        </a:rPr>
                        <a:t>企業名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050">
                          <a:latin typeface="Meiryo UI"/>
                          <a:cs typeface="Meiryo UI"/>
                        </a:rPr>
                        <a:t>国名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050">
                          <a:latin typeface="Meiryo UI"/>
                          <a:cs typeface="Meiryo UI"/>
                        </a:rPr>
                        <a:t>産業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 marR="120014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050">
                          <a:latin typeface="Meiryo UI"/>
                          <a:cs typeface="Meiryo UI"/>
                        </a:rPr>
                        <a:t>時価 総額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1584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050">
                          <a:latin typeface="Meiryo UI"/>
                          <a:cs typeface="Meiryo UI"/>
                        </a:rPr>
                        <a:t>1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39369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050">
                          <a:latin typeface="Meiryo UI"/>
                          <a:cs typeface="Meiryo UI"/>
                        </a:rPr>
                        <a:t>NTT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39369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050">
                          <a:latin typeface="Meiryo UI"/>
                          <a:cs typeface="Meiryo UI"/>
                        </a:rPr>
                        <a:t>日本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39369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050">
                          <a:latin typeface="Meiryo UI"/>
                          <a:cs typeface="Meiryo UI"/>
                        </a:rPr>
                        <a:t>通信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39369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27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050">
                          <a:latin typeface="Meiryo UI"/>
                          <a:cs typeface="Meiryo UI"/>
                        </a:rPr>
                        <a:t>164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39369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2DCDB"/>
                    </a:solidFill>
                  </a:tcPr>
                </a:tc>
              </a:tr>
              <a:tr h="221584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050">
                          <a:latin typeface="Meiryo UI"/>
                          <a:cs typeface="Meiryo UI"/>
                        </a:rPr>
                        <a:t>2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39369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050">
                          <a:latin typeface="Meiryo UI"/>
                          <a:cs typeface="Meiryo UI"/>
                        </a:rPr>
                        <a:t>日本興業銀行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39369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050">
                          <a:latin typeface="Meiryo UI"/>
                          <a:cs typeface="Meiryo UI"/>
                        </a:rPr>
                        <a:t>日本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39369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050">
                          <a:latin typeface="Meiryo UI"/>
                          <a:cs typeface="Meiryo UI"/>
                        </a:rPr>
                        <a:t>金融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39369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27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050">
                          <a:latin typeface="Meiryo UI"/>
                          <a:cs typeface="Meiryo UI"/>
                        </a:rPr>
                        <a:t>72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39369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2DCDB"/>
                    </a:solidFill>
                  </a:tcPr>
                </a:tc>
              </a:tr>
              <a:tr h="221583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050">
                          <a:latin typeface="Meiryo UI"/>
                          <a:cs typeface="Meiryo UI"/>
                        </a:rPr>
                        <a:t>3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39369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050">
                          <a:latin typeface="Meiryo UI"/>
                          <a:cs typeface="Meiryo UI"/>
                        </a:rPr>
                        <a:t>住友銀行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39369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050">
                          <a:latin typeface="Meiryo UI"/>
                          <a:cs typeface="Meiryo UI"/>
                        </a:rPr>
                        <a:t>日本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39369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050">
                          <a:latin typeface="Meiryo UI"/>
                          <a:cs typeface="Meiryo UI"/>
                        </a:rPr>
                        <a:t>金融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39369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27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050">
                          <a:latin typeface="Meiryo UI"/>
                          <a:cs typeface="Meiryo UI"/>
                        </a:rPr>
                        <a:t>70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39369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2DCDB"/>
                    </a:solidFill>
                  </a:tcPr>
                </a:tc>
              </a:tr>
              <a:tr h="221584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050">
                          <a:latin typeface="Meiryo UI"/>
                          <a:cs typeface="Meiryo UI"/>
                        </a:rPr>
                        <a:t>4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39369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050">
                          <a:latin typeface="Meiryo UI"/>
                          <a:cs typeface="Meiryo UI"/>
                        </a:rPr>
                        <a:t>富士銀行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39369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050">
                          <a:latin typeface="Meiryo UI"/>
                          <a:cs typeface="Meiryo UI"/>
                        </a:rPr>
                        <a:t>日本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39369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050">
                          <a:latin typeface="Meiryo UI"/>
                          <a:cs typeface="Meiryo UI"/>
                        </a:rPr>
                        <a:t>金融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39369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27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050">
                          <a:latin typeface="Meiryo UI"/>
                          <a:cs typeface="Meiryo UI"/>
                        </a:rPr>
                        <a:t>67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39369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2DCDB"/>
                    </a:solidFill>
                  </a:tcPr>
                </a:tc>
              </a:tr>
              <a:tr h="221583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050">
                          <a:latin typeface="Meiryo UI"/>
                          <a:cs typeface="Meiryo UI"/>
                        </a:rPr>
                        <a:t>5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39369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050">
                          <a:latin typeface="Meiryo UI"/>
                          <a:cs typeface="Meiryo UI"/>
                        </a:rPr>
                        <a:t>第一勧業銀行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39369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050">
                          <a:latin typeface="Meiryo UI"/>
                          <a:cs typeface="Meiryo UI"/>
                        </a:rPr>
                        <a:t>日本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39369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050">
                          <a:latin typeface="Meiryo UI"/>
                          <a:cs typeface="Meiryo UI"/>
                        </a:rPr>
                        <a:t>金融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39369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27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050">
                          <a:latin typeface="Meiryo UI"/>
                          <a:cs typeface="Meiryo UI"/>
                        </a:rPr>
                        <a:t>66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39369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2DCDB"/>
                    </a:solidFill>
                  </a:tcPr>
                </a:tc>
              </a:tr>
              <a:tr h="221584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050">
                          <a:latin typeface="Meiryo UI"/>
                          <a:cs typeface="Meiryo UI"/>
                        </a:rPr>
                        <a:t>6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39369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050" spc="-5">
                          <a:latin typeface="Meiryo UI"/>
                          <a:cs typeface="Meiryo UI"/>
                        </a:rPr>
                        <a:t>IBM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39369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050" spc="-5">
                          <a:latin typeface="Meiryo UI"/>
                          <a:cs typeface="Meiryo UI"/>
                        </a:rPr>
                        <a:t>ア</a:t>
                      </a:r>
                      <a:r>
                        <a:rPr dirty="0" sz="1050">
                          <a:latin typeface="Meiryo UI"/>
                          <a:cs typeface="Meiryo UI"/>
                        </a:rPr>
                        <a:t>メ</a:t>
                      </a:r>
                      <a:r>
                        <a:rPr dirty="0" sz="1050" spc="5">
                          <a:latin typeface="Meiryo UI"/>
                          <a:cs typeface="Meiryo UI"/>
                        </a:rPr>
                        <a:t>リ</a:t>
                      </a:r>
                      <a:r>
                        <a:rPr dirty="0" sz="1050">
                          <a:latin typeface="Meiryo UI"/>
                          <a:cs typeface="Meiryo UI"/>
                        </a:rPr>
                        <a:t>カ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39369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050" spc="-5">
                          <a:latin typeface="Meiryo UI"/>
                          <a:cs typeface="Meiryo UI"/>
                        </a:rPr>
                        <a:t>ハ</a:t>
                      </a:r>
                      <a:r>
                        <a:rPr dirty="0" sz="1050">
                          <a:latin typeface="Meiryo UI"/>
                          <a:cs typeface="Meiryo UI"/>
                        </a:rPr>
                        <a:t>イ</a:t>
                      </a:r>
                      <a:r>
                        <a:rPr dirty="0" sz="1050" spc="-5">
                          <a:latin typeface="Meiryo UI"/>
                          <a:cs typeface="Meiryo UI"/>
                        </a:rPr>
                        <a:t>テ</a:t>
                      </a:r>
                      <a:r>
                        <a:rPr dirty="0" sz="1050">
                          <a:latin typeface="Meiryo UI"/>
                          <a:cs typeface="Meiryo UI"/>
                        </a:rPr>
                        <a:t>ク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39369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27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050">
                          <a:latin typeface="Meiryo UI"/>
                          <a:cs typeface="Meiryo UI"/>
                        </a:rPr>
                        <a:t>65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39369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</a:tr>
              <a:tr h="221584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050">
                          <a:latin typeface="Meiryo UI"/>
                          <a:cs typeface="Meiryo UI"/>
                        </a:rPr>
                        <a:t>7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39369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050">
                          <a:latin typeface="Meiryo UI"/>
                          <a:cs typeface="Meiryo UI"/>
                        </a:rPr>
                        <a:t>三菱銀行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39369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050">
                          <a:latin typeface="Meiryo UI"/>
                          <a:cs typeface="Meiryo UI"/>
                        </a:rPr>
                        <a:t>日本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39369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050">
                          <a:latin typeface="Meiryo UI"/>
                          <a:cs typeface="Meiryo UI"/>
                        </a:rPr>
                        <a:t>金融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39369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27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050">
                          <a:latin typeface="Meiryo UI"/>
                          <a:cs typeface="Meiryo UI"/>
                        </a:rPr>
                        <a:t>59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39369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2DCDB"/>
                    </a:solidFill>
                  </a:tcPr>
                </a:tc>
              </a:tr>
              <a:tr h="221583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050">
                          <a:latin typeface="Meiryo UI"/>
                          <a:cs typeface="Meiryo UI"/>
                        </a:rPr>
                        <a:t>8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39369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050" spc="-5">
                          <a:latin typeface="Meiryo UI"/>
                          <a:cs typeface="Meiryo UI"/>
                        </a:rPr>
                        <a:t>エ</a:t>
                      </a:r>
                      <a:r>
                        <a:rPr dirty="0" sz="1050">
                          <a:latin typeface="Meiryo UI"/>
                          <a:cs typeface="Meiryo UI"/>
                        </a:rPr>
                        <a:t>ク</a:t>
                      </a:r>
                      <a:r>
                        <a:rPr dirty="0" sz="1050" spc="-5">
                          <a:latin typeface="Meiryo UI"/>
                          <a:cs typeface="Meiryo UI"/>
                        </a:rPr>
                        <a:t>ソン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39369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050" spc="-5">
                          <a:latin typeface="Meiryo UI"/>
                          <a:cs typeface="Meiryo UI"/>
                        </a:rPr>
                        <a:t>ア</a:t>
                      </a:r>
                      <a:r>
                        <a:rPr dirty="0" sz="1050">
                          <a:latin typeface="Meiryo UI"/>
                          <a:cs typeface="Meiryo UI"/>
                        </a:rPr>
                        <a:t>メ</a:t>
                      </a:r>
                      <a:r>
                        <a:rPr dirty="0" sz="1050" spc="5">
                          <a:latin typeface="Meiryo UI"/>
                          <a:cs typeface="Meiryo UI"/>
                        </a:rPr>
                        <a:t>リ</a:t>
                      </a:r>
                      <a:r>
                        <a:rPr dirty="0" sz="1050">
                          <a:latin typeface="Meiryo UI"/>
                          <a:cs typeface="Meiryo UI"/>
                        </a:rPr>
                        <a:t>カ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39369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050">
                          <a:latin typeface="Meiryo UI"/>
                          <a:cs typeface="Meiryo UI"/>
                        </a:rPr>
                        <a:t>石油・資源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39369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27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050">
                          <a:latin typeface="Meiryo UI"/>
                          <a:cs typeface="Meiryo UI"/>
                        </a:rPr>
                        <a:t>55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39369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1584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050">
                          <a:latin typeface="Meiryo UI"/>
                          <a:cs typeface="Meiryo UI"/>
                        </a:rPr>
                        <a:t>9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39369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050">
                          <a:latin typeface="Meiryo UI"/>
                          <a:cs typeface="Meiryo UI"/>
                        </a:rPr>
                        <a:t>東京電力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39369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050">
                          <a:latin typeface="Meiryo UI"/>
                          <a:cs typeface="Meiryo UI"/>
                        </a:rPr>
                        <a:t>日本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39369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050">
                          <a:latin typeface="Meiryo UI"/>
                          <a:cs typeface="Meiryo UI"/>
                        </a:rPr>
                        <a:t>電力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39369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27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050">
                          <a:latin typeface="Meiryo UI"/>
                          <a:cs typeface="Meiryo UI"/>
                        </a:rPr>
                        <a:t>54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39369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2DCDB"/>
                    </a:solidFill>
                  </a:tcPr>
                </a:tc>
              </a:tr>
              <a:tr h="32956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dirty="0" sz="1050">
                          <a:latin typeface="Meiryo UI"/>
                          <a:cs typeface="Meiryo UI"/>
                        </a:rPr>
                        <a:t>10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9334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marR="110489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50">
                          <a:latin typeface="Meiryo UI"/>
                          <a:cs typeface="Meiryo UI"/>
                        </a:rPr>
                        <a:t>ロイヤル</a:t>
                      </a:r>
                      <a:r>
                        <a:rPr dirty="0" sz="1050" spc="-30">
                          <a:latin typeface="Meiryo UI"/>
                          <a:cs typeface="Meiryo UI"/>
                        </a:rPr>
                        <a:t>・</a:t>
                      </a:r>
                      <a:r>
                        <a:rPr dirty="0" sz="1050">
                          <a:latin typeface="Meiryo UI"/>
                          <a:cs typeface="Meiryo UI"/>
                        </a:rPr>
                        <a:t>ダッ</a:t>
                      </a:r>
                      <a:r>
                        <a:rPr dirty="0" sz="1050" spc="-5">
                          <a:latin typeface="Meiryo UI"/>
                          <a:cs typeface="Meiryo UI"/>
                        </a:rPr>
                        <a:t>チ</a:t>
                      </a:r>
                      <a:r>
                        <a:rPr dirty="0" sz="1050" spc="-30">
                          <a:latin typeface="Meiryo UI"/>
                          <a:cs typeface="Meiryo UI"/>
                        </a:rPr>
                        <a:t>・ </a:t>
                      </a:r>
                      <a:r>
                        <a:rPr dirty="0" sz="1050">
                          <a:latin typeface="Meiryo UI"/>
                          <a:cs typeface="Meiryo UI"/>
                        </a:rPr>
                        <a:t>シェル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6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dirty="0" sz="1050">
                          <a:latin typeface="Meiryo UI"/>
                          <a:cs typeface="Meiryo UI"/>
                        </a:rPr>
                        <a:t>イ</a:t>
                      </a:r>
                      <a:r>
                        <a:rPr dirty="0" sz="1050" spc="-5">
                          <a:latin typeface="Meiryo UI"/>
                          <a:cs typeface="Meiryo UI"/>
                        </a:rPr>
                        <a:t>ギ</a:t>
                      </a:r>
                      <a:r>
                        <a:rPr dirty="0" sz="1050" spc="5">
                          <a:latin typeface="Meiryo UI"/>
                          <a:cs typeface="Meiryo UI"/>
                        </a:rPr>
                        <a:t>リス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927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dirty="0" sz="1050">
                          <a:latin typeface="Meiryo UI"/>
                          <a:cs typeface="Meiryo UI"/>
                        </a:rPr>
                        <a:t>石油・資源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927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270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dirty="0" sz="1050">
                          <a:latin typeface="Meiryo UI"/>
                          <a:cs typeface="Meiryo UI"/>
                        </a:rPr>
                        <a:t>54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9334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08218" y="1373107"/>
            <a:ext cx="2722880" cy="444500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algn="r" marR="37465">
              <a:lnSpc>
                <a:spcPct val="100000"/>
              </a:lnSpc>
              <a:spcBef>
                <a:spcPts val="409"/>
              </a:spcBef>
              <a:tabLst>
                <a:tab pos="2664460" algn="l"/>
              </a:tabLst>
            </a:pPr>
            <a:r>
              <a:rPr dirty="0" u="sng" sz="1200" b="1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Meiryo UI"/>
                <a:cs typeface="Meiryo UI"/>
              </a:rPr>
              <a:t>1989年時価総額上位10社	</a:t>
            </a:r>
            <a:endParaRPr sz="1200">
              <a:latin typeface="Meiryo UI"/>
              <a:cs typeface="Meiryo UI"/>
            </a:endParaRPr>
          </a:p>
          <a:p>
            <a:pPr algn="r" marR="5080">
              <a:lnSpc>
                <a:spcPct val="100000"/>
              </a:lnSpc>
              <a:spcBef>
                <a:spcPts val="284"/>
              </a:spcBef>
            </a:pPr>
            <a:r>
              <a:rPr dirty="0" sz="1050">
                <a:latin typeface="Meiryo UI"/>
                <a:cs typeface="Meiryo UI"/>
              </a:rPr>
              <a:t>($10億</a:t>
            </a:r>
            <a:r>
              <a:rPr dirty="0" sz="1050" spc="-15">
                <a:latin typeface="Meiryo UI"/>
                <a:cs typeface="Meiryo UI"/>
              </a:rPr>
              <a:t>ド</a:t>
            </a:r>
            <a:r>
              <a:rPr dirty="0" sz="1050">
                <a:latin typeface="Meiryo UI"/>
                <a:cs typeface="Meiryo UI"/>
              </a:rPr>
              <a:t>ル)</a:t>
            </a:r>
            <a:endParaRPr sz="1050">
              <a:latin typeface="Meiryo UI"/>
              <a:cs typeface="Meiryo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20519" y="1373107"/>
            <a:ext cx="2849880" cy="444500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409"/>
              </a:spcBef>
              <a:tabLst>
                <a:tab pos="2823845" algn="l"/>
              </a:tabLst>
            </a:pPr>
            <a:r>
              <a:rPr dirty="0" u="sng" sz="1200" b="1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Meiryo UI"/>
                <a:cs typeface="Meiryo UI"/>
              </a:rPr>
              <a:t>2018年時価総額上位10社	</a:t>
            </a:r>
            <a:endParaRPr sz="1200">
              <a:latin typeface="Meiryo UI"/>
              <a:cs typeface="Meiryo UI"/>
            </a:endParaRPr>
          </a:p>
          <a:p>
            <a:pPr algn="r" marR="13335">
              <a:lnSpc>
                <a:spcPct val="100000"/>
              </a:lnSpc>
              <a:spcBef>
                <a:spcPts val="284"/>
              </a:spcBef>
            </a:pPr>
            <a:r>
              <a:rPr dirty="0" sz="1050">
                <a:latin typeface="Meiryo UI"/>
                <a:cs typeface="Meiryo UI"/>
              </a:rPr>
              <a:t>($10億</a:t>
            </a:r>
            <a:r>
              <a:rPr dirty="0" sz="1050" spc="-15">
                <a:latin typeface="Meiryo UI"/>
                <a:cs typeface="Meiryo UI"/>
              </a:rPr>
              <a:t>ド</a:t>
            </a:r>
            <a:r>
              <a:rPr dirty="0" sz="1050">
                <a:latin typeface="Meiryo UI"/>
                <a:cs typeface="Meiryo UI"/>
              </a:rPr>
              <a:t>ル)</a:t>
            </a:r>
            <a:endParaRPr sz="1050">
              <a:latin typeface="Meiryo UI"/>
              <a:cs typeface="Meiryo U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184" y="6428081"/>
            <a:ext cx="7284084" cy="395605"/>
          </a:xfrm>
          <a:prstGeom prst="rect">
            <a:avLst/>
          </a:prstGeom>
        </p:spPr>
        <p:txBody>
          <a:bodyPr wrap="square" lIns="0" tIns="704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dirty="0" sz="900">
                <a:latin typeface="Meiryo UI"/>
                <a:cs typeface="Meiryo UI"/>
              </a:rPr>
              <a:t>*</a:t>
            </a:r>
            <a:r>
              <a:rPr dirty="0" sz="900" spc="-65">
                <a:latin typeface="Meiryo UI"/>
                <a:cs typeface="Meiryo UI"/>
              </a:rPr>
              <a:t> </a:t>
            </a:r>
            <a:r>
              <a:rPr dirty="0" sz="900" spc="-40">
                <a:latin typeface="Meiryo UI"/>
                <a:cs typeface="Meiryo UI"/>
              </a:rPr>
              <a:t>日本企業</a:t>
            </a:r>
            <a:r>
              <a:rPr dirty="0" sz="900" spc="-35">
                <a:latin typeface="Meiryo UI"/>
                <a:cs typeface="Meiryo UI"/>
              </a:rPr>
              <a:t>につ</a:t>
            </a:r>
            <a:r>
              <a:rPr dirty="0" sz="900" spc="-40">
                <a:latin typeface="Meiryo UI"/>
                <a:cs typeface="Meiryo UI"/>
              </a:rPr>
              <a:t>い</a:t>
            </a:r>
            <a:r>
              <a:rPr dirty="0" sz="900" spc="-25">
                <a:latin typeface="Meiryo UI"/>
                <a:cs typeface="Meiryo UI"/>
              </a:rPr>
              <a:t>て</a:t>
            </a:r>
            <a:r>
              <a:rPr dirty="0" sz="900" spc="-30">
                <a:latin typeface="Meiryo UI"/>
                <a:cs typeface="Meiryo UI"/>
              </a:rPr>
              <a:t>は</a:t>
            </a:r>
            <a:r>
              <a:rPr dirty="0" sz="900" spc="-25">
                <a:latin typeface="Meiryo UI"/>
                <a:cs typeface="Meiryo UI"/>
              </a:rPr>
              <a:t>原</a:t>
            </a:r>
            <a:r>
              <a:rPr dirty="0" sz="900" spc="-40">
                <a:latin typeface="Meiryo UI"/>
                <a:cs typeface="Meiryo UI"/>
              </a:rPr>
              <a:t>則</a:t>
            </a:r>
            <a:r>
              <a:rPr dirty="0" sz="900" spc="-25">
                <a:latin typeface="Meiryo UI"/>
                <a:cs typeface="Meiryo UI"/>
              </a:rPr>
              <a:t>上</a:t>
            </a:r>
            <a:r>
              <a:rPr dirty="0" sz="900" spc="-40">
                <a:latin typeface="Meiryo UI"/>
                <a:cs typeface="Meiryo UI"/>
              </a:rPr>
              <a:t>位</a:t>
            </a:r>
            <a:r>
              <a:rPr dirty="0" sz="900" spc="-35">
                <a:latin typeface="Meiryo UI"/>
                <a:cs typeface="Meiryo UI"/>
              </a:rPr>
              <a:t>1</a:t>
            </a:r>
            <a:r>
              <a:rPr dirty="0" sz="900" spc="-20">
                <a:latin typeface="Meiryo UI"/>
                <a:cs typeface="Meiryo UI"/>
              </a:rPr>
              <a:t>0</a:t>
            </a:r>
            <a:r>
              <a:rPr dirty="0" sz="900" spc="-35">
                <a:latin typeface="Meiryo UI"/>
                <a:cs typeface="Meiryo UI"/>
              </a:rPr>
              <a:t>0</a:t>
            </a:r>
            <a:r>
              <a:rPr dirty="0" sz="900" spc="-25">
                <a:latin typeface="Meiryo UI"/>
                <a:cs typeface="Meiryo UI"/>
              </a:rPr>
              <a:t>位</a:t>
            </a:r>
            <a:r>
              <a:rPr dirty="0" sz="900" spc="-40">
                <a:latin typeface="Meiryo UI"/>
                <a:cs typeface="Meiryo UI"/>
              </a:rPr>
              <a:t>以</a:t>
            </a:r>
            <a:r>
              <a:rPr dirty="0" sz="900" spc="-25">
                <a:latin typeface="Meiryo UI"/>
                <a:cs typeface="Meiryo UI"/>
              </a:rPr>
              <a:t>内に</a:t>
            </a:r>
            <a:r>
              <a:rPr dirty="0" sz="900" spc="-35">
                <a:latin typeface="Meiryo UI"/>
                <a:cs typeface="Meiryo UI"/>
              </a:rPr>
              <a:t>ラ</a:t>
            </a:r>
            <a:r>
              <a:rPr dirty="0" sz="900" spc="-25">
                <a:latin typeface="Meiryo UI"/>
                <a:cs typeface="Meiryo UI"/>
              </a:rPr>
              <a:t>ンク</a:t>
            </a:r>
            <a:r>
              <a:rPr dirty="0" sz="900" spc="-40">
                <a:latin typeface="Meiryo UI"/>
                <a:cs typeface="Meiryo UI"/>
              </a:rPr>
              <a:t>イ</a:t>
            </a:r>
            <a:r>
              <a:rPr dirty="0" sz="900" spc="-25">
                <a:latin typeface="Meiryo UI"/>
                <a:cs typeface="Meiryo UI"/>
              </a:rPr>
              <a:t>ン</a:t>
            </a:r>
            <a:r>
              <a:rPr dirty="0" sz="900" spc="-30">
                <a:latin typeface="Meiryo UI"/>
                <a:cs typeface="Meiryo UI"/>
              </a:rPr>
              <a:t>し</a:t>
            </a:r>
            <a:r>
              <a:rPr dirty="0" sz="900" spc="-35">
                <a:latin typeface="Meiryo UI"/>
                <a:cs typeface="Meiryo UI"/>
              </a:rPr>
              <a:t>た</a:t>
            </a:r>
            <a:r>
              <a:rPr dirty="0" sz="900" spc="-25">
                <a:latin typeface="Meiryo UI"/>
                <a:cs typeface="Meiryo UI"/>
              </a:rPr>
              <a:t>企</a:t>
            </a:r>
            <a:r>
              <a:rPr dirty="0" sz="900" spc="-40">
                <a:latin typeface="Meiryo UI"/>
                <a:cs typeface="Meiryo UI"/>
              </a:rPr>
              <a:t>業</a:t>
            </a:r>
            <a:r>
              <a:rPr dirty="0" sz="900" spc="-35">
                <a:latin typeface="Meiryo UI"/>
                <a:cs typeface="Meiryo UI"/>
              </a:rPr>
              <a:t>を</a:t>
            </a:r>
            <a:r>
              <a:rPr dirty="0" sz="900" spc="-25">
                <a:latin typeface="Meiryo UI"/>
                <a:cs typeface="Meiryo UI"/>
              </a:rPr>
              <a:t>記</a:t>
            </a:r>
            <a:r>
              <a:rPr dirty="0" sz="900" spc="-40">
                <a:latin typeface="Meiryo UI"/>
                <a:cs typeface="Meiryo UI"/>
              </a:rPr>
              <a:t>載</a:t>
            </a:r>
            <a:r>
              <a:rPr dirty="0" sz="900" spc="-25">
                <a:latin typeface="Meiryo UI"/>
                <a:cs typeface="Meiryo UI"/>
              </a:rPr>
              <a:t>。ただ</a:t>
            </a:r>
            <a:r>
              <a:rPr dirty="0" sz="900" spc="-40">
                <a:latin typeface="Meiryo UI"/>
                <a:cs typeface="Meiryo UI"/>
              </a:rPr>
              <a:t>し</a:t>
            </a:r>
            <a:r>
              <a:rPr dirty="0" sz="900" spc="-35">
                <a:latin typeface="Meiryo UI"/>
                <a:cs typeface="Meiryo UI"/>
              </a:rPr>
              <a:t>、</a:t>
            </a:r>
            <a:r>
              <a:rPr dirty="0" sz="900" spc="-20">
                <a:latin typeface="Meiryo UI"/>
                <a:cs typeface="Meiryo UI"/>
              </a:rPr>
              <a:t>1</a:t>
            </a:r>
            <a:r>
              <a:rPr dirty="0" sz="900" spc="-35">
                <a:latin typeface="Meiryo UI"/>
                <a:cs typeface="Meiryo UI"/>
              </a:rPr>
              <a:t>9</a:t>
            </a:r>
            <a:r>
              <a:rPr dirty="0" sz="900" spc="-20">
                <a:latin typeface="Meiryo UI"/>
                <a:cs typeface="Meiryo UI"/>
              </a:rPr>
              <a:t>8</a:t>
            </a:r>
            <a:r>
              <a:rPr dirty="0" sz="900" spc="-35">
                <a:latin typeface="Meiryo UI"/>
                <a:cs typeface="Meiryo UI"/>
              </a:rPr>
              <a:t>9</a:t>
            </a:r>
            <a:r>
              <a:rPr dirty="0" sz="900" spc="-25">
                <a:latin typeface="Meiryo UI"/>
                <a:cs typeface="Meiryo UI"/>
              </a:rPr>
              <a:t>年</a:t>
            </a:r>
            <a:r>
              <a:rPr dirty="0" sz="900" spc="-35">
                <a:latin typeface="Meiryo UI"/>
                <a:cs typeface="Meiryo UI"/>
              </a:rPr>
              <a:t>、2</a:t>
            </a:r>
            <a:r>
              <a:rPr dirty="0" sz="900" spc="-20">
                <a:latin typeface="Meiryo UI"/>
                <a:cs typeface="Meiryo UI"/>
              </a:rPr>
              <a:t>0</a:t>
            </a:r>
            <a:r>
              <a:rPr dirty="0" sz="900" spc="-35">
                <a:latin typeface="Meiryo UI"/>
                <a:cs typeface="Meiryo UI"/>
              </a:rPr>
              <a:t>0</a:t>
            </a:r>
            <a:r>
              <a:rPr dirty="0" sz="900" spc="-20">
                <a:latin typeface="Meiryo UI"/>
                <a:cs typeface="Meiryo UI"/>
              </a:rPr>
              <a:t>9</a:t>
            </a:r>
            <a:r>
              <a:rPr dirty="0" sz="900" spc="-40">
                <a:latin typeface="Meiryo UI"/>
                <a:cs typeface="Meiryo UI"/>
              </a:rPr>
              <a:t>年</a:t>
            </a:r>
            <a:r>
              <a:rPr dirty="0" sz="900" spc="-25">
                <a:latin typeface="Meiryo UI"/>
                <a:cs typeface="Meiryo UI"/>
              </a:rPr>
              <a:t>につ</a:t>
            </a:r>
            <a:r>
              <a:rPr dirty="0" sz="900" spc="-30">
                <a:latin typeface="Meiryo UI"/>
                <a:cs typeface="Meiryo UI"/>
              </a:rPr>
              <a:t>い</a:t>
            </a:r>
            <a:r>
              <a:rPr dirty="0" sz="900" spc="-25">
                <a:latin typeface="Meiryo UI"/>
                <a:cs typeface="Meiryo UI"/>
              </a:rPr>
              <a:t>て</a:t>
            </a:r>
            <a:r>
              <a:rPr dirty="0" sz="900" spc="-30">
                <a:latin typeface="Meiryo UI"/>
                <a:cs typeface="Meiryo UI"/>
              </a:rPr>
              <a:t>は</a:t>
            </a:r>
            <a:r>
              <a:rPr dirty="0" sz="900" spc="-40">
                <a:latin typeface="Meiryo UI"/>
                <a:cs typeface="Meiryo UI"/>
              </a:rPr>
              <a:t>紙</a:t>
            </a:r>
            <a:r>
              <a:rPr dirty="0" sz="900" spc="-25">
                <a:latin typeface="Meiryo UI"/>
                <a:cs typeface="Meiryo UI"/>
              </a:rPr>
              <a:t>幅</a:t>
            </a:r>
            <a:r>
              <a:rPr dirty="0" sz="900" spc="-30">
                <a:latin typeface="Meiryo UI"/>
                <a:cs typeface="Meiryo UI"/>
              </a:rPr>
              <a:t>の</a:t>
            </a:r>
            <a:r>
              <a:rPr dirty="0" sz="900" spc="-40">
                <a:latin typeface="Meiryo UI"/>
                <a:cs typeface="Meiryo UI"/>
              </a:rPr>
              <a:t>関</a:t>
            </a:r>
            <a:r>
              <a:rPr dirty="0" sz="900" spc="-25">
                <a:latin typeface="Meiryo UI"/>
                <a:cs typeface="Meiryo UI"/>
              </a:rPr>
              <a:t>係</a:t>
            </a:r>
            <a:r>
              <a:rPr dirty="0" sz="900" spc="-40">
                <a:latin typeface="Meiryo UI"/>
                <a:cs typeface="Meiryo UI"/>
              </a:rPr>
              <a:t>上</a:t>
            </a:r>
            <a:r>
              <a:rPr dirty="0" sz="900" spc="-25">
                <a:latin typeface="Meiryo UI"/>
                <a:cs typeface="Meiryo UI"/>
              </a:rPr>
              <a:t>ラン</a:t>
            </a:r>
            <a:r>
              <a:rPr dirty="0" sz="900" spc="-35">
                <a:latin typeface="Meiryo UI"/>
                <a:cs typeface="Meiryo UI"/>
              </a:rPr>
              <a:t>ク</a:t>
            </a:r>
            <a:r>
              <a:rPr dirty="0" sz="900" spc="-30">
                <a:latin typeface="Meiryo UI"/>
                <a:cs typeface="Meiryo UI"/>
              </a:rPr>
              <a:t>イ</a:t>
            </a:r>
            <a:r>
              <a:rPr dirty="0" sz="900" spc="-25">
                <a:latin typeface="Meiryo UI"/>
                <a:cs typeface="Meiryo UI"/>
              </a:rPr>
              <a:t>ン</a:t>
            </a:r>
            <a:r>
              <a:rPr dirty="0" sz="900" spc="-30">
                <a:latin typeface="Meiryo UI"/>
                <a:cs typeface="Meiryo UI"/>
              </a:rPr>
              <a:t>し</a:t>
            </a:r>
            <a:r>
              <a:rPr dirty="0" sz="900" spc="-35">
                <a:latin typeface="Meiryo UI"/>
                <a:cs typeface="Meiryo UI"/>
              </a:rPr>
              <a:t>た</a:t>
            </a:r>
            <a:r>
              <a:rPr dirty="0" sz="900" spc="-25">
                <a:latin typeface="Meiryo UI"/>
                <a:cs typeface="Meiryo UI"/>
              </a:rPr>
              <a:t>一部</a:t>
            </a:r>
            <a:r>
              <a:rPr dirty="0" sz="900" spc="-40">
                <a:latin typeface="Meiryo UI"/>
                <a:cs typeface="Meiryo UI"/>
              </a:rPr>
              <a:t>の</a:t>
            </a:r>
            <a:r>
              <a:rPr dirty="0" sz="900" spc="-25">
                <a:latin typeface="Meiryo UI"/>
                <a:cs typeface="Meiryo UI"/>
              </a:rPr>
              <a:t>企</a:t>
            </a:r>
            <a:r>
              <a:rPr dirty="0" sz="900" spc="-40">
                <a:latin typeface="Meiryo UI"/>
                <a:cs typeface="Meiryo UI"/>
              </a:rPr>
              <a:t>業</a:t>
            </a:r>
            <a:r>
              <a:rPr dirty="0" sz="900" spc="-35">
                <a:latin typeface="Meiryo UI"/>
                <a:cs typeface="Meiryo UI"/>
              </a:rPr>
              <a:t>を</a:t>
            </a:r>
            <a:r>
              <a:rPr dirty="0" sz="900" spc="-40">
                <a:latin typeface="Meiryo UI"/>
                <a:cs typeface="Meiryo UI"/>
              </a:rPr>
              <a:t>代</a:t>
            </a:r>
            <a:r>
              <a:rPr dirty="0" sz="900" spc="-25">
                <a:latin typeface="Meiryo UI"/>
                <a:cs typeface="Meiryo UI"/>
              </a:rPr>
              <a:t>表的</a:t>
            </a:r>
            <a:r>
              <a:rPr dirty="0" sz="900" spc="-35">
                <a:latin typeface="Meiryo UI"/>
                <a:cs typeface="Meiryo UI"/>
              </a:rPr>
              <a:t>に</a:t>
            </a:r>
            <a:r>
              <a:rPr dirty="0" sz="900" spc="-25">
                <a:latin typeface="Meiryo UI"/>
                <a:cs typeface="Meiryo UI"/>
              </a:rPr>
              <a:t>記載</a:t>
            </a:r>
            <a:endParaRPr sz="900">
              <a:latin typeface="Meiryo UI"/>
              <a:cs typeface="Meiryo UI"/>
            </a:endParaRPr>
          </a:p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dirty="0" sz="800" spc="-40">
                <a:latin typeface="Meiryo UI"/>
                <a:cs typeface="Meiryo UI"/>
              </a:rPr>
              <a:t>（出所</a:t>
            </a:r>
            <a:r>
              <a:rPr dirty="0" sz="800" spc="-35">
                <a:latin typeface="Meiryo UI"/>
                <a:cs typeface="Meiryo UI"/>
              </a:rPr>
              <a:t>）Business</a:t>
            </a:r>
            <a:r>
              <a:rPr dirty="0" sz="800" spc="-5">
                <a:latin typeface="Meiryo UI"/>
                <a:cs typeface="Meiryo UI"/>
              </a:rPr>
              <a:t> </a:t>
            </a:r>
            <a:r>
              <a:rPr dirty="0" sz="800" spc="-35">
                <a:latin typeface="Meiryo UI"/>
                <a:cs typeface="Meiryo UI"/>
              </a:rPr>
              <a:t>Week（1989）”THE</a:t>
            </a:r>
            <a:r>
              <a:rPr dirty="0" sz="800" spc="-5">
                <a:latin typeface="Meiryo UI"/>
                <a:cs typeface="Meiryo UI"/>
              </a:rPr>
              <a:t> </a:t>
            </a:r>
            <a:r>
              <a:rPr dirty="0" sz="800" spc="-35">
                <a:latin typeface="Meiryo UI"/>
                <a:cs typeface="Meiryo UI"/>
              </a:rPr>
              <a:t>BUSINESS</a:t>
            </a:r>
            <a:r>
              <a:rPr dirty="0" sz="800" spc="-15">
                <a:latin typeface="Meiryo UI"/>
                <a:cs typeface="Meiryo UI"/>
              </a:rPr>
              <a:t> </a:t>
            </a:r>
            <a:r>
              <a:rPr dirty="0" sz="800" spc="-30">
                <a:latin typeface="Meiryo UI"/>
                <a:cs typeface="Meiryo UI"/>
              </a:rPr>
              <a:t>WEEK </a:t>
            </a:r>
            <a:r>
              <a:rPr dirty="0" sz="800" spc="-35">
                <a:latin typeface="Meiryo UI"/>
                <a:cs typeface="Meiryo UI"/>
              </a:rPr>
              <a:t>GLOBAL</a:t>
            </a:r>
            <a:r>
              <a:rPr dirty="0" sz="800" spc="-15">
                <a:latin typeface="Meiryo UI"/>
                <a:cs typeface="Meiryo UI"/>
              </a:rPr>
              <a:t> </a:t>
            </a:r>
            <a:r>
              <a:rPr dirty="0" sz="800" spc="-35">
                <a:latin typeface="Meiryo UI"/>
                <a:cs typeface="Meiryo UI"/>
              </a:rPr>
              <a:t>1000”</a:t>
            </a:r>
            <a:r>
              <a:rPr dirty="0" sz="800" spc="-40">
                <a:latin typeface="Meiryo UI"/>
                <a:cs typeface="Meiryo UI"/>
              </a:rPr>
              <a:t>、</a:t>
            </a:r>
            <a:r>
              <a:rPr dirty="0" sz="800">
                <a:latin typeface="Meiryo UI"/>
                <a:cs typeface="Meiryo UI"/>
              </a:rPr>
              <a:t>pwc（2018）”Global</a:t>
            </a:r>
            <a:r>
              <a:rPr dirty="0" sz="800" spc="-20">
                <a:latin typeface="Meiryo UI"/>
                <a:cs typeface="Meiryo UI"/>
              </a:rPr>
              <a:t> </a:t>
            </a:r>
            <a:r>
              <a:rPr dirty="0" sz="800">
                <a:latin typeface="Meiryo UI"/>
                <a:cs typeface="Meiryo UI"/>
              </a:rPr>
              <a:t>Top</a:t>
            </a:r>
            <a:r>
              <a:rPr dirty="0" sz="800" spc="5">
                <a:latin typeface="Meiryo UI"/>
                <a:cs typeface="Meiryo UI"/>
              </a:rPr>
              <a:t> </a:t>
            </a:r>
            <a:r>
              <a:rPr dirty="0" sz="800">
                <a:latin typeface="Meiryo UI"/>
                <a:cs typeface="Meiryo UI"/>
              </a:rPr>
              <a:t>100</a:t>
            </a:r>
            <a:r>
              <a:rPr dirty="0" sz="800" spc="10">
                <a:latin typeface="Meiryo UI"/>
                <a:cs typeface="Meiryo UI"/>
              </a:rPr>
              <a:t> </a:t>
            </a:r>
            <a:r>
              <a:rPr dirty="0" sz="800">
                <a:latin typeface="Meiryo UI"/>
                <a:cs typeface="Meiryo UI"/>
              </a:rPr>
              <a:t>Companies</a:t>
            </a:r>
            <a:r>
              <a:rPr dirty="0" sz="800" spc="-15">
                <a:latin typeface="Meiryo UI"/>
                <a:cs typeface="Meiryo UI"/>
              </a:rPr>
              <a:t> </a:t>
            </a:r>
            <a:r>
              <a:rPr dirty="0" sz="800">
                <a:latin typeface="Meiryo UI"/>
                <a:cs typeface="Meiryo UI"/>
              </a:rPr>
              <a:t>by market</a:t>
            </a:r>
            <a:r>
              <a:rPr dirty="0" sz="800" spc="-25">
                <a:latin typeface="Meiryo UI"/>
                <a:cs typeface="Meiryo UI"/>
              </a:rPr>
              <a:t> </a:t>
            </a:r>
            <a:r>
              <a:rPr dirty="0" sz="800" spc="-5">
                <a:latin typeface="Meiryo UI"/>
                <a:cs typeface="Meiryo UI"/>
              </a:rPr>
              <a:t>capitalization”</a:t>
            </a:r>
            <a:r>
              <a:rPr dirty="0" sz="800" spc="-10">
                <a:latin typeface="Meiryo UI"/>
                <a:cs typeface="Meiryo UI"/>
              </a:rPr>
              <a:t>よ</a:t>
            </a:r>
            <a:r>
              <a:rPr dirty="0" sz="800" spc="-5">
                <a:latin typeface="Meiryo UI"/>
                <a:cs typeface="Meiryo UI"/>
              </a:rPr>
              <a:t>り</a:t>
            </a:r>
            <a:r>
              <a:rPr dirty="0" sz="800">
                <a:latin typeface="Meiryo UI"/>
                <a:cs typeface="Meiryo UI"/>
              </a:rPr>
              <a:t>作成</a:t>
            </a:r>
            <a:endParaRPr sz="800">
              <a:latin typeface="Meiryo UI"/>
              <a:cs typeface="Meiryo U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522719" y="2970276"/>
            <a:ext cx="379730" cy="353695"/>
            <a:chOff x="6522719" y="2970276"/>
            <a:chExt cx="379730" cy="353695"/>
          </a:xfrm>
        </p:grpSpPr>
        <p:sp>
          <p:nvSpPr>
            <p:cNvPr id="9" name="object 9"/>
            <p:cNvSpPr/>
            <p:nvPr/>
          </p:nvSpPr>
          <p:spPr>
            <a:xfrm>
              <a:off x="6527291" y="2974848"/>
              <a:ext cx="370840" cy="344805"/>
            </a:xfrm>
            <a:custGeom>
              <a:avLst/>
              <a:gdLst/>
              <a:ahLst/>
              <a:cxnLst/>
              <a:rect l="l" t="t" r="r" b="b"/>
              <a:pathLst>
                <a:path w="370840" h="344804">
                  <a:moveTo>
                    <a:pt x="198120" y="0"/>
                  </a:moveTo>
                  <a:lnTo>
                    <a:pt x="198120" y="86105"/>
                  </a:lnTo>
                  <a:lnTo>
                    <a:pt x="0" y="86105"/>
                  </a:lnTo>
                  <a:lnTo>
                    <a:pt x="0" y="258317"/>
                  </a:lnTo>
                  <a:lnTo>
                    <a:pt x="198120" y="258317"/>
                  </a:lnTo>
                  <a:lnTo>
                    <a:pt x="198120" y="344423"/>
                  </a:lnTo>
                  <a:lnTo>
                    <a:pt x="370332" y="172211"/>
                  </a:lnTo>
                  <a:lnTo>
                    <a:pt x="198120" y="0"/>
                  </a:lnTo>
                  <a:close/>
                </a:path>
              </a:pathLst>
            </a:custGeom>
            <a:solidFill>
              <a:srgbClr val="DEDE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527291" y="2974848"/>
              <a:ext cx="370840" cy="344805"/>
            </a:xfrm>
            <a:custGeom>
              <a:avLst/>
              <a:gdLst/>
              <a:ahLst/>
              <a:cxnLst/>
              <a:rect l="l" t="t" r="r" b="b"/>
              <a:pathLst>
                <a:path w="370840" h="344804">
                  <a:moveTo>
                    <a:pt x="0" y="86105"/>
                  </a:moveTo>
                  <a:lnTo>
                    <a:pt x="198120" y="86105"/>
                  </a:lnTo>
                  <a:lnTo>
                    <a:pt x="198120" y="0"/>
                  </a:lnTo>
                  <a:lnTo>
                    <a:pt x="370332" y="172211"/>
                  </a:lnTo>
                  <a:lnTo>
                    <a:pt x="198120" y="344423"/>
                  </a:lnTo>
                  <a:lnTo>
                    <a:pt x="198120" y="258317"/>
                  </a:lnTo>
                  <a:lnTo>
                    <a:pt x="0" y="258317"/>
                  </a:lnTo>
                  <a:lnTo>
                    <a:pt x="0" y="86105"/>
                  </a:lnTo>
                  <a:close/>
                </a:path>
              </a:pathLst>
            </a:custGeom>
            <a:ln w="9144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734227" y="1835624"/>
          <a:ext cx="2679065" cy="38715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900"/>
                <a:gridCol w="956944"/>
                <a:gridCol w="411480"/>
                <a:gridCol w="648335"/>
                <a:gridCol w="432435"/>
              </a:tblGrid>
              <a:tr h="392038">
                <a:tc>
                  <a:txBody>
                    <a:bodyPr/>
                    <a:lstStyle/>
                    <a:p>
                      <a:pPr marL="35560" marR="3810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050">
                          <a:latin typeface="Meiryo UI"/>
                          <a:cs typeface="Meiryo UI"/>
                        </a:rPr>
                        <a:t>順 位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050">
                          <a:latin typeface="Meiryo UI"/>
                          <a:cs typeface="Meiryo UI"/>
                        </a:rPr>
                        <a:t>企業名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050">
                          <a:latin typeface="Meiryo UI"/>
                          <a:cs typeface="Meiryo UI"/>
                        </a:rPr>
                        <a:t>国名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050">
                          <a:latin typeface="Meiryo UI"/>
                          <a:cs typeface="Meiryo UI"/>
                        </a:rPr>
                        <a:t>産業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 marR="120014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050">
                          <a:latin typeface="Meiryo UI"/>
                          <a:cs typeface="Meiryo UI"/>
                        </a:rPr>
                        <a:t>時価 総額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6753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050">
                          <a:latin typeface="Meiryo UI"/>
                          <a:cs typeface="Meiryo UI"/>
                        </a:rPr>
                        <a:t>1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317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050" spc="-5">
                          <a:latin typeface="Meiryo UI"/>
                          <a:cs typeface="Meiryo UI"/>
                        </a:rPr>
                        <a:t>エ</a:t>
                      </a:r>
                      <a:r>
                        <a:rPr dirty="0" sz="1050">
                          <a:latin typeface="Meiryo UI"/>
                          <a:cs typeface="Meiryo UI"/>
                        </a:rPr>
                        <a:t>ク</a:t>
                      </a:r>
                      <a:r>
                        <a:rPr dirty="0" sz="1050" spc="-5">
                          <a:latin typeface="Meiryo UI"/>
                          <a:cs typeface="Meiryo UI"/>
                        </a:rPr>
                        <a:t>ソ</a:t>
                      </a:r>
                      <a:r>
                        <a:rPr dirty="0" sz="1050">
                          <a:latin typeface="Meiryo UI"/>
                          <a:cs typeface="Meiryo UI"/>
                        </a:rPr>
                        <a:t>ン</a:t>
                      </a:r>
                      <a:r>
                        <a:rPr dirty="0" sz="1050" spc="-30">
                          <a:latin typeface="Meiryo UI"/>
                          <a:cs typeface="Meiryo UI"/>
                        </a:rPr>
                        <a:t>・</a:t>
                      </a:r>
                      <a:r>
                        <a:rPr dirty="0" sz="1050" spc="-5">
                          <a:latin typeface="Meiryo UI"/>
                          <a:cs typeface="Meiryo UI"/>
                        </a:rPr>
                        <a:t>モ</a:t>
                      </a:r>
                      <a:r>
                        <a:rPr dirty="0" sz="1050">
                          <a:latin typeface="Meiryo UI"/>
                          <a:cs typeface="Meiryo UI"/>
                        </a:rPr>
                        <a:t>ー</a:t>
                      </a:r>
                      <a:r>
                        <a:rPr dirty="0" sz="1050" spc="-5">
                          <a:latin typeface="Meiryo UI"/>
                          <a:cs typeface="Meiryo UI"/>
                        </a:rPr>
                        <a:t>ビ</a:t>
                      </a:r>
                      <a:r>
                        <a:rPr dirty="0" sz="1050">
                          <a:latin typeface="Meiryo UI"/>
                          <a:cs typeface="Meiryo UI"/>
                        </a:rPr>
                        <a:t>ル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317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050" spc="-5">
                          <a:latin typeface="Meiryo UI"/>
                          <a:cs typeface="Meiryo UI"/>
                        </a:rPr>
                        <a:t>ア</a:t>
                      </a:r>
                      <a:r>
                        <a:rPr dirty="0" sz="1050">
                          <a:latin typeface="Meiryo UI"/>
                          <a:cs typeface="Meiryo UI"/>
                        </a:rPr>
                        <a:t>メ</a:t>
                      </a:r>
                      <a:r>
                        <a:rPr dirty="0" sz="1050" spc="5">
                          <a:latin typeface="Meiryo UI"/>
                          <a:cs typeface="Meiryo UI"/>
                        </a:rPr>
                        <a:t>リ</a:t>
                      </a:r>
                      <a:r>
                        <a:rPr dirty="0" sz="1050">
                          <a:latin typeface="Meiryo UI"/>
                          <a:cs typeface="Meiryo UI"/>
                        </a:rPr>
                        <a:t>カ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317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050">
                          <a:latin typeface="Meiryo UI"/>
                          <a:cs typeface="Meiryo UI"/>
                        </a:rPr>
                        <a:t>資源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317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27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050">
                          <a:latin typeface="Meiryo UI"/>
                          <a:cs typeface="Meiryo UI"/>
                        </a:rPr>
                        <a:t>337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317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6753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050">
                          <a:latin typeface="Meiryo UI"/>
                          <a:cs typeface="Meiryo UI"/>
                        </a:rPr>
                        <a:t>2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317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050">
                          <a:latin typeface="Meiryo UI"/>
                          <a:cs typeface="Meiryo UI"/>
                        </a:rPr>
                        <a:t>ペ</a:t>
                      </a:r>
                      <a:r>
                        <a:rPr dirty="0" sz="1050" spc="-5">
                          <a:latin typeface="Meiryo UI"/>
                          <a:cs typeface="Meiryo UI"/>
                        </a:rPr>
                        <a:t>ト</a:t>
                      </a:r>
                      <a:r>
                        <a:rPr dirty="0" sz="1050">
                          <a:latin typeface="Meiryo UI"/>
                          <a:cs typeface="Meiryo UI"/>
                        </a:rPr>
                        <a:t>ロ</a:t>
                      </a:r>
                      <a:r>
                        <a:rPr dirty="0" sz="1050" spc="-5">
                          <a:latin typeface="Meiryo UI"/>
                          <a:cs typeface="Meiryo UI"/>
                        </a:rPr>
                        <a:t>チャ</a:t>
                      </a:r>
                      <a:r>
                        <a:rPr dirty="0" sz="1050">
                          <a:latin typeface="Meiryo UI"/>
                          <a:cs typeface="Meiryo UI"/>
                        </a:rPr>
                        <a:t>イナ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317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050">
                          <a:latin typeface="Meiryo UI"/>
                          <a:cs typeface="Meiryo UI"/>
                        </a:rPr>
                        <a:t>中国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317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050">
                          <a:latin typeface="Meiryo UI"/>
                          <a:cs typeface="Meiryo UI"/>
                        </a:rPr>
                        <a:t>資源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317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27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050">
                          <a:latin typeface="Meiryo UI"/>
                          <a:cs typeface="Meiryo UI"/>
                        </a:rPr>
                        <a:t>287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317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6752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050">
                          <a:latin typeface="Meiryo UI"/>
                          <a:cs typeface="Meiryo UI"/>
                        </a:rPr>
                        <a:t>3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317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050" spc="-5">
                          <a:latin typeface="Meiryo UI"/>
                          <a:cs typeface="Meiryo UI"/>
                        </a:rPr>
                        <a:t>ウォ</a:t>
                      </a:r>
                      <a:r>
                        <a:rPr dirty="0" sz="1050">
                          <a:latin typeface="Meiryo UI"/>
                          <a:cs typeface="Meiryo UI"/>
                        </a:rPr>
                        <a:t>ル</a:t>
                      </a:r>
                      <a:r>
                        <a:rPr dirty="0" sz="1050" spc="-5">
                          <a:latin typeface="Meiryo UI"/>
                          <a:cs typeface="Meiryo UI"/>
                        </a:rPr>
                        <a:t>マ</a:t>
                      </a:r>
                      <a:r>
                        <a:rPr dirty="0" sz="1050">
                          <a:latin typeface="Meiryo UI"/>
                          <a:cs typeface="Meiryo UI"/>
                        </a:rPr>
                        <a:t>ート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317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050" spc="-5">
                          <a:latin typeface="Meiryo UI"/>
                          <a:cs typeface="Meiryo UI"/>
                        </a:rPr>
                        <a:t>ア</a:t>
                      </a:r>
                      <a:r>
                        <a:rPr dirty="0" sz="1050">
                          <a:latin typeface="Meiryo UI"/>
                          <a:cs typeface="Meiryo UI"/>
                        </a:rPr>
                        <a:t>メ</a:t>
                      </a:r>
                      <a:r>
                        <a:rPr dirty="0" sz="1050" spc="5">
                          <a:latin typeface="Meiryo UI"/>
                          <a:cs typeface="Meiryo UI"/>
                        </a:rPr>
                        <a:t>リ</a:t>
                      </a:r>
                      <a:r>
                        <a:rPr dirty="0" sz="1050">
                          <a:latin typeface="Meiryo UI"/>
                          <a:cs typeface="Meiryo UI"/>
                        </a:rPr>
                        <a:t>カ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317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050">
                          <a:latin typeface="Meiryo UI"/>
                          <a:cs typeface="Meiryo UI"/>
                        </a:rPr>
                        <a:t>消費財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317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27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050">
                          <a:latin typeface="Meiryo UI"/>
                          <a:cs typeface="Meiryo UI"/>
                        </a:rPr>
                        <a:t>204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317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6753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050">
                          <a:latin typeface="Meiryo UI"/>
                          <a:cs typeface="Meiryo UI"/>
                        </a:rPr>
                        <a:t>4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317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050" spc="-5">
                          <a:latin typeface="Meiryo UI"/>
                          <a:cs typeface="Meiryo UI"/>
                        </a:rPr>
                        <a:t>ICBC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317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050">
                          <a:latin typeface="Meiryo UI"/>
                          <a:cs typeface="Meiryo UI"/>
                        </a:rPr>
                        <a:t>中国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317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050">
                          <a:latin typeface="Meiryo UI"/>
                          <a:cs typeface="Meiryo UI"/>
                        </a:rPr>
                        <a:t>金融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317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27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050">
                          <a:latin typeface="Meiryo UI"/>
                          <a:cs typeface="Meiryo UI"/>
                        </a:rPr>
                        <a:t>188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317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6753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050">
                          <a:latin typeface="Meiryo UI"/>
                          <a:cs typeface="Meiryo UI"/>
                        </a:rPr>
                        <a:t>5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317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050" spc="-5">
                          <a:latin typeface="Meiryo UI"/>
                          <a:cs typeface="Meiryo UI"/>
                        </a:rPr>
                        <a:t>チャ</a:t>
                      </a:r>
                      <a:r>
                        <a:rPr dirty="0" sz="1050">
                          <a:latin typeface="Meiryo UI"/>
                          <a:cs typeface="Meiryo UI"/>
                        </a:rPr>
                        <a:t>イ</a:t>
                      </a:r>
                      <a:r>
                        <a:rPr dirty="0" sz="1050" spc="-10">
                          <a:latin typeface="Meiryo UI"/>
                          <a:cs typeface="Meiryo UI"/>
                        </a:rPr>
                        <a:t>ナ</a:t>
                      </a:r>
                      <a:r>
                        <a:rPr dirty="0" sz="1050" spc="-5">
                          <a:latin typeface="Meiryo UI"/>
                          <a:cs typeface="Meiryo UI"/>
                        </a:rPr>
                        <a:t>モ</a:t>
                      </a:r>
                      <a:r>
                        <a:rPr dirty="0" sz="1050">
                          <a:latin typeface="Meiryo UI"/>
                          <a:cs typeface="Meiryo UI"/>
                        </a:rPr>
                        <a:t>バ</a:t>
                      </a:r>
                      <a:r>
                        <a:rPr dirty="0" sz="1050" spc="-10">
                          <a:latin typeface="Meiryo UI"/>
                          <a:cs typeface="Meiryo UI"/>
                        </a:rPr>
                        <a:t>イ</a:t>
                      </a:r>
                      <a:r>
                        <a:rPr dirty="0" sz="1050">
                          <a:latin typeface="Meiryo UI"/>
                          <a:cs typeface="Meiryo UI"/>
                        </a:rPr>
                        <a:t>ル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317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050">
                          <a:latin typeface="Meiryo UI"/>
                          <a:cs typeface="Meiryo UI"/>
                        </a:rPr>
                        <a:t>中国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317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050">
                          <a:latin typeface="Meiryo UI"/>
                          <a:cs typeface="Meiryo UI"/>
                        </a:rPr>
                        <a:t>通信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317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27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050">
                          <a:latin typeface="Meiryo UI"/>
                          <a:cs typeface="Meiryo UI"/>
                        </a:rPr>
                        <a:t>175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317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6752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050">
                          <a:latin typeface="Meiryo UI"/>
                          <a:cs typeface="Meiryo UI"/>
                        </a:rPr>
                        <a:t>6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317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050" spc="-5">
                          <a:latin typeface="Meiryo UI"/>
                          <a:cs typeface="Meiryo UI"/>
                        </a:rPr>
                        <a:t>マ</a:t>
                      </a:r>
                      <a:r>
                        <a:rPr dirty="0" sz="1050">
                          <a:latin typeface="Meiryo UI"/>
                          <a:cs typeface="Meiryo UI"/>
                        </a:rPr>
                        <a:t>イクロ</a:t>
                      </a:r>
                      <a:r>
                        <a:rPr dirty="0" sz="1050" spc="-5">
                          <a:latin typeface="Meiryo UI"/>
                          <a:cs typeface="Meiryo UI"/>
                        </a:rPr>
                        <a:t>ソ</a:t>
                      </a:r>
                      <a:r>
                        <a:rPr dirty="0" sz="1050" spc="-10">
                          <a:latin typeface="Meiryo UI"/>
                          <a:cs typeface="Meiryo UI"/>
                        </a:rPr>
                        <a:t>フ</a:t>
                      </a:r>
                      <a:r>
                        <a:rPr dirty="0" sz="1050">
                          <a:latin typeface="Meiryo UI"/>
                          <a:cs typeface="Meiryo UI"/>
                        </a:rPr>
                        <a:t>ト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317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050" spc="-5">
                          <a:latin typeface="Meiryo UI"/>
                          <a:cs typeface="Meiryo UI"/>
                        </a:rPr>
                        <a:t>ア</a:t>
                      </a:r>
                      <a:r>
                        <a:rPr dirty="0" sz="1050">
                          <a:latin typeface="Meiryo UI"/>
                          <a:cs typeface="Meiryo UI"/>
                        </a:rPr>
                        <a:t>メ</a:t>
                      </a:r>
                      <a:r>
                        <a:rPr dirty="0" sz="1050" spc="5">
                          <a:latin typeface="Meiryo UI"/>
                          <a:cs typeface="Meiryo UI"/>
                        </a:rPr>
                        <a:t>リ</a:t>
                      </a:r>
                      <a:r>
                        <a:rPr dirty="0" sz="1050">
                          <a:latin typeface="Meiryo UI"/>
                          <a:cs typeface="Meiryo UI"/>
                        </a:rPr>
                        <a:t>カ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317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050" spc="-5">
                          <a:latin typeface="Meiryo UI"/>
                          <a:cs typeface="Meiryo UI"/>
                        </a:rPr>
                        <a:t>ハ</a:t>
                      </a:r>
                      <a:r>
                        <a:rPr dirty="0" sz="1050">
                          <a:latin typeface="Meiryo UI"/>
                          <a:cs typeface="Meiryo UI"/>
                        </a:rPr>
                        <a:t>イ</a:t>
                      </a:r>
                      <a:r>
                        <a:rPr dirty="0" sz="1050" spc="-5">
                          <a:latin typeface="Meiryo UI"/>
                          <a:cs typeface="Meiryo UI"/>
                        </a:rPr>
                        <a:t>テ</a:t>
                      </a:r>
                      <a:r>
                        <a:rPr dirty="0" sz="1050">
                          <a:latin typeface="Meiryo UI"/>
                          <a:cs typeface="Meiryo UI"/>
                        </a:rPr>
                        <a:t>ク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317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27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050">
                          <a:latin typeface="Meiryo UI"/>
                          <a:cs typeface="Meiryo UI"/>
                        </a:rPr>
                        <a:t>163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317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</a:tr>
              <a:tr h="206753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050">
                          <a:latin typeface="Meiryo UI"/>
                          <a:cs typeface="Meiryo UI"/>
                        </a:rPr>
                        <a:t>7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317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050">
                          <a:latin typeface="Meiryo UI"/>
                          <a:cs typeface="Meiryo UI"/>
                        </a:rPr>
                        <a:t>AT＆T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317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050" spc="-5">
                          <a:latin typeface="Meiryo UI"/>
                          <a:cs typeface="Meiryo UI"/>
                        </a:rPr>
                        <a:t>ア</a:t>
                      </a:r>
                      <a:r>
                        <a:rPr dirty="0" sz="1050">
                          <a:latin typeface="Meiryo UI"/>
                          <a:cs typeface="Meiryo UI"/>
                        </a:rPr>
                        <a:t>メ</a:t>
                      </a:r>
                      <a:r>
                        <a:rPr dirty="0" sz="1050" spc="5">
                          <a:latin typeface="Meiryo UI"/>
                          <a:cs typeface="Meiryo UI"/>
                        </a:rPr>
                        <a:t>リ</a:t>
                      </a:r>
                      <a:r>
                        <a:rPr dirty="0" sz="1050">
                          <a:latin typeface="Meiryo UI"/>
                          <a:cs typeface="Meiryo UI"/>
                        </a:rPr>
                        <a:t>カ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317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050">
                          <a:latin typeface="Meiryo UI"/>
                          <a:cs typeface="Meiryo UI"/>
                        </a:rPr>
                        <a:t>通信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317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27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050">
                          <a:latin typeface="Meiryo UI"/>
                          <a:cs typeface="Meiryo UI"/>
                        </a:rPr>
                        <a:t>149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317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9564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dirty="0" sz="1050">
                          <a:latin typeface="Meiryo UI"/>
                          <a:cs typeface="Meiryo UI"/>
                        </a:rPr>
                        <a:t>8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9334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marR="476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50" spc="-5">
                          <a:latin typeface="Meiryo UI"/>
                          <a:cs typeface="Meiryo UI"/>
                        </a:rPr>
                        <a:t>ジョ</a:t>
                      </a:r>
                      <a:r>
                        <a:rPr dirty="0" sz="1050">
                          <a:latin typeface="Meiryo UI"/>
                          <a:cs typeface="Meiryo UI"/>
                        </a:rPr>
                        <a:t>ン</a:t>
                      </a:r>
                      <a:r>
                        <a:rPr dirty="0" sz="1050" spc="-5">
                          <a:latin typeface="Meiryo UI"/>
                          <a:cs typeface="Meiryo UI"/>
                        </a:rPr>
                        <a:t>ソ</a:t>
                      </a:r>
                      <a:r>
                        <a:rPr dirty="0" sz="1050">
                          <a:latin typeface="Meiryo UI"/>
                          <a:cs typeface="Meiryo UI"/>
                        </a:rPr>
                        <a:t>ン＆</a:t>
                      </a:r>
                      <a:r>
                        <a:rPr dirty="0" sz="1050" spc="-5">
                          <a:latin typeface="Meiryo UI"/>
                          <a:cs typeface="Meiryo UI"/>
                        </a:rPr>
                        <a:t>ジョン </a:t>
                      </a:r>
                      <a:r>
                        <a:rPr dirty="0" sz="1050" spc="-5">
                          <a:latin typeface="Meiryo UI"/>
                          <a:cs typeface="Meiryo UI"/>
                        </a:rPr>
                        <a:t>ソン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6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dirty="0" sz="1050" spc="-5">
                          <a:latin typeface="Meiryo UI"/>
                          <a:cs typeface="Meiryo UI"/>
                        </a:rPr>
                        <a:t>ア</a:t>
                      </a:r>
                      <a:r>
                        <a:rPr dirty="0" sz="1050">
                          <a:latin typeface="Meiryo UI"/>
                          <a:cs typeface="Meiryo UI"/>
                        </a:rPr>
                        <a:t>メ</a:t>
                      </a:r>
                      <a:r>
                        <a:rPr dirty="0" sz="1050" spc="5">
                          <a:latin typeface="Meiryo UI"/>
                          <a:cs typeface="Meiryo UI"/>
                        </a:rPr>
                        <a:t>リ</a:t>
                      </a:r>
                      <a:r>
                        <a:rPr dirty="0" sz="1050">
                          <a:latin typeface="Meiryo UI"/>
                          <a:cs typeface="Meiryo UI"/>
                        </a:rPr>
                        <a:t>カ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9334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dirty="0" sz="1050">
                          <a:latin typeface="Meiryo UI"/>
                          <a:cs typeface="Meiryo UI"/>
                        </a:rPr>
                        <a:t>ヘル</a:t>
                      </a:r>
                      <a:r>
                        <a:rPr dirty="0" sz="1050" spc="-10">
                          <a:latin typeface="Meiryo UI"/>
                          <a:cs typeface="Meiryo UI"/>
                        </a:rPr>
                        <a:t>ス</a:t>
                      </a:r>
                      <a:r>
                        <a:rPr dirty="0" sz="1050" spc="-5">
                          <a:latin typeface="Meiryo UI"/>
                          <a:cs typeface="Meiryo UI"/>
                        </a:rPr>
                        <a:t>ケ</a:t>
                      </a:r>
                      <a:r>
                        <a:rPr dirty="0" sz="1050">
                          <a:latin typeface="Meiryo UI"/>
                          <a:cs typeface="Meiryo UI"/>
                        </a:rPr>
                        <a:t>ア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9334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270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dirty="0" sz="1050">
                          <a:latin typeface="Meiryo UI"/>
                          <a:cs typeface="Meiryo UI"/>
                        </a:rPr>
                        <a:t>145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9334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9564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dirty="0" sz="1050">
                          <a:latin typeface="Meiryo UI"/>
                          <a:cs typeface="Meiryo UI"/>
                        </a:rPr>
                        <a:t>9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9334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marR="110489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50">
                          <a:latin typeface="Meiryo UI"/>
                          <a:cs typeface="Meiryo UI"/>
                        </a:rPr>
                        <a:t>ロイヤル</a:t>
                      </a:r>
                      <a:r>
                        <a:rPr dirty="0" sz="1050" spc="-30">
                          <a:latin typeface="Meiryo UI"/>
                          <a:cs typeface="Meiryo UI"/>
                        </a:rPr>
                        <a:t>・</a:t>
                      </a:r>
                      <a:r>
                        <a:rPr dirty="0" sz="1050">
                          <a:latin typeface="Meiryo UI"/>
                          <a:cs typeface="Meiryo UI"/>
                        </a:rPr>
                        <a:t>ダッ</a:t>
                      </a:r>
                      <a:r>
                        <a:rPr dirty="0" sz="1050" spc="-5">
                          <a:latin typeface="Meiryo UI"/>
                          <a:cs typeface="Meiryo UI"/>
                        </a:rPr>
                        <a:t>チ</a:t>
                      </a:r>
                      <a:r>
                        <a:rPr dirty="0" sz="1050" spc="-30">
                          <a:latin typeface="Meiryo UI"/>
                          <a:cs typeface="Meiryo UI"/>
                        </a:rPr>
                        <a:t>・ </a:t>
                      </a:r>
                      <a:r>
                        <a:rPr dirty="0" sz="1050">
                          <a:latin typeface="Meiryo UI"/>
                          <a:cs typeface="Meiryo UI"/>
                        </a:rPr>
                        <a:t>シェル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6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dirty="0" sz="1050">
                          <a:latin typeface="Meiryo UI"/>
                          <a:cs typeface="Meiryo UI"/>
                        </a:rPr>
                        <a:t>イ</a:t>
                      </a:r>
                      <a:r>
                        <a:rPr dirty="0" sz="1050" spc="-5">
                          <a:latin typeface="Meiryo UI"/>
                          <a:cs typeface="Meiryo UI"/>
                        </a:rPr>
                        <a:t>ギ</a:t>
                      </a:r>
                      <a:r>
                        <a:rPr dirty="0" sz="1050" spc="5">
                          <a:latin typeface="Meiryo UI"/>
                          <a:cs typeface="Meiryo UI"/>
                        </a:rPr>
                        <a:t>リス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927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dirty="0" sz="1050">
                          <a:latin typeface="Meiryo UI"/>
                          <a:cs typeface="Meiryo UI"/>
                        </a:rPr>
                        <a:t>資源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9334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270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dirty="0" sz="1050">
                          <a:latin typeface="Meiryo UI"/>
                          <a:cs typeface="Meiryo UI"/>
                        </a:rPr>
                        <a:t>139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9334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6753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050">
                          <a:latin typeface="Meiryo UI"/>
                          <a:cs typeface="Meiryo UI"/>
                        </a:rPr>
                        <a:t>10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317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050">
                          <a:latin typeface="Meiryo UI"/>
                          <a:cs typeface="Meiryo UI"/>
                        </a:rPr>
                        <a:t>P&amp;G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317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050" spc="-5">
                          <a:latin typeface="Meiryo UI"/>
                          <a:cs typeface="Meiryo UI"/>
                        </a:rPr>
                        <a:t>ア</a:t>
                      </a:r>
                      <a:r>
                        <a:rPr dirty="0" sz="1050">
                          <a:latin typeface="Meiryo UI"/>
                          <a:cs typeface="Meiryo UI"/>
                        </a:rPr>
                        <a:t>メ</a:t>
                      </a:r>
                      <a:r>
                        <a:rPr dirty="0" sz="1050" spc="5">
                          <a:latin typeface="Meiryo UI"/>
                          <a:cs typeface="Meiryo UI"/>
                        </a:rPr>
                        <a:t>リ</a:t>
                      </a:r>
                      <a:r>
                        <a:rPr dirty="0" sz="1050">
                          <a:latin typeface="Meiryo UI"/>
                          <a:cs typeface="Meiryo UI"/>
                        </a:rPr>
                        <a:t>カ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317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050">
                          <a:latin typeface="Meiryo UI"/>
                          <a:cs typeface="Meiryo UI"/>
                        </a:rPr>
                        <a:t>消費財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317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27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050">
                          <a:latin typeface="Meiryo UI"/>
                          <a:cs typeface="Meiryo UI"/>
                        </a:rPr>
                        <a:t>138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317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2511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0994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050">
                          <a:latin typeface="Meiryo UI"/>
                          <a:cs typeface="Meiryo UI"/>
                        </a:rPr>
                        <a:t>22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5588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050" spc="-5">
                          <a:latin typeface="Meiryo UI"/>
                          <a:cs typeface="Meiryo UI"/>
                        </a:rPr>
                        <a:t>トヨ</a:t>
                      </a:r>
                      <a:r>
                        <a:rPr dirty="0" sz="1050">
                          <a:latin typeface="Meiryo UI"/>
                          <a:cs typeface="Meiryo UI"/>
                        </a:rPr>
                        <a:t>タ自動車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5588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050">
                          <a:latin typeface="Meiryo UI"/>
                          <a:cs typeface="Meiryo UI"/>
                        </a:rPr>
                        <a:t>日本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5588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050">
                          <a:latin typeface="Meiryo UI"/>
                          <a:cs typeface="Meiryo UI"/>
                        </a:rPr>
                        <a:t>自動車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5588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27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050">
                          <a:latin typeface="Meiryo UI"/>
                          <a:cs typeface="Meiryo UI"/>
                        </a:rPr>
                        <a:t>109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5588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2DCDB"/>
                    </a:solidFill>
                  </a:tcPr>
                </a:tc>
              </a:tr>
              <a:tr h="206753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050">
                          <a:latin typeface="Meiryo UI"/>
                          <a:cs typeface="Meiryo UI"/>
                        </a:rPr>
                        <a:t>56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317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050">
                          <a:latin typeface="Meiryo UI"/>
                          <a:cs typeface="Meiryo UI"/>
                        </a:rPr>
                        <a:t>NTT</a:t>
                      </a:r>
                      <a:r>
                        <a:rPr dirty="0" sz="1050" spc="-5">
                          <a:latin typeface="Meiryo UI"/>
                          <a:cs typeface="Meiryo UI"/>
                        </a:rPr>
                        <a:t>ド</a:t>
                      </a:r>
                      <a:r>
                        <a:rPr dirty="0" sz="1050">
                          <a:latin typeface="Meiryo UI"/>
                          <a:cs typeface="Meiryo UI"/>
                        </a:rPr>
                        <a:t>コモ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317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050">
                          <a:latin typeface="Meiryo UI"/>
                          <a:cs typeface="Meiryo UI"/>
                        </a:rPr>
                        <a:t>日本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317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050">
                          <a:latin typeface="Meiryo UI"/>
                          <a:cs typeface="Meiryo UI"/>
                        </a:rPr>
                        <a:t>通信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317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27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050">
                          <a:latin typeface="Meiryo UI"/>
                          <a:cs typeface="Meiryo UI"/>
                        </a:rPr>
                        <a:t>59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317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2DCDB"/>
                    </a:solidFill>
                  </a:tcPr>
                </a:tc>
              </a:tr>
              <a:tr h="206752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050">
                          <a:latin typeface="Meiryo UI"/>
                          <a:cs typeface="Meiryo UI"/>
                        </a:rPr>
                        <a:t>57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317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050">
                          <a:latin typeface="Meiryo UI"/>
                          <a:cs typeface="Meiryo UI"/>
                        </a:rPr>
                        <a:t>NTT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317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050">
                          <a:latin typeface="Meiryo UI"/>
                          <a:cs typeface="Meiryo UI"/>
                        </a:rPr>
                        <a:t>日本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317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050">
                          <a:latin typeface="Meiryo UI"/>
                          <a:cs typeface="Meiryo UI"/>
                        </a:rPr>
                        <a:t>通信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317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27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050">
                          <a:latin typeface="Meiryo UI"/>
                          <a:cs typeface="Meiryo UI"/>
                        </a:rPr>
                        <a:t>59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317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2DCDB"/>
                    </a:solidFill>
                  </a:tcPr>
                </a:tc>
              </a:tr>
              <a:tr h="32956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dirty="0" sz="1050">
                          <a:latin typeface="Meiryo UI"/>
                          <a:cs typeface="Meiryo UI"/>
                        </a:rPr>
                        <a:t>64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9334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marL="9525" marR="654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50">
                          <a:latin typeface="Meiryo UI"/>
                          <a:cs typeface="Meiryo UI"/>
                        </a:rPr>
                        <a:t>三菱</a:t>
                      </a:r>
                      <a:r>
                        <a:rPr dirty="0" sz="1050" spc="-5">
                          <a:latin typeface="Meiryo UI"/>
                          <a:cs typeface="Meiryo UI"/>
                        </a:rPr>
                        <a:t>UFJ</a:t>
                      </a:r>
                      <a:r>
                        <a:rPr dirty="0" sz="1050" spc="-10">
                          <a:latin typeface="Meiryo UI"/>
                          <a:cs typeface="Meiryo UI"/>
                        </a:rPr>
                        <a:t>フ</a:t>
                      </a:r>
                      <a:r>
                        <a:rPr dirty="0" sz="1050">
                          <a:latin typeface="Meiryo UI"/>
                          <a:cs typeface="Meiryo UI"/>
                        </a:rPr>
                        <a:t>ィ</a:t>
                      </a:r>
                      <a:r>
                        <a:rPr dirty="0" sz="1050" spc="-10">
                          <a:latin typeface="Meiryo UI"/>
                          <a:cs typeface="Meiryo UI"/>
                        </a:rPr>
                        <a:t>ナ</a:t>
                      </a:r>
                      <a:r>
                        <a:rPr dirty="0" sz="1050">
                          <a:latin typeface="Meiryo UI"/>
                          <a:cs typeface="Meiryo UI"/>
                        </a:rPr>
                        <a:t>ン </a:t>
                      </a:r>
                      <a:r>
                        <a:rPr dirty="0" sz="1050">
                          <a:latin typeface="Meiryo UI"/>
                          <a:cs typeface="Meiryo UI"/>
                        </a:rPr>
                        <a:t>シ</a:t>
                      </a:r>
                      <a:r>
                        <a:rPr dirty="0" sz="1050" spc="-5">
                          <a:latin typeface="Meiryo UI"/>
                          <a:cs typeface="Meiryo UI"/>
                        </a:rPr>
                        <a:t>ャ</a:t>
                      </a:r>
                      <a:r>
                        <a:rPr dirty="0" sz="1050" spc="-15">
                          <a:latin typeface="Meiryo UI"/>
                          <a:cs typeface="Meiryo UI"/>
                        </a:rPr>
                        <a:t>ル・</a:t>
                      </a:r>
                      <a:r>
                        <a:rPr dirty="0" sz="1050">
                          <a:latin typeface="Meiryo UI"/>
                          <a:cs typeface="Meiryo UI"/>
                        </a:rPr>
                        <a:t>グループ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6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dirty="0" sz="1050">
                          <a:latin typeface="Meiryo UI"/>
                          <a:cs typeface="Meiryo UI"/>
                        </a:rPr>
                        <a:t>日本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9334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dirty="0" sz="1050">
                          <a:latin typeface="Meiryo UI"/>
                          <a:cs typeface="Meiryo UI"/>
                        </a:rPr>
                        <a:t>金融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9334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270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dirty="0" sz="1050">
                          <a:latin typeface="Meiryo UI"/>
                          <a:cs typeface="Meiryo UI"/>
                        </a:rPr>
                        <a:t>56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9334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2DCDB"/>
                    </a:solidFill>
                  </a:tcPr>
                </a:tc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3705115" y="1373107"/>
            <a:ext cx="2723515" cy="444500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algn="r" marR="37465">
              <a:lnSpc>
                <a:spcPct val="100000"/>
              </a:lnSpc>
              <a:spcBef>
                <a:spcPts val="409"/>
              </a:spcBef>
              <a:tabLst>
                <a:tab pos="2664460" algn="l"/>
              </a:tabLst>
            </a:pPr>
            <a:r>
              <a:rPr dirty="0" u="sng" sz="1200" b="1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Meiryo UI"/>
                <a:cs typeface="Meiryo UI"/>
              </a:rPr>
              <a:t>2009年時価総額上位10社	</a:t>
            </a:r>
            <a:endParaRPr sz="1200">
              <a:latin typeface="Meiryo UI"/>
              <a:cs typeface="Meiryo UI"/>
            </a:endParaRPr>
          </a:p>
          <a:p>
            <a:pPr algn="r" marR="5080">
              <a:lnSpc>
                <a:spcPct val="100000"/>
              </a:lnSpc>
              <a:spcBef>
                <a:spcPts val="284"/>
              </a:spcBef>
            </a:pPr>
            <a:r>
              <a:rPr dirty="0" sz="1050">
                <a:latin typeface="Meiryo UI"/>
                <a:cs typeface="Meiryo UI"/>
              </a:rPr>
              <a:t>($10億</a:t>
            </a:r>
            <a:r>
              <a:rPr dirty="0" sz="1050" spc="-15">
                <a:latin typeface="Meiryo UI"/>
                <a:cs typeface="Meiryo UI"/>
              </a:rPr>
              <a:t>ド</a:t>
            </a:r>
            <a:r>
              <a:rPr dirty="0" sz="1050">
                <a:latin typeface="Meiryo UI"/>
                <a:cs typeface="Meiryo UI"/>
              </a:rPr>
              <a:t>ル)</a:t>
            </a:r>
            <a:endParaRPr sz="1050">
              <a:latin typeface="Meiryo UI"/>
              <a:cs typeface="Meiryo U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282696" y="2970276"/>
            <a:ext cx="379730" cy="353695"/>
            <a:chOff x="3282696" y="2970276"/>
            <a:chExt cx="379730" cy="353695"/>
          </a:xfrm>
        </p:grpSpPr>
        <p:sp>
          <p:nvSpPr>
            <p:cNvPr id="14" name="object 14"/>
            <p:cNvSpPr/>
            <p:nvPr/>
          </p:nvSpPr>
          <p:spPr>
            <a:xfrm>
              <a:off x="3287268" y="2974848"/>
              <a:ext cx="370840" cy="344805"/>
            </a:xfrm>
            <a:custGeom>
              <a:avLst/>
              <a:gdLst/>
              <a:ahLst/>
              <a:cxnLst/>
              <a:rect l="l" t="t" r="r" b="b"/>
              <a:pathLst>
                <a:path w="370839" h="344804">
                  <a:moveTo>
                    <a:pt x="198120" y="0"/>
                  </a:moveTo>
                  <a:lnTo>
                    <a:pt x="198120" y="86105"/>
                  </a:lnTo>
                  <a:lnTo>
                    <a:pt x="0" y="86105"/>
                  </a:lnTo>
                  <a:lnTo>
                    <a:pt x="0" y="258317"/>
                  </a:lnTo>
                  <a:lnTo>
                    <a:pt x="198120" y="258317"/>
                  </a:lnTo>
                  <a:lnTo>
                    <a:pt x="198120" y="344423"/>
                  </a:lnTo>
                  <a:lnTo>
                    <a:pt x="370332" y="172211"/>
                  </a:lnTo>
                  <a:lnTo>
                    <a:pt x="198120" y="0"/>
                  </a:lnTo>
                  <a:close/>
                </a:path>
              </a:pathLst>
            </a:custGeom>
            <a:solidFill>
              <a:srgbClr val="DEDE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287268" y="2974848"/>
              <a:ext cx="370840" cy="344805"/>
            </a:xfrm>
            <a:custGeom>
              <a:avLst/>
              <a:gdLst/>
              <a:ahLst/>
              <a:cxnLst/>
              <a:rect l="l" t="t" r="r" b="b"/>
              <a:pathLst>
                <a:path w="370839" h="344804">
                  <a:moveTo>
                    <a:pt x="0" y="86105"/>
                  </a:moveTo>
                  <a:lnTo>
                    <a:pt x="198120" y="86105"/>
                  </a:lnTo>
                  <a:lnTo>
                    <a:pt x="198120" y="0"/>
                  </a:lnTo>
                  <a:lnTo>
                    <a:pt x="370332" y="172211"/>
                  </a:lnTo>
                  <a:lnTo>
                    <a:pt x="198120" y="344423"/>
                  </a:lnTo>
                  <a:lnTo>
                    <a:pt x="198120" y="258317"/>
                  </a:lnTo>
                  <a:lnTo>
                    <a:pt x="0" y="258317"/>
                  </a:lnTo>
                  <a:lnTo>
                    <a:pt x="0" y="86105"/>
                  </a:lnTo>
                  <a:close/>
                </a:path>
              </a:pathLst>
            </a:custGeom>
            <a:ln w="9144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/>
          <p:nvPr/>
        </p:nvSpPr>
        <p:spPr>
          <a:xfrm>
            <a:off x="3732276" y="4678679"/>
            <a:ext cx="2745105" cy="55244"/>
          </a:xfrm>
          <a:custGeom>
            <a:avLst/>
            <a:gdLst/>
            <a:ahLst/>
            <a:cxnLst/>
            <a:rect l="l" t="t" r="r" b="b"/>
            <a:pathLst>
              <a:path w="2745104" h="55245">
                <a:moveTo>
                  <a:pt x="0" y="53949"/>
                </a:moveTo>
                <a:lnTo>
                  <a:pt x="53131" y="40550"/>
                </a:lnTo>
                <a:lnTo>
                  <a:pt x="106191" y="27906"/>
                </a:lnTo>
                <a:lnTo>
                  <a:pt x="159110" y="16773"/>
                </a:lnTo>
                <a:lnTo>
                  <a:pt x="211816" y="7907"/>
                </a:lnTo>
                <a:lnTo>
                  <a:pt x="264238" y="2064"/>
                </a:lnTo>
                <a:lnTo>
                  <a:pt x="316306" y="0"/>
                </a:lnTo>
                <a:lnTo>
                  <a:pt x="367972" y="4106"/>
                </a:lnTo>
                <a:lnTo>
                  <a:pt x="419283" y="14257"/>
                </a:lnTo>
                <a:lnTo>
                  <a:pt x="470312" y="27432"/>
                </a:lnTo>
                <a:lnTo>
                  <a:pt x="521129" y="40606"/>
                </a:lnTo>
                <a:lnTo>
                  <a:pt x="571806" y="50757"/>
                </a:lnTo>
                <a:lnTo>
                  <a:pt x="622414" y="54864"/>
                </a:lnTo>
                <a:lnTo>
                  <a:pt x="672815" y="50920"/>
                </a:lnTo>
                <a:lnTo>
                  <a:pt x="722933" y="40944"/>
                </a:lnTo>
                <a:lnTo>
                  <a:pt x="772910" y="27946"/>
                </a:lnTo>
                <a:lnTo>
                  <a:pt x="822888" y="14935"/>
                </a:lnTo>
                <a:lnTo>
                  <a:pt x="873010" y="4921"/>
                </a:lnTo>
                <a:lnTo>
                  <a:pt x="923416" y="914"/>
                </a:lnTo>
                <a:lnTo>
                  <a:pt x="974078" y="4921"/>
                </a:lnTo>
                <a:lnTo>
                  <a:pt x="1024881" y="14935"/>
                </a:lnTo>
                <a:lnTo>
                  <a:pt x="1075826" y="27946"/>
                </a:lnTo>
                <a:lnTo>
                  <a:pt x="1126913" y="40944"/>
                </a:lnTo>
                <a:lnTo>
                  <a:pt x="1178141" y="50920"/>
                </a:lnTo>
                <a:lnTo>
                  <a:pt x="1229512" y="54864"/>
                </a:lnTo>
                <a:lnTo>
                  <a:pt x="1281261" y="50747"/>
                </a:lnTo>
                <a:lnTo>
                  <a:pt x="1333435" y="40572"/>
                </a:lnTo>
                <a:lnTo>
                  <a:pt x="1385750" y="27374"/>
                </a:lnTo>
                <a:lnTo>
                  <a:pt x="1437925" y="14190"/>
                </a:lnTo>
                <a:lnTo>
                  <a:pt x="1489673" y="4053"/>
                </a:lnTo>
                <a:lnTo>
                  <a:pt x="1540713" y="0"/>
                </a:lnTo>
                <a:lnTo>
                  <a:pt x="1590741" y="4053"/>
                </a:lnTo>
                <a:lnTo>
                  <a:pt x="1639918" y="14190"/>
                </a:lnTo>
                <a:lnTo>
                  <a:pt x="1688668" y="27374"/>
                </a:lnTo>
                <a:lnTo>
                  <a:pt x="1737418" y="40572"/>
                </a:lnTo>
                <a:lnTo>
                  <a:pt x="1786594" y="50747"/>
                </a:lnTo>
                <a:lnTo>
                  <a:pt x="1836623" y="54864"/>
                </a:lnTo>
                <a:lnTo>
                  <a:pt x="1887721" y="50931"/>
                </a:lnTo>
                <a:lnTo>
                  <a:pt x="1939600" y="40978"/>
                </a:lnTo>
                <a:lnTo>
                  <a:pt x="1991904" y="28003"/>
                </a:lnTo>
                <a:lnTo>
                  <a:pt x="2044279" y="15002"/>
                </a:lnTo>
                <a:lnTo>
                  <a:pt x="2096370" y="4974"/>
                </a:lnTo>
                <a:lnTo>
                  <a:pt x="2147824" y="914"/>
                </a:lnTo>
                <a:lnTo>
                  <a:pt x="2198639" y="4800"/>
                </a:lnTo>
                <a:lnTo>
                  <a:pt x="2249099" y="14630"/>
                </a:lnTo>
                <a:lnTo>
                  <a:pt x="2299277" y="27432"/>
                </a:lnTo>
                <a:lnTo>
                  <a:pt x="2349244" y="40233"/>
                </a:lnTo>
                <a:lnTo>
                  <a:pt x="2399069" y="50063"/>
                </a:lnTo>
                <a:lnTo>
                  <a:pt x="2448826" y="53949"/>
                </a:lnTo>
                <a:lnTo>
                  <a:pt x="2498466" y="51768"/>
                </a:lnTo>
                <a:lnTo>
                  <a:pt x="2547929" y="45872"/>
                </a:lnTo>
                <a:lnTo>
                  <a:pt x="2597251" y="37004"/>
                </a:lnTo>
                <a:lnTo>
                  <a:pt x="2646467" y="25908"/>
                </a:lnTo>
                <a:lnTo>
                  <a:pt x="2695613" y="13325"/>
                </a:lnTo>
                <a:lnTo>
                  <a:pt x="2744724" y="0"/>
                </a:lnTo>
              </a:path>
            </a:pathLst>
          </a:custGeom>
          <a:ln w="12191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732276" y="4634484"/>
            <a:ext cx="2745105" cy="55244"/>
          </a:xfrm>
          <a:custGeom>
            <a:avLst/>
            <a:gdLst/>
            <a:ahLst/>
            <a:cxnLst/>
            <a:rect l="l" t="t" r="r" b="b"/>
            <a:pathLst>
              <a:path w="2745104" h="55245">
                <a:moveTo>
                  <a:pt x="0" y="53949"/>
                </a:moveTo>
                <a:lnTo>
                  <a:pt x="53131" y="40550"/>
                </a:lnTo>
                <a:lnTo>
                  <a:pt x="106191" y="27906"/>
                </a:lnTo>
                <a:lnTo>
                  <a:pt x="159110" y="16773"/>
                </a:lnTo>
                <a:lnTo>
                  <a:pt x="211816" y="7907"/>
                </a:lnTo>
                <a:lnTo>
                  <a:pt x="264238" y="2064"/>
                </a:lnTo>
                <a:lnTo>
                  <a:pt x="316306" y="0"/>
                </a:lnTo>
                <a:lnTo>
                  <a:pt x="367972" y="4106"/>
                </a:lnTo>
                <a:lnTo>
                  <a:pt x="419283" y="14257"/>
                </a:lnTo>
                <a:lnTo>
                  <a:pt x="470312" y="27431"/>
                </a:lnTo>
                <a:lnTo>
                  <a:pt x="521129" y="40606"/>
                </a:lnTo>
                <a:lnTo>
                  <a:pt x="571806" y="50757"/>
                </a:lnTo>
                <a:lnTo>
                  <a:pt x="622414" y="54863"/>
                </a:lnTo>
                <a:lnTo>
                  <a:pt x="672815" y="50920"/>
                </a:lnTo>
                <a:lnTo>
                  <a:pt x="722933" y="40944"/>
                </a:lnTo>
                <a:lnTo>
                  <a:pt x="772910" y="27946"/>
                </a:lnTo>
                <a:lnTo>
                  <a:pt x="822888" y="14935"/>
                </a:lnTo>
                <a:lnTo>
                  <a:pt x="873010" y="4921"/>
                </a:lnTo>
                <a:lnTo>
                  <a:pt x="923416" y="914"/>
                </a:lnTo>
                <a:lnTo>
                  <a:pt x="974078" y="4921"/>
                </a:lnTo>
                <a:lnTo>
                  <a:pt x="1024881" y="14935"/>
                </a:lnTo>
                <a:lnTo>
                  <a:pt x="1075826" y="27946"/>
                </a:lnTo>
                <a:lnTo>
                  <a:pt x="1126913" y="40944"/>
                </a:lnTo>
                <a:lnTo>
                  <a:pt x="1178141" y="50920"/>
                </a:lnTo>
                <a:lnTo>
                  <a:pt x="1229512" y="54863"/>
                </a:lnTo>
                <a:lnTo>
                  <a:pt x="1281261" y="50747"/>
                </a:lnTo>
                <a:lnTo>
                  <a:pt x="1333435" y="40572"/>
                </a:lnTo>
                <a:lnTo>
                  <a:pt x="1385750" y="27374"/>
                </a:lnTo>
                <a:lnTo>
                  <a:pt x="1437925" y="14190"/>
                </a:lnTo>
                <a:lnTo>
                  <a:pt x="1489673" y="4053"/>
                </a:lnTo>
                <a:lnTo>
                  <a:pt x="1540713" y="0"/>
                </a:lnTo>
                <a:lnTo>
                  <a:pt x="1590741" y="4053"/>
                </a:lnTo>
                <a:lnTo>
                  <a:pt x="1639918" y="14190"/>
                </a:lnTo>
                <a:lnTo>
                  <a:pt x="1688668" y="27374"/>
                </a:lnTo>
                <a:lnTo>
                  <a:pt x="1737418" y="40572"/>
                </a:lnTo>
                <a:lnTo>
                  <a:pt x="1786594" y="50747"/>
                </a:lnTo>
                <a:lnTo>
                  <a:pt x="1836623" y="54863"/>
                </a:lnTo>
                <a:lnTo>
                  <a:pt x="1887721" y="50931"/>
                </a:lnTo>
                <a:lnTo>
                  <a:pt x="1939600" y="40978"/>
                </a:lnTo>
                <a:lnTo>
                  <a:pt x="1991904" y="28003"/>
                </a:lnTo>
                <a:lnTo>
                  <a:pt x="2044279" y="15002"/>
                </a:lnTo>
                <a:lnTo>
                  <a:pt x="2096370" y="4974"/>
                </a:lnTo>
                <a:lnTo>
                  <a:pt x="2147824" y="914"/>
                </a:lnTo>
                <a:lnTo>
                  <a:pt x="2198639" y="4800"/>
                </a:lnTo>
                <a:lnTo>
                  <a:pt x="2249099" y="14630"/>
                </a:lnTo>
                <a:lnTo>
                  <a:pt x="2299277" y="27431"/>
                </a:lnTo>
                <a:lnTo>
                  <a:pt x="2349244" y="40233"/>
                </a:lnTo>
                <a:lnTo>
                  <a:pt x="2399069" y="50063"/>
                </a:lnTo>
                <a:lnTo>
                  <a:pt x="2448826" y="53949"/>
                </a:lnTo>
                <a:lnTo>
                  <a:pt x="2498466" y="51768"/>
                </a:lnTo>
                <a:lnTo>
                  <a:pt x="2547929" y="45872"/>
                </a:lnTo>
                <a:lnTo>
                  <a:pt x="2597251" y="37004"/>
                </a:lnTo>
                <a:lnTo>
                  <a:pt x="2646467" y="25907"/>
                </a:lnTo>
                <a:lnTo>
                  <a:pt x="2695613" y="13325"/>
                </a:lnTo>
                <a:lnTo>
                  <a:pt x="2744724" y="0"/>
                </a:lnTo>
              </a:path>
            </a:pathLst>
          </a:custGeom>
          <a:ln w="12191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8" name="object 18"/>
          <p:cNvGrpSpPr/>
          <p:nvPr/>
        </p:nvGrpSpPr>
        <p:grpSpPr>
          <a:xfrm>
            <a:off x="6986016" y="4599432"/>
            <a:ext cx="2757170" cy="111760"/>
            <a:chOff x="6986016" y="4599432"/>
            <a:chExt cx="2757170" cy="111760"/>
          </a:xfrm>
        </p:grpSpPr>
        <p:sp>
          <p:nvSpPr>
            <p:cNvPr id="19" name="object 19"/>
            <p:cNvSpPr/>
            <p:nvPr/>
          </p:nvSpPr>
          <p:spPr>
            <a:xfrm>
              <a:off x="6992112" y="4649724"/>
              <a:ext cx="2745105" cy="55244"/>
            </a:xfrm>
            <a:custGeom>
              <a:avLst/>
              <a:gdLst/>
              <a:ahLst/>
              <a:cxnLst/>
              <a:rect l="l" t="t" r="r" b="b"/>
              <a:pathLst>
                <a:path w="2745104" h="55245">
                  <a:moveTo>
                    <a:pt x="0" y="53949"/>
                  </a:moveTo>
                  <a:lnTo>
                    <a:pt x="53131" y="40550"/>
                  </a:lnTo>
                  <a:lnTo>
                    <a:pt x="106191" y="27906"/>
                  </a:lnTo>
                  <a:lnTo>
                    <a:pt x="159110" y="16773"/>
                  </a:lnTo>
                  <a:lnTo>
                    <a:pt x="211816" y="7907"/>
                  </a:lnTo>
                  <a:lnTo>
                    <a:pt x="264238" y="2064"/>
                  </a:lnTo>
                  <a:lnTo>
                    <a:pt x="316306" y="0"/>
                  </a:lnTo>
                  <a:lnTo>
                    <a:pt x="367972" y="4106"/>
                  </a:lnTo>
                  <a:lnTo>
                    <a:pt x="419283" y="14257"/>
                  </a:lnTo>
                  <a:lnTo>
                    <a:pt x="470312" y="27431"/>
                  </a:lnTo>
                  <a:lnTo>
                    <a:pt x="521129" y="40606"/>
                  </a:lnTo>
                  <a:lnTo>
                    <a:pt x="571806" y="50757"/>
                  </a:lnTo>
                  <a:lnTo>
                    <a:pt x="622414" y="54863"/>
                  </a:lnTo>
                  <a:lnTo>
                    <a:pt x="672815" y="50920"/>
                  </a:lnTo>
                  <a:lnTo>
                    <a:pt x="722933" y="40944"/>
                  </a:lnTo>
                  <a:lnTo>
                    <a:pt x="772910" y="27946"/>
                  </a:lnTo>
                  <a:lnTo>
                    <a:pt x="822888" y="14935"/>
                  </a:lnTo>
                  <a:lnTo>
                    <a:pt x="873010" y="4921"/>
                  </a:lnTo>
                  <a:lnTo>
                    <a:pt x="923416" y="914"/>
                  </a:lnTo>
                  <a:lnTo>
                    <a:pt x="974078" y="4921"/>
                  </a:lnTo>
                  <a:lnTo>
                    <a:pt x="1024881" y="14935"/>
                  </a:lnTo>
                  <a:lnTo>
                    <a:pt x="1075826" y="27946"/>
                  </a:lnTo>
                  <a:lnTo>
                    <a:pt x="1126913" y="40944"/>
                  </a:lnTo>
                  <a:lnTo>
                    <a:pt x="1178141" y="50920"/>
                  </a:lnTo>
                  <a:lnTo>
                    <a:pt x="1229512" y="54863"/>
                  </a:lnTo>
                  <a:lnTo>
                    <a:pt x="1281261" y="50747"/>
                  </a:lnTo>
                  <a:lnTo>
                    <a:pt x="1333435" y="40572"/>
                  </a:lnTo>
                  <a:lnTo>
                    <a:pt x="1385750" y="27374"/>
                  </a:lnTo>
                  <a:lnTo>
                    <a:pt x="1437925" y="14190"/>
                  </a:lnTo>
                  <a:lnTo>
                    <a:pt x="1489673" y="4053"/>
                  </a:lnTo>
                  <a:lnTo>
                    <a:pt x="1540713" y="0"/>
                  </a:lnTo>
                  <a:lnTo>
                    <a:pt x="1590741" y="4053"/>
                  </a:lnTo>
                  <a:lnTo>
                    <a:pt x="1639918" y="14190"/>
                  </a:lnTo>
                  <a:lnTo>
                    <a:pt x="1688668" y="27374"/>
                  </a:lnTo>
                  <a:lnTo>
                    <a:pt x="1737418" y="40572"/>
                  </a:lnTo>
                  <a:lnTo>
                    <a:pt x="1786594" y="50747"/>
                  </a:lnTo>
                  <a:lnTo>
                    <a:pt x="1836623" y="54863"/>
                  </a:lnTo>
                  <a:lnTo>
                    <a:pt x="1887721" y="50931"/>
                  </a:lnTo>
                  <a:lnTo>
                    <a:pt x="1939600" y="40978"/>
                  </a:lnTo>
                  <a:lnTo>
                    <a:pt x="1991904" y="28003"/>
                  </a:lnTo>
                  <a:lnTo>
                    <a:pt x="2044279" y="15002"/>
                  </a:lnTo>
                  <a:lnTo>
                    <a:pt x="2096370" y="4974"/>
                  </a:lnTo>
                  <a:lnTo>
                    <a:pt x="2147824" y="914"/>
                  </a:lnTo>
                  <a:lnTo>
                    <a:pt x="2198639" y="4800"/>
                  </a:lnTo>
                  <a:lnTo>
                    <a:pt x="2249099" y="14630"/>
                  </a:lnTo>
                  <a:lnTo>
                    <a:pt x="2299277" y="27431"/>
                  </a:lnTo>
                  <a:lnTo>
                    <a:pt x="2349244" y="40233"/>
                  </a:lnTo>
                  <a:lnTo>
                    <a:pt x="2399069" y="50063"/>
                  </a:lnTo>
                  <a:lnTo>
                    <a:pt x="2448826" y="53949"/>
                  </a:lnTo>
                  <a:lnTo>
                    <a:pt x="2498466" y="51768"/>
                  </a:lnTo>
                  <a:lnTo>
                    <a:pt x="2547929" y="45872"/>
                  </a:lnTo>
                  <a:lnTo>
                    <a:pt x="2597251" y="37004"/>
                  </a:lnTo>
                  <a:lnTo>
                    <a:pt x="2646467" y="25907"/>
                  </a:lnTo>
                  <a:lnTo>
                    <a:pt x="2695613" y="13325"/>
                  </a:lnTo>
                  <a:lnTo>
                    <a:pt x="2744724" y="0"/>
                  </a:lnTo>
                </a:path>
              </a:pathLst>
            </a:custGeom>
            <a:ln w="12191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992112" y="4605528"/>
              <a:ext cx="2745105" cy="55244"/>
            </a:xfrm>
            <a:custGeom>
              <a:avLst/>
              <a:gdLst/>
              <a:ahLst/>
              <a:cxnLst/>
              <a:rect l="l" t="t" r="r" b="b"/>
              <a:pathLst>
                <a:path w="2745104" h="55245">
                  <a:moveTo>
                    <a:pt x="0" y="53949"/>
                  </a:moveTo>
                  <a:lnTo>
                    <a:pt x="53131" y="40550"/>
                  </a:lnTo>
                  <a:lnTo>
                    <a:pt x="106191" y="27906"/>
                  </a:lnTo>
                  <a:lnTo>
                    <a:pt x="159110" y="16773"/>
                  </a:lnTo>
                  <a:lnTo>
                    <a:pt x="211816" y="7907"/>
                  </a:lnTo>
                  <a:lnTo>
                    <a:pt x="264238" y="2064"/>
                  </a:lnTo>
                  <a:lnTo>
                    <a:pt x="316306" y="0"/>
                  </a:lnTo>
                  <a:lnTo>
                    <a:pt x="367972" y="4106"/>
                  </a:lnTo>
                  <a:lnTo>
                    <a:pt x="419283" y="14257"/>
                  </a:lnTo>
                  <a:lnTo>
                    <a:pt x="470312" y="27432"/>
                  </a:lnTo>
                  <a:lnTo>
                    <a:pt x="521129" y="40606"/>
                  </a:lnTo>
                  <a:lnTo>
                    <a:pt x="571806" y="50757"/>
                  </a:lnTo>
                  <a:lnTo>
                    <a:pt x="622414" y="54864"/>
                  </a:lnTo>
                  <a:lnTo>
                    <a:pt x="672815" y="50920"/>
                  </a:lnTo>
                  <a:lnTo>
                    <a:pt x="722933" y="40944"/>
                  </a:lnTo>
                  <a:lnTo>
                    <a:pt x="772910" y="27946"/>
                  </a:lnTo>
                  <a:lnTo>
                    <a:pt x="822888" y="14935"/>
                  </a:lnTo>
                  <a:lnTo>
                    <a:pt x="873010" y="4921"/>
                  </a:lnTo>
                  <a:lnTo>
                    <a:pt x="923416" y="914"/>
                  </a:lnTo>
                  <a:lnTo>
                    <a:pt x="974078" y="4921"/>
                  </a:lnTo>
                  <a:lnTo>
                    <a:pt x="1024881" y="14935"/>
                  </a:lnTo>
                  <a:lnTo>
                    <a:pt x="1075826" y="27946"/>
                  </a:lnTo>
                  <a:lnTo>
                    <a:pt x="1126913" y="40944"/>
                  </a:lnTo>
                  <a:lnTo>
                    <a:pt x="1178141" y="50920"/>
                  </a:lnTo>
                  <a:lnTo>
                    <a:pt x="1229512" y="54864"/>
                  </a:lnTo>
                  <a:lnTo>
                    <a:pt x="1281261" y="50747"/>
                  </a:lnTo>
                  <a:lnTo>
                    <a:pt x="1333435" y="40572"/>
                  </a:lnTo>
                  <a:lnTo>
                    <a:pt x="1385750" y="27374"/>
                  </a:lnTo>
                  <a:lnTo>
                    <a:pt x="1437925" y="14190"/>
                  </a:lnTo>
                  <a:lnTo>
                    <a:pt x="1489673" y="4053"/>
                  </a:lnTo>
                  <a:lnTo>
                    <a:pt x="1540713" y="0"/>
                  </a:lnTo>
                  <a:lnTo>
                    <a:pt x="1590741" y="4053"/>
                  </a:lnTo>
                  <a:lnTo>
                    <a:pt x="1639918" y="14190"/>
                  </a:lnTo>
                  <a:lnTo>
                    <a:pt x="1688668" y="27374"/>
                  </a:lnTo>
                  <a:lnTo>
                    <a:pt x="1737418" y="40572"/>
                  </a:lnTo>
                  <a:lnTo>
                    <a:pt x="1786594" y="50747"/>
                  </a:lnTo>
                  <a:lnTo>
                    <a:pt x="1836623" y="54864"/>
                  </a:lnTo>
                  <a:lnTo>
                    <a:pt x="1887721" y="50931"/>
                  </a:lnTo>
                  <a:lnTo>
                    <a:pt x="1939600" y="40978"/>
                  </a:lnTo>
                  <a:lnTo>
                    <a:pt x="1991904" y="28003"/>
                  </a:lnTo>
                  <a:lnTo>
                    <a:pt x="2044279" y="15002"/>
                  </a:lnTo>
                  <a:lnTo>
                    <a:pt x="2096370" y="4974"/>
                  </a:lnTo>
                  <a:lnTo>
                    <a:pt x="2147824" y="914"/>
                  </a:lnTo>
                  <a:lnTo>
                    <a:pt x="2198639" y="4800"/>
                  </a:lnTo>
                  <a:lnTo>
                    <a:pt x="2249099" y="14630"/>
                  </a:lnTo>
                  <a:lnTo>
                    <a:pt x="2299277" y="27432"/>
                  </a:lnTo>
                  <a:lnTo>
                    <a:pt x="2349244" y="40233"/>
                  </a:lnTo>
                  <a:lnTo>
                    <a:pt x="2399069" y="50063"/>
                  </a:lnTo>
                  <a:lnTo>
                    <a:pt x="2448826" y="53949"/>
                  </a:lnTo>
                  <a:lnTo>
                    <a:pt x="2498466" y="51768"/>
                  </a:lnTo>
                  <a:lnTo>
                    <a:pt x="2547929" y="45872"/>
                  </a:lnTo>
                  <a:lnTo>
                    <a:pt x="2597251" y="37004"/>
                  </a:lnTo>
                  <a:lnTo>
                    <a:pt x="2646467" y="25908"/>
                  </a:lnTo>
                  <a:lnTo>
                    <a:pt x="2695613" y="13325"/>
                  </a:lnTo>
                  <a:lnTo>
                    <a:pt x="2744724" y="0"/>
                  </a:lnTo>
                </a:path>
              </a:pathLst>
            </a:custGeom>
            <a:ln w="12191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" name="object 21"/>
          <p:cNvGrpSpPr/>
          <p:nvPr/>
        </p:nvGrpSpPr>
        <p:grpSpPr>
          <a:xfrm>
            <a:off x="8089392" y="1136903"/>
            <a:ext cx="802005" cy="226060"/>
            <a:chOff x="8089392" y="1136903"/>
            <a:chExt cx="802005" cy="226060"/>
          </a:xfrm>
        </p:grpSpPr>
        <p:sp>
          <p:nvSpPr>
            <p:cNvPr id="22" name="object 22"/>
            <p:cNvSpPr/>
            <p:nvPr/>
          </p:nvSpPr>
          <p:spPr>
            <a:xfrm>
              <a:off x="8093964" y="1141475"/>
              <a:ext cx="792480" cy="216535"/>
            </a:xfrm>
            <a:custGeom>
              <a:avLst/>
              <a:gdLst/>
              <a:ahLst/>
              <a:cxnLst/>
              <a:rect l="l" t="t" r="r" b="b"/>
              <a:pathLst>
                <a:path w="792479" h="216534">
                  <a:moveTo>
                    <a:pt x="792479" y="0"/>
                  </a:moveTo>
                  <a:lnTo>
                    <a:pt x="0" y="0"/>
                  </a:lnTo>
                  <a:lnTo>
                    <a:pt x="0" y="216408"/>
                  </a:lnTo>
                  <a:lnTo>
                    <a:pt x="792479" y="216408"/>
                  </a:lnTo>
                  <a:lnTo>
                    <a:pt x="792479" y="0"/>
                  </a:lnTo>
                  <a:close/>
                </a:path>
              </a:pathLst>
            </a:custGeom>
            <a:solidFill>
              <a:srgbClr val="B7DE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8093964" y="1141475"/>
              <a:ext cx="792480" cy="216535"/>
            </a:xfrm>
            <a:custGeom>
              <a:avLst/>
              <a:gdLst/>
              <a:ahLst/>
              <a:cxnLst/>
              <a:rect l="l" t="t" r="r" b="b"/>
              <a:pathLst>
                <a:path w="792479" h="216534">
                  <a:moveTo>
                    <a:pt x="0" y="0"/>
                  </a:moveTo>
                  <a:lnTo>
                    <a:pt x="792479" y="0"/>
                  </a:lnTo>
                  <a:lnTo>
                    <a:pt x="792479" y="216408"/>
                  </a:lnTo>
                  <a:lnTo>
                    <a:pt x="0" y="21640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185928" y="117347"/>
          <a:ext cx="9563100" cy="12452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9050"/>
                <a:gridCol w="7472045"/>
                <a:gridCol w="792479"/>
              </a:tblGrid>
              <a:tr h="287274">
                <a:tc>
                  <a:txBody>
                    <a:bodyPr/>
                    <a:lstStyle/>
                    <a:p>
                      <a:pPr algn="ctr">
                        <a:lnSpc>
                          <a:spcPts val="2110"/>
                        </a:lnSpc>
                      </a:pPr>
                      <a:r>
                        <a:rPr dirty="0" sz="1800" b="1">
                          <a:latin typeface="Meiryo UI"/>
                          <a:cs typeface="Meiryo UI"/>
                        </a:rPr>
                        <a:t>グ</a:t>
                      </a:r>
                      <a:r>
                        <a:rPr dirty="0" sz="1800" spc="-5" b="1">
                          <a:latin typeface="Meiryo UI"/>
                          <a:cs typeface="Meiryo UI"/>
                        </a:rPr>
                        <a:t>ロー</a:t>
                      </a:r>
                      <a:r>
                        <a:rPr dirty="0" sz="1800" b="1">
                          <a:latin typeface="Meiryo UI"/>
                          <a:cs typeface="Meiryo UI"/>
                        </a:rPr>
                        <a:t>バル化</a:t>
                      </a:r>
                      <a:endParaRPr sz="1800">
                        <a:latin typeface="Meiryo UI"/>
                        <a:cs typeface="Meiryo UI"/>
                      </a:endParaRPr>
                    </a:p>
                  </a:txBody>
                  <a:tcPr marL="0" marR="0" marB="0" marT="0"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 gridSpan="2" rowSpan="2"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2400" b="1">
                          <a:latin typeface="Meiryo UI"/>
                          <a:cs typeface="Meiryo UI"/>
                        </a:rPr>
                        <a:t>グ</a:t>
                      </a:r>
                      <a:r>
                        <a:rPr dirty="0" sz="2400" spc="5" b="1">
                          <a:latin typeface="Meiryo UI"/>
                          <a:cs typeface="Meiryo UI"/>
                        </a:rPr>
                        <a:t>ロ</a:t>
                      </a:r>
                      <a:r>
                        <a:rPr dirty="0" sz="2400" spc="-5" b="1">
                          <a:latin typeface="Meiryo UI"/>
                          <a:cs typeface="Meiryo UI"/>
                        </a:rPr>
                        <a:t>ー</a:t>
                      </a:r>
                      <a:r>
                        <a:rPr dirty="0" sz="2400" b="1">
                          <a:latin typeface="Meiryo UI"/>
                          <a:cs typeface="Meiryo UI"/>
                        </a:rPr>
                        <a:t>バ</a:t>
                      </a:r>
                      <a:r>
                        <a:rPr dirty="0" sz="2400" spc="5" b="1">
                          <a:latin typeface="Meiryo UI"/>
                          <a:cs typeface="Meiryo UI"/>
                        </a:rPr>
                        <a:t>ル</a:t>
                      </a:r>
                      <a:r>
                        <a:rPr dirty="0" sz="2400" b="1">
                          <a:latin typeface="Meiryo UI"/>
                          <a:cs typeface="Meiryo UI"/>
                        </a:rPr>
                        <a:t>化</a:t>
                      </a:r>
                      <a:r>
                        <a:rPr dirty="0" sz="2400" spc="-5" b="1">
                          <a:latin typeface="Meiryo UI"/>
                          <a:cs typeface="Meiryo UI"/>
                        </a:rPr>
                        <a:t>・デ</a:t>
                      </a:r>
                      <a:r>
                        <a:rPr dirty="0" sz="2400" spc="-10" b="1">
                          <a:latin typeface="Meiryo UI"/>
                          <a:cs typeface="Meiryo UI"/>
                        </a:rPr>
                        <a:t>ジ</a:t>
                      </a:r>
                      <a:r>
                        <a:rPr dirty="0" sz="2400" spc="-5" b="1">
                          <a:latin typeface="Meiryo UI"/>
                          <a:cs typeface="Meiryo UI"/>
                        </a:rPr>
                        <a:t>タ</a:t>
                      </a:r>
                      <a:r>
                        <a:rPr dirty="0" sz="2400" spc="5" b="1">
                          <a:latin typeface="Meiryo UI"/>
                          <a:cs typeface="Meiryo UI"/>
                        </a:rPr>
                        <a:t>ル</a:t>
                      </a:r>
                      <a:r>
                        <a:rPr dirty="0" sz="2400" b="1">
                          <a:latin typeface="Meiryo UI"/>
                          <a:cs typeface="Meiryo UI"/>
                        </a:rPr>
                        <a:t>化</a:t>
                      </a:r>
                      <a:r>
                        <a:rPr dirty="0" sz="2400" spc="-5" b="1">
                          <a:latin typeface="Meiryo UI"/>
                          <a:cs typeface="Meiryo UI"/>
                        </a:rPr>
                        <a:t>の</a:t>
                      </a:r>
                      <a:r>
                        <a:rPr dirty="0" sz="2400" b="1">
                          <a:latin typeface="Meiryo UI"/>
                          <a:cs typeface="Meiryo UI"/>
                        </a:rPr>
                        <a:t>進展に伴</a:t>
                      </a:r>
                      <a:r>
                        <a:rPr dirty="0" sz="2400" spc="-5" b="1">
                          <a:latin typeface="Meiryo UI"/>
                          <a:cs typeface="Meiryo UI"/>
                        </a:rPr>
                        <a:t>い</a:t>
                      </a:r>
                      <a:r>
                        <a:rPr dirty="0" sz="2400" b="1">
                          <a:latin typeface="Meiryo UI"/>
                          <a:cs typeface="Meiryo UI"/>
                        </a:rPr>
                        <a:t>日本企業</a:t>
                      </a:r>
                      <a:r>
                        <a:rPr dirty="0" sz="2400" spc="-5" b="1">
                          <a:latin typeface="Meiryo UI"/>
                          <a:cs typeface="Meiryo UI"/>
                        </a:rPr>
                        <a:t>の</a:t>
                      </a:r>
                      <a:r>
                        <a:rPr dirty="0" sz="2400" b="1">
                          <a:latin typeface="Meiryo UI"/>
                          <a:cs typeface="Meiryo UI"/>
                        </a:rPr>
                        <a:t>存在感</a:t>
                      </a:r>
                      <a:r>
                        <a:rPr dirty="0" sz="2400" spc="-5" b="1">
                          <a:latin typeface="Meiryo UI"/>
                          <a:cs typeface="Meiryo UI"/>
                        </a:rPr>
                        <a:t>は</a:t>
                      </a:r>
                      <a:r>
                        <a:rPr dirty="0" sz="2400" b="1">
                          <a:latin typeface="Meiryo UI"/>
                          <a:cs typeface="Meiryo UI"/>
                        </a:rPr>
                        <a:t>低下</a:t>
                      </a:r>
                      <a:endParaRPr sz="2400">
                        <a:latin typeface="Meiryo UI"/>
                        <a:cs typeface="Meiryo UI"/>
                      </a:endParaRPr>
                    </a:p>
                  </a:txBody>
                  <a:tcPr marL="0" marR="0" marB="0" marT="41275">
                    <a:lnB w="76200">
                      <a:solidFill>
                        <a:srgbClr val="FFFFFF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246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800" spc="-5" b="1">
                          <a:latin typeface="Meiryo UI"/>
                          <a:cs typeface="Meiryo UI"/>
                        </a:rPr>
                        <a:t>デジタ</a:t>
                      </a:r>
                      <a:r>
                        <a:rPr dirty="0" sz="1800" b="1">
                          <a:latin typeface="Meiryo UI"/>
                          <a:cs typeface="Meiryo UI"/>
                        </a:rPr>
                        <a:t>ル化</a:t>
                      </a:r>
                      <a:endParaRPr sz="1800">
                        <a:latin typeface="Meiryo UI"/>
                        <a:cs typeface="Meiryo UI"/>
                      </a:endParaRPr>
                    </a:p>
                  </a:txBody>
                  <a:tcPr marL="0" marR="0" marB="0" marT="19050">
                    <a:lnT w="53975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FCD5B5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1275">
                    <a:lnB w="762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2242">
                <a:tc gridSpan="3"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dirty="0" sz="1600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世界各国</a:t>
                      </a:r>
                      <a:r>
                        <a:rPr dirty="0" sz="1600" spc="5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の</a:t>
                      </a:r>
                      <a:r>
                        <a:rPr dirty="0" sz="1600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株式市場時価総額</a:t>
                      </a:r>
                      <a:r>
                        <a:rPr dirty="0" sz="1600" spc="10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ラ</a:t>
                      </a:r>
                      <a:r>
                        <a:rPr dirty="0" sz="1600" spc="-5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ン</a:t>
                      </a:r>
                      <a:r>
                        <a:rPr dirty="0" sz="1600" spc="15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キ</a:t>
                      </a:r>
                      <a:r>
                        <a:rPr dirty="0" sz="1600" spc="5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ング</a:t>
                      </a:r>
                      <a:r>
                        <a:rPr dirty="0" baseline="26455" sz="1575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*</a:t>
                      </a:r>
                      <a:endParaRPr baseline="26455" sz="1575">
                        <a:latin typeface="Meiryo UI"/>
                        <a:cs typeface="Meiryo UI"/>
                      </a:endParaRPr>
                    </a:p>
                  </a:txBody>
                  <a:tcPr marL="0" marR="0" marB="0" marT="81915"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6408">
                <a:tc gridSpan="2">
                  <a:txBody>
                    <a:bodyPr/>
                    <a:lstStyle/>
                    <a:p>
                      <a:pPr algn="r" marR="16637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100" spc="-10">
                          <a:latin typeface="Meiryo UI"/>
                          <a:cs typeface="Meiryo UI"/>
                        </a:rPr>
                        <a:t>IT</a:t>
                      </a:r>
                      <a:r>
                        <a:rPr dirty="0" sz="1100">
                          <a:latin typeface="Meiryo UI"/>
                          <a:cs typeface="Meiryo UI"/>
                        </a:rPr>
                        <a:t>系企業</a:t>
                      </a:r>
                      <a:endParaRPr sz="1100">
                        <a:latin typeface="Meiryo UI"/>
                        <a:cs typeface="Meiryo UI"/>
                      </a:endParaRPr>
                    </a:p>
                  </a:txBody>
                  <a:tcPr marL="0" marR="0" marB="0" marT="24765">
                    <a:lnR w="9525">
                      <a:solidFill>
                        <a:srgbClr val="B3B3B3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100">
                          <a:latin typeface="Meiryo UI"/>
                          <a:cs typeface="Meiryo UI"/>
                        </a:rPr>
                        <a:t>日本企業</a:t>
                      </a:r>
                      <a:endParaRPr sz="1100">
                        <a:latin typeface="Meiryo UI"/>
                        <a:cs typeface="Meiryo UI"/>
                      </a:endParaRPr>
                    </a:p>
                  </a:txBody>
                  <a:tcPr marL="0" marR="0" marB="0" marT="24765">
                    <a:lnL w="9525">
                      <a:solidFill>
                        <a:srgbClr val="B3B3B3"/>
                      </a:solidFill>
                      <a:prstDash val="solid"/>
                    </a:lnL>
                    <a:lnR w="9525">
                      <a:solidFill>
                        <a:srgbClr val="B3B3B3"/>
                      </a:solidFill>
                      <a:prstDash val="solid"/>
                    </a:lnR>
                    <a:lnT w="9525">
                      <a:solidFill>
                        <a:srgbClr val="B3B3B3"/>
                      </a:solidFill>
                      <a:prstDash val="solid"/>
                    </a:lnT>
                    <a:lnB w="9525">
                      <a:solidFill>
                        <a:srgbClr val="B3B3B3"/>
                      </a:solidFill>
                      <a:prstDash val="solid"/>
                    </a:lnB>
                    <a:solidFill>
                      <a:srgbClr val="F2DCDB"/>
                    </a:solidFill>
                  </a:tcPr>
                </a:tc>
              </a:tr>
            </a:tbl>
          </a:graphicData>
        </a:graphic>
      </p:graphicFrame>
      <p:sp>
        <p:nvSpPr>
          <p:cNvPr id="25" name="object 25"/>
          <p:cNvSpPr/>
          <p:nvPr/>
        </p:nvSpPr>
        <p:spPr>
          <a:xfrm>
            <a:off x="960119" y="6089903"/>
            <a:ext cx="1432560" cy="295910"/>
          </a:xfrm>
          <a:custGeom>
            <a:avLst/>
            <a:gdLst/>
            <a:ahLst/>
            <a:cxnLst/>
            <a:rect l="l" t="t" r="r" b="b"/>
            <a:pathLst>
              <a:path w="1432560" h="295910">
                <a:moveTo>
                  <a:pt x="716280" y="0"/>
                </a:moveTo>
                <a:lnTo>
                  <a:pt x="643044" y="763"/>
                </a:lnTo>
                <a:lnTo>
                  <a:pt x="571924" y="3003"/>
                </a:lnTo>
                <a:lnTo>
                  <a:pt x="503279" y="6645"/>
                </a:lnTo>
                <a:lnTo>
                  <a:pt x="437470" y="11616"/>
                </a:lnTo>
                <a:lnTo>
                  <a:pt x="374857" y="17841"/>
                </a:lnTo>
                <a:lnTo>
                  <a:pt x="315800" y="25245"/>
                </a:lnTo>
                <a:lnTo>
                  <a:pt x="260658" y="33755"/>
                </a:lnTo>
                <a:lnTo>
                  <a:pt x="209792" y="43295"/>
                </a:lnTo>
                <a:lnTo>
                  <a:pt x="163562" y="53793"/>
                </a:lnTo>
                <a:lnTo>
                  <a:pt x="122328" y="65173"/>
                </a:lnTo>
                <a:lnTo>
                  <a:pt x="56288" y="90284"/>
                </a:lnTo>
                <a:lnTo>
                  <a:pt x="14552" y="118034"/>
                </a:lnTo>
                <a:lnTo>
                  <a:pt x="0" y="147828"/>
                </a:lnTo>
                <a:lnTo>
                  <a:pt x="3698" y="162943"/>
                </a:lnTo>
                <a:lnTo>
                  <a:pt x="32202" y="191789"/>
                </a:lnTo>
                <a:lnTo>
                  <a:pt x="86450" y="218293"/>
                </a:lnTo>
                <a:lnTo>
                  <a:pt x="163562" y="241862"/>
                </a:lnTo>
                <a:lnTo>
                  <a:pt x="209792" y="252360"/>
                </a:lnTo>
                <a:lnTo>
                  <a:pt x="260658" y="261900"/>
                </a:lnTo>
                <a:lnTo>
                  <a:pt x="315800" y="270410"/>
                </a:lnTo>
                <a:lnTo>
                  <a:pt x="374857" y="277814"/>
                </a:lnTo>
                <a:lnTo>
                  <a:pt x="437470" y="284039"/>
                </a:lnTo>
                <a:lnTo>
                  <a:pt x="503279" y="289010"/>
                </a:lnTo>
                <a:lnTo>
                  <a:pt x="571924" y="292652"/>
                </a:lnTo>
                <a:lnTo>
                  <a:pt x="643044" y="294892"/>
                </a:lnTo>
                <a:lnTo>
                  <a:pt x="716280" y="295656"/>
                </a:lnTo>
                <a:lnTo>
                  <a:pt x="789515" y="294892"/>
                </a:lnTo>
                <a:lnTo>
                  <a:pt x="860635" y="292652"/>
                </a:lnTo>
                <a:lnTo>
                  <a:pt x="929280" y="289010"/>
                </a:lnTo>
                <a:lnTo>
                  <a:pt x="995089" y="284039"/>
                </a:lnTo>
                <a:lnTo>
                  <a:pt x="1057702" y="277814"/>
                </a:lnTo>
                <a:lnTo>
                  <a:pt x="1116759" y="270410"/>
                </a:lnTo>
                <a:lnTo>
                  <a:pt x="1171901" y="261900"/>
                </a:lnTo>
                <a:lnTo>
                  <a:pt x="1222767" y="252360"/>
                </a:lnTo>
                <a:lnTo>
                  <a:pt x="1268997" y="241862"/>
                </a:lnTo>
                <a:lnTo>
                  <a:pt x="1310231" y="230482"/>
                </a:lnTo>
                <a:lnTo>
                  <a:pt x="1376271" y="205371"/>
                </a:lnTo>
                <a:lnTo>
                  <a:pt x="1418007" y="177621"/>
                </a:lnTo>
                <a:lnTo>
                  <a:pt x="1432560" y="147828"/>
                </a:lnTo>
                <a:lnTo>
                  <a:pt x="1428861" y="132712"/>
                </a:lnTo>
                <a:lnTo>
                  <a:pt x="1400357" y="103866"/>
                </a:lnTo>
                <a:lnTo>
                  <a:pt x="1346109" y="77362"/>
                </a:lnTo>
                <a:lnTo>
                  <a:pt x="1268997" y="53793"/>
                </a:lnTo>
                <a:lnTo>
                  <a:pt x="1222767" y="43295"/>
                </a:lnTo>
                <a:lnTo>
                  <a:pt x="1171901" y="33755"/>
                </a:lnTo>
                <a:lnTo>
                  <a:pt x="1116759" y="25245"/>
                </a:lnTo>
                <a:lnTo>
                  <a:pt x="1057702" y="17841"/>
                </a:lnTo>
                <a:lnTo>
                  <a:pt x="995089" y="11616"/>
                </a:lnTo>
                <a:lnTo>
                  <a:pt x="929280" y="6645"/>
                </a:lnTo>
                <a:lnTo>
                  <a:pt x="860635" y="3003"/>
                </a:lnTo>
                <a:lnTo>
                  <a:pt x="789515" y="763"/>
                </a:lnTo>
                <a:lnTo>
                  <a:pt x="716280" y="0"/>
                </a:lnTo>
                <a:close/>
              </a:path>
            </a:pathLst>
          </a:custGeom>
          <a:solidFill>
            <a:srgbClr val="00A8C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6" name="object 26"/>
          <p:cNvGrpSpPr/>
          <p:nvPr/>
        </p:nvGrpSpPr>
        <p:grpSpPr>
          <a:xfrm>
            <a:off x="1173480" y="5884164"/>
            <a:ext cx="1007744" cy="109855"/>
            <a:chOff x="1173480" y="5884164"/>
            <a:chExt cx="1007744" cy="109855"/>
          </a:xfrm>
        </p:grpSpPr>
        <p:sp>
          <p:nvSpPr>
            <p:cNvPr id="27" name="object 27"/>
            <p:cNvSpPr/>
            <p:nvPr/>
          </p:nvSpPr>
          <p:spPr>
            <a:xfrm>
              <a:off x="1178052" y="5888736"/>
              <a:ext cx="998219" cy="100965"/>
            </a:xfrm>
            <a:custGeom>
              <a:avLst/>
              <a:gdLst/>
              <a:ahLst/>
              <a:cxnLst/>
              <a:rect l="l" t="t" r="r" b="b"/>
              <a:pathLst>
                <a:path w="998219" h="100964">
                  <a:moveTo>
                    <a:pt x="998219" y="0"/>
                  </a:moveTo>
                  <a:lnTo>
                    <a:pt x="0" y="0"/>
                  </a:lnTo>
                  <a:lnTo>
                    <a:pt x="499109" y="100584"/>
                  </a:lnTo>
                  <a:lnTo>
                    <a:pt x="998219" y="0"/>
                  </a:lnTo>
                  <a:close/>
                </a:path>
              </a:pathLst>
            </a:custGeom>
            <a:solidFill>
              <a:srgbClr val="DEDE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178052" y="5888736"/>
              <a:ext cx="998219" cy="100965"/>
            </a:xfrm>
            <a:custGeom>
              <a:avLst/>
              <a:gdLst/>
              <a:ahLst/>
              <a:cxnLst/>
              <a:rect l="l" t="t" r="r" b="b"/>
              <a:pathLst>
                <a:path w="998219" h="100964">
                  <a:moveTo>
                    <a:pt x="998219" y="0"/>
                  </a:moveTo>
                  <a:lnTo>
                    <a:pt x="499109" y="100584"/>
                  </a:lnTo>
                  <a:lnTo>
                    <a:pt x="0" y="0"/>
                  </a:lnTo>
                  <a:lnTo>
                    <a:pt x="998219" y="0"/>
                  </a:lnTo>
                  <a:close/>
                </a:path>
              </a:pathLst>
            </a:custGeom>
            <a:ln w="9144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12191" y="6027420"/>
            <a:ext cx="818515" cy="410209"/>
          </a:xfrm>
          <a:prstGeom prst="rect">
            <a:avLst/>
          </a:prstGeom>
          <a:solidFill>
            <a:srgbClr val="1F497D"/>
          </a:solidFill>
          <a:ln w="9143">
            <a:solidFill>
              <a:srgbClr val="B3B3B3"/>
            </a:solidFill>
          </a:ln>
        </p:spPr>
        <p:txBody>
          <a:bodyPr wrap="square" lIns="0" tIns="21590" rIns="0" bIns="0" rtlCol="0" vert="horz">
            <a:spAutoFit/>
          </a:bodyPr>
          <a:lstStyle/>
          <a:p>
            <a:pPr marL="142240" marR="30480" indent="-104139">
              <a:lnSpc>
                <a:spcPct val="100000"/>
              </a:lnSpc>
              <a:spcBef>
                <a:spcPts val="170"/>
              </a:spcBef>
            </a:pPr>
            <a:r>
              <a:rPr dirty="0" sz="1200" spc="-5">
                <a:solidFill>
                  <a:srgbClr val="FFFFFF"/>
                </a:solidFill>
                <a:latin typeface="Meiryo UI"/>
                <a:cs typeface="Meiryo UI"/>
              </a:rPr>
              <a:t>100</a:t>
            </a:r>
            <a:r>
              <a:rPr dirty="0" sz="1200">
                <a:solidFill>
                  <a:srgbClr val="FFFFFF"/>
                </a:solidFill>
                <a:latin typeface="Meiryo UI"/>
                <a:cs typeface="Meiryo UI"/>
              </a:rPr>
              <a:t>位以内  </a:t>
            </a:r>
            <a:r>
              <a:rPr dirty="0" sz="1200">
                <a:solidFill>
                  <a:srgbClr val="FFFFFF"/>
                </a:solidFill>
                <a:latin typeface="Meiryo UI"/>
                <a:cs typeface="Meiryo UI"/>
              </a:rPr>
              <a:t>ﾗﾝｸｲﾝ数</a:t>
            </a:r>
            <a:endParaRPr sz="1200">
              <a:latin typeface="Meiryo UI"/>
              <a:cs typeface="Meiryo U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251959" y="6089903"/>
            <a:ext cx="1432560" cy="295910"/>
          </a:xfrm>
          <a:custGeom>
            <a:avLst/>
            <a:gdLst/>
            <a:ahLst/>
            <a:cxnLst/>
            <a:rect l="l" t="t" r="r" b="b"/>
            <a:pathLst>
              <a:path w="1432560" h="295910">
                <a:moveTo>
                  <a:pt x="716280" y="0"/>
                </a:moveTo>
                <a:lnTo>
                  <a:pt x="643044" y="763"/>
                </a:lnTo>
                <a:lnTo>
                  <a:pt x="571924" y="3003"/>
                </a:lnTo>
                <a:lnTo>
                  <a:pt x="503279" y="6645"/>
                </a:lnTo>
                <a:lnTo>
                  <a:pt x="437470" y="11616"/>
                </a:lnTo>
                <a:lnTo>
                  <a:pt x="374857" y="17841"/>
                </a:lnTo>
                <a:lnTo>
                  <a:pt x="315800" y="25245"/>
                </a:lnTo>
                <a:lnTo>
                  <a:pt x="260658" y="33755"/>
                </a:lnTo>
                <a:lnTo>
                  <a:pt x="209792" y="43295"/>
                </a:lnTo>
                <a:lnTo>
                  <a:pt x="163562" y="53793"/>
                </a:lnTo>
                <a:lnTo>
                  <a:pt x="122328" y="65173"/>
                </a:lnTo>
                <a:lnTo>
                  <a:pt x="56288" y="90284"/>
                </a:lnTo>
                <a:lnTo>
                  <a:pt x="14552" y="118034"/>
                </a:lnTo>
                <a:lnTo>
                  <a:pt x="0" y="147828"/>
                </a:lnTo>
                <a:lnTo>
                  <a:pt x="3698" y="162943"/>
                </a:lnTo>
                <a:lnTo>
                  <a:pt x="32202" y="191789"/>
                </a:lnTo>
                <a:lnTo>
                  <a:pt x="86450" y="218293"/>
                </a:lnTo>
                <a:lnTo>
                  <a:pt x="163562" y="241862"/>
                </a:lnTo>
                <a:lnTo>
                  <a:pt x="209792" y="252360"/>
                </a:lnTo>
                <a:lnTo>
                  <a:pt x="260658" y="261900"/>
                </a:lnTo>
                <a:lnTo>
                  <a:pt x="315800" y="270410"/>
                </a:lnTo>
                <a:lnTo>
                  <a:pt x="374857" y="277814"/>
                </a:lnTo>
                <a:lnTo>
                  <a:pt x="437470" y="284039"/>
                </a:lnTo>
                <a:lnTo>
                  <a:pt x="503279" y="289010"/>
                </a:lnTo>
                <a:lnTo>
                  <a:pt x="571924" y="292652"/>
                </a:lnTo>
                <a:lnTo>
                  <a:pt x="643044" y="294892"/>
                </a:lnTo>
                <a:lnTo>
                  <a:pt x="716280" y="295656"/>
                </a:lnTo>
                <a:lnTo>
                  <a:pt x="789515" y="294892"/>
                </a:lnTo>
                <a:lnTo>
                  <a:pt x="860635" y="292652"/>
                </a:lnTo>
                <a:lnTo>
                  <a:pt x="929280" y="289010"/>
                </a:lnTo>
                <a:lnTo>
                  <a:pt x="995089" y="284039"/>
                </a:lnTo>
                <a:lnTo>
                  <a:pt x="1057702" y="277814"/>
                </a:lnTo>
                <a:lnTo>
                  <a:pt x="1116759" y="270410"/>
                </a:lnTo>
                <a:lnTo>
                  <a:pt x="1171901" y="261900"/>
                </a:lnTo>
                <a:lnTo>
                  <a:pt x="1222767" y="252360"/>
                </a:lnTo>
                <a:lnTo>
                  <a:pt x="1268997" y="241862"/>
                </a:lnTo>
                <a:lnTo>
                  <a:pt x="1310231" y="230482"/>
                </a:lnTo>
                <a:lnTo>
                  <a:pt x="1376271" y="205371"/>
                </a:lnTo>
                <a:lnTo>
                  <a:pt x="1418007" y="177621"/>
                </a:lnTo>
                <a:lnTo>
                  <a:pt x="1432560" y="147828"/>
                </a:lnTo>
                <a:lnTo>
                  <a:pt x="1428861" y="132712"/>
                </a:lnTo>
                <a:lnTo>
                  <a:pt x="1400357" y="103866"/>
                </a:lnTo>
                <a:lnTo>
                  <a:pt x="1346109" y="77362"/>
                </a:lnTo>
                <a:lnTo>
                  <a:pt x="1268997" y="53793"/>
                </a:lnTo>
                <a:lnTo>
                  <a:pt x="1222767" y="43295"/>
                </a:lnTo>
                <a:lnTo>
                  <a:pt x="1171901" y="33755"/>
                </a:lnTo>
                <a:lnTo>
                  <a:pt x="1116759" y="25245"/>
                </a:lnTo>
                <a:lnTo>
                  <a:pt x="1057702" y="17841"/>
                </a:lnTo>
                <a:lnTo>
                  <a:pt x="995089" y="11616"/>
                </a:lnTo>
                <a:lnTo>
                  <a:pt x="929280" y="6645"/>
                </a:lnTo>
                <a:lnTo>
                  <a:pt x="860635" y="3003"/>
                </a:lnTo>
                <a:lnTo>
                  <a:pt x="789515" y="763"/>
                </a:lnTo>
                <a:lnTo>
                  <a:pt x="716280" y="0"/>
                </a:lnTo>
                <a:close/>
              </a:path>
            </a:pathLst>
          </a:custGeom>
          <a:solidFill>
            <a:srgbClr val="00A8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1454574" y="6117931"/>
            <a:ext cx="367474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62960" algn="l"/>
              </a:tabLst>
            </a:pPr>
            <a:r>
              <a:rPr dirty="0" sz="1400" spc="-5" b="1">
                <a:solidFill>
                  <a:srgbClr val="FFFFFF"/>
                </a:solidFill>
                <a:latin typeface="Meiryo UI"/>
                <a:cs typeface="Meiryo UI"/>
              </a:rPr>
              <a:t>53</a:t>
            </a:r>
            <a:r>
              <a:rPr dirty="0" sz="1400" b="1">
                <a:solidFill>
                  <a:srgbClr val="FFFFFF"/>
                </a:solidFill>
                <a:latin typeface="Meiryo UI"/>
                <a:cs typeface="Meiryo UI"/>
              </a:rPr>
              <a:t>社</a:t>
            </a:r>
            <a:r>
              <a:rPr dirty="0" sz="1400" b="1">
                <a:solidFill>
                  <a:srgbClr val="FFFFFF"/>
                </a:solidFill>
                <a:latin typeface="Meiryo UI"/>
                <a:cs typeface="Meiryo UI"/>
              </a:rPr>
              <a:t>	</a:t>
            </a:r>
            <a:r>
              <a:rPr dirty="0" sz="1400" spc="-5" b="1">
                <a:solidFill>
                  <a:srgbClr val="FFFFFF"/>
                </a:solidFill>
                <a:latin typeface="Meiryo UI"/>
                <a:cs typeface="Meiryo UI"/>
              </a:rPr>
              <a:t>6</a:t>
            </a:r>
            <a:r>
              <a:rPr dirty="0" sz="1400" b="1">
                <a:solidFill>
                  <a:srgbClr val="FFFFFF"/>
                </a:solidFill>
                <a:latin typeface="Meiryo UI"/>
                <a:cs typeface="Meiryo UI"/>
              </a:rPr>
              <a:t>社</a:t>
            </a:r>
            <a:endParaRPr sz="1400">
              <a:latin typeface="Meiryo UI"/>
              <a:cs typeface="Meiryo U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4463796" y="5884164"/>
            <a:ext cx="1007744" cy="109855"/>
            <a:chOff x="4463796" y="5884164"/>
            <a:chExt cx="1007744" cy="109855"/>
          </a:xfrm>
        </p:grpSpPr>
        <p:sp>
          <p:nvSpPr>
            <p:cNvPr id="33" name="object 33"/>
            <p:cNvSpPr/>
            <p:nvPr/>
          </p:nvSpPr>
          <p:spPr>
            <a:xfrm>
              <a:off x="4468368" y="5888736"/>
              <a:ext cx="998219" cy="100965"/>
            </a:xfrm>
            <a:custGeom>
              <a:avLst/>
              <a:gdLst/>
              <a:ahLst/>
              <a:cxnLst/>
              <a:rect l="l" t="t" r="r" b="b"/>
              <a:pathLst>
                <a:path w="998220" h="100964">
                  <a:moveTo>
                    <a:pt x="998219" y="0"/>
                  </a:moveTo>
                  <a:lnTo>
                    <a:pt x="0" y="0"/>
                  </a:lnTo>
                  <a:lnTo>
                    <a:pt x="499109" y="100584"/>
                  </a:lnTo>
                  <a:lnTo>
                    <a:pt x="998219" y="0"/>
                  </a:lnTo>
                  <a:close/>
                </a:path>
              </a:pathLst>
            </a:custGeom>
            <a:solidFill>
              <a:srgbClr val="DEDE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4468368" y="5888736"/>
              <a:ext cx="998219" cy="100965"/>
            </a:xfrm>
            <a:custGeom>
              <a:avLst/>
              <a:gdLst/>
              <a:ahLst/>
              <a:cxnLst/>
              <a:rect l="l" t="t" r="r" b="b"/>
              <a:pathLst>
                <a:path w="998220" h="100964">
                  <a:moveTo>
                    <a:pt x="998219" y="0"/>
                  </a:moveTo>
                  <a:lnTo>
                    <a:pt x="499109" y="100584"/>
                  </a:lnTo>
                  <a:lnTo>
                    <a:pt x="0" y="0"/>
                  </a:lnTo>
                  <a:lnTo>
                    <a:pt x="998219" y="0"/>
                  </a:lnTo>
                  <a:close/>
                </a:path>
              </a:pathLst>
            </a:custGeom>
            <a:ln w="9144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/>
          <p:nvPr/>
        </p:nvSpPr>
        <p:spPr>
          <a:xfrm>
            <a:off x="7647431" y="6089903"/>
            <a:ext cx="1434465" cy="295910"/>
          </a:xfrm>
          <a:custGeom>
            <a:avLst/>
            <a:gdLst/>
            <a:ahLst/>
            <a:cxnLst/>
            <a:rect l="l" t="t" r="r" b="b"/>
            <a:pathLst>
              <a:path w="1434465" h="295910">
                <a:moveTo>
                  <a:pt x="717042" y="0"/>
                </a:moveTo>
                <a:lnTo>
                  <a:pt x="643728" y="763"/>
                </a:lnTo>
                <a:lnTo>
                  <a:pt x="572533" y="3003"/>
                </a:lnTo>
                <a:lnTo>
                  <a:pt x="503815" y="6645"/>
                </a:lnTo>
                <a:lnTo>
                  <a:pt x="437936" y="11616"/>
                </a:lnTo>
                <a:lnTo>
                  <a:pt x="375257" y="17841"/>
                </a:lnTo>
                <a:lnTo>
                  <a:pt x="316136" y="25245"/>
                </a:lnTo>
                <a:lnTo>
                  <a:pt x="260936" y="33755"/>
                </a:lnTo>
                <a:lnTo>
                  <a:pt x="210016" y="43295"/>
                </a:lnTo>
                <a:lnTo>
                  <a:pt x="163737" y="53793"/>
                </a:lnTo>
                <a:lnTo>
                  <a:pt x="122459" y="65173"/>
                </a:lnTo>
                <a:lnTo>
                  <a:pt x="56348" y="90284"/>
                </a:lnTo>
                <a:lnTo>
                  <a:pt x="14567" y="118034"/>
                </a:lnTo>
                <a:lnTo>
                  <a:pt x="0" y="147828"/>
                </a:lnTo>
                <a:lnTo>
                  <a:pt x="3702" y="162943"/>
                </a:lnTo>
                <a:lnTo>
                  <a:pt x="32236" y="191789"/>
                </a:lnTo>
                <a:lnTo>
                  <a:pt x="86543" y="218293"/>
                </a:lnTo>
                <a:lnTo>
                  <a:pt x="163737" y="241862"/>
                </a:lnTo>
                <a:lnTo>
                  <a:pt x="210016" y="252360"/>
                </a:lnTo>
                <a:lnTo>
                  <a:pt x="260936" y="261900"/>
                </a:lnTo>
                <a:lnTo>
                  <a:pt x="316136" y="270410"/>
                </a:lnTo>
                <a:lnTo>
                  <a:pt x="375257" y="277814"/>
                </a:lnTo>
                <a:lnTo>
                  <a:pt x="437936" y="284039"/>
                </a:lnTo>
                <a:lnTo>
                  <a:pt x="503815" y="289010"/>
                </a:lnTo>
                <a:lnTo>
                  <a:pt x="572533" y="292652"/>
                </a:lnTo>
                <a:lnTo>
                  <a:pt x="643728" y="294892"/>
                </a:lnTo>
                <a:lnTo>
                  <a:pt x="717042" y="295656"/>
                </a:lnTo>
                <a:lnTo>
                  <a:pt x="790355" y="294892"/>
                </a:lnTo>
                <a:lnTo>
                  <a:pt x="861550" y="292652"/>
                </a:lnTo>
                <a:lnTo>
                  <a:pt x="930268" y="289010"/>
                </a:lnTo>
                <a:lnTo>
                  <a:pt x="996147" y="284039"/>
                </a:lnTo>
                <a:lnTo>
                  <a:pt x="1058826" y="277814"/>
                </a:lnTo>
                <a:lnTo>
                  <a:pt x="1117947" y="270410"/>
                </a:lnTo>
                <a:lnTo>
                  <a:pt x="1173147" y="261900"/>
                </a:lnTo>
                <a:lnTo>
                  <a:pt x="1224067" y="252360"/>
                </a:lnTo>
                <a:lnTo>
                  <a:pt x="1270346" y="241862"/>
                </a:lnTo>
                <a:lnTo>
                  <a:pt x="1311624" y="230482"/>
                </a:lnTo>
                <a:lnTo>
                  <a:pt x="1377735" y="205371"/>
                </a:lnTo>
                <a:lnTo>
                  <a:pt x="1419516" y="177621"/>
                </a:lnTo>
                <a:lnTo>
                  <a:pt x="1434084" y="147828"/>
                </a:lnTo>
                <a:lnTo>
                  <a:pt x="1430381" y="132712"/>
                </a:lnTo>
                <a:lnTo>
                  <a:pt x="1401847" y="103866"/>
                </a:lnTo>
                <a:lnTo>
                  <a:pt x="1347540" y="77362"/>
                </a:lnTo>
                <a:lnTo>
                  <a:pt x="1270346" y="53793"/>
                </a:lnTo>
                <a:lnTo>
                  <a:pt x="1224067" y="43295"/>
                </a:lnTo>
                <a:lnTo>
                  <a:pt x="1173147" y="33755"/>
                </a:lnTo>
                <a:lnTo>
                  <a:pt x="1117947" y="25245"/>
                </a:lnTo>
                <a:lnTo>
                  <a:pt x="1058826" y="17841"/>
                </a:lnTo>
                <a:lnTo>
                  <a:pt x="996147" y="11616"/>
                </a:lnTo>
                <a:lnTo>
                  <a:pt x="930268" y="6645"/>
                </a:lnTo>
                <a:lnTo>
                  <a:pt x="861550" y="3003"/>
                </a:lnTo>
                <a:lnTo>
                  <a:pt x="790355" y="763"/>
                </a:lnTo>
                <a:lnTo>
                  <a:pt x="717042" y="0"/>
                </a:lnTo>
                <a:close/>
              </a:path>
            </a:pathLst>
          </a:custGeom>
          <a:solidFill>
            <a:srgbClr val="00A8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8201659" y="6117931"/>
            <a:ext cx="32448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FFFFFF"/>
                </a:solidFill>
                <a:latin typeface="Meiryo UI"/>
                <a:cs typeface="Meiryo UI"/>
              </a:rPr>
              <a:t>1</a:t>
            </a:r>
            <a:r>
              <a:rPr dirty="0" sz="1400" b="1">
                <a:solidFill>
                  <a:srgbClr val="FFFFFF"/>
                </a:solidFill>
                <a:latin typeface="Meiryo UI"/>
                <a:cs typeface="Meiryo UI"/>
              </a:rPr>
              <a:t>社</a:t>
            </a:r>
            <a:endParaRPr sz="1400">
              <a:latin typeface="Meiryo UI"/>
              <a:cs typeface="Meiryo UI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7860792" y="5884164"/>
            <a:ext cx="1007744" cy="109855"/>
            <a:chOff x="7860792" y="5884164"/>
            <a:chExt cx="1007744" cy="109855"/>
          </a:xfrm>
        </p:grpSpPr>
        <p:sp>
          <p:nvSpPr>
            <p:cNvPr id="38" name="object 38"/>
            <p:cNvSpPr/>
            <p:nvPr/>
          </p:nvSpPr>
          <p:spPr>
            <a:xfrm>
              <a:off x="7865364" y="5888736"/>
              <a:ext cx="998219" cy="100965"/>
            </a:xfrm>
            <a:custGeom>
              <a:avLst/>
              <a:gdLst/>
              <a:ahLst/>
              <a:cxnLst/>
              <a:rect l="l" t="t" r="r" b="b"/>
              <a:pathLst>
                <a:path w="998220" h="100964">
                  <a:moveTo>
                    <a:pt x="998220" y="0"/>
                  </a:moveTo>
                  <a:lnTo>
                    <a:pt x="0" y="0"/>
                  </a:lnTo>
                  <a:lnTo>
                    <a:pt x="499110" y="100584"/>
                  </a:lnTo>
                  <a:lnTo>
                    <a:pt x="998220" y="0"/>
                  </a:lnTo>
                  <a:close/>
                </a:path>
              </a:pathLst>
            </a:custGeom>
            <a:solidFill>
              <a:srgbClr val="DEDE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7865364" y="5888736"/>
              <a:ext cx="998219" cy="100965"/>
            </a:xfrm>
            <a:custGeom>
              <a:avLst/>
              <a:gdLst/>
              <a:ahLst/>
              <a:cxnLst/>
              <a:rect l="l" t="t" r="r" b="b"/>
              <a:pathLst>
                <a:path w="998220" h="100964">
                  <a:moveTo>
                    <a:pt x="998220" y="0"/>
                  </a:moveTo>
                  <a:lnTo>
                    <a:pt x="499110" y="100584"/>
                  </a:lnTo>
                  <a:lnTo>
                    <a:pt x="0" y="0"/>
                  </a:lnTo>
                  <a:lnTo>
                    <a:pt x="998220" y="0"/>
                  </a:lnTo>
                  <a:close/>
                </a:path>
              </a:pathLst>
            </a:custGeom>
            <a:ln w="9144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00286" y="6588569"/>
            <a:ext cx="13652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050505"/>
                </a:solidFill>
                <a:latin typeface="Meiryo UI"/>
                <a:cs typeface="Meiryo UI"/>
              </a:rPr>
              <a:t>6</a:t>
            </a:r>
            <a:endParaRPr sz="1400">
              <a:latin typeface="Meiryo UI"/>
              <a:cs typeface="Meiryo U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18429" y="155981"/>
            <a:ext cx="694563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第四次産業革命に</a:t>
            </a:r>
            <a:r>
              <a:rPr dirty="0" sz="2400" spc="-5"/>
              <a:t>よ</a:t>
            </a:r>
            <a:r>
              <a:rPr dirty="0" sz="2400" spc="5"/>
              <a:t>り</a:t>
            </a:r>
            <a:r>
              <a:rPr dirty="0" sz="2400"/>
              <a:t>就業構造</a:t>
            </a:r>
            <a:r>
              <a:rPr dirty="0" sz="2400" spc="-5"/>
              <a:t>が</a:t>
            </a:r>
            <a:r>
              <a:rPr dirty="0" sz="2400"/>
              <a:t>大き</a:t>
            </a:r>
            <a:r>
              <a:rPr dirty="0" sz="2400" spc="-5"/>
              <a:t>く</a:t>
            </a:r>
            <a:r>
              <a:rPr dirty="0" sz="2400"/>
              <a:t>変化しつつある</a:t>
            </a:r>
            <a:endParaRPr sz="24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05940" y="1843201"/>
          <a:ext cx="4651375" cy="38817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625"/>
                <a:gridCol w="1800225"/>
                <a:gridCol w="1800225"/>
              </a:tblGrid>
              <a:tr h="5408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762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497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減少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す</a:t>
                      </a:r>
                      <a:r>
                        <a:rPr dirty="0" sz="1400" spc="-5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る仕事</a:t>
                      </a:r>
                      <a:endParaRPr sz="1400">
                        <a:latin typeface="Meiryo UI"/>
                        <a:cs typeface="Meiryo UI"/>
                      </a:endParaRPr>
                    </a:p>
                    <a:p>
                      <a:pPr marL="452755">
                        <a:lnSpc>
                          <a:spcPct val="100000"/>
                        </a:lnSpc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（職業例）</a:t>
                      </a:r>
                      <a:endParaRPr sz="1400">
                        <a:latin typeface="Meiryo UI"/>
                        <a:cs typeface="Meiryo UI"/>
                      </a:endParaRPr>
                    </a:p>
                  </a:txBody>
                  <a:tcPr marL="0" marR="0" marB="0" marT="57150">
                    <a:lnL w="762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marL="39497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増加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す</a:t>
                      </a:r>
                      <a:r>
                        <a:rPr dirty="0" sz="1400" spc="-5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る仕事</a:t>
                      </a:r>
                      <a:endParaRPr sz="1400">
                        <a:latin typeface="Meiryo UI"/>
                        <a:cs typeface="Meiryo UI"/>
                      </a:endParaRPr>
                    </a:p>
                    <a:p>
                      <a:pPr marL="452755">
                        <a:lnSpc>
                          <a:spcPct val="100000"/>
                        </a:lnSpc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（職業例）</a:t>
                      </a:r>
                      <a:endParaRPr sz="1400">
                        <a:latin typeface="Meiryo UI"/>
                        <a:cs typeface="Meiryo UI"/>
                      </a:endParaRPr>
                    </a:p>
                  </a:txBody>
                  <a:tcPr marL="0" marR="0" marB="0" marT="57150">
                    <a:lnL w="762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F79646"/>
                    </a:solidFill>
                  </a:tcPr>
                </a:tc>
              </a:tr>
              <a:tr h="11976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上流工程</a:t>
                      </a:r>
                      <a:endParaRPr sz="1400">
                        <a:latin typeface="Meiryo UI"/>
                        <a:cs typeface="Meiryo UI"/>
                      </a:endParaRPr>
                    </a:p>
                  </a:txBody>
                  <a:tcPr marL="0" marR="0" marB="0" marT="0">
                    <a:lnL w="762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762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172720" marR="164465" indent="191770">
                        <a:lnSpc>
                          <a:spcPct val="100000"/>
                        </a:lnSpc>
                        <a:spcBef>
                          <a:spcPts val="1360"/>
                        </a:spcBef>
                      </a:pPr>
                      <a:r>
                        <a:rPr dirty="0" sz="1400">
                          <a:latin typeface="Meiryo UI"/>
                          <a:cs typeface="Meiryo UI"/>
                        </a:rPr>
                        <a:t>経営戦略担当 </a:t>
                      </a:r>
                      <a:r>
                        <a:rPr dirty="0" sz="1400" spc="5">
                          <a:latin typeface="Meiryo UI"/>
                          <a:cs typeface="Meiryo UI"/>
                        </a:rPr>
                        <a:t> </a:t>
                      </a:r>
                      <a:r>
                        <a:rPr dirty="0" sz="1400" spc="5">
                          <a:latin typeface="Meiryo UI"/>
                          <a:cs typeface="Meiryo UI"/>
                        </a:rPr>
                        <a:t>デー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タ</a:t>
                      </a:r>
                      <a:r>
                        <a:rPr dirty="0" sz="1400" spc="-10">
                          <a:latin typeface="Meiryo UI"/>
                          <a:cs typeface="Meiryo UI"/>
                        </a:rPr>
                        <a:t>サイ</a:t>
                      </a:r>
                      <a:r>
                        <a:rPr dirty="0" sz="1400" spc="-15">
                          <a:latin typeface="Meiryo UI"/>
                          <a:cs typeface="Meiryo UI"/>
                        </a:rPr>
                        <a:t>エ</a:t>
                      </a:r>
                      <a:r>
                        <a:rPr dirty="0" sz="1400" spc="-5">
                          <a:latin typeface="Meiryo UI"/>
                          <a:cs typeface="Meiryo UI"/>
                        </a:rPr>
                        <a:t>ン</a:t>
                      </a:r>
                      <a:r>
                        <a:rPr dirty="0" sz="1400" spc="5">
                          <a:latin typeface="Meiryo UI"/>
                          <a:cs typeface="Meiryo UI"/>
                        </a:rPr>
                        <a:t>テ</a:t>
                      </a:r>
                      <a:r>
                        <a:rPr dirty="0" sz="1400" spc="-5">
                          <a:latin typeface="Meiryo UI"/>
                          <a:cs typeface="Meiryo UI"/>
                        </a:rPr>
                        <a:t>ィ</a:t>
                      </a:r>
                      <a:r>
                        <a:rPr dirty="0" sz="1400" spc="5">
                          <a:latin typeface="Meiryo UI"/>
                          <a:cs typeface="Meiryo UI"/>
                        </a:rPr>
                        <a:t>ス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ト</a:t>
                      </a:r>
                      <a:endParaRPr sz="1400">
                        <a:latin typeface="Meiryo UI"/>
                        <a:cs typeface="Meiryo UI"/>
                      </a:endParaRPr>
                    </a:p>
                    <a:p>
                      <a:pPr marL="650875" marR="95250" indent="-550545">
                        <a:lnSpc>
                          <a:spcPct val="100000"/>
                        </a:lnSpc>
                      </a:pPr>
                      <a:r>
                        <a:rPr dirty="0" sz="1400">
                          <a:latin typeface="Meiryo UI"/>
                          <a:cs typeface="Meiryo UI"/>
                        </a:rPr>
                        <a:t>新た</a:t>
                      </a:r>
                      <a:r>
                        <a:rPr dirty="0" sz="1400" spc="-5">
                          <a:latin typeface="Meiryo UI"/>
                          <a:cs typeface="Meiryo UI"/>
                        </a:rPr>
                        <a:t>な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ビ</a:t>
                      </a:r>
                      <a:r>
                        <a:rPr dirty="0" sz="1400" spc="-5">
                          <a:latin typeface="Meiryo UI"/>
                          <a:cs typeface="Meiryo UI"/>
                        </a:rPr>
                        <a:t>ジ</a:t>
                      </a:r>
                      <a:r>
                        <a:rPr dirty="0" sz="1400" spc="5">
                          <a:latin typeface="Meiryo UI"/>
                          <a:cs typeface="Meiryo UI"/>
                        </a:rPr>
                        <a:t>ネス</a:t>
                      </a:r>
                      <a:r>
                        <a:rPr dirty="0" sz="1400" spc="-15">
                          <a:latin typeface="Meiryo UI"/>
                          <a:cs typeface="Meiryo UI"/>
                        </a:rPr>
                        <a:t>モ</a:t>
                      </a:r>
                      <a:r>
                        <a:rPr dirty="0" sz="1400" spc="-10">
                          <a:latin typeface="Meiryo UI"/>
                          <a:cs typeface="Meiryo UI"/>
                        </a:rPr>
                        <a:t>デルの 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支え手</a:t>
                      </a:r>
                      <a:endParaRPr sz="1400">
                        <a:latin typeface="Meiryo UI"/>
                        <a:cs typeface="Meiryo UI"/>
                      </a:endParaRPr>
                    </a:p>
                  </a:txBody>
                  <a:tcPr marL="0" marR="0" marB="0" marT="172720">
                    <a:lnL w="762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FDEADA"/>
                    </a:solidFill>
                  </a:tcPr>
                </a:tc>
              </a:tr>
              <a:tr h="9088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中流工程</a:t>
                      </a:r>
                      <a:endParaRPr sz="1400">
                        <a:latin typeface="Meiryo UI"/>
                        <a:cs typeface="Meiryo UI"/>
                      </a:endParaRPr>
                    </a:p>
                  </a:txBody>
                  <a:tcPr marL="0" marR="0" marB="0" marT="635">
                    <a:lnL w="762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113030" marR="107950" indent="162560">
                        <a:lnSpc>
                          <a:spcPct val="100000"/>
                        </a:lnSpc>
                      </a:pPr>
                      <a:r>
                        <a:rPr dirty="0" sz="1400">
                          <a:latin typeface="Meiryo UI"/>
                          <a:cs typeface="Meiryo UI"/>
                        </a:rPr>
                        <a:t>製造ラ</a:t>
                      </a:r>
                      <a:r>
                        <a:rPr dirty="0" sz="1400" spc="5">
                          <a:latin typeface="Meiryo UI"/>
                          <a:cs typeface="Meiryo UI"/>
                        </a:rPr>
                        <a:t>イ</a:t>
                      </a:r>
                      <a:r>
                        <a:rPr dirty="0" sz="1400" spc="-5">
                          <a:latin typeface="Meiryo UI"/>
                          <a:cs typeface="Meiryo UI"/>
                        </a:rPr>
                        <a:t>ン</a:t>
                      </a:r>
                      <a:r>
                        <a:rPr dirty="0" sz="1400" spc="5">
                          <a:latin typeface="Meiryo UI"/>
                          <a:cs typeface="Meiryo UI"/>
                        </a:rPr>
                        <a:t>の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工員 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企業</a:t>
                      </a:r>
                      <a:r>
                        <a:rPr dirty="0" sz="1400" spc="5">
                          <a:latin typeface="Meiryo UI"/>
                          <a:cs typeface="Meiryo UI"/>
                        </a:rPr>
                        <a:t>の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調達管理</a:t>
                      </a:r>
                      <a:r>
                        <a:rPr dirty="0" sz="1400" spc="-15">
                          <a:latin typeface="Meiryo UI"/>
                          <a:cs typeface="Meiryo UI"/>
                        </a:rPr>
                        <a:t>部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門</a:t>
                      </a:r>
                      <a:endParaRPr sz="1400">
                        <a:latin typeface="Meiryo UI"/>
                        <a:cs typeface="Meiryo UI"/>
                      </a:endParaRPr>
                    </a:p>
                  </a:txBody>
                  <a:tcPr marL="0" marR="0" marB="0" marT="635">
                    <a:lnL w="762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762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FDEADA"/>
                    </a:solidFill>
                  </a:tcPr>
                </a:tc>
              </a:tr>
              <a:tr h="11582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下流工程</a:t>
                      </a:r>
                      <a:endParaRPr sz="1400">
                        <a:latin typeface="Meiryo UI"/>
                        <a:cs typeface="Meiryo UI"/>
                      </a:endParaRPr>
                    </a:p>
                  </a:txBody>
                  <a:tcPr marL="0" marR="0" marB="0" marT="0">
                    <a:lnL w="762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57480" marR="15176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400">
                          <a:latin typeface="Meiryo UI"/>
                          <a:cs typeface="Meiryo UI"/>
                        </a:rPr>
                        <a:t>低額</a:t>
                      </a:r>
                      <a:r>
                        <a:rPr dirty="0" sz="1400" spc="5">
                          <a:latin typeface="Meiryo UI"/>
                          <a:cs typeface="Meiryo UI"/>
                        </a:rPr>
                        <a:t>・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定型</a:t>
                      </a:r>
                      <a:r>
                        <a:rPr dirty="0" sz="1400" spc="5">
                          <a:latin typeface="Meiryo UI"/>
                          <a:cs typeface="Meiryo UI"/>
                        </a:rPr>
                        <a:t>の</a:t>
                      </a:r>
                      <a:r>
                        <a:rPr dirty="0" sz="1400" spc="-15">
                          <a:latin typeface="Meiryo UI"/>
                          <a:cs typeface="Meiryo UI"/>
                        </a:rPr>
                        <a:t>保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険商 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品</a:t>
                      </a:r>
                      <a:r>
                        <a:rPr dirty="0" sz="1400" spc="5">
                          <a:latin typeface="Meiryo UI"/>
                          <a:cs typeface="Meiryo UI"/>
                        </a:rPr>
                        <a:t>の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営業</a:t>
                      </a:r>
                      <a:endParaRPr sz="1400">
                        <a:latin typeface="Meiryo UI"/>
                        <a:cs typeface="Meiryo UI"/>
                      </a:endParaRPr>
                    </a:p>
                    <a:p>
                      <a:pPr algn="ctr" marL="306705" marR="3016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00" spc="5">
                          <a:latin typeface="Meiryo UI"/>
                          <a:cs typeface="Meiryo UI"/>
                        </a:rPr>
                        <a:t>スー</a:t>
                      </a:r>
                      <a:r>
                        <a:rPr dirty="0" sz="1400" spc="-5">
                          <a:latin typeface="Meiryo UI"/>
                          <a:cs typeface="Meiryo UI"/>
                        </a:rPr>
                        <a:t>パ</a:t>
                      </a:r>
                      <a:r>
                        <a:rPr dirty="0" sz="1400" spc="5">
                          <a:latin typeface="Meiryo UI"/>
                          <a:cs typeface="Meiryo UI"/>
                        </a:rPr>
                        <a:t>ー</a:t>
                      </a:r>
                      <a:r>
                        <a:rPr dirty="0" sz="1400" spc="-10">
                          <a:latin typeface="Meiryo UI"/>
                          <a:cs typeface="Meiryo UI"/>
                        </a:rPr>
                        <a:t>の</a:t>
                      </a:r>
                      <a:r>
                        <a:rPr dirty="0" sz="1400" spc="-15">
                          <a:latin typeface="Meiryo UI"/>
                          <a:cs typeface="Meiryo UI"/>
                        </a:rPr>
                        <a:t>レ</a:t>
                      </a:r>
                      <a:r>
                        <a:rPr dirty="0" sz="1400" spc="-5">
                          <a:latin typeface="Meiryo UI"/>
                          <a:cs typeface="Meiryo UI"/>
                        </a:rPr>
                        <a:t>ジ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係 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コ</a:t>
                      </a:r>
                      <a:r>
                        <a:rPr dirty="0" sz="1400" spc="5">
                          <a:latin typeface="Meiryo UI"/>
                          <a:cs typeface="Meiryo UI"/>
                        </a:rPr>
                        <a:t>ール</a:t>
                      </a:r>
                      <a:r>
                        <a:rPr dirty="0" sz="1400" spc="-10">
                          <a:latin typeface="Meiryo UI"/>
                          <a:cs typeface="Meiryo UI"/>
                        </a:rPr>
                        <a:t>セ</a:t>
                      </a:r>
                      <a:r>
                        <a:rPr dirty="0" sz="1400" spc="-5">
                          <a:latin typeface="Meiryo UI"/>
                          <a:cs typeface="Meiryo UI"/>
                        </a:rPr>
                        <a:t>ン</a:t>
                      </a:r>
                      <a:r>
                        <a:rPr dirty="0" sz="1400" spc="-15">
                          <a:latin typeface="Meiryo UI"/>
                          <a:cs typeface="Meiryo UI"/>
                        </a:rPr>
                        <a:t>タ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ー </a:t>
                      </a:r>
                      <a:r>
                        <a:rPr dirty="0" sz="1400" spc="5">
                          <a:latin typeface="Meiryo UI"/>
                          <a:cs typeface="Meiryo UI"/>
                        </a:rPr>
                        <a:t> 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経理</a:t>
                      </a:r>
                      <a:endParaRPr sz="1400">
                        <a:latin typeface="Meiryo UI"/>
                        <a:cs typeface="Meiryo UI"/>
                      </a:endParaRPr>
                    </a:p>
                  </a:txBody>
                  <a:tcPr marL="0" marR="0" marB="0" marT="46355">
                    <a:lnL w="762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3030" marR="107950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dirty="0" sz="1400">
                          <a:latin typeface="Meiryo UI"/>
                          <a:cs typeface="Meiryo UI"/>
                        </a:rPr>
                        <a:t>カ</a:t>
                      </a:r>
                      <a:r>
                        <a:rPr dirty="0" sz="1400" spc="5">
                          <a:latin typeface="Meiryo UI"/>
                          <a:cs typeface="Meiryo UI"/>
                        </a:rPr>
                        <a:t>ス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タ</a:t>
                      </a:r>
                      <a:r>
                        <a:rPr dirty="0" sz="1400" spc="-5">
                          <a:latin typeface="Meiryo UI"/>
                          <a:cs typeface="Meiryo UI"/>
                        </a:rPr>
                        <a:t>マ</a:t>
                      </a:r>
                      <a:r>
                        <a:rPr dirty="0" sz="1400" spc="5">
                          <a:latin typeface="Meiryo UI"/>
                          <a:cs typeface="Meiryo UI"/>
                        </a:rPr>
                        <a:t>イ</a:t>
                      </a:r>
                      <a:r>
                        <a:rPr dirty="0" sz="1400" spc="-10">
                          <a:latin typeface="Meiryo UI"/>
                          <a:cs typeface="Meiryo UI"/>
                        </a:rPr>
                        <a:t>ズ</a:t>
                      </a:r>
                      <a:r>
                        <a:rPr dirty="0" sz="1400" spc="-15">
                          <a:latin typeface="Meiryo UI"/>
                          <a:cs typeface="Meiryo UI"/>
                        </a:rPr>
                        <a:t>さ</a:t>
                      </a:r>
                      <a:r>
                        <a:rPr dirty="0" sz="1400" spc="-10">
                          <a:latin typeface="Meiryo UI"/>
                          <a:cs typeface="Meiryo UI"/>
                        </a:rPr>
                        <a:t>れ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た</a:t>
                      </a:r>
                      <a:r>
                        <a:rPr dirty="0" sz="1400" spc="-15">
                          <a:latin typeface="Meiryo UI"/>
                          <a:cs typeface="Meiryo UI"/>
                        </a:rPr>
                        <a:t>高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額 </a:t>
                      </a:r>
                      <a:r>
                        <a:rPr dirty="0" sz="1400" spc="-5">
                          <a:latin typeface="Meiryo UI"/>
                          <a:cs typeface="Meiryo UI"/>
                        </a:rPr>
                        <a:t>な保険商品</a:t>
                      </a:r>
                      <a:r>
                        <a:rPr dirty="0" sz="1400" spc="5">
                          <a:latin typeface="Meiryo UI"/>
                          <a:cs typeface="Meiryo UI"/>
                        </a:rPr>
                        <a:t>の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営業 </a:t>
                      </a:r>
                      <a:r>
                        <a:rPr dirty="0" sz="1400" spc="5">
                          <a:latin typeface="Meiryo UI"/>
                          <a:cs typeface="Meiryo UI"/>
                        </a:rPr>
                        <a:t> 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高級</a:t>
                      </a:r>
                      <a:r>
                        <a:rPr dirty="0" sz="1400" spc="-5">
                          <a:latin typeface="Meiryo UI"/>
                          <a:cs typeface="Meiryo UI"/>
                        </a:rPr>
                        <a:t>レ</a:t>
                      </a:r>
                      <a:r>
                        <a:rPr dirty="0" sz="1400" spc="5">
                          <a:latin typeface="Meiryo UI"/>
                          <a:cs typeface="Meiryo UI"/>
                        </a:rPr>
                        <a:t>ス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トラ</a:t>
                      </a:r>
                      <a:r>
                        <a:rPr dirty="0" sz="1400" spc="-5">
                          <a:latin typeface="Meiryo UI"/>
                          <a:cs typeface="Meiryo UI"/>
                        </a:rPr>
                        <a:t>ン</a:t>
                      </a:r>
                      <a:r>
                        <a:rPr dirty="0" sz="1400" spc="-10">
                          <a:latin typeface="Meiryo UI"/>
                          <a:cs typeface="Meiryo UI"/>
                        </a:rPr>
                        <a:t>の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接客 </a:t>
                      </a:r>
                      <a:r>
                        <a:rPr dirty="0" sz="1400" spc="-5">
                          <a:latin typeface="Meiryo UI"/>
                          <a:cs typeface="Meiryo UI"/>
                        </a:rPr>
                        <a:t>き</a:t>
                      </a:r>
                      <a:r>
                        <a:rPr dirty="0" sz="1400" spc="5">
                          <a:latin typeface="Meiryo UI"/>
                          <a:cs typeface="Meiryo UI"/>
                        </a:rPr>
                        <a:t>め</a:t>
                      </a:r>
                      <a:r>
                        <a:rPr dirty="0" sz="1400" spc="-5">
                          <a:latin typeface="Meiryo UI"/>
                          <a:cs typeface="Meiryo UI"/>
                        </a:rPr>
                        <a:t>細</a:t>
                      </a:r>
                      <a:r>
                        <a:rPr dirty="0" sz="1400" spc="5">
                          <a:latin typeface="Meiryo UI"/>
                          <a:cs typeface="Meiryo UI"/>
                        </a:rPr>
                        <a:t>か</a:t>
                      </a:r>
                      <a:r>
                        <a:rPr dirty="0" sz="1400" spc="-5">
                          <a:latin typeface="Meiryo UI"/>
                          <a:cs typeface="Meiryo UI"/>
                        </a:rPr>
                        <a:t>な</a:t>
                      </a:r>
                      <a:r>
                        <a:rPr dirty="0" sz="1400" spc="-15">
                          <a:latin typeface="Meiryo UI"/>
                          <a:cs typeface="Meiryo UI"/>
                        </a:rPr>
                        <a:t>介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護</a:t>
                      </a:r>
                      <a:endParaRPr sz="1400">
                        <a:latin typeface="Meiryo UI"/>
                        <a:cs typeface="Meiryo UI"/>
                      </a:endParaRPr>
                    </a:p>
                  </a:txBody>
                  <a:tcPr marL="0" marR="0" marB="0" marT="153670">
                    <a:lnL w="762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FDEADA"/>
                    </a:solidFill>
                  </a:tcPr>
                </a:tc>
              </a:tr>
            </a:tbl>
          </a:graphicData>
        </a:graphic>
      </p:graphicFrame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0" y="1699229"/>
            <a:ext cx="4309871" cy="173590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717529" y="3428253"/>
            <a:ext cx="304800" cy="531495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12700">
              <a:lnSpc>
                <a:spcPct val="65000"/>
              </a:lnSpc>
            </a:pPr>
            <a:r>
              <a:rPr dirty="0" sz="1000">
                <a:latin typeface="Meiryo UI"/>
                <a:cs typeface="Meiryo UI"/>
              </a:rPr>
              <a:t>医療／</a:t>
            </a:r>
            <a:endParaRPr sz="1000">
              <a:latin typeface="Meiryo UI"/>
              <a:cs typeface="Meiryo UI"/>
            </a:endParaRPr>
          </a:p>
          <a:p>
            <a:pPr marL="12700">
              <a:lnSpc>
                <a:spcPct val="100000"/>
              </a:lnSpc>
            </a:pPr>
            <a:r>
              <a:rPr dirty="0" sz="1000">
                <a:latin typeface="Meiryo UI"/>
                <a:cs typeface="Meiryo UI"/>
              </a:rPr>
              <a:t>サービス</a:t>
            </a:r>
            <a:endParaRPr sz="1000">
              <a:latin typeface="Meiryo UI"/>
              <a:cs typeface="Meiryo U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0623" y="899160"/>
            <a:ext cx="4434840" cy="335280"/>
          </a:xfrm>
          <a:prstGeom prst="rect">
            <a:avLst/>
          </a:prstGeom>
          <a:solidFill>
            <a:srgbClr val="4F81BD"/>
          </a:solidFill>
          <a:ln w="12192">
            <a:solidFill>
              <a:srgbClr val="EEECE1"/>
            </a:solidFill>
          </a:ln>
        </p:spPr>
        <p:txBody>
          <a:bodyPr wrap="square" lIns="0" tIns="46990" rIns="0" bIns="0" rtlCol="0" vert="horz">
            <a:spAutoFit/>
          </a:bodyPr>
          <a:lstStyle/>
          <a:p>
            <a:pPr marL="396875">
              <a:lnSpc>
                <a:spcPct val="100000"/>
              </a:lnSpc>
              <a:spcBef>
                <a:spcPts val="370"/>
              </a:spcBef>
            </a:pPr>
            <a:r>
              <a:rPr dirty="0" sz="1600" spc="-5">
                <a:solidFill>
                  <a:srgbClr val="FFFFFF"/>
                </a:solidFill>
                <a:latin typeface="Meiryo UI"/>
                <a:cs typeface="Meiryo UI"/>
              </a:rPr>
              <a:t>第四次産業革命</a:t>
            </a:r>
            <a:r>
              <a:rPr dirty="0" sz="1600" spc="-10">
                <a:solidFill>
                  <a:srgbClr val="FFFFFF"/>
                </a:solidFill>
                <a:latin typeface="Meiryo UI"/>
                <a:cs typeface="Meiryo UI"/>
              </a:rPr>
              <a:t>に</a:t>
            </a:r>
            <a:r>
              <a:rPr dirty="0" sz="1600">
                <a:solidFill>
                  <a:srgbClr val="FFFFFF"/>
                </a:solidFill>
                <a:latin typeface="Meiryo UI"/>
                <a:cs typeface="Meiryo UI"/>
              </a:rPr>
              <a:t>よ</a:t>
            </a:r>
            <a:r>
              <a:rPr dirty="0" sz="1600" spc="-10">
                <a:solidFill>
                  <a:srgbClr val="FFFFFF"/>
                </a:solidFill>
                <a:latin typeface="Meiryo UI"/>
                <a:cs typeface="Meiryo UI"/>
              </a:rPr>
              <a:t>る</a:t>
            </a:r>
            <a:r>
              <a:rPr dirty="0" sz="1600">
                <a:solidFill>
                  <a:srgbClr val="FFFFFF"/>
                </a:solidFill>
                <a:latin typeface="Meiryo UI"/>
                <a:cs typeface="Meiryo UI"/>
              </a:rPr>
              <a:t>「</a:t>
            </a:r>
            <a:r>
              <a:rPr dirty="0" sz="1600" spc="-5">
                <a:solidFill>
                  <a:srgbClr val="FFFFFF"/>
                </a:solidFill>
                <a:latin typeface="Meiryo UI"/>
                <a:cs typeface="Meiryo UI"/>
              </a:rPr>
              <a:t>仕事</a:t>
            </a:r>
            <a:r>
              <a:rPr dirty="0" sz="1600" spc="10">
                <a:solidFill>
                  <a:srgbClr val="FFFFFF"/>
                </a:solidFill>
                <a:latin typeface="Meiryo UI"/>
                <a:cs typeface="Meiryo UI"/>
              </a:rPr>
              <a:t>の</a:t>
            </a:r>
            <a:r>
              <a:rPr dirty="0" sz="1600" spc="-5">
                <a:solidFill>
                  <a:srgbClr val="FFFFFF"/>
                </a:solidFill>
                <a:latin typeface="Meiryo UI"/>
                <a:cs typeface="Meiryo UI"/>
              </a:rPr>
              <a:t>内容</a:t>
            </a:r>
            <a:r>
              <a:rPr dirty="0" sz="1600">
                <a:solidFill>
                  <a:srgbClr val="FFFFFF"/>
                </a:solidFill>
                <a:latin typeface="Meiryo UI"/>
                <a:cs typeface="Meiryo UI"/>
              </a:rPr>
              <a:t>」の</a:t>
            </a:r>
            <a:r>
              <a:rPr dirty="0" sz="1600" spc="5">
                <a:solidFill>
                  <a:srgbClr val="FFFFFF"/>
                </a:solidFill>
                <a:latin typeface="Meiryo UI"/>
                <a:cs typeface="Meiryo UI"/>
              </a:rPr>
              <a:t>変</a:t>
            </a:r>
            <a:r>
              <a:rPr dirty="0" sz="1600" spc="-5">
                <a:solidFill>
                  <a:srgbClr val="FFFFFF"/>
                </a:solidFill>
                <a:latin typeface="Meiryo UI"/>
                <a:cs typeface="Meiryo UI"/>
              </a:rPr>
              <a:t>化</a:t>
            </a:r>
            <a:endParaRPr sz="1600">
              <a:latin typeface="Meiryo UI"/>
              <a:cs typeface="Meiryo U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12664" y="899160"/>
            <a:ext cx="4434840" cy="335280"/>
          </a:xfrm>
          <a:prstGeom prst="rect">
            <a:avLst/>
          </a:prstGeom>
          <a:solidFill>
            <a:srgbClr val="4F81BD"/>
          </a:solidFill>
          <a:ln w="12192">
            <a:solidFill>
              <a:srgbClr val="EEECE1"/>
            </a:solidFill>
          </a:ln>
        </p:spPr>
        <p:txBody>
          <a:bodyPr wrap="square" lIns="0" tIns="4699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70"/>
              </a:spcBef>
            </a:pPr>
            <a:r>
              <a:rPr dirty="0" sz="1600" spc="-5">
                <a:solidFill>
                  <a:srgbClr val="FFFFFF"/>
                </a:solidFill>
                <a:latin typeface="Meiryo UI"/>
                <a:cs typeface="Meiryo UI"/>
              </a:rPr>
              <a:t>労働市場</a:t>
            </a:r>
            <a:r>
              <a:rPr dirty="0" sz="1600">
                <a:solidFill>
                  <a:srgbClr val="FFFFFF"/>
                </a:solidFill>
                <a:latin typeface="Meiryo UI"/>
                <a:cs typeface="Meiryo UI"/>
              </a:rPr>
              <a:t>の</a:t>
            </a:r>
            <a:r>
              <a:rPr dirty="0" sz="1600" spc="-5">
                <a:solidFill>
                  <a:srgbClr val="FFFFFF"/>
                </a:solidFill>
                <a:latin typeface="Meiryo UI"/>
                <a:cs typeface="Meiryo UI"/>
              </a:rPr>
              <a:t>両極化（日米比</a:t>
            </a:r>
            <a:r>
              <a:rPr dirty="0" sz="1600" spc="-10">
                <a:solidFill>
                  <a:srgbClr val="FFFFFF"/>
                </a:solidFill>
                <a:latin typeface="Meiryo UI"/>
                <a:cs typeface="Meiryo UI"/>
              </a:rPr>
              <a:t>較</a:t>
            </a:r>
            <a:r>
              <a:rPr dirty="0" baseline="26455" sz="1575" spc="7">
                <a:solidFill>
                  <a:srgbClr val="FFFFFF"/>
                </a:solidFill>
                <a:latin typeface="Meiryo UI"/>
                <a:cs typeface="Meiryo UI"/>
              </a:rPr>
              <a:t>*</a:t>
            </a:r>
            <a:r>
              <a:rPr dirty="0" sz="1600" spc="-5">
                <a:solidFill>
                  <a:srgbClr val="FFFFFF"/>
                </a:solidFill>
                <a:latin typeface="Meiryo UI"/>
                <a:cs typeface="Meiryo UI"/>
              </a:rPr>
              <a:t>）</a:t>
            </a:r>
            <a:endParaRPr sz="1600">
              <a:latin typeface="Meiryo UI"/>
              <a:cs typeface="Meiryo U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58579" y="3428253"/>
            <a:ext cx="304800" cy="405130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12700">
              <a:lnSpc>
                <a:spcPct val="65000"/>
              </a:lnSpc>
            </a:pPr>
            <a:r>
              <a:rPr dirty="0" sz="1000">
                <a:latin typeface="Meiryo UI"/>
                <a:cs typeface="Meiryo UI"/>
              </a:rPr>
              <a:t>清掃／</a:t>
            </a:r>
            <a:endParaRPr sz="1000">
              <a:latin typeface="Meiryo UI"/>
              <a:cs typeface="Meiryo UI"/>
            </a:endParaRPr>
          </a:p>
          <a:p>
            <a:pPr marL="12700">
              <a:lnSpc>
                <a:spcPct val="100000"/>
              </a:lnSpc>
            </a:pPr>
            <a:r>
              <a:rPr dirty="0" sz="1000">
                <a:latin typeface="Meiryo UI"/>
                <a:cs typeface="Meiryo UI"/>
              </a:rPr>
              <a:t>警備</a:t>
            </a:r>
            <a:endParaRPr sz="1000">
              <a:latin typeface="Meiryo UI"/>
              <a:cs typeface="Meiryo U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99656" y="3428253"/>
            <a:ext cx="304800" cy="405130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12700">
              <a:lnSpc>
                <a:spcPct val="65000"/>
              </a:lnSpc>
            </a:pPr>
            <a:r>
              <a:rPr dirty="0" sz="1000">
                <a:latin typeface="Meiryo UI"/>
                <a:cs typeface="Meiryo UI"/>
              </a:rPr>
              <a:t>運転／</a:t>
            </a:r>
            <a:endParaRPr sz="1000">
              <a:latin typeface="Meiryo UI"/>
              <a:cs typeface="Meiryo UI"/>
            </a:endParaRPr>
          </a:p>
          <a:p>
            <a:pPr marL="12700">
              <a:lnSpc>
                <a:spcPct val="100000"/>
              </a:lnSpc>
            </a:pPr>
            <a:r>
              <a:rPr dirty="0" sz="1000">
                <a:latin typeface="Meiryo UI"/>
                <a:cs typeface="Meiryo UI"/>
              </a:rPr>
              <a:t>手仕事</a:t>
            </a:r>
            <a:endParaRPr sz="1000">
              <a:latin typeface="Meiryo UI"/>
              <a:cs typeface="Meiryo U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16882" y="3428253"/>
            <a:ext cx="152400" cy="405130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12700">
              <a:lnSpc>
                <a:spcPct val="65000"/>
              </a:lnSpc>
            </a:pPr>
            <a:r>
              <a:rPr dirty="0" sz="1000">
                <a:latin typeface="Meiryo UI"/>
                <a:cs typeface="Meiryo UI"/>
              </a:rPr>
              <a:t>製造職</a:t>
            </a:r>
            <a:endParaRPr sz="1000">
              <a:latin typeface="Meiryo UI"/>
              <a:cs typeface="Meiryo U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57960" y="3428253"/>
            <a:ext cx="152400" cy="405130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12700">
              <a:lnSpc>
                <a:spcPct val="65000"/>
              </a:lnSpc>
            </a:pPr>
            <a:r>
              <a:rPr dirty="0" sz="1000">
                <a:latin typeface="Meiryo UI"/>
                <a:cs typeface="Meiryo UI"/>
              </a:rPr>
              <a:t>事務職</a:t>
            </a:r>
            <a:endParaRPr sz="1000">
              <a:latin typeface="Meiryo UI"/>
              <a:cs typeface="Meiryo U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999038" y="3428253"/>
            <a:ext cx="152400" cy="405130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12700">
              <a:lnSpc>
                <a:spcPct val="65000"/>
              </a:lnSpc>
            </a:pPr>
            <a:r>
              <a:rPr dirty="0" sz="1000">
                <a:latin typeface="Meiryo UI"/>
                <a:cs typeface="Meiryo UI"/>
              </a:rPr>
              <a:t>販売職</a:t>
            </a:r>
            <a:endParaRPr sz="1000">
              <a:latin typeface="Meiryo UI"/>
              <a:cs typeface="Meiryo U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440115" y="3428253"/>
            <a:ext cx="152400" cy="405130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12700">
              <a:lnSpc>
                <a:spcPct val="65000"/>
              </a:lnSpc>
            </a:pPr>
            <a:r>
              <a:rPr dirty="0" sz="1000">
                <a:latin typeface="Meiryo UI"/>
                <a:cs typeface="Meiryo UI"/>
              </a:rPr>
              <a:t>技術職</a:t>
            </a:r>
            <a:endParaRPr sz="1000">
              <a:latin typeface="Meiryo UI"/>
              <a:cs typeface="Meiryo U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881192" y="3428253"/>
            <a:ext cx="152400" cy="405130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12700">
              <a:lnSpc>
                <a:spcPct val="65000"/>
              </a:lnSpc>
            </a:pPr>
            <a:r>
              <a:rPr dirty="0" sz="1000">
                <a:latin typeface="Meiryo UI"/>
                <a:cs typeface="Meiryo UI"/>
              </a:rPr>
              <a:t>専門職</a:t>
            </a:r>
            <a:endParaRPr sz="1000">
              <a:latin typeface="Meiryo UI"/>
              <a:cs typeface="Meiryo U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322270" y="3428253"/>
            <a:ext cx="152400" cy="405130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12700">
              <a:lnSpc>
                <a:spcPct val="65000"/>
              </a:lnSpc>
            </a:pPr>
            <a:r>
              <a:rPr dirty="0" sz="1000">
                <a:latin typeface="Meiryo UI"/>
                <a:cs typeface="Meiryo UI"/>
              </a:rPr>
              <a:t>管理職</a:t>
            </a:r>
            <a:endParaRPr sz="1000">
              <a:latin typeface="Meiryo UI"/>
              <a:cs typeface="Meiryo U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842759" y="3954779"/>
            <a:ext cx="1374775" cy="152400"/>
            <a:chOff x="6842759" y="3954779"/>
            <a:chExt cx="1374775" cy="152400"/>
          </a:xfrm>
        </p:grpSpPr>
        <p:sp>
          <p:nvSpPr>
            <p:cNvPr id="18" name="object 18"/>
            <p:cNvSpPr/>
            <p:nvPr/>
          </p:nvSpPr>
          <p:spPr>
            <a:xfrm>
              <a:off x="6847331" y="3959351"/>
              <a:ext cx="1365885" cy="143510"/>
            </a:xfrm>
            <a:custGeom>
              <a:avLst/>
              <a:gdLst/>
              <a:ahLst/>
              <a:cxnLst/>
              <a:rect l="l" t="t" r="r" b="b"/>
              <a:pathLst>
                <a:path w="1365884" h="143510">
                  <a:moveTo>
                    <a:pt x="1365503" y="0"/>
                  </a:moveTo>
                  <a:lnTo>
                    <a:pt x="0" y="0"/>
                  </a:lnTo>
                  <a:lnTo>
                    <a:pt x="682751" y="143256"/>
                  </a:lnTo>
                  <a:lnTo>
                    <a:pt x="1365503" y="0"/>
                  </a:lnTo>
                  <a:close/>
                </a:path>
              </a:pathLst>
            </a:custGeom>
            <a:solidFill>
              <a:srgbClr val="DEDE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847331" y="3959351"/>
              <a:ext cx="1365885" cy="143510"/>
            </a:xfrm>
            <a:custGeom>
              <a:avLst/>
              <a:gdLst/>
              <a:ahLst/>
              <a:cxnLst/>
              <a:rect l="l" t="t" r="r" b="b"/>
              <a:pathLst>
                <a:path w="1365884" h="143510">
                  <a:moveTo>
                    <a:pt x="1365503" y="0"/>
                  </a:moveTo>
                  <a:lnTo>
                    <a:pt x="682751" y="143256"/>
                  </a:lnTo>
                  <a:lnTo>
                    <a:pt x="0" y="0"/>
                  </a:lnTo>
                  <a:lnTo>
                    <a:pt x="1365503" y="0"/>
                  </a:lnTo>
                  <a:close/>
                </a:path>
              </a:pathLst>
            </a:custGeom>
            <a:ln w="9144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" name="object 20"/>
          <p:cNvGrpSpPr/>
          <p:nvPr/>
        </p:nvGrpSpPr>
        <p:grpSpPr>
          <a:xfrm>
            <a:off x="5688901" y="4393438"/>
            <a:ext cx="3966210" cy="1309370"/>
            <a:chOff x="5688901" y="4393438"/>
            <a:chExt cx="3966210" cy="1309370"/>
          </a:xfrm>
        </p:grpSpPr>
        <p:sp>
          <p:nvSpPr>
            <p:cNvPr id="21" name="object 21"/>
            <p:cNvSpPr/>
            <p:nvPr/>
          </p:nvSpPr>
          <p:spPr>
            <a:xfrm>
              <a:off x="5693664" y="5655563"/>
              <a:ext cx="3956685" cy="0"/>
            </a:xfrm>
            <a:custGeom>
              <a:avLst/>
              <a:gdLst/>
              <a:ahLst/>
              <a:cxnLst/>
              <a:rect l="l" t="t" r="r" b="b"/>
              <a:pathLst>
                <a:path w="3956684" h="0">
                  <a:moveTo>
                    <a:pt x="0" y="0"/>
                  </a:moveTo>
                  <a:lnTo>
                    <a:pt x="3956304" y="0"/>
                  </a:lnTo>
                </a:path>
              </a:pathLst>
            </a:custGeom>
            <a:ln w="9144">
              <a:solidFill>
                <a:srgbClr val="DADAD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704327" y="5695188"/>
              <a:ext cx="3888740" cy="0"/>
            </a:xfrm>
            <a:custGeom>
              <a:avLst/>
              <a:gdLst/>
              <a:ahLst/>
              <a:cxnLst/>
              <a:rect l="l" t="t" r="r" b="b"/>
              <a:pathLst>
                <a:path w="3888740" h="0">
                  <a:moveTo>
                    <a:pt x="3888397" y="0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5693664" y="5344668"/>
              <a:ext cx="3956685" cy="0"/>
            </a:xfrm>
            <a:custGeom>
              <a:avLst/>
              <a:gdLst/>
              <a:ahLst/>
              <a:cxnLst/>
              <a:rect l="l" t="t" r="r" b="b"/>
              <a:pathLst>
                <a:path w="3956684" h="0">
                  <a:moveTo>
                    <a:pt x="0" y="0"/>
                  </a:moveTo>
                  <a:lnTo>
                    <a:pt x="3698747" y="0"/>
                  </a:lnTo>
                </a:path>
                <a:path w="3956684" h="0">
                  <a:moveTo>
                    <a:pt x="3774947" y="0"/>
                  </a:moveTo>
                  <a:lnTo>
                    <a:pt x="3956303" y="0"/>
                  </a:lnTo>
                </a:path>
              </a:pathLst>
            </a:custGeom>
            <a:ln w="9143">
              <a:solidFill>
                <a:srgbClr val="DADAD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5693664" y="5029962"/>
              <a:ext cx="3956685" cy="5080"/>
            </a:xfrm>
            <a:custGeom>
              <a:avLst/>
              <a:gdLst/>
              <a:ahLst/>
              <a:cxnLst/>
              <a:rect l="l" t="t" r="r" b="b"/>
              <a:pathLst>
                <a:path w="3956684" h="5079">
                  <a:moveTo>
                    <a:pt x="0" y="0"/>
                  </a:moveTo>
                  <a:lnTo>
                    <a:pt x="181356" y="0"/>
                  </a:lnTo>
                </a:path>
                <a:path w="3956684" h="5079">
                  <a:moveTo>
                    <a:pt x="259080" y="0"/>
                  </a:moveTo>
                  <a:lnTo>
                    <a:pt x="524256" y="0"/>
                  </a:lnTo>
                </a:path>
                <a:path w="3956684" h="5079">
                  <a:moveTo>
                    <a:pt x="600456" y="0"/>
                  </a:moveTo>
                  <a:lnTo>
                    <a:pt x="621791" y="0"/>
                  </a:lnTo>
                </a:path>
                <a:path w="3956684" h="5079">
                  <a:moveTo>
                    <a:pt x="697991" y="0"/>
                  </a:moveTo>
                  <a:lnTo>
                    <a:pt x="1842515" y="0"/>
                  </a:lnTo>
                </a:path>
                <a:path w="3956684" h="5079">
                  <a:moveTo>
                    <a:pt x="0" y="4572"/>
                  </a:moveTo>
                  <a:lnTo>
                    <a:pt x="1060704" y="4572"/>
                  </a:lnTo>
                </a:path>
                <a:path w="3956684" h="5079">
                  <a:moveTo>
                    <a:pt x="1136904" y="4572"/>
                  </a:moveTo>
                  <a:lnTo>
                    <a:pt x="1158239" y="4572"/>
                  </a:lnTo>
                </a:path>
                <a:path w="3956684" h="5079">
                  <a:moveTo>
                    <a:pt x="1234439" y="4572"/>
                  </a:moveTo>
                  <a:lnTo>
                    <a:pt x="1403604" y="4572"/>
                  </a:lnTo>
                </a:path>
                <a:path w="3956684" h="5079">
                  <a:moveTo>
                    <a:pt x="1479804" y="4572"/>
                  </a:moveTo>
                  <a:lnTo>
                    <a:pt x="1501139" y="4572"/>
                  </a:lnTo>
                </a:path>
                <a:path w="3956684" h="5079">
                  <a:moveTo>
                    <a:pt x="1577339" y="4572"/>
                  </a:moveTo>
                  <a:lnTo>
                    <a:pt x="1597152" y="4572"/>
                  </a:lnTo>
                </a:path>
                <a:path w="3956684" h="5079">
                  <a:moveTo>
                    <a:pt x="1918715" y="0"/>
                  </a:moveTo>
                  <a:lnTo>
                    <a:pt x="2721864" y="0"/>
                  </a:lnTo>
                </a:path>
                <a:path w="3956684" h="5079">
                  <a:moveTo>
                    <a:pt x="1674876" y="4572"/>
                  </a:moveTo>
                  <a:lnTo>
                    <a:pt x="2476500" y="4572"/>
                  </a:lnTo>
                </a:path>
                <a:path w="3956684" h="5079">
                  <a:moveTo>
                    <a:pt x="2798064" y="0"/>
                  </a:moveTo>
                  <a:lnTo>
                    <a:pt x="2916936" y="0"/>
                  </a:lnTo>
                </a:path>
                <a:path w="3956684" h="5079">
                  <a:moveTo>
                    <a:pt x="2554224" y="4572"/>
                  </a:moveTo>
                  <a:lnTo>
                    <a:pt x="2819400" y="4572"/>
                  </a:lnTo>
                </a:path>
                <a:path w="3956684" h="5079">
                  <a:moveTo>
                    <a:pt x="2993136" y="0"/>
                  </a:moveTo>
                  <a:lnTo>
                    <a:pt x="3160776" y="0"/>
                  </a:lnTo>
                </a:path>
                <a:path w="3956684" h="5079">
                  <a:moveTo>
                    <a:pt x="3238500" y="0"/>
                  </a:moveTo>
                  <a:lnTo>
                    <a:pt x="3258312" y="0"/>
                  </a:lnTo>
                </a:path>
                <a:path w="3956684" h="5079">
                  <a:moveTo>
                    <a:pt x="3336036" y="0"/>
                  </a:moveTo>
                  <a:lnTo>
                    <a:pt x="3355847" y="0"/>
                  </a:lnTo>
                </a:path>
                <a:path w="3956684" h="5079">
                  <a:moveTo>
                    <a:pt x="3433571" y="0"/>
                  </a:moveTo>
                  <a:lnTo>
                    <a:pt x="3601212" y="0"/>
                  </a:lnTo>
                </a:path>
                <a:path w="3956684" h="5079">
                  <a:moveTo>
                    <a:pt x="3677412" y="0"/>
                  </a:moveTo>
                  <a:lnTo>
                    <a:pt x="3956303" y="0"/>
                  </a:lnTo>
                </a:path>
                <a:path w="3956684" h="5079">
                  <a:moveTo>
                    <a:pt x="2895600" y="4572"/>
                  </a:moveTo>
                  <a:lnTo>
                    <a:pt x="3698747" y="4572"/>
                  </a:lnTo>
                </a:path>
                <a:path w="3956684" h="5079">
                  <a:moveTo>
                    <a:pt x="3774947" y="4572"/>
                  </a:moveTo>
                  <a:lnTo>
                    <a:pt x="3956303" y="4572"/>
                  </a:lnTo>
                </a:path>
              </a:pathLst>
            </a:custGeom>
            <a:ln w="4572">
              <a:solidFill>
                <a:srgbClr val="DADAD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5777484" y="4771643"/>
              <a:ext cx="957580" cy="260985"/>
            </a:xfrm>
            <a:custGeom>
              <a:avLst/>
              <a:gdLst/>
              <a:ahLst/>
              <a:cxnLst/>
              <a:rect l="l" t="t" r="r" b="b"/>
              <a:pathLst>
                <a:path w="957579" h="260985">
                  <a:moveTo>
                    <a:pt x="77724" y="0"/>
                  </a:moveTo>
                  <a:lnTo>
                    <a:pt x="0" y="0"/>
                  </a:lnTo>
                  <a:lnTo>
                    <a:pt x="0" y="260604"/>
                  </a:lnTo>
                  <a:lnTo>
                    <a:pt x="77724" y="260604"/>
                  </a:lnTo>
                  <a:lnTo>
                    <a:pt x="77724" y="0"/>
                  </a:lnTo>
                  <a:close/>
                </a:path>
                <a:path w="957579" h="260985">
                  <a:moveTo>
                    <a:pt x="516636" y="163068"/>
                  </a:moveTo>
                  <a:lnTo>
                    <a:pt x="440436" y="163068"/>
                  </a:lnTo>
                  <a:lnTo>
                    <a:pt x="440436" y="260604"/>
                  </a:lnTo>
                  <a:lnTo>
                    <a:pt x="516636" y="260604"/>
                  </a:lnTo>
                  <a:lnTo>
                    <a:pt x="516636" y="163068"/>
                  </a:lnTo>
                  <a:close/>
                </a:path>
                <a:path w="957579" h="260985">
                  <a:moveTo>
                    <a:pt x="957072" y="224028"/>
                  </a:moveTo>
                  <a:lnTo>
                    <a:pt x="879335" y="224028"/>
                  </a:lnTo>
                  <a:lnTo>
                    <a:pt x="879335" y="260604"/>
                  </a:lnTo>
                  <a:lnTo>
                    <a:pt x="957072" y="260604"/>
                  </a:lnTo>
                  <a:lnTo>
                    <a:pt x="957072" y="224028"/>
                  </a:lnTo>
                  <a:close/>
                </a:path>
              </a:pathLst>
            </a:custGeom>
            <a:solidFill>
              <a:srgbClr val="FCD5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7097268" y="4939283"/>
              <a:ext cx="955675" cy="236220"/>
            </a:xfrm>
            <a:custGeom>
              <a:avLst/>
              <a:gdLst/>
              <a:ahLst/>
              <a:cxnLst/>
              <a:rect l="l" t="t" r="r" b="b"/>
              <a:pathLst>
                <a:path w="955675" h="236220">
                  <a:moveTo>
                    <a:pt x="76200" y="92964"/>
                  </a:moveTo>
                  <a:lnTo>
                    <a:pt x="0" y="92964"/>
                  </a:lnTo>
                  <a:lnTo>
                    <a:pt x="0" y="236220"/>
                  </a:lnTo>
                  <a:lnTo>
                    <a:pt x="76200" y="236220"/>
                  </a:lnTo>
                  <a:lnTo>
                    <a:pt x="76200" y="92964"/>
                  </a:lnTo>
                  <a:close/>
                </a:path>
                <a:path w="955675" h="236220">
                  <a:moveTo>
                    <a:pt x="515112" y="0"/>
                  </a:moveTo>
                  <a:lnTo>
                    <a:pt x="438912" y="0"/>
                  </a:lnTo>
                  <a:lnTo>
                    <a:pt x="438912" y="92964"/>
                  </a:lnTo>
                  <a:lnTo>
                    <a:pt x="515112" y="92964"/>
                  </a:lnTo>
                  <a:lnTo>
                    <a:pt x="515112" y="0"/>
                  </a:lnTo>
                  <a:close/>
                </a:path>
                <a:path w="955675" h="236220">
                  <a:moveTo>
                    <a:pt x="955548" y="54864"/>
                  </a:moveTo>
                  <a:lnTo>
                    <a:pt x="877824" y="54864"/>
                  </a:lnTo>
                  <a:lnTo>
                    <a:pt x="877824" y="92964"/>
                  </a:lnTo>
                  <a:lnTo>
                    <a:pt x="955548" y="92964"/>
                  </a:lnTo>
                  <a:lnTo>
                    <a:pt x="955548" y="54864"/>
                  </a:lnTo>
                  <a:close/>
                </a:path>
              </a:pathLst>
            </a:custGeom>
            <a:solidFill>
              <a:srgbClr val="8EB4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5693664" y="4721352"/>
              <a:ext cx="3956685" cy="0"/>
            </a:xfrm>
            <a:custGeom>
              <a:avLst/>
              <a:gdLst/>
              <a:ahLst/>
              <a:cxnLst/>
              <a:rect l="l" t="t" r="r" b="b"/>
              <a:pathLst>
                <a:path w="3956684" h="0">
                  <a:moveTo>
                    <a:pt x="0" y="0"/>
                  </a:moveTo>
                  <a:lnTo>
                    <a:pt x="3956304" y="0"/>
                  </a:lnTo>
                </a:path>
              </a:pathLst>
            </a:custGeom>
            <a:ln w="9144">
              <a:solidFill>
                <a:srgbClr val="DADAD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8415528" y="4727447"/>
              <a:ext cx="955675" cy="304800"/>
            </a:xfrm>
            <a:custGeom>
              <a:avLst/>
              <a:gdLst/>
              <a:ahLst/>
              <a:cxnLst/>
              <a:rect l="l" t="t" r="r" b="b"/>
              <a:pathLst>
                <a:path w="955675" h="304800">
                  <a:moveTo>
                    <a:pt x="762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6200" y="304800"/>
                  </a:lnTo>
                  <a:lnTo>
                    <a:pt x="76200" y="0"/>
                  </a:lnTo>
                  <a:close/>
                </a:path>
                <a:path w="955675" h="304800">
                  <a:moveTo>
                    <a:pt x="516636" y="152400"/>
                  </a:moveTo>
                  <a:lnTo>
                    <a:pt x="438912" y="152400"/>
                  </a:lnTo>
                  <a:lnTo>
                    <a:pt x="438912" y="304800"/>
                  </a:lnTo>
                  <a:lnTo>
                    <a:pt x="516636" y="304800"/>
                  </a:lnTo>
                  <a:lnTo>
                    <a:pt x="516636" y="152400"/>
                  </a:lnTo>
                  <a:close/>
                </a:path>
                <a:path w="955675" h="304800">
                  <a:moveTo>
                    <a:pt x="955548" y="248412"/>
                  </a:moveTo>
                  <a:lnTo>
                    <a:pt x="879348" y="248412"/>
                  </a:lnTo>
                  <a:lnTo>
                    <a:pt x="879348" y="304800"/>
                  </a:lnTo>
                  <a:lnTo>
                    <a:pt x="955548" y="304800"/>
                  </a:lnTo>
                  <a:lnTo>
                    <a:pt x="955548" y="248412"/>
                  </a:lnTo>
                  <a:close/>
                </a:path>
              </a:pathLst>
            </a:custGeom>
            <a:solidFill>
              <a:srgbClr val="FFB7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5875020" y="4884419"/>
              <a:ext cx="955675" cy="226060"/>
            </a:xfrm>
            <a:custGeom>
              <a:avLst/>
              <a:gdLst/>
              <a:ahLst/>
              <a:cxnLst/>
              <a:rect l="l" t="t" r="r" b="b"/>
              <a:pathLst>
                <a:path w="955675" h="226060">
                  <a:moveTo>
                    <a:pt x="77724" y="0"/>
                  </a:moveTo>
                  <a:lnTo>
                    <a:pt x="0" y="0"/>
                  </a:lnTo>
                  <a:lnTo>
                    <a:pt x="0" y="147828"/>
                  </a:lnTo>
                  <a:lnTo>
                    <a:pt x="77724" y="147828"/>
                  </a:lnTo>
                  <a:lnTo>
                    <a:pt x="77724" y="0"/>
                  </a:lnTo>
                  <a:close/>
                </a:path>
                <a:path w="955675" h="226060">
                  <a:moveTo>
                    <a:pt x="516636" y="0"/>
                  </a:moveTo>
                  <a:lnTo>
                    <a:pt x="440436" y="0"/>
                  </a:lnTo>
                  <a:lnTo>
                    <a:pt x="440436" y="147828"/>
                  </a:lnTo>
                  <a:lnTo>
                    <a:pt x="516636" y="147828"/>
                  </a:lnTo>
                  <a:lnTo>
                    <a:pt x="516636" y="0"/>
                  </a:lnTo>
                  <a:close/>
                </a:path>
                <a:path w="955675" h="226060">
                  <a:moveTo>
                    <a:pt x="955548" y="147828"/>
                  </a:moveTo>
                  <a:lnTo>
                    <a:pt x="879348" y="147828"/>
                  </a:lnTo>
                  <a:lnTo>
                    <a:pt x="879348" y="225552"/>
                  </a:lnTo>
                  <a:lnTo>
                    <a:pt x="955548" y="225552"/>
                  </a:lnTo>
                  <a:lnTo>
                    <a:pt x="955548" y="147828"/>
                  </a:lnTo>
                  <a:close/>
                </a:path>
              </a:pathLst>
            </a:custGeom>
            <a:solidFill>
              <a:srgbClr val="F796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7194804" y="4998719"/>
              <a:ext cx="955675" cy="161925"/>
            </a:xfrm>
            <a:custGeom>
              <a:avLst/>
              <a:gdLst/>
              <a:ahLst/>
              <a:cxnLst/>
              <a:rect l="l" t="t" r="r" b="b"/>
              <a:pathLst>
                <a:path w="955675" h="161925">
                  <a:moveTo>
                    <a:pt x="76200" y="33528"/>
                  </a:moveTo>
                  <a:lnTo>
                    <a:pt x="0" y="33528"/>
                  </a:lnTo>
                  <a:lnTo>
                    <a:pt x="0" y="161556"/>
                  </a:lnTo>
                  <a:lnTo>
                    <a:pt x="76200" y="161556"/>
                  </a:lnTo>
                  <a:lnTo>
                    <a:pt x="76200" y="33528"/>
                  </a:lnTo>
                  <a:close/>
                </a:path>
                <a:path w="955675" h="161925">
                  <a:moveTo>
                    <a:pt x="515112" y="0"/>
                  </a:moveTo>
                  <a:lnTo>
                    <a:pt x="438912" y="0"/>
                  </a:lnTo>
                  <a:lnTo>
                    <a:pt x="438912" y="33528"/>
                  </a:lnTo>
                  <a:lnTo>
                    <a:pt x="515112" y="33528"/>
                  </a:lnTo>
                  <a:lnTo>
                    <a:pt x="515112" y="0"/>
                  </a:lnTo>
                  <a:close/>
                </a:path>
                <a:path w="955675" h="161925">
                  <a:moveTo>
                    <a:pt x="955548" y="30480"/>
                  </a:moveTo>
                  <a:lnTo>
                    <a:pt x="877824" y="30480"/>
                  </a:lnTo>
                  <a:lnTo>
                    <a:pt x="877824" y="33528"/>
                  </a:lnTo>
                  <a:lnTo>
                    <a:pt x="955548" y="33528"/>
                  </a:lnTo>
                  <a:lnTo>
                    <a:pt x="955548" y="30480"/>
                  </a:lnTo>
                  <a:close/>
                </a:path>
              </a:pathLst>
            </a:custGeom>
            <a:solidFill>
              <a:srgbClr val="558E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8513064" y="4834127"/>
              <a:ext cx="955675" cy="728980"/>
            </a:xfrm>
            <a:custGeom>
              <a:avLst/>
              <a:gdLst/>
              <a:ahLst/>
              <a:cxnLst/>
              <a:rect l="l" t="t" r="r" b="b"/>
              <a:pathLst>
                <a:path w="955675" h="728979">
                  <a:moveTo>
                    <a:pt x="76200" y="198120"/>
                  </a:moveTo>
                  <a:lnTo>
                    <a:pt x="0" y="198120"/>
                  </a:lnTo>
                  <a:lnTo>
                    <a:pt x="0" y="271272"/>
                  </a:lnTo>
                  <a:lnTo>
                    <a:pt x="76200" y="271272"/>
                  </a:lnTo>
                  <a:lnTo>
                    <a:pt x="76200" y="198120"/>
                  </a:lnTo>
                  <a:close/>
                </a:path>
                <a:path w="955675" h="728979">
                  <a:moveTo>
                    <a:pt x="516636" y="0"/>
                  </a:moveTo>
                  <a:lnTo>
                    <a:pt x="438912" y="0"/>
                  </a:lnTo>
                  <a:lnTo>
                    <a:pt x="438912" y="198120"/>
                  </a:lnTo>
                  <a:lnTo>
                    <a:pt x="516636" y="198120"/>
                  </a:lnTo>
                  <a:lnTo>
                    <a:pt x="516636" y="0"/>
                  </a:lnTo>
                  <a:close/>
                </a:path>
                <a:path w="955675" h="728979">
                  <a:moveTo>
                    <a:pt x="955548" y="198120"/>
                  </a:moveTo>
                  <a:lnTo>
                    <a:pt x="879348" y="198120"/>
                  </a:lnTo>
                  <a:lnTo>
                    <a:pt x="879348" y="728472"/>
                  </a:lnTo>
                  <a:lnTo>
                    <a:pt x="955548" y="728472"/>
                  </a:lnTo>
                  <a:lnTo>
                    <a:pt x="955548" y="198120"/>
                  </a:lnTo>
                  <a:close/>
                </a:path>
              </a:pathLst>
            </a:custGeom>
            <a:solidFill>
              <a:srgbClr val="FF474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5972556" y="5032247"/>
              <a:ext cx="955675" cy="56515"/>
            </a:xfrm>
            <a:custGeom>
              <a:avLst/>
              <a:gdLst/>
              <a:ahLst/>
              <a:cxnLst/>
              <a:rect l="l" t="t" r="r" b="b"/>
              <a:pathLst>
                <a:path w="955675" h="56514">
                  <a:moveTo>
                    <a:pt x="77724" y="12"/>
                  </a:moveTo>
                  <a:lnTo>
                    <a:pt x="0" y="12"/>
                  </a:lnTo>
                  <a:lnTo>
                    <a:pt x="0" y="12192"/>
                  </a:lnTo>
                  <a:lnTo>
                    <a:pt x="77724" y="12192"/>
                  </a:lnTo>
                  <a:lnTo>
                    <a:pt x="77724" y="12"/>
                  </a:lnTo>
                  <a:close/>
                </a:path>
                <a:path w="955675" h="56514">
                  <a:moveTo>
                    <a:pt x="516623" y="12"/>
                  </a:moveTo>
                  <a:lnTo>
                    <a:pt x="440436" y="12"/>
                  </a:lnTo>
                  <a:lnTo>
                    <a:pt x="440436" y="12192"/>
                  </a:lnTo>
                  <a:lnTo>
                    <a:pt x="516623" y="12192"/>
                  </a:lnTo>
                  <a:lnTo>
                    <a:pt x="516623" y="12"/>
                  </a:lnTo>
                  <a:close/>
                </a:path>
                <a:path w="955675" h="56514">
                  <a:moveTo>
                    <a:pt x="955548" y="0"/>
                  </a:moveTo>
                  <a:lnTo>
                    <a:pt x="879348" y="0"/>
                  </a:lnTo>
                  <a:lnTo>
                    <a:pt x="879348" y="56388"/>
                  </a:lnTo>
                  <a:lnTo>
                    <a:pt x="955548" y="56388"/>
                  </a:lnTo>
                  <a:lnTo>
                    <a:pt x="955548" y="0"/>
                  </a:lnTo>
                  <a:close/>
                </a:path>
              </a:pathLst>
            </a:custGeom>
            <a:solidFill>
              <a:srgbClr val="E46C0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7290816" y="5032247"/>
              <a:ext cx="957580" cy="244475"/>
            </a:xfrm>
            <a:custGeom>
              <a:avLst/>
              <a:gdLst/>
              <a:ahLst/>
              <a:cxnLst/>
              <a:rect l="l" t="t" r="r" b="b"/>
              <a:pathLst>
                <a:path w="957579" h="244475">
                  <a:moveTo>
                    <a:pt x="77724" y="0"/>
                  </a:moveTo>
                  <a:lnTo>
                    <a:pt x="0" y="0"/>
                  </a:lnTo>
                  <a:lnTo>
                    <a:pt x="0" y="243852"/>
                  </a:lnTo>
                  <a:lnTo>
                    <a:pt x="77724" y="243852"/>
                  </a:lnTo>
                  <a:lnTo>
                    <a:pt x="77724" y="0"/>
                  </a:lnTo>
                  <a:close/>
                </a:path>
                <a:path w="957579" h="244475">
                  <a:moveTo>
                    <a:pt x="516636" y="0"/>
                  </a:moveTo>
                  <a:lnTo>
                    <a:pt x="440436" y="0"/>
                  </a:lnTo>
                  <a:lnTo>
                    <a:pt x="440436" y="24384"/>
                  </a:lnTo>
                  <a:lnTo>
                    <a:pt x="516636" y="24384"/>
                  </a:lnTo>
                  <a:lnTo>
                    <a:pt x="516636" y="0"/>
                  </a:lnTo>
                  <a:close/>
                </a:path>
                <a:path w="957579" h="244475">
                  <a:moveTo>
                    <a:pt x="957072" y="0"/>
                  </a:moveTo>
                  <a:lnTo>
                    <a:pt x="879348" y="0"/>
                  </a:lnTo>
                  <a:lnTo>
                    <a:pt x="879348" y="140208"/>
                  </a:lnTo>
                  <a:lnTo>
                    <a:pt x="957072" y="140208"/>
                  </a:lnTo>
                  <a:lnTo>
                    <a:pt x="957072" y="0"/>
                  </a:lnTo>
                  <a:close/>
                </a:path>
              </a:pathLst>
            </a:custGeom>
            <a:solidFill>
              <a:srgbClr val="37609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8610600" y="4832603"/>
              <a:ext cx="955675" cy="200025"/>
            </a:xfrm>
            <a:custGeom>
              <a:avLst/>
              <a:gdLst/>
              <a:ahLst/>
              <a:cxnLst/>
              <a:rect l="l" t="t" r="r" b="b"/>
              <a:pathLst>
                <a:path w="955675" h="200025">
                  <a:moveTo>
                    <a:pt x="76200" y="0"/>
                  </a:moveTo>
                  <a:lnTo>
                    <a:pt x="0" y="0"/>
                  </a:lnTo>
                  <a:lnTo>
                    <a:pt x="0" y="199644"/>
                  </a:lnTo>
                  <a:lnTo>
                    <a:pt x="76200" y="199644"/>
                  </a:lnTo>
                  <a:lnTo>
                    <a:pt x="76200" y="0"/>
                  </a:lnTo>
                  <a:close/>
                </a:path>
                <a:path w="955675" h="200025">
                  <a:moveTo>
                    <a:pt x="516636" y="30480"/>
                  </a:moveTo>
                  <a:lnTo>
                    <a:pt x="438912" y="30480"/>
                  </a:lnTo>
                  <a:lnTo>
                    <a:pt x="438912" y="199644"/>
                  </a:lnTo>
                  <a:lnTo>
                    <a:pt x="516636" y="199644"/>
                  </a:lnTo>
                  <a:lnTo>
                    <a:pt x="516636" y="30480"/>
                  </a:lnTo>
                  <a:close/>
                </a:path>
                <a:path w="955675" h="200025">
                  <a:moveTo>
                    <a:pt x="955535" y="187452"/>
                  </a:moveTo>
                  <a:lnTo>
                    <a:pt x="879348" y="187452"/>
                  </a:lnTo>
                  <a:lnTo>
                    <a:pt x="879348" y="199644"/>
                  </a:lnTo>
                  <a:lnTo>
                    <a:pt x="955535" y="199644"/>
                  </a:lnTo>
                  <a:lnTo>
                    <a:pt x="955535" y="187452"/>
                  </a:lnTo>
                  <a:close/>
                </a:path>
              </a:pathLst>
            </a:custGeom>
            <a:solidFill>
              <a:srgbClr val="E6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5693664" y="4410456"/>
              <a:ext cx="3956685" cy="0"/>
            </a:xfrm>
            <a:custGeom>
              <a:avLst/>
              <a:gdLst/>
              <a:ahLst/>
              <a:cxnLst/>
              <a:rect l="l" t="t" r="r" b="b"/>
              <a:pathLst>
                <a:path w="3956684" h="0">
                  <a:moveTo>
                    <a:pt x="0" y="0"/>
                  </a:moveTo>
                  <a:lnTo>
                    <a:pt x="3956304" y="0"/>
                  </a:lnTo>
                </a:path>
              </a:pathLst>
            </a:custGeom>
            <a:ln w="9144">
              <a:solidFill>
                <a:srgbClr val="DADAD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5704332" y="4399788"/>
              <a:ext cx="0" cy="1296670"/>
            </a:xfrm>
            <a:custGeom>
              <a:avLst/>
              <a:gdLst/>
              <a:ahLst/>
              <a:cxnLst/>
              <a:rect l="l" t="t" r="r" b="b"/>
              <a:pathLst>
                <a:path w="0" h="1296670">
                  <a:moveTo>
                    <a:pt x="0" y="0"/>
                  </a:moveTo>
                  <a:lnTo>
                    <a:pt x="0" y="1296149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5717529" y="5706909"/>
            <a:ext cx="304800" cy="531495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12700">
              <a:lnSpc>
                <a:spcPct val="65000"/>
              </a:lnSpc>
            </a:pPr>
            <a:r>
              <a:rPr dirty="0" sz="1000">
                <a:latin typeface="Meiryo UI"/>
                <a:cs typeface="Meiryo UI"/>
              </a:rPr>
              <a:t>健康／</a:t>
            </a:r>
            <a:endParaRPr sz="1000">
              <a:latin typeface="Meiryo UI"/>
              <a:cs typeface="Meiryo UI"/>
            </a:endParaRPr>
          </a:p>
          <a:p>
            <a:pPr marL="12700">
              <a:lnSpc>
                <a:spcPct val="100000"/>
              </a:lnSpc>
            </a:pPr>
            <a:r>
              <a:rPr dirty="0" sz="1000">
                <a:latin typeface="Meiryo UI"/>
                <a:cs typeface="Meiryo UI"/>
              </a:rPr>
              <a:t>サービス</a:t>
            </a:r>
            <a:endParaRPr sz="1000">
              <a:latin typeface="Meiryo UI"/>
              <a:cs typeface="Meiryo U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8739" y="6138543"/>
            <a:ext cx="8689340" cy="685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Meiryo UI"/>
                <a:cs typeface="Meiryo UI"/>
              </a:rPr>
              <a:t>*</a:t>
            </a:r>
            <a:r>
              <a:rPr dirty="0" sz="1000" spc="-70">
                <a:latin typeface="Meiryo UI"/>
                <a:cs typeface="Meiryo UI"/>
              </a:rPr>
              <a:t> </a:t>
            </a:r>
            <a:r>
              <a:rPr dirty="0" sz="1000" spc="-30">
                <a:latin typeface="Meiryo UI"/>
                <a:cs typeface="Meiryo UI"/>
              </a:rPr>
              <a:t>米国デー</a:t>
            </a:r>
            <a:r>
              <a:rPr dirty="0" sz="1000" spc="-35">
                <a:latin typeface="Meiryo UI"/>
                <a:cs typeface="Meiryo UI"/>
              </a:rPr>
              <a:t>タ</a:t>
            </a:r>
            <a:r>
              <a:rPr dirty="0" sz="1000" spc="-30">
                <a:latin typeface="Meiryo UI"/>
                <a:cs typeface="Meiryo UI"/>
              </a:rPr>
              <a:t>：各職業</a:t>
            </a:r>
            <a:r>
              <a:rPr dirty="0" sz="1000" spc="-35">
                <a:latin typeface="Meiryo UI"/>
                <a:cs typeface="Meiryo UI"/>
              </a:rPr>
              <a:t>に</a:t>
            </a:r>
            <a:r>
              <a:rPr dirty="0" sz="1000" spc="-30">
                <a:latin typeface="Meiryo UI"/>
                <a:cs typeface="Meiryo UI"/>
              </a:rPr>
              <a:t>係</a:t>
            </a:r>
            <a:r>
              <a:rPr dirty="0" sz="1000" spc="-35">
                <a:latin typeface="Meiryo UI"/>
                <a:cs typeface="Meiryo UI"/>
              </a:rPr>
              <a:t>る</a:t>
            </a:r>
            <a:r>
              <a:rPr dirty="0" sz="1000" spc="-30">
                <a:latin typeface="Meiryo UI"/>
                <a:cs typeface="Meiryo UI"/>
              </a:rPr>
              <a:t>総労働時間</a:t>
            </a:r>
            <a:r>
              <a:rPr dirty="0" sz="1000" spc="-45">
                <a:latin typeface="Meiryo UI"/>
                <a:cs typeface="Meiryo UI"/>
              </a:rPr>
              <a:t>（</a:t>
            </a:r>
            <a:r>
              <a:rPr dirty="0" sz="1000" spc="-30">
                <a:latin typeface="Meiryo UI"/>
                <a:cs typeface="Meiryo UI"/>
              </a:rPr>
              <a:t>就業者数</a:t>
            </a:r>
            <a:r>
              <a:rPr dirty="0" sz="1000" spc="-35">
                <a:latin typeface="Meiryo UI"/>
                <a:cs typeface="Meiryo UI"/>
              </a:rPr>
              <a:t>に</a:t>
            </a:r>
            <a:r>
              <a:rPr dirty="0" sz="1000" spc="-30">
                <a:latin typeface="Meiryo UI"/>
                <a:cs typeface="Meiryo UI"/>
              </a:rPr>
              <a:t>労働</a:t>
            </a:r>
            <a:r>
              <a:rPr dirty="0" sz="1000" spc="-45">
                <a:latin typeface="Meiryo UI"/>
                <a:cs typeface="Meiryo UI"/>
              </a:rPr>
              <a:t>時</a:t>
            </a:r>
            <a:r>
              <a:rPr dirty="0" sz="1000" spc="-30">
                <a:latin typeface="Meiryo UI"/>
                <a:cs typeface="Meiryo UI"/>
              </a:rPr>
              <a:t>間</a:t>
            </a:r>
            <a:r>
              <a:rPr dirty="0" sz="1000" spc="-40">
                <a:latin typeface="Meiryo UI"/>
                <a:cs typeface="Meiryo UI"/>
              </a:rPr>
              <a:t>を</a:t>
            </a:r>
            <a:r>
              <a:rPr dirty="0" sz="1000" spc="-30">
                <a:latin typeface="Meiryo UI"/>
                <a:cs typeface="Meiryo UI"/>
              </a:rPr>
              <a:t>乗じ</a:t>
            </a:r>
            <a:r>
              <a:rPr dirty="0" sz="1000" spc="-35">
                <a:latin typeface="Meiryo UI"/>
                <a:cs typeface="Meiryo UI"/>
              </a:rPr>
              <a:t>たも</a:t>
            </a:r>
            <a:r>
              <a:rPr dirty="0" sz="1000" spc="-40">
                <a:latin typeface="Meiryo UI"/>
                <a:cs typeface="Meiryo UI"/>
              </a:rPr>
              <a:t>の</a:t>
            </a:r>
            <a:r>
              <a:rPr dirty="0" sz="1000" spc="-30">
                <a:latin typeface="Meiryo UI"/>
                <a:cs typeface="Meiryo UI"/>
              </a:rPr>
              <a:t>）</a:t>
            </a:r>
            <a:r>
              <a:rPr dirty="0" sz="1000" spc="-40">
                <a:latin typeface="Meiryo UI"/>
                <a:cs typeface="Meiryo UI"/>
              </a:rPr>
              <a:t>の</a:t>
            </a:r>
            <a:r>
              <a:rPr dirty="0" sz="1000" spc="-30">
                <a:latin typeface="Meiryo UI"/>
                <a:cs typeface="Meiryo UI"/>
              </a:rPr>
              <a:t>シ</a:t>
            </a:r>
            <a:r>
              <a:rPr dirty="0" sz="1000" spc="-40">
                <a:latin typeface="Meiryo UI"/>
                <a:cs typeface="Meiryo UI"/>
              </a:rPr>
              <a:t>ェア</a:t>
            </a:r>
            <a:r>
              <a:rPr dirty="0" sz="1000" spc="-30">
                <a:latin typeface="Meiryo UI"/>
                <a:cs typeface="Meiryo UI"/>
              </a:rPr>
              <a:t>伸び率</a:t>
            </a:r>
            <a:endParaRPr sz="1000">
              <a:latin typeface="Meiryo UI"/>
              <a:cs typeface="Meiryo UI"/>
            </a:endParaRPr>
          </a:p>
          <a:p>
            <a:pPr marL="815340" marR="220979" indent="-725805">
              <a:lnSpc>
                <a:spcPct val="100000"/>
              </a:lnSpc>
            </a:pPr>
            <a:r>
              <a:rPr dirty="0" sz="1000" spc="-30">
                <a:latin typeface="Meiryo UI"/>
                <a:cs typeface="Meiryo UI"/>
              </a:rPr>
              <a:t>日本デー</a:t>
            </a:r>
            <a:r>
              <a:rPr dirty="0" sz="1000" spc="-35">
                <a:latin typeface="Meiryo UI"/>
                <a:cs typeface="Meiryo UI"/>
              </a:rPr>
              <a:t>タ</a:t>
            </a:r>
            <a:r>
              <a:rPr dirty="0" sz="1000" spc="-30">
                <a:latin typeface="Meiryo UI"/>
                <a:cs typeface="Meiryo UI"/>
              </a:rPr>
              <a:t>：Daron</a:t>
            </a:r>
            <a:r>
              <a:rPr dirty="0" sz="1000" spc="-85">
                <a:latin typeface="Meiryo UI"/>
                <a:cs typeface="Meiryo UI"/>
              </a:rPr>
              <a:t> </a:t>
            </a:r>
            <a:r>
              <a:rPr dirty="0" sz="1000" spc="-30">
                <a:latin typeface="Meiryo UI"/>
                <a:cs typeface="Meiryo UI"/>
              </a:rPr>
              <a:t>Acemoglu,</a:t>
            </a:r>
            <a:r>
              <a:rPr dirty="0" sz="1000" spc="-70">
                <a:latin typeface="Meiryo UI"/>
                <a:cs typeface="Meiryo UI"/>
              </a:rPr>
              <a:t> </a:t>
            </a:r>
            <a:r>
              <a:rPr dirty="0" sz="1000" spc="-25">
                <a:latin typeface="Meiryo UI"/>
                <a:cs typeface="Meiryo UI"/>
              </a:rPr>
              <a:t>David</a:t>
            </a:r>
            <a:r>
              <a:rPr dirty="0" sz="1000" spc="-60">
                <a:latin typeface="Meiryo UI"/>
                <a:cs typeface="Meiryo UI"/>
              </a:rPr>
              <a:t> </a:t>
            </a:r>
            <a:r>
              <a:rPr dirty="0" sz="1000" spc="-30">
                <a:latin typeface="Meiryo UI"/>
                <a:cs typeface="Meiryo UI"/>
              </a:rPr>
              <a:t>Autor,</a:t>
            </a:r>
            <a:r>
              <a:rPr dirty="0" sz="1000" spc="-70">
                <a:latin typeface="Meiryo UI"/>
                <a:cs typeface="Meiryo UI"/>
              </a:rPr>
              <a:t> </a:t>
            </a:r>
            <a:r>
              <a:rPr dirty="0" sz="1000" spc="-25">
                <a:latin typeface="Meiryo UI"/>
                <a:cs typeface="Meiryo UI"/>
              </a:rPr>
              <a:t>”Skills,</a:t>
            </a:r>
            <a:r>
              <a:rPr dirty="0" sz="1000" spc="-75">
                <a:latin typeface="Meiryo UI"/>
                <a:cs typeface="Meiryo UI"/>
              </a:rPr>
              <a:t> </a:t>
            </a:r>
            <a:r>
              <a:rPr dirty="0" sz="1000" spc="-25">
                <a:latin typeface="Meiryo UI"/>
                <a:cs typeface="Meiryo UI"/>
              </a:rPr>
              <a:t>Tasks</a:t>
            </a:r>
            <a:r>
              <a:rPr dirty="0" sz="1000" spc="-70">
                <a:latin typeface="Meiryo UI"/>
                <a:cs typeface="Meiryo UI"/>
              </a:rPr>
              <a:t> </a:t>
            </a:r>
            <a:r>
              <a:rPr dirty="0" sz="1000" spc="-25">
                <a:latin typeface="Meiryo UI"/>
                <a:cs typeface="Meiryo UI"/>
              </a:rPr>
              <a:t>and</a:t>
            </a:r>
            <a:r>
              <a:rPr dirty="0" sz="1000" spc="-55">
                <a:latin typeface="Meiryo UI"/>
                <a:cs typeface="Meiryo UI"/>
              </a:rPr>
              <a:t> </a:t>
            </a:r>
            <a:r>
              <a:rPr dirty="0" sz="1000" spc="-30">
                <a:latin typeface="Meiryo UI"/>
                <a:cs typeface="Meiryo UI"/>
              </a:rPr>
              <a:t>Technologies:</a:t>
            </a:r>
            <a:r>
              <a:rPr dirty="0" sz="1000" spc="-75">
                <a:latin typeface="Meiryo UI"/>
                <a:cs typeface="Meiryo UI"/>
              </a:rPr>
              <a:t> </a:t>
            </a:r>
            <a:r>
              <a:rPr dirty="0" sz="1000" spc="-30">
                <a:latin typeface="Meiryo UI"/>
                <a:cs typeface="Meiryo UI"/>
              </a:rPr>
              <a:t>Implications</a:t>
            </a:r>
            <a:r>
              <a:rPr dirty="0" sz="1000" spc="-80">
                <a:latin typeface="Meiryo UI"/>
                <a:cs typeface="Meiryo UI"/>
              </a:rPr>
              <a:t> </a:t>
            </a:r>
            <a:r>
              <a:rPr dirty="0" sz="1000" spc="-25">
                <a:latin typeface="Meiryo UI"/>
                <a:cs typeface="Meiryo UI"/>
              </a:rPr>
              <a:t>for</a:t>
            </a:r>
            <a:r>
              <a:rPr dirty="0" sz="1000" spc="-40">
                <a:latin typeface="Meiryo UI"/>
                <a:cs typeface="Meiryo UI"/>
              </a:rPr>
              <a:t> </a:t>
            </a:r>
            <a:r>
              <a:rPr dirty="0" sz="1000" spc="-30">
                <a:latin typeface="Meiryo UI"/>
                <a:cs typeface="Meiryo UI"/>
              </a:rPr>
              <a:t>Employment</a:t>
            </a:r>
            <a:r>
              <a:rPr dirty="0" sz="1000" spc="-85">
                <a:latin typeface="Meiryo UI"/>
                <a:cs typeface="Meiryo UI"/>
              </a:rPr>
              <a:t> </a:t>
            </a:r>
            <a:r>
              <a:rPr dirty="0" sz="1000" spc="-25">
                <a:latin typeface="Meiryo UI"/>
                <a:cs typeface="Meiryo UI"/>
              </a:rPr>
              <a:t>and</a:t>
            </a:r>
            <a:r>
              <a:rPr dirty="0" sz="1000" spc="-60">
                <a:latin typeface="Meiryo UI"/>
                <a:cs typeface="Meiryo UI"/>
              </a:rPr>
              <a:t> </a:t>
            </a:r>
            <a:r>
              <a:rPr dirty="0" sz="1000" spc="-30">
                <a:latin typeface="Meiryo UI"/>
                <a:cs typeface="Meiryo UI"/>
              </a:rPr>
              <a:t>Earnings”</a:t>
            </a:r>
            <a:r>
              <a:rPr dirty="0" sz="1000" spc="-80">
                <a:latin typeface="Meiryo UI"/>
                <a:cs typeface="Meiryo UI"/>
              </a:rPr>
              <a:t> </a:t>
            </a:r>
            <a:r>
              <a:rPr dirty="0" sz="1000" spc="-30">
                <a:latin typeface="Meiryo UI"/>
                <a:cs typeface="Meiryo UI"/>
              </a:rPr>
              <a:t>(2010)</a:t>
            </a:r>
            <a:r>
              <a:rPr dirty="0" sz="1000" spc="-25">
                <a:latin typeface="Meiryo UI"/>
                <a:cs typeface="Meiryo UI"/>
              </a:rPr>
              <a:t>を</a:t>
            </a:r>
            <a:r>
              <a:rPr dirty="0" sz="1000" spc="-30">
                <a:latin typeface="Meiryo UI"/>
                <a:cs typeface="Meiryo UI"/>
              </a:rPr>
              <a:t>参考</a:t>
            </a:r>
            <a:r>
              <a:rPr dirty="0" sz="1000" spc="-35">
                <a:latin typeface="Meiryo UI"/>
                <a:cs typeface="Meiryo UI"/>
              </a:rPr>
              <a:t>に</a:t>
            </a:r>
            <a:r>
              <a:rPr dirty="0" sz="1000" spc="-30">
                <a:latin typeface="Meiryo UI"/>
                <a:cs typeface="Meiryo UI"/>
              </a:rPr>
              <a:t>職業</a:t>
            </a:r>
            <a:r>
              <a:rPr dirty="0" sz="1000" spc="-40">
                <a:latin typeface="Meiryo UI"/>
                <a:cs typeface="Meiryo UI"/>
              </a:rPr>
              <a:t>を</a:t>
            </a:r>
            <a:r>
              <a:rPr dirty="0" sz="1000" spc="-30">
                <a:latin typeface="Meiryo UI"/>
                <a:cs typeface="Meiryo UI"/>
              </a:rPr>
              <a:t>分類 米国のデー</a:t>
            </a:r>
            <a:r>
              <a:rPr dirty="0" sz="1000" spc="-35">
                <a:latin typeface="Meiryo UI"/>
                <a:cs typeface="Meiryo UI"/>
              </a:rPr>
              <a:t>タと</a:t>
            </a:r>
            <a:r>
              <a:rPr dirty="0" sz="1000" spc="-45">
                <a:latin typeface="Meiryo UI"/>
                <a:cs typeface="Meiryo UI"/>
              </a:rPr>
              <a:t>は</a:t>
            </a:r>
            <a:r>
              <a:rPr dirty="0" sz="1000" spc="-35">
                <a:latin typeface="Meiryo UI"/>
                <a:cs typeface="Meiryo UI"/>
              </a:rPr>
              <a:t>、</a:t>
            </a:r>
            <a:r>
              <a:rPr dirty="0" sz="1000" spc="-30">
                <a:latin typeface="Meiryo UI"/>
                <a:cs typeface="Meiryo UI"/>
              </a:rPr>
              <a:t>職</a:t>
            </a:r>
            <a:r>
              <a:rPr dirty="0" sz="1000" spc="-45">
                <a:latin typeface="Meiryo UI"/>
                <a:cs typeface="Meiryo UI"/>
              </a:rPr>
              <a:t>業</a:t>
            </a:r>
            <a:r>
              <a:rPr dirty="0" sz="1000" spc="-30">
                <a:latin typeface="Meiryo UI"/>
                <a:cs typeface="Meiryo UI"/>
              </a:rPr>
              <a:t>者数</a:t>
            </a:r>
            <a:r>
              <a:rPr dirty="0" sz="1000" spc="-40">
                <a:latin typeface="Meiryo UI"/>
                <a:cs typeface="Meiryo UI"/>
              </a:rPr>
              <a:t>の</a:t>
            </a:r>
            <a:r>
              <a:rPr dirty="0" sz="1000" spc="-30">
                <a:latin typeface="Meiryo UI"/>
                <a:cs typeface="Meiryo UI"/>
              </a:rPr>
              <a:t>シ</a:t>
            </a:r>
            <a:r>
              <a:rPr dirty="0" sz="1000" spc="-40">
                <a:latin typeface="Meiryo UI"/>
                <a:cs typeface="Meiryo UI"/>
              </a:rPr>
              <a:t>ェア</a:t>
            </a:r>
            <a:r>
              <a:rPr dirty="0" sz="1000" spc="-30">
                <a:latin typeface="Meiryo UI"/>
                <a:cs typeface="Meiryo UI"/>
              </a:rPr>
              <a:t>変化</a:t>
            </a:r>
            <a:r>
              <a:rPr dirty="0" sz="1000" spc="-40">
                <a:latin typeface="Meiryo UI"/>
                <a:cs typeface="Meiryo UI"/>
              </a:rPr>
              <a:t>であ</a:t>
            </a:r>
            <a:r>
              <a:rPr dirty="0" sz="1000" spc="-35">
                <a:latin typeface="Meiryo UI"/>
                <a:cs typeface="Meiryo UI"/>
              </a:rPr>
              <a:t>ること</a:t>
            </a:r>
            <a:r>
              <a:rPr dirty="0" sz="1000" spc="-45">
                <a:latin typeface="Meiryo UI"/>
                <a:cs typeface="Meiryo UI"/>
              </a:rPr>
              <a:t>、</a:t>
            </a:r>
            <a:r>
              <a:rPr dirty="0" sz="1000" spc="-30">
                <a:latin typeface="Meiryo UI"/>
                <a:cs typeface="Meiryo UI"/>
              </a:rPr>
              <a:t>全年齢</a:t>
            </a:r>
            <a:r>
              <a:rPr dirty="0" sz="1000" spc="-40">
                <a:latin typeface="Meiryo UI"/>
                <a:cs typeface="Meiryo UI"/>
              </a:rPr>
              <a:t>が</a:t>
            </a:r>
            <a:r>
              <a:rPr dirty="0" sz="1000" spc="-30">
                <a:latin typeface="Meiryo UI"/>
                <a:cs typeface="Meiryo UI"/>
              </a:rPr>
              <a:t>対象</a:t>
            </a:r>
            <a:r>
              <a:rPr dirty="0" sz="1000" spc="-40">
                <a:latin typeface="Meiryo UI"/>
                <a:cs typeface="Meiryo UI"/>
              </a:rPr>
              <a:t>であ</a:t>
            </a:r>
            <a:r>
              <a:rPr dirty="0" sz="1000" spc="-35">
                <a:latin typeface="Meiryo UI"/>
                <a:cs typeface="Meiryo UI"/>
              </a:rPr>
              <a:t>るこ</a:t>
            </a:r>
            <a:r>
              <a:rPr dirty="0" sz="1000" spc="-45">
                <a:latin typeface="Meiryo UI"/>
                <a:cs typeface="Meiryo UI"/>
              </a:rPr>
              <a:t>と</a:t>
            </a:r>
            <a:r>
              <a:rPr dirty="0" sz="1000" spc="-35">
                <a:latin typeface="Meiryo UI"/>
                <a:cs typeface="Meiryo UI"/>
              </a:rPr>
              <a:t>、</a:t>
            </a:r>
            <a:r>
              <a:rPr dirty="0" sz="1000" spc="-45">
                <a:latin typeface="Meiryo UI"/>
                <a:cs typeface="Meiryo UI"/>
              </a:rPr>
              <a:t>清掃</a:t>
            </a:r>
            <a:r>
              <a:rPr dirty="0" sz="1000" spc="-40">
                <a:latin typeface="Meiryo UI"/>
                <a:cs typeface="Meiryo UI"/>
              </a:rPr>
              <a:t>・</a:t>
            </a:r>
            <a:r>
              <a:rPr dirty="0" sz="1000" spc="-30">
                <a:latin typeface="Meiryo UI"/>
                <a:cs typeface="Meiryo UI"/>
              </a:rPr>
              <a:t>警備職</a:t>
            </a:r>
            <a:r>
              <a:rPr dirty="0" sz="1000" spc="-35">
                <a:latin typeface="Meiryo UI"/>
                <a:cs typeface="Meiryo UI"/>
              </a:rPr>
              <a:t>に</a:t>
            </a:r>
            <a:r>
              <a:rPr dirty="0" sz="1000" spc="-45">
                <a:latin typeface="Meiryo UI"/>
                <a:cs typeface="Meiryo UI"/>
              </a:rPr>
              <a:t>は</a:t>
            </a:r>
            <a:r>
              <a:rPr dirty="0" sz="1000" spc="-30">
                <a:latin typeface="Meiryo UI"/>
                <a:cs typeface="Meiryo UI"/>
              </a:rPr>
              <a:t>自衛</a:t>
            </a:r>
            <a:r>
              <a:rPr dirty="0" sz="1000" spc="-45">
                <a:latin typeface="Meiryo UI"/>
                <a:cs typeface="Meiryo UI"/>
              </a:rPr>
              <a:t>官</a:t>
            </a:r>
            <a:r>
              <a:rPr dirty="0" sz="1000" spc="-40">
                <a:latin typeface="Meiryo UI"/>
                <a:cs typeface="Meiryo UI"/>
              </a:rPr>
              <a:t>を</a:t>
            </a:r>
            <a:r>
              <a:rPr dirty="0" sz="1000" spc="-30">
                <a:latin typeface="Meiryo UI"/>
                <a:cs typeface="Meiryo UI"/>
              </a:rPr>
              <a:t>含む</a:t>
            </a:r>
            <a:r>
              <a:rPr dirty="0" sz="1000" spc="-45">
                <a:latin typeface="Meiryo UI"/>
                <a:cs typeface="Meiryo UI"/>
              </a:rPr>
              <a:t>（</a:t>
            </a:r>
            <a:r>
              <a:rPr dirty="0" sz="1000" spc="-30">
                <a:latin typeface="Meiryo UI"/>
                <a:cs typeface="Meiryo UI"/>
              </a:rPr>
              <a:t>米国</a:t>
            </a:r>
            <a:r>
              <a:rPr dirty="0" sz="1000" spc="-45">
                <a:latin typeface="Meiryo UI"/>
                <a:cs typeface="Meiryo UI"/>
              </a:rPr>
              <a:t>は</a:t>
            </a:r>
            <a:r>
              <a:rPr dirty="0" sz="1000" spc="-30">
                <a:latin typeface="Meiryo UI"/>
                <a:cs typeface="Meiryo UI"/>
              </a:rPr>
              <a:t>軍人</a:t>
            </a:r>
            <a:r>
              <a:rPr dirty="0" sz="1000" spc="-40">
                <a:latin typeface="Meiryo UI"/>
                <a:cs typeface="Meiryo UI"/>
              </a:rPr>
              <a:t>を</a:t>
            </a:r>
            <a:r>
              <a:rPr dirty="0" sz="1000" spc="-30">
                <a:latin typeface="Meiryo UI"/>
                <a:cs typeface="Meiryo UI"/>
              </a:rPr>
              <a:t>除外）</a:t>
            </a:r>
            <a:r>
              <a:rPr dirty="0" sz="1000" spc="-50">
                <a:latin typeface="Meiryo UI"/>
                <a:cs typeface="Meiryo UI"/>
              </a:rPr>
              <a:t>こ</a:t>
            </a:r>
            <a:r>
              <a:rPr dirty="0" sz="1000" spc="-35">
                <a:latin typeface="Meiryo UI"/>
                <a:cs typeface="Meiryo UI"/>
              </a:rPr>
              <a:t>とに</a:t>
            </a:r>
            <a:r>
              <a:rPr dirty="0" sz="1000" spc="-30">
                <a:latin typeface="Meiryo UI"/>
                <a:cs typeface="Meiryo UI"/>
              </a:rPr>
              <a:t>留意</a:t>
            </a:r>
            <a:r>
              <a:rPr dirty="0" sz="1000" spc="-5">
                <a:latin typeface="Meiryo UI"/>
                <a:cs typeface="Meiryo UI"/>
              </a:rPr>
              <a:t>。</a:t>
            </a:r>
            <a:endParaRPr sz="1000">
              <a:latin typeface="Meiryo UI"/>
              <a:cs typeface="Meiryo UI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dirty="0" sz="800" spc="-40">
                <a:latin typeface="Meiryo UI"/>
                <a:cs typeface="Meiryo UI"/>
              </a:rPr>
              <a:t>（出所）左図：経済産業</a:t>
            </a:r>
            <a:r>
              <a:rPr dirty="0" sz="800">
                <a:latin typeface="Meiryo UI"/>
                <a:cs typeface="Meiryo UI"/>
              </a:rPr>
              <a:t>省</a:t>
            </a:r>
            <a:r>
              <a:rPr dirty="0" sz="800" spc="-25">
                <a:latin typeface="Meiryo UI"/>
                <a:cs typeface="Meiryo UI"/>
              </a:rPr>
              <a:t> </a:t>
            </a:r>
            <a:r>
              <a:rPr dirty="0" sz="800" spc="-40">
                <a:latin typeface="Meiryo UI"/>
                <a:cs typeface="Meiryo UI"/>
              </a:rPr>
              <a:t>新産業構造部</a:t>
            </a:r>
            <a:r>
              <a:rPr dirty="0" sz="800">
                <a:latin typeface="Meiryo UI"/>
                <a:cs typeface="Meiryo UI"/>
              </a:rPr>
              <a:t>会</a:t>
            </a:r>
            <a:r>
              <a:rPr dirty="0" sz="800" spc="-20">
                <a:latin typeface="Meiryo UI"/>
                <a:cs typeface="Meiryo UI"/>
              </a:rPr>
              <a:t> </a:t>
            </a:r>
            <a:r>
              <a:rPr dirty="0" sz="800" spc="-40">
                <a:latin typeface="Meiryo UI"/>
                <a:cs typeface="Meiryo UI"/>
              </a:rPr>
              <a:t>第１回事務局資料（平成</a:t>
            </a:r>
            <a:r>
              <a:rPr dirty="0" sz="800" spc="-35">
                <a:latin typeface="Meiryo UI"/>
                <a:cs typeface="Meiryo UI"/>
              </a:rPr>
              <a:t>27年9</a:t>
            </a:r>
            <a:r>
              <a:rPr dirty="0" sz="800" spc="-40">
                <a:latin typeface="Meiryo UI"/>
                <a:cs typeface="Meiryo UI"/>
              </a:rPr>
              <a:t>月</a:t>
            </a:r>
            <a:r>
              <a:rPr dirty="0" sz="800" spc="-35">
                <a:latin typeface="Meiryo UI"/>
                <a:cs typeface="Meiryo UI"/>
              </a:rPr>
              <a:t>17</a:t>
            </a:r>
            <a:r>
              <a:rPr dirty="0" sz="800" spc="-40">
                <a:latin typeface="Meiryo UI"/>
                <a:cs typeface="Meiryo UI"/>
              </a:rPr>
              <a:t>日）</a:t>
            </a:r>
            <a:r>
              <a:rPr dirty="0" sz="800" spc="-45">
                <a:latin typeface="Meiryo UI"/>
                <a:cs typeface="Meiryo UI"/>
              </a:rPr>
              <a:t>、</a:t>
            </a:r>
            <a:r>
              <a:rPr dirty="0" sz="800" spc="-40">
                <a:latin typeface="Meiryo UI"/>
                <a:cs typeface="Meiryo UI"/>
              </a:rPr>
              <a:t>右上図</a:t>
            </a:r>
            <a:r>
              <a:rPr dirty="0" sz="800" spc="-35">
                <a:latin typeface="Meiryo UI"/>
                <a:cs typeface="Meiryo UI"/>
              </a:rPr>
              <a:t>：Autor（2019）</a:t>
            </a:r>
            <a:r>
              <a:rPr dirty="0" sz="800" spc="-30">
                <a:latin typeface="Meiryo UI"/>
                <a:cs typeface="Meiryo UI"/>
              </a:rPr>
              <a:t>「</a:t>
            </a:r>
            <a:r>
              <a:rPr dirty="0" sz="800" spc="-25">
                <a:latin typeface="Meiryo UI"/>
                <a:cs typeface="Meiryo UI"/>
              </a:rPr>
              <a:t>Work</a:t>
            </a:r>
            <a:r>
              <a:rPr dirty="0" sz="800" spc="15">
                <a:latin typeface="Meiryo UI"/>
                <a:cs typeface="Meiryo UI"/>
              </a:rPr>
              <a:t> </a:t>
            </a:r>
            <a:r>
              <a:rPr dirty="0" sz="800" spc="-20">
                <a:latin typeface="Meiryo UI"/>
                <a:cs typeface="Meiryo UI"/>
              </a:rPr>
              <a:t>of</a:t>
            </a:r>
            <a:r>
              <a:rPr dirty="0" sz="800" spc="-45">
                <a:latin typeface="Meiryo UI"/>
                <a:cs typeface="Meiryo UI"/>
              </a:rPr>
              <a:t> </a:t>
            </a:r>
            <a:r>
              <a:rPr dirty="0" sz="800" spc="-30">
                <a:latin typeface="Meiryo UI"/>
                <a:cs typeface="Meiryo UI"/>
              </a:rPr>
              <a:t>the</a:t>
            </a:r>
            <a:r>
              <a:rPr dirty="0" sz="800" spc="-15">
                <a:latin typeface="Meiryo UI"/>
                <a:cs typeface="Meiryo UI"/>
              </a:rPr>
              <a:t> </a:t>
            </a:r>
            <a:r>
              <a:rPr dirty="0" sz="800" spc="-35">
                <a:latin typeface="Meiryo UI"/>
                <a:cs typeface="Meiryo UI"/>
              </a:rPr>
              <a:t>Past,</a:t>
            </a:r>
            <a:r>
              <a:rPr dirty="0" sz="800" spc="-30">
                <a:latin typeface="Meiryo UI"/>
                <a:cs typeface="Meiryo UI"/>
              </a:rPr>
              <a:t> </a:t>
            </a:r>
            <a:r>
              <a:rPr dirty="0" sz="800" spc="-25">
                <a:latin typeface="Meiryo UI"/>
                <a:cs typeface="Meiryo UI"/>
              </a:rPr>
              <a:t>Work</a:t>
            </a:r>
            <a:r>
              <a:rPr dirty="0" sz="800" spc="-50">
                <a:latin typeface="Meiryo UI"/>
                <a:cs typeface="Meiryo UI"/>
              </a:rPr>
              <a:t> </a:t>
            </a:r>
            <a:r>
              <a:rPr dirty="0" sz="800" spc="-20">
                <a:latin typeface="Meiryo UI"/>
                <a:cs typeface="Meiryo UI"/>
              </a:rPr>
              <a:t>of</a:t>
            </a:r>
            <a:r>
              <a:rPr dirty="0" sz="800" spc="-45">
                <a:latin typeface="Meiryo UI"/>
                <a:cs typeface="Meiryo UI"/>
              </a:rPr>
              <a:t> </a:t>
            </a:r>
            <a:r>
              <a:rPr dirty="0" sz="800" spc="-30">
                <a:latin typeface="Meiryo UI"/>
                <a:cs typeface="Meiryo UI"/>
              </a:rPr>
              <a:t>the</a:t>
            </a:r>
            <a:r>
              <a:rPr dirty="0" sz="800" spc="-15">
                <a:latin typeface="Meiryo UI"/>
                <a:cs typeface="Meiryo UI"/>
              </a:rPr>
              <a:t> </a:t>
            </a:r>
            <a:r>
              <a:rPr dirty="0" sz="800" spc="-40">
                <a:latin typeface="Meiryo UI"/>
                <a:cs typeface="Meiryo UI"/>
              </a:rPr>
              <a:t>Future</a:t>
            </a:r>
            <a:r>
              <a:rPr dirty="0" sz="800" spc="-30">
                <a:latin typeface="Meiryo UI"/>
                <a:cs typeface="Meiryo UI"/>
              </a:rPr>
              <a:t>」</a:t>
            </a:r>
            <a:r>
              <a:rPr dirty="0" sz="800" spc="-45">
                <a:latin typeface="Meiryo UI"/>
                <a:cs typeface="Meiryo UI"/>
              </a:rPr>
              <a:t>、</a:t>
            </a:r>
            <a:r>
              <a:rPr dirty="0" sz="800" spc="-40">
                <a:latin typeface="Meiryo UI"/>
                <a:cs typeface="Meiryo UI"/>
              </a:rPr>
              <a:t>右</a:t>
            </a:r>
            <a:r>
              <a:rPr dirty="0" sz="800" spc="-25">
                <a:latin typeface="Meiryo UI"/>
                <a:cs typeface="Meiryo UI"/>
              </a:rPr>
              <a:t>下</a:t>
            </a:r>
            <a:r>
              <a:rPr dirty="0" sz="800" spc="-40">
                <a:latin typeface="Meiryo UI"/>
                <a:cs typeface="Meiryo UI"/>
              </a:rPr>
              <a:t>図：総務省</a:t>
            </a:r>
            <a:r>
              <a:rPr dirty="0" sz="800" spc="-30">
                <a:latin typeface="Meiryo UI"/>
                <a:cs typeface="Meiryo UI"/>
              </a:rPr>
              <a:t>「</a:t>
            </a:r>
            <a:r>
              <a:rPr dirty="0" sz="800" spc="-40">
                <a:latin typeface="Meiryo UI"/>
                <a:cs typeface="Meiryo UI"/>
              </a:rPr>
              <a:t>国</a:t>
            </a:r>
            <a:r>
              <a:rPr dirty="0" sz="800" spc="-25">
                <a:latin typeface="Meiryo UI"/>
                <a:cs typeface="Meiryo UI"/>
              </a:rPr>
              <a:t>勢</a:t>
            </a:r>
            <a:r>
              <a:rPr dirty="0" sz="800" spc="-40">
                <a:latin typeface="Meiryo UI"/>
                <a:cs typeface="Meiryo UI"/>
              </a:rPr>
              <a:t>調査</a:t>
            </a:r>
            <a:r>
              <a:rPr dirty="0" sz="800" spc="-30">
                <a:latin typeface="Meiryo UI"/>
                <a:cs typeface="Meiryo UI"/>
              </a:rPr>
              <a:t>」</a:t>
            </a:r>
            <a:r>
              <a:rPr dirty="0" sz="800" spc="-35">
                <a:latin typeface="Meiryo UI"/>
                <a:cs typeface="Meiryo UI"/>
              </a:rPr>
              <a:t>よ</a:t>
            </a:r>
            <a:r>
              <a:rPr dirty="0" sz="800" spc="-40">
                <a:latin typeface="Meiryo UI"/>
                <a:cs typeface="Meiryo UI"/>
              </a:rPr>
              <a:t>り経済産業省作成</a:t>
            </a:r>
            <a:endParaRPr sz="800">
              <a:latin typeface="Meiryo UI"/>
              <a:cs typeface="Meiryo U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158607" y="5706909"/>
            <a:ext cx="304800" cy="405130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12700">
              <a:lnSpc>
                <a:spcPct val="65000"/>
              </a:lnSpc>
            </a:pPr>
            <a:r>
              <a:rPr dirty="0" sz="1000">
                <a:latin typeface="Meiryo UI"/>
                <a:cs typeface="Meiryo UI"/>
              </a:rPr>
              <a:t>清掃／</a:t>
            </a:r>
            <a:endParaRPr sz="1000">
              <a:latin typeface="Meiryo UI"/>
              <a:cs typeface="Meiryo UI"/>
            </a:endParaRPr>
          </a:p>
          <a:p>
            <a:pPr marL="12700">
              <a:lnSpc>
                <a:spcPct val="100000"/>
              </a:lnSpc>
            </a:pPr>
            <a:r>
              <a:rPr dirty="0" sz="1000">
                <a:latin typeface="Meiryo UI"/>
                <a:cs typeface="Meiryo UI"/>
              </a:rPr>
              <a:t>警備</a:t>
            </a:r>
            <a:endParaRPr sz="1000">
              <a:latin typeface="Meiryo UI"/>
              <a:cs typeface="Meiryo U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599684" y="5706909"/>
            <a:ext cx="304800" cy="405130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12700">
              <a:lnSpc>
                <a:spcPct val="65000"/>
              </a:lnSpc>
            </a:pPr>
            <a:r>
              <a:rPr dirty="0" sz="1000">
                <a:latin typeface="Meiryo UI"/>
                <a:cs typeface="Meiryo UI"/>
              </a:rPr>
              <a:t>運転／</a:t>
            </a:r>
            <a:endParaRPr sz="1000">
              <a:latin typeface="Meiryo UI"/>
              <a:cs typeface="Meiryo UI"/>
            </a:endParaRPr>
          </a:p>
          <a:p>
            <a:pPr marL="12700">
              <a:lnSpc>
                <a:spcPct val="100000"/>
              </a:lnSpc>
            </a:pPr>
            <a:r>
              <a:rPr dirty="0" sz="1000">
                <a:latin typeface="Meiryo UI"/>
                <a:cs typeface="Meiryo UI"/>
              </a:rPr>
              <a:t>手仕事</a:t>
            </a:r>
            <a:endParaRPr sz="1000">
              <a:latin typeface="Meiryo UI"/>
              <a:cs typeface="Meiryo U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116910" y="5706909"/>
            <a:ext cx="152400" cy="405130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12700">
              <a:lnSpc>
                <a:spcPct val="65000"/>
              </a:lnSpc>
            </a:pPr>
            <a:r>
              <a:rPr dirty="0" sz="1000">
                <a:latin typeface="Meiryo UI"/>
                <a:cs typeface="Meiryo UI"/>
              </a:rPr>
              <a:t>製造職</a:t>
            </a:r>
            <a:endParaRPr sz="1000">
              <a:latin typeface="Meiryo UI"/>
              <a:cs typeface="Meiryo U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557988" y="5706909"/>
            <a:ext cx="152400" cy="405130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12700">
              <a:lnSpc>
                <a:spcPct val="65000"/>
              </a:lnSpc>
            </a:pPr>
            <a:r>
              <a:rPr dirty="0" sz="1000">
                <a:latin typeface="Meiryo UI"/>
                <a:cs typeface="Meiryo UI"/>
              </a:rPr>
              <a:t>事務職</a:t>
            </a:r>
            <a:endParaRPr sz="1000">
              <a:latin typeface="Meiryo UI"/>
              <a:cs typeface="Meiryo U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999066" y="5706909"/>
            <a:ext cx="152400" cy="405130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12700">
              <a:lnSpc>
                <a:spcPct val="65000"/>
              </a:lnSpc>
            </a:pPr>
            <a:r>
              <a:rPr dirty="0" sz="1000">
                <a:latin typeface="Meiryo UI"/>
                <a:cs typeface="Meiryo UI"/>
              </a:rPr>
              <a:t>販売職</a:t>
            </a:r>
            <a:endParaRPr sz="1000">
              <a:latin typeface="Meiryo UI"/>
              <a:cs typeface="Meiryo U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440143" y="5706909"/>
            <a:ext cx="152400" cy="405130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12700">
              <a:lnSpc>
                <a:spcPct val="65000"/>
              </a:lnSpc>
            </a:pPr>
            <a:r>
              <a:rPr dirty="0" sz="1000">
                <a:latin typeface="Meiryo UI"/>
                <a:cs typeface="Meiryo UI"/>
              </a:rPr>
              <a:t>技術職</a:t>
            </a:r>
            <a:endParaRPr sz="1000">
              <a:latin typeface="Meiryo UI"/>
              <a:cs typeface="Meiryo U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8881221" y="5706909"/>
            <a:ext cx="152400" cy="405130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12700">
              <a:lnSpc>
                <a:spcPct val="65000"/>
              </a:lnSpc>
            </a:pPr>
            <a:r>
              <a:rPr dirty="0" sz="1000">
                <a:latin typeface="Meiryo UI"/>
                <a:cs typeface="Meiryo UI"/>
              </a:rPr>
              <a:t>専門職</a:t>
            </a:r>
            <a:endParaRPr sz="1000">
              <a:latin typeface="Meiryo UI"/>
              <a:cs typeface="Meiryo U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9322299" y="5706909"/>
            <a:ext cx="152400" cy="405130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12700">
              <a:lnSpc>
                <a:spcPct val="65000"/>
              </a:lnSpc>
            </a:pPr>
            <a:r>
              <a:rPr dirty="0" sz="1000">
                <a:latin typeface="Meiryo UI"/>
                <a:cs typeface="Meiryo UI"/>
              </a:rPr>
              <a:t>管理職</a:t>
            </a:r>
            <a:endParaRPr sz="1000">
              <a:latin typeface="Meiryo UI"/>
              <a:cs typeface="Meiryo UI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5871971" y="1336547"/>
            <a:ext cx="215265" cy="99060"/>
            <a:chOff x="5871971" y="1336547"/>
            <a:chExt cx="215265" cy="99060"/>
          </a:xfrm>
        </p:grpSpPr>
        <p:sp>
          <p:nvSpPr>
            <p:cNvPr id="48" name="object 48"/>
            <p:cNvSpPr/>
            <p:nvPr/>
          </p:nvSpPr>
          <p:spPr>
            <a:xfrm>
              <a:off x="5876543" y="1341119"/>
              <a:ext cx="205740" cy="90170"/>
            </a:xfrm>
            <a:custGeom>
              <a:avLst/>
              <a:gdLst/>
              <a:ahLst/>
              <a:cxnLst/>
              <a:rect l="l" t="t" r="r" b="b"/>
              <a:pathLst>
                <a:path w="205739" h="90169">
                  <a:moveTo>
                    <a:pt x="205739" y="0"/>
                  </a:moveTo>
                  <a:lnTo>
                    <a:pt x="0" y="0"/>
                  </a:lnTo>
                  <a:lnTo>
                    <a:pt x="0" y="89915"/>
                  </a:lnTo>
                  <a:lnTo>
                    <a:pt x="205739" y="89915"/>
                  </a:lnTo>
                  <a:lnTo>
                    <a:pt x="205739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5876543" y="1341119"/>
              <a:ext cx="205740" cy="90170"/>
            </a:xfrm>
            <a:custGeom>
              <a:avLst/>
              <a:gdLst/>
              <a:ahLst/>
              <a:cxnLst/>
              <a:rect l="l" t="t" r="r" b="b"/>
              <a:pathLst>
                <a:path w="205739" h="90169">
                  <a:moveTo>
                    <a:pt x="0" y="0"/>
                  </a:moveTo>
                  <a:lnTo>
                    <a:pt x="205739" y="0"/>
                  </a:lnTo>
                  <a:lnTo>
                    <a:pt x="205739" y="89915"/>
                  </a:lnTo>
                  <a:lnTo>
                    <a:pt x="0" y="89915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0" name="object 50"/>
          <p:cNvGrpSpPr/>
          <p:nvPr/>
        </p:nvGrpSpPr>
        <p:grpSpPr>
          <a:xfrm>
            <a:off x="6847331" y="1336547"/>
            <a:ext cx="215265" cy="99060"/>
            <a:chOff x="6847331" y="1336547"/>
            <a:chExt cx="215265" cy="99060"/>
          </a:xfrm>
        </p:grpSpPr>
        <p:sp>
          <p:nvSpPr>
            <p:cNvPr id="51" name="object 51"/>
            <p:cNvSpPr/>
            <p:nvPr/>
          </p:nvSpPr>
          <p:spPr>
            <a:xfrm>
              <a:off x="6851903" y="1341119"/>
              <a:ext cx="205740" cy="90170"/>
            </a:xfrm>
            <a:custGeom>
              <a:avLst/>
              <a:gdLst/>
              <a:ahLst/>
              <a:cxnLst/>
              <a:rect l="l" t="t" r="r" b="b"/>
              <a:pathLst>
                <a:path w="205740" h="90169">
                  <a:moveTo>
                    <a:pt x="205740" y="0"/>
                  </a:moveTo>
                  <a:lnTo>
                    <a:pt x="0" y="0"/>
                  </a:lnTo>
                  <a:lnTo>
                    <a:pt x="0" y="89915"/>
                  </a:lnTo>
                  <a:lnTo>
                    <a:pt x="205740" y="89915"/>
                  </a:lnTo>
                  <a:lnTo>
                    <a:pt x="20574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6851903" y="1341119"/>
              <a:ext cx="205740" cy="90170"/>
            </a:xfrm>
            <a:custGeom>
              <a:avLst/>
              <a:gdLst/>
              <a:ahLst/>
              <a:cxnLst/>
              <a:rect l="l" t="t" r="r" b="b"/>
              <a:pathLst>
                <a:path w="205740" h="90169">
                  <a:moveTo>
                    <a:pt x="0" y="0"/>
                  </a:moveTo>
                  <a:lnTo>
                    <a:pt x="205740" y="0"/>
                  </a:lnTo>
                  <a:lnTo>
                    <a:pt x="205740" y="89915"/>
                  </a:lnTo>
                  <a:lnTo>
                    <a:pt x="0" y="89915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3" name="object 53"/>
          <p:cNvGrpSpPr/>
          <p:nvPr/>
        </p:nvGrpSpPr>
        <p:grpSpPr>
          <a:xfrm>
            <a:off x="7839456" y="1336547"/>
            <a:ext cx="215265" cy="99060"/>
            <a:chOff x="7839456" y="1336547"/>
            <a:chExt cx="215265" cy="99060"/>
          </a:xfrm>
        </p:grpSpPr>
        <p:sp>
          <p:nvSpPr>
            <p:cNvPr id="54" name="object 54"/>
            <p:cNvSpPr/>
            <p:nvPr/>
          </p:nvSpPr>
          <p:spPr>
            <a:xfrm>
              <a:off x="7844028" y="1341119"/>
              <a:ext cx="205740" cy="90170"/>
            </a:xfrm>
            <a:custGeom>
              <a:avLst/>
              <a:gdLst/>
              <a:ahLst/>
              <a:cxnLst/>
              <a:rect l="l" t="t" r="r" b="b"/>
              <a:pathLst>
                <a:path w="205740" h="90169">
                  <a:moveTo>
                    <a:pt x="205740" y="0"/>
                  </a:moveTo>
                  <a:lnTo>
                    <a:pt x="0" y="0"/>
                  </a:lnTo>
                  <a:lnTo>
                    <a:pt x="0" y="89915"/>
                  </a:lnTo>
                  <a:lnTo>
                    <a:pt x="205740" y="89915"/>
                  </a:lnTo>
                  <a:lnTo>
                    <a:pt x="205740" y="0"/>
                  </a:lnTo>
                  <a:close/>
                </a:path>
              </a:pathLst>
            </a:custGeom>
            <a:solidFill>
              <a:srgbClr val="A7A8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7844028" y="1341119"/>
              <a:ext cx="205740" cy="90170"/>
            </a:xfrm>
            <a:custGeom>
              <a:avLst/>
              <a:gdLst/>
              <a:ahLst/>
              <a:cxnLst/>
              <a:rect l="l" t="t" r="r" b="b"/>
              <a:pathLst>
                <a:path w="205740" h="90169">
                  <a:moveTo>
                    <a:pt x="0" y="0"/>
                  </a:moveTo>
                  <a:lnTo>
                    <a:pt x="205740" y="0"/>
                  </a:lnTo>
                  <a:lnTo>
                    <a:pt x="205740" y="89915"/>
                  </a:lnTo>
                  <a:lnTo>
                    <a:pt x="0" y="89915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6" name="object 56"/>
          <p:cNvGrpSpPr/>
          <p:nvPr/>
        </p:nvGrpSpPr>
        <p:grpSpPr>
          <a:xfrm>
            <a:off x="8807195" y="1336547"/>
            <a:ext cx="215265" cy="99060"/>
            <a:chOff x="8807195" y="1336547"/>
            <a:chExt cx="215265" cy="99060"/>
          </a:xfrm>
        </p:grpSpPr>
        <p:sp>
          <p:nvSpPr>
            <p:cNvPr id="57" name="object 57"/>
            <p:cNvSpPr/>
            <p:nvPr/>
          </p:nvSpPr>
          <p:spPr>
            <a:xfrm>
              <a:off x="8811767" y="1341119"/>
              <a:ext cx="205740" cy="90170"/>
            </a:xfrm>
            <a:custGeom>
              <a:avLst/>
              <a:gdLst/>
              <a:ahLst/>
              <a:cxnLst/>
              <a:rect l="l" t="t" r="r" b="b"/>
              <a:pathLst>
                <a:path w="205740" h="90169">
                  <a:moveTo>
                    <a:pt x="205740" y="0"/>
                  </a:moveTo>
                  <a:lnTo>
                    <a:pt x="0" y="0"/>
                  </a:lnTo>
                  <a:lnTo>
                    <a:pt x="0" y="89915"/>
                  </a:lnTo>
                  <a:lnTo>
                    <a:pt x="205740" y="89915"/>
                  </a:lnTo>
                  <a:lnTo>
                    <a:pt x="20574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8811767" y="1341119"/>
              <a:ext cx="205740" cy="90170"/>
            </a:xfrm>
            <a:custGeom>
              <a:avLst/>
              <a:gdLst/>
              <a:ahLst/>
              <a:cxnLst/>
              <a:rect l="l" t="t" r="r" b="b"/>
              <a:pathLst>
                <a:path w="205740" h="90169">
                  <a:moveTo>
                    <a:pt x="0" y="0"/>
                  </a:moveTo>
                  <a:lnTo>
                    <a:pt x="205740" y="0"/>
                  </a:lnTo>
                  <a:lnTo>
                    <a:pt x="205740" y="89915"/>
                  </a:lnTo>
                  <a:lnTo>
                    <a:pt x="0" y="89915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9" name="object 59"/>
          <p:cNvGrpSpPr/>
          <p:nvPr/>
        </p:nvGrpSpPr>
        <p:grpSpPr>
          <a:xfrm>
            <a:off x="6158484" y="4227576"/>
            <a:ext cx="215265" cy="99060"/>
            <a:chOff x="6158484" y="4227576"/>
            <a:chExt cx="215265" cy="99060"/>
          </a:xfrm>
        </p:grpSpPr>
        <p:sp>
          <p:nvSpPr>
            <p:cNvPr id="60" name="object 60"/>
            <p:cNvSpPr/>
            <p:nvPr/>
          </p:nvSpPr>
          <p:spPr>
            <a:xfrm>
              <a:off x="6163056" y="4232148"/>
              <a:ext cx="205740" cy="90170"/>
            </a:xfrm>
            <a:custGeom>
              <a:avLst/>
              <a:gdLst/>
              <a:ahLst/>
              <a:cxnLst/>
              <a:rect l="l" t="t" r="r" b="b"/>
              <a:pathLst>
                <a:path w="205739" h="90170">
                  <a:moveTo>
                    <a:pt x="205739" y="0"/>
                  </a:moveTo>
                  <a:lnTo>
                    <a:pt x="0" y="0"/>
                  </a:lnTo>
                  <a:lnTo>
                    <a:pt x="0" y="89916"/>
                  </a:lnTo>
                  <a:lnTo>
                    <a:pt x="205739" y="89916"/>
                  </a:lnTo>
                  <a:lnTo>
                    <a:pt x="205739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6163056" y="4232148"/>
              <a:ext cx="205740" cy="90170"/>
            </a:xfrm>
            <a:custGeom>
              <a:avLst/>
              <a:gdLst/>
              <a:ahLst/>
              <a:cxnLst/>
              <a:rect l="l" t="t" r="r" b="b"/>
              <a:pathLst>
                <a:path w="205739" h="90170">
                  <a:moveTo>
                    <a:pt x="0" y="0"/>
                  </a:moveTo>
                  <a:lnTo>
                    <a:pt x="205739" y="0"/>
                  </a:lnTo>
                  <a:lnTo>
                    <a:pt x="205739" y="89916"/>
                  </a:lnTo>
                  <a:lnTo>
                    <a:pt x="0" y="89916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2" name="object 62"/>
          <p:cNvSpPr txBox="1"/>
          <p:nvPr/>
        </p:nvSpPr>
        <p:spPr>
          <a:xfrm>
            <a:off x="6379884" y="4209473"/>
            <a:ext cx="71437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Meiryo UI"/>
                <a:cs typeface="Meiryo UI"/>
              </a:rPr>
              <a:t>1985-1995</a:t>
            </a:r>
            <a:endParaRPr sz="1000">
              <a:latin typeface="Meiryo UI"/>
              <a:cs typeface="Meiryo UI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7150607" y="4227576"/>
            <a:ext cx="215265" cy="99060"/>
            <a:chOff x="7150607" y="4227576"/>
            <a:chExt cx="215265" cy="99060"/>
          </a:xfrm>
        </p:grpSpPr>
        <p:sp>
          <p:nvSpPr>
            <p:cNvPr id="64" name="object 64"/>
            <p:cNvSpPr/>
            <p:nvPr/>
          </p:nvSpPr>
          <p:spPr>
            <a:xfrm>
              <a:off x="7155179" y="4232148"/>
              <a:ext cx="205740" cy="90170"/>
            </a:xfrm>
            <a:custGeom>
              <a:avLst/>
              <a:gdLst/>
              <a:ahLst/>
              <a:cxnLst/>
              <a:rect l="l" t="t" r="r" b="b"/>
              <a:pathLst>
                <a:path w="205740" h="90170">
                  <a:moveTo>
                    <a:pt x="205740" y="0"/>
                  </a:moveTo>
                  <a:lnTo>
                    <a:pt x="0" y="0"/>
                  </a:lnTo>
                  <a:lnTo>
                    <a:pt x="0" y="89916"/>
                  </a:lnTo>
                  <a:lnTo>
                    <a:pt x="205740" y="89916"/>
                  </a:lnTo>
                  <a:lnTo>
                    <a:pt x="205740" y="0"/>
                  </a:lnTo>
                  <a:close/>
                </a:path>
              </a:pathLst>
            </a:custGeom>
            <a:solidFill>
              <a:srgbClr val="A7A8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7155179" y="4232148"/>
              <a:ext cx="205740" cy="90170"/>
            </a:xfrm>
            <a:custGeom>
              <a:avLst/>
              <a:gdLst/>
              <a:ahLst/>
              <a:cxnLst/>
              <a:rect l="l" t="t" r="r" b="b"/>
              <a:pathLst>
                <a:path w="205740" h="90170">
                  <a:moveTo>
                    <a:pt x="0" y="0"/>
                  </a:moveTo>
                  <a:lnTo>
                    <a:pt x="205740" y="0"/>
                  </a:lnTo>
                  <a:lnTo>
                    <a:pt x="205740" y="89916"/>
                  </a:lnTo>
                  <a:lnTo>
                    <a:pt x="0" y="89916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6" name="object 66"/>
          <p:cNvSpPr txBox="1"/>
          <p:nvPr/>
        </p:nvSpPr>
        <p:spPr>
          <a:xfrm>
            <a:off x="7371772" y="4209473"/>
            <a:ext cx="71437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Meiryo UI"/>
                <a:cs typeface="Meiryo UI"/>
              </a:rPr>
              <a:t>1995-2005</a:t>
            </a:r>
            <a:endParaRPr sz="1000">
              <a:latin typeface="Meiryo UI"/>
              <a:cs typeface="Meiryo UI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8118347" y="4227576"/>
            <a:ext cx="215265" cy="99060"/>
            <a:chOff x="8118347" y="4227576"/>
            <a:chExt cx="215265" cy="99060"/>
          </a:xfrm>
        </p:grpSpPr>
        <p:sp>
          <p:nvSpPr>
            <p:cNvPr id="68" name="object 68"/>
            <p:cNvSpPr/>
            <p:nvPr/>
          </p:nvSpPr>
          <p:spPr>
            <a:xfrm>
              <a:off x="8122919" y="4232148"/>
              <a:ext cx="205740" cy="90170"/>
            </a:xfrm>
            <a:custGeom>
              <a:avLst/>
              <a:gdLst/>
              <a:ahLst/>
              <a:cxnLst/>
              <a:rect l="l" t="t" r="r" b="b"/>
              <a:pathLst>
                <a:path w="205740" h="90170">
                  <a:moveTo>
                    <a:pt x="205740" y="0"/>
                  </a:moveTo>
                  <a:lnTo>
                    <a:pt x="0" y="0"/>
                  </a:lnTo>
                  <a:lnTo>
                    <a:pt x="0" y="89916"/>
                  </a:lnTo>
                  <a:lnTo>
                    <a:pt x="205740" y="89916"/>
                  </a:lnTo>
                  <a:lnTo>
                    <a:pt x="20574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8122919" y="4232148"/>
              <a:ext cx="205740" cy="90170"/>
            </a:xfrm>
            <a:custGeom>
              <a:avLst/>
              <a:gdLst/>
              <a:ahLst/>
              <a:cxnLst/>
              <a:rect l="l" t="t" r="r" b="b"/>
              <a:pathLst>
                <a:path w="205740" h="90170">
                  <a:moveTo>
                    <a:pt x="0" y="0"/>
                  </a:moveTo>
                  <a:lnTo>
                    <a:pt x="205740" y="0"/>
                  </a:lnTo>
                  <a:lnTo>
                    <a:pt x="205740" y="89916"/>
                  </a:lnTo>
                  <a:lnTo>
                    <a:pt x="0" y="89916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0" name="object 70"/>
          <p:cNvSpPr txBox="1"/>
          <p:nvPr/>
        </p:nvSpPr>
        <p:spPr>
          <a:xfrm>
            <a:off x="8339146" y="4209473"/>
            <a:ext cx="71437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Meiryo UI"/>
                <a:cs typeface="Meiryo UI"/>
              </a:rPr>
              <a:t>2005-2015</a:t>
            </a:r>
            <a:endParaRPr sz="1000">
              <a:latin typeface="Meiryo UI"/>
              <a:cs typeface="Meiryo UI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5308091" y="1655057"/>
            <a:ext cx="4140200" cy="1440180"/>
            <a:chOff x="5308091" y="1655057"/>
            <a:chExt cx="4140200" cy="1440180"/>
          </a:xfrm>
        </p:grpSpPr>
        <p:sp>
          <p:nvSpPr>
            <p:cNvPr id="72" name="object 72"/>
            <p:cNvSpPr/>
            <p:nvPr/>
          </p:nvSpPr>
          <p:spPr>
            <a:xfrm>
              <a:off x="5942075" y="1727454"/>
              <a:ext cx="3376295" cy="0"/>
            </a:xfrm>
            <a:custGeom>
              <a:avLst/>
              <a:gdLst/>
              <a:ahLst/>
              <a:cxnLst/>
              <a:rect l="l" t="t" r="r" b="b"/>
              <a:pathLst>
                <a:path w="3376295" h="0">
                  <a:moveTo>
                    <a:pt x="0" y="0"/>
                  </a:moveTo>
                  <a:lnTo>
                    <a:pt x="3375825" y="0"/>
                  </a:lnTo>
                </a:path>
              </a:pathLst>
            </a:custGeom>
            <a:ln w="28956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5811774" y="1655063"/>
              <a:ext cx="3636645" cy="144780"/>
            </a:xfrm>
            <a:custGeom>
              <a:avLst/>
              <a:gdLst/>
              <a:ahLst/>
              <a:cxnLst/>
              <a:rect l="l" t="t" r="r" b="b"/>
              <a:pathLst>
                <a:path w="3636645" h="144780">
                  <a:moveTo>
                    <a:pt x="144780" y="144780"/>
                  </a:moveTo>
                  <a:lnTo>
                    <a:pt x="144767" y="0"/>
                  </a:lnTo>
                  <a:lnTo>
                    <a:pt x="0" y="72402"/>
                  </a:lnTo>
                  <a:lnTo>
                    <a:pt x="144780" y="144780"/>
                  </a:lnTo>
                  <a:close/>
                </a:path>
                <a:path w="3636645" h="144780">
                  <a:moveTo>
                    <a:pt x="3636416" y="72402"/>
                  </a:moveTo>
                  <a:lnTo>
                    <a:pt x="3491636" y="0"/>
                  </a:lnTo>
                  <a:lnTo>
                    <a:pt x="3491623" y="144780"/>
                  </a:lnTo>
                  <a:lnTo>
                    <a:pt x="3636416" y="72402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5308091" y="2086356"/>
              <a:ext cx="180340" cy="1009015"/>
            </a:xfrm>
            <a:custGeom>
              <a:avLst/>
              <a:gdLst/>
              <a:ahLst/>
              <a:cxnLst/>
              <a:rect l="l" t="t" r="r" b="b"/>
              <a:pathLst>
                <a:path w="180339" h="1009014">
                  <a:moveTo>
                    <a:pt x="179832" y="0"/>
                  </a:moveTo>
                  <a:lnTo>
                    <a:pt x="0" y="0"/>
                  </a:lnTo>
                  <a:lnTo>
                    <a:pt x="0" y="1008888"/>
                  </a:lnTo>
                  <a:lnTo>
                    <a:pt x="179832" y="1008888"/>
                  </a:lnTo>
                  <a:lnTo>
                    <a:pt x="1798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5" name="object 75"/>
          <p:cNvSpPr txBox="1"/>
          <p:nvPr/>
        </p:nvSpPr>
        <p:spPr>
          <a:xfrm>
            <a:off x="5301096" y="1248805"/>
            <a:ext cx="4441825" cy="678180"/>
          </a:xfrm>
          <a:prstGeom prst="rect">
            <a:avLst/>
          </a:prstGeom>
        </p:spPr>
        <p:txBody>
          <a:bodyPr wrap="square" lIns="0" tIns="80645" rIns="0" bIns="0" rtlCol="0" vert="horz">
            <a:spAutoFit/>
          </a:bodyPr>
          <a:lstStyle/>
          <a:p>
            <a:pPr marL="803910">
              <a:lnSpc>
                <a:spcPct val="100000"/>
              </a:lnSpc>
              <a:spcBef>
                <a:spcPts val="635"/>
              </a:spcBef>
              <a:tabLst>
                <a:tab pos="1780539" algn="l"/>
                <a:tab pos="2772410" algn="l"/>
                <a:tab pos="3739515" algn="l"/>
              </a:tabLst>
            </a:pPr>
            <a:r>
              <a:rPr dirty="0" sz="1000" spc="-5">
                <a:latin typeface="Meiryo UI"/>
                <a:cs typeface="Meiryo UI"/>
              </a:rPr>
              <a:t>1970-1980	1980-1990	1990-2000	2000-2016</a:t>
            </a:r>
            <a:endParaRPr sz="1000">
              <a:latin typeface="Meiryo UI"/>
              <a:cs typeface="Meiryo UI"/>
            </a:endParaRPr>
          </a:p>
          <a:p>
            <a:pPr marL="798195">
              <a:lnSpc>
                <a:spcPct val="100000"/>
              </a:lnSpc>
              <a:spcBef>
                <a:spcPts val="540"/>
              </a:spcBef>
              <a:tabLst>
                <a:tab pos="3391535" algn="l"/>
              </a:tabLst>
            </a:pPr>
            <a:r>
              <a:rPr dirty="0" sz="1000" spc="-5">
                <a:latin typeface="Meiryo UI"/>
                <a:cs typeface="Meiryo UI"/>
              </a:rPr>
              <a:t>低</a:t>
            </a:r>
            <a:r>
              <a:rPr dirty="0" sz="1000">
                <a:latin typeface="Meiryo UI"/>
                <a:cs typeface="Meiryo UI"/>
              </a:rPr>
              <a:t>ス</a:t>
            </a:r>
            <a:r>
              <a:rPr dirty="0" sz="1000" spc="-5">
                <a:latin typeface="Meiryo UI"/>
                <a:cs typeface="Meiryo UI"/>
              </a:rPr>
              <a:t>キル	高</a:t>
            </a:r>
            <a:r>
              <a:rPr dirty="0" sz="1000">
                <a:latin typeface="Meiryo UI"/>
                <a:cs typeface="Meiryo UI"/>
              </a:rPr>
              <a:t>ス</a:t>
            </a:r>
            <a:r>
              <a:rPr dirty="0" sz="1000" spc="-5">
                <a:latin typeface="Meiryo UI"/>
                <a:cs typeface="Meiryo UI"/>
              </a:rPr>
              <a:t>キル</a:t>
            </a:r>
            <a:endParaRPr sz="1000">
              <a:latin typeface="Meiryo UI"/>
              <a:cs typeface="Meiryo UI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dirty="0" sz="1000" spc="-10">
                <a:latin typeface="Meiryo UI"/>
                <a:cs typeface="Meiryo UI"/>
              </a:rPr>
              <a:t>(％)</a:t>
            </a:r>
            <a:endParaRPr sz="1000">
              <a:latin typeface="Meiryo UI"/>
              <a:cs typeface="Meiryo UI"/>
            </a:endParaRPr>
          </a:p>
        </p:txBody>
      </p:sp>
      <p:grpSp>
        <p:nvGrpSpPr>
          <p:cNvPr id="76" name="object 76"/>
          <p:cNvGrpSpPr/>
          <p:nvPr/>
        </p:nvGrpSpPr>
        <p:grpSpPr>
          <a:xfrm>
            <a:off x="5303520" y="4021835"/>
            <a:ext cx="2941320" cy="920750"/>
            <a:chOff x="5303520" y="4021835"/>
            <a:chExt cx="2941320" cy="920750"/>
          </a:xfrm>
        </p:grpSpPr>
        <p:pic>
          <p:nvPicPr>
            <p:cNvPr id="77" name="object 7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12664" y="4030979"/>
              <a:ext cx="483905" cy="321163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5308092" y="4026407"/>
              <a:ext cx="495300" cy="332740"/>
            </a:xfrm>
            <a:custGeom>
              <a:avLst/>
              <a:gdLst/>
              <a:ahLst/>
              <a:cxnLst/>
              <a:rect l="l" t="t" r="r" b="b"/>
              <a:pathLst>
                <a:path w="495300" h="332739">
                  <a:moveTo>
                    <a:pt x="0" y="0"/>
                  </a:moveTo>
                  <a:lnTo>
                    <a:pt x="495300" y="0"/>
                  </a:lnTo>
                  <a:lnTo>
                    <a:pt x="495300" y="332232"/>
                  </a:lnTo>
                  <a:lnTo>
                    <a:pt x="0" y="332232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DADAD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6393180" y="4524755"/>
              <a:ext cx="1847214" cy="413384"/>
            </a:xfrm>
            <a:custGeom>
              <a:avLst/>
              <a:gdLst/>
              <a:ahLst/>
              <a:cxnLst/>
              <a:rect l="l" t="t" r="r" b="b"/>
              <a:pathLst>
                <a:path w="1847215" h="413385">
                  <a:moveTo>
                    <a:pt x="0" y="206502"/>
                  </a:moveTo>
                  <a:lnTo>
                    <a:pt x="24391" y="159153"/>
                  </a:lnTo>
                  <a:lnTo>
                    <a:pt x="66043" y="129668"/>
                  </a:lnTo>
                  <a:lnTo>
                    <a:pt x="126091" y="102277"/>
                  </a:lnTo>
                  <a:lnTo>
                    <a:pt x="162500" y="89481"/>
                  </a:lnTo>
                  <a:lnTo>
                    <a:pt x="202892" y="77346"/>
                  </a:lnTo>
                  <a:lnTo>
                    <a:pt x="247062" y="65918"/>
                  </a:lnTo>
                  <a:lnTo>
                    <a:pt x="294805" y="55243"/>
                  </a:lnTo>
                  <a:lnTo>
                    <a:pt x="345915" y="45366"/>
                  </a:lnTo>
                  <a:lnTo>
                    <a:pt x="400186" y="36335"/>
                  </a:lnTo>
                  <a:lnTo>
                    <a:pt x="457414" y="28194"/>
                  </a:lnTo>
                  <a:lnTo>
                    <a:pt x="517393" y="20989"/>
                  </a:lnTo>
                  <a:lnTo>
                    <a:pt x="579918" y="14767"/>
                  </a:lnTo>
                  <a:lnTo>
                    <a:pt x="644783" y="9573"/>
                  </a:lnTo>
                  <a:lnTo>
                    <a:pt x="711784" y="5453"/>
                  </a:lnTo>
                  <a:lnTo>
                    <a:pt x="780714" y="2454"/>
                  </a:lnTo>
                  <a:lnTo>
                    <a:pt x="851369" y="621"/>
                  </a:lnTo>
                  <a:lnTo>
                    <a:pt x="923544" y="0"/>
                  </a:lnTo>
                  <a:lnTo>
                    <a:pt x="995718" y="621"/>
                  </a:lnTo>
                  <a:lnTo>
                    <a:pt x="1066373" y="2454"/>
                  </a:lnTo>
                  <a:lnTo>
                    <a:pt x="1135303" y="5453"/>
                  </a:lnTo>
                  <a:lnTo>
                    <a:pt x="1202304" y="9573"/>
                  </a:lnTo>
                  <a:lnTo>
                    <a:pt x="1267169" y="14767"/>
                  </a:lnTo>
                  <a:lnTo>
                    <a:pt x="1329694" y="20989"/>
                  </a:lnTo>
                  <a:lnTo>
                    <a:pt x="1389673" y="28194"/>
                  </a:lnTo>
                  <a:lnTo>
                    <a:pt x="1446901" y="36335"/>
                  </a:lnTo>
                  <a:lnTo>
                    <a:pt x="1501172" y="45366"/>
                  </a:lnTo>
                  <a:lnTo>
                    <a:pt x="1552282" y="55243"/>
                  </a:lnTo>
                  <a:lnTo>
                    <a:pt x="1600025" y="65918"/>
                  </a:lnTo>
                  <a:lnTo>
                    <a:pt x="1644195" y="77346"/>
                  </a:lnTo>
                  <a:lnTo>
                    <a:pt x="1684587" y="89481"/>
                  </a:lnTo>
                  <a:lnTo>
                    <a:pt x="1720996" y="102277"/>
                  </a:lnTo>
                  <a:lnTo>
                    <a:pt x="1781044" y="129668"/>
                  </a:lnTo>
                  <a:lnTo>
                    <a:pt x="1822696" y="159153"/>
                  </a:lnTo>
                  <a:lnTo>
                    <a:pt x="1847088" y="206502"/>
                  </a:lnTo>
                  <a:lnTo>
                    <a:pt x="1844309" y="222639"/>
                  </a:lnTo>
                  <a:lnTo>
                    <a:pt x="1804272" y="268831"/>
                  </a:lnTo>
                  <a:lnTo>
                    <a:pt x="1753217" y="297315"/>
                  </a:lnTo>
                  <a:lnTo>
                    <a:pt x="1684587" y="323522"/>
                  </a:lnTo>
                  <a:lnTo>
                    <a:pt x="1644195" y="335657"/>
                  </a:lnTo>
                  <a:lnTo>
                    <a:pt x="1600025" y="347085"/>
                  </a:lnTo>
                  <a:lnTo>
                    <a:pt x="1552282" y="357760"/>
                  </a:lnTo>
                  <a:lnTo>
                    <a:pt x="1501172" y="367637"/>
                  </a:lnTo>
                  <a:lnTo>
                    <a:pt x="1446901" y="376668"/>
                  </a:lnTo>
                  <a:lnTo>
                    <a:pt x="1389673" y="384810"/>
                  </a:lnTo>
                  <a:lnTo>
                    <a:pt x="1329694" y="392014"/>
                  </a:lnTo>
                  <a:lnTo>
                    <a:pt x="1267169" y="398236"/>
                  </a:lnTo>
                  <a:lnTo>
                    <a:pt x="1202304" y="403430"/>
                  </a:lnTo>
                  <a:lnTo>
                    <a:pt x="1135303" y="407550"/>
                  </a:lnTo>
                  <a:lnTo>
                    <a:pt x="1066373" y="410549"/>
                  </a:lnTo>
                  <a:lnTo>
                    <a:pt x="995718" y="412382"/>
                  </a:lnTo>
                  <a:lnTo>
                    <a:pt x="923544" y="413004"/>
                  </a:lnTo>
                  <a:lnTo>
                    <a:pt x="851369" y="412382"/>
                  </a:lnTo>
                  <a:lnTo>
                    <a:pt x="780714" y="410549"/>
                  </a:lnTo>
                  <a:lnTo>
                    <a:pt x="711784" y="407550"/>
                  </a:lnTo>
                  <a:lnTo>
                    <a:pt x="644783" y="403430"/>
                  </a:lnTo>
                  <a:lnTo>
                    <a:pt x="579918" y="398236"/>
                  </a:lnTo>
                  <a:lnTo>
                    <a:pt x="517393" y="392014"/>
                  </a:lnTo>
                  <a:lnTo>
                    <a:pt x="457414" y="384810"/>
                  </a:lnTo>
                  <a:lnTo>
                    <a:pt x="400186" y="376668"/>
                  </a:lnTo>
                  <a:lnTo>
                    <a:pt x="345915" y="367637"/>
                  </a:lnTo>
                  <a:lnTo>
                    <a:pt x="294805" y="357760"/>
                  </a:lnTo>
                  <a:lnTo>
                    <a:pt x="247062" y="347085"/>
                  </a:lnTo>
                  <a:lnTo>
                    <a:pt x="202892" y="335657"/>
                  </a:lnTo>
                  <a:lnTo>
                    <a:pt x="162500" y="323522"/>
                  </a:lnTo>
                  <a:lnTo>
                    <a:pt x="126091" y="310726"/>
                  </a:lnTo>
                  <a:lnTo>
                    <a:pt x="66043" y="283335"/>
                  </a:lnTo>
                  <a:lnTo>
                    <a:pt x="24391" y="253850"/>
                  </a:lnTo>
                  <a:lnTo>
                    <a:pt x="0" y="206502"/>
                  </a:lnTo>
                  <a:close/>
                </a:path>
              </a:pathLst>
            </a:custGeom>
            <a:ln w="9144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0" name="object 80"/>
          <p:cNvSpPr txBox="1"/>
          <p:nvPr/>
        </p:nvSpPr>
        <p:spPr>
          <a:xfrm>
            <a:off x="5301096" y="4404717"/>
            <a:ext cx="368935" cy="10115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Meiryo UI"/>
                <a:cs typeface="Meiryo UI"/>
              </a:rPr>
              <a:t>(％)</a:t>
            </a:r>
            <a:endParaRPr sz="1000">
              <a:latin typeface="Meiryo UI"/>
              <a:cs typeface="Meiryo UI"/>
            </a:endParaRPr>
          </a:p>
          <a:p>
            <a:pPr marL="186055">
              <a:lnSpc>
                <a:spcPct val="100000"/>
              </a:lnSpc>
              <a:spcBef>
                <a:spcPts val="655"/>
              </a:spcBef>
            </a:pPr>
            <a:r>
              <a:rPr dirty="0" sz="900" spc="5">
                <a:latin typeface="Meiryo UI"/>
                <a:cs typeface="Meiryo UI"/>
              </a:rPr>
              <a:t>25</a:t>
            </a:r>
            <a:endParaRPr sz="900">
              <a:latin typeface="Meiryo UI"/>
              <a:cs typeface="Meiryo U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50">
              <a:latin typeface="Meiryo UI"/>
              <a:cs typeface="Meiryo UI"/>
            </a:endParaRPr>
          </a:p>
          <a:p>
            <a:pPr marL="222885">
              <a:lnSpc>
                <a:spcPct val="100000"/>
              </a:lnSpc>
              <a:spcBef>
                <a:spcPts val="5"/>
              </a:spcBef>
            </a:pPr>
            <a:r>
              <a:rPr dirty="0" sz="900">
                <a:latin typeface="Meiryo UI"/>
                <a:cs typeface="Meiryo UI"/>
              </a:rPr>
              <a:t>0</a:t>
            </a:r>
            <a:endParaRPr sz="900">
              <a:latin typeface="Meiryo UI"/>
              <a:cs typeface="Meiryo U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700">
              <a:latin typeface="Meiryo UI"/>
              <a:cs typeface="Meiryo UI"/>
            </a:endParaRPr>
          </a:p>
          <a:p>
            <a:pPr marL="161925">
              <a:lnSpc>
                <a:spcPct val="100000"/>
              </a:lnSpc>
            </a:pPr>
            <a:r>
              <a:rPr dirty="0" sz="900">
                <a:latin typeface="Meiryo UI"/>
                <a:cs typeface="Meiryo UI"/>
              </a:rPr>
              <a:t>-</a:t>
            </a:r>
            <a:r>
              <a:rPr dirty="0" sz="900" spc="5">
                <a:latin typeface="Meiryo UI"/>
                <a:cs typeface="Meiryo UI"/>
              </a:rPr>
              <a:t>25</a:t>
            </a:r>
            <a:endParaRPr sz="900">
              <a:latin typeface="Meiryo UI"/>
              <a:cs typeface="Meiryo UI"/>
            </a:endParaRPr>
          </a:p>
        </p:txBody>
      </p:sp>
      <p:pic>
        <p:nvPicPr>
          <p:cNvPr id="81" name="object 8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12664" y="1280160"/>
            <a:ext cx="467396" cy="323062"/>
          </a:xfrm>
          <a:prstGeom prst="rect">
            <a:avLst/>
          </a:prstGeom>
        </p:spPr>
      </p:pic>
      <p:sp>
        <p:nvSpPr>
          <p:cNvPr id="82" name="object 82"/>
          <p:cNvSpPr/>
          <p:nvPr/>
        </p:nvSpPr>
        <p:spPr>
          <a:xfrm>
            <a:off x="6393179" y="1798320"/>
            <a:ext cx="1847214" cy="576580"/>
          </a:xfrm>
          <a:custGeom>
            <a:avLst/>
            <a:gdLst/>
            <a:ahLst/>
            <a:cxnLst/>
            <a:rect l="l" t="t" r="r" b="b"/>
            <a:pathLst>
              <a:path w="1847215" h="576580">
                <a:moveTo>
                  <a:pt x="0" y="288036"/>
                </a:moveTo>
                <a:lnTo>
                  <a:pt x="10013" y="245471"/>
                </a:lnTo>
                <a:lnTo>
                  <a:pt x="39102" y="204846"/>
                </a:lnTo>
                <a:lnTo>
                  <a:pt x="85836" y="166606"/>
                </a:lnTo>
                <a:lnTo>
                  <a:pt x="148789" y="131196"/>
                </a:lnTo>
                <a:lnTo>
                  <a:pt x="185900" y="114691"/>
                </a:lnTo>
                <a:lnTo>
                  <a:pt x="226530" y="99062"/>
                </a:lnTo>
                <a:lnTo>
                  <a:pt x="270500" y="84362"/>
                </a:lnTo>
                <a:lnTo>
                  <a:pt x="317632" y="70649"/>
                </a:lnTo>
                <a:lnTo>
                  <a:pt x="367746" y="57977"/>
                </a:lnTo>
                <a:lnTo>
                  <a:pt x="420665" y="46403"/>
                </a:lnTo>
                <a:lnTo>
                  <a:pt x="476210" y="35982"/>
                </a:lnTo>
                <a:lnTo>
                  <a:pt x="534201" y="26770"/>
                </a:lnTo>
                <a:lnTo>
                  <a:pt x="594462" y="18822"/>
                </a:lnTo>
                <a:lnTo>
                  <a:pt x="656812" y="12194"/>
                </a:lnTo>
                <a:lnTo>
                  <a:pt x="721074" y="6943"/>
                </a:lnTo>
                <a:lnTo>
                  <a:pt x="787069" y="3122"/>
                </a:lnTo>
                <a:lnTo>
                  <a:pt x="854619" y="790"/>
                </a:lnTo>
                <a:lnTo>
                  <a:pt x="923544" y="0"/>
                </a:lnTo>
                <a:lnTo>
                  <a:pt x="992468" y="790"/>
                </a:lnTo>
                <a:lnTo>
                  <a:pt x="1060018" y="3122"/>
                </a:lnTo>
                <a:lnTo>
                  <a:pt x="1126013" y="6943"/>
                </a:lnTo>
                <a:lnTo>
                  <a:pt x="1190275" y="12194"/>
                </a:lnTo>
                <a:lnTo>
                  <a:pt x="1252625" y="18822"/>
                </a:lnTo>
                <a:lnTo>
                  <a:pt x="1312886" y="26770"/>
                </a:lnTo>
                <a:lnTo>
                  <a:pt x="1370877" y="35982"/>
                </a:lnTo>
                <a:lnTo>
                  <a:pt x="1426422" y="46403"/>
                </a:lnTo>
                <a:lnTo>
                  <a:pt x="1479341" y="57977"/>
                </a:lnTo>
                <a:lnTo>
                  <a:pt x="1529455" y="70649"/>
                </a:lnTo>
                <a:lnTo>
                  <a:pt x="1576587" y="84362"/>
                </a:lnTo>
                <a:lnTo>
                  <a:pt x="1620557" y="99062"/>
                </a:lnTo>
                <a:lnTo>
                  <a:pt x="1661187" y="114691"/>
                </a:lnTo>
                <a:lnTo>
                  <a:pt x="1698298" y="131196"/>
                </a:lnTo>
                <a:lnTo>
                  <a:pt x="1761251" y="166606"/>
                </a:lnTo>
                <a:lnTo>
                  <a:pt x="1807985" y="204846"/>
                </a:lnTo>
                <a:lnTo>
                  <a:pt x="1837074" y="245471"/>
                </a:lnTo>
                <a:lnTo>
                  <a:pt x="1847088" y="288036"/>
                </a:lnTo>
                <a:lnTo>
                  <a:pt x="1844554" y="309532"/>
                </a:lnTo>
                <a:lnTo>
                  <a:pt x="1824825" y="351183"/>
                </a:lnTo>
                <a:lnTo>
                  <a:pt x="1786735" y="390671"/>
                </a:lnTo>
                <a:lnTo>
                  <a:pt x="1731712" y="427552"/>
                </a:lnTo>
                <a:lnTo>
                  <a:pt x="1661187" y="461380"/>
                </a:lnTo>
                <a:lnTo>
                  <a:pt x="1620557" y="477009"/>
                </a:lnTo>
                <a:lnTo>
                  <a:pt x="1576587" y="491709"/>
                </a:lnTo>
                <a:lnTo>
                  <a:pt x="1529455" y="505422"/>
                </a:lnTo>
                <a:lnTo>
                  <a:pt x="1479341" y="518094"/>
                </a:lnTo>
                <a:lnTo>
                  <a:pt x="1426422" y="529668"/>
                </a:lnTo>
                <a:lnTo>
                  <a:pt x="1370877" y="540089"/>
                </a:lnTo>
                <a:lnTo>
                  <a:pt x="1312886" y="549301"/>
                </a:lnTo>
                <a:lnTo>
                  <a:pt x="1252625" y="557249"/>
                </a:lnTo>
                <a:lnTo>
                  <a:pt x="1190275" y="563877"/>
                </a:lnTo>
                <a:lnTo>
                  <a:pt x="1126013" y="569128"/>
                </a:lnTo>
                <a:lnTo>
                  <a:pt x="1060018" y="572949"/>
                </a:lnTo>
                <a:lnTo>
                  <a:pt x="992468" y="575281"/>
                </a:lnTo>
                <a:lnTo>
                  <a:pt x="923544" y="576072"/>
                </a:lnTo>
                <a:lnTo>
                  <a:pt x="854619" y="575281"/>
                </a:lnTo>
                <a:lnTo>
                  <a:pt x="787069" y="572949"/>
                </a:lnTo>
                <a:lnTo>
                  <a:pt x="721074" y="569128"/>
                </a:lnTo>
                <a:lnTo>
                  <a:pt x="656812" y="563877"/>
                </a:lnTo>
                <a:lnTo>
                  <a:pt x="594462" y="557249"/>
                </a:lnTo>
                <a:lnTo>
                  <a:pt x="534201" y="549301"/>
                </a:lnTo>
                <a:lnTo>
                  <a:pt x="476210" y="540089"/>
                </a:lnTo>
                <a:lnTo>
                  <a:pt x="420665" y="529668"/>
                </a:lnTo>
                <a:lnTo>
                  <a:pt x="367746" y="518094"/>
                </a:lnTo>
                <a:lnTo>
                  <a:pt x="317632" y="505422"/>
                </a:lnTo>
                <a:lnTo>
                  <a:pt x="270500" y="491709"/>
                </a:lnTo>
                <a:lnTo>
                  <a:pt x="226530" y="477009"/>
                </a:lnTo>
                <a:lnTo>
                  <a:pt x="185900" y="461380"/>
                </a:lnTo>
                <a:lnTo>
                  <a:pt x="148789" y="444875"/>
                </a:lnTo>
                <a:lnTo>
                  <a:pt x="85836" y="409465"/>
                </a:lnTo>
                <a:lnTo>
                  <a:pt x="39102" y="371225"/>
                </a:lnTo>
                <a:lnTo>
                  <a:pt x="10013" y="330600"/>
                </a:lnTo>
                <a:lnTo>
                  <a:pt x="0" y="288036"/>
                </a:lnTo>
                <a:close/>
              </a:path>
            </a:pathLst>
          </a:custGeom>
          <a:ln w="9144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 txBox="1"/>
          <p:nvPr/>
        </p:nvSpPr>
        <p:spPr>
          <a:xfrm>
            <a:off x="7978140" y="2715767"/>
            <a:ext cx="1809114" cy="688975"/>
          </a:xfrm>
          <a:prstGeom prst="rect">
            <a:avLst/>
          </a:prstGeom>
          <a:ln w="9144">
            <a:solidFill>
              <a:srgbClr val="B3B3B3"/>
            </a:solidFill>
          </a:ln>
        </p:spPr>
        <p:txBody>
          <a:bodyPr wrap="square" lIns="0" tIns="25400" rIns="0" bIns="0" rtlCol="0" vert="horz">
            <a:spAutoFit/>
          </a:bodyPr>
          <a:lstStyle/>
          <a:p>
            <a:pPr marL="36195" marR="65405">
              <a:lnSpc>
                <a:spcPct val="100000"/>
              </a:lnSpc>
              <a:spcBef>
                <a:spcPts val="200"/>
              </a:spcBef>
            </a:pPr>
            <a:r>
              <a:rPr dirty="0" sz="1050" spc="5">
                <a:solidFill>
                  <a:srgbClr val="FF0000"/>
                </a:solidFill>
                <a:latin typeface="Meiryo UI"/>
                <a:cs typeface="Meiryo UI"/>
              </a:rPr>
              <a:t>中</a:t>
            </a:r>
            <a:r>
              <a:rPr dirty="0" sz="1050" spc="-5">
                <a:solidFill>
                  <a:srgbClr val="FF0000"/>
                </a:solidFill>
                <a:latin typeface="Meiryo UI"/>
                <a:cs typeface="Meiryo UI"/>
              </a:rPr>
              <a:t>ス</a:t>
            </a:r>
            <a:r>
              <a:rPr dirty="0" sz="1050" spc="5">
                <a:solidFill>
                  <a:srgbClr val="FF0000"/>
                </a:solidFill>
                <a:latin typeface="Meiryo UI"/>
                <a:cs typeface="Meiryo UI"/>
              </a:rPr>
              <a:t>キル職が減少し</a:t>
            </a:r>
            <a:r>
              <a:rPr dirty="0" sz="1050" spc="-10">
                <a:solidFill>
                  <a:srgbClr val="FF0000"/>
                </a:solidFill>
                <a:latin typeface="Meiryo UI"/>
                <a:cs typeface="Meiryo UI"/>
              </a:rPr>
              <a:t>、</a:t>
            </a:r>
            <a:r>
              <a:rPr dirty="0" sz="1050" spc="-20">
                <a:solidFill>
                  <a:srgbClr val="FF0000"/>
                </a:solidFill>
                <a:latin typeface="Meiryo UI"/>
                <a:cs typeface="Meiryo UI"/>
              </a:rPr>
              <a:t>低</a:t>
            </a:r>
            <a:r>
              <a:rPr dirty="0" sz="1050" spc="-25">
                <a:solidFill>
                  <a:srgbClr val="FF0000"/>
                </a:solidFill>
                <a:latin typeface="Meiryo UI"/>
                <a:cs typeface="Meiryo UI"/>
              </a:rPr>
              <a:t>・</a:t>
            </a:r>
            <a:r>
              <a:rPr dirty="0" sz="1050" spc="5">
                <a:solidFill>
                  <a:srgbClr val="FF0000"/>
                </a:solidFill>
                <a:latin typeface="Meiryo UI"/>
                <a:cs typeface="Meiryo UI"/>
              </a:rPr>
              <a:t>高</a:t>
            </a:r>
            <a:r>
              <a:rPr dirty="0" sz="1050" spc="-5">
                <a:solidFill>
                  <a:srgbClr val="FF0000"/>
                </a:solidFill>
                <a:latin typeface="Meiryo UI"/>
                <a:cs typeface="Meiryo UI"/>
              </a:rPr>
              <a:t>ス</a:t>
            </a:r>
            <a:r>
              <a:rPr dirty="0" sz="1050">
                <a:solidFill>
                  <a:srgbClr val="FF0000"/>
                </a:solidFill>
                <a:latin typeface="Meiryo UI"/>
                <a:cs typeface="Meiryo UI"/>
              </a:rPr>
              <a:t>キ </a:t>
            </a:r>
            <a:r>
              <a:rPr dirty="0" sz="1050">
                <a:solidFill>
                  <a:srgbClr val="FF0000"/>
                </a:solidFill>
                <a:latin typeface="Meiryo UI"/>
                <a:cs typeface="Meiryo UI"/>
              </a:rPr>
              <a:t>ルな</a:t>
            </a:r>
            <a:r>
              <a:rPr dirty="0" sz="1050" spc="5">
                <a:solidFill>
                  <a:srgbClr val="FF0000"/>
                </a:solidFill>
                <a:latin typeface="Meiryo UI"/>
                <a:cs typeface="Meiryo UI"/>
              </a:rPr>
              <a:t>職</a:t>
            </a:r>
            <a:r>
              <a:rPr dirty="0" sz="1050">
                <a:solidFill>
                  <a:srgbClr val="FF0000"/>
                </a:solidFill>
                <a:latin typeface="Meiryo UI"/>
                <a:cs typeface="Meiryo UI"/>
              </a:rPr>
              <a:t>のシェ</a:t>
            </a:r>
            <a:r>
              <a:rPr dirty="0" sz="1050" spc="-5">
                <a:solidFill>
                  <a:srgbClr val="FF0000"/>
                </a:solidFill>
                <a:latin typeface="Meiryo UI"/>
                <a:cs typeface="Meiryo UI"/>
              </a:rPr>
              <a:t>ア</a:t>
            </a:r>
            <a:r>
              <a:rPr dirty="0" sz="1050">
                <a:solidFill>
                  <a:srgbClr val="FF0000"/>
                </a:solidFill>
                <a:latin typeface="Meiryo UI"/>
                <a:cs typeface="Meiryo UI"/>
              </a:rPr>
              <a:t>が</a:t>
            </a:r>
            <a:r>
              <a:rPr dirty="0" sz="1050" spc="5">
                <a:solidFill>
                  <a:srgbClr val="FF0000"/>
                </a:solidFill>
                <a:latin typeface="Meiryo UI"/>
                <a:cs typeface="Meiryo UI"/>
              </a:rPr>
              <a:t>増加</a:t>
            </a:r>
            <a:r>
              <a:rPr dirty="0" sz="1050" spc="-10">
                <a:solidFill>
                  <a:srgbClr val="FF0000"/>
                </a:solidFill>
                <a:latin typeface="Meiryo UI"/>
                <a:cs typeface="Meiryo UI"/>
              </a:rPr>
              <a:t>し</a:t>
            </a:r>
            <a:r>
              <a:rPr dirty="0" sz="1050" spc="5">
                <a:solidFill>
                  <a:srgbClr val="FF0000"/>
                </a:solidFill>
                <a:latin typeface="Meiryo UI"/>
                <a:cs typeface="Meiryo UI"/>
              </a:rPr>
              <a:t>労</a:t>
            </a:r>
            <a:r>
              <a:rPr dirty="0" sz="1050" spc="-10">
                <a:solidFill>
                  <a:srgbClr val="FF0000"/>
                </a:solidFill>
                <a:latin typeface="Meiryo UI"/>
                <a:cs typeface="Meiryo UI"/>
              </a:rPr>
              <a:t>働</a:t>
            </a:r>
            <a:r>
              <a:rPr dirty="0" sz="1050" spc="5">
                <a:solidFill>
                  <a:srgbClr val="FF0000"/>
                </a:solidFill>
                <a:latin typeface="Meiryo UI"/>
                <a:cs typeface="Meiryo UI"/>
              </a:rPr>
              <a:t>市 場</a:t>
            </a:r>
            <a:r>
              <a:rPr dirty="0" sz="1050">
                <a:solidFill>
                  <a:srgbClr val="FF0000"/>
                </a:solidFill>
                <a:latin typeface="Meiryo UI"/>
                <a:cs typeface="Meiryo UI"/>
              </a:rPr>
              <a:t>が</a:t>
            </a:r>
            <a:r>
              <a:rPr dirty="0" sz="1050" spc="5">
                <a:solidFill>
                  <a:srgbClr val="FF0000"/>
                </a:solidFill>
                <a:latin typeface="Meiryo UI"/>
                <a:cs typeface="Meiryo UI"/>
              </a:rPr>
              <a:t>両極化</a:t>
            </a:r>
            <a:r>
              <a:rPr dirty="0" sz="1050" spc="-10">
                <a:solidFill>
                  <a:srgbClr val="FF0000"/>
                </a:solidFill>
                <a:latin typeface="Meiryo UI"/>
                <a:cs typeface="Meiryo UI"/>
              </a:rPr>
              <a:t>。</a:t>
            </a:r>
            <a:r>
              <a:rPr dirty="0" sz="1050" spc="5">
                <a:solidFill>
                  <a:srgbClr val="FF0000"/>
                </a:solidFill>
                <a:latin typeface="Meiryo UI"/>
                <a:cs typeface="Meiryo UI"/>
              </a:rPr>
              <a:t>日本</a:t>
            </a:r>
            <a:r>
              <a:rPr dirty="0" sz="1050" spc="-5">
                <a:solidFill>
                  <a:srgbClr val="FF0000"/>
                </a:solidFill>
                <a:latin typeface="Meiryo UI"/>
                <a:cs typeface="Meiryo UI"/>
              </a:rPr>
              <a:t>に</a:t>
            </a:r>
            <a:r>
              <a:rPr dirty="0" sz="1050">
                <a:solidFill>
                  <a:srgbClr val="FF0000"/>
                </a:solidFill>
                <a:latin typeface="Meiryo UI"/>
                <a:cs typeface="Meiryo UI"/>
              </a:rPr>
              <a:t>おい</a:t>
            </a:r>
            <a:r>
              <a:rPr dirty="0" sz="1050" spc="-15">
                <a:solidFill>
                  <a:srgbClr val="FF0000"/>
                </a:solidFill>
                <a:latin typeface="Meiryo UI"/>
                <a:cs typeface="Meiryo UI"/>
              </a:rPr>
              <a:t>て</a:t>
            </a:r>
            <a:r>
              <a:rPr dirty="0" sz="1050" spc="-5">
                <a:solidFill>
                  <a:srgbClr val="FF0000"/>
                </a:solidFill>
                <a:latin typeface="Meiryo UI"/>
                <a:cs typeface="Meiryo UI"/>
              </a:rPr>
              <a:t>も</a:t>
            </a:r>
            <a:r>
              <a:rPr dirty="0" sz="1050" spc="5">
                <a:solidFill>
                  <a:srgbClr val="FF0000"/>
                </a:solidFill>
                <a:latin typeface="Meiryo UI"/>
                <a:cs typeface="Meiryo UI"/>
              </a:rPr>
              <a:t>同 様</a:t>
            </a:r>
            <a:r>
              <a:rPr dirty="0" sz="1050">
                <a:solidFill>
                  <a:srgbClr val="FF0000"/>
                </a:solidFill>
                <a:latin typeface="Meiryo UI"/>
                <a:cs typeface="Meiryo UI"/>
              </a:rPr>
              <a:t>の</a:t>
            </a:r>
            <a:r>
              <a:rPr dirty="0" sz="1050" spc="5">
                <a:solidFill>
                  <a:srgbClr val="FF0000"/>
                </a:solidFill>
                <a:latin typeface="Meiryo UI"/>
                <a:cs typeface="Meiryo UI"/>
              </a:rPr>
              <a:t>傾向</a:t>
            </a:r>
            <a:endParaRPr sz="1050">
              <a:latin typeface="Meiryo UI"/>
              <a:cs typeface="Meiryo UI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7932419" y="2252472"/>
            <a:ext cx="958215" cy="470534"/>
            <a:chOff x="7932419" y="2252472"/>
            <a:chExt cx="958215" cy="470534"/>
          </a:xfrm>
        </p:grpSpPr>
        <p:sp>
          <p:nvSpPr>
            <p:cNvPr id="85" name="object 85"/>
            <p:cNvSpPr/>
            <p:nvPr/>
          </p:nvSpPr>
          <p:spPr>
            <a:xfrm>
              <a:off x="7970519" y="2290572"/>
              <a:ext cx="913765" cy="426084"/>
            </a:xfrm>
            <a:custGeom>
              <a:avLst/>
              <a:gdLst/>
              <a:ahLst/>
              <a:cxnLst/>
              <a:rect l="l" t="t" r="r" b="b"/>
              <a:pathLst>
                <a:path w="913765" h="426085">
                  <a:moveTo>
                    <a:pt x="0" y="0"/>
                  </a:moveTo>
                  <a:lnTo>
                    <a:pt x="913320" y="426072"/>
                  </a:lnTo>
                </a:path>
              </a:pathLst>
            </a:custGeom>
            <a:ln w="12700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6" name="object 8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32419" y="2252472"/>
              <a:ext cx="76200" cy="76200"/>
            </a:xfrm>
            <a:prstGeom prst="rect">
              <a:avLst/>
            </a:prstGeom>
          </p:spPr>
        </p:pic>
      </p:grpSp>
      <p:sp>
        <p:nvSpPr>
          <p:cNvPr id="87" name="object 87"/>
          <p:cNvSpPr txBox="1"/>
          <p:nvPr/>
        </p:nvSpPr>
        <p:spPr>
          <a:xfrm>
            <a:off x="185928" y="188976"/>
            <a:ext cx="1289685" cy="262255"/>
          </a:xfrm>
          <a:prstGeom prst="rect">
            <a:avLst/>
          </a:prstGeom>
          <a:solidFill>
            <a:srgbClr val="FCD5B5"/>
          </a:solidFill>
        </p:spPr>
        <p:txBody>
          <a:bodyPr wrap="square" lIns="0" tIns="0" rIns="0" bIns="0" rtlCol="0" vert="horz">
            <a:spAutoFit/>
          </a:bodyPr>
          <a:lstStyle/>
          <a:p>
            <a:pPr marL="151765">
              <a:lnSpc>
                <a:spcPts val="2065"/>
              </a:lnSpc>
            </a:pPr>
            <a:r>
              <a:rPr dirty="0" sz="1800" spc="-5" b="1">
                <a:latin typeface="Meiryo UI"/>
                <a:cs typeface="Meiryo UI"/>
              </a:rPr>
              <a:t>デジタ</a:t>
            </a:r>
            <a:r>
              <a:rPr dirty="0" sz="1800" b="1">
                <a:latin typeface="Meiryo UI"/>
                <a:cs typeface="Meiryo UI"/>
              </a:rPr>
              <a:t>ル化</a:t>
            </a:r>
            <a:endParaRPr sz="1800">
              <a:latin typeface="Meiryo UI"/>
              <a:cs typeface="Meiryo U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00286" y="6588569"/>
            <a:ext cx="13652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050505"/>
                </a:solidFill>
                <a:latin typeface="Meiryo UI"/>
                <a:cs typeface="Meiryo UI"/>
              </a:rPr>
              <a:t>7</a:t>
            </a:r>
            <a:endParaRPr sz="1400">
              <a:latin typeface="Meiryo UI"/>
              <a:cs typeface="Meiryo U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09216" y="168433"/>
            <a:ext cx="596011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生産年齢人口</a:t>
            </a:r>
            <a:r>
              <a:rPr dirty="0" sz="2400" spc="-5"/>
              <a:t>は</a:t>
            </a:r>
            <a:r>
              <a:rPr dirty="0" sz="2400"/>
              <a:t>減少し、人口構成も大き</a:t>
            </a:r>
            <a:r>
              <a:rPr dirty="0" sz="2400" spc="-5"/>
              <a:t>く</a:t>
            </a:r>
            <a:r>
              <a:rPr dirty="0" sz="2400"/>
              <a:t>変化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489204" y="934211"/>
            <a:ext cx="8784590" cy="335280"/>
          </a:xfrm>
          <a:prstGeom prst="rect">
            <a:avLst/>
          </a:prstGeom>
          <a:solidFill>
            <a:srgbClr val="4F81BD"/>
          </a:solidFill>
          <a:ln w="12192">
            <a:solidFill>
              <a:srgbClr val="EEECE1"/>
            </a:solidFill>
          </a:ln>
        </p:spPr>
        <p:txBody>
          <a:bodyPr wrap="square" lIns="0" tIns="4572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dirty="0" sz="1600" spc="-5">
                <a:solidFill>
                  <a:srgbClr val="FFFFFF"/>
                </a:solidFill>
                <a:latin typeface="Meiryo UI"/>
                <a:cs typeface="Meiryo UI"/>
              </a:rPr>
              <a:t>年齢別就業人口構成</a:t>
            </a:r>
            <a:endParaRPr sz="1600">
              <a:latin typeface="Meiryo UI"/>
              <a:cs typeface="Meiryo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91897" y="1507968"/>
            <a:ext cx="587248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5123815" algn="l"/>
              </a:tabLst>
            </a:pPr>
            <a:r>
              <a:rPr dirty="0" sz="1400">
                <a:latin typeface="Meiryo UI"/>
                <a:cs typeface="Meiryo UI"/>
              </a:rPr>
              <a:t>2014年	2030</a:t>
            </a:r>
            <a:r>
              <a:rPr dirty="0" sz="1400" spc="-5">
                <a:latin typeface="Meiryo UI"/>
                <a:cs typeface="Meiryo UI"/>
              </a:rPr>
              <a:t>年</a:t>
            </a:r>
            <a:r>
              <a:rPr dirty="0" baseline="24691" sz="1350" spc="30">
                <a:latin typeface="Meiryo UI"/>
                <a:cs typeface="Meiryo UI"/>
              </a:rPr>
              <a:t>*</a:t>
            </a:r>
            <a:endParaRPr baseline="24691" sz="1350">
              <a:latin typeface="Meiryo UI"/>
              <a:cs typeface="Meiryo U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89204" y="1772411"/>
            <a:ext cx="3508375" cy="0"/>
          </a:xfrm>
          <a:custGeom>
            <a:avLst/>
            <a:gdLst/>
            <a:ahLst/>
            <a:cxnLst/>
            <a:rect l="l" t="t" r="r" b="b"/>
            <a:pathLst>
              <a:path w="3508375" h="0">
                <a:moveTo>
                  <a:pt x="0" y="0"/>
                </a:moveTo>
                <a:lnTo>
                  <a:pt x="3508082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611367" y="1772411"/>
            <a:ext cx="3508375" cy="0"/>
          </a:xfrm>
          <a:custGeom>
            <a:avLst/>
            <a:gdLst/>
            <a:ahLst/>
            <a:cxnLst/>
            <a:rect l="l" t="t" r="r" b="b"/>
            <a:pathLst>
              <a:path w="3508375" h="0">
                <a:moveTo>
                  <a:pt x="0" y="0"/>
                </a:moveTo>
                <a:lnTo>
                  <a:pt x="3508082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4552188" y="3764279"/>
            <a:ext cx="802005" cy="513715"/>
            <a:chOff x="4552188" y="3764279"/>
            <a:chExt cx="802005" cy="513715"/>
          </a:xfrm>
        </p:grpSpPr>
        <p:sp>
          <p:nvSpPr>
            <p:cNvPr id="9" name="object 9"/>
            <p:cNvSpPr/>
            <p:nvPr/>
          </p:nvSpPr>
          <p:spPr>
            <a:xfrm>
              <a:off x="4556760" y="3768851"/>
              <a:ext cx="792480" cy="504825"/>
            </a:xfrm>
            <a:custGeom>
              <a:avLst/>
              <a:gdLst/>
              <a:ahLst/>
              <a:cxnLst/>
              <a:rect l="l" t="t" r="r" b="b"/>
              <a:pathLst>
                <a:path w="792479" h="504825">
                  <a:moveTo>
                    <a:pt x="540258" y="0"/>
                  </a:moveTo>
                  <a:lnTo>
                    <a:pt x="540258" y="126111"/>
                  </a:lnTo>
                  <a:lnTo>
                    <a:pt x="0" y="126111"/>
                  </a:lnTo>
                  <a:lnTo>
                    <a:pt x="0" y="378333"/>
                  </a:lnTo>
                  <a:lnTo>
                    <a:pt x="540258" y="378333"/>
                  </a:lnTo>
                  <a:lnTo>
                    <a:pt x="540258" y="504444"/>
                  </a:lnTo>
                  <a:lnTo>
                    <a:pt x="792480" y="252222"/>
                  </a:lnTo>
                  <a:lnTo>
                    <a:pt x="540258" y="0"/>
                  </a:lnTo>
                  <a:close/>
                </a:path>
              </a:pathLst>
            </a:custGeom>
            <a:solidFill>
              <a:srgbClr val="DEDE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556760" y="3768851"/>
              <a:ext cx="792480" cy="504825"/>
            </a:xfrm>
            <a:custGeom>
              <a:avLst/>
              <a:gdLst/>
              <a:ahLst/>
              <a:cxnLst/>
              <a:rect l="l" t="t" r="r" b="b"/>
              <a:pathLst>
                <a:path w="792479" h="504825">
                  <a:moveTo>
                    <a:pt x="0" y="126111"/>
                  </a:moveTo>
                  <a:lnTo>
                    <a:pt x="540258" y="126111"/>
                  </a:lnTo>
                  <a:lnTo>
                    <a:pt x="540258" y="0"/>
                  </a:lnTo>
                  <a:lnTo>
                    <a:pt x="792480" y="252222"/>
                  </a:lnTo>
                  <a:lnTo>
                    <a:pt x="540258" y="504444"/>
                  </a:lnTo>
                  <a:lnTo>
                    <a:pt x="540258" y="378333"/>
                  </a:lnTo>
                  <a:lnTo>
                    <a:pt x="0" y="378333"/>
                  </a:lnTo>
                  <a:lnTo>
                    <a:pt x="0" y="126111"/>
                  </a:lnTo>
                  <a:close/>
                </a:path>
              </a:pathLst>
            </a:custGeom>
            <a:ln w="9144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3882999" y="2578294"/>
            <a:ext cx="1946275" cy="5683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Meiryo UI"/>
                <a:cs typeface="Meiryo UI"/>
              </a:rPr>
              <a:t>45歳以上就業人口</a:t>
            </a:r>
            <a:endParaRPr sz="1400">
              <a:latin typeface="Meiryo UI"/>
              <a:cs typeface="Meiryo UI"/>
            </a:endParaRPr>
          </a:p>
          <a:p>
            <a:pPr algn="ctr">
              <a:lnSpc>
                <a:spcPct val="100000"/>
              </a:lnSpc>
              <a:spcBef>
                <a:spcPts val="1150"/>
              </a:spcBef>
              <a:tabLst>
                <a:tab pos="1200785" algn="l"/>
              </a:tabLst>
            </a:pPr>
            <a:r>
              <a:rPr dirty="0" sz="1200" b="1" i="1">
                <a:latin typeface="Meiryo UI"/>
                <a:cs typeface="Meiryo UI"/>
              </a:rPr>
              <a:t>3194万人	3544万人</a:t>
            </a:r>
            <a:endParaRPr sz="1200">
              <a:latin typeface="Meiryo UI"/>
              <a:cs typeface="Meiryo U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10404" y="3203357"/>
            <a:ext cx="50545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65" b="1">
                <a:latin typeface="Meiryo UI"/>
                <a:cs typeface="Meiryo UI"/>
              </a:rPr>
              <a:t>+11%</a:t>
            </a:r>
            <a:endParaRPr sz="1200">
              <a:latin typeface="Meiryo UI"/>
              <a:cs typeface="Meiryo U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82999" y="4412592"/>
            <a:ext cx="1946275" cy="7702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Meiryo UI"/>
                <a:cs typeface="Meiryo UI"/>
              </a:rPr>
              <a:t>生産年齢人口</a:t>
            </a:r>
            <a:endParaRPr sz="1400">
              <a:latin typeface="Meiryo UI"/>
              <a:cs typeface="Meiryo UI"/>
            </a:endParaRPr>
          </a:p>
          <a:p>
            <a:pPr marL="426084">
              <a:lnSpc>
                <a:spcPct val="100000"/>
              </a:lnSpc>
              <a:spcBef>
                <a:spcPts val="5"/>
              </a:spcBef>
            </a:pPr>
            <a:r>
              <a:rPr dirty="0" sz="1400">
                <a:latin typeface="Meiryo UI"/>
                <a:cs typeface="Meiryo UI"/>
              </a:rPr>
              <a:t>（15～64歳）</a:t>
            </a:r>
            <a:endParaRPr sz="1400">
              <a:latin typeface="Meiryo UI"/>
              <a:cs typeface="Meiryo UI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  <a:tabLst>
                <a:tab pos="1213485" algn="l"/>
              </a:tabLst>
            </a:pPr>
            <a:r>
              <a:rPr dirty="0" sz="1200" b="1" i="1">
                <a:latin typeface="Meiryo UI"/>
                <a:cs typeface="Meiryo UI"/>
              </a:rPr>
              <a:t>7785万人	6875万人</a:t>
            </a:r>
            <a:endParaRPr sz="1200">
              <a:latin typeface="Meiryo UI"/>
              <a:cs typeface="Meiryo U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30216" y="5239212"/>
            <a:ext cx="4787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Meiryo UI"/>
                <a:cs typeface="Meiryo UI"/>
              </a:rPr>
              <a:t>-12%</a:t>
            </a:r>
            <a:endParaRPr sz="1200">
              <a:latin typeface="Meiryo UI"/>
              <a:cs typeface="Meiryo UI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195709" y="5944516"/>
          <a:ext cx="4025900" cy="485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9115"/>
                <a:gridCol w="662940"/>
                <a:gridCol w="629284"/>
                <a:gridCol w="539114"/>
                <a:gridCol w="548005"/>
                <a:gridCol w="530859"/>
                <a:gridCol w="561975"/>
              </a:tblGrid>
              <a:tr h="3143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000" spc="-5">
                          <a:latin typeface="Meiryo UI"/>
                          <a:cs typeface="Meiryo UI"/>
                        </a:rPr>
                        <a:t>15~19</a:t>
                      </a:r>
                      <a:endParaRPr sz="1000">
                        <a:latin typeface="Meiryo UI"/>
                        <a:cs typeface="Meiryo UI"/>
                      </a:endParaRPr>
                    </a:p>
                    <a:p>
                      <a:pPr algn="ctr" marL="635">
                        <a:lnSpc>
                          <a:spcPts val="1080"/>
                        </a:lnSpc>
                      </a:pPr>
                      <a:r>
                        <a:rPr dirty="0" sz="1000">
                          <a:latin typeface="Meiryo UI"/>
                          <a:cs typeface="Meiryo UI"/>
                        </a:rPr>
                        <a:t>歳</a:t>
                      </a:r>
                      <a:endParaRPr sz="1000">
                        <a:latin typeface="Meiryo UI"/>
                        <a:cs typeface="Meiryo UI"/>
                      </a:endParaRPr>
                    </a:p>
                  </a:txBody>
                  <a:tcPr marL="0" marR="0" marB="0" marT="12065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796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sz="1000" spc="-5">
                          <a:latin typeface="Meiryo UI"/>
                          <a:cs typeface="Meiryo UI"/>
                        </a:rPr>
                        <a:t>20代</a:t>
                      </a:r>
                      <a:endParaRPr sz="1000">
                        <a:latin typeface="Meiryo UI"/>
                        <a:cs typeface="Meiryo UI"/>
                      </a:endParaRPr>
                    </a:p>
                  </a:txBody>
                  <a:tcPr marL="0" marR="0" marB="0" marT="88265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sz="1000" spc="-5">
                          <a:latin typeface="Meiryo UI"/>
                          <a:cs typeface="Meiryo UI"/>
                        </a:rPr>
                        <a:t>30代</a:t>
                      </a:r>
                      <a:endParaRPr sz="1000">
                        <a:latin typeface="Meiryo UI"/>
                        <a:cs typeface="Meiryo UI"/>
                      </a:endParaRPr>
                    </a:p>
                  </a:txBody>
                  <a:tcPr marL="0" marR="0" marB="0" marT="88265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sz="1000" spc="-5">
                          <a:latin typeface="Meiryo UI"/>
                          <a:cs typeface="Meiryo UI"/>
                        </a:rPr>
                        <a:t>40代</a:t>
                      </a:r>
                      <a:endParaRPr sz="1000">
                        <a:latin typeface="Meiryo UI"/>
                        <a:cs typeface="Meiryo UI"/>
                      </a:endParaRPr>
                    </a:p>
                  </a:txBody>
                  <a:tcPr marL="0" marR="0" marB="0" marT="88265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sz="1000" spc="-5">
                          <a:latin typeface="Meiryo UI"/>
                          <a:cs typeface="Meiryo UI"/>
                        </a:rPr>
                        <a:t>50代</a:t>
                      </a:r>
                      <a:endParaRPr sz="1000">
                        <a:latin typeface="Meiryo UI"/>
                        <a:cs typeface="Meiryo UI"/>
                      </a:endParaRPr>
                    </a:p>
                  </a:txBody>
                  <a:tcPr marL="0" marR="0" marB="0" marT="88265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sz="1000" spc="-5">
                          <a:latin typeface="Meiryo UI"/>
                          <a:cs typeface="Meiryo UI"/>
                        </a:rPr>
                        <a:t>60代</a:t>
                      </a:r>
                      <a:endParaRPr sz="1000">
                        <a:latin typeface="Meiryo UI"/>
                        <a:cs typeface="Meiryo UI"/>
                      </a:endParaRPr>
                    </a:p>
                  </a:txBody>
                  <a:tcPr marL="0" marR="0" marB="0" marT="88265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sz="1000" spc="-5">
                          <a:latin typeface="Meiryo UI"/>
                          <a:cs typeface="Meiryo UI"/>
                        </a:rPr>
                        <a:t>70歳以上</a:t>
                      </a:r>
                      <a:endParaRPr sz="1000">
                        <a:latin typeface="Meiryo UI"/>
                        <a:cs typeface="Meiryo UI"/>
                      </a:endParaRPr>
                    </a:p>
                  </a:txBody>
                  <a:tcPr marL="0" marR="0" marB="0" marT="88265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163830">
                        <a:lnSpc>
                          <a:spcPts val="1080"/>
                        </a:lnSpc>
                        <a:spcBef>
                          <a:spcPts val="95"/>
                        </a:spcBef>
                      </a:pPr>
                      <a:r>
                        <a:rPr dirty="0" sz="1000" spc="-5">
                          <a:latin typeface="Meiryo UI"/>
                          <a:cs typeface="Meiryo UI"/>
                        </a:rPr>
                        <a:t>1%</a:t>
                      </a:r>
                      <a:endParaRPr sz="1000">
                        <a:latin typeface="Meiryo UI"/>
                        <a:cs typeface="Meiryo UI"/>
                      </a:endParaRPr>
                    </a:p>
                  </a:txBody>
                  <a:tcPr marL="0" marR="0" marB="0" marT="12065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ts val="1080"/>
                        </a:lnSpc>
                        <a:spcBef>
                          <a:spcPts val="95"/>
                        </a:spcBef>
                      </a:pPr>
                      <a:r>
                        <a:rPr dirty="0" sz="1000" spc="-5">
                          <a:latin typeface="Meiryo UI"/>
                          <a:cs typeface="Meiryo UI"/>
                        </a:rPr>
                        <a:t>15%</a:t>
                      </a:r>
                      <a:endParaRPr sz="1000">
                        <a:latin typeface="Meiryo UI"/>
                        <a:cs typeface="Meiryo UI"/>
                      </a:endParaRPr>
                    </a:p>
                  </a:txBody>
                  <a:tcPr marL="0" marR="0" marB="0" marT="12065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80"/>
                        </a:lnSpc>
                        <a:spcBef>
                          <a:spcPts val="95"/>
                        </a:spcBef>
                      </a:pPr>
                      <a:r>
                        <a:rPr dirty="0" sz="1000" spc="-5">
                          <a:latin typeface="Meiryo UI"/>
                          <a:cs typeface="Meiryo UI"/>
                        </a:rPr>
                        <a:t>21%</a:t>
                      </a:r>
                      <a:endParaRPr sz="1000">
                        <a:latin typeface="Meiryo UI"/>
                        <a:cs typeface="Meiryo UI"/>
                      </a:endParaRPr>
                    </a:p>
                  </a:txBody>
                  <a:tcPr marL="0" marR="0" marB="0" marT="12065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ts val="1080"/>
                        </a:lnSpc>
                        <a:spcBef>
                          <a:spcPts val="95"/>
                        </a:spcBef>
                      </a:pPr>
                      <a:r>
                        <a:rPr dirty="0" sz="1000" spc="-5">
                          <a:latin typeface="Meiryo UI"/>
                          <a:cs typeface="Meiryo UI"/>
                        </a:rPr>
                        <a:t>24%</a:t>
                      </a:r>
                      <a:endParaRPr sz="1000">
                        <a:latin typeface="Meiryo UI"/>
                        <a:cs typeface="Meiryo UI"/>
                      </a:endParaRPr>
                    </a:p>
                  </a:txBody>
                  <a:tcPr marL="0" marR="0" marB="0" marT="12065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ts val="1080"/>
                        </a:lnSpc>
                        <a:spcBef>
                          <a:spcPts val="95"/>
                        </a:spcBef>
                      </a:pPr>
                      <a:r>
                        <a:rPr dirty="0" sz="1000" spc="-5">
                          <a:latin typeface="Meiryo UI"/>
                          <a:cs typeface="Meiryo UI"/>
                        </a:rPr>
                        <a:t>20%</a:t>
                      </a:r>
                      <a:endParaRPr sz="1000">
                        <a:latin typeface="Meiryo UI"/>
                        <a:cs typeface="Meiryo UI"/>
                      </a:endParaRPr>
                    </a:p>
                  </a:txBody>
                  <a:tcPr marL="0" marR="0" marB="0" marT="12065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270">
                        <a:lnSpc>
                          <a:spcPts val="1080"/>
                        </a:lnSpc>
                        <a:spcBef>
                          <a:spcPts val="95"/>
                        </a:spcBef>
                      </a:pPr>
                      <a:r>
                        <a:rPr dirty="0" sz="1000" spc="-5">
                          <a:latin typeface="Meiryo UI"/>
                          <a:cs typeface="Meiryo UI"/>
                        </a:rPr>
                        <a:t>14%</a:t>
                      </a:r>
                      <a:endParaRPr sz="1000">
                        <a:latin typeface="Meiryo UI"/>
                        <a:cs typeface="Meiryo UI"/>
                      </a:endParaRPr>
                    </a:p>
                  </a:txBody>
                  <a:tcPr marL="0" marR="0" marB="0" marT="12065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80"/>
                        </a:lnSpc>
                        <a:spcBef>
                          <a:spcPts val="95"/>
                        </a:spcBef>
                      </a:pPr>
                      <a:r>
                        <a:rPr dirty="0" sz="1000" spc="-5">
                          <a:latin typeface="Meiryo UI"/>
                          <a:cs typeface="Meiryo UI"/>
                        </a:rPr>
                        <a:t>5%</a:t>
                      </a:r>
                      <a:endParaRPr sz="1000">
                        <a:latin typeface="Meiryo UI"/>
                        <a:cs typeface="Meiryo UI"/>
                      </a:endParaRPr>
                    </a:p>
                  </a:txBody>
                  <a:tcPr marL="0" marR="0" marB="0" marT="12065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5388922" y="5944516"/>
          <a:ext cx="4025900" cy="485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9115"/>
                <a:gridCol w="662940"/>
                <a:gridCol w="629284"/>
                <a:gridCol w="539114"/>
                <a:gridCol w="539114"/>
                <a:gridCol w="539114"/>
                <a:gridCol w="561339"/>
              </a:tblGrid>
              <a:tr h="3143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000" spc="-5">
                          <a:latin typeface="Meiryo UI"/>
                          <a:cs typeface="Meiryo UI"/>
                        </a:rPr>
                        <a:t>15~19</a:t>
                      </a:r>
                      <a:endParaRPr sz="1000">
                        <a:latin typeface="Meiryo UI"/>
                        <a:cs typeface="Meiryo UI"/>
                      </a:endParaRPr>
                    </a:p>
                    <a:p>
                      <a:pPr algn="ctr" marL="635">
                        <a:lnSpc>
                          <a:spcPts val="1080"/>
                        </a:lnSpc>
                      </a:pPr>
                      <a:r>
                        <a:rPr dirty="0" sz="1000">
                          <a:latin typeface="Meiryo UI"/>
                          <a:cs typeface="Meiryo UI"/>
                        </a:rPr>
                        <a:t>歳</a:t>
                      </a:r>
                      <a:endParaRPr sz="1000">
                        <a:latin typeface="Meiryo UI"/>
                        <a:cs typeface="Meiryo UI"/>
                      </a:endParaRPr>
                    </a:p>
                  </a:txBody>
                  <a:tcPr marL="0" marR="0" marB="0" marT="12065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796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sz="1000" spc="-5">
                          <a:latin typeface="Meiryo UI"/>
                          <a:cs typeface="Meiryo UI"/>
                        </a:rPr>
                        <a:t>20代</a:t>
                      </a:r>
                      <a:endParaRPr sz="1000">
                        <a:latin typeface="Meiryo UI"/>
                        <a:cs typeface="Meiryo UI"/>
                      </a:endParaRPr>
                    </a:p>
                  </a:txBody>
                  <a:tcPr marL="0" marR="0" marB="0" marT="88265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sz="1000" spc="-5">
                          <a:latin typeface="Meiryo UI"/>
                          <a:cs typeface="Meiryo UI"/>
                        </a:rPr>
                        <a:t>30代</a:t>
                      </a:r>
                      <a:endParaRPr sz="1000">
                        <a:latin typeface="Meiryo UI"/>
                        <a:cs typeface="Meiryo UI"/>
                      </a:endParaRPr>
                    </a:p>
                  </a:txBody>
                  <a:tcPr marL="0" marR="0" marB="0" marT="88265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sz="1000" spc="-5">
                          <a:latin typeface="Meiryo UI"/>
                          <a:cs typeface="Meiryo UI"/>
                        </a:rPr>
                        <a:t>40代</a:t>
                      </a:r>
                      <a:endParaRPr sz="1000">
                        <a:latin typeface="Meiryo UI"/>
                        <a:cs typeface="Meiryo UI"/>
                      </a:endParaRPr>
                    </a:p>
                  </a:txBody>
                  <a:tcPr marL="0" marR="0" marB="0" marT="88265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sz="1000" spc="-5">
                          <a:latin typeface="Meiryo UI"/>
                          <a:cs typeface="Meiryo UI"/>
                        </a:rPr>
                        <a:t>50代</a:t>
                      </a:r>
                      <a:endParaRPr sz="1000">
                        <a:latin typeface="Meiryo UI"/>
                        <a:cs typeface="Meiryo UI"/>
                      </a:endParaRPr>
                    </a:p>
                  </a:txBody>
                  <a:tcPr marL="0" marR="0" marB="0" marT="88265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1874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sz="1000" spc="-5">
                          <a:latin typeface="Meiryo UI"/>
                          <a:cs typeface="Meiryo UI"/>
                        </a:rPr>
                        <a:t>60代</a:t>
                      </a:r>
                      <a:endParaRPr sz="1000">
                        <a:latin typeface="Meiryo UI"/>
                        <a:cs typeface="Meiryo UI"/>
                      </a:endParaRPr>
                    </a:p>
                  </a:txBody>
                  <a:tcPr marL="0" marR="0" marB="0" marT="88265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sz="1000" spc="-5">
                          <a:latin typeface="Meiryo UI"/>
                          <a:cs typeface="Meiryo UI"/>
                        </a:rPr>
                        <a:t>70歳以上</a:t>
                      </a:r>
                      <a:endParaRPr sz="1000">
                        <a:latin typeface="Meiryo UI"/>
                        <a:cs typeface="Meiryo UI"/>
                      </a:endParaRPr>
                    </a:p>
                  </a:txBody>
                  <a:tcPr marL="0" marR="0" marB="0" marT="88265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163830">
                        <a:lnSpc>
                          <a:spcPts val="1080"/>
                        </a:lnSpc>
                        <a:spcBef>
                          <a:spcPts val="95"/>
                        </a:spcBef>
                      </a:pPr>
                      <a:r>
                        <a:rPr dirty="0" sz="1000" spc="-5">
                          <a:latin typeface="Meiryo UI"/>
                          <a:cs typeface="Meiryo UI"/>
                        </a:rPr>
                        <a:t>2%</a:t>
                      </a:r>
                      <a:endParaRPr sz="1000">
                        <a:latin typeface="Meiryo UI"/>
                        <a:cs typeface="Meiryo UI"/>
                      </a:endParaRPr>
                    </a:p>
                  </a:txBody>
                  <a:tcPr marL="0" marR="0" marB="0" marT="12065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ts val="1080"/>
                        </a:lnSpc>
                        <a:spcBef>
                          <a:spcPts val="95"/>
                        </a:spcBef>
                      </a:pPr>
                      <a:r>
                        <a:rPr dirty="0" sz="1000" spc="-5">
                          <a:latin typeface="Meiryo UI"/>
                          <a:cs typeface="Meiryo UI"/>
                        </a:rPr>
                        <a:t>14%</a:t>
                      </a:r>
                      <a:endParaRPr sz="1000">
                        <a:latin typeface="Meiryo UI"/>
                        <a:cs typeface="Meiryo UI"/>
                      </a:endParaRPr>
                    </a:p>
                  </a:txBody>
                  <a:tcPr marL="0" marR="0" marB="0" marT="12065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80"/>
                        </a:lnSpc>
                        <a:spcBef>
                          <a:spcPts val="95"/>
                        </a:spcBef>
                      </a:pPr>
                      <a:r>
                        <a:rPr dirty="0" sz="1000" spc="-5">
                          <a:latin typeface="Meiryo UI"/>
                          <a:cs typeface="Meiryo UI"/>
                        </a:rPr>
                        <a:t>17%</a:t>
                      </a:r>
                      <a:endParaRPr sz="1000">
                        <a:latin typeface="Meiryo UI"/>
                        <a:cs typeface="Meiryo UI"/>
                      </a:endParaRPr>
                    </a:p>
                  </a:txBody>
                  <a:tcPr marL="0" marR="0" marB="0" marT="12065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80"/>
                        </a:lnSpc>
                        <a:spcBef>
                          <a:spcPts val="95"/>
                        </a:spcBef>
                      </a:pPr>
                      <a:r>
                        <a:rPr dirty="0" sz="1000" spc="-5">
                          <a:latin typeface="Meiryo UI"/>
                          <a:cs typeface="Meiryo UI"/>
                        </a:rPr>
                        <a:t>19%</a:t>
                      </a:r>
                      <a:endParaRPr sz="1000">
                        <a:latin typeface="Meiryo UI"/>
                        <a:cs typeface="Meiryo UI"/>
                      </a:endParaRPr>
                    </a:p>
                  </a:txBody>
                  <a:tcPr marL="0" marR="0" marB="0" marT="12065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80"/>
                        </a:lnSpc>
                        <a:spcBef>
                          <a:spcPts val="95"/>
                        </a:spcBef>
                      </a:pPr>
                      <a:r>
                        <a:rPr dirty="0" sz="1000" spc="-5">
                          <a:latin typeface="Meiryo UI"/>
                          <a:cs typeface="Meiryo UI"/>
                        </a:rPr>
                        <a:t>22%</a:t>
                      </a:r>
                      <a:endParaRPr sz="1000">
                        <a:latin typeface="Meiryo UI"/>
                        <a:cs typeface="Meiryo UI"/>
                      </a:endParaRPr>
                    </a:p>
                  </a:txBody>
                  <a:tcPr marL="0" marR="0" marB="0" marT="12065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17475">
                        <a:lnSpc>
                          <a:spcPts val="1080"/>
                        </a:lnSpc>
                        <a:spcBef>
                          <a:spcPts val="95"/>
                        </a:spcBef>
                      </a:pPr>
                      <a:r>
                        <a:rPr dirty="0" sz="1000" spc="-5">
                          <a:latin typeface="Meiryo UI"/>
                          <a:cs typeface="Meiryo UI"/>
                        </a:rPr>
                        <a:t>16%</a:t>
                      </a:r>
                      <a:endParaRPr sz="1000">
                        <a:latin typeface="Meiryo UI"/>
                        <a:cs typeface="Meiryo UI"/>
                      </a:endParaRPr>
                    </a:p>
                  </a:txBody>
                  <a:tcPr marL="0" marR="0" marB="0" marT="12065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80"/>
                        </a:lnSpc>
                        <a:spcBef>
                          <a:spcPts val="95"/>
                        </a:spcBef>
                      </a:pPr>
                      <a:r>
                        <a:rPr dirty="0" sz="1000" spc="-5">
                          <a:latin typeface="Meiryo UI"/>
                          <a:cs typeface="Meiryo UI"/>
                        </a:rPr>
                        <a:t>7%</a:t>
                      </a:r>
                      <a:endParaRPr sz="1000">
                        <a:latin typeface="Meiryo UI"/>
                        <a:cs typeface="Meiryo UI"/>
                      </a:endParaRPr>
                    </a:p>
                  </a:txBody>
                  <a:tcPr marL="0" marR="0" marB="0" marT="12065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27176" y="6388438"/>
            <a:ext cx="7179309" cy="435609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1050">
                <a:latin typeface="Meiryo UI"/>
                <a:cs typeface="Meiryo UI"/>
              </a:rPr>
              <a:t>*</a:t>
            </a:r>
            <a:r>
              <a:rPr dirty="0" sz="1050" spc="-20">
                <a:latin typeface="Meiryo UI"/>
                <a:cs typeface="Meiryo UI"/>
              </a:rPr>
              <a:t> </a:t>
            </a:r>
            <a:r>
              <a:rPr dirty="0" sz="1050">
                <a:latin typeface="Meiryo UI"/>
                <a:cs typeface="Meiryo UI"/>
              </a:rPr>
              <a:t>経済再生・労働参</a:t>
            </a:r>
            <a:r>
              <a:rPr dirty="0" sz="1050" spc="-15">
                <a:latin typeface="Meiryo UI"/>
                <a:cs typeface="Meiryo UI"/>
              </a:rPr>
              <a:t>加</a:t>
            </a:r>
            <a:r>
              <a:rPr dirty="0" sz="1050" spc="5">
                <a:latin typeface="Meiryo UI"/>
                <a:cs typeface="Meiryo UI"/>
              </a:rPr>
              <a:t>進</a:t>
            </a:r>
            <a:r>
              <a:rPr dirty="0" sz="1050" spc="-10">
                <a:latin typeface="Meiryo UI"/>
                <a:cs typeface="Meiryo UI"/>
              </a:rPr>
              <a:t>展</a:t>
            </a:r>
            <a:r>
              <a:rPr dirty="0" sz="1050">
                <a:latin typeface="Meiryo UI"/>
                <a:cs typeface="Meiryo UI"/>
              </a:rPr>
              <a:t>シ</a:t>
            </a:r>
            <a:r>
              <a:rPr dirty="0" sz="1050" spc="-10">
                <a:latin typeface="Meiryo UI"/>
                <a:cs typeface="Meiryo UI"/>
              </a:rPr>
              <a:t>ナリ</a:t>
            </a:r>
            <a:r>
              <a:rPr dirty="0" sz="1050" spc="-5">
                <a:latin typeface="Meiryo UI"/>
                <a:cs typeface="Meiryo UI"/>
              </a:rPr>
              <a:t>オ</a:t>
            </a:r>
            <a:r>
              <a:rPr dirty="0" sz="1050" spc="-15">
                <a:latin typeface="Meiryo UI"/>
                <a:cs typeface="Meiryo UI"/>
              </a:rPr>
              <a:t>に</a:t>
            </a:r>
            <a:r>
              <a:rPr dirty="0" sz="1050" spc="5">
                <a:latin typeface="Meiryo UI"/>
                <a:cs typeface="Meiryo UI"/>
              </a:rPr>
              <a:t>基</a:t>
            </a:r>
            <a:r>
              <a:rPr dirty="0" sz="1050">
                <a:latin typeface="Meiryo UI"/>
                <a:cs typeface="Meiryo UI"/>
              </a:rPr>
              <a:t>づ</a:t>
            </a:r>
            <a:r>
              <a:rPr dirty="0" sz="1050" spc="-20">
                <a:latin typeface="Meiryo UI"/>
                <a:cs typeface="Meiryo UI"/>
              </a:rPr>
              <a:t>く</a:t>
            </a:r>
            <a:r>
              <a:rPr dirty="0" sz="1050" spc="5">
                <a:latin typeface="Meiryo UI"/>
                <a:cs typeface="Meiryo UI"/>
              </a:rPr>
              <a:t>推計</a:t>
            </a:r>
            <a:endParaRPr sz="1050">
              <a:latin typeface="Meiryo UI"/>
              <a:cs typeface="Meiryo UI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800" spc="-40">
                <a:latin typeface="Meiryo UI"/>
                <a:cs typeface="Meiryo UI"/>
              </a:rPr>
              <a:t>（出所）</a:t>
            </a:r>
            <a:r>
              <a:rPr dirty="0" sz="800">
                <a:latin typeface="Meiryo UI"/>
                <a:cs typeface="Meiryo UI"/>
              </a:rPr>
              <a:t>総務省</a:t>
            </a:r>
            <a:r>
              <a:rPr dirty="0" sz="800" spc="5">
                <a:latin typeface="Meiryo UI"/>
                <a:cs typeface="Meiryo UI"/>
              </a:rPr>
              <a:t>「</a:t>
            </a:r>
            <a:r>
              <a:rPr dirty="0" sz="800">
                <a:latin typeface="Meiryo UI"/>
                <a:cs typeface="Meiryo UI"/>
              </a:rPr>
              <a:t>労働力調査</a:t>
            </a:r>
            <a:r>
              <a:rPr dirty="0" sz="800" spc="5">
                <a:latin typeface="Meiryo UI"/>
                <a:cs typeface="Meiryo UI"/>
              </a:rPr>
              <a:t>」</a:t>
            </a:r>
            <a:r>
              <a:rPr dirty="0" sz="800" spc="-10">
                <a:latin typeface="Meiryo UI"/>
                <a:cs typeface="Meiryo UI"/>
              </a:rPr>
              <a:t>、</a:t>
            </a:r>
            <a:r>
              <a:rPr dirty="0" sz="800" spc="5">
                <a:latin typeface="Meiryo UI"/>
                <a:cs typeface="Meiryo UI"/>
              </a:rPr>
              <a:t>「</a:t>
            </a:r>
            <a:r>
              <a:rPr dirty="0" sz="800" spc="-15">
                <a:latin typeface="Meiryo UI"/>
                <a:cs typeface="Meiryo UI"/>
              </a:rPr>
              <a:t>人</a:t>
            </a:r>
            <a:r>
              <a:rPr dirty="0" sz="800">
                <a:latin typeface="Meiryo UI"/>
                <a:cs typeface="Meiryo UI"/>
              </a:rPr>
              <a:t>口推</a:t>
            </a:r>
            <a:r>
              <a:rPr dirty="0" sz="800" spc="-15">
                <a:latin typeface="Meiryo UI"/>
                <a:cs typeface="Meiryo UI"/>
              </a:rPr>
              <a:t>計</a:t>
            </a:r>
            <a:r>
              <a:rPr dirty="0" sz="800" spc="5">
                <a:latin typeface="Meiryo UI"/>
                <a:cs typeface="Meiryo UI"/>
              </a:rPr>
              <a:t>」</a:t>
            </a:r>
            <a:r>
              <a:rPr dirty="0" sz="800" spc="-10">
                <a:latin typeface="Meiryo UI"/>
                <a:cs typeface="Meiryo UI"/>
              </a:rPr>
              <a:t>、</a:t>
            </a:r>
            <a:r>
              <a:rPr dirty="0" sz="800">
                <a:latin typeface="Meiryo UI"/>
                <a:cs typeface="Meiryo UI"/>
              </a:rPr>
              <a:t>労働政</a:t>
            </a:r>
            <a:r>
              <a:rPr dirty="0" sz="800" spc="-15">
                <a:latin typeface="Meiryo UI"/>
                <a:cs typeface="Meiryo UI"/>
              </a:rPr>
              <a:t>策</a:t>
            </a:r>
            <a:r>
              <a:rPr dirty="0" sz="800" spc="-10">
                <a:latin typeface="Meiryo UI"/>
                <a:cs typeface="Meiryo UI"/>
              </a:rPr>
              <a:t>研究</a:t>
            </a:r>
            <a:r>
              <a:rPr dirty="0" sz="800" spc="-15">
                <a:latin typeface="Meiryo UI"/>
                <a:cs typeface="Meiryo UI"/>
              </a:rPr>
              <a:t>・</a:t>
            </a:r>
            <a:r>
              <a:rPr dirty="0" sz="800">
                <a:latin typeface="Meiryo UI"/>
                <a:cs typeface="Meiryo UI"/>
              </a:rPr>
              <a:t>研</a:t>
            </a:r>
            <a:r>
              <a:rPr dirty="0" sz="800" spc="-15">
                <a:latin typeface="Meiryo UI"/>
                <a:cs typeface="Meiryo UI"/>
              </a:rPr>
              <a:t>修</a:t>
            </a:r>
            <a:r>
              <a:rPr dirty="0" sz="800">
                <a:latin typeface="Meiryo UI"/>
                <a:cs typeface="Meiryo UI"/>
              </a:rPr>
              <a:t>機構</a:t>
            </a:r>
            <a:r>
              <a:rPr dirty="0" sz="800" spc="-5">
                <a:latin typeface="Meiryo UI"/>
                <a:cs typeface="Meiryo UI"/>
              </a:rPr>
              <a:t>（2016）</a:t>
            </a:r>
            <a:r>
              <a:rPr dirty="0" sz="800" spc="-10">
                <a:latin typeface="Meiryo UI"/>
                <a:cs typeface="Meiryo UI"/>
              </a:rPr>
              <a:t>「</a:t>
            </a:r>
            <a:r>
              <a:rPr dirty="0" sz="800">
                <a:latin typeface="Meiryo UI"/>
                <a:cs typeface="Meiryo UI"/>
              </a:rPr>
              <a:t>労</a:t>
            </a:r>
            <a:r>
              <a:rPr dirty="0" sz="800" spc="-15">
                <a:latin typeface="Meiryo UI"/>
                <a:cs typeface="Meiryo UI"/>
              </a:rPr>
              <a:t>働</a:t>
            </a:r>
            <a:r>
              <a:rPr dirty="0" sz="800">
                <a:latin typeface="Meiryo UI"/>
                <a:cs typeface="Meiryo UI"/>
              </a:rPr>
              <a:t>力需</a:t>
            </a:r>
            <a:r>
              <a:rPr dirty="0" sz="800" spc="-15">
                <a:latin typeface="Meiryo UI"/>
                <a:cs typeface="Meiryo UI"/>
              </a:rPr>
              <a:t>給</a:t>
            </a:r>
            <a:r>
              <a:rPr dirty="0" sz="800" spc="-10">
                <a:latin typeface="Meiryo UI"/>
                <a:cs typeface="Meiryo UI"/>
              </a:rPr>
              <a:t>の</a:t>
            </a:r>
            <a:r>
              <a:rPr dirty="0" sz="800">
                <a:latin typeface="Meiryo UI"/>
                <a:cs typeface="Meiryo UI"/>
              </a:rPr>
              <a:t>推計</a:t>
            </a:r>
            <a:r>
              <a:rPr dirty="0" sz="800" spc="-10">
                <a:latin typeface="Meiryo UI"/>
                <a:cs typeface="Meiryo UI"/>
              </a:rPr>
              <a:t>」、</a:t>
            </a:r>
            <a:r>
              <a:rPr dirty="0" sz="800">
                <a:latin typeface="Meiryo UI"/>
                <a:cs typeface="Meiryo UI"/>
              </a:rPr>
              <a:t>国立社会</a:t>
            </a:r>
            <a:r>
              <a:rPr dirty="0" sz="800" spc="-15">
                <a:latin typeface="Meiryo UI"/>
                <a:cs typeface="Meiryo UI"/>
              </a:rPr>
              <a:t>保障</a:t>
            </a:r>
            <a:r>
              <a:rPr dirty="0" sz="800" spc="-20">
                <a:latin typeface="Meiryo UI"/>
                <a:cs typeface="Meiryo UI"/>
              </a:rPr>
              <a:t>・</a:t>
            </a:r>
            <a:r>
              <a:rPr dirty="0" sz="800">
                <a:latin typeface="Meiryo UI"/>
                <a:cs typeface="Meiryo UI"/>
              </a:rPr>
              <a:t>人口</a:t>
            </a:r>
            <a:r>
              <a:rPr dirty="0" sz="800" spc="-15">
                <a:latin typeface="Meiryo UI"/>
                <a:cs typeface="Meiryo UI"/>
              </a:rPr>
              <a:t>問</a:t>
            </a:r>
            <a:r>
              <a:rPr dirty="0" sz="800">
                <a:latin typeface="Meiryo UI"/>
                <a:cs typeface="Meiryo UI"/>
              </a:rPr>
              <a:t>題研</a:t>
            </a:r>
            <a:r>
              <a:rPr dirty="0" sz="800" spc="-15">
                <a:latin typeface="Meiryo UI"/>
                <a:cs typeface="Meiryo UI"/>
              </a:rPr>
              <a:t>究</a:t>
            </a:r>
            <a:r>
              <a:rPr dirty="0" sz="800">
                <a:latin typeface="Meiryo UI"/>
                <a:cs typeface="Meiryo UI"/>
              </a:rPr>
              <a:t>所</a:t>
            </a:r>
            <a:r>
              <a:rPr dirty="0" sz="800" spc="-10">
                <a:latin typeface="Meiryo UI"/>
                <a:cs typeface="Meiryo UI"/>
              </a:rPr>
              <a:t>「</a:t>
            </a:r>
            <a:r>
              <a:rPr dirty="0" sz="800">
                <a:latin typeface="Meiryo UI"/>
                <a:cs typeface="Meiryo UI"/>
              </a:rPr>
              <a:t>日本</a:t>
            </a:r>
            <a:r>
              <a:rPr dirty="0" sz="800" spc="-10">
                <a:latin typeface="Meiryo UI"/>
                <a:cs typeface="Meiryo UI"/>
              </a:rPr>
              <a:t>の</a:t>
            </a:r>
            <a:r>
              <a:rPr dirty="0" sz="800" spc="-15">
                <a:latin typeface="Meiryo UI"/>
                <a:cs typeface="Meiryo UI"/>
              </a:rPr>
              <a:t>将</a:t>
            </a:r>
            <a:r>
              <a:rPr dirty="0" sz="800">
                <a:latin typeface="Meiryo UI"/>
                <a:cs typeface="Meiryo UI"/>
              </a:rPr>
              <a:t>来推</a:t>
            </a:r>
            <a:r>
              <a:rPr dirty="0" sz="800" spc="-15">
                <a:latin typeface="Meiryo UI"/>
                <a:cs typeface="Meiryo UI"/>
              </a:rPr>
              <a:t>計</a:t>
            </a:r>
            <a:r>
              <a:rPr dirty="0" sz="800">
                <a:latin typeface="Meiryo UI"/>
                <a:cs typeface="Meiryo UI"/>
              </a:rPr>
              <a:t>人口</a:t>
            </a:r>
            <a:r>
              <a:rPr dirty="0" sz="800" spc="-10">
                <a:latin typeface="Meiryo UI"/>
                <a:cs typeface="Meiryo UI"/>
              </a:rPr>
              <a:t>」よ</a:t>
            </a:r>
            <a:r>
              <a:rPr dirty="0" sz="800" spc="-5">
                <a:latin typeface="Meiryo UI"/>
                <a:cs typeface="Meiryo UI"/>
              </a:rPr>
              <a:t>り</a:t>
            </a:r>
            <a:r>
              <a:rPr dirty="0" sz="800" spc="-15">
                <a:latin typeface="Meiryo UI"/>
                <a:cs typeface="Meiryo UI"/>
              </a:rPr>
              <a:t>作</a:t>
            </a:r>
            <a:r>
              <a:rPr dirty="0" sz="800">
                <a:latin typeface="Meiryo UI"/>
                <a:cs typeface="Meiryo UI"/>
              </a:rPr>
              <a:t>成</a:t>
            </a:r>
            <a:endParaRPr sz="800">
              <a:latin typeface="Meiryo UI"/>
              <a:cs typeface="Meiryo U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5928" y="188976"/>
            <a:ext cx="1289685" cy="262255"/>
          </a:xfrm>
          <a:prstGeom prst="rect">
            <a:avLst/>
          </a:prstGeom>
          <a:solidFill>
            <a:srgbClr val="D7E4BD"/>
          </a:solidFill>
        </p:spPr>
        <p:txBody>
          <a:bodyPr wrap="square" lIns="0" tIns="0" rIns="0" bIns="0" rtlCol="0" vert="horz">
            <a:spAutoFit/>
          </a:bodyPr>
          <a:lstStyle/>
          <a:p>
            <a:pPr marL="73025">
              <a:lnSpc>
                <a:spcPts val="2065"/>
              </a:lnSpc>
            </a:pPr>
            <a:r>
              <a:rPr dirty="0" sz="1800" b="1">
                <a:latin typeface="Meiryo UI"/>
                <a:cs typeface="Meiryo UI"/>
              </a:rPr>
              <a:t>少子高齢化</a:t>
            </a:r>
            <a:endParaRPr sz="1800">
              <a:latin typeface="Meiryo UI"/>
              <a:cs typeface="Meiryo U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19772" y="5406236"/>
            <a:ext cx="56197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5">
                <a:latin typeface="Meiryo UI"/>
                <a:cs typeface="Meiryo UI"/>
              </a:rPr>
              <a:t>（万人）</a:t>
            </a:r>
            <a:endParaRPr sz="1050">
              <a:latin typeface="Meiryo UI"/>
              <a:cs typeface="Meiryo U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770953" y="2464117"/>
            <a:ext cx="3239135" cy="3027045"/>
            <a:chOff x="770953" y="2464117"/>
            <a:chExt cx="3239135" cy="3027045"/>
          </a:xfrm>
        </p:grpSpPr>
        <p:sp>
          <p:nvSpPr>
            <p:cNvPr id="21" name="object 21"/>
            <p:cNvSpPr/>
            <p:nvPr/>
          </p:nvSpPr>
          <p:spPr>
            <a:xfrm>
              <a:off x="1071372" y="2468879"/>
              <a:ext cx="890269" cy="3017520"/>
            </a:xfrm>
            <a:custGeom>
              <a:avLst/>
              <a:gdLst/>
              <a:ahLst/>
              <a:cxnLst/>
              <a:rect l="l" t="t" r="r" b="b"/>
              <a:pathLst>
                <a:path w="890269" h="3017520">
                  <a:moveTo>
                    <a:pt x="890016" y="0"/>
                  </a:moveTo>
                  <a:lnTo>
                    <a:pt x="736092" y="0"/>
                  </a:lnTo>
                  <a:lnTo>
                    <a:pt x="736092" y="231140"/>
                  </a:lnTo>
                  <a:lnTo>
                    <a:pt x="669036" y="231140"/>
                  </a:lnTo>
                  <a:lnTo>
                    <a:pt x="669036" y="464820"/>
                  </a:lnTo>
                  <a:lnTo>
                    <a:pt x="464820" y="464820"/>
                  </a:lnTo>
                  <a:lnTo>
                    <a:pt x="464820" y="695960"/>
                  </a:lnTo>
                  <a:lnTo>
                    <a:pt x="246888" y="695960"/>
                  </a:lnTo>
                  <a:lnTo>
                    <a:pt x="246888" y="928370"/>
                  </a:lnTo>
                  <a:lnTo>
                    <a:pt x="225552" y="928370"/>
                  </a:lnTo>
                  <a:lnTo>
                    <a:pt x="225552" y="1160780"/>
                  </a:lnTo>
                  <a:lnTo>
                    <a:pt x="196596" y="1160780"/>
                  </a:lnTo>
                  <a:lnTo>
                    <a:pt x="196596" y="1393190"/>
                  </a:lnTo>
                  <a:lnTo>
                    <a:pt x="114300" y="1393190"/>
                  </a:lnTo>
                  <a:lnTo>
                    <a:pt x="114300" y="1624330"/>
                  </a:lnTo>
                  <a:lnTo>
                    <a:pt x="0" y="1624330"/>
                  </a:lnTo>
                  <a:lnTo>
                    <a:pt x="0" y="1858010"/>
                  </a:lnTo>
                  <a:lnTo>
                    <a:pt x="88392" y="1858010"/>
                  </a:lnTo>
                  <a:lnTo>
                    <a:pt x="88392" y="2089150"/>
                  </a:lnTo>
                  <a:lnTo>
                    <a:pt x="214884" y="2089150"/>
                  </a:lnTo>
                  <a:lnTo>
                    <a:pt x="214884" y="2321560"/>
                  </a:lnTo>
                  <a:lnTo>
                    <a:pt x="303276" y="2321560"/>
                  </a:lnTo>
                  <a:lnTo>
                    <a:pt x="303276" y="2554224"/>
                  </a:lnTo>
                  <a:lnTo>
                    <a:pt x="499872" y="2554224"/>
                  </a:lnTo>
                  <a:lnTo>
                    <a:pt x="499872" y="2786380"/>
                  </a:lnTo>
                  <a:lnTo>
                    <a:pt x="801624" y="2786380"/>
                  </a:lnTo>
                  <a:lnTo>
                    <a:pt x="801624" y="3017520"/>
                  </a:lnTo>
                  <a:lnTo>
                    <a:pt x="890016" y="3017520"/>
                  </a:lnTo>
                  <a:lnTo>
                    <a:pt x="890016" y="231140"/>
                  </a:lnTo>
                  <a:lnTo>
                    <a:pt x="890016" y="0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071372" y="2468879"/>
              <a:ext cx="890269" cy="3017520"/>
            </a:xfrm>
            <a:custGeom>
              <a:avLst/>
              <a:gdLst/>
              <a:ahLst/>
              <a:cxnLst/>
              <a:rect l="l" t="t" r="r" b="b"/>
              <a:pathLst>
                <a:path w="890269" h="3017520">
                  <a:moveTo>
                    <a:pt x="801623" y="3017520"/>
                  </a:moveTo>
                  <a:lnTo>
                    <a:pt x="890016" y="3017520"/>
                  </a:lnTo>
                  <a:lnTo>
                    <a:pt x="890016" y="2785872"/>
                  </a:lnTo>
                  <a:lnTo>
                    <a:pt x="801623" y="2785872"/>
                  </a:lnTo>
                  <a:lnTo>
                    <a:pt x="801623" y="3017520"/>
                  </a:lnTo>
                  <a:close/>
                </a:path>
                <a:path w="890269" h="3017520">
                  <a:moveTo>
                    <a:pt x="499872" y="2785872"/>
                  </a:moveTo>
                  <a:lnTo>
                    <a:pt x="890016" y="2785872"/>
                  </a:lnTo>
                  <a:lnTo>
                    <a:pt x="890016" y="2554224"/>
                  </a:lnTo>
                  <a:lnTo>
                    <a:pt x="499872" y="2554224"/>
                  </a:lnTo>
                  <a:lnTo>
                    <a:pt x="499872" y="2785872"/>
                  </a:lnTo>
                  <a:close/>
                </a:path>
                <a:path w="890269" h="3017520">
                  <a:moveTo>
                    <a:pt x="303275" y="2554224"/>
                  </a:moveTo>
                  <a:lnTo>
                    <a:pt x="890016" y="2554224"/>
                  </a:lnTo>
                  <a:lnTo>
                    <a:pt x="890016" y="2321052"/>
                  </a:lnTo>
                  <a:lnTo>
                    <a:pt x="303275" y="2321052"/>
                  </a:lnTo>
                  <a:lnTo>
                    <a:pt x="303275" y="2554224"/>
                  </a:lnTo>
                  <a:close/>
                </a:path>
                <a:path w="890269" h="3017520">
                  <a:moveTo>
                    <a:pt x="214884" y="2321052"/>
                  </a:moveTo>
                  <a:lnTo>
                    <a:pt x="890016" y="2321052"/>
                  </a:lnTo>
                  <a:lnTo>
                    <a:pt x="890016" y="2089404"/>
                  </a:lnTo>
                  <a:lnTo>
                    <a:pt x="214884" y="2089404"/>
                  </a:lnTo>
                  <a:lnTo>
                    <a:pt x="214884" y="2321052"/>
                  </a:lnTo>
                  <a:close/>
                </a:path>
                <a:path w="890269" h="3017520">
                  <a:moveTo>
                    <a:pt x="88391" y="2089404"/>
                  </a:moveTo>
                  <a:lnTo>
                    <a:pt x="890016" y="2089404"/>
                  </a:lnTo>
                  <a:lnTo>
                    <a:pt x="890016" y="1857756"/>
                  </a:lnTo>
                  <a:lnTo>
                    <a:pt x="88391" y="1857756"/>
                  </a:lnTo>
                  <a:lnTo>
                    <a:pt x="88391" y="2089404"/>
                  </a:lnTo>
                  <a:close/>
                </a:path>
                <a:path w="890269" h="3017520">
                  <a:moveTo>
                    <a:pt x="0" y="1857756"/>
                  </a:moveTo>
                  <a:lnTo>
                    <a:pt x="890016" y="1857756"/>
                  </a:lnTo>
                  <a:lnTo>
                    <a:pt x="890016" y="1624584"/>
                  </a:lnTo>
                  <a:lnTo>
                    <a:pt x="0" y="1624584"/>
                  </a:lnTo>
                  <a:lnTo>
                    <a:pt x="0" y="1857756"/>
                  </a:lnTo>
                  <a:close/>
                </a:path>
                <a:path w="890269" h="3017520">
                  <a:moveTo>
                    <a:pt x="114300" y="1624584"/>
                  </a:moveTo>
                  <a:lnTo>
                    <a:pt x="890016" y="1624584"/>
                  </a:lnTo>
                  <a:lnTo>
                    <a:pt x="890016" y="1392936"/>
                  </a:lnTo>
                  <a:lnTo>
                    <a:pt x="114300" y="1392936"/>
                  </a:lnTo>
                  <a:lnTo>
                    <a:pt x="114300" y="1624584"/>
                  </a:lnTo>
                  <a:close/>
                </a:path>
                <a:path w="890269" h="3017520">
                  <a:moveTo>
                    <a:pt x="196596" y="1392936"/>
                  </a:moveTo>
                  <a:lnTo>
                    <a:pt x="890016" y="1392936"/>
                  </a:lnTo>
                  <a:lnTo>
                    <a:pt x="890016" y="1161288"/>
                  </a:lnTo>
                  <a:lnTo>
                    <a:pt x="196596" y="1161288"/>
                  </a:lnTo>
                  <a:lnTo>
                    <a:pt x="196596" y="1392936"/>
                  </a:lnTo>
                  <a:close/>
                </a:path>
                <a:path w="890269" h="3017520">
                  <a:moveTo>
                    <a:pt x="225552" y="1161288"/>
                  </a:moveTo>
                  <a:lnTo>
                    <a:pt x="890016" y="1161288"/>
                  </a:lnTo>
                  <a:lnTo>
                    <a:pt x="890016" y="928116"/>
                  </a:lnTo>
                  <a:lnTo>
                    <a:pt x="225552" y="928116"/>
                  </a:lnTo>
                  <a:lnTo>
                    <a:pt x="225552" y="1161288"/>
                  </a:lnTo>
                  <a:close/>
                </a:path>
                <a:path w="890269" h="3017520">
                  <a:moveTo>
                    <a:pt x="246887" y="928116"/>
                  </a:moveTo>
                  <a:lnTo>
                    <a:pt x="890016" y="928116"/>
                  </a:lnTo>
                  <a:lnTo>
                    <a:pt x="890016" y="696468"/>
                  </a:lnTo>
                  <a:lnTo>
                    <a:pt x="246887" y="696468"/>
                  </a:lnTo>
                  <a:lnTo>
                    <a:pt x="246887" y="928116"/>
                  </a:lnTo>
                  <a:close/>
                </a:path>
                <a:path w="890269" h="3017520">
                  <a:moveTo>
                    <a:pt x="464819" y="696468"/>
                  </a:moveTo>
                  <a:lnTo>
                    <a:pt x="890016" y="696468"/>
                  </a:lnTo>
                  <a:lnTo>
                    <a:pt x="890016" y="464820"/>
                  </a:lnTo>
                  <a:lnTo>
                    <a:pt x="464819" y="464820"/>
                  </a:lnTo>
                  <a:lnTo>
                    <a:pt x="464819" y="696468"/>
                  </a:lnTo>
                  <a:close/>
                </a:path>
                <a:path w="890269" h="3017520">
                  <a:moveTo>
                    <a:pt x="669035" y="464820"/>
                  </a:moveTo>
                  <a:lnTo>
                    <a:pt x="890016" y="464820"/>
                  </a:lnTo>
                  <a:lnTo>
                    <a:pt x="890016" y="231648"/>
                  </a:lnTo>
                  <a:lnTo>
                    <a:pt x="669035" y="231648"/>
                  </a:lnTo>
                  <a:lnTo>
                    <a:pt x="669035" y="464820"/>
                  </a:lnTo>
                  <a:close/>
                </a:path>
                <a:path w="890269" h="3017520">
                  <a:moveTo>
                    <a:pt x="736091" y="231648"/>
                  </a:moveTo>
                  <a:lnTo>
                    <a:pt x="890016" y="231648"/>
                  </a:lnTo>
                  <a:lnTo>
                    <a:pt x="890016" y="0"/>
                  </a:lnTo>
                  <a:lnTo>
                    <a:pt x="736091" y="0"/>
                  </a:lnTo>
                  <a:lnTo>
                    <a:pt x="736091" y="231648"/>
                  </a:lnTo>
                  <a:close/>
                </a:path>
              </a:pathLst>
            </a:custGeom>
            <a:ln w="914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775716" y="2468879"/>
              <a:ext cx="1097280" cy="3017520"/>
            </a:xfrm>
            <a:custGeom>
              <a:avLst/>
              <a:gdLst/>
              <a:ahLst/>
              <a:cxnLst/>
              <a:rect l="l" t="t" r="r" b="b"/>
              <a:pathLst>
                <a:path w="1097280" h="3017520">
                  <a:moveTo>
                    <a:pt x="295656" y="1624584"/>
                  </a:moveTo>
                  <a:lnTo>
                    <a:pt x="225552" y="1624584"/>
                  </a:lnTo>
                  <a:lnTo>
                    <a:pt x="225552" y="1857756"/>
                  </a:lnTo>
                  <a:lnTo>
                    <a:pt x="295656" y="1857756"/>
                  </a:lnTo>
                  <a:lnTo>
                    <a:pt x="295656" y="1624584"/>
                  </a:lnTo>
                  <a:close/>
                </a:path>
                <a:path w="1097280" h="3017520">
                  <a:moveTo>
                    <a:pt x="384048" y="1857756"/>
                  </a:moveTo>
                  <a:lnTo>
                    <a:pt x="335280" y="1857756"/>
                  </a:lnTo>
                  <a:lnTo>
                    <a:pt x="335280" y="2089404"/>
                  </a:lnTo>
                  <a:lnTo>
                    <a:pt x="384048" y="2089404"/>
                  </a:lnTo>
                  <a:lnTo>
                    <a:pt x="384048" y="1857756"/>
                  </a:lnTo>
                  <a:close/>
                </a:path>
                <a:path w="1097280" h="3017520">
                  <a:moveTo>
                    <a:pt x="409943" y="1392948"/>
                  </a:moveTo>
                  <a:lnTo>
                    <a:pt x="347472" y="1392948"/>
                  </a:lnTo>
                  <a:lnTo>
                    <a:pt x="347472" y="1624584"/>
                  </a:lnTo>
                  <a:lnTo>
                    <a:pt x="409943" y="1624584"/>
                  </a:lnTo>
                  <a:lnTo>
                    <a:pt x="409943" y="1392948"/>
                  </a:lnTo>
                  <a:close/>
                </a:path>
                <a:path w="1097280" h="3017520">
                  <a:moveTo>
                    <a:pt x="510527" y="2089404"/>
                  </a:moveTo>
                  <a:lnTo>
                    <a:pt x="452628" y="2089404"/>
                  </a:lnTo>
                  <a:lnTo>
                    <a:pt x="452628" y="2321052"/>
                  </a:lnTo>
                  <a:lnTo>
                    <a:pt x="510527" y="2321052"/>
                  </a:lnTo>
                  <a:lnTo>
                    <a:pt x="510527" y="2089404"/>
                  </a:lnTo>
                  <a:close/>
                </a:path>
                <a:path w="1097280" h="3017520">
                  <a:moveTo>
                    <a:pt x="598944" y="2321064"/>
                  </a:moveTo>
                  <a:lnTo>
                    <a:pt x="524256" y="2321064"/>
                  </a:lnTo>
                  <a:lnTo>
                    <a:pt x="524256" y="2554224"/>
                  </a:lnTo>
                  <a:lnTo>
                    <a:pt x="598944" y="2554224"/>
                  </a:lnTo>
                  <a:lnTo>
                    <a:pt x="598944" y="2321064"/>
                  </a:lnTo>
                  <a:close/>
                </a:path>
                <a:path w="1097280" h="3017520">
                  <a:moveTo>
                    <a:pt x="760476" y="464845"/>
                  </a:moveTo>
                  <a:lnTo>
                    <a:pt x="330708" y="464845"/>
                  </a:lnTo>
                  <a:lnTo>
                    <a:pt x="330708" y="696468"/>
                  </a:lnTo>
                  <a:lnTo>
                    <a:pt x="332232" y="696468"/>
                  </a:lnTo>
                  <a:lnTo>
                    <a:pt x="332232" y="928116"/>
                  </a:lnTo>
                  <a:lnTo>
                    <a:pt x="449580" y="928116"/>
                  </a:lnTo>
                  <a:lnTo>
                    <a:pt x="449580" y="1161288"/>
                  </a:lnTo>
                  <a:lnTo>
                    <a:pt x="429768" y="1161288"/>
                  </a:lnTo>
                  <a:lnTo>
                    <a:pt x="429768" y="1392936"/>
                  </a:lnTo>
                  <a:lnTo>
                    <a:pt x="492239" y="1392936"/>
                  </a:lnTo>
                  <a:lnTo>
                    <a:pt x="492239" y="1161288"/>
                  </a:lnTo>
                  <a:lnTo>
                    <a:pt x="521208" y="1161288"/>
                  </a:lnTo>
                  <a:lnTo>
                    <a:pt x="521208" y="928116"/>
                  </a:lnTo>
                  <a:lnTo>
                    <a:pt x="542544" y="928116"/>
                  </a:lnTo>
                  <a:lnTo>
                    <a:pt x="542544" y="696468"/>
                  </a:lnTo>
                  <a:lnTo>
                    <a:pt x="760476" y="696468"/>
                  </a:lnTo>
                  <a:lnTo>
                    <a:pt x="760476" y="464845"/>
                  </a:lnTo>
                  <a:close/>
                </a:path>
                <a:path w="1097280" h="3017520">
                  <a:moveTo>
                    <a:pt x="1031735" y="0"/>
                  </a:moveTo>
                  <a:lnTo>
                    <a:pt x="0" y="0"/>
                  </a:lnTo>
                  <a:lnTo>
                    <a:pt x="0" y="231648"/>
                  </a:lnTo>
                  <a:lnTo>
                    <a:pt x="470916" y="231648"/>
                  </a:lnTo>
                  <a:lnTo>
                    <a:pt x="470916" y="464820"/>
                  </a:lnTo>
                  <a:lnTo>
                    <a:pt x="964692" y="464820"/>
                  </a:lnTo>
                  <a:lnTo>
                    <a:pt x="964692" y="231648"/>
                  </a:lnTo>
                  <a:lnTo>
                    <a:pt x="1031735" y="231648"/>
                  </a:lnTo>
                  <a:lnTo>
                    <a:pt x="1031735" y="0"/>
                  </a:lnTo>
                  <a:close/>
                </a:path>
                <a:path w="1097280" h="3017520">
                  <a:moveTo>
                    <a:pt x="1097280" y="2785872"/>
                  </a:moveTo>
                  <a:lnTo>
                    <a:pt x="795528" y="2785872"/>
                  </a:lnTo>
                  <a:lnTo>
                    <a:pt x="795528" y="2554249"/>
                  </a:lnTo>
                  <a:lnTo>
                    <a:pt x="568452" y="2554249"/>
                  </a:lnTo>
                  <a:lnTo>
                    <a:pt x="568452" y="2785872"/>
                  </a:lnTo>
                  <a:lnTo>
                    <a:pt x="589788" y="2785872"/>
                  </a:lnTo>
                  <a:lnTo>
                    <a:pt x="589788" y="3017520"/>
                  </a:lnTo>
                  <a:lnTo>
                    <a:pt x="1097280" y="3017520"/>
                  </a:lnTo>
                  <a:lnTo>
                    <a:pt x="1097280" y="2785872"/>
                  </a:lnTo>
                  <a:close/>
                </a:path>
              </a:pathLst>
            </a:custGeom>
            <a:solidFill>
              <a:srgbClr val="558E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775716" y="2468879"/>
              <a:ext cx="1097280" cy="3017520"/>
            </a:xfrm>
            <a:custGeom>
              <a:avLst/>
              <a:gdLst/>
              <a:ahLst/>
              <a:cxnLst/>
              <a:rect l="l" t="t" r="r" b="b"/>
              <a:pathLst>
                <a:path w="1097280" h="3017520">
                  <a:moveTo>
                    <a:pt x="589788" y="3017520"/>
                  </a:moveTo>
                  <a:lnTo>
                    <a:pt x="1097280" y="3017520"/>
                  </a:lnTo>
                  <a:lnTo>
                    <a:pt x="1097280" y="2785872"/>
                  </a:lnTo>
                  <a:lnTo>
                    <a:pt x="589788" y="2785872"/>
                  </a:lnTo>
                  <a:lnTo>
                    <a:pt x="589788" y="3017520"/>
                  </a:lnTo>
                  <a:close/>
                </a:path>
                <a:path w="1097280" h="3017520">
                  <a:moveTo>
                    <a:pt x="568452" y="2785872"/>
                  </a:moveTo>
                  <a:lnTo>
                    <a:pt x="795528" y="2785872"/>
                  </a:lnTo>
                  <a:lnTo>
                    <a:pt x="795528" y="2554224"/>
                  </a:lnTo>
                  <a:lnTo>
                    <a:pt x="568452" y="2554224"/>
                  </a:lnTo>
                  <a:lnTo>
                    <a:pt x="568452" y="2785872"/>
                  </a:lnTo>
                  <a:close/>
                </a:path>
                <a:path w="1097280" h="3017520">
                  <a:moveTo>
                    <a:pt x="524256" y="2554224"/>
                  </a:moveTo>
                  <a:lnTo>
                    <a:pt x="598932" y="2554224"/>
                  </a:lnTo>
                  <a:lnTo>
                    <a:pt x="598932" y="2321052"/>
                  </a:lnTo>
                  <a:lnTo>
                    <a:pt x="524256" y="2321052"/>
                  </a:lnTo>
                  <a:lnTo>
                    <a:pt x="524256" y="2554224"/>
                  </a:lnTo>
                  <a:close/>
                </a:path>
                <a:path w="1097280" h="3017520">
                  <a:moveTo>
                    <a:pt x="452628" y="2321052"/>
                  </a:moveTo>
                  <a:lnTo>
                    <a:pt x="510540" y="2321052"/>
                  </a:lnTo>
                  <a:lnTo>
                    <a:pt x="510540" y="2089404"/>
                  </a:lnTo>
                  <a:lnTo>
                    <a:pt x="452628" y="2089404"/>
                  </a:lnTo>
                  <a:lnTo>
                    <a:pt x="452628" y="2321052"/>
                  </a:lnTo>
                  <a:close/>
                </a:path>
                <a:path w="1097280" h="3017520">
                  <a:moveTo>
                    <a:pt x="335280" y="2089404"/>
                  </a:moveTo>
                  <a:lnTo>
                    <a:pt x="384048" y="2089404"/>
                  </a:lnTo>
                  <a:lnTo>
                    <a:pt x="384048" y="1857756"/>
                  </a:lnTo>
                  <a:lnTo>
                    <a:pt x="335280" y="1857756"/>
                  </a:lnTo>
                  <a:lnTo>
                    <a:pt x="335280" y="2089404"/>
                  </a:lnTo>
                  <a:close/>
                </a:path>
                <a:path w="1097280" h="3017520">
                  <a:moveTo>
                    <a:pt x="225552" y="1857756"/>
                  </a:moveTo>
                  <a:lnTo>
                    <a:pt x="295656" y="1857756"/>
                  </a:lnTo>
                  <a:lnTo>
                    <a:pt x="295656" y="1624584"/>
                  </a:lnTo>
                  <a:lnTo>
                    <a:pt x="225552" y="1624584"/>
                  </a:lnTo>
                  <a:lnTo>
                    <a:pt x="225552" y="1857756"/>
                  </a:lnTo>
                  <a:close/>
                </a:path>
                <a:path w="1097280" h="3017520">
                  <a:moveTo>
                    <a:pt x="347472" y="1624584"/>
                  </a:moveTo>
                  <a:lnTo>
                    <a:pt x="409956" y="1624584"/>
                  </a:lnTo>
                  <a:lnTo>
                    <a:pt x="409956" y="1392936"/>
                  </a:lnTo>
                  <a:lnTo>
                    <a:pt x="347472" y="1392936"/>
                  </a:lnTo>
                  <a:lnTo>
                    <a:pt x="347472" y="1624584"/>
                  </a:lnTo>
                  <a:close/>
                </a:path>
                <a:path w="1097280" h="3017520">
                  <a:moveTo>
                    <a:pt x="429768" y="1392936"/>
                  </a:moveTo>
                  <a:lnTo>
                    <a:pt x="492252" y="1392936"/>
                  </a:lnTo>
                  <a:lnTo>
                    <a:pt x="492252" y="1161288"/>
                  </a:lnTo>
                  <a:lnTo>
                    <a:pt x="429768" y="1161288"/>
                  </a:lnTo>
                  <a:lnTo>
                    <a:pt x="429768" y="1392936"/>
                  </a:lnTo>
                  <a:close/>
                </a:path>
                <a:path w="1097280" h="3017520">
                  <a:moveTo>
                    <a:pt x="449580" y="1161288"/>
                  </a:moveTo>
                  <a:lnTo>
                    <a:pt x="521208" y="1161288"/>
                  </a:lnTo>
                  <a:lnTo>
                    <a:pt x="521208" y="928116"/>
                  </a:lnTo>
                  <a:lnTo>
                    <a:pt x="449580" y="928116"/>
                  </a:lnTo>
                  <a:lnTo>
                    <a:pt x="449580" y="1161288"/>
                  </a:lnTo>
                  <a:close/>
                </a:path>
                <a:path w="1097280" h="3017520">
                  <a:moveTo>
                    <a:pt x="332231" y="928116"/>
                  </a:moveTo>
                  <a:lnTo>
                    <a:pt x="542544" y="928116"/>
                  </a:lnTo>
                  <a:lnTo>
                    <a:pt x="542544" y="696468"/>
                  </a:lnTo>
                  <a:lnTo>
                    <a:pt x="332231" y="696468"/>
                  </a:lnTo>
                  <a:lnTo>
                    <a:pt x="332231" y="928116"/>
                  </a:lnTo>
                  <a:close/>
                </a:path>
                <a:path w="1097280" h="3017520">
                  <a:moveTo>
                    <a:pt x="330708" y="696468"/>
                  </a:moveTo>
                  <a:lnTo>
                    <a:pt x="760476" y="696468"/>
                  </a:lnTo>
                  <a:lnTo>
                    <a:pt x="760476" y="464820"/>
                  </a:lnTo>
                  <a:lnTo>
                    <a:pt x="330708" y="464820"/>
                  </a:lnTo>
                  <a:lnTo>
                    <a:pt x="330708" y="696468"/>
                  </a:lnTo>
                  <a:close/>
                </a:path>
                <a:path w="1097280" h="3017520">
                  <a:moveTo>
                    <a:pt x="470916" y="464820"/>
                  </a:moveTo>
                  <a:lnTo>
                    <a:pt x="964691" y="464820"/>
                  </a:lnTo>
                  <a:lnTo>
                    <a:pt x="964691" y="231648"/>
                  </a:lnTo>
                  <a:lnTo>
                    <a:pt x="470916" y="231648"/>
                  </a:lnTo>
                  <a:lnTo>
                    <a:pt x="470916" y="464820"/>
                  </a:lnTo>
                  <a:close/>
                </a:path>
                <a:path w="1097280" h="3017520">
                  <a:moveTo>
                    <a:pt x="0" y="231648"/>
                  </a:moveTo>
                  <a:lnTo>
                    <a:pt x="1031747" y="231648"/>
                  </a:lnTo>
                  <a:lnTo>
                    <a:pt x="1031747" y="0"/>
                  </a:lnTo>
                  <a:lnTo>
                    <a:pt x="0" y="0"/>
                  </a:lnTo>
                  <a:lnTo>
                    <a:pt x="0" y="231648"/>
                  </a:lnTo>
                  <a:close/>
                </a:path>
              </a:pathLst>
            </a:custGeom>
            <a:ln w="914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961388" y="2468879"/>
              <a:ext cx="36830" cy="3017520"/>
            </a:xfrm>
            <a:custGeom>
              <a:avLst/>
              <a:gdLst/>
              <a:ahLst/>
              <a:cxnLst/>
              <a:rect l="l" t="t" r="r" b="b"/>
              <a:pathLst>
                <a:path w="36830" h="3017520">
                  <a:moveTo>
                    <a:pt x="0" y="3017520"/>
                  </a:moveTo>
                  <a:lnTo>
                    <a:pt x="0" y="0"/>
                  </a:lnTo>
                </a:path>
                <a:path w="36830" h="3017520">
                  <a:moveTo>
                    <a:pt x="0" y="3017520"/>
                  </a:moveTo>
                  <a:lnTo>
                    <a:pt x="36576" y="3017520"/>
                  </a:lnTo>
                </a:path>
                <a:path w="36830" h="3017520">
                  <a:moveTo>
                    <a:pt x="0" y="2785872"/>
                  </a:moveTo>
                  <a:lnTo>
                    <a:pt x="36576" y="2785872"/>
                  </a:lnTo>
                </a:path>
                <a:path w="36830" h="3017520">
                  <a:moveTo>
                    <a:pt x="0" y="2554224"/>
                  </a:moveTo>
                  <a:lnTo>
                    <a:pt x="36576" y="2554224"/>
                  </a:lnTo>
                </a:path>
                <a:path w="36830" h="3017520">
                  <a:moveTo>
                    <a:pt x="0" y="2321052"/>
                  </a:moveTo>
                  <a:lnTo>
                    <a:pt x="36576" y="2321052"/>
                  </a:lnTo>
                </a:path>
                <a:path w="36830" h="3017520">
                  <a:moveTo>
                    <a:pt x="0" y="2089404"/>
                  </a:moveTo>
                  <a:lnTo>
                    <a:pt x="36576" y="2089404"/>
                  </a:lnTo>
                </a:path>
                <a:path w="36830" h="3017520">
                  <a:moveTo>
                    <a:pt x="0" y="1857756"/>
                  </a:moveTo>
                  <a:lnTo>
                    <a:pt x="36576" y="1857756"/>
                  </a:lnTo>
                </a:path>
                <a:path w="36830" h="3017520">
                  <a:moveTo>
                    <a:pt x="0" y="1624584"/>
                  </a:moveTo>
                  <a:lnTo>
                    <a:pt x="36576" y="1624584"/>
                  </a:lnTo>
                </a:path>
                <a:path w="36830" h="3017520">
                  <a:moveTo>
                    <a:pt x="0" y="1392936"/>
                  </a:moveTo>
                  <a:lnTo>
                    <a:pt x="36576" y="1392936"/>
                  </a:lnTo>
                </a:path>
                <a:path w="36830" h="3017520">
                  <a:moveTo>
                    <a:pt x="0" y="1161288"/>
                  </a:moveTo>
                  <a:lnTo>
                    <a:pt x="36576" y="1161288"/>
                  </a:lnTo>
                </a:path>
                <a:path w="36830" h="3017520">
                  <a:moveTo>
                    <a:pt x="0" y="928116"/>
                  </a:moveTo>
                  <a:lnTo>
                    <a:pt x="36576" y="928116"/>
                  </a:lnTo>
                </a:path>
                <a:path w="36830" h="3017520">
                  <a:moveTo>
                    <a:pt x="0" y="696468"/>
                  </a:moveTo>
                  <a:lnTo>
                    <a:pt x="36576" y="696468"/>
                  </a:lnTo>
                </a:path>
                <a:path w="36830" h="3017520">
                  <a:moveTo>
                    <a:pt x="0" y="464820"/>
                  </a:moveTo>
                  <a:lnTo>
                    <a:pt x="36576" y="464820"/>
                  </a:lnTo>
                </a:path>
                <a:path w="36830" h="3017520">
                  <a:moveTo>
                    <a:pt x="0" y="231648"/>
                  </a:moveTo>
                  <a:lnTo>
                    <a:pt x="36576" y="231648"/>
                  </a:lnTo>
                </a:path>
                <a:path w="36830" h="3017520">
                  <a:moveTo>
                    <a:pt x="0" y="0"/>
                  </a:moveTo>
                  <a:lnTo>
                    <a:pt x="36576" y="0"/>
                  </a:lnTo>
                </a:path>
              </a:pathLst>
            </a:custGeom>
            <a:ln w="9144">
              <a:solidFill>
                <a:srgbClr val="87878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543556" y="2468879"/>
              <a:ext cx="670560" cy="3017520"/>
            </a:xfrm>
            <a:custGeom>
              <a:avLst/>
              <a:gdLst/>
              <a:ahLst/>
              <a:cxnLst/>
              <a:rect l="l" t="t" r="r" b="b"/>
              <a:pathLst>
                <a:path w="670560" h="3017520">
                  <a:moveTo>
                    <a:pt x="670547" y="1624330"/>
                  </a:moveTo>
                  <a:lnTo>
                    <a:pt x="614184" y="1624330"/>
                  </a:lnTo>
                  <a:lnTo>
                    <a:pt x="614184" y="1393190"/>
                  </a:lnTo>
                  <a:lnTo>
                    <a:pt x="550176" y="1393190"/>
                  </a:lnTo>
                  <a:lnTo>
                    <a:pt x="550176" y="1160780"/>
                  </a:lnTo>
                  <a:lnTo>
                    <a:pt x="495312" y="1160780"/>
                  </a:lnTo>
                  <a:lnTo>
                    <a:pt x="495312" y="928370"/>
                  </a:lnTo>
                  <a:lnTo>
                    <a:pt x="428244" y="928370"/>
                  </a:lnTo>
                  <a:lnTo>
                    <a:pt x="428244" y="695960"/>
                  </a:lnTo>
                  <a:lnTo>
                    <a:pt x="275856" y="695960"/>
                  </a:lnTo>
                  <a:lnTo>
                    <a:pt x="275856" y="464820"/>
                  </a:lnTo>
                  <a:lnTo>
                    <a:pt x="143268" y="464820"/>
                  </a:lnTo>
                  <a:lnTo>
                    <a:pt x="143268" y="231140"/>
                  </a:lnTo>
                  <a:lnTo>
                    <a:pt x="99060" y="231140"/>
                  </a:lnTo>
                  <a:lnTo>
                    <a:pt x="99060" y="0"/>
                  </a:lnTo>
                  <a:lnTo>
                    <a:pt x="0" y="0"/>
                  </a:lnTo>
                  <a:lnTo>
                    <a:pt x="0" y="3017520"/>
                  </a:lnTo>
                  <a:lnTo>
                    <a:pt x="88404" y="3017520"/>
                  </a:lnTo>
                  <a:lnTo>
                    <a:pt x="88404" y="2786380"/>
                  </a:lnTo>
                  <a:lnTo>
                    <a:pt x="382524" y="2786380"/>
                  </a:lnTo>
                  <a:lnTo>
                    <a:pt x="382524" y="2554224"/>
                  </a:lnTo>
                  <a:lnTo>
                    <a:pt x="481596" y="2554224"/>
                  </a:lnTo>
                  <a:lnTo>
                    <a:pt x="481596" y="2321560"/>
                  </a:lnTo>
                  <a:lnTo>
                    <a:pt x="486168" y="2321560"/>
                  </a:lnTo>
                  <a:lnTo>
                    <a:pt x="486168" y="2089150"/>
                  </a:lnTo>
                  <a:lnTo>
                    <a:pt x="571500" y="2089150"/>
                  </a:lnTo>
                  <a:lnTo>
                    <a:pt x="571500" y="1858010"/>
                  </a:lnTo>
                  <a:lnTo>
                    <a:pt x="670547" y="1858010"/>
                  </a:lnTo>
                  <a:lnTo>
                    <a:pt x="670547" y="162433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543555" y="2468879"/>
              <a:ext cx="670560" cy="3017520"/>
            </a:xfrm>
            <a:custGeom>
              <a:avLst/>
              <a:gdLst/>
              <a:ahLst/>
              <a:cxnLst/>
              <a:rect l="l" t="t" r="r" b="b"/>
              <a:pathLst>
                <a:path w="670560" h="3017520">
                  <a:moveTo>
                    <a:pt x="88392" y="3017520"/>
                  </a:moveTo>
                  <a:lnTo>
                    <a:pt x="0" y="3017520"/>
                  </a:lnTo>
                  <a:lnTo>
                    <a:pt x="0" y="2785872"/>
                  </a:lnTo>
                  <a:lnTo>
                    <a:pt x="88392" y="2785872"/>
                  </a:lnTo>
                  <a:lnTo>
                    <a:pt x="88392" y="3017520"/>
                  </a:lnTo>
                  <a:close/>
                </a:path>
                <a:path w="670560" h="3017520">
                  <a:moveTo>
                    <a:pt x="382524" y="2785872"/>
                  </a:moveTo>
                  <a:lnTo>
                    <a:pt x="0" y="2785872"/>
                  </a:lnTo>
                  <a:lnTo>
                    <a:pt x="0" y="2554224"/>
                  </a:lnTo>
                  <a:lnTo>
                    <a:pt x="382524" y="2554224"/>
                  </a:lnTo>
                  <a:lnTo>
                    <a:pt x="382524" y="2785872"/>
                  </a:lnTo>
                  <a:close/>
                </a:path>
                <a:path w="670560" h="3017520">
                  <a:moveTo>
                    <a:pt x="481584" y="2554224"/>
                  </a:moveTo>
                  <a:lnTo>
                    <a:pt x="0" y="2554224"/>
                  </a:lnTo>
                  <a:lnTo>
                    <a:pt x="0" y="2321052"/>
                  </a:lnTo>
                  <a:lnTo>
                    <a:pt x="481584" y="2321052"/>
                  </a:lnTo>
                  <a:lnTo>
                    <a:pt x="481584" y="2554224"/>
                  </a:lnTo>
                  <a:close/>
                </a:path>
                <a:path w="670560" h="3017520">
                  <a:moveTo>
                    <a:pt x="486156" y="2321052"/>
                  </a:moveTo>
                  <a:lnTo>
                    <a:pt x="0" y="2321052"/>
                  </a:lnTo>
                  <a:lnTo>
                    <a:pt x="0" y="2089404"/>
                  </a:lnTo>
                  <a:lnTo>
                    <a:pt x="486156" y="2089404"/>
                  </a:lnTo>
                  <a:lnTo>
                    <a:pt x="486156" y="2321052"/>
                  </a:lnTo>
                  <a:close/>
                </a:path>
                <a:path w="670560" h="3017520">
                  <a:moveTo>
                    <a:pt x="571500" y="2089404"/>
                  </a:moveTo>
                  <a:lnTo>
                    <a:pt x="0" y="2089404"/>
                  </a:lnTo>
                  <a:lnTo>
                    <a:pt x="0" y="1857756"/>
                  </a:lnTo>
                  <a:lnTo>
                    <a:pt x="571500" y="1857756"/>
                  </a:lnTo>
                  <a:lnTo>
                    <a:pt x="571500" y="2089404"/>
                  </a:lnTo>
                  <a:close/>
                </a:path>
                <a:path w="670560" h="3017520">
                  <a:moveTo>
                    <a:pt x="670560" y="1857756"/>
                  </a:moveTo>
                  <a:lnTo>
                    <a:pt x="0" y="1857756"/>
                  </a:lnTo>
                  <a:lnTo>
                    <a:pt x="0" y="1624584"/>
                  </a:lnTo>
                  <a:lnTo>
                    <a:pt x="670560" y="1624584"/>
                  </a:lnTo>
                  <a:lnTo>
                    <a:pt x="670560" y="1857756"/>
                  </a:lnTo>
                  <a:close/>
                </a:path>
                <a:path w="670560" h="3017520">
                  <a:moveTo>
                    <a:pt x="614172" y="1624584"/>
                  </a:moveTo>
                  <a:lnTo>
                    <a:pt x="0" y="1624584"/>
                  </a:lnTo>
                  <a:lnTo>
                    <a:pt x="0" y="1392936"/>
                  </a:lnTo>
                  <a:lnTo>
                    <a:pt x="614172" y="1392936"/>
                  </a:lnTo>
                  <a:lnTo>
                    <a:pt x="614172" y="1624584"/>
                  </a:lnTo>
                  <a:close/>
                </a:path>
                <a:path w="670560" h="3017520">
                  <a:moveTo>
                    <a:pt x="550164" y="1392936"/>
                  </a:moveTo>
                  <a:lnTo>
                    <a:pt x="0" y="1392936"/>
                  </a:lnTo>
                  <a:lnTo>
                    <a:pt x="0" y="1161288"/>
                  </a:lnTo>
                  <a:lnTo>
                    <a:pt x="550164" y="1161288"/>
                  </a:lnTo>
                  <a:lnTo>
                    <a:pt x="550164" y="1392936"/>
                  </a:lnTo>
                  <a:close/>
                </a:path>
                <a:path w="670560" h="3017520">
                  <a:moveTo>
                    <a:pt x="495300" y="1161288"/>
                  </a:moveTo>
                  <a:lnTo>
                    <a:pt x="0" y="1161288"/>
                  </a:lnTo>
                  <a:lnTo>
                    <a:pt x="0" y="928116"/>
                  </a:lnTo>
                  <a:lnTo>
                    <a:pt x="495300" y="928116"/>
                  </a:lnTo>
                  <a:lnTo>
                    <a:pt x="495300" y="1161288"/>
                  </a:lnTo>
                  <a:close/>
                </a:path>
                <a:path w="670560" h="3017520">
                  <a:moveTo>
                    <a:pt x="428244" y="928116"/>
                  </a:moveTo>
                  <a:lnTo>
                    <a:pt x="0" y="928116"/>
                  </a:lnTo>
                  <a:lnTo>
                    <a:pt x="0" y="696468"/>
                  </a:lnTo>
                  <a:lnTo>
                    <a:pt x="428244" y="696468"/>
                  </a:lnTo>
                  <a:lnTo>
                    <a:pt x="428244" y="928116"/>
                  </a:lnTo>
                  <a:close/>
                </a:path>
                <a:path w="670560" h="3017520">
                  <a:moveTo>
                    <a:pt x="275844" y="696468"/>
                  </a:moveTo>
                  <a:lnTo>
                    <a:pt x="0" y="696468"/>
                  </a:lnTo>
                  <a:lnTo>
                    <a:pt x="0" y="464820"/>
                  </a:lnTo>
                  <a:lnTo>
                    <a:pt x="275844" y="464820"/>
                  </a:lnTo>
                  <a:lnTo>
                    <a:pt x="275844" y="696468"/>
                  </a:lnTo>
                  <a:close/>
                </a:path>
                <a:path w="670560" h="3017520">
                  <a:moveTo>
                    <a:pt x="143256" y="464820"/>
                  </a:moveTo>
                  <a:lnTo>
                    <a:pt x="0" y="464820"/>
                  </a:lnTo>
                  <a:lnTo>
                    <a:pt x="0" y="231648"/>
                  </a:lnTo>
                  <a:lnTo>
                    <a:pt x="143256" y="231648"/>
                  </a:lnTo>
                  <a:lnTo>
                    <a:pt x="143256" y="464820"/>
                  </a:lnTo>
                  <a:close/>
                </a:path>
                <a:path w="670560" h="3017520">
                  <a:moveTo>
                    <a:pt x="99060" y="231648"/>
                  </a:moveTo>
                  <a:lnTo>
                    <a:pt x="0" y="231648"/>
                  </a:lnTo>
                  <a:lnTo>
                    <a:pt x="0" y="0"/>
                  </a:lnTo>
                  <a:lnTo>
                    <a:pt x="99060" y="0"/>
                  </a:lnTo>
                  <a:lnTo>
                    <a:pt x="99060" y="231648"/>
                  </a:lnTo>
                  <a:close/>
                </a:path>
              </a:pathLst>
            </a:custGeom>
            <a:ln w="914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2631948" y="2468879"/>
              <a:ext cx="1373505" cy="3017520"/>
            </a:xfrm>
            <a:custGeom>
              <a:avLst/>
              <a:gdLst/>
              <a:ahLst/>
              <a:cxnLst/>
              <a:rect l="l" t="t" r="r" b="b"/>
              <a:pathLst>
                <a:path w="1373504" h="3017520">
                  <a:moveTo>
                    <a:pt x="495300" y="2554249"/>
                  </a:moveTo>
                  <a:lnTo>
                    <a:pt x="294132" y="2554249"/>
                  </a:lnTo>
                  <a:lnTo>
                    <a:pt x="294132" y="2785872"/>
                  </a:lnTo>
                  <a:lnTo>
                    <a:pt x="0" y="2785872"/>
                  </a:lnTo>
                  <a:lnTo>
                    <a:pt x="0" y="3017520"/>
                  </a:lnTo>
                  <a:lnTo>
                    <a:pt x="478523" y="3017520"/>
                  </a:lnTo>
                  <a:lnTo>
                    <a:pt x="478523" y="2785872"/>
                  </a:lnTo>
                  <a:lnTo>
                    <a:pt x="495300" y="2785872"/>
                  </a:lnTo>
                  <a:lnTo>
                    <a:pt x="495300" y="2554249"/>
                  </a:lnTo>
                  <a:close/>
                </a:path>
                <a:path w="1373504" h="3017520">
                  <a:moveTo>
                    <a:pt x="544055" y="2321064"/>
                  </a:moveTo>
                  <a:lnTo>
                    <a:pt x="393192" y="2321064"/>
                  </a:lnTo>
                  <a:lnTo>
                    <a:pt x="393192" y="2554224"/>
                  </a:lnTo>
                  <a:lnTo>
                    <a:pt x="544055" y="2554224"/>
                  </a:lnTo>
                  <a:lnTo>
                    <a:pt x="544055" y="2321064"/>
                  </a:lnTo>
                  <a:close/>
                </a:path>
                <a:path w="1373504" h="3017520">
                  <a:moveTo>
                    <a:pt x="829056" y="464845"/>
                  </a:moveTo>
                  <a:lnTo>
                    <a:pt x="187452" y="464845"/>
                  </a:lnTo>
                  <a:lnTo>
                    <a:pt x="187452" y="696468"/>
                  </a:lnTo>
                  <a:lnTo>
                    <a:pt x="339852" y="696468"/>
                  </a:lnTo>
                  <a:lnTo>
                    <a:pt x="339852" y="928116"/>
                  </a:lnTo>
                  <a:lnTo>
                    <a:pt x="406908" y="928116"/>
                  </a:lnTo>
                  <a:lnTo>
                    <a:pt x="406908" y="1161288"/>
                  </a:lnTo>
                  <a:lnTo>
                    <a:pt x="461772" y="1161288"/>
                  </a:lnTo>
                  <a:lnTo>
                    <a:pt x="461772" y="1392936"/>
                  </a:lnTo>
                  <a:lnTo>
                    <a:pt x="664464" y="1392936"/>
                  </a:lnTo>
                  <a:lnTo>
                    <a:pt x="664464" y="1161288"/>
                  </a:lnTo>
                  <a:lnTo>
                    <a:pt x="658355" y="1161288"/>
                  </a:lnTo>
                  <a:lnTo>
                    <a:pt x="658355" y="928116"/>
                  </a:lnTo>
                  <a:lnTo>
                    <a:pt x="797052" y="928116"/>
                  </a:lnTo>
                  <a:lnTo>
                    <a:pt x="797052" y="696468"/>
                  </a:lnTo>
                  <a:lnTo>
                    <a:pt x="829056" y="696468"/>
                  </a:lnTo>
                  <a:lnTo>
                    <a:pt x="829056" y="464845"/>
                  </a:lnTo>
                  <a:close/>
                </a:path>
                <a:path w="1373504" h="3017520">
                  <a:moveTo>
                    <a:pt x="848868" y="1624584"/>
                  </a:moveTo>
                  <a:lnTo>
                    <a:pt x="740664" y="1624584"/>
                  </a:lnTo>
                  <a:lnTo>
                    <a:pt x="740664" y="1392948"/>
                  </a:lnTo>
                  <a:lnTo>
                    <a:pt x="525780" y="1392948"/>
                  </a:lnTo>
                  <a:lnTo>
                    <a:pt x="525780" y="1624584"/>
                  </a:lnTo>
                  <a:lnTo>
                    <a:pt x="582168" y="1624584"/>
                  </a:lnTo>
                  <a:lnTo>
                    <a:pt x="582168" y="1857756"/>
                  </a:lnTo>
                  <a:lnTo>
                    <a:pt x="483108" y="1857756"/>
                  </a:lnTo>
                  <a:lnTo>
                    <a:pt x="483108" y="2089404"/>
                  </a:lnTo>
                  <a:lnTo>
                    <a:pt x="397764" y="2089404"/>
                  </a:lnTo>
                  <a:lnTo>
                    <a:pt x="397764" y="2321052"/>
                  </a:lnTo>
                  <a:lnTo>
                    <a:pt x="623316" y="2321052"/>
                  </a:lnTo>
                  <a:lnTo>
                    <a:pt x="623316" y="2089404"/>
                  </a:lnTo>
                  <a:lnTo>
                    <a:pt x="739140" y="2089404"/>
                  </a:lnTo>
                  <a:lnTo>
                    <a:pt x="739140" y="1857756"/>
                  </a:lnTo>
                  <a:lnTo>
                    <a:pt x="848868" y="1857756"/>
                  </a:lnTo>
                  <a:lnTo>
                    <a:pt x="848868" y="1624584"/>
                  </a:lnTo>
                  <a:close/>
                </a:path>
                <a:path w="1373504" h="3017520">
                  <a:moveTo>
                    <a:pt x="1373124" y="0"/>
                  </a:moveTo>
                  <a:lnTo>
                    <a:pt x="10668" y="0"/>
                  </a:lnTo>
                  <a:lnTo>
                    <a:pt x="10668" y="231648"/>
                  </a:lnTo>
                  <a:lnTo>
                    <a:pt x="54864" y="231648"/>
                  </a:lnTo>
                  <a:lnTo>
                    <a:pt x="54864" y="464820"/>
                  </a:lnTo>
                  <a:lnTo>
                    <a:pt x="733044" y="464820"/>
                  </a:lnTo>
                  <a:lnTo>
                    <a:pt x="733044" y="231648"/>
                  </a:lnTo>
                  <a:lnTo>
                    <a:pt x="1373124" y="231648"/>
                  </a:lnTo>
                  <a:lnTo>
                    <a:pt x="1373124" y="0"/>
                  </a:lnTo>
                  <a:close/>
                </a:path>
              </a:pathLst>
            </a:custGeom>
            <a:solidFill>
              <a:srgbClr val="D996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2631948" y="2468879"/>
              <a:ext cx="1373505" cy="3017520"/>
            </a:xfrm>
            <a:custGeom>
              <a:avLst/>
              <a:gdLst/>
              <a:ahLst/>
              <a:cxnLst/>
              <a:rect l="l" t="t" r="r" b="b"/>
              <a:pathLst>
                <a:path w="1373504" h="3017520">
                  <a:moveTo>
                    <a:pt x="478536" y="3017520"/>
                  </a:moveTo>
                  <a:lnTo>
                    <a:pt x="0" y="3017520"/>
                  </a:lnTo>
                  <a:lnTo>
                    <a:pt x="0" y="2785872"/>
                  </a:lnTo>
                  <a:lnTo>
                    <a:pt x="478536" y="2785872"/>
                  </a:lnTo>
                  <a:lnTo>
                    <a:pt x="478536" y="3017520"/>
                  </a:lnTo>
                </a:path>
                <a:path w="1373504" h="3017520">
                  <a:moveTo>
                    <a:pt x="495300" y="2785872"/>
                  </a:moveTo>
                  <a:lnTo>
                    <a:pt x="294132" y="2785872"/>
                  </a:lnTo>
                  <a:lnTo>
                    <a:pt x="294132" y="2554224"/>
                  </a:lnTo>
                  <a:lnTo>
                    <a:pt x="495300" y="2554224"/>
                  </a:lnTo>
                  <a:lnTo>
                    <a:pt x="495300" y="2785872"/>
                  </a:lnTo>
                </a:path>
                <a:path w="1373504" h="3017520">
                  <a:moveTo>
                    <a:pt x="544068" y="2554224"/>
                  </a:moveTo>
                  <a:lnTo>
                    <a:pt x="393192" y="2554224"/>
                  </a:lnTo>
                  <a:lnTo>
                    <a:pt x="393192" y="2321052"/>
                  </a:lnTo>
                  <a:lnTo>
                    <a:pt x="544068" y="2321052"/>
                  </a:lnTo>
                  <a:lnTo>
                    <a:pt x="544068" y="2554224"/>
                  </a:lnTo>
                </a:path>
                <a:path w="1373504" h="3017520">
                  <a:moveTo>
                    <a:pt x="623316" y="2321052"/>
                  </a:moveTo>
                  <a:lnTo>
                    <a:pt x="397764" y="2321052"/>
                  </a:lnTo>
                  <a:lnTo>
                    <a:pt x="397764" y="2089404"/>
                  </a:lnTo>
                  <a:lnTo>
                    <a:pt x="623316" y="2089404"/>
                  </a:lnTo>
                  <a:lnTo>
                    <a:pt x="623316" y="2321052"/>
                  </a:lnTo>
                </a:path>
                <a:path w="1373504" h="3017520">
                  <a:moveTo>
                    <a:pt x="739140" y="2089404"/>
                  </a:moveTo>
                  <a:lnTo>
                    <a:pt x="483108" y="2089404"/>
                  </a:lnTo>
                  <a:lnTo>
                    <a:pt x="483108" y="1857756"/>
                  </a:lnTo>
                  <a:lnTo>
                    <a:pt x="739140" y="1857756"/>
                  </a:lnTo>
                  <a:lnTo>
                    <a:pt x="739140" y="2089404"/>
                  </a:lnTo>
                </a:path>
                <a:path w="1373504" h="3017520">
                  <a:moveTo>
                    <a:pt x="848868" y="1857756"/>
                  </a:moveTo>
                  <a:lnTo>
                    <a:pt x="582168" y="1857756"/>
                  </a:lnTo>
                  <a:lnTo>
                    <a:pt x="582168" y="1624584"/>
                  </a:lnTo>
                  <a:lnTo>
                    <a:pt x="848868" y="1624584"/>
                  </a:lnTo>
                  <a:lnTo>
                    <a:pt x="848868" y="1857756"/>
                  </a:lnTo>
                </a:path>
                <a:path w="1373504" h="3017520">
                  <a:moveTo>
                    <a:pt x="740664" y="1624584"/>
                  </a:moveTo>
                  <a:lnTo>
                    <a:pt x="525780" y="1624584"/>
                  </a:lnTo>
                  <a:lnTo>
                    <a:pt x="525780" y="1392936"/>
                  </a:lnTo>
                  <a:lnTo>
                    <a:pt x="740664" y="1392936"/>
                  </a:lnTo>
                  <a:lnTo>
                    <a:pt x="740664" y="1624584"/>
                  </a:lnTo>
                </a:path>
                <a:path w="1373504" h="3017520">
                  <a:moveTo>
                    <a:pt x="664464" y="1392936"/>
                  </a:moveTo>
                  <a:lnTo>
                    <a:pt x="461772" y="1392936"/>
                  </a:lnTo>
                  <a:lnTo>
                    <a:pt x="461772" y="1161288"/>
                  </a:lnTo>
                  <a:lnTo>
                    <a:pt x="664464" y="1161288"/>
                  </a:lnTo>
                  <a:lnTo>
                    <a:pt x="664464" y="1392936"/>
                  </a:lnTo>
                </a:path>
                <a:path w="1373504" h="3017520">
                  <a:moveTo>
                    <a:pt x="658368" y="1161288"/>
                  </a:moveTo>
                  <a:lnTo>
                    <a:pt x="406907" y="1161288"/>
                  </a:lnTo>
                  <a:lnTo>
                    <a:pt x="406907" y="928116"/>
                  </a:lnTo>
                  <a:lnTo>
                    <a:pt x="658368" y="928116"/>
                  </a:lnTo>
                  <a:lnTo>
                    <a:pt x="658368" y="1161288"/>
                  </a:lnTo>
                </a:path>
                <a:path w="1373504" h="3017520">
                  <a:moveTo>
                    <a:pt x="797052" y="928116"/>
                  </a:moveTo>
                  <a:lnTo>
                    <a:pt x="339852" y="928116"/>
                  </a:lnTo>
                  <a:lnTo>
                    <a:pt x="339852" y="696468"/>
                  </a:lnTo>
                  <a:lnTo>
                    <a:pt x="797052" y="696468"/>
                  </a:lnTo>
                  <a:lnTo>
                    <a:pt x="797052" y="928116"/>
                  </a:lnTo>
                </a:path>
                <a:path w="1373504" h="3017520">
                  <a:moveTo>
                    <a:pt x="829056" y="696468"/>
                  </a:moveTo>
                  <a:lnTo>
                    <a:pt x="187451" y="696468"/>
                  </a:lnTo>
                  <a:lnTo>
                    <a:pt x="187451" y="464820"/>
                  </a:lnTo>
                  <a:lnTo>
                    <a:pt x="829056" y="464820"/>
                  </a:lnTo>
                  <a:lnTo>
                    <a:pt x="829056" y="696468"/>
                  </a:lnTo>
                </a:path>
                <a:path w="1373504" h="3017520">
                  <a:moveTo>
                    <a:pt x="733044" y="464820"/>
                  </a:moveTo>
                  <a:lnTo>
                    <a:pt x="54863" y="464820"/>
                  </a:lnTo>
                  <a:lnTo>
                    <a:pt x="54863" y="231648"/>
                  </a:lnTo>
                  <a:lnTo>
                    <a:pt x="733044" y="231648"/>
                  </a:lnTo>
                  <a:lnTo>
                    <a:pt x="733044" y="464820"/>
                  </a:lnTo>
                </a:path>
                <a:path w="1373504" h="3017520">
                  <a:moveTo>
                    <a:pt x="1373123" y="231648"/>
                  </a:moveTo>
                  <a:lnTo>
                    <a:pt x="10668" y="231648"/>
                  </a:lnTo>
                  <a:lnTo>
                    <a:pt x="10668" y="0"/>
                  </a:lnTo>
                  <a:lnTo>
                    <a:pt x="1373123" y="0"/>
                  </a:lnTo>
                </a:path>
              </a:pathLst>
            </a:custGeom>
            <a:ln w="914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266871" y="5277761"/>
            <a:ext cx="561975" cy="448309"/>
          </a:xfrm>
          <a:prstGeom prst="rect">
            <a:avLst/>
          </a:prstGeom>
        </p:spPr>
        <p:txBody>
          <a:bodyPr wrap="square" lIns="0" tIns="698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dirty="0" sz="1050" spc="5">
                <a:latin typeface="Meiryo UI"/>
                <a:cs typeface="Meiryo UI"/>
              </a:rPr>
              <a:t>（万人）</a:t>
            </a:r>
            <a:endParaRPr sz="1050">
              <a:latin typeface="Meiryo UI"/>
              <a:cs typeface="Meiryo UI"/>
            </a:endParaRPr>
          </a:p>
          <a:p>
            <a:pPr marL="144780">
              <a:lnSpc>
                <a:spcPct val="100000"/>
              </a:lnSpc>
              <a:spcBef>
                <a:spcPts val="415"/>
              </a:spcBef>
            </a:pPr>
            <a:r>
              <a:rPr dirty="0" sz="1000" spc="-5">
                <a:latin typeface="Calibri"/>
                <a:cs typeface="Calibri"/>
              </a:rPr>
              <a:t>750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561974" y="5548419"/>
            <a:ext cx="21907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Calibri"/>
                <a:cs typeface="Calibri"/>
              </a:rPr>
              <a:t>1</a:t>
            </a:r>
            <a:r>
              <a:rPr dirty="0" sz="1000" spc="5">
                <a:latin typeface="Calibri"/>
                <a:cs typeface="Calibri"/>
              </a:rPr>
              <a:t>5</a:t>
            </a:r>
            <a:r>
              <a:rPr dirty="0" sz="1000" spc="-5">
                <a:latin typeface="Calibri"/>
                <a:cs typeface="Calibri"/>
              </a:rPr>
              <a:t>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80743" y="5548419"/>
            <a:ext cx="21907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Calibri"/>
                <a:cs typeface="Calibri"/>
              </a:rPr>
              <a:t>4</a:t>
            </a:r>
            <a:r>
              <a:rPr dirty="0" sz="1000" spc="5">
                <a:latin typeface="Calibri"/>
                <a:cs typeface="Calibri"/>
              </a:rPr>
              <a:t>5</a:t>
            </a:r>
            <a:r>
              <a:rPr dirty="0" sz="1000" spc="-5">
                <a:latin typeface="Calibri"/>
                <a:cs typeface="Calibri"/>
              </a:rPr>
              <a:t>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055067" y="4575726"/>
            <a:ext cx="486409" cy="8591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Calibri"/>
                <a:cs typeface="Calibri"/>
              </a:rPr>
              <a:t>30</a:t>
            </a:r>
            <a:r>
              <a:rPr dirty="0" sz="900">
                <a:latin typeface="Meiryo"/>
                <a:cs typeface="Meiryo"/>
              </a:rPr>
              <a:t>～</a:t>
            </a:r>
            <a:r>
              <a:rPr dirty="0" sz="900">
                <a:latin typeface="Calibri"/>
                <a:cs typeface="Calibri"/>
              </a:rPr>
              <a:t>34</a:t>
            </a:r>
            <a:r>
              <a:rPr dirty="0" sz="900">
                <a:latin typeface="Meiryo"/>
                <a:cs typeface="Meiryo"/>
              </a:rPr>
              <a:t>歳</a:t>
            </a:r>
            <a:endParaRPr sz="900">
              <a:latin typeface="Meiryo"/>
              <a:cs typeface="Meiryo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dirty="0" sz="900">
                <a:latin typeface="Calibri"/>
                <a:cs typeface="Calibri"/>
              </a:rPr>
              <a:t>25</a:t>
            </a:r>
            <a:r>
              <a:rPr dirty="0" sz="900">
                <a:latin typeface="Meiryo"/>
                <a:cs typeface="Meiryo"/>
              </a:rPr>
              <a:t>～</a:t>
            </a:r>
            <a:r>
              <a:rPr dirty="0" sz="900">
                <a:latin typeface="Calibri"/>
                <a:cs typeface="Calibri"/>
              </a:rPr>
              <a:t>29</a:t>
            </a:r>
            <a:r>
              <a:rPr dirty="0" sz="900">
                <a:latin typeface="Meiryo"/>
                <a:cs typeface="Meiryo"/>
              </a:rPr>
              <a:t>歳</a:t>
            </a:r>
            <a:endParaRPr sz="900">
              <a:latin typeface="Meiryo"/>
              <a:cs typeface="Meiryo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dirty="0" sz="900">
                <a:latin typeface="Calibri"/>
                <a:cs typeface="Calibri"/>
              </a:rPr>
              <a:t>20</a:t>
            </a:r>
            <a:r>
              <a:rPr dirty="0" sz="900">
                <a:latin typeface="Meiryo"/>
                <a:cs typeface="Meiryo"/>
              </a:rPr>
              <a:t>～</a:t>
            </a:r>
            <a:r>
              <a:rPr dirty="0" sz="900">
                <a:latin typeface="Calibri"/>
                <a:cs typeface="Calibri"/>
              </a:rPr>
              <a:t>24</a:t>
            </a:r>
            <a:r>
              <a:rPr dirty="0" sz="900">
                <a:latin typeface="Meiryo"/>
                <a:cs typeface="Meiryo"/>
              </a:rPr>
              <a:t>歳</a:t>
            </a:r>
            <a:endParaRPr sz="900">
              <a:latin typeface="Meiryo"/>
              <a:cs typeface="Meiryo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dirty="0" sz="900">
                <a:latin typeface="Calibri"/>
                <a:cs typeface="Calibri"/>
              </a:rPr>
              <a:t>15</a:t>
            </a:r>
            <a:r>
              <a:rPr dirty="0" sz="900">
                <a:latin typeface="Meiryo"/>
                <a:cs typeface="Meiryo"/>
              </a:rPr>
              <a:t>～</a:t>
            </a:r>
            <a:r>
              <a:rPr dirty="0" sz="900">
                <a:latin typeface="Calibri"/>
                <a:cs typeface="Calibri"/>
              </a:rPr>
              <a:t>19</a:t>
            </a:r>
            <a:r>
              <a:rPr dirty="0" sz="900">
                <a:latin typeface="Meiryo"/>
                <a:cs typeface="Meiryo"/>
              </a:rPr>
              <a:t>歳</a:t>
            </a:r>
            <a:endParaRPr sz="900">
              <a:latin typeface="Meiryo"/>
              <a:cs typeface="Meiryo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055067" y="3879296"/>
            <a:ext cx="486409" cy="6273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Calibri"/>
                <a:cs typeface="Calibri"/>
              </a:rPr>
              <a:t>45</a:t>
            </a:r>
            <a:r>
              <a:rPr dirty="0" sz="900">
                <a:latin typeface="Meiryo"/>
                <a:cs typeface="Meiryo"/>
              </a:rPr>
              <a:t>～</a:t>
            </a:r>
            <a:r>
              <a:rPr dirty="0" sz="900">
                <a:latin typeface="Calibri"/>
                <a:cs typeface="Calibri"/>
              </a:rPr>
              <a:t>49</a:t>
            </a:r>
            <a:r>
              <a:rPr dirty="0" sz="900">
                <a:latin typeface="Meiryo"/>
                <a:cs typeface="Meiryo"/>
              </a:rPr>
              <a:t>歳</a:t>
            </a:r>
            <a:endParaRPr sz="900">
              <a:latin typeface="Meiryo"/>
              <a:cs typeface="Meiryo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dirty="0" sz="900">
                <a:latin typeface="Calibri"/>
                <a:cs typeface="Calibri"/>
              </a:rPr>
              <a:t>40</a:t>
            </a:r>
            <a:r>
              <a:rPr dirty="0" sz="900">
                <a:latin typeface="Meiryo"/>
                <a:cs typeface="Meiryo"/>
              </a:rPr>
              <a:t>～</a:t>
            </a:r>
            <a:r>
              <a:rPr dirty="0" sz="900">
                <a:latin typeface="Calibri"/>
                <a:cs typeface="Calibri"/>
              </a:rPr>
              <a:t>44</a:t>
            </a:r>
            <a:r>
              <a:rPr dirty="0" sz="900">
                <a:latin typeface="Meiryo"/>
                <a:cs typeface="Meiryo"/>
              </a:rPr>
              <a:t>歳</a:t>
            </a:r>
            <a:endParaRPr sz="900">
              <a:latin typeface="Meiryo"/>
              <a:cs typeface="Meiryo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dirty="0" sz="900">
                <a:latin typeface="Calibri"/>
                <a:cs typeface="Calibri"/>
              </a:rPr>
              <a:t>35</a:t>
            </a:r>
            <a:r>
              <a:rPr dirty="0" sz="900">
                <a:latin typeface="Meiryo"/>
                <a:cs typeface="Meiryo"/>
              </a:rPr>
              <a:t>～</a:t>
            </a:r>
            <a:r>
              <a:rPr dirty="0" sz="900">
                <a:latin typeface="Calibri"/>
                <a:cs typeface="Calibri"/>
              </a:rPr>
              <a:t>39</a:t>
            </a:r>
            <a:r>
              <a:rPr dirty="0" sz="900">
                <a:latin typeface="Meiryo"/>
                <a:cs typeface="Meiryo"/>
              </a:rPr>
              <a:t>歳</a:t>
            </a:r>
            <a:endParaRPr sz="900">
              <a:latin typeface="Meiryo"/>
              <a:cs typeface="Meiry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054266" y="2486436"/>
            <a:ext cx="487045" cy="13233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Calibri"/>
                <a:cs typeface="Calibri"/>
              </a:rPr>
              <a:t>75</a:t>
            </a:r>
            <a:r>
              <a:rPr dirty="0" sz="900">
                <a:latin typeface="Meiryo"/>
                <a:cs typeface="Meiryo"/>
              </a:rPr>
              <a:t>歳以上</a:t>
            </a:r>
            <a:endParaRPr sz="900">
              <a:latin typeface="Meiryo"/>
              <a:cs typeface="Meiryo"/>
            </a:endParaRPr>
          </a:p>
          <a:p>
            <a:pPr marL="13335">
              <a:lnSpc>
                <a:spcPct val="100000"/>
              </a:lnSpc>
              <a:spcBef>
                <a:spcPts val="745"/>
              </a:spcBef>
            </a:pPr>
            <a:r>
              <a:rPr dirty="0" sz="900">
                <a:latin typeface="Calibri"/>
                <a:cs typeface="Calibri"/>
              </a:rPr>
              <a:t>70</a:t>
            </a:r>
            <a:r>
              <a:rPr dirty="0" sz="900">
                <a:latin typeface="Meiryo"/>
                <a:cs typeface="Meiryo"/>
              </a:rPr>
              <a:t>～</a:t>
            </a:r>
            <a:r>
              <a:rPr dirty="0" sz="900">
                <a:latin typeface="Calibri"/>
                <a:cs typeface="Calibri"/>
              </a:rPr>
              <a:t>74</a:t>
            </a:r>
            <a:r>
              <a:rPr dirty="0" sz="900">
                <a:latin typeface="Meiryo"/>
                <a:cs typeface="Meiryo"/>
              </a:rPr>
              <a:t>歳</a:t>
            </a:r>
            <a:endParaRPr sz="900">
              <a:latin typeface="Meiryo"/>
              <a:cs typeface="Meiryo"/>
            </a:endParaRPr>
          </a:p>
          <a:p>
            <a:pPr marL="13335">
              <a:lnSpc>
                <a:spcPct val="100000"/>
              </a:lnSpc>
              <a:spcBef>
                <a:spcPts val="750"/>
              </a:spcBef>
            </a:pPr>
            <a:r>
              <a:rPr dirty="0" sz="900">
                <a:latin typeface="Calibri"/>
                <a:cs typeface="Calibri"/>
              </a:rPr>
              <a:t>65</a:t>
            </a:r>
            <a:r>
              <a:rPr dirty="0" sz="900">
                <a:latin typeface="Meiryo"/>
                <a:cs typeface="Meiryo"/>
              </a:rPr>
              <a:t>～</a:t>
            </a:r>
            <a:r>
              <a:rPr dirty="0" sz="900">
                <a:latin typeface="Calibri"/>
                <a:cs typeface="Calibri"/>
              </a:rPr>
              <a:t>69</a:t>
            </a:r>
            <a:r>
              <a:rPr dirty="0" sz="900">
                <a:latin typeface="Meiryo"/>
                <a:cs typeface="Meiryo"/>
              </a:rPr>
              <a:t>歳</a:t>
            </a:r>
            <a:endParaRPr sz="900">
              <a:latin typeface="Meiryo"/>
              <a:cs typeface="Meiryo"/>
            </a:endParaRPr>
          </a:p>
          <a:p>
            <a:pPr marL="13335">
              <a:lnSpc>
                <a:spcPct val="100000"/>
              </a:lnSpc>
              <a:spcBef>
                <a:spcPts val="745"/>
              </a:spcBef>
            </a:pPr>
            <a:r>
              <a:rPr dirty="0" sz="900">
                <a:latin typeface="Calibri"/>
                <a:cs typeface="Calibri"/>
              </a:rPr>
              <a:t>60</a:t>
            </a:r>
            <a:r>
              <a:rPr dirty="0" sz="900">
                <a:latin typeface="Meiryo"/>
                <a:cs typeface="Meiryo"/>
              </a:rPr>
              <a:t>～</a:t>
            </a:r>
            <a:r>
              <a:rPr dirty="0" sz="900">
                <a:latin typeface="Calibri"/>
                <a:cs typeface="Calibri"/>
              </a:rPr>
              <a:t>64</a:t>
            </a:r>
            <a:r>
              <a:rPr dirty="0" sz="900">
                <a:latin typeface="Meiryo"/>
                <a:cs typeface="Meiryo"/>
              </a:rPr>
              <a:t>歳</a:t>
            </a:r>
            <a:endParaRPr sz="900">
              <a:latin typeface="Meiryo"/>
              <a:cs typeface="Meiryo"/>
            </a:endParaRPr>
          </a:p>
          <a:p>
            <a:pPr marL="13335">
              <a:lnSpc>
                <a:spcPct val="100000"/>
              </a:lnSpc>
              <a:spcBef>
                <a:spcPts val="750"/>
              </a:spcBef>
            </a:pPr>
            <a:r>
              <a:rPr dirty="0" sz="900">
                <a:latin typeface="Calibri"/>
                <a:cs typeface="Calibri"/>
              </a:rPr>
              <a:t>55</a:t>
            </a:r>
            <a:r>
              <a:rPr dirty="0" sz="900">
                <a:latin typeface="Meiryo"/>
                <a:cs typeface="Meiryo"/>
              </a:rPr>
              <a:t>～</a:t>
            </a:r>
            <a:r>
              <a:rPr dirty="0" sz="900">
                <a:latin typeface="Calibri"/>
                <a:cs typeface="Calibri"/>
              </a:rPr>
              <a:t>59</a:t>
            </a:r>
            <a:r>
              <a:rPr dirty="0" sz="900">
                <a:latin typeface="Meiryo"/>
                <a:cs typeface="Meiryo"/>
              </a:rPr>
              <a:t>歳</a:t>
            </a:r>
            <a:endParaRPr sz="900">
              <a:latin typeface="Meiryo"/>
              <a:cs typeface="Meiryo"/>
            </a:endParaRPr>
          </a:p>
          <a:p>
            <a:pPr marL="13335">
              <a:lnSpc>
                <a:spcPct val="100000"/>
              </a:lnSpc>
              <a:spcBef>
                <a:spcPts val="750"/>
              </a:spcBef>
            </a:pPr>
            <a:r>
              <a:rPr dirty="0" sz="900">
                <a:latin typeface="Calibri"/>
                <a:cs typeface="Calibri"/>
              </a:rPr>
              <a:t>50</a:t>
            </a:r>
            <a:r>
              <a:rPr dirty="0" sz="900">
                <a:latin typeface="Meiryo"/>
                <a:cs typeface="Meiryo"/>
              </a:rPr>
              <a:t>～</a:t>
            </a:r>
            <a:r>
              <a:rPr dirty="0" sz="900">
                <a:latin typeface="Calibri"/>
                <a:cs typeface="Calibri"/>
              </a:rPr>
              <a:t>54</a:t>
            </a:r>
            <a:r>
              <a:rPr dirty="0" sz="900">
                <a:latin typeface="Meiryo"/>
                <a:cs typeface="Meiryo"/>
              </a:rPr>
              <a:t>歳</a:t>
            </a:r>
            <a:endParaRPr sz="900">
              <a:latin typeface="Meiryo"/>
              <a:cs typeface="Meiryo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553212" y="1996439"/>
            <a:ext cx="78105" cy="79375"/>
            <a:chOff x="553212" y="1996439"/>
            <a:chExt cx="78105" cy="79375"/>
          </a:xfrm>
        </p:grpSpPr>
        <p:sp>
          <p:nvSpPr>
            <p:cNvPr id="37" name="object 37"/>
            <p:cNvSpPr/>
            <p:nvPr/>
          </p:nvSpPr>
          <p:spPr>
            <a:xfrm>
              <a:off x="557784" y="2001011"/>
              <a:ext cx="68580" cy="70485"/>
            </a:xfrm>
            <a:custGeom>
              <a:avLst/>
              <a:gdLst/>
              <a:ahLst/>
              <a:cxnLst/>
              <a:rect l="l" t="t" r="r" b="b"/>
              <a:pathLst>
                <a:path w="68579" h="70485">
                  <a:moveTo>
                    <a:pt x="68579" y="0"/>
                  </a:moveTo>
                  <a:lnTo>
                    <a:pt x="0" y="0"/>
                  </a:lnTo>
                  <a:lnTo>
                    <a:pt x="0" y="70103"/>
                  </a:lnTo>
                  <a:lnTo>
                    <a:pt x="68579" y="70103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557784" y="2001011"/>
              <a:ext cx="68580" cy="70485"/>
            </a:xfrm>
            <a:custGeom>
              <a:avLst/>
              <a:gdLst/>
              <a:ahLst/>
              <a:cxnLst/>
              <a:rect l="l" t="t" r="r" b="b"/>
              <a:pathLst>
                <a:path w="68579" h="70485">
                  <a:moveTo>
                    <a:pt x="0" y="0"/>
                  </a:moveTo>
                  <a:lnTo>
                    <a:pt x="68579" y="0"/>
                  </a:lnTo>
                  <a:lnTo>
                    <a:pt x="68579" y="70103"/>
                  </a:lnTo>
                  <a:lnTo>
                    <a:pt x="0" y="70103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/>
          <p:nvPr/>
        </p:nvSpPr>
        <p:spPr>
          <a:xfrm>
            <a:off x="644442" y="1928899"/>
            <a:ext cx="78486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Meiryo"/>
                <a:cs typeface="Meiryo"/>
              </a:rPr>
              <a:t>就業人口男性</a:t>
            </a:r>
            <a:endParaRPr sz="1000">
              <a:latin typeface="Meiryo"/>
              <a:cs typeface="Meiryo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1496567" y="1996439"/>
            <a:ext cx="79375" cy="79375"/>
            <a:chOff x="1496567" y="1996439"/>
            <a:chExt cx="79375" cy="79375"/>
          </a:xfrm>
        </p:grpSpPr>
        <p:sp>
          <p:nvSpPr>
            <p:cNvPr id="41" name="object 41"/>
            <p:cNvSpPr/>
            <p:nvPr/>
          </p:nvSpPr>
          <p:spPr>
            <a:xfrm>
              <a:off x="1501139" y="2001011"/>
              <a:ext cx="70485" cy="70485"/>
            </a:xfrm>
            <a:custGeom>
              <a:avLst/>
              <a:gdLst/>
              <a:ahLst/>
              <a:cxnLst/>
              <a:rect l="l" t="t" r="r" b="b"/>
              <a:pathLst>
                <a:path w="70484" h="70485">
                  <a:moveTo>
                    <a:pt x="70103" y="0"/>
                  </a:moveTo>
                  <a:lnTo>
                    <a:pt x="0" y="0"/>
                  </a:lnTo>
                  <a:lnTo>
                    <a:pt x="0" y="70103"/>
                  </a:lnTo>
                  <a:lnTo>
                    <a:pt x="70103" y="70103"/>
                  </a:lnTo>
                  <a:lnTo>
                    <a:pt x="70103" y="0"/>
                  </a:lnTo>
                  <a:close/>
                </a:path>
              </a:pathLst>
            </a:custGeom>
            <a:solidFill>
              <a:srgbClr val="558E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1501139" y="2001011"/>
              <a:ext cx="70485" cy="70485"/>
            </a:xfrm>
            <a:custGeom>
              <a:avLst/>
              <a:gdLst/>
              <a:ahLst/>
              <a:cxnLst/>
              <a:rect l="l" t="t" r="r" b="b"/>
              <a:pathLst>
                <a:path w="70484" h="70485">
                  <a:moveTo>
                    <a:pt x="0" y="0"/>
                  </a:moveTo>
                  <a:lnTo>
                    <a:pt x="70103" y="0"/>
                  </a:lnTo>
                  <a:lnTo>
                    <a:pt x="70103" y="70103"/>
                  </a:lnTo>
                  <a:lnTo>
                    <a:pt x="0" y="70103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/>
          <p:cNvSpPr txBox="1"/>
          <p:nvPr/>
        </p:nvSpPr>
        <p:spPr>
          <a:xfrm>
            <a:off x="1588342" y="1928899"/>
            <a:ext cx="65786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Meiryo"/>
                <a:cs typeface="Meiryo"/>
              </a:rPr>
              <a:t>総人口男性</a:t>
            </a:r>
            <a:endParaRPr sz="1000">
              <a:latin typeface="Meiryo"/>
              <a:cs typeface="Meiry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2313432" y="1996439"/>
            <a:ext cx="79375" cy="79375"/>
            <a:chOff x="2313432" y="1996439"/>
            <a:chExt cx="79375" cy="79375"/>
          </a:xfrm>
        </p:grpSpPr>
        <p:sp>
          <p:nvSpPr>
            <p:cNvPr id="45" name="object 45"/>
            <p:cNvSpPr/>
            <p:nvPr/>
          </p:nvSpPr>
          <p:spPr>
            <a:xfrm>
              <a:off x="2318004" y="2001011"/>
              <a:ext cx="70485" cy="70485"/>
            </a:xfrm>
            <a:custGeom>
              <a:avLst/>
              <a:gdLst/>
              <a:ahLst/>
              <a:cxnLst/>
              <a:rect l="l" t="t" r="r" b="b"/>
              <a:pathLst>
                <a:path w="70485" h="70485">
                  <a:moveTo>
                    <a:pt x="70104" y="0"/>
                  </a:moveTo>
                  <a:lnTo>
                    <a:pt x="0" y="0"/>
                  </a:lnTo>
                  <a:lnTo>
                    <a:pt x="0" y="70103"/>
                  </a:lnTo>
                  <a:lnTo>
                    <a:pt x="70104" y="70103"/>
                  </a:lnTo>
                  <a:lnTo>
                    <a:pt x="70104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2318004" y="2001011"/>
              <a:ext cx="70485" cy="70485"/>
            </a:xfrm>
            <a:custGeom>
              <a:avLst/>
              <a:gdLst/>
              <a:ahLst/>
              <a:cxnLst/>
              <a:rect l="l" t="t" r="r" b="b"/>
              <a:pathLst>
                <a:path w="70485" h="70485">
                  <a:moveTo>
                    <a:pt x="0" y="0"/>
                  </a:moveTo>
                  <a:lnTo>
                    <a:pt x="70104" y="0"/>
                  </a:lnTo>
                  <a:lnTo>
                    <a:pt x="70104" y="70103"/>
                  </a:lnTo>
                  <a:lnTo>
                    <a:pt x="0" y="70103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7" name="object 47"/>
          <p:cNvGrpSpPr/>
          <p:nvPr/>
        </p:nvGrpSpPr>
        <p:grpSpPr>
          <a:xfrm>
            <a:off x="3256788" y="1996439"/>
            <a:ext cx="79375" cy="79375"/>
            <a:chOff x="3256788" y="1996439"/>
            <a:chExt cx="79375" cy="79375"/>
          </a:xfrm>
        </p:grpSpPr>
        <p:sp>
          <p:nvSpPr>
            <p:cNvPr id="48" name="object 48"/>
            <p:cNvSpPr/>
            <p:nvPr/>
          </p:nvSpPr>
          <p:spPr>
            <a:xfrm>
              <a:off x="3261360" y="2001011"/>
              <a:ext cx="70485" cy="70485"/>
            </a:xfrm>
            <a:custGeom>
              <a:avLst/>
              <a:gdLst/>
              <a:ahLst/>
              <a:cxnLst/>
              <a:rect l="l" t="t" r="r" b="b"/>
              <a:pathLst>
                <a:path w="70485" h="70485">
                  <a:moveTo>
                    <a:pt x="70103" y="0"/>
                  </a:moveTo>
                  <a:lnTo>
                    <a:pt x="0" y="0"/>
                  </a:lnTo>
                  <a:lnTo>
                    <a:pt x="0" y="70103"/>
                  </a:lnTo>
                  <a:lnTo>
                    <a:pt x="70103" y="70103"/>
                  </a:lnTo>
                  <a:lnTo>
                    <a:pt x="70103" y="0"/>
                  </a:lnTo>
                  <a:close/>
                </a:path>
              </a:pathLst>
            </a:custGeom>
            <a:solidFill>
              <a:srgbClr val="D996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3261360" y="2001011"/>
              <a:ext cx="70485" cy="70485"/>
            </a:xfrm>
            <a:custGeom>
              <a:avLst/>
              <a:gdLst/>
              <a:ahLst/>
              <a:cxnLst/>
              <a:rect l="l" t="t" r="r" b="b"/>
              <a:pathLst>
                <a:path w="70485" h="70485">
                  <a:moveTo>
                    <a:pt x="0" y="0"/>
                  </a:moveTo>
                  <a:lnTo>
                    <a:pt x="70103" y="0"/>
                  </a:lnTo>
                  <a:lnTo>
                    <a:pt x="70103" y="70103"/>
                  </a:lnTo>
                  <a:lnTo>
                    <a:pt x="0" y="70103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/>
          <p:cNvSpPr/>
          <p:nvPr/>
        </p:nvSpPr>
        <p:spPr>
          <a:xfrm>
            <a:off x="957833" y="3861053"/>
            <a:ext cx="2592705" cy="676910"/>
          </a:xfrm>
          <a:custGeom>
            <a:avLst/>
            <a:gdLst/>
            <a:ahLst/>
            <a:cxnLst/>
            <a:rect l="l" t="t" r="r" b="b"/>
            <a:pathLst>
              <a:path w="2592704" h="676910">
                <a:moveTo>
                  <a:pt x="0" y="0"/>
                </a:moveTo>
                <a:lnTo>
                  <a:pt x="2592324" y="0"/>
                </a:lnTo>
                <a:lnTo>
                  <a:pt x="2592324" y="676656"/>
                </a:lnTo>
                <a:lnTo>
                  <a:pt x="0" y="676656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1" name="object 51"/>
          <p:cNvGrpSpPr/>
          <p:nvPr/>
        </p:nvGrpSpPr>
        <p:grpSpPr>
          <a:xfrm>
            <a:off x="5615749" y="2464117"/>
            <a:ext cx="3507104" cy="3027045"/>
            <a:chOff x="5615749" y="2464117"/>
            <a:chExt cx="3507104" cy="3027045"/>
          </a:xfrm>
        </p:grpSpPr>
        <p:sp>
          <p:nvSpPr>
            <p:cNvPr id="52" name="object 52"/>
            <p:cNvSpPr/>
            <p:nvPr/>
          </p:nvSpPr>
          <p:spPr>
            <a:xfrm>
              <a:off x="6242304" y="2468879"/>
              <a:ext cx="832485" cy="3017520"/>
            </a:xfrm>
            <a:custGeom>
              <a:avLst/>
              <a:gdLst/>
              <a:ahLst/>
              <a:cxnLst/>
              <a:rect l="l" t="t" r="r" b="b"/>
              <a:pathLst>
                <a:path w="832484" h="3017520">
                  <a:moveTo>
                    <a:pt x="832091" y="2089404"/>
                  </a:moveTo>
                  <a:lnTo>
                    <a:pt x="271272" y="2089404"/>
                  </a:lnTo>
                  <a:lnTo>
                    <a:pt x="271272" y="2321052"/>
                  </a:lnTo>
                  <a:lnTo>
                    <a:pt x="832091" y="2321052"/>
                  </a:lnTo>
                  <a:lnTo>
                    <a:pt x="832091" y="2089404"/>
                  </a:lnTo>
                  <a:close/>
                </a:path>
                <a:path w="832484" h="3017520">
                  <a:moveTo>
                    <a:pt x="832104" y="2785872"/>
                  </a:moveTo>
                  <a:lnTo>
                    <a:pt x="832091" y="2554249"/>
                  </a:lnTo>
                  <a:lnTo>
                    <a:pt x="458724" y="2554249"/>
                  </a:lnTo>
                  <a:lnTo>
                    <a:pt x="458724" y="2785872"/>
                  </a:lnTo>
                  <a:lnTo>
                    <a:pt x="716280" y="2785872"/>
                  </a:lnTo>
                  <a:lnTo>
                    <a:pt x="716280" y="3017520"/>
                  </a:lnTo>
                  <a:lnTo>
                    <a:pt x="832104" y="3017520"/>
                  </a:lnTo>
                  <a:lnTo>
                    <a:pt x="832104" y="2785872"/>
                  </a:lnTo>
                  <a:close/>
                </a:path>
                <a:path w="832484" h="3017520">
                  <a:moveTo>
                    <a:pt x="832104" y="2321064"/>
                  </a:moveTo>
                  <a:lnTo>
                    <a:pt x="315468" y="2321064"/>
                  </a:lnTo>
                  <a:lnTo>
                    <a:pt x="315468" y="2554224"/>
                  </a:lnTo>
                  <a:lnTo>
                    <a:pt x="832104" y="2554224"/>
                  </a:lnTo>
                  <a:lnTo>
                    <a:pt x="832104" y="2321064"/>
                  </a:lnTo>
                  <a:close/>
                </a:path>
                <a:path w="832484" h="3017520">
                  <a:moveTo>
                    <a:pt x="832104" y="928370"/>
                  </a:moveTo>
                  <a:lnTo>
                    <a:pt x="0" y="928370"/>
                  </a:lnTo>
                  <a:lnTo>
                    <a:pt x="0" y="1160780"/>
                  </a:lnTo>
                  <a:lnTo>
                    <a:pt x="89916" y="1160780"/>
                  </a:lnTo>
                  <a:lnTo>
                    <a:pt x="89916" y="1393190"/>
                  </a:lnTo>
                  <a:lnTo>
                    <a:pt x="167640" y="1393190"/>
                  </a:lnTo>
                  <a:lnTo>
                    <a:pt x="167640" y="1624330"/>
                  </a:lnTo>
                  <a:lnTo>
                    <a:pt x="231648" y="1624330"/>
                  </a:lnTo>
                  <a:lnTo>
                    <a:pt x="231648" y="1858010"/>
                  </a:lnTo>
                  <a:lnTo>
                    <a:pt x="254508" y="1858010"/>
                  </a:lnTo>
                  <a:lnTo>
                    <a:pt x="254508" y="2089150"/>
                  </a:lnTo>
                  <a:lnTo>
                    <a:pt x="832104" y="2089150"/>
                  </a:lnTo>
                  <a:lnTo>
                    <a:pt x="832104" y="1858010"/>
                  </a:lnTo>
                  <a:lnTo>
                    <a:pt x="832104" y="1624330"/>
                  </a:lnTo>
                  <a:lnTo>
                    <a:pt x="832104" y="1393190"/>
                  </a:lnTo>
                  <a:lnTo>
                    <a:pt x="832104" y="1160780"/>
                  </a:lnTo>
                  <a:lnTo>
                    <a:pt x="832104" y="928370"/>
                  </a:lnTo>
                  <a:close/>
                </a:path>
                <a:path w="832484" h="3017520">
                  <a:moveTo>
                    <a:pt x="832104" y="464845"/>
                  </a:moveTo>
                  <a:lnTo>
                    <a:pt x="379476" y="464845"/>
                  </a:lnTo>
                  <a:lnTo>
                    <a:pt x="379476" y="696468"/>
                  </a:lnTo>
                  <a:lnTo>
                    <a:pt x="156972" y="696468"/>
                  </a:lnTo>
                  <a:lnTo>
                    <a:pt x="156972" y="928116"/>
                  </a:lnTo>
                  <a:lnTo>
                    <a:pt x="832091" y="928116"/>
                  </a:lnTo>
                  <a:lnTo>
                    <a:pt x="832091" y="696468"/>
                  </a:lnTo>
                  <a:lnTo>
                    <a:pt x="832104" y="464845"/>
                  </a:lnTo>
                  <a:close/>
                </a:path>
                <a:path w="832484" h="3017520">
                  <a:moveTo>
                    <a:pt x="832104" y="0"/>
                  </a:moveTo>
                  <a:lnTo>
                    <a:pt x="565404" y="0"/>
                  </a:lnTo>
                  <a:lnTo>
                    <a:pt x="565404" y="231140"/>
                  </a:lnTo>
                  <a:lnTo>
                    <a:pt x="580644" y="231140"/>
                  </a:lnTo>
                  <a:lnTo>
                    <a:pt x="580644" y="464820"/>
                  </a:lnTo>
                  <a:lnTo>
                    <a:pt x="832104" y="464820"/>
                  </a:lnTo>
                  <a:lnTo>
                    <a:pt x="832104" y="231140"/>
                  </a:lnTo>
                  <a:lnTo>
                    <a:pt x="832104" y="0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6242303" y="2468879"/>
              <a:ext cx="832485" cy="3017520"/>
            </a:xfrm>
            <a:custGeom>
              <a:avLst/>
              <a:gdLst/>
              <a:ahLst/>
              <a:cxnLst/>
              <a:rect l="l" t="t" r="r" b="b"/>
              <a:pathLst>
                <a:path w="832484" h="3017520">
                  <a:moveTo>
                    <a:pt x="716279" y="3017520"/>
                  </a:moveTo>
                  <a:lnTo>
                    <a:pt x="832103" y="3017520"/>
                  </a:lnTo>
                  <a:lnTo>
                    <a:pt x="832103" y="2785872"/>
                  </a:lnTo>
                  <a:lnTo>
                    <a:pt x="716279" y="2785872"/>
                  </a:lnTo>
                  <a:lnTo>
                    <a:pt x="716279" y="3017520"/>
                  </a:lnTo>
                  <a:close/>
                </a:path>
                <a:path w="832484" h="3017520">
                  <a:moveTo>
                    <a:pt x="458724" y="2785872"/>
                  </a:moveTo>
                  <a:lnTo>
                    <a:pt x="832103" y="2785872"/>
                  </a:lnTo>
                  <a:lnTo>
                    <a:pt x="832103" y="2554224"/>
                  </a:lnTo>
                  <a:lnTo>
                    <a:pt x="458724" y="2554224"/>
                  </a:lnTo>
                  <a:lnTo>
                    <a:pt x="458724" y="2785872"/>
                  </a:lnTo>
                  <a:close/>
                </a:path>
                <a:path w="832484" h="3017520">
                  <a:moveTo>
                    <a:pt x="315468" y="2554224"/>
                  </a:moveTo>
                  <a:lnTo>
                    <a:pt x="832103" y="2554224"/>
                  </a:lnTo>
                  <a:lnTo>
                    <a:pt x="832103" y="2321052"/>
                  </a:lnTo>
                  <a:lnTo>
                    <a:pt x="315468" y="2321052"/>
                  </a:lnTo>
                  <a:lnTo>
                    <a:pt x="315468" y="2554224"/>
                  </a:lnTo>
                  <a:close/>
                </a:path>
                <a:path w="832484" h="3017520">
                  <a:moveTo>
                    <a:pt x="271272" y="2321052"/>
                  </a:moveTo>
                  <a:lnTo>
                    <a:pt x="832103" y="2321052"/>
                  </a:lnTo>
                  <a:lnTo>
                    <a:pt x="832103" y="2089404"/>
                  </a:lnTo>
                  <a:lnTo>
                    <a:pt x="271272" y="2089404"/>
                  </a:lnTo>
                  <a:lnTo>
                    <a:pt x="271272" y="2321052"/>
                  </a:lnTo>
                  <a:close/>
                </a:path>
                <a:path w="832484" h="3017520">
                  <a:moveTo>
                    <a:pt x="254508" y="2089404"/>
                  </a:moveTo>
                  <a:lnTo>
                    <a:pt x="832103" y="2089404"/>
                  </a:lnTo>
                  <a:lnTo>
                    <a:pt x="832103" y="1857756"/>
                  </a:lnTo>
                  <a:lnTo>
                    <a:pt x="254508" y="1857756"/>
                  </a:lnTo>
                  <a:lnTo>
                    <a:pt x="254508" y="2089404"/>
                  </a:lnTo>
                  <a:close/>
                </a:path>
                <a:path w="832484" h="3017520">
                  <a:moveTo>
                    <a:pt x="231648" y="1857756"/>
                  </a:moveTo>
                  <a:lnTo>
                    <a:pt x="832103" y="1857756"/>
                  </a:lnTo>
                  <a:lnTo>
                    <a:pt x="832103" y="1624584"/>
                  </a:lnTo>
                  <a:lnTo>
                    <a:pt x="231648" y="1624584"/>
                  </a:lnTo>
                  <a:lnTo>
                    <a:pt x="231648" y="1857756"/>
                  </a:lnTo>
                  <a:close/>
                </a:path>
                <a:path w="832484" h="3017520">
                  <a:moveTo>
                    <a:pt x="167640" y="1624584"/>
                  </a:moveTo>
                  <a:lnTo>
                    <a:pt x="832104" y="1624584"/>
                  </a:lnTo>
                  <a:lnTo>
                    <a:pt x="832104" y="1392936"/>
                  </a:lnTo>
                  <a:lnTo>
                    <a:pt x="167640" y="1392936"/>
                  </a:lnTo>
                  <a:lnTo>
                    <a:pt x="167640" y="1624584"/>
                  </a:lnTo>
                  <a:close/>
                </a:path>
                <a:path w="832484" h="3017520">
                  <a:moveTo>
                    <a:pt x="89916" y="1392936"/>
                  </a:moveTo>
                  <a:lnTo>
                    <a:pt x="832103" y="1392936"/>
                  </a:lnTo>
                  <a:lnTo>
                    <a:pt x="832103" y="1161288"/>
                  </a:lnTo>
                  <a:lnTo>
                    <a:pt x="89916" y="1161288"/>
                  </a:lnTo>
                  <a:lnTo>
                    <a:pt x="89916" y="1392936"/>
                  </a:lnTo>
                  <a:close/>
                </a:path>
                <a:path w="832484" h="3017520">
                  <a:moveTo>
                    <a:pt x="0" y="1161288"/>
                  </a:moveTo>
                  <a:lnTo>
                    <a:pt x="832103" y="1161288"/>
                  </a:lnTo>
                  <a:lnTo>
                    <a:pt x="832103" y="928116"/>
                  </a:lnTo>
                  <a:lnTo>
                    <a:pt x="0" y="928116"/>
                  </a:lnTo>
                  <a:lnTo>
                    <a:pt x="0" y="1161288"/>
                  </a:lnTo>
                  <a:close/>
                </a:path>
                <a:path w="832484" h="3017520">
                  <a:moveTo>
                    <a:pt x="156972" y="928116"/>
                  </a:moveTo>
                  <a:lnTo>
                    <a:pt x="832103" y="928116"/>
                  </a:lnTo>
                  <a:lnTo>
                    <a:pt x="832103" y="696468"/>
                  </a:lnTo>
                  <a:lnTo>
                    <a:pt x="156972" y="696468"/>
                  </a:lnTo>
                  <a:lnTo>
                    <a:pt x="156972" y="928116"/>
                  </a:lnTo>
                  <a:close/>
                </a:path>
                <a:path w="832484" h="3017520">
                  <a:moveTo>
                    <a:pt x="379475" y="696468"/>
                  </a:moveTo>
                  <a:lnTo>
                    <a:pt x="832103" y="696468"/>
                  </a:lnTo>
                  <a:lnTo>
                    <a:pt x="832103" y="464820"/>
                  </a:lnTo>
                  <a:lnTo>
                    <a:pt x="379475" y="464820"/>
                  </a:lnTo>
                  <a:lnTo>
                    <a:pt x="379475" y="696468"/>
                  </a:lnTo>
                  <a:close/>
                </a:path>
                <a:path w="832484" h="3017520">
                  <a:moveTo>
                    <a:pt x="580644" y="464820"/>
                  </a:moveTo>
                  <a:lnTo>
                    <a:pt x="832103" y="464820"/>
                  </a:lnTo>
                  <a:lnTo>
                    <a:pt x="832103" y="231648"/>
                  </a:lnTo>
                  <a:lnTo>
                    <a:pt x="580644" y="231648"/>
                  </a:lnTo>
                  <a:lnTo>
                    <a:pt x="580644" y="464820"/>
                  </a:lnTo>
                  <a:close/>
                </a:path>
                <a:path w="832484" h="3017520">
                  <a:moveTo>
                    <a:pt x="565403" y="231648"/>
                  </a:moveTo>
                  <a:lnTo>
                    <a:pt x="832103" y="231648"/>
                  </a:lnTo>
                  <a:lnTo>
                    <a:pt x="832103" y="0"/>
                  </a:lnTo>
                  <a:lnTo>
                    <a:pt x="565403" y="0"/>
                  </a:lnTo>
                  <a:lnTo>
                    <a:pt x="565403" y="231648"/>
                  </a:lnTo>
                  <a:close/>
                </a:path>
              </a:pathLst>
            </a:custGeom>
            <a:ln w="914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5620512" y="2468879"/>
              <a:ext cx="1338580" cy="3017520"/>
            </a:xfrm>
            <a:custGeom>
              <a:avLst/>
              <a:gdLst/>
              <a:ahLst/>
              <a:cxnLst/>
              <a:rect l="l" t="t" r="r" b="b"/>
              <a:pathLst>
                <a:path w="1338579" h="3017520">
                  <a:moveTo>
                    <a:pt x="621779" y="928116"/>
                  </a:moveTo>
                  <a:lnTo>
                    <a:pt x="527304" y="928116"/>
                  </a:lnTo>
                  <a:lnTo>
                    <a:pt x="527304" y="1161288"/>
                  </a:lnTo>
                  <a:lnTo>
                    <a:pt x="621779" y="1161288"/>
                  </a:lnTo>
                  <a:lnTo>
                    <a:pt x="621779" y="928116"/>
                  </a:lnTo>
                  <a:close/>
                </a:path>
                <a:path w="1338579" h="3017520">
                  <a:moveTo>
                    <a:pt x="711708" y="1161288"/>
                  </a:moveTo>
                  <a:lnTo>
                    <a:pt x="649224" y="1161288"/>
                  </a:lnTo>
                  <a:lnTo>
                    <a:pt x="649224" y="1392936"/>
                  </a:lnTo>
                  <a:lnTo>
                    <a:pt x="711708" y="1392936"/>
                  </a:lnTo>
                  <a:lnTo>
                    <a:pt x="711708" y="1161288"/>
                  </a:lnTo>
                  <a:close/>
                </a:path>
                <a:path w="1338579" h="3017520">
                  <a:moveTo>
                    <a:pt x="789419" y="1392948"/>
                  </a:moveTo>
                  <a:lnTo>
                    <a:pt x="740664" y="1392948"/>
                  </a:lnTo>
                  <a:lnTo>
                    <a:pt x="740664" y="1624584"/>
                  </a:lnTo>
                  <a:lnTo>
                    <a:pt x="789419" y="1624584"/>
                  </a:lnTo>
                  <a:lnTo>
                    <a:pt x="789419" y="1392948"/>
                  </a:lnTo>
                  <a:close/>
                </a:path>
                <a:path w="1338579" h="3017520">
                  <a:moveTo>
                    <a:pt x="893064" y="2089404"/>
                  </a:moveTo>
                  <a:lnTo>
                    <a:pt x="876300" y="2089404"/>
                  </a:lnTo>
                  <a:lnTo>
                    <a:pt x="876300" y="1857756"/>
                  </a:lnTo>
                  <a:lnTo>
                    <a:pt x="853440" y="1857756"/>
                  </a:lnTo>
                  <a:lnTo>
                    <a:pt x="853440" y="1624584"/>
                  </a:lnTo>
                  <a:lnTo>
                    <a:pt x="813816" y="1624584"/>
                  </a:lnTo>
                  <a:lnTo>
                    <a:pt x="813816" y="1857756"/>
                  </a:lnTo>
                  <a:lnTo>
                    <a:pt x="841248" y="1857756"/>
                  </a:lnTo>
                  <a:lnTo>
                    <a:pt x="841248" y="2089404"/>
                  </a:lnTo>
                  <a:lnTo>
                    <a:pt x="830580" y="2089404"/>
                  </a:lnTo>
                  <a:lnTo>
                    <a:pt x="830580" y="2321052"/>
                  </a:lnTo>
                  <a:lnTo>
                    <a:pt x="893064" y="2321052"/>
                  </a:lnTo>
                  <a:lnTo>
                    <a:pt x="893064" y="2089404"/>
                  </a:lnTo>
                  <a:close/>
                </a:path>
                <a:path w="1338579" h="3017520">
                  <a:moveTo>
                    <a:pt x="937247" y="2321064"/>
                  </a:moveTo>
                  <a:lnTo>
                    <a:pt x="874776" y="2321064"/>
                  </a:lnTo>
                  <a:lnTo>
                    <a:pt x="874776" y="2554224"/>
                  </a:lnTo>
                  <a:lnTo>
                    <a:pt x="937247" y="2554224"/>
                  </a:lnTo>
                  <a:lnTo>
                    <a:pt x="937247" y="2321064"/>
                  </a:lnTo>
                  <a:close/>
                </a:path>
                <a:path w="1338579" h="3017520">
                  <a:moveTo>
                    <a:pt x="1001268" y="464845"/>
                  </a:moveTo>
                  <a:lnTo>
                    <a:pt x="748284" y="464845"/>
                  </a:lnTo>
                  <a:lnTo>
                    <a:pt x="748284" y="696468"/>
                  </a:lnTo>
                  <a:lnTo>
                    <a:pt x="650748" y="696468"/>
                  </a:lnTo>
                  <a:lnTo>
                    <a:pt x="650748" y="928116"/>
                  </a:lnTo>
                  <a:lnTo>
                    <a:pt x="778764" y="928116"/>
                  </a:lnTo>
                  <a:lnTo>
                    <a:pt x="778764" y="696468"/>
                  </a:lnTo>
                  <a:lnTo>
                    <a:pt x="1001268" y="696468"/>
                  </a:lnTo>
                  <a:lnTo>
                    <a:pt x="1001268" y="464845"/>
                  </a:lnTo>
                  <a:close/>
                </a:path>
                <a:path w="1338579" h="3017520">
                  <a:moveTo>
                    <a:pt x="1202436" y="231648"/>
                  </a:moveTo>
                  <a:lnTo>
                    <a:pt x="1187196" y="231648"/>
                  </a:lnTo>
                  <a:lnTo>
                    <a:pt x="1187196" y="0"/>
                  </a:lnTo>
                  <a:lnTo>
                    <a:pt x="0" y="0"/>
                  </a:lnTo>
                  <a:lnTo>
                    <a:pt x="0" y="231648"/>
                  </a:lnTo>
                  <a:lnTo>
                    <a:pt x="827532" y="231648"/>
                  </a:lnTo>
                  <a:lnTo>
                    <a:pt x="827532" y="464820"/>
                  </a:lnTo>
                  <a:lnTo>
                    <a:pt x="1202436" y="464820"/>
                  </a:lnTo>
                  <a:lnTo>
                    <a:pt x="1202436" y="231648"/>
                  </a:lnTo>
                  <a:close/>
                </a:path>
                <a:path w="1338579" h="3017520">
                  <a:moveTo>
                    <a:pt x="1338072" y="2785872"/>
                  </a:moveTo>
                  <a:lnTo>
                    <a:pt x="1080516" y="2785872"/>
                  </a:lnTo>
                  <a:lnTo>
                    <a:pt x="1080516" y="2554249"/>
                  </a:lnTo>
                  <a:lnTo>
                    <a:pt x="912876" y="2554249"/>
                  </a:lnTo>
                  <a:lnTo>
                    <a:pt x="912876" y="2785872"/>
                  </a:lnTo>
                  <a:lnTo>
                    <a:pt x="955535" y="2785872"/>
                  </a:lnTo>
                  <a:lnTo>
                    <a:pt x="955535" y="3017520"/>
                  </a:lnTo>
                  <a:lnTo>
                    <a:pt x="1338072" y="3017520"/>
                  </a:lnTo>
                  <a:lnTo>
                    <a:pt x="1338072" y="2785872"/>
                  </a:lnTo>
                  <a:close/>
                </a:path>
              </a:pathLst>
            </a:custGeom>
            <a:solidFill>
              <a:srgbClr val="558E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5620511" y="2468879"/>
              <a:ext cx="1338580" cy="3017520"/>
            </a:xfrm>
            <a:custGeom>
              <a:avLst/>
              <a:gdLst/>
              <a:ahLst/>
              <a:cxnLst/>
              <a:rect l="l" t="t" r="r" b="b"/>
              <a:pathLst>
                <a:path w="1338579" h="3017520">
                  <a:moveTo>
                    <a:pt x="955547" y="3017520"/>
                  </a:moveTo>
                  <a:lnTo>
                    <a:pt x="1338071" y="3017520"/>
                  </a:lnTo>
                  <a:lnTo>
                    <a:pt x="1338071" y="2785872"/>
                  </a:lnTo>
                  <a:lnTo>
                    <a:pt x="955547" y="2785872"/>
                  </a:lnTo>
                  <a:lnTo>
                    <a:pt x="955547" y="3017520"/>
                  </a:lnTo>
                </a:path>
                <a:path w="1338579" h="3017520">
                  <a:moveTo>
                    <a:pt x="912876" y="2785872"/>
                  </a:moveTo>
                  <a:lnTo>
                    <a:pt x="1080516" y="2785872"/>
                  </a:lnTo>
                  <a:lnTo>
                    <a:pt x="1080516" y="2554224"/>
                  </a:lnTo>
                  <a:lnTo>
                    <a:pt x="912876" y="2554224"/>
                  </a:lnTo>
                  <a:lnTo>
                    <a:pt x="912876" y="2785872"/>
                  </a:lnTo>
                </a:path>
                <a:path w="1338579" h="3017520">
                  <a:moveTo>
                    <a:pt x="874776" y="2554224"/>
                  </a:moveTo>
                  <a:lnTo>
                    <a:pt x="937260" y="2554224"/>
                  </a:lnTo>
                  <a:lnTo>
                    <a:pt x="937260" y="2321052"/>
                  </a:lnTo>
                  <a:lnTo>
                    <a:pt x="874776" y="2321052"/>
                  </a:lnTo>
                  <a:lnTo>
                    <a:pt x="874776" y="2554224"/>
                  </a:lnTo>
                </a:path>
                <a:path w="1338579" h="3017520">
                  <a:moveTo>
                    <a:pt x="830579" y="2321052"/>
                  </a:moveTo>
                  <a:lnTo>
                    <a:pt x="893063" y="2321052"/>
                  </a:lnTo>
                  <a:lnTo>
                    <a:pt x="893063" y="2089404"/>
                  </a:lnTo>
                  <a:lnTo>
                    <a:pt x="830579" y="2089404"/>
                  </a:lnTo>
                  <a:lnTo>
                    <a:pt x="830579" y="2321052"/>
                  </a:lnTo>
                </a:path>
                <a:path w="1338579" h="3017520">
                  <a:moveTo>
                    <a:pt x="841248" y="2089404"/>
                  </a:moveTo>
                  <a:lnTo>
                    <a:pt x="876300" y="2089404"/>
                  </a:lnTo>
                  <a:lnTo>
                    <a:pt x="876300" y="1857756"/>
                  </a:lnTo>
                  <a:lnTo>
                    <a:pt x="841248" y="1857756"/>
                  </a:lnTo>
                  <a:lnTo>
                    <a:pt x="841248" y="2089404"/>
                  </a:lnTo>
                </a:path>
                <a:path w="1338579" h="3017520">
                  <a:moveTo>
                    <a:pt x="813815" y="1857756"/>
                  </a:moveTo>
                  <a:lnTo>
                    <a:pt x="853439" y="1857756"/>
                  </a:lnTo>
                  <a:lnTo>
                    <a:pt x="853439" y="1624584"/>
                  </a:lnTo>
                  <a:lnTo>
                    <a:pt x="813815" y="1624584"/>
                  </a:lnTo>
                  <a:lnTo>
                    <a:pt x="813815" y="1857756"/>
                  </a:lnTo>
                </a:path>
                <a:path w="1338579" h="3017520">
                  <a:moveTo>
                    <a:pt x="740663" y="1624584"/>
                  </a:moveTo>
                  <a:lnTo>
                    <a:pt x="789431" y="1624584"/>
                  </a:lnTo>
                  <a:lnTo>
                    <a:pt x="789431" y="1392936"/>
                  </a:lnTo>
                  <a:lnTo>
                    <a:pt x="740663" y="1392936"/>
                  </a:lnTo>
                  <a:lnTo>
                    <a:pt x="740663" y="1624584"/>
                  </a:lnTo>
                </a:path>
                <a:path w="1338579" h="3017520">
                  <a:moveTo>
                    <a:pt x="649224" y="1392936"/>
                  </a:moveTo>
                  <a:lnTo>
                    <a:pt x="711708" y="1392936"/>
                  </a:lnTo>
                  <a:lnTo>
                    <a:pt x="711708" y="1161288"/>
                  </a:lnTo>
                  <a:lnTo>
                    <a:pt x="649224" y="1161288"/>
                  </a:lnTo>
                  <a:lnTo>
                    <a:pt x="649224" y="1392936"/>
                  </a:lnTo>
                </a:path>
                <a:path w="1338579" h="3017520">
                  <a:moveTo>
                    <a:pt x="527303" y="1161288"/>
                  </a:moveTo>
                  <a:lnTo>
                    <a:pt x="621791" y="1161288"/>
                  </a:lnTo>
                  <a:lnTo>
                    <a:pt x="621791" y="928116"/>
                  </a:lnTo>
                  <a:lnTo>
                    <a:pt x="527303" y="928116"/>
                  </a:lnTo>
                  <a:lnTo>
                    <a:pt x="527303" y="1161288"/>
                  </a:lnTo>
                </a:path>
                <a:path w="1338579" h="3017520">
                  <a:moveTo>
                    <a:pt x="650748" y="928116"/>
                  </a:moveTo>
                  <a:lnTo>
                    <a:pt x="778763" y="928116"/>
                  </a:lnTo>
                  <a:lnTo>
                    <a:pt x="778763" y="696468"/>
                  </a:lnTo>
                  <a:lnTo>
                    <a:pt x="650748" y="696468"/>
                  </a:lnTo>
                  <a:lnTo>
                    <a:pt x="650748" y="928116"/>
                  </a:lnTo>
                </a:path>
                <a:path w="1338579" h="3017520">
                  <a:moveTo>
                    <a:pt x="748284" y="696468"/>
                  </a:moveTo>
                  <a:lnTo>
                    <a:pt x="1001267" y="696468"/>
                  </a:lnTo>
                  <a:lnTo>
                    <a:pt x="1001267" y="464820"/>
                  </a:lnTo>
                  <a:lnTo>
                    <a:pt x="748284" y="464820"/>
                  </a:lnTo>
                  <a:lnTo>
                    <a:pt x="748284" y="696468"/>
                  </a:lnTo>
                </a:path>
                <a:path w="1338579" h="3017520">
                  <a:moveTo>
                    <a:pt x="827532" y="464820"/>
                  </a:moveTo>
                  <a:lnTo>
                    <a:pt x="1202436" y="464820"/>
                  </a:lnTo>
                  <a:lnTo>
                    <a:pt x="1202436" y="231648"/>
                  </a:lnTo>
                  <a:lnTo>
                    <a:pt x="827532" y="231648"/>
                  </a:lnTo>
                  <a:lnTo>
                    <a:pt x="827532" y="464820"/>
                  </a:lnTo>
                </a:path>
                <a:path w="1338579" h="3017520">
                  <a:moveTo>
                    <a:pt x="0" y="231648"/>
                  </a:moveTo>
                  <a:lnTo>
                    <a:pt x="1187195" y="231648"/>
                  </a:lnTo>
                  <a:lnTo>
                    <a:pt x="1187195" y="0"/>
                  </a:lnTo>
                  <a:lnTo>
                    <a:pt x="0" y="0"/>
                  </a:lnTo>
                </a:path>
              </a:pathLst>
            </a:custGeom>
            <a:ln w="914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7074408" y="2468879"/>
              <a:ext cx="36830" cy="3017520"/>
            </a:xfrm>
            <a:custGeom>
              <a:avLst/>
              <a:gdLst/>
              <a:ahLst/>
              <a:cxnLst/>
              <a:rect l="l" t="t" r="r" b="b"/>
              <a:pathLst>
                <a:path w="36829" h="3017520">
                  <a:moveTo>
                    <a:pt x="0" y="3017520"/>
                  </a:moveTo>
                  <a:lnTo>
                    <a:pt x="0" y="0"/>
                  </a:lnTo>
                </a:path>
                <a:path w="36829" h="3017520">
                  <a:moveTo>
                    <a:pt x="0" y="3017520"/>
                  </a:moveTo>
                  <a:lnTo>
                    <a:pt x="36576" y="3017520"/>
                  </a:lnTo>
                </a:path>
                <a:path w="36829" h="3017520">
                  <a:moveTo>
                    <a:pt x="0" y="2785872"/>
                  </a:moveTo>
                  <a:lnTo>
                    <a:pt x="36576" y="2785872"/>
                  </a:lnTo>
                </a:path>
                <a:path w="36829" h="3017520">
                  <a:moveTo>
                    <a:pt x="0" y="2554224"/>
                  </a:moveTo>
                  <a:lnTo>
                    <a:pt x="36576" y="2554224"/>
                  </a:lnTo>
                </a:path>
                <a:path w="36829" h="3017520">
                  <a:moveTo>
                    <a:pt x="0" y="2321052"/>
                  </a:moveTo>
                  <a:lnTo>
                    <a:pt x="36576" y="2321052"/>
                  </a:lnTo>
                </a:path>
                <a:path w="36829" h="3017520">
                  <a:moveTo>
                    <a:pt x="0" y="2089404"/>
                  </a:moveTo>
                  <a:lnTo>
                    <a:pt x="36576" y="2089404"/>
                  </a:lnTo>
                </a:path>
                <a:path w="36829" h="3017520">
                  <a:moveTo>
                    <a:pt x="0" y="1857756"/>
                  </a:moveTo>
                  <a:lnTo>
                    <a:pt x="36576" y="1857756"/>
                  </a:lnTo>
                </a:path>
                <a:path w="36829" h="3017520">
                  <a:moveTo>
                    <a:pt x="0" y="1624584"/>
                  </a:moveTo>
                  <a:lnTo>
                    <a:pt x="36576" y="1624584"/>
                  </a:lnTo>
                </a:path>
                <a:path w="36829" h="3017520">
                  <a:moveTo>
                    <a:pt x="0" y="1392936"/>
                  </a:moveTo>
                  <a:lnTo>
                    <a:pt x="36576" y="1392936"/>
                  </a:lnTo>
                </a:path>
                <a:path w="36829" h="3017520">
                  <a:moveTo>
                    <a:pt x="0" y="1161288"/>
                  </a:moveTo>
                  <a:lnTo>
                    <a:pt x="36576" y="1161288"/>
                  </a:lnTo>
                </a:path>
                <a:path w="36829" h="3017520">
                  <a:moveTo>
                    <a:pt x="0" y="928116"/>
                  </a:moveTo>
                  <a:lnTo>
                    <a:pt x="36576" y="928116"/>
                  </a:lnTo>
                </a:path>
                <a:path w="36829" h="3017520">
                  <a:moveTo>
                    <a:pt x="0" y="696468"/>
                  </a:moveTo>
                  <a:lnTo>
                    <a:pt x="36576" y="696468"/>
                  </a:lnTo>
                </a:path>
                <a:path w="36829" h="3017520">
                  <a:moveTo>
                    <a:pt x="0" y="464820"/>
                  </a:moveTo>
                  <a:lnTo>
                    <a:pt x="36576" y="464820"/>
                  </a:lnTo>
                </a:path>
                <a:path w="36829" h="3017520">
                  <a:moveTo>
                    <a:pt x="0" y="231648"/>
                  </a:moveTo>
                  <a:lnTo>
                    <a:pt x="36576" y="231648"/>
                  </a:lnTo>
                </a:path>
                <a:path w="36829" h="3017520">
                  <a:moveTo>
                    <a:pt x="0" y="0"/>
                  </a:moveTo>
                  <a:lnTo>
                    <a:pt x="36576" y="0"/>
                  </a:lnTo>
                </a:path>
              </a:pathLst>
            </a:custGeom>
            <a:ln w="9144">
              <a:solidFill>
                <a:srgbClr val="87878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7656576" y="2468879"/>
              <a:ext cx="696595" cy="3017520"/>
            </a:xfrm>
            <a:custGeom>
              <a:avLst/>
              <a:gdLst/>
              <a:ahLst/>
              <a:cxnLst/>
              <a:rect l="l" t="t" r="r" b="b"/>
              <a:pathLst>
                <a:path w="696595" h="3017520">
                  <a:moveTo>
                    <a:pt x="696468" y="928370"/>
                  </a:moveTo>
                  <a:lnTo>
                    <a:pt x="464807" y="928370"/>
                  </a:lnTo>
                  <a:lnTo>
                    <a:pt x="464807" y="695960"/>
                  </a:lnTo>
                  <a:lnTo>
                    <a:pt x="281927" y="695960"/>
                  </a:lnTo>
                  <a:lnTo>
                    <a:pt x="281927" y="464820"/>
                  </a:lnTo>
                  <a:lnTo>
                    <a:pt x="161544" y="464820"/>
                  </a:lnTo>
                  <a:lnTo>
                    <a:pt x="161544" y="231140"/>
                  </a:lnTo>
                  <a:lnTo>
                    <a:pt x="170688" y="231140"/>
                  </a:lnTo>
                  <a:lnTo>
                    <a:pt x="170688" y="0"/>
                  </a:lnTo>
                  <a:lnTo>
                    <a:pt x="0" y="0"/>
                  </a:lnTo>
                  <a:lnTo>
                    <a:pt x="0" y="231140"/>
                  </a:lnTo>
                  <a:lnTo>
                    <a:pt x="0" y="464820"/>
                  </a:lnTo>
                  <a:lnTo>
                    <a:pt x="0" y="3017520"/>
                  </a:lnTo>
                  <a:lnTo>
                    <a:pt x="82296" y="3017520"/>
                  </a:lnTo>
                  <a:lnTo>
                    <a:pt x="82296" y="2786380"/>
                  </a:lnTo>
                  <a:lnTo>
                    <a:pt x="356616" y="2786380"/>
                  </a:lnTo>
                  <a:lnTo>
                    <a:pt x="356616" y="2554224"/>
                  </a:lnTo>
                  <a:lnTo>
                    <a:pt x="446519" y="2554224"/>
                  </a:lnTo>
                  <a:lnTo>
                    <a:pt x="446519" y="2321560"/>
                  </a:lnTo>
                  <a:lnTo>
                    <a:pt x="470916" y="2321560"/>
                  </a:lnTo>
                  <a:lnTo>
                    <a:pt x="470916" y="1858010"/>
                  </a:lnTo>
                  <a:lnTo>
                    <a:pt x="505955" y="1858010"/>
                  </a:lnTo>
                  <a:lnTo>
                    <a:pt x="505955" y="1624330"/>
                  </a:lnTo>
                  <a:lnTo>
                    <a:pt x="553212" y="1624330"/>
                  </a:lnTo>
                  <a:lnTo>
                    <a:pt x="553212" y="1393190"/>
                  </a:lnTo>
                  <a:lnTo>
                    <a:pt x="644652" y="1393190"/>
                  </a:lnTo>
                  <a:lnTo>
                    <a:pt x="644652" y="1160780"/>
                  </a:lnTo>
                  <a:lnTo>
                    <a:pt x="696468" y="1160780"/>
                  </a:lnTo>
                  <a:lnTo>
                    <a:pt x="696468" y="92837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7656576" y="2468879"/>
              <a:ext cx="696595" cy="3017520"/>
            </a:xfrm>
            <a:custGeom>
              <a:avLst/>
              <a:gdLst/>
              <a:ahLst/>
              <a:cxnLst/>
              <a:rect l="l" t="t" r="r" b="b"/>
              <a:pathLst>
                <a:path w="696595" h="3017520">
                  <a:moveTo>
                    <a:pt x="82296" y="3017520"/>
                  </a:moveTo>
                  <a:lnTo>
                    <a:pt x="0" y="3017520"/>
                  </a:lnTo>
                  <a:lnTo>
                    <a:pt x="0" y="2785872"/>
                  </a:lnTo>
                  <a:lnTo>
                    <a:pt x="82296" y="2785872"/>
                  </a:lnTo>
                  <a:lnTo>
                    <a:pt x="82296" y="3017520"/>
                  </a:lnTo>
                  <a:close/>
                </a:path>
                <a:path w="696595" h="3017520">
                  <a:moveTo>
                    <a:pt x="356616" y="2785872"/>
                  </a:moveTo>
                  <a:lnTo>
                    <a:pt x="0" y="2785872"/>
                  </a:lnTo>
                  <a:lnTo>
                    <a:pt x="0" y="2554224"/>
                  </a:lnTo>
                  <a:lnTo>
                    <a:pt x="356616" y="2554224"/>
                  </a:lnTo>
                  <a:lnTo>
                    <a:pt x="356616" y="2785872"/>
                  </a:lnTo>
                  <a:close/>
                </a:path>
                <a:path w="696595" h="3017520">
                  <a:moveTo>
                    <a:pt x="446531" y="2554224"/>
                  </a:moveTo>
                  <a:lnTo>
                    <a:pt x="0" y="2554224"/>
                  </a:lnTo>
                  <a:lnTo>
                    <a:pt x="0" y="2321052"/>
                  </a:lnTo>
                  <a:lnTo>
                    <a:pt x="446531" y="2321052"/>
                  </a:lnTo>
                  <a:lnTo>
                    <a:pt x="446531" y="2554224"/>
                  </a:lnTo>
                  <a:close/>
                </a:path>
                <a:path w="696595" h="3017520">
                  <a:moveTo>
                    <a:pt x="470916" y="2321052"/>
                  </a:moveTo>
                  <a:lnTo>
                    <a:pt x="0" y="2321052"/>
                  </a:lnTo>
                  <a:lnTo>
                    <a:pt x="0" y="2089404"/>
                  </a:lnTo>
                  <a:lnTo>
                    <a:pt x="470916" y="2089404"/>
                  </a:lnTo>
                  <a:lnTo>
                    <a:pt x="470916" y="2321052"/>
                  </a:lnTo>
                  <a:close/>
                </a:path>
                <a:path w="696595" h="3017520">
                  <a:moveTo>
                    <a:pt x="470916" y="2089404"/>
                  </a:moveTo>
                  <a:lnTo>
                    <a:pt x="0" y="2089404"/>
                  </a:lnTo>
                  <a:lnTo>
                    <a:pt x="0" y="1857756"/>
                  </a:lnTo>
                  <a:lnTo>
                    <a:pt x="470916" y="1857756"/>
                  </a:lnTo>
                  <a:lnTo>
                    <a:pt x="470916" y="2089404"/>
                  </a:lnTo>
                  <a:close/>
                </a:path>
                <a:path w="696595" h="3017520">
                  <a:moveTo>
                    <a:pt x="505968" y="1857756"/>
                  </a:moveTo>
                  <a:lnTo>
                    <a:pt x="0" y="1857756"/>
                  </a:lnTo>
                  <a:lnTo>
                    <a:pt x="0" y="1624584"/>
                  </a:lnTo>
                  <a:lnTo>
                    <a:pt x="505968" y="1624584"/>
                  </a:lnTo>
                  <a:lnTo>
                    <a:pt x="505968" y="1857756"/>
                  </a:lnTo>
                  <a:close/>
                </a:path>
                <a:path w="696595" h="3017520">
                  <a:moveTo>
                    <a:pt x="553212" y="1624584"/>
                  </a:moveTo>
                  <a:lnTo>
                    <a:pt x="0" y="1624584"/>
                  </a:lnTo>
                  <a:lnTo>
                    <a:pt x="0" y="1392936"/>
                  </a:lnTo>
                  <a:lnTo>
                    <a:pt x="553212" y="1392936"/>
                  </a:lnTo>
                  <a:lnTo>
                    <a:pt x="553212" y="1624584"/>
                  </a:lnTo>
                  <a:close/>
                </a:path>
                <a:path w="696595" h="3017520">
                  <a:moveTo>
                    <a:pt x="644651" y="1392936"/>
                  </a:moveTo>
                  <a:lnTo>
                    <a:pt x="0" y="1392936"/>
                  </a:lnTo>
                  <a:lnTo>
                    <a:pt x="0" y="1161288"/>
                  </a:lnTo>
                  <a:lnTo>
                    <a:pt x="644651" y="1161288"/>
                  </a:lnTo>
                  <a:lnTo>
                    <a:pt x="644651" y="1392936"/>
                  </a:lnTo>
                  <a:close/>
                </a:path>
                <a:path w="696595" h="3017520">
                  <a:moveTo>
                    <a:pt x="696468" y="1161288"/>
                  </a:moveTo>
                  <a:lnTo>
                    <a:pt x="0" y="1161288"/>
                  </a:lnTo>
                  <a:lnTo>
                    <a:pt x="0" y="928116"/>
                  </a:lnTo>
                  <a:lnTo>
                    <a:pt x="696468" y="928116"/>
                  </a:lnTo>
                  <a:lnTo>
                    <a:pt x="696468" y="1161288"/>
                  </a:lnTo>
                  <a:close/>
                </a:path>
                <a:path w="696595" h="3017520">
                  <a:moveTo>
                    <a:pt x="464820" y="928116"/>
                  </a:moveTo>
                  <a:lnTo>
                    <a:pt x="0" y="928116"/>
                  </a:lnTo>
                  <a:lnTo>
                    <a:pt x="0" y="696468"/>
                  </a:lnTo>
                  <a:lnTo>
                    <a:pt x="464820" y="696468"/>
                  </a:lnTo>
                  <a:lnTo>
                    <a:pt x="464820" y="928116"/>
                  </a:lnTo>
                  <a:close/>
                </a:path>
                <a:path w="696595" h="3017520">
                  <a:moveTo>
                    <a:pt x="281940" y="696468"/>
                  </a:moveTo>
                  <a:lnTo>
                    <a:pt x="0" y="696468"/>
                  </a:lnTo>
                  <a:lnTo>
                    <a:pt x="0" y="464820"/>
                  </a:lnTo>
                  <a:lnTo>
                    <a:pt x="281940" y="464820"/>
                  </a:lnTo>
                  <a:lnTo>
                    <a:pt x="281940" y="696468"/>
                  </a:lnTo>
                  <a:close/>
                </a:path>
                <a:path w="696595" h="3017520">
                  <a:moveTo>
                    <a:pt x="161544" y="464820"/>
                  </a:moveTo>
                  <a:lnTo>
                    <a:pt x="0" y="464820"/>
                  </a:lnTo>
                  <a:lnTo>
                    <a:pt x="0" y="231648"/>
                  </a:lnTo>
                  <a:lnTo>
                    <a:pt x="161544" y="231648"/>
                  </a:lnTo>
                  <a:lnTo>
                    <a:pt x="161544" y="464820"/>
                  </a:lnTo>
                  <a:close/>
                </a:path>
                <a:path w="696595" h="3017520">
                  <a:moveTo>
                    <a:pt x="170688" y="231648"/>
                  </a:moveTo>
                  <a:lnTo>
                    <a:pt x="0" y="231648"/>
                  </a:lnTo>
                  <a:lnTo>
                    <a:pt x="0" y="0"/>
                  </a:lnTo>
                  <a:lnTo>
                    <a:pt x="170688" y="0"/>
                  </a:lnTo>
                  <a:lnTo>
                    <a:pt x="170688" y="231648"/>
                  </a:lnTo>
                  <a:close/>
                </a:path>
              </a:pathLst>
            </a:custGeom>
            <a:ln w="914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7738872" y="2468879"/>
              <a:ext cx="1379220" cy="3017520"/>
            </a:xfrm>
            <a:custGeom>
              <a:avLst/>
              <a:gdLst/>
              <a:ahLst/>
              <a:cxnLst/>
              <a:rect l="l" t="t" r="r" b="b"/>
              <a:pathLst>
                <a:path w="1379220" h="3017520">
                  <a:moveTo>
                    <a:pt x="435864" y="2554249"/>
                  </a:moveTo>
                  <a:lnTo>
                    <a:pt x="274320" y="2554249"/>
                  </a:lnTo>
                  <a:lnTo>
                    <a:pt x="274320" y="2785872"/>
                  </a:lnTo>
                  <a:lnTo>
                    <a:pt x="0" y="2785872"/>
                  </a:lnTo>
                  <a:lnTo>
                    <a:pt x="0" y="3017520"/>
                  </a:lnTo>
                  <a:lnTo>
                    <a:pt x="394716" y="3017520"/>
                  </a:lnTo>
                  <a:lnTo>
                    <a:pt x="394716" y="2785872"/>
                  </a:lnTo>
                  <a:lnTo>
                    <a:pt x="435864" y="2785872"/>
                  </a:lnTo>
                  <a:lnTo>
                    <a:pt x="435864" y="2554249"/>
                  </a:lnTo>
                  <a:close/>
                </a:path>
                <a:path w="1379220" h="3017520">
                  <a:moveTo>
                    <a:pt x="505955" y="2089150"/>
                  </a:moveTo>
                  <a:lnTo>
                    <a:pt x="499872" y="2089150"/>
                  </a:lnTo>
                  <a:lnTo>
                    <a:pt x="499872" y="1858010"/>
                  </a:lnTo>
                  <a:lnTo>
                    <a:pt x="388620" y="1858010"/>
                  </a:lnTo>
                  <a:lnTo>
                    <a:pt x="388620" y="2089150"/>
                  </a:lnTo>
                  <a:lnTo>
                    <a:pt x="388620" y="2321064"/>
                  </a:lnTo>
                  <a:lnTo>
                    <a:pt x="364236" y="2321064"/>
                  </a:lnTo>
                  <a:lnTo>
                    <a:pt x="364236" y="2554224"/>
                  </a:lnTo>
                  <a:lnTo>
                    <a:pt x="469379" y="2554224"/>
                  </a:lnTo>
                  <a:lnTo>
                    <a:pt x="469379" y="2321560"/>
                  </a:lnTo>
                  <a:lnTo>
                    <a:pt x="505955" y="2321560"/>
                  </a:lnTo>
                  <a:lnTo>
                    <a:pt x="505955" y="2089150"/>
                  </a:lnTo>
                  <a:close/>
                </a:path>
                <a:path w="1379220" h="3017520">
                  <a:moveTo>
                    <a:pt x="618744" y="1392948"/>
                  </a:moveTo>
                  <a:lnTo>
                    <a:pt x="470916" y="1392948"/>
                  </a:lnTo>
                  <a:lnTo>
                    <a:pt x="470916" y="1624584"/>
                  </a:lnTo>
                  <a:lnTo>
                    <a:pt x="423672" y="1624584"/>
                  </a:lnTo>
                  <a:lnTo>
                    <a:pt x="423672" y="1857756"/>
                  </a:lnTo>
                  <a:lnTo>
                    <a:pt x="534936" y="1857756"/>
                  </a:lnTo>
                  <a:lnTo>
                    <a:pt x="534936" y="1624584"/>
                  </a:lnTo>
                  <a:lnTo>
                    <a:pt x="618744" y="1624584"/>
                  </a:lnTo>
                  <a:lnTo>
                    <a:pt x="618744" y="1392948"/>
                  </a:lnTo>
                  <a:close/>
                </a:path>
                <a:path w="1379220" h="3017520">
                  <a:moveTo>
                    <a:pt x="839724" y="928116"/>
                  </a:moveTo>
                  <a:lnTo>
                    <a:pt x="733044" y="928116"/>
                  </a:lnTo>
                  <a:lnTo>
                    <a:pt x="733044" y="696468"/>
                  </a:lnTo>
                  <a:lnTo>
                    <a:pt x="656844" y="696468"/>
                  </a:lnTo>
                  <a:lnTo>
                    <a:pt x="656844" y="464845"/>
                  </a:lnTo>
                  <a:lnTo>
                    <a:pt x="199644" y="464845"/>
                  </a:lnTo>
                  <a:lnTo>
                    <a:pt x="199644" y="696468"/>
                  </a:lnTo>
                  <a:lnTo>
                    <a:pt x="382524" y="696468"/>
                  </a:lnTo>
                  <a:lnTo>
                    <a:pt x="382524" y="928116"/>
                  </a:lnTo>
                  <a:lnTo>
                    <a:pt x="614172" y="928116"/>
                  </a:lnTo>
                  <a:lnTo>
                    <a:pt x="614172" y="1161288"/>
                  </a:lnTo>
                  <a:lnTo>
                    <a:pt x="562356" y="1161288"/>
                  </a:lnTo>
                  <a:lnTo>
                    <a:pt x="562356" y="1392936"/>
                  </a:lnTo>
                  <a:lnTo>
                    <a:pt x="711695" y="1392936"/>
                  </a:lnTo>
                  <a:lnTo>
                    <a:pt x="711695" y="1161288"/>
                  </a:lnTo>
                  <a:lnTo>
                    <a:pt x="839724" y="1161288"/>
                  </a:lnTo>
                  <a:lnTo>
                    <a:pt x="839724" y="928116"/>
                  </a:lnTo>
                  <a:close/>
                </a:path>
                <a:path w="1379220" h="3017520">
                  <a:moveTo>
                    <a:pt x="1379220" y="0"/>
                  </a:moveTo>
                  <a:lnTo>
                    <a:pt x="88392" y="0"/>
                  </a:lnTo>
                  <a:lnTo>
                    <a:pt x="88392" y="231648"/>
                  </a:lnTo>
                  <a:lnTo>
                    <a:pt x="79248" y="231648"/>
                  </a:lnTo>
                  <a:lnTo>
                    <a:pt x="79248" y="464820"/>
                  </a:lnTo>
                  <a:lnTo>
                    <a:pt x="609600" y="464820"/>
                  </a:lnTo>
                  <a:lnTo>
                    <a:pt x="609600" y="231648"/>
                  </a:lnTo>
                  <a:lnTo>
                    <a:pt x="1379220" y="231648"/>
                  </a:lnTo>
                  <a:lnTo>
                    <a:pt x="1379220" y="0"/>
                  </a:lnTo>
                  <a:close/>
                </a:path>
              </a:pathLst>
            </a:custGeom>
            <a:solidFill>
              <a:srgbClr val="D996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7738872" y="2468879"/>
              <a:ext cx="1379220" cy="3017520"/>
            </a:xfrm>
            <a:custGeom>
              <a:avLst/>
              <a:gdLst/>
              <a:ahLst/>
              <a:cxnLst/>
              <a:rect l="l" t="t" r="r" b="b"/>
              <a:pathLst>
                <a:path w="1379220" h="3017520">
                  <a:moveTo>
                    <a:pt x="394716" y="3017520"/>
                  </a:moveTo>
                  <a:lnTo>
                    <a:pt x="0" y="3017520"/>
                  </a:lnTo>
                  <a:lnTo>
                    <a:pt x="0" y="2785872"/>
                  </a:lnTo>
                  <a:lnTo>
                    <a:pt x="394716" y="2785872"/>
                  </a:lnTo>
                  <a:lnTo>
                    <a:pt x="394716" y="3017520"/>
                  </a:lnTo>
                </a:path>
                <a:path w="1379220" h="3017520">
                  <a:moveTo>
                    <a:pt x="435863" y="2785872"/>
                  </a:moveTo>
                  <a:lnTo>
                    <a:pt x="274319" y="2785872"/>
                  </a:lnTo>
                  <a:lnTo>
                    <a:pt x="274319" y="2554224"/>
                  </a:lnTo>
                  <a:lnTo>
                    <a:pt x="435863" y="2554224"/>
                  </a:lnTo>
                  <a:lnTo>
                    <a:pt x="435863" y="2785872"/>
                  </a:lnTo>
                </a:path>
                <a:path w="1379220" h="3017520">
                  <a:moveTo>
                    <a:pt x="469392" y="2554224"/>
                  </a:moveTo>
                  <a:lnTo>
                    <a:pt x="364236" y="2554224"/>
                  </a:lnTo>
                  <a:lnTo>
                    <a:pt x="364236" y="2321052"/>
                  </a:lnTo>
                  <a:lnTo>
                    <a:pt x="469392" y="2321052"/>
                  </a:lnTo>
                  <a:lnTo>
                    <a:pt x="469392" y="2554224"/>
                  </a:lnTo>
                </a:path>
                <a:path w="1379220" h="3017520">
                  <a:moveTo>
                    <a:pt x="505968" y="2321052"/>
                  </a:moveTo>
                  <a:lnTo>
                    <a:pt x="388620" y="2321052"/>
                  </a:lnTo>
                  <a:lnTo>
                    <a:pt x="388620" y="2089404"/>
                  </a:lnTo>
                  <a:lnTo>
                    <a:pt x="505968" y="2089404"/>
                  </a:lnTo>
                  <a:lnTo>
                    <a:pt x="505968" y="2321052"/>
                  </a:lnTo>
                </a:path>
                <a:path w="1379220" h="3017520">
                  <a:moveTo>
                    <a:pt x="499872" y="2089404"/>
                  </a:moveTo>
                  <a:lnTo>
                    <a:pt x="388620" y="2089404"/>
                  </a:lnTo>
                  <a:lnTo>
                    <a:pt x="388620" y="1857756"/>
                  </a:lnTo>
                  <a:lnTo>
                    <a:pt x="499872" y="1857756"/>
                  </a:lnTo>
                  <a:lnTo>
                    <a:pt x="499872" y="2089404"/>
                  </a:lnTo>
                </a:path>
                <a:path w="1379220" h="3017520">
                  <a:moveTo>
                    <a:pt x="534924" y="1857756"/>
                  </a:moveTo>
                  <a:lnTo>
                    <a:pt x="423672" y="1857756"/>
                  </a:lnTo>
                  <a:lnTo>
                    <a:pt x="423672" y="1624584"/>
                  </a:lnTo>
                  <a:lnTo>
                    <a:pt x="534924" y="1624584"/>
                  </a:lnTo>
                  <a:lnTo>
                    <a:pt x="534924" y="1857756"/>
                  </a:lnTo>
                </a:path>
                <a:path w="1379220" h="3017520">
                  <a:moveTo>
                    <a:pt x="618744" y="1624584"/>
                  </a:moveTo>
                  <a:lnTo>
                    <a:pt x="470916" y="1624584"/>
                  </a:lnTo>
                  <a:lnTo>
                    <a:pt x="470916" y="1392936"/>
                  </a:lnTo>
                  <a:lnTo>
                    <a:pt x="618744" y="1392936"/>
                  </a:lnTo>
                  <a:lnTo>
                    <a:pt x="618744" y="1624584"/>
                  </a:lnTo>
                </a:path>
                <a:path w="1379220" h="3017520">
                  <a:moveTo>
                    <a:pt x="711707" y="1392936"/>
                  </a:moveTo>
                  <a:lnTo>
                    <a:pt x="562355" y="1392936"/>
                  </a:lnTo>
                  <a:lnTo>
                    <a:pt x="562355" y="1161288"/>
                  </a:lnTo>
                  <a:lnTo>
                    <a:pt x="711707" y="1161288"/>
                  </a:lnTo>
                  <a:lnTo>
                    <a:pt x="711707" y="1392936"/>
                  </a:lnTo>
                </a:path>
                <a:path w="1379220" h="3017520">
                  <a:moveTo>
                    <a:pt x="839724" y="1161288"/>
                  </a:moveTo>
                  <a:lnTo>
                    <a:pt x="614172" y="1161288"/>
                  </a:lnTo>
                  <a:lnTo>
                    <a:pt x="614172" y="928116"/>
                  </a:lnTo>
                  <a:lnTo>
                    <a:pt x="839724" y="928116"/>
                  </a:lnTo>
                  <a:lnTo>
                    <a:pt x="839724" y="1161288"/>
                  </a:lnTo>
                </a:path>
                <a:path w="1379220" h="3017520">
                  <a:moveTo>
                    <a:pt x="733044" y="928116"/>
                  </a:moveTo>
                  <a:lnTo>
                    <a:pt x="382524" y="928116"/>
                  </a:lnTo>
                  <a:lnTo>
                    <a:pt x="382524" y="696468"/>
                  </a:lnTo>
                  <a:lnTo>
                    <a:pt x="733044" y="696468"/>
                  </a:lnTo>
                  <a:lnTo>
                    <a:pt x="733044" y="928116"/>
                  </a:lnTo>
                </a:path>
                <a:path w="1379220" h="3017520">
                  <a:moveTo>
                    <a:pt x="656844" y="696468"/>
                  </a:moveTo>
                  <a:lnTo>
                    <a:pt x="199644" y="696468"/>
                  </a:lnTo>
                  <a:lnTo>
                    <a:pt x="199644" y="464820"/>
                  </a:lnTo>
                  <a:lnTo>
                    <a:pt x="656844" y="464820"/>
                  </a:lnTo>
                  <a:lnTo>
                    <a:pt x="656844" y="696468"/>
                  </a:lnTo>
                </a:path>
                <a:path w="1379220" h="3017520">
                  <a:moveTo>
                    <a:pt x="609600" y="464820"/>
                  </a:moveTo>
                  <a:lnTo>
                    <a:pt x="79248" y="464820"/>
                  </a:lnTo>
                  <a:lnTo>
                    <a:pt x="79248" y="231648"/>
                  </a:lnTo>
                  <a:lnTo>
                    <a:pt x="609600" y="231648"/>
                  </a:lnTo>
                  <a:lnTo>
                    <a:pt x="609600" y="464820"/>
                  </a:lnTo>
                </a:path>
                <a:path w="1379220" h="3017520">
                  <a:moveTo>
                    <a:pt x="1379220" y="231648"/>
                  </a:moveTo>
                  <a:lnTo>
                    <a:pt x="88392" y="231648"/>
                  </a:lnTo>
                  <a:lnTo>
                    <a:pt x="88392" y="0"/>
                  </a:lnTo>
                  <a:lnTo>
                    <a:pt x="1379220" y="0"/>
                  </a:lnTo>
                </a:path>
              </a:pathLst>
            </a:custGeom>
            <a:ln w="914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1" name="object 61"/>
          <p:cNvSpPr txBox="1"/>
          <p:nvPr/>
        </p:nvSpPr>
        <p:spPr>
          <a:xfrm>
            <a:off x="7518248" y="1928899"/>
            <a:ext cx="784860" cy="4489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Meiryo"/>
                <a:cs typeface="Meiryo"/>
              </a:rPr>
              <a:t>就業人口女性</a:t>
            </a:r>
            <a:endParaRPr sz="1000">
              <a:latin typeface="Meiryo"/>
              <a:cs typeface="Meiryo"/>
            </a:endParaRPr>
          </a:p>
          <a:p>
            <a:pPr marL="331470">
              <a:lnSpc>
                <a:spcPct val="100000"/>
              </a:lnSpc>
              <a:spcBef>
                <a:spcPts val="940"/>
              </a:spcBef>
            </a:pPr>
            <a:r>
              <a:rPr dirty="0" sz="1000" spc="-5">
                <a:latin typeface="Calibri"/>
                <a:cs typeface="Calibri"/>
              </a:rPr>
              <a:t>150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674982" y="5548419"/>
            <a:ext cx="21907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Calibri"/>
                <a:cs typeface="Calibri"/>
              </a:rPr>
              <a:t>1</a:t>
            </a:r>
            <a:r>
              <a:rPr dirty="0" sz="1000" spc="5">
                <a:latin typeface="Calibri"/>
                <a:cs typeface="Calibri"/>
              </a:rPr>
              <a:t>5</a:t>
            </a:r>
            <a:r>
              <a:rPr dirty="0" sz="1000" spc="-5">
                <a:latin typeface="Calibri"/>
                <a:cs typeface="Calibri"/>
              </a:rPr>
              <a:t>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093752" y="5548419"/>
            <a:ext cx="21907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Calibri"/>
                <a:cs typeface="Calibri"/>
              </a:rPr>
              <a:t>4</a:t>
            </a:r>
            <a:r>
              <a:rPr dirty="0" sz="1000" spc="5">
                <a:latin typeface="Calibri"/>
                <a:cs typeface="Calibri"/>
              </a:rPr>
              <a:t>5</a:t>
            </a:r>
            <a:r>
              <a:rPr dirty="0" sz="1000" spc="-5">
                <a:latin typeface="Calibri"/>
                <a:cs typeface="Calibri"/>
              </a:rPr>
              <a:t>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512521" y="5548419"/>
            <a:ext cx="21907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Calibri"/>
                <a:cs typeface="Calibri"/>
              </a:rPr>
              <a:t>7</a:t>
            </a:r>
            <a:r>
              <a:rPr dirty="0" sz="1000" spc="5">
                <a:latin typeface="Calibri"/>
                <a:cs typeface="Calibri"/>
              </a:rPr>
              <a:t>5</a:t>
            </a:r>
            <a:r>
              <a:rPr dirty="0" sz="1000" spc="-5">
                <a:latin typeface="Calibri"/>
                <a:cs typeface="Calibri"/>
              </a:rPr>
              <a:t>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7168075" y="4111439"/>
            <a:ext cx="486409" cy="13233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Calibri"/>
                <a:cs typeface="Calibri"/>
              </a:rPr>
              <a:t>40</a:t>
            </a:r>
            <a:r>
              <a:rPr dirty="0" sz="900">
                <a:latin typeface="Meiryo"/>
                <a:cs typeface="Meiryo"/>
              </a:rPr>
              <a:t>～</a:t>
            </a:r>
            <a:r>
              <a:rPr dirty="0" sz="900">
                <a:latin typeface="Calibri"/>
                <a:cs typeface="Calibri"/>
              </a:rPr>
              <a:t>44</a:t>
            </a:r>
            <a:r>
              <a:rPr dirty="0" sz="900">
                <a:latin typeface="Meiryo"/>
                <a:cs typeface="Meiryo"/>
              </a:rPr>
              <a:t>歳</a:t>
            </a:r>
            <a:endParaRPr sz="900">
              <a:latin typeface="Meiryo"/>
              <a:cs typeface="Meiryo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dirty="0" sz="900">
                <a:latin typeface="Calibri"/>
                <a:cs typeface="Calibri"/>
              </a:rPr>
              <a:t>35</a:t>
            </a:r>
            <a:r>
              <a:rPr dirty="0" sz="900">
                <a:latin typeface="Meiryo"/>
                <a:cs typeface="Meiryo"/>
              </a:rPr>
              <a:t>～</a:t>
            </a:r>
            <a:r>
              <a:rPr dirty="0" sz="900">
                <a:latin typeface="Calibri"/>
                <a:cs typeface="Calibri"/>
              </a:rPr>
              <a:t>39</a:t>
            </a:r>
            <a:r>
              <a:rPr dirty="0" sz="900">
                <a:latin typeface="Meiryo"/>
                <a:cs typeface="Meiryo"/>
              </a:rPr>
              <a:t>歳</a:t>
            </a:r>
            <a:endParaRPr sz="900">
              <a:latin typeface="Meiryo"/>
              <a:cs typeface="Meiryo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dirty="0" sz="900">
                <a:latin typeface="Calibri"/>
                <a:cs typeface="Calibri"/>
              </a:rPr>
              <a:t>30</a:t>
            </a:r>
            <a:r>
              <a:rPr dirty="0" sz="900">
                <a:latin typeface="Meiryo"/>
                <a:cs typeface="Meiryo"/>
              </a:rPr>
              <a:t>～</a:t>
            </a:r>
            <a:r>
              <a:rPr dirty="0" sz="900">
                <a:latin typeface="Calibri"/>
                <a:cs typeface="Calibri"/>
              </a:rPr>
              <a:t>34</a:t>
            </a:r>
            <a:r>
              <a:rPr dirty="0" sz="900">
                <a:latin typeface="Meiryo"/>
                <a:cs typeface="Meiryo"/>
              </a:rPr>
              <a:t>歳</a:t>
            </a:r>
            <a:endParaRPr sz="900">
              <a:latin typeface="Meiryo"/>
              <a:cs typeface="Meiryo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dirty="0" sz="900">
                <a:latin typeface="Calibri"/>
                <a:cs typeface="Calibri"/>
              </a:rPr>
              <a:t>25</a:t>
            </a:r>
            <a:r>
              <a:rPr dirty="0" sz="900">
                <a:latin typeface="Meiryo"/>
                <a:cs typeface="Meiryo"/>
              </a:rPr>
              <a:t>～</a:t>
            </a:r>
            <a:r>
              <a:rPr dirty="0" sz="900">
                <a:latin typeface="Calibri"/>
                <a:cs typeface="Calibri"/>
              </a:rPr>
              <a:t>29</a:t>
            </a:r>
            <a:r>
              <a:rPr dirty="0" sz="900">
                <a:latin typeface="Meiryo"/>
                <a:cs typeface="Meiryo"/>
              </a:rPr>
              <a:t>歳</a:t>
            </a:r>
            <a:endParaRPr sz="900">
              <a:latin typeface="Meiryo"/>
              <a:cs typeface="Meiryo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dirty="0" sz="900">
                <a:latin typeface="Calibri"/>
                <a:cs typeface="Calibri"/>
              </a:rPr>
              <a:t>20</a:t>
            </a:r>
            <a:r>
              <a:rPr dirty="0" sz="900">
                <a:latin typeface="Meiryo"/>
                <a:cs typeface="Meiryo"/>
              </a:rPr>
              <a:t>～</a:t>
            </a:r>
            <a:r>
              <a:rPr dirty="0" sz="900">
                <a:latin typeface="Calibri"/>
                <a:cs typeface="Calibri"/>
              </a:rPr>
              <a:t>24</a:t>
            </a:r>
            <a:r>
              <a:rPr dirty="0" sz="900">
                <a:latin typeface="Meiryo"/>
                <a:cs typeface="Meiryo"/>
              </a:rPr>
              <a:t>歳</a:t>
            </a:r>
            <a:endParaRPr sz="900">
              <a:latin typeface="Meiryo"/>
              <a:cs typeface="Meiryo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dirty="0" sz="900">
                <a:latin typeface="Calibri"/>
                <a:cs typeface="Calibri"/>
              </a:rPr>
              <a:t>15</a:t>
            </a:r>
            <a:r>
              <a:rPr dirty="0" sz="900">
                <a:latin typeface="Meiryo"/>
                <a:cs typeface="Meiryo"/>
              </a:rPr>
              <a:t>～</a:t>
            </a:r>
            <a:r>
              <a:rPr dirty="0" sz="900">
                <a:latin typeface="Calibri"/>
                <a:cs typeface="Calibri"/>
              </a:rPr>
              <a:t>19</a:t>
            </a:r>
            <a:r>
              <a:rPr dirty="0" sz="900">
                <a:latin typeface="Meiryo"/>
                <a:cs typeface="Meiryo"/>
              </a:rPr>
              <a:t>歳</a:t>
            </a:r>
            <a:endParaRPr sz="900">
              <a:latin typeface="Meiryo"/>
              <a:cs typeface="Meiryo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7168075" y="3415009"/>
            <a:ext cx="486409" cy="6273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Calibri"/>
                <a:cs typeface="Calibri"/>
              </a:rPr>
              <a:t>55</a:t>
            </a:r>
            <a:r>
              <a:rPr dirty="0" sz="900">
                <a:latin typeface="Meiryo"/>
                <a:cs typeface="Meiryo"/>
              </a:rPr>
              <a:t>～</a:t>
            </a:r>
            <a:r>
              <a:rPr dirty="0" sz="900">
                <a:latin typeface="Calibri"/>
                <a:cs typeface="Calibri"/>
              </a:rPr>
              <a:t>59</a:t>
            </a:r>
            <a:r>
              <a:rPr dirty="0" sz="900">
                <a:latin typeface="Meiryo"/>
                <a:cs typeface="Meiryo"/>
              </a:rPr>
              <a:t>歳</a:t>
            </a:r>
            <a:endParaRPr sz="900">
              <a:latin typeface="Meiryo"/>
              <a:cs typeface="Meiryo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dirty="0" sz="900">
                <a:latin typeface="Calibri"/>
                <a:cs typeface="Calibri"/>
              </a:rPr>
              <a:t>50</a:t>
            </a:r>
            <a:r>
              <a:rPr dirty="0" sz="900">
                <a:latin typeface="Meiryo"/>
                <a:cs typeface="Meiryo"/>
              </a:rPr>
              <a:t>～</a:t>
            </a:r>
            <a:r>
              <a:rPr dirty="0" sz="900">
                <a:latin typeface="Calibri"/>
                <a:cs typeface="Calibri"/>
              </a:rPr>
              <a:t>54</a:t>
            </a:r>
            <a:r>
              <a:rPr dirty="0" sz="900">
                <a:latin typeface="Meiryo"/>
                <a:cs typeface="Meiryo"/>
              </a:rPr>
              <a:t>歳</a:t>
            </a:r>
            <a:endParaRPr sz="900">
              <a:latin typeface="Meiryo"/>
              <a:cs typeface="Meiryo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dirty="0" sz="900">
                <a:latin typeface="Calibri"/>
                <a:cs typeface="Calibri"/>
              </a:rPr>
              <a:t>45</a:t>
            </a:r>
            <a:r>
              <a:rPr dirty="0" sz="900">
                <a:latin typeface="Meiryo"/>
                <a:cs typeface="Meiryo"/>
              </a:rPr>
              <a:t>～</a:t>
            </a:r>
            <a:r>
              <a:rPr dirty="0" sz="900">
                <a:latin typeface="Calibri"/>
                <a:cs typeface="Calibri"/>
              </a:rPr>
              <a:t>49</a:t>
            </a:r>
            <a:r>
              <a:rPr dirty="0" sz="900">
                <a:latin typeface="Meiryo"/>
                <a:cs typeface="Meiryo"/>
              </a:rPr>
              <a:t>歳</a:t>
            </a:r>
            <a:endParaRPr sz="900">
              <a:latin typeface="Meiryo"/>
              <a:cs typeface="Meiryo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7167275" y="2486436"/>
            <a:ext cx="487045" cy="8591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Calibri"/>
                <a:cs typeface="Calibri"/>
              </a:rPr>
              <a:t>75</a:t>
            </a:r>
            <a:r>
              <a:rPr dirty="0" sz="900">
                <a:latin typeface="Meiryo"/>
                <a:cs typeface="Meiryo"/>
              </a:rPr>
              <a:t>歳以上</a:t>
            </a:r>
            <a:endParaRPr sz="900">
              <a:latin typeface="Meiryo"/>
              <a:cs typeface="Meiryo"/>
            </a:endParaRPr>
          </a:p>
          <a:p>
            <a:pPr marL="13335">
              <a:lnSpc>
                <a:spcPct val="100000"/>
              </a:lnSpc>
              <a:spcBef>
                <a:spcPts val="745"/>
              </a:spcBef>
            </a:pPr>
            <a:r>
              <a:rPr dirty="0" sz="900">
                <a:latin typeface="Calibri"/>
                <a:cs typeface="Calibri"/>
              </a:rPr>
              <a:t>70</a:t>
            </a:r>
            <a:r>
              <a:rPr dirty="0" sz="900">
                <a:latin typeface="Meiryo"/>
                <a:cs typeface="Meiryo"/>
              </a:rPr>
              <a:t>～</a:t>
            </a:r>
            <a:r>
              <a:rPr dirty="0" sz="900">
                <a:latin typeface="Calibri"/>
                <a:cs typeface="Calibri"/>
              </a:rPr>
              <a:t>74</a:t>
            </a:r>
            <a:r>
              <a:rPr dirty="0" sz="900">
                <a:latin typeface="Meiryo"/>
                <a:cs typeface="Meiryo"/>
              </a:rPr>
              <a:t>歳</a:t>
            </a:r>
            <a:endParaRPr sz="900">
              <a:latin typeface="Meiryo"/>
              <a:cs typeface="Meiryo"/>
            </a:endParaRPr>
          </a:p>
          <a:p>
            <a:pPr marL="13335">
              <a:lnSpc>
                <a:spcPct val="100000"/>
              </a:lnSpc>
              <a:spcBef>
                <a:spcPts val="750"/>
              </a:spcBef>
            </a:pPr>
            <a:r>
              <a:rPr dirty="0" sz="900">
                <a:latin typeface="Calibri"/>
                <a:cs typeface="Calibri"/>
              </a:rPr>
              <a:t>65</a:t>
            </a:r>
            <a:r>
              <a:rPr dirty="0" sz="900">
                <a:latin typeface="Meiryo"/>
                <a:cs typeface="Meiryo"/>
              </a:rPr>
              <a:t>～</a:t>
            </a:r>
            <a:r>
              <a:rPr dirty="0" sz="900">
                <a:latin typeface="Calibri"/>
                <a:cs typeface="Calibri"/>
              </a:rPr>
              <a:t>69</a:t>
            </a:r>
            <a:r>
              <a:rPr dirty="0" sz="900">
                <a:latin typeface="Meiryo"/>
                <a:cs typeface="Meiryo"/>
              </a:rPr>
              <a:t>歳</a:t>
            </a:r>
            <a:endParaRPr sz="900">
              <a:latin typeface="Meiryo"/>
              <a:cs typeface="Meiryo"/>
            </a:endParaRPr>
          </a:p>
          <a:p>
            <a:pPr marL="13335">
              <a:lnSpc>
                <a:spcPct val="100000"/>
              </a:lnSpc>
              <a:spcBef>
                <a:spcPts val="745"/>
              </a:spcBef>
            </a:pPr>
            <a:r>
              <a:rPr dirty="0" sz="900">
                <a:latin typeface="Calibri"/>
                <a:cs typeface="Calibri"/>
              </a:rPr>
              <a:t>60</a:t>
            </a:r>
            <a:r>
              <a:rPr dirty="0" sz="900">
                <a:latin typeface="Meiryo"/>
                <a:cs typeface="Meiryo"/>
              </a:rPr>
              <a:t>～</a:t>
            </a:r>
            <a:r>
              <a:rPr dirty="0" sz="900">
                <a:latin typeface="Calibri"/>
                <a:cs typeface="Calibri"/>
              </a:rPr>
              <a:t>64</a:t>
            </a:r>
            <a:r>
              <a:rPr dirty="0" sz="900">
                <a:latin typeface="Meiryo"/>
                <a:cs typeface="Meiryo"/>
              </a:rPr>
              <a:t>歳</a:t>
            </a:r>
            <a:endParaRPr sz="900">
              <a:latin typeface="Meiryo"/>
              <a:cs typeface="Meiryo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5666232" y="1996439"/>
            <a:ext cx="78105" cy="79375"/>
            <a:chOff x="5666232" y="1996439"/>
            <a:chExt cx="78105" cy="79375"/>
          </a:xfrm>
        </p:grpSpPr>
        <p:sp>
          <p:nvSpPr>
            <p:cNvPr id="69" name="object 69"/>
            <p:cNvSpPr/>
            <p:nvPr/>
          </p:nvSpPr>
          <p:spPr>
            <a:xfrm>
              <a:off x="5670804" y="2001011"/>
              <a:ext cx="68580" cy="70485"/>
            </a:xfrm>
            <a:custGeom>
              <a:avLst/>
              <a:gdLst/>
              <a:ahLst/>
              <a:cxnLst/>
              <a:rect l="l" t="t" r="r" b="b"/>
              <a:pathLst>
                <a:path w="68579" h="70485">
                  <a:moveTo>
                    <a:pt x="68579" y="0"/>
                  </a:moveTo>
                  <a:lnTo>
                    <a:pt x="0" y="0"/>
                  </a:lnTo>
                  <a:lnTo>
                    <a:pt x="0" y="70103"/>
                  </a:lnTo>
                  <a:lnTo>
                    <a:pt x="68579" y="70103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5670804" y="2001011"/>
              <a:ext cx="68580" cy="70485"/>
            </a:xfrm>
            <a:custGeom>
              <a:avLst/>
              <a:gdLst/>
              <a:ahLst/>
              <a:cxnLst/>
              <a:rect l="l" t="t" r="r" b="b"/>
              <a:pathLst>
                <a:path w="68579" h="70485">
                  <a:moveTo>
                    <a:pt x="0" y="0"/>
                  </a:moveTo>
                  <a:lnTo>
                    <a:pt x="68579" y="0"/>
                  </a:lnTo>
                  <a:lnTo>
                    <a:pt x="68579" y="70103"/>
                  </a:lnTo>
                  <a:lnTo>
                    <a:pt x="0" y="70103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1" name="object 71"/>
          <p:cNvGrpSpPr/>
          <p:nvPr/>
        </p:nvGrpSpPr>
        <p:grpSpPr>
          <a:xfrm>
            <a:off x="6609588" y="1996439"/>
            <a:ext cx="79375" cy="79375"/>
            <a:chOff x="6609588" y="1996439"/>
            <a:chExt cx="79375" cy="79375"/>
          </a:xfrm>
        </p:grpSpPr>
        <p:sp>
          <p:nvSpPr>
            <p:cNvPr id="72" name="object 72"/>
            <p:cNvSpPr/>
            <p:nvPr/>
          </p:nvSpPr>
          <p:spPr>
            <a:xfrm>
              <a:off x="6614160" y="2001011"/>
              <a:ext cx="70485" cy="70485"/>
            </a:xfrm>
            <a:custGeom>
              <a:avLst/>
              <a:gdLst/>
              <a:ahLst/>
              <a:cxnLst/>
              <a:rect l="l" t="t" r="r" b="b"/>
              <a:pathLst>
                <a:path w="70484" h="70485">
                  <a:moveTo>
                    <a:pt x="70103" y="0"/>
                  </a:moveTo>
                  <a:lnTo>
                    <a:pt x="0" y="0"/>
                  </a:lnTo>
                  <a:lnTo>
                    <a:pt x="0" y="70103"/>
                  </a:lnTo>
                  <a:lnTo>
                    <a:pt x="70103" y="70103"/>
                  </a:lnTo>
                  <a:lnTo>
                    <a:pt x="70103" y="0"/>
                  </a:lnTo>
                  <a:close/>
                </a:path>
              </a:pathLst>
            </a:custGeom>
            <a:solidFill>
              <a:srgbClr val="558E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6614160" y="2001011"/>
              <a:ext cx="70485" cy="70485"/>
            </a:xfrm>
            <a:custGeom>
              <a:avLst/>
              <a:gdLst/>
              <a:ahLst/>
              <a:cxnLst/>
              <a:rect l="l" t="t" r="r" b="b"/>
              <a:pathLst>
                <a:path w="70484" h="70485">
                  <a:moveTo>
                    <a:pt x="0" y="0"/>
                  </a:moveTo>
                  <a:lnTo>
                    <a:pt x="70103" y="0"/>
                  </a:lnTo>
                  <a:lnTo>
                    <a:pt x="70103" y="70103"/>
                  </a:lnTo>
                  <a:lnTo>
                    <a:pt x="0" y="70103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4" name="object 74"/>
          <p:cNvSpPr txBox="1"/>
          <p:nvPr/>
        </p:nvSpPr>
        <p:spPr>
          <a:xfrm>
            <a:off x="2405240" y="1928899"/>
            <a:ext cx="4954270" cy="4489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56310" algn="l"/>
                <a:tab pos="3364229" algn="l"/>
                <a:tab pos="4308475" algn="l"/>
              </a:tabLst>
            </a:pPr>
            <a:r>
              <a:rPr dirty="0" sz="1000" spc="-5">
                <a:latin typeface="Meiryo"/>
                <a:cs typeface="Meiryo"/>
              </a:rPr>
              <a:t>就業人口女性</a:t>
            </a:r>
            <a:r>
              <a:rPr dirty="0" sz="1000" spc="-5">
                <a:latin typeface="Meiryo"/>
                <a:cs typeface="Meiryo"/>
              </a:rPr>
              <a:t>	</a:t>
            </a:r>
            <a:r>
              <a:rPr dirty="0" sz="1000" spc="-5">
                <a:latin typeface="Meiryo"/>
                <a:cs typeface="Meiryo"/>
              </a:rPr>
              <a:t>総人口女性</a:t>
            </a:r>
            <a:r>
              <a:rPr dirty="0" sz="1000" spc="-5">
                <a:latin typeface="Meiryo"/>
                <a:cs typeface="Meiryo"/>
              </a:rPr>
              <a:t>	</a:t>
            </a:r>
            <a:r>
              <a:rPr dirty="0" sz="1000" spc="-5">
                <a:latin typeface="Meiryo"/>
                <a:cs typeface="Meiryo"/>
              </a:rPr>
              <a:t>就業人口男性</a:t>
            </a:r>
            <a:r>
              <a:rPr dirty="0" sz="1000" spc="-5">
                <a:latin typeface="Meiryo"/>
                <a:cs typeface="Meiryo"/>
              </a:rPr>
              <a:t>	</a:t>
            </a:r>
            <a:r>
              <a:rPr dirty="0" sz="1000" spc="-5">
                <a:latin typeface="Meiryo"/>
                <a:cs typeface="Meiryo"/>
              </a:rPr>
              <a:t>総人口男性</a:t>
            </a:r>
            <a:endParaRPr sz="1000">
              <a:latin typeface="Meiryo"/>
              <a:cs typeface="Meiryo"/>
            </a:endParaRPr>
          </a:p>
          <a:p>
            <a:pPr marL="331470">
              <a:lnSpc>
                <a:spcPct val="100000"/>
              </a:lnSpc>
              <a:spcBef>
                <a:spcPts val="940"/>
              </a:spcBef>
              <a:tabLst>
                <a:tab pos="912494" algn="l"/>
                <a:tab pos="1494155" algn="l"/>
              </a:tabLst>
            </a:pPr>
            <a:r>
              <a:rPr dirty="0" sz="1000" spc="-5">
                <a:latin typeface="Calibri"/>
                <a:cs typeface="Calibri"/>
              </a:rPr>
              <a:t>150	450	750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7426452" y="1996439"/>
            <a:ext cx="79375" cy="79375"/>
            <a:chOff x="7426452" y="1996439"/>
            <a:chExt cx="79375" cy="79375"/>
          </a:xfrm>
        </p:grpSpPr>
        <p:sp>
          <p:nvSpPr>
            <p:cNvPr id="76" name="object 76"/>
            <p:cNvSpPr/>
            <p:nvPr/>
          </p:nvSpPr>
          <p:spPr>
            <a:xfrm>
              <a:off x="7431024" y="2001011"/>
              <a:ext cx="70485" cy="70485"/>
            </a:xfrm>
            <a:custGeom>
              <a:avLst/>
              <a:gdLst/>
              <a:ahLst/>
              <a:cxnLst/>
              <a:rect l="l" t="t" r="r" b="b"/>
              <a:pathLst>
                <a:path w="70484" h="70485">
                  <a:moveTo>
                    <a:pt x="70103" y="0"/>
                  </a:moveTo>
                  <a:lnTo>
                    <a:pt x="0" y="0"/>
                  </a:lnTo>
                  <a:lnTo>
                    <a:pt x="0" y="70103"/>
                  </a:lnTo>
                  <a:lnTo>
                    <a:pt x="70103" y="70103"/>
                  </a:lnTo>
                  <a:lnTo>
                    <a:pt x="70103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7431024" y="2001011"/>
              <a:ext cx="70485" cy="70485"/>
            </a:xfrm>
            <a:custGeom>
              <a:avLst/>
              <a:gdLst/>
              <a:ahLst/>
              <a:cxnLst/>
              <a:rect l="l" t="t" r="r" b="b"/>
              <a:pathLst>
                <a:path w="70484" h="70485">
                  <a:moveTo>
                    <a:pt x="0" y="0"/>
                  </a:moveTo>
                  <a:lnTo>
                    <a:pt x="70103" y="0"/>
                  </a:lnTo>
                  <a:lnTo>
                    <a:pt x="70103" y="70103"/>
                  </a:lnTo>
                  <a:lnTo>
                    <a:pt x="0" y="70103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8" name="object 78"/>
          <p:cNvGrpSpPr/>
          <p:nvPr/>
        </p:nvGrpSpPr>
        <p:grpSpPr>
          <a:xfrm>
            <a:off x="8369807" y="1996439"/>
            <a:ext cx="79375" cy="79375"/>
            <a:chOff x="8369807" y="1996439"/>
            <a:chExt cx="79375" cy="79375"/>
          </a:xfrm>
        </p:grpSpPr>
        <p:sp>
          <p:nvSpPr>
            <p:cNvPr id="79" name="object 79"/>
            <p:cNvSpPr/>
            <p:nvPr/>
          </p:nvSpPr>
          <p:spPr>
            <a:xfrm>
              <a:off x="8374379" y="2001011"/>
              <a:ext cx="70485" cy="70485"/>
            </a:xfrm>
            <a:custGeom>
              <a:avLst/>
              <a:gdLst/>
              <a:ahLst/>
              <a:cxnLst/>
              <a:rect l="l" t="t" r="r" b="b"/>
              <a:pathLst>
                <a:path w="70484" h="70485">
                  <a:moveTo>
                    <a:pt x="70103" y="0"/>
                  </a:moveTo>
                  <a:lnTo>
                    <a:pt x="0" y="0"/>
                  </a:lnTo>
                  <a:lnTo>
                    <a:pt x="0" y="70103"/>
                  </a:lnTo>
                  <a:lnTo>
                    <a:pt x="70103" y="70103"/>
                  </a:lnTo>
                  <a:lnTo>
                    <a:pt x="70103" y="0"/>
                  </a:lnTo>
                  <a:close/>
                </a:path>
              </a:pathLst>
            </a:custGeom>
            <a:solidFill>
              <a:srgbClr val="D996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8374379" y="2001011"/>
              <a:ext cx="70485" cy="70485"/>
            </a:xfrm>
            <a:custGeom>
              <a:avLst/>
              <a:gdLst/>
              <a:ahLst/>
              <a:cxnLst/>
              <a:rect l="l" t="t" r="r" b="b"/>
              <a:pathLst>
                <a:path w="70484" h="70485">
                  <a:moveTo>
                    <a:pt x="0" y="0"/>
                  </a:moveTo>
                  <a:lnTo>
                    <a:pt x="70103" y="0"/>
                  </a:lnTo>
                  <a:lnTo>
                    <a:pt x="70103" y="70103"/>
                  </a:lnTo>
                  <a:lnTo>
                    <a:pt x="0" y="70103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1" name="object 81"/>
          <p:cNvSpPr txBox="1"/>
          <p:nvPr/>
        </p:nvSpPr>
        <p:spPr>
          <a:xfrm>
            <a:off x="8418675" y="1928899"/>
            <a:ext cx="800735" cy="4489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588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Meiryo"/>
                <a:cs typeface="Meiryo"/>
              </a:rPr>
              <a:t>総人口女性</a:t>
            </a:r>
            <a:endParaRPr sz="1000">
              <a:latin typeface="Meiryo"/>
              <a:cs typeface="Meiryo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  <a:tabLst>
                <a:tab pos="593725" algn="l"/>
              </a:tabLst>
            </a:pPr>
            <a:r>
              <a:rPr dirty="0" sz="1000" spc="-10">
                <a:latin typeface="Calibri"/>
                <a:cs typeface="Calibri"/>
              </a:rPr>
              <a:t>4</a:t>
            </a:r>
            <a:r>
              <a:rPr dirty="0" sz="1000" spc="5">
                <a:latin typeface="Calibri"/>
                <a:cs typeface="Calibri"/>
              </a:rPr>
              <a:t>5</a:t>
            </a:r>
            <a:r>
              <a:rPr dirty="0" sz="1000" spc="-5">
                <a:latin typeface="Calibri"/>
                <a:cs typeface="Calibri"/>
              </a:rPr>
              <a:t>0</a:t>
            </a:r>
            <a:r>
              <a:rPr dirty="0" sz="1000">
                <a:latin typeface="Calibri"/>
                <a:cs typeface="Calibri"/>
              </a:rPr>
              <a:t>	</a:t>
            </a:r>
            <a:r>
              <a:rPr dirty="0" sz="1000" spc="-10">
                <a:latin typeface="Calibri"/>
                <a:cs typeface="Calibri"/>
              </a:rPr>
              <a:t>7</a:t>
            </a:r>
            <a:r>
              <a:rPr dirty="0" sz="1000" spc="5">
                <a:latin typeface="Calibri"/>
                <a:cs typeface="Calibri"/>
              </a:rPr>
              <a:t>5</a:t>
            </a:r>
            <a:r>
              <a:rPr dirty="0" sz="1000" spc="-5">
                <a:latin typeface="Calibri"/>
                <a:cs typeface="Calibri"/>
              </a:rPr>
              <a:t>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6026658" y="3406902"/>
            <a:ext cx="2688590" cy="678180"/>
          </a:xfrm>
          <a:custGeom>
            <a:avLst/>
            <a:gdLst/>
            <a:ahLst/>
            <a:cxnLst/>
            <a:rect l="l" t="t" r="r" b="b"/>
            <a:pathLst>
              <a:path w="2688590" h="678179">
                <a:moveTo>
                  <a:pt x="0" y="0"/>
                </a:moveTo>
                <a:lnTo>
                  <a:pt x="2688336" y="0"/>
                </a:lnTo>
                <a:lnTo>
                  <a:pt x="2688336" y="678180"/>
                </a:lnTo>
                <a:lnTo>
                  <a:pt x="0" y="678180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00286" y="6588569"/>
            <a:ext cx="13652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050505"/>
                </a:solidFill>
                <a:latin typeface="Meiryo UI"/>
                <a:cs typeface="Meiryo UI"/>
              </a:rPr>
              <a:t>8</a:t>
            </a:r>
            <a:endParaRPr sz="1400">
              <a:latin typeface="Meiryo UI"/>
              <a:cs typeface="Meiryo U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00072" y="155078"/>
            <a:ext cx="639953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働き手</a:t>
            </a:r>
            <a:r>
              <a:rPr dirty="0" sz="2400" spc="-5"/>
              <a:t>の</a:t>
            </a:r>
            <a:r>
              <a:rPr dirty="0" sz="2400"/>
              <a:t>意識</a:t>
            </a:r>
            <a:r>
              <a:rPr dirty="0" sz="2400" spc="-5"/>
              <a:t>は</a:t>
            </a:r>
            <a:r>
              <a:rPr dirty="0" sz="2400"/>
              <a:t>大き</a:t>
            </a:r>
            <a:r>
              <a:rPr dirty="0" sz="2400" spc="-5"/>
              <a:t>く</a:t>
            </a:r>
            <a:r>
              <a:rPr dirty="0" sz="2400"/>
              <a:t>変化し、多様な働き方</a:t>
            </a:r>
            <a:r>
              <a:rPr dirty="0" sz="2400" spc="-5"/>
              <a:t>が</a:t>
            </a:r>
            <a:r>
              <a:rPr dirty="0" sz="2400"/>
              <a:t>増加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236863" y="6486356"/>
            <a:ext cx="907542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100"/>
              </a:spcBef>
            </a:pPr>
            <a:r>
              <a:rPr dirty="0" sz="800" spc="-40">
                <a:latin typeface="Meiryo UI"/>
                <a:cs typeface="Meiryo UI"/>
              </a:rPr>
              <a:t>（出所）左図：一般社団法人企業活力研究所</a:t>
            </a:r>
            <a:r>
              <a:rPr dirty="0" sz="800" spc="-35">
                <a:latin typeface="Meiryo UI"/>
                <a:cs typeface="Meiryo UI"/>
              </a:rPr>
              <a:t>（2018）「</a:t>
            </a:r>
            <a:r>
              <a:rPr dirty="0" sz="800" spc="-40">
                <a:latin typeface="Meiryo UI"/>
                <a:cs typeface="Meiryo UI"/>
              </a:rPr>
              <a:t>経営革新</a:t>
            </a:r>
            <a:r>
              <a:rPr dirty="0" sz="800" spc="-35">
                <a:latin typeface="Meiryo UI"/>
                <a:cs typeface="Meiryo UI"/>
              </a:rPr>
              <a:t>と</a:t>
            </a:r>
            <a:r>
              <a:rPr dirty="0" sz="800" spc="-30">
                <a:latin typeface="Meiryo UI"/>
                <a:cs typeface="Meiryo UI"/>
              </a:rPr>
              <a:t>『</a:t>
            </a:r>
            <a:r>
              <a:rPr dirty="0" sz="800" spc="-40">
                <a:latin typeface="Meiryo UI"/>
                <a:cs typeface="Meiryo UI"/>
              </a:rPr>
              <a:t>稼ぐ力</a:t>
            </a:r>
            <a:r>
              <a:rPr dirty="0" sz="800" spc="-30">
                <a:latin typeface="Meiryo UI"/>
                <a:cs typeface="Meiryo UI"/>
              </a:rPr>
              <a:t>』</a:t>
            </a:r>
            <a:r>
              <a:rPr dirty="0" sz="800" spc="-35">
                <a:latin typeface="Meiryo UI"/>
                <a:cs typeface="Meiryo UI"/>
              </a:rPr>
              <a:t>の</a:t>
            </a:r>
            <a:r>
              <a:rPr dirty="0" sz="800" spc="-40">
                <a:latin typeface="Meiryo UI"/>
                <a:cs typeface="Meiryo UI"/>
              </a:rPr>
              <a:t>向上</a:t>
            </a:r>
            <a:r>
              <a:rPr dirty="0" sz="800" spc="-35">
                <a:latin typeface="Meiryo UI"/>
                <a:cs typeface="Meiryo UI"/>
              </a:rPr>
              <a:t>に</a:t>
            </a:r>
            <a:r>
              <a:rPr dirty="0" sz="800" spc="-40">
                <a:latin typeface="Meiryo UI"/>
                <a:cs typeface="Meiryo UI"/>
              </a:rPr>
              <a:t>向</a:t>
            </a:r>
            <a:r>
              <a:rPr dirty="0" sz="800" spc="-35">
                <a:latin typeface="Meiryo UI"/>
                <a:cs typeface="Meiryo UI"/>
              </a:rPr>
              <a:t>けた</a:t>
            </a:r>
            <a:r>
              <a:rPr dirty="0" sz="800" spc="-40">
                <a:latin typeface="Meiryo UI"/>
                <a:cs typeface="Meiryo UI"/>
              </a:rPr>
              <a:t>仕事と</a:t>
            </a:r>
            <a:r>
              <a:rPr dirty="0" sz="800" spc="-35">
                <a:latin typeface="Meiryo UI"/>
                <a:cs typeface="Meiryo UI"/>
              </a:rPr>
              <a:t>キ</a:t>
            </a:r>
            <a:r>
              <a:rPr dirty="0" sz="800" spc="-30">
                <a:latin typeface="Meiryo UI"/>
                <a:cs typeface="Meiryo UI"/>
              </a:rPr>
              <a:t>ャ</a:t>
            </a:r>
            <a:r>
              <a:rPr dirty="0" sz="800" spc="-40">
                <a:latin typeface="Meiryo UI"/>
                <a:cs typeface="Meiryo UI"/>
              </a:rPr>
              <a:t>リ</a:t>
            </a:r>
            <a:r>
              <a:rPr dirty="0" sz="800" spc="-35">
                <a:latin typeface="Meiryo UI"/>
                <a:cs typeface="Meiryo UI"/>
              </a:rPr>
              <a:t>ア</a:t>
            </a:r>
            <a:r>
              <a:rPr dirty="0" sz="800" spc="-40">
                <a:latin typeface="Meiryo UI"/>
                <a:cs typeface="Meiryo UI"/>
              </a:rPr>
              <a:t>管理</a:t>
            </a:r>
            <a:r>
              <a:rPr dirty="0" sz="800" spc="-35">
                <a:latin typeface="Meiryo UI"/>
                <a:cs typeface="Meiryo UI"/>
              </a:rPr>
              <a:t>に</a:t>
            </a:r>
            <a:r>
              <a:rPr dirty="0" sz="800" spc="-40">
                <a:latin typeface="Meiryo UI"/>
                <a:cs typeface="Meiryo UI"/>
              </a:rPr>
              <a:t>関</a:t>
            </a:r>
            <a:r>
              <a:rPr dirty="0" sz="800" spc="-35">
                <a:latin typeface="Meiryo UI"/>
                <a:cs typeface="Meiryo UI"/>
              </a:rPr>
              <a:t>す</a:t>
            </a:r>
            <a:r>
              <a:rPr dirty="0" sz="800" spc="-40">
                <a:latin typeface="Meiryo UI"/>
                <a:cs typeface="Meiryo UI"/>
              </a:rPr>
              <a:t>る調査研究</a:t>
            </a:r>
            <a:r>
              <a:rPr dirty="0" sz="800" spc="-20">
                <a:latin typeface="Meiryo UI"/>
                <a:cs typeface="Meiryo UI"/>
              </a:rPr>
              <a:t>」</a:t>
            </a:r>
            <a:r>
              <a:rPr dirty="0" sz="800" spc="-30">
                <a:latin typeface="Meiryo UI"/>
                <a:cs typeface="Meiryo UI"/>
              </a:rPr>
              <a:t>、</a:t>
            </a:r>
            <a:r>
              <a:rPr dirty="0" sz="800" spc="-40">
                <a:latin typeface="Meiryo UI"/>
                <a:cs typeface="Meiryo UI"/>
              </a:rPr>
              <a:t>右上図：</a:t>
            </a:r>
            <a:r>
              <a:rPr dirty="0" sz="800">
                <a:latin typeface="Meiryo UI"/>
                <a:cs typeface="Meiryo UI"/>
              </a:rPr>
              <a:t>厚労省</a:t>
            </a:r>
            <a:r>
              <a:rPr dirty="0" sz="800" spc="5">
                <a:latin typeface="Meiryo UI"/>
                <a:cs typeface="Meiryo UI"/>
              </a:rPr>
              <a:t>「</a:t>
            </a:r>
            <a:r>
              <a:rPr dirty="0" sz="800">
                <a:latin typeface="Meiryo UI"/>
                <a:cs typeface="Meiryo UI"/>
              </a:rPr>
              <a:t>雇用動向調査</a:t>
            </a:r>
            <a:r>
              <a:rPr dirty="0" sz="800" spc="5">
                <a:latin typeface="Meiryo UI"/>
                <a:cs typeface="Meiryo UI"/>
              </a:rPr>
              <a:t>」</a:t>
            </a:r>
            <a:r>
              <a:rPr dirty="0" sz="800" spc="-10">
                <a:latin typeface="Meiryo UI"/>
                <a:cs typeface="Meiryo UI"/>
              </a:rPr>
              <a:t>、</a:t>
            </a:r>
            <a:r>
              <a:rPr dirty="0" sz="800">
                <a:latin typeface="Meiryo UI"/>
                <a:cs typeface="Meiryo UI"/>
              </a:rPr>
              <a:t>総務省</a:t>
            </a:r>
            <a:r>
              <a:rPr dirty="0" sz="800" spc="5">
                <a:latin typeface="Meiryo UI"/>
                <a:cs typeface="Meiryo UI"/>
              </a:rPr>
              <a:t>「</a:t>
            </a:r>
            <a:r>
              <a:rPr dirty="0" sz="800">
                <a:latin typeface="Meiryo UI"/>
                <a:cs typeface="Meiryo UI"/>
              </a:rPr>
              <a:t>就業構造基本調査</a:t>
            </a:r>
            <a:r>
              <a:rPr dirty="0" sz="800" spc="-10">
                <a:latin typeface="Meiryo UI"/>
                <a:cs typeface="Meiryo UI"/>
              </a:rPr>
              <a:t>」、</a:t>
            </a:r>
            <a:r>
              <a:rPr dirty="0" sz="800">
                <a:latin typeface="Meiryo UI"/>
                <a:cs typeface="Meiryo UI"/>
              </a:rPr>
              <a:t>厚生労働省</a:t>
            </a:r>
            <a:r>
              <a:rPr dirty="0" sz="800" spc="-10">
                <a:latin typeface="Meiryo UI"/>
                <a:cs typeface="Meiryo UI"/>
              </a:rPr>
              <a:t>「</a:t>
            </a:r>
            <a:r>
              <a:rPr dirty="0" sz="800">
                <a:latin typeface="Meiryo UI"/>
                <a:cs typeface="Meiryo UI"/>
              </a:rPr>
              <a:t>平</a:t>
            </a:r>
            <a:r>
              <a:rPr dirty="0" sz="800" spc="-15">
                <a:latin typeface="Meiryo UI"/>
                <a:cs typeface="Meiryo UI"/>
              </a:rPr>
              <a:t>成</a:t>
            </a:r>
            <a:r>
              <a:rPr dirty="0" sz="800">
                <a:latin typeface="Meiryo UI"/>
                <a:cs typeface="Meiryo UI"/>
              </a:rPr>
              <a:t>30 </a:t>
            </a:r>
            <a:r>
              <a:rPr dirty="0" sz="800" spc="5">
                <a:latin typeface="Meiryo UI"/>
                <a:cs typeface="Meiryo UI"/>
              </a:rPr>
              <a:t> </a:t>
            </a:r>
            <a:r>
              <a:rPr dirty="0" sz="800">
                <a:latin typeface="Meiryo UI"/>
                <a:cs typeface="Meiryo UI"/>
              </a:rPr>
              <a:t>年版</a:t>
            </a:r>
            <a:r>
              <a:rPr dirty="0" sz="800" spc="-15">
                <a:latin typeface="Meiryo UI"/>
                <a:cs typeface="Meiryo UI"/>
              </a:rPr>
              <a:t> </a:t>
            </a:r>
            <a:r>
              <a:rPr dirty="0" sz="800">
                <a:latin typeface="Meiryo UI"/>
                <a:cs typeface="Meiryo UI"/>
              </a:rPr>
              <a:t>労働経済の分析</a:t>
            </a:r>
            <a:r>
              <a:rPr dirty="0" sz="800" spc="5">
                <a:latin typeface="Meiryo UI"/>
                <a:cs typeface="Meiryo UI"/>
              </a:rPr>
              <a:t>」</a:t>
            </a:r>
            <a:r>
              <a:rPr dirty="0" sz="800" spc="-10">
                <a:latin typeface="Meiryo UI"/>
                <a:cs typeface="Meiryo UI"/>
              </a:rPr>
              <a:t>よ</a:t>
            </a:r>
            <a:r>
              <a:rPr dirty="0" sz="800" spc="-15">
                <a:latin typeface="Meiryo UI"/>
                <a:cs typeface="Meiryo UI"/>
              </a:rPr>
              <a:t>り</a:t>
            </a:r>
            <a:r>
              <a:rPr dirty="0" sz="800">
                <a:latin typeface="Meiryo UI"/>
                <a:cs typeface="Meiryo UI"/>
              </a:rPr>
              <a:t>作成</a:t>
            </a:r>
            <a:endParaRPr sz="800">
              <a:latin typeface="Meiryo UI"/>
              <a:cs typeface="Meiryo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5928" y="188976"/>
            <a:ext cx="1289685" cy="262255"/>
          </a:xfrm>
          <a:prstGeom prst="rect">
            <a:avLst/>
          </a:prstGeom>
          <a:solidFill>
            <a:srgbClr val="D7E4BD"/>
          </a:solidFill>
        </p:spPr>
        <p:txBody>
          <a:bodyPr wrap="square" lIns="0" tIns="0" rIns="0" bIns="0" rtlCol="0" vert="horz">
            <a:spAutoFit/>
          </a:bodyPr>
          <a:lstStyle/>
          <a:p>
            <a:pPr marL="73025">
              <a:lnSpc>
                <a:spcPts val="2065"/>
              </a:lnSpc>
            </a:pPr>
            <a:r>
              <a:rPr dirty="0" sz="1800" b="1">
                <a:latin typeface="Meiryo UI"/>
                <a:cs typeface="Meiryo UI"/>
              </a:rPr>
              <a:t>少子高齢化</a:t>
            </a:r>
            <a:endParaRPr sz="1800">
              <a:latin typeface="Meiryo UI"/>
              <a:cs typeface="Meiryo U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128963" y="2304648"/>
            <a:ext cx="1782445" cy="3707129"/>
            <a:chOff x="2128963" y="2304648"/>
            <a:chExt cx="1782445" cy="3707129"/>
          </a:xfrm>
        </p:grpSpPr>
        <p:sp>
          <p:nvSpPr>
            <p:cNvPr id="7" name="object 7"/>
            <p:cNvSpPr/>
            <p:nvPr/>
          </p:nvSpPr>
          <p:spPr>
            <a:xfrm>
              <a:off x="2133735" y="2366431"/>
              <a:ext cx="1251585" cy="142875"/>
            </a:xfrm>
            <a:custGeom>
              <a:avLst/>
              <a:gdLst/>
              <a:ahLst/>
              <a:cxnLst/>
              <a:rect l="l" t="t" r="r" b="b"/>
              <a:pathLst>
                <a:path w="1251585" h="142875">
                  <a:moveTo>
                    <a:pt x="1251309" y="142559"/>
                  </a:moveTo>
                  <a:lnTo>
                    <a:pt x="0" y="142559"/>
                  </a:lnTo>
                  <a:lnTo>
                    <a:pt x="0" y="0"/>
                  </a:lnTo>
                  <a:lnTo>
                    <a:pt x="1251309" y="0"/>
                  </a:lnTo>
                  <a:lnTo>
                    <a:pt x="1251309" y="142559"/>
                  </a:lnTo>
                  <a:close/>
                </a:path>
              </a:pathLst>
            </a:custGeom>
            <a:solidFill>
              <a:srgbClr val="364D6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133726" y="2366431"/>
              <a:ext cx="1251585" cy="142875"/>
            </a:xfrm>
            <a:custGeom>
              <a:avLst/>
              <a:gdLst/>
              <a:ahLst/>
              <a:cxnLst/>
              <a:rect l="l" t="t" r="r" b="b"/>
              <a:pathLst>
                <a:path w="1251585" h="142875">
                  <a:moveTo>
                    <a:pt x="0" y="0"/>
                  </a:moveTo>
                  <a:lnTo>
                    <a:pt x="1251318" y="0"/>
                  </a:lnTo>
                  <a:lnTo>
                    <a:pt x="1251318" y="142559"/>
                  </a:lnTo>
                  <a:lnTo>
                    <a:pt x="0" y="142559"/>
                  </a:lnTo>
                  <a:lnTo>
                    <a:pt x="0" y="0"/>
                  </a:lnTo>
                  <a:close/>
                </a:path>
              </a:pathLst>
            </a:custGeom>
            <a:ln w="95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133736" y="2508990"/>
              <a:ext cx="920115" cy="133350"/>
            </a:xfrm>
            <a:custGeom>
              <a:avLst/>
              <a:gdLst/>
              <a:ahLst/>
              <a:cxnLst/>
              <a:rect l="l" t="t" r="r" b="b"/>
              <a:pathLst>
                <a:path w="920114" h="133350">
                  <a:moveTo>
                    <a:pt x="919520" y="133055"/>
                  </a:moveTo>
                  <a:lnTo>
                    <a:pt x="0" y="133055"/>
                  </a:lnTo>
                  <a:lnTo>
                    <a:pt x="0" y="0"/>
                  </a:lnTo>
                  <a:lnTo>
                    <a:pt x="919520" y="0"/>
                  </a:lnTo>
                  <a:lnTo>
                    <a:pt x="919520" y="133055"/>
                  </a:lnTo>
                  <a:close/>
                </a:path>
              </a:pathLst>
            </a:custGeom>
            <a:solidFill>
              <a:srgbClr val="6F8DB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133727" y="2508990"/>
              <a:ext cx="920115" cy="133350"/>
            </a:xfrm>
            <a:custGeom>
              <a:avLst/>
              <a:gdLst/>
              <a:ahLst/>
              <a:cxnLst/>
              <a:rect l="l" t="t" r="r" b="b"/>
              <a:pathLst>
                <a:path w="920114" h="133350">
                  <a:moveTo>
                    <a:pt x="0" y="0"/>
                  </a:moveTo>
                  <a:lnTo>
                    <a:pt x="919529" y="0"/>
                  </a:lnTo>
                  <a:lnTo>
                    <a:pt x="919529" y="133055"/>
                  </a:lnTo>
                  <a:lnTo>
                    <a:pt x="0" y="133055"/>
                  </a:lnTo>
                  <a:lnTo>
                    <a:pt x="0" y="0"/>
                  </a:lnTo>
                  <a:close/>
                </a:path>
              </a:pathLst>
            </a:custGeom>
            <a:ln w="95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133738" y="2642056"/>
              <a:ext cx="720725" cy="142875"/>
            </a:xfrm>
            <a:custGeom>
              <a:avLst/>
              <a:gdLst/>
              <a:ahLst/>
              <a:cxnLst/>
              <a:rect l="l" t="t" r="r" b="b"/>
              <a:pathLst>
                <a:path w="720725" h="142875">
                  <a:moveTo>
                    <a:pt x="720456" y="142550"/>
                  </a:moveTo>
                  <a:lnTo>
                    <a:pt x="0" y="142550"/>
                  </a:lnTo>
                  <a:lnTo>
                    <a:pt x="0" y="0"/>
                  </a:lnTo>
                  <a:lnTo>
                    <a:pt x="720456" y="0"/>
                  </a:lnTo>
                  <a:lnTo>
                    <a:pt x="720456" y="142550"/>
                  </a:lnTo>
                  <a:close/>
                </a:path>
              </a:pathLst>
            </a:custGeom>
            <a:solidFill>
              <a:srgbClr val="DFE5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133728" y="2642046"/>
              <a:ext cx="720725" cy="142875"/>
            </a:xfrm>
            <a:custGeom>
              <a:avLst/>
              <a:gdLst/>
              <a:ahLst/>
              <a:cxnLst/>
              <a:rect l="l" t="t" r="r" b="b"/>
              <a:pathLst>
                <a:path w="720725" h="142875">
                  <a:moveTo>
                    <a:pt x="0" y="0"/>
                  </a:moveTo>
                  <a:lnTo>
                    <a:pt x="720456" y="0"/>
                  </a:lnTo>
                  <a:lnTo>
                    <a:pt x="720456" y="142559"/>
                  </a:lnTo>
                  <a:lnTo>
                    <a:pt x="0" y="142559"/>
                  </a:lnTo>
                  <a:lnTo>
                    <a:pt x="0" y="0"/>
                  </a:lnTo>
                  <a:close/>
                </a:path>
              </a:pathLst>
            </a:custGeom>
            <a:ln w="95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133735" y="2898663"/>
              <a:ext cx="1327150" cy="133350"/>
            </a:xfrm>
            <a:custGeom>
              <a:avLst/>
              <a:gdLst/>
              <a:ahLst/>
              <a:cxnLst/>
              <a:rect l="l" t="t" r="r" b="b"/>
              <a:pathLst>
                <a:path w="1327150" h="133350">
                  <a:moveTo>
                    <a:pt x="1327146" y="133046"/>
                  </a:moveTo>
                  <a:lnTo>
                    <a:pt x="0" y="133046"/>
                  </a:lnTo>
                  <a:lnTo>
                    <a:pt x="0" y="0"/>
                  </a:lnTo>
                  <a:lnTo>
                    <a:pt x="1327146" y="0"/>
                  </a:lnTo>
                  <a:lnTo>
                    <a:pt x="1327146" y="133046"/>
                  </a:lnTo>
                  <a:close/>
                </a:path>
              </a:pathLst>
            </a:custGeom>
            <a:solidFill>
              <a:srgbClr val="364D6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133726" y="2898653"/>
              <a:ext cx="1327150" cy="133350"/>
            </a:xfrm>
            <a:custGeom>
              <a:avLst/>
              <a:gdLst/>
              <a:ahLst/>
              <a:cxnLst/>
              <a:rect l="l" t="t" r="r" b="b"/>
              <a:pathLst>
                <a:path w="1327150" h="133350">
                  <a:moveTo>
                    <a:pt x="0" y="0"/>
                  </a:moveTo>
                  <a:lnTo>
                    <a:pt x="1327156" y="0"/>
                  </a:lnTo>
                  <a:lnTo>
                    <a:pt x="1327156" y="133055"/>
                  </a:lnTo>
                  <a:lnTo>
                    <a:pt x="0" y="133055"/>
                  </a:lnTo>
                  <a:lnTo>
                    <a:pt x="0" y="0"/>
                  </a:lnTo>
                  <a:close/>
                </a:path>
              </a:pathLst>
            </a:custGeom>
            <a:ln w="95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133737" y="3031709"/>
              <a:ext cx="1024255" cy="142875"/>
            </a:xfrm>
            <a:custGeom>
              <a:avLst/>
              <a:gdLst/>
              <a:ahLst/>
              <a:cxnLst/>
              <a:rect l="l" t="t" r="r" b="b"/>
              <a:pathLst>
                <a:path w="1024255" h="142875">
                  <a:moveTo>
                    <a:pt x="1023806" y="142559"/>
                  </a:moveTo>
                  <a:lnTo>
                    <a:pt x="0" y="142559"/>
                  </a:lnTo>
                  <a:lnTo>
                    <a:pt x="0" y="0"/>
                  </a:lnTo>
                  <a:lnTo>
                    <a:pt x="1023806" y="0"/>
                  </a:lnTo>
                  <a:lnTo>
                    <a:pt x="1023806" y="142559"/>
                  </a:lnTo>
                  <a:close/>
                </a:path>
              </a:pathLst>
            </a:custGeom>
            <a:solidFill>
              <a:srgbClr val="6F8DB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133727" y="3031709"/>
              <a:ext cx="1024255" cy="142875"/>
            </a:xfrm>
            <a:custGeom>
              <a:avLst/>
              <a:gdLst/>
              <a:ahLst/>
              <a:cxnLst/>
              <a:rect l="l" t="t" r="r" b="b"/>
              <a:pathLst>
                <a:path w="1024255" h="142875">
                  <a:moveTo>
                    <a:pt x="0" y="0"/>
                  </a:moveTo>
                  <a:lnTo>
                    <a:pt x="1023806" y="0"/>
                  </a:lnTo>
                  <a:lnTo>
                    <a:pt x="1023806" y="142559"/>
                  </a:lnTo>
                  <a:lnTo>
                    <a:pt x="0" y="142559"/>
                  </a:lnTo>
                  <a:lnTo>
                    <a:pt x="0" y="0"/>
                  </a:lnTo>
                  <a:close/>
                </a:path>
              </a:pathLst>
            </a:custGeom>
            <a:ln w="95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133738" y="3174269"/>
              <a:ext cx="920115" cy="133350"/>
            </a:xfrm>
            <a:custGeom>
              <a:avLst/>
              <a:gdLst/>
              <a:ahLst/>
              <a:cxnLst/>
              <a:rect l="l" t="t" r="r" b="b"/>
              <a:pathLst>
                <a:path w="920114" h="133350">
                  <a:moveTo>
                    <a:pt x="919520" y="133055"/>
                  </a:moveTo>
                  <a:lnTo>
                    <a:pt x="0" y="133055"/>
                  </a:lnTo>
                  <a:lnTo>
                    <a:pt x="0" y="0"/>
                  </a:lnTo>
                  <a:lnTo>
                    <a:pt x="919520" y="0"/>
                  </a:lnTo>
                  <a:lnTo>
                    <a:pt x="919520" y="133055"/>
                  </a:lnTo>
                  <a:close/>
                </a:path>
              </a:pathLst>
            </a:custGeom>
            <a:solidFill>
              <a:srgbClr val="DFE5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133729" y="3174269"/>
              <a:ext cx="920115" cy="133350"/>
            </a:xfrm>
            <a:custGeom>
              <a:avLst/>
              <a:gdLst/>
              <a:ahLst/>
              <a:cxnLst/>
              <a:rect l="l" t="t" r="r" b="b"/>
              <a:pathLst>
                <a:path w="920114" h="133350">
                  <a:moveTo>
                    <a:pt x="0" y="0"/>
                  </a:moveTo>
                  <a:lnTo>
                    <a:pt x="919529" y="0"/>
                  </a:lnTo>
                  <a:lnTo>
                    <a:pt x="919529" y="133055"/>
                  </a:lnTo>
                  <a:lnTo>
                    <a:pt x="0" y="133055"/>
                  </a:lnTo>
                  <a:lnTo>
                    <a:pt x="0" y="0"/>
                  </a:lnTo>
                  <a:close/>
                </a:path>
              </a:pathLst>
            </a:custGeom>
            <a:ln w="95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133736" y="3421381"/>
              <a:ext cx="1280160" cy="142875"/>
            </a:xfrm>
            <a:custGeom>
              <a:avLst/>
              <a:gdLst/>
              <a:ahLst/>
              <a:cxnLst/>
              <a:rect l="l" t="t" r="r" b="b"/>
              <a:pathLst>
                <a:path w="1280160" h="142875">
                  <a:moveTo>
                    <a:pt x="1279757" y="142550"/>
                  </a:moveTo>
                  <a:lnTo>
                    <a:pt x="0" y="142550"/>
                  </a:lnTo>
                  <a:lnTo>
                    <a:pt x="0" y="0"/>
                  </a:lnTo>
                  <a:lnTo>
                    <a:pt x="1279757" y="0"/>
                  </a:lnTo>
                  <a:lnTo>
                    <a:pt x="1279757" y="142550"/>
                  </a:lnTo>
                  <a:close/>
                </a:path>
              </a:pathLst>
            </a:custGeom>
            <a:solidFill>
              <a:srgbClr val="364D6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133726" y="3421372"/>
              <a:ext cx="1280160" cy="142875"/>
            </a:xfrm>
            <a:custGeom>
              <a:avLst/>
              <a:gdLst/>
              <a:ahLst/>
              <a:cxnLst/>
              <a:rect l="l" t="t" r="r" b="b"/>
              <a:pathLst>
                <a:path w="1280160" h="142875">
                  <a:moveTo>
                    <a:pt x="0" y="0"/>
                  </a:moveTo>
                  <a:lnTo>
                    <a:pt x="1279757" y="0"/>
                  </a:lnTo>
                  <a:lnTo>
                    <a:pt x="1279757" y="142559"/>
                  </a:lnTo>
                  <a:lnTo>
                    <a:pt x="0" y="142559"/>
                  </a:lnTo>
                  <a:lnTo>
                    <a:pt x="0" y="0"/>
                  </a:lnTo>
                  <a:close/>
                </a:path>
              </a:pathLst>
            </a:custGeom>
            <a:ln w="95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133737" y="3563931"/>
              <a:ext cx="1118870" cy="133350"/>
            </a:xfrm>
            <a:custGeom>
              <a:avLst/>
              <a:gdLst/>
              <a:ahLst/>
              <a:cxnLst/>
              <a:rect l="l" t="t" r="r" b="b"/>
              <a:pathLst>
                <a:path w="1118870" h="133350">
                  <a:moveTo>
                    <a:pt x="1118603" y="133055"/>
                  </a:moveTo>
                  <a:lnTo>
                    <a:pt x="0" y="133055"/>
                  </a:lnTo>
                  <a:lnTo>
                    <a:pt x="0" y="0"/>
                  </a:lnTo>
                  <a:lnTo>
                    <a:pt x="1118603" y="0"/>
                  </a:lnTo>
                  <a:lnTo>
                    <a:pt x="1118603" y="133055"/>
                  </a:lnTo>
                  <a:close/>
                </a:path>
              </a:pathLst>
            </a:custGeom>
            <a:solidFill>
              <a:srgbClr val="6F8DB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133727" y="3563931"/>
              <a:ext cx="1118870" cy="133350"/>
            </a:xfrm>
            <a:custGeom>
              <a:avLst/>
              <a:gdLst/>
              <a:ahLst/>
              <a:cxnLst/>
              <a:rect l="l" t="t" r="r" b="b"/>
              <a:pathLst>
                <a:path w="1118870" h="133350">
                  <a:moveTo>
                    <a:pt x="0" y="0"/>
                  </a:moveTo>
                  <a:lnTo>
                    <a:pt x="1118603" y="0"/>
                  </a:lnTo>
                  <a:lnTo>
                    <a:pt x="1118603" y="133055"/>
                  </a:lnTo>
                  <a:lnTo>
                    <a:pt x="0" y="133055"/>
                  </a:lnTo>
                  <a:lnTo>
                    <a:pt x="0" y="0"/>
                  </a:lnTo>
                  <a:close/>
                </a:path>
              </a:pathLst>
            </a:custGeom>
            <a:ln w="95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133738" y="3696987"/>
              <a:ext cx="976630" cy="142875"/>
            </a:xfrm>
            <a:custGeom>
              <a:avLst/>
              <a:gdLst/>
              <a:ahLst/>
              <a:cxnLst/>
              <a:rect l="l" t="t" r="r" b="b"/>
              <a:pathLst>
                <a:path w="976630" h="142875">
                  <a:moveTo>
                    <a:pt x="976407" y="142559"/>
                  </a:moveTo>
                  <a:lnTo>
                    <a:pt x="0" y="142559"/>
                  </a:lnTo>
                  <a:lnTo>
                    <a:pt x="0" y="0"/>
                  </a:lnTo>
                  <a:lnTo>
                    <a:pt x="976407" y="0"/>
                  </a:lnTo>
                  <a:lnTo>
                    <a:pt x="976407" y="142559"/>
                  </a:lnTo>
                  <a:close/>
                </a:path>
              </a:pathLst>
            </a:custGeom>
            <a:solidFill>
              <a:srgbClr val="DFE5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133729" y="3696987"/>
              <a:ext cx="976630" cy="142875"/>
            </a:xfrm>
            <a:custGeom>
              <a:avLst/>
              <a:gdLst/>
              <a:ahLst/>
              <a:cxnLst/>
              <a:rect l="l" t="t" r="r" b="b"/>
              <a:pathLst>
                <a:path w="976630" h="142875">
                  <a:moveTo>
                    <a:pt x="0" y="0"/>
                  </a:moveTo>
                  <a:lnTo>
                    <a:pt x="976407" y="0"/>
                  </a:lnTo>
                  <a:lnTo>
                    <a:pt x="976407" y="142559"/>
                  </a:lnTo>
                  <a:lnTo>
                    <a:pt x="0" y="142559"/>
                  </a:lnTo>
                  <a:lnTo>
                    <a:pt x="0" y="0"/>
                  </a:lnTo>
                  <a:close/>
                </a:path>
              </a:pathLst>
            </a:custGeom>
            <a:ln w="95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133736" y="3953594"/>
              <a:ext cx="1621155" cy="133350"/>
            </a:xfrm>
            <a:custGeom>
              <a:avLst/>
              <a:gdLst/>
              <a:ahLst/>
              <a:cxnLst/>
              <a:rect l="l" t="t" r="r" b="b"/>
              <a:pathLst>
                <a:path w="1621154" h="133350">
                  <a:moveTo>
                    <a:pt x="1621026" y="133055"/>
                  </a:moveTo>
                  <a:lnTo>
                    <a:pt x="0" y="133055"/>
                  </a:lnTo>
                  <a:lnTo>
                    <a:pt x="0" y="0"/>
                  </a:lnTo>
                  <a:lnTo>
                    <a:pt x="1621026" y="0"/>
                  </a:lnTo>
                  <a:lnTo>
                    <a:pt x="1621026" y="133055"/>
                  </a:lnTo>
                  <a:close/>
                </a:path>
              </a:pathLst>
            </a:custGeom>
            <a:solidFill>
              <a:srgbClr val="364D6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133726" y="3953594"/>
              <a:ext cx="1621155" cy="133350"/>
            </a:xfrm>
            <a:custGeom>
              <a:avLst/>
              <a:gdLst/>
              <a:ahLst/>
              <a:cxnLst/>
              <a:rect l="l" t="t" r="r" b="b"/>
              <a:pathLst>
                <a:path w="1621154" h="133350">
                  <a:moveTo>
                    <a:pt x="0" y="0"/>
                  </a:moveTo>
                  <a:lnTo>
                    <a:pt x="1621026" y="0"/>
                  </a:lnTo>
                  <a:lnTo>
                    <a:pt x="1621026" y="133055"/>
                  </a:lnTo>
                  <a:lnTo>
                    <a:pt x="0" y="133055"/>
                  </a:lnTo>
                  <a:lnTo>
                    <a:pt x="0" y="0"/>
                  </a:lnTo>
                  <a:close/>
                </a:path>
              </a:pathLst>
            </a:custGeom>
            <a:ln w="95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133737" y="4086660"/>
              <a:ext cx="1488440" cy="142875"/>
            </a:xfrm>
            <a:custGeom>
              <a:avLst/>
              <a:gdLst/>
              <a:ahLst/>
              <a:cxnLst/>
              <a:rect l="l" t="t" r="r" b="b"/>
              <a:pathLst>
                <a:path w="1488439" h="142875">
                  <a:moveTo>
                    <a:pt x="1488310" y="142550"/>
                  </a:moveTo>
                  <a:lnTo>
                    <a:pt x="0" y="142550"/>
                  </a:lnTo>
                  <a:lnTo>
                    <a:pt x="0" y="0"/>
                  </a:lnTo>
                  <a:lnTo>
                    <a:pt x="1488310" y="0"/>
                  </a:lnTo>
                  <a:lnTo>
                    <a:pt x="1488310" y="142550"/>
                  </a:lnTo>
                  <a:close/>
                </a:path>
              </a:pathLst>
            </a:custGeom>
            <a:solidFill>
              <a:srgbClr val="6F8DB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2133728" y="4086650"/>
              <a:ext cx="1488440" cy="142875"/>
            </a:xfrm>
            <a:custGeom>
              <a:avLst/>
              <a:gdLst/>
              <a:ahLst/>
              <a:cxnLst/>
              <a:rect l="l" t="t" r="r" b="b"/>
              <a:pathLst>
                <a:path w="1488439" h="142875">
                  <a:moveTo>
                    <a:pt x="0" y="0"/>
                  </a:moveTo>
                  <a:lnTo>
                    <a:pt x="1488310" y="0"/>
                  </a:lnTo>
                  <a:lnTo>
                    <a:pt x="1488310" y="142559"/>
                  </a:lnTo>
                  <a:lnTo>
                    <a:pt x="0" y="142559"/>
                  </a:lnTo>
                  <a:lnTo>
                    <a:pt x="0" y="0"/>
                  </a:lnTo>
                  <a:close/>
                </a:path>
              </a:pathLst>
            </a:custGeom>
            <a:ln w="95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2133738" y="4229210"/>
              <a:ext cx="1327150" cy="133350"/>
            </a:xfrm>
            <a:custGeom>
              <a:avLst/>
              <a:gdLst/>
              <a:ahLst/>
              <a:cxnLst/>
              <a:rect l="l" t="t" r="r" b="b"/>
              <a:pathLst>
                <a:path w="1327150" h="133350">
                  <a:moveTo>
                    <a:pt x="1327146" y="133055"/>
                  </a:moveTo>
                  <a:lnTo>
                    <a:pt x="0" y="133055"/>
                  </a:lnTo>
                  <a:lnTo>
                    <a:pt x="0" y="0"/>
                  </a:lnTo>
                  <a:lnTo>
                    <a:pt x="1327146" y="0"/>
                  </a:lnTo>
                  <a:lnTo>
                    <a:pt x="1327146" y="133055"/>
                  </a:lnTo>
                  <a:close/>
                </a:path>
              </a:pathLst>
            </a:custGeom>
            <a:solidFill>
              <a:srgbClr val="DFE5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2133729" y="4229210"/>
              <a:ext cx="1327150" cy="133350"/>
            </a:xfrm>
            <a:custGeom>
              <a:avLst/>
              <a:gdLst/>
              <a:ahLst/>
              <a:cxnLst/>
              <a:rect l="l" t="t" r="r" b="b"/>
              <a:pathLst>
                <a:path w="1327150" h="133350">
                  <a:moveTo>
                    <a:pt x="0" y="0"/>
                  </a:moveTo>
                  <a:lnTo>
                    <a:pt x="1327156" y="0"/>
                  </a:lnTo>
                  <a:lnTo>
                    <a:pt x="1327156" y="133055"/>
                  </a:lnTo>
                  <a:lnTo>
                    <a:pt x="0" y="133055"/>
                  </a:lnTo>
                  <a:lnTo>
                    <a:pt x="0" y="0"/>
                  </a:lnTo>
                  <a:close/>
                </a:path>
              </a:pathLst>
            </a:custGeom>
            <a:ln w="95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2133736" y="4476313"/>
              <a:ext cx="1374775" cy="142875"/>
            </a:xfrm>
            <a:custGeom>
              <a:avLst/>
              <a:gdLst/>
              <a:ahLst/>
              <a:cxnLst/>
              <a:rect l="l" t="t" r="r" b="b"/>
              <a:pathLst>
                <a:path w="1374775" h="142875">
                  <a:moveTo>
                    <a:pt x="1374554" y="142559"/>
                  </a:moveTo>
                  <a:lnTo>
                    <a:pt x="0" y="142559"/>
                  </a:lnTo>
                  <a:lnTo>
                    <a:pt x="0" y="0"/>
                  </a:lnTo>
                  <a:lnTo>
                    <a:pt x="1374554" y="0"/>
                  </a:lnTo>
                  <a:lnTo>
                    <a:pt x="1374554" y="142559"/>
                  </a:lnTo>
                  <a:close/>
                </a:path>
              </a:pathLst>
            </a:custGeom>
            <a:solidFill>
              <a:srgbClr val="364D6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2133726" y="4476313"/>
              <a:ext cx="1374775" cy="142875"/>
            </a:xfrm>
            <a:custGeom>
              <a:avLst/>
              <a:gdLst/>
              <a:ahLst/>
              <a:cxnLst/>
              <a:rect l="l" t="t" r="r" b="b"/>
              <a:pathLst>
                <a:path w="1374775" h="142875">
                  <a:moveTo>
                    <a:pt x="0" y="0"/>
                  </a:moveTo>
                  <a:lnTo>
                    <a:pt x="1374554" y="0"/>
                  </a:lnTo>
                  <a:lnTo>
                    <a:pt x="1374554" y="142559"/>
                  </a:lnTo>
                  <a:lnTo>
                    <a:pt x="0" y="142559"/>
                  </a:lnTo>
                  <a:lnTo>
                    <a:pt x="0" y="0"/>
                  </a:lnTo>
                  <a:close/>
                </a:path>
              </a:pathLst>
            </a:custGeom>
            <a:ln w="95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2133737" y="4618882"/>
              <a:ext cx="1384300" cy="133350"/>
            </a:xfrm>
            <a:custGeom>
              <a:avLst/>
              <a:gdLst/>
              <a:ahLst/>
              <a:cxnLst/>
              <a:rect l="l" t="t" r="r" b="b"/>
              <a:pathLst>
                <a:path w="1384300" h="133350">
                  <a:moveTo>
                    <a:pt x="1384034" y="133046"/>
                  </a:moveTo>
                  <a:lnTo>
                    <a:pt x="0" y="133046"/>
                  </a:lnTo>
                  <a:lnTo>
                    <a:pt x="0" y="0"/>
                  </a:lnTo>
                  <a:lnTo>
                    <a:pt x="1384034" y="0"/>
                  </a:lnTo>
                  <a:lnTo>
                    <a:pt x="1384034" y="133046"/>
                  </a:lnTo>
                  <a:close/>
                </a:path>
              </a:pathLst>
            </a:custGeom>
            <a:solidFill>
              <a:srgbClr val="6F8DB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2133728" y="4618873"/>
              <a:ext cx="1384300" cy="133350"/>
            </a:xfrm>
            <a:custGeom>
              <a:avLst/>
              <a:gdLst/>
              <a:ahLst/>
              <a:cxnLst/>
              <a:rect l="l" t="t" r="r" b="b"/>
              <a:pathLst>
                <a:path w="1384300" h="133350">
                  <a:moveTo>
                    <a:pt x="0" y="0"/>
                  </a:moveTo>
                  <a:lnTo>
                    <a:pt x="1384034" y="0"/>
                  </a:lnTo>
                  <a:lnTo>
                    <a:pt x="1384034" y="133055"/>
                  </a:lnTo>
                  <a:lnTo>
                    <a:pt x="0" y="133055"/>
                  </a:lnTo>
                  <a:lnTo>
                    <a:pt x="0" y="0"/>
                  </a:lnTo>
                  <a:close/>
                </a:path>
              </a:pathLst>
            </a:custGeom>
            <a:ln w="95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2133739" y="4751928"/>
              <a:ext cx="1109345" cy="142875"/>
            </a:xfrm>
            <a:custGeom>
              <a:avLst/>
              <a:gdLst/>
              <a:ahLst/>
              <a:cxnLst/>
              <a:rect l="l" t="t" r="r" b="b"/>
              <a:pathLst>
                <a:path w="1109345" h="142875">
                  <a:moveTo>
                    <a:pt x="1109123" y="142559"/>
                  </a:moveTo>
                  <a:lnTo>
                    <a:pt x="0" y="142559"/>
                  </a:lnTo>
                  <a:lnTo>
                    <a:pt x="0" y="0"/>
                  </a:lnTo>
                  <a:lnTo>
                    <a:pt x="1109123" y="0"/>
                  </a:lnTo>
                  <a:lnTo>
                    <a:pt x="1109123" y="142559"/>
                  </a:lnTo>
                  <a:close/>
                </a:path>
              </a:pathLst>
            </a:custGeom>
            <a:solidFill>
              <a:srgbClr val="DFE5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2133729" y="4751928"/>
              <a:ext cx="1109345" cy="142875"/>
            </a:xfrm>
            <a:custGeom>
              <a:avLst/>
              <a:gdLst/>
              <a:ahLst/>
              <a:cxnLst/>
              <a:rect l="l" t="t" r="r" b="b"/>
              <a:pathLst>
                <a:path w="1109345" h="142875">
                  <a:moveTo>
                    <a:pt x="0" y="0"/>
                  </a:moveTo>
                  <a:lnTo>
                    <a:pt x="1109123" y="0"/>
                  </a:lnTo>
                  <a:lnTo>
                    <a:pt x="1109123" y="142559"/>
                  </a:lnTo>
                  <a:lnTo>
                    <a:pt x="0" y="142559"/>
                  </a:lnTo>
                  <a:lnTo>
                    <a:pt x="0" y="0"/>
                  </a:lnTo>
                  <a:close/>
                </a:path>
              </a:pathLst>
            </a:custGeom>
            <a:ln w="95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2133736" y="5008536"/>
              <a:ext cx="1772920" cy="133350"/>
            </a:xfrm>
            <a:custGeom>
              <a:avLst/>
              <a:gdLst/>
              <a:ahLst/>
              <a:cxnLst/>
              <a:rect l="l" t="t" r="r" b="b"/>
              <a:pathLst>
                <a:path w="1772920" h="133350">
                  <a:moveTo>
                    <a:pt x="1772691" y="133055"/>
                  </a:moveTo>
                  <a:lnTo>
                    <a:pt x="0" y="133055"/>
                  </a:lnTo>
                  <a:lnTo>
                    <a:pt x="0" y="0"/>
                  </a:lnTo>
                  <a:lnTo>
                    <a:pt x="1772691" y="0"/>
                  </a:lnTo>
                  <a:lnTo>
                    <a:pt x="1772691" y="133055"/>
                  </a:lnTo>
                  <a:close/>
                </a:path>
              </a:pathLst>
            </a:custGeom>
            <a:solidFill>
              <a:srgbClr val="364D6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2133727" y="5008536"/>
              <a:ext cx="1772920" cy="133350"/>
            </a:xfrm>
            <a:custGeom>
              <a:avLst/>
              <a:gdLst/>
              <a:ahLst/>
              <a:cxnLst/>
              <a:rect l="l" t="t" r="r" b="b"/>
              <a:pathLst>
                <a:path w="1772920" h="133350">
                  <a:moveTo>
                    <a:pt x="0" y="0"/>
                  </a:moveTo>
                  <a:lnTo>
                    <a:pt x="1772701" y="0"/>
                  </a:lnTo>
                  <a:lnTo>
                    <a:pt x="1772701" y="133055"/>
                  </a:lnTo>
                  <a:lnTo>
                    <a:pt x="0" y="133055"/>
                  </a:lnTo>
                  <a:lnTo>
                    <a:pt x="0" y="0"/>
                  </a:lnTo>
                  <a:close/>
                </a:path>
              </a:pathLst>
            </a:custGeom>
            <a:ln w="95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2133737" y="5141591"/>
              <a:ext cx="1507490" cy="142875"/>
            </a:xfrm>
            <a:custGeom>
              <a:avLst/>
              <a:gdLst/>
              <a:ahLst/>
              <a:cxnLst/>
              <a:rect l="l" t="t" r="r" b="b"/>
              <a:pathLst>
                <a:path w="1507489" h="142875">
                  <a:moveTo>
                    <a:pt x="1507260" y="142559"/>
                  </a:moveTo>
                  <a:lnTo>
                    <a:pt x="0" y="142559"/>
                  </a:lnTo>
                  <a:lnTo>
                    <a:pt x="0" y="0"/>
                  </a:lnTo>
                  <a:lnTo>
                    <a:pt x="1507260" y="0"/>
                  </a:lnTo>
                  <a:lnTo>
                    <a:pt x="1507260" y="142559"/>
                  </a:lnTo>
                  <a:close/>
                </a:path>
              </a:pathLst>
            </a:custGeom>
            <a:solidFill>
              <a:srgbClr val="6F8DB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2133728" y="5141591"/>
              <a:ext cx="1507490" cy="142875"/>
            </a:xfrm>
            <a:custGeom>
              <a:avLst/>
              <a:gdLst/>
              <a:ahLst/>
              <a:cxnLst/>
              <a:rect l="l" t="t" r="r" b="b"/>
              <a:pathLst>
                <a:path w="1507489" h="142875">
                  <a:moveTo>
                    <a:pt x="0" y="0"/>
                  </a:moveTo>
                  <a:lnTo>
                    <a:pt x="1507270" y="0"/>
                  </a:lnTo>
                  <a:lnTo>
                    <a:pt x="1507270" y="142559"/>
                  </a:lnTo>
                  <a:lnTo>
                    <a:pt x="0" y="142559"/>
                  </a:lnTo>
                  <a:lnTo>
                    <a:pt x="0" y="0"/>
                  </a:lnTo>
                  <a:close/>
                </a:path>
              </a:pathLst>
            </a:custGeom>
            <a:ln w="95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2133739" y="5284160"/>
              <a:ext cx="1526540" cy="133350"/>
            </a:xfrm>
            <a:custGeom>
              <a:avLst/>
              <a:gdLst/>
              <a:ahLst/>
              <a:cxnLst/>
              <a:rect l="l" t="t" r="r" b="b"/>
              <a:pathLst>
                <a:path w="1526539" h="133350">
                  <a:moveTo>
                    <a:pt x="1526220" y="133046"/>
                  </a:moveTo>
                  <a:lnTo>
                    <a:pt x="0" y="133046"/>
                  </a:lnTo>
                  <a:lnTo>
                    <a:pt x="0" y="0"/>
                  </a:lnTo>
                  <a:lnTo>
                    <a:pt x="1526220" y="0"/>
                  </a:lnTo>
                  <a:lnTo>
                    <a:pt x="1526220" y="133046"/>
                  </a:lnTo>
                  <a:close/>
                </a:path>
              </a:pathLst>
            </a:custGeom>
            <a:solidFill>
              <a:srgbClr val="DFE5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2133729" y="5284151"/>
              <a:ext cx="1526540" cy="133350"/>
            </a:xfrm>
            <a:custGeom>
              <a:avLst/>
              <a:gdLst/>
              <a:ahLst/>
              <a:cxnLst/>
              <a:rect l="l" t="t" r="r" b="b"/>
              <a:pathLst>
                <a:path w="1526539" h="133350">
                  <a:moveTo>
                    <a:pt x="0" y="0"/>
                  </a:moveTo>
                  <a:lnTo>
                    <a:pt x="1526229" y="0"/>
                  </a:lnTo>
                  <a:lnTo>
                    <a:pt x="1526229" y="133055"/>
                  </a:lnTo>
                  <a:lnTo>
                    <a:pt x="0" y="133055"/>
                  </a:lnTo>
                  <a:lnTo>
                    <a:pt x="0" y="0"/>
                  </a:lnTo>
                  <a:close/>
                </a:path>
              </a:pathLst>
            </a:custGeom>
            <a:ln w="95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2133736" y="5531254"/>
              <a:ext cx="1497965" cy="142875"/>
            </a:xfrm>
            <a:custGeom>
              <a:avLst/>
              <a:gdLst/>
              <a:ahLst/>
              <a:cxnLst/>
              <a:rect l="l" t="t" r="r" b="b"/>
              <a:pathLst>
                <a:path w="1497964" h="142875">
                  <a:moveTo>
                    <a:pt x="1497780" y="142559"/>
                  </a:moveTo>
                  <a:lnTo>
                    <a:pt x="0" y="142559"/>
                  </a:lnTo>
                  <a:lnTo>
                    <a:pt x="0" y="0"/>
                  </a:lnTo>
                  <a:lnTo>
                    <a:pt x="1497780" y="0"/>
                  </a:lnTo>
                  <a:lnTo>
                    <a:pt x="1497780" y="142559"/>
                  </a:lnTo>
                  <a:close/>
                </a:path>
              </a:pathLst>
            </a:custGeom>
            <a:solidFill>
              <a:srgbClr val="364D6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2133727" y="5531254"/>
              <a:ext cx="1497965" cy="142875"/>
            </a:xfrm>
            <a:custGeom>
              <a:avLst/>
              <a:gdLst/>
              <a:ahLst/>
              <a:cxnLst/>
              <a:rect l="l" t="t" r="r" b="b"/>
              <a:pathLst>
                <a:path w="1497964" h="142875">
                  <a:moveTo>
                    <a:pt x="0" y="0"/>
                  </a:moveTo>
                  <a:lnTo>
                    <a:pt x="1497790" y="0"/>
                  </a:lnTo>
                  <a:lnTo>
                    <a:pt x="1497790" y="142559"/>
                  </a:lnTo>
                  <a:lnTo>
                    <a:pt x="0" y="142559"/>
                  </a:lnTo>
                  <a:lnTo>
                    <a:pt x="0" y="0"/>
                  </a:lnTo>
                  <a:close/>
                </a:path>
              </a:pathLst>
            </a:custGeom>
            <a:ln w="95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2133738" y="5673814"/>
              <a:ext cx="1450975" cy="133350"/>
            </a:xfrm>
            <a:custGeom>
              <a:avLst/>
              <a:gdLst/>
              <a:ahLst/>
              <a:cxnLst/>
              <a:rect l="l" t="t" r="r" b="b"/>
              <a:pathLst>
                <a:path w="1450975" h="133350">
                  <a:moveTo>
                    <a:pt x="1450392" y="133055"/>
                  </a:moveTo>
                  <a:lnTo>
                    <a:pt x="0" y="133055"/>
                  </a:lnTo>
                  <a:lnTo>
                    <a:pt x="0" y="0"/>
                  </a:lnTo>
                  <a:lnTo>
                    <a:pt x="1450392" y="0"/>
                  </a:lnTo>
                  <a:lnTo>
                    <a:pt x="1450392" y="133055"/>
                  </a:lnTo>
                  <a:close/>
                </a:path>
              </a:pathLst>
            </a:custGeom>
            <a:solidFill>
              <a:srgbClr val="6F8DB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2133728" y="5673814"/>
              <a:ext cx="1450975" cy="133350"/>
            </a:xfrm>
            <a:custGeom>
              <a:avLst/>
              <a:gdLst/>
              <a:ahLst/>
              <a:cxnLst/>
              <a:rect l="l" t="t" r="r" b="b"/>
              <a:pathLst>
                <a:path w="1450975" h="133350">
                  <a:moveTo>
                    <a:pt x="0" y="0"/>
                  </a:moveTo>
                  <a:lnTo>
                    <a:pt x="1450392" y="0"/>
                  </a:lnTo>
                  <a:lnTo>
                    <a:pt x="1450392" y="133055"/>
                  </a:lnTo>
                  <a:lnTo>
                    <a:pt x="0" y="133055"/>
                  </a:lnTo>
                  <a:lnTo>
                    <a:pt x="0" y="0"/>
                  </a:lnTo>
                  <a:close/>
                </a:path>
              </a:pathLst>
            </a:custGeom>
            <a:ln w="95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2133739" y="5806879"/>
              <a:ext cx="1251585" cy="142875"/>
            </a:xfrm>
            <a:custGeom>
              <a:avLst/>
              <a:gdLst/>
              <a:ahLst/>
              <a:cxnLst/>
              <a:rect l="l" t="t" r="r" b="b"/>
              <a:pathLst>
                <a:path w="1251585" h="142875">
                  <a:moveTo>
                    <a:pt x="1251309" y="142550"/>
                  </a:moveTo>
                  <a:lnTo>
                    <a:pt x="0" y="142550"/>
                  </a:lnTo>
                  <a:lnTo>
                    <a:pt x="0" y="0"/>
                  </a:lnTo>
                  <a:lnTo>
                    <a:pt x="1251309" y="0"/>
                  </a:lnTo>
                  <a:lnTo>
                    <a:pt x="1251309" y="142550"/>
                  </a:lnTo>
                  <a:close/>
                </a:path>
              </a:pathLst>
            </a:custGeom>
            <a:solidFill>
              <a:srgbClr val="DFE5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2133730" y="5806869"/>
              <a:ext cx="1251585" cy="142875"/>
            </a:xfrm>
            <a:custGeom>
              <a:avLst/>
              <a:gdLst/>
              <a:ahLst/>
              <a:cxnLst/>
              <a:rect l="l" t="t" r="r" b="b"/>
              <a:pathLst>
                <a:path w="1251585" h="142875">
                  <a:moveTo>
                    <a:pt x="0" y="0"/>
                  </a:moveTo>
                  <a:lnTo>
                    <a:pt x="1251318" y="0"/>
                  </a:lnTo>
                  <a:lnTo>
                    <a:pt x="1251318" y="142559"/>
                  </a:lnTo>
                  <a:lnTo>
                    <a:pt x="0" y="142559"/>
                  </a:lnTo>
                  <a:lnTo>
                    <a:pt x="0" y="0"/>
                  </a:lnTo>
                  <a:close/>
                </a:path>
              </a:pathLst>
            </a:custGeom>
            <a:ln w="95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2133728" y="2309411"/>
              <a:ext cx="0" cy="3697604"/>
            </a:xfrm>
            <a:custGeom>
              <a:avLst/>
              <a:gdLst/>
              <a:ahLst/>
              <a:cxnLst/>
              <a:rect l="l" t="t" r="r" b="b"/>
              <a:pathLst>
                <a:path w="0" h="3697604">
                  <a:moveTo>
                    <a:pt x="0" y="0"/>
                  </a:moveTo>
                  <a:lnTo>
                    <a:pt x="0" y="3697045"/>
                  </a:lnTo>
                </a:path>
              </a:pathLst>
            </a:custGeom>
            <a:ln w="94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/>
          <p:cNvSpPr txBox="1"/>
          <p:nvPr/>
        </p:nvSpPr>
        <p:spPr>
          <a:xfrm>
            <a:off x="3268069" y="4739232"/>
            <a:ext cx="177165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>
                <a:latin typeface="Meiryo UI"/>
                <a:cs typeface="Meiryo UI"/>
              </a:rPr>
              <a:t>52</a:t>
            </a:r>
            <a:endParaRPr sz="950">
              <a:latin typeface="Meiryo UI"/>
              <a:cs typeface="Meiryo UI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3246118" y="2432050"/>
            <a:ext cx="1550670" cy="3493770"/>
            <a:chOff x="3246118" y="2432050"/>
            <a:chExt cx="1550670" cy="3493770"/>
          </a:xfrm>
        </p:grpSpPr>
        <p:sp>
          <p:nvSpPr>
            <p:cNvPr id="52" name="object 52"/>
            <p:cNvSpPr/>
            <p:nvPr/>
          </p:nvSpPr>
          <p:spPr>
            <a:xfrm>
              <a:off x="3843019" y="5887211"/>
              <a:ext cx="446405" cy="0"/>
            </a:xfrm>
            <a:custGeom>
              <a:avLst/>
              <a:gdLst/>
              <a:ahLst/>
              <a:cxnLst/>
              <a:rect l="l" t="t" r="r" b="b"/>
              <a:pathLst>
                <a:path w="446404" h="0">
                  <a:moveTo>
                    <a:pt x="446087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3779518" y="584910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4290060" y="5609844"/>
              <a:ext cx="0" cy="276225"/>
            </a:xfrm>
            <a:custGeom>
              <a:avLst/>
              <a:gdLst/>
              <a:ahLst/>
              <a:cxnLst/>
              <a:rect l="l" t="t" r="r" b="b"/>
              <a:pathLst>
                <a:path w="0" h="276225">
                  <a:moveTo>
                    <a:pt x="0" y="0"/>
                  </a:moveTo>
                  <a:lnTo>
                    <a:pt x="0" y="276224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4027931" y="5609844"/>
              <a:ext cx="262255" cy="0"/>
            </a:xfrm>
            <a:custGeom>
              <a:avLst/>
              <a:gdLst/>
              <a:ahLst/>
              <a:cxnLst/>
              <a:rect l="l" t="t" r="r" b="b"/>
              <a:pathLst>
                <a:path w="262254" h="0">
                  <a:moveTo>
                    <a:pt x="0" y="0"/>
                  </a:moveTo>
                  <a:lnTo>
                    <a:pt x="261937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4118863" y="5358383"/>
              <a:ext cx="446405" cy="0"/>
            </a:xfrm>
            <a:custGeom>
              <a:avLst/>
              <a:gdLst/>
              <a:ahLst/>
              <a:cxnLst/>
              <a:rect l="l" t="t" r="r" b="b"/>
              <a:pathLst>
                <a:path w="446404" h="0">
                  <a:moveTo>
                    <a:pt x="446087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4055362" y="5320281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099"/>
                  </a:lnTo>
                  <a:lnTo>
                    <a:pt x="76200" y="76199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4565903" y="5081016"/>
              <a:ext cx="0" cy="276225"/>
            </a:xfrm>
            <a:custGeom>
              <a:avLst/>
              <a:gdLst/>
              <a:ahLst/>
              <a:cxnLst/>
              <a:rect l="l" t="t" r="r" b="b"/>
              <a:pathLst>
                <a:path w="0" h="276225">
                  <a:moveTo>
                    <a:pt x="0" y="0"/>
                  </a:moveTo>
                  <a:lnTo>
                    <a:pt x="0" y="276224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4303775" y="5081016"/>
              <a:ext cx="262255" cy="0"/>
            </a:xfrm>
            <a:custGeom>
              <a:avLst/>
              <a:gdLst/>
              <a:ahLst/>
              <a:cxnLst/>
              <a:rect l="l" t="t" r="r" b="b"/>
              <a:pathLst>
                <a:path w="262254" h="0">
                  <a:moveTo>
                    <a:pt x="0" y="0"/>
                  </a:moveTo>
                  <a:lnTo>
                    <a:pt x="261937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3568700" y="4829555"/>
              <a:ext cx="606425" cy="0"/>
            </a:xfrm>
            <a:custGeom>
              <a:avLst/>
              <a:gdLst/>
              <a:ahLst/>
              <a:cxnLst/>
              <a:rect l="l" t="t" r="r" b="b"/>
              <a:pathLst>
                <a:path w="606425" h="0">
                  <a:moveTo>
                    <a:pt x="606425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3505197" y="4791453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099"/>
                  </a:lnTo>
                  <a:lnTo>
                    <a:pt x="76200" y="76199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4175760" y="4553711"/>
              <a:ext cx="0" cy="276225"/>
            </a:xfrm>
            <a:custGeom>
              <a:avLst/>
              <a:gdLst/>
              <a:ahLst/>
              <a:cxnLst/>
              <a:rect l="l" t="t" r="r" b="b"/>
              <a:pathLst>
                <a:path w="0" h="276225">
                  <a:moveTo>
                    <a:pt x="0" y="0"/>
                  </a:moveTo>
                  <a:lnTo>
                    <a:pt x="0" y="276225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3902963" y="4553711"/>
              <a:ext cx="271780" cy="0"/>
            </a:xfrm>
            <a:custGeom>
              <a:avLst/>
              <a:gdLst/>
              <a:ahLst/>
              <a:cxnLst/>
              <a:rect l="l" t="t" r="r" b="b"/>
              <a:pathLst>
                <a:path w="271779" h="0">
                  <a:moveTo>
                    <a:pt x="0" y="0"/>
                  </a:moveTo>
                  <a:lnTo>
                    <a:pt x="271462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3919219" y="4300727"/>
              <a:ext cx="494030" cy="0"/>
            </a:xfrm>
            <a:custGeom>
              <a:avLst/>
              <a:gdLst/>
              <a:ahLst/>
              <a:cxnLst/>
              <a:rect l="l" t="t" r="r" b="b"/>
              <a:pathLst>
                <a:path w="494029" h="0">
                  <a:moveTo>
                    <a:pt x="493712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3855718" y="426262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099"/>
                  </a:lnTo>
                  <a:lnTo>
                    <a:pt x="76200" y="76199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4413503" y="4024883"/>
              <a:ext cx="0" cy="276225"/>
            </a:xfrm>
            <a:custGeom>
              <a:avLst/>
              <a:gdLst/>
              <a:ahLst/>
              <a:cxnLst/>
              <a:rect l="l" t="t" r="r" b="b"/>
              <a:pathLst>
                <a:path w="0" h="276225">
                  <a:moveTo>
                    <a:pt x="0" y="0"/>
                  </a:moveTo>
                  <a:lnTo>
                    <a:pt x="0" y="276225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4151375" y="4024883"/>
              <a:ext cx="262255" cy="0"/>
            </a:xfrm>
            <a:custGeom>
              <a:avLst/>
              <a:gdLst/>
              <a:ahLst/>
              <a:cxnLst/>
              <a:rect l="l" t="t" r="r" b="b"/>
              <a:pathLst>
                <a:path w="262254" h="0">
                  <a:moveTo>
                    <a:pt x="0" y="0"/>
                  </a:moveTo>
                  <a:lnTo>
                    <a:pt x="261937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3567175" y="3771900"/>
              <a:ext cx="503555" cy="0"/>
            </a:xfrm>
            <a:custGeom>
              <a:avLst/>
              <a:gdLst/>
              <a:ahLst/>
              <a:cxnLst/>
              <a:rect l="l" t="t" r="r" b="b"/>
              <a:pathLst>
                <a:path w="503554" h="0">
                  <a:moveTo>
                    <a:pt x="503237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3503674" y="3733797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4070603" y="3496055"/>
              <a:ext cx="0" cy="276225"/>
            </a:xfrm>
            <a:custGeom>
              <a:avLst/>
              <a:gdLst/>
              <a:ahLst/>
              <a:cxnLst/>
              <a:rect l="l" t="t" r="r" b="b"/>
              <a:pathLst>
                <a:path w="0" h="276225">
                  <a:moveTo>
                    <a:pt x="0" y="0"/>
                  </a:moveTo>
                  <a:lnTo>
                    <a:pt x="0" y="276225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3808476" y="3496055"/>
              <a:ext cx="262255" cy="0"/>
            </a:xfrm>
            <a:custGeom>
              <a:avLst/>
              <a:gdLst/>
              <a:ahLst/>
              <a:cxnLst/>
              <a:rect l="l" t="t" r="r" b="b"/>
              <a:pathLst>
                <a:path w="262254" h="0">
                  <a:moveTo>
                    <a:pt x="0" y="0"/>
                  </a:moveTo>
                  <a:lnTo>
                    <a:pt x="261937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3509263" y="3243072"/>
              <a:ext cx="608330" cy="0"/>
            </a:xfrm>
            <a:custGeom>
              <a:avLst/>
              <a:gdLst/>
              <a:ahLst/>
              <a:cxnLst/>
              <a:rect l="l" t="t" r="r" b="b"/>
              <a:pathLst>
                <a:path w="608329" h="0">
                  <a:moveTo>
                    <a:pt x="608012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3445762" y="320496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4117847" y="2967227"/>
              <a:ext cx="0" cy="276225"/>
            </a:xfrm>
            <a:custGeom>
              <a:avLst/>
              <a:gdLst/>
              <a:ahLst/>
              <a:cxnLst/>
              <a:rect l="l" t="t" r="r" b="b"/>
              <a:pathLst>
                <a:path w="0" h="276225">
                  <a:moveTo>
                    <a:pt x="0" y="0"/>
                  </a:moveTo>
                  <a:lnTo>
                    <a:pt x="0" y="276225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3855719" y="2967227"/>
              <a:ext cx="262255" cy="0"/>
            </a:xfrm>
            <a:custGeom>
              <a:avLst/>
              <a:gdLst/>
              <a:ahLst/>
              <a:cxnLst/>
              <a:rect l="l" t="t" r="r" b="b"/>
              <a:pathLst>
                <a:path w="262254" h="0">
                  <a:moveTo>
                    <a:pt x="0" y="0"/>
                  </a:moveTo>
                  <a:lnTo>
                    <a:pt x="261937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3309619" y="2714243"/>
              <a:ext cx="732155" cy="0"/>
            </a:xfrm>
            <a:custGeom>
              <a:avLst/>
              <a:gdLst/>
              <a:ahLst/>
              <a:cxnLst/>
              <a:rect l="l" t="t" r="r" b="b"/>
              <a:pathLst>
                <a:path w="732154" h="0">
                  <a:moveTo>
                    <a:pt x="731837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3246118" y="2676141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4041647" y="2438400"/>
              <a:ext cx="0" cy="276225"/>
            </a:xfrm>
            <a:custGeom>
              <a:avLst/>
              <a:gdLst/>
              <a:ahLst/>
              <a:cxnLst/>
              <a:rect l="l" t="t" r="r" b="b"/>
              <a:pathLst>
                <a:path w="0" h="276225">
                  <a:moveTo>
                    <a:pt x="0" y="0"/>
                  </a:moveTo>
                  <a:lnTo>
                    <a:pt x="0" y="276225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3779519" y="2438400"/>
              <a:ext cx="262255" cy="0"/>
            </a:xfrm>
            <a:custGeom>
              <a:avLst/>
              <a:gdLst/>
              <a:ahLst/>
              <a:cxnLst/>
              <a:rect l="l" t="t" r="r" b="b"/>
              <a:pathLst>
                <a:path w="262254" h="0">
                  <a:moveTo>
                    <a:pt x="0" y="0"/>
                  </a:moveTo>
                  <a:lnTo>
                    <a:pt x="261937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4341875" y="5122164"/>
              <a:ext cx="449580" cy="195580"/>
            </a:xfrm>
            <a:custGeom>
              <a:avLst/>
              <a:gdLst/>
              <a:ahLst/>
              <a:cxnLst/>
              <a:rect l="l" t="t" r="r" b="b"/>
              <a:pathLst>
                <a:path w="449579" h="195579">
                  <a:moveTo>
                    <a:pt x="224790" y="0"/>
                  </a:moveTo>
                  <a:lnTo>
                    <a:pt x="165033" y="3483"/>
                  </a:lnTo>
                  <a:lnTo>
                    <a:pt x="111336" y="13315"/>
                  </a:lnTo>
                  <a:lnTo>
                    <a:pt x="65841" y="28565"/>
                  </a:lnTo>
                  <a:lnTo>
                    <a:pt x="30691" y="48305"/>
                  </a:lnTo>
                  <a:lnTo>
                    <a:pt x="0" y="97536"/>
                  </a:lnTo>
                  <a:lnTo>
                    <a:pt x="8030" y="123466"/>
                  </a:lnTo>
                  <a:lnTo>
                    <a:pt x="65841" y="166506"/>
                  </a:lnTo>
                  <a:lnTo>
                    <a:pt x="111336" y="181756"/>
                  </a:lnTo>
                  <a:lnTo>
                    <a:pt x="165033" y="191588"/>
                  </a:lnTo>
                  <a:lnTo>
                    <a:pt x="224790" y="195072"/>
                  </a:lnTo>
                  <a:lnTo>
                    <a:pt x="284546" y="191588"/>
                  </a:lnTo>
                  <a:lnTo>
                    <a:pt x="338243" y="181756"/>
                  </a:lnTo>
                  <a:lnTo>
                    <a:pt x="383738" y="166506"/>
                  </a:lnTo>
                  <a:lnTo>
                    <a:pt x="418888" y="146766"/>
                  </a:lnTo>
                  <a:lnTo>
                    <a:pt x="449580" y="97536"/>
                  </a:lnTo>
                  <a:lnTo>
                    <a:pt x="441549" y="71605"/>
                  </a:lnTo>
                  <a:lnTo>
                    <a:pt x="383738" y="28565"/>
                  </a:lnTo>
                  <a:lnTo>
                    <a:pt x="338243" y="13315"/>
                  </a:lnTo>
                  <a:lnTo>
                    <a:pt x="284546" y="3483"/>
                  </a:lnTo>
                  <a:lnTo>
                    <a:pt x="2247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4341875" y="5122164"/>
              <a:ext cx="449580" cy="195580"/>
            </a:xfrm>
            <a:custGeom>
              <a:avLst/>
              <a:gdLst/>
              <a:ahLst/>
              <a:cxnLst/>
              <a:rect l="l" t="t" r="r" b="b"/>
              <a:pathLst>
                <a:path w="449579" h="195579">
                  <a:moveTo>
                    <a:pt x="0" y="97536"/>
                  </a:moveTo>
                  <a:lnTo>
                    <a:pt x="30691" y="48305"/>
                  </a:lnTo>
                  <a:lnTo>
                    <a:pt x="65841" y="28565"/>
                  </a:lnTo>
                  <a:lnTo>
                    <a:pt x="111336" y="13315"/>
                  </a:lnTo>
                  <a:lnTo>
                    <a:pt x="165033" y="3483"/>
                  </a:lnTo>
                  <a:lnTo>
                    <a:pt x="224790" y="0"/>
                  </a:lnTo>
                  <a:lnTo>
                    <a:pt x="284546" y="3483"/>
                  </a:lnTo>
                  <a:lnTo>
                    <a:pt x="338243" y="13315"/>
                  </a:lnTo>
                  <a:lnTo>
                    <a:pt x="383738" y="28565"/>
                  </a:lnTo>
                  <a:lnTo>
                    <a:pt x="418888" y="48305"/>
                  </a:lnTo>
                  <a:lnTo>
                    <a:pt x="449580" y="97536"/>
                  </a:lnTo>
                  <a:lnTo>
                    <a:pt x="441549" y="123466"/>
                  </a:lnTo>
                  <a:lnTo>
                    <a:pt x="383738" y="166506"/>
                  </a:lnTo>
                  <a:lnTo>
                    <a:pt x="338243" y="181756"/>
                  </a:lnTo>
                  <a:lnTo>
                    <a:pt x="284546" y="191588"/>
                  </a:lnTo>
                  <a:lnTo>
                    <a:pt x="224790" y="195072"/>
                  </a:lnTo>
                  <a:lnTo>
                    <a:pt x="165033" y="191588"/>
                  </a:lnTo>
                  <a:lnTo>
                    <a:pt x="111336" y="181756"/>
                  </a:lnTo>
                  <a:lnTo>
                    <a:pt x="65841" y="166506"/>
                  </a:lnTo>
                  <a:lnTo>
                    <a:pt x="30691" y="146766"/>
                  </a:lnTo>
                  <a:lnTo>
                    <a:pt x="0" y="9753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2" name="object 82"/>
          <p:cNvSpPr txBox="1"/>
          <p:nvPr/>
        </p:nvSpPr>
        <p:spPr>
          <a:xfrm>
            <a:off x="4394994" y="5123179"/>
            <a:ext cx="3422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 b="1">
                <a:latin typeface="Meiryo UI"/>
                <a:cs typeface="Meiryo UI"/>
              </a:rPr>
              <a:t>-</a:t>
            </a:r>
            <a:r>
              <a:rPr dirty="0" sz="1000" spc="-10" b="1">
                <a:latin typeface="Meiryo UI"/>
                <a:cs typeface="Meiryo UI"/>
              </a:rPr>
              <a:t>12P</a:t>
            </a:r>
            <a:endParaRPr sz="1000">
              <a:latin typeface="Meiryo UI"/>
              <a:cs typeface="Meiryo UI"/>
            </a:endParaRPr>
          </a:p>
        </p:txBody>
      </p:sp>
      <p:grpSp>
        <p:nvGrpSpPr>
          <p:cNvPr id="83" name="object 83"/>
          <p:cNvGrpSpPr/>
          <p:nvPr/>
        </p:nvGrpSpPr>
        <p:grpSpPr>
          <a:xfrm>
            <a:off x="3946969" y="4590097"/>
            <a:ext cx="459105" cy="203200"/>
            <a:chOff x="3946969" y="4590097"/>
            <a:chExt cx="459105" cy="203200"/>
          </a:xfrm>
        </p:grpSpPr>
        <p:sp>
          <p:nvSpPr>
            <p:cNvPr id="84" name="object 84"/>
            <p:cNvSpPr/>
            <p:nvPr/>
          </p:nvSpPr>
          <p:spPr>
            <a:xfrm>
              <a:off x="3951732" y="4594859"/>
              <a:ext cx="449580" cy="193675"/>
            </a:xfrm>
            <a:custGeom>
              <a:avLst/>
              <a:gdLst/>
              <a:ahLst/>
              <a:cxnLst/>
              <a:rect l="l" t="t" r="r" b="b"/>
              <a:pathLst>
                <a:path w="449579" h="193675">
                  <a:moveTo>
                    <a:pt x="224790" y="0"/>
                  </a:moveTo>
                  <a:lnTo>
                    <a:pt x="165033" y="3457"/>
                  </a:lnTo>
                  <a:lnTo>
                    <a:pt x="111336" y="13213"/>
                  </a:lnTo>
                  <a:lnTo>
                    <a:pt x="65841" y="28346"/>
                  </a:lnTo>
                  <a:lnTo>
                    <a:pt x="30691" y="47932"/>
                  </a:lnTo>
                  <a:lnTo>
                    <a:pt x="0" y="96774"/>
                  </a:lnTo>
                  <a:lnTo>
                    <a:pt x="8030" y="122498"/>
                  </a:lnTo>
                  <a:lnTo>
                    <a:pt x="65841" y="165201"/>
                  </a:lnTo>
                  <a:lnTo>
                    <a:pt x="111336" y="180334"/>
                  </a:lnTo>
                  <a:lnTo>
                    <a:pt x="165033" y="190090"/>
                  </a:lnTo>
                  <a:lnTo>
                    <a:pt x="224790" y="193548"/>
                  </a:lnTo>
                  <a:lnTo>
                    <a:pt x="284546" y="190090"/>
                  </a:lnTo>
                  <a:lnTo>
                    <a:pt x="338243" y="180334"/>
                  </a:lnTo>
                  <a:lnTo>
                    <a:pt x="383738" y="165201"/>
                  </a:lnTo>
                  <a:lnTo>
                    <a:pt x="418888" y="145615"/>
                  </a:lnTo>
                  <a:lnTo>
                    <a:pt x="449580" y="96774"/>
                  </a:lnTo>
                  <a:lnTo>
                    <a:pt x="441549" y="71049"/>
                  </a:lnTo>
                  <a:lnTo>
                    <a:pt x="383738" y="28346"/>
                  </a:lnTo>
                  <a:lnTo>
                    <a:pt x="338243" y="13213"/>
                  </a:lnTo>
                  <a:lnTo>
                    <a:pt x="284546" y="3457"/>
                  </a:lnTo>
                  <a:lnTo>
                    <a:pt x="2247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3951732" y="4594859"/>
              <a:ext cx="449580" cy="193675"/>
            </a:xfrm>
            <a:custGeom>
              <a:avLst/>
              <a:gdLst/>
              <a:ahLst/>
              <a:cxnLst/>
              <a:rect l="l" t="t" r="r" b="b"/>
              <a:pathLst>
                <a:path w="449579" h="193675">
                  <a:moveTo>
                    <a:pt x="0" y="96774"/>
                  </a:moveTo>
                  <a:lnTo>
                    <a:pt x="30691" y="47932"/>
                  </a:lnTo>
                  <a:lnTo>
                    <a:pt x="65841" y="28346"/>
                  </a:lnTo>
                  <a:lnTo>
                    <a:pt x="111336" y="13213"/>
                  </a:lnTo>
                  <a:lnTo>
                    <a:pt x="165033" y="3457"/>
                  </a:lnTo>
                  <a:lnTo>
                    <a:pt x="224790" y="0"/>
                  </a:lnTo>
                  <a:lnTo>
                    <a:pt x="284546" y="3457"/>
                  </a:lnTo>
                  <a:lnTo>
                    <a:pt x="338243" y="13213"/>
                  </a:lnTo>
                  <a:lnTo>
                    <a:pt x="383738" y="28346"/>
                  </a:lnTo>
                  <a:lnTo>
                    <a:pt x="418888" y="47932"/>
                  </a:lnTo>
                  <a:lnTo>
                    <a:pt x="449580" y="96774"/>
                  </a:lnTo>
                  <a:lnTo>
                    <a:pt x="441549" y="122498"/>
                  </a:lnTo>
                  <a:lnTo>
                    <a:pt x="383738" y="165201"/>
                  </a:lnTo>
                  <a:lnTo>
                    <a:pt x="338243" y="180334"/>
                  </a:lnTo>
                  <a:lnTo>
                    <a:pt x="284546" y="190090"/>
                  </a:lnTo>
                  <a:lnTo>
                    <a:pt x="224790" y="193548"/>
                  </a:lnTo>
                  <a:lnTo>
                    <a:pt x="165033" y="190090"/>
                  </a:lnTo>
                  <a:lnTo>
                    <a:pt x="111336" y="180334"/>
                  </a:lnTo>
                  <a:lnTo>
                    <a:pt x="65841" y="165201"/>
                  </a:lnTo>
                  <a:lnTo>
                    <a:pt x="30691" y="145615"/>
                  </a:lnTo>
                  <a:lnTo>
                    <a:pt x="0" y="96774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6" name="object 86"/>
          <p:cNvSpPr txBox="1"/>
          <p:nvPr/>
        </p:nvSpPr>
        <p:spPr>
          <a:xfrm>
            <a:off x="6159500" y="5123179"/>
            <a:ext cx="356997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56635" algn="l"/>
              </a:tabLst>
            </a:pPr>
            <a:r>
              <a:rPr dirty="0" u="dash" sz="10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 </a:t>
            </a:r>
            <a:r>
              <a:rPr dirty="0" u="dash" sz="10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	</a:t>
            </a:r>
            <a:endParaRPr sz="1000">
              <a:latin typeface="Meiryo UI"/>
              <a:cs typeface="Meiryo UI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4004468" y="4594542"/>
            <a:ext cx="3422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 b="1">
                <a:latin typeface="Meiryo UI"/>
                <a:cs typeface="Meiryo UI"/>
              </a:rPr>
              <a:t>-</a:t>
            </a:r>
            <a:r>
              <a:rPr dirty="0" sz="1000" spc="-10" b="1">
                <a:latin typeface="Meiryo UI"/>
                <a:cs typeface="Meiryo UI"/>
              </a:rPr>
              <a:t>13P</a:t>
            </a:r>
            <a:endParaRPr sz="1000">
              <a:latin typeface="Meiryo UI"/>
              <a:cs typeface="Meiryo UI"/>
            </a:endParaRPr>
          </a:p>
        </p:txBody>
      </p:sp>
      <p:grpSp>
        <p:nvGrpSpPr>
          <p:cNvPr id="88" name="object 88"/>
          <p:cNvGrpSpPr/>
          <p:nvPr/>
        </p:nvGrpSpPr>
        <p:grpSpPr>
          <a:xfrm>
            <a:off x="4184713" y="4061269"/>
            <a:ext cx="459105" cy="203200"/>
            <a:chOff x="4184713" y="4061269"/>
            <a:chExt cx="459105" cy="203200"/>
          </a:xfrm>
        </p:grpSpPr>
        <p:sp>
          <p:nvSpPr>
            <p:cNvPr id="89" name="object 89"/>
            <p:cNvSpPr/>
            <p:nvPr/>
          </p:nvSpPr>
          <p:spPr>
            <a:xfrm>
              <a:off x="4189476" y="4066032"/>
              <a:ext cx="449580" cy="193675"/>
            </a:xfrm>
            <a:custGeom>
              <a:avLst/>
              <a:gdLst/>
              <a:ahLst/>
              <a:cxnLst/>
              <a:rect l="l" t="t" r="r" b="b"/>
              <a:pathLst>
                <a:path w="449579" h="193675">
                  <a:moveTo>
                    <a:pt x="224790" y="0"/>
                  </a:moveTo>
                  <a:lnTo>
                    <a:pt x="165033" y="3457"/>
                  </a:lnTo>
                  <a:lnTo>
                    <a:pt x="111336" y="13213"/>
                  </a:lnTo>
                  <a:lnTo>
                    <a:pt x="65841" y="28346"/>
                  </a:lnTo>
                  <a:lnTo>
                    <a:pt x="30691" y="47932"/>
                  </a:lnTo>
                  <a:lnTo>
                    <a:pt x="0" y="96774"/>
                  </a:lnTo>
                  <a:lnTo>
                    <a:pt x="8030" y="122498"/>
                  </a:lnTo>
                  <a:lnTo>
                    <a:pt x="65841" y="165201"/>
                  </a:lnTo>
                  <a:lnTo>
                    <a:pt x="111336" y="180334"/>
                  </a:lnTo>
                  <a:lnTo>
                    <a:pt x="165033" y="190090"/>
                  </a:lnTo>
                  <a:lnTo>
                    <a:pt x="224790" y="193548"/>
                  </a:lnTo>
                  <a:lnTo>
                    <a:pt x="284546" y="190090"/>
                  </a:lnTo>
                  <a:lnTo>
                    <a:pt x="338243" y="180334"/>
                  </a:lnTo>
                  <a:lnTo>
                    <a:pt x="383738" y="165201"/>
                  </a:lnTo>
                  <a:lnTo>
                    <a:pt x="418888" y="145615"/>
                  </a:lnTo>
                  <a:lnTo>
                    <a:pt x="449580" y="96774"/>
                  </a:lnTo>
                  <a:lnTo>
                    <a:pt x="441549" y="71049"/>
                  </a:lnTo>
                  <a:lnTo>
                    <a:pt x="383738" y="28346"/>
                  </a:lnTo>
                  <a:lnTo>
                    <a:pt x="338243" y="13213"/>
                  </a:lnTo>
                  <a:lnTo>
                    <a:pt x="284546" y="3457"/>
                  </a:lnTo>
                  <a:lnTo>
                    <a:pt x="2247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4189476" y="4066032"/>
              <a:ext cx="449580" cy="193675"/>
            </a:xfrm>
            <a:custGeom>
              <a:avLst/>
              <a:gdLst/>
              <a:ahLst/>
              <a:cxnLst/>
              <a:rect l="l" t="t" r="r" b="b"/>
              <a:pathLst>
                <a:path w="449579" h="193675">
                  <a:moveTo>
                    <a:pt x="0" y="96774"/>
                  </a:moveTo>
                  <a:lnTo>
                    <a:pt x="30691" y="47932"/>
                  </a:lnTo>
                  <a:lnTo>
                    <a:pt x="65841" y="28346"/>
                  </a:lnTo>
                  <a:lnTo>
                    <a:pt x="111336" y="13213"/>
                  </a:lnTo>
                  <a:lnTo>
                    <a:pt x="165033" y="3457"/>
                  </a:lnTo>
                  <a:lnTo>
                    <a:pt x="224790" y="0"/>
                  </a:lnTo>
                  <a:lnTo>
                    <a:pt x="284546" y="3457"/>
                  </a:lnTo>
                  <a:lnTo>
                    <a:pt x="338243" y="13213"/>
                  </a:lnTo>
                  <a:lnTo>
                    <a:pt x="383738" y="28346"/>
                  </a:lnTo>
                  <a:lnTo>
                    <a:pt x="418888" y="47932"/>
                  </a:lnTo>
                  <a:lnTo>
                    <a:pt x="449580" y="96774"/>
                  </a:lnTo>
                  <a:lnTo>
                    <a:pt x="441549" y="122498"/>
                  </a:lnTo>
                  <a:lnTo>
                    <a:pt x="383738" y="165201"/>
                  </a:lnTo>
                  <a:lnTo>
                    <a:pt x="338243" y="180334"/>
                  </a:lnTo>
                  <a:lnTo>
                    <a:pt x="284546" y="190090"/>
                  </a:lnTo>
                  <a:lnTo>
                    <a:pt x="224790" y="193548"/>
                  </a:lnTo>
                  <a:lnTo>
                    <a:pt x="165033" y="190090"/>
                  </a:lnTo>
                  <a:lnTo>
                    <a:pt x="111336" y="180334"/>
                  </a:lnTo>
                  <a:lnTo>
                    <a:pt x="65841" y="165201"/>
                  </a:lnTo>
                  <a:lnTo>
                    <a:pt x="30691" y="145615"/>
                  </a:lnTo>
                  <a:lnTo>
                    <a:pt x="0" y="96774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1" name="object 91"/>
          <p:cNvSpPr txBox="1"/>
          <p:nvPr/>
        </p:nvSpPr>
        <p:spPr>
          <a:xfrm>
            <a:off x="4242594" y="4065904"/>
            <a:ext cx="3422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 b="1">
                <a:latin typeface="Meiryo UI"/>
                <a:cs typeface="Meiryo UI"/>
              </a:rPr>
              <a:t>-</a:t>
            </a:r>
            <a:r>
              <a:rPr dirty="0" sz="1000" spc="-10" b="1">
                <a:latin typeface="Meiryo UI"/>
                <a:cs typeface="Meiryo UI"/>
              </a:rPr>
              <a:t>14P</a:t>
            </a:r>
            <a:endParaRPr sz="1000">
              <a:latin typeface="Meiryo UI"/>
              <a:cs typeface="Meiryo UI"/>
            </a:endParaRPr>
          </a:p>
        </p:txBody>
      </p:sp>
      <p:grpSp>
        <p:nvGrpSpPr>
          <p:cNvPr id="92" name="object 92"/>
          <p:cNvGrpSpPr/>
          <p:nvPr/>
        </p:nvGrpSpPr>
        <p:grpSpPr>
          <a:xfrm>
            <a:off x="3841813" y="3532441"/>
            <a:ext cx="459105" cy="203200"/>
            <a:chOff x="3841813" y="3532441"/>
            <a:chExt cx="459105" cy="203200"/>
          </a:xfrm>
        </p:grpSpPr>
        <p:sp>
          <p:nvSpPr>
            <p:cNvPr id="93" name="object 93"/>
            <p:cNvSpPr/>
            <p:nvPr/>
          </p:nvSpPr>
          <p:spPr>
            <a:xfrm>
              <a:off x="3846576" y="3537203"/>
              <a:ext cx="449580" cy="193675"/>
            </a:xfrm>
            <a:custGeom>
              <a:avLst/>
              <a:gdLst/>
              <a:ahLst/>
              <a:cxnLst/>
              <a:rect l="l" t="t" r="r" b="b"/>
              <a:pathLst>
                <a:path w="449579" h="193675">
                  <a:moveTo>
                    <a:pt x="224790" y="0"/>
                  </a:moveTo>
                  <a:lnTo>
                    <a:pt x="165033" y="3457"/>
                  </a:lnTo>
                  <a:lnTo>
                    <a:pt x="111336" y="13213"/>
                  </a:lnTo>
                  <a:lnTo>
                    <a:pt x="65841" y="28346"/>
                  </a:lnTo>
                  <a:lnTo>
                    <a:pt x="30691" y="47932"/>
                  </a:lnTo>
                  <a:lnTo>
                    <a:pt x="0" y="96774"/>
                  </a:lnTo>
                  <a:lnTo>
                    <a:pt x="8030" y="122498"/>
                  </a:lnTo>
                  <a:lnTo>
                    <a:pt x="65841" y="165201"/>
                  </a:lnTo>
                  <a:lnTo>
                    <a:pt x="111336" y="180334"/>
                  </a:lnTo>
                  <a:lnTo>
                    <a:pt x="165033" y="190090"/>
                  </a:lnTo>
                  <a:lnTo>
                    <a:pt x="224790" y="193548"/>
                  </a:lnTo>
                  <a:lnTo>
                    <a:pt x="284546" y="190090"/>
                  </a:lnTo>
                  <a:lnTo>
                    <a:pt x="338243" y="180334"/>
                  </a:lnTo>
                  <a:lnTo>
                    <a:pt x="383738" y="165201"/>
                  </a:lnTo>
                  <a:lnTo>
                    <a:pt x="418888" y="145615"/>
                  </a:lnTo>
                  <a:lnTo>
                    <a:pt x="449580" y="96774"/>
                  </a:lnTo>
                  <a:lnTo>
                    <a:pt x="441549" y="71049"/>
                  </a:lnTo>
                  <a:lnTo>
                    <a:pt x="383738" y="28346"/>
                  </a:lnTo>
                  <a:lnTo>
                    <a:pt x="338243" y="13213"/>
                  </a:lnTo>
                  <a:lnTo>
                    <a:pt x="284546" y="3457"/>
                  </a:lnTo>
                  <a:lnTo>
                    <a:pt x="2247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3846576" y="3537203"/>
              <a:ext cx="449580" cy="193675"/>
            </a:xfrm>
            <a:custGeom>
              <a:avLst/>
              <a:gdLst/>
              <a:ahLst/>
              <a:cxnLst/>
              <a:rect l="l" t="t" r="r" b="b"/>
              <a:pathLst>
                <a:path w="449579" h="193675">
                  <a:moveTo>
                    <a:pt x="0" y="96774"/>
                  </a:moveTo>
                  <a:lnTo>
                    <a:pt x="30691" y="47932"/>
                  </a:lnTo>
                  <a:lnTo>
                    <a:pt x="65841" y="28346"/>
                  </a:lnTo>
                  <a:lnTo>
                    <a:pt x="111336" y="13213"/>
                  </a:lnTo>
                  <a:lnTo>
                    <a:pt x="165033" y="3457"/>
                  </a:lnTo>
                  <a:lnTo>
                    <a:pt x="224790" y="0"/>
                  </a:lnTo>
                  <a:lnTo>
                    <a:pt x="284546" y="3457"/>
                  </a:lnTo>
                  <a:lnTo>
                    <a:pt x="338243" y="13213"/>
                  </a:lnTo>
                  <a:lnTo>
                    <a:pt x="383738" y="28346"/>
                  </a:lnTo>
                  <a:lnTo>
                    <a:pt x="418888" y="47932"/>
                  </a:lnTo>
                  <a:lnTo>
                    <a:pt x="449580" y="96774"/>
                  </a:lnTo>
                  <a:lnTo>
                    <a:pt x="441549" y="122498"/>
                  </a:lnTo>
                  <a:lnTo>
                    <a:pt x="383738" y="165201"/>
                  </a:lnTo>
                  <a:lnTo>
                    <a:pt x="338243" y="180334"/>
                  </a:lnTo>
                  <a:lnTo>
                    <a:pt x="284546" y="190090"/>
                  </a:lnTo>
                  <a:lnTo>
                    <a:pt x="224790" y="193548"/>
                  </a:lnTo>
                  <a:lnTo>
                    <a:pt x="165033" y="190090"/>
                  </a:lnTo>
                  <a:lnTo>
                    <a:pt x="111336" y="180334"/>
                  </a:lnTo>
                  <a:lnTo>
                    <a:pt x="65841" y="165201"/>
                  </a:lnTo>
                  <a:lnTo>
                    <a:pt x="30691" y="145615"/>
                  </a:lnTo>
                  <a:lnTo>
                    <a:pt x="0" y="96774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5" name="object 95"/>
          <p:cNvSpPr txBox="1"/>
          <p:nvPr/>
        </p:nvSpPr>
        <p:spPr>
          <a:xfrm>
            <a:off x="3899694" y="3537267"/>
            <a:ext cx="3422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 b="1">
                <a:latin typeface="Meiryo UI"/>
                <a:cs typeface="Meiryo UI"/>
              </a:rPr>
              <a:t>-</a:t>
            </a:r>
            <a:r>
              <a:rPr dirty="0" sz="1000" spc="-10" b="1">
                <a:latin typeface="Meiryo UI"/>
                <a:cs typeface="Meiryo UI"/>
              </a:rPr>
              <a:t>15P</a:t>
            </a:r>
            <a:endParaRPr sz="1000">
              <a:latin typeface="Meiryo UI"/>
              <a:cs typeface="Meiryo UI"/>
            </a:endParaRPr>
          </a:p>
        </p:txBody>
      </p:sp>
      <p:grpSp>
        <p:nvGrpSpPr>
          <p:cNvPr id="96" name="object 96"/>
          <p:cNvGrpSpPr/>
          <p:nvPr/>
        </p:nvGrpSpPr>
        <p:grpSpPr>
          <a:xfrm>
            <a:off x="3889057" y="3003613"/>
            <a:ext cx="459105" cy="203200"/>
            <a:chOff x="3889057" y="3003613"/>
            <a:chExt cx="459105" cy="203200"/>
          </a:xfrm>
        </p:grpSpPr>
        <p:sp>
          <p:nvSpPr>
            <p:cNvPr id="97" name="object 97"/>
            <p:cNvSpPr/>
            <p:nvPr/>
          </p:nvSpPr>
          <p:spPr>
            <a:xfrm>
              <a:off x="3893820" y="3008376"/>
              <a:ext cx="449580" cy="193675"/>
            </a:xfrm>
            <a:custGeom>
              <a:avLst/>
              <a:gdLst/>
              <a:ahLst/>
              <a:cxnLst/>
              <a:rect l="l" t="t" r="r" b="b"/>
              <a:pathLst>
                <a:path w="449579" h="193675">
                  <a:moveTo>
                    <a:pt x="224790" y="0"/>
                  </a:moveTo>
                  <a:lnTo>
                    <a:pt x="165033" y="3457"/>
                  </a:lnTo>
                  <a:lnTo>
                    <a:pt x="111336" y="13213"/>
                  </a:lnTo>
                  <a:lnTo>
                    <a:pt x="65841" y="28346"/>
                  </a:lnTo>
                  <a:lnTo>
                    <a:pt x="30691" y="47932"/>
                  </a:lnTo>
                  <a:lnTo>
                    <a:pt x="0" y="96774"/>
                  </a:lnTo>
                  <a:lnTo>
                    <a:pt x="8030" y="122498"/>
                  </a:lnTo>
                  <a:lnTo>
                    <a:pt x="65841" y="165201"/>
                  </a:lnTo>
                  <a:lnTo>
                    <a:pt x="111336" y="180334"/>
                  </a:lnTo>
                  <a:lnTo>
                    <a:pt x="165033" y="190090"/>
                  </a:lnTo>
                  <a:lnTo>
                    <a:pt x="224790" y="193548"/>
                  </a:lnTo>
                  <a:lnTo>
                    <a:pt x="284546" y="190090"/>
                  </a:lnTo>
                  <a:lnTo>
                    <a:pt x="338243" y="180334"/>
                  </a:lnTo>
                  <a:lnTo>
                    <a:pt x="383738" y="165201"/>
                  </a:lnTo>
                  <a:lnTo>
                    <a:pt x="418888" y="145615"/>
                  </a:lnTo>
                  <a:lnTo>
                    <a:pt x="449580" y="96774"/>
                  </a:lnTo>
                  <a:lnTo>
                    <a:pt x="441549" y="71049"/>
                  </a:lnTo>
                  <a:lnTo>
                    <a:pt x="383738" y="28346"/>
                  </a:lnTo>
                  <a:lnTo>
                    <a:pt x="338243" y="13213"/>
                  </a:lnTo>
                  <a:lnTo>
                    <a:pt x="284546" y="3457"/>
                  </a:lnTo>
                  <a:lnTo>
                    <a:pt x="2247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/>
            <p:cNvSpPr/>
            <p:nvPr/>
          </p:nvSpPr>
          <p:spPr>
            <a:xfrm>
              <a:off x="3893820" y="3008376"/>
              <a:ext cx="449580" cy="193675"/>
            </a:xfrm>
            <a:custGeom>
              <a:avLst/>
              <a:gdLst/>
              <a:ahLst/>
              <a:cxnLst/>
              <a:rect l="l" t="t" r="r" b="b"/>
              <a:pathLst>
                <a:path w="449579" h="193675">
                  <a:moveTo>
                    <a:pt x="0" y="96774"/>
                  </a:moveTo>
                  <a:lnTo>
                    <a:pt x="30691" y="47932"/>
                  </a:lnTo>
                  <a:lnTo>
                    <a:pt x="65841" y="28346"/>
                  </a:lnTo>
                  <a:lnTo>
                    <a:pt x="111336" y="13213"/>
                  </a:lnTo>
                  <a:lnTo>
                    <a:pt x="165033" y="3457"/>
                  </a:lnTo>
                  <a:lnTo>
                    <a:pt x="224790" y="0"/>
                  </a:lnTo>
                  <a:lnTo>
                    <a:pt x="284546" y="3457"/>
                  </a:lnTo>
                  <a:lnTo>
                    <a:pt x="338243" y="13213"/>
                  </a:lnTo>
                  <a:lnTo>
                    <a:pt x="383738" y="28346"/>
                  </a:lnTo>
                  <a:lnTo>
                    <a:pt x="418888" y="47932"/>
                  </a:lnTo>
                  <a:lnTo>
                    <a:pt x="449580" y="96774"/>
                  </a:lnTo>
                  <a:lnTo>
                    <a:pt x="441549" y="122498"/>
                  </a:lnTo>
                  <a:lnTo>
                    <a:pt x="383738" y="165201"/>
                  </a:lnTo>
                  <a:lnTo>
                    <a:pt x="338243" y="180334"/>
                  </a:lnTo>
                  <a:lnTo>
                    <a:pt x="284546" y="190090"/>
                  </a:lnTo>
                  <a:lnTo>
                    <a:pt x="224790" y="193548"/>
                  </a:lnTo>
                  <a:lnTo>
                    <a:pt x="165033" y="190090"/>
                  </a:lnTo>
                  <a:lnTo>
                    <a:pt x="111336" y="180334"/>
                  </a:lnTo>
                  <a:lnTo>
                    <a:pt x="65841" y="165201"/>
                  </a:lnTo>
                  <a:lnTo>
                    <a:pt x="30691" y="145615"/>
                  </a:lnTo>
                  <a:lnTo>
                    <a:pt x="0" y="96774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9" name="object 99"/>
          <p:cNvSpPr txBox="1"/>
          <p:nvPr/>
        </p:nvSpPr>
        <p:spPr>
          <a:xfrm>
            <a:off x="3947319" y="3008629"/>
            <a:ext cx="3422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 b="1">
                <a:latin typeface="Meiryo UI"/>
                <a:cs typeface="Meiryo UI"/>
              </a:rPr>
              <a:t>-</a:t>
            </a:r>
            <a:r>
              <a:rPr dirty="0" sz="1000" spc="-10" b="1">
                <a:latin typeface="Meiryo UI"/>
                <a:cs typeface="Meiryo UI"/>
              </a:rPr>
              <a:t>19P</a:t>
            </a:r>
            <a:endParaRPr sz="1000">
              <a:latin typeface="Meiryo UI"/>
              <a:cs typeface="Meiryo UI"/>
            </a:endParaRPr>
          </a:p>
        </p:txBody>
      </p:sp>
      <p:grpSp>
        <p:nvGrpSpPr>
          <p:cNvPr id="100" name="object 100"/>
          <p:cNvGrpSpPr/>
          <p:nvPr/>
        </p:nvGrpSpPr>
        <p:grpSpPr>
          <a:xfrm>
            <a:off x="3812857" y="2474785"/>
            <a:ext cx="459105" cy="203200"/>
            <a:chOff x="3812857" y="2474785"/>
            <a:chExt cx="459105" cy="203200"/>
          </a:xfrm>
        </p:grpSpPr>
        <p:sp>
          <p:nvSpPr>
            <p:cNvPr id="101" name="object 101"/>
            <p:cNvSpPr/>
            <p:nvPr/>
          </p:nvSpPr>
          <p:spPr>
            <a:xfrm>
              <a:off x="3817620" y="2479548"/>
              <a:ext cx="449580" cy="193675"/>
            </a:xfrm>
            <a:custGeom>
              <a:avLst/>
              <a:gdLst/>
              <a:ahLst/>
              <a:cxnLst/>
              <a:rect l="l" t="t" r="r" b="b"/>
              <a:pathLst>
                <a:path w="449579" h="193675">
                  <a:moveTo>
                    <a:pt x="224790" y="0"/>
                  </a:moveTo>
                  <a:lnTo>
                    <a:pt x="165033" y="3457"/>
                  </a:lnTo>
                  <a:lnTo>
                    <a:pt x="111336" y="13213"/>
                  </a:lnTo>
                  <a:lnTo>
                    <a:pt x="65841" y="28346"/>
                  </a:lnTo>
                  <a:lnTo>
                    <a:pt x="30691" y="47932"/>
                  </a:lnTo>
                  <a:lnTo>
                    <a:pt x="0" y="96774"/>
                  </a:lnTo>
                  <a:lnTo>
                    <a:pt x="8030" y="122498"/>
                  </a:lnTo>
                  <a:lnTo>
                    <a:pt x="65841" y="165201"/>
                  </a:lnTo>
                  <a:lnTo>
                    <a:pt x="111336" y="180334"/>
                  </a:lnTo>
                  <a:lnTo>
                    <a:pt x="165033" y="190090"/>
                  </a:lnTo>
                  <a:lnTo>
                    <a:pt x="224790" y="193548"/>
                  </a:lnTo>
                  <a:lnTo>
                    <a:pt x="284546" y="190090"/>
                  </a:lnTo>
                  <a:lnTo>
                    <a:pt x="338243" y="180334"/>
                  </a:lnTo>
                  <a:lnTo>
                    <a:pt x="383738" y="165201"/>
                  </a:lnTo>
                  <a:lnTo>
                    <a:pt x="418888" y="145615"/>
                  </a:lnTo>
                  <a:lnTo>
                    <a:pt x="449580" y="96774"/>
                  </a:lnTo>
                  <a:lnTo>
                    <a:pt x="441549" y="71049"/>
                  </a:lnTo>
                  <a:lnTo>
                    <a:pt x="383738" y="28346"/>
                  </a:lnTo>
                  <a:lnTo>
                    <a:pt x="338243" y="13213"/>
                  </a:lnTo>
                  <a:lnTo>
                    <a:pt x="284546" y="3457"/>
                  </a:lnTo>
                  <a:lnTo>
                    <a:pt x="2247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/>
            <p:cNvSpPr/>
            <p:nvPr/>
          </p:nvSpPr>
          <p:spPr>
            <a:xfrm>
              <a:off x="3817620" y="2479548"/>
              <a:ext cx="449580" cy="193675"/>
            </a:xfrm>
            <a:custGeom>
              <a:avLst/>
              <a:gdLst/>
              <a:ahLst/>
              <a:cxnLst/>
              <a:rect l="l" t="t" r="r" b="b"/>
              <a:pathLst>
                <a:path w="449579" h="193675">
                  <a:moveTo>
                    <a:pt x="0" y="96774"/>
                  </a:moveTo>
                  <a:lnTo>
                    <a:pt x="30691" y="47932"/>
                  </a:lnTo>
                  <a:lnTo>
                    <a:pt x="65841" y="28346"/>
                  </a:lnTo>
                  <a:lnTo>
                    <a:pt x="111336" y="13213"/>
                  </a:lnTo>
                  <a:lnTo>
                    <a:pt x="165033" y="3457"/>
                  </a:lnTo>
                  <a:lnTo>
                    <a:pt x="224790" y="0"/>
                  </a:lnTo>
                  <a:lnTo>
                    <a:pt x="284546" y="3457"/>
                  </a:lnTo>
                  <a:lnTo>
                    <a:pt x="338243" y="13213"/>
                  </a:lnTo>
                  <a:lnTo>
                    <a:pt x="383738" y="28346"/>
                  </a:lnTo>
                  <a:lnTo>
                    <a:pt x="418888" y="47932"/>
                  </a:lnTo>
                  <a:lnTo>
                    <a:pt x="449580" y="96774"/>
                  </a:lnTo>
                  <a:lnTo>
                    <a:pt x="441549" y="122498"/>
                  </a:lnTo>
                  <a:lnTo>
                    <a:pt x="383738" y="165201"/>
                  </a:lnTo>
                  <a:lnTo>
                    <a:pt x="338243" y="180334"/>
                  </a:lnTo>
                  <a:lnTo>
                    <a:pt x="284546" y="190090"/>
                  </a:lnTo>
                  <a:lnTo>
                    <a:pt x="224790" y="193548"/>
                  </a:lnTo>
                  <a:lnTo>
                    <a:pt x="165033" y="190090"/>
                  </a:lnTo>
                  <a:lnTo>
                    <a:pt x="111336" y="180334"/>
                  </a:lnTo>
                  <a:lnTo>
                    <a:pt x="65841" y="165201"/>
                  </a:lnTo>
                  <a:lnTo>
                    <a:pt x="30691" y="145615"/>
                  </a:lnTo>
                  <a:lnTo>
                    <a:pt x="0" y="96774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3" name="object 103"/>
          <p:cNvSpPr txBox="1"/>
          <p:nvPr/>
        </p:nvSpPr>
        <p:spPr>
          <a:xfrm>
            <a:off x="3871119" y="2479992"/>
            <a:ext cx="3422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 b="1">
                <a:latin typeface="Meiryo UI"/>
                <a:cs typeface="Meiryo UI"/>
              </a:rPr>
              <a:t>-</a:t>
            </a:r>
            <a:r>
              <a:rPr dirty="0" sz="1000" spc="-10" b="1">
                <a:latin typeface="Meiryo UI"/>
                <a:cs typeface="Meiryo UI"/>
              </a:rPr>
              <a:t>25P</a:t>
            </a:r>
            <a:endParaRPr sz="1000">
              <a:latin typeface="Meiryo UI"/>
              <a:cs typeface="Meiryo UI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120379" y="5583220"/>
            <a:ext cx="192468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461645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Meiryo UI"/>
                <a:cs typeface="Meiryo UI"/>
              </a:rPr>
              <a:t>様々な職務</a:t>
            </a:r>
            <a:r>
              <a:rPr dirty="0" sz="1000">
                <a:latin typeface="Meiryo UI"/>
                <a:cs typeface="Meiryo UI"/>
              </a:rPr>
              <a:t>を</a:t>
            </a:r>
            <a:r>
              <a:rPr dirty="0" sz="1000" spc="-5">
                <a:latin typeface="Meiryo UI"/>
                <a:cs typeface="Meiryo UI"/>
              </a:rPr>
              <a:t>経験</a:t>
            </a:r>
            <a:r>
              <a:rPr dirty="0" sz="1000" spc="-10">
                <a:latin typeface="Meiryo UI"/>
                <a:cs typeface="Meiryo UI"/>
              </a:rPr>
              <a:t>する</a:t>
            </a:r>
            <a:r>
              <a:rPr dirty="0" sz="1000">
                <a:latin typeface="Meiryo UI"/>
                <a:cs typeface="Meiryo UI"/>
              </a:rPr>
              <a:t>よ</a:t>
            </a:r>
            <a:r>
              <a:rPr dirty="0" sz="1000" spc="-10">
                <a:latin typeface="Meiryo UI"/>
                <a:cs typeface="Meiryo UI"/>
              </a:rPr>
              <a:t>り</a:t>
            </a:r>
            <a:r>
              <a:rPr dirty="0" sz="1000" spc="-5">
                <a:latin typeface="Meiryo UI"/>
                <a:cs typeface="Meiryo UI"/>
              </a:rPr>
              <a:t>も 職務</a:t>
            </a:r>
            <a:r>
              <a:rPr dirty="0" sz="1000">
                <a:latin typeface="Meiryo UI"/>
                <a:cs typeface="Meiryo UI"/>
              </a:rPr>
              <a:t>を</a:t>
            </a:r>
            <a:r>
              <a:rPr dirty="0" sz="1000" spc="-5">
                <a:latin typeface="Meiryo UI"/>
                <a:cs typeface="Meiryo UI"/>
              </a:rPr>
              <a:t>限定し</a:t>
            </a:r>
            <a:r>
              <a:rPr dirty="0" sz="1000" spc="-10">
                <a:latin typeface="Meiryo UI"/>
                <a:cs typeface="Meiryo UI"/>
              </a:rPr>
              <a:t>て</a:t>
            </a:r>
            <a:r>
              <a:rPr dirty="0" sz="1000" spc="-5">
                <a:latin typeface="Meiryo UI"/>
                <a:cs typeface="Meiryo UI"/>
              </a:rPr>
              <a:t>その専門性</a:t>
            </a:r>
            <a:r>
              <a:rPr dirty="0" sz="1000">
                <a:latin typeface="Meiryo UI"/>
                <a:cs typeface="Meiryo UI"/>
              </a:rPr>
              <a:t>を</a:t>
            </a:r>
            <a:r>
              <a:rPr dirty="0" sz="1000" spc="-5">
                <a:latin typeface="Meiryo UI"/>
                <a:cs typeface="Meiryo UI"/>
              </a:rPr>
              <a:t>高め</a:t>
            </a:r>
            <a:r>
              <a:rPr dirty="0" sz="1000" spc="-10">
                <a:latin typeface="Meiryo UI"/>
                <a:cs typeface="Meiryo UI"/>
              </a:rPr>
              <a:t>た</a:t>
            </a:r>
            <a:r>
              <a:rPr dirty="0" sz="1000" spc="-5">
                <a:latin typeface="Meiryo UI"/>
                <a:cs typeface="Meiryo UI"/>
              </a:rPr>
              <a:t>い</a:t>
            </a:r>
            <a:endParaRPr sz="1000">
              <a:latin typeface="Meiryo UI"/>
              <a:cs typeface="Meiryo UI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3420934" y="5797498"/>
            <a:ext cx="31496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Meiryo UI"/>
                <a:cs typeface="Meiryo UI"/>
              </a:rPr>
              <a:t>59%</a:t>
            </a:r>
            <a:endParaRPr sz="1000">
              <a:latin typeface="Meiryo UI"/>
              <a:cs typeface="Meiryo UI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3620918" y="5659368"/>
            <a:ext cx="31496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Meiryo UI"/>
                <a:cs typeface="Meiryo UI"/>
              </a:rPr>
              <a:t>69%</a:t>
            </a:r>
            <a:endParaRPr sz="1000">
              <a:latin typeface="Meiryo UI"/>
              <a:cs typeface="Meiryo UI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3668606" y="5521239"/>
            <a:ext cx="31496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Meiryo UI"/>
                <a:cs typeface="Meiryo UI"/>
              </a:rPr>
              <a:t>71%</a:t>
            </a:r>
            <a:endParaRPr sz="1000">
              <a:latin typeface="Meiryo UI"/>
              <a:cs typeface="Meiryo UI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441036" y="4449764"/>
            <a:ext cx="1605280" cy="93471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L="228600" marR="5080" indent="347345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Meiryo UI"/>
                <a:cs typeface="Meiryo UI"/>
              </a:rPr>
              <a:t>会社が求め</a:t>
            </a:r>
            <a:r>
              <a:rPr dirty="0" sz="1000" spc="-10">
                <a:latin typeface="Meiryo UI"/>
                <a:cs typeface="Meiryo UI"/>
              </a:rPr>
              <a:t>る</a:t>
            </a:r>
            <a:r>
              <a:rPr dirty="0" sz="1000" spc="-5">
                <a:latin typeface="Meiryo UI"/>
                <a:cs typeface="Meiryo UI"/>
              </a:rPr>
              <a:t>職務と </a:t>
            </a:r>
            <a:r>
              <a:rPr dirty="0" sz="1000" spc="-5">
                <a:latin typeface="Meiryo UI"/>
                <a:cs typeface="Meiryo UI"/>
              </a:rPr>
              <a:t>自身が従事し</a:t>
            </a:r>
            <a:r>
              <a:rPr dirty="0" sz="1000" spc="-10">
                <a:latin typeface="Meiryo UI"/>
                <a:cs typeface="Meiryo UI"/>
              </a:rPr>
              <a:t>た</a:t>
            </a:r>
            <a:r>
              <a:rPr dirty="0" sz="1000" spc="-5">
                <a:latin typeface="Meiryo UI"/>
                <a:cs typeface="Meiryo UI"/>
              </a:rPr>
              <a:t>い職務が </a:t>
            </a:r>
            <a:r>
              <a:rPr dirty="0" sz="1000" spc="-5">
                <a:latin typeface="Meiryo UI"/>
                <a:cs typeface="Meiryo UI"/>
              </a:rPr>
              <a:t>違</a:t>
            </a:r>
            <a:r>
              <a:rPr dirty="0" sz="1000" spc="-10">
                <a:latin typeface="Meiryo UI"/>
                <a:cs typeface="Meiryo UI"/>
              </a:rPr>
              <a:t>う</a:t>
            </a:r>
            <a:r>
              <a:rPr dirty="0" sz="1000" spc="-5">
                <a:latin typeface="Meiryo UI"/>
                <a:cs typeface="Meiryo UI"/>
              </a:rPr>
              <a:t>場合は転職</a:t>
            </a:r>
            <a:r>
              <a:rPr dirty="0" sz="1000" spc="-10">
                <a:latin typeface="Meiryo UI"/>
                <a:cs typeface="Meiryo UI"/>
              </a:rPr>
              <a:t>も</a:t>
            </a:r>
            <a:r>
              <a:rPr dirty="0" sz="1000" spc="-5">
                <a:latin typeface="Meiryo UI"/>
                <a:cs typeface="Meiryo UI"/>
              </a:rPr>
              <a:t>厭</a:t>
            </a:r>
            <a:r>
              <a:rPr dirty="0" sz="1000" spc="-10">
                <a:latin typeface="Meiryo UI"/>
                <a:cs typeface="Meiryo UI"/>
              </a:rPr>
              <a:t>わない</a:t>
            </a:r>
            <a:endParaRPr sz="1000">
              <a:latin typeface="Meiryo UI"/>
              <a:cs typeface="Meiryo U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650">
              <a:latin typeface="Meiryo UI"/>
              <a:cs typeface="Meiryo UI"/>
            </a:endParaRPr>
          </a:p>
          <a:p>
            <a:pPr algn="r" marL="12700" marR="5080" indent="177800">
              <a:lnSpc>
                <a:spcPct val="100000"/>
              </a:lnSpc>
              <a:spcBef>
                <a:spcPts val="5"/>
              </a:spcBef>
            </a:pPr>
            <a:r>
              <a:rPr dirty="0" sz="1000" spc="-5">
                <a:latin typeface="Meiryo UI"/>
                <a:cs typeface="Meiryo UI"/>
              </a:rPr>
              <a:t>仕事で</a:t>
            </a:r>
            <a:r>
              <a:rPr dirty="0" sz="1000" spc="-20">
                <a:latin typeface="Meiryo UI"/>
                <a:cs typeface="Meiryo UI"/>
              </a:rPr>
              <a:t>昇進</a:t>
            </a:r>
            <a:r>
              <a:rPr dirty="0" sz="1000" spc="-5">
                <a:latin typeface="Meiryo UI"/>
                <a:cs typeface="Meiryo UI"/>
              </a:rPr>
              <a:t>・</a:t>
            </a:r>
            <a:r>
              <a:rPr dirty="0" sz="1000" spc="-5">
                <a:latin typeface="Meiryo UI"/>
                <a:cs typeface="Meiryo UI"/>
              </a:rPr>
              <a:t>昇格</a:t>
            </a:r>
            <a:r>
              <a:rPr dirty="0" sz="1000" spc="-10">
                <a:latin typeface="Meiryo UI"/>
                <a:cs typeface="Meiryo UI"/>
              </a:rPr>
              <a:t>する</a:t>
            </a:r>
            <a:r>
              <a:rPr dirty="0" sz="1000">
                <a:latin typeface="Meiryo UI"/>
                <a:cs typeface="Meiryo UI"/>
              </a:rPr>
              <a:t>よ</a:t>
            </a:r>
            <a:r>
              <a:rPr dirty="0" sz="1000" spc="-10">
                <a:latin typeface="Meiryo UI"/>
                <a:cs typeface="Meiryo UI"/>
              </a:rPr>
              <a:t>り</a:t>
            </a:r>
            <a:r>
              <a:rPr dirty="0" sz="1000" spc="-5">
                <a:latin typeface="Meiryo UI"/>
                <a:cs typeface="Meiryo UI"/>
              </a:rPr>
              <a:t>も </a:t>
            </a:r>
            <a:r>
              <a:rPr dirty="0" sz="1000">
                <a:latin typeface="Meiryo UI"/>
                <a:cs typeface="Meiryo UI"/>
              </a:rPr>
              <a:t>ワ</a:t>
            </a:r>
            <a:r>
              <a:rPr dirty="0" sz="1000" spc="-5">
                <a:latin typeface="Meiryo UI"/>
                <a:cs typeface="Meiryo UI"/>
              </a:rPr>
              <a:t>ー</a:t>
            </a:r>
            <a:r>
              <a:rPr dirty="0" sz="1000" spc="-10">
                <a:latin typeface="Meiryo UI"/>
                <a:cs typeface="Meiryo UI"/>
              </a:rPr>
              <a:t>クラ</a:t>
            </a:r>
            <a:r>
              <a:rPr dirty="0" sz="1000" spc="-5">
                <a:latin typeface="Meiryo UI"/>
                <a:cs typeface="Meiryo UI"/>
              </a:rPr>
              <a:t>イ</a:t>
            </a:r>
            <a:r>
              <a:rPr dirty="0" sz="1000" spc="-10">
                <a:latin typeface="Meiryo UI"/>
                <a:cs typeface="Meiryo UI"/>
              </a:rPr>
              <a:t>フバラ</a:t>
            </a:r>
            <a:r>
              <a:rPr dirty="0" sz="1000" spc="-5">
                <a:latin typeface="Meiryo UI"/>
                <a:cs typeface="Meiryo UI"/>
              </a:rPr>
              <a:t>ン</a:t>
            </a:r>
            <a:r>
              <a:rPr dirty="0" sz="1000">
                <a:latin typeface="Meiryo UI"/>
                <a:cs typeface="Meiryo UI"/>
              </a:rPr>
              <a:t>スを</a:t>
            </a:r>
            <a:r>
              <a:rPr dirty="0" sz="1000" spc="-5">
                <a:latin typeface="Meiryo UI"/>
                <a:cs typeface="Meiryo UI"/>
              </a:rPr>
              <a:t>重視し</a:t>
            </a:r>
            <a:r>
              <a:rPr dirty="0" sz="1000" spc="-10">
                <a:latin typeface="Meiryo UI"/>
                <a:cs typeface="Meiryo UI"/>
              </a:rPr>
              <a:t>た</a:t>
            </a:r>
            <a:r>
              <a:rPr dirty="0" sz="1000" spc="-5">
                <a:latin typeface="Meiryo UI"/>
                <a:cs typeface="Meiryo UI"/>
              </a:rPr>
              <a:t>い</a:t>
            </a:r>
            <a:endParaRPr sz="1000">
              <a:latin typeface="Meiryo UI"/>
              <a:cs typeface="Meiryo UI"/>
            </a:endParaRPr>
          </a:p>
        </p:txBody>
      </p:sp>
      <p:grpSp>
        <p:nvGrpSpPr>
          <p:cNvPr id="109" name="object 109"/>
          <p:cNvGrpSpPr/>
          <p:nvPr/>
        </p:nvGrpSpPr>
        <p:grpSpPr>
          <a:xfrm>
            <a:off x="4061459" y="5646420"/>
            <a:ext cx="459105" cy="203200"/>
            <a:chOff x="4061459" y="5646420"/>
            <a:chExt cx="459105" cy="203200"/>
          </a:xfrm>
        </p:grpSpPr>
        <p:sp>
          <p:nvSpPr>
            <p:cNvPr id="110" name="object 110"/>
            <p:cNvSpPr/>
            <p:nvPr/>
          </p:nvSpPr>
          <p:spPr>
            <a:xfrm>
              <a:off x="4066031" y="5650992"/>
              <a:ext cx="449580" cy="193675"/>
            </a:xfrm>
            <a:custGeom>
              <a:avLst/>
              <a:gdLst/>
              <a:ahLst/>
              <a:cxnLst/>
              <a:rect l="l" t="t" r="r" b="b"/>
              <a:pathLst>
                <a:path w="449579" h="193675">
                  <a:moveTo>
                    <a:pt x="224790" y="0"/>
                  </a:moveTo>
                  <a:lnTo>
                    <a:pt x="165033" y="3457"/>
                  </a:lnTo>
                  <a:lnTo>
                    <a:pt x="111336" y="13213"/>
                  </a:lnTo>
                  <a:lnTo>
                    <a:pt x="65841" y="28346"/>
                  </a:lnTo>
                  <a:lnTo>
                    <a:pt x="30691" y="47932"/>
                  </a:lnTo>
                  <a:lnTo>
                    <a:pt x="0" y="96774"/>
                  </a:lnTo>
                  <a:lnTo>
                    <a:pt x="8030" y="122498"/>
                  </a:lnTo>
                  <a:lnTo>
                    <a:pt x="65841" y="165201"/>
                  </a:lnTo>
                  <a:lnTo>
                    <a:pt x="111336" y="180334"/>
                  </a:lnTo>
                  <a:lnTo>
                    <a:pt x="165033" y="190090"/>
                  </a:lnTo>
                  <a:lnTo>
                    <a:pt x="224790" y="193548"/>
                  </a:lnTo>
                  <a:lnTo>
                    <a:pt x="284546" y="190090"/>
                  </a:lnTo>
                  <a:lnTo>
                    <a:pt x="338243" y="180334"/>
                  </a:lnTo>
                  <a:lnTo>
                    <a:pt x="383738" y="165201"/>
                  </a:lnTo>
                  <a:lnTo>
                    <a:pt x="418888" y="145615"/>
                  </a:lnTo>
                  <a:lnTo>
                    <a:pt x="449580" y="96774"/>
                  </a:lnTo>
                  <a:lnTo>
                    <a:pt x="441549" y="71049"/>
                  </a:lnTo>
                  <a:lnTo>
                    <a:pt x="383738" y="28346"/>
                  </a:lnTo>
                  <a:lnTo>
                    <a:pt x="338243" y="13213"/>
                  </a:lnTo>
                  <a:lnTo>
                    <a:pt x="284546" y="3457"/>
                  </a:lnTo>
                  <a:lnTo>
                    <a:pt x="2247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1" name="object 111"/>
            <p:cNvSpPr/>
            <p:nvPr/>
          </p:nvSpPr>
          <p:spPr>
            <a:xfrm>
              <a:off x="4066031" y="5650992"/>
              <a:ext cx="449580" cy="193675"/>
            </a:xfrm>
            <a:custGeom>
              <a:avLst/>
              <a:gdLst/>
              <a:ahLst/>
              <a:cxnLst/>
              <a:rect l="l" t="t" r="r" b="b"/>
              <a:pathLst>
                <a:path w="449579" h="193675">
                  <a:moveTo>
                    <a:pt x="0" y="96774"/>
                  </a:moveTo>
                  <a:lnTo>
                    <a:pt x="30691" y="47932"/>
                  </a:lnTo>
                  <a:lnTo>
                    <a:pt x="65841" y="28346"/>
                  </a:lnTo>
                  <a:lnTo>
                    <a:pt x="111336" y="13213"/>
                  </a:lnTo>
                  <a:lnTo>
                    <a:pt x="165033" y="3457"/>
                  </a:lnTo>
                  <a:lnTo>
                    <a:pt x="224790" y="0"/>
                  </a:lnTo>
                  <a:lnTo>
                    <a:pt x="284546" y="3457"/>
                  </a:lnTo>
                  <a:lnTo>
                    <a:pt x="338243" y="13213"/>
                  </a:lnTo>
                  <a:lnTo>
                    <a:pt x="383738" y="28346"/>
                  </a:lnTo>
                  <a:lnTo>
                    <a:pt x="418888" y="47932"/>
                  </a:lnTo>
                  <a:lnTo>
                    <a:pt x="449580" y="96774"/>
                  </a:lnTo>
                  <a:lnTo>
                    <a:pt x="441549" y="122498"/>
                  </a:lnTo>
                  <a:lnTo>
                    <a:pt x="383738" y="165201"/>
                  </a:lnTo>
                  <a:lnTo>
                    <a:pt x="338243" y="180334"/>
                  </a:lnTo>
                  <a:lnTo>
                    <a:pt x="284546" y="190090"/>
                  </a:lnTo>
                  <a:lnTo>
                    <a:pt x="224790" y="193548"/>
                  </a:lnTo>
                  <a:lnTo>
                    <a:pt x="165033" y="190090"/>
                  </a:lnTo>
                  <a:lnTo>
                    <a:pt x="111336" y="180334"/>
                  </a:lnTo>
                  <a:lnTo>
                    <a:pt x="65841" y="165201"/>
                  </a:lnTo>
                  <a:lnTo>
                    <a:pt x="30691" y="145615"/>
                  </a:lnTo>
                  <a:lnTo>
                    <a:pt x="0" y="96774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2" name="object 112"/>
          <p:cNvSpPr txBox="1"/>
          <p:nvPr/>
        </p:nvSpPr>
        <p:spPr>
          <a:xfrm>
            <a:off x="4118769" y="5651817"/>
            <a:ext cx="3422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 b="1">
                <a:latin typeface="Meiryo UI"/>
                <a:cs typeface="Meiryo UI"/>
              </a:rPr>
              <a:t>-</a:t>
            </a:r>
            <a:r>
              <a:rPr dirty="0" sz="1000" spc="-10" b="1">
                <a:latin typeface="Meiryo UI"/>
                <a:cs typeface="Meiryo UI"/>
              </a:rPr>
              <a:t>12P</a:t>
            </a:r>
            <a:endParaRPr sz="1000">
              <a:latin typeface="Meiryo UI"/>
              <a:cs typeface="Meiryo UI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3697298" y="5268926"/>
            <a:ext cx="31496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Meiryo UI"/>
                <a:cs typeface="Meiryo UI"/>
              </a:rPr>
              <a:t>72%</a:t>
            </a:r>
            <a:endParaRPr sz="1000">
              <a:latin typeface="Meiryo UI"/>
              <a:cs typeface="Meiryo UI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3678198" y="5130796"/>
            <a:ext cx="31496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Meiryo UI"/>
                <a:cs typeface="Meiryo UI"/>
              </a:rPr>
              <a:t>71%</a:t>
            </a:r>
            <a:endParaRPr sz="1000">
              <a:latin typeface="Meiryo UI"/>
              <a:cs typeface="Meiryo UI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3944843" y="4992667"/>
            <a:ext cx="31496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Meiryo UI"/>
                <a:cs typeface="Meiryo UI"/>
              </a:rPr>
              <a:t>84%</a:t>
            </a:r>
            <a:endParaRPr sz="1000">
              <a:latin typeface="Meiryo UI"/>
              <a:cs typeface="Meiryo UI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3554362" y="4602186"/>
            <a:ext cx="31496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Meiryo UI"/>
                <a:cs typeface="Meiryo UI"/>
              </a:rPr>
              <a:t>66%</a:t>
            </a:r>
            <a:endParaRPr sz="1000">
              <a:latin typeface="Meiryo UI"/>
              <a:cs typeface="Meiryo UI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3544875" y="4464057"/>
            <a:ext cx="31496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Meiryo UI"/>
                <a:cs typeface="Meiryo UI"/>
              </a:rPr>
              <a:t>65%</a:t>
            </a:r>
            <a:endParaRPr sz="1000">
              <a:latin typeface="Meiryo UI"/>
              <a:cs typeface="Meiryo UI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674519" y="4073576"/>
            <a:ext cx="136969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Meiryo UI"/>
                <a:cs typeface="Meiryo UI"/>
              </a:rPr>
              <a:t>勤務地</a:t>
            </a:r>
            <a:r>
              <a:rPr dirty="0" sz="1000">
                <a:latin typeface="Meiryo UI"/>
                <a:cs typeface="Meiryo UI"/>
              </a:rPr>
              <a:t>を</a:t>
            </a:r>
            <a:r>
              <a:rPr dirty="0" sz="1000" spc="-5">
                <a:latin typeface="Meiryo UI"/>
                <a:cs typeface="Meiryo UI"/>
              </a:rPr>
              <a:t>限定し</a:t>
            </a:r>
            <a:r>
              <a:rPr dirty="0" sz="1000" spc="-10">
                <a:latin typeface="Meiryo UI"/>
                <a:cs typeface="Meiryo UI"/>
              </a:rPr>
              <a:t>て</a:t>
            </a:r>
            <a:r>
              <a:rPr dirty="0" sz="1000" spc="-5">
                <a:latin typeface="Meiryo UI"/>
                <a:cs typeface="Meiryo UI"/>
              </a:rPr>
              <a:t>働</a:t>
            </a:r>
            <a:r>
              <a:rPr dirty="0" sz="1000">
                <a:latin typeface="Meiryo UI"/>
                <a:cs typeface="Meiryo UI"/>
              </a:rPr>
              <a:t>き</a:t>
            </a:r>
            <a:r>
              <a:rPr dirty="0" sz="1000" spc="-10">
                <a:latin typeface="Meiryo UI"/>
                <a:cs typeface="Meiryo UI"/>
              </a:rPr>
              <a:t>た</a:t>
            </a:r>
            <a:r>
              <a:rPr dirty="0" sz="1000" spc="-5">
                <a:latin typeface="Meiryo UI"/>
                <a:cs typeface="Meiryo UI"/>
              </a:rPr>
              <a:t>い</a:t>
            </a:r>
            <a:endParaRPr sz="1000">
              <a:latin typeface="Meiryo UI"/>
              <a:cs typeface="Meiryo UI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3497188" y="4211706"/>
            <a:ext cx="31496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Meiryo UI"/>
                <a:cs typeface="Meiryo UI"/>
              </a:rPr>
              <a:t>63%</a:t>
            </a:r>
            <a:endParaRPr sz="1000">
              <a:latin typeface="Meiryo UI"/>
              <a:cs typeface="Meiryo UI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3659097" y="4073576"/>
            <a:ext cx="31496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Meiryo UI"/>
                <a:cs typeface="Meiryo UI"/>
              </a:rPr>
              <a:t>70%</a:t>
            </a:r>
            <a:endParaRPr sz="1000">
              <a:latin typeface="Meiryo UI"/>
              <a:cs typeface="Meiryo UI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3792420" y="3935447"/>
            <a:ext cx="31496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Meiryo UI"/>
                <a:cs typeface="Meiryo UI"/>
              </a:rPr>
              <a:t>77%</a:t>
            </a:r>
            <a:endParaRPr sz="1000">
              <a:latin typeface="Meiryo UI"/>
              <a:cs typeface="Meiryo UI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352217" y="3468692"/>
            <a:ext cx="169354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386715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Meiryo UI"/>
                <a:cs typeface="Meiryo UI"/>
              </a:rPr>
              <a:t>配置転換命令</a:t>
            </a:r>
            <a:r>
              <a:rPr dirty="0" sz="1000">
                <a:latin typeface="Meiryo UI"/>
                <a:cs typeface="Meiryo UI"/>
              </a:rPr>
              <a:t>を</a:t>
            </a:r>
            <a:r>
              <a:rPr dirty="0" sz="1000" spc="-5">
                <a:latin typeface="Meiryo UI"/>
                <a:cs typeface="Meiryo UI"/>
              </a:rPr>
              <a:t>受け</a:t>
            </a:r>
            <a:r>
              <a:rPr dirty="0" sz="1000" spc="-10">
                <a:latin typeface="Meiryo UI"/>
                <a:cs typeface="Meiryo UI"/>
              </a:rPr>
              <a:t>て</a:t>
            </a:r>
            <a:r>
              <a:rPr dirty="0" sz="1000" spc="-5">
                <a:latin typeface="Meiryo UI"/>
                <a:cs typeface="Meiryo UI"/>
              </a:rPr>
              <a:t>も 今勤め</a:t>
            </a:r>
            <a:r>
              <a:rPr dirty="0" sz="1000" spc="-10">
                <a:latin typeface="Meiryo UI"/>
                <a:cs typeface="Meiryo UI"/>
              </a:rPr>
              <a:t>て</a:t>
            </a:r>
            <a:r>
              <a:rPr dirty="0" sz="1000" spc="-5">
                <a:latin typeface="Meiryo UI"/>
                <a:cs typeface="Meiryo UI"/>
              </a:rPr>
              <a:t>い</a:t>
            </a:r>
            <a:r>
              <a:rPr dirty="0" sz="1000" spc="-10">
                <a:latin typeface="Meiryo UI"/>
                <a:cs typeface="Meiryo UI"/>
              </a:rPr>
              <a:t>る</a:t>
            </a:r>
            <a:r>
              <a:rPr dirty="0" sz="1000" spc="-5">
                <a:latin typeface="Meiryo UI"/>
                <a:cs typeface="Meiryo UI"/>
              </a:rPr>
              <a:t>部署で働</a:t>
            </a:r>
            <a:r>
              <a:rPr dirty="0" sz="1000">
                <a:latin typeface="Meiryo UI"/>
                <a:cs typeface="Meiryo UI"/>
              </a:rPr>
              <a:t>き</a:t>
            </a:r>
            <a:r>
              <a:rPr dirty="0" sz="1000" spc="-5">
                <a:latin typeface="Meiryo UI"/>
                <a:cs typeface="Meiryo UI"/>
              </a:rPr>
              <a:t>続け</a:t>
            </a:r>
            <a:r>
              <a:rPr dirty="0" sz="1000" spc="-10">
                <a:latin typeface="Meiryo UI"/>
                <a:cs typeface="Meiryo UI"/>
              </a:rPr>
              <a:t>た</a:t>
            </a:r>
            <a:r>
              <a:rPr dirty="0" sz="1000" spc="-5">
                <a:latin typeface="Meiryo UI"/>
                <a:cs typeface="Meiryo UI"/>
              </a:rPr>
              <a:t>い</a:t>
            </a:r>
            <a:endParaRPr sz="1000">
              <a:latin typeface="Meiryo UI"/>
              <a:cs typeface="Meiryo UI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3144781" y="3682969"/>
            <a:ext cx="31496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Meiryo UI"/>
                <a:cs typeface="Meiryo UI"/>
              </a:rPr>
              <a:t>46%</a:t>
            </a:r>
            <a:endParaRPr sz="1000">
              <a:latin typeface="Meiryo UI"/>
              <a:cs typeface="Meiryo UI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3287717" y="3544840"/>
            <a:ext cx="31496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Meiryo UI"/>
                <a:cs typeface="Meiryo UI"/>
              </a:rPr>
              <a:t>53%</a:t>
            </a:r>
            <a:endParaRPr sz="1000">
              <a:latin typeface="Meiryo UI"/>
              <a:cs typeface="Meiryo UI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3449627" y="3406711"/>
            <a:ext cx="31496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Meiryo UI"/>
                <a:cs typeface="Meiryo UI"/>
              </a:rPr>
              <a:t>61%</a:t>
            </a:r>
            <a:endParaRPr sz="1000">
              <a:latin typeface="Meiryo UI"/>
              <a:cs typeface="Meiryo UI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601533" y="2939955"/>
            <a:ext cx="144272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Meiryo UI"/>
                <a:cs typeface="Meiryo UI"/>
              </a:rPr>
              <a:t>一</a:t>
            </a:r>
            <a:r>
              <a:rPr dirty="0" sz="1000" spc="-10">
                <a:latin typeface="Meiryo UI"/>
                <a:cs typeface="Meiryo UI"/>
              </a:rPr>
              <a:t>つ</a:t>
            </a:r>
            <a:r>
              <a:rPr dirty="0" sz="1000" spc="-5">
                <a:latin typeface="Meiryo UI"/>
                <a:cs typeface="Meiryo UI"/>
              </a:rPr>
              <a:t>の会社の仕事</a:t>
            </a:r>
            <a:r>
              <a:rPr dirty="0" sz="1000" spc="-10">
                <a:latin typeface="Meiryo UI"/>
                <a:cs typeface="Meiryo UI"/>
              </a:rPr>
              <a:t>だ</a:t>
            </a:r>
            <a:r>
              <a:rPr dirty="0" sz="1000" spc="-5">
                <a:latin typeface="Meiryo UI"/>
                <a:cs typeface="Meiryo UI"/>
              </a:rPr>
              <a:t>けで</a:t>
            </a:r>
            <a:r>
              <a:rPr dirty="0" sz="1000" spc="-10">
                <a:latin typeface="Meiryo UI"/>
                <a:cs typeface="Meiryo UI"/>
              </a:rPr>
              <a:t>なく</a:t>
            </a:r>
            <a:endParaRPr sz="1000">
              <a:latin typeface="Meiryo UI"/>
              <a:cs typeface="Meiryo UI"/>
            </a:endParaRPr>
          </a:p>
          <a:p>
            <a:pPr algn="r" marR="5080">
              <a:lnSpc>
                <a:spcPct val="100000"/>
              </a:lnSpc>
            </a:pPr>
            <a:r>
              <a:rPr dirty="0" sz="1000" spc="-20">
                <a:latin typeface="Meiryo UI"/>
                <a:cs typeface="Meiryo UI"/>
              </a:rPr>
              <a:t>兼業</a:t>
            </a:r>
            <a:r>
              <a:rPr dirty="0" sz="1000" spc="-5">
                <a:latin typeface="Meiryo UI"/>
                <a:cs typeface="Meiryo UI"/>
              </a:rPr>
              <a:t>・</a:t>
            </a:r>
            <a:r>
              <a:rPr dirty="0" sz="1000" spc="-5">
                <a:latin typeface="Meiryo UI"/>
                <a:cs typeface="Meiryo UI"/>
              </a:rPr>
              <a:t>副業し</a:t>
            </a:r>
            <a:r>
              <a:rPr dirty="0" sz="1000" spc="-10">
                <a:latin typeface="Meiryo UI"/>
                <a:cs typeface="Meiryo UI"/>
              </a:rPr>
              <a:t>た</a:t>
            </a:r>
            <a:r>
              <a:rPr dirty="0" sz="1000" spc="-5">
                <a:latin typeface="Meiryo UI"/>
                <a:cs typeface="Meiryo UI"/>
              </a:rPr>
              <a:t>い</a:t>
            </a:r>
            <a:endParaRPr sz="1000">
              <a:latin typeface="Meiryo UI"/>
              <a:cs typeface="Meiryo UI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3087607" y="3154232"/>
            <a:ext cx="31496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Meiryo UI"/>
                <a:cs typeface="Meiryo UI"/>
              </a:rPr>
              <a:t>44%</a:t>
            </a:r>
            <a:endParaRPr sz="1000">
              <a:latin typeface="Meiryo UI"/>
              <a:cs typeface="Meiryo UI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3192342" y="3016103"/>
            <a:ext cx="31496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Meiryo UI"/>
                <a:cs typeface="Meiryo UI"/>
              </a:rPr>
              <a:t>49%</a:t>
            </a:r>
            <a:endParaRPr sz="1000">
              <a:latin typeface="Meiryo UI"/>
              <a:cs typeface="Meiryo UI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3497188" y="2877974"/>
            <a:ext cx="31496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Meiryo UI"/>
                <a:cs typeface="Meiryo UI"/>
              </a:rPr>
              <a:t>63%</a:t>
            </a:r>
            <a:endParaRPr sz="1000">
              <a:latin typeface="Meiryo UI"/>
              <a:cs typeface="Meiryo UI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379287" y="2411218"/>
            <a:ext cx="166497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105283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Meiryo UI"/>
                <a:cs typeface="Meiryo UI"/>
              </a:rPr>
              <a:t>今の会社で 定年</a:t>
            </a:r>
            <a:r>
              <a:rPr dirty="0" sz="1000">
                <a:latin typeface="Meiryo UI"/>
                <a:cs typeface="Meiryo UI"/>
              </a:rPr>
              <a:t>ま</a:t>
            </a:r>
            <a:r>
              <a:rPr dirty="0" sz="1000" spc="-5">
                <a:latin typeface="Meiryo UI"/>
                <a:cs typeface="Meiryo UI"/>
              </a:rPr>
              <a:t>で勤め上げ</a:t>
            </a:r>
            <a:r>
              <a:rPr dirty="0" sz="1000" spc="-10">
                <a:latin typeface="Meiryo UI"/>
                <a:cs typeface="Meiryo UI"/>
              </a:rPr>
              <a:t>た</a:t>
            </a:r>
            <a:r>
              <a:rPr dirty="0" sz="1000" spc="-5">
                <a:latin typeface="Meiryo UI"/>
                <a:cs typeface="Meiryo UI"/>
              </a:rPr>
              <a:t>い</a:t>
            </a:r>
            <a:r>
              <a:rPr dirty="0" sz="1000" spc="-10">
                <a:latin typeface="Meiryo UI"/>
                <a:cs typeface="Meiryo UI"/>
              </a:rPr>
              <a:t>と</a:t>
            </a:r>
            <a:r>
              <a:rPr dirty="0" sz="1000" spc="-5">
                <a:latin typeface="Meiryo UI"/>
                <a:cs typeface="Meiryo UI"/>
              </a:rPr>
              <a:t>思</a:t>
            </a:r>
            <a:r>
              <a:rPr dirty="0" sz="1000" spc="-10">
                <a:latin typeface="Meiryo UI"/>
                <a:cs typeface="Meiryo UI"/>
              </a:rPr>
              <a:t>わない</a:t>
            </a:r>
            <a:endParaRPr sz="1000">
              <a:latin typeface="Meiryo UI"/>
              <a:cs typeface="Meiryo UI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2887623" y="2625496"/>
            <a:ext cx="31496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Meiryo UI"/>
                <a:cs typeface="Meiryo UI"/>
              </a:rPr>
              <a:t>34%</a:t>
            </a:r>
            <a:endParaRPr sz="1000">
              <a:latin typeface="Meiryo UI"/>
              <a:cs typeface="Meiryo UI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3087607" y="2349237"/>
            <a:ext cx="648970" cy="3155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46075">
              <a:lnSpc>
                <a:spcPts val="1145"/>
              </a:lnSpc>
              <a:spcBef>
                <a:spcPts val="95"/>
              </a:spcBef>
            </a:pPr>
            <a:r>
              <a:rPr dirty="0" sz="1000" spc="-5">
                <a:latin typeface="Meiryo UI"/>
                <a:cs typeface="Meiryo UI"/>
              </a:rPr>
              <a:t>59%</a:t>
            </a:r>
            <a:endParaRPr sz="1000">
              <a:latin typeface="Meiryo UI"/>
              <a:cs typeface="Meiryo UI"/>
            </a:endParaRPr>
          </a:p>
          <a:p>
            <a:pPr marL="12700">
              <a:lnSpc>
                <a:spcPts val="1145"/>
              </a:lnSpc>
            </a:pPr>
            <a:r>
              <a:rPr dirty="0" sz="1000" spc="-5">
                <a:latin typeface="Meiryo UI"/>
                <a:cs typeface="Meiryo UI"/>
              </a:rPr>
              <a:t>44%</a:t>
            </a:r>
            <a:endParaRPr sz="1000">
              <a:latin typeface="Meiryo UI"/>
              <a:cs typeface="Meiryo UI"/>
            </a:endParaRPr>
          </a:p>
        </p:txBody>
      </p:sp>
      <p:grpSp>
        <p:nvGrpSpPr>
          <p:cNvPr id="133" name="object 133"/>
          <p:cNvGrpSpPr/>
          <p:nvPr/>
        </p:nvGrpSpPr>
        <p:grpSpPr>
          <a:xfrm>
            <a:off x="3150107" y="1965960"/>
            <a:ext cx="189230" cy="142240"/>
            <a:chOff x="3150107" y="1965960"/>
            <a:chExt cx="189230" cy="142240"/>
          </a:xfrm>
        </p:grpSpPr>
        <p:sp>
          <p:nvSpPr>
            <p:cNvPr id="134" name="object 134"/>
            <p:cNvSpPr/>
            <p:nvPr/>
          </p:nvSpPr>
          <p:spPr>
            <a:xfrm>
              <a:off x="3154679" y="1970532"/>
              <a:ext cx="180340" cy="132715"/>
            </a:xfrm>
            <a:custGeom>
              <a:avLst/>
              <a:gdLst/>
              <a:ahLst/>
              <a:cxnLst/>
              <a:rect l="l" t="t" r="r" b="b"/>
              <a:pathLst>
                <a:path w="180339" h="132714">
                  <a:moveTo>
                    <a:pt x="179831" y="0"/>
                  </a:moveTo>
                  <a:lnTo>
                    <a:pt x="0" y="0"/>
                  </a:lnTo>
                  <a:lnTo>
                    <a:pt x="0" y="132587"/>
                  </a:lnTo>
                  <a:lnTo>
                    <a:pt x="179831" y="132587"/>
                  </a:lnTo>
                  <a:lnTo>
                    <a:pt x="179831" y="0"/>
                  </a:lnTo>
                  <a:close/>
                </a:path>
              </a:pathLst>
            </a:custGeom>
            <a:solidFill>
              <a:srgbClr val="DFE5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5" name="object 135"/>
            <p:cNvSpPr/>
            <p:nvPr/>
          </p:nvSpPr>
          <p:spPr>
            <a:xfrm>
              <a:off x="3154679" y="1970532"/>
              <a:ext cx="180340" cy="132715"/>
            </a:xfrm>
            <a:custGeom>
              <a:avLst/>
              <a:gdLst/>
              <a:ahLst/>
              <a:cxnLst/>
              <a:rect l="l" t="t" r="r" b="b"/>
              <a:pathLst>
                <a:path w="180339" h="132714">
                  <a:moveTo>
                    <a:pt x="0" y="0"/>
                  </a:moveTo>
                  <a:lnTo>
                    <a:pt x="179831" y="0"/>
                  </a:lnTo>
                  <a:lnTo>
                    <a:pt x="179831" y="132587"/>
                  </a:lnTo>
                  <a:lnTo>
                    <a:pt x="0" y="132587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6" name="object 136"/>
          <p:cNvGrpSpPr/>
          <p:nvPr/>
        </p:nvGrpSpPr>
        <p:grpSpPr>
          <a:xfrm>
            <a:off x="2246376" y="1965960"/>
            <a:ext cx="189230" cy="142240"/>
            <a:chOff x="2246376" y="1965960"/>
            <a:chExt cx="189230" cy="142240"/>
          </a:xfrm>
        </p:grpSpPr>
        <p:sp>
          <p:nvSpPr>
            <p:cNvPr id="137" name="object 137"/>
            <p:cNvSpPr/>
            <p:nvPr/>
          </p:nvSpPr>
          <p:spPr>
            <a:xfrm>
              <a:off x="2250948" y="1970532"/>
              <a:ext cx="180340" cy="132715"/>
            </a:xfrm>
            <a:custGeom>
              <a:avLst/>
              <a:gdLst/>
              <a:ahLst/>
              <a:cxnLst/>
              <a:rect l="l" t="t" r="r" b="b"/>
              <a:pathLst>
                <a:path w="180339" h="132714">
                  <a:moveTo>
                    <a:pt x="179831" y="0"/>
                  </a:moveTo>
                  <a:lnTo>
                    <a:pt x="0" y="0"/>
                  </a:lnTo>
                  <a:lnTo>
                    <a:pt x="0" y="132587"/>
                  </a:lnTo>
                  <a:lnTo>
                    <a:pt x="179831" y="132587"/>
                  </a:lnTo>
                  <a:lnTo>
                    <a:pt x="179831" y="0"/>
                  </a:lnTo>
                  <a:close/>
                </a:path>
              </a:pathLst>
            </a:custGeom>
            <a:solidFill>
              <a:srgbClr val="6F8DB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8" name="object 138"/>
            <p:cNvSpPr/>
            <p:nvPr/>
          </p:nvSpPr>
          <p:spPr>
            <a:xfrm>
              <a:off x="2250948" y="1970532"/>
              <a:ext cx="180340" cy="132715"/>
            </a:xfrm>
            <a:custGeom>
              <a:avLst/>
              <a:gdLst/>
              <a:ahLst/>
              <a:cxnLst/>
              <a:rect l="l" t="t" r="r" b="b"/>
              <a:pathLst>
                <a:path w="180339" h="132714">
                  <a:moveTo>
                    <a:pt x="0" y="0"/>
                  </a:moveTo>
                  <a:lnTo>
                    <a:pt x="179831" y="0"/>
                  </a:lnTo>
                  <a:lnTo>
                    <a:pt x="179831" y="132587"/>
                  </a:lnTo>
                  <a:lnTo>
                    <a:pt x="0" y="132587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9" name="object 139"/>
          <p:cNvGrpSpPr/>
          <p:nvPr/>
        </p:nvGrpSpPr>
        <p:grpSpPr>
          <a:xfrm>
            <a:off x="1502663" y="1965960"/>
            <a:ext cx="187960" cy="142240"/>
            <a:chOff x="1502663" y="1965960"/>
            <a:chExt cx="187960" cy="142240"/>
          </a:xfrm>
        </p:grpSpPr>
        <p:sp>
          <p:nvSpPr>
            <p:cNvPr id="140" name="object 140"/>
            <p:cNvSpPr/>
            <p:nvPr/>
          </p:nvSpPr>
          <p:spPr>
            <a:xfrm>
              <a:off x="1507235" y="1970532"/>
              <a:ext cx="178435" cy="132715"/>
            </a:xfrm>
            <a:custGeom>
              <a:avLst/>
              <a:gdLst/>
              <a:ahLst/>
              <a:cxnLst/>
              <a:rect l="l" t="t" r="r" b="b"/>
              <a:pathLst>
                <a:path w="178435" h="132714">
                  <a:moveTo>
                    <a:pt x="178307" y="0"/>
                  </a:moveTo>
                  <a:lnTo>
                    <a:pt x="0" y="0"/>
                  </a:lnTo>
                  <a:lnTo>
                    <a:pt x="0" y="132587"/>
                  </a:lnTo>
                  <a:lnTo>
                    <a:pt x="178307" y="132587"/>
                  </a:lnTo>
                  <a:lnTo>
                    <a:pt x="178307" y="0"/>
                  </a:lnTo>
                  <a:close/>
                </a:path>
              </a:pathLst>
            </a:custGeom>
            <a:solidFill>
              <a:srgbClr val="364D6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1" name="object 141"/>
            <p:cNvSpPr/>
            <p:nvPr/>
          </p:nvSpPr>
          <p:spPr>
            <a:xfrm>
              <a:off x="1507235" y="1970532"/>
              <a:ext cx="178435" cy="132715"/>
            </a:xfrm>
            <a:custGeom>
              <a:avLst/>
              <a:gdLst/>
              <a:ahLst/>
              <a:cxnLst/>
              <a:rect l="l" t="t" r="r" b="b"/>
              <a:pathLst>
                <a:path w="178435" h="132714">
                  <a:moveTo>
                    <a:pt x="0" y="0"/>
                  </a:moveTo>
                  <a:lnTo>
                    <a:pt x="178307" y="0"/>
                  </a:lnTo>
                  <a:lnTo>
                    <a:pt x="178307" y="132587"/>
                  </a:lnTo>
                  <a:lnTo>
                    <a:pt x="0" y="132587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2" name="object 142"/>
          <p:cNvSpPr txBox="1"/>
          <p:nvPr/>
        </p:nvSpPr>
        <p:spPr>
          <a:xfrm>
            <a:off x="3371850" y="1954212"/>
            <a:ext cx="43688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Meiryo UI"/>
                <a:cs typeface="Meiryo UI"/>
              </a:rPr>
              <a:t>50歳～</a:t>
            </a:r>
            <a:endParaRPr sz="1000">
              <a:latin typeface="Meiryo UI"/>
              <a:cs typeface="Meiryo UI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2468570" y="1954212"/>
            <a:ext cx="59563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Meiryo UI"/>
                <a:cs typeface="Meiryo UI"/>
              </a:rPr>
              <a:t>35～49歳</a:t>
            </a:r>
            <a:endParaRPr sz="1000">
              <a:latin typeface="Meiryo UI"/>
              <a:cs typeface="Meiryo UI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1724038" y="1954212"/>
            <a:ext cx="43688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Meiryo UI"/>
                <a:cs typeface="Meiryo UI"/>
              </a:rPr>
              <a:t>～34歳</a:t>
            </a:r>
            <a:endParaRPr sz="1000">
              <a:latin typeface="Meiryo UI"/>
              <a:cs typeface="Meiryo UI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56388" y="981455"/>
            <a:ext cx="4815840" cy="335280"/>
          </a:xfrm>
          <a:prstGeom prst="rect">
            <a:avLst/>
          </a:prstGeom>
          <a:solidFill>
            <a:srgbClr val="4F81BD"/>
          </a:solidFill>
          <a:ln w="12192">
            <a:solidFill>
              <a:srgbClr val="EEECE1"/>
            </a:solidFill>
          </a:ln>
        </p:spPr>
        <p:txBody>
          <a:bodyPr wrap="square" lIns="0" tIns="45720" rIns="0" bIns="0" rtlCol="0" vert="horz">
            <a:spAutoFit/>
          </a:bodyPr>
          <a:lstStyle/>
          <a:p>
            <a:pPr marL="433705">
              <a:lnSpc>
                <a:spcPct val="100000"/>
              </a:lnSpc>
              <a:spcBef>
                <a:spcPts val="360"/>
              </a:spcBef>
            </a:pPr>
            <a:r>
              <a:rPr dirty="0" sz="1600" spc="-5">
                <a:solidFill>
                  <a:srgbClr val="FFFFFF"/>
                </a:solidFill>
                <a:latin typeface="Meiryo UI"/>
                <a:cs typeface="Meiryo UI"/>
              </a:rPr>
              <a:t>各年齢層</a:t>
            </a:r>
            <a:r>
              <a:rPr dirty="0" sz="1600" spc="-10">
                <a:solidFill>
                  <a:srgbClr val="FFFFFF"/>
                </a:solidFill>
                <a:latin typeface="Meiryo UI"/>
                <a:cs typeface="Meiryo UI"/>
              </a:rPr>
              <a:t>に</a:t>
            </a:r>
            <a:r>
              <a:rPr dirty="0" sz="1600" spc="-5">
                <a:solidFill>
                  <a:srgbClr val="FFFFFF"/>
                </a:solidFill>
                <a:latin typeface="Meiryo UI"/>
                <a:cs typeface="Meiryo UI"/>
              </a:rPr>
              <a:t>おけ</a:t>
            </a:r>
            <a:r>
              <a:rPr dirty="0" sz="1600" spc="-10">
                <a:solidFill>
                  <a:srgbClr val="FFFFFF"/>
                </a:solidFill>
                <a:latin typeface="Meiryo UI"/>
                <a:cs typeface="Meiryo UI"/>
              </a:rPr>
              <a:t>る</a:t>
            </a:r>
            <a:r>
              <a:rPr dirty="0" sz="1600" spc="-5">
                <a:solidFill>
                  <a:srgbClr val="FFFFFF"/>
                </a:solidFill>
                <a:latin typeface="Meiryo UI"/>
                <a:cs typeface="Meiryo UI"/>
              </a:rPr>
              <a:t>キャ</a:t>
            </a:r>
            <a:r>
              <a:rPr dirty="0" sz="1600" spc="5">
                <a:solidFill>
                  <a:srgbClr val="FFFFFF"/>
                </a:solidFill>
                <a:latin typeface="Meiryo UI"/>
                <a:cs typeface="Meiryo UI"/>
              </a:rPr>
              <a:t>リ</a:t>
            </a:r>
            <a:r>
              <a:rPr dirty="0" sz="1600">
                <a:solidFill>
                  <a:srgbClr val="FFFFFF"/>
                </a:solidFill>
                <a:latin typeface="Meiryo UI"/>
                <a:cs typeface="Meiryo UI"/>
              </a:rPr>
              <a:t>ア</a:t>
            </a:r>
            <a:r>
              <a:rPr dirty="0" sz="1600" spc="10">
                <a:solidFill>
                  <a:srgbClr val="FFFFFF"/>
                </a:solidFill>
                <a:latin typeface="Meiryo UI"/>
                <a:cs typeface="Meiryo UI"/>
              </a:rPr>
              <a:t>に</a:t>
            </a:r>
            <a:r>
              <a:rPr dirty="0" sz="1600" spc="-10">
                <a:solidFill>
                  <a:srgbClr val="FFFFFF"/>
                </a:solidFill>
                <a:latin typeface="Meiryo UI"/>
                <a:cs typeface="Meiryo UI"/>
              </a:rPr>
              <a:t>つ</a:t>
            </a:r>
            <a:r>
              <a:rPr dirty="0" sz="1600" spc="10">
                <a:solidFill>
                  <a:srgbClr val="FFFFFF"/>
                </a:solidFill>
                <a:latin typeface="Meiryo UI"/>
                <a:cs typeface="Meiryo UI"/>
              </a:rPr>
              <a:t>い</a:t>
            </a:r>
            <a:r>
              <a:rPr dirty="0" sz="1600">
                <a:solidFill>
                  <a:srgbClr val="FFFFFF"/>
                </a:solidFill>
                <a:latin typeface="Meiryo UI"/>
                <a:cs typeface="Meiryo UI"/>
              </a:rPr>
              <a:t>ての</a:t>
            </a:r>
            <a:r>
              <a:rPr dirty="0" sz="1600" spc="5">
                <a:solidFill>
                  <a:srgbClr val="FFFFFF"/>
                </a:solidFill>
                <a:latin typeface="Meiryo UI"/>
                <a:cs typeface="Meiryo UI"/>
              </a:rPr>
              <a:t>考</a:t>
            </a:r>
            <a:r>
              <a:rPr dirty="0" sz="1600">
                <a:solidFill>
                  <a:srgbClr val="FFFFFF"/>
                </a:solidFill>
                <a:latin typeface="Meiryo UI"/>
                <a:cs typeface="Meiryo UI"/>
              </a:rPr>
              <a:t>え</a:t>
            </a:r>
            <a:r>
              <a:rPr dirty="0" sz="1600" spc="-5">
                <a:solidFill>
                  <a:srgbClr val="FFFFFF"/>
                </a:solidFill>
                <a:latin typeface="Meiryo UI"/>
                <a:cs typeface="Meiryo UI"/>
              </a:rPr>
              <a:t>方</a:t>
            </a:r>
            <a:r>
              <a:rPr dirty="0" sz="1600">
                <a:solidFill>
                  <a:srgbClr val="FFFFFF"/>
                </a:solidFill>
                <a:latin typeface="Meiryo UI"/>
                <a:cs typeface="Meiryo UI"/>
              </a:rPr>
              <a:t>の</a:t>
            </a:r>
            <a:r>
              <a:rPr dirty="0" sz="1600" spc="5">
                <a:solidFill>
                  <a:srgbClr val="FFFFFF"/>
                </a:solidFill>
                <a:latin typeface="Meiryo UI"/>
                <a:cs typeface="Meiryo UI"/>
              </a:rPr>
              <a:t>違</a:t>
            </a:r>
            <a:r>
              <a:rPr dirty="0" sz="1600" spc="-5">
                <a:solidFill>
                  <a:srgbClr val="FFFFFF"/>
                </a:solidFill>
                <a:latin typeface="Meiryo UI"/>
                <a:cs typeface="Meiryo UI"/>
              </a:rPr>
              <a:t>い</a:t>
            </a:r>
            <a:endParaRPr sz="1600">
              <a:latin typeface="Meiryo UI"/>
              <a:cs typeface="Meiryo UI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4071926" y="1806806"/>
            <a:ext cx="55435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5">
                <a:latin typeface="Meiryo UI"/>
                <a:cs typeface="Meiryo UI"/>
              </a:rPr>
              <a:t>(</a:t>
            </a:r>
            <a:r>
              <a:rPr dirty="0" sz="1000" spc="-10">
                <a:latin typeface="Meiryo UI"/>
                <a:cs typeface="Meiryo UI"/>
              </a:rPr>
              <a:t>n</a:t>
            </a:r>
            <a:r>
              <a:rPr dirty="0" sz="1000" spc="-5">
                <a:latin typeface="Meiryo UI"/>
                <a:cs typeface="Meiryo UI"/>
              </a:rPr>
              <a:t>=206)</a:t>
            </a:r>
            <a:endParaRPr sz="1000">
              <a:latin typeface="Meiryo UI"/>
              <a:cs typeface="Meiryo UI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4983479" y="981455"/>
            <a:ext cx="4815840" cy="335280"/>
          </a:xfrm>
          <a:prstGeom prst="rect">
            <a:avLst/>
          </a:prstGeom>
          <a:solidFill>
            <a:srgbClr val="4F81BD"/>
          </a:solidFill>
          <a:ln w="12192">
            <a:solidFill>
              <a:srgbClr val="EEECE1"/>
            </a:solidFill>
          </a:ln>
        </p:spPr>
        <p:txBody>
          <a:bodyPr wrap="square" lIns="0" tIns="4572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360"/>
              </a:spcBef>
            </a:pPr>
            <a:r>
              <a:rPr dirty="0" sz="1600" spc="-5">
                <a:solidFill>
                  <a:srgbClr val="FFFFFF"/>
                </a:solidFill>
                <a:latin typeface="Meiryo UI"/>
                <a:cs typeface="Meiryo UI"/>
              </a:rPr>
              <a:t>多様な働</a:t>
            </a:r>
            <a:r>
              <a:rPr dirty="0" sz="1600" spc="-10">
                <a:solidFill>
                  <a:srgbClr val="FFFFFF"/>
                </a:solidFill>
                <a:latin typeface="Meiryo UI"/>
                <a:cs typeface="Meiryo UI"/>
              </a:rPr>
              <a:t>き</a:t>
            </a:r>
            <a:r>
              <a:rPr dirty="0" sz="1600" spc="-5">
                <a:solidFill>
                  <a:srgbClr val="FFFFFF"/>
                </a:solidFill>
                <a:latin typeface="Meiryo UI"/>
                <a:cs typeface="Meiryo UI"/>
              </a:rPr>
              <a:t>方</a:t>
            </a:r>
            <a:r>
              <a:rPr dirty="0" sz="1600">
                <a:solidFill>
                  <a:srgbClr val="FFFFFF"/>
                </a:solidFill>
                <a:latin typeface="Meiryo UI"/>
                <a:cs typeface="Meiryo UI"/>
              </a:rPr>
              <a:t>の</a:t>
            </a:r>
            <a:r>
              <a:rPr dirty="0" sz="1600" spc="-5">
                <a:solidFill>
                  <a:srgbClr val="FFFFFF"/>
                </a:solidFill>
                <a:latin typeface="Meiryo UI"/>
                <a:cs typeface="Meiryo UI"/>
              </a:rPr>
              <a:t>推移</a:t>
            </a:r>
            <a:endParaRPr sz="1600">
              <a:latin typeface="Meiryo UI"/>
              <a:cs typeface="Meiryo UI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4995671" y="1484375"/>
            <a:ext cx="1181100" cy="2753995"/>
          </a:xfrm>
          <a:prstGeom prst="rect">
            <a:avLst/>
          </a:prstGeom>
          <a:solidFill>
            <a:srgbClr val="1F497D"/>
          </a:solidFill>
          <a:ln w="12192">
            <a:solidFill>
              <a:srgbClr val="EEECE1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50">
              <a:latin typeface="Times New Roman"/>
              <a:cs typeface="Times New Roman"/>
            </a:endParaRPr>
          </a:p>
          <a:p>
            <a:pPr algn="ctr" marL="97155" marR="91440">
              <a:lnSpc>
                <a:spcPct val="100000"/>
              </a:lnSpc>
            </a:pPr>
            <a:r>
              <a:rPr dirty="0" sz="1400" b="1">
                <a:solidFill>
                  <a:srgbClr val="FFFFFF"/>
                </a:solidFill>
                <a:latin typeface="Meiryo UI"/>
                <a:cs typeface="Meiryo UI"/>
              </a:rPr>
              <a:t>中途・経験者 </a:t>
            </a:r>
            <a:r>
              <a:rPr dirty="0" sz="1400" b="1">
                <a:solidFill>
                  <a:srgbClr val="FFFFFF"/>
                </a:solidFill>
                <a:latin typeface="Meiryo UI"/>
                <a:cs typeface="Meiryo UI"/>
              </a:rPr>
              <a:t>採用／</a:t>
            </a:r>
            <a:endParaRPr sz="1400">
              <a:latin typeface="Meiryo UI"/>
              <a:cs typeface="Meiryo UI"/>
            </a:endParaRPr>
          </a:p>
          <a:p>
            <a:pPr algn="ctr" marL="97155" marR="91440">
              <a:lnSpc>
                <a:spcPct val="100000"/>
              </a:lnSpc>
            </a:pPr>
            <a:r>
              <a:rPr dirty="0" sz="1400" b="1">
                <a:solidFill>
                  <a:srgbClr val="FFFFFF"/>
                </a:solidFill>
                <a:latin typeface="Meiryo UI"/>
                <a:cs typeface="Meiryo UI"/>
              </a:rPr>
              <a:t>副業者・副業 </a:t>
            </a:r>
            <a:r>
              <a:rPr dirty="0" sz="1400" b="1">
                <a:solidFill>
                  <a:srgbClr val="FFFFFF"/>
                </a:solidFill>
                <a:latin typeface="Meiryo UI"/>
                <a:cs typeface="Meiryo UI"/>
              </a:rPr>
              <a:t>希望者</a:t>
            </a:r>
            <a:endParaRPr sz="1400">
              <a:latin typeface="Meiryo UI"/>
              <a:cs typeface="Meiryo U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1400" spc="-5" b="1">
                <a:solidFill>
                  <a:srgbClr val="FFFFFF"/>
                </a:solidFill>
                <a:latin typeface="Meiryo UI"/>
                <a:cs typeface="Meiryo UI"/>
              </a:rPr>
              <a:t>の増</a:t>
            </a:r>
            <a:r>
              <a:rPr dirty="0" sz="1400" b="1">
                <a:solidFill>
                  <a:srgbClr val="FFFFFF"/>
                </a:solidFill>
                <a:latin typeface="Meiryo UI"/>
                <a:cs typeface="Meiryo UI"/>
              </a:rPr>
              <a:t>加</a:t>
            </a:r>
            <a:endParaRPr sz="1400">
              <a:latin typeface="Meiryo UI"/>
              <a:cs typeface="Meiryo UI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4997196" y="4358640"/>
            <a:ext cx="1179830" cy="893444"/>
          </a:xfrm>
          <a:prstGeom prst="rect">
            <a:avLst/>
          </a:prstGeom>
          <a:solidFill>
            <a:srgbClr val="1F497D"/>
          </a:solidFill>
          <a:ln w="12192">
            <a:solidFill>
              <a:srgbClr val="EEECE1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Times New Roman"/>
              <a:cs typeface="Times New Roman"/>
            </a:endParaRPr>
          </a:p>
          <a:p>
            <a:pPr marL="240665" marR="55880" indent="-177165">
              <a:lnSpc>
                <a:spcPct val="100000"/>
              </a:lnSpc>
              <a:spcBef>
                <a:spcPts val="5"/>
              </a:spcBef>
            </a:pPr>
            <a:r>
              <a:rPr dirty="0" sz="1400" b="1">
                <a:solidFill>
                  <a:srgbClr val="FFFFFF"/>
                </a:solidFill>
                <a:latin typeface="Meiryo UI"/>
                <a:cs typeface="Meiryo UI"/>
              </a:rPr>
              <a:t>多様</a:t>
            </a:r>
            <a:r>
              <a:rPr dirty="0" sz="1400" spc="-5" b="1">
                <a:solidFill>
                  <a:srgbClr val="FFFFFF"/>
                </a:solidFill>
                <a:latin typeface="Meiryo UI"/>
                <a:cs typeface="Meiryo UI"/>
              </a:rPr>
              <a:t>な</a:t>
            </a:r>
            <a:r>
              <a:rPr dirty="0" sz="1400" b="1">
                <a:solidFill>
                  <a:srgbClr val="FFFFFF"/>
                </a:solidFill>
                <a:latin typeface="Meiryo UI"/>
                <a:cs typeface="Meiryo UI"/>
              </a:rPr>
              <a:t>就労形 </a:t>
            </a:r>
            <a:r>
              <a:rPr dirty="0" sz="1400" b="1">
                <a:solidFill>
                  <a:srgbClr val="FFFFFF"/>
                </a:solidFill>
                <a:latin typeface="Meiryo UI"/>
                <a:cs typeface="Meiryo UI"/>
              </a:rPr>
              <a:t>態</a:t>
            </a:r>
            <a:r>
              <a:rPr dirty="0" sz="1400" spc="-5" b="1">
                <a:solidFill>
                  <a:srgbClr val="FFFFFF"/>
                </a:solidFill>
                <a:latin typeface="Meiryo UI"/>
                <a:cs typeface="Meiryo UI"/>
              </a:rPr>
              <a:t>の</a:t>
            </a:r>
            <a:r>
              <a:rPr dirty="0" sz="1400" b="1">
                <a:solidFill>
                  <a:srgbClr val="FFFFFF"/>
                </a:solidFill>
                <a:latin typeface="Meiryo UI"/>
                <a:cs typeface="Meiryo UI"/>
              </a:rPr>
              <a:t>増加</a:t>
            </a:r>
            <a:endParaRPr sz="1400">
              <a:latin typeface="Meiryo UI"/>
              <a:cs typeface="Meiryo UI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4997196" y="5344667"/>
            <a:ext cx="1179830" cy="893444"/>
          </a:xfrm>
          <a:prstGeom prst="rect">
            <a:avLst/>
          </a:prstGeom>
          <a:solidFill>
            <a:srgbClr val="1F497D"/>
          </a:solidFill>
          <a:ln w="12192">
            <a:solidFill>
              <a:srgbClr val="EEECE1"/>
            </a:solidFill>
          </a:ln>
        </p:spPr>
        <p:txBody>
          <a:bodyPr wrap="square" lIns="0" tIns="698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550">
              <a:latin typeface="Times New Roman"/>
              <a:cs typeface="Times New Roman"/>
            </a:endParaRPr>
          </a:p>
          <a:p>
            <a:pPr marL="328930" marR="46355" indent="-274320">
              <a:lnSpc>
                <a:spcPct val="100000"/>
              </a:lnSpc>
            </a:pPr>
            <a:r>
              <a:rPr dirty="0" sz="1400" b="1">
                <a:solidFill>
                  <a:srgbClr val="FFFFFF"/>
                </a:solidFill>
                <a:latin typeface="Meiryo UI"/>
                <a:cs typeface="Meiryo UI"/>
              </a:rPr>
              <a:t>外国人労働者 </a:t>
            </a:r>
            <a:r>
              <a:rPr dirty="0" sz="1400" spc="-5" b="1">
                <a:solidFill>
                  <a:srgbClr val="FFFFFF"/>
                </a:solidFill>
                <a:latin typeface="Meiryo UI"/>
                <a:cs typeface="Meiryo UI"/>
              </a:rPr>
              <a:t>の増</a:t>
            </a:r>
            <a:r>
              <a:rPr dirty="0" sz="1400" b="1">
                <a:solidFill>
                  <a:srgbClr val="FFFFFF"/>
                </a:solidFill>
                <a:latin typeface="Meiryo UI"/>
                <a:cs typeface="Meiryo UI"/>
              </a:rPr>
              <a:t>加</a:t>
            </a:r>
            <a:endParaRPr sz="1400">
              <a:latin typeface="Meiryo UI"/>
              <a:cs typeface="Meiryo UI"/>
            </a:endParaRPr>
          </a:p>
        </p:txBody>
      </p:sp>
      <p:grpSp>
        <p:nvGrpSpPr>
          <p:cNvPr id="151" name="object 151"/>
          <p:cNvGrpSpPr/>
          <p:nvPr/>
        </p:nvGrpSpPr>
        <p:grpSpPr>
          <a:xfrm>
            <a:off x="7961376" y="5716523"/>
            <a:ext cx="390525" cy="250190"/>
            <a:chOff x="7961376" y="5716523"/>
            <a:chExt cx="390525" cy="250190"/>
          </a:xfrm>
        </p:grpSpPr>
        <p:sp>
          <p:nvSpPr>
            <p:cNvPr id="152" name="object 152"/>
            <p:cNvSpPr/>
            <p:nvPr/>
          </p:nvSpPr>
          <p:spPr>
            <a:xfrm>
              <a:off x="7967472" y="5722619"/>
              <a:ext cx="378460" cy="238125"/>
            </a:xfrm>
            <a:custGeom>
              <a:avLst/>
              <a:gdLst/>
              <a:ahLst/>
              <a:cxnLst/>
              <a:rect l="l" t="t" r="r" b="b"/>
              <a:pathLst>
                <a:path w="378459" h="238125">
                  <a:moveTo>
                    <a:pt x="259079" y="0"/>
                  </a:moveTo>
                  <a:lnTo>
                    <a:pt x="259079" y="59435"/>
                  </a:lnTo>
                  <a:lnTo>
                    <a:pt x="0" y="59435"/>
                  </a:lnTo>
                  <a:lnTo>
                    <a:pt x="0" y="178307"/>
                  </a:lnTo>
                  <a:lnTo>
                    <a:pt x="259079" y="178307"/>
                  </a:lnTo>
                  <a:lnTo>
                    <a:pt x="259079" y="237743"/>
                  </a:lnTo>
                  <a:lnTo>
                    <a:pt x="377952" y="118871"/>
                  </a:lnTo>
                  <a:lnTo>
                    <a:pt x="259079" y="0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3" name="object 153"/>
            <p:cNvSpPr/>
            <p:nvPr/>
          </p:nvSpPr>
          <p:spPr>
            <a:xfrm>
              <a:off x="7967472" y="5722619"/>
              <a:ext cx="378460" cy="238125"/>
            </a:xfrm>
            <a:custGeom>
              <a:avLst/>
              <a:gdLst/>
              <a:ahLst/>
              <a:cxnLst/>
              <a:rect l="l" t="t" r="r" b="b"/>
              <a:pathLst>
                <a:path w="378459" h="238125">
                  <a:moveTo>
                    <a:pt x="0" y="59435"/>
                  </a:moveTo>
                  <a:lnTo>
                    <a:pt x="259079" y="59435"/>
                  </a:lnTo>
                  <a:lnTo>
                    <a:pt x="259079" y="0"/>
                  </a:lnTo>
                  <a:lnTo>
                    <a:pt x="377952" y="118871"/>
                  </a:lnTo>
                  <a:lnTo>
                    <a:pt x="259079" y="237743"/>
                  </a:lnTo>
                  <a:lnTo>
                    <a:pt x="259079" y="178307"/>
                  </a:lnTo>
                  <a:lnTo>
                    <a:pt x="0" y="178307"/>
                  </a:lnTo>
                  <a:lnTo>
                    <a:pt x="0" y="59435"/>
                  </a:lnTo>
                  <a:close/>
                </a:path>
              </a:pathLst>
            </a:custGeom>
            <a:ln w="12192">
              <a:solidFill>
                <a:srgbClr val="EEECE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4" name="object 154"/>
          <p:cNvSpPr txBox="1"/>
          <p:nvPr/>
        </p:nvSpPr>
        <p:spPr>
          <a:xfrm>
            <a:off x="7211248" y="5537872"/>
            <a:ext cx="705485" cy="462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636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Meiryo UI"/>
                <a:cs typeface="Meiryo UI"/>
              </a:rPr>
              <a:t>2015</a:t>
            </a:r>
            <a:r>
              <a:rPr dirty="0" sz="1200">
                <a:latin typeface="Meiryo UI"/>
                <a:cs typeface="Meiryo UI"/>
              </a:rPr>
              <a:t>年</a:t>
            </a:r>
            <a:endParaRPr sz="1200">
              <a:latin typeface="Meiryo UI"/>
              <a:cs typeface="Meiryo UI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dirty="0" sz="1600" spc="-5" b="1" i="1">
                <a:latin typeface="Meiryo UI"/>
                <a:cs typeface="Meiryo UI"/>
              </a:rPr>
              <a:t>91万人</a:t>
            </a:r>
            <a:endParaRPr sz="1600">
              <a:latin typeface="Meiryo UI"/>
              <a:cs typeface="Meiryo UI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8418888" y="5537872"/>
            <a:ext cx="1045210" cy="462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129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Meiryo UI"/>
                <a:cs typeface="Meiryo UI"/>
              </a:rPr>
              <a:t>2018</a:t>
            </a:r>
            <a:r>
              <a:rPr dirty="0" sz="1200">
                <a:latin typeface="Meiryo UI"/>
                <a:cs typeface="Meiryo UI"/>
              </a:rPr>
              <a:t>年</a:t>
            </a:r>
            <a:endParaRPr sz="1200">
              <a:latin typeface="Meiryo UI"/>
              <a:cs typeface="Meiryo UI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dirty="0" sz="1600" spc="-5" b="1" i="1">
                <a:latin typeface="Meiryo UI"/>
                <a:cs typeface="Meiryo UI"/>
              </a:rPr>
              <a:t>約146万人</a:t>
            </a:r>
            <a:endParaRPr sz="1600">
              <a:latin typeface="Meiryo UI"/>
              <a:cs typeface="Meiryo UI"/>
            </a:endParaRPr>
          </a:p>
        </p:txBody>
      </p:sp>
      <p:sp>
        <p:nvSpPr>
          <p:cNvPr id="156" name="object 156"/>
          <p:cNvSpPr txBox="1"/>
          <p:nvPr/>
        </p:nvSpPr>
        <p:spPr>
          <a:xfrm>
            <a:off x="7840212" y="5944170"/>
            <a:ext cx="6413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Meiryo UI"/>
                <a:cs typeface="Meiryo UI"/>
              </a:rPr>
              <a:t>+</a:t>
            </a:r>
            <a:r>
              <a:rPr dirty="0" sz="1200">
                <a:latin typeface="Meiryo UI"/>
                <a:cs typeface="Meiryo UI"/>
              </a:rPr>
              <a:t>約</a:t>
            </a:r>
            <a:r>
              <a:rPr dirty="0" sz="1200" spc="-5">
                <a:latin typeface="Meiryo UI"/>
                <a:cs typeface="Meiryo UI"/>
              </a:rPr>
              <a:t>60</a:t>
            </a:r>
            <a:r>
              <a:rPr dirty="0" sz="1200">
                <a:latin typeface="Meiryo UI"/>
                <a:cs typeface="Meiryo UI"/>
              </a:rPr>
              <a:t>％</a:t>
            </a:r>
            <a:endParaRPr sz="1200">
              <a:latin typeface="Meiryo UI"/>
              <a:cs typeface="Meiryo UI"/>
            </a:endParaRPr>
          </a:p>
        </p:txBody>
      </p:sp>
      <p:sp>
        <p:nvSpPr>
          <p:cNvPr id="157" name="object 157"/>
          <p:cNvSpPr/>
          <p:nvPr/>
        </p:nvSpPr>
        <p:spPr>
          <a:xfrm>
            <a:off x="6176771" y="4300728"/>
            <a:ext cx="3535679" cy="0"/>
          </a:xfrm>
          <a:custGeom>
            <a:avLst/>
            <a:gdLst/>
            <a:ahLst/>
            <a:cxnLst/>
            <a:rect l="l" t="t" r="r" b="b"/>
            <a:pathLst>
              <a:path w="3535679" h="0">
                <a:moveTo>
                  <a:pt x="0" y="0"/>
                </a:moveTo>
                <a:lnTo>
                  <a:pt x="3535197" y="0"/>
                </a:lnTo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 txBox="1"/>
          <p:nvPr/>
        </p:nvSpPr>
        <p:spPr>
          <a:xfrm>
            <a:off x="6238557" y="3986212"/>
            <a:ext cx="3289300" cy="1098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569720" algn="l"/>
              </a:tabLst>
            </a:pPr>
            <a:r>
              <a:rPr dirty="0" sz="1200" spc="-5">
                <a:latin typeface="Meiryo UI"/>
                <a:cs typeface="Meiryo UI"/>
              </a:rPr>
              <a:t>1985</a:t>
            </a:r>
            <a:r>
              <a:rPr dirty="0" sz="1200" spc="215">
                <a:latin typeface="Meiryo UI"/>
                <a:cs typeface="Meiryo UI"/>
              </a:rPr>
              <a:t> </a:t>
            </a:r>
            <a:r>
              <a:rPr dirty="0" sz="1200" spc="-5">
                <a:latin typeface="Meiryo UI"/>
                <a:cs typeface="Meiryo UI"/>
              </a:rPr>
              <a:t>2000</a:t>
            </a:r>
            <a:r>
              <a:rPr dirty="0" sz="1200" spc="215">
                <a:latin typeface="Meiryo UI"/>
                <a:cs typeface="Meiryo UI"/>
              </a:rPr>
              <a:t> </a:t>
            </a:r>
            <a:r>
              <a:rPr dirty="0" sz="1200" spc="-5">
                <a:latin typeface="Meiryo UI"/>
                <a:cs typeface="Meiryo UI"/>
              </a:rPr>
              <a:t>2015	</a:t>
            </a:r>
            <a:r>
              <a:rPr dirty="0" baseline="2314" sz="1800" spc="-7">
                <a:latin typeface="Meiryo UI"/>
                <a:cs typeface="Meiryo UI"/>
              </a:rPr>
              <a:t>2007</a:t>
            </a:r>
            <a:r>
              <a:rPr dirty="0" baseline="2314" sz="1800" spc="187">
                <a:latin typeface="Meiryo UI"/>
                <a:cs typeface="Meiryo UI"/>
              </a:rPr>
              <a:t> </a:t>
            </a:r>
            <a:r>
              <a:rPr dirty="0" baseline="2314" sz="1800" spc="-7">
                <a:latin typeface="Meiryo UI"/>
                <a:cs typeface="Meiryo UI"/>
              </a:rPr>
              <a:t>2012</a:t>
            </a:r>
            <a:r>
              <a:rPr dirty="0" baseline="2314" sz="1800" spc="179">
                <a:latin typeface="Meiryo UI"/>
                <a:cs typeface="Meiryo UI"/>
              </a:rPr>
              <a:t> </a:t>
            </a:r>
            <a:r>
              <a:rPr dirty="0" baseline="2314" sz="1800" spc="-7">
                <a:latin typeface="Meiryo UI"/>
                <a:cs typeface="Meiryo UI"/>
              </a:rPr>
              <a:t>2017</a:t>
            </a:r>
            <a:endParaRPr baseline="2314" sz="1800">
              <a:latin typeface="Meiryo UI"/>
              <a:cs typeface="Meiryo U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Meiryo UI"/>
              <a:cs typeface="Meiryo UI"/>
            </a:endParaRPr>
          </a:p>
          <a:p>
            <a:pPr marL="515620" marR="43180" indent="-18161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516255" algn="l"/>
              </a:tabLst>
            </a:pPr>
            <a:r>
              <a:rPr dirty="0" sz="1400">
                <a:latin typeface="Meiryo UI"/>
                <a:cs typeface="Meiryo UI"/>
              </a:rPr>
              <a:t>勤務時間、場所な</a:t>
            </a:r>
            <a:r>
              <a:rPr dirty="0" sz="1400" spc="-10">
                <a:latin typeface="Meiryo UI"/>
                <a:cs typeface="Meiryo UI"/>
              </a:rPr>
              <a:t>ど</a:t>
            </a:r>
            <a:r>
              <a:rPr dirty="0" sz="1400">
                <a:latin typeface="Meiryo UI"/>
                <a:cs typeface="Meiryo UI"/>
              </a:rPr>
              <a:t>に</a:t>
            </a:r>
            <a:r>
              <a:rPr dirty="0" sz="1400" spc="-15">
                <a:latin typeface="Meiryo UI"/>
                <a:cs typeface="Meiryo UI"/>
              </a:rPr>
              <a:t>制</a:t>
            </a:r>
            <a:r>
              <a:rPr dirty="0" sz="1400">
                <a:latin typeface="Meiryo UI"/>
                <a:cs typeface="Meiryo UI"/>
              </a:rPr>
              <a:t>限</a:t>
            </a:r>
            <a:r>
              <a:rPr dirty="0" sz="1400" spc="-5">
                <a:latin typeface="Meiryo UI"/>
                <a:cs typeface="Meiryo UI"/>
              </a:rPr>
              <a:t>を</a:t>
            </a:r>
            <a:r>
              <a:rPr dirty="0" sz="1400" spc="-15">
                <a:latin typeface="Meiryo UI"/>
                <a:cs typeface="Meiryo UI"/>
              </a:rPr>
              <a:t>設</a:t>
            </a:r>
            <a:r>
              <a:rPr dirty="0" sz="1400" spc="-10">
                <a:latin typeface="Meiryo UI"/>
                <a:cs typeface="Meiryo UI"/>
              </a:rPr>
              <a:t>け</a:t>
            </a:r>
            <a:r>
              <a:rPr dirty="0" sz="1400">
                <a:latin typeface="Meiryo UI"/>
                <a:cs typeface="Meiryo UI"/>
              </a:rPr>
              <a:t>た限 </a:t>
            </a:r>
            <a:r>
              <a:rPr dirty="0" sz="1400">
                <a:latin typeface="Meiryo UI"/>
                <a:cs typeface="Meiryo UI"/>
              </a:rPr>
              <a:t>定正社員制度を</a:t>
            </a:r>
            <a:endParaRPr sz="1400">
              <a:latin typeface="Meiryo UI"/>
              <a:cs typeface="Meiryo UI"/>
            </a:endParaRPr>
          </a:p>
          <a:p>
            <a:pPr marL="515620">
              <a:lnSpc>
                <a:spcPct val="100000"/>
              </a:lnSpc>
            </a:pPr>
            <a:r>
              <a:rPr dirty="0" sz="1400" b="1">
                <a:latin typeface="Meiryo UI"/>
                <a:cs typeface="Meiryo UI"/>
              </a:rPr>
              <a:t>約</a:t>
            </a:r>
            <a:r>
              <a:rPr dirty="0" sz="1400" spc="-5" b="1">
                <a:latin typeface="Meiryo UI"/>
                <a:cs typeface="Meiryo UI"/>
              </a:rPr>
              <a:t>5</a:t>
            </a:r>
            <a:r>
              <a:rPr dirty="0" sz="1400" b="1">
                <a:latin typeface="Meiryo UI"/>
                <a:cs typeface="Meiryo UI"/>
              </a:rPr>
              <a:t>割</a:t>
            </a:r>
            <a:r>
              <a:rPr dirty="0" sz="1400" spc="-5" b="1">
                <a:latin typeface="Meiryo UI"/>
                <a:cs typeface="Meiryo UI"/>
              </a:rPr>
              <a:t>の</a:t>
            </a:r>
            <a:r>
              <a:rPr dirty="0" sz="1400" b="1">
                <a:latin typeface="Meiryo UI"/>
                <a:cs typeface="Meiryo UI"/>
              </a:rPr>
              <a:t>企業</a:t>
            </a:r>
            <a:r>
              <a:rPr dirty="0" baseline="24691" sz="1350" spc="30" b="1">
                <a:latin typeface="Meiryo UI"/>
                <a:cs typeface="Meiryo UI"/>
              </a:rPr>
              <a:t>*2</a:t>
            </a:r>
            <a:r>
              <a:rPr dirty="0" sz="1400" spc="-5" b="1">
                <a:latin typeface="Meiryo UI"/>
                <a:cs typeface="Meiryo UI"/>
              </a:rPr>
              <a:t>が</a:t>
            </a:r>
            <a:r>
              <a:rPr dirty="0" sz="1400" b="1">
                <a:latin typeface="Meiryo UI"/>
                <a:cs typeface="Meiryo UI"/>
              </a:rPr>
              <a:t>導入済</a:t>
            </a:r>
            <a:endParaRPr sz="1400">
              <a:latin typeface="Meiryo UI"/>
              <a:cs typeface="Meiryo UI"/>
            </a:endParaRPr>
          </a:p>
        </p:txBody>
      </p:sp>
      <p:grpSp>
        <p:nvGrpSpPr>
          <p:cNvPr id="159" name="object 159"/>
          <p:cNvGrpSpPr/>
          <p:nvPr/>
        </p:nvGrpSpPr>
        <p:grpSpPr>
          <a:xfrm>
            <a:off x="6236277" y="1987405"/>
            <a:ext cx="1374140" cy="1867535"/>
            <a:chOff x="6236277" y="1987405"/>
            <a:chExt cx="1374140" cy="1867535"/>
          </a:xfrm>
        </p:grpSpPr>
        <p:sp>
          <p:nvSpPr>
            <p:cNvPr id="160" name="object 160"/>
            <p:cNvSpPr/>
            <p:nvPr/>
          </p:nvSpPr>
          <p:spPr>
            <a:xfrm>
              <a:off x="7051547" y="3040380"/>
              <a:ext cx="200025" cy="152400"/>
            </a:xfrm>
            <a:custGeom>
              <a:avLst/>
              <a:gdLst/>
              <a:ahLst/>
              <a:cxnLst/>
              <a:rect l="l" t="t" r="r" b="b"/>
              <a:pathLst>
                <a:path w="200025" h="152400">
                  <a:moveTo>
                    <a:pt x="0" y="0"/>
                  </a:moveTo>
                  <a:lnTo>
                    <a:pt x="200025" y="152400"/>
                  </a:lnTo>
                </a:path>
              </a:pathLst>
            </a:custGeom>
            <a:ln w="317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1" name="object 161"/>
            <p:cNvSpPr/>
            <p:nvPr/>
          </p:nvSpPr>
          <p:spPr>
            <a:xfrm>
              <a:off x="6594347" y="2791968"/>
              <a:ext cx="200025" cy="247650"/>
            </a:xfrm>
            <a:custGeom>
              <a:avLst/>
              <a:gdLst/>
              <a:ahLst/>
              <a:cxnLst/>
              <a:rect l="l" t="t" r="r" b="b"/>
              <a:pathLst>
                <a:path w="200025" h="247650">
                  <a:moveTo>
                    <a:pt x="0" y="0"/>
                  </a:moveTo>
                  <a:lnTo>
                    <a:pt x="200025" y="247650"/>
                  </a:lnTo>
                </a:path>
              </a:pathLst>
            </a:custGeom>
            <a:ln w="317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2" name="object 162"/>
            <p:cNvSpPr/>
            <p:nvPr/>
          </p:nvSpPr>
          <p:spPr>
            <a:xfrm>
              <a:off x="6335787" y="2788352"/>
              <a:ext cx="255904" cy="1061720"/>
            </a:xfrm>
            <a:custGeom>
              <a:avLst/>
              <a:gdLst/>
              <a:ahLst/>
              <a:cxnLst/>
              <a:rect l="l" t="t" r="r" b="b"/>
              <a:pathLst>
                <a:path w="255904" h="1061720">
                  <a:moveTo>
                    <a:pt x="255816" y="1061578"/>
                  </a:moveTo>
                  <a:lnTo>
                    <a:pt x="0" y="1061578"/>
                  </a:lnTo>
                  <a:lnTo>
                    <a:pt x="0" y="0"/>
                  </a:lnTo>
                  <a:lnTo>
                    <a:pt x="255816" y="0"/>
                  </a:lnTo>
                  <a:lnTo>
                    <a:pt x="255816" y="1061578"/>
                  </a:lnTo>
                  <a:close/>
                </a:path>
              </a:pathLst>
            </a:custGeom>
            <a:solidFill>
              <a:srgbClr val="6F8DB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3" name="object 163"/>
            <p:cNvSpPr/>
            <p:nvPr/>
          </p:nvSpPr>
          <p:spPr>
            <a:xfrm>
              <a:off x="6335787" y="2788352"/>
              <a:ext cx="255904" cy="1061720"/>
            </a:xfrm>
            <a:custGeom>
              <a:avLst/>
              <a:gdLst/>
              <a:ahLst/>
              <a:cxnLst/>
              <a:rect l="l" t="t" r="r" b="b"/>
              <a:pathLst>
                <a:path w="255904" h="1061720">
                  <a:moveTo>
                    <a:pt x="0" y="0"/>
                  </a:moveTo>
                  <a:lnTo>
                    <a:pt x="255816" y="0"/>
                  </a:lnTo>
                  <a:lnTo>
                    <a:pt x="255816" y="1061578"/>
                  </a:lnTo>
                  <a:lnTo>
                    <a:pt x="0" y="1061578"/>
                  </a:lnTo>
                  <a:lnTo>
                    <a:pt x="0" y="0"/>
                  </a:lnTo>
                  <a:close/>
                </a:path>
              </a:pathLst>
            </a:custGeom>
            <a:ln w="94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4" name="object 164"/>
            <p:cNvSpPr/>
            <p:nvPr/>
          </p:nvSpPr>
          <p:spPr>
            <a:xfrm>
              <a:off x="6790572" y="3034790"/>
              <a:ext cx="255904" cy="815340"/>
            </a:xfrm>
            <a:custGeom>
              <a:avLst/>
              <a:gdLst/>
              <a:ahLst/>
              <a:cxnLst/>
              <a:rect l="l" t="t" r="r" b="b"/>
              <a:pathLst>
                <a:path w="255904" h="815339">
                  <a:moveTo>
                    <a:pt x="255816" y="815140"/>
                  </a:moveTo>
                  <a:lnTo>
                    <a:pt x="0" y="815140"/>
                  </a:lnTo>
                  <a:lnTo>
                    <a:pt x="0" y="0"/>
                  </a:lnTo>
                  <a:lnTo>
                    <a:pt x="255816" y="0"/>
                  </a:lnTo>
                  <a:lnTo>
                    <a:pt x="255816" y="815140"/>
                  </a:lnTo>
                  <a:close/>
                </a:path>
              </a:pathLst>
            </a:custGeom>
            <a:solidFill>
              <a:srgbClr val="6F8DB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5" name="object 165"/>
            <p:cNvSpPr/>
            <p:nvPr/>
          </p:nvSpPr>
          <p:spPr>
            <a:xfrm>
              <a:off x="6790572" y="3034790"/>
              <a:ext cx="255904" cy="815340"/>
            </a:xfrm>
            <a:custGeom>
              <a:avLst/>
              <a:gdLst/>
              <a:ahLst/>
              <a:cxnLst/>
              <a:rect l="l" t="t" r="r" b="b"/>
              <a:pathLst>
                <a:path w="255904" h="815339">
                  <a:moveTo>
                    <a:pt x="0" y="0"/>
                  </a:moveTo>
                  <a:lnTo>
                    <a:pt x="255816" y="0"/>
                  </a:lnTo>
                  <a:lnTo>
                    <a:pt x="255816" y="815140"/>
                  </a:lnTo>
                  <a:lnTo>
                    <a:pt x="0" y="815140"/>
                  </a:lnTo>
                  <a:lnTo>
                    <a:pt x="0" y="0"/>
                  </a:lnTo>
                  <a:close/>
                </a:path>
              </a:pathLst>
            </a:custGeom>
            <a:ln w="94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6" name="object 166"/>
            <p:cNvSpPr/>
            <p:nvPr/>
          </p:nvSpPr>
          <p:spPr>
            <a:xfrm>
              <a:off x="7245357" y="3186434"/>
              <a:ext cx="255904" cy="663575"/>
            </a:xfrm>
            <a:custGeom>
              <a:avLst/>
              <a:gdLst/>
              <a:ahLst/>
              <a:cxnLst/>
              <a:rect l="l" t="t" r="r" b="b"/>
              <a:pathLst>
                <a:path w="255904" h="663575">
                  <a:moveTo>
                    <a:pt x="255816" y="663486"/>
                  </a:moveTo>
                  <a:lnTo>
                    <a:pt x="0" y="663486"/>
                  </a:lnTo>
                  <a:lnTo>
                    <a:pt x="0" y="0"/>
                  </a:lnTo>
                  <a:lnTo>
                    <a:pt x="255816" y="0"/>
                  </a:lnTo>
                  <a:lnTo>
                    <a:pt x="255816" y="663486"/>
                  </a:lnTo>
                  <a:close/>
                </a:path>
              </a:pathLst>
            </a:custGeom>
            <a:solidFill>
              <a:srgbClr val="6F8DB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7" name="object 167"/>
            <p:cNvSpPr/>
            <p:nvPr/>
          </p:nvSpPr>
          <p:spPr>
            <a:xfrm>
              <a:off x="7245357" y="3186444"/>
              <a:ext cx="255904" cy="663575"/>
            </a:xfrm>
            <a:custGeom>
              <a:avLst/>
              <a:gdLst/>
              <a:ahLst/>
              <a:cxnLst/>
              <a:rect l="l" t="t" r="r" b="b"/>
              <a:pathLst>
                <a:path w="255904" h="663575">
                  <a:moveTo>
                    <a:pt x="0" y="0"/>
                  </a:moveTo>
                  <a:lnTo>
                    <a:pt x="255816" y="0"/>
                  </a:lnTo>
                  <a:lnTo>
                    <a:pt x="255816" y="663486"/>
                  </a:lnTo>
                  <a:lnTo>
                    <a:pt x="0" y="663486"/>
                  </a:lnTo>
                  <a:lnTo>
                    <a:pt x="0" y="0"/>
                  </a:lnTo>
                  <a:close/>
                </a:path>
              </a:pathLst>
            </a:custGeom>
            <a:ln w="94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8" name="object 168"/>
            <p:cNvSpPr/>
            <p:nvPr/>
          </p:nvSpPr>
          <p:spPr>
            <a:xfrm>
              <a:off x="6594347" y="1991251"/>
              <a:ext cx="200025" cy="1905"/>
            </a:xfrm>
            <a:custGeom>
              <a:avLst/>
              <a:gdLst/>
              <a:ahLst/>
              <a:cxnLst/>
              <a:rect l="l" t="t" r="r" b="b"/>
              <a:pathLst>
                <a:path w="200025" h="1905">
                  <a:moveTo>
                    <a:pt x="0" y="1524"/>
                  </a:moveTo>
                  <a:lnTo>
                    <a:pt x="200025" y="1524"/>
                  </a:lnTo>
                </a:path>
                <a:path w="200025" h="1905">
                  <a:moveTo>
                    <a:pt x="0" y="0"/>
                  </a:moveTo>
                  <a:lnTo>
                    <a:pt x="200025" y="0"/>
                  </a:lnTo>
                </a:path>
              </a:pathLst>
            </a:custGeom>
            <a:ln w="317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9" name="object 169"/>
            <p:cNvSpPr/>
            <p:nvPr/>
          </p:nvSpPr>
          <p:spPr>
            <a:xfrm>
              <a:off x="6335788" y="1992158"/>
              <a:ext cx="255904" cy="796290"/>
            </a:xfrm>
            <a:custGeom>
              <a:avLst/>
              <a:gdLst/>
              <a:ahLst/>
              <a:cxnLst/>
              <a:rect l="l" t="t" r="r" b="b"/>
              <a:pathLst>
                <a:path w="255904" h="796289">
                  <a:moveTo>
                    <a:pt x="255816" y="796193"/>
                  </a:moveTo>
                  <a:lnTo>
                    <a:pt x="0" y="796193"/>
                  </a:lnTo>
                  <a:lnTo>
                    <a:pt x="0" y="0"/>
                  </a:lnTo>
                  <a:lnTo>
                    <a:pt x="255816" y="0"/>
                  </a:lnTo>
                  <a:lnTo>
                    <a:pt x="255816" y="796193"/>
                  </a:lnTo>
                  <a:close/>
                </a:path>
              </a:pathLst>
            </a:custGeom>
            <a:solidFill>
              <a:srgbClr val="364D6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0" name="object 170"/>
            <p:cNvSpPr/>
            <p:nvPr/>
          </p:nvSpPr>
          <p:spPr>
            <a:xfrm>
              <a:off x="6335788" y="1992168"/>
              <a:ext cx="255904" cy="796290"/>
            </a:xfrm>
            <a:custGeom>
              <a:avLst/>
              <a:gdLst/>
              <a:ahLst/>
              <a:cxnLst/>
              <a:rect l="l" t="t" r="r" b="b"/>
              <a:pathLst>
                <a:path w="255904" h="796289">
                  <a:moveTo>
                    <a:pt x="0" y="0"/>
                  </a:moveTo>
                  <a:lnTo>
                    <a:pt x="255816" y="0"/>
                  </a:lnTo>
                  <a:lnTo>
                    <a:pt x="255816" y="796184"/>
                  </a:lnTo>
                  <a:lnTo>
                    <a:pt x="0" y="796184"/>
                  </a:lnTo>
                  <a:lnTo>
                    <a:pt x="0" y="0"/>
                  </a:lnTo>
                  <a:close/>
                </a:path>
              </a:pathLst>
            </a:custGeom>
            <a:ln w="94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1" name="object 171"/>
            <p:cNvSpPr/>
            <p:nvPr/>
          </p:nvSpPr>
          <p:spPr>
            <a:xfrm>
              <a:off x="7051547" y="1991251"/>
              <a:ext cx="200025" cy="1905"/>
            </a:xfrm>
            <a:custGeom>
              <a:avLst/>
              <a:gdLst/>
              <a:ahLst/>
              <a:cxnLst/>
              <a:rect l="l" t="t" r="r" b="b"/>
              <a:pathLst>
                <a:path w="200025" h="1905">
                  <a:moveTo>
                    <a:pt x="0" y="1524"/>
                  </a:moveTo>
                  <a:lnTo>
                    <a:pt x="200025" y="1524"/>
                  </a:lnTo>
                </a:path>
                <a:path w="200025" h="1905">
                  <a:moveTo>
                    <a:pt x="0" y="0"/>
                  </a:moveTo>
                  <a:lnTo>
                    <a:pt x="200025" y="0"/>
                  </a:lnTo>
                </a:path>
              </a:pathLst>
            </a:custGeom>
            <a:ln w="317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2" name="object 172"/>
            <p:cNvSpPr/>
            <p:nvPr/>
          </p:nvSpPr>
          <p:spPr>
            <a:xfrm>
              <a:off x="6790573" y="1992158"/>
              <a:ext cx="255904" cy="1042669"/>
            </a:xfrm>
            <a:custGeom>
              <a:avLst/>
              <a:gdLst/>
              <a:ahLst/>
              <a:cxnLst/>
              <a:rect l="l" t="t" r="r" b="b"/>
              <a:pathLst>
                <a:path w="255904" h="1042669">
                  <a:moveTo>
                    <a:pt x="255816" y="1042631"/>
                  </a:moveTo>
                  <a:lnTo>
                    <a:pt x="0" y="1042631"/>
                  </a:lnTo>
                  <a:lnTo>
                    <a:pt x="0" y="0"/>
                  </a:lnTo>
                  <a:lnTo>
                    <a:pt x="255816" y="0"/>
                  </a:lnTo>
                  <a:lnTo>
                    <a:pt x="255816" y="1042631"/>
                  </a:lnTo>
                  <a:close/>
                </a:path>
              </a:pathLst>
            </a:custGeom>
            <a:solidFill>
              <a:srgbClr val="364D6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3" name="object 173"/>
            <p:cNvSpPr/>
            <p:nvPr/>
          </p:nvSpPr>
          <p:spPr>
            <a:xfrm>
              <a:off x="6790573" y="1992168"/>
              <a:ext cx="255904" cy="1042669"/>
            </a:xfrm>
            <a:custGeom>
              <a:avLst/>
              <a:gdLst/>
              <a:ahLst/>
              <a:cxnLst/>
              <a:rect l="l" t="t" r="r" b="b"/>
              <a:pathLst>
                <a:path w="255904" h="1042669">
                  <a:moveTo>
                    <a:pt x="0" y="0"/>
                  </a:moveTo>
                  <a:lnTo>
                    <a:pt x="255816" y="0"/>
                  </a:lnTo>
                  <a:lnTo>
                    <a:pt x="255816" y="1042622"/>
                  </a:lnTo>
                  <a:lnTo>
                    <a:pt x="0" y="1042622"/>
                  </a:lnTo>
                  <a:lnTo>
                    <a:pt x="0" y="0"/>
                  </a:lnTo>
                  <a:close/>
                </a:path>
              </a:pathLst>
            </a:custGeom>
            <a:ln w="94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4" name="object 174"/>
            <p:cNvSpPr/>
            <p:nvPr/>
          </p:nvSpPr>
          <p:spPr>
            <a:xfrm>
              <a:off x="7245358" y="1992158"/>
              <a:ext cx="255904" cy="1194435"/>
            </a:xfrm>
            <a:custGeom>
              <a:avLst/>
              <a:gdLst/>
              <a:ahLst/>
              <a:cxnLst/>
              <a:rect l="l" t="t" r="r" b="b"/>
              <a:pathLst>
                <a:path w="255904" h="1194435">
                  <a:moveTo>
                    <a:pt x="255816" y="1194276"/>
                  </a:moveTo>
                  <a:lnTo>
                    <a:pt x="0" y="1194276"/>
                  </a:lnTo>
                  <a:lnTo>
                    <a:pt x="0" y="0"/>
                  </a:lnTo>
                  <a:lnTo>
                    <a:pt x="255816" y="0"/>
                  </a:lnTo>
                  <a:lnTo>
                    <a:pt x="255816" y="1194276"/>
                  </a:lnTo>
                  <a:close/>
                </a:path>
              </a:pathLst>
            </a:custGeom>
            <a:solidFill>
              <a:srgbClr val="364D6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5" name="object 175"/>
            <p:cNvSpPr/>
            <p:nvPr/>
          </p:nvSpPr>
          <p:spPr>
            <a:xfrm>
              <a:off x="7245358" y="1992168"/>
              <a:ext cx="255904" cy="1194435"/>
            </a:xfrm>
            <a:custGeom>
              <a:avLst/>
              <a:gdLst/>
              <a:ahLst/>
              <a:cxnLst/>
              <a:rect l="l" t="t" r="r" b="b"/>
              <a:pathLst>
                <a:path w="255904" h="1194435">
                  <a:moveTo>
                    <a:pt x="0" y="0"/>
                  </a:moveTo>
                  <a:lnTo>
                    <a:pt x="255816" y="0"/>
                  </a:lnTo>
                  <a:lnTo>
                    <a:pt x="255816" y="1194276"/>
                  </a:lnTo>
                  <a:lnTo>
                    <a:pt x="0" y="1194276"/>
                  </a:lnTo>
                  <a:lnTo>
                    <a:pt x="0" y="0"/>
                  </a:lnTo>
                  <a:close/>
                </a:path>
              </a:pathLst>
            </a:custGeom>
            <a:ln w="94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6" name="object 176"/>
            <p:cNvSpPr/>
            <p:nvPr/>
          </p:nvSpPr>
          <p:spPr>
            <a:xfrm>
              <a:off x="6241040" y="3849926"/>
              <a:ext cx="1364615" cy="0"/>
            </a:xfrm>
            <a:custGeom>
              <a:avLst/>
              <a:gdLst/>
              <a:ahLst/>
              <a:cxnLst/>
              <a:rect l="l" t="t" r="r" b="b"/>
              <a:pathLst>
                <a:path w="1364615" h="0">
                  <a:moveTo>
                    <a:pt x="0" y="0"/>
                  </a:moveTo>
                  <a:lnTo>
                    <a:pt x="1364354" y="0"/>
                  </a:lnTo>
                </a:path>
              </a:pathLst>
            </a:custGeom>
            <a:ln w="94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7" name="object 177"/>
            <p:cNvSpPr/>
            <p:nvPr/>
          </p:nvSpPr>
          <p:spPr>
            <a:xfrm>
              <a:off x="7152131" y="3419856"/>
              <a:ext cx="457200" cy="212090"/>
            </a:xfrm>
            <a:custGeom>
              <a:avLst/>
              <a:gdLst/>
              <a:ahLst/>
              <a:cxnLst/>
              <a:rect l="l" t="t" r="r" b="b"/>
              <a:pathLst>
                <a:path w="457200" h="212089">
                  <a:moveTo>
                    <a:pt x="457200" y="0"/>
                  </a:moveTo>
                  <a:lnTo>
                    <a:pt x="0" y="0"/>
                  </a:lnTo>
                  <a:lnTo>
                    <a:pt x="0" y="211836"/>
                  </a:lnTo>
                  <a:lnTo>
                    <a:pt x="457200" y="211836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6F8DB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8" name="object 178"/>
            <p:cNvSpPr/>
            <p:nvPr/>
          </p:nvSpPr>
          <p:spPr>
            <a:xfrm>
              <a:off x="7152131" y="2485644"/>
              <a:ext cx="457200" cy="213360"/>
            </a:xfrm>
            <a:custGeom>
              <a:avLst/>
              <a:gdLst/>
              <a:ahLst/>
              <a:cxnLst/>
              <a:rect l="l" t="t" r="r" b="b"/>
              <a:pathLst>
                <a:path w="457200" h="213360">
                  <a:moveTo>
                    <a:pt x="457200" y="0"/>
                  </a:moveTo>
                  <a:lnTo>
                    <a:pt x="0" y="0"/>
                  </a:lnTo>
                  <a:lnTo>
                    <a:pt x="0" y="213360"/>
                  </a:lnTo>
                  <a:lnTo>
                    <a:pt x="457200" y="2133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364D6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9" name="object 179"/>
            <p:cNvSpPr/>
            <p:nvPr/>
          </p:nvSpPr>
          <p:spPr>
            <a:xfrm>
              <a:off x="6694931" y="3343656"/>
              <a:ext cx="457200" cy="212090"/>
            </a:xfrm>
            <a:custGeom>
              <a:avLst/>
              <a:gdLst/>
              <a:ahLst/>
              <a:cxnLst/>
              <a:rect l="l" t="t" r="r" b="b"/>
              <a:pathLst>
                <a:path w="457200" h="212089">
                  <a:moveTo>
                    <a:pt x="457200" y="0"/>
                  </a:moveTo>
                  <a:lnTo>
                    <a:pt x="0" y="0"/>
                  </a:lnTo>
                  <a:lnTo>
                    <a:pt x="0" y="211836"/>
                  </a:lnTo>
                  <a:lnTo>
                    <a:pt x="457200" y="211836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6F8DB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0" name="object 180"/>
            <p:cNvSpPr/>
            <p:nvPr/>
          </p:nvSpPr>
          <p:spPr>
            <a:xfrm>
              <a:off x="6694931" y="2409444"/>
              <a:ext cx="457200" cy="213360"/>
            </a:xfrm>
            <a:custGeom>
              <a:avLst/>
              <a:gdLst/>
              <a:ahLst/>
              <a:cxnLst/>
              <a:rect l="l" t="t" r="r" b="b"/>
              <a:pathLst>
                <a:path w="457200" h="213360">
                  <a:moveTo>
                    <a:pt x="457200" y="0"/>
                  </a:moveTo>
                  <a:lnTo>
                    <a:pt x="0" y="0"/>
                  </a:lnTo>
                  <a:lnTo>
                    <a:pt x="0" y="213360"/>
                  </a:lnTo>
                  <a:lnTo>
                    <a:pt x="457200" y="2133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364D6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1" name="object 181"/>
            <p:cNvSpPr/>
            <p:nvPr/>
          </p:nvSpPr>
          <p:spPr>
            <a:xfrm>
              <a:off x="6237731" y="3220212"/>
              <a:ext cx="457200" cy="212090"/>
            </a:xfrm>
            <a:custGeom>
              <a:avLst/>
              <a:gdLst/>
              <a:ahLst/>
              <a:cxnLst/>
              <a:rect l="l" t="t" r="r" b="b"/>
              <a:pathLst>
                <a:path w="457200" h="212089">
                  <a:moveTo>
                    <a:pt x="457200" y="0"/>
                  </a:moveTo>
                  <a:lnTo>
                    <a:pt x="0" y="0"/>
                  </a:lnTo>
                  <a:lnTo>
                    <a:pt x="0" y="211836"/>
                  </a:lnTo>
                  <a:lnTo>
                    <a:pt x="457200" y="211836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6F8DB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2" name="object 182"/>
          <p:cNvSpPr txBox="1"/>
          <p:nvPr/>
        </p:nvSpPr>
        <p:spPr>
          <a:xfrm>
            <a:off x="6237732" y="3186434"/>
            <a:ext cx="1371600" cy="663575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24765">
              <a:lnSpc>
                <a:spcPct val="100000"/>
              </a:lnSpc>
              <a:spcBef>
                <a:spcPts val="260"/>
              </a:spcBef>
            </a:pPr>
            <a:r>
              <a:rPr dirty="0" sz="1400">
                <a:solidFill>
                  <a:srgbClr val="FFFFFF"/>
                </a:solidFill>
                <a:latin typeface="Meiryo UI"/>
                <a:cs typeface="Meiryo UI"/>
              </a:rPr>
              <a:t>57%</a:t>
            </a:r>
            <a:r>
              <a:rPr dirty="0" sz="1400" spc="-110">
                <a:solidFill>
                  <a:srgbClr val="FFFFFF"/>
                </a:solidFill>
                <a:latin typeface="Meiryo UI"/>
                <a:cs typeface="Meiryo UI"/>
              </a:rPr>
              <a:t> </a:t>
            </a:r>
            <a:r>
              <a:rPr dirty="0" baseline="-39682" sz="2100">
                <a:solidFill>
                  <a:srgbClr val="FFFFFF"/>
                </a:solidFill>
                <a:latin typeface="Meiryo UI"/>
                <a:cs typeface="Meiryo UI"/>
              </a:rPr>
              <a:t>44%</a:t>
            </a:r>
            <a:r>
              <a:rPr dirty="0" baseline="-39682" sz="2100" spc="-165">
                <a:solidFill>
                  <a:srgbClr val="FFFFFF"/>
                </a:solidFill>
                <a:latin typeface="Meiryo UI"/>
                <a:cs typeface="Meiryo UI"/>
              </a:rPr>
              <a:t> </a:t>
            </a:r>
            <a:r>
              <a:rPr dirty="0" baseline="-63492" sz="2100">
                <a:solidFill>
                  <a:srgbClr val="FFFFFF"/>
                </a:solidFill>
                <a:latin typeface="Meiryo UI"/>
                <a:cs typeface="Meiryo UI"/>
              </a:rPr>
              <a:t>36%</a:t>
            </a:r>
            <a:endParaRPr baseline="-63492" sz="2100">
              <a:latin typeface="Meiryo UI"/>
              <a:cs typeface="Meiryo UI"/>
            </a:endParaRPr>
          </a:p>
        </p:txBody>
      </p:sp>
      <p:sp>
        <p:nvSpPr>
          <p:cNvPr id="183" name="object 183"/>
          <p:cNvSpPr/>
          <p:nvPr/>
        </p:nvSpPr>
        <p:spPr>
          <a:xfrm>
            <a:off x="6237732" y="2286000"/>
            <a:ext cx="457200" cy="213360"/>
          </a:xfrm>
          <a:custGeom>
            <a:avLst/>
            <a:gdLst/>
            <a:ahLst/>
            <a:cxnLst/>
            <a:rect l="l" t="t" r="r" b="b"/>
            <a:pathLst>
              <a:path w="457200" h="213360">
                <a:moveTo>
                  <a:pt x="457200" y="0"/>
                </a:moveTo>
                <a:lnTo>
                  <a:pt x="0" y="0"/>
                </a:lnTo>
                <a:lnTo>
                  <a:pt x="0" y="213360"/>
                </a:lnTo>
                <a:lnTo>
                  <a:pt x="457200" y="213360"/>
                </a:lnTo>
                <a:lnTo>
                  <a:pt x="457200" y="0"/>
                </a:lnTo>
                <a:close/>
              </a:path>
            </a:pathLst>
          </a:custGeom>
          <a:solidFill>
            <a:srgbClr val="364D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 txBox="1"/>
          <p:nvPr/>
        </p:nvSpPr>
        <p:spPr>
          <a:xfrm>
            <a:off x="6237732" y="1992158"/>
            <a:ext cx="1371600" cy="796290"/>
          </a:xfrm>
          <a:prstGeom prst="rect">
            <a:avLst/>
          </a:prstGeom>
        </p:spPr>
        <p:txBody>
          <a:bodyPr wrap="square" lIns="0" tIns="294005" rIns="0" bIns="0" rtlCol="0" vert="horz">
            <a:spAutoFit/>
          </a:bodyPr>
          <a:lstStyle/>
          <a:p>
            <a:pPr marL="24765">
              <a:lnSpc>
                <a:spcPct val="100000"/>
              </a:lnSpc>
              <a:spcBef>
                <a:spcPts val="2315"/>
              </a:spcBef>
            </a:pPr>
            <a:r>
              <a:rPr dirty="0" sz="1400">
                <a:solidFill>
                  <a:srgbClr val="FFFFFF"/>
                </a:solidFill>
                <a:latin typeface="Meiryo UI"/>
                <a:cs typeface="Meiryo UI"/>
              </a:rPr>
              <a:t>43%</a:t>
            </a:r>
            <a:r>
              <a:rPr dirty="0" sz="1400" spc="-110">
                <a:solidFill>
                  <a:srgbClr val="FFFFFF"/>
                </a:solidFill>
                <a:latin typeface="Meiryo UI"/>
                <a:cs typeface="Meiryo UI"/>
              </a:rPr>
              <a:t> </a:t>
            </a:r>
            <a:r>
              <a:rPr dirty="0" baseline="-39682" sz="2100">
                <a:solidFill>
                  <a:srgbClr val="FFFFFF"/>
                </a:solidFill>
                <a:latin typeface="Meiryo UI"/>
                <a:cs typeface="Meiryo UI"/>
              </a:rPr>
              <a:t>56%</a:t>
            </a:r>
            <a:r>
              <a:rPr dirty="0" baseline="-39682" sz="2100" spc="-165">
                <a:solidFill>
                  <a:srgbClr val="FFFFFF"/>
                </a:solidFill>
                <a:latin typeface="Meiryo UI"/>
                <a:cs typeface="Meiryo UI"/>
              </a:rPr>
              <a:t> </a:t>
            </a:r>
            <a:r>
              <a:rPr dirty="0" baseline="-63492" sz="2100">
                <a:solidFill>
                  <a:srgbClr val="FFFFFF"/>
                </a:solidFill>
                <a:latin typeface="Meiryo UI"/>
                <a:cs typeface="Meiryo UI"/>
              </a:rPr>
              <a:t>64%</a:t>
            </a:r>
            <a:endParaRPr baseline="-63492" sz="2100">
              <a:latin typeface="Meiryo UI"/>
              <a:cs typeface="Meiryo UI"/>
            </a:endParaRPr>
          </a:p>
        </p:txBody>
      </p:sp>
      <p:grpSp>
        <p:nvGrpSpPr>
          <p:cNvPr id="185" name="object 185"/>
          <p:cNvGrpSpPr/>
          <p:nvPr/>
        </p:nvGrpSpPr>
        <p:grpSpPr>
          <a:xfrm>
            <a:off x="6367271" y="1773935"/>
            <a:ext cx="189230" cy="142240"/>
            <a:chOff x="6367271" y="1773935"/>
            <a:chExt cx="189230" cy="142240"/>
          </a:xfrm>
        </p:grpSpPr>
        <p:sp>
          <p:nvSpPr>
            <p:cNvPr id="186" name="object 186"/>
            <p:cNvSpPr/>
            <p:nvPr/>
          </p:nvSpPr>
          <p:spPr>
            <a:xfrm>
              <a:off x="6371843" y="1778507"/>
              <a:ext cx="180340" cy="132715"/>
            </a:xfrm>
            <a:custGeom>
              <a:avLst/>
              <a:gdLst/>
              <a:ahLst/>
              <a:cxnLst/>
              <a:rect l="l" t="t" r="r" b="b"/>
              <a:pathLst>
                <a:path w="180340" h="132714">
                  <a:moveTo>
                    <a:pt x="179831" y="0"/>
                  </a:moveTo>
                  <a:lnTo>
                    <a:pt x="0" y="0"/>
                  </a:lnTo>
                  <a:lnTo>
                    <a:pt x="0" y="132587"/>
                  </a:lnTo>
                  <a:lnTo>
                    <a:pt x="179831" y="132587"/>
                  </a:lnTo>
                  <a:lnTo>
                    <a:pt x="179831" y="0"/>
                  </a:lnTo>
                  <a:close/>
                </a:path>
              </a:pathLst>
            </a:custGeom>
            <a:solidFill>
              <a:srgbClr val="6F8DB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7" name="object 187"/>
            <p:cNvSpPr/>
            <p:nvPr/>
          </p:nvSpPr>
          <p:spPr>
            <a:xfrm>
              <a:off x="6371843" y="1778507"/>
              <a:ext cx="180340" cy="132715"/>
            </a:xfrm>
            <a:custGeom>
              <a:avLst/>
              <a:gdLst/>
              <a:ahLst/>
              <a:cxnLst/>
              <a:rect l="l" t="t" r="r" b="b"/>
              <a:pathLst>
                <a:path w="180340" h="132714">
                  <a:moveTo>
                    <a:pt x="0" y="0"/>
                  </a:moveTo>
                  <a:lnTo>
                    <a:pt x="179831" y="0"/>
                  </a:lnTo>
                  <a:lnTo>
                    <a:pt x="179831" y="132587"/>
                  </a:lnTo>
                  <a:lnTo>
                    <a:pt x="0" y="132587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8" name="object 188"/>
          <p:cNvGrpSpPr/>
          <p:nvPr/>
        </p:nvGrpSpPr>
        <p:grpSpPr>
          <a:xfrm>
            <a:off x="6367271" y="1569719"/>
            <a:ext cx="189230" cy="143510"/>
            <a:chOff x="6367271" y="1569719"/>
            <a:chExt cx="189230" cy="143510"/>
          </a:xfrm>
        </p:grpSpPr>
        <p:sp>
          <p:nvSpPr>
            <p:cNvPr id="189" name="object 189"/>
            <p:cNvSpPr/>
            <p:nvPr/>
          </p:nvSpPr>
          <p:spPr>
            <a:xfrm>
              <a:off x="6371843" y="1574291"/>
              <a:ext cx="180340" cy="134620"/>
            </a:xfrm>
            <a:custGeom>
              <a:avLst/>
              <a:gdLst/>
              <a:ahLst/>
              <a:cxnLst/>
              <a:rect l="l" t="t" r="r" b="b"/>
              <a:pathLst>
                <a:path w="180340" h="134619">
                  <a:moveTo>
                    <a:pt x="179831" y="0"/>
                  </a:moveTo>
                  <a:lnTo>
                    <a:pt x="0" y="0"/>
                  </a:lnTo>
                  <a:lnTo>
                    <a:pt x="0" y="134112"/>
                  </a:lnTo>
                  <a:lnTo>
                    <a:pt x="179831" y="134112"/>
                  </a:lnTo>
                  <a:lnTo>
                    <a:pt x="179831" y="0"/>
                  </a:lnTo>
                  <a:close/>
                </a:path>
              </a:pathLst>
            </a:custGeom>
            <a:solidFill>
              <a:srgbClr val="364D6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0" name="object 190"/>
            <p:cNvSpPr/>
            <p:nvPr/>
          </p:nvSpPr>
          <p:spPr>
            <a:xfrm>
              <a:off x="6371843" y="1574291"/>
              <a:ext cx="180340" cy="134620"/>
            </a:xfrm>
            <a:custGeom>
              <a:avLst/>
              <a:gdLst/>
              <a:ahLst/>
              <a:cxnLst/>
              <a:rect l="l" t="t" r="r" b="b"/>
              <a:pathLst>
                <a:path w="180340" h="134619">
                  <a:moveTo>
                    <a:pt x="0" y="0"/>
                  </a:moveTo>
                  <a:lnTo>
                    <a:pt x="179831" y="0"/>
                  </a:lnTo>
                  <a:lnTo>
                    <a:pt x="179831" y="134112"/>
                  </a:lnTo>
                  <a:lnTo>
                    <a:pt x="0" y="134112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1" name="object 191"/>
          <p:cNvSpPr txBox="1"/>
          <p:nvPr/>
        </p:nvSpPr>
        <p:spPr>
          <a:xfrm>
            <a:off x="6589712" y="1507622"/>
            <a:ext cx="975360" cy="431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3300"/>
              </a:lnSpc>
              <a:spcBef>
                <a:spcPts val="100"/>
              </a:spcBef>
            </a:pPr>
            <a:r>
              <a:rPr dirty="0" sz="1000" spc="-20">
                <a:latin typeface="Meiryo UI"/>
                <a:cs typeface="Meiryo UI"/>
              </a:rPr>
              <a:t>中途</a:t>
            </a:r>
            <a:r>
              <a:rPr dirty="0" sz="1000" spc="-5">
                <a:latin typeface="Meiryo UI"/>
                <a:cs typeface="Meiryo UI"/>
              </a:rPr>
              <a:t>・</a:t>
            </a:r>
            <a:r>
              <a:rPr dirty="0" sz="1000" spc="-5">
                <a:latin typeface="Meiryo UI"/>
                <a:cs typeface="Meiryo UI"/>
              </a:rPr>
              <a:t>経験者採用 </a:t>
            </a:r>
            <a:r>
              <a:rPr dirty="0" sz="1000" spc="-5">
                <a:latin typeface="Meiryo UI"/>
                <a:cs typeface="Meiryo UI"/>
              </a:rPr>
              <a:t>新卒採用</a:t>
            </a:r>
            <a:endParaRPr sz="1000">
              <a:latin typeface="Meiryo UI"/>
              <a:cs typeface="Meiryo UI"/>
            </a:endParaRPr>
          </a:p>
        </p:txBody>
      </p:sp>
      <p:grpSp>
        <p:nvGrpSpPr>
          <p:cNvPr id="192" name="object 192"/>
          <p:cNvGrpSpPr/>
          <p:nvPr/>
        </p:nvGrpSpPr>
        <p:grpSpPr>
          <a:xfrm>
            <a:off x="7749603" y="1970676"/>
            <a:ext cx="2106295" cy="1877695"/>
            <a:chOff x="7749603" y="1970676"/>
            <a:chExt cx="2106295" cy="1877695"/>
          </a:xfrm>
        </p:grpSpPr>
        <p:sp>
          <p:nvSpPr>
            <p:cNvPr id="193" name="object 193"/>
            <p:cNvSpPr/>
            <p:nvPr/>
          </p:nvSpPr>
          <p:spPr>
            <a:xfrm>
              <a:off x="7820683" y="2686656"/>
              <a:ext cx="180340" cy="1156970"/>
            </a:xfrm>
            <a:custGeom>
              <a:avLst/>
              <a:gdLst/>
              <a:ahLst/>
              <a:cxnLst/>
              <a:rect l="l" t="t" r="r" b="b"/>
              <a:pathLst>
                <a:path w="180340" h="1156970">
                  <a:moveTo>
                    <a:pt x="180012" y="1156909"/>
                  </a:moveTo>
                  <a:lnTo>
                    <a:pt x="0" y="1156909"/>
                  </a:lnTo>
                  <a:lnTo>
                    <a:pt x="0" y="0"/>
                  </a:lnTo>
                  <a:lnTo>
                    <a:pt x="180012" y="0"/>
                  </a:lnTo>
                  <a:lnTo>
                    <a:pt x="180012" y="1156909"/>
                  </a:lnTo>
                  <a:close/>
                </a:path>
              </a:pathLst>
            </a:custGeom>
            <a:solidFill>
              <a:srgbClr val="9A38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4" name="object 194"/>
            <p:cNvSpPr/>
            <p:nvPr/>
          </p:nvSpPr>
          <p:spPr>
            <a:xfrm>
              <a:off x="7820683" y="2686656"/>
              <a:ext cx="180340" cy="1156970"/>
            </a:xfrm>
            <a:custGeom>
              <a:avLst/>
              <a:gdLst/>
              <a:ahLst/>
              <a:cxnLst/>
              <a:rect l="l" t="t" r="r" b="b"/>
              <a:pathLst>
                <a:path w="180340" h="1156970">
                  <a:moveTo>
                    <a:pt x="0" y="0"/>
                  </a:moveTo>
                  <a:lnTo>
                    <a:pt x="180012" y="0"/>
                  </a:lnTo>
                  <a:lnTo>
                    <a:pt x="180012" y="1156909"/>
                  </a:lnTo>
                  <a:lnTo>
                    <a:pt x="0" y="1156909"/>
                  </a:lnTo>
                  <a:lnTo>
                    <a:pt x="0" y="0"/>
                  </a:lnTo>
                  <a:close/>
                </a:path>
              </a:pathLst>
            </a:custGeom>
            <a:ln w="94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5" name="object 195"/>
            <p:cNvSpPr/>
            <p:nvPr/>
          </p:nvSpPr>
          <p:spPr>
            <a:xfrm>
              <a:off x="8000694" y="2316823"/>
              <a:ext cx="170815" cy="1527175"/>
            </a:xfrm>
            <a:custGeom>
              <a:avLst/>
              <a:gdLst/>
              <a:ahLst/>
              <a:cxnLst/>
              <a:rect l="l" t="t" r="r" b="b"/>
              <a:pathLst>
                <a:path w="170815" h="1527175">
                  <a:moveTo>
                    <a:pt x="170538" y="1526741"/>
                  </a:moveTo>
                  <a:lnTo>
                    <a:pt x="0" y="1526741"/>
                  </a:lnTo>
                  <a:lnTo>
                    <a:pt x="0" y="0"/>
                  </a:lnTo>
                  <a:lnTo>
                    <a:pt x="170538" y="0"/>
                  </a:lnTo>
                  <a:lnTo>
                    <a:pt x="170538" y="1526741"/>
                  </a:lnTo>
                  <a:close/>
                </a:path>
              </a:pathLst>
            </a:custGeom>
            <a:solidFill>
              <a:srgbClr val="D07D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6" name="object 196"/>
            <p:cNvSpPr/>
            <p:nvPr/>
          </p:nvSpPr>
          <p:spPr>
            <a:xfrm>
              <a:off x="8000694" y="2316823"/>
              <a:ext cx="170815" cy="1527175"/>
            </a:xfrm>
            <a:custGeom>
              <a:avLst/>
              <a:gdLst/>
              <a:ahLst/>
              <a:cxnLst/>
              <a:rect l="l" t="t" r="r" b="b"/>
              <a:pathLst>
                <a:path w="170815" h="1527175">
                  <a:moveTo>
                    <a:pt x="0" y="0"/>
                  </a:moveTo>
                  <a:lnTo>
                    <a:pt x="170538" y="0"/>
                  </a:lnTo>
                  <a:lnTo>
                    <a:pt x="170538" y="1526741"/>
                  </a:lnTo>
                  <a:lnTo>
                    <a:pt x="0" y="1526741"/>
                  </a:lnTo>
                  <a:lnTo>
                    <a:pt x="0" y="0"/>
                  </a:lnTo>
                  <a:close/>
                </a:path>
              </a:pathLst>
            </a:custGeom>
            <a:ln w="94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7" name="object 197"/>
            <p:cNvSpPr/>
            <p:nvPr/>
          </p:nvSpPr>
          <p:spPr>
            <a:xfrm>
              <a:off x="8313359" y="2809933"/>
              <a:ext cx="180340" cy="1033780"/>
            </a:xfrm>
            <a:custGeom>
              <a:avLst/>
              <a:gdLst/>
              <a:ahLst/>
              <a:cxnLst/>
              <a:rect l="l" t="t" r="r" b="b"/>
              <a:pathLst>
                <a:path w="180340" h="1033779">
                  <a:moveTo>
                    <a:pt x="180012" y="1033632"/>
                  </a:moveTo>
                  <a:lnTo>
                    <a:pt x="0" y="1033632"/>
                  </a:lnTo>
                  <a:lnTo>
                    <a:pt x="0" y="0"/>
                  </a:lnTo>
                  <a:lnTo>
                    <a:pt x="180012" y="0"/>
                  </a:lnTo>
                  <a:lnTo>
                    <a:pt x="180012" y="1033632"/>
                  </a:lnTo>
                  <a:close/>
                </a:path>
              </a:pathLst>
            </a:custGeom>
            <a:solidFill>
              <a:srgbClr val="9A38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8" name="object 198"/>
            <p:cNvSpPr/>
            <p:nvPr/>
          </p:nvSpPr>
          <p:spPr>
            <a:xfrm>
              <a:off x="8313349" y="2809933"/>
              <a:ext cx="180340" cy="1033780"/>
            </a:xfrm>
            <a:custGeom>
              <a:avLst/>
              <a:gdLst/>
              <a:ahLst/>
              <a:cxnLst/>
              <a:rect l="l" t="t" r="r" b="b"/>
              <a:pathLst>
                <a:path w="180340" h="1033779">
                  <a:moveTo>
                    <a:pt x="0" y="0"/>
                  </a:moveTo>
                  <a:lnTo>
                    <a:pt x="180012" y="0"/>
                  </a:lnTo>
                  <a:lnTo>
                    <a:pt x="180012" y="1033632"/>
                  </a:lnTo>
                  <a:lnTo>
                    <a:pt x="0" y="1033632"/>
                  </a:lnTo>
                  <a:lnTo>
                    <a:pt x="0" y="0"/>
                  </a:lnTo>
                  <a:close/>
                </a:path>
              </a:pathLst>
            </a:custGeom>
            <a:ln w="94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9" name="object 199"/>
            <p:cNvSpPr/>
            <p:nvPr/>
          </p:nvSpPr>
          <p:spPr>
            <a:xfrm>
              <a:off x="8493360" y="2221994"/>
              <a:ext cx="180340" cy="1621790"/>
            </a:xfrm>
            <a:custGeom>
              <a:avLst/>
              <a:gdLst/>
              <a:ahLst/>
              <a:cxnLst/>
              <a:rect l="l" t="t" r="r" b="b"/>
              <a:pathLst>
                <a:path w="180340" h="1621789">
                  <a:moveTo>
                    <a:pt x="180012" y="1621570"/>
                  </a:moveTo>
                  <a:lnTo>
                    <a:pt x="0" y="1621570"/>
                  </a:lnTo>
                  <a:lnTo>
                    <a:pt x="0" y="0"/>
                  </a:lnTo>
                  <a:lnTo>
                    <a:pt x="180012" y="0"/>
                  </a:lnTo>
                  <a:lnTo>
                    <a:pt x="180012" y="1621570"/>
                  </a:lnTo>
                  <a:close/>
                </a:path>
              </a:pathLst>
            </a:custGeom>
            <a:solidFill>
              <a:srgbClr val="D07D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0" name="object 200"/>
            <p:cNvSpPr/>
            <p:nvPr/>
          </p:nvSpPr>
          <p:spPr>
            <a:xfrm>
              <a:off x="8493360" y="2221994"/>
              <a:ext cx="180340" cy="1621790"/>
            </a:xfrm>
            <a:custGeom>
              <a:avLst/>
              <a:gdLst/>
              <a:ahLst/>
              <a:cxnLst/>
              <a:rect l="l" t="t" r="r" b="b"/>
              <a:pathLst>
                <a:path w="180340" h="1621789">
                  <a:moveTo>
                    <a:pt x="0" y="0"/>
                  </a:moveTo>
                  <a:lnTo>
                    <a:pt x="180012" y="0"/>
                  </a:lnTo>
                  <a:lnTo>
                    <a:pt x="180012" y="1621570"/>
                  </a:lnTo>
                  <a:lnTo>
                    <a:pt x="0" y="1621570"/>
                  </a:lnTo>
                  <a:lnTo>
                    <a:pt x="0" y="0"/>
                  </a:lnTo>
                  <a:close/>
                </a:path>
              </a:pathLst>
            </a:custGeom>
            <a:ln w="94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1" name="object 201"/>
            <p:cNvSpPr/>
            <p:nvPr/>
          </p:nvSpPr>
          <p:spPr>
            <a:xfrm>
              <a:off x="8815499" y="2658206"/>
              <a:ext cx="180340" cy="1185545"/>
            </a:xfrm>
            <a:custGeom>
              <a:avLst/>
              <a:gdLst/>
              <a:ahLst/>
              <a:cxnLst/>
              <a:rect l="l" t="t" r="r" b="b"/>
              <a:pathLst>
                <a:path w="180340" h="1185545">
                  <a:moveTo>
                    <a:pt x="180012" y="1185358"/>
                  </a:moveTo>
                  <a:lnTo>
                    <a:pt x="0" y="1185358"/>
                  </a:lnTo>
                  <a:lnTo>
                    <a:pt x="0" y="0"/>
                  </a:lnTo>
                  <a:lnTo>
                    <a:pt x="180012" y="0"/>
                  </a:lnTo>
                  <a:lnTo>
                    <a:pt x="180012" y="1185358"/>
                  </a:lnTo>
                  <a:close/>
                </a:path>
              </a:pathLst>
            </a:custGeom>
            <a:solidFill>
              <a:srgbClr val="9A38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2" name="object 202"/>
            <p:cNvSpPr/>
            <p:nvPr/>
          </p:nvSpPr>
          <p:spPr>
            <a:xfrm>
              <a:off x="8815490" y="2658206"/>
              <a:ext cx="180340" cy="1185545"/>
            </a:xfrm>
            <a:custGeom>
              <a:avLst/>
              <a:gdLst/>
              <a:ahLst/>
              <a:cxnLst/>
              <a:rect l="l" t="t" r="r" b="b"/>
              <a:pathLst>
                <a:path w="180340" h="1185545">
                  <a:moveTo>
                    <a:pt x="0" y="0"/>
                  </a:moveTo>
                  <a:lnTo>
                    <a:pt x="180012" y="0"/>
                  </a:lnTo>
                  <a:lnTo>
                    <a:pt x="180012" y="1185358"/>
                  </a:lnTo>
                  <a:lnTo>
                    <a:pt x="0" y="1185358"/>
                  </a:lnTo>
                  <a:lnTo>
                    <a:pt x="0" y="0"/>
                  </a:lnTo>
                  <a:close/>
                </a:path>
              </a:pathLst>
            </a:custGeom>
            <a:ln w="94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3" name="object 203"/>
            <p:cNvSpPr/>
            <p:nvPr/>
          </p:nvSpPr>
          <p:spPr>
            <a:xfrm>
              <a:off x="8995510" y="1975439"/>
              <a:ext cx="170815" cy="1868170"/>
            </a:xfrm>
            <a:custGeom>
              <a:avLst/>
              <a:gdLst/>
              <a:ahLst/>
              <a:cxnLst/>
              <a:rect l="l" t="t" r="r" b="b"/>
              <a:pathLst>
                <a:path w="170815" h="1868170">
                  <a:moveTo>
                    <a:pt x="170538" y="1868125"/>
                  </a:moveTo>
                  <a:lnTo>
                    <a:pt x="0" y="1868125"/>
                  </a:lnTo>
                  <a:lnTo>
                    <a:pt x="0" y="0"/>
                  </a:lnTo>
                  <a:lnTo>
                    <a:pt x="170538" y="0"/>
                  </a:lnTo>
                  <a:lnTo>
                    <a:pt x="170538" y="1868125"/>
                  </a:lnTo>
                  <a:close/>
                </a:path>
              </a:pathLst>
            </a:custGeom>
            <a:solidFill>
              <a:srgbClr val="D07D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4" name="object 204"/>
            <p:cNvSpPr/>
            <p:nvPr/>
          </p:nvSpPr>
          <p:spPr>
            <a:xfrm>
              <a:off x="8995500" y="1975439"/>
              <a:ext cx="170815" cy="1868170"/>
            </a:xfrm>
            <a:custGeom>
              <a:avLst/>
              <a:gdLst/>
              <a:ahLst/>
              <a:cxnLst/>
              <a:rect l="l" t="t" r="r" b="b"/>
              <a:pathLst>
                <a:path w="170815" h="1868170">
                  <a:moveTo>
                    <a:pt x="0" y="0"/>
                  </a:moveTo>
                  <a:lnTo>
                    <a:pt x="170538" y="0"/>
                  </a:lnTo>
                  <a:lnTo>
                    <a:pt x="170538" y="1868125"/>
                  </a:lnTo>
                  <a:lnTo>
                    <a:pt x="0" y="1868125"/>
                  </a:lnTo>
                  <a:lnTo>
                    <a:pt x="0" y="0"/>
                  </a:lnTo>
                  <a:close/>
                </a:path>
              </a:pathLst>
            </a:custGeom>
            <a:ln w="94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5" name="object 205"/>
            <p:cNvSpPr/>
            <p:nvPr/>
          </p:nvSpPr>
          <p:spPr>
            <a:xfrm>
              <a:off x="7754366" y="3843568"/>
              <a:ext cx="1487805" cy="0"/>
            </a:xfrm>
            <a:custGeom>
              <a:avLst/>
              <a:gdLst/>
              <a:ahLst/>
              <a:cxnLst/>
              <a:rect l="l" t="t" r="r" b="b"/>
              <a:pathLst>
                <a:path w="1487804" h="0">
                  <a:moveTo>
                    <a:pt x="0" y="0"/>
                  </a:moveTo>
                  <a:lnTo>
                    <a:pt x="1487474" y="0"/>
                  </a:lnTo>
                </a:path>
              </a:pathLst>
            </a:custGeom>
            <a:ln w="94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6" name="object 206"/>
            <p:cNvSpPr/>
            <p:nvPr/>
          </p:nvSpPr>
          <p:spPr>
            <a:xfrm>
              <a:off x="9250681" y="2660140"/>
              <a:ext cx="78105" cy="78105"/>
            </a:xfrm>
            <a:custGeom>
              <a:avLst/>
              <a:gdLst/>
              <a:ahLst/>
              <a:cxnLst/>
              <a:rect l="l" t="t" r="r" b="b"/>
              <a:pathLst>
                <a:path w="78104" h="78105">
                  <a:moveTo>
                    <a:pt x="38862" y="0"/>
                  </a:moveTo>
                  <a:lnTo>
                    <a:pt x="0" y="77724"/>
                  </a:lnTo>
                  <a:lnTo>
                    <a:pt x="77724" y="77724"/>
                  </a:lnTo>
                  <a:lnTo>
                    <a:pt x="388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7" name="object 207"/>
            <p:cNvSpPr/>
            <p:nvPr/>
          </p:nvSpPr>
          <p:spPr>
            <a:xfrm>
              <a:off x="9002268" y="2662428"/>
              <a:ext cx="323850" cy="0"/>
            </a:xfrm>
            <a:custGeom>
              <a:avLst/>
              <a:gdLst/>
              <a:ahLst/>
              <a:cxnLst/>
              <a:rect l="l" t="t" r="r" b="b"/>
              <a:pathLst>
                <a:path w="323850" h="0">
                  <a:moveTo>
                    <a:pt x="0" y="0"/>
                  </a:moveTo>
                  <a:lnTo>
                    <a:pt x="323850" y="0"/>
                  </a:lnTo>
                </a:path>
              </a:pathLst>
            </a:custGeom>
            <a:ln w="6096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8" name="object 208"/>
            <p:cNvSpPr/>
            <p:nvPr/>
          </p:nvSpPr>
          <p:spPr>
            <a:xfrm>
              <a:off x="8002524" y="2691384"/>
              <a:ext cx="1323975" cy="0"/>
            </a:xfrm>
            <a:custGeom>
              <a:avLst/>
              <a:gdLst/>
              <a:ahLst/>
              <a:cxnLst/>
              <a:rect l="l" t="t" r="r" b="b"/>
              <a:pathLst>
                <a:path w="1323975" h="0">
                  <a:moveTo>
                    <a:pt x="0" y="0"/>
                  </a:moveTo>
                  <a:lnTo>
                    <a:pt x="1323975" y="0"/>
                  </a:lnTo>
                </a:path>
              </a:pathLst>
            </a:custGeom>
            <a:ln w="6096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9" name="object 209"/>
            <p:cNvSpPr/>
            <p:nvPr/>
          </p:nvSpPr>
          <p:spPr>
            <a:xfrm>
              <a:off x="9550146" y="2039112"/>
              <a:ext cx="0" cy="284480"/>
            </a:xfrm>
            <a:custGeom>
              <a:avLst/>
              <a:gdLst/>
              <a:ahLst/>
              <a:cxnLst/>
              <a:rect l="l" t="t" r="r" b="b"/>
              <a:pathLst>
                <a:path w="0" h="284480">
                  <a:moveTo>
                    <a:pt x="0" y="284479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0" name="object 210"/>
            <p:cNvSpPr/>
            <p:nvPr/>
          </p:nvSpPr>
          <p:spPr>
            <a:xfrm>
              <a:off x="9511288" y="1974340"/>
              <a:ext cx="78105" cy="78105"/>
            </a:xfrm>
            <a:custGeom>
              <a:avLst/>
              <a:gdLst/>
              <a:ahLst/>
              <a:cxnLst/>
              <a:rect l="l" t="t" r="r" b="b"/>
              <a:pathLst>
                <a:path w="78104" h="78105">
                  <a:moveTo>
                    <a:pt x="38862" y="0"/>
                  </a:moveTo>
                  <a:lnTo>
                    <a:pt x="0" y="77724"/>
                  </a:lnTo>
                  <a:lnTo>
                    <a:pt x="77724" y="77724"/>
                  </a:lnTo>
                  <a:lnTo>
                    <a:pt x="388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1" name="object 211"/>
            <p:cNvSpPr/>
            <p:nvPr/>
          </p:nvSpPr>
          <p:spPr>
            <a:xfrm>
              <a:off x="9174480" y="1976628"/>
              <a:ext cx="412750" cy="0"/>
            </a:xfrm>
            <a:custGeom>
              <a:avLst/>
              <a:gdLst/>
              <a:ahLst/>
              <a:cxnLst/>
              <a:rect l="l" t="t" r="r" b="b"/>
              <a:pathLst>
                <a:path w="412750" h="0">
                  <a:moveTo>
                    <a:pt x="0" y="0"/>
                  </a:moveTo>
                  <a:lnTo>
                    <a:pt x="412750" y="0"/>
                  </a:lnTo>
                </a:path>
              </a:pathLst>
            </a:custGeom>
            <a:ln w="6096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2" name="object 212"/>
            <p:cNvSpPr/>
            <p:nvPr/>
          </p:nvSpPr>
          <p:spPr>
            <a:xfrm>
              <a:off x="8174736" y="2319528"/>
              <a:ext cx="1412875" cy="0"/>
            </a:xfrm>
            <a:custGeom>
              <a:avLst/>
              <a:gdLst/>
              <a:ahLst/>
              <a:cxnLst/>
              <a:rect l="l" t="t" r="r" b="b"/>
              <a:pathLst>
                <a:path w="1412875" h="0">
                  <a:moveTo>
                    <a:pt x="0" y="0"/>
                  </a:moveTo>
                  <a:lnTo>
                    <a:pt x="1412875" y="0"/>
                  </a:lnTo>
                </a:path>
              </a:pathLst>
            </a:custGeom>
            <a:ln w="6096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3" name="object 213"/>
            <p:cNvSpPr/>
            <p:nvPr/>
          </p:nvSpPr>
          <p:spPr>
            <a:xfrm>
              <a:off x="9374124" y="2580132"/>
              <a:ext cx="477520" cy="193675"/>
            </a:xfrm>
            <a:custGeom>
              <a:avLst/>
              <a:gdLst/>
              <a:ahLst/>
              <a:cxnLst/>
              <a:rect l="l" t="t" r="r" b="b"/>
              <a:pathLst>
                <a:path w="477520" h="193675">
                  <a:moveTo>
                    <a:pt x="0" y="96774"/>
                  </a:moveTo>
                  <a:lnTo>
                    <a:pt x="32562" y="47932"/>
                  </a:lnTo>
                  <a:lnTo>
                    <a:pt x="69856" y="28346"/>
                  </a:lnTo>
                  <a:lnTo>
                    <a:pt x="118126" y="13213"/>
                  </a:lnTo>
                  <a:lnTo>
                    <a:pt x="175101" y="3457"/>
                  </a:lnTo>
                  <a:lnTo>
                    <a:pt x="238506" y="0"/>
                  </a:lnTo>
                  <a:lnTo>
                    <a:pt x="301910" y="3457"/>
                  </a:lnTo>
                  <a:lnTo>
                    <a:pt x="358885" y="13213"/>
                  </a:lnTo>
                  <a:lnTo>
                    <a:pt x="407155" y="28346"/>
                  </a:lnTo>
                  <a:lnTo>
                    <a:pt x="444449" y="47932"/>
                  </a:lnTo>
                  <a:lnTo>
                    <a:pt x="477012" y="96774"/>
                  </a:lnTo>
                  <a:lnTo>
                    <a:pt x="468492" y="122498"/>
                  </a:lnTo>
                  <a:lnTo>
                    <a:pt x="407155" y="165201"/>
                  </a:lnTo>
                  <a:lnTo>
                    <a:pt x="358885" y="180334"/>
                  </a:lnTo>
                  <a:lnTo>
                    <a:pt x="301910" y="190090"/>
                  </a:lnTo>
                  <a:lnTo>
                    <a:pt x="238506" y="193548"/>
                  </a:lnTo>
                  <a:lnTo>
                    <a:pt x="175101" y="190090"/>
                  </a:lnTo>
                  <a:lnTo>
                    <a:pt x="118126" y="180334"/>
                  </a:lnTo>
                  <a:lnTo>
                    <a:pt x="69856" y="165201"/>
                  </a:lnTo>
                  <a:lnTo>
                    <a:pt x="32562" y="145615"/>
                  </a:lnTo>
                  <a:lnTo>
                    <a:pt x="0" y="9677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4" name="object 214"/>
          <p:cNvSpPr txBox="1"/>
          <p:nvPr/>
        </p:nvSpPr>
        <p:spPr>
          <a:xfrm>
            <a:off x="9431339" y="2580004"/>
            <a:ext cx="36004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 b="1">
                <a:latin typeface="Meiryo UI"/>
                <a:cs typeface="Meiryo UI"/>
              </a:rPr>
              <a:t>+2%</a:t>
            </a:r>
            <a:endParaRPr sz="1000">
              <a:latin typeface="Meiryo UI"/>
              <a:cs typeface="Meiryo UI"/>
            </a:endParaRPr>
          </a:p>
        </p:txBody>
      </p:sp>
      <p:grpSp>
        <p:nvGrpSpPr>
          <p:cNvPr id="215" name="object 215"/>
          <p:cNvGrpSpPr/>
          <p:nvPr/>
        </p:nvGrpSpPr>
        <p:grpSpPr>
          <a:xfrm>
            <a:off x="9245917" y="2098356"/>
            <a:ext cx="605790" cy="203200"/>
            <a:chOff x="9245917" y="2098356"/>
            <a:chExt cx="605790" cy="203200"/>
          </a:xfrm>
        </p:grpSpPr>
        <p:sp>
          <p:nvSpPr>
            <p:cNvPr id="216" name="object 216"/>
            <p:cNvSpPr/>
            <p:nvPr/>
          </p:nvSpPr>
          <p:spPr>
            <a:xfrm>
              <a:off x="9250680" y="2103119"/>
              <a:ext cx="596265" cy="193675"/>
            </a:xfrm>
            <a:custGeom>
              <a:avLst/>
              <a:gdLst/>
              <a:ahLst/>
              <a:cxnLst/>
              <a:rect l="l" t="t" r="r" b="b"/>
              <a:pathLst>
                <a:path w="596265" h="193675">
                  <a:moveTo>
                    <a:pt x="297942" y="0"/>
                  </a:moveTo>
                  <a:lnTo>
                    <a:pt x="229625" y="2556"/>
                  </a:lnTo>
                  <a:lnTo>
                    <a:pt x="166912" y="9837"/>
                  </a:lnTo>
                  <a:lnTo>
                    <a:pt x="111592" y="21261"/>
                  </a:lnTo>
                  <a:lnTo>
                    <a:pt x="65452" y="36248"/>
                  </a:lnTo>
                  <a:lnTo>
                    <a:pt x="30282" y="54217"/>
                  </a:lnTo>
                  <a:lnTo>
                    <a:pt x="0" y="96774"/>
                  </a:lnTo>
                  <a:lnTo>
                    <a:pt x="7868" y="118961"/>
                  </a:lnTo>
                  <a:lnTo>
                    <a:pt x="65452" y="157299"/>
                  </a:lnTo>
                  <a:lnTo>
                    <a:pt x="111592" y="172286"/>
                  </a:lnTo>
                  <a:lnTo>
                    <a:pt x="166912" y="183710"/>
                  </a:lnTo>
                  <a:lnTo>
                    <a:pt x="229625" y="190991"/>
                  </a:lnTo>
                  <a:lnTo>
                    <a:pt x="297942" y="193548"/>
                  </a:lnTo>
                  <a:lnTo>
                    <a:pt x="366258" y="190991"/>
                  </a:lnTo>
                  <a:lnTo>
                    <a:pt x="428971" y="183710"/>
                  </a:lnTo>
                  <a:lnTo>
                    <a:pt x="484291" y="172286"/>
                  </a:lnTo>
                  <a:lnTo>
                    <a:pt x="530431" y="157299"/>
                  </a:lnTo>
                  <a:lnTo>
                    <a:pt x="565601" y="139330"/>
                  </a:lnTo>
                  <a:lnTo>
                    <a:pt x="595884" y="96774"/>
                  </a:lnTo>
                  <a:lnTo>
                    <a:pt x="588015" y="74586"/>
                  </a:lnTo>
                  <a:lnTo>
                    <a:pt x="530431" y="36248"/>
                  </a:lnTo>
                  <a:lnTo>
                    <a:pt x="484291" y="21261"/>
                  </a:lnTo>
                  <a:lnTo>
                    <a:pt x="428971" y="9837"/>
                  </a:lnTo>
                  <a:lnTo>
                    <a:pt x="366258" y="2556"/>
                  </a:lnTo>
                  <a:lnTo>
                    <a:pt x="29794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7" name="object 217"/>
            <p:cNvSpPr/>
            <p:nvPr/>
          </p:nvSpPr>
          <p:spPr>
            <a:xfrm>
              <a:off x="9250680" y="2103118"/>
              <a:ext cx="596265" cy="193675"/>
            </a:xfrm>
            <a:custGeom>
              <a:avLst/>
              <a:gdLst/>
              <a:ahLst/>
              <a:cxnLst/>
              <a:rect l="l" t="t" r="r" b="b"/>
              <a:pathLst>
                <a:path w="596265" h="193675">
                  <a:moveTo>
                    <a:pt x="0" y="96774"/>
                  </a:moveTo>
                  <a:lnTo>
                    <a:pt x="30282" y="54217"/>
                  </a:lnTo>
                  <a:lnTo>
                    <a:pt x="65452" y="36248"/>
                  </a:lnTo>
                  <a:lnTo>
                    <a:pt x="111592" y="21261"/>
                  </a:lnTo>
                  <a:lnTo>
                    <a:pt x="166912" y="9837"/>
                  </a:lnTo>
                  <a:lnTo>
                    <a:pt x="229625" y="2556"/>
                  </a:lnTo>
                  <a:lnTo>
                    <a:pt x="297942" y="0"/>
                  </a:lnTo>
                  <a:lnTo>
                    <a:pt x="366258" y="2556"/>
                  </a:lnTo>
                  <a:lnTo>
                    <a:pt x="428971" y="9837"/>
                  </a:lnTo>
                  <a:lnTo>
                    <a:pt x="484291" y="21261"/>
                  </a:lnTo>
                  <a:lnTo>
                    <a:pt x="530431" y="36248"/>
                  </a:lnTo>
                  <a:lnTo>
                    <a:pt x="565601" y="54217"/>
                  </a:lnTo>
                  <a:lnTo>
                    <a:pt x="595884" y="96774"/>
                  </a:lnTo>
                  <a:lnTo>
                    <a:pt x="588015" y="118961"/>
                  </a:lnTo>
                  <a:lnTo>
                    <a:pt x="530431" y="157299"/>
                  </a:lnTo>
                  <a:lnTo>
                    <a:pt x="484291" y="172286"/>
                  </a:lnTo>
                  <a:lnTo>
                    <a:pt x="428971" y="183710"/>
                  </a:lnTo>
                  <a:lnTo>
                    <a:pt x="366258" y="190991"/>
                  </a:lnTo>
                  <a:lnTo>
                    <a:pt x="297942" y="193548"/>
                  </a:lnTo>
                  <a:lnTo>
                    <a:pt x="229625" y="190991"/>
                  </a:lnTo>
                  <a:lnTo>
                    <a:pt x="166912" y="183710"/>
                  </a:lnTo>
                  <a:lnTo>
                    <a:pt x="111592" y="172286"/>
                  </a:lnTo>
                  <a:lnTo>
                    <a:pt x="65452" y="157299"/>
                  </a:lnTo>
                  <a:lnTo>
                    <a:pt x="30282" y="139330"/>
                  </a:lnTo>
                  <a:lnTo>
                    <a:pt x="0" y="9677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8" name="object 218"/>
          <p:cNvSpPr txBox="1"/>
          <p:nvPr/>
        </p:nvSpPr>
        <p:spPr>
          <a:xfrm>
            <a:off x="9170775" y="2103754"/>
            <a:ext cx="60071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67640">
              <a:lnSpc>
                <a:spcPct val="100000"/>
              </a:lnSpc>
              <a:spcBef>
                <a:spcPts val="95"/>
              </a:spcBef>
            </a:pPr>
            <a:r>
              <a:rPr dirty="0" sz="1000" spc="-10" b="1">
                <a:latin typeface="Meiryo UI"/>
                <a:cs typeface="Meiryo UI"/>
              </a:rPr>
              <a:t>+23%</a:t>
            </a:r>
            <a:endParaRPr sz="1000">
              <a:latin typeface="Meiryo UI"/>
              <a:cs typeface="Meiryo UI"/>
            </a:endParaRPr>
          </a:p>
        </p:txBody>
      </p:sp>
      <p:sp>
        <p:nvSpPr>
          <p:cNvPr id="219" name="object 219"/>
          <p:cNvSpPr txBox="1"/>
          <p:nvPr/>
        </p:nvSpPr>
        <p:spPr>
          <a:xfrm>
            <a:off x="8924543" y="2823972"/>
            <a:ext cx="327660" cy="182880"/>
          </a:xfrm>
          <a:prstGeom prst="rect">
            <a:avLst/>
          </a:prstGeom>
          <a:solidFill>
            <a:srgbClr val="D07D7B"/>
          </a:solidFill>
        </p:spPr>
        <p:txBody>
          <a:bodyPr wrap="square" lIns="0" tIns="0" rIns="0" bIns="0" rtlCol="0" vert="horz">
            <a:spAutoFit/>
          </a:bodyPr>
          <a:lstStyle/>
          <a:p>
            <a:pPr marL="21590">
              <a:lnSpc>
                <a:spcPct val="100000"/>
              </a:lnSpc>
            </a:pPr>
            <a:r>
              <a:rPr dirty="0" sz="1200" spc="-5">
                <a:solidFill>
                  <a:srgbClr val="FFFFFF"/>
                </a:solidFill>
                <a:latin typeface="Meiryo UI"/>
                <a:cs typeface="Meiryo UI"/>
              </a:rPr>
              <a:t>424</a:t>
            </a:r>
            <a:endParaRPr sz="1200">
              <a:latin typeface="Meiryo UI"/>
              <a:cs typeface="Meiryo UI"/>
            </a:endParaRPr>
          </a:p>
        </p:txBody>
      </p:sp>
      <p:sp>
        <p:nvSpPr>
          <p:cNvPr id="220" name="object 220"/>
          <p:cNvSpPr/>
          <p:nvPr/>
        </p:nvSpPr>
        <p:spPr>
          <a:xfrm>
            <a:off x="8749283" y="3166872"/>
            <a:ext cx="326390" cy="182880"/>
          </a:xfrm>
          <a:custGeom>
            <a:avLst/>
            <a:gdLst/>
            <a:ahLst/>
            <a:cxnLst/>
            <a:rect l="l" t="t" r="r" b="b"/>
            <a:pathLst>
              <a:path w="326390" h="182879">
                <a:moveTo>
                  <a:pt x="326135" y="0"/>
                </a:moveTo>
                <a:lnTo>
                  <a:pt x="0" y="0"/>
                </a:lnTo>
                <a:lnTo>
                  <a:pt x="0" y="182879"/>
                </a:lnTo>
                <a:lnTo>
                  <a:pt x="326135" y="182879"/>
                </a:lnTo>
                <a:lnTo>
                  <a:pt x="326135" y="0"/>
                </a:lnTo>
                <a:close/>
              </a:path>
            </a:pathLst>
          </a:custGeom>
          <a:solidFill>
            <a:srgbClr val="9A38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 txBox="1"/>
          <p:nvPr/>
        </p:nvSpPr>
        <p:spPr>
          <a:xfrm>
            <a:off x="8757411" y="3154203"/>
            <a:ext cx="4044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Meiryo UI"/>
                <a:cs typeface="Meiryo UI"/>
              </a:rPr>
              <a:t>268</a:t>
            </a:r>
            <a:endParaRPr sz="1200">
              <a:latin typeface="Meiryo UI"/>
              <a:cs typeface="Meiryo UI"/>
            </a:endParaRPr>
          </a:p>
        </p:txBody>
      </p:sp>
      <p:sp>
        <p:nvSpPr>
          <p:cNvPr id="222" name="object 222"/>
          <p:cNvSpPr/>
          <p:nvPr/>
        </p:nvSpPr>
        <p:spPr>
          <a:xfrm>
            <a:off x="8424671" y="2947416"/>
            <a:ext cx="327660" cy="182880"/>
          </a:xfrm>
          <a:custGeom>
            <a:avLst/>
            <a:gdLst/>
            <a:ahLst/>
            <a:cxnLst/>
            <a:rect l="l" t="t" r="r" b="b"/>
            <a:pathLst>
              <a:path w="327659" h="182880">
                <a:moveTo>
                  <a:pt x="327659" y="0"/>
                </a:moveTo>
                <a:lnTo>
                  <a:pt x="0" y="0"/>
                </a:lnTo>
                <a:lnTo>
                  <a:pt x="0" y="182879"/>
                </a:lnTo>
                <a:lnTo>
                  <a:pt x="327659" y="182879"/>
                </a:lnTo>
                <a:lnTo>
                  <a:pt x="327659" y="0"/>
                </a:lnTo>
                <a:close/>
              </a:path>
            </a:pathLst>
          </a:custGeom>
          <a:solidFill>
            <a:srgbClr val="D07D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 txBox="1"/>
          <p:nvPr/>
        </p:nvSpPr>
        <p:spPr>
          <a:xfrm>
            <a:off x="8433561" y="2935128"/>
            <a:ext cx="3092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Meiryo UI"/>
                <a:cs typeface="Meiryo UI"/>
              </a:rPr>
              <a:t>368</a:t>
            </a:r>
            <a:endParaRPr sz="1200">
              <a:latin typeface="Meiryo UI"/>
              <a:cs typeface="Meiryo UI"/>
            </a:endParaRPr>
          </a:p>
        </p:txBody>
      </p:sp>
      <p:sp>
        <p:nvSpPr>
          <p:cNvPr id="224" name="object 224"/>
          <p:cNvSpPr txBox="1"/>
          <p:nvPr/>
        </p:nvSpPr>
        <p:spPr>
          <a:xfrm>
            <a:off x="8243316" y="3243072"/>
            <a:ext cx="327660" cy="182880"/>
          </a:xfrm>
          <a:prstGeom prst="rect">
            <a:avLst/>
          </a:prstGeom>
          <a:solidFill>
            <a:srgbClr val="9A3836"/>
          </a:solidFill>
        </p:spPr>
        <p:txBody>
          <a:bodyPr wrap="square" lIns="0" tIns="0" rIns="0" bIns="0" rtlCol="0" vert="horz">
            <a:spAutoFit/>
          </a:bodyPr>
          <a:lstStyle/>
          <a:p>
            <a:pPr marL="21590">
              <a:lnSpc>
                <a:spcPct val="100000"/>
              </a:lnSpc>
            </a:pPr>
            <a:r>
              <a:rPr dirty="0" sz="1200" spc="-5">
                <a:solidFill>
                  <a:srgbClr val="FFFFFF"/>
                </a:solidFill>
                <a:latin typeface="Meiryo UI"/>
                <a:cs typeface="Meiryo UI"/>
              </a:rPr>
              <a:t>234</a:t>
            </a:r>
            <a:endParaRPr sz="1200">
              <a:latin typeface="Meiryo UI"/>
              <a:cs typeface="Meiryo UI"/>
            </a:endParaRPr>
          </a:p>
        </p:txBody>
      </p:sp>
      <p:sp>
        <p:nvSpPr>
          <p:cNvPr id="225" name="object 225"/>
          <p:cNvSpPr/>
          <p:nvPr/>
        </p:nvSpPr>
        <p:spPr>
          <a:xfrm>
            <a:off x="7924800" y="2996183"/>
            <a:ext cx="327660" cy="181610"/>
          </a:xfrm>
          <a:custGeom>
            <a:avLst/>
            <a:gdLst/>
            <a:ahLst/>
            <a:cxnLst/>
            <a:rect l="l" t="t" r="r" b="b"/>
            <a:pathLst>
              <a:path w="327659" h="181610">
                <a:moveTo>
                  <a:pt x="327659" y="0"/>
                </a:moveTo>
                <a:lnTo>
                  <a:pt x="0" y="0"/>
                </a:lnTo>
                <a:lnTo>
                  <a:pt x="0" y="181355"/>
                </a:lnTo>
                <a:lnTo>
                  <a:pt x="327659" y="181355"/>
                </a:lnTo>
                <a:lnTo>
                  <a:pt x="327659" y="0"/>
                </a:lnTo>
                <a:close/>
              </a:path>
            </a:pathLst>
          </a:custGeom>
          <a:solidFill>
            <a:srgbClr val="D07D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 txBox="1"/>
          <p:nvPr/>
        </p:nvSpPr>
        <p:spPr>
          <a:xfrm>
            <a:off x="7933497" y="2982753"/>
            <a:ext cx="3092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Meiryo UI"/>
                <a:cs typeface="Meiryo UI"/>
              </a:rPr>
              <a:t>346</a:t>
            </a:r>
            <a:endParaRPr sz="1200">
              <a:latin typeface="Meiryo UI"/>
              <a:cs typeface="Meiryo UI"/>
            </a:endParaRPr>
          </a:p>
        </p:txBody>
      </p:sp>
      <p:sp>
        <p:nvSpPr>
          <p:cNvPr id="227" name="object 227"/>
          <p:cNvSpPr/>
          <p:nvPr/>
        </p:nvSpPr>
        <p:spPr>
          <a:xfrm>
            <a:off x="7748016" y="3182111"/>
            <a:ext cx="327660" cy="181610"/>
          </a:xfrm>
          <a:custGeom>
            <a:avLst/>
            <a:gdLst/>
            <a:ahLst/>
            <a:cxnLst/>
            <a:rect l="l" t="t" r="r" b="b"/>
            <a:pathLst>
              <a:path w="327659" h="181610">
                <a:moveTo>
                  <a:pt x="327659" y="0"/>
                </a:moveTo>
                <a:lnTo>
                  <a:pt x="0" y="0"/>
                </a:lnTo>
                <a:lnTo>
                  <a:pt x="0" y="181355"/>
                </a:lnTo>
                <a:lnTo>
                  <a:pt x="327659" y="181355"/>
                </a:lnTo>
                <a:lnTo>
                  <a:pt x="327659" y="0"/>
                </a:lnTo>
                <a:close/>
              </a:path>
            </a:pathLst>
          </a:custGeom>
          <a:solidFill>
            <a:srgbClr val="9A38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 txBox="1"/>
          <p:nvPr/>
        </p:nvSpPr>
        <p:spPr>
          <a:xfrm>
            <a:off x="7757286" y="3168491"/>
            <a:ext cx="3092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Meiryo UI"/>
                <a:cs typeface="Meiryo UI"/>
              </a:rPr>
              <a:t>262</a:t>
            </a:r>
            <a:endParaRPr sz="1200">
              <a:latin typeface="Meiryo UI"/>
              <a:cs typeface="Meiryo UI"/>
            </a:endParaRPr>
          </a:p>
        </p:txBody>
      </p:sp>
      <p:grpSp>
        <p:nvGrpSpPr>
          <p:cNvPr id="229" name="object 229"/>
          <p:cNvGrpSpPr/>
          <p:nvPr/>
        </p:nvGrpSpPr>
        <p:grpSpPr>
          <a:xfrm>
            <a:off x="7807452" y="1786127"/>
            <a:ext cx="189230" cy="143510"/>
            <a:chOff x="7807452" y="1786127"/>
            <a:chExt cx="189230" cy="143510"/>
          </a:xfrm>
        </p:grpSpPr>
        <p:sp>
          <p:nvSpPr>
            <p:cNvPr id="230" name="object 230"/>
            <p:cNvSpPr/>
            <p:nvPr/>
          </p:nvSpPr>
          <p:spPr>
            <a:xfrm>
              <a:off x="7812024" y="1790699"/>
              <a:ext cx="180340" cy="134620"/>
            </a:xfrm>
            <a:custGeom>
              <a:avLst/>
              <a:gdLst/>
              <a:ahLst/>
              <a:cxnLst/>
              <a:rect l="l" t="t" r="r" b="b"/>
              <a:pathLst>
                <a:path w="180340" h="134619">
                  <a:moveTo>
                    <a:pt x="179831" y="0"/>
                  </a:moveTo>
                  <a:lnTo>
                    <a:pt x="0" y="0"/>
                  </a:lnTo>
                  <a:lnTo>
                    <a:pt x="0" y="134112"/>
                  </a:lnTo>
                  <a:lnTo>
                    <a:pt x="179831" y="134112"/>
                  </a:lnTo>
                  <a:lnTo>
                    <a:pt x="179831" y="0"/>
                  </a:lnTo>
                  <a:close/>
                </a:path>
              </a:pathLst>
            </a:custGeom>
            <a:solidFill>
              <a:srgbClr val="D07D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1" name="object 231"/>
            <p:cNvSpPr/>
            <p:nvPr/>
          </p:nvSpPr>
          <p:spPr>
            <a:xfrm>
              <a:off x="7812024" y="1790699"/>
              <a:ext cx="180340" cy="134620"/>
            </a:xfrm>
            <a:custGeom>
              <a:avLst/>
              <a:gdLst/>
              <a:ahLst/>
              <a:cxnLst/>
              <a:rect l="l" t="t" r="r" b="b"/>
              <a:pathLst>
                <a:path w="180340" h="134619">
                  <a:moveTo>
                    <a:pt x="0" y="0"/>
                  </a:moveTo>
                  <a:lnTo>
                    <a:pt x="179831" y="0"/>
                  </a:lnTo>
                  <a:lnTo>
                    <a:pt x="179831" y="134112"/>
                  </a:lnTo>
                  <a:lnTo>
                    <a:pt x="0" y="134112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2" name="object 232"/>
          <p:cNvGrpSpPr/>
          <p:nvPr/>
        </p:nvGrpSpPr>
        <p:grpSpPr>
          <a:xfrm>
            <a:off x="7807452" y="1583436"/>
            <a:ext cx="189230" cy="142240"/>
            <a:chOff x="7807452" y="1583436"/>
            <a:chExt cx="189230" cy="142240"/>
          </a:xfrm>
        </p:grpSpPr>
        <p:sp>
          <p:nvSpPr>
            <p:cNvPr id="233" name="object 233"/>
            <p:cNvSpPr/>
            <p:nvPr/>
          </p:nvSpPr>
          <p:spPr>
            <a:xfrm>
              <a:off x="7812024" y="1588008"/>
              <a:ext cx="180340" cy="132715"/>
            </a:xfrm>
            <a:custGeom>
              <a:avLst/>
              <a:gdLst/>
              <a:ahLst/>
              <a:cxnLst/>
              <a:rect l="l" t="t" r="r" b="b"/>
              <a:pathLst>
                <a:path w="180340" h="132714">
                  <a:moveTo>
                    <a:pt x="179831" y="0"/>
                  </a:moveTo>
                  <a:lnTo>
                    <a:pt x="0" y="0"/>
                  </a:lnTo>
                  <a:lnTo>
                    <a:pt x="0" y="132587"/>
                  </a:lnTo>
                  <a:lnTo>
                    <a:pt x="179831" y="132587"/>
                  </a:lnTo>
                  <a:lnTo>
                    <a:pt x="179831" y="0"/>
                  </a:lnTo>
                  <a:close/>
                </a:path>
              </a:pathLst>
            </a:custGeom>
            <a:solidFill>
              <a:srgbClr val="9A38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4" name="object 234"/>
            <p:cNvSpPr/>
            <p:nvPr/>
          </p:nvSpPr>
          <p:spPr>
            <a:xfrm>
              <a:off x="7812024" y="1588008"/>
              <a:ext cx="180340" cy="132715"/>
            </a:xfrm>
            <a:custGeom>
              <a:avLst/>
              <a:gdLst/>
              <a:ahLst/>
              <a:cxnLst/>
              <a:rect l="l" t="t" r="r" b="b"/>
              <a:pathLst>
                <a:path w="180340" h="132714">
                  <a:moveTo>
                    <a:pt x="0" y="0"/>
                  </a:moveTo>
                  <a:lnTo>
                    <a:pt x="179831" y="0"/>
                  </a:lnTo>
                  <a:lnTo>
                    <a:pt x="179831" y="132587"/>
                  </a:lnTo>
                  <a:lnTo>
                    <a:pt x="0" y="132587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5" name="object 235"/>
          <p:cNvSpPr txBox="1"/>
          <p:nvPr/>
        </p:nvSpPr>
        <p:spPr>
          <a:xfrm>
            <a:off x="8029575" y="1520322"/>
            <a:ext cx="1029335" cy="43180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dirty="0" sz="1000" spc="-5">
                <a:latin typeface="Meiryo UI"/>
                <a:cs typeface="Meiryo UI"/>
              </a:rPr>
              <a:t>副業があ</a:t>
            </a:r>
            <a:r>
              <a:rPr dirty="0" sz="1000" spc="-10">
                <a:latin typeface="Meiryo UI"/>
                <a:cs typeface="Meiryo UI"/>
              </a:rPr>
              <a:t>るもの</a:t>
            </a:r>
            <a:endParaRPr sz="1000">
              <a:latin typeface="Meiryo UI"/>
              <a:cs typeface="Meiryo UI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1000" spc="-5">
                <a:latin typeface="Meiryo UI"/>
                <a:cs typeface="Meiryo UI"/>
              </a:rPr>
              <a:t>副業</a:t>
            </a:r>
            <a:r>
              <a:rPr dirty="0" sz="1000">
                <a:latin typeface="Meiryo UI"/>
                <a:cs typeface="Meiryo UI"/>
              </a:rPr>
              <a:t>を</a:t>
            </a:r>
            <a:r>
              <a:rPr dirty="0" sz="1000" spc="-5">
                <a:latin typeface="Meiryo UI"/>
                <a:cs typeface="Meiryo UI"/>
              </a:rPr>
              <a:t>希望</a:t>
            </a:r>
            <a:r>
              <a:rPr dirty="0" sz="1000" spc="-10">
                <a:latin typeface="Meiryo UI"/>
                <a:cs typeface="Meiryo UI"/>
              </a:rPr>
              <a:t>するも</a:t>
            </a:r>
            <a:r>
              <a:rPr dirty="0" sz="1000" spc="-5">
                <a:latin typeface="Meiryo UI"/>
                <a:cs typeface="Meiryo UI"/>
              </a:rPr>
              <a:t>の</a:t>
            </a:r>
            <a:endParaRPr sz="1000">
              <a:latin typeface="Meiryo UI"/>
              <a:cs typeface="Meiryo UI"/>
            </a:endParaRPr>
          </a:p>
        </p:txBody>
      </p:sp>
      <p:sp>
        <p:nvSpPr>
          <p:cNvPr id="236" name="object 236"/>
          <p:cNvSpPr txBox="1"/>
          <p:nvPr/>
        </p:nvSpPr>
        <p:spPr>
          <a:xfrm>
            <a:off x="9080723" y="1664776"/>
            <a:ext cx="38925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5">
                <a:latin typeface="Meiryo UI"/>
                <a:cs typeface="Meiryo UI"/>
              </a:rPr>
              <a:t>(</a:t>
            </a:r>
            <a:r>
              <a:rPr dirty="0" sz="1000" spc="-5">
                <a:latin typeface="Meiryo UI"/>
                <a:cs typeface="Meiryo UI"/>
              </a:rPr>
              <a:t>万人)</a:t>
            </a:r>
            <a:endParaRPr sz="1000">
              <a:latin typeface="Meiryo UI"/>
              <a:cs typeface="Meiryo U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2021-07-20T06:21:04Z</dcterms:created>
  <dcterms:modified xsi:type="dcterms:W3CDTF">2021-07-20T06:21:04Z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2019-03-25T00:00:00Z</vt:filetime>
  </property>
  <property fmtid="{D5CDD505-2E9C-101B-9397-08002B2CF9AE}" pid="3" name="Creator">
    <vt:lpwstr>PowerPoint 用 Acrobat PDFMaker 17</vt:lpwstr>
  </property>
  <property fmtid="{D5CDD505-2E9C-101B-9397-08002B2CF9AE}" pid="4" name="LastSaved">
    <vt:filetime>2021-07-20T00:00:00Z</vt:filetime>
  </property>
</Properties>
</file>