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96"/>
  </p:notesMasterIdLst>
  <p:handoutMasterIdLst>
    <p:handoutMasterId r:id="rId97"/>
  </p:handoutMasterIdLst>
  <p:sldIdLst>
    <p:sldId id="256" r:id="rId2"/>
    <p:sldId id="584" r:id="rId3"/>
    <p:sldId id="670" r:id="rId4"/>
    <p:sldId id="267" r:id="rId5"/>
    <p:sldId id="600" r:id="rId6"/>
    <p:sldId id="679" r:id="rId7"/>
    <p:sldId id="602" r:id="rId8"/>
    <p:sldId id="681" r:id="rId9"/>
    <p:sldId id="680" r:id="rId10"/>
    <p:sldId id="598" r:id="rId11"/>
    <p:sldId id="601" r:id="rId12"/>
    <p:sldId id="599" r:id="rId13"/>
    <p:sldId id="603" r:id="rId14"/>
    <p:sldId id="630" r:id="rId15"/>
    <p:sldId id="647" r:id="rId16"/>
    <p:sldId id="655" r:id="rId17"/>
    <p:sldId id="627" r:id="rId18"/>
    <p:sldId id="625" r:id="rId19"/>
    <p:sldId id="629" r:id="rId20"/>
    <p:sldId id="628" r:id="rId21"/>
    <p:sldId id="665" r:id="rId22"/>
    <p:sldId id="311" r:id="rId23"/>
    <p:sldId id="666" r:id="rId24"/>
    <p:sldId id="653" r:id="rId25"/>
    <p:sldId id="674" r:id="rId26"/>
    <p:sldId id="312" r:id="rId27"/>
    <p:sldId id="676" r:id="rId28"/>
    <p:sldId id="652" r:id="rId29"/>
    <p:sldId id="677" r:id="rId30"/>
    <p:sldId id="678" r:id="rId31"/>
    <p:sldId id="664" r:id="rId32"/>
    <p:sldId id="657" r:id="rId33"/>
    <p:sldId id="656" r:id="rId34"/>
    <p:sldId id="672" r:id="rId35"/>
    <p:sldId id="658" r:id="rId36"/>
    <p:sldId id="259" r:id="rId37"/>
    <p:sldId id="682" r:id="rId38"/>
    <p:sldId id="421" r:id="rId39"/>
    <p:sldId id="614" r:id="rId40"/>
    <p:sldId id="583" r:id="rId41"/>
    <p:sldId id="622" r:id="rId42"/>
    <p:sldId id="605" r:id="rId43"/>
    <p:sldId id="604" r:id="rId44"/>
    <p:sldId id="606" r:id="rId45"/>
    <p:sldId id="607" r:id="rId46"/>
    <p:sldId id="649" r:id="rId47"/>
    <p:sldId id="637" r:id="rId48"/>
    <p:sldId id="640" r:id="rId49"/>
    <p:sldId id="659" r:id="rId50"/>
    <p:sldId id="643" r:id="rId51"/>
    <p:sldId id="644" r:id="rId52"/>
    <p:sldId id="645" r:id="rId53"/>
    <p:sldId id="660" r:id="rId54"/>
    <p:sldId id="279" r:id="rId55"/>
    <p:sldId id="271" r:id="rId56"/>
    <p:sldId id="633" r:id="rId57"/>
    <p:sldId id="641" r:id="rId58"/>
    <p:sldId id="596" r:id="rId59"/>
    <p:sldId id="609" r:id="rId60"/>
    <p:sldId id="611" r:id="rId61"/>
    <p:sldId id="616" r:id="rId62"/>
    <p:sldId id="624" r:id="rId63"/>
    <p:sldId id="621" r:id="rId64"/>
    <p:sldId id="313" r:id="rId65"/>
    <p:sldId id="671" r:id="rId66"/>
    <p:sldId id="305" r:id="rId67"/>
    <p:sldId id="623" r:id="rId68"/>
    <p:sldId id="631" r:id="rId69"/>
    <p:sldId id="634" r:id="rId70"/>
    <p:sldId id="661" r:id="rId71"/>
    <p:sldId id="646" r:id="rId72"/>
    <p:sldId id="620" r:id="rId73"/>
    <p:sldId id="662" r:id="rId74"/>
    <p:sldId id="617" r:id="rId75"/>
    <p:sldId id="618" r:id="rId76"/>
    <p:sldId id="300" r:id="rId77"/>
    <p:sldId id="286" r:id="rId78"/>
    <p:sldId id="368" r:id="rId79"/>
    <p:sldId id="306" r:id="rId80"/>
    <p:sldId id="615" r:id="rId81"/>
    <p:sldId id="288" r:id="rId82"/>
    <p:sldId id="285" r:id="rId83"/>
    <p:sldId id="294" r:id="rId84"/>
    <p:sldId id="298" r:id="rId85"/>
    <p:sldId id="284" r:id="rId86"/>
    <p:sldId id="296" r:id="rId87"/>
    <p:sldId id="297" r:id="rId88"/>
    <p:sldId id="663" r:id="rId89"/>
    <p:sldId id="302" r:id="rId90"/>
    <p:sldId id="303" r:id="rId91"/>
    <p:sldId id="613" r:id="rId92"/>
    <p:sldId id="668" r:id="rId93"/>
    <p:sldId id="669" r:id="rId94"/>
    <p:sldId id="673" r:id="rId95"/>
  </p:sldIdLst>
  <p:sldSz cx="12192000" cy="6858000"/>
  <p:notesSz cx="7104063"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D6BADB3B-9B03-4CDB-9022-7C147E17B948}">
          <p14:sldIdLst>
            <p14:sldId id="256"/>
            <p14:sldId id="584"/>
            <p14:sldId id="670"/>
          </p14:sldIdLst>
        </p14:section>
        <p14:section name="現状分析" id="{FDECF7C8-8A6D-4388-8E92-2B9C07BB47EC}">
          <p14:sldIdLst>
            <p14:sldId id="267"/>
            <p14:sldId id="600"/>
            <p14:sldId id="679"/>
            <p14:sldId id="602"/>
            <p14:sldId id="681"/>
            <p14:sldId id="680"/>
            <p14:sldId id="598"/>
            <p14:sldId id="601"/>
            <p14:sldId id="599"/>
            <p14:sldId id="603"/>
            <p14:sldId id="630"/>
            <p14:sldId id="647"/>
          </p14:sldIdLst>
        </p14:section>
        <p14:section name="会社目標" id="{9B01B4AA-8769-42F5-B05B-46DBA93D4093}">
          <p14:sldIdLst>
            <p14:sldId id="655"/>
            <p14:sldId id="627"/>
            <p14:sldId id="625"/>
            <p14:sldId id="629"/>
            <p14:sldId id="628"/>
            <p14:sldId id="665"/>
            <p14:sldId id="311"/>
            <p14:sldId id="666"/>
            <p14:sldId id="653"/>
            <p14:sldId id="674"/>
            <p14:sldId id="312"/>
            <p14:sldId id="676"/>
            <p14:sldId id="652"/>
            <p14:sldId id="677"/>
            <p14:sldId id="678"/>
            <p14:sldId id="664"/>
          </p14:sldIdLst>
        </p14:section>
        <p14:section name="マーキング戦略" id="{2CF1C55D-A128-4B50-8507-78419BA7FBDF}">
          <p14:sldIdLst>
            <p14:sldId id="657"/>
            <p14:sldId id="656"/>
            <p14:sldId id="672"/>
          </p14:sldIdLst>
        </p14:section>
        <p14:section name="組織改革" id="{D13A7451-7AE4-484A-8C69-3C5657EE0585}">
          <p14:sldIdLst>
            <p14:sldId id="658"/>
            <p14:sldId id="259"/>
            <p14:sldId id="682"/>
            <p14:sldId id="421"/>
            <p14:sldId id="614"/>
            <p14:sldId id="583"/>
            <p14:sldId id="622"/>
            <p14:sldId id="605"/>
            <p14:sldId id="604"/>
            <p14:sldId id="606"/>
            <p14:sldId id="607"/>
            <p14:sldId id="649"/>
            <p14:sldId id="637"/>
            <p14:sldId id="640"/>
          </p14:sldIdLst>
        </p14:section>
        <p14:section name="社内チームワークとコスト精算" id="{0303DD33-FC07-4C67-8FBD-C55B17EBF7FE}">
          <p14:sldIdLst>
            <p14:sldId id="659"/>
            <p14:sldId id="643"/>
            <p14:sldId id="644"/>
            <p14:sldId id="645"/>
          </p14:sldIdLst>
        </p14:section>
        <p14:section name="人事管理" id="{B484A0D6-6FE3-41FE-8622-A604DDF0D43B}">
          <p14:sldIdLst>
            <p14:sldId id="660"/>
            <p14:sldId id="279"/>
            <p14:sldId id="271"/>
            <p14:sldId id="633"/>
            <p14:sldId id="641"/>
            <p14:sldId id="596"/>
            <p14:sldId id="609"/>
            <p14:sldId id="611"/>
            <p14:sldId id="616"/>
            <p14:sldId id="624"/>
            <p14:sldId id="621"/>
            <p14:sldId id="313"/>
            <p14:sldId id="671"/>
            <p14:sldId id="305"/>
            <p14:sldId id="623"/>
            <p14:sldId id="631"/>
            <p14:sldId id="634"/>
          </p14:sldIdLst>
        </p14:section>
        <p14:section name="セキュリティ対策" id="{FD44000E-2378-4FC8-91E1-5C238003C214}">
          <p14:sldIdLst>
            <p14:sldId id="661"/>
            <p14:sldId id="646"/>
            <p14:sldId id="620"/>
          </p14:sldIdLst>
        </p14:section>
        <p14:section name="社内イベント" id="{49218D8C-2C59-40CF-A6E4-D7E0090D2AAB}">
          <p14:sldIdLst>
            <p14:sldId id="662"/>
            <p14:sldId id="617"/>
            <p14:sldId id="618"/>
            <p14:sldId id="300"/>
            <p14:sldId id="286"/>
            <p14:sldId id="368"/>
            <p14:sldId id="306"/>
            <p14:sldId id="615"/>
            <p14:sldId id="288"/>
            <p14:sldId id="285"/>
            <p14:sldId id="294"/>
            <p14:sldId id="298"/>
            <p14:sldId id="284"/>
            <p14:sldId id="296"/>
            <p14:sldId id="297"/>
          </p14:sldIdLst>
        </p14:section>
        <p14:section name="会社プレゼン" id="{407E76A8-E167-49CE-94C1-8F7334C3359A}">
          <p14:sldIdLst>
            <p14:sldId id="663"/>
            <p14:sldId id="302"/>
            <p14:sldId id="303"/>
            <p14:sldId id="613"/>
          </p14:sldIdLst>
        </p14:section>
        <p14:section name="付録" id="{AA2E9FAD-3D51-4F5C-B3E7-CA264B4AF19C}">
          <p14:sldIdLst>
            <p14:sldId id="668"/>
            <p14:sldId id="669"/>
            <p14:sldId id="673"/>
          </p14:sldIdLst>
        </p14:section>
      </p14:sectionLst>
    </p:ext>
    <p:ext uri="{EFAFB233-063F-42B5-8137-9DF3F51BA10A}">
      <p15:sldGuideLst xmlns:p15="http://schemas.microsoft.com/office/powerpoint/2012/main">
        <p15:guide id="1" orient="horz" pos="2160" userDrawn="1">
          <p15:clr>
            <a:srgbClr val="A4A3A4"/>
          </p15:clr>
        </p15:guide>
        <p15:guide id="2" pos="381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585" autoAdjust="0"/>
    <p:restoredTop sz="84894" autoAdjust="0"/>
  </p:normalViewPr>
  <p:slideViewPr>
    <p:cSldViewPr snapToGrid="0">
      <p:cViewPr varScale="1">
        <p:scale>
          <a:sx n="71" d="100"/>
          <a:sy n="71" d="100"/>
        </p:scale>
        <p:origin x="852" y="78"/>
      </p:cViewPr>
      <p:guideLst>
        <p:guide orient="horz" pos="2160"/>
        <p:guide pos="3817"/>
      </p:guideLst>
    </p:cSldViewPr>
  </p:slideViewPr>
  <p:outlineViewPr>
    <p:cViewPr>
      <p:scale>
        <a:sx n="33" d="100"/>
        <a:sy n="33" d="100"/>
      </p:scale>
      <p:origin x="0" y="-24402"/>
    </p:cViewPr>
  </p:outlineViewPr>
  <p:notesTextViewPr>
    <p:cViewPr>
      <p:scale>
        <a:sx n="1" d="1"/>
        <a:sy n="1" d="1"/>
      </p:scale>
      <p:origin x="0" y="0"/>
    </p:cViewPr>
  </p:notesTextViewPr>
  <p:notesViewPr>
    <p:cSldViewPr snapToGrid="0">
      <p:cViewPr varScale="1">
        <p:scale>
          <a:sx n="67" d="100"/>
          <a:sy n="67" d="100"/>
        </p:scale>
        <p:origin x="3312" y="8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microsoft.com/office/2016/11/relationships/changesInfo" Target="changesInfos/changesInfo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pan Sun Shubin" userId="90e3a638bb69b60f" providerId="LiveId" clId="{D4E145FA-E29F-46C7-ACB5-26EEB929DA5C}"/>
    <pc:docChg chg="undo custSel addSld delSld modSld sldOrd modSection">
      <pc:chgData name="Japan Sun Shubin" userId="90e3a638bb69b60f" providerId="LiveId" clId="{D4E145FA-E29F-46C7-ACB5-26EEB929DA5C}" dt="2022-02-18T03:50:36.263" v="2080" actId="20577"/>
      <pc:docMkLst>
        <pc:docMk/>
      </pc:docMkLst>
      <pc:sldChg chg="addSp delSp modSp mod modNotesTx">
        <pc:chgData name="Japan Sun Shubin" userId="90e3a638bb69b60f" providerId="LiveId" clId="{D4E145FA-E29F-46C7-ACB5-26EEB929DA5C}" dt="2022-02-18T03:49:00.543" v="2021" actId="20577"/>
        <pc:sldMkLst>
          <pc:docMk/>
          <pc:sldMk cId="2717961942" sldId="259"/>
        </pc:sldMkLst>
        <pc:spChg chg="mod">
          <ac:chgData name="Japan Sun Shubin" userId="90e3a638bb69b60f" providerId="LiveId" clId="{D4E145FA-E29F-46C7-ACB5-26EEB929DA5C}" dt="2022-02-18T03:49:00.543" v="2021" actId="20577"/>
          <ac:spMkLst>
            <pc:docMk/>
            <pc:sldMk cId="2717961942" sldId="259"/>
            <ac:spMk id="4" creationId="{94AA7B25-2728-4E67-8C6E-79D1AD07BC89}"/>
          </ac:spMkLst>
        </pc:spChg>
        <pc:spChg chg="del">
          <ac:chgData name="Japan Sun Shubin" userId="90e3a638bb69b60f" providerId="LiveId" clId="{D4E145FA-E29F-46C7-ACB5-26EEB929DA5C}" dt="2022-02-18T03:29:28.667" v="1591" actId="478"/>
          <ac:spMkLst>
            <pc:docMk/>
            <pc:sldMk cId="2717961942" sldId="259"/>
            <ac:spMk id="5" creationId="{E95FC109-19BE-4AD3-8678-637714E44CCE}"/>
          </ac:spMkLst>
        </pc:spChg>
        <pc:spChg chg="mod">
          <ac:chgData name="Japan Sun Shubin" userId="90e3a638bb69b60f" providerId="LiveId" clId="{D4E145FA-E29F-46C7-ACB5-26EEB929DA5C}" dt="2022-02-18T03:27:05.086" v="1535"/>
          <ac:spMkLst>
            <pc:docMk/>
            <pc:sldMk cId="2717961942" sldId="259"/>
            <ac:spMk id="6" creationId="{B732022A-85F2-4668-9449-09078B700FB7}"/>
          </ac:spMkLst>
        </pc:spChg>
        <pc:spChg chg="mod">
          <ac:chgData name="Japan Sun Shubin" userId="90e3a638bb69b60f" providerId="LiveId" clId="{D4E145FA-E29F-46C7-ACB5-26EEB929DA5C}" dt="2022-02-18T03:37:22.196" v="1722" actId="1035"/>
          <ac:spMkLst>
            <pc:docMk/>
            <pc:sldMk cId="2717961942" sldId="259"/>
            <ac:spMk id="7" creationId="{5AB1EDEA-9F40-45CB-A550-BB8BFAF93B7B}"/>
          </ac:spMkLst>
        </pc:spChg>
        <pc:spChg chg="mod">
          <ac:chgData name="Japan Sun Shubin" userId="90e3a638bb69b60f" providerId="LiveId" clId="{D4E145FA-E29F-46C7-ACB5-26EEB929DA5C}" dt="2022-02-18T03:44:06.671" v="1906" actId="1076"/>
          <ac:spMkLst>
            <pc:docMk/>
            <pc:sldMk cId="2717961942" sldId="259"/>
            <ac:spMk id="8" creationId="{8BFC4286-B880-4F1B-9017-27C319B70738}"/>
          </ac:spMkLst>
        </pc:spChg>
        <pc:spChg chg="mod">
          <ac:chgData name="Japan Sun Shubin" userId="90e3a638bb69b60f" providerId="LiveId" clId="{D4E145FA-E29F-46C7-ACB5-26EEB929DA5C}" dt="2022-02-18T03:27:55.490" v="1563" actId="14100"/>
          <ac:spMkLst>
            <pc:docMk/>
            <pc:sldMk cId="2717961942" sldId="259"/>
            <ac:spMk id="12" creationId="{D0F1B085-08B7-43AF-BDE9-E1AC2CF1FB33}"/>
          </ac:spMkLst>
        </pc:spChg>
        <pc:spChg chg="mod">
          <ac:chgData name="Japan Sun Shubin" userId="90e3a638bb69b60f" providerId="LiveId" clId="{D4E145FA-E29F-46C7-ACB5-26EEB929DA5C}" dt="2022-02-18T03:33:39.525" v="1612"/>
          <ac:spMkLst>
            <pc:docMk/>
            <pc:sldMk cId="2717961942" sldId="259"/>
            <ac:spMk id="13" creationId="{F1AA82F0-9F17-43BF-935A-AE7F9917D18A}"/>
          </ac:spMkLst>
        </pc:spChg>
        <pc:spChg chg="del">
          <ac:chgData name="Japan Sun Shubin" userId="90e3a638bb69b60f" providerId="LiveId" clId="{D4E145FA-E29F-46C7-ACB5-26EEB929DA5C}" dt="2022-02-18T03:30:48.938" v="1599" actId="478"/>
          <ac:spMkLst>
            <pc:docMk/>
            <pc:sldMk cId="2717961942" sldId="259"/>
            <ac:spMk id="18" creationId="{BBA22E2B-ADED-4937-B888-51A648862A89}"/>
          </ac:spMkLst>
        </pc:spChg>
        <pc:spChg chg="mod">
          <ac:chgData name="Japan Sun Shubin" userId="90e3a638bb69b60f" providerId="LiveId" clId="{D4E145FA-E29F-46C7-ACB5-26EEB929DA5C}" dt="2022-02-18T03:47:10.650" v="1961" actId="20577"/>
          <ac:spMkLst>
            <pc:docMk/>
            <pc:sldMk cId="2717961942" sldId="259"/>
            <ac:spMk id="30" creationId="{190A8A65-3DB3-4622-A142-B600EE39E2C9}"/>
          </ac:spMkLst>
        </pc:spChg>
        <pc:spChg chg="add del mod">
          <ac:chgData name="Japan Sun Shubin" userId="90e3a638bb69b60f" providerId="LiveId" clId="{D4E145FA-E29F-46C7-ACB5-26EEB929DA5C}" dt="2022-02-18T03:38:02.165" v="1767" actId="1035"/>
          <ac:spMkLst>
            <pc:docMk/>
            <pc:sldMk cId="2717961942" sldId="259"/>
            <ac:spMk id="35" creationId="{87A73663-3912-41A4-B22E-BF8B94A5B9D3}"/>
          </ac:spMkLst>
        </pc:spChg>
        <pc:spChg chg="del">
          <ac:chgData name="Japan Sun Shubin" userId="90e3a638bb69b60f" providerId="LiveId" clId="{D4E145FA-E29F-46C7-ACB5-26EEB929DA5C}" dt="2022-02-18T03:34:53.530" v="1623" actId="478"/>
          <ac:spMkLst>
            <pc:docMk/>
            <pc:sldMk cId="2717961942" sldId="259"/>
            <ac:spMk id="37" creationId="{E8A5FE4E-B7D3-48D7-9A47-7D5AD943346E}"/>
          </ac:spMkLst>
        </pc:spChg>
        <pc:spChg chg="mod">
          <ac:chgData name="Japan Sun Shubin" userId="90e3a638bb69b60f" providerId="LiveId" clId="{D4E145FA-E29F-46C7-ACB5-26EEB929DA5C}" dt="2022-02-18T03:39:07.011" v="1827" actId="1038"/>
          <ac:spMkLst>
            <pc:docMk/>
            <pc:sldMk cId="2717961942" sldId="259"/>
            <ac:spMk id="43" creationId="{64803CE8-CE3E-46F7-94E7-3D73143AA731}"/>
          </ac:spMkLst>
        </pc:spChg>
        <pc:spChg chg="del">
          <ac:chgData name="Japan Sun Shubin" userId="90e3a638bb69b60f" providerId="LiveId" clId="{D4E145FA-E29F-46C7-ACB5-26EEB929DA5C}" dt="2022-02-18T03:34:46.143" v="1620" actId="478"/>
          <ac:spMkLst>
            <pc:docMk/>
            <pc:sldMk cId="2717961942" sldId="259"/>
            <ac:spMk id="58" creationId="{CE06EB54-1B34-4059-93E8-758FB507DD45}"/>
          </ac:spMkLst>
        </pc:spChg>
        <pc:spChg chg="mod">
          <ac:chgData name="Japan Sun Shubin" userId="90e3a638bb69b60f" providerId="LiveId" clId="{D4E145FA-E29F-46C7-ACB5-26EEB929DA5C}" dt="2022-02-18T03:46:35.234" v="1935" actId="20577"/>
          <ac:spMkLst>
            <pc:docMk/>
            <pc:sldMk cId="2717961942" sldId="259"/>
            <ac:spMk id="61" creationId="{553DF769-E949-4352-B7E2-EDE4640ABEAC}"/>
          </ac:spMkLst>
        </pc:spChg>
        <pc:spChg chg="mod">
          <ac:chgData name="Japan Sun Shubin" userId="90e3a638bb69b60f" providerId="LiveId" clId="{D4E145FA-E29F-46C7-ACB5-26EEB929DA5C}" dt="2022-02-18T03:26:54.499" v="1528" actId="20577"/>
          <ac:spMkLst>
            <pc:docMk/>
            <pc:sldMk cId="2717961942" sldId="259"/>
            <ac:spMk id="66" creationId="{F4645365-94A6-4586-8E00-D15C5C018F14}"/>
          </ac:spMkLst>
        </pc:spChg>
        <pc:spChg chg="mod">
          <ac:chgData name="Japan Sun Shubin" userId="90e3a638bb69b60f" providerId="LiveId" clId="{D4E145FA-E29F-46C7-ACB5-26EEB929DA5C}" dt="2022-02-18T03:42:07.058" v="1829" actId="1076"/>
          <ac:spMkLst>
            <pc:docMk/>
            <pc:sldMk cId="2717961942" sldId="259"/>
            <ac:spMk id="68" creationId="{FD4E1B2B-8F3C-4E29-AF4C-DB02530338DD}"/>
          </ac:spMkLst>
        </pc:spChg>
        <pc:spChg chg="mod">
          <ac:chgData name="Japan Sun Shubin" userId="90e3a638bb69b60f" providerId="LiveId" clId="{D4E145FA-E29F-46C7-ACB5-26EEB929DA5C}" dt="2022-02-18T03:42:02.567" v="1828" actId="1076"/>
          <ac:spMkLst>
            <pc:docMk/>
            <pc:sldMk cId="2717961942" sldId="259"/>
            <ac:spMk id="70" creationId="{82D58665-B0C3-429E-B201-6B9D8E57D58B}"/>
          </ac:spMkLst>
        </pc:spChg>
        <pc:spChg chg="mod">
          <ac:chgData name="Japan Sun Shubin" userId="90e3a638bb69b60f" providerId="LiveId" clId="{D4E145FA-E29F-46C7-ACB5-26EEB929DA5C}" dt="2022-02-18T03:47:25.412" v="1976" actId="20577"/>
          <ac:spMkLst>
            <pc:docMk/>
            <pc:sldMk cId="2717961942" sldId="259"/>
            <ac:spMk id="83" creationId="{0125C318-3EFE-455A-9ADA-DAC9DEF7BA82}"/>
          </ac:spMkLst>
        </pc:spChg>
        <pc:spChg chg="mod">
          <ac:chgData name="Japan Sun Shubin" userId="90e3a638bb69b60f" providerId="LiveId" clId="{D4E145FA-E29F-46C7-ACB5-26EEB929DA5C}" dt="2022-02-18T03:48:05.031" v="1987" actId="20577"/>
          <ac:spMkLst>
            <pc:docMk/>
            <pc:sldMk cId="2717961942" sldId="259"/>
            <ac:spMk id="84" creationId="{D09F0FC3-9AD8-489B-99D0-064683B33047}"/>
          </ac:spMkLst>
        </pc:spChg>
        <pc:spChg chg="mod">
          <ac:chgData name="Japan Sun Shubin" userId="90e3a638bb69b60f" providerId="LiveId" clId="{D4E145FA-E29F-46C7-ACB5-26EEB929DA5C}" dt="2022-02-18T03:45:16.619" v="1913" actId="20577"/>
          <ac:spMkLst>
            <pc:docMk/>
            <pc:sldMk cId="2717961942" sldId="259"/>
            <ac:spMk id="90" creationId="{2A540C73-52C3-4A46-95C7-FE3609692043}"/>
          </ac:spMkLst>
        </pc:spChg>
        <pc:spChg chg="mod">
          <ac:chgData name="Japan Sun Shubin" userId="90e3a638bb69b60f" providerId="LiveId" clId="{D4E145FA-E29F-46C7-ACB5-26EEB929DA5C}" dt="2022-02-18T03:42:53.826" v="1865" actId="1076"/>
          <ac:spMkLst>
            <pc:docMk/>
            <pc:sldMk cId="2717961942" sldId="259"/>
            <ac:spMk id="97" creationId="{7281A289-AC00-4073-92CF-8B4E0D7A37D0}"/>
          </ac:spMkLst>
        </pc:spChg>
        <pc:spChg chg="del">
          <ac:chgData name="Japan Sun Shubin" userId="90e3a638bb69b60f" providerId="LiveId" clId="{D4E145FA-E29F-46C7-ACB5-26EEB929DA5C}" dt="2022-02-18T03:27:09.169" v="1536" actId="478"/>
          <ac:spMkLst>
            <pc:docMk/>
            <pc:sldMk cId="2717961942" sldId="259"/>
            <ac:spMk id="112" creationId="{C57DE37B-F1A8-4A78-AE70-35612F9C37D1}"/>
          </ac:spMkLst>
        </pc:spChg>
        <pc:spChg chg="del">
          <ac:chgData name="Japan Sun Shubin" userId="90e3a638bb69b60f" providerId="LiveId" clId="{D4E145FA-E29F-46C7-ACB5-26EEB929DA5C}" dt="2022-02-18T03:30:46.752" v="1598" actId="478"/>
          <ac:spMkLst>
            <pc:docMk/>
            <pc:sldMk cId="2717961942" sldId="259"/>
            <ac:spMk id="127" creationId="{4F481B69-75D8-4D3F-8458-10E19F1FABFA}"/>
          </ac:spMkLst>
        </pc:spChg>
        <pc:spChg chg="mod">
          <ac:chgData name="Japan Sun Shubin" userId="90e3a638bb69b60f" providerId="LiveId" clId="{D4E145FA-E29F-46C7-ACB5-26EEB929DA5C}" dt="2022-02-18T03:27:01.231" v="1532"/>
          <ac:spMkLst>
            <pc:docMk/>
            <pc:sldMk cId="2717961942" sldId="259"/>
            <ac:spMk id="143" creationId="{9A8159C6-C67E-4D0C-BE3C-0556C7D4AF0A}"/>
          </ac:spMkLst>
        </pc:spChg>
        <pc:spChg chg="del">
          <ac:chgData name="Japan Sun Shubin" userId="90e3a638bb69b60f" providerId="LiveId" clId="{D4E145FA-E29F-46C7-ACB5-26EEB929DA5C}" dt="2022-02-18T03:31:04.677" v="1601" actId="478"/>
          <ac:spMkLst>
            <pc:docMk/>
            <pc:sldMk cId="2717961942" sldId="259"/>
            <ac:spMk id="145" creationId="{5538BB1F-78D7-449C-9BDB-E1BF7E134660}"/>
          </ac:spMkLst>
        </pc:spChg>
        <pc:spChg chg="del">
          <ac:chgData name="Japan Sun Shubin" userId="90e3a638bb69b60f" providerId="LiveId" clId="{D4E145FA-E29F-46C7-ACB5-26EEB929DA5C}" dt="2022-02-18T03:31:07.908" v="1602" actId="478"/>
          <ac:spMkLst>
            <pc:docMk/>
            <pc:sldMk cId="2717961942" sldId="259"/>
            <ac:spMk id="152" creationId="{C72DA8C4-31A4-486F-B023-676A9F3F5184}"/>
          </ac:spMkLst>
        </pc:spChg>
        <pc:spChg chg="del">
          <ac:chgData name="Japan Sun Shubin" userId="90e3a638bb69b60f" providerId="LiveId" clId="{D4E145FA-E29F-46C7-ACB5-26EEB929DA5C}" dt="2022-02-18T03:34:56.472" v="1624" actId="478"/>
          <ac:spMkLst>
            <pc:docMk/>
            <pc:sldMk cId="2717961942" sldId="259"/>
            <ac:spMk id="181" creationId="{D2EB5CE3-565E-4048-8E7D-E007567F0736}"/>
          </ac:spMkLst>
        </pc:spChg>
        <pc:spChg chg="del">
          <ac:chgData name="Japan Sun Shubin" userId="90e3a638bb69b60f" providerId="LiveId" clId="{D4E145FA-E29F-46C7-ACB5-26EEB929DA5C}" dt="2022-02-18T03:25:30.064" v="1495" actId="478"/>
          <ac:spMkLst>
            <pc:docMk/>
            <pc:sldMk cId="2717961942" sldId="259"/>
            <ac:spMk id="185" creationId="{F593BE3D-4FA5-4BB1-8216-92584F397D9E}"/>
          </ac:spMkLst>
        </pc:spChg>
        <pc:cxnChg chg="mod">
          <ac:chgData name="Japan Sun Shubin" userId="90e3a638bb69b60f" providerId="LiveId" clId="{D4E145FA-E29F-46C7-ACB5-26EEB929DA5C}" dt="2022-02-18T03:37:22.196" v="1722" actId="1035"/>
          <ac:cxnSpMkLst>
            <pc:docMk/>
            <pc:sldMk cId="2717961942" sldId="259"/>
            <ac:cxnSpMk id="15" creationId="{20DD6D47-6149-4508-9885-55D574D17421}"/>
          </ac:cxnSpMkLst>
        </pc:cxnChg>
        <pc:cxnChg chg="mod">
          <ac:chgData name="Japan Sun Shubin" userId="90e3a638bb69b60f" providerId="LiveId" clId="{D4E145FA-E29F-46C7-ACB5-26EEB929DA5C}" dt="2022-02-18T03:38:02.165" v="1767" actId="1035"/>
          <ac:cxnSpMkLst>
            <pc:docMk/>
            <pc:sldMk cId="2717961942" sldId="259"/>
            <ac:cxnSpMk id="22" creationId="{766C66FB-E308-4BCA-AD41-2A40BB2FC76B}"/>
          </ac:cxnSpMkLst>
        </pc:cxnChg>
        <pc:cxnChg chg="mod">
          <ac:chgData name="Japan Sun Shubin" userId="90e3a638bb69b60f" providerId="LiveId" clId="{D4E145FA-E29F-46C7-ACB5-26EEB929DA5C}" dt="2022-02-18T03:42:53.826" v="1865" actId="1076"/>
          <ac:cxnSpMkLst>
            <pc:docMk/>
            <pc:sldMk cId="2717961942" sldId="259"/>
            <ac:cxnSpMk id="29" creationId="{F80D418B-288F-4270-9F8A-423B80548D26}"/>
          </ac:cxnSpMkLst>
        </pc:cxnChg>
        <pc:cxnChg chg="mod">
          <ac:chgData name="Japan Sun Shubin" userId="90e3a638bb69b60f" providerId="LiveId" clId="{D4E145FA-E29F-46C7-ACB5-26EEB929DA5C}" dt="2022-02-18T03:33:39.525" v="1612"/>
          <ac:cxnSpMkLst>
            <pc:docMk/>
            <pc:sldMk cId="2717961942" sldId="259"/>
            <ac:cxnSpMk id="34" creationId="{B5B76E6B-BF2D-452F-BBB5-38D838D91922}"/>
          </ac:cxnSpMkLst>
        </pc:cxnChg>
        <pc:cxnChg chg="del mod">
          <ac:chgData name="Japan Sun Shubin" userId="90e3a638bb69b60f" providerId="LiveId" clId="{D4E145FA-E29F-46C7-ACB5-26EEB929DA5C}" dt="2022-02-18T03:34:35.310" v="1616" actId="478"/>
          <ac:cxnSpMkLst>
            <pc:docMk/>
            <pc:sldMk cId="2717961942" sldId="259"/>
            <ac:cxnSpMk id="39" creationId="{1046F22F-7D74-471B-8F56-2A6A2EF0BF8F}"/>
          </ac:cxnSpMkLst>
        </pc:cxnChg>
        <pc:cxnChg chg="del mod">
          <ac:chgData name="Japan Sun Shubin" userId="90e3a638bb69b60f" providerId="LiveId" clId="{D4E145FA-E29F-46C7-ACB5-26EEB929DA5C}" dt="2022-02-18T03:34:34.328" v="1615" actId="478"/>
          <ac:cxnSpMkLst>
            <pc:docMk/>
            <pc:sldMk cId="2717961942" sldId="259"/>
            <ac:cxnSpMk id="41" creationId="{030953DC-C222-4709-BCFE-995B8752BEA4}"/>
          </ac:cxnSpMkLst>
        </pc:cxnChg>
        <pc:cxnChg chg="mod">
          <ac:chgData name="Japan Sun Shubin" userId="90e3a638bb69b60f" providerId="LiveId" clId="{D4E145FA-E29F-46C7-ACB5-26EEB929DA5C}" dt="2022-02-18T03:42:53.826" v="1865" actId="1076"/>
          <ac:cxnSpMkLst>
            <pc:docMk/>
            <pc:sldMk cId="2717961942" sldId="259"/>
            <ac:cxnSpMk id="47" creationId="{6EF53AD3-3F95-4747-98C2-B86E21DD4D93}"/>
          </ac:cxnSpMkLst>
        </pc:cxnChg>
        <pc:cxnChg chg="del mod">
          <ac:chgData name="Japan Sun Shubin" userId="90e3a638bb69b60f" providerId="LiveId" clId="{D4E145FA-E29F-46C7-ACB5-26EEB929DA5C}" dt="2022-02-18T03:34:36.506" v="1617" actId="478"/>
          <ac:cxnSpMkLst>
            <pc:docMk/>
            <pc:sldMk cId="2717961942" sldId="259"/>
            <ac:cxnSpMk id="48" creationId="{6F2F4C55-FA25-46AA-9085-A723A8E0D5E5}"/>
          </ac:cxnSpMkLst>
        </pc:cxnChg>
        <pc:cxnChg chg="del mod">
          <ac:chgData name="Japan Sun Shubin" userId="90e3a638bb69b60f" providerId="LiveId" clId="{D4E145FA-E29F-46C7-ACB5-26EEB929DA5C}" dt="2022-02-18T03:46:01.911" v="1916" actId="478"/>
          <ac:cxnSpMkLst>
            <pc:docMk/>
            <pc:sldMk cId="2717961942" sldId="259"/>
            <ac:cxnSpMk id="52" creationId="{6490D413-8A3F-47BE-B6DF-80516D58C3AF}"/>
          </ac:cxnSpMkLst>
        </pc:cxnChg>
        <pc:cxnChg chg="add del mod">
          <ac:chgData name="Japan Sun Shubin" userId="90e3a638bb69b60f" providerId="LiveId" clId="{D4E145FA-E29F-46C7-ACB5-26EEB929DA5C}" dt="2022-02-18T03:36:55.947" v="1716" actId="11529"/>
          <ac:cxnSpMkLst>
            <pc:docMk/>
            <pc:sldMk cId="2717961942" sldId="259"/>
            <ac:cxnSpMk id="56" creationId="{176F041E-97B4-4140-856C-D3ADB48B63C2}"/>
          </ac:cxnSpMkLst>
        </pc:cxnChg>
        <pc:cxnChg chg="del mod">
          <ac:chgData name="Japan Sun Shubin" userId="90e3a638bb69b60f" providerId="LiveId" clId="{D4E145FA-E29F-46C7-ACB5-26EEB929DA5C}" dt="2022-02-18T03:34:59.146" v="1625" actId="478"/>
          <ac:cxnSpMkLst>
            <pc:docMk/>
            <pc:sldMk cId="2717961942" sldId="259"/>
            <ac:cxnSpMk id="60" creationId="{B9CA4202-51B2-4C6F-8F87-284A19AA5AB3}"/>
          </ac:cxnSpMkLst>
        </pc:cxnChg>
        <pc:cxnChg chg="mod">
          <ac:chgData name="Japan Sun Shubin" userId="90e3a638bb69b60f" providerId="LiveId" clId="{D4E145FA-E29F-46C7-ACB5-26EEB929DA5C}" dt="2022-02-18T03:44:06.671" v="1906" actId="1076"/>
          <ac:cxnSpMkLst>
            <pc:docMk/>
            <pc:sldMk cId="2717961942" sldId="259"/>
            <ac:cxnSpMk id="62" creationId="{83559981-9AD0-4D86-889B-8C62560C1BF9}"/>
          </ac:cxnSpMkLst>
        </pc:cxnChg>
        <pc:cxnChg chg="mod">
          <ac:chgData name="Japan Sun Shubin" userId="90e3a638bb69b60f" providerId="LiveId" clId="{D4E145FA-E29F-46C7-ACB5-26EEB929DA5C}" dt="2022-02-18T03:47:32.624" v="1977" actId="14100"/>
          <ac:cxnSpMkLst>
            <pc:docMk/>
            <pc:sldMk cId="2717961942" sldId="259"/>
            <ac:cxnSpMk id="63" creationId="{4CEFC481-664F-4C41-A3FB-931453B985FD}"/>
          </ac:cxnSpMkLst>
        </pc:cxnChg>
        <pc:cxnChg chg="mod">
          <ac:chgData name="Japan Sun Shubin" userId="90e3a638bb69b60f" providerId="LiveId" clId="{D4E145FA-E29F-46C7-ACB5-26EEB929DA5C}" dt="2022-02-18T03:44:15.202" v="1909" actId="1076"/>
          <ac:cxnSpMkLst>
            <pc:docMk/>
            <pc:sldMk cId="2717961942" sldId="259"/>
            <ac:cxnSpMk id="65" creationId="{FF1A393E-37E2-4930-89F5-2F15524F9393}"/>
          </ac:cxnSpMkLst>
        </pc:cxnChg>
        <pc:cxnChg chg="del mod">
          <ac:chgData name="Japan Sun Shubin" userId="90e3a638bb69b60f" providerId="LiveId" clId="{D4E145FA-E29F-46C7-ACB5-26EEB929DA5C}" dt="2022-02-18T03:27:13.490" v="1537" actId="478"/>
          <ac:cxnSpMkLst>
            <pc:docMk/>
            <pc:sldMk cId="2717961942" sldId="259"/>
            <ac:cxnSpMk id="67" creationId="{97D90038-EAA5-4593-8946-5903BB38B930}"/>
          </ac:cxnSpMkLst>
        </pc:cxnChg>
        <pc:cxnChg chg="mod">
          <ac:chgData name="Japan Sun Shubin" userId="90e3a638bb69b60f" providerId="LiveId" clId="{D4E145FA-E29F-46C7-ACB5-26EEB929DA5C}" dt="2022-02-18T03:42:53.826" v="1865" actId="1076"/>
          <ac:cxnSpMkLst>
            <pc:docMk/>
            <pc:sldMk cId="2717961942" sldId="259"/>
            <ac:cxnSpMk id="71" creationId="{D28CE54E-BE29-4886-B620-2312A361CCC1}"/>
          </ac:cxnSpMkLst>
        </pc:cxnChg>
        <pc:cxnChg chg="del mod">
          <ac:chgData name="Japan Sun Shubin" userId="90e3a638bb69b60f" providerId="LiveId" clId="{D4E145FA-E29F-46C7-ACB5-26EEB929DA5C}" dt="2022-02-18T03:45:55.609" v="1914" actId="478"/>
          <ac:cxnSpMkLst>
            <pc:docMk/>
            <pc:sldMk cId="2717961942" sldId="259"/>
            <ac:cxnSpMk id="74" creationId="{0B97F5FF-6472-4E8F-A9F2-792448F84C0C}"/>
          </ac:cxnSpMkLst>
        </pc:cxnChg>
        <pc:cxnChg chg="del mod">
          <ac:chgData name="Japan Sun Shubin" userId="90e3a638bb69b60f" providerId="LiveId" clId="{D4E145FA-E29F-46C7-ACB5-26EEB929DA5C}" dt="2022-02-18T03:45:58.637" v="1915" actId="478"/>
          <ac:cxnSpMkLst>
            <pc:docMk/>
            <pc:sldMk cId="2717961942" sldId="259"/>
            <ac:cxnSpMk id="77" creationId="{EF4D3967-C248-4C41-AF5E-07E70437E331}"/>
          </ac:cxnSpMkLst>
        </pc:cxnChg>
        <pc:cxnChg chg="mod">
          <ac:chgData name="Japan Sun Shubin" userId="90e3a638bb69b60f" providerId="LiveId" clId="{D4E145FA-E29F-46C7-ACB5-26EEB929DA5C}" dt="2022-02-18T03:39:07.011" v="1827" actId="1038"/>
          <ac:cxnSpMkLst>
            <pc:docMk/>
            <pc:sldMk cId="2717961942" sldId="259"/>
            <ac:cxnSpMk id="80" creationId="{9C35F133-54D6-4646-BD73-54A292F8DC2B}"/>
          </ac:cxnSpMkLst>
        </pc:cxnChg>
        <pc:cxnChg chg="del mod">
          <ac:chgData name="Japan Sun Shubin" userId="90e3a638bb69b60f" providerId="LiveId" clId="{D4E145FA-E29F-46C7-ACB5-26EEB929DA5C}" dt="2022-02-18T03:35:04.468" v="1626" actId="478"/>
          <ac:cxnSpMkLst>
            <pc:docMk/>
            <pc:sldMk cId="2717961942" sldId="259"/>
            <ac:cxnSpMk id="82" creationId="{48CDFA0B-CDFB-4A08-BD4C-460C4C0CAD83}"/>
          </ac:cxnSpMkLst>
        </pc:cxnChg>
        <pc:cxnChg chg="mod">
          <ac:chgData name="Japan Sun Shubin" userId="90e3a638bb69b60f" providerId="LiveId" clId="{D4E145FA-E29F-46C7-ACB5-26EEB929DA5C}" dt="2022-02-18T03:32:16.606" v="1603" actId="1076"/>
          <ac:cxnSpMkLst>
            <pc:docMk/>
            <pc:sldMk cId="2717961942" sldId="259"/>
            <ac:cxnSpMk id="85" creationId="{ACF79BA6-46A2-4397-A0D9-4CD670653269}"/>
          </ac:cxnSpMkLst>
        </pc:cxnChg>
        <pc:cxnChg chg="mod">
          <ac:chgData name="Japan Sun Shubin" userId="90e3a638bb69b60f" providerId="LiveId" clId="{D4E145FA-E29F-46C7-ACB5-26EEB929DA5C}" dt="2022-02-18T03:44:12.038" v="1908" actId="1076"/>
          <ac:cxnSpMkLst>
            <pc:docMk/>
            <pc:sldMk cId="2717961942" sldId="259"/>
            <ac:cxnSpMk id="88" creationId="{3668FC7C-F99D-4A93-94BF-643BFE2A080C}"/>
          </ac:cxnSpMkLst>
        </pc:cxnChg>
        <pc:cxnChg chg="del mod">
          <ac:chgData name="Japan Sun Shubin" userId="90e3a638bb69b60f" providerId="LiveId" clId="{D4E145FA-E29F-46C7-ACB5-26EEB929DA5C}" dt="2022-02-18T03:36:27.767" v="1713" actId="478"/>
          <ac:cxnSpMkLst>
            <pc:docMk/>
            <pc:sldMk cId="2717961942" sldId="259"/>
            <ac:cxnSpMk id="89" creationId="{19EAE7C7-C1E0-4B02-A850-FF4A375968CB}"/>
          </ac:cxnSpMkLst>
        </pc:cxnChg>
        <pc:cxnChg chg="mod">
          <ac:chgData name="Japan Sun Shubin" userId="90e3a638bb69b60f" providerId="LiveId" clId="{D4E145FA-E29F-46C7-ACB5-26EEB929DA5C}" dt="2022-02-18T03:47:42.074" v="1979" actId="14100"/>
          <ac:cxnSpMkLst>
            <pc:docMk/>
            <pc:sldMk cId="2717961942" sldId="259"/>
            <ac:cxnSpMk id="91" creationId="{5EECB3D1-995B-47D4-A791-FEBA3E456089}"/>
          </ac:cxnSpMkLst>
        </pc:cxnChg>
        <pc:cxnChg chg="mod">
          <ac:chgData name="Japan Sun Shubin" userId="90e3a638bb69b60f" providerId="LiveId" clId="{D4E145FA-E29F-46C7-ACB5-26EEB929DA5C}" dt="2022-02-18T03:47:37.465" v="1978" actId="14100"/>
          <ac:cxnSpMkLst>
            <pc:docMk/>
            <pc:sldMk cId="2717961942" sldId="259"/>
            <ac:cxnSpMk id="94" creationId="{16CF5516-BB36-414D-950A-1C261F34AAA3}"/>
          </ac:cxnSpMkLst>
        </pc:cxnChg>
        <pc:cxnChg chg="mod">
          <ac:chgData name="Japan Sun Shubin" userId="90e3a638bb69b60f" providerId="LiveId" clId="{D4E145FA-E29F-46C7-ACB5-26EEB929DA5C}" dt="2022-02-18T03:42:53.826" v="1865" actId="1076"/>
          <ac:cxnSpMkLst>
            <pc:docMk/>
            <pc:sldMk cId="2717961942" sldId="259"/>
            <ac:cxnSpMk id="98" creationId="{09C4CA6A-F535-4660-A785-CCCDB54A608C}"/>
          </ac:cxnSpMkLst>
        </pc:cxnChg>
        <pc:cxnChg chg="add mod">
          <ac:chgData name="Japan Sun Shubin" userId="90e3a638bb69b60f" providerId="LiveId" clId="{D4E145FA-E29F-46C7-ACB5-26EEB929DA5C}" dt="2022-02-18T03:37:22.196" v="1722" actId="1035"/>
          <ac:cxnSpMkLst>
            <pc:docMk/>
            <pc:sldMk cId="2717961942" sldId="259"/>
            <ac:cxnSpMk id="100" creationId="{C89D0DBD-67D5-4137-A4D7-035FD41ABD6A}"/>
          </ac:cxnSpMkLst>
        </pc:cxnChg>
        <pc:cxnChg chg="mod">
          <ac:chgData name="Japan Sun Shubin" userId="90e3a638bb69b60f" providerId="LiveId" clId="{D4E145FA-E29F-46C7-ACB5-26EEB929DA5C}" dt="2022-02-18T03:42:53.826" v="1865" actId="1076"/>
          <ac:cxnSpMkLst>
            <pc:docMk/>
            <pc:sldMk cId="2717961942" sldId="259"/>
            <ac:cxnSpMk id="104" creationId="{52846C9D-38E1-4C15-997E-01D915A32BD1}"/>
          </ac:cxnSpMkLst>
        </pc:cxnChg>
        <pc:cxnChg chg="add mod">
          <ac:chgData name="Japan Sun Shubin" userId="90e3a638bb69b60f" providerId="LiveId" clId="{D4E145FA-E29F-46C7-ACB5-26EEB929DA5C}" dt="2022-02-18T03:39:07.011" v="1827" actId="1038"/>
          <ac:cxnSpMkLst>
            <pc:docMk/>
            <pc:sldMk cId="2717961942" sldId="259"/>
            <ac:cxnSpMk id="107" creationId="{E909A3CE-9E75-44E3-B5CC-101756205B22}"/>
          </ac:cxnSpMkLst>
        </pc:cxnChg>
        <pc:cxnChg chg="del mod">
          <ac:chgData name="Japan Sun Shubin" userId="90e3a638bb69b60f" providerId="LiveId" clId="{D4E145FA-E29F-46C7-ACB5-26EEB929DA5C}" dt="2022-02-18T03:30:50.376" v="1600" actId="478"/>
          <ac:cxnSpMkLst>
            <pc:docMk/>
            <pc:sldMk cId="2717961942" sldId="259"/>
            <ac:cxnSpMk id="154" creationId="{AB56D9F3-607F-4A2A-9E70-22BB9E828704}"/>
          </ac:cxnSpMkLst>
        </pc:cxnChg>
        <pc:cxnChg chg="del mod">
          <ac:chgData name="Japan Sun Shubin" userId="90e3a638bb69b60f" providerId="LiveId" clId="{D4E145FA-E29F-46C7-ACB5-26EEB929DA5C}" dt="2022-02-18T03:38:19.023" v="1769" actId="478"/>
          <ac:cxnSpMkLst>
            <pc:docMk/>
            <pc:sldMk cId="2717961942" sldId="259"/>
            <ac:cxnSpMk id="175" creationId="{5AC69CE1-F017-4372-A3D5-B879ADBBA10C}"/>
          </ac:cxnSpMkLst>
        </pc:cxnChg>
        <pc:cxnChg chg="del mod">
          <ac:chgData name="Japan Sun Shubin" userId="90e3a638bb69b60f" providerId="LiveId" clId="{D4E145FA-E29F-46C7-ACB5-26EEB929DA5C}" dt="2022-02-18T03:34:38.497" v="1619" actId="478"/>
          <ac:cxnSpMkLst>
            <pc:docMk/>
            <pc:sldMk cId="2717961942" sldId="259"/>
            <ac:cxnSpMk id="178" creationId="{852C29AE-BCA3-41D2-A8D5-45EE7EBBF031}"/>
          </ac:cxnSpMkLst>
        </pc:cxnChg>
        <pc:cxnChg chg="mod">
          <ac:chgData name="Japan Sun Shubin" userId="90e3a638bb69b60f" providerId="LiveId" clId="{D4E145FA-E29F-46C7-ACB5-26EEB929DA5C}" dt="2022-02-18T03:38:02.165" v="1767" actId="1035"/>
          <ac:cxnSpMkLst>
            <pc:docMk/>
            <pc:sldMk cId="2717961942" sldId="259"/>
            <ac:cxnSpMk id="179" creationId="{3F4C8FC0-2256-47BC-8D8D-A4A02FD7C3B9}"/>
          </ac:cxnSpMkLst>
        </pc:cxnChg>
        <pc:cxnChg chg="del mod">
          <ac:chgData name="Japan Sun Shubin" userId="90e3a638bb69b60f" providerId="LiveId" clId="{D4E145FA-E29F-46C7-ACB5-26EEB929DA5C}" dt="2022-02-18T03:34:37.389" v="1618" actId="478"/>
          <ac:cxnSpMkLst>
            <pc:docMk/>
            <pc:sldMk cId="2717961942" sldId="259"/>
            <ac:cxnSpMk id="182" creationId="{37F15553-54C1-4EDE-9F03-FF27E444A4C2}"/>
          </ac:cxnSpMkLst>
        </pc:cxnChg>
        <pc:cxnChg chg="mod">
          <ac:chgData name="Japan Sun Shubin" userId="90e3a638bb69b60f" providerId="LiveId" clId="{D4E145FA-E29F-46C7-ACB5-26EEB929DA5C}" dt="2022-02-18T03:42:53.826" v="1865" actId="1076"/>
          <ac:cxnSpMkLst>
            <pc:docMk/>
            <pc:sldMk cId="2717961942" sldId="259"/>
            <ac:cxnSpMk id="184" creationId="{1826E6A7-19F5-4FFF-A4DF-B1B74CE37913}"/>
          </ac:cxnSpMkLst>
        </pc:cxnChg>
      </pc:sldChg>
      <pc:sldChg chg="modNotesTx">
        <pc:chgData name="Japan Sun Shubin" userId="90e3a638bb69b60f" providerId="LiveId" clId="{D4E145FA-E29F-46C7-ACB5-26EEB929DA5C}" dt="2022-02-04T08:06:50.750" v="570" actId="20577"/>
        <pc:sldMkLst>
          <pc:docMk/>
          <pc:sldMk cId="1850721428" sldId="279"/>
        </pc:sldMkLst>
      </pc:sldChg>
      <pc:sldChg chg="delSp modSp mod">
        <pc:chgData name="Japan Sun Shubin" userId="90e3a638bb69b60f" providerId="LiveId" clId="{D4E145FA-E29F-46C7-ACB5-26EEB929DA5C}" dt="2022-02-04T07:57:14.434" v="475" actId="478"/>
        <pc:sldMkLst>
          <pc:docMk/>
          <pc:sldMk cId="7925648" sldId="311"/>
        </pc:sldMkLst>
        <pc:spChg chg="del mod">
          <ac:chgData name="Japan Sun Shubin" userId="90e3a638bb69b60f" providerId="LiveId" clId="{D4E145FA-E29F-46C7-ACB5-26EEB929DA5C}" dt="2022-02-04T07:57:14.434" v="475" actId="478"/>
          <ac:spMkLst>
            <pc:docMk/>
            <pc:sldMk cId="7925648" sldId="311"/>
            <ac:spMk id="7" creationId="{71AC6A98-0804-40CA-88C2-5B70745DB705}"/>
          </ac:spMkLst>
        </pc:spChg>
      </pc:sldChg>
      <pc:sldChg chg="delSp mod">
        <pc:chgData name="Japan Sun Shubin" userId="90e3a638bb69b60f" providerId="LiveId" clId="{D4E145FA-E29F-46C7-ACB5-26EEB929DA5C}" dt="2022-02-04T07:58:03.806" v="487" actId="478"/>
        <pc:sldMkLst>
          <pc:docMk/>
          <pc:sldMk cId="3794685681" sldId="312"/>
        </pc:sldMkLst>
        <pc:spChg chg="del">
          <ac:chgData name="Japan Sun Shubin" userId="90e3a638bb69b60f" providerId="LiveId" clId="{D4E145FA-E29F-46C7-ACB5-26EEB929DA5C}" dt="2022-02-04T07:58:03.806" v="487" actId="478"/>
          <ac:spMkLst>
            <pc:docMk/>
            <pc:sldMk cId="3794685681" sldId="312"/>
            <ac:spMk id="7" creationId="{6EA8E5A7-F3D7-46C4-8A10-24D016BCEDC2}"/>
          </ac:spMkLst>
        </pc:spChg>
      </pc:sldChg>
      <pc:sldChg chg="modNotesTx">
        <pc:chgData name="Japan Sun Shubin" userId="90e3a638bb69b60f" providerId="LiveId" clId="{D4E145FA-E29F-46C7-ACB5-26EEB929DA5C}" dt="2022-02-04T08:08:35.563" v="576" actId="6549"/>
        <pc:sldMkLst>
          <pc:docMk/>
          <pc:sldMk cId="972395782" sldId="313"/>
        </pc:sldMkLst>
      </pc:sldChg>
      <pc:sldChg chg="modSp mod">
        <pc:chgData name="Japan Sun Shubin" userId="90e3a638bb69b60f" providerId="LiveId" clId="{D4E145FA-E29F-46C7-ACB5-26EEB929DA5C}" dt="2022-02-18T03:23:39.395" v="1493" actId="20577"/>
        <pc:sldMkLst>
          <pc:docMk/>
          <pc:sldMk cId="1679142913" sldId="584"/>
        </pc:sldMkLst>
        <pc:graphicFrameChg chg="mod modGraphic">
          <ac:chgData name="Japan Sun Shubin" userId="90e3a638bb69b60f" providerId="LiveId" clId="{D4E145FA-E29F-46C7-ACB5-26EEB929DA5C}" dt="2022-02-18T03:23:39.395" v="1493" actId="20577"/>
          <ac:graphicFrameMkLst>
            <pc:docMk/>
            <pc:sldMk cId="1679142913" sldId="584"/>
            <ac:graphicFrameMk id="6" creationId="{7BF16F50-7394-4A82-AE26-CF6B14C0296C}"/>
          </ac:graphicFrameMkLst>
        </pc:graphicFrameChg>
      </pc:sldChg>
      <pc:sldChg chg="modSp mod">
        <pc:chgData name="Japan Sun Shubin" userId="90e3a638bb69b60f" providerId="LiveId" clId="{D4E145FA-E29F-46C7-ACB5-26EEB929DA5C}" dt="2022-02-04T09:27:38.256" v="1155" actId="20577"/>
        <pc:sldMkLst>
          <pc:docMk/>
          <pc:sldMk cId="2382831103" sldId="598"/>
        </pc:sldMkLst>
        <pc:spChg chg="mod">
          <ac:chgData name="Japan Sun Shubin" userId="90e3a638bb69b60f" providerId="LiveId" clId="{D4E145FA-E29F-46C7-ACB5-26EEB929DA5C}" dt="2022-02-04T09:27:38.256" v="1155" actId="20577"/>
          <ac:spMkLst>
            <pc:docMk/>
            <pc:sldMk cId="2382831103" sldId="598"/>
            <ac:spMk id="4" creationId="{E899E1AC-3151-4338-B6E9-812FB2A00070}"/>
          </ac:spMkLst>
        </pc:spChg>
      </pc:sldChg>
      <pc:sldChg chg="modSp mod">
        <pc:chgData name="Japan Sun Shubin" userId="90e3a638bb69b60f" providerId="LiveId" clId="{D4E145FA-E29F-46C7-ACB5-26EEB929DA5C}" dt="2022-02-04T09:28:10.690" v="1177" actId="20577"/>
        <pc:sldMkLst>
          <pc:docMk/>
          <pc:sldMk cId="1151863546" sldId="599"/>
        </pc:sldMkLst>
        <pc:spChg chg="mod">
          <ac:chgData name="Japan Sun Shubin" userId="90e3a638bb69b60f" providerId="LiveId" clId="{D4E145FA-E29F-46C7-ACB5-26EEB929DA5C}" dt="2022-02-04T09:28:10.690" v="1177" actId="20577"/>
          <ac:spMkLst>
            <pc:docMk/>
            <pc:sldMk cId="1151863546" sldId="599"/>
            <ac:spMk id="4" creationId="{E899E1AC-3151-4338-B6E9-812FB2A00070}"/>
          </ac:spMkLst>
        </pc:spChg>
      </pc:sldChg>
      <pc:sldChg chg="modSp mod modNotesTx">
        <pc:chgData name="Japan Sun Shubin" userId="90e3a638bb69b60f" providerId="LiveId" clId="{D4E145FA-E29F-46C7-ACB5-26EEB929DA5C}" dt="2022-02-04T10:09:29.020" v="1183" actId="2711"/>
        <pc:sldMkLst>
          <pc:docMk/>
          <pc:sldMk cId="3884999509" sldId="601"/>
        </pc:sldMkLst>
        <pc:spChg chg="mod">
          <ac:chgData name="Japan Sun Shubin" userId="90e3a638bb69b60f" providerId="LiveId" clId="{D4E145FA-E29F-46C7-ACB5-26EEB929DA5C}" dt="2022-02-04T09:27:51.492" v="1166" actId="20577"/>
          <ac:spMkLst>
            <pc:docMk/>
            <pc:sldMk cId="3884999509" sldId="601"/>
            <ac:spMk id="4" creationId="{E899E1AC-3151-4338-B6E9-812FB2A00070}"/>
          </ac:spMkLst>
        </pc:spChg>
      </pc:sldChg>
      <pc:sldChg chg="modNotesTx">
        <pc:chgData name="Japan Sun Shubin" userId="90e3a638bb69b60f" providerId="LiveId" clId="{D4E145FA-E29F-46C7-ACB5-26EEB929DA5C}" dt="2022-02-04T08:02:19.697" v="490" actId="20577"/>
        <pc:sldMkLst>
          <pc:docMk/>
          <pc:sldMk cId="260266343" sldId="604"/>
        </pc:sldMkLst>
      </pc:sldChg>
      <pc:sldChg chg="modNotesTx">
        <pc:chgData name="Japan Sun Shubin" userId="90e3a638bb69b60f" providerId="LiveId" clId="{D4E145FA-E29F-46C7-ACB5-26EEB929DA5C}" dt="2022-02-04T08:04:44.161" v="517" actId="6549"/>
        <pc:sldMkLst>
          <pc:docMk/>
          <pc:sldMk cId="177404100" sldId="607"/>
        </pc:sldMkLst>
      </pc:sldChg>
      <pc:sldChg chg="del">
        <pc:chgData name="Japan Sun Shubin" userId="90e3a638bb69b60f" providerId="LiveId" clId="{D4E145FA-E29F-46C7-ACB5-26EEB929DA5C}" dt="2022-02-04T07:54:56.373" v="459" actId="2696"/>
        <pc:sldMkLst>
          <pc:docMk/>
          <pc:sldMk cId="1796034956" sldId="635"/>
        </pc:sldMkLst>
      </pc:sldChg>
      <pc:sldChg chg="modNotesTx">
        <pc:chgData name="Japan Sun Shubin" userId="90e3a638bb69b60f" providerId="LiveId" clId="{D4E145FA-E29F-46C7-ACB5-26EEB929DA5C}" dt="2022-02-04T08:03:16.771" v="493" actId="6549"/>
        <pc:sldMkLst>
          <pc:docMk/>
          <pc:sldMk cId="2122560947" sldId="637"/>
        </pc:sldMkLst>
      </pc:sldChg>
      <pc:sldChg chg="modNotesTx">
        <pc:chgData name="Japan Sun Shubin" userId="90e3a638bb69b60f" providerId="LiveId" clId="{D4E145FA-E29F-46C7-ACB5-26EEB929DA5C}" dt="2022-02-04T08:05:41.851" v="538" actId="6549"/>
        <pc:sldMkLst>
          <pc:docMk/>
          <pc:sldMk cId="175207849" sldId="640"/>
        </pc:sldMkLst>
      </pc:sldChg>
      <pc:sldChg chg="delSp mod">
        <pc:chgData name="Japan Sun Shubin" userId="90e3a638bb69b60f" providerId="LiveId" clId="{D4E145FA-E29F-46C7-ACB5-26EEB929DA5C}" dt="2022-02-04T07:58:12.564" v="488" actId="478"/>
        <pc:sldMkLst>
          <pc:docMk/>
          <pc:sldMk cId="4061246865" sldId="652"/>
        </pc:sldMkLst>
        <pc:spChg chg="del">
          <ac:chgData name="Japan Sun Shubin" userId="90e3a638bb69b60f" providerId="LiveId" clId="{D4E145FA-E29F-46C7-ACB5-26EEB929DA5C}" dt="2022-02-04T07:58:12.564" v="488" actId="478"/>
          <ac:spMkLst>
            <pc:docMk/>
            <pc:sldMk cId="4061246865" sldId="652"/>
            <ac:spMk id="6" creationId="{9919D958-368D-4634-9CB0-59975EBC1F65}"/>
          </ac:spMkLst>
        </pc:spChg>
      </pc:sldChg>
      <pc:sldChg chg="delSp mod">
        <pc:chgData name="Japan Sun Shubin" userId="90e3a638bb69b60f" providerId="LiveId" clId="{D4E145FA-E29F-46C7-ACB5-26EEB929DA5C}" dt="2022-02-04T07:57:57.772" v="486" actId="478"/>
        <pc:sldMkLst>
          <pc:docMk/>
          <pc:sldMk cId="3498777291" sldId="653"/>
        </pc:sldMkLst>
        <pc:spChg chg="del">
          <ac:chgData name="Japan Sun Shubin" userId="90e3a638bb69b60f" providerId="LiveId" clId="{D4E145FA-E29F-46C7-ACB5-26EEB929DA5C}" dt="2022-02-04T07:57:57.772" v="486" actId="478"/>
          <ac:spMkLst>
            <pc:docMk/>
            <pc:sldMk cId="3498777291" sldId="653"/>
            <ac:spMk id="7" creationId="{71AC6A98-0804-40CA-88C2-5B70745DB705}"/>
          </ac:spMkLst>
        </pc:spChg>
      </pc:sldChg>
      <pc:sldChg chg="modSp mod modNotesTx">
        <pc:chgData name="Japan Sun Shubin" userId="90e3a638bb69b60f" providerId="LiveId" clId="{D4E145FA-E29F-46C7-ACB5-26EEB929DA5C}" dt="2022-02-04T10:33:35.586" v="1380" actId="20577"/>
        <pc:sldMkLst>
          <pc:docMk/>
          <pc:sldMk cId="1806934851" sldId="666"/>
        </pc:sldMkLst>
        <pc:spChg chg="mod">
          <ac:chgData name="Japan Sun Shubin" userId="90e3a638bb69b60f" providerId="LiveId" clId="{D4E145FA-E29F-46C7-ACB5-26EEB929DA5C}" dt="2022-02-04T10:33:35.586" v="1380" actId="20577"/>
          <ac:spMkLst>
            <pc:docMk/>
            <pc:sldMk cId="1806934851" sldId="666"/>
            <ac:spMk id="7" creationId="{71AC6A98-0804-40CA-88C2-5B70745DB705}"/>
          </ac:spMkLst>
        </pc:spChg>
      </pc:sldChg>
      <pc:sldChg chg="modSp mod">
        <pc:chgData name="Japan Sun Shubin" userId="90e3a638bb69b60f" providerId="LiveId" clId="{D4E145FA-E29F-46C7-ACB5-26EEB929DA5C}" dt="2022-02-04T08:06:17.337" v="562" actId="20577"/>
        <pc:sldMkLst>
          <pc:docMk/>
          <pc:sldMk cId="1618624875" sldId="669"/>
        </pc:sldMkLst>
        <pc:spChg chg="mod">
          <ac:chgData name="Japan Sun Shubin" userId="90e3a638bb69b60f" providerId="LiveId" clId="{D4E145FA-E29F-46C7-ACB5-26EEB929DA5C}" dt="2022-02-04T08:06:17.337" v="562" actId="20577"/>
          <ac:spMkLst>
            <pc:docMk/>
            <pc:sldMk cId="1618624875" sldId="669"/>
            <ac:spMk id="2" creationId="{3A415995-C26B-4862-A977-E55C7D8AE300}"/>
          </ac:spMkLst>
        </pc:spChg>
        <pc:spChg chg="mod">
          <ac:chgData name="Japan Sun Shubin" userId="90e3a638bb69b60f" providerId="LiveId" clId="{D4E145FA-E29F-46C7-ACB5-26EEB929DA5C}" dt="2022-02-04T08:05:07.117" v="530" actId="6549"/>
          <ac:spMkLst>
            <pc:docMk/>
            <pc:sldMk cId="1618624875" sldId="669"/>
            <ac:spMk id="3" creationId="{831B4901-A419-459D-9056-C30D13065F40}"/>
          </ac:spMkLst>
        </pc:spChg>
      </pc:sldChg>
      <pc:sldChg chg="addSp modSp mod ord modClrScheme chgLayout">
        <pc:chgData name="Japan Sun Shubin" userId="90e3a638bb69b60f" providerId="LiveId" clId="{D4E145FA-E29F-46C7-ACB5-26EEB929DA5C}" dt="2022-02-04T07:57:38.796" v="485" actId="2161"/>
        <pc:sldMkLst>
          <pc:docMk/>
          <pc:sldMk cId="1194096535" sldId="670"/>
        </pc:sldMkLst>
        <pc:spChg chg="mod ord">
          <ac:chgData name="Japan Sun Shubin" userId="90e3a638bb69b60f" providerId="LiveId" clId="{D4E145FA-E29F-46C7-ACB5-26EEB929DA5C}" dt="2022-02-04T07:35:56" v="75" actId="700"/>
          <ac:spMkLst>
            <pc:docMk/>
            <pc:sldMk cId="1194096535" sldId="670"/>
            <ac:spMk id="2" creationId="{1DE21CFE-C00B-4F4F-8854-197762DD9C63}"/>
          </ac:spMkLst>
        </pc:spChg>
        <pc:spChg chg="add mod ord">
          <ac:chgData name="Japan Sun Shubin" userId="90e3a638bb69b60f" providerId="LiveId" clId="{D4E145FA-E29F-46C7-ACB5-26EEB929DA5C}" dt="2022-02-04T07:35:56" v="75" actId="700"/>
          <ac:spMkLst>
            <pc:docMk/>
            <pc:sldMk cId="1194096535" sldId="670"/>
            <ac:spMk id="3" creationId="{C2DF603D-09F7-458D-9B77-36FED229FB3E}"/>
          </ac:spMkLst>
        </pc:spChg>
        <pc:spChg chg="mod ord">
          <ac:chgData name="Japan Sun Shubin" userId="90e3a638bb69b60f" providerId="LiveId" clId="{D4E145FA-E29F-46C7-ACB5-26EEB929DA5C}" dt="2022-02-04T07:35:56" v="75" actId="700"/>
          <ac:spMkLst>
            <pc:docMk/>
            <pc:sldMk cId="1194096535" sldId="670"/>
            <ac:spMk id="4" creationId="{DDC84392-377F-449A-90F2-AFE502578B81}"/>
          </ac:spMkLst>
        </pc:spChg>
        <pc:spChg chg="mod ord">
          <ac:chgData name="Japan Sun Shubin" userId="90e3a638bb69b60f" providerId="LiveId" clId="{D4E145FA-E29F-46C7-ACB5-26EEB929DA5C}" dt="2022-02-04T07:35:56" v="75" actId="700"/>
          <ac:spMkLst>
            <pc:docMk/>
            <pc:sldMk cId="1194096535" sldId="670"/>
            <ac:spMk id="5" creationId="{FFA94002-CA87-457A-83F3-90EE39E77078}"/>
          </ac:spMkLst>
        </pc:spChg>
        <pc:graphicFrameChg chg="add mod modGraphic">
          <ac:chgData name="Japan Sun Shubin" userId="90e3a638bb69b60f" providerId="LiveId" clId="{D4E145FA-E29F-46C7-ACB5-26EEB929DA5C}" dt="2022-02-04T07:57:38.796" v="485" actId="2161"/>
          <ac:graphicFrameMkLst>
            <pc:docMk/>
            <pc:sldMk cId="1194096535" sldId="670"/>
            <ac:graphicFrameMk id="6" creationId="{3F687A54-3B1F-4A6B-ADBC-BB24C27EF20D}"/>
          </ac:graphicFrameMkLst>
        </pc:graphicFrameChg>
      </pc:sldChg>
      <pc:sldChg chg="modNotesTx">
        <pc:chgData name="Japan Sun Shubin" userId="90e3a638bb69b60f" providerId="LiveId" clId="{D4E145FA-E29F-46C7-ACB5-26EEB929DA5C}" dt="2022-02-04T08:08:28.161" v="575" actId="6549"/>
        <pc:sldMkLst>
          <pc:docMk/>
          <pc:sldMk cId="1876796418" sldId="671"/>
        </pc:sldMkLst>
      </pc:sldChg>
      <pc:sldChg chg="modSp add mod">
        <pc:chgData name="Japan Sun Shubin" userId="90e3a638bb69b60f" providerId="LiveId" clId="{D4E145FA-E29F-46C7-ACB5-26EEB929DA5C}" dt="2022-02-04T08:07:07.414" v="574" actId="6549"/>
        <pc:sldMkLst>
          <pc:docMk/>
          <pc:sldMk cId="3424254477" sldId="673"/>
        </pc:sldMkLst>
        <pc:spChg chg="mod">
          <ac:chgData name="Japan Sun Shubin" userId="90e3a638bb69b60f" providerId="LiveId" clId="{D4E145FA-E29F-46C7-ACB5-26EEB929DA5C}" dt="2022-02-04T08:06:10.153" v="557" actId="20577"/>
          <ac:spMkLst>
            <pc:docMk/>
            <pc:sldMk cId="3424254477" sldId="673"/>
            <ac:spMk id="2" creationId="{3A415995-C26B-4862-A977-E55C7D8AE300}"/>
          </ac:spMkLst>
        </pc:spChg>
        <pc:spChg chg="mod">
          <ac:chgData name="Japan Sun Shubin" userId="90e3a638bb69b60f" providerId="LiveId" clId="{D4E145FA-E29F-46C7-ACB5-26EEB929DA5C}" dt="2022-02-04T08:07:07.414" v="574" actId="6549"/>
          <ac:spMkLst>
            <pc:docMk/>
            <pc:sldMk cId="3424254477" sldId="673"/>
            <ac:spMk id="3" creationId="{831B4901-A419-459D-9056-C30D13065F40}"/>
          </ac:spMkLst>
        </pc:spChg>
      </pc:sldChg>
      <pc:sldChg chg="modSp mod">
        <pc:chgData name="Japan Sun Shubin" userId="90e3a638bb69b60f" providerId="LiveId" clId="{D4E145FA-E29F-46C7-ACB5-26EEB929DA5C}" dt="2022-02-18T03:20:13.034" v="1438" actId="1037"/>
        <pc:sldMkLst>
          <pc:docMk/>
          <pc:sldMk cId="1216813526" sldId="676"/>
        </pc:sldMkLst>
        <pc:graphicFrameChg chg="mod">
          <ac:chgData name="Japan Sun Shubin" userId="90e3a638bb69b60f" providerId="LiveId" clId="{D4E145FA-E29F-46C7-ACB5-26EEB929DA5C}" dt="2022-02-18T03:20:13.034" v="1438" actId="1037"/>
          <ac:graphicFrameMkLst>
            <pc:docMk/>
            <pc:sldMk cId="1216813526" sldId="676"/>
            <ac:graphicFrameMk id="6" creationId="{FC844E38-50B9-40EF-B49F-680077F44DE3}"/>
          </ac:graphicFrameMkLst>
        </pc:graphicFrameChg>
      </pc:sldChg>
      <pc:sldChg chg="modSp mod">
        <pc:chgData name="Japan Sun Shubin" userId="90e3a638bb69b60f" providerId="LiveId" clId="{D4E145FA-E29F-46C7-ACB5-26EEB929DA5C}" dt="2022-02-18T03:21:54.242" v="1439"/>
        <pc:sldMkLst>
          <pc:docMk/>
          <pc:sldMk cId="308975253" sldId="679"/>
        </pc:sldMkLst>
        <pc:spChg chg="mod">
          <ac:chgData name="Japan Sun Shubin" userId="90e3a638bb69b60f" providerId="LiveId" clId="{D4E145FA-E29F-46C7-ACB5-26EEB929DA5C}" dt="2022-02-18T03:18:17.388" v="1423" actId="20577"/>
          <ac:spMkLst>
            <pc:docMk/>
            <pc:sldMk cId="308975253" sldId="679"/>
            <ac:spMk id="2" creationId="{EA85FC3B-08E2-4DD1-8BB4-01263A3C1C45}"/>
          </ac:spMkLst>
        </pc:spChg>
        <pc:spChg chg="mod">
          <ac:chgData name="Japan Sun Shubin" userId="90e3a638bb69b60f" providerId="LiveId" clId="{D4E145FA-E29F-46C7-ACB5-26EEB929DA5C}" dt="2022-02-18T03:21:54.242" v="1439"/>
          <ac:spMkLst>
            <pc:docMk/>
            <pc:sldMk cId="308975253" sldId="679"/>
            <ac:spMk id="3" creationId="{0408BA17-BD79-46D7-B888-850D5BAB4ADA}"/>
          </ac:spMkLst>
        </pc:spChg>
      </pc:sldChg>
      <pc:sldChg chg="modSp add mod">
        <pc:chgData name="Japan Sun Shubin" userId="90e3a638bb69b60f" providerId="LiveId" clId="{D4E145FA-E29F-46C7-ACB5-26EEB929DA5C}" dt="2022-02-18T03:50:36.263" v="2080" actId="20577"/>
        <pc:sldMkLst>
          <pc:docMk/>
          <pc:sldMk cId="2549996661" sldId="682"/>
        </pc:sldMkLst>
        <pc:spChg chg="mod">
          <ac:chgData name="Japan Sun Shubin" userId="90e3a638bb69b60f" providerId="LiveId" clId="{D4E145FA-E29F-46C7-ACB5-26EEB929DA5C}" dt="2022-02-18T03:50:36.263" v="2080" actId="20577"/>
          <ac:spMkLst>
            <pc:docMk/>
            <pc:sldMk cId="2549996661" sldId="682"/>
            <ac:spMk id="4" creationId="{94AA7B25-2728-4E67-8C6E-79D1AD07BC89}"/>
          </ac:spMkLst>
        </pc:spChg>
        <pc:spChg chg="mod">
          <ac:chgData name="Japan Sun Shubin" userId="90e3a638bb69b60f" providerId="LiveId" clId="{D4E145FA-E29F-46C7-ACB5-26EEB929DA5C}" dt="2022-02-18T03:49:27.025" v="2032" actId="1076"/>
          <ac:spMkLst>
            <pc:docMk/>
            <pc:sldMk cId="2549996661" sldId="682"/>
            <ac:spMk id="185" creationId="{F593BE3D-4FA5-4BB1-8216-92584F397D9E}"/>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A7687ECE-2240-4E99-833F-2C24700457DD}"/>
              </a:ext>
            </a:extLst>
          </p:cNvPr>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r>
              <a:rPr lang="en-US" altLang="zh-CN"/>
              <a:t>11112</a:t>
            </a:r>
            <a:endParaRPr lang="zh-CN" altLang="en-US" dirty="0"/>
          </a:p>
        </p:txBody>
      </p:sp>
      <p:sp>
        <p:nvSpPr>
          <p:cNvPr id="3" name="日期占位符 2">
            <a:extLst>
              <a:ext uri="{FF2B5EF4-FFF2-40B4-BE49-F238E27FC236}">
                <a16:creationId xmlns:a16="http://schemas.microsoft.com/office/drawing/2014/main" id="{ED929834-5BFD-4A2D-B274-FD6233A6C073}"/>
              </a:ext>
            </a:extLst>
          </p:cNvPr>
          <p:cNvSpPr>
            <a:spLocks noGrp="1"/>
          </p:cNvSpPr>
          <p:nvPr>
            <p:ph type="dt" sz="quarter" idx="1"/>
          </p:nvPr>
        </p:nvSpPr>
        <p:spPr>
          <a:xfrm>
            <a:off x="4023992" y="0"/>
            <a:ext cx="3078427" cy="513508"/>
          </a:xfrm>
          <a:prstGeom prst="rect">
            <a:avLst/>
          </a:prstGeom>
        </p:spPr>
        <p:txBody>
          <a:bodyPr vert="horz" lIns="99075" tIns="49538" rIns="99075" bIns="49538" rtlCol="0"/>
          <a:lstStyle>
            <a:lvl1pPr algn="r">
              <a:defRPr sz="1300"/>
            </a:lvl1pPr>
          </a:lstStyle>
          <a:p>
            <a:fld id="{7262CFBD-F330-4D52-8683-092EF8FC41C7}" type="datetimeFigureOut">
              <a:rPr lang="zh-CN" altLang="en-US" smtClean="0"/>
              <a:t>2022/2/18</a:t>
            </a:fld>
            <a:endParaRPr lang="zh-CN" altLang="en-US"/>
          </a:p>
        </p:txBody>
      </p:sp>
      <p:sp>
        <p:nvSpPr>
          <p:cNvPr id="4" name="页脚占位符 3">
            <a:extLst>
              <a:ext uri="{FF2B5EF4-FFF2-40B4-BE49-F238E27FC236}">
                <a16:creationId xmlns:a16="http://schemas.microsoft.com/office/drawing/2014/main" id="{730F7336-4534-44A9-BBEF-7754A19B44B9}"/>
              </a:ext>
            </a:extLst>
          </p:cNvPr>
          <p:cNvSpPr>
            <a:spLocks noGrp="1"/>
          </p:cNvSpPr>
          <p:nvPr>
            <p:ph type="ftr" sz="quarter" idx="2"/>
          </p:nvPr>
        </p:nvSpPr>
        <p:spPr>
          <a:xfrm>
            <a:off x="0" y="9721107"/>
            <a:ext cx="3078427" cy="513507"/>
          </a:xfrm>
          <a:prstGeom prst="rect">
            <a:avLst/>
          </a:prstGeom>
        </p:spPr>
        <p:txBody>
          <a:bodyPr vert="horz" lIns="99075" tIns="49538" rIns="99075" bIns="49538" rtlCol="0" anchor="b"/>
          <a:lstStyle>
            <a:lvl1pPr algn="l">
              <a:defRPr sz="1300"/>
            </a:lvl1pPr>
          </a:lstStyle>
          <a:p>
            <a:r>
              <a:rPr lang="en-US" altLang="zh-CN"/>
              <a:t>22222</a:t>
            </a:r>
            <a:endParaRPr lang="zh-CN" altLang="en-US" dirty="0"/>
          </a:p>
        </p:txBody>
      </p:sp>
      <p:sp>
        <p:nvSpPr>
          <p:cNvPr id="5" name="灯片编号占位符 4">
            <a:extLst>
              <a:ext uri="{FF2B5EF4-FFF2-40B4-BE49-F238E27FC236}">
                <a16:creationId xmlns:a16="http://schemas.microsoft.com/office/drawing/2014/main" id="{3DB6DBCE-A382-492C-BD28-E047907DF45C}"/>
              </a:ext>
            </a:extLst>
          </p:cNvPr>
          <p:cNvSpPr>
            <a:spLocks noGrp="1"/>
          </p:cNvSpPr>
          <p:nvPr>
            <p:ph type="sldNum" sz="quarter" idx="3"/>
          </p:nvPr>
        </p:nvSpPr>
        <p:spPr>
          <a:xfrm>
            <a:off x="4023992" y="9721107"/>
            <a:ext cx="3078427" cy="513507"/>
          </a:xfrm>
          <a:prstGeom prst="rect">
            <a:avLst/>
          </a:prstGeom>
        </p:spPr>
        <p:txBody>
          <a:bodyPr vert="horz" lIns="99075" tIns="49538" rIns="99075" bIns="49538" rtlCol="0" anchor="b"/>
          <a:lstStyle>
            <a:lvl1pPr algn="r">
              <a:defRPr sz="1300"/>
            </a:lvl1pPr>
          </a:lstStyle>
          <a:p>
            <a:fld id="{D4DD5290-C985-4080-AF27-D2AE22F9D9C3}" type="slidenum">
              <a:rPr lang="zh-CN" altLang="en-US" smtClean="0"/>
              <a:t>‹#›</a:t>
            </a:fld>
            <a:endParaRPr lang="zh-CN" altLang="en-US"/>
          </a:p>
        </p:txBody>
      </p:sp>
    </p:spTree>
    <p:extLst>
      <p:ext uri="{BB962C8B-B14F-4D97-AF65-F5344CB8AC3E}">
        <p14:creationId xmlns:p14="http://schemas.microsoft.com/office/powerpoint/2010/main" val="36700960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期占位符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42608A30-8B11-47D7-9EE5-42A08047D511}" type="datetimeFigureOut">
              <a:rPr lang="zh-CN" altLang="en-US" smtClean="0"/>
              <a:t>2022/2/18</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zh-CN" altLang="en-US"/>
          </a:p>
        </p:txBody>
      </p:sp>
      <p:sp>
        <p:nvSpPr>
          <p:cNvPr id="5" name="备注占位符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灯片编号占位符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25B74506-9EF2-427C-81AB-3224FFD79F23}" type="slidenum">
              <a:rPr lang="zh-CN" altLang="en-US" smtClean="0"/>
              <a:t>‹#›</a:t>
            </a:fld>
            <a:endParaRPr lang="zh-CN" altLang="en-US"/>
          </a:p>
        </p:txBody>
      </p:sp>
      <p:sp>
        <p:nvSpPr>
          <p:cNvPr id="8" name="页脚占位符 7">
            <a:extLst>
              <a:ext uri="{FF2B5EF4-FFF2-40B4-BE49-F238E27FC236}">
                <a16:creationId xmlns:a16="http://schemas.microsoft.com/office/drawing/2014/main" id="{3D141E5F-8DD0-4452-8010-ADA4B9098764}"/>
              </a:ext>
            </a:extLst>
          </p:cNvPr>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r>
              <a:rPr lang="en-US" altLang="zh-CN"/>
              <a:t>22222</a:t>
            </a:r>
            <a:endParaRPr lang="zh-CN" altLang="en-US"/>
          </a:p>
        </p:txBody>
      </p:sp>
      <p:sp>
        <p:nvSpPr>
          <p:cNvPr id="9" name="页眉占位符 8">
            <a:extLst>
              <a:ext uri="{FF2B5EF4-FFF2-40B4-BE49-F238E27FC236}">
                <a16:creationId xmlns:a16="http://schemas.microsoft.com/office/drawing/2014/main" id="{F8BFCC13-429E-42C9-84DE-2731782457A6}"/>
              </a:ext>
            </a:extLst>
          </p:cNvPr>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r>
              <a:rPr lang="en-US" altLang="zh-CN"/>
              <a:t>11112</a:t>
            </a:r>
            <a:endParaRPr lang="zh-CN" altLang="en-US"/>
          </a:p>
        </p:txBody>
      </p:sp>
    </p:spTree>
    <p:extLst>
      <p:ext uri="{BB962C8B-B14F-4D97-AF65-F5344CB8AC3E}">
        <p14:creationId xmlns:p14="http://schemas.microsoft.com/office/powerpoint/2010/main" val="54226670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Homepage</a:t>
            </a:r>
            <a:r>
              <a:rPr lang="ja-JP" altLang="en-US" dirty="0"/>
              <a:t>：</a:t>
            </a:r>
            <a:r>
              <a:rPr lang="en-US" altLang="ja-JP" dirty="0"/>
              <a:t>https://sunshubin.github.io/</a:t>
            </a:r>
          </a:p>
          <a:p>
            <a:r>
              <a:rPr lang="en-US" altLang="ja-JP" dirty="0"/>
              <a:t>Mail</a:t>
            </a:r>
            <a:r>
              <a:rPr lang="ja-JP" altLang="en-US" dirty="0"/>
              <a:t>：</a:t>
            </a:r>
            <a:r>
              <a:rPr lang="en-US" altLang="ja-JP" dirty="0"/>
              <a:t>sunshubin@outlook.jp</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a:t>
            </a:fld>
            <a:endParaRPr lang="zh-CN" altLang="en-US"/>
          </a:p>
        </p:txBody>
      </p:sp>
    </p:spTree>
    <p:extLst>
      <p:ext uri="{BB962C8B-B14F-4D97-AF65-F5344CB8AC3E}">
        <p14:creationId xmlns:p14="http://schemas.microsoft.com/office/powerpoint/2010/main" val="686562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PMBOK</a:t>
            </a:r>
            <a:endParaRPr lang="en-US" altLang="zh-CN" dirty="0"/>
          </a:p>
          <a:p>
            <a:endParaRPr lang="en-US" altLang="zh-CN" dirty="0"/>
          </a:p>
          <a:p>
            <a:r>
              <a:rPr lang="en-US" altLang="ja-JP" dirty="0"/>
              <a:t>2022/1/28</a:t>
            </a:r>
            <a:r>
              <a:rPr lang="ja-JP" altLang="en-US" dirty="0"/>
              <a:t>　</a:t>
            </a:r>
            <a:r>
              <a:rPr lang="zh-CN" altLang="en-US" dirty="0"/>
              <a:t>人事的三大支柱</a:t>
            </a: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a:t>
            </a:fld>
            <a:endParaRPr lang="zh-CN" altLang="en-US"/>
          </a:p>
        </p:txBody>
      </p:sp>
    </p:spTree>
    <p:extLst>
      <p:ext uri="{BB962C8B-B14F-4D97-AF65-F5344CB8AC3E}">
        <p14:creationId xmlns:p14="http://schemas.microsoft.com/office/powerpoint/2010/main" val="12860276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200" dirty="0">
                <a:latin typeface="simsun" panose="02010600030101010101" pitchFamily="2" charset="-122"/>
                <a:ea typeface="simsun" panose="02010600030101010101" pitchFamily="2" charset="-122"/>
              </a:rPr>
              <a:t>参考：</a:t>
            </a:r>
            <a:r>
              <a:rPr lang="en-US" altLang="ja-JP" sz="1200" dirty="0">
                <a:latin typeface="simsun" panose="02010600030101010101" pitchFamily="2" charset="-122"/>
                <a:ea typeface="simsun" panose="02010600030101010101" pitchFamily="2" charset="-122"/>
              </a:rPr>
              <a:t>Netflix</a:t>
            </a:r>
          </a:p>
          <a:p>
            <a:pPr defTabSz="990752">
              <a:defRPr/>
            </a:pPr>
            <a:endParaRPr lang="en-US" altLang="ja-JP"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参考：</a:t>
            </a:r>
            <a:r>
              <a:rPr lang="en-US" altLang="ja-JP" sz="1200" dirty="0">
                <a:latin typeface="simsun" panose="02010600030101010101" pitchFamily="2" charset="-122"/>
                <a:ea typeface="simsun" panose="02010600030101010101" pitchFamily="2" charset="-122"/>
              </a:rPr>
              <a:t>https://sunshubin.github.io/</a:t>
            </a:r>
            <a:r>
              <a:rPr lang="ja-JP" altLang="en-US" sz="1200" dirty="0">
                <a:latin typeface="simsun" panose="02010600030101010101" pitchFamily="2" charset="-122"/>
                <a:ea typeface="simsun" panose="02010600030101010101" pitchFamily="2" charset="-122"/>
              </a:rPr>
              <a:t>　　</a:t>
            </a:r>
            <a:r>
              <a:rPr lang="en-US" altLang="ja-JP" sz="1200" dirty="0">
                <a:latin typeface="simsun" panose="02010600030101010101" pitchFamily="2" charset="-122"/>
                <a:ea typeface="simsun" panose="02010600030101010101" pitchFamily="2" charset="-122"/>
              </a:rPr>
              <a:t>HR</a:t>
            </a:r>
            <a:r>
              <a:rPr lang="en-US" altLang="zh-CN" sz="1200" dirty="0">
                <a:latin typeface="simsun" panose="02010600030101010101" pitchFamily="2" charset="-122"/>
                <a:ea typeface="simsun" panose="02010600030101010101" pitchFamily="2" charset="-122"/>
              </a:rPr>
              <a:t>D</a:t>
            </a:r>
            <a:r>
              <a:rPr lang="ja-JP" altLang="en-US" sz="1200" dirty="0">
                <a:latin typeface="simsun" panose="02010600030101010101" pitchFamily="2" charset="-122"/>
                <a:ea typeface="simsun" panose="02010600030101010101" pitchFamily="2" charset="-122"/>
              </a:rPr>
              <a:t>事業文書（</a:t>
            </a:r>
            <a:r>
              <a:rPr lang="en-US" altLang="ja-JP" sz="1200" dirty="0">
                <a:latin typeface="simsun" panose="02010600030101010101" pitchFamily="2" charset="-122"/>
                <a:ea typeface="simsun" panose="02010600030101010101" pitchFamily="2" charset="-122"/>
              </a:rPr>
              <a:t>2022/1/10add</a:t>
            </a:r>
            <a:r>
              <a:rPr lang="ja-JP" altLang="en-US" sz="1200" dirty="0">
                <a:latin typeface="simsun" panose="02010600030101010101" pitchFamily="2" charset="-122"/>
                <a:ea typeface="simsun" panose="02010600030101010101" pitchFamily="2" charset="-122"/>
              </a:rPr>
              <a:t>）</a:t>
            </a:r>
            <a:endParaRPr lang="en-US" altLang="ja-JP" sz="1200" dirty="0">
              <a:latin typeface="simsun" panose="02010600030101010101" pitchFamily="2" charset="-122"/>
              <a:ea typeface="simsun" panose="02010600030101010101" pitchFamily="2" charset="-122"/>
            </a:endParaRPr>
          </a:p>
          <a:p>
            <a:pPr defTabSz="990752">
              <a:defRPr/>
            </a:pPr>
            <a:endParaRPr lang="en-US" altLang="zh-CN"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ja-JP" sz="1200" dirty="0">
                <a:latin typeface="simsun" panose="02010600030101010101" pitchFamily="2" charset="-122"/>
                <a:ea typeface="simsun" panose="02010600030101010101" pitchFamily="2" charset="-122"/>
              </a:rPr>
              <a:t>2022/1/28</a:t>
            </a:r>
            <a:r>
              <a:rPr lang="ja-JP" altLang="en-US" sz="1200" dirty="0">
                <a:latin typeface="simsun" panose="02010600030101010101" pitchFamily="2" charset="-122"/>
                <a:ea typeface="simsun" panose="02010600030101010101" pitchFamily="2" charset="-122"/>
              </a:rPr>
              <a:t>　</a:t>
            </a:r>
            <a:r>
              <a:rPr lang="en-US" altLang="zh-CN" sz="1200" dirty="0">
                <a:latin typeface="simsun" panose="02010600030101010101" pitchFamily="2" charset="-122"/>
                <a:ea typeface="simsun" panose="02010600030101010101" pitchFamily="2" charset="-122"/>
              </a:rPr>
              <a:t>HRBP</a:t>
            </a:r>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zh-CN" sz="1200" dirty="0">
                <a:latin typeface="simsun" panose="02010600030101010101" pitchFamily="2" charset="-122"/>
                <a:ea typeface="simsun" panose="02010600030101010101" pitchFamily="2" charset="-122"/>
              </a:rPr>
              <a:t>================================</a:t>
            </a: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例１、機械の作業、原因：業務経歴書を理解できない  </a:t>
            </a:r>
            <a:r>
              <a:rPr lang="en-US" altLang="zh-CN" sz="1200" dirty="0">
                <a:latin typeface="simsun" panose="02010600030101010101" pitchFamily="2" charset="-122"/>
                <a:ea typeface="simsun" panose="02010600030101010101" pitchFamily="2" charset="-122"/>
              </a:rPr>
              <a:t>2022/2/4 Add</a:t>
            </a: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zh-CN" sz="1200" dirty="0">
                <a:latin typeface="simsun" panose="02010600030101010101" pitchFamily="2" charset="-122"/>
                <a:ea typeface="simsun" panose="02010600030101010101" pitchFamily="2" charset="-122"/>
              </a:rPr>
              <a:t>================================</a:t>
            </a: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送信</a:t>
            </a:r>
            <a:endParaRPr lang="en-US" altLang="ja-JP"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ー－－－－－－－－－－－－－－－－－－－－－－－－－－－－－－</a:t>
            </a:r>
            <a:endParaRPr lang="en-US" altLang="zh-CN" sz="1200" dirty="0">
              <a:latin typeface="simsun" panose="02010600030101010101" pitchFamily="2" charset="-122"/>
              <a:ea typeface="simsun" panose="02010600030101010101" pitchFamily="2" charset="-122"/>
            </a:endParaRP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担当様</a:t>
            </a:r>
            <a:r>
              <a:rPr lang="en-US" altLang="zh-CN" sz="1200" dirty="0">
                <a:effectLst/>
                <a:latin typeface="simsun" panose="02010600030101010101" pitchFamily="2" charset="-122"/>
                <a:ea typeface="simsun" panose="02010600030101010101" pitchFamily="2" charset="-122"/>
                <a:cs typeface="宋体" panose="02010600030101010101" pitchFamily="2" charset="-122"/>
              </a:rPr>
              <a:t>:</a:t>
            </a:r>
            <a:endParaRPr lang="zh-CN" altLang="zh-CN" sz="1200" dirty="0">
              <a:effectLst/>
              <a:latin typeface="simsun" panose="02010600030101010101" pitchFamily="2" charset="-122"/>
              <a:ea typeface="simsun" panose="02010600030101010101" pitchFamily="2" charset="-122"/>
              <a:cs typeface="宋体" panose="02010600030101010101" pitchFamily="2" charset="-122"/>
            </a:endParaRP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私のホームページを確認しましたか？</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会社へ転送しましたか？</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却下作業は</a:t>
            </a:r>
            <a:r>
              <a:rPr lang="en-US" altLang="zh-CN" sz="1200" dirty="0">
                <a:effectLst/>
                <a:latin typeface="simsun" panose="02010600030101010101" pitchFamily="2" charset="-122"/>
                <a:ea typeface="simsun" panose="02010600030101010101" pitchFamily="2" charset="-122"/>
                <a:cs typeface="宋体" panose="02010600030101010101" pitchFamily="2" charset="-122"/>
              </a:rPr>
              <a:t>DODA</a:t>
            </a:r>
            <a:r>
              <a:rPr lang="zh-CN" altLang="zh-CN" sz="1200" dirty="0">
                <a:effectLst/>
                <a:latin typeface="simsun" panose="02010600030101010101" pitchFamily="2" charset="-122"/>
                <a:ea typeface="simsun" panose="02010600030101010101" pitchFamily="2" charset="-122"/>
                <a:cs typeface="宋体" panose="02010600030101010101" pitchFamily="2" charset="-122"/>
              </a:rPr>
              <a:t>担当の判断ですか？トランス</a:t>
            </a:r>
            <a:r>
              <a:rPr lang="zh-CN" altLang="zh-CN" sz="1200" dirty="0">
                <a:effectLst/>
                <a:latin typeface="simsun" panose="02010600030101010101" pitchFamily="2" charset="-122"/>
                <a:ea typeface="simsun" panose="02010600030101010101" pitchFamily="2" charset="-122"/>
                <a:cs typeface="微软雅黑" panose="020B0503020204020204" pitchFamily="34" charset="-122"/>
              </a:rPr>
              <a:t>・</a:t>
            </a:r>
            <a:r>
              <a:rPr lang="zh-CN" altLang="zh-CN" sz="1200" dirty="0">
                <a:effectLst/>
                <a:latin typeface="simsun" panose="02010600030101010101" pitchFamily="2" charset="-122"/>
                <a:ea typeface="simsun" panose="02010600030101010101" pitchFamily="2" charset="-122"/>
                <a:cs typeface="宋体" panose="02010600030101010101" pitchFamily="2" charset="-122"/>
              </a:rPr>
              <a:t>コスモス担当の判断ですか？</a:t>
            </a:r>
          </a:p>
          <a:p>
            <a:r>
              <a:rPr lang="en-US" altLang="zh-CN" sz="1200" dirty="0">
                <a:effectLst/>
                <a:latin typeface="simsun" panose="02010600030101010101" pitchFamily="2" charset="-122"/>
                <a:ea typeface="simsun" panose="02010600030101010101" pitchFamily="2" charset="-122"/>
                <a:cs typeface="宋体" panose="02010600030101010101" pitchFamily="2" charset="-122"/>
              </a:rPr>
              <a:t> </a:t>
            </a:r>
            <a:endParaRPr lang="zh-CN" altLang="zh-CN" sz="1200" dirty="0">
              <a:effectLst/>
              <a:latin typeface="simsun" panose="02010600030101010101" pitchFamily="2" charset="-122"/>
              <a:ea typeface="simsun" panose="02010600030101010101" pitchFamily="2" charset="-122"/>
              <a:cs typeface="宋体" panose="02010600030101010101" pitchFamily="2" charset="-122"/>
            </a:endParaRP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以上です。よろしくお願いいたします。</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这个邮件是用</a:t>
            </a:r>
            <a:r>
              <a:rPr lang="en-US" altLang="zh-CN" sz="1200" dirty="0">
                <a:effectLst/>
                <a:latin typeface="simsun" panose="02010600030101010101" pitchFamily="2" charset="-122"/>
                <a:ea typeface="simsun" panose="02010600030101010101" pitchFamily="2" charset="-122"/>
                <a:cs typeface="宋体" panose="02010600030101010101" pitchFamily="2" charset="-122"/>
              </a:rPr>
              <a:t>iPhone</a:t>
            </a:r>
            <a:r>
              <a:rPr lang="zh-CN" altLang="zh-CN" sz="1200" dirty="0">
                <a:effectLst/>
                <a:latin typeface="simsun" panose="02010600030101010101" pitchFamily="2" charset="-122"/>
                <a:ea typeface="simsun" panose="02010600030101010101" pitchFamily="2" charset="-122"/>
                <a:cs typeface="宋体" panose="02010600030101010101" pitchFamily="2" charset="-122"/>
              </a:rPr>
              <a:t>回复。</a:t>
            </a:r>
            <a:endParaRPr lang="en-US" altLang="zh-CN" sz="1200" dirty="0">
              <a:effectLst/>
              <a:latin typeface="simsun" panose="02010600030101010101" pitchFamily="2" charset="-122"/>
              <a:ea typeface="simsun" panose="02010600030101010101" pitchFamily="2" charset="-122"/>
              <a:cs typeface="宋体" panose="02010600030101010101" pitchFamily="2" charset="-122"/>
            </a:endParaRPr>
          </a:p>
          <a:p>
            <a:endParaRPr lang="en-US" altLang="zh-CN"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返信</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ー－－－－－－－－－－－－－－－－－－－－－－－－－－－－</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孫様</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お世話になっております。</a:t>
            </a:r>
          </a:p>
          <a:p>
            <a:r>
              <a:rPr lang="en-US" altLang="ja-JP" sz="1200" dirty="0">
                <a:effectLst/>
                <a:latin typeface="simsun" panose="02010600030101010101" pitchFamily="2" charset="-122"/>
                <a:ea typeface="simsun" panose="02010600030101010101" pitchFamily="2" charset="-122"/>
              </a:rPr>
              <a:t>doda </a:t>
            </a:r>
            <a:r>
              <a:rPr lang="ja-JP" altLang="en-US" sz="1200" dirty="0">
                <a:effectLst/>
                <a:latin typeface="simsun" panose="02010600030101010101" pitchFamily="2" charset="-122"/>
                <a:ea typeface="simsun" panose="02010600030101010101" pitchFamily="2" charset="-122"/>
              </a:rPr>
              <a:t>採用プロジェクト担当の島でございます。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この度はお力添え叶わず申し訳ございません。</a:t>
            </a:r>
          </a:p>
          <a:p>
            <a:r>
              <a:rPr lang="ja-JP" altLang="en-US" sz="1200" dirty="0">
                <a:effectLst/>
                <a:latin typeface="simsun" panose="02010600030101010101" pitchFamily="2" charset="-122"/>
                <a:ea typeface="simsun" panose="02010600030101010101" pitchFamily="2" charset="-122"/>
              </a:rPr>
              <a:t>大変恐れ入りますが、</a:t>
            </a:r>
            <a:r>
              <a:rPr lang="en-US" altLang="ja-JP" sz="1200" dirty="0">
                <a:effectLst/>
                <a:latin typeface="simsun" panose="02010600030101010101" pitchFamily="2" charset="-122"/>
                <a:ea typeface="simsun" panose="02010600030101010101" pitchFamily="2" charset="-122"/>
              </a:rPr>
              <a:t>doda</a:t>
            </a:r>
            <a:r>
              <a:rPr lang="ja-JP" altLang="en-US" sz="1200" dirty="0">
                <a:effectLst/>
                <a:latin typeface="simsun" panose="02010600030101010101" pitchFamily="2" charset="-122"/>
                <a:ea typeface="simsun" panose="02010600030101010101" pitchFamily="2" charset="-122"/>
              </a:rPr>
              <a:t>判断にてお見送りのご連絡をしております。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ご経歴を拝見させていただきましたが、</a:t>
            </a:r>
          </a:p>
          <a:p>
            <a:r>
              <a:rPr lang="ja-JP" altLang="en-US" sz="1200" dirty="0">
                <a:effectLst/>
                <a:latin typeface="simsun" panose="02010600030101010101" pitchFamily="2" charset="-122"/>
                <a:ea typeface="simsun" panose="02010600030101010101" pitchFamily="2" charset="-122"/>
              </a:rPr>
              <a:t>事前にトランスコスモス株式会社様より頂戴している要件のうち</a:t>
            </a:r>
          </a:p>
          <a:p>
            <a:r>
              <a:rPr lang="ja-JP" altLang="en-US" sz="1200" dirty="0">
                <a:effectLst/>
                <a:latin typeface="simsun" panose="02010600030101010101" pitchFamily="2" charset="-122"/>
                <a:ea typeface="simsun" panose="02010600030101010101" pitchFamily="2" charset="-122"/>
              </a:rPr>
              <a:t>長期就業の観点において先方が定める転職回数を上回っていることから、</a:t>
            </a:r>
          </a:p>
          <a:p>
            <a:r>
              <a:rPr lang="ja-JP" altLang="en-US" sz="1200" dirty="0">
                <a:effectLst/>
                <a:latin typeface="simsun" panose="02010600030101010101" pitchFamily="2" charset="-122"/>
                <a:ea typeface="simsun" panose="02010600030101010101" pitchFamily="2" charset="-122"/>
              </a:rPr>
              <a:t>お見送りのご連絡をさせていただいております。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ご応募いただいた中このようなご案内となり、大変申し訳ございません。</a:t>
            </a:r>
          </a:p>
          <a:p>
            <a:r>
              <a:rPr lang="ja-JP" altLang="en-US" sz="1200" dirty="0">
                <a:effectLst/>
                <a:latin typeface="simsun" panose="02010600030101010101" pitchFamily="2" charset="-122"/>
                <a:ea typeface="simsun" panose="02010600030101010101" pitchFamily="2" charset="-122"/>
              </a:rPr>
              <a:t>誠に恐れ入りますが、何卒ご理解賜りますようお願い申し上げます。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パーソルキャリア株式会社</a:t>
            </a:r>
          </a:p>
          <a:p>
            <a:r>
              <a:rPr lang="en-US" altLang="ja-JP" sz="1200" dirty="0">
                <a:effectLst/>
                <a:latin typeface="simsun" panose="02010600030101010101" pitchFamily="2" charset="-122"/>
                <a:ea typeface="simsun" panose="02010600030101010101" pitchFamily="2" charset="-122"/>
              </a:rPr>
              <a:t>doda</a:t>
            </a:r>
            <a:r>
              <a:rPr lang="ja-JP" altLang="en-US" sz="1200" dirty="0">
                <a:effectLst/>
                <a:latin typeface="simsun" panose="02010600030101010101" pitchFamily="2" charset="-122"/>
                <a:ea typeface="simsun" panose="02010600030101010101" pitchFamily="2" charset="-122"/>
              </a:rPr>
              <a:t>採用プロジェクト担当</a:t>
            </a:r>
          </a:p>
          <a:p>
            <a:r>
              <a:rPr lang="en-US" altLang="ja-JP" sz="1200" dirty="0">
                <a:effectLst/>
                <a:latin typeface="simsun" panose="02010600030101010101" pitchFamily="2" charset="-122"/>
                <a:ea typeface="simsun" panose="02010600030101010101" pitchFamily="2" charset="-122"/>
              </a:rPr>
              <a:t>mailto:narumi.shima@persol.co.jp</a:t>
            </a:r>
          </a:p>
          <a:p>
            <a:r>
              <a:rPr lang="en-US" altLang="ja-JP" sz="1200" dirty="0">
                <a:effectLst/>
                <a:latin typeface="simsun" panose="02010600030101010101" pitchFamily="2" charset="-122"/>
                <a:ea typeface="simsun" panose="02010600030101010101" pitchFamily="2" charset="-122"/>
              </a:rPr>
              <a:t>https://doda.jp/</a:t>
            </a:r>
          </a:p>
          <a:p>
            <a:r>
              <a:rPr lang="en-US" altLang="ja-JP" sz="1200" dirty="0">
                <a:effectLst/>
                <a:latin typeface="simsun" panose="02010600030101010101" pitchFamily="2" charset="-122"/>
                <a:ea typeface="simsun" panose="02010600030101010101" pitchFamily="2" charset="-122"/>
              </a:rPr>
              <a:t>―――――――――――――――――――――――――</a:t>
            </a: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例２、面談の時間価値は？  </a:t>
            </a:r>
            <a:r>
              <a:rPr lang="en-US" altLang="zh-CN" sz="1200" dirty="0">
                <a:latin typeface="simsun" panose="02010600030101010101" pitchFamily="2" charset="-122"/>
                <a:ea typeface="simsun" panose="02010600030101010101" pitchFamily="2" charset="-122"/>
              </a:rPr>
              <a:t>2022/2/4 Add</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お忙しい中、本メールをご覧いただきありがとうございます。</a:t>
            </a:r>
          </a:p>
          <a:p>
            <a:r>
              <a:rPr lang="ja-JP" altLang="en-US" sz="1200" dirty="0">
                <a:effectLst/>
                <a:latin typeface="simsun" panose="02010600030101010101" pitchFamily="2" charset="-122"/>
                <a:ea typeface="simsun" panose="02010600030101010101" pitchFamily="2" charset="-122"/>
              </a:rPr>
              <a:t>弊社ワークポートは人材紹介専門で</a:t>
            </a:r>
            <a:r>
              <a:rPr lang="en-US" altLang="ja-JP" sz="1200" dirty="0">
                <a:effectLst/>
                <a:latin typeface="simsun" panose="02010600030101010101" pitchFamily="2" charset="-122"/>
                <a:ea typeface="simsun" panose="02010600030101010101" pitchFamily="2" charset="-122"/>
              </a:rPr>
              <a:t>18</a:t>
            </a:r>
            <a:r>
              <a:rPr lang="ja-JP" altLang="en-US" sz="1200" dirty="0">
                <a:effectLst/>
                <a:latin typeface="simsun" panose="02010600030101010101" pitchFamily="2" charset="-122"/>
                <a:ea typeface="simsun" panose="02010600030101010101" pitchFamily="2" charset="-122"/>
              </a:rPr>
              <a:t>年以上・転職支援実績</a:t>
            </a:r>
            <a:r>
              <a:rPr lang="en-US" altLang="ja-JP" sz="1200" dirty="0">
                <a:effectLst/>
                <a:latin typeface="simsun" panose="02010600030101010101" pitchFamily="2" charset="-122"/>
                <a:ea typeface="simsun" panose="02010600030101010101" pitchFamily="2" charset="-122"/>
              </a:rPr>
              <a:t>50</a:t>
            </a:r>
            <a:r>
              <a:rPr lang="ja-JP" altLang="en-US" sz="1200" dirty="0">
                <a:effectLst/>
                <a:latin typeface="simsun" panose="02010600030101010101" pitchFamily="2" charset="-122"/>
                <a:ea typeface="simsun" panose="02010600030101010101" pitchFamily="2" charset="-122"/>
              </a:rPr>
              <a:t>万人の人材紹介会社「ワークポート」でございます。</a:t>
            </a:r>
          </a:p>
          <a:p>
            <a:r>
              <a:rPr lang="ja-JP" altLang="en-US" sz="1200" dirty="0">
                <a:effectLst/>
                <a:latin typeface="simsun" panose="02010600030101010101" pitchFamily="2" charset="-122"/>
                <a:ea typeface="simsun" panose="02010600030101010101" pitchFamily="2" charset="-122"/>
              </a:rPr>
              <a:t>最も得意とする分野は</a:t>
            </a:r>
            <a:r>
              <a:rPr lang="en-US" altLang="ja-JP" sz="1200" dirty="0">
                <a:effectLst/>
                <a:latin typeface="simsun" panose="02010600030101010101" pitchFamily="2" charset="-122"/>
                <a:ea typeface="simsun" panose="02010600030101010101" pitchFamily="2" charset="-122"/>
              </a:rPr>
              <a:t>『IT/Web</a:t>
            </a:r>
            <a:r>
              <a:rPr lang="ja-JP" altLang="en-US" sz="1200" dirty="0">
                <a:effectLst/>
                <a:latin typeface="simsun" panose="02010600030101010101" pitchFamily="2" charset="-122"/>
                <a:ea typeface="simsun" panose="02010600030101010101" pitchFamily="2" charset="-122"/>
              </a:rPr>
              <a:t>・ゲーム業界</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です。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AI</a:t>
            </a:r>
            <a:r>
              <a:rPr lang="ja-JP" altLang="en-US" sz="1200" dirty="0">
                <a:effectLst/>
                <a:latin typeface="simsun" panose="02010600030101010101" pitchFamily="2" charset="-122"/>
                <a:ea typeface="simsun" panose="02010600030101010101" pitchFamily="2" charset="-122"/>
              </a:rPr>
              <a:t>・人工知能、</a:t>
            </a:r>
            <a:r>
              <a:rPr lang="en-US" altLang="ja-JP" sz="1200" dirty="0" err="1">
                <a:effectLst/>
                <a:latin typeface="simsun" panose="02010600030101010101" pitchFamily="2" charset="-122"/>
                <a:ea typeface="simsun" panose="02010600030101010101" pitchFamily="2" charset="-122"/>
              </a:rPr>
              <a:t>Saas</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DX</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IoT</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eSports</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Fintech</a:t>
            </a:r>
            <a:r>
              <a:rPr lang="ja-JP" altLang="en-US" sz="1200" dirty="0">
                <a:effectLst/>
                <a:latin typeface="simsun" panose="02010600030101010101" pitchFamily="2" charset="-122"/>
                <a:ea typeface="simsun" panose="02010600030101010101" pitchFamily="2" charset="-122"/>
              </a:rPr>
              <a:t>等々</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今、</a:t>
            </a:r>
            <a:r>
              <a:rPr lang="en-US" altLang="ja-JP" sz="1200" dirty="0">
                <a:effectLst/>
                <a:latin typeface="simsun" panose="02010600030101010101" pitchFamily="2" charset="-122"/>
                <a:ea typeface="simsun" panose="02010600030101010101" pitchFamily="2" charset="-122"/>
              </a:rPr>
              <a:t>IT/Web</a:t>
            </a:r>
            <a:r>
              <a:rPr lang="ja-JP" altLang="en-US" sz="1200" dirty="0">
                <a:effectLst/>
                <a:latin typeface="simsun" panose="02010600030101010101" pitchFamily="2" charset="-122"/>
                <a:ea typeface="simsun" panose="02010600030101010101" pitchFamily="2" charset="-122"/>
              </a:rPr>
              <a:t>人材・ゲーム人材は非常に注目されています。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現在は全領域対象の総合転職エージェントとして運営しておりますが、</a:t>
            </a:r>
          </a:p>
          <a:p>
            <a:r>
              <a:rPr lang="en-US" altLang="ja-JP" sz="1200" dirty="0">
                <a:effectLst/>
                <a:latin typeface="simsun" panose="02010600030101010101" pitchFamily="2" charset="-122"/>
                <a:ea typeface="simsun" panose="02010600030101010101" pitchFamily="2" charset="-122"/>
              </a:rPr>
              <a:t>18</a:t>
            </a:r>
            <a:r>
              <a:rPr lang="ja-JP" altLang="en-US" sz="1200" dirty="0">
                <a:effectLst/>
                <a:latin typeface="simsun" panose="02010600030101010101" pitchFamily="2" charset="-122"/>
                <a:ea typeface="simsun" panose="02010600030101010101" pitchFamily="2" charset="-122"/>
              </a:rPr>
              <a:t>年間</a:t>
            </a:r>
            <a:r>
              <a:rPr lang="en-US" altLang="ja-JP" sz="1200" dirty="0">
                <a:effectLst/>
                <a:latin typeface="simsun" panose="02010600030101010101" pitchFamily="2" charset="-122"/>
                <a:ea typeface="simsun" panose="02010600030101010101" pitchFamily="2" charset="-122"/>
              </a:rPr>
              <a:t>IT/Web</a:t>
            </a:r>
            <a:r>
              <a:rPr lang="ja-JP" altLang="en-US" sz="1200" dirty="0">
                <a:effectLst/>
                <a:latin typeface="simsun" panose="02010600030101010101" pitchFamily="2" charset="-122"/>
                <a:ea typeface="simsun" panose="02010600030101010101" pitchFamily="2" charset="-122"/>
              </a:rPr>
              <a:t>・ゲーム専門で培ってきたノウハウ、業界の転職を先導してきた実績がございます。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～弊社はユーザーレビュー</a:t>
            </a:r>
            <a:r>
              <a:rPr lang="en-US" altLang="ja-JP" sz="1200" dirty="0">
                <a:effectLst/>
                <a:latin typeface="simsun" panose="02010600030101010101" pitchFamily="2" charset="-122"/>
                <a:ea typeface="simsun" panose="02010600030101010101" pitchFamily="2" charset="-122"/>
              </a:rPr>
              <a:t>150</a:t>
            </a:r>
            <a:r>
              <a:rPr lang="ja-JP" altLang="en-US" sz="1200" dirty="0">
                <a:effectLst/>
                <a:latin typeface="simsun" panose="02010600030101010101" pitchFamily="2" charset="-122"/>
                <a:ea typeface="simsun" panose="02010600030101010101" pitchFamily="2" charset="-122"/>
              </a:rPr>
              <a:t>件以上、評価</a:t>
            </a:r>
            <a:r>
              <a:rPr lang="en-US" altLang="ja-JP" sz="1200" dirty="0">
                <a:effectLst/>
                <a:latin typeface="simsun" panose="02010600030101010101" pitchFamily="2" charset="-122"/>
                <a:ea typeface="simsun" panose="02010600030101010101" pitchFamily="2" charset="-122"/>
              </a:rPr>
              <a:t>5</a:t>
            </a:r>
            <a:r>
              <a:rPr lang="ja-JP" altLang="en-US" sz="1200" dirty="0">
                <a:effectLst/>
                <a:latin typeface="simsun" panose="02010600030101010101" pitchFamily="2" charset="-122"/>
                <a:ea typeface="simsun" panose="02010600030101010101" pitchFamily="2" charset="-122"/>
              </a:rPr>
              <a:t>段階で</a:t>
            </a:r>
            <a:r>
              <a:rPr lang="en-US" altLang="ja-JP" sz="1200" dirty="0">
                <a:effectLst/>
                <a:latin typeface="simsun" panose="02010600030101010101" pitchFamily="2" charset="-122"/>
                <a:ea typeface="simsun" panose="02010600030101010101" pitchFamily="2" charset="-122"/>
              </a:rPr>
              <a:t>4.0</a:t>
            </a:r>
            <a:r>
              <a:rPr lang="ja-JP" altLang="en-US" sz="1200" dirty="0">
                <a:effectLst/>
                <a:latin typeface="simsun" panose="02010600030101010101" pitchFamily="2" charset="-122"/>
                <a:ea typeface="simsun" panose="02010600030101010101" pitchFamily="2" charset="-122"/>
              </a:rPr>
              <a:t>の評価をいただいております～</a:t>
            </a:r>
          </a:p>
          <a:p>
            <a:r>
              <a:rPr lang="ja-JP" altLang="en-US" sz="1200" dirty="0">
                <a:effectLst/>
                <a:latin typeface="simsun" panose="02010600030101010101" pitchFamily="2" charset="-122"/>
                <a:ea typeface="simsun" panose="02010600030101010101" pitchFamily="2" charset="-122"/>
              </a:rPr>
              <a:t>　</a:t>
            </a:r>
            <a:r>
              <a:rPr lang="en-US" altLang="ja-JP" sz="1200" dirty="0">
                <a:effectLst/>
                <a:latin typeface="simsun" panose="02010600030101010101" pitchFamily="2" charset="-122"/>
                <a:ea typeface="simsun" panose="02010600030101010101" pitchFamily="2" charset="-122"/>
              </a:rPr>
              <a:t>https://mid-tenshoku.com/agency/a-393/hyoka/</a:t>
            </a: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会員番号 </a:t>
            </a:r>
            <a:r>
              <a:rPr lang="en-US" altLang="ja-JP" sz="1200" dirty="0">
                <a:effectLst/>
                <a:latin typeface="simsun" panose="02010600030101010101" pitchFamily="2" charset="-122"/>
                <a:ea typeface="simsun" panose="02010600030101010101" pitchFamily="2" charset="-122"/>
              </a:rPr>
              <a:t>2147415</a:t>
            </a:r>
            <a:r>
              <a:rPr lang="ja-JP" altLang="en-US" sz="1200" dirty="0">
                <a:effectLst/>
                <a:latin typeface="simsun" panose="02010600030101010101" pitchFamily="2" charset="-122"/>
                <a:ea typeface="simsun" panose="02010600030101010101" pitchFamily="2" charset="-122"/>
              </a:rPr>
              <a:t>様のご経歴でしたら、複数の求人を紹介可能かと存じますので</a:t>
            </a:r>
          </a:p>
          <a:p>
            <a:r>
              <a:rPr lang="ja-JP" altLang="en-US" sz="1200" dirty="0">
                <a:effectLst/>
                <a:latin typeface="simsun" panose="02010600030101010101" pitchFamily="2" charset="-122"/>
                <a:ea typeface="simsun" panose="02010600030101010101" pitchFamily="2" charset="-122"/>
              </a:rPr>
              <a:t>ぜひ一度面談の機会をいただけませんでしょうか。</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職務内容や業界動向に深く踏み込んだお話もしながら、</a:t>
            </a:r>
          </a:p>
          <a:p>
            <a:r>
              <a:rPr lang="ja-JP" altLang="en-US" sz="1200" dirty="0">
                <a:effectLst/>
                <a:latin typeface="simsun" panose="02010600030101010101" pitchFamily="2" charset="-122"/>
                <a:ea typeface="simsun" panose="02010600030101010101" pitchFamily="2" charset="-122"/>
              </a:rPr>
              <a:t>転職活動支援・転職相談のサポートをしたいと考えております。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今すぐの転職はもちろんの事、現在の転職市場を把握した上で転職活動を始めたい、</a:t>
            </a:r>
          </a:p>
          <a:p>
            <a:r>
              <a:rPr lang="ja-JP" altLang="en-US" sz="1200" dirty="0">
                <a:effectLst/>
                <a:latin typeface="simsun" panose="02010600030101010101" pitchFamily="2" charset="-122"/>
                <a:ea typeface="simsun" panose="02010600030101010101" pitchFamily="2" charset="-122"/>
              </a:rPr>
              <a:t>案件を見るだけでも見たいというご希望でも大歓迎です。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貴方様からのご返信を心よりお待ちしております。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■面談方法</a:t>
            </a:r>
          </a:p>
          <a:p>
            <a:r>
              <a:rPr lang="ja-JP" altLang="en-US" sz="1200" dirty="0">
                <a:effectLst/>
                <a:latin typeface="simsun" panose="02010600030101010101" pitchFamily="2" charset="-122"/>
                <a:ea typeface="simsun" panose="02010600030101010101" pitchFamily="2" charset="-122"/>
              </a:rPr>
              <a:t>来社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オンライン</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電話からご選択いただけます。</a:t>
            </a:r>
          </a:p>
          <a:p>
            <a:r>
              <a:rPr lang="ja-JP" altLang="en-US" sz="1200" dirty="0">
                <a:effectLst/>
                <a:latin typeface="simsun" panose="02010600030101010101" pitchFamily="2" charset="-122"/>
                <a:ea typeface="simsun" panose="02010600030101010101" pitchFamily="2" charset="-122"/>
              </a:rPr>
              <a:t>来社面談の場合、新型コロナウイルス感染拡大防止のため下記対策を実施しております。</a:t>
            </a:r>
          </a:p>
          <a:p>
            <a:r>
              <a:rPr lang="ja-JP" altLang="en-US" sz="1200" dirty="0">
                <a:effectLst/>
                <a:latin typeface="simsun" panose="02010600030101010101" pitchFamily="2" charset="-122"/>
                <a:ea typeface="simsun" panose="02010600030101010101" pitchFamily="2" charset="-122"/>
              </a:rPr>
              <a:t>・求職者様、弊社社員共にマスク着用</a:t>
            </a:r>
          </a:p>
          <a:p>
            <a:r>
              <a:rPr lang="ja-JP" altLang="en-US" sz="1200" dirty="0">
                <a:effectLst/>
                <a:latin typeface="simsun" panose="02010600030101010101" pitchFamily="2" charset="-122"/>
                <a:ea typeface="simsun" panose="02010600030101010101" pitchFamily="2" charset="-122"/>
              </a:rPr>
              <a:t>・アルコール消毒</a:t>
            </a:r>
          </a:p>
          <a:p>
            <a:r>
              <a:rPr lang="ja-JP" altLang="en-US" sz="1200" dirty="0">
                <a:effectLst/>
                <a:latin typeface="simsun" panose="02010600030101010101" pitchFamily="2" charset="-122"/>
                <a:ea typeface="simsun" panose="02010600030101010101" pitchFamily="2" charset="-122"/>
              </a:rPr>
              <a:t>・非接触体温計による検温</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■面談当日のスケジュール</a:t>
            </a:r>
          </a:p>
          <a:p>
            <a:r>
              <a:rPr lang="ja-JP" altLang="en-US" sz="1200" dirty="0">
                <a:effectLst/>
                <a:latin typeface="simsun" panose="02010600030101010101" pitchFamily="2" charset="-122"/>
                <a:ea typeface="simsun" panose="02010600030101010101" pitchFamily="2" charset="-122"/>
              </a:rPr>
              <a:t>合計</a:t>
            </a:r>
            <a:r>
              <a:rPr lang="en-US" altLang="ja-JP" sz="1200" dirty="0">
                <a:effectLst/>
                <a:latin typeface="simsun" panose="02010600030101010101" pitchFamily="2" charset="-122"/>
                <a:ea typeface="simsun" panose="02010600030101010101" pitchFamily="2" charset="-122"/>
              </a:rPr>
              <a:t>1</a:t>
            </a:r>
            <a:r>
              <a:rPr lang="ja-JP" altLang="en-US" sz="1200" dirty="0">
                <a:effectLst/>
                <a:latin typeface="simsun" panose="02010600030101010101" pitchFamily="2" charset="-122"/>
                <a:ea typeface="simsun" panose="02010600030101010101" pitchFamily="2" charset="-122"/>
              </a:rPr>
              <a:t>時間～</a:t>
            </a:r>
            <a:r>
              <a:rPr lang="en-US" altLang="ja-JP" sz="1200" dirty="0">
                <a:effectLst/>
                <a:latin typeface="simsun" panose="02010600030101010101" pitchFamily="2" charset="-122"/>
                <a:ea typeface="simsun" panose="02010600030101010101" pitchFamily="2" charset="-122"/>
              </a:rPr>
              <a:t>1</a:t>
            </a:r>
            <a:r>
              <a:rPr lang="ja-JP" altLang="en-US" sz="1200" dirty="0">
                <a:effectLst/>
                <a:latin typeface="simsun" panose="02010600030101010101" pitchFamily="2" charset="-122"/>
                <a:ea typeface="simsun" panose="02010600030101010101" pitchFamily="2" charset="-122"/>
              </a:rPr>
              <a:t>時間</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分程度を予定しております。</a:t>
            </a:r>
          </a:p>
          <a:p>
            <a:r>
              <a:rPr lang="ja-JP" altLang="en-US" sz="1200" dirty="0">
                <a:effectLst/>
                <a:latin typeface="simsun" panose="02010600030101010101" pitchFamily="2" charset="-122"/>
                <a:ea typeface="simsun" panose="02010600030101010101" pitchFamily="2" charset="-122"/>
              </a:rPr>
              <a:t>サービス説明＋ヒアリング：</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a:t>
            </a:r>
            <a:r>
              <a:rPr lang="en-US" altLang="ja-JP" sz="1200" dirty="0">
                <a:effectLst/>
                <a:latin typeface="simsun" panose="02010600030101010101" pitchFamily="2" charset="-122"/>
                <a:ea typeface="simsun" panose="02010600030101010101" pitchFamily="2" charset="-122"/>
              </a:rPr>
              <a:t>40</a:t>
            </a:r>
            <a:r>
              <a:rPr lang="ja-JP" altLang="en-US" sz="1200" dirty="0">
                <a:effectLst/>
                <a:latin typeface="simsun" panose="02010600030101010101" pitchFamily="2" charset="-122"/>
                <a:ea typeface="simsun" panose="02010600030101010101" pitchFamily="2" charset="-122"/>
              </a:rPr>
              <a:t>分</a:t>
            </a:r>
          </a:p>
          <a:p>
            <a:r>
              <a:rPr lang="ja-JP" altLang="en-US" sz="1200" dirty="0">
                <a:effectLst/>
                <a:latin typeface="simsun" panose="02010600030101010101" pitchFamily="2" charset="-122"/>
                <a:ea typeface="simsun" panose="02010600030101010101" pitchFamily="2" charset="-122"/>
              </a:rPr>
              <a:t>求人紹介とご確認　      　：</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a:t>
            </a:r>
            <a:r>
              <a:rPr lang="en-US" altLang="ja-JP" sz="1200" dirty="0">
                <a:effectLst/>
                <a:latin typeface="simsun" panose="02010600030101010101" pitchFamily="2" charset="-122"/>
                <a:ea typeface="simsun" panose="02010600030101010101" pitchFamily="2" charset="-122"/>
              </a:rPr>
              <a:t>60</a:t>
            </a:r>
            <a:r>
              <a:rPr lang="ja-JP" altLang="en-US" sz="1200" dirty="0">
                <a:effectLst/>
                <a:latin typeface="simsun" panose="02010600030101010101" pitchFamily="2" charset="-122"/>
                <a:ea typeface="simsun" panose="02010600030101010101" pitchFamily="2" charset="-122"/>
              </a:rPr>
              <a:t>分</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御多用の方は別日程での対応も承ります。</a:t>
            </a:r>
          </a:p>
          <a:p>
            <a:r>
              <a:rPr lang="ja-JP" altLang="en-US" sz="1200" dirty="0">
                <a:effectLst/>
                <a:latin typeface="simsun" panose="02010600030101010101" pitchFamily="2" charset="-122"/>
                <a:ea typeface="simsun" panose="02010600030101010101" pitchFamily="2" charset="-122"/>
              </a:rPr>
              <a:t>　当日に担当コンシェルジュへお伝えください。</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■補足事項</a:t>
            </a:r>
          </a:p>
          <a:p>
            <a:r>
              <a:rPr lang="ja-JP" altLang="en-US" sz="1200" dirty="0">
                <a:effectLst/>
                <a:latin typeface="simsun" panose="02010600030101010101" pitchFamily="2" charset="-122"/>
                <a:ea typeface="simsun" panose="02010600030101010101" pitchFamily="2" charset="-122"/>
              </a:rPr>
              <a:t>・日程調整連絡はワークポートグループ登録管理センターより差し上げます。</a:t>
            </a:r>
          </a:p>
          <a:p>
            <a:r>
              <a:rPr lang="ja-JP" altLang="en-US" sz="1200" dirty="0">
                <a:effectLst/>
                <a:latin typeface="simsun" panose="02010600030101010101" pitchFamily="2" charset="-122"/>
                <a:ea typeface="simsun" panose="02010600030101010101" pitchFamily="2" charset="-122"/>
              </a:rPr>
              <a:t>・ご経歴によっては企業様にポジションを特別提案する事も可能です。</a:t>
            </a:r>
          </a:p>
          <a:p>
            <a:r>
              <a:rPr lang="ja-JP" altLang="en-US" sz="1200" dirty="0">
                <a:effectLst/>
                <a:latin typeface="simsun" panose="02010600030101010101" pitchFamily="2" charset="-122"/>
                <a:ea typeface="simsun" panose="02010600030101010101" pitchFamily="2" charset="-122"/>
              </a:rPr>
              <a:t>・面談ではご経験・ご希望を考慮し、最適な担当者に変更させていただく場合もございます。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■面談オフィス一覧</a:t>
            </a:r>
          </a:p>
          <a:p>
            <a:r>
              <a:rPr lang="ja-JP" altLang="en-US" sz="1200" dirty="0">
                <a:effectLst/>
                <a:latin typeface="simsun" panose="02010600030101010101" pitchFamily="2" charset="-122"/>
                <a:ea typeface="simsun" panose="02010600030101010101" pitchFamily="2" charset="-122"/>
              </a:rPr>
              <a:t>東京（大崎）、横浜、埼玉、千葉、札幌、仙台、名古屋、大阪、京都、神戸、岡山、広島、高松、福岡、小倉、熊本</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ご来社いただける場合のオフィス一覧です。</a:t>
            </a:r>
          </a:p>
          <a:p>
            <a:r>
              <a:rPr lang="ja-JP" altLang="en-US" sz="1200" dirty="0">
                <a:effectLst/>
                <a:latin typeface="simsun" panose="02010600030101010101" pitchFamily="2" charset="-122"/>
                <a:ea typeface="simsun" panose="02010600030101010101" pitchFamily="2" charset="-122"/>
              </a:rPr>
              <a:t>　電話やオンラインでの面談をご希望される場合は、遠慮なく申し付けください。</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例３、</a:t>
            </a:r>
            <a:r>
              <a:rPr lang="en-US" altLang="zh-CN" sz="1200" dirty="0">
                <a:latin typeface="simsun" panose="02010600030101010101" pitchFamily="2" charset="-122"/>
                <a:ea typeface="simsun" panose="02010600030101010101" pitchFamily="2" charset="-122"/>
              </a:rPr>
              <a:t>2022/2/4 Add</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お忙しい中本メッセージをご覧いただき </a:t>
            </a:r>
          </a:p>
          <a:p>
            <a:r>
              <a:rPr lang="ja-JP" altLang="en-US" sz="1200" dirty="0">
                <a:effectLst/>
                <a:latin typeface="simsun" panose="02010600030101010101" pitchFamily="2" charset="-122"/>
                <a:ea typeface="simsun" panose="02010600030101010101" pitchFamily="2" charset="-122"/>
              </a:rPr>
              <a:t>誠にありがとうございます。 </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株式会社ワークポートにて</a:t>
            </a:r>
            <a:r>
              <a:rPr lang="en-US" altLang="ja-JP" sz="1200" dirty="0">
                <a:effectLst/>
                <a:latin typeface="simsun" panose="02010600030101010101" pitchFamily="2" charset="-122"/>
                <a:ea typeface="simsun" panose="02010600030101010101" pitchFamily="2" charset="-122"/>
              </a:rPr>
              <a:t>40</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50</a:t>
            </a:r>
            <a:r>
              <a:rPr lang="ja-JP" altLang="en-US" sz="1200" dirty="0">
                <a:effectLst/>
                <a:latin typeface="simsun" panose="02010600030101010101" pitchFamily="2" charset="-122"/>
                <a:ea typeface="simsun" panose="02010600030101010101" pitchFamily="2" charset="-122"/>
              </a:rPr>
              <a:t>代の方やハイクラス層の人材に特化した</a:t>
            </a:r>
          </a:p>
          <a:p>
            <a:r>
              <a:rPr lang="ja-JP" altLang="en-US" sz="1200" dirty="0">
                <a:effectLst/>
                <a:latin typeface="simsun" panose="02010600030101010101" pitchFamily="2" charset="-122"/>
                <a:ea typeface="simsun" panose="02010600030101010101" pitchFamily="2" charset="-122"/>
              </a:rPr>
              <a:t>転職支援を務めております川勝（かわかつ）と申します。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この度、貴方様のご経験やスキルを拝見しご連絡さしあげております。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よろしければ一度お時間を頂戴し、貴方様のご希望を詳しくお伺いし、</a:t>
            </a:r>
          </a:p>
          <a:p>
            <a:r>
              <a:rPr lang="ja-JP" altLang="en-US" sz="1200" dirty="0">
                <a:effectLst/>
                <a:latin typeface="simsun" panose="02010600030101010101" pitchFamily="2" charset="-122"/>
                <a:ea typeface="simsun" panose="02010600030101010101" pitchFamily="2" charset="-122"/>
              </a:rPr>
              <a:t>是非ともキャリアに関してご提案させていただけますでしょうか？</a:t>
            </a:r>
          </a:p>
          <a:p>
            <a:r>
              <a:rPr lang="ja-JP" altLang="en-US" sz="1200" dirty="0">
                <a:effectLst/>
                <a:latin typeface="simsun" panose="02010600030101010101" pitchFamily="2" charset="-122"/>
                <a:ea typeface="simsun" panose="02010600030101010101" pitchFamily="2" charset="-122"/>
              </a:rPr>
              <a:t>企業様や、面接に関する情報の提供、ならびに年収交渉など</a:t>
            </a:r>
          </a:p>
          <a:p>
            <a:r>
              <a:rPr lang="ja-JP" altLang="en-US" sz="1200" dirty="0">
                <a:effectLst/>
                <a:latin typeface="simsun" panose="02010600030101010101" pitchFamily="2" charset="-122"/>
                <a:ea typeface="simsun" panose="02010600030101010101" pitchFamily="2" charset="-122"/>
              </a:rPr>
              <a:t>個人での活動では難しいこともサポートさせていただきます。</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私の簡単な自己紹介としましては、大学卒業後、</a:t>
            </a:r>
            <a:r>
              <a:rPr lang="en-US" altLang="ja-JP" sz="1200" dirty="0">
                <a:effectLst/>
                <a:latin typeface="simsun" panose="02010600030101010101" pitchFamily="2" charset="-122"/>
                <a:ea typeface="simsun" panose="02010600030101010101" pitchFamily="2" charset="-122"/>
              </a:rPr>
              <a:t>IT</a:t>
            </a:r>
            <a:r>
              <a:rPr lang="ja-JP" altLang="en-US" sz="1200" dirty="0">
                <a:effectLst/>
                <a:latin typeface="simsun" panose="02010600030101010101" pitchFamily="2" charset="-122"/>
                <a:ea typeface="simsun" panose="02010600030101010101" pitchFamily="2" charset="-122"/>
              </a:rPr>
              <a:t>エンジニアとして</a:t>
            </a:r>
            <a:r>
              <a:rPr lang="en-US" altLang="ja-JP" sz="1200" dirty="0">
                <a:effectLst/>
                <a:latin typeface="simsun" panose="02010600030101010101" pitchFamily="2" charset="-122"/>
                <a:ea typeface="simsun" panose="02010600030101010101" pitchFamily="2" charset="-122"/>
              </a:rPr>
              <a:t>SI</a:t>
            </a:r>
            <a:r>
              <a:rPr lang="ja-JP" altLang="en-US" sz="1200" dirty="0">
                <a:effectLst/>
                <a:latin typeface="simsun" panose="02010600030101010101" pitchFamily="2" charset="-122"/>
                <a:ea typeface="simsun" panose="02010600030101010101" pitchFamily="2" charset="-122"/>
              </a:rPr>
              <a:t>企業に就職。</a:t>
            </a:r>
          </a:p>
          <a:p>
            <a:r>
              <a:rPr lang="ja-JP" altLang="en-US" sz="1200" dirty="0">
                <a:effectLst/>
                <a:latin typeface="simsun" panose="02010600030101010101" pitchFamily="2" charset="-122"/>
                <a:ea typeface="simsun" panose="02010600030101010101" pitchFamily="2" charset="-122"/>
              </a:rPr>
              <a:t>ミドルウェア開発</a:t>
            </a:r>
            <a:r>
              <a:rPr lang="en-US" altLang="ja-JP" sz="1200" dirty="0">
                <a:effectLst/>
                <a:latin typeface="simsun" panose="02010600030101010101" pitchFamily="2" charset="-122"/>
                <a:ea typeface="simsun" panose="02010600030101010101" pitchFamily="2" charset="-122"/>
              </a:rPr>
              <a:t>PJ</a:t>
            </a:r>
            <a:r>
              <a:rPr lang="ja-JP" altLang="en-US" sz="1200" dirty="0">
                <a:effectLst/>
                <a:latin typeface="simsun" panose="02010600030101010101" pitchFamily="2" charset="-122"/>
                <a:ea typeface="simsun" panose="02010600030101010101" pitchFamily="2" charset="-122"/>
              </a:rPr>
              <a:t>に携わり</a:t>
            </a:r>
            <a:r>
              <a:rPr lang="en-US" altLang="ja-JP" sz="1200" dirty="0">
                <a:effectLst/>
                <a:latin typeface="simsun" panose="02010600030101010101" pitchFamily="2" charset="-122"/>
                <a:ea typeface="simsun" panose="02010600030101010101" pitchFamily="2" charset="-122"/>
              </a:rPr>
              <a:t>PM</a:t>
            </a:r>
            <a:r>
              <a:rPr lang="ja-JP" altLang="en-US" sz="1200" dirty="0">
                <a:effectLst/>
                <a:latin typeface="simsun" panose="02010600030101010101" pitchFamily="2" charset="-122"/>
                <a:ea typeface="simsun" panose="02010600030101010101" pitchFamily="2" charset="-122"/>
              </a:rPr>
              <a:t>補佐や品質管理等に従事しておりました。</a:t>
            </a:r>
          </a:p>
          <a:p>
            <a:r>
              <a:rPr lang="ja-JP" altLang="en-US" sz="1200" dirty="0">
                <a:effectLst/>
                <a:latin typeface="simsun" panose="02010600030101010101" pitchFamily="2" charset="-122"/>
                <a:ea typeface="simsun" panose="02010600030101010101" pitchFamily="2" charset="-122"/>
              </a:rPr>
              <a:t>現場感を持ったサポートが出来ると自負しております。</a:t>
            </a:r>
          </a:p>
          <a:p>
            <a:r>
              <a:rPr lang="ja-JP" altLang="en-US" sz="1200" dirty="0">
                <a:effectLst/>
                <a:latin typeface="simsun" panose="02010600030101010101" pitchFamily="2" charset="-122"/>
                <a:ea typeface="simsun" panose="02010600030101010101" pitchFamily="2" charset="-122"/>
              </a:rPr>
              <a:t>その後は一貫して人材業界に身を置き、</a:t>
            </a:r>
          </a:p>
          <a:p>
            <a:r>
              <a:rPr lang="ja-JP" altLang="en-US" sz="1200" dirty="0">
                <a:effectLst/>
                <a:latin typeface="simsun" panose="02010600030101010101" pitchFamily="2" charset="-122"/>
                <a:ea typeface="simsun" panose="02010600030101010101" pitchFamily="2" charset="-122"/>
              </a:rPr>
              <a:t>キャリアコンサルタントとして従事して</a:t>
            </a:r>
            <a:r>
              <a:rPr lang="en-US" altLang="ja-JP" sz="1200" dirty="0">
                <a:effectLst/>
                <a:latin typeface="simsun" panose="02010600030101010101" pitchFamily="2" charset="-122"/>
                <a:ea typeface="simsun" panose="02010600030101010101" pitchFamily="2" charset="-122"/>
              </a:rPr>
              <a:t>10</a:t>
            </a:r>
            <a:r>
              <a:rPr lang="ja-JP" altLang="en-US" sz="1200" dirty="0">
                <a:effectLst/>
                <a:latin typeface="simsun" panose="02010600030101010101" pitchFamily="2" charset="-122"/>
                <a:ea typeface="simsun" panose="02010600030101010101" pitchFamily="2" charset="-122"/>
              </a:rPr>
              <a:t>年目になります。</a:t>
            </a:r>
          </a:p>
          <a:p>
            <a:r>
              <a:rPr lang="ja-JP" altLang="en-US" sz="1200" dirty="0">
                <a:effectLst/>
                <a:latin typeface="simsun" panose="02010600030101010101" pitchFamily="2" charset="-122"/>
                <a:ea typeface="simsun" panose="02010600030101010101" pitchFamily="2" charset="-122"/>
              </a:rPr>
              <a:t>エンジニアとしての経験を活かし、</a:t>
            </a:r>
            <a:r>
              <a:rPr lang="en-US" altLang="ja-JP" sz="1200" dirty="0">
                <a:effectLst/>
                <a:latin typeface="simsun" panose="02010600030101010101" pitchFamily="2" charset="-122"/>
                <a:ea typeface="simsun" panose="02010600030101010101" pitchFamily="2" charset="-122"/>
              </a:rPr>
              <a:t>IT</a:t>
            </a:r>
            <a:r>
              <a:rPr lang="ja-JP" altLang="en-US" sz="1200" dirty="0">
                <a:effectLst/>
                <a:latin typeface="simsun" panose="02010600030101010101" pitchFamily="2" charset="-122"/>
                <a:ea typeface="simsun" panose="02010600030101010101" pitchFamily="2" charset="-122"/>
              </a:rPr>
              <a:t>業界に関わる求職者および企業様の</a:t>
            </a:r>
          </a:p>
          <a:p>
            <a:r>
              <a:rPr lang="ja-JP" altLang="en-US" sz="1200" dirty="0">
                <a:effectLst/>
                <a:latin typeface="simsun" panose="02010600030101010101" pitchFamily="2" charset="-122"/>
                <a:ea typeface="simsun" panose="02010600030101010101" pitchFamily="2" charset="-122"/>
              </a:rPr>
              <a:t>強いコネクションを作り上げてきました。</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また、妻子を養う身でもあることから家庭との両立に悩むこともある</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代中盤です。</a:t>
            </a:r>
          </a:p>
          <a:p>
            <a:r>
              <a:rPr lang="ja-JP" altLang="en-US" sz="1200" dirty="0">
                <a:effectLst/>
                <a:latin typeface="simsun" panose="02010600030101010101" pitchFamily="2" charset="-122"/>
                <a:ea typeface="simsun" panose="02010600030101010101" pitchFamily="2" charset="-122"/>
              </a:rPr>
              <a:t>ライフプランとキャリアプランとを二人三脚で一緒に考えられることが</a:t>
            </a:r>
          </a:p>
          <a:p>
            <a:r>
              <a:rPr lang="ja-JP" altLang="en-US" sz="1200" dirty="0">
                <a:effectLst/>
                <a:latin typeface="simsun" panose="02010600030101010101" pitchFamily="2" charset="-122"/>
                <a:ea typeface="simsun" panose="02010600030101010101" pitchFamily="2" charset="-122"/>
              </a:rPr>
              <a:t>私の強みであると思っております。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以下の案件は一例でして、弊社ではその他非公開案件も多数取り扱っております。</a:t>
            </a:r>
          </a:p>
          <a:p>
            <a:r>
              <a:rPr lang="ja-JP" altLang="en-US" sz="1200" dirty="0">
                <a:effectLst/>
                <a:latin typeface="simsun" panose="02010600030101010101" pitchFamily="2" charset="-122"/>
                <a:ea typeface="simsun" panose="02010600030101010101" pitchFamily="2" charset="-122"/>
              </a:rPr>
              <a:t>非公開案件に関してはこのメッセージにてご紹介することが難しいため、</a:t>
            </a:r>
          </a:p>
          <a:p>
            <a:r>
              <a:rPr lang="ja-JP" altLang="en-US" sz="1200" dirty="0">
                <a:effectLst/>
                <a:latin typeface="simsun" panose="02010600030101010101" pitchFamily="2" charset="-122"/>
                <a:ea typeface="simsun" panose="02010600030101010101" pitchFamily="2" charset="-122"/>
              </a:rPr>
              <a:t>面談時にて詳しいお話ができればと思います。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現在弊社ご紹介企業一部抜粋</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約</a:t>
            </a:r>
            <a:r>
              <a:rPr lang="en-US" altLang="ja-JP" sz="1200" dirty="0">
                <a:effectLst/>
                <a:latin typeface="simsun" panose="02010600030101010101" pitchFamily="2" charset="-122"/>
                <a:ea typeface="simsun" panose="02010600030101010101" pitchFamily="2" charset="-122"/>
              </a:rPr>
              <a:t>11,000</a:t>
            </a:r>
            <a:r>
              <a:rPr lang="ja-JP" altLang="en-US" sz="1200" dirty="0">
                <a:effectLst/>
                <a:latin typeface="simsun" panose="02010600030101010101" pitchFamily="2" charset="-122"/>
                <a:ea typeface="simsun" panose="02010600030101010101" pitchFamily="2" charset="-122"/>
              </a:rPr>
              <a:t>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約</a:t>
            </a:r>
            <a:r>
              <a:rPr lang="en-US" altLang="ja-JP" sz="1200" dirty="0">
                <a:effectLst/>
                <a:latin typeface="simsun" panose="02010600030101010101" pitchFamily="2" charset="-122"/>
                <a:ea typeface="simsun" panose="02010600030101010101" pitchFamily="2" charset="-122"/>
              </a:rPr>
              <a:t>67,000</a:t>
            </a:r>
            <a:r>
              <a:rPr lang="ja-JP" altLang="en-US" sz="1200" dirty="0">
                <a:effectLst/>
                <a:latin typeface="simsun" panose="02010600030101010101" pitchFamily="2" charset="-122"/>
                <a:ea typeface="simsun" panose="02010600030101010101" pitchFamily="2" charset="-122"/>
              </a:rPr>
              <a:t>案件保有</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ヤフー</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楽天</a:t>
            </a:r>
            <a:r>
              <a:rPr lang="en-US" altLang="ja-JP"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AbemaTV</a:t>
            </a:r>
            <a:r>
              <a:rPr lang="en-US" altLang="ja-JP"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PayPay</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旭化成</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弁護士ドットコム</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東急</a:t>
            </a:r>
          </a:p>
          <a:p>
            <a:r>
              <a:rPr lang="en-US" altLang="ja-JP" sz="1200" dirty="0">
                <a:effectLst/>
                <a:latin typeface="simsun" panose="02010600030101010101" pitchFamily="2" charset="-122"/>
                <a:ea typeface="simsun" panose="02010600030101010101" pitchFamily="2" charset="-122"/>
              </a:rPr>
              <a:t>GMO</a:t>
            </a:r>
            <a:r>
              <a:rPr lang="ja-JP" altLang="en-US" sz="1200" dirty="0">
                <a:effectLst/>
                <a:latin typeface="simsun" panose="02010600030101010101" pitchFamily="2" charset="-122"/>
                <a:ea typeface="simsun" panose="02010600030101010101" pitchFamily="2" charset="-122"/>
              </a:rPr>
              <a:t>インターネット</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蔦屋書店</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ミクシィ</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マネーフォワード</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ビザスク</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ぐるなび</a:t>
            </a:r>
            <a:r>
              <a:rPr lang="en-US" altLang="ja-JP" sz="1200" dirty="0">
                <a:effectLst/>
                <a:latin typeface="simsun" panose="02010600030101010101" pitchFamily="2" charset="-122"/>
                <a:ea typeface="simsun" panose="02010600030101010101" pitchFamily="2" charset="-122"/>
              </a:rPr>
              <a:t>/BASE/</a:t>
            </a:r>
            <a:r>
              <a:rPr lang="ja-JP" altLang="en-US" sz="1200" dirty="0">
                <a:effectLst/>
                <a:latin typeface="simsun" panose="02010600030101010101" pitchFamily="2" charset="-122"/>
                <a:ea typeface="simsun" panose="02010600030101010101" pitchFamily="2" charset="-122"/>
              </a:rPr>
              <a:t>大塚商会</a:t>
            </a:r>
            <a:r>
              <a:rPr lang="en-US" altLang="ja-JP" sz="1200" dirty="0">
                <a:effectLst/>
                <a:latin typeface="simsun" panose="02010600030101010101" pitchFamily="2" charset="-122"/>
                <a:ea typeface="simsun" panose="02010600030101010101" pitchFamily="2" charset="-122"/>
              </a:rPr>
              <a:t>/ </a:t>
            </a:r>
            <a:r>
              <a:rPr lang="ja-JP" altLang="en-US" sz="1200" dirty="0">
                <a:effectLst/>
                <a:latin typeface="simsun" panose="02010600030101010101" pitchFamily="2" charset="-122"/>
                <a:ea typeface="simsun" panose="02010600030101010101" pitchFamily="2" charset="-122"/>
              </a:rPr>
              <a:t>ゲオネットワークス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カカオジャパン</a:t>
            </a:r>
            <a:r>
              <a:rPr lang="en-US" altLang="ja-JP" sz="1200" dirty="0" err="1">
                <a:effectLst/>
                <a:latin typeface="simsun" panose="02010600030101010101" pitchFamily="2" charset="-122"/>
                <a:ea typeface="simsun" panose="02010600030101010101" pitchFamily="2" charset="-122"/>
              </a:rPr>
              <a:t>SmartHR</a:t>
            </a:r>
            <a:r>
              <a:rPr lang="en-US" altLang="ja-JP" sz="1200" dirty="0">
                <a:effectLst/>
                <a:latin typeface="simsun" panose="02010600030101010101" pitchFamily="2" charset="-122"/>
                <a:ea typeface="simsun" panose="02010600030101010101" pitchFamily="2" charset="-122"/>
              </a:rPr>
              <a:t>/</a:t>
            </a:r>
          </a:p>
          <a:p>
            <a:r>
              <a:rPr lang="en-US" altLang="ja-JP" sz="1200" dirty="0" err="1">
                <a:effectLst/>
                <a:latin typeface="simsun" panose="02010600030101010101" pitchFamily="2" charset="-122"/>
                <a:ea typeface="simsun" panose="02010600030101010101" pitchFamily="2" charset="-122"/>
              </a:rPr>
              <a:t>BookLive</a:t>
            </a:r>
            <a:r>
              <a:rPr lang="en-US" altLang="ja-JP" sz="1200" dirty="0">
                <a:effectLst/>
                <a:latin typeface="simsun" panose="02010600030101010101" pitchFamily="2" charset="-122"/>
                <a:ea typeface="simsun" panose="02010600030101010101" pitchFamily="2" charset="-122"/>
              </a:rPr>
              <a:t>/17Media Japan/</a:t>
            </a:r>
            <a:r>
              <a:rPr lang="ja-JP" altLang="en-US" sz="1200" dirty="0">
                <a:effectLst/>
                <a:latin typeface="simsun" panose="02010600030101010101" pitchFamily="2" charset="-122"/>
                <a:ea typeface="simsun" panose="02010600030101010101" pitchFamily="2" charset="-122"/>
              </a:rPr>
              <a:t>本田技研工業</a:t>
            </a:r>
            <a:r>
              <a:rPr lang="en-US" altLang="ja-JP" sz="1200" dirty="0">
                <a:effectLst/>
                <a:latin typeface="simsun" panose="02010600030101010101" pitchFamily="2" charset="-122"/>
                <a:ea typeface="simsun" panose="02010600030101010101" pitchFamily="2" charset="-122"/>
              </a:rPr>
              <a:t>/LIFULL/</a:t>
            </a:r>
            <a:r>
              <a:rPr lang="ja-JP" altLang="en-US" sz="1200" dirty="0">
                <a:effectLst/>
                <a:latin typeface="simsun" panose="02010600030101010101" pitchFamily="2" charset="-122"/>
                <a:ea typeface="simsun" panose="02010600030101010101" pitchFamily="2" charset="-122"/>
              </a:rPr>
              <a:t>チームラボ</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BASE/</a:t>
            </a:r>
            <a:r>
              <a:rPr lang="ja-JP" altLang="en-US" sz="1200" dirty="0">
                <a:effectLst/>
                <a:latin typeface="simsun" panose="02010600030101010101" pitchFamily="2" charset="-122"/>
                <a:ea typeface="simsun" panose="02010600030101010101" pitchFamily="2" charset="-122"/>
              </a:rPr>
              <a:t>日立製作所</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セガ</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コロプラ</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ミネベアミツミ</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コナミデジタルエンタテインメント</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カプコン</a:t>
            </a:r>
            <a:r>
              <a:rPr lang="en-US" altLang="ja-JP"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Cygames</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日立システムズ</a:t>
            </a:r>
            <a:r>
              <a:rPr lang="en-US" altLang="ja-JP" sz="1200" dirty="0">
                <a:effectLst/>
                <a:latin typeface="simsun" panose="02010600030101010101" pitchFamily="2" charset="-122"/>
                <a:ea typeface="simsun" panose="02010600030101010101" pitchFamily="2" charset="-122"/>
              </a:rPr>
              <a:t>/ </a:t>
            </a:r>
          </a:p>
          <a:p>
            <a:r>
              <a:rPr lang="ja-JP" altLang="en-US" sz="1200" dirty="0">
                <a:effectLst/>
                <a:latin typeface="simsun" panose="02010600030101010101" pitchFamily="2" charset="-122"/>
                <a:ea typeface="simsun" panose="02010600030101010101" pitchFamily="2" charset="-122"/>
              </a:rPr>
              <a:t>ディライトワークス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グリー</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アイリスオーヤマ</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カオナビ</a:t>
            </a:r>
            <a:r>
              <a:rPr lang="en-US" altLang="ja-JP" sz="1200" dirty="0">
                <a:effectLst/>
                <a:latin typeface="simsun" panose="02010600030101010101" pitchFamily="2" charset="-122"/>
                <a:ea typeface="simsun" panose="02010600030101010101" pitchFamily="2" charset="-122"/>
              </a:rPr>
              <a:t>/SUBARU/</a:t>
            </a:r>
            <a:r>
              <a:rPr lang="en-US" altLang="ja-JP" sz="1200" dirty="0" err="1">
                <a:effectLst/>
                <a:latin typeface="simsun" panose="02010600030101010101" pitchFamily="2" charset="-122"/>
                <a:ea typeface="simsun" panose="02010600030101010101" pitchFamily="2" charset="-122"/>
              </a:rPr>
              <a:t>Sansan</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伊藤忠インタラクティブ</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トレンドマイクロ</a:t>
            </a:r>
            <a:r>
              <a:rPr lang="en-US" altLang="ja-JP" sz="1200" dirty="0">
                <a:effectLst/>
                <a:latin typeface="simsun" panose="02010600030101010101" pitchFamily="2" charset="-122"/>
                <a:ea typeface="simsun" panose="02010600030101010101" pitchFamily="2" charset="-122"/>
              </a:rPr>
              <a:t>/Sky/</a:t>
            </a:r>
            <a:r>
              <a:rPr lang="en-US" altLang="ja-JP" sz="1200" dirty="0" err="1">
                <a:effectLst/>
                <a:latin typeface="simsun" panose="02010600030101010101" pitchFamily="2" charset="-122"/>
                <a:ea typeface="simsun" panose="02010600030101010101" pitchFamily="2" charset="-122"/>
              </a:rPr>
              <a:t>freee</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丸紅情報システムズ</a:t>
            </a:r>
            <a:r>
              <a:rPr lang="en-US" altLang="ja-JP" sz="1200" dirty="0">
                <a:effectLst/>
                <a:latin typeface="simsun" panose="02010600030101010101" pitchFamily="2" charset="-122"/>
                <a:ea typeface="simsun" panose="02010600030101010101" pitchFamily="2" charset="-122"/>
              </a:rPr>
              <a:t>/ </a:t>
            </a:r>
            <a:r>
              <a:rPr lang="ja-JP" altLang="en-US" sz="1200" dirty="0">
                <a:effectLst/>
                <a:latin typeface="simsun" panose="02010600030101010101" pitchFamily="2" charset="-122"/>
                <a:ea typeface="simsun" panose="02010600030101010101" pitchFamily="2" charset="-122"/>
              </a:rPr>
              <a:t>　 </a:t>
            </a:r>
          </a:p>
          <a:p>
            <a:r>
              <a:rPr lang="ja-JP" altLang="en-US" sz="1200" dirty="0">
                <a:effectLst/>
                <a:latin typeface="simsun" panose="02010600030101010101" pitchFamily="2" charset="-122"/>
                <a:ea typeface="simsun" panose="02010600030101010101" pitchFamily="2" charset="-122"/>
              </a:rPr>
              <a:t>富士ソフト</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日本タタ・コンサルタンシー・サービシズ</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日本電気</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コニカミノルタ</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転職相談の面談をご希望いただける場合は、下記にてご希望される</a:t>
            </a:r>
          </a:p>
          <a:p>
            <a:r>
              <a:rPr lang="ja-JP" altLang="en-US" sz="1200" dirty="0">
                <a:effectLst/>
                <a:latin typeface="simsun" panose="02010600030101010101" pitchFamily="2" charset="-122"/>
                <a:ea typeface="simsun" panose="02010600030101010101" pitchFamily="2" charset="-122"/>
              </a:rPr>
              <a:t>面談方法と希望日程の旨を返信メールに添えていただけますと幸いです。</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■面談方法</a:t>
            </a:r>
          </a:p>
          <a:p>
            <a:r>
              <a:rPr lang="ja-JP" altLang="en-US" sz="1200" dirty="0">
                <a:effectLst/>
                <a:latin typeface="simsun" panose="02010600030101010101" pitchFamily="2" charset="-122"/>
                <a:ea typeface="simsun" panose="02010600030101010101" pitchFamily="2" charset="-122"/>
              </a:rPr>
              <a:t>来社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オンライン</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電話からご選択いただけます。</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■面談可能時間</a:t>
            </a:r>
          </a:p>
          <a:p>
            <a:r>
              <a:rPr lang="ja-JP" altLang="en-US" sz="1200" dirty="0">
                <a:effectLst/>
                <a:latin typeface="simsun" panose="02010600030101010101" pitchFamily="2" charset="-122"/>
                <a:ea typeface="simsun" panose="02010600030101010101" pitchFamily="2" charset="-122"/>
              </a:rPr>
              <a:t>平日　　</a:t>
            </a:r>
            <a:r>
              <a:rPr lang="en-US" altLang="ja-JP" sz="1200" dirty="0">
                <a:effectLst/>
                <a:latin typeface="simsun" panose="02010600030101010101" pitchFamily="2" charset="-122"/>
                <a:ea typeface="simsun" panose="02010600030101010101" pitchFamily="2" charset="-122"/>
              </a:rPr>
              <a:t>10</a:t>
            </a:r>
            <a:r>
              <a:rPr lang="ja-JP" altLang="en-US" sz="1200" dirty="0">
                <a:effectLst/>
                <a:latin typeface="simsun" panose="02010600030101010101" pitchFamily="2" charset="-122"/>
                <a:ea typeface="simsun" panose="02010600030101010101" pitchFamily="2" charset="-122"/>
              </a:rPr>
              <a:t>時開始～</a:t>
            </a:r>
            <a:r>
              <a:rPr lang="en-US" altLang="ja-JP" sz="1200" dirty="0">
                <a:effectLst/>
                <a:latin typeface="simsun" panose="02010600030101010101" pitchFamily="2" charset="-122"/>
                <a:ea typeface="simsun" panose="02010600030101010101" pitchFamily="2" charset="-122"/>
              </a:rPr>
              <a:t>20</a:t>
            </a:r>
            <a:r>
              <a:rPr lang="ja-JP" altLang="en-US" sz="1200" dirty="0">
                <a:effectLst/>
                <a:latin typeface="simsun" panose="02010600030101010101" pitchFamily="2" charset="-122"/>
                <a:ea typeface="simsun" panose="02010600030101010101" pitchFamily="2" charset="-122"/>
              </a:rPr>
              <a:t>時</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分開始</a:t>
            </a:r>
          </a:p>
          <a:p>
            <a:r>
              <a:rPr lang="ja-JP" altLang="en-US" sz="1200" dirty="0">
                <a:effectLst/>
                <a:latin typeface="simsun" panose="02010600030101010101" pitchFamily="2" charset="-122"/>
                <a:ea typeface="simsun" panose="02010600030101010101" pitchFamily="2" charset="-122"/>
              </a:rPr>
              <a:t>土日祝　</a:t>
            </a:r>
            <a:r>
              <a:rPr lang="en-US" altLang="ja-JP" sz="1200" dirty="0">
                <a:effectLst/>
                <a:latin typeface="simsun" panose="02010600030101010101" pitchFamily="2" charset="-122"/>
                <a:ea typeface="simsun" panose="02010600030101010101" pitchFamily="2" charset="-122"/>
              </a:rPr>
              <a:t>10</a:t>
            </a:r>
            <a:r>
              <a:rPr lang="ja-JP" altLang="en-US" sz="1200" dirty="0">
                <a:effectLst/>
                <a:latin typeface="simsun" panose="02010600030101010101" pitchFamily="2" charset="-122"/>
                <a:ea typeface="simsun" panose="02010600030101010101" pitchFamily="2" charset="-122"/>
              </a:rPr>
              <a:t>時開始～</a:t>
            </a:r>
            <a:r>
              <a:rPr lang="en-US" altLang="ja-JP" sz="1200" dirty="0">
                <a:effectLst/>
                <a:latin typeface="simsun" panose="02010600030101010101" pitchFamily="2" charset="-122"/>
                <a:ea typeface="simsun" panose="02010600030101010101" pitchFamily="2" charset="-122"/>
              </a:rPr>
              <a:t>17</a:t>
            </a:r>
            <a:r>
              <a:rPr lang="ja-JP" altLang="en-US" sz="1200" dirty="0">
                <a:effectLst/>
                <a:latin typeface="simsun" panose="02010600030101010101" pitchFamily="2" charset="-122"/>
                <a:ea typeface="simsun" panose="02010600030101010101" pitchFamily="2" charset="-122"/>
              </a:rPr>
              <a:t>時</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分開始</a:t>
            </a:r>
          </a:p>
          <a:p>
            <a:r>
              <a:rPr lang="en-US" altLang="ja-JP" sz="1200" dirty="0">
                <a:effectLst/>
                <a:latin typeface="simsun" panose="02010600030101010101" pitchFamily="2" charset="-122"/>
                <a:ea typeface="simsun" panose="02010600030101010101" pitchFamily="2" charset="-122"/>
              </a:rPr>
              <a:t>※30-90</a:t>
            </a:r>
            <a:r>
              <a:rPr lang="ja-JP" altLang="en-US" sz="1200" dirty="0">
                <a:effectLst/>
                <a:latin typeface="simsun" panose="02010600030101010101" pitchFamily="2" charset="-122"/>
                <a:ea typeface="simsun" panose="02010600030101010101" pitchFamily="2" charset="-122"/>
              </a:rPr>
              <a:t>分程度を想定</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■返信フォーマット</a:t>
            </a: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第１候補　●月●日 ●時開始～●時開始</a:t>
            </a:r>
          </a:p>
          <a:p>
            <a:r>
              <a:rPr lang="ja-JP" altLang="en-US" sz="1200" dirty="0">
                <a:effectLst/>
                <a:latin typeface="simsun" panose="02010600030101010101" pitchFamily="2" charset="-122"/>
                <a:ea typeface="simsun" panose="02010600030101010101" pitchFamily="2" charset="-122"/>
              </a:rPr>
              <a:t>第２候補　●月●日 ●時開始～●時開始</a:t>
            </a:r>
          </a:p>
          <a:p>
            <a:r>
              <a:rPr lang="ja-JP" altLang="en-US" sz="1200" dirty="0">
                <a:effectLst/>
                <a:latin typeface="simsun" panose="02010600030101010101" pitchFamily="2" charset="-122"/>
                <a:ea typeface="simsun" panose="02010600030101010101" pitchFamily="2" charset="-122"/>
              </a:rPr>
              <a:t>第３候補　●月●日 ●時開始～●時開始</a:t>
            </a:r>
          </a:p>
          <a:p>
            <a:r>
              <a:rPr lang="en-US" altLang="ja-JP" sz="1200" dirty="0">
                <a:effectLst/>
                <a:latin typeface="simsun" panose="02010600030101010101" pitchFamily="2" charset="-122"/>
                <a:ea typeface="simsun" panose="02010600030101010101" pitchFamily="2" charset="-122"/>
              </a:rPr>
              <a:t>--------------------------------------</a:t>
            </a:r>
          </a:p>
          <a:p>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弊社でご支援をさせていただく際には、</a:t>
            </a:r>
          </a:p>
          <a:p>
            <a:r>
              <a:rPr lang="ja-JP" altLang="en-US" sz="1200" dirty="0">
                <a:effectLst/>
                <a:latin typeface="simsun" panose="02010600030101010101" pitchFamily="2" charset="-122"/>
                <a:ea typeface="simsun" panose="02010600030101010101" pitchFamily="2" charset="-122"/>
              </a:rPr>
              <a:t>以下のサポートもご提供させていただきます。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◆書類選考通過しやすい履歴書・職務経歴書の書き方アドバイス</a:t>
            </a:r>
          </a:p>
          <a:p>
            <a:r>
              <a:rPr lang="ja-JP" altLang="en-US" sz="1200" dirty="0">
                <a:effectLst/>
                <a:latin typeface="simsun" panose="02010600030101010101" pitchFamily="2" charset="-122"/>
                <a:ea typeface="simsun" panose="02010600030101010101" pitchFamily="2" charset="-122"/>
              </a:rPr>
              <a:t>◆業界別の面接対策</a:t>
            </a:r>
          </a:p>
          <a:p>
            <a:r>
              <a:rPr lang="ja-JP" altLang="en-US" sz="1200" dirty="0">
                <a:effectLst/>
                <a:latin typeface="simsun" panose="02010600030101010101" pitchFamily="2" charset="-122"/>
                <a:ea typeface="simsun" panose="02010600030101010101" pitchFamily="2" charset="-122"/>
              </a:rPr>
              <a:t>◆キャリアプランの整理</a:t>
            </a:r>
          </a:p>
          <a:p>
            <a:r>
              <a:rPr lang="ja-JP" altLang="en-US" sz="1200" dirty="0">
                <a:effectLst/>
                <a:latin typeface="simsun" panose="02010600030101010101" pitchFamily="2" charset="-122"/>
                <a:ea typeface="simsun" panose="02010600030101010101" pitchFamily="2" charset="-122"/>
              </a:rPr>
              <a:t>◆具体的な求人のご提案</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今すぐの転職をご希望されていない場合でも、</a:t>
            </a:r>
          </a:p>
          <a:p>
            <a:r>
              <a:rPr lang="ja-JP" altLang="en-US" sz="1200" dirty="0">
                <a:effectLst/>
                <a:latin typeface="simsun" panose="02010600030101010101" pitchFamily="2" charset="-122"/>
                <a:ea typeface="simsun" panose="02010600030101010101" pitchFamily="2" charset="-122"/>
              </a:rPr>
              <a:t>　遠慮なくお知らせいただければ幸いでございます。</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面談では貴方様のご経験・ご希望を考慮し、</a:t>
            </a:r>
          </a:p>
          <a:p>
            <a:r>
              <a:rPr lang="ja-JP" altLang="en-US" sz="1200" dirty="0">
                <a:effectLst/>
                <a:latin typeface="simsun" panose="02010600030101010101" pitchFamily="2" charset="-122"/>
                <a:ea typeface="simsun" panose="02010600030101010101" pitchFamily="2" charset="-122"/>
              </a:rPr>
              <a:t>　最適な担当者に変更させていただく場合もあります。</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日程調整に関してはワークポートグループ登録管理センターより</a:t>
            </a:r>
          </a:p>
          <a:p>
            <a:r>
              <a:rPr lang="ja-JP" altLang="en-US" sz="1200" dirty="0">
                <a:effectLst/>
                <a:latin typeface="simsun" panose="02010600030101010101" pitchFamily="2" charset="-122"/>
                <a:ea typeface="simsun" panose="02010600030101010101" pitchFamily="2" charset="-122"/>
              </a:rPr>
              <a:t>　ご連絡を差し上げます。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お忙しい中、本メールをご覧いただき誠にありがとうございました。</a:t>
            </a:r>
          </a:p>
          <a:p>
            <a:r>
              <a:rPr lang="ja-JP" altLang="en-US" sz="1200" dirty="0">
                <a:effectLst/>
                <a:latin typeface="simsun" panose="02010600030101010101" pitchFamily="2" charset="-122"/>
                <a:ea typeface="simsun" panose="02010600030101010101" pitchFamily="2" charset="-122"/>
              </a:rPr>
              <a:t>末筆ながらこのメッセージが、貴方様の今後の可能性を</a:t>
            </a:r>
          </a:p>
          <a:p>
            <a:r>
              <a:rPr lang="ja-JP" altLang="en-US" sz="1200" dirty="0">
                <a:effectLst/>
                <a:latin typeface="simsun" panose="02010600030101010101" pitchFamily="2" charset="-122"/>
                <a:ea typeface="simsun" panose="02010600030101010101" pitchFamily="2" charset="-122"/>
              </a:rPr>
              <a:t>広げるチャンスとなる事を願っております。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ご返信を心よりお待ちしております。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　 　株式会社ワークポート </a:t>
            </a:r>
          </a:p>
          <a:p>
            <a:r>
              <a:rPr lang="ja-JP" altLang="en-US" sz="1200" dirty="0">
                <a:effectLst/>
                <a:latin typeface="simsun" panose="02010600030101010101" pitchFamily="2" charset="-122"/>
                <a:ea typeface="simsun" panose="02010600030101010101" pitchFamily="2" charset="-122"/>
              </a:rPr>
              <a:t>　　転職コンシェルジュ</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　　　　　川勝 弘行</a:t>
            </a:r>
          </a:p>
          <a:p>
            <a:r>
              <a:rPr lang="ja-JP" altLang="en-US" sz="1200" dirty="0">
                <a:effectLst/>
                <a:latin typeface="simsun" panose="02010600030101010101" pitchFamily="2" charset="-122"/>
                <a:ea typeface="simsun" panose="02010600030101010101" pitchFamily="2" charset="-122"/>
              </a:rPr>
              <a:t>　　（かわかつ ひろゆき）</a:t>
            </a: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例４、</a:t>
            </a:r>
            <a:r>
              <a:rPr lang="en-US" altLang="zh-CN" sz="1200" dirty="0">
                <a:effectLst/>
                <a:latin typeface="simsun" panose="02010600030101010101" pitchFamily="2" charset="-122"/>
                <a:ea typeface="simsun" panose="02010600030101010101" pitchFamily="2" charset="-122"/>
              </a:rPr>
              <a:t>HR</a:t>
            </a:r>
            <a:r>
              <a:rPr lang="ja-JP" altLang="en-US" sz="1200" dirty="0">
                <a:effectLst/>
                <a:latin typeface="simsun" panose="02010600030101010101" pitchFamily="2" charset="-122"/>
                <a:ea typeface="simsun" panose="02010600030101010101" pitchFamily="2" charset="-122"/>
              </a:rPr>
              <a:t>三つ業務と関係ないサービス  </a:t>
            </a:r>
            <a:r>
              <a:rPr lang="en-US" altLang="zh-CN" sz="1200" dirty="0">
                <a:latin typeface="simsun" panose="02010600030101010101" pitchFamily="2" charset="-122"/>
                <a:ea typeface="simsun" panose="02010600030101010101" pitchFamily="2" charset="-122"/>
              </a:rPr>
              <a:t>2022/2/4 Add</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孫　様</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お世話になっております。</a:t>
            </a:r>
          </a:p>
          <a:p>
            <a:r>
              <a:rPr lang="ja-JP" altLang="en-US" sz="1200" dirty="0">
                <a:effectLst/>
                <a:latin typeface="simsun" panose="02010600030101010101" pitchFamily="2" charset="-122"/>
                <a:ea typeface="simsun" panose="02010600030101010101" pitchFamily="2" charset="-122"/>
              </a:rPr>
              <a:t>パソナキャリア人材紹介でございます。</a:t>
            </a:r>
          </a:p>
          <a:p>
            <a:r>
              <a:rPr lang="ja-JP" altLang="en-US" sz="1200" dirty="0">
                <a:effectLst/>
                <a:latin typeface="simsun" panose="02010600030101010101" pitchFamily="2" charset="-122"/>
                <a:ea typeface="simsun" panose="02010600030101010101" pitchFamily="2" charset="-122"/>
              </a:rPr>
              <a:t>この度は「エン転職」経由、求人情報へエントリー頂き</a:t>
            </a:r>
          </a:p>
          <a:p>
            <a:r>
              <a:rPr lang="ja-JP" altLang="en-US" sz="1200" dirty="0">
                <a:effectLst/>
                <a:latin typeface="simsun" panose="02010600030101010101" pitchFamily="2" charset="-122"/>
                <a:ea typeface="simsun" panose="02010600030101010101" pitchFamily="2" charset="-122"/>
              </a:rPr>
              <a:t>有難うございました。</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ご応募いただきました、</a:t>
            </a:r>
          </a:p>
          <a:p>
            <a:r>
              <a:rPr lang="en-US" altLang="ja-JP" sz="1200" dirty="0">
                <a:effectLst/>
                <a:latin typeface="simsun" panose="02010600030101010101" pitchFamily="2" charset="-122"/>
                <a:ea typeface="simsun" panose="02010600030101010101" pitchFamily="2" charset="-122"/>
              </a:rPr>
              <a:t>Job No.80852546_</a:t>
            </a:r>
            <a:r>
              <a:rPr lang="ja-JP" altLang="en-US" sz="1200" dirty="0">
                <a:effectLst/>
                <a:latin typeface="simsun" panose="02010600030101010101" pitchFamily="2" charset="-122"/>
                <a:ea typeface="simsun" panose="02010600030101010101" pitchFamily="2" charset="-122"/>
              </a:rPr>
              <a:t>株式会社カオナビ</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の案件ですが、ご登録データを拝見させて頂き、確認をいたしましたが</a:t>
            </a:r>
          </a:p>
          <a:p>
            <a:r>
              <a:rPr lang="ja-JP" altLang="en-US" sz="1200" dirty="0">
                <a:effectLst/>
                <a:latin typeface="simsun" panose="02010600030101010101" pitchFamily="2" charset="-122"/>
                <a:ea typeface="simsun" panose="02010600030101010101" pitchFamily="2" charset="-122"/>
              </a:rPr>
              <a:t>残念ながら求人企業の求める要件とはマッチング出来ませんでした。</a:t>
            </a:r>
          </a:p>
          <a:p>
            <a:r>
              <a:rPr lang="ja-JP" altLang="en-US" sz="1200" dirty="0">
                <a:effectLst/>
                <a:latin typeface="simsun" panose="02010600030101010101" pitchFamily="2" charset="-122"/>
                <a:ea typeface="simsun" panose="02010600030101010101" pitchFamily="2" charset="-122"/>
              </a:rPr>
              <a:t>我々の力でサポートさせて頂くのは難しく、今回のご紹介は見合わせて頂きたく、</a:t>
            </a:r>
          </a:p>
          <a:p>
            <a:r>
              <a:rPr lang="ja-JP" altLang="en-US" sz="1200" dirty="0">
                <a:effectLst/>
                <a:latin typeface="simsun" panose="02010600030101010101" pitchFamily="2" charset="-122"/>
                <a:ea typeface="simsun" panose="02010600030101010101" pitchFamily="2" charset="-122"/>
              </a:rPr>
              <a:t>ご連絡を差し上げます。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ご期待に沿えず、誠に恐縮でございます。</a:t>
            </a: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株式会社パソナ 　人材紹介本部　</a:t>
            </a:r>
          </a:p>
          <a:p>
            <a:r>
              <a:rPr lang="en-US" altLang="ja-JP" sz="1200" dirty="0">
                <a:effectLst/>
                <a:latin typeface="simsun" panose="02010600030101010101" pitchFamily="2" charset="-122"/>
                <a:ea typeface="simsun" panose="02010600030101010101" pitchFamily="2" charset="-122"/>
              </a:rPr>
              <a:t>E-Mail : Career-x2@pasona.co.jp</a:t>
            </a:r>
          </a:p>
          <a:p>
            <a:r>
              <a:rPr lang="en-US" altLang="ja-JP" sz="1200" dirty="0">
                <a:effectLst/>
                <a:latin typeface="simsun" panose="02010600030101010101" pitchFamily="2" charset="-122"/>
                <a:ea typeface="simsun" panose="02010600030101010101" pitchFamily="2" charset="-122"/>
              </a:rPr>
              <a:t>〒100-8228 </a:t>
            </a:r>
            <a:r>
              <a:rPr lang="ja-JP" altLang="en-US" sz="1200" dirty="0">
                <a:effectLst/>
                <a:latin typeface="simsun" panose="02010600030101010101" pitchFamily="2" charset="-122"/>
                <a:ea typeface="simsun" panose="02010600030101010101" pitchFamily="2" charset="-122"/>
              </a:rPr>
              <a:t>東京都千代田区大手町</a:t>
            </a:r>
            <a:r>
              <a:rPr lang="en-US" altLang="ja-JP" sz="1200" dirty="0">
                <a:effectLst/>
                <a:latin typeface="simsun" panose="02010600030101010101" pitchFamily="2" charset="-122"/>
                <a:ea typeface="simsun" panose="02010600030101010101" pitchFamily="2" charset="-122"/>
              </a:rPr>
              <a:t>2-6-2</a:t>
            </a:r>
          </a:p>
          <a:p>
            <a:r>
              <a:rPr lang="en-US" altLang="ja-JP" sz="1200" dirty="0">
                <a:effectLst/>
                <a:latin typeface="simsun" panose="02010600030101010101" pitchFamily="2" charset="-122"/>
                <a:ea typeface="simsun" panose="02010600030101010101" pitchFamily="2" charset="-122"/>
              </a:rPr>
              <a:t>-------------------------------------------------------------------</a:t>
            </a:r>
          </a:p>
          <a:p>
            <a:r>
              <a:rPr lang="ja-JP" altLang="en-US" sz="1200" b="0" i="0" dirty="0">
                <a:solidFill>
                  <a:srgbClr val="333333"/>
                </a:solidFill>
                <a:effectLst/>
                <a:latin typeface="simsun" panose="02010600030101010101" pitchFamily="2" charset="-122"/>
                <a:ea typeface="simsun" panose="02010600030101010101" pitchFamily="2" charset="-122"/>
              </a:rPr>
              <a:t>タレントマネジメントシステム</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カオナビ</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を提供している、株式会社カオナビ。</a:t>
            </a:r>
            <a:br>
              <a:rPr lang="ja-JP" altLang="en-US" sz="1200" dirty="0">
                <a:latin typeface="simsun" panose="02010600030101010101" pitchFamily="2" charset="-122"/>
                <a:ea typeface="simsun" panose="02010600030101010101" pitchFamily="2" charset="-122"/>
              </a:rPr>
            </a:b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カオナビ</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は、従業員の顔写真が並ぶ直感的な画面により、企業の経営者や管理職が人材の抜擢や配置、評価などのマネジメントをスピーディーに行えるようにした、画期的なツールである。</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最大の特長は、“顔写真”をアイコンにしたインターフェースにある。顔写真をクリックすれば、入社年月、役職、所属部署、経歴、人事評価結果、得意分野など、自由に登録した独自の人材データベースにリンクすることができる。つまり、“顔と名前を一致できる”ツールなのだ。</a:t>
            </a: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機能はシンプルながら、各企業に合わせた使い方で活用シーンもさまざま。</a:t>
            </a: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顔写真”をドラッグ＆ドロップして社員を自由にグルーピングし、プロジェクトメンバーや抜擢候補者などを練ったり、現場の問題や業務への意見、新規事業アイデア、配置希望などをサクッと集められるアンケート機能により、現場の生の声に基づく経営方針や人材施策を練ることにも役立てられる。</a:t>
            </a: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さらに、クラウドサービスとしてスマートフォンなどモバイル環境でも利用できるため、外出先でもアクセス可能。エリアマネージャーが店舗を回りながらスタッフとコミュニケーションや、店舗の人材配置を考えるといった使い方ができる。</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ユーザーの業種も</a:t>
            </a:r>
            <a:r>
              <a:rPr lang="en-US" altLang="ja-JP" sz="1200" b="0" i="0" dirty="0">
                <a:solidFill>
                  <a:srgbClr val="333333"/>
                </a:solidFill>
                <a:effectLst/>
                <a:latin typeface="simsun" panose="02010600030101010101" pitchFamily="2" charset="-122"/>
                <a:ea typeface="simsun" panose="02010600030101010101" pitchFamily="2" charset="-122"/>
              </a:rPr>
              <a:t>IT</a:t>
            </a:r>
            <a:r>
              <a:rPr lang="ja-JP" altLang="en-US" sz="1200" b="0" i="0" dirty="0">
                <a:solidFill>
                  <a:srgbClr val="333333"/>
                </a:solidFill>
                <a:effectLst/>
                <a:latin typeface="simsun" panose="02010600030101010101" pitchFamily="2" charset="-122"/>
                <a:ea typeface="simsun" panose="02010600030101010101" pitchFamily="2" charset="-122"/>
              </a:rPr>
              <a:t>をはじめ、飲食業や小売業、メーカーや教育など多岐にわたり、企業規模も</a:t>
            </a:r>
            <a:r>
              <a:rPr lang="en-US" altLang="ja-JP" sz="1200" b="0" i="0" dirty="0">
                <a:solidFill>
                  <a:srgbClr val="333333"/>
                </a:solidFill>
                <a:effectLst/>
                <a:latin typeface="simsun" panose="02010600030101010101" pitchFamily="2" charset="-122"/>
                <a:ea typeface="simsun" panose="02010600030101010101" pitchFamily="2" charset="-122"/>
              </a:rPr>
              <a:t>30</a:t>
            </a:r>
            <a:r>
              <a:rPr lang="ja-JP" altLang="en-US" sz="1200" b="0" i="0" dirty="0">
                <a:solidFill>
                  <a:srgbClr val="333333"/>
                </a:solidFill>
                <a:effectLst/>
                <a:latin typeface="simsun" panose="02010600030101010101" pitchFamily="2" charset="-122"/>
                <a:ea typeface="simsun" panose="02010600030101010101" pitchFamily="2" charset="-122"/>
              </a:rPr>
              <a:t>名のベンチャーから</a:t>
            </a:r>
            <a:r>
              <a:rPr lang="en-US" altLang="ja-JP" sz="1200" b="0" i="0" dirty="0">
                <a:solidFill>
                  <a:srgbClr val="333333"/>
                </a:solidFill>
                <a:effectLst/>
                <a:latin typeface="simsun" panose="02010600030101010101" pitchFamily="2" charset="-122"/>
                <a:ea typeface="simsun" panose="02010600030101010101" pitchFamily="2" charset="-122"/>
              </a:rPr>
              <a:t>1</a:t>
            </a:r>
            <a:r>
              <a:rPr lang="ja-JP" altLang="en-US" sz="1200" b="0" i="0" dirty="0">
                <a:solidFill>
                  <a:srgbClr val="333333"/>
                </a:solidFill>
                <a:effectLst/>
                <a:latin typeface="simsun" panose="02010600030101010101" pitchFamily="2" charset="-122"/>
                <a:ea typeface="simsun" panose="02010600030101010101" pitchFamily="2" charset="-122"/>
              </a:rPr>
              <a:t>万名の大企業まで広がっている。</a:t>
            </a:r>
            <a:r>
              <a:rPr lang="en-US" altLang="ja-JP" sz="1200" b="0" i="0" dirty="0">
                <a:solidFill>
                  <a:srgbClr val="333333"/>
                </a:solidFill>
                <a:effectLst/>
                <a:latin typeface="simsun" panose="02010600030101010101" pitchFamily="2" charset="-122"/>
                <a:ea typeface="simsun" panose="02010600030101010101" pitchFamily="2" charset="-122"/>
              </a:rPr>
              <a:t>2012</a:t>
            </a:r>
            <a:r>
              <a:rPr lang="ja-JP" altLang="en-US" sz="1200" b="0" i="0" dirty="0">
                <a:solidFill>
                  <a:srgbClr val="333333"/>
                </a:solidFill>
                <a:effectLst/>
                <a:latin typeface="simsun" panose="02010600030101010101" pitchFamily="2" charset="-122"/>
                <a:ea typeface="simsun" panose="02010600030101010101" pitchFamily="2" charset="-122"/>
              </a:rPr>
              <a:t>年のサービス開始から現在までに</a:t>
            </a:r>
            <a:r>
              <a:rPr lang="en-US" altLang="ja-JP" sz="1200" b="0" i="0" dirty="0">
                <a:solidFill>
                  <a:srgbClr val="333333"/>
                </a:solidFill>
                <a:effectLst/>
                <a:latin typeface="simsun" panose="02010600030101010101" pitchFamily="2" charset="-122"/>
                <a:ea typeface="simsun" panose="02010600030101010101" pitchFamily="2" charset="-122"/>
              </a:rPr>
              <a:t>2000</a:t>
            </a:r>
            <a:r>
              <a:rPr lang="ja-JP" altLang="en-US" sz="1200" b="0" i="0" dirty="0">
                <a:solidFill>
                  <a:srgbClr val="333333"/>
                </a:solidFill>
                <a:effectLst/>
                <a:latin typeface="simsun" panose="02010600030101010101" pitchFamily="2" charset="-122"/>
                <a:ea typeface="simsun" panose="02010600030101010101" pitchFamily="2" charset="-122"/>
              </a:rPr>
              <a:t>社以上にご利用頂いており、</a:t>
            </a:r>
            <a:r>
              <a:rPr lang="en-US" altLang="ja-JP" sz="1200" b="0" i="0" dirty="0">
                <a:solidFill>
                  <a:srgbClr val="333333"/>
                </a:solidFill>
                <a:effectLst/>
                <a:latin typeface="simsun" panose="02010600030101010101" pitchFamily="2" charset="-122"/>
                <a:ea typeface="simsun" panose="02010600030101010101" pitchFamily="2" charset="-122"/>
              </a:rPr>
              <a:t>6</a:t>
            </a:r>
            <a:r>
              <a:rPr lang="ja-JP" altLang="en-US" sz="1200" b="0" i="0" dirty="0">
                <a:solidFill>
                  <a:srgbClr val="333333"/>
                </a:solidFill>
                <a:effectLst/>
                <a:latin typeface="simsun" panose="02010600030101010101" pitchFamily="2" charset="-122"/>
                <a:ea typeface="simsun" panose="02010600030101010101" pitchFamily="2" charset="-122"/>
              </a:rPr>
              <a:t>年連続で人材管理システムの国内シェア</a:t>
            </a:r>
            <a:r>
              <a:rPr lang="en-US" altLang="ja-JP" sz="1200" b="0" i="0" dirty="0">
                <a:solidFill>
                  <a:srgbClr val="333333"/>
                </a:solidFill>
                <a:effectLst/>
                <a:latin typeface="simsun" panose="02010600030101010101" pitchFamily="2" charset="-122"/>
                <a:ea typeface="simsun" panose="02010600030101010101" pitchFamily="2" charset="-122"/>
              </a:rPr>
              <a:t>No.1</a:t>
            </a: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）を獲得。同社の今後の成長に注目が集まる。</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顔写真が並ぶとわかりやすくていいね</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といった声が多いですね。シンプルな使いやすさを追求しているので、最高の褒め言葉と受け止めています」と代表取締役社長の柳橋仁機（やなぎはしひろき）氏は言う。</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en-US" altLang="ja-JP" sz="1200" b="0" i="0" dirty="0">
                <a:solidFill>
                  <a:srgbClr val="333333"/>
                </a:solidFill>
                <a:effectLst/>
                <a:latin typeface="simsun" panose="02010600030101010101" pitchFamily="2" charset="-122"/>
                <a:ea typeface="simsun" panose="02010600030101010101" pitchFamily="2" charset="-122"/>
              </a:rPr>
              <a:t>※ ITR</a:t>
            </a: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ITR Market View</a:t>
            </a:r>
            <a:r>
              <a:rPr lang="ja-JP" altLang="en-US" sz="1200" b="0" i="0" dirty="0">
                <a:solidFill>
                  <a:srgbClr val="333333"/>
                </a:solidFill>
                <a:effectLst/>
                <a:latin typeface="simsun" panose="02010600030101010101" pitchFamily="2" charset="-122"/>
                <a:ea typeface="simsun" panose="02010600030101010101" pitchFamily="2" charset="-122"/>
              </a:rPr>
              <a:t>：人材管理市場</a:t>
            </a:r>
            <a:r>
              <a:rPr lang="en-US" altLang="ja-JP" sz="1200" b="0" i="0" dirty="0">
                <a:solidFill>
                  <a:srgbClr val="333333"/>
                </a:solidFill>
                <a:effectLst/>
                <a:latin typeface="simsun" panose="02010600030101010101" pitchFamily="2" charset="-122"/>
                <a:ea typeface="simsun" panose="02010600030101010101" pitchFamily="2" charset="-122"/>
              </a:rPr>
              <a:t>2021</a:t>
            </a:r>
            <a:r>
              <a:rPr lang="ja-JP" altLang="en-US" sz="1200" b="0" i="0" dirty="0">
                <a:solidFill>
                  <a:srgbClr val="333333"/>
                </a:solidFill>
                <a:effectLst/>
                <a:latin typeface="simsun" panose="02010600030101010101" pitchFamily="2" charset="-122"/>
                <a:ea typeface="simsun" panose="02010600030101010101" pitchFamily="2" charset="-122"/>
              </a:rPr>
              <a:t>」人材管理市場：ベンダー別売上金額シェアで</a:t>
            </a:r>
            <a:r>
              <a:rPr lang="en-US" altLang="ja-JP" sz="1200" b="0" i="0" dirty="0">
                <a:solidFill>
                  <a:srgbClr val="333333"/>
                </a:solidFill>
                <a:effectLst/>
                <a:latin typeface="simsun" panose="02010600030101010101" pitchFamily="2" charset="-122"/>
                <a:ea typeface="simsun" panose="02010600030101010101" pitchFamily="2" charset="-122"/>
              </a:rPr>
              <a:t>6</a:t>
            </a:r>
            <a:r>
              <a:rPr lang="ja-JP" altLang="en-US" sz="1200" b="0" i="0" dirty="0">
                <a:solidFill>
                  <a:srgbClr val="333333"/>
                </a:solidFill>
                <a:effectLst/>
                <a:latin typeface="simsun" panose="02010600030101010101" pitchFamily="2" charset="-122"/>
                <a:ea typeface="simsun" panose="02010600030101010101" pitchFamily="2" charset="-122"/>
              </a:rPr>
              <a:t>年連続</a:t>
            </a:r>
            <a:r>
              <a:rPr lang="en-US" altLang="ja-JP" sz="1200" b="0" i="0" dirty="0">
                <a:solidFill>
                  <a:srgbClr val="333333"/>
                </a:solidFill>
                <a:effectLst/>
                <a:latin typeface="simsun" panose="02010600030101010101" pitchFamily="2" charset="-122"/>
                <a:ea typeface="simsun" panose="02010600030101010101" pitchFamily="2" charset="-122"/>
              </a:rPr>
              <a:t>1</a:t>
            </a:r>
            <a:r>
              <a:rPr lang="ja-JP" altLang="en-US" sz="1200" b="0" i="0" dirty="0">
                <a:solidFill>
                  <a:srgbClr val="333333"/>
                </a:solidFill>
                <a:effectLst/>
                <a:latin typeface="simsun" panose="02010600030101010101" pitchFamily="2" charset="-122"/>
                <a:ea typeface="simsun" panose="02010600030101010101" pitchFamily="2" charset="-122"/>
              </a:rPr>
              <a:t>位（</a:t>
            </a:r>
            <a:r>
              <a:rPr lang="en-US" altLang="ja-JP" sz="1200" b="0" i="0" dirty="0">
                <a:solidFill>
                  <a:srgbClr val="333333"/>
                </a:solidFill>
                <a:effectLst/>
                <a:latin typeface="simsun" panose="02010600030101010101" pitchFamily="2" charset="-122"/>
                <a:ea typeface="simsun" panose="02010600030101010101" pitchFamily="2" charset="-122"/>
              </a:rPr>
              <a:t>2015</a:t>
            </a: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2020</a:t>
            </a:r>
            <a:r>
              <a:rPr lang="ja-JP" altLang="en-US" sz="1200" b="0" i="0" dirty="0">
                <a:solidFill>
                  <a:srgbClr val="333333"/>
                </a:solidFill>
                <a:effectLst/>
                <a:latin typeface="simsun" panose="02010600030101010101" pitchFamily="2" charset="-122"/>
                <a:ea typeface="simsun" panose="02010600030101010101" pitchFamily="2" charset="-122"/>
              </a:rPr>
              <a:t>年度予測）</a:t>
            </a:r>
            <a:br>
              <a:rPr lang="ja-JP" altLang="en-US" sz="1200" dirty="0">
                <a:latin typeface="simsun" panose="02010600030101010101" pitchFamily="2" charset="-122"/>
                <a:ea typeface="simsun" panose="02010600030101010101" pitchFamily="2" charset="-122"/>
              </a:rPr>
            </a:b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利用企業数　約</a:t>
            </a:r>
            <a:r>
              <a:rPr lang="en-US" altLang="ja-JP" sz="1200" b="0" i="0" dirty="0">
                <a:solidFill>
                  <a:srgbClr val="333333"/>
                </a:solidFill>
                <a:effectLst/>
                <a:latin typeface="simsun" panose="02010600030101010101" pitchFamily="2" charset="-122"/>
                <a:ea typeface="simsun" panose="02010600030101010101" pitchFamily="2" charset="-122"/>
              </a:rPr>
              <a:t>2000</a:t>
            </a:r>
            <a:r>
              <a:rPr lang="ja-JP" altLang="en-US" sz="1200" b="0" i="0" dirty="0">
                <a:solidFill>
                  <a:srgbClr val="333333"/>
                </a:solidFill>
                <a:effectLst/>
                <a:latin typeface="simsun" panose="02010600030101010101" pitchFamily="2" charset="-122"/>
                <a:ea typeface="simsun" panose="02010600030101010101" pitchFamily="2" charset="-122"/>
              </a:rPr>
              <a:t>社（</a:t>
            </a:r>
            <a:r>
              <a:rPr lang="en-US" altLang="ja-JP" sz="1200" b="0" i="0" dirty="0">
                <a:solidFill>
                  <a:srgbClr val="333333"/>
                </a:solidFill>
                <a:effectLst/>
                <a:latin typeface="simsun" panose="02010600030101010101" pitchFamily="2" charset="-122"/>
                <a:ea typeface="simsun" panose="02010600030101010101" pitchFamily="2" charset="-122"/>
              </a:rPr>
              <a:t>2021</a:t>
            </a:r>
            <a:r>
              <a:rPr lang="ja-JP" altLang="en-US" sz="1200" b="0" i="0" dirty="0">
                <a:solidFill>
                  <a:srgbClr val="333333"/>
                </a:solidFill>
                <a:effectLst/>
                <a:latin typeface="simsun" panose="02010600030101010101" pitchFamily="2" charset="-122"/>
                <a:ea typeface="simsun" panose="02010600030101010101" pitchFamily="2" charset="-122"/>
              </a:rPr>
              <a:t>年</a:t>
            </a:r>
            <a:r>
              <a:rPr lang="en-US" altLang="ja-JP" sz="1200" b="0" i="0" dirty="0">
                <a:solidFill>
                  <a:srgbClr val="333333"/>
                </a:solidFill>
                <a:effectLst/>
                <a:latin typeface="simsun" panose="02010600030101010101" pitchFamily="2" charset="-122"/>
                <a:ea typeface="simsun" panose="02010600030101010101" pitchFamily="2" charset="-122"/>
              </a:rPr>
              <a:t>3</a:t>
            </a:r>
            <a:r>
              <a:rPr lang="ja-JP" altLang="en-US" sz="1200" b="0" i="0" dirty="0">
                <a:solidFill>
                  <a:srgbClr val="333333"/>
                </a:solidFill>
                <a:effectLst/>
                <a:latin typeface="simsun" panose="02010600030101010101" pitchFamily="2" charset="-122"/>
                <a:ea typeface="simsun" panose="02010600030101010101" pitchFamily="2" charset="-122"/>
              </a:rPr>
              <a:t>月現在）</a:t>
            </a:r>
            <a:endParaRPr lang="en-US" altLang="ja-JP"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プロダクトマネージャー（</a:t>
            </a:r>
            <a:r>
              <a:rPr lang="en-US" altLang="ja-JP" sz="1200" dirty="0" err="1">
                <a:effectLst/>
                <a:latin typeface="simsun" panose="02010600030101010101" pitchFamily="2" charset="-122"/>
                <a:ea typeface="simsun" panose="02010600030101010101" pitchFamily="2" charset="-122"/>
              </a:rPr>
              <a:t>PdM</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マザーズ上場</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株式会社カオナビ</a:t>
            </a:r>
          </a:p>
          <a:p>
            <a:r>
              <a:rPr lang="ja-JP" altLang="en-US" sz="1200" dirty="0">
                <a:effectLst/>
                <a:latin typeface="simsun" panose="02010600030101010101" pitchFamily="2" charset="-122"/>
                <a:ea typeface="simsun" panose="02010600030101010101" pitchFamily="2" charset="-122"/>
              </a:rPr>
              <a:t>上場企業 転勤なし 土日祝休み</a:t>
            </a:r>
          </a:p>
          <a:p>
            <a:r>
              <a:rPr lang="ja-JP" altLang="en-US" sz="1200" dirty="0">
                <a:effectLst/>
                <a:latin typeface="simsun" panose="02010600030101010101" pitchFamily="2" charset="-122"/>
                <a:ea typeface="simsun" panose="02010600030101010101" pitchFamily="2" charset="-122"/>
              </a:rPr>
              <a:t>募集要項</a:t>
            </a:r>
          </a:p>
          <a:p>
            <a:r>
              <a:rPr lang="ja-JP" altLang="en-US" sz="1200" dirty="0">
                <a:effectLst/>
                <a:latin typeface="simsun" panose="02010600030101010101" pitchFamily="2" charset="-122"/>
                <a:ea typeface="simsun" panose="02010600030101010101" pitchFamily="2" charset="-122"/>
              </a:rPr>
              <a:t>募集背景</a:t>
            </a:r>
          </a:p>
          <a:p>
            <a:r>
              <a:rPr lang="ja-JP" altLang="en-US" sz="1200" dirty="0">
                <a:effectLst/>
                <a:latin typeface="simsun" panose="02010600030101010101" pitchFamily="2" charset="-122"/>
                <a:ea typeface="simsun" panose="02010600030101010101" pitchFamily="2" charset="-122"/>
              </a:rPr>
              <a:t>増員</a:t>
            </a:r>
          </a:p>
          <a:p>
            <a:r>
              <a:rPr lang="ja-JP" altLang="en-US" sz="1200" dirty="0">
                <a:effectLst/>
                <a:latin typeface="simsun" panose="02010600030101010101" pitchFamily="2" charset="-122"/>
                <a:ea typeface="simsun" panose="02010600030101010101" pitchFamily="2" charset="-122"/>
              </a:rPr>
              <a:t>仕事内容</a:t>
            </a:r>
          </a:p>
          <a:p>
            <a:r>
              <a:rPr lang="ja-JP" altLang="en-US" sz="1200" dirty="0">
                <a:effectLst/>
                <a:latin typeface="simsun" panose="02010600030101010101" pitchFamily="2" charset="-122"/>
                <a:ea typeface="simsun" panose="02010600030101010101" pitchFamily="2" charset="-122"/>
              </a:rPr>
              <a:t>★人材管理市場において６年連続シェア</a:t>
            </a:r>
            <a:r>
              <a:rPr lang="en-US" altLang="ja-JP" sz="1200" dirty="0">
                <a:effectLst/>
                <a:latin typeface="simsun" panose="02010600030101010101" pitchFamily="2" charset="-122"/>
                <a:ea typeface="simsun" panose="02010600030101010101" pitchFamily="2" charset="-122"/>
              </a:rPr>
              <a:t>No.1</a:t>
            </a:r>
            <a:r>
              <a:rPr lang="ja-JP" altLang="en-US" sz="1200" dirty="0">
                <a:effectLst/>
                <a:latin typeface="simsun" panose="02010600030101010101" pitchFamily="2" charset="-122"/>
                <a:ea typeface="simsun" panose="02010600030101010101" pitchFamily="2" charset="-122"/>
              </a:rPr>
              <a:t>を獲得！</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注目されている</a:t>
            </a:r>
            <a:r>
              <a:rPr lang="en-US" altLang="ja-JP" sz="1200" dirty="0">
                <a:effectLst/>
                <a:latin typeface="simsun" panose="02010600030101010101" pitchFamily="2" charset="-122"/>
                <a:ea typeface="simsun" panose="02010600030101010101" pitchFamily="2" charset="-122"/>
              </a:rPr>
              <a:t>HRTech</a:t>
            </a:r>
            <a:r>
              <a:rPr lang="ja-JP" altLang="en-US" sz="1200" dirty="0">
                <a:effectLst/>
                <a:latin typeface="simsun" panose="02010600030101010101" pitchFamily="2" charset="-122"/>
                <a:ea typeface="simsun" panose="02010600030101010101" pitchFamily="2" charset="-122"/>
              </a:rPr>
              <a:t>領域</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自社サービスを展開</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毎年シェア拡大中！</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タレントマネジメントシステム「カオナビ」を通して、企業の人事課</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これまでのご経験をフルに生かして、プロダクトの成長に貢献していただけるプロダクトマネージャー（</a:t>
            </a:r>
            <a:r>
              <a:rPr lang="en-US" altLang="ja-JP" sz="1200" dirty="0" err="1">
                <a:effectLst/>
                <a:latin typeface="simsun" panose="02010600030101010101" pitchFamily="2" charset="-122"/>
                <a:ea typeface="simsun" panose="02010600030101010101" pitchFamily="2" charset="-122"/>
              </a:rPr>
              <a:t>PdM</a:t>
            </a:r>
            <a:r>
              <a:rPr lang="ja-JP" altLang="en-US" sz="1200" dirty="0">
                <a:effectLst/>
                <a:latin typeface="simsun" panose="02010600030101010101" pitchFamily="2" charset="-122"/>
                <a:ea typeface="simsun" panose="02010600030101010101" pitchFamily="2" charset="-122"/>
              </a:rPr>
              <a:t>）を募集しております。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業務内容</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新機能や機能改善に関する企画立案、意思決定</a:t>
            </a:r>
          </a:p>
          <a:p>
            <a:r>
              <a:rPr lang="ja-JP" altLang="en-US" sz="1200" dirty="0">
                <a:effectLst/>
                <a:latin typeface="simsun" panose="02010600030101010101" pitchFamily="2" charset="-122"/>
                <a:ea typeface="simsun" panose="02010600030101010101" pitchFamily="2" charset="-122"/>
              </a:rPr>
              <a:t>■マーケットや競合の各種定性・定量リサーチ</a:t>
            </a:r>
          </a:p>
          <a:p>
            <a:r>
              <a:rPr lang="ja-JP" altLang="en-US" sz="1200" dirty="0">
                <a:effectLst/>
                <a:latin typeface="simsun" panose="02010600030101010101" pitchFamily="2" charset="-122"/>
                <a:ea typeface="simsun" panose="02010600030101010101" pitchFamily="2" charset="-122"/>
              </a:rPr>
              <a:t>■マーケティング・販促戦略の検討</a:t>
            </a:r>
          </a:p>
          <a:p>
            <a:r>
              <a:rPr lang="ja-JP" altLang="en-US" sz="1200" dirty="0">
                <a:effectLst/>
                <a:latin typeface="simsun" panose="02010600030101010101" pitchFamily="2" charset="-122"/>
                <a:ea typeface="simsun" panose="02010600030101010101" pitchFamily="2" charset="-122"/>
              </a:rPr>
              <a:t>■開発におけるプロジェクトマネジメント</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直近過去事例</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社員のコンディションを可視化する、新機能パルスサーベイのリリース</a:t>
            </a:r>
          </a:p>
          <a:p>
            <a:r>
              <a:rPr lang="ja-JP" altLang="en-US" sz="1200" dirty="0">
                <a:effectLst/>
                <a:latin typeface="simsun" panose="02010600030101010101" pitchFamily="2" charset="-122"/>
                <a:ea typeface="simsun" panose="02010600030101010101" pitchFamily="2" charset="-122"/>
              </a:rPr>
              <a:t>　</a:t>
            </a:r>
            <a:r>
              <a:rPr lang="en-US" altLang="ja-JP" sz="1200" dirty="0">
                <a:effectLst/>
                <a:latin typeface="simsun" panose="02010600030101010101" pitchFamily="2" charset="-122"/>
                <a:ea typeface="simsun" panose="02010600030101010101" pitchFamily="2" charset="-122"/>
              </a:rPr>
              <a:t>https://www.kaonavi.jp/op/pulsesurvey/</a:t>
            </a:r>
          </a:p>
          <a:p>
            <a:r>
              <a:rPr lang="en-US" altLang="ja-JP" sz="1200" dirty="0">
                <a:effectLst/>
                <a:latin typeface="simsun" panose="02010600030101010101" pitchFamily="2" charset="-122"/>
                <a:ea typeface="simsun" panose="02010600030101010101" pitchFamily="2" charset="-122"/>
              </a:rPr>
              <a:t>■Slack</a:t>
            </a:r>
            <a:r>
              <a:rPr lang="ja-JP" altLang="en-US" sz="1200" dirty="0">
                <a:effectLst/>
                <a:latin typeface="simsun" panose="02010600030101010101" pitchFamily="2" charset="-122"/>
                <a:ea typeface="simsun" panose="02010600030101010101" pitchFamily="2" charset="-122"/>
              </a:rPr>
              <a:t>との機能連携</a:t>
            </a:r>
          </a:p>
          <a:p>
            <a:r>
              <a:rPr lang="ja-JP" altLang="en-US" sz="1200" dirty="0">
                <a:effectLst/>
                <a:latin typeface="simsun" panose="02010600030101010101" pitchFamily="2" charset="-122"/>
                <a:ea typeface="simsun" panose="02010600030101010101" pitchFamily="2" charset="-122"/>
              </a:rPr>
              <a:t>　</a:t>
            </a:r>
            <a:r>
              <a:rPr lang="en-US" altLang="ja-JP" sz="1200" dirty="0">
                <a:effectLst/>
                <a:latin typeface="simsun" panose="02010600030101010101" pitchFamily="2" charset="-122"/>
                <a:ea typeface="simsun" panose="02010600030101010101" pitchFamily="2" charset="-122"/>
              </a:rPr>
              <a:t>https://www.kaonavi.jp/news/press-release/detail/pr20190618</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既存機能（組織図モード機能）改善プロジェクトの基本設計、スケジュール管理</a:t>
            </a:r>
          </a:p>
          <a:p>
            <a:r>
              <a:rPr lang="ja-JP" altLang="en-US" sz="1200" dirty="0">
                <a:effectLst/>
                <a:latin typeface="simsun" panose="02010600030101010101" pitchFamily="2" charset="-122"/>
                <a:ea typeface="simsun" panose="02010600030101010101" pitchFamily="2" charset="-122"/>
              </a:rPr>
              <a:t>■適性検査機能の追加プロジェクトの企画立案、仕様策定、基本設計、スケジュール管理</a:t>
            </a:r>
          </a:p>
          <a:p>
            <a:r>
              <a:rPr lang="ja-JP" altLang="en-US" sz="1200" dirty="0">
                <a:effectLst/>
                <a:latin typeface="simsun" panose="02010600030101010101" pitchFamily="2" charset="-122"/>
                <a:ea typeface="simsun" panose="02010600030101010101" pitchFamily="2" charset="-122"/>
              </a:rPr>
              <a:t>■リクルートキャリア社との連携プロジェクト企画、仕様策定・基本設計、スケジュール管理</a:t>
            </a:r>
          </a:p>
          <a:p>
            <a:r>
              <a:rPr lang="ja-JP" altLang="en-US" sz="1200" dirty="0">
                <a:effectLst/>
                <a:latin typeface="simsun" panose="02010600030101010101" pitchFamily="2" charset="-122"/>
                <a:ea typeface="simsun" panose="02010600030101010101" pitchFamily="2" charset="-122"/>
              </a:rPr>
              <a:t>■現在、他社との連携も進行中です。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社員インタビュー</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https://corp.kaonavi.jp/recruit/interview/staff.php?s=aitani</a:t>
            </a:r>
          </a:p>
          <a:p>
            <a:r>
              <a:rPr lang="en-US" altLang="ja-JP" sz="1200" dirty="0">
                <a:effectLst/>
                <a:latin typeface="simsun" panose="02010600030101010101" pitchFamily="2" charset="-122"/>
                <a:ea typeface="simsun" panose="02010600030101010101" pitchFamily="2" charset="-122"/>
              </a:rPr>
              <a:t>https://corp.kaonavi.jp/recruit/interview/staff.php?s=ookura</a:t>
            </a:r>
          </a:p>
          <a:p>
            <a:r>
              <a:rPr lang="en-US" altLang="ja-JP" sz="1200" dirty="0">
                <a:effectLst/>
                <a:latin typeface="simsun" panose="02010600030101010101" pitchFamily="2" charset="-122"/>
                <a:ea typeface="simsun" panose="02010600030101010101" pitchFamily="2" charset="-122"/>
              </a:rPr>
              <a:t>https://www.fastgrow.jp/articles/kaonavi-matsushita</a:t>
            </a:r>
          </a:p>
          <a:p>
            <a:endParaRPr lang="en-US" altLang="ja-JP"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同社について</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業界シェア</a:t>
            </a:r>
            <a:r>
              <a:rPr lang="en-US" altLang="ja-JP" sz="1200" dirty="0">
                <a:effectLst/>
                <a:latin typeface="simsun" panose="02010600030101010101" pitchFamily="2" charset="-122"/>
                <a:ea typeface="simsun" panose="02010600030101010101" pitchFamily="2" charset="-122"/>
              </a:rPr>
              <a:t>No.1</a:t>
            </a:r>
            <a:r>
              <a:rPr lang="ja-JP" altLang="en-US" sz="1200" dirty="0">
                <a:effectLst/>
                <a:latin typeface="simsun" panose="02010600030101010101" pitchFamily="2" charset="-122"/>
                <a:ea typeface="simsun" panose="02010600030101010101" pitchFamily="2" charset="-122"/>
              </a:rPr>
              <a:t>！タレントマネジメントシステム</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カオナビ</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を提供する</a:t>
            </a:r>
            <a:r>
              <a:rPr lang="en-US" altLang="ja-JP" sz="1200" dirty="0">
                <a:effectLst/>
                <a:latin typeface="simsun" panose="02010600030101010101" pitchFamily="2" charset="-122"/>
                <a:ea typeface="simsun" panose="02010600030101010101" pitchFamily="2" charset="-122"/>
              </a:rPr>
              <a:t>HRTech</a:t>
            </a:r>
            <a:r>
              <a:rPr lang="ja-JP" altLang="en-US" sz="1200" dirty="0">
                <a:effectLst/>
                <a:latin typeface="simsun" panose="02010600030101010101" pitchFamily="2" charset="-122"/>
                <a:ea typeface="simsun" panose="02010600030101010101" pitchFamily="2" charset="-122"/>
              </a:rPr>
              <a:t>企業です！</a:t>
            </a:r>
          </a:p>
          <a:p>
            <a:r>
              <a:rPr lang="ja-JP" altLang="en-US" sz="1200" dirty="0">
                <a:effectLst/>
                <a:latin typeface="simsun" panose="02010600030101010101" pitchFamily="2" charset="-122"/>
                <a:ea typeface="simsun" panose="02010600030101010101" pitchFamily="2" charset="-122"/>
              </a:rPr>
              <a:t>業界、事業ステージ、そして規模問わず、</a:t>
            </a:r>
            <a:r>
              <a:rPr lang="en-US" altLang="ja-JP" sz="1200" dirty="0">
                <a:effectLst/>
                <a:latin typeface="simsun" panose="02010600030101010101" pitchFamily="2" charset="-122"/>
                <a:ea typeface="simsun" panose="02010600030101010101" pitchFamily="2" charset="-122"/>
              </a:rPr>
              <a:t>2000</a:t>
            </a:r>
            <a:r>
              <a:rPr lang="ja-JP" altLang="en-US" sz="1200" dirty="0">
                <a:effectLst/>
                <a:latin typeface="simsun" panose="02010600030101010101" pitchFamily="2" charset="-122"/>
                <a:ea typeface="simsun" panose="02010600030101010101" pitchFamily="2" charset="-122"/>
              </a:rPr>
              <a:t>社以上のお客様にご利用いただいており、マザーズ上場を果たしております。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福利厚生：</a:t>
            </a:r>
            <a:r>
              <a:rPr lang="en-US" altLang="ja-JP" sz="1200" dirty="0">
                <a:effectLst/>
                <a:latin typeface="simsun" panose="02010600030101010101" pitchFamily="2" charset="-122"/>
                <a:ea typeface="simsun" panose="02010600030101010101" pitchFamily="2" charset="-122"/>
              </a:rPr>
              <a:t>MY WORK STYLE</a:t>
            </a:r>
            <a:r>
              <a:rPr lang="ja-JP" altLang="en-US" sz="1200" dirty="0">
                <a:effectLst/>
                <a:latin typeface="simsun" panose="02010600030101010101" pitchFamily="2" charset="-122"/>
                <a:ea typeface="simsun" panose="02010600030101010101" pitchFamily="2" charset="-122"/>
              </a:rPr>
              <a:t>制度</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スーパーフレックスタイム：コアタイム無しで自由に働けます！</a:t>
            </a:r>
          </a:p>
          <a:p>
            <a:r>
              <a:rPr lang="en-US" altLang="ja-JP" sz="1200" dirty="0">
                <a:effectLst/>
                <a:latin typeface="simsun" panose="02010600030101010101" pitchFamily="2" charset="-122"/>
                <a:ea typeface="simsun" panose="02010600030101010101" pitchFamily="2" charset="-122"/>
              </a:rPr>
              <a:t>※1</a:t>
            </a:r>
            <a:r>
              <a:rPr lang="ja-JP" altLang="en-US" sz="1200" dirty="0">
                <a:effectLst/>
                <a:latin typeface="simsun" panose="02010600030101010101" pitchFamily="2" charset="-122"/>
                <a:ea typeface="simsun" panose="02010600030101010101" pitchFamily="2" charset="-122"/>
              </a:rPr>
              <a:t>日あたり最低労働時間</a:t>
            </a:r>
            <a:r>
              <a:rPr lang="en-US" altLang="ja-JP" sz="1200" dirty="0">
                <a:effectLst/>
                <a:latin typeface="simsun" panose="02010600030101010101" pitchFamily="2" charset="-122"/>
                <a:ea typeface="simsun" panose="02010600030101010101" pitchFamily="2" charset="-122"/>
              </a:rPr>
              <a:t>4H</a:t>
            </a:r>
            <a:r>
              <a:rPr lang="ja-JP" altLang="en-US" sz="1200" dirty="0">
                <a:effectLst/>
                <a:latin typeface="simsun" panose="02010600030101010101" pitchFamily="2" charset="-122"/>
                <a:ea typeface="simsun" panose="02010600030101010101" pitchFamily="2" charset="-122"/>
              </a:rPr>
              <a:t>～、月間所定労働時間あり</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■リモートワーク：ライフスタイルや気分に合わせて、働く場所（オフィス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自宅）を自由に選択することが可能です。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■兼業推奨：会社</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応募資格</a:t>
            </a:r>
          </a:p>
          <a:p>
            <a:r>
              <a:rPr lang="ja-JP" altLang="en-US" sz="1200" dirty="0">
                <a:effectLst/>
                <a:latin typeface="simsun" panose="02010600030101010101" pitchFamily="2" charset="-122"/>
                <a:ea typeface="simsun" panose="02010600030101010101" pitchFamily="2" charset="-122"/>
              </a:rPr>
              <a:t>必須</a:t>
            </a:r>
          </a:p>
          <a:p>
            <a:r>
              <a:rPr lang="ja-JP" altLang="en-US" sz="1200" dirty="0">
                <a:effectLst/>
                <a:latin typeface="simsun" panose="02010600030101010101" pitchFamily="2" charset="-122"/>
                <a:ea typeface="simsun" panose="02010600030101010101" pitchFamily="2" charset="-122"/>
              </a:rPr>
              <a:t>（技術スキル）</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SaaS</a:t>
            </a:r>
            <a:r>
              <a:rPr lang="ja-JP" altLang="en-US" sz="1200" dirty="0">
                <a:effectLst/>
                <a:latin typeface="simsun" panose="02010600030101010101" pitchFamily="2" charset="-122"/>
                <a:ea typeface="simsun" panose="02010600030101010101" pitchFamily="2" charset="-122"/>
              </a:rPr>
              <a:t>または</a:t>
            </a:r>
            <a:r>
              <a:rPr lang="en-US" altLang="ja-JP" sz="1200" dirty="0" err="1">
                <a:effectLst/>
                <a:latin typeface="simsun" panose="02010600030101010101" pitchFamily="2" charset="-122"/>
                <a:ea typeface="simsun" panose="02010600030101010101" pitchFamily="2" charset="-122"/>
              </a:rPr>
              <a:t>BtoB</a:t>
            </a:r>
            <a:r>
              <a:rPr lang="ja-JP" altLang="en-US" sz="1200" dirty="0">
                <a:effectLst/>
                <a:latin typeface="simsun" panose="02010600030101010101" pitchFamily="2" charset="-122"/>
                <a:ea typeface="simsun" panose="02010600030101010101" pitchFamily="2" charset="-122"/>
              </a:rPr>
              <a:t>のビジネスモデルにおける</a:t>
            </a:r>
            <a:r>
              <a:rPr lang="en-US" altLang="ja-JP" sz="1200" dirty="0">
                <a:effectLst/>
                <a:latin typeface="simsun" panose="02010600030101010101" pitchFamily="2" charset="-122"/>
                <a:ea typeface="simsun" panose="02010600030101010101" pitchFamily="2" charset="-122"/>
              </a:rPr>
              <a:t>PM</a:t>
            </a:r>
            <a:r>
              <a:rPr lang="ja-JP" altLang="en-US"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PdM</a:t>
            </a:r>
            <a:r>
              <a:rPr lang="ja-JP" altLang="en-US" sz="1200" dirty="0">
                <a:effectLst/>
                <a:latin typeface="simsun" panose="02010600030101010101" pitchFamily="2" charset="-122"/>
                <a:ea typeface="simsun" panose="02010600030101010101" pitchFamily="2" charset="-122"/>
              </a:rPr>
              <a:t>経験 </a:t>
            </a:r>
            <a:r>
              <a:rPr lang="en-US" altLang="ja-JP" sz="1200" dirty="0">
                <a:effectLst/>
                <a:latin typeface="simsun" panose="02010600030101010101" pitchFamily="2" charset="-122"/>
                <a:ea typeface="simsun" panose="02010600030101010101" pitchFamily="2" charset="-122"/>
              </a:rPr>
              <a:t>3</a:t>
            </a:r>
            <a:r>
              <a:rPr lang="ja-JP" altLang="en-US" sz="1200" dirty="0">
                <a:effectLst/>
                <a:latin typeface="simsun" panose="02010600030101010101" pitchFamily="2" charset="-122"/>
                <a:ea typeface="simsun" panose="02010600030101010101" pitchFamily="2" charset="-122"/>
              </a:rPr>
              <a:t>年程度</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WEB</a:t>
            </a:r>
            <a:r>
              <a:rPr lang="ja-JP" altLang="en-US" sz="1200" dirty="0">
                <a:effectLst/>
                <a:latin typeface="simsun" panose="02010600030101010101" pitchFamily="2" charset="-122"/>
                <a:ea typeface="simsun" panose="02010600030101010101" pitchFamily="2" charset="-122"/>
              </a:rPr>
              <a:t>サービスに関する幅広い知識</a:t>
            </a:r>
          </a:p>
          <a:p>
            <a:r>
              <a:rPr lang="ja-JP" altLang="en-US" sz="1200" dirty="0">
                <a:effectLst/>
                <a:latin typeface="simsun" panose="02010600030101010101" pitchFamily="2" charset="-122"/>
                <a:ea typeface="simsun" panose="02010600030101010101" pitchFamily="2" charset="-122"/>
              </a:rPr>
              <a:t>■予実管理</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（ビジネススキル）</a:t>
            </a:r>
          </a:p>
          <a:p>
            <a:r>
              <a:rPr lang="ja-JP" altLang="en-US" sz="1200" dirty="0">
                <a:effectLst/>
                <a:latin typeface="simsun" panose="02010600030101010101" pitchFamily="2" charset="-122"/>
                <a:ea typeface="simsun" panose="02010600030101010101" pitchFamily="2" charset="-122"/>
              </a:rPr>
              <a:t>■ロジカルに物事を判断できる力</a:t>
            </a:r>
          </a:p>
          <a:p>
            <a:r>
              <a:rPr lang="ja-JP" altLang="en-US" sz="1200" dirty="0">
                <a:effectLst/>
                <a:latin typeface="simsun" panose="02010600030101010101" pitchFamily="2" charset="-122"/>
                <a:ea typeface="simsun" panose="02010600030101010101" pitchFamily="2" charset="-122"/>
              </a:rPr>
              <a:t>■エンジニアやデザイナーと一緒に働いた経験</a:t>
            </a:r>
          </a:p>
          <a:p>
            <a:r>
              <a:rPr lang="ja-JP" altLang="en-US" sz="1200" dirty="0">
                <a:effectLst/>
                <a:latin typeface="simsun" panose="02010600030101010101" pitchFamily="2" charset="-122"/>
                <a:ea typeface="simsun" panose="02010600030101010101" pitchFamily="2" charset="-122"/>
              </a:rPr>
              <a:t>■社内外のステークホルダーと円滑に調整を進めてきた経験</a:t>
            </a:r>
          </a:p>
          <a:p>
            <a:r>
              <a:rPr lang="ja-JP" altLang="en-US" sz="1200" dirty="0">
                <a:effectLst/>
                <a:latin typeface="simsun" panose="02010600030101010101" pitchFamily="2" charset="-122"/>
                <a:ea typeface="simsun" panose="02010600030101010101" pitchFamily="2" charset="-122"/>
              </a:rPr>
              <a:t>歓迎</a:t>
            </a:r>
          </a:p>
          <a:p>
            <a:r>
              <a:rPr lang="ja-JP" altLang="en-US" sz="1200" dirty="0">
                <a:effectLst/>
                <a:latin typeface="simsun" panose="02010600030101010101" pitchFamily="2" charset="-122"/>
                <a:ea typeface="simsun" panose="02010600030101010101" pitchFamily="2" charset="-122"/>
              </a:rPr>
              <a:t>応募資格をご覧下さい</a:t>
            </a:r>
          </a:p>
          <a:p>
            <a:r>
              <a:rPr lang="ja-JP" altLang="en-US" sz="1200" dirty="0">
                <a:effectLst/>
                <a:latin typeface="simsun" panose="02010600030101010101" pitchFamily="2" charset="-122"/>
                <a:ea typeface="simsun" panose="02010600030101010101" pitchFamily="2" charset="-122"/>
              </a:rPr>
              <a:t>フィットする人物像</a:t>
            </a:r>
          </a:p>
          <a:p>
            <a:r>
              <a:rPr lang="ja-JP" altLang="en-US" sz="1200" dirty="0">
                <a:effectLst/>
                <a:latin typeface="simsun" panose="02010600030101010101" pitchFamily="2" charset="-122"/>
                <a:ea typeface="simsun" panose="02010600030101010101" pitchFamily="2" charset="-122"/>
              </a:rPr>
              <a:t>応募資格をご覧下さい</a:t>
            </a:r>
          </a:p>
          <a:p>
            <a:r>
              <a:rPr lang="ja-JP" altLang="en-US" sz="1200" dirty="0">
                <a:effectLst/>
                <a:latin typeface="simsun" panose="02010600030101010101" pitchFamily="2" charset="-122"/>
                <a:ea typeface="simsun" panose="02010600030101010101" pitchFamily="2" charset="-122"/>
              </a:rPr>
              <a:t>雇用形態</a:t>
            </a:r>
          </a:p>
          <a:p>
            <a:r>
              <a:rPr lang="ja-JP" altLang="en-US" sz="1200" dirty="0">
                <a:effectLst/>
                <a:latin typeface="simsun" panose="02010600030101010101" pitchFamily="2" charset="-122"/>
                <a:ea typeface="simsun" panose="02010600030101010101" pitchFamily="2" charset="-122"/>
              </a:rPr>
              <a:t>正社員</a:t>
            </a:r>
          </a:p>
          <a:p>
            <a:r>
              <a:rPr lang="ja-JP" altLang="en-US" sz="1200" dirty="0">
                <a:effectLst/>
                <a:latin typeface="simsun" panose="02010600030101010101" pitchFamily="2" charset="-122"/>
                <a:ea typeface="simsun" panose="02010600030101010101" pitchFamily="2" charset="-122"/>
              </a:rPr>
              <a:t>勤務地</a:t>
            </a:r>
          </a:p>
          <a:p>
            <a:r>
              <a:rPr lang="ja-JP" altLang="en-US" sz="1200" dirty="0">
                <a:effectLst/>
                <a:latin typeface="simsun" panose="02010600030101010101" pitchFamily="2" charset="-122"/>
                <a:ea typeface="simsun" panose="02010600030101010101" pitchFamily="2" charset="-122"/>
              </a:rPr>
              <a:t>東京都港区虎ノ門</a:t>
            </a:r>
            <a:r>
              <a:rPr lang="en-US" altLang="ja-JP" sz="1200" dirty="0">
                <a:effectLst/>
                <a:latin typeface="simsun" panose="02010600030101010101" pitchFamily="2" charset="-122"/>
                <a:ea typeface="simsun" panose="02010600030101010101" pitchFamily="2" charset="-122"/>
              </a:rPr>
              <a:t>1-3-1 </a:t>
            </a:r>
            <a:r>
              <a:rPr lang="ja-JP" altLang="en-US" sz="1200" dirty="0">
                <a:effectLst/>
                <a:latin typeface="simsun" panose="02010600030101010101" pitchFamily="2" charset="-122"/>
                <a:ea typeface="simsun" panose="02010600030101010101" pitchFamily="2" charset="-122"/>
              </a:rPr>
              <a:t>東京虎ノ門グローバルスクエア </a:t>
            </a:r>
            <a:r>
              <a:rPr lang="en-US" altLang="ja-JP" sz="1200" dirty="0">
                <a:effectLst/>
                <a:latin typeface="simsun" panose="02010600030101010101" pitchFamily="2" charset="-122"/>
                <a:ea typeface="simsun" panose="02010600030101010101" pitchFamily="2" charset="-122"/>
              </a:rPr>
              <a:t>15F</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16F</a:t>
            </a:r>
          </a:p>
          <a:p>
            <a:r>
              <a:rPr lang="ja-JP" altLang="en-US" sz="1200" dirty="0">
                <a:effectLst/>
                <a:latin typeface="simsun" panose="02010600030101010101" pitchFamily="2" charset="-122"/>
                <a:ea typeface="simsun" panose="02010600030101010101" pitchFamily="2" charset="-122"/>
              </a:rPr>
              <a:t>勤務時間</a:t>
            </a:r>
          </a:p>
          <a:p>
            <a:r>
              <a:rPr lang="en-US" altLang="ja-JP" sz="1200" dirty="0">
                <a:effectLst/>
                <a:latin typeface="simsun" panose="02010600030101010101" pitchFamily="2" charset="-122"/>
                <a:ea typeface="simsun" panose="02010600030101010101" pitchFamily="2" charset="-122"/>
              </a:rPr>
              <a:t>09:30</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18:30</a:t>
            </a:r>
          </a:p>
          <a:p>
            <a:r>
              <a:rPr lang="ja-JP" altLang="en-US" sz="1200" dirty="0">
                <a:effectLst/>
                <a:latin typeface="simsun" panose="02010600030101010101" pitchFamily="2" charset="-122"/>
                <a:ea typeface="simsun" panose="02010600030101010101" pitchFamily="2" charset="-122"/>
              </a:rPr>
              <a:t>年収・給与</a:t>
            </a:r>
          </a:p>
          <a:p>
            <a:r>
              <a:rPr lang="en-US" altLang="ja-JP" sz="1200" dirty="0">
                <a:effectLst/>
                <a:latin typeface="simsun" panose="02010600030101010101" pitchFamily="2" charset="-122"/>
                <a:ea typeface="simsun" panose="02010600030101010101" pitchFamily="2" charset="-122"/>
              </a:rPr>
              <a:t>750</a:t>
            </a:r>
            <a:r>
              <a:rPr lang="ja-JP" altLang="en-US" sz="1200" dirty="0">
                <a:effectLst/>
                <a:latin typeface="simsun" panose="02010600030101010101" pitchFamily="2" charset="-122"/>
                <a:ea typeface="simsun" panose="02010600030101010101" pitchFamily="2" charset="-122"/>
              </a:rPr>
              <a:t>万円～</a:t>
            </a:r>
            <a:r>
              <a:rPr lang="en-US" altLang="ja-JP" sz="1200" dirty="0">
                <a:effectLst/>
                <a:latin typeface="simsun" panose="02010600030101010101" pitchFamily="2" charset="-122"/>
                <a:ea typeface="simsun" panose="02010600030101010101" pitchFamily="2" charset="-122"/>
              </a:rPr>
              <a:t>1200</a:t>
            </a:r>
            <a:r>
              <a:rPr lang="ja-JP" altLang="en-US" sz="1200" dirty="0">
                <a:effectLst/>
                <a:latin typeface="simsun" panose="02010600030101010101" pitchFamily="2" charset="-122"/>
                <a:ea typeface="simsun" panose="02010600030101010101" pitchFamily="2" charset="-122"/>
              </a:rPr>
              <a:t>万円</a:t>
            </a:r>
          </a:p>
          <a:p>
            <a:r>
              <a:rPr lang="ja-JP" altLang="en-US" sz="1200" dirty="0">
                <a:effectLst/>
                <a:latin typeface="simsun" panose="02010600030101010101" pitchFamily="2" charset="-122"/>
                <a:ea typeface="simsun" panose="02010600030101010101" pitchFamily="2" charset="-122"/>
              </a:rPr>
              <a:t>休日休暇</a:t>
            </a:r>
          </a:p>
          <a:p>
            <a:r>
              <a:rPr lang="ja-JP" altLang="en-US" sz="1200" dirty="0">
                <a:effectLst/>
                <a:latin typeface="simsun" panose="02010600030101010101" pitchFamily="2" charset="-122"/>
                <a:ea typeface="simsun" panose="02010600030101010101" pitchFamily="2" charset="-122"/>
              </a:rPr>
              <a:t>完全週休二日（土日） 祝日、夏季休暇（</a:t>
            </a:r>
            <a:r>
              <a:rPr lang="en-US" altLang="ja-JP" sz="1200" dirty="0">
                <a:effectLst/>
                <a:latin typeface="simsun" panose="02010600030101010101" pitchFamily="2" charset="-122"/>
                <a:ea typeface="simsun" panose="02010600030101010101" pitchFamily="2" charset="-122"/>
              </a:rPr>
              <a:t>7</a:t>
            </a:r>
            <a:r>
              <a:rPr lang="ja-JP" altLang="en-US" sz="1200" dirty="0">
                <a:effectLst/>
                <a:latin typeface="simsun" panose="02010600030101010101" pitchFamily="2" charset="-122"/>
                <a:ea typeface="simsun" panose="02010600030101010101" pitchFamily="2" charset="-122"/>
              </a:rPr>
              <a:t>月～</a:t>
            </a:r>
            <a:r>
              <a:rPr lang="en-US" altLang="ja-JP" sz="1200" dirty="0">
                <a:effectLst/>
                <a:latin typeface="simsun" panose="02010600030101010101" pitchFamily="2" charset="-122"/>
                <a:ea typeface="simsun" panose="02010600030101010101" pitchFamily="2" charset="-122"/>
              </a:rPr>
              <a:t>9</a:t>
            </a:r>
            <a:r>
              <a:rPr lang="ja-JP" altLang="en-US" sz="1200" dirty="0">
                <a:effectLst/>
                <a:latin typeface="simsun" panose="02010600030101010101" pitchFamily="2" charset="-122"/>
                <a:ea typeface="simsun" panose="02010600030101010101" pitchFamily="2" charset="-122"/>
              </a:rPr>
              <a:t>月の間で</a:t>
            </a:r>
            <a:r>
              <a:rPr lang="en-US" altLang="ja-JP" sz="1200" dirty="0">
                <a:effectLst/>
                <a:latin typeface="simsun" panose="02010600030101010101" pitchFamily="2" charset="-122"/>
                <a:ea typeface="simsun" panose="02010600030101010101" pitchFamily="2" charset="-122"/>
              </a:rPr>
              <a:t>3</a:t>
            </a:r>
            <a:r>
              <a:rPr lang="ja-JP" altLang="en-US" sz="1200" dirty="0">
                <a:effectLst/>
                <a:latin typeface="simsun" panose="02010600030101010101" pitchFamily="2" charset="-122"/>
                <a:ea typeface="simsun" panose="02010600030101010101" pitchFamily="2" charset="-122"/>
              </a:rPr>
              <a:t>日間）、慶弔休暇、年末年始休暇、有給休暇、育児休暇、産前産後休暇</a:t>
            </a:r>
          </a:p>
          <a:p>
            <a:r>
              <a:rPr lang="ja-JP" altLang="en-US" sz="1200" dirty="0">
                <a:effectLst/>
                <a:latin typeface="simsun" panose="02010600030101010101" pitchFamily="2" charset="-122"/>
                <a:ea typeface="simsun" panose="02010600030101010101" pitchFamily="2" charset="-122"/>
              </a:rPr>
              <a:t>会社概要</a:t>
            </a:r>
          </a:p>
          <a:p>
            <a:r>
              <a:rPr lang="ja-JP" altLang="en-US" sz="1200" dirty="0">
                <a:effectLst/>
                <a:latin typeface="simsun" panose="02010600030101010101" pitchFamily="2" charset="-122"/>
                <a:ea typeface="simsun" panose="02010600030101010101" pitchFamily="2" charset="-122"/>
              </a:rPr>
              <a:t>社名</a:t>
            </a:r>
          </a:p>
          <a:p>
            <a:r>
              <a:rPr lang="ja-JP" altLang="en-US" sz="1200" dirty="0">
                <a:effectLst/>
                <a:latin typeface="simsun" panose="02010600030101010101" pitchFamily="2" charset="-122"/>
                <a:ea typeface="simsun" panose="02010600030101010101" pitchFamily="2" charset="-122"/>
              </a:rPr>
              <a:t>株式会社カオナビ</a:t>
            </a:r>
          </a:p>
          <a:p>
            <a:r>
              <a:rPr lang="ja-JP" altLang="en-US" sz="1200" dirty="0">
                <a:effectLst/>
                <a:latin typeface="simsun" panose="02010600030101010101" pitchFamily="2" charset="-122"/>
                <a:ea typeface="simsun" panose="02010600030101010101" pitchFamily="2" charset="-122"/>
              </a:rPr>
              <a:t>事業内容・会社の特長</a:t>
            </a:r>
          </a:p>
          <a:p>
            <a:r>
              <a:rPr lang="ja-JP" altLang="en-US" sz="1200" dirty="0">
                <a:effectLst/>
                <a:latin typeface="simsun" panose="02010600030101010101" pitchFamily="2" charset="-122"/>
                <a:ea typeface="simsun" panose="02010600030101010101" pitchFamily="2" charset="-122"/>
              </a:rPr>
              <a:t>タレントマネジメントシステム</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カオナビ</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の製造・販売・サポート</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拠点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東京本社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大阪オフィス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名古屋オフィス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福岡オフィス</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資本提携</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リクルートホールディングス</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成長性についてにデータ</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タレントマネジメントシステムを導入している企業の割合：</a:t>
            </a:r>
            <a:r>
              <a:rPr lang="en-US" altLang="ja-JP" sz="1200" dirty="0">
                <a:effectLst/>
                <a:latin typeface="simsun" panose="02010600030101010101" pitchFamily="2" charset="-122"/>
                <a:ea typeface="simsun" panose="02010600030101010101" pitchFamily="2" charset="-122"/>
              </a:rPr>
              <a:t>12.6</a:t>
            </a:r>
            <a:r>
              <a:rPr lang="ja-JP" altLang="en-US"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→まだまだ伸びしろのある業界です！</a:t>
            </a:r>
          </a:p>
          <a:p>
            <a:r>
              <a:rPr lang="ja-JP" altLang="en-US" sz="1200" dirty="0">
                <a:effectLst/>
                <a:latin typeface="simsun" panose="02010600030101010101" pitchFamily="2" charset="-122"/>
                <a:ea typeface="simsun" panose="02010600030101010101" pitchFamily="2" charset="-122"/>
              </a:rPr>
              <a:t>米国では当たり前に導入されております！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■市場として現在は</a:t>
            </a:r>
            <a:r>
              <a:rPr lang="en-US" altLang="ja-JP" sz="1200" dirty="0">
                <a:effectLst/>
                <a:latin typeface="simsun" panose="02010600030101010101" pitchFamily="2" charset="-122"/>
                <a:ea typeface="simsun" panose="02010600030101010101" pitchFamily="2" charset="-122"/>
              </a:rPr>
              <a:t>130</a:t>
            </a:r>
            <a:r>
              <a:rPr lang="ja-JP" altLang="en-US" sz="1200" dirty="0">
                <a:effectLst/>
                <a:latin typeface="simsun" panose="02010600030101010101" pitchFamily="2" charset="-122"/>
                <a:ea typeface="simsun" panose="02010600030101010101" pitchFamily="2" charset="-122"/>
              </a:rPr>
              <a:t>％の成長率を達成しており、今後も高水準の成長率が見込まれております！</a:t>
            </a:r>
          </a:p>
          <a:p>
            <a:r>
              <a:rPr lang="ja-JP" altLang="en-US" sz="1200" dirty="0">
                <a:effectLst/>
                <a:latin typeface="simsun" panose="02010600030101010101" pitchFamily="2" charset="-122"/>
                <a:ea typeface="simsun" panose="02010600030101010101" pitchFamily="2" charset="-122"/>
              </a:rPr>
              <a:t>設立</a:t>
            </a:r>
            <a:r>
              <a:rPr lang="en-US" altLang="ja-JP" sz="1200" dirty="0">
                <a:effectLst/>
                <a:latin typeface="simsun" panose="02010600030101010101" pitchFamily="2" charset="-122"/>
                <a:ea typeface="simsun" panose="02010600030101010101" pitchFamily="2" charset="-122"/>
              </a:rPr>
              <a:t>2008</a:t>
            </a:r>
            <a:r>
              <a:rPr lang="ja-JP" altLang="en-US" sz="1200" dirty="0">
                <a:effectLst/>
                <a:latin typeface="simsun" panose="02010600030101010101" pitchFamily="2" charset="-122"/>
                <a:ea typeface="simsun" panose="02010600030101010101" pitchFamily="2" charset="-122"/>
              </a:rPr>
              <a:t>年</a:t>
            </a:r>
          </a:p>
          <a:p>
            <a:r>
              <a:rPr lang="ja-JP" altLang="en-US" sz="1200" dirty="0">
                <a:effectLst/>
                <a:latin typeface="simsun" panose="02010600030101010101" pitchFamily="2" charset="-122"/>
                <a:ea typeface="simsun" panose="02010600030101010101" pitchFamily="2" charset="-122"/>
              </a:rPr>
              <a:t>資本金</a:t>
            </a:r>
            <a:r>
              <a:rPr lang="en-US" altLang="ja-JP" sz="1200" dirty="0">
                <a:effectLst/>
                <a:latin typeface="simsun" panose="02010600030101010101" pitchFamily="2" charset="-122"/>
                <a:ea typeface="simsun" panose="02010600030101010101" pitchFamily="2" charset="-122"/>
              </a:rPr>
              <a:t>1,066</a:t>
            </a:r>
            <a:r>
              <a:rPr lang="ja-JP" altLang="en-US" sz="1200" dirty="0">
                <a:effectLst/>
                <a:latin typeface="simsun" panose="02010600030101010101" pitchFamily="2" charset="-122"/>
                <a:ea typeface="simsun" panose="02010600030101010101" pitchFamily="2" charset="-122"/>
              </a:rPr>
              <a:t>百万円</a:t>
            </a:r>
          </a:p>
          <a:p>
            <a:r>
              <a:rPr lang="ja-JP" altLang="en-US" sz="1200" dirty="0">
                <a:effectLst/>
                <a:latin typeface="simsun" panose="02010600030101010101" pitchFamily="2" charset="-122"/>
                <a:ea typeface="simsun" panose="02010600030101010101" pitchFamily="2" charset="-122"/>
              </a:rPr>
              <a:t>従業員数</a:t>
            </a:r>
            <a:r>
              <a:rPr lang="en-US" altLang="ja-JP" sz="1200" dirty="0">
                <a:effectLst/>
                <a:latin typeface="simsun" panose="02010600030101010101" pitchFamily="2" charset="-122"/>
                <a:ea typeface="simsun" panose="02010600030101010101" pitchFamily="2" charset="-122"/>
              </a:rPr>
              <a:t>196</a:t>
            </a:r>
            <a:r>
              <a:rPr lang="ja-JP" altLang="en-US" sz="1200" dirty="0">
                <a:effectLst/>
                <a:latin typeface="simsun" panose="02010600030101010101" pitchFamily="2" charset="-122"/>
                <a:ea typeface="simsun" panose="02010600030101010101" pitchFamily="2" charset="-122"/>
              </a:rPr>
              <a:t>名</a:t>
            </a:r>
          </a:p>
          <a:p>
            <a:r>
              <a:rPr lang="ja-JP" altLang="en-US" sz="1200" dirty="0">
                <a:effectLst/>
                <a:latin typeface="simsun" panose="02010600030101010101" pitchFamily="2" charset="-122"/>
                <a:ea typeface="simsun" panose="02010600030101010101" pitchFamily="2" charset="-122"/>
              </a:rPr>
              <a:t>この求人の取扱い紹介会社ご相談や条件交渉などのサポートを行います。取扱い紹介会社の詳細へ</a:t>
            </a:r>
          </a:p>
          <a:p>
            <a:r>
              <a:rPr lang="ja-JP" altLang="en-US" sz="1200" dirty="0">
                <a:effectLst/>
                <a:latin typeface="simsun" panose="02010600030101010101" pitchFamily="2" charset="-122"/>
                <a:ea typeface="simsun" panose="02010600030101010101" pitchFamily="2" charset="-122"/>
              </a:rPr>
              <a:t>会社ロゴ	</a:t>
            </a:r>
          </a:p>
          <a:p>
            <a:r>
              <a:rPr lang="ja-JP" altLang="en-US" sz="1200" dirty="0">
                <a:effectLst/>
                <a:latin typeface="simsun" panose="02010600030101010101" pitchFamily="2" charset="-122"/>
                <a:ea typeface="simsun" panose="02010600030101010101" pitchFamily="2" charset="-122"/>
              </a:rPr>
              <a:t>株式会社パソナ　人材紹介事業本部／全国営業本部（旧：株式会社パソナ　パソナキャリアカンパニー）</a:t>
            </a:r>
          </a:p>
          <a:p>
            <a:r>
              <a:rPr lang="ja-JP" altLang="en-US" sz="1200" dirty="0">
                <a:effectLst/>
                <a:latin typeface="simsun" panose="02010600030101010101" pitchFamily="2" charset="-122"/>
                <a:ea typeface="simsun" panose="02010600030101010101" pitchFamily="2" charset="-122"/>
              </a:rPr>
              <a:t>厚生労働大臣許可番号：</a:t>
            </a:r>
            <a:r>
              <a:rPr lang="en-US" altLang="ja-JP" sz="1200" dirty="0">
                <a:effectLst/>
                <a:latin typeface="simsun" panose="02010600030101010101" pitchFamily="2" charset="-122"/>
                <a:ea typeface="simsun" panose="02010600030101010101" pitchFamily="2" charset="-122"/>
              </a:rPr>
              <a:t>13-</a:t>
            </a:r>
            <a:r>
              <a:rPr lang="ja-JP" altLang="en-US" sz="1200" dirty="0">
                <a:effectLst/>
                <a:latin typeface="simsun" panose="02010600030101010101" pitchFamily="2" charset="-122"/>
                <a:ea typeface="simsun" panose="02010600030101010101" pitchFamily="2" charset="-122"/>
              </a:rPr>
              <a:t>ユ</a:t>
            </a:r>
            <a:r>
              <a:rPr lang="en-US" altLang="ja-JP" sz="1200" dirty="0">
                <a:effectLst/>
                <a:latin typeface="simsun" panose="02010600030101010101" pitchFamily="2" charset="-122"/>
                <a:ea typeface="simsun" panose="02010600030101010101" pitchFamily="2" charset="-122"/>
              </a:rPr>
              <a:t>-010444</a:t>
            </a:r>
            <a:r>
              <a:rPr lang="ja-JP" altLang="en-US" sz="1200" dirty="0">
                <a:effectLst/>
                <a:latin typeface="simsun" panose="02010600030101010101" pitchFamily="2" charset="-122"/>
                <a:ea typeface="simsun" panose="02010600030101010101" pitchFamily="2" charset="-122"/>
              </a:rPr>
              <a:t>紹介事業許可年：</a:t>
            </a:r>
            <a:r>
              <a:rPr lang="en-US" altLang="ja-JP" sz="1200" dirty="0">
                <a:effectLst/>
                <a:latin typeface="simsun" panose="02010600030101010101" pitchFamily="2" charset="-122"/>
                <a:ea typeface="simsun" panose="02010600030101010101" pitchFamily="2" charset="-122"/>
              </a:rPr>
              <a:t>2000</a:t>
            </a:r>
            <a:r>
              <a:rPr lang="ja-JP" altLang="en-US" sz="1200" dirty="0">
                <a:effectLst/>
                <a:latin typeface="simsun" panose="02010600030101010101" pitchFamily="2" charset="-122"/>
                <a:ea typeface="simsun" panose="02010600030101010101" pitchFamily="2" charset="-122"/>
              </a:rPr>
              <a:t>年</a:t>
            </a:r>
          </a:p>
          <a:p>
            <a:r>
              <a:rPr lang="ja-JP" altLang="en-US" sz="1200" dirty="0">
                <a:effectLst/>
                <a:latin typeface="simsun" panose="02010600030101010101" pitchFamily="2" charset="-122"/>
                <a:ea typeface="simsun" panose="02010600030101010101" pitchFamily="2" charset="-122"/>
              </a:rPr>
              <a:t>設立</a:t>
            </a:r>
            <a:r>
              <a:rPr lang="en-US" altLang="ja-JP" sz="1200" dirty="0">
                <a:effectLst/>
                <a:latin typeface="simsun" panose="02010600030101010101" pitchFamily="2" charset="-122"/>
                <a:ea typeface="simsun" panose="02010600030101010101" pitchFamily="2" charset="-122"/>
              </a:rPr>
              <a:t>1988</a:t>
            </a:r>
            <a:r>
              <a:rPr lang="ja-JP" altLang="en-US" sz="1200" dirty="0">
                <a:effectLst/>
                <a:latin typeface="simsun" panose="02010600030101010101" pitchFamily="2" charset="-122"/>
                <a:ea typeface="simsun" panose="02010600030101010101" pitchFamily="2" charset="-122"/>
              </a:rPr>
              <a:t>年</a:t>
            </a:r>
            <a:r>
              <a:rPr lang="en-US" altLang="ja-JP" sz="1200" dirty="0">
                <a:effectLst/>
                <a:latin typeface="simsun" panose="02010600030101010101" pitchFamily="2" charset="-122"/>
                <a:ea typeface="simsun" panose="02010600030101010101" pitchFamily="2" charset="-122"/>
              </a:rPr>
              <a:t>4</a:t>
            </a:r>
            <a:r>
              <a:rPr lang="ja-JP" altLang="en-US" sz="1200" dirty="0">
                <a:effectLst/>
                <a:latin typeface="simsun" panose="02010600030101010101" pitchFamily="2" charset="-122"/>
                <a:ea typeface="simsun" panose="02010600030101010101" pitchFamily="2" charset="-122"/>
              </a:rPr>
              <a:t>月</a:t>
            </a:r>
          </a:p>
          <a:p>
            <a:r>
              <a:rPr lang="ja-JP" altLang="en-US" sz="1200" dirty="0">
                <a:effectLst/>
                <a:latin typeface="simsun" panose="02010600030101010101" pitchFamily="2" charset="-122"/>
                <a:ea typeface="simsun" panose="02010600030101010101" pitchFamily="2" charset="-122"/>
              </a:rPr>
              <a:t>資本金</a:t>
            </a:r>
            <a:r>
              <a:rPr lang="en-US" altLang="ja-JP" sz="1200" dirty="0">
                <a:effectLst/>
                <a:latin typeface="simsun" panose="02010600030101010101" pitchFamily="2" charset="-122"/>
                <a:ea typeface="simsun" panose="02010600030101010101" pitchFamily="2" charset="-122"/>
              </a:rPr>
              <a:t>50</a:t>
            </a:r>
            <a:r>
              <a:rPr lang="ja-JP" altLang="en-US" sz="1200" dirty="0">
                <a:effectLst/>
                <a:latin typeface="simsun" panose="02010600030101010101" pitchFamily="2" charset="-122"/>
                <a:ea typeface="simsun" panose="02010600030101010101" pitchFamily="2" charset="-122"/>
              </a:rPr>
              <a:t>億円</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持株会社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株</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パソナグループ</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代表者名代表取締役社長</a:t>
            </a:r>
            <a:r>
              <a:rPr lang="en-US" altLang="ja-JP" sz="1200" dirty="0">
                <a:effectLst/>
                <a:latin typeface="simsun" panose="02010600030101010101" pitchFamily="2" charset="-122"/>
                <a:ea typeface="simsun" panose="02010600030101010101" pitchFamily="2" charset="-122"/>
              </a:rPr>
              <a:t>COO</a:t>
            </a:r>
            <a:r>
              <a:rPr lang="ja-JP" altLang="en-US" sz="1200" dirty="0">
                <a:effectLst/>
                <a:latin typeface="simsun" panose="02010600030101010101" pitchFamily="2" charset="-122"/>
                <a:ea typeface="simsun" panose="02010600030101010101" pitchFamily="2" charset="-122"/>
              </a:rPr>
              <a:t>　中尾 慎太郎</a:t>
            </a:r>
          </a:p>
          <a:p>
            <a:r>
              <a:rPr lang="ja-JP" altLang="en-US" sz="1200" dirty="0">
                <a:effectLst/>
                <a:latin typeface="simsun" panose="02010600030101010101" pitchFamily="2" charset="-122"/>
                <a:ea typeface="simsun" panose="02010600030101010101" pitchFamily="2" charset="-122"/>
              </a:rPr>
              <a:t>従業員数法人全体 連結</a:t>
            </a:r>
            <a:r>
              <a:rPr lang="en-US" altLang="ja-JP" sz="1200" dirty="0">
                <a:effectLst/>
                <a:latin typeface="simsun" panose="02010600030101010101" pitchFamily="2" charset="-122"/>
                <a:ea typeface="simsun" panose="02010600030101010101" pitchFamily="2" charset="-122"/>
              </a:rPr>
              <a:t>8,682</a:t>
            </a:r>
            <a:r>
              <a:rPr lang="ja-JP" altLang="en-US" sz="1200" dirty="0">
                <a:effectLst/>
                <a:latin typeface="simsun" panose="02010600030101010101" pitchFamily="2" charset="-122"/>
                <a:ea typeface="simsun" panose="02010600030101010101" pitchFamily="2" charset="-122"/>
              </a:rPr>
              <a:t>名（契約社員含む）</a:t>
            </a:r>
            <a:r>
              <a:rPr lang="en-US" altLang="ja-JP" sz="1200" dirty="0">
                <a:effectLst/>
                <a:latin typeface="simsun" panose="02010600030101010101" pitchFamily="2" charset="-122"/>
                <a:ea typeface="simsun" panose="02010600030101010101" pitchFamily="2" charset="-122"/>
              </a:rPr>
              <a:t>※2017</a:t>
            </a:r>
            <a:r>
              <a:rPr lang="ja-JP" altLang="en-US" sz="1200" dirty="0">
                <a:effectLst/>
                <a:latin typeface="simsun" panose="02010600030101010101" pitchFamily="2" charset="-122"/>
                <a:ea typeface="simsun" panose="02010600030101010101" pitchFamily="2" charset="-122"/>
              </a:rPr>
              <a:t>年</a:t>
            </a:r>
            <a:r>
              <a:rPr lang="en-US" altLang="ja-JP" sz="1200" dirty="0">
                <a:effectLst/>
                <a:latin typeface="simsun" panose="02010600030101010101" pitchFamily="2" charset="-122"/>
                <a:ea typeface="simsun" panose="02010600030101010101" pitchFamily="2" charset="-122"/>
              </a:rPr>
              <a:t>5</a:t>
            </a:r>
            <a:r>
              <a:rPr lang="ja-JP" altLang="en-US" sz="1200" dirty="0">
                <a:effectLst/>
                <a:latin typeface="simsun" panose="02010600030101010101" pitchFamily="2" charset="-122"/>
                <a:ea typeface="simsun" panose="02010600030101010101" pitchFamily="2" charset="-122"/>
              </a:rPr>
              <a:t>月時点名</a:t>
            </a:r>
          </a:p>
          <a:p>
            <a:r>
              <a:rPr lang="ja-JP" altLang="en-US" sz="1200" dirty="0">
                <a:effectLst/>
                <a:latin typeface="simsun" panose="02010600030101010101" pitchFamily="2" charset="-122"/>
                <a:ea typeface="simsun" panose="02010600030101010101" pitchFamily="2" charset="-122"/>
              </a:rPr>
              <a:t>人材紹介部門 </a:t>
            </a:r>
            <a:r>
              <a:rPr lang="en-US" altLang="ja-JP" sz="1200" dirty="0">
                <a:effectLst/>
                <a:latin typeface="simsun" panose="02010600030101010101" pitchFamily="2" charset="-122"/>
                <a:ea typeface="simsun" panose="02010600030101010101" pitchFamily="2" charset="-122"/>
              </a:rPr>
              <a:t>375</a:t>
            </a:r>
            <a:r>
              <a:rPr lang="ja-JP" altLang="en-US" sz="1200" dirty="0">
                <a:effectLst/>
                <a:latin typeface="simsun" panose="02010600030101010101" pitchFamily="2" charset="-122"/>
                <a:ea typeface="simsun" panose="02010600030101010101" pitchFamily="2" charset="-122"/>
              </a:rPr>
              <a:t>名名</a:t>
            </a:r>
          </a:p>
          <a:p>
            <a:r>
              <a:rPr lang="ja-JP" altLang="en-US" sz="1200" dirty="0">
                <a:effectLst/>
                <a:latin typeface="simsun" panose="02010600030101010101" pitchFamily="2" charset="-122"/>
                <a:ea typeface="simsun" panose="02010600030101010101" pitchFamily="2" charset="-122"/>
              </a:rPr>
              <a:t>事業内容</a:t>
            </a:r>
          </a:p>
          <a:p>
            <a:r>
              <a:rPr lang="ja-JP" altLang="en-US" sz="1200" dirty="0">
                <a:effectLst/>
                <a:latin typeface="simsun" panose="02010600030101010101" pitchFamily="2" charset="-122"/>
                <a:ea typeface="simsun" panose="02010600030101010101" pitchFamily="2" charset="-122"/>
              </a:rPr>
              <a:t>有料職業紹介事業／再就職支援事業／組織・人事コンサルティング事業</a:t>
            </a:r>
          </a:p>
          <a:p>
            <a:r>
              <a:rPr lang="ja-JP" altLang="en-US" sz="1200" dirty="0">
                <a:effectLst/>
                <a:latin typeface="simsun" panose="02010600030101010101" pitchFamily="2" charset="-122"/>
                <a:ea typeface="simsun" panose="02010600030101010101" pitchFamily="2" charset="-122"/>
              </a:rPr>
              <a:t>厚生労働大臣許可番号</a:t>
            </a:r>
            <a:r>
              <a:rPr lang="en-US" altLang="ja-JP" sz="1200" dirty="0">
                <a:effectLst/>
                <a:latin typeface="simsun" panose="02010600030101010101" pitchFamily="2" charset="-122"/>
                <a:ea typeface="simsun" panose="02010600030101010101" pitchFamily="2" charset="-122"/>
              </a:rPr>
              <a:t>13-</a:t>
            </a:r>
            <a:r>
              <a:rPr lang="ja-JP" altLang="en-US" sz="1200" dirty="0">
                <a:effectLst/>
                <a:latin typeface="simsun" panose="02010600030101010101" pitchFamily="2" charset="-122"/>
                <a:ea typeface="simsun" panose="02010600030101010101" pitchFamily="2" charset="-122"/>
              </a:rPr>
              <a:t>ユ</a:t>
            </a:r>
            <a:r>
              <a:rPr lang="en-US" altLang="ja-JP" sz="1200" dirty="0">
                <a:effectLst/>
                <a:latin typeface="simsun" panose="02010600030101010101" pitchFamily="2" charset="-122"/>
                <a:ea typeface="simsun" panose="02010600030101010101" pitchFamily="2" charset="-122"/>
              </a:rPr>
              <a:t>-010444</a:t>
            </a:r>
          </a:p>
          <a:p>
            <a:r>
              <a:rPr lang="ja-JP" altLang="en-US" sz="1200" dirty="0">
                <a:effectLst/>
                <a:latin typeface="simsun" panose="02010600030101010101" pitchFamily="2" charset="-122"/>
                <a:ea typeface="simsun" panose="02010600030101010101" pitchFamily="2" charset="-122"/>
              </a:rPr>
              <a:t>紹介事業許可年</a:t>
            </a:r>
            <a:r>
              <a:rPr lang="en-US" altLang="ja-JP" sz="1200" dirty="0">
                <a:effectLst/>
                <a:latin typeface="simsun" panose="02010600030101010101" pitchFamily="2" charset="-122"/>
                <a:ea typeface="simsun" panose="02010600030101010101" pitchFamily="2" charset="-122"/>
              </a:rPr>
              <a:t>2000</a:t>
            </a:r>
            <a:r>
              <a:rPr lang="ja-JP" altLang="en-US" sz="1200" dirty="0">
                <a:effectLst/>
                <a:latin typeface="simsun" panose="02010600030101010101" pitchFamily="2" charset="-122"/>
                <a:ea typeface="simsun" panose="02010600030101010101" pitchFamily="2" charset="-122"/>
              </a:rPr>
              <a:t>年</a:t>
            </a:r>
          </a:p>
          <a:p>
            <a:r>
              <a:rPr lang="ja-JP" altLang="en-US" sz="1200" dirty="0">
                <a:effectLst/>
                <a:latin typeface="simsun" panose="02010600030101010101" pitchFamily="2" charset="-122"/>
                <a:ea typeface="simsun" panose="02010600030101010101" pitchFamily="2" charset="-122"/>
              </a:rPr>
              <a:t>紹介事業事業所</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全国</a:t>
            </a:r>
            <a:r>
              <a:rPr lang="en-US" altLang="ja-JP" sz="1200" dirty="0">
                <a:effectLst/>
                <a:latin typeface="simsun" panose="02010600030101010101" pitchFamily="2" charset="-122"/>
                <a:ea typeface="simsun" panose="02010600030101010101" pitchFamily="2" charset="-122"/>
              </a:rPr>
              <a:t>47</a:t>
            </a:r>
            <a:r>
              <a:rPr lang="ja-JP" altLang="en-US" sz="1200" dirty="0">
                <a:effectLst/>
                <a:latin typeface="simsun" panose="02010600030101010101" pitchFamily="2" charset="-122"/>
                <a:ea typeface="simsun" panose="02010600030101010101" pitchFamily="2" charset="-122"/>
              </a:rPr>
              <a:t>都道府県に支店・コンサルタントを配備</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全国に支店を持つパソナキャリアでは、お近くの支店・コンサルタントより転職活動をご支援いたします。</a:t>
            </a:r>
          </a:p>
          <a:p>
            <a:r>
              <a:rPr lang="ja-JP" altLang="en-US" sz="1200" dirty="0">
                <a:effectLst/>
                <a:latin typeface="simsun" panose="02010600030101010101" pitchFamily="2" charset="-122"/>
                <a:ea typeface="simsun" panose="02010600030101010101" pitchFamily="2" charset="-122"/>
              </a:rPr>
              <a:t>地域に強いコンサルタントからのサポートと、全国各地のネットワークにより、地域採用や</a:t>
            </a:r>
            <a:r>
              <a:rPr lang="en-US" altLang="ja-JP" sz="1200" dirty="0">
                <a:effectLst/>
                <a:latin typeface="simsun" panose="02010600030101010101" pitchFamily="2" charset="-122"/>
                <a:ea typeface="simsun" panose="02010600030101010101" pitchFamily="2" charset="-122"/>
              </a:rPr>
              <a:t>U</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I</a:t>
            </a:r>
            <a:r>
              <a:rPr lang="ja-JP" altLang="en-US" sz="1200" dirty="0">
                <a:effectLst/>
                <a:latin typeface="simsun" panose="02010600030101010101" pitchFamily="2" charset="-122"/>
                <a:ea typeface="simsun" panose="02010600030101010101" pitchFamily="2" charset="-122"/>
              </a:rPr>
              <a:t>ターン採用の支援実績が豊富です。</a:t>
            </a:r>
          </a:p>
          <a:p>
            <a:r>
              <a:rPr lang="ja-JP" altLang="en-US" sz="1200" dirty="0">
                <a:effectLst/>
                <a:latin typeface="simsun" panose="02010600030101010101" pitchFamily="2" charset="-122"/>
                <a:ea typeface="simsun" panose="02010600030101010101" pitchFamily="2" charset="-122"/>
              </a:rPr>
              <a:t>登録場所</a:t>
            </a:r>
          </a:p>
          <a:p>
            <a:r>
              <a:rPr lang="ja-JP" altLang="en-US" sz="1200" dirty="0">
                <a:effectLst/>
                <a:latin typeface="simsun" panose="02010600030101010101" pitchFamily="2" charset="-122"/>
                <a:ea typeface="simsun" panose="02010600030101010101" pitchFamily="2" charset="-122"/>
              </a:rPr>
              <a:t>人材紹介事業部門　東京本社地図を見る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100-8228 </a:t>
            </a:r>
            <a:r>
              <a:rPr lang="ja-JP" altLang="en-US" sz="1200" dirty="0">
                <a:effectLst/>
                <a:latin typeface="simsun" panose="02010600030101010101" pitchFamily="2" charset="-122"/>
                <a:ea typeface="simsun" panose="02010600030101010101" pitchFamily="2" charset="-122"/>
              </a:rPr>
              <a:t>東京都千代田区大手町</a:t>
            </a:r>
            <a:r>
              <a:rPr lang="en-US" altLang="ja-JP" sz="1200" dirty="0">
                <a:effectLst/>
                <a:latin typeface="simsun" panose="02010600030101010101" pitchFamily="2" charset="-122"/>
                <a:ea typeface="simsun" panose="02010600030101010101" pitchFamily="2" charset="-122"/>
              </a:rPr>
              <a:t>2-6-2</a:t>
            </a:r>
          </a:p>
          <a:p>
            <a:r>
              <a:rPr lang="ja-JP" altLang="en-US" sz="1200" dirty="0">
                <a:effectLst/>
                <a:latin typeface="simsun" panose="02010600030101010101" pitchFamily="2" charset="-122"/>
                <a:ea typeface="simsun" panose="02010600030101010101" pitchFamily="2" charset="-122"/>
              </a:rPr>
              <a:t>札幌支店地図を見る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060-0005 </a:t>
            </a:r>
            <a:r>
              <a:rPr lang="ja-JP" altLang="en-US" sz="1200" dirty="0">
                <a:effectLst/>
                <a:latin typeface="simsun" panose="02010600030101010101" pitchFamily="2" charset="-122"/>
                <a:ea typeface="simsun" panose="02010600030101010101" pitchFamily="2" charset="-122"/>
              </a:rPr>
              <a:t>札幌市中央区北</a:t>
            </a:r>
            <a:r>
              <a:rPr lang="en-US" altLang="ja-JP" sz="1200" dirty="0">
                <a:effectLst/>
                <a:latin typeface="simsun" panose="02010600030101010101" pitchFamily="2" charset="-122"/>
                <a:ea typeface="simsun" panose="02010600030101010101" pitchFamily="2" charset="-122"/>
              </a:rPr>
              <a:t>5</a:t>
            </a:r>
            <a:r>
              <a:rPr lang="ja-JP" altLang="en-US" sz="1200" dirty="0">
                <a:effectLst/>
                <a:latin typeface="simsun" panose="02010600030101010101" pitchFamily="2" charset="-122"/>
                <a:ea typeface="simsun" panose="02010600030101010101" pitchFamily="2" charset="-122"/>
              </a:rPr>
              <a:t>条西</a:t>
            </a:r>
            <a:r>
              <a:rPr lang="en-US" altLang="ja-JP" sz="1200" dirty="0">
                <a:effectLst/>
                <a:latin typeface="simsun" panose="02010600030101010101" pitchFamily="2" charset="-122"/>
                <a:ea typeface="simsun" panose="02010600030101010101" pitchFamily="2" charset="-122"/>
              </a:rPr>
              <a:t>2-5 JR</a:t>
            </a:r>
            <a:r>
              <a:rPr lang="ja-JP" altLang="en-US" sz="1200" dirty="0">
                <a:effectLst/>
                <a:latin typeface="simsun" panose="02010600030101010101" pitchFamily="2" charset="-122"/>
                <a:ea typeface="simsun" panose="02010600030101010101" pitchFamily="2" charset="-122"/>
              </a:rPr>
              <a:t>タワーオフィスプラザさっぽろ</a:t>
            </a:r>
            <a:r>
              <a:rPr lang="en-US" altLang="ja-JP" sz="1200" dirty="0">
                <a:effectLst/>
                <a:latin typeface="simsun" panose="02010600030101010101" pitchFamily="2" charset="-122"/>
                <a:ea typeface="simsun" panose="02010600030101010101" pitchFamily="2" charset="-122"/>
              </a:rPr>
              <a:t>16F</a:t>
            </a:r>
          </a:p>
          <a:p>
            <a:r>
              <a:rPr lang="ja-JP" altLang="en-US" sz="1200" dirty="0">
                <a:effectLst/>
                <a:latin typeface="simsun" panose="02010600030101010101" pitchFamily="2" charset="-122"/>
                <a:ea typeface="simsun" panose="02010600030101010101" pitchFamily="2" charset="-122"/>
              </a:rPr>
              <a:t>仙台支店地図を見る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980-8485 </a:t>
            </a:r>
            <a:r>
              <a:rPr lang="ja-JP" altLang="en-US" sz="1200" dirty="0">
                <a:effectLst/>
                <a:latin typeface="simsun" panose="02010600030101010101" pitchFamily="2" charset="-122"/>
                <a:ea typeface="simsun" panose="02010600030101010101" pitchFamily="2" charset="-122"/>
              </a:rPr>
              <a:t>仙台市青葉区中央</a:t>
            </a:r>
            <a:r>
              <a:rPr lang="en-US" altLang="ja-JP" sz="1200" dirty="0">
                <a:effectLst/>
                <a:latin typeface="simsun" panose="02010600030101010101" pitchFamily="2" charset="-122"/>
                <a:ea typeface="simsun" panose="02010600030101010101" pitchFamily="2" charset="-122"/>
              </a:rPr>
              <a:t>1-2-3 </a:t>
            </a:r>
            <a:r>
              <a:rPr lang="ja-JP" altLang="en-US" sz="1200" dirty="0">
                <a:effectLst/>
                <a:latin typeface="simsun" panose="02010600030101010101" pitchFamily="2" charset="-122"/>
                <a:ea typeface="simsun" panose="02010600030101010101" pitchFamily="2" charset="-122"/>
              </a:rPr>
              <a:t>仙台マークワン</a:t>
            </a:r>
            <a:r>
              <a:rPr lang="en-US" altLang="ja-JP" sz="1200" dirty="0">
                <a:effectLst/>
                <a:latin typeface="simsun" panose="02010600030101010101" pitchFamily="2" charset="-122"/>
                <a:ea typeface="simsun" panose="02010600030101010101" pitchFamily="2" charset="-122"/>
              </a:rPr>
              <a:t>18F</a:t>
            </a:r>
          </a:p>
          <a:p>
            <a:r>
              <a:rPr lang="ja-JP" altLang="en-US" sz="1200" dirty="0">
                <a:effectLst/>
                <a:latin typeface="simsun" panose="02010600030101010101" pitchFamily="2" charset="-122"/>
                <a:ea typeface="simsun" panose="02010600030101010101" pitchFamily="2" charset="-122"/>
              </a:rPr>
              <a:t>広島支店地図を見る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730-0035 </a:t>
            </a:r>
            <a:r>
              <a:rPr lang="ja-JP" altLang="en-US" sz="1200" dirty="0">
                <a:effectLst/>
                <a:latin typeface="simsun" panose="02010600030101010101" pitchFamily="2" charset="-122"/>
                <a:ea typeface="simsun" panose="02010600030101010101" pitchFamily="2" charset="-122"/>
              </a:rPr>
              <a:t>広島市中区本通</a:t>
            </a:r>
            <a:r>
              <a:rPr lang="en-US" altLang="ja-JP" sz="1200" dirty="0">
                <a:effectLst/>
                <a:latin typeface="simsun" panose="02010600030101010101" pitchFamily="2" charset="-122"/>
                <a:ea typeface="simsun" panose="02010600030101010101" pitchFamily="2" charset="-122"/>
              </a:rPr>
              <a:t>7-19 </a:t>
            </a:r>
            <a:r>
              <a:rPr lang="ja-JP" altLang="en-US" sz="1200" dirty="0">
                <a:effectLst/>
                <a:latin typeface="simsun" panose="02010600030101010101" pitchFamily="2" charset="-122"/>
                <a:ea typeface="simsun" panose="02010600030101010101" pitchFamily="2" charset="-122"/>
              </a:rPr>
              <a:t>広島ダイヤモンドビル</a:t>
            </a:r>
            <a:r>
              <a:rPr lang="en-US" altLang="ja-JP" sz="1200" dirty="0">
                <a:effectLst/>
                <a:latin typeface="simsun" panose="02010600030101010101" pitchFamily="2" charset="-122"/>
                <a:ea typeface="simsun" panose="02010600030101010101" pitchFamily="2" charset="-122"/>
              </a:rPr>
              <a:t>7F</a:t>
            </a:r>
          </a:p>
          <a:p>
            <a:r>
              <a:rPr lang="ja-JP" altLang="en-US" sz="1200" dirty="0">
                <a:effectLst/>
                <a:latin typeface="simsun" panose="02010600030101010101" pitchFamily="2" charset="-122"/>
                <a:ea typeface="simsun" panose="02010600030101010101" pitchFamily="2" charset="-122"/>
              </a:rPr>
              <a:t>福岡支店地図を見る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810-0001 </a:t>
            </a:r>
            <a:r>
              <a:rPr lang="ja-JP" altLang="en-US" sz="1200" dirty="0">
                <a:effectLst/>
                <a:latin typeface="simsun" panose="02010600030101010101" pitchFamily="2" charset="-122"/>
                <a:ea typeface="simsun" panose="02010600030101010101" pitchFamily="2" charset="-122"/>
              </a:rPr>
              <a:t>福岡市中央区天神</a:t>
            </a:r>
            <a:r>
              <a:rPr lang="en-US" altLang="ja-JP" sz="1200" dirty="0">
                <a:effectLst/>
                <a:latin typeface="simsun" panose="02010600030101010101" pitchFamily="2" charset="-122"/>
                <a:ea typeface="simsun" panose="02010600030101010101" pitchFamily="2" charset="-122"/>
              </a:rPr>
              <a:t>1-6-8 </a:t>
            </a:r>
            <a:r>
              <a:rPr lang="ja-JP" altLang="en-US" sz="1200" dirty="0">
                <a:effectLst/>
                <a:latin typeface="simsun" panose="02010600030101010101" pitchFamily="2" charset="-122"/>
                <a:ea typeface="simsun" panose="02010600030101010101" pitchFamily="2" charset="-122"/>
              </a:rPr>
              <a:t>天神ツインビル</a:t>
            </a:r>
            <a:r>
              <a:rPr lang="en-US" altLang="ja-JP" sz="1200" dirty="0">
                <a:effectLst/>
                <a:latin typeface="simsun" panose="02010600030101010101" pitchFamily="2" charset="-122"/>
                <a:ea typeface="simsun" panose="02010600030101010101" pitchFamily="2" charset="-122"/>
              </a:rPr>
              <a:t>13F</a:t>
            </a:r>
          </a:p>
          <a:p>
            <a:r>
              <a:rPr lang="ja-JP" altLang="en-US" sz="1200" dirty="0">
                <a:effectLst/>
                <a:latin typeface="simsun" panose="02010600030101010101" pitchFamily="2" charset="-122"/>
                <a:ea typeface="simsun" panose="02010600030101010101" pitchFamily="2" charset="-122"/>
              </a:rPr>
              <a:t>ホームページ</a:t>
            </a:r>
            <a:r>
              <a:rPr lang="en-US" altLang="ja-JP" sz="1200" dirty="0">
                <a:effectLst/>
                <a:latin typeface="simsun" panose="02010600030101010101" pitchFamily="2" charset="-122"/>
                <a:ea typeface="simsun" panose="02010600030101010101" pitchFamily="2" charset="-122"/>
              </a:rPr>
              <a:t>https://www.pasonacareer.jp/</a:t>
            </a:r>
          </a:p>
          <a:p>
            <a:endParaRPr lang="en-US" altLang="zh-CN" sz="1200" dirty="0">
              <a:latin typeface="simsun" panose="02010600030101010101" pitchFamily="2" charset="-122"/>
              <a:ea typeface="simsun" panose="02010600030101010101" pitchFamily="2" charset="-122"/>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11</a:t>
            </a:fld>
            <a:endParaRPr lang="zh-CN" altLang="en-US"/>
          </a:p>
        </p:txBody>
      </p:sp>
    </p:spTree>
    <p:extLst>
      <p:ext uri="{BB962C8B-B14F-4D97-AF65-F5344CB8AC3E}">
        <p14:creationId xmlns:p14="http://schemas.microsoft.com/office/powerpoint/2010/main" val="14361257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Google</a:t>
            </a:r>
            <a:r>
              <a:rPr lang="ja-JP" altLang="en-US" dirty="0"/>
              <a:t>など</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a:t>
            </a:fld>
            <a:endParaRPr lang="zh-CN" altLang="en-US"/>
          </a:p>
        </p:txBody>
      </p:sp>
    </p:spTree>
    <p:extLst>
      <p:ext uri="{BB962C8B-B14F-4D97-AF65-F5344CB8AC3E}">
        <p14:creationId xmlns:p14="http://schemas.microsoft.com/office/powerpoint/2010/main" val="20299174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13</a:t>
            </a:fld>
            <a:endParaRPr lang="zh-CN" altLang="en-US"/>
          </a:p>
        </p:txBody>
      </p:sp>
    </p:spTree>
    <p:extLst>
      <p:ext uri="{BB962C8B-B14F-4D97-AF65-F5344CB8AC3E}">
        <p14:creationId xmlns:p14="http://schemas.microsoft.com/office/powerpoint/2010/main" val="16867451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rgbClr val="3C3C3C"/>
                </a:solidFill>
                <a:latin typeface="SimSun" panose="02010600030101010101" pitchFamily="2" charset="-122"/>
                <a:ea typeface="SimSun" panose="02010600030101010101" pitchFamily="2" charset="-122"/>
              </a:rPr>
              <a:t>基準：</a:t>
            </a:r>
            <a:r>
              <a:rPr lang="en-US" altLang="ja-JP" dirty="0">
                <a:solidFill>
                  <a:srgbClr val="3C3C3C"/>
                </a:solidFill>
                <a:latin typeface="SimSun" panose="02010600030101010101" pitchFamily="2" charset="-122"/>
                <a:ea typeface="SimSun" panose="02010600030101010101" pitchFamily="2" charset="-122"/>
              </a:rPr>
              <a:t>32G</a:t>
            </a:r>
            <a:r>
              <a:rPr lang="ja-JP" altLang="en-US" dirty="0">
                <a:solidFill>
                  <a:srgbClr val="3C3C3C"/>
                </a:solidFill>
                <a:latin typeface="SimSun" panose="02010600030101010101" pitchFamily="2" charset="-122"/>
                <a:ea typeface="SimSun" panose="02010600030101010101" pitchFamily="2" charset="-122"/>
              </a:rPr>
              <a:t>メモリ、１</a:t>
            </a:r>
            <a:r>
              <a:rPr lang="en-US" altLang="ja-JP" dirty="0">
                <a:solidFill>
                  <a:srgbClr val="3C3C3C"/>
                </a:solidFill>
                <a:latin typeface="SimSun" panose="02010600030101010101" pitchFamily="2" charset="-122"/>
                <a:ea typeface="SimSun" panose="02010600030101010101" pitchFamily="2" charset="-122"/>
              </a:rPr>
              <a:t>T</a:t>
            </a:r>
            <a:r>
              <a:rPr lang="ja-JP" altLang="en-US" dirty="0">
                <a:solidFill>
                  <a:srgbClr val="3C3C3C"/>
                </a:solidFill>
                <a:latin typeface="SimSun" panose="02010600030101010101" pitchFamily="2" charset="-122"/>
                <a:ea typeface="SimSun" panose="02010600030101010101" pitchFamily="2" charset="-122"/>
              </a:rPr>
              <a:t>ディスク</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i="0" dirty="0">
                <a:solidFill>
                  <a:srgbClr val="2B2B2B"/>
                </a:solidFill>
                <a:effectLst/>
                <a:latin typeface="SimSun" panose="02010600030101010101" pitchFamily="2" charset="-122"/>
                <a:ea typeface="SimSun" panose="02010600030101010101" pitchFamily="2" charset="-122"/>
              </a:rPr>
              <a:t>ミス修正（</a:t>
            </a:r>
            <a:r>
              <a:rPr lang="en-US" altLang="ja-JP" sz="1200" i="0" dirty="0">
                <a:solidFill>
                  <a:srgbClr val="2B2B2B"/>
                </a:solidFill>
                <a:effectLst/>
                <a:latin typeface="SimSun" panose="02010600030101010101" pitchFamily="2" charset="-122"/>
                <a:ea typeface="SimSun" panose="02010600030101010101" pitchFamily="2" charset="-122"/>
              </a:rPr>
              <a:t>2022/1/7</a:t>
            </a:r>
            <a:r>
              <a:rPr lang="ja-JP" altLang="en-US" sz="1200" i="0" dirty="0">
                <a:solidFill>
                  <a:srgbClr val="2B2B2B"/>
                </a:solidFill>
                <a:effectLst/>
                <a:latin typeface="SimSun" panose="02010600030101010101" pitchFamily="2" charset="-122"/>
                <a:ea typeface="SimSun" panose="02010600030101010101" pitchFamily="2" charset="-122"/>
              </a:rPr>
              <a:t>）</a:t>
            </a:r>
            <a:endParaRPr lang="ja-JP" altLang="en-US" sz="1200" i="0" dirty="0">
              <a:solidFill>
                <a:srgbClr val="000000"/>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rgbClr val="3C3C3C"/>
                </a:solidFill>
                <a:latin typeface="SimSun" panose="02010600030101010101" pitchFamily="2" charset="-122"/>
                <a:ea typeface="SimSun" panose="02010600030101010101" pitchFamily="2" charset="-122"/>
              </a:rPr>
              <a:t>以下の内容を追加（</a:t>
            </a:r>
            <a:r>
              <a:rPr lang="en-US" altLang="ja-JP" dirty="0">
                <a:solidFill>
                  <a:srgbClr val="3C3C3C"/>
                </a:solidFill>
                <a:latin typeface="SimSun" panose="02010600030101010101" pitchFamily="2" charset="-122"/>
                <a:ea typeface="SimSun" panose="02010600030101010101" pitchFamily="2" charset="-122"/>
              </a:rPr>
              <a:t>2022/1/8</a:t>
            </a:r>
            <a:r>
              <a:rPr lang="ja-JP" altLang="en-US" dirty="0">
                <a:solidFill>
                  <a:srgbClr val="3C3C3C"/>
                </a:solidFill>
                <a:latin typeface="SimSun" panose="02010600030101010101" pitchFamily="2" charset="-122"/>
                <a:ea typeface="SimSun" panose="02010600030101010101" pitchFamily="2" charset="-122"/>
              </a:rPr>
              <a:t>）</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C3C3C"/>
                </a:solidFill>
                <a:latin typeface="SimSun" panose="02010600030101010101" pitchFamily="2" charset="-122"/>
                <a:ea typeface="SimSun" panose="02010600030101010101" pitchFamily="2" charset="-122"/>
              </a:rPr>
              <a:t>注意： </a:t>
            </a:r>
            <a:endParaRPr lang="en-US" altLang="zh-CN"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C3C3C"/>
                </a:solidFill>
                <a:latin typeface="SimSun" panose="02010600030101010101" pitchFamily="2" charset="-122"/>
                <a:ea typeface="SimSun" panose="02010600030101010101" pitchFamily="2" charset="-122"/>
              </a:rPr>
              <a:t>正在从</a:t>
            </a:r>
            <a:r>
              <a:rPr lang="en-US" altLang="zh-CN" dirty="0">
                <a:solidFill>
                  <a:srgbClr val="3C3C3C"/>
                </a:solidFill>
                <a:latin typeface="SimSun" panose="02010600030101010101" pitchFamily="2" charset="-122"/>
                <a:ea typeface="SimSun" panose="02010600030101010101" pitchFamily="2" charset="-122"/>
              </a:rPr>
              <a:t>DDR4</a:t>
            </a:r>
            <a:r>
              <a:rPr lang="zh-CN" altLang="en-US" dirty="0">
                <a:solidFill>
                  <a:srgbClr val="3C3C3C"/>
                </a:solidFill>
                <a:latin typeface="SimSun" panose="02010600030101010101" pitchFamily="2" charset="-122"/>
                <a:ea typeface="SimSun" panose="02010600030101010101" pitchFamily="2" charset="-122"/>
              </a:rPr>
              <a:t>向</a:t>
            </a:r>
            <a:r>
              <a:rPr lang="en-US" altLang="zh-CN" dirty="0">
                <a:solidFill>
                  <a:srgbClr val="3C3C3C"/>
                </a:solidFill>
                <a:latin typeface="SimSun" panose="02010600030101010101" pitchFamily="2" charset="-122"/>
                <a:ea typeface="SimSun" panose="02010600030101010101" pitchFamily="2" charset="-122"/>
              </a:rPr>
              <a:t>DDR5</a:t>
            </a:r>
            <a:r>
              <a:rPr lang="zh-CN" altLang="en-US" dirty="0">
                <a:solidFill>
                  <a:srgbClr val="3C3C3C"/>
                </a:solidFill>
                <a:latin typeface="SimSun" panose="02010600030101010101" pitchFamily="2" charset="-122"/>
                <a:ea typeface="SimSun" panose="02010600030101010101" pitchFamily="2" charset="-122"/>
              </a:rPr>
              <a:t>更新（</a:t>
            </a:r>
            <a:r>
              <a:rPr lang="en-US" altLang="zh-CN" dirty="0">
                <a:solidFill>
                  <a:srgbClr val="3C3C3C"/>
                </a:solidFill>
                <a:latin typeface="SimSun" panose="02010600030101010101" pitchFamily="2" charset="-122"/>
                <a:ea typeface="SimSun" panose="02010600030101010101" pitchFamily="2" charset="-122"/>
              </a:rPr>
              <a:t>2022/1/10</a:t>
            </a:r>
            <a:r>
              <a:rPr lang="zh-CN" altLang="en-US" dirty="0">
                <a:solidFill>
                  <a:srgbClr val="3C3C3C"/>
                </a:solidFill>
                <a:latin typeface="SimSun" panose="02010600030101010101" pitchFamily="2" charset="-122"/>
                <a:ea typeface="SimSun" panose="02010600030101010101" pitchFamily="2" charset="-122"/>
              </a:rPr>
              <a:t>）</a:t>
            </a:r>
            <a:endParaRPr lang="en-US" altLang="zh-CN"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C3C3C"/>
                </a:solidFill>
                <a:latin typeface="SimSun" panose="02010600030101010101" pitchFamily="2" charset="-122"/>
                <a:ea typeface="SimSun" panose="02010600030101010101" pitchFamily="2" charset="-122"/>
              </a:rPr>
              <a:t>保证期，</a:t>
            </a:r>
            <a:r>
              <a:rPr lang="en-US" altLang="zh-CN" dirty="0">
                <a:solidFill>
                  <a:srgbClr val="3C3C3C"/>
                </a:solidFill>
                <a:latin typeface="SimSun" panose="02010600030101010101" pitchFamily="2" charset="-122"/>
                <a:ea typeface="SimSun" panose="02010600030101010101" pitchFamily="2" charset="-122"/>
              </a:rPr>
              <a:t>5</a:t>
            </a:r>
            <a:r>
              <a:rPr lang="zh-CN" altLang="en-US" dirty="0">
                <a:solidFill>
                  <a:srgbClr val="3C3C3C"/>
                </a:solidFill>
                <a:latin typeface="SimSun" panose="02010600030101010101" pitchFamily="2" charset="-122"/>
                <a:ea typeface="SimSun" panose="02010600030101010101" pitchFamily="2" charset="-122"/>
              </a:rPr>
              <a:t>年或</a:t>
            </a:r>
            <a:r>
              <a:rPr lang="en-US" altLang="zh-CN" dirty="0">
                <a:solidFill>
                  <a:srgbClr val="3C3C3C"/>
                </a:solidFill>
                <a:latin typeface="SimSun" panose="02010600030101010101" pitchFamily="2" charset="-122"/>
                <a:ea typeface="SimSun" panose="02010600030101010101" pitchFamily="2" charset="-122"/>
              </a:rPr>
              <a:t>6</a:t>
            </a:r>
            <a:r>
              <a:rPr lang="zh-CN" altLang="en-US" dirty="0">
                <a:solidFill>
                  <a:srgbClr val="3C3C3C"/>
                </a:solidFill>
                <a:latin typeface="SimSun" panose="02010600030101010101" pitchFamily="2" charset="-122"/>
                <a:ea typeface="SimSun" panose="02010600030101010101" pitchFamily="2" charset="-122"/>
              </a:rPr>
              <a:t>年（企业购可交涉，目标）</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rgbClr val="3C3C3C"/>
                </a:solidFill>
                <a:latin typeface="SimSun" panose="02010600030101010101" pitchFamily="2" charset="-122"/>
                <a:ea typeface="SimSun" panose="02010600030101010101" pitchFamily="2" charset="-122"/>
              </a:rPr>
              <a:t>優先順位：高➡低</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solidFill>
                  <a:srgbClr val="3C3C3C"/>
                </a:solidFill>
                <a:latin typeface="SimSun" panose="02010600030101010101" pitchFamily="2" charset="-122"/>
                <a:ea typeface="SimSun" panose="02010600030101010101" pitchFamily="2" charset="-122"/>
              </a:rPr>
              <a:t>Surface Book 3</a:t>
            </a:r>
            <a:r>
              <a:rPr lang="ja-JP" altLang="en-US" dirty="0">
                <a:solidFill>
                  <a:srgbClr val="3C3C3C"/>
                </a:solidFill>
                <a:latin typeface="SimSun" panose="02010600030101010101" pitchFamily="2" charset="-122"/>
                <a:ea typeface="SimSun" panose="02010600030101010101" pitchFamily="2" charset="-122"/>
              </a:rPr>
              <a:t>　</a:t>
            </a:r>
            <a:r>
              <a:rPr lang="en-US" altLang="ja-JP" dirty="0">
                <a:solidFill>
                  <a:srgbClr val="3C3C3C"/>
                </a:solidFill>
                <a:latin typeface="SimSun" panose="02010600030101010101" pitchFamily="2" charset="-122"/>
                <a:ea typeface="SimSun" panose="02010600030101010101" pitchFamily="2" charset="-122"/>
              </a:rPr>
              <a:t>13.5 </a:t>
            </a:r>
            <a:r>
              <a:rPr lang="ja-JP" altLang="en-US" dirty="0">
                <a:solidFill>
                  <a:srgbClr val="3C3C3C"/>
                </a:solidFill>
                <a:latin typeface="SimSun" panose="02010600030101010101" pitchFamily="2" charset="-122"/>
                <a:ea typeface="SimSun" panose="02010600030101010101" pitchFamily="2" charset="-122"/>
              </a:rPr>
              <a:t>インチ、インテル </a:t>
            </a:r>
            <a:r>
              <a:rPr lang="en-US" altLang="ja-JP" dirty="0">
                <a:solidFill>
                  <a:srgbClr val="3C3C3C"/>
                </a:solidFill>
                <a:latin typeface="SimSun" panose="02010600030101010101" pitchFamily="2" charset="-122"/>
                <a:ea typeface="SimSun" panose="02010600030101010101" pitchFamily="2" charset="-122"/>
              </a:rPr>
              <a:t>Corei7</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32GB RAM</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1TB SSD</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NVIDIA GeForce</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Microsoft Complete for Surface Book/Laptop Studio</a:t>
            </a:r>
            <a:r>
              <a:rPr lang="ja-JP" altLang="en-US" dirty="0">
                <a:solidFill>
                  <a:srgbClr val="3C3C3C"/>
                </a:solidFill>
                <a:latin typeface="SimSun" panose="02010600030101010101" pitchFamily="2" charset="-122"/>
                <a:ea typeface="SimSun" panose="02010600030101010101" pitchFamily="2" charset="-122"/>
              </a:rPr>
              <a:t>、偶発的な損傷に対する保証付き </a:t>
            </a:r>
            <a:r>
              <a:rPr lang="en-US" altLang="ja-JP" dirty="0">
                <a:solidFill>
                  <a:srgbClr val="3C3C3C"/>
                </a:solidFill>
                <a:latin typeface="SimSun" panose="02010600030101010101" pitchFamily="2" charset="-122"/>
                <a:ea typeface="SimSun" panose="02010600030101010101" pitchFamily="2" charset="-122"/>
              </a:rPr>
              <a:t>(4 </a:t>
            </a:r>
            <a:r>
              <a:rPr lang="ja-JP" altLang="en-US" dirty="0">
                <a:solidFill>
                  <a:srgbClr val="3C3C3C"/>
                </a:solidFill>
                <a:latin typeface="SimSun" panose="02010600030101010101" pitchFamily="2" charset="-122"/>
                <a:ea typeface="SimSun" panose="02010600030101010101" pitchFamily="2" charset="-122"/>
              </a:rPr>
              <a:t>年間</a:t>
            </a:r>
            <a:r>
              <a:rPr lang="en-US" altLang="ja-JP" dirty="0">
                <a:solidFill>
                  <a:srgbClr val="3C3C3C"/>
                </a:solidFill>
                <a:latin typeface="SimSun" panose="02010600030101010101" pitchFamily="2" charset="-122"/>
                <a:ea typeface="SimSun" panose="02010600030101010101" pitchFamily="2" charset="-122"/>
              </a:rPr>
              <a:t>)</a:t>
            </a:r>
            <a:r>
              <a:rPr lang="ja-JP" altLang="en-US" dirty="0">
                <a:solidFill>
                  <a:srgbClr val="3C3C3C"/>
                </a:solidFill>
                <a:latin typeface="SimSun" panose="02010600030101010101" pitchFamily="2" charset="-122"/>
                <a:ea typeface="SimSun" panose="02010600030101010101" pitchFamily="2" charset="-122"/>
              </a:rPr>
              <a:t>　　（</a:t>
            </a:r>
            <a:r>
              <a:rPr lang="en-US" altLang="ja-JP" dirty="0">
                <a:solidFill>
                  <a:srgbClr val="3C3C3C"/>
                </a:solidFill>
                <a:latin typeface="SimSun" panose="02010600030101010101" pitchFamily="2" charset="-122"/>
                <a:ea typeface="SimSun" panose="02010600030101010101" pitchFamily="2" charset="-122"/>
              </a:rPr>
              <a:t>391,160</a:t>
            </a:r>
            <a:r>
              <a:rPr lang="ja-JP" altLang="en-US" dirty="0">
                <a:solidFill>
                  <a:srgbClr val="3C3C3C"/>
                </a:solidFill>
                <a:latin typeface="SimSun" panose="02010600030101010101" pitchFamily="2" charset="-122"/>
                <a:ea typeface="SimSun" panose="02010600030101010101" pitchFamily="2" charset="-122"/>
              </a:rPr>
              <a:t>円</a:t>
            </a:r>
            <a:r>
              <a:rPr lang="en-US" altLang="ja-JP" dirty="0">
                <a:solidFill>
                  <a:srgbClr val="3C3C3C"/>
                </a:solidFill>
                <a:latin typeface="SimSun" panose="02010600030101010101" pitchFamily="2" charset="-122"/>
                <a:ea typeface="SimSun" panose="02010600030101010101" pitchFamily="2" charset="-122"/>
              </a:rPr>
              <a:t> (</a:t>
            </a:r>
            <a:r>
              <a:rPr lang="ja-JP" altLang="en-US" dirty="0">
                <a:solidFill>
                  <a:srgbClr val="3C3C3C"/>
                </a:solidFill>
                <a:latin typeface="SimSun" panose="02010600030101010101" pitchFamily="2" charset="-122"/>
                <a:ea typeface="SimSun" panose="02010600030101010101" pitchFamily="2" charset="-122"/>
              </a:rPr>
              <a:t>税込</a:t>
            </a:r>
            <a:r>
              <a:rPr lang="en-US" altLang="ja-JP" dirty="0">
                <a:solidFill>
                  <a:srgbClr val="3C3C3C"/>
                </a:solidFill>
                <a:latin typeface="SimSun" panose="02010600030101010101" pitchFamily="2" charset="-122"/>
                <a:ea typeface="SimSun" panose="02010600030101010101" pitchFamily="2" charset="-122"/>
              </a:rPr>
              <a:t>)</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2022/1/8</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Surface </a:t>
            </a:r>
            <a:r>
              <a:rPr lang="ja-JP" altLang="en-US" dirty="0">
                <a:solidFill>
                  <a:srgbClr val="3C3C3C"/>
                </a:solidFill>
                <a:latin typeface="SimSun" panose="02010600030101010101" pitchFamily="2" charset="-122"/>
                <a:ea typeface="SimSun" panose="02010600030101010101" pitchFamily="2" charset="-122"/>
              </a:rPr>
              <a:t>ペン　</a:t>
            </a:r>
            <a:r>
              <a:rPr lang="en-US" altLang="ja-JP" dirty="0">
                <a:solidFill>
                  <a:srgbClr val="3C3C3C"/>
                </a:solidFill>
                <a:latin typeface="SimSun" panose="02010600030101010101" pitchFamily="2" charset="-122"/>
                <a:ea typeface="SimSun" panose="02010600030101010101" pitchFamily="2" charset="-122"/>
              </a:rPr>
              <a:t>¥12,980</a:t>
            </a:r>
            <a:r>
              <a:rPr lang="ja-JP" altLang="en-US" dirty="0">
                <a:solidFill>
                  <a:srgbClr val="3C3C3C"/>
                </a:solidFill>
                <a:latin typeface="SimSun" panose="02010600030101010101" pitchFamily="2" charset="-122"/>
                <a:ea typeface="SimSun" panose="02010600030101010101" pitchFamily="2" charset="-122"/>
              </a:rPr>
              <a:t>、　高校生に向ける</a:t>
            </a:r>
            <a:r>
              <a:rPr lang="en-US" altLang="ja-JP" dirty="0">
                <a:solidFill>
                  <a:srgbClr val="3C3C3C"/>
                </a:solidFill>
                <a:latin typeface="SimSun" panose="02010600030101010101" pitchFamily="2" charset="-122"/>
                <a:ea typeface="SimSun" panose="02010600030101010101" pitchFamily="2" charset="-122"/>
              </a:rPr>
              <a:t>GIGA</a:t>
            </a:r>
            <a:r>
              <a:rPr lang="ja-JP" altLang="en-US" dirty="0">
                <a:solidFill>
                  <a:srgbClr val="3C3C3C"/>
                </a:solidFill>
                <a:latin typeface="SimSun" panose="02010600030101010101" pitchFamily="2" charset="-122"/>
                <a:ea typeface="SimSun" panose="02010600030101010101" pitchFamily="2" charset="-122"/>
              </a:rPr>
              <a:t>スクールサービスの最適（</a:t>
            </a:r>
            <a:r>
              <a:rPr lang="zh-CN" altLang="en-US" dirty="0">
                <a:solidFill>
                  <a:srgbClr val="3C3C3C"/>
                </a:solidFill>
                <a:latin typeface="SimSun" panose="02010600030101010101" pitchFamily="2" charset="-122"/>
                <a:ea typeface="SimSun" panose="02010600030101010101" pitchFamily="2" charset="-122"/>
              </a:rPr>
              <a:t>管理职位、移动办公优先选择，</a:t>
            </a:r>
            <a:r>
              <a:rPr lang="ja-JP" altLang="en-US" dirty="0">
                <a:solidFill>
                  <a:srgbClr val="3C3C3C"/>
                </a:solidFill>
                <a:latin typeface="SimSun" panose="02010600030101010101" pitchFamily="2" charset="-122"/>
                <a:ea typeface="SimSun" panose="02010600030101010101" pitchFamily="2" charset="-122"/>
              </a:rPr>
              <a:t>使用</a:t>
            </a:r>
            <a:r>
              <a:rPr lang="zh-CN" altLang="en-US" dirty="0">
                <a:solidFill>
                  <a:srgbClr val="3C3C3C"/>
                </a:solidFill>
                <a:latin typeface="SimSun" panose="02010600030101010101" pitchFamily="2" charset="-122"/>
                <a:ea typeface="SimSun" panose="02010600030101010101" pitchFamily="2" charset="-122"/>
              </a:rPr>
              <a:t>四</a:t>
            </a:r>
            <a:r>
              <a:rPr lang="ja-JP" altLang="en-US" dirty="0">
                <a:solidFill>
                  <a:srgbClr val="3C3C3C"/>
                </a:solidFill>
                <a:latin typeface="SimSun" panose="02010600030101010101" pitchFamily="2" charset="-122"/>
                <a:ea typeface="SimSun" panose="02010600030101010101" pitchFamily="2" charset="-122"/>
              </a:rPr>
              <a:t>年以後リーススタート、想定</a:t>
            </a:r>
            <a:r>
              <a:rPr lang="en-US" altLang="ja-JP" dirty="0">
                <a:solidFill>
                  <a:srgbClr val="3C3C3C"/>
                </a:solidFill>
                <a:latin typeface="SimSun" panose="02010600030101010101" pitchFamily="2" charset="-122"/>
                <a:ea typeface="SimSun" panose="02010600030101010101" pitchFamily="2" charset="-122"/>
              </a:rPr>
              <a:t>5000</a:t>
            </a:r>
            <a:r>
              <a:rPr lang="ja-JP" altLang="en-US" dirty="0">
                <a:solidFill>
                  <a:srgbClr val="3C3C3C"/>
                </a:solidFill>
                <a:latin typeface="SimSun" panose="02010600030101010101" pitchFamily="2" charset="-122"/>
                <a:ea typeface="SimSun" panose="02010600030101010101" pitchFamily="2" charset="-122"/>
              </a:rPr>
              <a:t>円</a:t>
            </a:r>
            <a:r>
              <a:rPr lang="en-US" altLang="ja-JP" dirty="0">
                <a:solidFill>
                  <a:srgbClr val="3C3C3C"/>
                </a:solidFill>
                <a:latin typeface="SimSun" panose="02010600030101010101" pitchFamily="2" charset="-122"/>
                <a:ea typeface="SimSun" panose="02010600030101010101" pitchFamily="2" charset="-122"/>
              </a:rPr>
              <a:t>/</a:t>
            </a:r>
            <a:r>
              <a:rPr lang="ja-JP" altLang="en-US" dirty="0">
                <a:solidFill>
                  <a:srgbClr val="3C3C3C"/>
                </a:solidFill>
                <a:latin typeface="SimSun" panose="02010600030101010101" pitchFamily="2" charset="-122"/>
                <a:ea typeface="SimSun" panose="02010600030101010101" pitchFamily="2" charset="-122"/>
              </a:rPr>
              <a:t>月、</a:t>
            </a:r>
            <a:r>
              <a:rPr lang="en-US" altLang="ja-JP" dirty="0">
                <a:solidFill>
                  <a:srgbClr val="3C3C3C"/>
                </a:solidFill>
                <a:latin typeface="SimSun" panose="02010600030101010101" pitchFamily="2" charset="-122"/>
                <a:ea typeface="SimSun" panose="02010600030101010101" pitchFamily="2" charset="-122"/>
              </a:rPr>
              <a:t>or</a:t>
            </a:r>
            <a:r>
              <a:rPr lang="ja-JP" altLang="en-US" dirty="0">
                <a:solidFill>
                  <a:srgbClr val="3C3C3C"/>
                </a:solidFill>
                <a:latin typeface="SimSun" panose="02010600030101010101" pitchFamily="2" charset="-122"/>
                <a:ea typeface="SimSun" panose="02010600030101010101" pitchFamily="2" charset="-122"/>
              </a:rPr>
              <a:t>中古販売）</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333333"/>
                </a:solidFill>
                <a:effectLst/>
                <a:latin typeface="SimSun" panose="02010600030101010101" pitchFamily="2" charset="-122"/>
                <a:ea typeface="SimSun" panose="02010600030101010101" pitchFamily="2" charset="-122"/>
              </a:rPr>
              <a:t>MacBook Pro </a:t>
            </a:r>
            <a:r>
              <a:rPr lang="en-US" altLang="ja-JP" b="0" i="0" dirty="0">
                <a:solidFill>
                  <a:srgbClr val="333333"/>
                </a:solidFill>
                <a:effectLst/>
                <a:latin typeface="SimSun" panose="02010600030101010101" pitchFamily="2" charset="-122"/>
                <a:ea typeface="SimSun" panose="02010600030101010101" pitchFamily="2" charset="-122"/>
              </a:rPr>
              <a:t>14</a:t>
            </a:r>
            <a:r>
              <a:rPr lang="ja-JP" altLang="en-US" b="0" i="0" dirty="0">
                <a:solidFill>
                  <a:srgbClr val="333333"/>
                </a:solidFill>
                <a:effectLst/>
                <a:latin typeface="SimSun" panose="02010600030101010101" pitchFamily="2" charset="-122"/>
                <a:ea typeface="SimSun" panose="02010600030101010101" pitchFamily="2" charset="-122"/>
              </a:rPr>
              <a:t>インチ </a:t>
            </a:r>
            <a:r>
              <a:rPr lang="en-US" altLang="ja-JP" b="0" i="0" dirty="0">
                <a:solidFill>
                  <a:srgbClr val="333333"/>
                </a:solidFill>
                <a:effectLst/>
                <a:latin typeface="SimSun" panose="02010600030101010101" pitchFamily="2" charset="-122"/>
                <a:ea typeface="SimSun" panose="02010600030101010101" pitchFamily="2" charset="-122"/>
              </a:rPr>
              <a:t>10</a:t>
            </a:r>
            <a:r>
              <a:rPr lang="ja-JP" altLang="en-US" b="0" i="0" dirty="0">
                <a:solidFill>
                  <a:srgbClr val="333333"/>
                </a:solidFill>
                <a:effectLst/>
                <a:latin typeface="SimSun" panose="02010600030101010101" pitchFamily="2" charset="-122"/>
                <a:ea typeface="SimSun" panose="02010600030101010101" pitchFamily="2" charset="-122"/>
              </a:rPr>
              <a:t>コア</a:t>
            </a:r>
            <a:r>
              <a:rPr lang="en-US" altLang="zh-CN" b="0" i="0" dirty="0">
                <a:solidFill>
                  <a:srgbClr val="333333"/>
                </a:solidFill>
                <a:effectLst/>
                <a:latin typeface="SimSun" panose="02010600030101010101" pitchFamily="2" charset="-122"/>
                <a:ea typeface="SimSun" panose="02010600030101010101" pitchFamily="2" charset="-122"/>
              </a:rPr>
              <a:t>CPU</a:t>
            </a:r>
            <a:r>
              <a:rPr lang="zh-CN" altLang="en-US" b="0" i="0" dirty="0">
                <a:solidFill>
                  <a:srgbClr val="333333"/>
                </a:solidFill>
                <a:effectLst/>
                <a:latin typeface="SimSun" panose="02010600030101010101" pitchFamily="2" charset="-122"/>
                <a:ea typeface="SimSun" panose="02010600030101010101" pitchFamily="2" charset="-122"/>
              </a:rPr>
              <a:t>、</a:t>
            </a:r>
            <a:r>
              <a:rPr lang="en-US" altLang="zh-CN" b="0" i="0" dirty="0">
                <a:solidFill>
                  <a:srgbClr val="333333"/>
                </a:solidFill>
                <a:effectLst/>
                <a:latin typeface="SimSun" panose="02010600030101010101" pitchFamily="2" charset="-122"/>
                <a:ea typeface="SimSun" panose="02010600030101010101" pitchFamily="2" charset="-122"/>
              </a:rPr>
              <a:t>32</a:t>
            </a:r>
            <a:r>
              <a:rPr lang="ja-JP" altLang="en-US" b="0" i="0" dirty="0">
                <a:solidFill>
                  <a:srgbClr val="333333"/>
                </a:solidFill>
                <a:effectLst/>
                <a:latin typeface="SimSun" panose="02010600030101010101" pitchFamily="2" charset="-122"/>
                <a:ea typeface="SimSun" panose="02010600030101010101" pitchFamily="2" charset="-122"/>
              </a:rPr>
              <a:t>コア</a:t>
            </a:r>
            <a:r>
              <a:rPr lang="en-US" altLang="zh-CN" b="0" i="0" dirty="0">
                <a:solidFill>
                  <a:srgbClr val="333333"/>
                </a:solidFill>
                <a:effectLst/>
                <a:latin typeface="SimSun" panose="02010600030101010101" pitchFamily="2" charset="-122"/>
                <a:ea typeface="SimSun" panose="02010600030101010101" pitchFamily="2" charset="-122"/>
              </a:rPr>
              <a:t>GPU</a:t>
            </a:r>
            <a:r>
              <a:rPr lang="zh-CN" altLang="en-US" b="0" i="0" dirty="0">
                <a:solidFill>
                  <a:srgbClr val="333333"/>
                </a:solidFill>
                <a:effectLst/>
                <a:latin typeface="SimSun" panose="02010600030101010101" pitchFamily="2" charset="-122"/>
                <a:ea typeface="SimSun" panose="02010600030101010101" pitchFamily="2" charset="-122"/>
              </a:rPr>
              <a:t>、</a:t>
            </a:r>
            <a:r>
              <a:rPr lang="en-US" altLang="zh-CN" b="0" i="0" dirty="0">
                <a:solidFill>
                  <a:srgbClr val="333333"/>
                </a:solidFill>
                <a:effectLst/>
                <a:latin typeface="SimSun" panose="02010600030101010101" pitchFamily="2" charset="-122"/>
                <a:ea typeface="SimSun" panose="02010600030101010101" pitchFamily="2" charset="-122"/>
              </a:rPr>
              <a:t>16</a:t>
            </a:r>
            <a:r>
              <a:rPr lang="ja-JP" altLang="en-US" b="0" i="0" dirty="0">
                <a:solidFill>
                  <a:srgbClr val="333333"/>
                </a:solidFill>
                <a:effectLst/>
                <a:latin typeface="SimSun" panose="02010600030101010101" pitchFamily="2" charset="-122"/>
                <a:ea typeface="SimSun" panose="02010600030101010101" pitchFamily="2" charset="-122"/>
              </a:rPr>
              <a:t>コア</a:t>
            </a:r>
            <a:r>
              <a:rPr lang="en-US" altLang="zh-CN" b="0" i="0" dirty="0">
                <a:solidFill>
                  <a:srgbClr val="333333"/>
                </a:solidFill>
                <a:effectLst/>
                <a:latin typeface="SimSun" panose="02010600030101010101" pitchFamily="2" charset="-122"/>
                <a:ea typeface="SimSun" panose="02010600030101010101" pitchFamily="2" charset="-122"/>
              </a:rPr>
              <a:t>Neural Engine</a:t>
            </a:r>
            <a:r>
              <a:rPr lang="zh-CN" altLang="en-US" b="0" i="0" dirty="0">
                <a:solidFill>
                  <a:srgbClr val="333333"/>
                </a:solidFill>
                <a:effectLst/>
                <a:latin typeface="SimSun" panose="02010600030101010101" pitchFamily="2" charset="-122"/>
                <a:ea typeface="SimSun" panose="02010600030101010101" pitchFamily="2" charset="-122"/>
              </a:rPr>
              <a:t>搭載</a:t>
            </a:r>
            <a:r>
              <a:rPr lang="en-US" altLang="zh-CN" b="0" i="0" dirty="0">
                <a:solidFill>
                  <a:srgbClr val="333333"/>
                </a:solidFill>
                <a:effectLst/>
                <a:latin typeface="SimSun" panose="02010600030101010101" pitchFamily="2" charset="-122"/>
                <a:ea typeface="SimSun" panose="02010600030101010101" pitchFamily="2" charset="-122"/>
              </a:rPr>
              <a:t>Apple M1 Max</a:t>
            </a:r>
            <a:r>
              <a:rPr lang="ja-JP" altLang="en-US" b="0" i="0" dirty="0">
                <a:solidFill>
                  <a:srgbClr val="333333"/>
                </a:solidFill>
                <a:effectLst/>
                <a:latin typeface="SimSun" panose="02010600030101010101" pitchFamily="2" charset="-122"/>
                <a:ea typeface="SimSun" panose="02010600030101010101" pitchFamily="2" charset="-122"/>
              </a:rPr>
              <a:t>、</a:t>
            </a:r>
            <a:r>
              <a:rPr lang="en-US" altLang="ja-JP" b="0" i="0" dirty="0">
                <a:solidFill>
                  <a:srgbClr val="333333"/>
                </a:solidFill>
                <a:effectLst/>
                <a:latin typeface="SimSun" panose="02010600030101010101" pitchFamily="2" charset="-122"/>
                <a:ea typeface="SimSun" panose="02010600030101010101" pitchFamily="2" charset="-122"/>
              </a:rPr>
              <a:t>64GB</a:t>
            </a:r>
            <a:r>
              <a:rPr lang="ja-JP" altLang="en-US" b="0" i="0" dirty="0">
                <a:solidFill>
                  <a:srgbClr val="333333"/>
                </a:solidFill>
                <a:effectLst/>
                <a:latin typeface="SimSun" panose="02010600030101010101" pitchFamily="2" charset="-122"/>
                <a:ea typeface="SimSun" panose="02010600030101010101" pitchFamily="2" charset="-122"/>
              </a:rPr>
              <a:t>ユニファイドメモリ、</a:t>
            </a:r>
            <a:r>
              <a:rPr lang="en-US" altLang="zh-CN" b="0" i="0" dirty="0">
                <a:solidFill>
                  <a:srgbClr val="333333"/>
                </a:solidFill>
                <a:effectLst/>
                <a:latin typeface="SimSun" panose="02010600030101010101" pitchFamily="2" charset="-122"/>
                <a:ea typeface="SimSun" panose="02010600030101010101" pitchFamily="2" charset="-122"/>
              </a:rPr>
              <a:t>1TB SSD</a:t>
            </a:r>
            <a:r>
              <a:rPr lang="ja-JP" altLang="en-US" b="0" i="0" dirty="0">
                <a:solidFill>
                  <a:srgbClr val="333333"/>
                </a:solidFill>
                <a:effectLst/>
                <a:latin typeface="SimSun" panose="02010600030101010101" pitchFamily="2" charset="-122"/>
                <a:ea typeface="SimSun" panose="02010600030101010101" pitchFamily="2" charset="-122"/>
              </a:rPr>
              <a:t>ストレージ、</a:t>
            </a:r>
            <a:r>
              <a:rPr lang="en-US" altLang="zh-CN" b="0" i="0" dirty="0">
                <a:solidFill>
                  <a:srgbClr val="1D1D1F"/>
                </a:solidFill>
                <a:effectLst/>
                <a:latin typeface="SimSun" panose="02010600030101010101" pitchFamily="2" charset="-122"/>
                <a:ea typeface="SimSun" panose="02010600030101010101" pitchFamily="2" charset="-122"/>
              </a:rPr>
              <a:t>AppleCare+ for Mac,</a:t>
            </a:r>
            <a:r>
              <a:rPr lang="ja-JP" altLang="en-US" b="0" i="0" dirty="0">
                <a:solidFill>
                  <a:srgbClr val="1D1D1F"/>
                </a:solidFill>
                <a:effectLst/>
                <a:latin typeface="SimSun" panose="02010600030101010101" pitchFamily="2" charset="-122"/>
                <a:ea typeface="SimSun" panose="02010600030101010101" pitchFamily="2" charset="-122"/>
              </a:rPr>
              <a:t>（</a:t>
            </a:r>
            <a:r>
              <a:rPr lang="en-US" altLang="ja-JP" b="0" i="0" dirty="0">
                <a:solidFill>
                  <a:srgbClr val="1D1D1F"/>
                </a:solidFill>
                <a:effectLst/>
                <a:latin typeface="SimSun" panose="02010600030101010101" pitchFamily="2" charset="-122"/>
                <a:ea typeface="SimSun" panose="02010600030101010101" pitchFamily="2" charset="-122"/>
              </a:rPr>
              <a:t>462,600</a:t>
            </a:r>
            <a:r>
              <a:rPr lang="ja-JP" altLang="en-US" b="0" i="0" dirty="0">
                <a:solidFill>
                  <a:srgbClr val="1D1D1F"/>
                </a:solidFill>
                <a:effectLst/>
                <a:latin typeface="SimSun" panose="02010600030101010101" pitchFamily="2" charset="-122"/>
                <a:ea typeface="SimSun" panose="02010600030101010101" pitchFamily="2" charset="-122"/>
              </a:rPr>
              <a:t>円、</a:t>
            </a:r>
            <a:r>
              <a:rPr lang="en-US" altLang="ja-JP" b="0" i="0" dirty="0">
                <a:solidFill>
                  <a:srgbClr val="1D1D1F"/>
                </a:solidFill>
                <a:effectLst/>
                <a:latin typeface="SimSun" panose="02010600030101010101" pitchFamily="2" charset="-122"/>
                <a:ea typeface="SimSun" panose="02010600030101010101" pitchFamily="2" charset="-122"/>
              </a:rPr>
              <a:t>2022/1/8</a:t>
            </a:r>
            <a:r>
              <a:rPr lang="ja-JP" altLang="en-US" b="0" i="0" dirty="0">
                <a:solidFill>
                  <a:srgbClr val="1D1D1F"/>
                </a:solidFill>
                <a:effectLst/>
                <a:latin typeface="SimSun" panose="02010600030101010101" pitchFamily="2" charset="-122"/>
                <a:ea typeface="SimSun" panose="02010600030101010101" pitchFamily="2" charset="-122"/>
              </a:rPr>
              <a:t>）</a:t>
            </a:r>
            <a:r>
              <a:rPr lang="zh-CN" altLang="en-US" b="0" i="0" dirty="0">
                <a:solidFill>
                  <a:srgbClr val="1D1D1F"/>
                </a:solidFill>
                <a:effectLst/>
                <a:latin typeface="SimSun" panose="02010600030101010101" pitchFamily="2" charset="-122"/>
                <a:ea typeface="SimSun" panose="02010600030101010101" pitchFamily="2" charset="-122"/>
              </a:rPr>
              <a:t>社内开发优先，</a:t>
            </a:r>
            <a:r>
              <a:rPr lang="ja-JP" altLang="en-US" dirty="0">
                <a:solidFill>
                  <a:srgbClr val="3C3C3C"/>
                </a:solidFill>
                <a:latin typeface="SimSun" panose="02010600030101010101" pitchFamily="2" charset="-122"/>
                <a:ea typeface="SimSun" panose="02010600030101010101" pitchFamily="2" charset="-122"/>
              </a:rPr>
              <a:t>使用</a:t>
            </a:r>
            <a:r>
              <a:rPr lang="zh-CN" altLang="en-US" dirty="0">
                <a:solidFill>
                  <a:srgbClr val="3C3C3C"/>
                </a:solidFill>
                <a:latin typeface="SimSun" panose="02010600030101010101" pitchFamily="2" charset="-122"/>
                <a:ea typeface="SimSun" panose="02010600030101010101" pitchFamily="2" charset="-122"/>
              </a:rPr>
              <a:t>五</a:t>
            </a:r>
            <a:r>
              <a:rPr lang="ja-JP" altLang="en-US" dirty="0">
                <a:solidFill>
                  <a:srgbClr val="3C3C3C"/>
                </a:solidFill>
                <a:latin typeface="SimSun" panose="02010600030101010101" pitchFamily="2" charset="-122"/>
                <a:ea typeface="SimSun" panose="02010600030101010101" pitchFamily="2" charset="-122"/>
              </a:rPr>
              <a:t>年以後</a:t>
            </a:r>
            <a:r>
              <a:rPr lang="ja-JP" altLang="en-US" b="0" i="0" dirty="0">
                <a:solidFill>
                  <a:srgbClr val="1D1D1F"/>
                </a:solidFill>
                <a:effectLst/>
                <a:latin typeface="SimSun" panose="02010600030101010101" pitchFamily="2" charset="-122"/>
                <a:ea typeface="SimSun" panose="02010600030101010101" pitchFamily="2" charset="-122"/>
              </a:rPr>
              <a:t>インターンシップ貸出可能</a:t>
            </a:r>
            <a:r>
              <a:rPr lang="zh-CN" altLang="en-US" b="0" i="0" dirty="0">
                <a:solidFill>
                  <a:srgbClr val="1D1D1F"/>
                </a:solidFill>
                <a:effectLst/>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or</a:t>
            </a:r>
            <a:r>
              <a:rPr lang="ja-JP" altLang="en-US" dirty="0">
                <a:solidFill>
                  <a:srgbClr val="3C3C3C"/>
                </a:solidFill>
                <a:latin typeface="SimSun" panose="02010600030101010101" pitchFamily="2" charset="-122"/>
                <a:ea typeface="SimSun" panose="02010600030101010101" pitchFamily="2" charset="-122"/>
              </a:rPr>
              <a:t>中古販売</a:t>
            </a:r>
            <a:endParaRPr lang="en-US" altLang="zh-CN" b="0" i="0" dirty="0">
              <a:solidFill>
                <a:srgbClr val="1D1D1F"/>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solidFill>
                  <a:srgbClr val="3C3C3C"/>
                </a:solidFill>
                <a:latin typeface="SimSun" panose="02010600030101010101" pitchFamily="2" charset="-122"/>
                <a:ea typeface="SimSun" panose="02010600030101010101" pitchFamily="2" charset="-122"/>
              </a:rPr>
              <a:t>ThinkPad T14 Gen2</a:t>
            </a:r>
            <a:r>
              <a:rPr lang="ja-JP" altLang="en-US" dirty="0">
                <a:solidFill>
                  <a:srgbClr val="3C3C3C"/>
                </a:solidFill>
                <a:latin typeface="SimSun" panose="02010600030101010101" pitchFamily="2" charset="-122"/>
                <a:ea typeface="SimSun" panose="02010600030101010101" pitchFamily="2" charset="-122"/>
              </a:rPr>
              <a:t>：</a:t>
            </a:r>
            <a:r>
              <a:rPr lang="ja-JP" altLang="en-US" sz="1200" dirty="0">
                <a:solidFill>
                  <a:srgbClr val="3C3C3C"/>
                </a:solidFill>
                <a:latin typeface="SimSun" panose="02010600030101010101" pitchFamily="2" charset="-122"/>
                <a:ea typeface="SimSun" panose="02010600030101010101" pitchFamily="2" charset="-122"/>
              </a:rPr>
              <a:t>インテル</a:t>
            </a:r>
            <a:r>
              <a:rPr lang="en-US" altLang="ja-JP" sz="1200" dirty="0">
                <a:solidFill>
                  <a:srgbClr val="3C3C3C"/>
                </a:solidFill>
                <a:latin typeface="SimSun" panose="02010600030101010101" pitchFamily="2" charset="-122"/>
                <a:ea typeface="SimSun" panose="02010600030101010101" pitchFamily="2" charset="-122"/>
              </a:rPr>
              <a:t>® Core™ i7-1165G7 </a:t>
            </a:r>
            <a:r>
              <a:rPr lang="ja-JP" altLang="en-US" sz="1200" dirty="0">
                <a:solidFill>
                  <a:srgbClr val="3C3C3C"/>
                </a:solidFill>
                <a:latin typeface="SimSun" panose="02010600030101010101" pitchFamily="2" charset="-122"/>
                <a:ea typeface="SimSun" panose="02010600030101010101" pitchFamily="2" charset="-122"/>
              </a:rPr>
              <a:t>プロセッサー、</a:t>
            </a:r>
            <a:r>
              <a:rPr lang="en-US" altLang="ja-JP" sz="1200" dirty="0">
                <a:solidFill>
                  <a:srgbClr val="3C3C3C"/>
                </a:solidFill>
                <a:latin typeface="SimSun" panose="02010600030101010101" pitchFamily="2" charset="-122"/>
                <a:ea typeface="SimSun" panose="02010600030101010101" pitchFamily="2" charset="-122"/>
              </a:rPr>
              <a:t>Windows 11 Pro 64bit</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Windows 11 Pro 64bit - </a:t>
            </a:r>
            <a:r>
              <a:rPr lang="ja-JP" altLang="en-US" sz="1200" i="0" dirty="0">
                <a:solidFill>
                  <a:srgbClr val="2B2B2B"/>
                </a:solidFill>
                <a:effectLst/>
                <a:latin typeface="SimSun" panose="02010600030101010101" pitchFamily="2" charset="-122"/>
                <a:ea typeface="SimSun" panose="02010600030101010101" pitchFamily="2" charset="-122"/>
              </a:rPr>
              <a:t>英語版、</a:t>
            </a:r>
            <a:r>
              <a:rPr lang="en-US" altLang="ja-JP" sz="1200" i="0" dirty="0">
                <a:solidFill>
                  <a:srgbClr val="2B2B2B"/>
                </a:solidFill>
                <a:effectLst/>
                <a:latin typeface="SimSun" panose="02010600030101010101" pitchFamily="2" charset="-122"/>
                <a:ea typeface="SimSun" panose="02010600030101010101" pitchFamily="2" charset="-122"/>
              </a:rPr>
              <a:t>16 GB DDR4-3200MHz (</a:t>
            </a:r>
            <a:r>
              <a:rPr lang="ja-JP" altLang="en-US" sz="1200" i="0" dirty="0">
                <a:solidFill>
                  <a:srgbClr val="2B2B2B"/>
                </a:solidFill>
                <a:effectLst/>
                <a:latin typeface="SimSun" panose="02010600030101010101" pitchFamily="2" charset="-122"/>
                <a:ea typeface="SimSun" panose="02010600030101010101" pitchFamily="2" charset="-122"/>
              </a:rPr>
              <a:t>オンボード</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000000"/>
                </a:solidFill>
                <a:effectLst/>
                <a:latin typeface="SimSun" panose="02010600030101010101" pitchFamily="2" charset="-122"/>
                <a:ea typeface="SimSun" panose="02010600030101010101" pitchFamily="2" charset="-122"/>
              </a:rPr>
              <a:t>、追加メモリ</a:t>
            </a:r>
            <a:r>
              <a:rPr lang="ja-JP" altLang="en-US" sz="1200" dirty="0">
                <a:solidFill>
                  <a:srgbClr val="000000"/>
                </a:solidFill>
                <a:latin typeface="SimSun" panose="02010600030101010101" pitchFamily="2" charset="-122"/>
                <a:ea typeface="SimSun" panose="02010600030101010101" pitchFamily="2" charset="-122"/>
              </a:rPr>
              <a:t>なし、</a:t>
            </a:r>
            <a:r>
              <a:rPr lang="en-US" altLang="ja-JP" sz="1200" dirty="0">
                <a:solidFill>
                  <a:srgbClr val="000000"/>
                </a:solidFill>
                <a:latin typeface="SimSun" panose="02010600030101010101" pitchFamily="2" charset="-122"/>
                <a:ea typeface="SimSun" panose="02010600030101010101" pitchFamily="2" charset="-122"/>
              </a:rPr>
              <a:t>512 GB SSD M.2 2280 PCIe-</a:t>
            </a:r>
            <a:r>
              <a:rPr lang="en-US" altLang="ja-JP" sz="1200" dirty="0" err="1">
                <a:solidFill>
                  <a:srgbClr val="000000"/>
                </a:solidFill>
                <a:latin typeface="SimSun" panose="02010600030101010101" pitchFamily="2" charset="-122"/>
                <a:ea typeface="SimSun" panose="02010600030101010101" pitchFamily="2" charset="-122"/>
              </a:rPr>
              <a:t>NVMe</a:t>
            </a:r>
            <a:r>
              <a:rPr lang="en-US" altLang="ja-JP" sz="1200" dirty="0">
                <a:solidFill>
                  <a:srgbClr val="000000"/>
                </a:solidFill>
                <a:latin typeface="SimSun" panose="02010600030101010101" pitchFamily="2" charset="-122"/>
                <a:ea typeface="SimSun" panose="02010600030101010101" pitchFamily="2" charset="-122"/>
              </a:rPr>
              <a:t> OPAL</a:t>
            </a:r>
            <a:r>
              <a:rPr lang="zh-CN" altLang="en-US" sz="1200" dirty="0">
                <a:solidFill>
                  <a:srgbClr val="000000"/>
                </a:solidFill>
                <a:latin typeface="SimSun" panose="02010600030101010101" pitchFamily="2" charset="-122"/>
                <a:ea typeface="SimSun" panose="02010600030101010101" pitchFamily="2" charset="-122"/>
              </a:rPr>
              <a:t>対応</a:t>
            </a:r>
            <a:r>
              <a:rPr lang="ja-JP" altLang="en-US" sz="1200" dirty="0">
                <a:solidFill>
                  <a:srgbClr val="000000"/>
                </a:solidFill>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14.0</a:t>
            </a:r>
            <a:r>
              <a:rPr lang="ja-JP" altLang="en-US" sz="1200" i="0" dirty="0">
                <a:solidFill>
                  <a:srgbClr val="2B2B2B"/>
                </a:solidFill>
                <a:effectLst/>
                <a:latin typeface="SimSun" panose="02010600030101010101" pitchFamily="2" charset="-122"/>
                <a:ea typeface="SimSun" panose="02010600030101010101" pitchFamily="2" charset="-122"/>
              </a:rPr>
              <a:t>型 </a:t>
            </a:r>
            <a:r>
              <a:rPr lang="en-US" altLang="ja-JP" sz="1200" i="0" dirty="0">
                <a:solidFill>
                  <a:srgbClr val="2B2B2B"/>
                </a:solidFill>
                <a:effectLst/>
                <a:latin typeface="SimSun" panose="02010600030101010101" pitchFamily="2" charset="-122"/>
                <a:ea typeface="SimSun" panose="02010600030101010101" pitchFamily="2" charset="-122"/>
              </a:rPr>
              <a:t>FHD</a:t>
            </a:r>
            <a:r>
              <a:rPr lang="ja-JP" altLang="en-US" sz="1200" i="0" dirty="0">
                <a:solidFill>
                  <a:srgbClr val="2B2B2B"/>
                </a:solidFill>
                <a:effectLst/>
                <a:latin typeface="SimSun" panose="02010600030101010101" pitchFamily="2" charset="-122"/>
                <a:ea typeface="SimSun" panose="02010600030101010101" pitchFamily="2" charset="-122"/>
              </a:rPr>
              <a:t>液晶 </a:t>
            </a:r>
            <a:r>
              <a:rPr lang="en-US" altLang="ja-JP" sz="1200" i="0" dirty="0">
                <a:solidFill>
                  <a:srgbClr val="2B2B2B"/>
                </a:solidFill>
                <a:effectLst/>
                <a:latin typeface="SimSun" panose="02010600030101010101" pitchFamily="2" charset="-122"/>
                <a:ea typeface="SimSun" panose="02010600030101010101" pitchFamily="2" charset="-122"/>
              </a:rPr>
              <a:t>(1920 x 1080) IPS, </a:t>
            </a:r>
            <a:r>
              <a:rPr lang="ja-JP" altLang="en-US" sz="1200" i="0" dirty="0">
                <a:solidFill>
                  <a:srgbClr val="2B2B2B"/>
                </a:solidFill>
                <a:effectLst/>
                <a:latin typeface="SimSun" panose="02010600030101010101" pitchFamily="2" charset="-122"/>
                <a:ea typeface="SimSun" panose="02010600030101010101" pitchFamily="2" charset="-122"/>
              </a:rPr>
              <a:t>光沢なし</a:t>
            </a:r>
            <a:r>
              <a:rPr lang="en-US" altLang="ja-JP" sz="1200" i="0" dirty="0">
                <a:solidFill>
                  <a:srgbClr val="2B2B2B"/>
                </a:solidFill>
                <a:effectLst/>
                <a:latin typeface="SimSun" panose="02010600030101010101" pitchFamily="2" charset="-122"/>
                <a:ea typeface="SimSun" panose="02010600030101010101" pitchFamily="2" charset="-122"/>
              </a:rPr>
              <a:t>, </a:t>
            </a:r>
            <a:r>
              <a:rPr lang="ja-JP" altLang="en-US" sz="1200" i="0" dirty="0">
                <a:solidFill>
                  <a:srgbClr val="2B2B2B"/>
                </a:solidFill>
                <a:effectLst/>
                <a:latin typeface="SimSun" panose="02010600030101010101" pitchFamily="2" charset="-122"/>
                <a:ea typeface="SimSun" panose="02010600030101010101" pitchFamily="2" charset="-122"/>
              </a:rPr>
              <a:t>マルチタッチパネル</a:t>
            </a:r>
            <a:r>
              <a:rPr lang="en-US" altLang="ja-JP" sz="1200" i="0" dirty="0">
                <a:solidFill>
                  <a:srgbClr val="2B2B2B"/>
                </a:solidFill>
                <a:effectLst/>
                <a:latin typeface="SimSun" panose="02010600030101010101" pitchFamily="2" charset="-122"/>
                <a:ea typeface="SimSun" panose="02010600030101010101" pitchFamily="2" charset="-122"/>
              </a:rPr>
              <a:t>, 300 nit</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NVIDIA® GeForce® MX450 2GB GDDR6</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IR &amp; 720p HD</a:t>
            </a:r>
            <a:r>
              <a:rPr lang="ja-JP" altLang="en-US" sz="1200" i="0" dirty="0">
                <a:solidFill>
                  <a:srgbClr val="2B2B2B"/>
                </a:solidFill>
                <a:effectLst/>
                <a:latin typeface="SimSun" panose="02010600030101010101" pitchFamily="2" charset="-122"/>
                <a:ea typeface="SimSun" panose="02010600030101010101" pitchFamily="2" charset="-122"/>
              </a:rPr>
              <a:t>カメラ</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マイクロホン付</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、指紋センサー、英語キーボード</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バックライト付</a:t>
            </a:r>
            <a:r>
              <a:rPr lang="en-US" altLang="ja-JP" sz="1200" i="0" dirty="0">
                <a:solidFill>
                  <a:srgbClr val="2B2B2B"/>
                </a:solidFill>
                <a:effectLst/>
                <a:latin typeface="SimSun" panose="02010600030101010101" pitchFamily="2" charset="-122"/>
                <a:ea typeface="SimSun" panose="02010600030101010101" pitchFamily="2" charset="-122"/>
              </a:rPr>
              <a:t>) </a:t>
            </a:r>
            <a:r>
              <a:rPr lang="ja-JP" altLang="en-US" sz="1200" i="0" dirty="0">
                <a:solidFill>
                  <a:srgbClr val="2B2B2B"/>
                </a:solidFill>
                <a:effectLst/>
                <a:latin typeface="SimSun" panose="02010600030101010101" pitchFamily="2" charset="-122"/>
                <a:ea typeface="SimSun" panose="02010600030101010101" pitchFamily="2" charset="-122"/>
              </a:rPr>
              <a:t>ブラック、インテル</a:t>
            </a:r>
            <a:r>
              <a:rPr lang="en-US" altLang="ja-JP" sz="1200" i="0" dirty="0">
                <a:solidFill>
                  <a:srgbClr val="2B2B2B"/>
                </a:solidFill>
                <a:effectLst/>
                <a:latin typeface="SimSun" panose="02010600030101010101" pitchFamily="2" charset="-122"/>
                <a:ea typeface="SimSun" panose="02010600030101010101" pitchFamily="2" charset="-122"/>
              </a:rPr>
              <a:t>® Wi-Fi 6 AX201 2x2 &amp; Bluetooth®</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WWAN</a:t>
            </a:r>
            <a:r>
              <a:rPr lang="ja-JP" altLang="en-US" sz="1200" i="0" dirty="0">
                <a:solidFill>
                  <a:srgbClr val="2B2B2B"/>
                </a:solidFill>
                <a:effectLst/>
                <a:latin typeface="SimSun" panose="02010600030101010101" pitchFamily="2" charset="-122"/>
                <a:ea typeface="SimSun" panose="02010600030101010101" pitchFamily="2" charset="-122"/>
              </a:rPr>
              <a:t>：</a:t>
            </a:r>
            <a:r>
              <a:rPr lang="pt-BR" altLang="ja-JP" sz="1200" i="0" dirty="0">
                <a:solidFill>
                  <a:srgbClr val="2B2B2B"/>
                </a:solidFill>
                <a:effectLst/>
                <a:latin typeface="SimSun" panose="02010600030101010101" pitchFamily="2" charset="-122"/>
                <a:ea typeface="SimSun" panose="02010600030101010101" pitchFamily="2" charset="-122"/>
              </a:rPr>
              <a:t>Quectel EM120R-GL 4G LTE CAT12</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NFC</a:t>
            </a:r>
            <a:r>
              <a:rPr lang="ja-JP" altLang="en-US" sz="1200" i="0" dirty="0">
                <a:solidFill>
                  <a:srgbClr val="2B2B2B"/>
                </a:solidFill>
                <a:effectLst/>
                <a:latin typeface="SimSun" panose="02010600030101010101" pitchFamily="2" charset="-122"/>
                <a:ea typeface="SimSun" panose="02010600030101010101" pitchFamily="2" charset="-122"/>
              </a:rPr>
              <a:t>、スマートカードリーダーなし、（</a:t>
            </a:r>
            <a:r>
              <a:rPr lang="en-US" altLang="ja-JP" sz="1200" i="0" dirty="0">
                <a:solidFill>
                  <a:srgbClr val="2B2B2B"/>
                </a:solidFill>
                <a:effectLst/>
                <a:latin typeface="SimSun" panose="02010600030101010101" pitchFamily="2" charset="-122"/>
                <a:ea typeface="SimSun" panose="02010600030101010101" pitchFamily="2" charset="-122"/>
              </a:rPr>
              <a:t>321,310</a:t>
            </a:r>
            <a:r>
              <a:rPr lang="ja-JP" altLang="en-US" sz="1200" i="0" dirty="0">
                <a:solidFill>
                  <a:srgbClr val="2B2B2B"/>
                </a:solidFill>
                <a:effectLst/>
                <a:latin typeface="SimSun" panose="02010600030101010101" pitchFamily="2" charset="-122"/>
                <a:ea typeface="SimSun" panose="02010600030101010101" pitchFamily="2" charset="-122"/>
              </a:rPr>
              <a:t>円、</a:t>
            </a:r>
            <a:r>
              <a:rPr lang="en-US" altLang="ja-JP" sz="1200" i="0" dirty="0">
                <a:solidFill>
                  <a:srgbClr val="2B2B2B"/>
                </a:solidFill>
                <a:effectLst/>
                <a:latin typeface="SimSun" panose="02010600030101010101" pitchFamily="2" charset="-122"/>
                <a:ea typeface="SimSun" panose="02010600030101010101" pitchFamily="2" charset="-122"/>
              </a:rPr>
              <a:t>2022/1/8</a:t>
            </a:r>
            <a:r>
              <a:rPr lang="ja-JP" altLang="en-US" sz="1200" i="0" dirty="0">
                <a:solidFill>
                  <a:srgbClr val="2B2B2B"/>
                </a:solidFill>
                <a:effectLst/>
                <a:latin typeface="SimSun" panose="02010600030101010101" pitchFamily="2" charset="-122"/>
                <a:ea typeface="SimSun" panose="02010600030101010101" pitchFamily="2" charset="-122"/>
              </a:rPr>
              <a:t>）、長所：メモリ、</a:t>
            </a:r>
            <a:r>
              <a:rPr lang="en-US" altLang="ja-JP" sz="1200" i="0" dirty="0">
                <a:solidFill>
                  <a:srgbClr val="2B2B2B"/>
                </a:solidFill>
                <a:effectLst/>
                <a:latin typeface="SimSun" panose="02010600030101010101" pitchFamily="2" charset="-122"/>
                <a:ea typeface="SimSun" panose="02010600030101010101" pitchFamily="2" charset="-122"/>
              </a:rPr>
              <a:t>SSD</a:t>
            </a:r>
            <a:r>
              <a:rPr lang="ja-JP" altLang="en-US" sz="1200" i="0" dirty="0">
                <a:solidFill>
                  <a:srgbClr val="2B2B2B"/>
                </a:solidFill>
                <a:effectLst/>
                <a:latin typeface="SimSun" panose="02010600030101010101" pitchFamily="2" charset="-122"/>
                <a:ea typeface="SimSun" panose="02010600030101010101" pitchFamily="2" charset="-122"/>
              </a:rPr>
              <a:t>交換可能</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i="0" dirty="0">
                <a:solidFill>
                  <a:srgbClr val="2B2B2B"/>
                </a:solidFill>
                <a:effectLst/>
                <a:latin typeface="SimSun" panose="02010600030101010101" pitchFamily="2" charset="-122"/>
                <a:ea typeface="SimSun" panose="02010600030101010101" pitchFamily="2" charset="-122"/>
              </a:rPr>
              <a:t>注：</a:t>
            </a:r>
            <a:r>
              <a:rPr lang="zh-CN" altLang="en-US" b="0" i="0" dirty="0">
                <a:solidFill>
                  <a:srgbClr val="1D1D1F"/>
                </a:solidFill>
                <a:effectLst/>
                <a:latin typeface="SimSun" panose="02010600030101010101" pitchFamily="2" charset="-122"/>
                <a:ea typeface="SimSun" panose="02010600030101010101" pitchFamily="2" charset="-122"/>
              </a:rPr>
              <a:t>社内开发优先选择，</a:t>
            </a:r>
            <a:r>
              <a:rPr lang="en-US" altLang="ja-JP" sz="1200" b="0" i="0" dirty="0">
                <a:solidFill>
                  <a:srgbClr val="2B2B2B"/>
                </a:solidFill>
                <a:effectLst/>
                <a:latin typeface="SimSun" panose="02010600030101010101" pitchFamily="2" charset="-122"/>
                <a:ea typeface="SimSun" panose="02010600030101010101" pitchFamily="2" charset="-122"/>
              </a:rPr>
              <a:t>2022</a:t>
            </a:r>
            <a:r>
              <a:rPr lang="ja-JP" altLang="en-US" sz="1200" b="0" i="0" dirty="0">
                <a:solidFill>
                  <a:srgbClr val="2B2B2B"/>
                </a:solidFill>
                <a:effectLst/>
                <a:latin typeface="SimSun" panose="02010600030101010101" pitchFamily="2" charset="-122"/>
                <a:ea typeface="SimSun" panose="02010600030101010101" pitchFamily="2" charset="-122"/>
              </a:rPr>
              <a:t>年内</a:t>
            </a:r>
            <a:r>
              <a:rPr lang="zh-CN" altLang="en-US" sz="1200" i="0" dirty="0">
                <a:solidFill>
                  <a:srgbClr val="2B2B2B"/>
                </a:solidFill>
                <a:effectLst/>
                <a:latin typeface="SimSun" panose="02010600030101010101" pitchFamily="2" charset="-122"/>
                <a:ea typeface="SimSun" panose="02010600030101010101" pitchFamily="2" charset="-122"/>
              </a:rPr>
              <a:t>升级新款</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Core</a:t>
            </a:r>
            <a:r>
              <a:rPr lang="ja-JP" altLang="en-US" sz="1200" i="0" dirty="0">
                <a:solidFill>
                  <a:srgbClr val="2B2B2B"/>
                </a:solidFill>
                <a:effectLst/>
                <a:latin typeface="SimSun" panose="02010600030101010101" pitchFamily="2" charset="-122"/>
                <a:ea typeface="SimSun" panose="02010600030101010101" pitchFamily="2" charset="-122"/>
              </a:rPr>
              <a:t> </a:t>
            </a:r>
            <a:r>
              <a:rPr lang="en-US" altLang="ja-JP" sz="1200" i="0" dirty="0">
                <a:solidFill>
                  <a:srgbClr val="2B2B2B"/>
                </a:solidFill>
                <a:effectLst/>
                <a:latin typeface="SimSun" panose="02010600030101010101" pitchFamily="2" charset="-122"/>
                <a:ea typeface="SimSun" panose="02010600030101010101" pitchFamily="2" charset="-122"/>
              </a:rPr>
              <a:t>i7-12xx</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32 GB DDR5 (</a:t>
            </a:r>
            <a:r>
              <a:rPr lang="ja-JP" altLang="en-US" sz="1200" i="0" dirty="0">
                <a:solidFill>
                  <a:srgbClr val="2B2B2B"/>
                </a:solidFill>
                <a:effectLst/>
                <a:latin typeface="SimSun" panose="02010600030101010101" pitchFamily="2" charset="-122"/>
                <a:ea typeface="SimSun" panose="02010600030101010101" pitchFamily="2" charset="-122"/>
              </a:rPr>
              <a:t>オンボード</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2022/1/10</a:t>
            </a:r>
            <a:r>
              <a:rPr lang="ja-JP" altLang="en-US" sz="1200" i="0" dirty="0">
                <a:solidFill>
                  <a:srgbClr val="2B2B2B"/>
                </a:solidFill>
                <a:effectLst/>
                <a:latin typeface="SimSun" panose="02010600030101010101" pitchFamily="2" charset="-122"/>
                <a:ea typeface="SimSun" panose="02010600030101010101" pitchFamily="2" charset="-122"/>
              </a:rPr>
              <a:t>）</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i="0" dirty="0">
                <a:solidFill>
                  <a:srgbClr val="2B2B2B"/>
                </a:solidFill>
                <a:effectLst/>
                <a:latin typeface="SimSun" panose="02010600030101010101" pitchFamily="2" charset="-122"/>
                <a:ea typeface="SimSun" panose="02010600030101010101" pitchFamily="2" charset="-122"/>
              </a:rPr>
              <a:t>iPad mini</a:t>
            </a:r>
            <a:r>
              <a:rPr lang="ja-JP" altLang="en-US" sz="1200" i="0" dirty="0">
                <a:solidFill>
                  <a:srgbClr val="2B2B2B"/>
                </a:solidFill>
                <a:effectLst/>
                <a:latin typeface="SimSun" panose="02010600030101010101" pitchFamily="2" charset="-122"/>
                <a:ea typeface="SimSun" panose="02010600030101010101" pitchFamily="2" charset="-122"/>
              </a:rPr>
              <a:t>（</a:t>
            </a:r>
            <a:r>
              <a:rPr lang="zh-CN" altLang="en-US" sz="1200" i="0" dirty="0">
                <a:solidFill>
                  <a:srgbClr val="2B2B2B"/>
                </a:solidFill>
                <a:effectLst/>
                <a:latin typeface="SimSun" panose="02010600030101010101" pitchFamily="2" charset="-122"/>
                <a:ea typeface="SimSun" panose="02010600030101010101" pitchFamily="2" charset="-122"/>
              </a:rPr>
              <a:t>第</a:t>
            </a:r>
            <a:r>
              <a:rPr lang="en-US" altLang="zh-CN" sz="1200" i="0" dirty="0">
                <a:solidFill>
                  <a:srgbClr val="2B2B2B"/>
                </a:solidFill>
                <a:effectLst/>
                <a:latin typeface="SimSun" panose="02010600030101010101" pitchFamily="2" charset="-122"/>
                <a:ea typeface="SimSun" panose="02010600030101010101" pitchFamily="2" charset="-122"/>
              </a:rPr>
              <a:t>6</a:t>
            </a:r>
            <a:r>
              <a:rPr lang="zh-CN" altLang="en-US" sz="1200" i="0" dirty="0">
                <a:solidFill>
                  <a:srgbClr val="2B2B2B"/>
                </a:solidFill>
                <a:effectLst/>
                <a:latin typeface="SimSun" panose="02010600030101010101" pitchFamily="2" charset="-122"/>
                <a:ea typeface="SimSun" panose="02010600030101010101" pitchFamily="2" charset="-122"/>
              </a:rPr>
              <a:t>世代）</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256G</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Wi-Fi + Cellular</a:t>
            </a:r>
            <a:r>
              <a:rPr lang="ja-JP" altLang="en-US" sz="1200" i="0" dirty="0">
                <a:solidFill>
                  <a:srgbClr val="2B2B2B"/>
                </a:solidFill>
                <a:effectLst/>
                <a:latin typeface="SimSun" panose="02010600030101010101" pitchFamily="2" charset="-122"/>
                <a:ea typeface="SimSun" panose="02010600030101010101" pitchFamily="2" charset="-122"/>
              </a:rPr>
              <a:t>、</a:t>
            </a:r>
            <a:r>
              <a:rPr lang="fr-FR" altLang="ja-JP" sz="1200" i="0" dirty="0">
                <a:solidFill>
                  <a:srgbClr val="2B2B2B"/>
                </a:solidFill>
                <a:effectLst/>
                <a:latin typeface="SimSun" panose="02010600030101010101" pitchFamily="2" charset="-122"/>
                <a:ea typeface="SimSun" panose="02010600030101010101" pitchFamily="2" charset="-122"/>
              </a:rPr>
              <a:t>Apple Pencil</a:t>
            </a:r>
            <a:r>
              <a:rPr lang="ja-JP" altLang="fr-FR" sz="1200" i="0" dirty="0">
                <a:solidFill>
                  <a:srgbClr val="2B2B2B"/>
                </a:solidFill>
                <a:effectLst/>
                <a:latin typeface="SimSun" panose="02010600030101010101" pitchFamily="2" charset="-122"/>
                <a:ea typeface="SimSun" panose="02010600030101010101" pitchFamily="2" charset="-122"/>
              </a:rPr>
              <a:t>（第</a:t>
            </a:r>
            <a:r>
              <a:rPr lang="fr-FR" altLang="ja-JP" sz="1200" i="0" dirty="0">
                <a:solidFill>
                  <a:srgbClr val="2B2B2B"/>
                </a:solidFill>
                <a:effectLst/>
                <a:latin typeface="SimSun" panose="02010600030101010101" pitchFamily="2" charset="-122"/>
                <a:ea typeface="SimSun" panose="02010600030101010101" pitchFamily="2" charset="-122"/>
              </a:rPr>
              <a:t>2</a:t>
            </a:r>
            <a:r>
              <a:rPr lang="ja-JP" altLang="fr-FR" sz="1200" i="0" dirty="0">
                <a:solidFill>
                  <a:srgbClr val="2B2B2B"/>
                </a:solidFill>
                <a:effectLst/>
                <a:latin typeface="SimSun" panose="02010600030101010101" pitchFamily="2" charset="-122"/>
                <a:ea typeface="SimSun" panose="02010600030101010101" pitchFamily="2" charset="-122"/>
              </a:rPr>
              <a:t>世代）</a:t>
            </a:r>
            <a:r>
              <a:rPr lang="en-US" altLang="ja-JP" sz="1200" i="0" dirty="0">
                <a:solidFill>
                  <a:srgbClr val="2B2B2B"/>
                </a:solidFill>
                <a:effectLst/>
                <a:latin typeface="SimSun" panose="02010600030101010101" pitchFamily="2" charset="-122"/>
                <a:ea typeface="SimSun" panose="02010600030101010101" pitchFamily="2" charset="-122"/>
              </a:rPr>
              <a:t>2</a:t>
            </a:r>
            <a:r>
              <a:rPr lang="ja-JP" altLang="en-US" sz="1200" i="0" dirty="0">
                <a:solidFill>
                  <a:srgbClr val="2B2B2B"/>
                </a:solidFill>
                <a:effectLst/>
                <a:latin typeface="SimSun" panose="02010600030101010101" pitchFamily="2" charset="-122"/>
                <a:ea typeface="SimSun" panose="02010600030101010101" pitchFamily="2" charset="-122"/>
              </a:rPr>
              <a:t>年保証、約</a:t>
            </a:r>
            <a:r>
              <a:rPr lang="en-US" altLang="ja-JP" sz="1200" i="0" dirty="0">
                <a:solidFill>
                  <a:srgbClr val="2B2B2B"/>
                </a:solidFill>
                <a:effectLst/>
                <a:latin typeface="SimSun" panose="02010600030101010101" pitchFamily="2" charset="-122"/>
                <a:ea typeface="SimSun" panose="02010600030101010101" pitchFamily="2" charset="-122"/>
              </a:rPr>
              <a:t>119,230</a:t>
            </a:r>
            <a:r>
              <a:rPr lang="ja-JP" altLang="en-US" sz="1200" i="0" dirty="0">
                <a:solidFill>
                  <a:srgbClr val="2B2B2B"/>
                </a:solidFill>
                <a:effectLst/>
                <a:latin typeface="SimSun" panose="02010600030101010101" pitchFamily="2" charset="-122"/>
                <a:ea typeface="SimSun" panose="02010600030101010101" pitchFamily="2" charset="-122"/>
              </a:rPr>
              <a:t>円（税込）　　</a:t>
            </a:r>
            <a:r>
              <a:rPr lang="en-US" altLang="ja-JP" sz="1200" i="0" dirty="0">
                <a:solidFill>
                  <a:srgbClr val="2B2B2B"/>
                </a:solidFill>
                <a:effectLst/>
                <a:latin typeface="SimSun" panose="02010600030101010101" pitchFamily="2" charset="-122"/>
                <a:ea typeface="SimSun" panose="02010600030101010101" pitchFamily="2" charset="-122"/>
              </a:rPr>
              <a:t>iOS</a:t>
            </a:r>
            <a:r>
              <a:rPr lang="ja-JP" altLang="en-US" sz="1200" i="0" dirty="0">
                <a:solidFill>
                  <a:srgbClr val="2B2B2B"/>
                </a:solidFill>
                <a:effectLst/>
                <a:latin typeface="SimSun" panose="02010600030101010101" pitchFamily="2" charset="-122"/>
                <a:ea typeface="SimSun" panose="02010600030101010101" pitchFamily="2" charset="-122"/>
              </a:rPr>
              <a:t>テスト用　一台確保必要</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i="0" dirty="0">
                <a:solidFill>
                  <a:srgbClr val="2B2B2B"/>
                </a:solidFill>
                <a:effectLst/>
                <a:latin typeface="SimSun" panose="02010600030101010101" pitchFamily="2" charset="-122"/>
                <a:ea typeface="SimSun" panose="02010600030101010101" pitchFamily="2" charset="-122"/>
              </a:rPr>
              <a:t>iPhone  </a:t>
            </a:r>
            <a:r>
              <a:rPr lang="ja-JP" altLang="en-US" sz="1200" i="0" dirty="0">
                <a:solidFill>
                  <a:srgbClr val="2B2B2B"/>
                </a:solidFill>
                <a:effectLst/>
                <a:latin typeface="SimSun" panose="02010600030101010101" pitchFamily="2" charset="-122"/>
                <a:ea typeface="SimSun" panose="02010600030101010101" pitchFamily="2" charset="-122"/>
              </a:rPr>
              <a:t>　</a:t>
            </a:r>
            <a:r>
              <a:rPr lang="en-US" altLang="ja-JP" sz="1200" i="0" dirty="0">
                <a:solidFill>
                  <a:srgbClr val="2B2B2B"/>
                </a:solidFill>
                <a:effectLst/>
                <a:latin typeface="SimSun" panose="02010600030101010101" pitchFamily="2" charset="-122"/>
                <a:ea typeface="SimSun" panose="02010600030101010101" pitchFamily="2" charset="-122"/>
              </a:rPr>
              <a:t>iOS</a:t>
            </a:r>
            <a:r>
              <a:rPr lang="ja-JP" altLang="en-US" sz="1200" i="0" dirty="0">
                <a:solidFill>
                  <a:srgbClr val="2B2B2B"/>
                </a:solidFill>
                <a:effectLst/>
                <a:latin typeface="SimSun" panose="02010600030101010101" pitchFamily="2" charset="-122"/>
                <a:ea typeface="SimSun" panose="02010600030101010101" pitchFamily="2" charset="-122"/>
              </a:rPr>
              <a:t>テスト用　各種サイズ　一台確保必要</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i="0" dirty="0">
                <a:solidFill>
                  <a:srgbClr val="2B2B2B"/>
                </a:solidFill>
                <a:effectLst/>
                <a:latin typeface="SimSun" panose="02010600030101010101" pitchFamily="2" charset="-122"/>
                <a:ea typeface="SimSun" panose="02010600030101010101" pitchFamily="2" charset="-122"/>
              </a:rPr>
              <a:t>製本機（</a:t>
            </a:r>
            <a:r>
              <a:rPr lang="en-US" altLang="ja-JP" sz="1200" i="0" dirty="0">
                <a:solidFill>
                  <a:srgbClr val="2B2B2B"/>
                </a:solidFill>
                <a:effectLst/>
                <a:latin typeface="SimSun" panose="02010600030101010101" pitchFamily="2" charset="-122"/>
                <a:ea typeface="SimSun" panose="02010600030101010101" pitchFamily="2" charset="-122"/>
              </a:rPr>
              <a:t>2022/1/16add</a:t>
            </a:r>
            <a:r>
              <a:rPr lang="ja-JP" altLang="en-US" sz="1200" i="0" dirty="0">
                <a:solidFill>
                  <a:srgbClr val="2B2B2B"/>
                </a:solidFill>
                <a:effectLst/>
                <a:latin typeface="SimSun" panose="02010600030101010101" pitchFamily="2" charset="-122"/>
                <a:ea typeface="SimSun" panose="02010600030101010101" pitchFamily="2" charset="-122"/>
              </a:rPr>
              <a:t>）</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i="0" dirty="0">
                <a:solidFill>
                  <a:srgbClr val="2B2B2B"/>
                </a:solidFill>
                <a:effectLst/>
                <a:latin typeface="SimSun" panose="02010600030101010101" pitchFamily="2" charset="-122"/>
                <a:ea typeface="SimSun" panose="02010600030101010101" pitchFamily="2" charset="-122"/>
              </a:rPr>
              <a:t>ミス修正</a:t>
            </a:r>
            <a:r>
              <a:rPr lang="en-US" altLang="ja-JP" sz="1200" i="0">
                <a:solidFill>
                  <a:srgbClr val="2B2B2B"/>
                </a:solidFill>
                <a:effectLst/>
                <a:latin typeface="SimSun" panose="02010600030101010101" pitchFamily="2" charset="-122"/>
                <a:ea typeface="SimSun" panose="02010600030101010101" pitchFamily="2" charset="-122"/>
              </a:rPr>
              <a:t>2022/2/10</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14</a:t>
            </a:fld>
            <a:endParaRPr lang="zh-CN" altLang="en-US"/>
          </a:p>
        </p:txBody>
      </p:sp>
    </p:spTree>
    <p:extLst>
      <p:ext uri="{BB962C8B-B14F-4D97-AF65-F5344CB8AC3E}">
        <p14:creationId xmlns:p14="http://schemas.microsoft.com/office/powerpoint/2010/main" val="9097720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dirty="0"/>
              <a:t>2022/1/10add</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15</a:t>
            </a:fld>
            <a:endParaRPr lang="zh-CN" altLang="en-US"/>
          </a:p>
        </p:txBody>
      </p:sp>
    </p:spTree>
    <p:extLst>
      <p:ext uri="{BB962C8B-B14F-4D97-AF65-F5344CB8AC3E}">
        <p14:creationId xmlns:p14="http://schemas.microsoft.com/office/powerpoint/2010/main" val="17998916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16</a:t>
            </a:fld>
            <a:endParaRPr lang="zh-CN" altLang="en-US"/>
          </a:p>
        </p:txBody>
      </p:sp>
    </p:spTree>
    <p:extLst>
      <p:ext uri="{BB962C8B-B14F-4D97-AF65-F5344CB8AC3E}">
        <p14:creationId xmlns:p14="http://schemas.microsoft.com/office/powerpoint/2010/main" val="26710983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17</a:t>
            </a:fld>
            <a:endParaRPr lang="zh-CN" altLang="en-US"/>
          </a:p>
        </p:txBody>
      </p:sp>
    </p:spTree>
    <p:extLst>
      <p:ext uri="{BB962C8B-B14F-4D97-AF65-F5344CB8AC3E}">
        <p14:creationId xmlns:p14="http://schemas.microsoft.com/office/powerpoint/2010/main" val="32906567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18</a:t>
            </a:fld>
            <a:endParaRPr lang="zh-CN" altLang="en-US"/>
          </a:p>
        </p:txBody>
      </p:sp>
    </p:spTree>
    <p:extLst>
      <p:ext uri="{BB962C8B-B14F-4D97-AF65-F5344CB8AC3E}">
        <p14:creationId xmlns:p14="http://schemas.microsoft.com/office/powerpoint/2010/main" val="38291912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r>
              <a:rPr lang="ja-JP" altLang="en-US" dirty="0"/>
              <a:t>ミス修正　　</a:t>
            </a:r>
            <a:r>
              <a:rPr lang="en-US" altLang="ja-JP" dirty="0"/>
              <a:t>2022/1/11add</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19</a:t>
            </a:fld>
            <a:endParaRPr lang="zh-CN" altLang="en-US"/>
          </a:p>
        </p:txBody>
      </p:sp>
    </p:spTree>
    <p:extLst>
      <p:ext uri="{BB962C8B-B14F-4D97-AF65-F5344CB8AC3E}">
        <p14:creationId xmlns:p14="http://schemas.microsoft.com/office/powerpoint/2010/main" val="700442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2</a:t>
            </a:fld>
            <a:endParaRPr lang="zh-CN" altLang="en-US"/>
          </a:p>
        </p:txBody>
      </p:sp>
    </p:spTree>
    <p:extLst>
      <p:ext uri="{BB962C8B-B14F-4D97-AF65-F5344CB8AC3E}">
        <p14:creationId xmlns:p14="http://schemas.microsoft.com/office/powerpoint/2010/main" val="21139245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20</a:t>
            </a:fld>
            <a:endParaRPr lang="zh-CN" altLang="en-US"/>
          </a:p>
        </p:txBody>
      </p:sp>
    </p:spTree>
    <p:extLst>
      <p:ext uri="{BB962C8B-B14F-4D97-AF65-F5344CB8AC3E}">
        <p14:creationId xmlns:p14="http://schemas.microsoft.com/office/powerpoint/2010/main" val="6085699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21</a:t>
            </a:fld>
            <a:endParaRPr lang="zh-CN" altLang="en-US"/>
          </a:p>
        </p:txBody>
      </p:sp>
    </p:spTree>
    <p:extLst>
      <p:ext uri="{BB962C8B-B14F-4D97-AF65-F5344CB8AC3E}">
        <p14:creationId xmlns:p14="http://schemas.microsoft.com/office/powerpoint/2010/main" val="39903657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r>
              <a:rPr lang="ja-JP" altLang="en-US" sz="1200" b="0" dirty="0">
                <a:latin typeface="SimSun" panose="02010600030101010101" pitchFamily="2" charset="-122"/>
                <a:ea typeface="SimSun" panose="02010600030101010101" pitchFamily="2" charset="-122"/>
              </a:rPr>
              <a:t>： </a:t>
            </a:r>
            <a:endParaRPr lang="en-US" altLang="ja-JP" sz="1200" b="0" dirty="0">
              <a:latin typeface="SimSun" panose="02010600030101010101" pitchFamily="2" charset="-122"/>
              <a:ea typeface="SimSun" panose="02010600030101010101" pitchFamily="2" charset="-122"/>
            </a:endParaRPr>
          </a:p>
          <a:p>
            <a:pPr defTabSz="990752">
              <a:defRPr/>
            </a:pPr>
            <a:r>
              <a:rPr lang="ja-JP" altLang="en-US" sz="1200" b="0" dirty="0">
                <a:latin typeface="SimSun" panose="02010600030101010101" pitchFamily="2" charset="-122"/>
                <a:ea typeface="SimSun" panose="02010600030101010101" pitchFamily="2" charset="-122"/>
              </a:rPr>
              <a:t>高齢化社会のコミュニティーサービス</a:t>
            </a:r>
            <a:endParaRPr lang="en-US" altLang="ja-JP" sz="1200" b="0" dirty="0">
              <a:latin typeface="SimSun" panose="02010600030101010101" pitchFamily="2" charset="-122"/>
              <a:ea typeface="SimSun" panose="02010600030101010101" pitchFamily="2" charset="-122"/>
            </a:endParaRPr>
          </a:p>
          <a:p>
            <a:pPr defTabSz="990752">
              <a:defRPr/>
            </a:pPr>
            <a:r>
              <a:rPr lang="en-US" altLang="ja-JP" sz="1200" b="0" dirty="0">
                <a:latin typeface="SimSun" panose="02010600030101010101" pitchFamily="2" charset="-122"/>
                <a:ea typeface="SimSun" panose="02010600030101010101" pitchFamily="2" charset="-122"/>
              </a:rPr>
              <a:t>DX</a:t>
            </a:r>
            <a:r>
              <a:rPr lang="ja-JP" altLang="en-US" sz="1200" b="0" dirty="0">
                <a:latin typeface="SimSun" panose="02010600030101010101" pitchFamily="2" charset="-122"/>
                <a:ea typeface="SimSun" panose="02010600030101010101" pitchFamily="2" charset="-122"/>
              </a:rPr>
              <a:t>時代の人事（仮定名）←　市場の競争は　人材の競争です。</a:t>
            </a: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200" b="0" dirty="0">
              <a:latin typeface="SimSun" panose="02010600030101010101" pitchFamily="2" charset="-122"/>
              <a:ea typeface="SimSun" panose="02010600030101010101" pitchFamily="2" charset="-122"/>
            </a:endParaRPr>
          </a:p>
          <a:p>
            <a:pPr defTabSz="990752">
              <a:defRPr/>
            </a:pPr>
            <a:r>
              <a:rPr lang="en-US" altLang="ja-JP" sz="1200" b="0" dirty="0">
                <a:latin typeface="SimSun" panose="02010600030101010101" pitchFamily="2" charset="-122"/>
                <a:ea typeface="SimSun" panose="02010600030101010101" pitchFamily="2" charset="-122"/>
              </a:rPr>
              <a:t>2022/1/18</a:t>
            </a:r>
            <a:r>
              <a:rPr lang="ja-JP" altLang="en-US" sz="1200" b="0" dirty="0">
                <a:latin typeface="SimSun" panose="02010600030101010101" pitchFamily="2" charset="-122"/>
                <a:ea typeface="SimSun" panose="02010600030101010101" pitchFamily="2" charset="-122"/>
              </a:rPr>
              <a:t>修正　</a:t>
            </a: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500" b="1" dirty="0"/>
          </a:p>
          <a:p>
            <a:pPr defTabSz="990752">
              <a:defRPr/>
            </a:pPr>
            <a:endParaRPr lang="en-US" altLang="ja-JP" sz="1500" b="1" dirty="0"/>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22</a:t>
            </a:fld>
            <a:endParaRPr lang="zh-CN" altLang="en-US"/>
          </a:p>
        </p:txBody>
      </p:sp>
    </p:spTree>
    <p:extLst>
      <p:ext uri="{BB962C8B-B14F-4D97-AF65-F5344CB8AC3E}">
        <p14:creationId xmlns:p14="http://schemas.microsoft.com/office/powerpoint/2010/main" val="9528526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r>
              <a:rPr lang="ja-JP" altLang="en-US" sz="1200" b="0" dirty="0">
                <a:latin typeface="SimSun" panose="02010600030101010101" pitchFamily="2" charset="-122"/>
                <a:ea typeface="SimSun" panose="02010600030101010101" pitchFamily="2" charset="-122"/>
              </a:rPr>
              <a:t>： </a:t>
            </a:r>
            <a:endParaRPr lang="en-US" altLang="ja-JP" sz="1200" b="0" dirty="0">
              <a:latin typeface="SimSun" panose="02010600030101010101" pitchFamily="2" charset="-122"/>
              <a:ea typeface="SimSun" panose="02010600030101010101" pitchFamily="2" charset="-122"/>
            </a:endParaRPr>
          </a:p>
          <a:p>
            <a:pPr defTabSz="990752">
              <a:defRPr/>
            </a:pPr>
            <a:r>
              <a:rPr lang="ja-JP" altLang="en-US" sz="1200" b="0" dirty="0">
                <a:latin typeface="SimSun" panose="02010600030101010101" pitchFamily="2" charset="-122"/>
                <a:ea typeface="SimSun" panose="02010600030101010101" pitchFamily="2" charset="-122"/>
              </a:rPr>
              <a:t>高齢化社会のコミュニティーサービス</a:t>
            </a:r>
            <a:endParaRPr lang="en-US" altLang="ja-JP" sz="1200" b="0" dirty="0">
              <a:latin typeface="SimSun" panose="02010600030101010101" pitchFamily="2" charset="-122"/>
              <a:ea typeface="SimSun" panose="02010600030101010101" pitchFamily="2" charset="-122"/>
            </a:endParaRPr>
          </a:p>
          <a:p>
            <a:pPr defTabSz="990752">
              <a:defRPr/>
            </a:pPr>
            <a:r>
              <a:rPr lang="en-US" altLang="ja-JP" sz="1200" b="0" dirty="0">
                <a:latin typeface="SimSun" panose="02010600030101010101" pitchFamily="2" charset="-122"/>
                <a:ea typeface="SimSun" panose="02010600030101010101" pitchFamily="2" charset="-122"/>
              </a:rPr>
              <a:t>DX</a:t>
            </a:r>
            <a:r>
              <a:rPr lang="ja-JP" altLang="en-US" sz="1200" b="0" dirty="0">
                <a:latin typeface="SimSun" panose="02010600030101010101" pitchFamily="2" charset="-122"/>
                <a:ea typeface="SimSun" panose="02010600030101010101" pitchFamily="2" charset="-122"/>
              </a:rPr>
              <a:t>時代の人事（仮定名）←　市場の競争は　人材の競争です。</a:t>
            </a: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200" b="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ja-JP" sz="1200" b="0" dirty="0">
                <a:latin typeface="SimSun" panose="02010600030101010101" pitchFamily="2" charset="-122"/>
                <a:ea typeface="SimSun" panose="02010600030101010101" pitchFamily="2" charset="-122"/>
              </a:rPr>
              <a:t>2022/2/13</a:t>
            </a:r>
            <a:r>
              <a:rPr lang="ja-JP" altLang="en-US" sz="1200" b="0" dirty="0">
                <a:latin typeface="SimSun" panose="02010600030101010101" pitchFamily="2" charset="-122"/>
                <a:ea typeface="SimSun" panose="02010600030101010101" pitchFamily="2" charset="-122"/>
              </a:rPr>
              <a:t>更新　</a:t>
            </a:r>
            <a:endParaRPr lang="en-US" altLang="ja-JP" sz="1200" b="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ja-JP" sz="1200" b="0" dirty="0">
                <a:latin typeface="SimSun" panose="02010600030101010101" pitchFamily="2" charset="-122"/>
                <a:ea typeface="SimSun" panose="02010600030101010101" pitchFamily="2" charset="-122"/>
              </a:rPr>
              <a:t>2022/2/10</a:t>
            </a:r>
            <a:r>
              <a:rPr lang="ja-JP" altLang="en-US" sz="1200" b="0" dirty="0">
                <a:latin typeface="SimSun" panose="02010600030101010101" pitchFamily="2" charset="-122"/>
                <a:ea typeface="SimSun" panose="02010600030101010101" pitchFamily="2" charset="-122"/>
              </a:rPr>
              <a:t>ミス修正　</a:t>
            </a:r>
            <a:endParaRPr lang="en-US" altLang="ja-JP" sz="1200" b="0" dirty="0">
              <a:latin typeface="SimSun" panose="02010600030101010101" pitchFamily="2" charset="-122"/>
              <a:ea typeface="SimSun" panose="02010600030101010101" pitchFamily="2" charset="-122"/>
            </a:endParaRPr>
          </a:p>
          <a:p>
            <a:pPr defTabSz="990752">
              <a:defRPr/>
            </a:pPr>
            <a:r>
              <a:rPr lang="en-US" altLang="ja-JP" sz="1200" b="0" dirty="0">
                <a:latin typeface="SimSun" panose="02010600030101010101" pitchFamily="2" charset="-122"/>
                <a:ea typeface="SimSun" panose="02010600030101010101" pitchFamily="2" charset="-122"/>
              </a:rPr>
              <a:t>2022/2/4 </a:t>
            </a:r>
            <a:r>
              <a:rPr lang="ja-JP" altLang="en-US" sz="1200" b="0" dirty="0">
                <a:latin typeface="SimSun" panose="02010600030101010101" pitchFamily="2" charset="-122"/>
                <a:ea typeface="SimSun" panose="02010600030101010101" pitchFamily="2" charset="-122"/>
              </a:rPr>
              <a:t>修正</a:t>
            </a:r>
            <a:endParaRPr lang="en-US" altLang="ja-JP" sz="1200" b="0" dirty="0">
              <a:latin typeface="SimSun" panose="02010600030101010101" pitchFamily="2" charset="-122"/>
              <a:ea typeface="SimSun" panose="02010600030101010101" pitchFamily="2" charset="-122"/>
            </a:endParaRPr>
          </a:p>
          <a:p>
            <a:pPr defTabSz="990752">
              <a:defRPr/>
            </a:pPr>
            <a:r>
              <a:rPr lang="en-US" altLang="ja-JP" sz="1200" b="0" dirty="0">
                <a:latin typeface="SimSun" panose="02010600030101010101" pitchFamily="2" charset="-122"/>
                <a:ea typeface="SimSun" panose="02010600030101010101" pitchFamily="2" charset="-122"/>
              </a:rPr>
              <a:t>2022/1/18</a:t>
            </a:r>
            <a:r>
              <a:rPr lang="ja-JP" altLang="en-US" sz="1200" b="0" dirty="0">
                <a:latin typeface="SimSun" panose="02010600030101010101" pitchFamily="2" charset="-122"/>
                <a:ea typeface="SimSun" panose="02010600030101010101" pitchFamily="2" charset="-122"/>
              </a:rPr>
              <a:t>修正</a:t>
            </a: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500" b="1" dirty="0"/>
          </a:p>
          <a:p>
            <a:pPr defTabSz="990752">
              <a:defRPr/>
            </a:pPr>
            <a:endParaRPr lang="en-US" altLang="ja-JP" sz="1500" b="1" dirty="0"/>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23</a:t>
            </a:fld>
            <a:endParaRPr lang="zh-CN" altLang="en-US"/>
          </a:p>
        </p:txBody>
      </p:sp>
    </p:spTree>
    <p:extLst>
      <p:ext uri="{BB962C8B-B14F-4D97-AF65-F5344CB8AC3E}">
        <p14:creationId xmlns:p14="http://schemas.microsoft.com/office/powerpoint/2010/main" val="24563491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r>
              <a:rPr lang="ja-JP" altLang="en-US" sz="1200" b="0" dirty="0">
                <a:latin typeface="SimSun" panose="02010600030101010101" pitchFamily="2" charset="-122"/>
                <a:ea typeface="SimSun" panose="02010600030101010101" pitchFamily="2" charset="-122"/>
              </a:rPr>
              <a:t>： </a:t>
            </a:r>
            <a:endParaRPr lang="en-US" altLang="ja-JP" sz="1200" b="0" dirty="0">
              <a:latin typeface="SimSun" panose="02010600030101010101" pitchFamily="2" charset="-122"/>
              <a:ea typeface="SimSun" panose="02010600030101010101" pitchFamily="2" charset="-122"/>
            </a:endParaRPr>
          </a:p>
          <a:p>
            <a:pPr defTabSz="990752">
              <a:defRPr/>
            </a:pPr>
            <a:r>
              <a:rPr lang="ja-JP" altLang="en-US" sz="1200" b="0" dirty="0">
                <a:latin typeface="SimSun" panose="02010600030101010101" pitchFamily="2" charset="-122"/>
                <a:ea typeface="SimSun" panose="02010600030101010101" pitchFamily="2" charset="-122"/>
              </a:rPr>
              <a:t>高齢化社会のコミュニティーサービス</a:t>
            </a:r>
            <a:endParaRPr lang="en-US" altLang="ja-JP" sz="1200" b="0" dirty="0">
              <a:latin typeface="SimSun" panose="02010600030101010101" pitchFamily="2" charset="-122"/>
              <a:ea typeface="SimSun" panose="02010600030101010101" pitchFamily="2" charset="-122"/>
            </a:endParaRPr>
          </a:p>
          <a:p>
            <a:pPr defTabSz="990752">
              <a:defRPr/>
            </a:pPr>
            <a:r>
              <a:rPr lang="en-US" altLang="ja-JP" sz="1200" b="0" dirty="0">
                <a:latin typeface="SimSun" panose="02010600030101010101" pitchFamily="2" charset="-122"/>
                <a:ea typeface="SimSun" panose="02010600030101010101" pitchFamily="2" charset="-122"/>
              </a:rPr>
              <a:t>DX</a:t>
            </a:r>
            <a:r>
              <a:rPr lang="ja-JP" altLang="en-US" sz="1200" b="0" dirty="0">
                <a:latin typeface="SimSun" panose="02010600030101010101" pitchFamily="2" charset="-122"/>
                <a:ea typeface="SimSun" panose="02010600030101010101" pitchFamily="2" charset="-122"/>
              </a:rPr>
              <a:t>時代の人事（仮定名）←　市場の競争は　人材の競争です。</a:t>
            </a: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200" b="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ja-JP" sz="1200" b="0" dirty="0">
                <a:latin typeface="SimSun" panose="02010600030101010101" pitchFamily="2" charset="-122"/>
                <a:ea typeface="SimSun" panose="02010600030101010101" pitchFamily="2" charset="-122"/>
              </a:rPr>
              <a:t>2022/1/18</a:t>
            </a:r>
            <a:r>
              <a:rPr lang="ja-JP" altLang="en-US" sz="1200" b="0" dirty="0">
                <a:latin typeface="SimSun" panose="02010600030101010101" pitchFamily="2" charset="-122"/>
                <a:ea typeface="SimSun" panose="02010600030101010101" pitchFamily="2" charset="-122"/>
              </a:rPr>
              <a:t>ミス修正</a:t>
            </a: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24</a:t>
            </a:fld>
            <a:endParaRPr lang="zh-CN" altLang="en-US"/>
          </a:p>
        </p:txBody>
      </p:sp>
    </p:spTree>
    <p:extLst>
      <p:ext uri="{BB962C8B-B14F-4D97-AF65-F5344CB8AC3E}">
        <p14:creationId xmlns:p14="http://schemas.microsoft.com/office/powerpoint/2010/main" val="2141978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r>
              <a:rPr lang="ja-JP" altLang="en-US" sz="1200" b="0" dirty="0">
                <a:latin typeface="SimSun" panose="02010600030101010101" pitchFamily="2" charset="-122"/>
                <a:ea typeface="SimSun" panose="02010600030101010101" pitchFamily="2" charset="-122"/>
              </a:rPr>
              <a:t>： </a:t>
            </a:r>
            <a:endParaRPr lang="en-US" altLang="ja-JP" sz="1200" b="0" dirty="0">
              <a:latin typeface="SimSun" panose="02010600030101010101" pitchFamily="2" charset="-122"/>
              <a:ea typeface="SimSun" panose="02010600030101010101" pitchFamily="2" charset="-122"/>
            </a:endParaRPr>
          </a:p>
          <a:p>
            <a:pPr defTabSz="990752">
              <a:defRPr/>
            </a:pPr>
            <a:r>
              <a:rPr lang="ja-JP" altLang="en-US" sz="1200" b="0" dirty="0">
                <a:latin typeface="SimSun" panose="02010600030101010101" pitchFamily="2" charset="-122"/>
                <a:ea typeface="SimSun" panose="02010600030101010101" pitchFamily="2" charset="-122"/>
              </a:rPr>
              <a:t>高齢化社会のコミュニティーサービス</a:t>
            </a:r>
            <a:endParaRPr lang="en-US" altLang="ja-JP" sz="1200" b="0" dirty="0">
              <a:latin typeface="SimSun" panose="02010600030101010101" pitchFamily="2" charset="-122"/>
              <a:ea typeface="SimSun" panose="02010600030101010101" pitchFamily="2" charset="-122"/>
            </a:endParaRPr>
          </a:p>
          <a:p>
            <a:pPr defTabSz="990752">
              <a:defRPr/>
            </a:pPr>
            <a:r>
              <a:rPr lang="en-US" altLang="ja-JP" sz="1200" b="0" dirty="0">
                <a:latin typeface="SimSun" panose="02010600030101010101" pitchFamily="2" charset="-122"/>
                <a:ea typeface="SimSun" panose="02010600030101010101" pitchFamily="2" charset="-122"/>
              </a:rPr>
              <a:t>DX</a:t>
            </a:r>
            <a:r>
              <a:rPr lang="ja-JP" altLang="en-US" sz="1200" b="0" dirty="0">
                <a:latin typeface="SimSun" panose="02010600030101010101" pitchFamily="2" charset="-122"/>
                <a:ea typeface="SimSun" panose="02010600030101010101" pitchFamily="2" charset="-122"/>
              </a:rPr>
              <a:t>時代の人事（仮定名）←　市場の競争は　人材の競争です。</a:t>
            </a: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200" b="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ja-JP" sz="1200" b="0" dirty="0">
                <a:latin typeface="SimSun" panose="02010600030101010101" pitchFamily="2" charset="-122"/>
                <a:ea typeface="SimSun" panose="02010600030101010101" pitchFamily="2" charset="-122"/>
              </a:rPr>
              <a:t>2022/1/18</a:t>
            </a:r>
            <a:r>
              <a:rPr lang="ja-JP" altLang="en-US" sz="1200" b="0" dirty="0">
                <a:latin typeface="SimSun" panose="02010600030101010101" pitchFamily="2" charset="-122"/>
                <a:ea typeface="SimSun" panose="02010600030101010101" pitchFamily="2" charset="-122"/>
              </a:rPr>
              <a:t>修正　</a:t>
            </a: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25</a:t>
            </a:fld>
            <a:endParaRPr lang="zh-CN" altLang="en-US"/>
          </a:p>
        </p:txBody>
      </p:sp>
    </p:spTree>
    <p:extLst>
      <p:ext uri="{BB962C8B-B14F-4D97-AF65-F5344CB8AC3E}">
        <p14:creationId xmlns:p14="http://schemas.microsoft.com/office/powerpoint/2010/main" val="811185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r>
              <a:rPr lang="ja-JP" altLang="en-US" sz="1400" b="0" dirty="0">
                <a:latin typeface="SimSun" panose="02010600030101010101" pitchFamily="2" charset="-122"/>
                <a:ea typeface="SimSun" panose="02010600030101010101" pitchFamily="2" charset="-122"/>
              </a:rPr>
              <a:t>： </a:t>
            </a:r>
            <a:endParaRPr lang="en-US" altLang="ja-JP" sz="1400" b="0" dirty="0">
              <a:latin typeface="SimSun" panose="02010600030101010101" pitchFamily="2" charset="-122"/>
              <a:ea typeface="SimSun" panose="02010600030101010101" pitchFamily="2" charset="-122"/>
            </a:endParaRPr>
          </a:p>
          <a:p>
            <a:endParaRPr lang="en-US" altLang="zh-CN" dirty="0"/>
          </a:p>
          <a:p>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b="0" dirty="0">
                <a:latin typeface="SimSun" panose="02010600030101010101" pitchFamily="2" charset="-122"/>
                <a:ea typeface="SimSun" panose="02010600030101010101" pitchFamily="2" charset="-122"/>
              </a:rPr>
              <a:t>2022/1/18</a:t>
            </a:r>
            <a:r>
              <a:rPr lang="ja-JP" altLang="en-US" sz="1200" b="0" dirty="0">
                <a:latin typeface="SimSun" panose="02010600030101010101" pitchFamily="2" charset="-122"/>
                <a:ea typeface="SimSun" panose="02010600030101010101" pitchFamily="2" charset="-122"/>
              </a:rPr>
              <a:t>修正　</a:t>
            </a:r>
            <a:endParaRPr lang="en-US" altLang="ja-JP" sz="1200" b="0" dirty="0">
              <a:latin typeface="SimSun" panose="02010600030101010101" pitchFamily="2" charset="-122"/>
              <a:ea typeface="SimSun"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26</a:t>
            </a:fld>
            <a:endParaRPr lang="zh-CN" altLang="en-US"/>
          </a:p>
        </p:txBody>
      </p:sp>
    </p:spTree>
    <p:extLst>
      <p:ext uri="{BB962C8B-B14F-4D97-AF65-F5344CB8AC3E}">
        <p14:creationId xmlns:p14="http://schemas.microsoft.com/office/powerpoint/2010/main" val="35262356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r>
              <a:rPr lang="ja-JP" altLang="en-US" sz="1400" b="0" dirty="0">
                <a:latin typeface="SimSun" panose="02010600030101010101" pitchFamily="2" charset="-122"/>
                <a:ea typeface="SimSun" panose="02010600030101010101" pitchFamily="2" charset="-122"/>
              </a:rPr>
              <a:t>： </a:t>
            </a:r>
            <a:endParaRPr lang="en-US" altLang="ja-JP" sz="1400" b="0" dirty="0">
              <a:latin typeface="SimSun" panose="02010600030101010101" pitchFamily="2" charset="-122"/>
              <a:ea typeface="SimSun" panose="02010600030101010101" pitchFamily="2" charset="-122"/>
            </a:endParaRPr>
          </a:p>
          <a:p>
            <a:endParaRPr lang="en-US" altLang="zh-CN" dirty="0"/>
          </a:p>
          <a:p>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b="0" dirty="0">
                <a:latin typeface="SimSun" panose="02010600030101010101" pitchFamily="2" charset="-122"/>
                <a:ea typeface="SimSun" panose="02010600030101010101" pitchFamily="2" charset="-122"/>
              </a:rPr>
              <a:t>2022/1/18</a:t>
            </a:r>
            <a:r>
              <a:rPr lang="ja-JP" altLang="en-US" sz="1200" b="0" dirty="0">
                <a:latin typeface="SimSun" panose="02010600030101010101" pitchFamily="2" charset="-122"/>
                <a:ea typeface="SimSun" panose="02010600030101010101" pitchFamily="2" charset="-122"/>
              </a:rPr>
              <a:t>修正　</a:t>
            </a:r>
            <a:endParaRPr lang="en-US" altLang="ja-JP" sz="1200" b="0" dirty="0">
              <a:latin typeface="SimSun" panose="02010600030101010101" pitchFamily="2" charset="-122"/>
              <a:ea typeface="SimSun"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27</a:t>
            </a:fld>
            <a:endParaRPr lang="zh-CN" altLang="en-US"/>
          </a:p>
        </p:txBody>
      </p:sp>
    </p:spTree>
    <p:extLst>
      <p:ext uri="{BB962C8B-B14F-4D97-AF65-F5344CB8AC3E}">
        <p14:creationId xmlns:p14="http://schemas.microsoft.com/office/powerpoint/2010/main" val="3447901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r>
              <a:rPr lang="ja-JP" altLang="en-US" sz="1400" b="0" dirty="0">
                <a:latin typeface="SimSun" panose="02010600030101010101" pitchFamily="2" charset="-122"/>
                <a:ea typeface="SimSun" panose="02010600030101010101" pitchFamily="2" charset="-122"/>
              </a:rPr>
              <a:t>： </a:t>
            </a:r>
            <a:endParaRPr lang="en-US" altLang="ja-JP" sz="1400" b="0" dirty="0">
              <a:latin typeface="SimSun" panose="02010600030101010101" pitchFamily="2" charset="-122"/>
              <a:ea typeface="SimSun" panose="02010600030101010101" pitchFamily="2" charset="-122"/>
            </a:endParaRPr>
          </a:p>
          <a:p>
            <a:endParaRPr lang="en-US" altLang="zh-CN" dirty="0"/>
          </a:p>
          <a:p>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b="0" dirty="0">
                <a:latin typeface="SimSun" panose="02010600030101010101" pitchFamily="2" charset="-122"/>
                <a:ea typeface="SimSun" panose="02010600030101010101" pitchFamily="2" charset="-122"/>
              </a:rPr>
              <a:t>2022/1/18</a:t>
            </a:r>
            <a:r>
              <a:rPr lang="ja-JP" altLang="en-US" sz="1200" b="0" dirty="0">
                <a:latin typeface="SimSun" panose="02010600030101010101" pitchFamily="2" charset="-122"/>
                <a:ea typeface="SimSun" panose="02010600030101010101" pitchFamily="2" charset="-122"/>
              </a:rPr>
              <a:t>修正　</a:t>
            </a:r>
            <a:endParaRPr lang="en-US" altLang="ja-JP" sz="1200" b="0" dirty="0">
              <a:latin typeface="SimSun" panose="02010600030101010101" pitchFamily="2" charset="-122"/>
              <a:ea typeface="SimSun"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28</a:t>
            </a:fld>
            <a:endParaRPr lang="zh-CN" altLang="en-US"/>
          </a:p>
        </p:txBody>
      </p:sp>
    </p:spTree>
    <p:extLst>
      <p:ext uri="{BB962C8B-B14F-4D97-AF65-F5344CB8AC3E}">
        <p14:creationId xmlns:p14="http://schemas.microsoft.com/office/powerpoint/2010/main" val="10943347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r>
              <a:rPr lang="ja-JP" altLang="en-US" sz="1400" b="0" dirty="0">
                <a:latin typeface="SimSun" panose="02010600030101010101" pitchFamily="2" charset="-122"/>
                <a:ea typeface="SimSun" panose="02010600030101010101" pitchFamily="2" charset="-122"/>
              </a:rPr>
              <a:t>： </a:t>
            </a:r>
            <a:endParaRPr lang="en-US" altLang="ja-JP" sz="1400" b="0" dirty="0">
              <a:latin typeface="SimSun" panose="02010600030101010101" pitchFamily="2" charset="-122"/>
              <a:ea typeface="SimSun" panose="02010600030101010101" pitchFamily="2" charset="-122"/>
            </a:endParaRPr>
          </a:p>
          <a:p>
            <a:endParaRPr lang="en-US" altLang="zh-CN" dirty="0"/>
          </a:p>
          <a:p>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b="0" dirty="0">
                <a:latin typeface="SimSun" panose="02010600030101010101" pitchFamily="2" charset="-122"/>
                <a:ea typeface="SimSun" panose="02010600030101010101" pitchFamily="2" charset="-122"/>
              </a:rPr>
              <a:t>2022/1/18</a:t>
            </a:r>
            <a:r>
              <a:rPr lang="ja-JP" altLang="en-US" sz="1200" b="0" dirty="0">
                <a:latin typeface="SimSun" panose="02010600030101010101" pitchFamily="2" charset="-122"/>
                <a:ea typeface="SimSun" panose="02010600030101010101" pitchFamily="2" charset="-122"/>
              </a:rPr>
              <a:t>修正　</a:t>
            </a:r>
            <a:endParaRPr lang="en-US" altLang="ja-JP" sz="1200" b="0" dirty="0">
              <a:latin typeface="SimSun" panose="02010600030101010101" pitchFamily="2" charset="-122"/>
              <a:ea typeface="SimSun"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29</a:t>
            </a:fld>
            <a:endParaRPr lang="zh-CN" altLang="en-US"/>
          </a:p>
        </p:txBody>
      </p:sp>
    </p:spTree>
    <p:extLst>
      <p:ext uri="{BB962C8B-B14F-4D97-AF65-F5344CB8AC3E}">
        <p14:creationId xmlns:p14="http://schemas.microsoft.com/office/powerpoint/2010/main" val="3472129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3</a:t>
            </a:fld>
            <a:endParaRPr lang="zh-CN" altLang="en-US"/>
          </a:p>
        </p:txBody>
      </p:sp>
    </p:spTree>
    <p:extLst>
      <p:ext uri="{BB962C8B-B14F-4D97-AF65-F5344CB8AC3E}">
        <p14:creationId xmlns:p14="http://schemas.microsoft.com/office/powerpoint/2010/main" val="9814614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r>
              <a:rPr lang="ja-JP" altLang="en-US" sz="1400" b="0" dirty="0">
                <a:latin typeface="SimSun" panose="02010600030101010101" pitchFamily="2" charset="-122"/>
                <a:ea typeface="SimSun" panose="02010600030101010101" pitchFamily="2" charset="-122"/>
              </a:rPr>
              <a:t>： </a:t>
            </a:r>
            <a:endParaRPr lang="en-US" altLang="ja-JP" sz="1400" b="0" dirty="0">
              <a:latin typeface="SimSun" panose="02010600030101010101" pitchFamily="2" charset="-122"/>
              <a:ea typeface="SimSun" panose="02010600030101010101" pitchFamily="2" charset="-122"/>
            </a:endParaRPr>
          </a:p>
          <a:p>
            <a:endParaRPr lang="en-US" altLang="zh-CN" dirty="0"/>
          </a:p>
          <a:p>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b="0" dirty="0">
                <a:latin typeface="SimSun" panose="02010600030101010101" pitchFamily="2" charset="-122"/>
                <a:ea typeface="SimSun" panose="02010600030101010101" pitchFamily="2" charset="-122"/>
              </a:rPr>
              <a:t>2022/1/18</a:t>
            </a:r>
            <a:r>
              <a:rPr lang="ja-JP" altLang="en-US" sz="1200" b="0" dirty="0">
                <a:latin typeface="SimSun" panose="02010600030101010101" pitchFamily="2" charset="-122"/>
                <a:ea typeface="SimSun" panose="02010600030101010101" pitchFamily="2" charset="-122"/>
              </a:rPr>
              <a:t>修正　</a:t>
            </a:r>
            <a:endParaRPr lang="en-US" altLang="ja-JP" sz="1200" b="0" dirty="0">
              <a:latin typeface="SimSun" panose="02010600030101010101" pitchFamily="2" charset="-122"/>
              <a:ea typeface="SimSun"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30</a:t>
            </a:fld>
            <a:endParaRPr lang="zh-CN" altLang="en-US"/>
          </a:p>
        </p:txBody>
      </p:sp>
    </p:spTree>
    <p:extLst>
      <p:ext uri="{BB962C8B-B14F-4D97-AF65-F5344CB8AC3E}">
        <p14:creationId xmlns:p14="http://schemas.microsoft.com/office/powerpoint/2010/main" val="7033010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31</a:t>
            </a:fld>
            <a:endParaRPr lang="zh-CN" altLang="en-US"/>
          </a:p>
        </p:txBody>
      </p:sp>
    </p:spTree>
    <p:extLst>
      <p:ext uri="{BB962C8B-B14F-4D97-AF65-F5344CB8AC3E}">
        <p14:creationId xmlns:p14="http://schemas.microsoft.com/office/powerpoint/2010/main" val="6934441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32</a:t>
            </a:fld>
            <a:endParaRPr lang="zh-CN" altLang="en-US"/>
          </a:p>
        </p:txBody>
      </p:sp>
    </p:spTree>
    <p:extLst>
      <p:ext uri="{BB962C8B-B14F-4D97-AF65-F5344CB8AC3E}">
        <p14:creationId xmlns:p14="http://schemas.microsoft.com/office/powerpoint/2010/main" val="39991939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33</a:t>
            </a:fld>
            <a:endParaRPr lang="zh-CN" altLang="en-US"/>
          </a:p>
        </p:txBody>
      </p:sp>
    </p:spTree>
    <p:extLst>
      <p:ext uri="{BB962C8B-B14F-4D97-AF65-F5344CB8AC3E}">
        <p14:creationId xmlns:p14="http://schemas.microsoft.com/office/powerpoint/2010/main" val="21569790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34</a:t>
            </a:fld>
            <a:endParaRPr lang="zh-CN" altLang="en-US"/>
          </a:p>
        </p:txBody>
      </p:sp>
    </p:spTree>
    <p:extLst>
      <p:ext uri="{BB962C8B-B14F-4D97-AF65-F5344CB8AC3E}">
        <p14:creationId xmlns:p14="http://schemas.microsoft.com/office/powerpoint/2010/main" val="18546661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35</a:t>
            </a:fld>
            <a:endParaRPr lang="zh-CN" altLang="en-US"/>
          </a:p>
        </p:txBody>
      </p:sp>
    </p:spTree>
    <p:extLst>
      <p:ext uri="{BB962C8B-B14F-4D97-AF65-F5344CB8AC3E}">
        <p14:creationId xmlns:p14="http://schemas.microsoft.com/office/powerpoint/2010/main" val="8880146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dirty="0"/>
              <a:t>業務は仮想です！！</a:t>
            </a:r>
            <a:endParaRPr lang="en-US" altLang="ja-JP" dirty="0"/>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r>
              <a:rPr lang="ja-JP" altLang="en-US" sz="1200" b="0" dirty="0">
                <a:latin typeface="SimSun" panose="02010600030101010101" pitchFamily="2" charset="-122"/>
                <a:ea typeface="SimSun" panose="02010600030101010101" pitchFamily="2" charset="-122"/>
              </a:rPr>
              <a:t>： </a:t>
            </a:r>
            <a:endParaRPr lang="en-US" altLang="ja-JP" sz="1200" b="0" dirty="0">
              <a:latin typeface="SimSun" panose="02010600030101010101" pitchFamily="2" charset="-122"/>
              <a:ea typeface="SimSun" panose="02010600030101010101" pitchFamily="2" charset="-122"/>
            </a:endParaRPr>
          </a:p>
          <a:p>
            <a:pPr defTabSz="990752">
              <a:defRPr/>
            </a:pPr>
            <a:r>
              <a:rPr lang="ja-JP" altLang="en-US" dirty="0"/>
              <a:t>組織管理と経営戦略</a:t>
            </a:r>
            <a:endParaRPr lang="en-US" altLang="ja-JP" dirty="0"/>
          </a:p>
          <a:p>
            <a:pPr defTabSz="990752">
              <a:defRPr/>
            </a:pPr>
            <a:endParaRPr lang="en-US" altLang="zh-CN" dirty="0"/>
          </a:p>
          <a:p>
            <a:pPr defTabSz="990752">
              <a:defRPr/>
            </a:pPr>
            <a:endParaRPr lang="en-US" altLang="zh-CN" dirty="0"/>
          </a:p>
          <a:p>
            <a:endParaRPr lang="en-US" altLang="ja-JP" dirty="0"/>
          </a:p>
          <a:p>
            <a:r>
              <a:rPr lang="en-US" altLang="ja-JP" dirty="0"/>
              <a:t>2022/2/18</a:t>
            </a:r>
            <a:r>
              <a:rPr lang="ja-JP" altLang="en-US" dirty="0"/>
              <a:t>　</a:t>
            </a:r>
            <a:r>
              <a:rPr lang="en-US" altLang="ja-JP" dirty="0"/>
              <a:t>add</a:t>
            </a:r>
            <a:endParaRPr lang="ja-JP"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36</a:t>
            </a:fld>
            <a:endParaRPr lang="zh-CN" altLang="en-US"/>
          </a:p>
        </p:txBody>
      </p:sp>
    </p:spTree>
    <p:extLst>
      <p:ext uri="{BB962C8B-B14F-4D97-AF65-F5344CB8AC3E}">
        <p14:creationId xmlns:p14="http://schemas.microsoft.com/office/powerpoint/2010/main" val="8477347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dirty="0"/>
              <a:t>業務は仮想です！！</a:t>
            </a:r>
            <a:endParaRPr lang="en-US" altLang="ja-JP" dirty="0"/>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r>
              <a:rPr lang="ja-JP" altLang="en-US" sz="1200" b="0" dirty="0">
                <a:latin typeface="SimSun" panose="02010600030101010101" pitchFamily="2" charset="-122"/>
                <a:ea typeface="SimSun" panose="02010600030101010101" pitchFamily="2" charset="-122"/>
              </a:rPr>
              <a:t>： </a:t>
            </a:r>
            <a:endParaRPr lang="en-US" altLang="ja-JP" sz="1200" b="0" dirty="0">
              <a:latin typeface="SimSun" panose="02010600030101010101" pitchFamily="2" charset="-122"/>
              <a:ea typeface="SimSun" panose="02010600030101010101" pitchFamily="2" charset="-122"/>
            </a:endParaRPr>
          </a:p>
          <a:p>
            <a:pPr defTabSz="990752">
              <a:defRPr/>
            </a:pPr>
            <a:r>
              <a:rPr lang="ja-JP" altLang="en-US" dirty="0"/>
              <a:t>組織管理と経営戦略</a:t>
            </a:r>
            <a:endParaRPr lang="en-US" altLang="ja-JP" dirty="0"/>
          </a:p>
          <a:p>
            <a:pPr defTabSz="990752">
              <a:defRPr/>
            </a:pPr>
            <a:endParaRPr lang="en-US" altLang="zh-CN" dirty="0"/>
          </a:p>
          <a:p>
            <a:pPr defTabSz="990752">
              <a:defRPr/>
            </a:pPr>
            <a:endParaRPr lang="en-US" altLang="zh-CN" dirty="0"/>
          </a:p>
          <a:p>
            <a:r>
              <a:rPr lang="en-US" altLang="ja-JP" dirty="0"/>
              <a:t>2022/1/5</a:t>
            </a:r>
            <a:r>
              <a:rPr lang="ja-JP" altLang="en-US" dirty="0"/>
              <a:t>ミス修正</a:t>
            </a:r>
            <a:endParaRPr lang="en-US" altLang="ja-JP" dirty="0"/>
          </a:p>
          <a:p>
            <a:r>
              <a:rPr lang="en-US" altLang="ja-JP" dirty="0"/>
              <a:t>2022/2/2</a:t>
            </a:r>
            <a:r>
              <a:rPr lang="ja-JP" altLang="en-US" dirty="0"/>
              <a:t>管理部</a:t>
            </a: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37</a:t>
            </a:fld>
            <a:endParaRPr lang="zh-CN" altLang="en-US"/>
          </a:p>
        </p:txBody>
      </p:sp>
    </p:spTree>
    <p:extLst>
      <p:ext uri="{BB962C8B-B14F-4D97-AF65-F5344CB8AC3E}">
        <p14:creationId xmlns:p14="http://schemas.microsoft.com/office/powerpoint/2010/main" val="24336600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ベトナム市場運営センター（</a:t>
            </a:r>
            <a:r>
              <a:rPr lang="en-US" altLang="ja-JP" dirty="0"/>
              <a:t>2022/1/5</a:t>
            </a:r>
            <a:r>
              <a:rPr lang="ja-JP" altLang="en-US" dirty="0"/>
              <a:t>　追加）</a:t>
            </a:r>
            <a:endParaRPr lang="en-US" altLang="ja-JP" dirty="0"/>
          </a:p>
          <a:p>
            <a:r>
              <a:rPr lang="ja-JP" altLang="en-US" dirty="0"/>
              <a:t>理由：</a:t>
            </a:r>
            <a:endParaRPr lang="en-US" altLang="ja-JP" dirty="0"/>
          </a:p>
          <a:p>
            <a:r>
              <a:rPr lang="ja-JP" altLang="en-US" dirty="0"/>
              <a:t>ベトナムの日本語教育能力は弱いです。</a:t>
            </a:r>
            <a:r>
              <a:rPr lang="en-US" altLang="ja-JP" dirty="0"/>
              <a:t>2022</a:t>
            </a:r>
            <a:r>
              <a:rPr lang="ja-JP" altLang="en-US" dirty="0"/>
              <a:t>年の現在、日本語できる人材はまだ　不足だと思います。</a:t>
            </a:r>
            <a:endParaRPr lang="en-US" altLang="ja-JP" dirty="0"/>
          </a:p>
          <a:p>
            <a:r>
              <a:rPr lang="ja-JP" altLang="en-US" dirty="0"/>
              <a:t>マーケティングと人材確保のため　ビジネス先行として　下流工程と業務代行の運営センターのチームを構築します。　</a:t>
            </a:r>
            <a:endParaRPr lang="en-US" altLang="ja-JP" dirty="0"/>
          </a:p>
          <a:p>
            <a:endParaRPr lang="en-US" altLang="ja-JP" dirty="0"/>
          </a:p>
          <a:p>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38</a:t>
            </a:fld>
            <a:endParaRPr lang="zh-CN" altLang="en-US"/>
          </a:p>
        </p:txBody>
      </p:sp>
    </p:spTree>
    <p:extLst>
      <p:ext uri="{BB962C8B-B14F-4D97-AF65-F5344CB8AC3E}">
        <p14:creationId xmlns:p14="http://schemas.microsoft.com/office/powerpoint/2010/main" val="21367937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39</a:t>
            </a:fld>
            <a:endParaRPr lang="zh-CN" altLang="en-US"/>
          </a:p>
        </p:txBody>
      </p:sp>
    </p:spTree>
    <p:extLst>
      <p:ext uri="{BB962C8B-B14F-4D97-AF65-F5344CB8AC3E}">
        <p14:creationId xmlns:p14="http://schemas.microsoft.com/office/powerpoint/2010/main" val="2983275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4</a:t>
            </a:fld>
            <a:endParaRPr lang="zh-CN" altLang="en-US"/>
          </a:p>
        </p:txBody>
      </p:sp>
    </p:spTree>
    <p:extLst>
      <p:ext uri="{BB962C8B-B14F-4D97-AF65-F5344CB8AC3E}">
        <p14:creationId xmlns:p14="http://schemas.microsoft.com/office/powerpoint/2010/main" val="975266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r>
              <a:rPr lang="ja-JP" altLang="en-US" sz="1400" b="0" dirty="0">
                <a:latin typeface="SimSun" panose="02010600030101010101" pitchFamily="2" charset="-122"/>
                <a:ea typeface="SimSun" panose="02010600030101010101" pitchFamily="2" charset="-122"/>
              </a:rPr>
              <a:t>： </a:t>
            </a:r>
            <a:r>
              <a:rPr lang="ja-JP" altLang="en-US" dirty="0"/>
              <a:t>人工知能人材育成プラン</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40</a:t>
            </a:fld>
            <a:endParaRPr lang="zh-CN" altLang="en-US"/>
          </a:p>
        </p:txBody>
      </p:sp>
    </p:spTree>
    <p:extLst>
      <p:ext uri="{BB962C8B-B14F-4D97-AF65-F5344CB8AC3E}">
        <p14:creationId xmlns:p14="http://schemas.microsoft.com/office/powerpoint/2010/main" val="269907590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PMBOK</a:t>
            </a:r>
          </a:p>
          <a:p>
            <a:endParaRPr lang="en-US" altLang="zh-CN" dirty="0"/>
          </a:p>
          <a:p>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41</a:t>
            </a:fld>
            <a:endParaRPr lang="zh-CN" altLang="en-US"/>
          </a:p>
        </p:txBody>
      </p:sp>
    </p:spTree>
    <p:extLst>
      <p:ext uri="{BB962C8B-B14F-4D97-AF65-F5344CB8AC3E}">
        <p14:creationId xmlns:p14="http://schemas.microsoft.com/office/powerpoint/2010/main" val="26888544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Google</a:t>
            </a:r>
            <a:r>
              <a:rPr lang="ja-JP" altLang="en-US" dirty="0"/>
              <a:t>、</a:t>
            </a:r>
            <a:r>
              <a:rPr lang="en-US" altLang="ja-JP" dirty="0"/>
              <a:t>IBM</a:t>
            </a:r>
          </a:p>
          <a:p>
            <a:endParaRPr lang="en-US" altLang="zh-CN" dirty="0"/>
          </a:p>
          <a:p>
            <a:r>
              <a:rPr lang="en-US" altLang="zh-CN" dirty="0"/>
              <a:t>GIGA</a:t>
            </a:r>
            <a:r>
              <a:rPr lang="ja-JP" altLang="en-US" dirty="0"/>
              <a:t>スクール</a:t>
            </a:r>
            <a:r>
              <a:rPr lang="en-US" altLang="ja-JP" dirty="0"/>
              <a:t>ICT</a:t>
            </a:r>
            <a:r>
              <a:rPr lang="ja-JP" altLang="en-US" dirty="0"/>
              <a:t>支援</a:t>
            </a:r>
            <a:endParaRPr lang="en-US" altLang="ja-JP" dirty="0"/>
          </a:p>
          <a:p>
            <a:r>
              <a:rPr lang="ja-JP" altLang="en-US" dirty="0"/>
              <a:t>インフラ保守（</a:t>
            </a:r>
            <a:r>
              <a:rPr lang="en-US" altLang="ja-JP" dirty="0"/>
              <a:t>IT</a:t>
            </a:r>
            <a:r>
              <a:rPr lang="ja-JP" altLang="en-US" dirty="0"/>
              <a:t>機器も含め）</a:t>
            </a:r>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42</a:t>
            </a:fld>
            <a:endParaRPr lang="zh-CN" altLang="en-US"/>
          </a:p>
        </p:txBody>
      </p:sp>
    </p:spTree>
    <p:extLst>
      <p:ext uri="{BB962C8B-B14F-4D97-AF65-F5344CB8AC3E}">
        <p14:creationId xmlns:p14="http://schemas.microsoft.com/office/powerpoint/2010/main" val="364176696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ヘッドハンティングとは外部で活躍している優秀な人材を自社に引き入れる人材採用のこと。</a:t>
            </a:r>
          </a:p>
          <a:p>
            <a:r>
              <a:rPr lang="ja-JP" altLang="en-US" dirty="0"/>
              <a:t>たとえば、経営幹部、管理職、将来の幹部候補生、エンジニア、トップセールスマンといった、会社の経営を担う人材や専門スキルを持つ人材をスカウトし、自社に引き入れます。アスリートやタレントがスカウトされるような仕組みをイメージすると分かりやすいかもしれません。</a:t>
            </a:r>
          </a:p>
          <a:p>
            <a:r>
              <a:rPr lang="ja-JP" altLang="en-US" dirty="0"/>
              <a:t>（</a:t>
            </a:r>
            <a:r>
              <a:rPr lang="zh-CN" altLang="en-US" dirty="0"/>
              <a:t>同业调查：业务模式、系统、服务品质，中国、日本、韩国、越南、老挝，</a:t>
            </a:r>
            <a:r>
              <a:rPr lang="en-US" altLang="zh-CN" dirty="0"/>
              <a:t>2022/1/6</a:t>
            </a:r>
            <a:r>
              <a:rPr lang="zh-CN" altLang="en-US" dirty="0"/>
              <a:t>追加</a:t>
            </a:r>
            <a:r>
              <a:rPr lang="ja-JP" altLang="en-US" dirty="0"/>
              <a:t>）</a:t>
            </a:r>
            <a:endParaRPr lang="en-US" altLang="ja-JP" dirty="0"/>
          </a:p>
          <a:p>
            <a:endParaRPr lang="en-US" altLang="zh-CN" dirty="0"/>
          </a:p>
          <a:p>
            <a:r>
              <a:rPr lang="en-US" altLang="ja-JP" dirty="0"/>
              <a:t>HRBP</a:t>
            </a:r>
            <a:r>
              <a:rPr lang="ja-JP" altLang="en-US" dirty="0"/>
              <a:t>（</a:t>
            </a:r>
            <a:r>
              <a:rPr lang="en-US" altLang="ja-JP" dirty="0"/>
              <a:t>2022/1/5</a:t>
            </a:r>
            <a:r>
              <a:rPr lang="ja-JP" altLang="en-US" dirty="0"/>
              <a:t>修正）</a:t>
            </a:r>
            <a:endParaRPr lang="en-US" altLang="ja-JP"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43</a:t>
            </a:fld>
            <a:endParaRPr lang="zh-CN" altLang="en-US"/>
          </a:p>
        </p:txBody>
      </p:sp>
    </p:spTree>
    <p:extLst>
      <p:ext uri="{BB962C8B-B14F-4D97-AF65-F5344CB8AC3E}">
        <p14:creationId xmlns:p14="http://schemas.microsoft.com/office/powerpoint/2010/main" val="65965060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プロダクト（</a:t>
            </a:r>
            <a:r>
              <a:rPr lang="en-US" altLang="ja-JP" sz="1300" dirty="0"/>
              <a:t>2022/1/5</a:t>
            </a:r>
            <a:r>
              <a:rPr lang="ja-JP" altLang="en-US" sz="1300" dirty="0"/>
              <a:t>追加）</a:t>
            </a:r>
            <a:endParaRPr lang="en-US" altLang="ja-JP" sz="1300" dirty="0"/>
          </a:p>
          <a:p>
            <a:pPr defTabSz="990752">
              <a:defRPr/>
            </a:pPr>
            <a:endParaRPr lang="en-US" altLang="ja-JP" sz="1300"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endParaRPr lang="en-US" altLang="zh-CN" sz="1400" dirty="0"/>
          </a:p>
          <a:p>
            <a:pPr defTabSz="990752">
              <a:defRPr/>
            </a:pPr>
            <a:endParaRPr lang="en-US" altLang="ja-JP" sz="1300"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44</a:t>
            </a:fld>
            <a:endParaRPr lang="zh-CN" altLang="en-US"/>
          </a:p>
        </p:txBody>
      </p:sp>
    </p:spTree>
    <p:extLst>
      <p:ext uri="{BB962C8B-B14F-4D97-AF65-F5344CB8AC3E}">
        <p14:creationId xmlns:p14="http://schemas.microsoft.com/office/powerpoint/2010/main" val="329316367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45</a:t>
            </a:fld>
            <a:endParaRPr lang="zh-CN" altLang="en-US"/>
          </a:p>
        </p:txBody>
      </p:sp>
    </p:spTree>
    <p:extLst>
      <p:ext uri="{BB962C8B-B14F-4D97-AF65-F5344CB8AC3E}">
        <p14:creationId xmlns:p14="http://schemas.microsoft.com/office/powerpoint/2010/main" val="323466175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2022/1/16add</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46</a:t>
            </a:fld>
            <a:endParaRPr lang="zh-CN" altLang="en-US"/>
          </a:p>
        </p:txBody>
      </p:sp>
    </p:spTree>
    <p:extLst>
      <p:ext uri="{BB962C8B-B14F-4D97-AF65-F5344CB8AC3E}">
        <p14:creationId xmlns:p14="http://schemas.microsoft.com/office/powerpoint/2010/main" val="351839117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47</a:t>
            </a:fld>
            <a:endParaRPr lang="zh-CN" altLang="en-US"/>
          </a:p>
        </p:txBody>
      </p:sp>
    </p:spTree>
    <p:extLst>
      <p:ext uri="{BB962C8B-B14F-4D97-AF65-F5344CB8AC3E}">
        <p14:creationId xmlns:p14="http://schemas.microsoft.com/office/powerpoint/2010/main" val="43625874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90752">
              <a:defRPr/>
            </a:pP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ja-JP" dirty="0"/>
          </a:p>
          <a:p>
            <a:pPr defTabSz="990752">
              <a:defRPr/>
            </a:pPr>
            <a:endParaRPr lang="en-US" altLang="zh-CN" dirty="0"/>
          </a:p>
          <a:p>
            <a:pPr defTabSz="990752">
              <a:defRPr/>
            </a:pPr>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48</a:t>
            </a:fld>
            <a:endParaRPr lang="zh-CN" altLang="en-US"/>
          </a:p>
        </p:txBody>
      </p:sp>
    </p:spTree>
    <p:extLst>
      <p:ext uri="{BB962C8B-B14F-4D97-AF65-F5344CB8AC3E}">
        <p14:creationId xmlns:p14="http://schemas.microsoft.com/office/powerpoint/2010/main" val="70902628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49</a:t>
            </a:fld>
            <a:endParaRPr lang="zh-CN" altLang="en-US"/>
          </a:p>
        </p:txBody>
      </p:sp>
    </p:spTree>
    <p:extLst>
      <p:ext uri="{BB962C8B-B14F-4D97-AF65-F5344CB8AC3E}">
        <p14:creationId xmlns:p14="http://schemas.microsoft.com/office/powerpoint/2010/main" val="27380016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5</a:t>
            </a:fld>
            <a:endParaRPr lang="zh-CN" altLang="en-US"/>
          </a:p>
        </p:txBody>
      </p:sp>
    </p:spTree>
    <p:extLst>
      <p:ext uri="{BB962C8B-B14F-4D97-AF65-F5344CB8AC3E}">
        <p14:creationId xmlns:p14="http://schemas.microsoft.com/office/powerpoint/2010/main" val="176477537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50</a:t>
            </a:fld>
            <a:endParaRPr lang="zh-CN" altLang="en-US"/>
          </a:p>
        </p:txBody>
      </p:sp>
    </p:spTree>
    <p:extLst>
      <p:ext uri="{BB962C8B-B14F-4D97-AF65-F5344CB8AC3E}">
        <p14:creationId xmlns:p14="http://schemas.microsoft.com/office/powerpoint/2010/main" val="37242105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51</a:t>
            </a:fld>
            <a:endParaRPr lang="zh-CN" altLang="en-US"/>
          </a:p>
        </p:txBody>
      </p:sp>
    </p:spTree>
    <p:extLst>
      <p:ext uri="{BB962C8B-B14F-4D97-AF65-F5344CB8AC3E}">
        <p14:creationId xmlns:p14="http://schemas.microsoft.com/office/powerpoint/2010/main" val="30356771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en-US" altLang="ja-JP" dirty="0"/>
              <a:t>2022/1/8</a:t>
            </a:r>
            <a:r>
              <a:rPr lang="ja-JP" altLang="en-US" dirty="0"/>
              <a:t>追加</a:t>
            </a:r>
            <a:endParaRPr lang="zh-CN" altLang="en-US"/>
          </a:p>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52</a:t>
            </a:fld>
            <a:endParaRPr lang="zh-CN" altLang="en-US"/>
          </a:p>
        </p:txBody>
      </p:sp>
    </p:spTree>
    <p:extLst>
      <p:ext uri="{BB962C8B-B14F-4D97-AF65-F5344CB8AC3E}">
        <p14:creationId xmlns:p14="http://schemas.microsoft.com/office/powerpoint/2010/main" val="4963938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53</a:t>
            </a:fld>
            <a:endParaRPr lang="zh-CN" altLang="en-US"/>
          </a:p>
        </p:txBody>
      </p:sp>
    </p:spTree>
    <p:extLst>
      <p:ext uri="{BB962C8B-B14F-4D97-AF65-F5344CB8AC3E}">
        <p14:creationId xmlns:p14="http://schemas.microsoft.com/office/powerpoint/2010/main" val="182173100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sz="1700" dirty="0"/>
              <a:t>参考：</a:t>
            </a:r>
            <a:r>
              <a:rPr lang="en-US" altLang="ja-JP" sz="1700" dirty="0"/>
              <a:t>Google</a:t>
            </a:r>
          </a:p>
          <a:p>
            <a:r>
              <a:rPr lang="en-US" altLang="ja-JP" sz="1700" dirty="0"/>
              <a:t>OKR</a:t>
            </a:r>
            <a:r>
              <a:rPr lang="ja-JP" altLang="en-US" sz="1700" dirty="0"/>
              <a:t>の</a:t>
            </a:r>
            <a:r>
              <a:rPr lang="zh-CN" altLang="en-US" sz="1700" dirty="0"/>
              <a:t>考</a:t>
            </a:r>
            <a:r>
              <a:rPr lang="ja-JP" altLang="en-US" sz="1700" dirty="0"/>
              <a:t>え</a:t>
            </a:r>
            <a:r>
              <a:rPr lang="zh-CN" altLang="en-US" sz="1700" dirty="0"/>
              <a:t>方</a:t>
            </a:r>
            <a:endParaRPr lang="en-US" altLang="ja-JP" sz="1700" dirty="0"/>
          </a:p>
          <a:p>
            <a:r>
              <a:rPr lang="en-US" altLang="ja-JP" sz="1300" dirty="0"/>
              <a:t>OKR</a:t>
            </a:r>
            <a:r>
              <a:rPr lang="ja-JP" altLang="en-US" sz="1300" dirty="0"/>
              <a:t>は、これまでのピラミッド型の組織と似ていて、トップの決めた方向性に末端の人材までが合わせる。</a:t>
            </a:r>
          </a:p>
          <a:p>
            <a:r>
              <a:rPr lang="ja-JP" altLang="en-US" sz="1300" dirty="0"/>
              <a:t>個人個人の「重要なこと」が明確になっていて、そこに向かって目標設定がされる。</a:t>
            </a:r>
          </a:p>
          <a:p>
            <a:r>
              <a:rPr lang="ja-JP" altLang="en-US" sz="1300" dirty="0"/>
              <a:t>そして、その前提で、個人は裁量を持ち、ある程度の自己判断が許されるという考え方です。</a:t>
            </a:r>
          </a:p>
          <a:p>
            <a:r>
              <a:rPr lang="ja-JP" altLang="en-US" sz="1300" dirty="0"/>
              <a:t>この考え方の場合、トップから末端まで、目標が明確に設定されるため、束になった時の力が大きく発揮されるというメリットがあります。</a:t>
            </a:r>
          </a:p>
          <a:p>
            <a:r>
              <a:rPr lang="ja-JP" altLang="en-US" sz="1300" dirty="0"/>
              <a:t>また、変化の激しい時代に対応するため、実践から評価までの期間を３ヶ月など短い期間で区切っていくことも特徴の一つです。</a:t>
            </a:r>
            <a:endParaRPr lang="en-US" altLang="ja-JP" sz="1300" dirty="0"/>
          </a:p>
          <a:p>
            <a:endParaRPr lang="ja-JP" altLang="en-US" sz="1300"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54</a:t>
            </a:fld>
            <a:endParaRPr lang="zh-CN" altLang="en-US"/>
          </a:p>
        </p:txBody>
      </p:sp>
    </p:spTree>
    <p:extLst>
      <p:ext uri="{BB962C8B-B14F-4D97-AF65-F5344CB8AC3E}">
        <p14:creationId xmlns:p14="http://schemas.microsoft.com/office/powerpoint/2010/main" val="101903638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dirty="0"/>
              <a:t>参考：</a:t>
            </a:r>
            <a:r>
              <a:rPr lang="en-US" altLang="ja-JP" dirty="0"/>
              <a:t>PMBOK</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55</a:t>
            </a:fld>
            <a:endParaRPr lang="zh-CN" altLang="en-US"/>
          </a:p>
        </p:txBody>
      </p:sp>
    </p:spTree>
    <p:extLst>
      <p:ext uri="{BB962C8B-B14F-4D97-AF65-F5344CB8AC3E}">
        <p14:creationId xmlns:p14="http://schemas.microsoft.com/office/powerpoint/2010/main" val="14830891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p>
          <a:p>
            <a:endParaRPr lang="en-US" altLang="zh-CN" dirty="0"/>
          </a:p>
          <a:p>
            <a:pPr defTabSz="990752">
              <a:defRPr/>
            </a:pP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56</a:t>
            </a:fld>
            <a:endParaRPr lang="zh-CN" altLang="en-US"/>
          </a:p>
        </p:txBody>
      </p:sp>
    </p:spTree>
    <p:extLst>
      <p:ext uri="{BB962C8B-B14F-4D97-AF65-F5344CB8AC3E}">
        <p14:creationId xmlns:p14="http://schemas.microsoft.com/office/powerpoint/2010/main" val="400555761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個人業務最低目標は通常　前年度より　１０％アップです。理由：投資ファンド平均年収益１０％　（</a:t>
            </a:r>
            <a:r>
              <a:rPr lang="en-US" altLang="ja-JP" dirty="0"/>
              <a:t>2022/1/11memo</a:t>
            </a:r>
            <a:r>
              <a:rPr lang="ja-JP" altLang="en-US" dirty="0"/>
              <a:t>）</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課題：</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平衡积分卡、综合评价得分公式设计（</a:t>
            </a:r>
            <a:r>
              <a:rPr lang="en-US" altLang="zh-CN" dirty="0"/>
              <a:t>2022/1/7</a:t>
            </a:r>
            <a:r>
              <a:rPr lang="zh-CN" altLang="en-US" dirty="0"/>
              <a:t>）</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57</a:t>
            </a:fld>
            <a:endParaRPr lang="zh-CN" altLang="en-US"/>
          </a:p>
        </p:txBody>
      </p:sp>
    </p:spTree>
    <p:extLst>
      <p:ext uri="{BB962C8B-B14F-4D97-AF65-F5344CB8AC3E}">
        <p14:creationId xmlns:p14="http://schemas.microsoft.com/office/powerpoint/2010/main" val="62371570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pPr defTabSz="990752">
              <a:defRPr/>
            </a:pPr>
            <a:endParaRPr lang="en-US" altLang="ja-JP" dirty="0"/>
          </a:p>
          <a:p>
            <a:pPr defTabSz="990752">
              <a:defRPr/>
            </a:pPr>
            <a:r>
              <a:rPr lang="en-US" altLang="ja-JP" dirty="0"/>
              <a:t>OKR</a:t>
            </a:r>
            <a:r>
              <a:rPr lang="ja-JP" altLang="en-US" dirty="0"/>
              <a:t>評価対応</a:t>
            </a:r>
            <a:endParaRPr lang="en-US" altLang="ja-JP" dirty="0"/>
          </a:p>
          <a:p>
            <a:pPr defTabSz="990752">
              <a:defRPr/>
            </a:pPr>
            <a:r>
              <a:rPr lang="zh-CN" altLang="en-US" dirty="0"/>
              <a:t>目标设定是可能达到的高度</a:t>
            </a:r>
            <a:endParaRPr lang="en-US" altLang="zh-CN" dirty="0"/>
          </a:p>
          <a:p>
            <a:pPr defTabSz="990752">
              <a:defRPr/>
            </a:pPr>
            <a:r>
              <a:rPr lang="zh-CN" altLang="en-US" dirty="0"/>
              <a:t>评价结果，与目标是否实现是没有任何关系，而是自我表现的综合评价，例如个人贡献、职业发展、协作关系等  （</a:t>
            </a:r>
            <a:r>
              <a:rPr lang="en-US" altLang="zh-CN" dirty="0"/>
              <a:t>20211213</a:t>
            </a:r>
            <a:r>
              <a:rPr lang="zh-CN" altLang="en-US" dirty="0"/>
              <a:t>追加）</a:t>
            </a:r>
            <a:endParaRPr lang="en-US" altLang="ja-JP" dirty="0"/>
          </a:p>
          <a:p>
            <a:endParaRPr lang="en-US" altLang="zh-CN" dirty="0"/>
          </a:p>
          <a:p>
            <a:r>
              <a:rPr lang="ja-JP" altLang="en-US" dirty="0"/>
              <a:t>給料の旧新転換</a:t>
            </a:r>
            <a:endParaRPr lang="en-US" altLang="ja-JP" dirty="0"/>
          </a:p>
          <a:p>
            <a:r>
              <a:rPr lang="ja-JP" altLang="en-US" dirty="0"/>
              <a:t>６０％以上の社員は　新制度になったの場合　全社員は　新制度を実施することだ</a:t>
            </a:r>
            <a:endParaRPr lang="en-US" altLang="ja-JP" dirty="0"/>
          </a:p>
          <a:p>
            <a:r>
              <a:rPr lang="ja-JP" altLang="en-US" dirty="0"/>
              <a:t>旧制度は業績賞与、決算賞与がない。</a:t>
            </a:r>
            <a:endParaRPr lang="en-US" altLang="ja-JP" dirty="0"/>
          </a:p>
          <a:p>
            <a:r>
              <a:rPr lang="ja-JP" altLang="en-US" dirty="0"/>
              <a:t>新制度の月基本給＝旧制度の月基本給／１４</a:t>
            </a:r>
            <a:endParaRPr lang="en-US" altLang="ja-JP" dirty="0"/>
          </a:p>
          <a:p>
            <a:r>
              <a:rPr lang="ja-JP" altLang="en-US" dirty="0"/>
              <a:t>今まで在籍の社員は自己選択します。但し　一回選択だけだ</a:t>
            </a:r>
            <a:endParaRPr lang="en-US" altLang="ja-JP" dirty="0"/>
          </a:p>
          <a:p>
            <a:endParaRPr lang="en-US" altLang="zh-CN" dirty="0"/>
          </a:p>
          <a:p>
            <a:r>
              <a:rPr lang="ja-JP" altLang="en-US" dirty="0"/>
              <a:t>例外：待機社員は　自動転換することだ。</a:t>
            </a:r>
            <a:endParaRPr lang="en-US" altLang="ja-JP" dirty="0"/>
          </a:p>
          <a:p>
            <a:r>
              <a:rPr lang="ja-JP" altLang="en-US" dirty="0"/>
              <a:t>作業がない待機給料は　新制度の６０％を支給する。</a:t>
            </a:r>
            <a:endParaRPr lang="en-US" altLang="ja-JP" dirty="0"/>
          </a:p>
          <a:p>
            <a:r>
              <a:rPr lang="ja-JP" altLang="en-US" dirty="0"/>
              <a:t>コミュニティーリーダーにより作業を参画し、作業量により　給料を精算する。（</a:t>
            </a:r>
            <a:r>
              <a:rPr lang="en-US" altLang="ja-JP" dirty="0"/>
              <a:t>2022/1/11memo</a:t>
            </a:r>
            <a:r>
              <a:rPr lang="ja-JP" altLang="en-US" dirty="0"/>
              <a:t>）</a:t>
            </a:r>
            <a:endParaRPr lang="en-US" altLang="ja-JP" dirty="0"/>
          </a:p>
          <a:p>
            <a:endParaRPr lang="en-US" altLang="ja-JP" dirty="0"/>
          </a:p>
          <a:p>
            <a:r>
              <a:rPr lang="ja-JP" altLang="en-US" dirty="0"/>
              <a:t>割合を削除する（</a:t>
            </a:r>
            <a:r>
              <a:rPr lang="en-US" altLang="ja-JP" dirty="0"/>
              <a:t>2022/1/7</a:t>
            </a:r>
            <a:r>
              <a:rPr lang="ja-JP" altLang="en-US" dirty="0"/>
              <a:t>）</a:t>
            </a:r>
            <a:r>
              <a:rPr lang="zh-CN" altLang="en-US" dirty="0"/>
              <a:t>理由：评价的目的是促进员工理解公司的业务，提高积极性与创新精神，评价仅体现个人进步，不做横向与纵向比较。</a:t>
            </a:r>
            <a:endParaRPr lang="en-US" altLang="zh-CN" dirty="0"/>
          </a:p>
          <a:p>
            <a:endParaRPr lang="en-US" altLang="ja-JP" dirty="0"/>
          </a:p>
          <a:p>
            <a:r>
              <a:rPr lang="ja-JP" altLang="en-US" dirty="0"/>
              <a:t>ミス修正（</a:t>
            </a:r>
            <a:r>
              <a:rPr lang="en-US" altLang="ja-JP" dirty="0"/>
              <a:t>2022/1/16</a:t>
            </a:r>
            <a:r>
              <a:rPr lang="ja-JP" altLang="en-US" dirty="0"/>
              <a:t>）</a:t>
            </a:r>
            <a:endParaRPr lang="en-US" altLang="ja-JP"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58</a:t>
            </a:fld>
            <a:endParaRPr lang="zh-CN" altLang="en-US"/>
          </a:p>
        </p:txBody>
      </p:sp>
    </p:spTree>
    <p:extLst>
      <p:ext uri="{BB962C8B-B14F-4D97-AF65-F5344CB8AC3E}">
        <p14:creationId xmlns:p14="http://schemas.microsoft.com/office/powerpoint/2010/main" val="347722316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dirty="0"/>
              <a:t>フレックスタイム制</a:t>
            </a:r>
            <a:endParaRPr lang="zh-CN" altLang="en-US" dirty="0"/>
          </a:p>
          <a:p>
            <a:r>
              <a:rPr lang="ja-JP" altLang="en-US" dirty="0"/>
              <a:t>コアタイム：１０：００～１５：００</a:t>
            </a:r>
            <a:endParaRPr lang="en-US" altLang="ja-JP" dirty="0"/>
          </a:p>
          <a:p>
            <a:r>
              <a:rPr lang="en-US" altLang="ja-JP" dirty="0"/>
              <a:t>OKR</a:t>
            </a:r>
            <a:r>
              <a:rPr lang="ja-JP" altLang="en-US" dirty="0"/>
              <a:t>の週間記録＆評価があるなので　朝会はプロジェクトによりきめる</a:t>
            </a:r>
            <a:endParaRPr lang="en-US" altLang="ja-JP" dirty="0"/>
          </a:p>
          <a:p>
            <a:endParaRPr lang="en-US" altLang="ja-JP" dirty="0"/>
          </a:p>
          <a:p>
            <a:r>
              <a:rPr lang="ja-JP" altLang="en-US" dirty="0"/>
              <a:t>就業規則は　関連内容を更新すること</a:t>
            </a:r>
            <a:endParaRPr lang="en-US" altLang="ja-JP" dirty="0"/>
          </a:p>
          <a:p>
            <a:r>
              <a:rPr lang="en-US" altLang="ja-JP" dirty="0"/>
              <a:t>OKR</a:t>
            </a:r>
            <a:r>
              <a:rPr lang="ja-JP" altLang="en-US" dirty="0"/>
              <a:t>評価対応</a:t>
            </a:r>
            <a:endParaRPr lang="en-US" altLang="ja-JP" dirty="0"/>
          </a:p>
          <a:p>
            <a:endParaRPr lang="en-US" altLang="ja-JP" dirty="0"/>
          </a:p>
          <a:p>
            <a:r>
              <a:rPr lang="ja-JP" altLang="en-US" dirty="0"/>
              <a:t>固定残業代から　専門業務型裁量労働制</a:t>
            </a:r>
            <a:endParaRPr lang="en-US" altLang="ja-JP" dirty="0"/>
          </a:p>
          <a:p>
            <a:r>
              <a:rPr lang="ja-JP" altLang="en-US" dirty="0"/>
              <a:t>労働基準法３８条３</a:t>
            </a:r>
            <a:endParaRPr lang="en-US" altLang="ja-JP" dirty="0"/>
          </a:p>
          <a:p>
            <a:endParaRPr lang="en-US" altLang="zh-CN" dirty="0"/>
          </a:p>
          <a:p>
            <a:pPr defTabSz="990752">
              <a:defRPr/>
            </a:pPr>
            <a:r>
              <a:rPr lang="ja-JP" altLang="en-US" dirty="0"/>
              <a:t>高度プロフェッショナル制度</a:t>
            </a:r>
            <a:endParaRPr lang="en-US" altLang="ja-JP" dirty="0"/>
          </a:p>
          <a:p>
            <a:pPr defTabSz="990752">
              <a:defRPr/>
            </a:pPr>
            <a:r>
              <a:rPr lang="ja-JP" altLang="en-US" dirty="0"/>
              <a:t>労働基準法４１条２</a:t>
            </a:r>
            <a:endParaRPr lang="en-US" altLang="ja-JP" dirty="0"/>
          </a:p>
          <a:p>
            <a:pPr defTabSz="990752">
              <a:defRPr/>
            </a:pP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59</a:t>
            </a:fld>
            <a:endParaRPr lang="zh-CN" altLang="en-US"/>
          </a:p>
        </p:txBody>
      </p:sp>
    </p:spTree>
    <p:extLst>
      <p:ext uri="{BB962C8B-B14F-4D97-AF65-F5344CB8AC3E}">
        <p14:creationId xmlns:p14="http://schemas.microsoft.com/office/powerpoint/2010/main" val="34976520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zh-CN" dirty="0"/>
          </a:p>
          <a:p>
            <a:r>
              <a:rPr lang="en-US" altLang="ja-JP" dirty="0"/>
              <a:t>2022/2/14</a:t>
            </a:r>
            <a:r>
              <a:rPr lang="ja-JP" altLang="en-US" dirty="0"/>
              <a:t>　</a:t>
            </a:r>
            <a:r>
              <a:rPr lang="en-US" altLang="ja-JP" dirty="0"/>
              <a:t>add</a:t>
            </a:r>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6</a:t>
            </a:fld>
            <a:endParaRPr lang="zh-CN" altLang="en-US"/>
          </a:p>
        </p:txBody>
      </p:sp>
    </p:spTree>
    <p:extLst>
      <p:ext uri="{BB962C8B-B14F-4D97-AF65-F5344CB8AC3E}">
        <p14:creationId xmlns:p14="http://schemas.microsoft.com/office/powerpoint/2010/main" val="107245260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ja-JP" b="0" i="0" dirty="0">
              <a:solidFill>
                <a:srgbClr val="4E4E4E"/>
              </a:solidFill>
              <a:effectLst/>
              <a:latin typeface="Segoe UI" panose="020B0502040204020203" pitchFamily="34" charset="0"/>
            </a:endParaRPr>
          </a:p>
          <a:p>
            <a:r>
              <a:rPr lang="ja-JP" altLang="en-US" b="0" i="0" dirty="0">
                <a:solidFill>
                  <a:srgbClr val="4E4E4E"/>
                </a:solidFill>
                <a:effectLst/>
                <a:latin typeface="Segoe UI" panose="020B0502040204020203" pitchFamily="34" charset="0"/>
              </a:rPr>
              <a:t>ラオス </a:t>
            </a:r>
            <a:r>
              <a:rPr lang="zh-CN" altLang="en-US" b="0" i="0" dirty="0">
                <a:solidFill>
                  <a:srgbClr val="4E4E4E"/>
                </a:solidFill>
                <a:effectLst/>
                <a:latin typeface="Segoe UI" panose="020B0502040204020203" pitchFamily="34" charset="0"/>
              </a:rPr>
              <a:t>（</a:t>
            </a:r>
            <a:r>
              <a:rPr lang="en-US" altLang="zh-CN" b="0" i="0" dirty="0">
                <a:solidFill>
                  <a:srgbClr val="4E4E4E"/>
                </a:solidFill>
                <a:effectLst/>
                <a:latin typeface="Segoe UI" panose="020B0502040204020203" pitchFamily="34" charset="0"/>
              </a:rPr>
              <a:t>2022/1/6</a:t>
            </a:r>
            <a:r>
              <a:rPr lang="ja-JP" altLang="en-US" b="0" i="0" dirty="0">
                <a:solidFill>
                  <a:srgbClr val="4E4E4E"/>
                </a:solidFill>
                <a:effectLst/>
                <a:latin typeface="Segoe UI" panose="020B0502040204020203" pitchFamily="34" charset="0"/>
              </a:rPr>
              <a:t>追加、理由：</a:t>
            </a:r>
            <a:r>
              <a:rPr lang="zh-CN" altLang="en-US" b="0" i="0" dirty="0">
                <a:solidFill>
                  <a:srgbClr val="4E4E4E"/>
                </a:solidFill>
                <a:effectLst/>
                <a:latin typeface="Segoe UI" panose="020B0502040204020203" pitchFamily="34" charset="0"/>
              </a:rPr>
              <a:t>中老铁路正式开通）</a:t>
            </a:r>
            <a:endParaRPr lang="en-US" altLang="zh-CN" b="0" i="0" dirty="0">
              <a:solidFill>
                <a:srgbClr val="4E4E4E"/>
              </a:solidFill>
              <a:effectLst/>
              <a:latin typeface="Segoe UI" panose="020B0502040204020203" pitchFamily="34" charset="0"/>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60</a:t>
            </a:fld>
            <a:endParaRPr lang="zh-CN" altLang="en-US"/>
          </a:p>
        </p:txBody>
      </p:sp>
    </p:spTree>
    <p:extLst>
      <p:ext uri="{BB962C8B-B14F-4D97-AF65-F5344CB8AC3E}">
        <p14:creationId xmlns:p14="http://schemas.microsoft.com/office/powerpoint/2010/main" val="229368321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61</a:t>
            </a:fld>
            <a:endParaRPr lang="zh-CN" altLang="en-US"/>
          </a:p>
        </p:txBody>
      </p:sp>
    </p:spTree>
    <p:extLst>
      <p:ext uri="{BB962C8B-B14F-4D97-AF65-F5344CB8AC3E}">
        <p14:creationId xmlns:p14="http://schemas.microsoft.com/office/powerpoint/2010/main" val="138337247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pPr defTabSz="990752">
              <a:defRPr/>
            </a:pPr>
            <a:r>
              <a:rPr lang="ja-JP" altLang="en-US" dirty="0"/>
              <a:t>待機ルール（</a:t>
            </a:r>
            <a:r>
              <a:rPr lang="en-US" altLang="ja-JP" dirty="0"/>
              <a:t>2022/1/5</a:t>
            </a:r>
            <a:r>
              <a:rPr lang="ja-JP" altLang="en-US" dirty="0"/>
              <a:t>追加）</a:t>
            </a:r>
            <a:endParaRPr lang="en-US" altLang="ja-JP" dirty="0"/>
          </a:p>
          <a:p>
            <a:pPr defTabSz="990752">
              <a:defRPr/>
            </a:pPr>
            <a:r>
              <a:rPr lang="ja-JP" altLang="en-US" dirty="0"/>
              <a:t>ミス修正　</a:t>
            </a:r>
            <a:r>
              <a:rPr lang="en-US" altLang="ja-JP" dirty="0"/>
              <a:t>2022/02/10</a:t>
            </a:r>
          </a:p>
        </p:txBody>
      </p:sp>
      <p:sp>
        <p:nvSpPr>
          <p:cNvPr id="4" name="灯片编号占位符 3"/>
          <p:cNvSpPr>
            <a:spLocks noGrp="1"/>
          </p:cNvSpPr>
          <p:nvPr>
            <p:ph type="sldNum" sz="quarter" idx="5"/>
          </p:nvPr>
        </p:nvSpPr>
        <p:spPr/>
        <p:txBody>
          <a:bodyPr/>
          <a:lstStyle/>
          <a:p>
            <a:fld id="{25B74506-9EF2-427C-81AB-3224FFD79F23}" type="slidenum">
              <a:rPr lang="zh-CN" altLang="en-US" smtClean="0"/>
              <a:t>62</a:t>
            </a:fld>
            <a:endParaRPr lang="zh-CN" altLang="en-US"/>
          </a:p>
        </p:txBody>
      </p:sp>
    </p:spTree>
    <p:extLst>
      <p:ext uri="{BB962C8B-B14F-4D97-AF65-F5344CB8AC3E}">
        <p14:creationId xmlns:p14="http://schemas.microsoft.com/office/powerpoint/2010/main" val="292079962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r>
              <a:rPr lang="ja-JP" altLang="en-US" dirty="0"/>
              <a:t>ミス修正　</a:t>
            </a:r>
            <a:r>
              <a:rPr lang="en-US" altLang="ja-JP"/>
              <a:t>2022/02/10</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63</a:t>
            </a:fld>
            <a:endParaRPr lang="zh-CN" altLang="en-US"/>
          </a:p>
        </p:txBody>
      </p:sp>
    </p:spTree>
    <p:extLst>
      <p:ext uri="{BB962C8B-B14F-4D97-AF65-F5344CB8AC3E}">
        <p14:creationId xmlns:p14="http://schemas.microsoft.com/office/powerpoint/2010/main" val="28391235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r>
              <a:rPr lang="ja-JP" altLang="en-US" dirty="0"/>
              <a:t>ベトナムの新卒採用（</a:t>
            </a:r>
            <a:r>
              <a:rPr lang="en-US" altLang="ja-JP" dirty="0"/>
              <a:t>2022/1/5</a:t>
            </a:r>
            <a:r>
              <a:rPr lang="ja-JP" altLang="en-US" dirty="0"/>
              <a:t>追加）</a:t>
            </a:r>
            <a:endParaRPr lang="en-US" altLang="ja-JP"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64</a:t>
            </a:fld>
            <a:endParaRPr lang="zh-CN" altLang="en-US"/>
          </a:p>
        </p:txBody>
      </p:sp>
    </p:spTree>
    <p:extLst>
      <p:ext uri="{BB962C8B-B14F-4D97-AF65-F5344CB8AC3E}">
        <p14:creationId xmlns:p14="http://schemas.microsoft.com/office/powerpoint/2010/main" val="177136794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情報学（</a:t>
            </a:r>
            <a:r>
              <a:rPr lang="en-US" altLang="ja-JP" dirty="0"/>
              <a:t>2022/1/31</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65</a:t>
            </a:fld>
            <a:endParaRPr lang="zh-CN" altLang="en-US"/>
          </a:p>
        </p:txBody>
      </p:sp>
    </p:spTree>
    <p:extLst>
      <p:ext uri="{BB962C8B-B14F-4D97-AF65-F5344CB8AC3E}">
        <p14:creationId xmlns:p14="http://schemas.microsoft.com/office/powerpoint/2010/main" val="128741060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r>
              <a:rPr lang="ja-JP" altLang="en-US" dirty="0"/>
              <a:t>採用流れ</a:t>
            </a:r>
            <a:r>
              <a:rPr lang="ja-JP" altLang="en-US" dirty="0">
                <a:sym typeface="Wingdings" panose="05000000000000000000" pitchFamily="2" charset="2"/>
              </a:rPr>
              <a:t>（２０２１</a:t>
            </a:r>
            <a:r>
              <a:rPr lang="en-US" altLang="ja-JP" dirty="0">
                <a:sym typeface="Wingdings" panose="05000000000000000000" pitchFamily="2" charset="2"/>
              </a:rPr>
              <a:t>/</a:t>
            </a:r>
            <a:r>
              <a:rPr lang="ja-JP" altLang="en-US" dirty="0">
                <a:sym typeface="Wingdings" panose="05000000000000000000" pitchFamily="2" charset="2"/>
              </a:rPr>
              <a:t>１２</a:t>
            </a:r>
            <a:r>
              <a:rPr lang="en-US" altLang="ja-JP" dirty="0">
                <a:sym typeface="Wingdings" panose="05000000000000000000" pitchFamily="2" charset="2"/>
              </a:rPr>
              <a:t>/</a:t>
            </a:r>
            <a:r>
              <a:rPr lang="ja-JP" altLang="en-US" dirty="0">
                <a:sym typeface="Wingdings" panose="05000000000000000000" pitchFamily="2" charset="2"/>
              </a:rPr>
              <a:t>１２追加</a:t>
            </a:r>
            <a:r>
              <a:rPr lang="ja-JP" altLang="en-US" dirty="0"/>
              <a:t>）</a:t>
            </a:r>
            <a:endParaRPr lang="en-US" altLang="ja-JP" dirty="0"/>
          </a:p>
          <a:p>
            <a:r>
              <a:rPr lang="ja-JP" altLang="en-US" dirty="0"/>
              <a:t>①紹介人　社内募集情報により　応募者の長所、短所、条件などを確認し、情報資料を人事に送る</a:t>
            </a:r>
            <a:endParaRPr lang="en-US" altLang="ja-JP" dirty="0"/>
          </a:p>
          <a:p>
            <a:r>
              <a:rPr lang="ja-JP" altLang="en-US" dirty="0"/>
              <a:t>②対面面談　経営本部マネージャー２名及びサポート１名、人事部リクルート１名、面談時間１時間以上</a:t>
            </a:r>
            <a:endParaRPr lang="en-US" altLang="ja-JP" dirty="0"/>
          </a:p>
          <a:p>
            <a:r>
              <a:rPr lang="ja-JP" altLang="en-US" dirty="0"/>
              <a:t>業務知識、技術、コミュニケーション力、業績、キャリア、入社条件など</a:t>
            </a:r>
            <a:endParaRPr lang="en-US" altLang="ja-JP" dirty="0"/>
          </a:p>
          <a:p>
            <a:r>
              <a:rPr lang="ja-JP" altLang="en-US" dirty="0"/>
              <a:t>③内定条件面談　人事から　入社条件を確認し　入社手続きを紹介（リモート　或いは電話）</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66</a:t>
            </a:fld>
            <a:endParaRPr lang="zh-CN" altLang="en-US"/>
          </a:p>
        </p:txBody>
      </p:sp>
    </p:spTree>
    <p:extLst>
      <p:ext uri="{BB962C8B-B14F-4D97-AF65-F5344CB8AC3E}">
        <p14:creationId xmlns:p14="http://schemas.microsoft.com/office/powerpoint/2010/main" val="25748722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67</a:t>
            </a:fld>
            <a:endParaRPr lang="zh-CN" altLang="en-US"/>
          </a:p>
        </p:txBody>
      </p:sp>
    </p:spTree>
    <p:extLst>
      <p:ext uri="{BB962C8B-B14F-4D97-AF65-F5344CB8AC3E}">
        <p14:creationId xmlns:p14="http://schemas.microsoft.com/office/powerpoint/2010/main" val="142529970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68</a:t>
            </a:fld>
            <a:endParaRPr lang="zh-CN" altLang="en-US"/>
          </a:p>
        </p:txBody>
      </p:sp>
    </p:spTree>
    <p:extLst>
      <p:ext uri="{BB962C8B-B14F-4D97-AF65-F5344CB8AC3E}">
        <p14:creationId xmlns:p14="http://schemas.microsoft.com/office/powerpoint/2010/main" val="83069219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ミス修正（</a:t>
            </a:r>
            <a:r>
              <a:rPr lang="en-US" altLang="ja-JP" dirty="0"/>
              <a:t>2022/1/5</a:t>
            </a:r>
            <a:r>
              <a:rPr lang="ja-JP" altLang="en-US" dirty="0"/>
              <a:t>）</a:t>
            </a:r>
            <a:endParaRPr lang="en-US" altLang="ja-JP" dirty="0"/>
          </a:p>
          <a:p>
            <a:endParaRPr lang="en-US" altLang="zh-CN" dirty="0"/>
          </a:p>
          <a:p>
            <a:r>
              <a:rPr lang="ja-JP" altLang="en-US" dirty="0"/>
              <a:t>紹介人の責任　　</a:t>
            </a:r>
            <a:r>
              <a:rPr lang="en-US" altLang="ja-JP" dirty="0"/>
              <a:t>2022/2/10add</a:t>
            </a:r>
          </a:p>
          <a:p>
            <a:r>
              <a:rPr lang="ja-JP" altLang="en-US" dirty="0"/>
              <a:t>　　会社の紹介</a:t>
            </a:r>
            <a:endParaRPr lang="en-US" altLang="ja-JP" dirty="0"/>
          </a:p>
          <a:p>
            <a:r>
              <a:rPr lang="ja-JP" altLang="en-US"/>
              <a:t>　　被紹介人の人柄、能力、ソーシャルネットワークなどの確認</a:t>
            </a:r>
            <a:endParaRPr lang="en-US" altLang="zh-CN"/>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69</a:t>
            </a:fld>
            <a:endParaRPr lang="zh-CN" altLang="en-US"/>
          </a:p>
        </p:txBody>
      </p:sp>
    </p:spTree>
    <p:extLst>
      <p:ext uri="{BB962C8B-B14F-4D97-AF65-F5344CB8AC3E}">
        <p14:creationId xmlns:p14="http://schemas.microsoft.com/office/powerpoint/2010/main" val="32186943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2022/2/14</a:t>
            </a:r>
            <a:r>
              <a:rPr lang="ja-JP" altLang="en-US" dirty="0"/>
              <a:t>　</a:t>
            </a:r>
            <a:r>
              <a:rPr lang="en-US" altLang="ja-JP" dirty="0"/>
              <a:t>add</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a:t>
            </a:fld>
            <a:endParaRPr lang="zh-CN" altLang="en-US"/>
          </a:p>
        </p:txBody>
      </p:sp>
    </p:spTree>
    <p:extLst>
      <p:ext uri="{BB962C8B-B14F-4D97-AF65-F5344CB8AC3E}">
        <p14:creationId xmlns:p14="http://schemas.microsoft.com/office/powerpoint/2010/main" val="273213192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70</a:t>
            </a:fld>
            <a:endParaRPr lang="zh-CN" altLang="en-US"/>
          </a:p>
        </p:txBody>
      </p:sp>
    </p:spTree>
    <p:extLst>
      <p:ext uri="{BB962C8B-B14F-4D97-AF65-F5344CB8AC3E}">
        <p14:creationId xmlns:p14="http://schemas.microsoft.com/office/powerpoint/2010/main" val="414157053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2022/1/8</a:t>
            </a:r>
            <a:r>
              <a:rPr lang="ja-JP" altLang="en-US" dirty="0"/>
              <a:t>追加</a:t>
            </a:r>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71</a:t>
            </a:fld>
            <a:endParaRPr lang="zh-CN" altLang="en-US"/>
          </a:p>
        </p:txBody>
      </p:sp>
    </p:spTree>
    <p:extLst>
      <p:ext uri="{BB962C8B-B14F-4D97-AF65-F5344CB8AC3E}">
        <p14:creationId xmlns:p14="http://schemas.microsoft.com/office/powerpoint/2010/main" val="406714259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72</a:t>
            </a:fld>
            <a:endParaRPr lang="zh-CN" altLang="en-US"/>
          </a:p>
        </p:txBody>
      </p:sp>
    </p:spTree>
    <p:extLst>
      <p:ext uri="{BB962C8B-B14F-4D97-AF65-F5344CB8AC3E}">
        <p14:creationId xmlns:p14="http://schemas.microsoft.com/office/powerpoint/2010/main" val="100593871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73</a:t>
            </a:fld>
            <a:endParaRPr lang="zh-CN" altLang="en-US"/>
          </a:p>
        </p:txBody>
      </p:sp>
    </p:spTree>
    <p:extLst>
      <p:ext uri="{BB962C8B-B14F-4D97-AF65-F5344CB8AC3E}">
        <p14:creationId xmlns:p14="http://schemas.microsoft.com/office/powerpoint/2010/main" val="289494445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修正（</a:t>
            </a:r>
            <a:r>
              <a:rPr lang="en-US" altLang="ja-JP" dirty="0"/>
              <a:t>2022/1/5</a:t>
            </a:r>
            <a:r>
              <a:rPr lang="ja-JP" altLang="en-US" dirty="0"/>
              <a:t>）</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74</a:t>
            </a:fld>
            <a:endParaRPr lang="zh-CN" altLang="en-US"/>
          </a:p>
        </p:txBody>
      </p:sp>
    </p:spTree>
    <p:extLst>
      <p:ext uri="{BB962C8B-B14F-4D97-AF65-F5344CB8AC3E}">
        <p14:creationId xmlns:p14="http://schemas.microsoft.com/office/powerpoint/2010/main" val="388565199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dirty="0"/>
              <a:t>禁止：録音、録画</a:t>
            </a:r>
            <a:r>
              <a:rPr lang="zh-CN" altLang="en-US" dirty="0"/>
              <a:t>、</a:t>
            </a:r>
            <a:r>
              <a:rPr lang="ja-JP" altLang="en-US" dirty="0"/>
              <a:t>オンライ視聴</a:t>
            </a:r>
            <a:endParaRPr lang="zh-CN" altLang="en-US" dirty="0"/>
          </a:p>
          <a:p>
            <a:endParaRPr lang="en-US" altLang="ja-JP" dirty="0"/>
          </a:p>
          <a:p>
            <a:r>
              <a:rPr lang="ja-JP" altLang="en-US" dirty="0"/>
              <a:t>部署、</a:t>
            </a:r>
            <a:r>
              <a:rPr lang="en-US" altLang="ja-JP" dirty="0"/>
              <a:t>PM</a:t>
            </a:r>
            <a:r>
              <a:rPr lang="ja-JP" altLang="en-US" dirty="0"/>
              <a:t>は　管理の業務を紹介して　人材を募集します。</a:t>
            </a:r>
            <a:endParaRPr lang="en-US" altLang="ja-JP" dirty="0"/>
          </a:p>
          <a:p>
            <a:pPr defTabSz="990752">
              <a:defRPr/>
            </a:pPr>
            <a:r>
              <a:rPr lang="ja-JP" altLang="en-US" dirty="0"/>
              <a:t>部署、</a:t>
            </a:r>
            <a:r>
              <a:rPr lang="en-US" altLang="ja-JP" dirty="0"/>
              <a:t>PM</a:t>
            </a:r>
            <a:r>
              <a:rPr lang="ja-JP" altLang="en-US" dirty="0"/>
              <a:t>は　提供可能の副業を紹介して　一部業務を　社員に外注します。</a:t>
            </a:r>
            <a:endParaRPr lang="en-US" altLang="ja-JP" dirty="0"/>
          </a:p>
          <a:p>
            <a:pPr defTabSz="990752">
              <a:defRPr/>
            </a:pPr>
            <a:r>
              <a:rPr lang="ja-JP" altLang="en-US" dirty="0"/>
              <a:t>経験シーア</a:t>
            </a:r>
            <a:endParaRPr lang="en-US" altLang="ja-JP" dirty="0"/>
          </a:p>
          <a:p>
            <a:pPr defTabSz="990752">
              <a:defRPr/>
            </a:pPr>
            <a:r>
              <a:rPr lang="ja-JP" altLang="en-US" dirty="0"/>
              <a:t>社内イベントアピール</a:t>
            </a:r>
            <a:endParaRPr lang="en-US" altLang="ja-JP" dirty="0"/>
          </a:p>
          <a:p>
            <a:endParaRPr lang="en-US" altLang="ja-JP"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75</a:t>
            </a:fld>
            <a:endParaRPr lang="zh-CN" altLang="en-US"/>
          </a:p>
        </p:txBody>
      </p:sp>
    </p:spTree>
    <p:extLst>
      <p:ext uri="{BB962C8B-B14F-4D97-AF65-F5344CB8AC3E}">
        <p14:creationId xmlns:p14="http://schemas.microsoft.com/office/powerpoint/2010/main" val="277780288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禁止：録音、録画</a:t>
            </a:r>
            <a:r>
              <a:rPr lang="zh-CN" altLang="en-US" dirty="0"/>
              <a:t>、</a:t>
            </a:r>
            <a:r>
              <a:rPr lang="ja-JP" altLang="en-US" dirty="0"/>
              <a:t>オンライ視聴</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76</a:t>
            </a:fld>
            <a:endParaRPr lang="zh-CN" altLang="en-US"/>
          </a:p>
        </p:txBody>
      </p:sp>
    </p:spTree>
    <p:extLst>
      <p:ext uri="{BB962C8B-B14F-4D97-AF65-F5344CB8AC3E}">
        <p14:creationId xmlns:p14="http://schemas.microsoft.com/office/powerpoint/2010/main" val="81282270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オンライ視聴　</a:t>
            </a:r>
            <a:r>
              <a:rPr lang="en-US" altLang="ja-JP" dirty="0"/>
              <a:t>OK</a:t>
            </a:r>
          </a:p>
          <a:p>
            <a:r>
              <a:rPr lang="ja-JP" altLang="en-US" dirty="0"/>
              <a:t>外部公開　</a:t>
            </a:r>
            <a:r>
              <a:rPr lang="en-US" altLang="ja-JP" dirty="0"/>
              <a:t>OK</a:t>
            </a:r>
          </a:p>
          <a:p>
            <a:pPr defTabSz="990752">
              <a:defRPr/>
            </a:pPr>
            <a:r>
              <a:rPr lang="ja-JP" altLang="en-US" dirty="0"/>
              <a:t>録画あり　再視聴可能</a:t>
            </a:r>
            <a:endParaRPr lang="en-US" altLang="ja-JP" dirty="0"/>
          </a:p>
          <a:p>
            <a:r>
              <a:rPr lang="ja-JP" altLang="en-US" dirty="0"/>
              <a:t>内部</a:t>
            </a:r>
            <a:r>
              <a:rPr lang="en-US" altLang="ja-JP" dirty="0"/>
              <a:t>Q</a:t>
            </a:r>
            <a:r>
              <a:rPr lang="ja-JP" altLang="en-US" dirty="0"/>
              <a:t>＆</a:t>
            </a:r>
            <a:r>
              <a:rPr lang="en-US" altLang="ja-JP" dirty="0"/>
              <a:t>A</a:t>
            </a:r>
            <a:r>
              <a:rPr lang="ja-JP" altLang="en-US" dirty="0"/>
              <a:t>　可能</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77</a:t>
            </a:fld>
            <a:endParaRPr lang="zh-CN" altLang="en-US"/>
          </a:p>
        </p:txBody>
      </p:sp>
    </p:spTree>
    <p:extLst>
      <p:ext uri="{BB962C8B-B14F-4D97-AF65-F5344CB8AC3E}">
        <p14:creationId xmlns:p14="http://schemas.microsoft.com/office/powerpoint/2010/main" val="244442728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dirty="0"/>
              <a:t>2022/1/7</a:t>
            </a:r>
            <a:r>
              <a:rPr lang="ja-JP" altLang="en-US" dirty="0"/>
              <a:t>追加</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78</a:t>
            </a:fld>
            <a:endParaRPr lang="zh-CN" altLang="en-US"/>
          </a:p>
        </p:txBody>
      </p:sp>
    </p:spTree>
    <p:extLst>
      <p:ext uri="{BB962C8B-B14F-4D97-AF65-F5344CB8AC3E}">
        <p14:creationId xmlns:p14="http://schemas.microsoft.com/office/powerpoint/2010/main" val="552177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sz="1500" b="1" dirty="0"/>
              <a:t>IT</a:t>
            </a:r>
            <a:r>
              <a:rPr lang="ja-JP" altLang="en-US" sz="1500" b="1" dirty="0"/>
              <a:t>業界関連法律・社員評価（</a:t>
            </a:r>
            <a:r>
              <a:rPr lang="en-US" altLang="ja-JP" sz="1500" b="1" dirty="0"/>
              <a:t>OKR</a:t>
            </a:r>
            <a:r>
              <a:rPr lang="ja-JP" altLang="en-US" sz="1500" b="1" dirty="0"/>
              <a:t>）</a:t>
            </a:r>
            <a:endParaRPr lang="en-US" altLang="ja-JP" sz="1500" b="1" dirty="0"/>
          </a:p>
          <a:p>
            <a:pPr fontAlgn="t"/>
            <a:r>
              <a:rPr lang="ja-JP" altLang="zh-CN" sz="1300" dirty="0">
                <a:solidFill>
                  <a:srgbClr val="FFFFFF"/>
                </a:solidFill>
                <a:latin typeface="Calibri" panose="020F0502020204030204" pitchFamily="34" charset="0"/>
              </a:rPr>
              <a:t>法律</a:t>
            </a:r>
            <a:r>
              <a:rPr lang="ja-JP" altLang="en-US" sz="1300" dirty="0">
                <a:solidFill>
                  <a:srgbClr val="FFFFFF"/>
                </a:solidFill>
                <a:latin typeface="Calibri" panose="020F0502020204030204" pitchFamily="34" charset="0"/>
              </a:rPr>
              <a:t>：</a:t>
            </a:r>
            <a:r>
              <a:rPr lang="ja-JP" altLang="zh-CN" sz="1300" dirty="0">
                <a:solidFill>
                  <a:srgbClr val="FFFFFF"/>
                </a:solidFill>
                <a:latin typeface="Calibri" panose="020F0502020204030204" pitchFamily="34" charset="0"/>
              </a:rPr>
              <a:t>著作権法</a:t>
            </a:r>
            <a:r>
              <a:rPr lang="ja-JP" altLang="en-US" sz="1300" dirty="0">
                <a:solidFill>
                  <a:srgbClr val="FFFFFF"/>
                </a:solidFill>
                <a:latin typeface="Calibri" panose="020F0502020204030204" pitchFamily="34" charset="0"/>
              </a:rPr>
              <a:t>、</a:t>
            </a:r>
            <a:r>
              <a:rPr lang="ja-JP" altLang="zh-CN" sz="1300" dirty="0">
                <a:solidFill>
                  <a:srgbClr val="000000"/>
                </a:solidFill>
                <a:latin typeface="Calibri" panose="020F0502020204030204" pitchFamily="34" charset="0"/>
              </a:rPr>
              <a:t>労働法</a:t>
            </a:r>
            <a:r>
              <a:rPr lang="ja-JP" altLang="en-US" sz="1300" dirty="0">
                <a:solidFill>
                  <a:srgbClr val="000000"/>
                </a:solidFill>
                <a:latin typeface="Calibri" panose="020F0502020204030204" pitchFamily="34" charset="0"/>
              </a:rPr>
              <a:t>、</a:t>
            </a:r>
            <a:r>
              <a:rPr lang="ja-JP" altLang="zh-CN" sz="1300" dirty="0">
                <a:solidFill>
                  <a:srgbClr val="000000"/>
                </a:solidFill>
                <a:latin typeface="Calibri" panose="020F0502020204030204" pitchFamily="34" charset="0"/>
              </a:rPr>
              <a:t>民法</a:t>
            </a:r>
            <a:r>
              <a:rPr lang="ja-JP" altLang="en-US" sz="1300" dirty="0">
                <a:solidFill>
                  <a:srgbClr val="000000"/>
                </a:solidFill>
                <a:latin typeface="Calibri" panose="020F0502020204030204" pitchFamily="34" charset="0"/>
              </a:rPr>
              <a:t>、</a:t>
            </a:r>
            <a:r>
              <a:rPr lang="ja-JP" altLang="zh-CN" sz="1300" dirty="0">
                <a:solidFill>
                  <a:srgbClr val="000000"/>
                </a:solidFill>
                <a:latin typeface="Calibri" panose="020F0502020204030204" pitchFamily="34" charset="0"/>
              </a:rPr>
              <a:t>個人</a:t>
            </a:r>
            <a:r>
              <a:rPr lang="ja-JP" altLang="zh-CN" sz="1300">
                <a:solidFill>
                  <a:srgbClr val="000000"/>
                </a:solidFill>
                <a:latin typeface="Calibri" panose="020F0502020204030204" pitchFamily="34" charset="0"/>
              </a:rPr>
              <a:t>情報保護法</a:t>
            </a:r>
            <a:r>
              <a:rPr lang="ja-JP" altLang="en-US" sz="1300">
                <a:solidFill>
                  <a:srgbClr val="000000"/>
                </a:solidFill>
                <a:latin typeface="Calibri" panose="020F0502020204030204" pitchFamily="34" charset="0"/>
              </a:rPr>
              <a:t>、入国管理法</a:t>
            </a:r>
            <a:endParaRPr lang="zh-CN" altLang="zh-CN" sz="1300" dirty="0">
              <a:latin typeface="Arial" panose="020B0604020202020204" pitchFamily="34" charset="0"/>
            </a:endParaRPr>
          </a:p>
          <a:p>
            <a:pPr fontAlgn="t"/>
            <a:r>
              <a:rPr lang="ja-JP" altLang="zh-CN" sz="1300" dirty="0">
                <a:solidFill>
                  <a:srgbClr val="000000"/>
                </a:solidFill>
                <a:latin typeface="Calibri" panose="020F0502020204030204" pitchFamily="34" charset="0"/>
              </a:rPr>
              <a:t>社内管理ルール</a:t>
            </a:r>
            <a:r>
              <a:rPr lang="ja-JP" altLang="en-US" sz="1300" dirty="0">
                <a:solidFill>
                  <a:srgbClr val="000000"/>
                </a:solidFill>
                <a:latin typeface="Calibri" panose="020F0502020204030204" pitchFamily="34" charset="0"/>
              </a:rPr>
              <a:t>：</a:t>
            </a:r>
            <a:endParaRPr lang="en-US" altLang="ja-JP" sz="1300" dirty="0">
              <a:solidFill>
                <a:srgbClr val="000000"/>
              </a:solidFill>
              <a:latin typeface="Calibri" panose="020F0502020204030204" pitchFamily="34" charset="0"/>
            </a:endParaRPr>
          </a:p>
          <a:p>
            <a:pPr fontAlgn="t"/>
            <a:r>
              <a:rPr lang="ja-JP" altLang="zh-CN" sz="1300" dirty="0">
                <a:solidFill>
                  <a:srgbClr val="000000"/>
                </a:solidFill>
                <a:latin typeface="Calibri" panose="020F0502020204030204" pitchFamily="34" charset="0"/>
              </a:rPr>
              <a:t>業績評価</a:t>
            </a:r>
            <a:r>
              <a:rPr lang="ja-JP" altLang="en-US" sz="1300" dirty="0">
                <a:solidFill>
                  <a:srgbClr val="000000"/>
                </a:solidFill>
                <a:latin typeface="Calibri" panose="020F0502020204030204" pitchFamily="34" charset="0"/>
              </a:rPr>
              <a:t>、</a:t>
            </a:r>
            <a:r>
              <a:rPr lang="en-US" altLang="zh-CN" sz="1300" dirty="0">
                <a:solidFill>
                  <a:srgbClr val="000000"/>
                </a:solidFill>
                <a:latin typeface="Calibri" panose="020F0502020204030204" pitchFamily="34" charset="0"/>
              </a:rPr>
              <a:t>OKR</a:t>
            </a:r>
            <a:r>
              <a:rPr lang="ja-JP" altLang="zh-CN" sz="1300" dirty="0">
                <a:solidFill>
                  <a:srgbClr val="000000"/>
                </a:solidFill>
                <a:latin typeface="Calibri" panose="020F0502020204030204" pitchFamily="34" charset="0"/>
              </a:rPr>
              <a:t>とは</a:t>
            </a:r>
            <a:endParaRPr lang="en-US" altLang="ja-JP" sz="1300" dirty="0">
              <a:solidFill>
                <a:srgbClr val="000000"/>
              </a:solidFill>
              <a:latin typeface="Calibri" panose="020F0502020204030204" pitchFamily="34" charset="0"/>
            </a:endParaRPr>
          </a:p>
          <a:p>
            <a:pPr fontAlgn="t"/>
            <a:endParaRPr lang="en-US" altLang="zh-CN" sz="2000" dirty="0">
              <a:solidFill>
                <a:srgbClr val="000000"/>
              </a:solidFill>
              <a:latin typeface="Calibri" panose="020F0502020204030204" pitchFamily="34" charset="0"/>
            </a:endParaRPr>
          </a:p>
          <a:p>
            <a:pPr fontAlgn="t"/>
            <a:endParaRPr lang="en-US" altLang="zh-CN" sz="2000" dirty="0">
              <a:latin typeface="Arial" panose="020B0604020202020204" pitchFamily="34" charset="0"/>
            </a:endParaRPr>
          </a:p>
          <a:p>
            <a:pPr fontAlgn="t"/>
            <a:endParaRPr lang="en-US" altLang="zh-CN" sz="2000" dirty="0">
              <a:latin typeface="Arial" panose="020B0604020202020204" pitchFamily="34" charset="0"/>
            </a:endParaRPr>
          </a:p>
          <a:p>
            <a:pPr defTabSz="990752" fontAlgn="t">
              <a:defRPr/>
            </a:pPr>
            <a:r>
              <a:rPr lang="ja-JP" altLang="en-US" sz="2000" dirty="0">
                <a:latin typeface="Arial" panose="020B0604020202020204" pitchFamily="34" charset="0"/>
              </a:rPr>
              <a:t>参照資料：</a:t>
            </a:r>
            <a:r>
              <a:rPr lang="en-US" altLang="ja-JP" sz="2000" dirty="0">
                <a:latin typeface="Arial" panose="020B0604020202020204" pitchFamily="34" charset="0"/>
              </a:rPr>
              <a:t>https://sunshubin.github.io/</a:t>
            </a:r>
            <a:endParaRPr lang="zh-CN" altLang="en-US" sz="2000" dirty="0"/>
          </a:p>
          <a:p>
            <a:pPr fontAlgn="t"/>
            <a:endParaRPr lang="zh-CN" altLang="zh-CN" sz="2000" dirty="0">
              <a:latin typeface="Arial" panose="020B0604020202020204" pitchFamily="34" charset="0"/>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79</a:t>
            </a:fld>
            <a:endParaRPr lang="zh-CN" altLang="en-US"/>
          </a:p>
        </p:txBody>
      </p:sp>
    </p:spTree>
    <p:extLst>
      <p:ext uri="{BB962C8B-B14F-4D97-AF65-F5344CB8AC3E}">
        <p14:creationId xmlns:p14="http://schemas.microsoft.com/office/powerpoint/2010/main" val="20855786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2022/2/14</a:t>
            </a:r>
            <a:r>
              <a:rPr lang="ja-JP" altLang="en-US" dirty="0"/>
              <a:t>　</a:t>
            </a:r>
            <a:r>
              <a:rPr lang="en-US" altLang="ja-JP" dirty="0"/>
              <a:t>add</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a:t>
            </a:fld>
            <a:endParaRPr lang="zh-CN" altLang="en-US"/>
          </a:p>
        </p:txBody>
      </p:sp>
    </p:spTree>
    <p:extLst>
      <p:ext uri="{BB962C8B-B14F-4D97-AF65-F5344CB8AC3E}">
        <p14:creationId xmlns:p14="http://schemas.microsoft.com/office/powerpoint/2010/main" val="153748936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sz="1300" b="1" dirty="0">
                <a:latin typeface="simsun" panose="02010600030101010101" pitchFamily="2" charset="-122"/>
                <a:ea typeface="simsun" panose="02010600030101010101" pitchFamily="2" charset="-122"/>
              </a:rPr>
              <a:t>人材ビジネスの基礎知識</a:t>
            </a:r>
            <a:endParaRPr lang="en-US" altLang="ja-JP" sz="1300" b="1" dirty="0">
              <a:latin typeface="simsun" panose="02010600030101010101" pitchFamily="2" charset="-122"/>
              <a:ea typeface="simsun" panose="02010600030101010101" pitchFamily="2" charset="-122"/>
            </a:endParaRPr>
          </a:p>
          <a:p>
            <a:pPr fontAlgn="t"/>
            <a:r>
              <a:rPr lang="ja-JP" altLang="zh-CN" sz="1300" dirty="0">
                <a:solidFill>
                  <a:srgbClr val="FFFFFF"/>
                </a:solidFill>
                <a:latin typeface="simsun" panose="02010600030101010101" pitchFamily="2" charset="-122"/>
                <a:ea typeface="simsun" panose="02010600030101010101" pitchFamily="2" charset="-122"/>
              </a:rPr>
              <a:t>働い方改革と労働力市場</a:t>
            </a:r>
            <a:endParaRPr lang="zh-CN" altLang="zh-CN" sz="1300" dirty="0">
              <a:latin typeface="simsun" panose="02010600030101010101" pitchFamily="2" charset="-122"/>
              <a:ea typeface="simsun" panose="02010600030101010101" pitchFamily="2" charset="-122"/>
            </a:endParaRPr>
          </a:p>
          <a:p>
            <a:pPr fontAlgn="t"/>
            <a:r>
              <a:rPr lang="ja-JP" altLang="zh-CN" sz="1300" dirty="0">
                <a:solidFill>
                  <a:srgbClr val="000000"/>
                </a:solidFill>
                <a:latin typeface="simsun" panose="02010600030101010101" pitchFamily="2" charset="-122"/>
                <a:ea typeface="simsun" panose="02010600030101010101" pitchFamily="2" charset="-122"/>
              </a:rPr>
              <a:t>人材ビジネス概要</a:t>
            </a:r>
            <a:endParaRPr lang="zh-CN" altLang="zh-CN" sz="1300" dirty="0">
              <a:latin typeface="simsun" panose="02010600030101010101" pitchFamily="2" charset="-122"/>
              <a:ea typeface="simsun" panose="02010600030101010101" pitchFamily="2" charset="-122"/>
            </a:endParaRPr>
          </a:p>
          <a:p>
            <a:pPr fontAlgn="t"/>
            <a:r>
              <a:rPr lang="ja-JP" altLang="zh-CN" sz="1300" dirty="0">
                <a:solidFill>
                  <a:srgbClr val="000000"/>
                </a:solidFill>
                <a:latin typeface="simsun" panose="02010600030101010101" pitchFamily="2" charset="-122"/>
                <a:ea typeface="simsun" panose="02010600030101010101" pitchFamily="2" charset="-122"/>
              </a:rPr>
              <a:t>労働力確保サービス</a:t>
            </a:r>
            <a:endParaRPr lang="zh-CN" altLang="zh-CN" sz="1300" dirty="0">
              <a:latin typeface="simsun" panose="02010600030101010101" pitchFamily="2" charset="-122"/>
              <a:ea typeface="simsun" panose="02010600030101010101" pitchFamily="2" charset="-122"/>
            </a:endParaRPr>
          </a:p>
          <a:p>
            <a:pPr fontAlgn="t"/>
            <a:r>
              <a:rPr lang="ja-JP" altLang="zh-CN" sz="1300" dirty="0">
                <a:solidFill>
                  <a:srgbClr val="000000"/>
                </a:solidFill>
                <a:latin typeface="simsun" panose="02010600030101010101" pitchFamily="2" charset="-122"/>
                <a:ea typeface="simsun" panose="02010600030101010101" pitchFamily="2" charset="-122"/>
              </a:rPr>
              <a:t>人事労務サービス</a:t>
            </a:r>
            <a:endParaRPr lang="zh-CN" altLang="zh-CN" sz="1300" dirty="0">
              <a:latin typeface="simsun" panose="02010600030101010101" pitchFamily="2" charset="-122"/>
              <a:ea typeface="simsun" panose="02010600030101010101" pitchFamily="2" charset="-122"/>
            </a:endParaRPr>
          </a:p>
          <a:p>
            <a:pPr fontAlgn="t"/>
            <a:r>
              <a:rPr lang="ja-JP" altLang="zh-CN" sz="1300" dirty="0">
                <a:solidFill>
                  <a:srgbClr val="000000"/>
                </a:solidFill>
                <a:latin typeface="simsun" panose="02010600030101010101" pitchFamily="2" charset="-122"/>
                <a:ea typeface="simsun" panose="02010600030101010101" pitchFamily="2" charset="-122"/>
              </a:rPr>
              <a:t>人材ビジネスの課題</a:t>
            </a:r>
            <a:endParaRPr lang="zh-CN" altLang="zh-CN" sz="1300" dirty="0">
              <a:latin typeface="simsun" panose="02010600030101010101" pitchFamily="2" charset="-122"/>
              <a:ea typeface="simsun" panose="02010600030101010101" pitchFamily="2" charset="-122"/>
            </a:endParaRPr>
          </a:p>
          <a:p>
            <a:endParaRPr lang="en-US" altLang="zh-CN" sz="1300" dirty="0">
              <a:latin typeface="simsun" panose="02010600030101010101" pitchFamily="2" charset="-122"/>
              <a:ea typeface="simsun" panose="02010600030101010101" pitchFamily="2" charset="-122"/>
            </a:endParaRPr>
          </a:p>
          <a:p>
            <a:r>
              <a:rPr lang="ja-JP" altLang="en-US" sz="1300" b="1" dirty="0">
                <a:latin typeface="simsun" panose="02010600030101010101" pitchFamily="2" charset="-122"/>
                <a:ea typeface="simsun" panose="02010600030101010101" pitchFamily="2" charset="-122"/>
              </a:rPr>
              <a:t>小売業界の</a:t>
            </a:r>
            <a:r>
              <a:rPr lang="ja-JP" altLang="zh-CN" sz="1300" b="1" dirty="0">
                <a:solidFill>
                  <a:srgbClr val="FFFFFF"/>
                </a:solidFill>
                <a:latin typeface="simsun" panose="02010600030101010101" pitchFamily="2" charset="-122"/>
                <a:ea typeface="simsun" panose="02010600030101010101" pitchFamily="2" charset="-122"/>
              </a:rPr>
              <a:t>基本</a:t>
            </a:r>
            <a:endParaRPr lang="en-US" altLang="ja-JP" sz="1300" b="1" dirty="0">
              <a:latin typeface="simsun" panose="02010600030101010101" pitchFamily="2" charset="-122"/>
              <a:ea typeface="simsun" panose="02010600030101010101" pitchFamily="2" charset="-122"/>
            </a:endParaRPr>
          </a:p>
          <a:p>
            <a:r>
              <a:rPr lang="en-US" altLang="ja-JP" sz="1300" dirty="0">
                <a:latin typeface="simsun" panose="02010600030101010101" pitchFamily="2" charset="-122"/>
                <a:ea typeface="simsun" panose="02010600030101010101" pitchFamily="2" charset="-122"/>
              </a:rPr>
              <a:t>      </a:t>
            </a:r>
            <a:r>
              <a:rPr lang="ja-JP" altLang="zh-CN" sz="1300" dirty="0">
                <a:solidFill>
                  <a:srgbClr val="FFFFFF"/>
                </a:solidFill>
                <a:latin typeface="simsun" panose="02010600030101010101" pitchFamily="2" charset="-122"/>
                <a:ea typeface="simsun" panose="02010600030101010101" pitchFamily="2" charset="-122"/>
              </a:rPr>
              <a:t>物流</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物流の基礎知識</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業界別の物流の仕組み</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物流を支える最新技術</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物流に関連する法律</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物流の現状課題と将来の展望</a:t>
            </a:r>
            <a:endParaRPr lang="en-US" altLang="ja-JP" sz="1300" dirty="0">
              <a:solidFill>
                <a:srgbClr val="000000"/>
              </a:solidFill>
              <a:latin typeface="simsun" panose="02010600030101010101" pitchFamily="2" charset="-122"/>
              <a:ea typeface="simsun" panose="02010600030101010101" pitchFamily="2" charset="-122"/>
            </a:endParaRPr>
          </a:p>
          <a:p>
            <a:pPr fontAlgn="t"/>
            <a:endParaRPr lang="en-US" altLang="zh-CN" sz="1300" dirty="0">
              <a:solidFill>
                <a:srgbClr val="000000"/>
              </a:solidFill>
              <a:latin typeface="simsun" panose="02010600030101010101" pitchFamily="2" charset="-122"/>
              <a:ea typeface="simsun" panose="02010600030101010101" pitchFamily="2" charset="-122"/>
            </a:endParaRPr>
          </a:p>
          <a:p>
            <a:pPr defTabSz="990752" fontAlgn="t">
              <a:defRPr/>
            </a:pPr>
            <a:r>
              <a:rPr lang="ja-JP" altLang="en-US" sz="1300" b="1" dirty="0">
                <a:latin typeface="simsun" panose="02010600030101010101" pitchFamily="2" charset="-122"/>
                <a:ea typeface="simsun" panose="02010600030101010101" pitchFamily="2" charset="-122"/>
              </a:rPr>
              <a:t>プロダクトマネージャー</a:t>
            </a:r>
            <a:endParaRPr lang="zh-CN" altLang="en-US" sz="1300" b="1" dirty="0">
              <a:latin typeface="simsun" panose="02010600030101010101" pitchFamily="2" charset="-122"/>
              <a:ea typeface="simsun" panose="02010600030101010101" pitchFamily="2" charset="-122"/>
            </a:endParaRPr>
          </a:p>
          <a:p>
            <a:pPr defTabSz="990752" fontAlgn="t">
              <a:defRPr/>
            </a:pPr>
            <a:r>
              <a:rPr lang="ja-JP" altLang="en-US" sz="1300" dirty="0">
                <a:latin typeface="simsun" panose="02010600030101010101" pitchFamily="2" charset="-122"/>
                <a:ea typeface="simsun" panose="02010600030101010101" pitchFamily="2" charset="-122"/>
              </a:rPr>
              <a:t>     ソーシャルネットワークの基礎知識</a:t>
            </a:r>
            <a:endParaRPr lang="en-US" altLang="ja-JP" sz="1300" dirty="0">
              <a:latin typeface="simsun" panose="02010600030101010101" pitchFamily="2" charset="-122"/>
              <a:ea typeface="simsun" panose="02010600030101010101" pitchFamily="2" charset="-122"/>
            </a:endParaRPr>
          </a:p>
          <a:p>
            <a:pPr fontAlgn="t"/>
            <a:endParaRPr lang="en-US" altLang="zh-CN" sz="1300" dirty="0">
              <a:latin typeface="simsun" panose="02010600030101010101" pitchFamily="2" charset="-122"/>
              <a:ea typeface="simsun" panose="02010600030101010101" pitchFamily="2" charset="-122"/>
            </a:endParaRPr>
          </a:p>
          <a:p>
            <a:pPr defTabSz="990752" fontAlgn="t">
              <a:defRPr/>
            </a:pPr>
            <a:r>
              <a:rPr lang="ja-JP" altLang="en-US" sz="1300" dirty="0">
                <a:latin typeface="simsun" panose="02010600030101010101" pitchFamily="2" charset="-122"/>
                <a:ea typeface="simsun" panose="02010600030101010101" pitchFamily="2" charset="-122"/>
              </a:rPr>
              <a:t>参照資料：</a:t>
            </a:r>
            <a:r>
              <a:rPr lang="en-US" altLang="ja-JP" sz="1300" dirty="0">
                <a:latin typeface="simsun" panose="02010600030101010101" pitchFamily="2" charset="-122"/>
                <a:ea typeface="simsun" panose="02010600030101010101" pitchFamily="2" charset="-122"/>
              </a:rPr>
              <a:t>https://sunshubin.github.io/</a:t>
            </a:r>
            <a:endParaRPr lang="zh-CN" altLang="en-US" sz="1300" dirty="0">
              <a:latin typeface="simsun" panose="02010600030101010101" pitchFamily="2" charset="-122"/>
              <a:ea typeface="simsun" panose="02010600030101010101" pitchFamily="2" charset="-122"/>
            </a:endParaRPr>
          </a:p>
          <a:p>
            <a:pPr fontAlgn="t"/>
            <a:endParaRPr lang="zh-CN" altLang="zh-CN" sz="1300" dirty="0">
              <a:latin typeface="simsun" panose="02010600030101010101" pitchFamily="2" charset="-122"/>
              <a:ea typeface="simsun"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80</a:t>
            </a:fld>
            <a:endParaRPr lang="zh-CN" altLang="en-US"/>
          </a:p>
        </p:txBody>
      </p:sp>
    </p:spTree>
    <p:extLst>
      <p:ext uri="{BB962C8B-B14F-4D97-AF65-F5344CB8AC3E}">
        <p14:creationId xmlns:p14="http://schemas.microsoft.com/office/powerpoint/2010/main" val="43087252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81</a:t>
            </a:fld>
            <a:endParaRPr lang="zh-CN" altLang="en-US"/>
          </a:p>
        </p:txBody>
      </p:sp>
    </p:spTree>
    <p:extLst>
      <p:ext uri="{BB962C8B-B14F-4D97-AF65-F5344CB8AC3E}">
        <p14:creationId xmlns:p14="http://schemas.microsoft.com/office/powerpoint/2010/main" val="417199830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82</a:t>
            </a:fld>
            <a:endParaRPr lang="zh-CN" altLang="en-US"/>
          </a:p>
        </p:txBody>
      </p:sp>
    </p:spTree>
    <p:extLst>
      <p:ext uri="{BB962C8B-B14F-4D97-AF65-F5344CB8AC3E}">
        <p14:creationId xmlns:p14="http://schemas.microsoft.com/office/powerpoint/2010/main" val="402425229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83</a:t>
            </a:fld>
            <a:endParaRPr lang="zh-CN" altLang="en-US"/>
          </a:p>
        </p:txBody>
      </p:sp>
    </p:spTree>
    <p:extLst>
      <p:ext uri="{BB962C8B-B14F-4D97-AF65-F5344CB8AC3E}">
        <p14:creationId xmlns:p14="http://schemas.microsoft.com/office/powerpoint/2010/main" val="204782775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84</a:t>
            </a:fld>
            <a:endParaRPr lang="zh-CN" altLang="en-US"/>
          </a:p>
        </p:txBody>
      </p:sp>
    </p:spTree>
    <p:extLst>
      <p:ext uri="{BB962C8B-B14F-4D97-AF65-F5344CB8AC3E}">
        <p14:creationId xmlns:p14="http://schemas.microsoft.com/office/powerpoint/2010/main" val="185825888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85</a:t>
            </a:fld>
            <a:endParaRPr lang="zh-CN" altLang="en-US"/>
          </a:p>
        </p:txBody>
      </p:sp>
    </p:spTree>
    <p:extLst>
      <p:ext uri="{BB962C8B-B14F-4D97-AF65-F5344CB8AC3E}">
        <p14:creationId xmlns:p14="http://schemas.microsoft.com/office/powerpoint/2010/main" val="3665967745"/>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86</a:t>
            </a:fld>
            <a:endParaRPr lang="zh-CN" altLang="en-US"/>
          </a:p>
        </p:txBody>
      </p:sp>
    </p:spTree>
    <p:extLst>
      <p:ext uri="{BB962C8B-B14F-4D97-AF65-F5344CB8AC3E}">
        <p14:creationId xmlns:p14="http://schemas.microsoft.com/office/powerpoint/2010/main" val="25195037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87</a:t>
            </a:fld>
            <a:endParaRPr lang="zh-CN" altLang="en-US"/>
          </a:p>
        </p:txBody>
      </p:sp>
    </p:spTree>
    <p:extLst>
      <p:ext uri="{BB962C8B-B14F-4D97-AF65-F5344CB8AC3E}">
        <p14:creationId xmlns:p14="http://schemas.microsoft.com/office/powerpoint/2010/main" val="1666145917"/>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88</a:t>
            </a:fld>
            <a:endParaRPr lang="zh-CN" altLang="en-US"/>
          </a:p>
        </p:txBody>
      </p:sp>
    </p:spTree>
    <p:extLst>
      <p:ext uri="{BB962C8B-B14F-4D97-AF65-F5344CB8AC3E}">
        <p14:creationId xmlns:p14="http://schemas.microsoft.com/office/powerpoint/2010/main" val="3908081506"/>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毎２年増補改訂、ソース・ケーススタディなど　無料ダウンロード</a:t>
            </a:r>
            <a:endParaRPr lang="en-US" altLang="ja-JP" dirty="0"/>
          </a:p>
          <a:p>
            <a:r>
              <a:rPr lang="ja-JP" altLang="en-US" dirty="0"/>
              <a:t>サイト：</a:t>
            </a:r>
            <a:r>
              <a:rPr lang="en-US" altLang="ja-JP" dirty="0"/>
              <a:t>****.github.io</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89</a:t>
            </a:fld>
            <a:endParaRPr lang="zh-CN" altLang="en-US"/>
          </a:p>
        </p:txBody>
      </p:sp>
    </p:spTree>
    <p:extLst>
      <p:ext uri="{BB962C8B-B14F-4D97-AF65-F5344CB8AC3E}">
        <p14:creationId xmlns:p14="http://schemas.microsoft.com/office/powerpoint/2010/main" val="11826316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9</a:t>
            </a:fld>
            <a:endParaRPr lang="zh-CN" altLang="en-US"/>
          </a:p>
        </p:txBody>
      </p:sp>
    </p:spTree>
    <p:extLst>
      <p:ext uri="{BB962C8B-B14F-4D97-AF65-F5344CB8AC3E}">
        <p14:creationId xmlns:p14="http://schemas.microsoft.com/office/powerpoint/2010/main" val="654422158"/>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90</a:t>
            </a:fld>
            <a:endParaRPr lang="zh-CN" altLang="en-US"/>
          </a:p>
        </p:txBody>
      </p:sp>
    </p:spTree>
    <p:extLst>
      <p:ext uri="{BB962C8B-B14F-4D97-AF65-F5344CB8AC3E}">
        <p14:creationId xmlns:p14="http://schemas.microsoft.com/office/powerpoint/2010/main" val="3951964852"/>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91</a:t>
            </a:fld>
            <a:endParaRPr lang="zh-CN" altLang="en-US"/>
          </a:p>
        </p:txBody>
      </p:sp>
    </p:spTree>
    <p:extLst>
      <p:ext uri="{BB962C8B-B14F-4D97-AF65-F5344CB8AC3E}">
        <p14:creationId xmlns:p14="http://schemas.microsoft.com/office/powerpoint/2010/main" val="3095913457"/>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92</a:t>
            </a:fld>
            <a:endParaRPr lang="zh-CN" altLang="en-US"/>
          </a:p>
        </p:txBody>
      </p:sp>
    </p:spTree>
    <p:extLst>
      <p:ext uri="{BB962C8B-B14F-4D97-AF65-F5344CB8AC3E}">
        <p14:creationId xmlns:p14="http://schemas.microsoft.com/office/powerpoint/2010/main" val="3324057231"/>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93</a:t>
            </a:fld>
            <a:endParaRPr lang="zh-CN" altLang="en-US"/>
          </a:p>
        </p:txBody>
      </p:sp>
    </p:spTree>
    <p:extLst>
      <p:ext uri="{BB962C8B-B14F-4D97-AF65-F5344CB8AC3E}">
        <p14:creationId xmlns:p14="http://schemas.microsoft.com/office/powerpoint/2010/main" val="3014836790"/>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94</a:t>
            </a:fld>
            <a:endParaRPr lang="zh-CN" altLang="en-US"/>
          </a:p>
        </p:txBody>
      </p:sp>
    </p:spTree>
    <p:extLst>
      <p:ext uri="{BB962C8B-B14F-4D97-AF65-F5344CB8AC3E}">
        <p14:creationId xmlns:p14="http://schemas.microsoft.com/office/powerpoint/2010/main" val="944758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DCF1C-F35B-4D4D-9DFC-EB2059F53CC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2921303-D4BB-42C0-8827-FD9D9AEC78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B8D3D20-7EAE-4A44-BBC9-5306AC295950}"/>
              </a:ext>
            </a:extLst>
          </p:cNvPr>
          <p:cNvSpPr>
            <a:spLocks noGrp="1"/>
          </p:cNvSpPr>
          <p:nvPr>
            <p:ph type="dt" sz="half" idx="10"/>
          </p:nvPr>
        </p:nvSpPr>
        <p:spPr>
          <a:xfrm>
            <a:off x="121920" y="6553507"/>
            <a:ext cx="2804160" cy="276999"/>
          </a:xfrm>
        </p:spPr>
        <p:txBody>
          <a:bodyPr/>
          <a:lstStyle/>
          <a:p>
            <a:fld id="{1EB2FF28-22F6-4D7D-9D24-F747EF35AB7C}" type="datetime1">
              <a:rPr kumimoji="1" lang="zh-CN" altLang="en-US" smtClean="0"/>
              <a:t>2022/2/18</a:t>
            </a:fld>
            <a:endParaRPr kumimoji="1" lang="ja-JP" altLang="en-US"/>
          </a:p>
        </p:txBody>
      </p:sp>
      <p:sp>
        <p:nvSpPr>
          <p:cNvPr id="5" name="フッター プレースホルダー 4">
            <a:extLst>
              <a:ext uri="{FF2B5EF4-FFF2-40B4-BE49-F238E27FC236}">
                <a16:creationId xmlns:a16="http://schemas.microsoft.com/office/drawing/2014/main" id="{7D08B632-48ED-4C6C-86BD-F689C7474E81}"/>
              </a:ext>
            </a:extLst>
          </p:cNvPr>
          <p:cNvSpPr>
            <a:spLocks noGrp="1"/>
          </p:cNvSpPr>
          <p:nvPr>
            <p:ph type="ftr" sz="quarter" idx="11"/>
          </p:nvPr>
        </p:nvSpPr>
        <p:spPr>
          <a:xfrm>
            <a:off x="8002386" y="6553506"/>
            <a:ext cx="3901440" cy="276999"/>
          </a:xfrm>
        </p:spPr>
        <p:txBody>
          <a:bodyPr/>
          <a:lstStyle/>
          <a:p>
            <a:endParaRPr kumimoji="1" lang="ja-JP" altLang="en-US" dirty="0"/>
          </a:p>
        </p:txBody>
      </p:sp>
      <p:sp>
        <p:nvSpPr>
          <p:cNvPr id="8" name="Holder 6">
            <a:extLst>
              <a:ext uri="{FF2B5EF4-FFF2-40B4-BE49-F238E27FC236}">
                <a16:creationId xmlns:a16="http://schemas.microsoft.com/office/drawing/2014/main" id="{DEEA7E3C-8E9E-4B3B-AFB4-5970F969ED52}"/>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693979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B34C71-D620-40DB-9B46-59A91FD34E7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0FA294A-1A88-4BD9-9DAB-CFD772427E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639484B-23F6-4871-B9E0-0CC2E29B2875}"/>
              </a:ext>
            </a:extLst>
          </p:cNvPr>
          <p:cNvSpPr>
            <a:spLocks noGrp="1"/>
          </p:cNvSpPr>
          <p:nvPr>
            <p:ph type="dt" sz="half" idx="10"/>
          </p:nvPr>
        </p:nvSpPr>
        <p:spPr/>
        <p:txBody>
          <a:bodyPr/>
          <a:lstStyle/>
          <a:p>
            <a:fld id="{7741A87D-8854-4856-A598-5B71DC96129A}" type="datetime1">
              <a:rPr kumimoji="1" lang="zh-CN" altLang="en-US" smtClean="0"/>
              <a:t>2022/2/18</a:t>
            </a:fld>
            <a:endParaRPr kumimoji="1" lang="ja-JP" altLang="en-US"/>
          </a:p>
        </p:txBody>
      </p:sp>
      <p:sp>
        <p:nvSpPr>
          <p:cNvPr id="5" name="フッター プレースホルダー 4">
            <a:extLst>
              <a:ext uri="{FF2B5EF4-FFF2-40B4-BE49-F238E27FC236}">
                <a16:creationId xmlns:a16="http://schemas.microsoft.com/office/drawing/2014/main" id="{485D5B1F-81B1-476A-8528-B153EE3821B5}"/>
              </a:ext>
            </a:extLst>
          </p:cNvPr>
          <p:cNvSpPr>
            <a:spLocks noGrp="1"/>
          </p:cNvSpPr>
          <p:nvPr>
            <p:ph type="ftr" sz="quarter" idx="11"/>
          </p:nvPr>
        </p:nvSpPr>
        <p:spPr>
          <a:xfrm>
            <a:off x="7880517" y="6581001"/>
            <a:ext cx="3901440" cy="276999"/>
          </a:xfrm>
        </p:spPr>
        <p:txBody>
          <a:bodyPr/>
          <a:lstStyle/>
          <a:p>
            <a:endParaRPr kumimoji="1" lang="ja-JP" altLang="en-US" dirty="0"/>
          </a:p>
        </p:txBody>
      </p:sp>
      <p:sp>
        <p:nvSpPr>
          <p:cNvPr id="8" name="Holder 6">
            <a:extLst>
              <a:ext uri="{FF2B5EF4-FFF2-40B4-BE49-F238E27FC236}">
                <a16:creationId xmlns:a16="http://schemas.microsoft.com/office/drawing/2014/main" id="{A3BC0FA0-8889-4045-8232-44572E45C094}"/>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614867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347469" y="2078863"/>
            <a:ext cx="7497063" cy="492443"/>
          </a:xfrm>
          <a:prstGeom prst="rect">
            <a:avLst/>
          </a:prstGeom>
        </p:spPr>
        <p:txBody>
          <a:bodyPr wrap="square" lIns="0" tIns="0" rIns="0" bIns="0">
            <a:spAutoFit/>
          </a:bodyPr>
          <a:lstStyle>
            <a:lvl1pPr algn="ctr">
              <a:defRPr b="0" i="0">
                <a:solidFill>
                  <a:schemeClr val="tx1"/>
                </a:solidFill>
              </a:defRPr>
            </a:lvl1pPr>
          </a:lstStyle>
          <a:p>
            <a:endParaRPr dirty="0"/>
          </a:p>
        </p:txBody>
      </p:sp>
      <p:sp>
        <p:nvSpPr>
          <p:cNvPr id="3" name="Holder 3"/>
          <p:cNvSpPr>
            <a:spLocks noGrp="1"/>
          </p:cNvSpPr>
          <p:nvPr>
            <p:ph type="subTitle" idx="4"/>
          </p:nvPr>
        </p:nvSpPr>
        <p:spPr>
          <a:xfrm>
            <a:off x="2012017" y="3857626"/>
            <a:ext cx="8167963" cy="492443"/>
          </a:xfrm>
          <a:prstGeom prst="rect">
            <a:avLst/>
          </a:prstGeom>
        </p:spPr>
        <p:txBody>
          <a:bodyPr wrap="square" lIns="0" tIns="0" rIns="0" bIns="0">
            <a:spAutoFit/>
          </a:bodyPr>
          <a:lstStyle>
            <a:lvl1pPr algn="ctr">
              <a:defRPr sz="3200" b="0" i="0">
                <a:solidFill>
                  <a:schemeClr val="tx1"/>
                </a:solidFill>
                <a:latin typeface="Meiryo"/>
                <a:cs typeface="Meiryo"/>
              </a:defRPr>
            </a:lvl1pPr>
          </a:lstStyle>
          <a:p>
            <a:endParaRPr dirty="0"/>
          </a:p>
        </p:txBody>
      </p:sp>
      <p:sp>
        <p:nvSpPr>
          <p:cNvPr id="4" name="Holder 4"/>
          <p:cNvSpPr>
            <a:spLocks noGrp="1"/>
          </p:cNvSpPr>
          <p:nvPr>
            <p:ph type="ftr" sz="quarter" idx="5"/>
          </p:nvPr>
        </p:nvSpPr>
        <p:spPr>
          <a:xfrm>
            <a:off x="7785627" y="6566767"/>
            <a:ext cx="3901440" cy="276999"/>
          </a:xfrm>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342181" y="6524817"/>
            <a:ext cx="2804160" cy="276999"/>
          </a:xfrm>
        </p:spPr>
        <p:txBody>
          <a:bodyPr lIns="0" tIns="0" rIns="0" bIns="0"/>
          <a:lstStyle>
            <a:lvl1pPr algn="l">
              <a:defRPr>
                <a:solidFill>
                  <a:schemeClr val="tx1">
                    <a:tint val="75000"/>
                  </a:schemeClr>
                </a:solidFill>
              </a:defRPr>
            </a:lvl1pPr>
          </a:lstStyle>
          <a:p>
            <a:fld id="{6508105D-06D1-427C-8083-B72049B92159}" type="datetime1">
              <a:rPr lang="zh-CN" altLang="en-US" smtClean="0"/>
              <a:t>2022/2/18</a:t>
            </a:fld>
            <a:endParaRPr lang="en-US"/>
          </a:p>
        </p:txBody>
      </p:sp>
      <p:sp>
        <p:nvSpPr>
          <p:cNvPr id="7" name="Holder 6">
            <a:extLst>
              <a:ext uri="{FF2B5EF4-FFF2-40B4-BE49-F238E27FC236}">
                <a16:creationId xmlns:a16="http://schemas.microsoft.com/office/drawing/2014/main" id="{7F07FB34-A166-4309-B677-C3A3DE45F7DC}"/>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309994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316983" y="-16805"/>
            <a:ext cx="11540249" cy="447112"/>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body" idx="1"/>
          </p:nvPr>
        </p:nvSpPr>
        <p:spPr>
          <a:xfrm>
            <a:off x="316983" y="557909"/>
            <a:ext cx="11540249" cy="3367320"/>
          </a:xfrm>
        </p:spPr>
        <p:txBody>
          <a:bodyPr lIns="0" tIns="0" rIns="0" bIns="0"/>
          <a:lstStyle>
            <a:lvl1pPr>
              <a:defRPr sz="2400" b="0" i="0">
                <a:solidFill>
                  <a:schemeClr val="tx1"/>
                </a:solidFill>
              </a:defRPr>
            </a:lvl1pPr>
          </a:lstStyle>
          <a:p>
            <a:endParaRPr dirty="0"/>
          </a:p>
        </p:txBody>
      </p:sp>
      <p:sp>
        <p:nvSpPr>
          <p:cNvPr id="4" name="Holder 4"/>
          <p:cNvSpPr>
            <a:spLocks noGrp="1"/>
          </p:cNvSpPr>
          <p:nvPr>
            <p:ph type="ftr" sz="quarter" idx="5"/>
          </p:nvPr>
        </p:nvSpPr>
        <p:spPr>
          <a:xfrm>
            <a:off x="7802880" y="6581001"/>
            <a:ext cx="3901440" cy="276999"/>
          </a:xfr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38325" y="6562357"/>
            <a:ext cx="2804160" cy="276999"/>
          </a:xfrm>
        </p:spPr>
        <p:txBody>
          <a:bodyPr lIns="0" tIns="0" rIns="0" bIns="0"/>
          <a:lstStyle>
            <a:lvl1pPr algn="l">
              <a:defRPr>
                <a:solidFill>
                  <a:schemeClr val="tx1">
                    <a:tint val="75000"/>
                  </a:schemeClr>
                </a:solidFill>
              </a:defRPr>
            </a:lvl1pPr>
          </a:lstStyle>
          <a:p>
            <a:fld id="{9526FDD1-8544-47E2-9C82-740ED6BB3910}" type="datetime1">
              <a:rPr lang="zh-CN" altLang="en-US" smtClean="0"/>
              <a:t>2022/2/18</a:t>
            </a:fld>
            <a:endParaRPr lang="en-US"/>
          </a:p>
        </p:txBody>
      </p:sp>
      <p:sp>
        <p:nvSpPr>
          <p:cNvPr id="7" name="Holder 6">
            <a:extLst>
              <a:ext uri="{FF2B5EF4-FFF2-40B4-BE49-F238E27FC236}">
                <a16:creationId xmlns:a16="http://schemas.microsoft.com/office/drawing/2014/main" id="{BF4BDC9B-67AA-4890-AC3A-E378D0F1D43E}"/>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997775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386114" y="492032"/>
            <a:ext cx="11458878" cy="492443"/>
          </a:xfrm>
        </p:spPr>
        <p:txBody>
          <a:bodyPr lIns="0" tIns="0" rIns="0" bIns="0"/>
          <a:lstStyle>
            <a:lvl1pPr>
              <a:defRPr sz="3200" b="1" i="0">
                <a:solidFill>
                  <a:schemeClr val="tx1"/>
                </a:solidFill>
                <a:latin typeface="Meiryo"/>
                <a:cs typeface="Meiryo"/>
              </a:defRPr>
            </a:lvl1pPr>
          </a:lstStyle>
          <a:p>
            <a:endParaRPr dirty="0"/>
          </a:p>
        </p:txBody>
      </p:sp>
      <p:sp>
        <p:nvSpPr>
          <p:cNvPr id="3" name="Holder 3"/>
          <p:cNvSpPr>
            <a:spLocks noGrp="1"/>
          </p:cNvSpPr>
          <p:nvPr>
            <p:ph sz="half" idx="2"/>
          </p:nvPr>
        </p:nvSpPr>
        <p:spPr>
          <a:xfrm>
            <a:off x="347008" y="1260214"/>
            <a:ext cx="5244253" cy="4982499"/>
          </a:xfrm>
          <a:prstGeom prst="rect">
            <a:avLst/>
          </a:prstGeom>
        </p:spPr>
        <p:txBody>
          <a:bodyPr wrap="square" lIns="0" tIns="0" rIns="0" bIns="0">
            <a:noAutofit/>
          </a:bodyPr>
          <a:lstStyle>
            <a:lvl1pPr>
              <a:defRPr sz="2000" b="0" i="0">
                <a:solidFill>
                  <a:schemeClr val="tx1"/>
                </a:solidFill>
                <a:latin typeface="Meiryo"/>
                <a:cs typeface="Meiryo"/>
              </a:defRPr>
            </a:lvl1pPr>
          </a:lstStyle>
          <a:p>
            <a:endParaRPr dirty="0"/>
          </a:p>
        </p:txBody>
      </p:sp>
      <p:sp>
        <p:nvSpPr>
          <p:cNvPr id="4" name="Holder 4"/>
          <p:cNvSpPr>
            <a:spLocks noGrp="1"/>
          </p:cNvSpPr>
          <p:nvPr>
            <p:ph sz="half" idx="3"/>
          </p:nvPr>
        </p:nvSpPr>
        <p:spPr>
          <a:xfrm>
            <a:off x="6661699" y="1260214"/>
            <a:ext cx="5183293" cy="4982499"/>
          </a:xfrm>
          <a:prstGeom prst="rect">
            <a:avLst/>
          </a:prstGeom>
        </p:spPr>
        <p:txBody>
          <a:bodyPr wrap="square" lIns="0" tIns="0" rIns="0" bIns="0">
            <a:noAutofit/>
          </a:bodyPr>
          <a:lstStyle>
            <a:lvl1pPr>
              <a:defRPr sz="2000" b="0" i="0">
                <a:solidFill>
                  <a:schemeClr val="tx1"/>
                </a:solidFill>
                <a:latin typeface="Meiryo"/>
                <a:cs typeface="Meiryo"/>
              </a:defRPr>
            </a:lvl1pPr>
          </a:lstStyle>
          <a:p>
            <a:endParaRPr dirty="0"/>
          </a:p>
        </p:txBody>
      </p:sp>
      <p:sp>
        <p:nvSpPr>
          <p:cNvPr id="5" name="Holder 5"/>
          <p:cNvSpPr>
            <a:spLocks noGrp="1"/>
          </p:cNvSpPr>
          <p:nvPr>
            <p:ph type="ftr" sz="quarter" idx="5"/>
          </p:nvPr>
        </p:nvSpPr>
        <p:spPr>
          <a:xfrm>
            <a:off x="7871891" y="6516439"/>
            <a:ext cx="3901440" cy="276999"/>
          </a:xfrm>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a:xfrm>
            <a:off x="386114" y="6530424"/>
            <a:ext cx="2804160" cy="276999"/>
          </a:xfrm>
        </p:spPr>
        <p:txBody>
          <a:bodyPr lIns="0" tIns="0" rIns="0" bIns="0"/>
          <a:lstStyle>
            <a:lvl1pPr algn="l">
              <a:defRPr>
                <a:solidFill>
                  <a:schemeClr val="tx1">
                    <a:tint val="75000"/>
                  </a:schemeClr>
                </a:solidFill>
              </a:defRPr>
            </a:lvl1pPr>
          </a:lstStyle>
          <a:p>
            <a:fld id="{713B4140-00FC-40DA-9F36-D61EB3114A0A}" type="datetime1">
              <a:rPr lang="zh-CN" altLang="en-US" smtClean="0"/>
              <a:t>2022/2/18</a:t>
            </a:fld>
            <a:endParaRPr lang="en-US"/>
          </a:p>
        </p:txBody>
      </p:sp>
      <p:sp>
        <p:nvSpPr>
          <p:cNvPr id="8" name="Holder 6">
            <a:extLst>
              <a:ext uri="{FF2B5EF4-FFF2-40B4-BE49-F238E27FC236}">
                <a16:creationId xmlns:a16="http://schemas.microsoft.com/office/drawing/2014/main" id="{6A0CE5D7-6F44-45D2-A1A2-27BF2EC5FB67}"/>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911521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315152" y="0"/>
            <a:ext cx="11394838" cy="492443"/>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ftr" sz="quarter" idx="5"/>
          </p:nvPr>
        </p:nvSpPr>
        <p:spPr>
          <a:xfrm>
            <a:off x="7975408" y="6601273"/>
            <a:ext cx="3901440" cy="276999"/>
          </a:xfrm>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F80A0BA5-CE47-470D-91AB-CBF149FD40F7}" type="datetime1">
              <a:rPr lang="zh-CN" altLang="en-US" smtClean="0"/>
              <a:t>2022/2/18</a:t>
            </a:fld>
            <a:endParaRPr lang="en-US"/>
          </a:p>
        </p:txBody>
      </p:sp>
      <p:sp>
        <p:nvSpPr>
          <p:cNvPr id="6" name="Holder 6">
            <a:extLst>
              <a:ext uri="{FF2B5EF4-FFF2-40B4-BE49-F238E27FC236}">
                <a16:creationId xmlns:a16="http://schemas.microsoft.com/office/drawing/2014/main" id="{A9CA590F-A4F6-4B79-990D-551DD4E12A65}"/>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576659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7975408" y="6576591"/>
            <a:ext cx="3901440" cy="276999"/>
          </a:xfrm>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57F604CF-BE9E-497C-AB3B-6606229F879A}" type="datetime1">
              <a:rPr lang="zh-CN" altLang="en-US" smtClean="0"/>
              <a:t>2022/2/18</a:t>
            </a:fld>
            <a:endParaRPr lang="en-US"/>
          </a:p>
        </p:txBody>
      </p:sp>
      <p:sp>
        <p:nvSpPr>
          <p:cNvPr id="5" name="Holder 6">
            <a:extLst>
              <a:ext uri="{FF2B5EF4-FFF2-40B4-BE49-F238E27FC236}">
                <a16:creationId xmlns:a16="http://schemas.microsoft.com/office/drawing/2014/main" id="{757D7F53-84C3-4D78-887C-3CB26EAB7226}"/>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3657323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9" cstate="print">
            <a:duotone>
              <a:prstClr val="black"/>
              <a:schemeClr val="accent1">
                <a:tint val="45000"/>
                <a:satMod val="400000"/>
              </a:schemeClr>
            </a:duotone>
          </a:blip>
          <a:stretch>
            <a:fillRect/>
          </a:stretch>
        </p:blipFill>
        <p:spPr>
          <a:xfrm>
            <a:off x="0" y="6524242"/>
            <a:ext cx="12192000" cy="333756"/>
          </a:xfrm>
          <a:prstGeom prst="rect">
            <a:avLst/>
          </a:prstGeom>
        </p:spPr>
      </p:pic>
      <p:pic>
        <p:nvPicPr>
          <p:cNvPr id="17" name="bg object 17"/>
          <p:cNvPicPr/>
          <p:nvPr/>
        </p:nvPicPr>
        <p:blipFill>
          <a:blip r:embed="rId10" cstate="print">
            <a:duotone>
              <a:prstClr val="black"/>
              <a:schemeClr val="accent1">
                <a:tint val="45000"/>
                <a:satMod val="400000"/>
              </a:schemeClr>
            </a:duotone>
          </a:blip>
          <a:stretch>
            <a:fillRect/>
          </a:stretch>
        </p:blipFill>
        <p:spPr>
          <a:xfrm>
            <a:off x="0" y="0"/>
            <a:ext cx="12192000" cy="405384"/>
          </a:xfrm>
          <a:prstGeom prst="rect">
            <a:avLst/>
          </a:prstGeom>
        </p:spPr>
      </p:pic>
      <p:sp>
        <p:nvSpPr>
          <p:cNvPr id="2" name="Holder 2"/>
          <p:cNvSpPr>
            <a:spLocks noGrp="1"/>
          </p:cNvSpPr>
          <p:nvPr>
            <p:ph type="title"/>
          </p:nvPr>
        </p:nvSpPr>
        <p:spPr>
          <a:xfrm>
            <a:off x="373812" y="625945"/>
            <a:ext cx="5895000" cy="492443"/>
          </a:xfrm>
          <a:prstGeom prst="rect">
            <a:avLst/>
          </a:prstGeom>
        </p:spPr>
        <p:txBody>
          <a:bodyPr wrap="square" lIns="0" tIns="0" rIns="0" bIns="0">
            <a:spAutoFit/>
          </a:bodyPr>
          <a:lstStyle>
            <a:lvl1pPr>
              <a:defRPr sz="3200" b="1" i="0">
                <a:solidFill>
                  <a:schemeClr val="tx1"/>
                </a:solidFill>
                <a:latin typeface="Meiryo"/>
                <a:cs typeface="Meiryo"/>
              </a:defRPr>
            </a:lvl1pPr>
          </a:lstStyle>
          <a:p>
            <a:endParaRPr dirty="0"/>
          </a:p>
        </p:txBody>
      </p:sp>
      <p:sp>
        <p:nvSpPr>
          <p:cNvPr id="3" name="Holder 3"/>
          <p:cNvSpPr>
            <a:spLocks noGrp="1"/>
          </p:cNvSpPr>
          <p:nvPr>
            <p:ph type="body" idx="1"/>
          </p:nvPr>
        </p:nvSpPr>
        <p:spPr>
          <a:xfrm>
            <a:off x="461855" y="3114662"/>
            <a:ext cx="11250507" cy="276999"/>
          </a:xfrm>
          <a:prstGeom prst="rect">
            <a:avLst/>
          </a:prstGeom>
        </p:spPr>
        <p:txBody>
          <a:bodyPr wrap="square" lIns="0" tIns="0" rIns="0" bIns="0">
            <a:spAutoFit/>
          </a:bodyPr>
          <a:lstStyle>
            <a:lvl1pPr>
              <a:defRPr b="0" i="0">
                <a:solidFill>
                  <a:schemeClr val="tx1"/>
                </a:solidFill>
              </a:defRPr>
            </a:lvl1pPr>
          </a:lstStyle>
          <a:p>
            <a:endParaRPr dirty="0"/>
          </a:p>
        </p:txBody>
      </p:sp>
      <p:sp>
        <p:nvSpPr>
          <p:cNvPr id="4" name="Holder 4"/>
          <p:cNvSpPr>
            <a:spLocks noGrp="1"/>
          </p:cNvSpPr>
          <p:nvPr>
            <p:ph type="ftr" sz="quarter" idx="5"/>
          </p:nvPr>
        </p:nvSpPr>
        <p:spPr>
          <a:xfrm>
            <a:off x="7905813" y="6552620"/>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38847" y="6530424"/>
            <a:ext cx="2804160" cy="276999"/>
          </a:xfrm>
          <a:prstGeom prst="rect">
            <a:avLst/>
          </a:prstGeom>
        </p:spPr>
        <p:txBody>
          <a:bodyPr wrap="square" lIns="0" tIns="0" rIns="0" bIns="0">
            <a:spAutoFit/>
          </a:bodyPr>
          <a:lstStyle>
            <a:lvl1pPr algn="l">
              <a:defRPr>
                <a:solidFill>
                  <a:schemeClr val="tx1">
                    <a:tint val="75000"/>
                  </a:schemeClr>
                </a:solidFill>
              </a:defRPr>
            </a:lvl1pPr>
          </a:lstStyle>
          <a:p>
            <a:fld id="{4710D6C6-C551-4B13-913A-5F4AD3BE3643}" type="datetime1">
              <a:rPr lang="zh-CN" altLang="en-US" smtClean="0"/>
              <a:t>2022/2/18</a:t>
            </a:fld>
            <a:endParaRPr lang="en-US"/>
          </a:p>
        </p:txBody>
      </p:sp>
      <p:sp>
        <p:nvSpPr>
          <p:cNvPr id="6" name="Holder 6"/>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lgn="ctr">
              <a:defRPr sz="1600" b="1" i="0">
                <a:solidFill>
                  <a:schemeClr val="tx1"/>
                </a:solidFill>
                <a:latin typeface="Times New Roman"/>
                <a:cs typeface="Times New Roman"/>
              </a:defRPr>
            </a:lvl1p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a:t>
            </a:fld>
            <a:r>
              <a:rPr spc="-45"/>
              <a:t> </a:t>
            </a:r>
            <a:r>
              <a:rPr spc="-5"/>
              <a:t>-</a:t>
            </a:r>
            <a:endParaRPr spc="-5" dirty="0"/>
          </a:p>
        </p:txBody>
      </p:sp>
    </p:spTree>
    <p:extLst>
      <p:ext uri="{BB962C8B-B14F-4D97-AF65-F5344CB8AC3E}">
        <p14:creationId xmlns:p14="http://schemas.microsoft.com/office/powerpoint/2010/main" val="4132273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hf hdr="0" ft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6.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6.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6.xml"/><Relationship Id="rId1" Type="http://schemas.openxmlformats.org/officeDocument/2006/relationships/slideLayout" Target="../slideLayouts/slideLayout4.xml"/><Relationship Id="rId5" Type="http://schemas.openxmlformats.org/officeDocument/2006/relationships/image" Target="../media/image12.emf"/><Relationship Id="rId4" Type="http://schemas.openxmlformats.org/officeDocument/2006/relationships/package" Target="../embeddings/Microsoft_Excel_Worksheet.xlsx"/></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1C99BE-3E28-400E-BC52-10239D2242E0}"/>
              </a:ext>
            </a:extLst>
          </p:cNvPr>
          <p:cNvSpPr>
            <a:spLocks noGrp="1"/>
          </p:cNvSpPr>
          <p:nvPr>
            <p:ph type="ctrTitle"/>
          </p:nvPr>
        </p:nvSpPr>
        <p:spPr>
          <a:xfrm>
            <a:off x="1524000" y="2586633"/>
            <a:ext cx="9144000" cy="923330"/>
          </a:xfrm>
        </p:spPr>
        <p:txBody>
          <a:bodyPr/>
          <a:lstStyle/>
          <a:p>
            <a:r>
              <a:rPr lang="en-US" altLang="ja-JP" dirty="0"/>
              <a:t>Startup Plan</a:t>
            </a:r>
            <a:endParaRPr lang="ja-JP" altLang="en-US" dirty="0"/>
          </a:p>
        </p:txBody>
      </p:sp>
      <p:sp>
        <p:nvSpPr>
          <p:cNvPr id="13" name="副标题 12">
            <a:extLst>
              <a:ext uri="{FF2B5EF4-FFF2-40B4-BE49-F238E27FC236}">
                <a16:creationId xmlns:a16="http://schemas.microsoft.com/office/drawing/2014/main" id="{C6613B40-B514-4C6B-B151-FA8A013F18EF}"/>
              </a:ext>
            </a:extLst>
          </p:cNvPr>
          <p:cNvSpPr>
            <a:spLocks noGrp="1"/>
          </p:cNvSpPr>
          <p:nvPr>
            <p:ph type="subTitle" idx="1"/>
          </p:nvPr>
        </p:nvSpPr>
        <p:spPr>
          <a:xfrm>
            <a:off x="1524000" y="3602038"/>
            <a:ext cx="9144000" cy="738664"/>
          </a:xfrm>
        </p:spPr>
        <p:txBody>
          <a:bodyPr/>
          <a:lstStyle/>
          <a:p>
            <a:r>
              <a:rPr lang="en-US" altLang="zh-CN" dirty="0"/>
              <a:t>Sun Shubin</a:t>
            </a:r>
          </a:p>
          <a:p>
            <a:endParaRPr lang="zh-CN" altLang="en-US" dirty="0"/>
          </a:p>
        </p:txBody>
      </p:sp>
    </p:spTree>
    <p:extLst>
      <p:ext uri="{BB962C8B-B14F-4D97-AF65-F5344CB8AC3E}">
        <p14:creationId xmlns:p14="http://schemas.microsoft.com/office/powerpoint/2010/main" val="10852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en-US" altLang="ja-JP" dirty="0"/>
              <a:t>HR</a:t>
            </a:r>
            <a:r>
              <a:rPr lang="ja-JP" altLang="en-US" dirty="0"/>
              <a:t>①</a:t>
            </a:r>
            <a:r>
              <a:rPr lang="en-US" altLang="ja-JP" dirty="0"/>
              <a:t>SSC:</a:t>
            </a:r>
            <a:r>
              <a:rPr lang="ja-JP" altLang="en-US" dirty="0"/>
              <a:t>組織体制、人事管理、業績評価</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2215991"/>
          </a:xfrm>
        </p:spPr>
        <p:txBody>
          <a:bodyPr/>
          <a:lstStyle/>
          <a:p>
            <a:r>
              <a:rPr lang="ja-JP" altLang="en-US" dirty="0"/>
              <a:t>現状：組織体制は　古い権力集中モデルなので　社内コミュニケーションは難しい。</a:t>
            </a:r>
            <a:endParaRPr lang="en-US" altLang="ja-JP" dirty="0"/>
          </a:p>
          <a:p>
            <a:r>
              <a:rPr lang="ja-JP" altLang="en-US" dirty="0"/>
              <a:t>部署：人事部</a:t>
            </a:r>
            <a:endParaRPr lang="en-US" altLang="ja-JP" dirty="0"/>
          </a:p>
          <a:p>
            <a:r>
              <a:rPr lang="ja-JP" altLang="en-US" dirty="0"/>
              <a:t>対策：</a:t>
            </a:r>
            <a:endParaRPr lang="en-US" altLang="ja-JP" dirty="0"/>
          </a:p>
          <a:p>
            <a:pPr marL="285750" indent="-285750">
              <a:buFont typeface="Wingdings" panose="05000000000000000000" pitchFamily="2" charset="2"/>
              <a:buChar char="ü"/>
            </a:pPr>
            <a:r>
              <a:rPr lang="ja-JP" altLang="en-US" dirty="0">
                <a:effectLst/>
                <a:latin typeface="Tahoma" panose="020B0604030504040204" pitchFamily="34" charset="0"/>
              </a:rPr>
              <a:t>マトリックス</a:t>
            </a:r>
            <a:r>
              <a:rPr lang="ja-JP" altLang="en-US" dirty="0"/>
              <a:t>体制、組織活性化</a:t>
            </a:r>
            <a:endParaRPr lang="en-US" altLang="ja-JP" dirty="0"/>
          </a:p>
          <a:p>
            <a:pPr marL="285750" indent="-285750">
              <a:buFont typeface="Wingdings" panose="05000000000000000000" pitchFamily="2" charset="2"/>
              <a:buChar char="ü"/>
            </a:pPr>
            <a:r>
              <a:rPr lang="ja-JP" altLang="en-US" dirty="0"/>
              <a:t>人事部署の三つ機能（サービスシャアセンター、人材管理、イノベーション）を強化</a:t>
            </a:r>
            <a:endParaRPr lang="en-US" altLang="ja-JP" dirty="0"/>
          </a:p>
          <a:p>
            <a:pPr marL="285750" indent="-285750">
              <a:buFont typeface="Wingdings" panose="05000000000000000000" pitchFamily="2" charset="2"/>
              <a:buChar char="ü"/>
            </a:pPr>
            <a:r>
              <a:rPr lang="ja-JP" altLang="en-US" dirty="0"/>
              <a:t>社員悩みなど投稿専用の社長室メールアドレスを会社ホームページに公開します。</a:t>
            </a:r>
            <a:endParaRPr lang="en-US" altLang="ja-JP" dirty="0"/>
          </a:p>
        </p:txBody>
      </p:sp>
      <p:sp>
        <p:nvSpPr>
          <p:cNvPr id="2" name="灯片编号占位符 1">
            <a:extLst>
              <a:ext uri="{FF2B5EF4-FFF2-40B4-BE49-F238E27FC236}">
                <a16:creationId xmlns:a16="http://schemas.microsoft.com/office/drawing/2014/main" id="{B39FB843-02DF-4FA5-8024-33226BA8322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a:t>
            </a:fld>
            <a:r>
              <a:rPr spc="-45"/>
              <a:t> </a:t>
            </a:r>
            <a:r>
              <a:rPr spc="-5"/>
              <a:t>-</a:t>
            </a:r>
            <a:endParaRPr spc="-5" dirty="0"/>
          </a:p>
        </p:txBody>
      </p:sp>
      <p:sp>
        <p:nvSpPr>
          <p:cNvPr id="3" name="日期占位符 2">
            <a:extLst>
              <a:ext uri="{FF2B5EF4-FFF2-40B4-BE49-F238E27FC236}">
                <a16:creationId xmlns:a16="http://schemas.microsoft.com/office/drawing/2014/main" id="{25C80FF7-B04D-4246-85AA-A2BBDB93730D}"/>
              </a:ext>
            </a:extLst>
          </p:cNvPr>
          <p:cNvSpPr>
            <a:spLocks noGrp="1"/>
          </p:cNvSpPr>
          <p:nvPr>
            <p:ph type="dt" sz="half" idx="6"/>
          </p:nvPr>
        </p:nvSpPr>
        <p:spPr/>
        <p:txBody>
          <a:bodyPr/>
          <a:lstStyle/>
          <a:p>
            <a:fld id="{DAFD3973-2407-4772-8314-8FDEB3C33433}" type="datetime1">
              <a:rPr lang="zh-CN" altLang="en-US" smtClean="0"/>
              <a:t>2022/2/18</a:t>
            </a:fld>
            <a:endParaRPr lang="en-US"/>
          </a:p>
        </p:txBody>
      </p:sp>
    </p:spTree>
    <p:extLst>
      <p:ext uri="{BB962C8B-B14F-4D97-AF65-F5344CB8AC3E}">
        <p14:creationId xmlns:p14="http://schemas.microsoft.com/office/powerpoint/2010/main" val="2382831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en-US" altLang="ja-JP" dirty="0"/>
              <a:t>HR</a:t>
            </a:r>
            <a:r>
              <a:rPr lang="ja-JP" altLang="en-US" dirty="0"/>
              <a:t>②</a:t>
            </a:r>
            <a:r>
              <a:rPr lang="en-US" altLang="ja-JP" dirty="0"/>
              <a:t>HRBP:</a:t>
            </a:r>
            <a:r>
              <a:rPr lang="ja-JP" altLang="en-US" dirty="0"/>
              <a:t>人材採用、育成</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801314"/>
          </a:xfrm>
        </p:spPr>
        <p:txBody>
          <a:bodyPr/>
          <a:lstStyle/>
          <a:p>
            <a:r>
              <a:rPr lang="ja-JP" altLang="en-US" dirty="0"/>
              <a:t>現状：</a:t>
            </a:r>
            <a:endParaRPr lang="en-US" altLang="ja-JP" dirty="0"/>
          </a:p>
          <a:p>
            <a:r>
              <a:rPr lang="ja-JP" altLang="en-US" dirty="0"/>
              <a:t>①採用リスク：人材採用の</a:t>
            </a:r>
            <a:r>
              <a:rPr lang="en-US" altLang="ja-JP" dirty="0"/>
              <a:t>RPO</a:t>
            </a:r>
            <a:r>
              <a:rPr lang="ja-JP" altLang="en-US" dirty="0"/>
              <a:t>は　</a:t>
            </a:r>
            <a:r>
              <a:rPr lang="en-US" altLang="ja-JP" dirty="0"/>
              <a:t>IT</a:t>
            </a:r>
            <a:r>
              <a:rPr lang="ja-JP" altLang="en-US" dirty="0"/>
              <a:t>業界の専門家ではない、担当さんの</a:t>
            </a:r>
            <a:r>
              <a:rPr lang="en-US" altLang="ja-JP" dirty="0"/>
              <a:t>IT</a:t>
            </a:r>
            <a:r>
              <a:rPr lang="ja-JP" altLang="en-US" dirty="0"/>
              <a:t>関連知識はぜんぜんありません。さらに　求人会社の業務、職位の作業と業務知識は　ゆっくり理解しません。</a:t>
            </a:r>
            <a:endParaRPr lang="en-US" altLang="ja-JP" dirty="0"/>
          </a:p>
          <a:p>
            <a:r>
              <a:rPr lang="ja-JP" altLang="en-US" dirty="0"/>
              <a:t>②入職リスク：応募者能力を確認できず</a:t>
            </a:r>
            <a:endParaRPr lang="en-US" altLang="ja-JP" dirty="0"/>
          </a:p>
          <a:p>
            <a:r>
              <a:rPr lang="ja-JP" altLang="en-US" dirty="0"/>
              <a:t>③退職リスク：退職予防はできず</a:t>
            </a:r>
            <a:endParaRPr lang="en-US" altLang="ja-JP" dirty="0"/>
          </a:p>
          <a:p>
            <a:r>
              <a:rPr lang="ja-JP" altLang="en-US" dirty="0"/>
              <a:t>部署：人事部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社内</a:t>
            </a:r>
            <a:r>
              <a:rPr lang="en-US" altLang="ja-JP" dirty="0"/>
              <a:t>HRBP</a:t>
            </a:r>
            <a:r>
              <a:rPr lang="ja-JP" altLang="en-US" dirty="0"/>
              <a:t>にリクルートチームを工夫します。</a:t>
            </a:r>
            <a:endParaRPr lang="en-US" altLang="ja-JP" dirty="0"/>
          </a:p>
          <a:p>
            <a:pPr marL="342900" indent="-342900">
              <a:buFont typeface="Wingdings" panose="05000000000000000000" pitchFamily="2" charset="2"/>
              <a:buChar char="ü"/>
            </a:pPr>
            <a:r>
              <a:rPr lang="en-US" altLang="ja-JP" dirty="0"/>
              <a:t>LinkedIn</a:t>
            </a:r>
            <a:r>
              <a:rPr lang="ja-JP" altLang="en-US" dirty="0"/>
              <a:t>などの</a:t>
            </a:r>
            <a:r>
              <a:rPr lang="en-US" altLang="ja-JP" dirty="0"/>
              <a:t>SNS</a:t>
            </a:r>
            <a:r>
              <a:rPr lang="ja-JP" altLang="en-US" dirty="0"/>
              <a:t>を活用して　会社のブラントを十分アピールします。</a:t>
            </a:r>
            <a:endParaRPr lang="en-US" altLang="ja-JP" dirty="0"/>
          </a:p>
          <a:p>
            <a:pPr marL="342900" indent="-342900">
              <a:buFont typeface="Wingdings" panose="05000000000000000000" pitchFamily="2" charset="2"/>
              <a:buChar char="ü"/>
            </a:pPr>
            <a:r>
              <a:rPr lang="ja-JP" altLang="en-US" dirty="0"/>
              <a:t>社員紹介制度を強化して　社内イベントを展開します。</a:t>
            </a:r>
            <a:endParaRPr lang="en-US" altLang="ja-JP" dirty="0"/>
          </a:p>
          <a:p>
            <a:pPr marL="342900" indent="-342900">
              <a:buFont typeface="Wingdings" panose="05000000000000000000" pitchFamily="2" charset="2"/>
              <a:buChar char="ü"/>
            </a:pPr>
            <a:r>
              <a:rPr lang="ja-JP" altLang="en-US" dirty="0"/>
              <a:t>人材の社内育成を強化します。</a:t>
            </a:r>
            <a:endParaRPr lang="en-US" altLang="ja-JP" dirty="0"/>
          </a:p>
          <a:p>
            <a:pPr marL="342900" indent="-342900">
              <a:buFont typeface="Wingdings" panose="05000000000000000000" pitchFamily="2" charset="2"/>
              <a:buChar char="ü"/>
            </a:pPr>
            <a:r>
              <a:rPr lang="ja-JP" altLang="en-US" dirty="0"/>
              <a:t>応募専用メールアドレスを会社ホームページに公開します。</a:t>
            </a:r>
            <a:endParaRPr lang="en-US" altLang="ja-JP" dirty="0"/>
          </a:p>
        </p:txBody>
      </p:sp>
      <p:sp>
        <p:nvSpPr>
          <p:cNvPr id="2" name="灯片编号占位符 1">
            <a:extLst>
              <a:ext uri="{FF2B5EF4-FFF2-40B4-BE49-F238E27FC236}">
                <a16:creationId xmlns:a16="http://schemas.microsoft.com/office/drawing/2014/main" id="{6156497D-C55B-44CE-A9EC-69A298904352}"/>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a:t>
            </a:fld>
            <a:r>
              <a:rPr spc="-45"/>
              <a:t> </a:t>
            </a:r>
            <a:r>
              <a:rPr spc="-5"/>
              <a:t>-</a:t>
            </a:r>
            <a:endParaRPr spc="-5" dirty="0"/>
          </a:p>
        </p:txBody>
      </p:sp>
      <p:sp>
        <p:nvSpPr>
          <p:cNvPr id="3" name="日期占位符 2">
            <a:extLst>
              <a:ext uri="{FF2B5EF4-FFF2-40B4-BE49-F238E27FC236}">
                <a16:creationId xmlns:a16="http://schemas.microsoft.com/office/drawing/2014/main" id="{11BC5129-F616-4FE5-84B7-A413407A7779}"/>
              </a:ext>
            </a:extLst>
          </p:cNvPr>
          <p:cNvSpPr>
            <a:spLocks noGrp="1"/>
          </p:cNvSpPr>
          <p:nvPr>
            <p:ph type="dt" sz="half" idx="6"/>
          </p:nvPr>
        </p:nvSpPr>
        <p:spPr/>
        <p:txBody>
          <a:bodyPr/>
          <a:lstStyle/>
          <a:p>
            <a:fld id="{886EB719-F088-402E-AAA6-AD387B4D3358}" type="datetime1">
              <a:rPr lang="zh-CN" altLang="en-US" smtClean="0"/>
              <a:t>2022/2/18</a:t>
            </a:fld>
            <a:endParaRPr lang="en-US"/>
          </a:p>
        </p:txBody>
      </p:sp>
    </p:spTree>
    <p:extLst>
      <p:ext uri="{BB962C8B-B14F-4D97-AF65-F5344CB8AC3E}">
        <p14:creationId xmlns:p14="http://schemas.microsoft.com/office/powerpoint/2010/main" val="3884999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en-US" altLang="ja-JP" dirty="0"/>
              <a:t>HR</a:t>
            </a:r>
            <a:r>
              <a:rPr lang="ja-JP" altLang="en-US" dirty="0"/>
              <a:t>③</a:t>
            </a:r>
            <a:r>
              <a:rPr lang="en-US" altLang="ja-JP"/>
              <a:t>COE</a:t>
            </a:r>
            <a:r>
              <a:rPr lang="en-US" altLang="ja-JP" dirty="0"/>
              <a:t>:</a:t>
            </a:r>
            <a:r>
              <a:rPr lang="ja-JP" altLang="en-US" dirty="0"/>
              <a:t>ビジネスモデル・イノベーション</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1846659"/>
          </a:xfrm>
        </p:spPr>
        <p:txBody>
          <a:bodyPr/>
          <a:lstStyle/>
          <a:p>
            <a:r>
              <a:rPr lang="ja-JP" altLang="en-US" dirty="0"/>
              <a:t>現状：業務イノベーションできない</a:t>
            </a:r>
            <a:endParaRPr lang="en-US" altLang="ja-JP" dirty="0"/>
          </a:p>
          <a:p>
            <a:r>
              <a:rPr lang="ja-JP" altLang="en-US" dirty="0"/>
              <a:t>部署：業務関連の事業部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OKR</a:t>
            </a:r>
            <a:r>
              <a:rPr lang="ja-JP" altLang="en-US" dirty="0"/>
              <a:t>評価を活用します。</a:t>
            </a:r>
            <a:endParaRPr lang="en-US" altLang="ja-JP" dirty="0"/>
          </a:p>
          <a:p>
            <a:pPr marL="342900" indent="-342900">
              <a:buFont typeface="Wingdings" panose="05000000000000000000" pitchFamily="2" charset="2"/>
              <a:buChar char="ü"/>
            </a:pPr>
            <a:r>
              <a:rPr lang="ja-JP" altLang="en-US" dirty="0"/>
              <a:t>優秀な人材を昇進します。</a:t>
            </a:r>
            <a:endParaRPr lang="zh-CN" altLang="en-US" dirty="0"/>
          </a:p>
        </p:txBody>
      </p:sp>
      <p:sp>
        <p:nvSpPr>
          <p:cNvPr id="2" name="灯片编号占位符 1">
            <a:extLst>
              <a:ext uri="{FF2B5EF4-FFF2-40B4-BE49-F238E27FC236}">
                <a16:creationId xmlns:a16="http://schemas.microsoft.com/office/drawing/2014/main" id="{185BE7BD-51B1-4D65-BA70-5557A9795C0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a:t>
            </a:fld>
            <a:r>
              <a:rPr spc="-45"/>
              <a:t> </a:t>
            </a:r>
            <a:r>
              <a:rPr spc="-5"/>
              <a:t>-</a:t>
            </a:r>
            <a:endParaRPr spc="-5" dirty="0"/>
          </a:p>
        </p:txBody>
      </p:sp>
      <p:sp>
        <p:nvSpPr>
          <p:cNvPr id="3" name="日期占位符 2">
            <a:extLst>
              <a:ext uri="{FF2B5EF4-FFF2-40B4-BE49-F238E27FC236}">
                <a16:creationId xmlns:a16="http://schemas.microsoft.com/office/drawing/2014/main" id="{C7C78AAD-4E33-4877-BA73-6DD06C8F0AF0}"/>
              </a:ext>
            </a:extLst>
          </p:cNvPr>
          <p:cNvSpPr>
            <a:spLocks noGrp="1"/>
          </p:cNvSpPr>
          <p:nvPr>
            <p:ph type="dt" sz="half" idx="6"/>
          </p:nvPr>
        </p:nvSpPr>
        <p:spPr/>
        <p:txBody>
          <a:bodyPr/>
          <a:lstStyle/>
          <a:p>
            <a:fld id="{39AD192C-46A1-4F76-AEF3-449CDA37450A}" type="datetime1">
              <a:rPr lang="zh-CN" altLang="en-US" smtClean="0"/>
              <a:t>2022/2/18</a:t>
            </a:fld>
            <a:endParaRPr lang="en-US"/>
          </a:p>
        </p:txBody>
      </p:sp>
    </p:spTree>
    <p:extLst>
      <p:ext uri="{BB962C8B-B14F-4D97-AF65-F5344CB8AC3E}">
        <p14:creationId xmlns:p14="http://schemas.microsoft.com/office/powerpoint/2010/main" val="1151863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品質管理・品質保証</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1477328"/>
          </a:xfrm>
        </p:spPr>
        <p:txBody>
          <a:bodyPr/>
          <a:lstStyle/>
          <a:p>
            <a:r>
              <a:rPr lang="ja-JP" altLang="en-US" dirty="0"/>
              <a:t>現状：組織横断の品質保証・技術サポートの部署はない</a:t>
            </a:r>
            <a:endParaRPr lang="en-US" altLang="ja-JP" dirty="0"/>
          </a:p>
          <a:p>
            <a:r>
              <a:rPr lang="ja-JP" altLang="en-US" dirty="0"/>
              <a:t>部署：業務関連の事業部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品質保証の部署を新設</a:t>
            </a:r>
            <a:endParaRPr lang="zh-CN" altLang="en-US" dirty="0"/>
          </a:p>
        </p:txBody>
      </p:sp>
      <p:sp>
        <p:nvSpPr>
          <p:cNvPr id="2" name="灯片编号占位符 1">
            <a:extLst>
              <a:ext uri="{FF2B5EF4-FFF2-40B4-BE49-F238E27FC236}">
                <a16:creationId xmlns:a16="http://schemas.microsoft.com/office/drawing/2014/main" id="{6F39393D-8320-48CA-8D21-7F91E84118CC}"/>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a:t>
            </a:fld>
            <a:r>
              <a:rPr spc="-45"/>
              <a:t> </a:t>
            </a:r>
            <a:r>
              <a:rPr spc="-5"/>
              <a:t>-</a:t>
            </a:r>
            <a:endParaRPr spc="-5" dirty="0"/>
          </a:p>
        </p:txBody>
      </p:sp>
      <p:sp>
        <p:nvSpPr>
          <p:cNvPr id="3" name="日期占位符 2">
            <a:extLst>
              <a:ext uri="{FF2B5EF4-FFF2-40B4-BE49-F238E27FC236}">
                <a16:creationId xmlns:a16="http://schemas.microsoft.com/office/drawing/2014/main" id="{CE582757-F0EE-431E-B733-12E967453AED}"/>
              </a:ext>
            </a:extLst>
          </p:cNvPr>
          <p:cNvSpPr>
            <a:spLocks noGrp="1"/>
          </p:cNvSpPr>
          <p:nvPr>
            <p:ph type="dt" sz="half" idx="6"/>
          </p:nvPr>
        </p:nvSpPr>
        <p:spPr/>
        <p:txBody>
          <a:bodyPr/>
          <a:lstStyle/>
          <a:p>
            <a:fld id="{F66E5A7E-0220-4BB1-9414-E3766ACE582E}" type="datetime1">
              <a:rPr lang="zh-CN" altLang="en-US" smtClean="0"/>
              <a:t>2022/2/18</a:t>
            </a:fld>
            <a:endParaRPr lang="en-US"/>
          </a:p>
        </p:txBody>
      </p:sp>
    </p:spTree>
    <p:extLst>
      <p:ext uri="{BB962C8B-B14F-4D97-AF65-F5344CB8AC3E}">
        <p14:creationId xmlns:p14="http://schemas.microsoft.com/office/powerpoint/2010/main" val="1828314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2AF797-E67B-469F-B881-0505E44ACDF9}"/>
              </a:ext>
            </a:extLst>
          </p:cNvPr>
          <p:cNvSpPr>
            <a:spLocks noGrp="1"/>
          </p:cNvSpPr>
          <p:nvPr>
            <p:ph type="title"/>
          </p:nvPr>
        </p:nvSpPr>
        <p:spPr>
          <a:xfrm>
            <a:off x="316983" y="-16805"/>
            <a:ext cx="11540249" cy="492443"/>
          </a:xfrm>
        </p:spPr>
        <p:txBody>
          <a:bodyPr/>
          <a:lstStyle/>
          <a:p>
            <a:r>
              <a:rPr lang="ja-JP" altLang="en-US" dirty="0"/>
              <a:t>運営コスト①：</a:t>
            </a:r>
            <a:r>
              <a:rPr lang="en-US" altLang="ja-JP" dirty="0"/>
              <a:t>IT</a:t>
            </a:r>
            <a:r>
              <a:rPr lang="ja-JP" altLang="en-US" dirty="0"/>
              <a:t>設備のリース</a:t>
            </a:r>
            <a:endParaRPr lang="zh-CN" altLang="en-US" dirty="0"/>
          </a:p>
        </p:txBody>
      </p:sp>
      <p:sp>
        <p:nvSpPr>
          <p:cNvPr id="3" name="文本占位符 2">
            <a:extLst>
              <a:ext uri="{FF2B5EF4-FFF2-40B4-BE49-F238E27FC236}">
                <a16:creationId xmlns:a16="http://schemas.microsoft.com/office/drawing/2014/main" id="{F37BED17-B0A9-4A3D-965B-2BE53DC591CB}"/>
              </a:ext>
            </a:extLst>
          </p:cNvPr>
          <p:cNvSpPr>
            <a:spLocks noGrp="1"/>
          </p:cNvSpPr>
          <p:nvPr>
            <p:ph type="body" idx="1"/>
          </p:nvPr>
        </p:nvSpPr>
        <p:spPr>
          <a:xfrm>
            <a:off x="316983" y="557909"/>
            <a:ext cx="11540249" cy="5539978"/>
          </a:xfrm>
        </p:spPr>
        <p:txBody>
          <a:bodyPr/>
          <a:lstStyle/>
          <a:p>
            <a:r>
              <a:rPr lang="ja-JP" altLang="en-US" dirty="0"/>
              <a:t>現状：リースしたのノートパソコンの仕様と性能は</a:t>
            </a:r>
            <a:endParaRPr lang="en-US" altLang="ja-JP" dirty="0"/>
          </a:p>
          <a:p>
            <a:r>
              <a:rPr lang="ja-JP" altLang="en-US" dirty="0"/>
              <a:t>５年間利用の場合　リース金額は　自社購入</a:t>
            </a:r>
            <a:r>
              <a:rPr lang="en-US" altLang="ja-JP" dirty="0"/>
              <a:t>TOC</a:t>
            </a:r>
            <a:r>
              <a:rPr lang="ja-JP" altLang="en-US" dirty="0"/>
              <a:t>の２倍以上になります。</a:t>
            </a:r>
            <a:endParaRPr lang="en-US" altLang="ja-JP" dirty="0"/>
          </a:p>
          <a:p>
            <a:r>
              <a:rPr lang="ja-JP" altLang="en-US" dirty="0"/>
              <a:t>例：</a:t>
            </a:r>
            <a:r>
              <a:rPr lang="en-US" altLang="ja-JP" dirty="0"/>
              <a:t>Dell</a:t>
            </a:r>
            <a:r>
              <a:rPr lang="ja-JP" altLang="en-US" dirty="0"/>
              <a:t>　</a:t>
            </a:r>
            <a:r>
              <a:rPr lang="en-US" altLang="zh-CN" dirty="0"/>
              <a:t>Latitude 3301</a:t>
            </a:r>
            <a:r>
              <a:rPr lang="ja-JP" altLang="en-US" dirty="0"/>
              <a:t>　販売金額：</a:t>
            </a:r>
            <a:r>
              <a:rPr lang="en-US" altLang="ja-JP" dirty="0"/>
              <a:t>245,190</a:t>
            </a:r>
            <a:r>
              <a:rPr lang="ja-JP" altLang="en-US" dirty="0"/>
              <a:t>円（</a:t>
            </a:r>
            <a:r>
              <a:rPr lang="en-US" altLang="ja-JP" dirty="0"/>
              <a:t>5</a:t>
            </a:r>
            <a:r>
              <a:rPr lang="ja-JP" altLang="en-US" dirty="0"/>
              <a:t>年間 </a:t>
            </a:r>
            <a:r>
              <a:rPr lang="en-US" altLang="ja-JP" dirty="0"/>
              <a:t>ProSupport Plus </a:t>
            </a:r>
            <a:r>
              <a:rPr lang="ja-JP" altLang="en-US" dirty="0"/>
              <a:t>＆ 翌営業日対応 オンサイト サービスを含め）、リース業者キャンペーン</a:t>
            </a:r>
            <a:r>
              <a:rPr lang="en-US" altLang="ja-JP" dirty="0"/>
              <a:t>12</a:t>
            </a:r>
            <a:r>
              <a:rPr lang="ja-JP" altLang="en-US" dirty="0"/>
              <a:t>カ月</a:t>
            </a:r>
            <a:r>
              <a:rPr lang="zh-CN" altLang="en-US" dirty="0"/>
              <a:t>、</a:t>
            </a:r>
            <a:r>
              <a:rPr lang="en-US" altLang="ja-JP" dirty="0"/>
              <a:t>¥7,400</a:t>
            </a:r>
            <a:r>
              <a:rPr lang="ja-JP" altLang="en-US" dirty="0"/>
              <a:t>円／月、３年間約２７万円</a:t>
            </a:r>
            <a:endParaRPr lang="en-US" altLang="ja-JP" dirty="0"/>
          </a:p>
          <a:p>
            <a:r>
              <a:rPr lang="ja-JP" altLang="en-US" dirty="0"/>
              <a:t>対策：自社購入、３年</a:t>
            </a:r>
            <a:r>
              <a:rPr lang="en-US" altLang="ja-JP" dirty="0"/>
              <a:t>or</a:t>
            </a:r>
            <a:r>
              <a:rPr lang="ja-JP" altLang="en-US" dirty="0"/>
              <a:t>５年以後　まだ活用可能、例：プロジェクト仮想サーバー、インターンシップ</a:t>
            </a:r>
            <a:r>
              <a:rPr lang="en-US" altLang="ja-JP" dirty="0"/>
              <a:t>PC</a:t>
            </a:r>
            <a:r>
              <a:rPr lang="ja-JP" altLang="en-US" dirty="0"/>
              <a:t>、</a:t>
            </a:r>
            <a:r>
              <a:rPr lang="en-US" altLang="ja-JP" dirty="0"/>
              <a:t>VDI</a:t>
            </a:r>
            <a:r>
              <a:rPr lang="ja-JP" altLang="en-US" dirty="0"/>
              <a:t>、社員育成環境など；</a:t>
            </a:r>
            <a:r>
              <a:rPr lang="en-US" altLang="ja-JP" dirty="0"/>
              <a:t>GIGA</a:t>
            </a:r>
            <a:r>
              <a:rPr lang="ja-JP" altLang="en-US" dirty="0"/>
              <a:t>スクール貸出可能の機種：</a:t>
            </a:r>
            <a:r>
              <a:rPr lang="en-US" altLang="ja-JP" dirty="0"/>
              <a:t>Surface book3</a:t>
            </a:r>
            <a:r>
              <a:rPr lang="ja-JP" altLang="en-US" dirty="0"/>
              <a:t>、</a:t>
            </a:r>
            <a:r>
              <a:rPr lang="en-US" altLang="ja-JP" dirty="0" err="1"/>
              <a:t>Macbook</a:t>
            </a:r>
            <a:r>
              <a:rPr lang="ja-JP" altLang="en-US" dirty="0"/>
              <a:t> </a:t>
            </a:r>
            <a:r>
              <a:rPr lang="en-US" altLang="ja-JP" dirty="0"/>
              <a:t>pro</a:t>
            </a:r>
            <a:r>
              <a:rPr lang="ja-JP" altLang="en-US" dirty="0"/>
              <a:t>；仮想サーバー、</a:t>
            </a:r>
            <a:r>
              <a:rPr lang="en-US" altLang="ja-JP" dirty="0"/>
              <a:t>VDI</a:t>
            </a:r>
            <a:r>
              <a:rPr lang="ja-JP" altLang="en-US" dirty="0"/>
              <a:t>、カスタマイズ可能の機種：</a:t>
            </a:r>
            <a:r>
              <a:rPr lang="en-US" altLang="ja-JP" dirty="0"/>
              <a:t>Thinkpad</a:t>
            </a:r>
            <a:r>
              <a:rPr lang="ja-JP" altLang="en-US" dirty="0"/>
              <a:t>　</a:t>
            </a:r>
            <a:r>
              <a:rPr lang="en-US" altLang="ja-JP" dirty="0"/>
              <a:t>TXXX</a:t>
            </a:r>
            <a:r>
              <a:rPr lang="ja-JP" altLang="en-US" dirty="0"/>
              <a:t>シリーズ（</a:t>
            </a:r>
            <a:r>
              <a:rPr lang="en-US" altLang="ja-JP" dirty="0"/>
              <a:t>TXXXS</a:t>
            </a:r>
            <a:r>
              <a:rPr lang="ja-JP" altLang="en-US" dirty="0"/>
              <a:t>ではない）</a:t>
            </a:r>
            <a:endParaRPr lang="en-US" altLang="ja-JP" dirty="0"/>
          </a:p>
          <a:p>
            <a:r>
              <a:rPr lang="ja-JP" altLang="en-US" dirty="0"/>
              <a:t>プリンターの印刷コスト</a:t>
            </a:r>
            <a:r>
              <a:rPr lang="zh-CN" altLang="en-US" dirty="0"/>
              <a:t>（</a:t>
            </a:r>
            <a:r>
              <a:rPr lang="ja-JP" altLang="en-US" dirty="0"/>
              <a:t>社員教育、講義製本の量は多いなので</a:t>
            </a:r>
            <a:r>
              <a:rPr lang="zh-CN" altLang="en-US" dirty="0"/>
              <a:t>）</a:t>
            </a:r>
            <a:endParaRPr lang="en-US" altLang="ja-JP" dirty="0"/>
          </a:p>
          <a:p>
            <a:r>
              <a:rPr lang="ja-JP" altLang="en-US" dirty="0"/>
              <a:t>エプソン </a:t>
            </a:r>
            <a:r>
              <a:rPr lang="en-US" altLang="ja-JP" dirty="0"/>
              <a:t>EPSON</a:t>
            </a:r>
            <a:r>
              <a:rPr lang="ja-JP" altLang="en-US" dirty="0"/>
              <a:t>　</a:t>
            </a:r>
            <a:r>
              <a:rPr lang="en-US" altLang="ja-JP" dirty="0"/>
              <a:t>PX-M6712FT [A3</a:t>
            </a:r>
            <a:r>
              <a:rPr lang="ja-JP" altLang="en-US" dirty="0"/>
              <a:t>カラーインクジェット複合機 エコタンク（大容量インクタンク）搭載モデル ビジネスインクジェット</a:t>
            </a:r>
            <a:r>
              <a:rPr lang="en-US" altLang="ja-JP" dirty="0"/>
              <a:t>]</a:t>
            </a:r>
            <a:endParaRPr lang="en-US" altLang="zh-CN" dirty="0"/>
          </a:p>
          <a:p>
            <a:r>
              <a:rPr lang="ja-JP" altLang="en-US" dirty="0"/>
              <a:t>製本機：講義製本、営業資料など　社内に作成できる</a:t>
            </a:r>
            <a:endParaRPr lang="en-US" altLang="zh-CN" dirty="0"/>
          </a:p>
          <a:p>
            <a:r>
              <a:rPr lang="ja-JP" altLang="en-US" dirty="0"/>
              <a:t>マウス、</a:t>
            </a:r>
            <a:r>
              <a:rPr lang="en-US" altLang="ja-JP" dirty="0"/>
              <a:t>Surface</a:t>
            </a:r>
            <a:r>
              <a:rPr lang="ja-JP" altLang="en-US" dirty="0"/>
              <a:t>と</a:t>
            </a:r>
            <a:r>
              <a:rPr lang="en-US" altLang="ja-JP" dirty="0"/>
              <a:t>iPad</a:t>
            </a:r>
            <a:r>
              <a:rPr lang="ja-JP" altLang="en-US" dirty="0"/>
              <a:t>のペン、セキュリティ用のパソコン錠など、原則自分で好きなものを準備する、最低限のものを支給する可能</a:t>
            </a:r>
            <a:endParaRPr lang="en-US" altLang="zh-CN" dirty="0"/>
          </a:p>
        </p:txBody>
      </p:sp>
      <p:sp>
        <p:nvSpPr>
          <p:cNvPr id="4" name="日期占位符 3">
            <a:extLst>
              <a:ext uri="{FF2B5EF4-FFF2-40B4-BE49-F238E27FC236}">
                <a16:creationId xmlns:a16="http://schemas.microsoft.com/office/drawing/2014/main" id="{2F70289A-88C5-4C22-B2FE-52259E8CC6EE}"/>
              </a:ext>
            </a:extLst>
          </p:cNvPr>
          <p:cNvSpPr>
            <a:spLocks noGrp="1"/>
          </p:cNvSpPr>
          <p:nvPr>
            <p:ph type="dt" sz="half" idx="6"/>
          </p:nvPr>
        </p:nvSpPr>
        <p:spPr/>
        <p:txBody>
          <a:bodyPr/>
          <a:lstStyle/>
          <a:p>
            <a:fld id="{FFDB3883-E806-4F06-9CB0-779AD41EA1F5}" type="datetime1">
              <a:rPr lang="zh-CN" altLang="en-US" smtClean="0"/>
              <a:t>2022/2/18</a:t>
            </a:fld>
            <a:endParaRPr lang="en-US"/>
          </a:p>
        </p:txBody>
      </p:sp>
      <p:sp>
        <p:nvSpPr>
          <p:cNvPr id="5" name="灯片编号占位符 4">
            <a:extLst>
              <a:ext uri="{FF2B5EF4-FFF2-40B4-BE49-F238E27FC236}">
                <a16:creationId xmlns:a16="http://schemas.microsoft.com/office/drawing/2014/main" id="{147DC3D8-44C6-45B6-8AC1-8A585EC49B3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a:t>
            </a:fld>
            <a:r>
              <a:rPr spc="-45"/>
              <a:t> </a:t>
            </a:r>
            <a:r>
              <a:rPr spc="-5"/>
              <a:t>-</a:t>
            </a:r>
            <a:endParaRPr spc="-5" dirty="0"/>
          </a:p>
        </p:txBody>
      </p:sp>
    </p:spTree>
    <p:extLst>
      <p:ext uri="{BB962C8B-B14F-4D97-AF65-F5344CB8AC3E}">
        <p14:creationId xmlns:p14="http://schemas.microsoft.com/office/powerpoint/2010/main" val="5715704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2AF797-E67B-469F-B881-0505E44ACDF9}"/>
              </a:ext>
            </a:extLst>
          </p:cNvPr>
          <p:cNvSpPr>
            <a:spLocks noGrp="1"/>
          </p:cNvSpPr>
          <p:nvPr>
            <p:ph type="title"/>
          </p:nvPr>
        </p:nvSpPr>
        <p:spPr>
          <a:xfrm>
            <a:off x="316983" y="-16805"/>
            <a:ext cx="11540249" cy="492443"/>
          </a:xfrm>
        </p:spPr>
        <p:txBody>
          <a:bodyPr/>
          <a:lstStyle/>
          <a:p>
            <a:r>
              <a:rPr lang="ja-JP" altLang="en-US" dirty="0"/>
              <a:t>運営コスト②：座席指定</a:t>
            </a:r>
            <a:endParaRPr lang="zh-CN" altLang="en-US" dirty="0"/>
          </a:p>
        </p:txBody>
      </p:sp>
      <p:sp>
        <p:nvSpPr>
          <p:cNvPr id="3" name="文本占位符 2">
            <a:extLst>
              <a:ext uri="{FF2B5EF4-FFF2-40B4-BE49-F238E27FC236}">
                <a16:creationId xmlns:a16="http://schemas.microsoft.com/office/drawing/2014/main" id="{F37BED17-B0A9-4A3D-965B-2BE53DC591CB}"/>
              </a:ext>
            </a:extLst>
          </p:cNvPr>
          <p:cNvSpPr>
            <a:spLocks noGrp="1"/>
          </p:cNvSpPr>
          <p:nvPr>
            <p:ph type="body" idx="1"/>
          </p:nvPr>
        </p:nvSpPr>
        <p:spPr>
          <a:xfrm>
            <a:off x="316983" y="557909"/>
            <a:ext cx="6584149" cy="3323987"/>
          </a:xfrm>
        </p:spPr>
        <p:txBody>
          <a:bodyPr/>
          <a:lstStyle/>
          <a:p>
            <a:r>
              <a:rPr lang="ja-JP" altLang="en-US" dirty="0"/>
              <a:t>現状：全ての座席を指定する、一部長時間利用しない</a:t>
            </a:r>
            <a:endParaRPr lang="en-US" altLang="ja-JP" dirty="0"/>
          </a:p>
          <a:p>
            <a:endParaRPr lang="en-US" altLang="ja-JP" dirty="0"/>
          </a:p>
          <a:p>
            <a:r>
              <a:rPr lang="ja-JP" altLang="en-US" dirty="0"/>
              <a:t>対策：座席予約システムを構築し、座席利用率を</a:t>
            </a:r>
            <a:endParaRPr lang="en-US" altLang="ja-JP" dirty="0"/>
          </a:p>
          <a:p>
            <a:r>
              <a:rPr lang="ja-JP" altLang="en-US" dirty="0"/>
              <a:t>管理する</a:t>
            </a:r>
            <a:endParaRPr lang="en-US" altLang="ja-JP" dirty="0"/>
          </a:p>
          <a:p>
            <a:r>
              <a:rPr lang="ja-JP" altLang="en-US" dirty="0"/>
              <a:t>個人専用ボックスを導入する、座席がフリーになる。</a:t>
            </a:r>
            <a:endParaRPr lang="en-US" altLang="ja-JP" dirty="0"/>
          </a:p>
          <a:p>
            <a:r>
              <a:rPr lang="ja-JP" altLang="en-US" dirty="0"/>
              <a:t>除外：週間</a:t>
            </a:r>
            <a:r>
              <a:rPr lang="en-US" altLang="ja-JP" dirty="0"/>
              <a:t>4</a:t>
            </a:r>
            <a:r>
              <a:rPr lang="ja-JP" altLang="en-US" dirty="0"/>
              <a:t>回以上出勤する社員は座席を指定すること</a:t>
            </a:r>
            <a:endParaRPr lang="en-US" altLang="ja-JP" dirty="0"/>
          </a:p>
          <a:p>
            <a:endParaRPr lang="en-US" altLang="zh-CN" dirty="0"/>
          </a:p>
        </p:txBody>
      </p:sp>
      <p:sp>
        <p:nvSpPr>
          <p:cNvPr id="4" name="日期占位符 3">
            <a:extLst>
              <a:ext uri="{FF2B5EF4-FFF2-40B4-BE49-F238E27FC236}">
                <a16:creationId xmlns:a16="http://schemas.microsoft.com/office/drawing/2014/main" id="{2F70289A-88C5-4C22-B2FE-52259E8CC6EE}"/>
              </a:ext>
            </a:extLst>
          </p:cNvPr>
          <p:cNvSpPr>
            <a:spLocks noGrp="1"/>
          </p:cNvSpPr>
          <p:nvPr>
            <p:ph type="dt" sz="half" idx="6"/>
          </p:nvPr>
        </p:nvSpPr>
        <p:spPr/>
        <p:txBody>
          <a:bodyPr/>
          <a:lstStyle/>
          <a:p>
            <a:fld id="{FFDB3883-E806-4F06-9CB0-779AD41EA1F5}" type="datetime1">
              <a:rPr lang="zh-CN" altLang="en-US" smtClean="0"/>
              <a:t>2022/2/18</a:t>
            </a:fld>
            <a:endParaRPr lang="en-US"/>
          </a:p>
        </p:txBody>
      </p:sp>
      <p:sp>
        <p:nvSpPr>
          <p:cNvPr id="5" name="灯片编号占位符 4">
            <a:extLst>
              <a:ext uri="{FF2B5EF4-FFF2-40B4-BE49-F238E27FC236}">
                <a16:creationId xmlns:a16="http://schemas.microsoft.com/office/drawing/2014/main" id="{147DC3D8-44C6-45B6-8AC1-8A585EC49B3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a:t>
            </a:fld>
            <a:r>
              <a:rPr spc="-45"/>
              <a:t> </a:t>
            </a:r>
            <a:r>
              <a:rPr spc="-5"/>
              <a:t>-</a:t>
            </a:r>
            <a:endParaRPr spc="-5" dirty="0"/>
          </a:p>
        </p:txBody>
      </p:sp>
      <p:pic>
        <p:nvPicPr>
          <p:cNvPr id="6" name="图片 5">
            <a:extLst>
              <a:ext uri="{FF2B5EF4-FFF2-40B4-BE49-F238E27FC236}">
                <a16:creationId xmlns:a16="http://schemas.microsoft.com/office/drawing/2014/main" id="{EBF05CDA-7818-47E6-8CD3-8FE620FA655E}"/>
              </a:ext>
            </a:extLst>
          </p:cNvPr>
          <p:cNvPicPr>
            <a:picLocks noChangeAspect="1"/>
          </p:cNvPicPr>
          <p:nvPr/>
        </p:nvPicPr>
        <p:blipFill>
          <a:blip r:embed="rId3"/>
          <a:stretch>
            <a:fillRect/>
          </a:stretch>
        </p:blipFill>
        <p:spPr>
          <a:xfrm>
            <a:off x="7073660" y="736066"/>
            <a:ext cx="4957369" cy="4957369"/>
          </a:xfrm>
          <a:prstGeom prst="rect">
            <a:avLst/>
          </a:prstGeom>
        </p:spPr>
      </p:pic>
    </p:spTree>
    <p:extLst>
      <p:ext uri="{BB962C8B-B14F-4D97-AF65-F5344CB8AC3E}">
        <p14:creationId xmlns:p14="http://schemas.microsoft.com/office/powerpoint/2010/main" val="16812584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highlight>
                  <a:srgbClr val="00FF00"/>
                </a:highlight>
              </a:rPr>
              <a:t>会社目標</a:t>
            </a:r>
            <a:endParaRPr lang="en-US" altLang="ja-JP" sz="2400" dirty="0">
              <a:highlight>
                <a:srgbClr val="00FF00"/>
              </a:highlight>
            </a:endParaRPr>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16</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2022/2/18</a:t>
            </a:fld>
            <a:endParaRPr lang="en-US"/>
          </a:p>
        </p:txBody>
      </p:sp>
    </p:spTree>
    <p:extLst>
      <p:ext uri="{BB962C8B-B14F-4D97-AF65-F5344CB8AC3E}">
        <p14:creationId xmlns:p14="http://schemas.microsoft.com/office/powerpoint/2010/main" val="7786073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3142DCF-57E1-4867-B0F2-730FE23ADD5D}"/>
              </a:ext>
            </a:extLst>
          </p:cNvPr>
          <p:cNvSpPr>
            <a:spLocks noGrp="1"/>
          </p:cNvSpPr>
          <p:nvPr>
            <p:ph type="title"/>
          </p:nvPr>
        </p:nvSpPr>
        <p:spPr>
          <a:xfrm>
            <a:off x="316983" y="-16805"/>
            <a:ext cx="11540249" cy="492443"/>
          </a:xfrm>
        </p:spPr>
        <p:txBody>
          <a:bodyPr/>
          <a:lstStyle/>
          <a:p>
            <a:r>
              <a:rPr lang="ja-JP" altLang="en-US" dirty="0"/>
              <a:t>社風</a:t>
            </a:r>
            <a:endParaRPr lang="zh-CN" altLang="en-US" dirty="0"/>
          </a:p>
        </p:txBody>
      </p:sp>
      <p:sp>
        <p:nvSpPr>
          <p:cNvPr id="5" name="文本占位符 4">
            <a:extLst>
              <a:ext uri="{FF2B5EF4-FFF2-40B4-BE49-F238E27FC236}">
                <a16:creationId xmlns:a16="http://schemas.microsoft.com/office/drawing/2014/main" id="{D4F50A4B-8340-47A1-8F22-5C71CCCD154D}"/>
              </a:ext>
            </a:extLst>
          </p:cNvPr>
          <p:cNvSpPr>
            <a:spLocks noGrp="1"/>
          </p:cNvSpPr>
          <p:nvPr>
            <p:ph type="body" idx="1"/>
          </p:nvPr>
        </p:nvSpPr>
        <p:spPr/>
        <p:txBody>
          <a:bodyPr/>
          <a:lstStyle/>
          <a:p>
            <a:endParaRPr lang="zh-CN" altLang="en-US" dirty="0"/>
          </a:p>
        </p:txBody>
      </p:sp>
      <p:sp>
        <p:nvSpPr>
          <p:cNvPr id="2" name="日期占位符 1">
            <a:extLst>
              <a:ext uri="{FF2B5EF4-FFF2-40B4-BE49-F238E27FC236}">
                <a16:creationId xmlns:a16="http://schemas.microsoft.com/office/drawing/2014/main" id="{65DDB8A9-C241-48CB-8B3A-C6A2C3265A88}"/>
              </a:ext>
            </a:extLst>
          </p:cNvPr>
          <p:cNvSpPr>
            <a:spLocks noGrp="1"/>
          </p:cNvSpPr>
          <p:nvPr>
            <p:ph type="dt" sz="half" idx="6"/>
          </p:nvPr>
        </p:nvSpPr>
        <p:spPr/>
        <p:txBody>
          <a:bodyPr/>
          <a:lstStyle/>
          <a:p>
            <a:fld id="{793AFB7C-7934-4186-AB23-37A4D4B43ECB}" type="datetime1">
              <a:rPr lang="zh-CN" altLang="en-US" smtClean="0"/>
              <a:t>2022/2/18</a:t>
            </a:fld>
            <a:endParaRPr lang="en-US"/>
          </a:p>
        </p:txBody>
      </p:sp>
      <p:sp>
        <p:nvSpPr>
          <p:cNvPr id="3" name="灯片编号占位符 2">
            <a:extLst>
              <a:ext uri="{FF2B5EF4-FFF2-40B4-BE49-F238E27FC236}">
                <a16:creationId xmlns:a16="http://schemas.microsoft.com/office/drawing/2014/main" id="{CC6422FD-9B31-4199-933A-02A745BA0303}"/>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17</a:t>
            </a:fld>
            <a:r>
              <a:rPr spc="-45"/>
              <a:t> </a:t>
            </a:r>
            <a:r>
              <a:rPr spc="-5"/>
              <a:t>-</a:t>
            </a:r>
            <a:endParaRPr spc="-5" dirty="0"/>
          </a:p>
        </p:txBody>
      </p:sp>
    </p:spTree>
    <p:extLst>
      <p:ext uri="{BB962C8B-B14F-4D97-AF65-F5344CB8AC3E}">
        <p14:creationId xmlns:p14="http://schemas.microsoft.com/office/powerpoint/2010/main" val="7935131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17FD07-E2FE-4318-AFE6-D0D5DC2BCCA1}"/>
              </a:ext>
            </a:extLst>
          </p:cNvPr>
          <p:cNvSpPr>
            <a:spLocks noGrp="1"/>
          </p:cNvSpPr>
          <p:nvPr>
            <p:ph type="title"/>
          </p:nvPr>
        </p:nvSpPr>
        <p:spPr/>
        <p:txBody>
          <a:bodyPr/>
          <a:lstStyle/>
          <a:p>
            <a:r>
              <a:rPr lang="ja-JP" altLang="en-US" dirty="0"/>
              <a:t>ビジネスモデル：戦略目標</a:t>
            </a:r>
            <a:endParaRPr lang="zh-CN" altLang="en-US" dirty="0"/>
          </a:p>
        </p:txBody>
      </p:sp>
      <p:sp>
        <p:nvSpPr>
          <p:cNvPr id="9" name="文本占位符 8">
            <a:extLst>
              <a:ext uri="{FF2B5EF4-FFF2-40B4-BE49-F238E27FC236}">
                <a16:creationId xmlns:a16="http://schemas.microsoft.com/office/drawing/2014/main" id="{9DEE10C7-5C4D-40E4-AC1D-1288BE54AF11}"/>
              </a:ext>
            </a:extLst>
          </p:cNvPr>
          <p:cNvSpPr>
            <a:spLocks noGrp="1"/>
          </p:cNvSpPr>
          <p:nvPr>
            <p:ph type="body" idx="1"/>
          </p:nvPr>
        </p:nvSpPr>
        <p:spPr>
          <a:xfrm>
            <a:off x="338325" y="5278501"/>
            <a:ext cx="11540249" cy="738664"/>
          </a:xfrm>
        </p:spPr>
        <p:txBody>
          <a:bodyPr/>
          <a:lstStyle/>
          <a:p>
            <a:pPr algn="ctr"/>
            <a:r>
              <a:rPr lang="ja-JP" altLang="en-US" sz="4800"/>
              <a:t>みんなの大好き</a:t>
            </a:r>
            <a:r>
              <a:rPr lang="ja-JP" altLang="en-US" sz="4800" dirty="0"/>
              <a:t>な会社です！！</a:t>
            </a:r>
            <a:endParaRPr lang="zh-CN" altLang="en-US" sz="4800" dirty="0"/>
          </a:p>
        </p:txBody>
      </p:sp>
      <p:sp>
        <p:nvSpPr>
          <p:cNvPr id="3" name="日期占位符 2">
            <a:extLst>
              <a:ext uri="{FF2B5EF4-FFF2-40B4-BE49-F238E27FC236}">
                <a16:creationId xmlns:a16="http://schemas.microsoft.com/office/drawing/2014/main" id="{D305D27B-E041-4BB1-B8A8-A8265E0DA29B}"/>
              </a:ext>
            </a:extLst>
          </p:cNvPr>
          <p:cNvSpPr>
            <a:spLocks noGrp="1"/>
          </p:cNvSpPr>
          <p:nvPr>
            <p:ph type="dt" sz="half" idx="6"/>
          </p:nvPr>
        </p:nvSpPr>
        <p:spPr/>
        <p:txBody>
          <a:bodyPr/>
          <a:lstStyle/>
          <a:p>
            <a:fld id="{CE66249E-83D5-4985-94DE-EF6939088D76}" type="datetime1">
              <a:rPr lang="zh-CN" altLang="en-US" smtClean="0"/>
              <a:t>2022/2/18</a:t>
            </a:fld>
            <a:endParaRPr lang="en-US"/>
          </a:p>
        </p:txBody>
      </p:sp>
      <p:sp>
        <p:nvSpPr>
          <p:cNvPr id="6" name="灯片编号占位符 5">
            <a:extLst>
              <a:ext uri="{FF2B5EF4-FFF2-40B4-BE49-F238E27FC236}">
                <a16:creationId xmlns:a16="http://schemas.microsoft.com/office/drawing/2014/main" id="{76381542-3D4A-4496-98BC-AC7CA491494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18</a:t>
            </a:fld>
            <a:r>
              <a:rPr spc="-45"/>
              <a:t> </a:t>
            </a:r>
            <a:r>
              <a:rPr spc="-5"/>
              <a:t>-</a:t>
            </a:r>
            <a:endParaRPr spc="-5" dirty="0"/>
          </a:p>
        </p:txBody>
      </p:sp>
      <p:sp>
        <p:nvSpPr>
          <p:cNvPr id="4" name="文本框 3">
            <a:extLst>
              <a:ext uri="{FF2B5EF4-FFF2-40B4-BE49-F238E27FC236}">
                <a16:creationId xmlns:a16="http://schemas.microsoft.com/office/drawing/2014/main" id="{6A8864EB-F572-4B92-AD8D-0707B462BA3F}"/>
              </a:ext>
            </a:extLst>
          </p:cNvPr>
          <p:cNvSpPr txBox="1"/>
          <p:nvPr/>
        </p:nvSpPr>
        <p:spPr>
          <a:xfrm>
            <a:off x="899886" y="2050533"/>
            <a:ext cx="3744685" cy="1569660"/>
          </a:xfrm>
          <a:prstGeom prst="rect">
            <a:avLst/>
          </a:prstGeom>
          <a:noFill/>
        </p:spPr>
        <p:txBody>
          <a:bodyPr wrap="square">
            <a:spAutoFit/>
          </a:bodyPr>
          <a:lstStyle/>
          <a:p>
            <a:pPr algn="ctr"/>
            <a:r>
              <a:rPr lang="en-US" altLang="zh-CN" sz="4800" dirty="0"/>
              <a:t>Software</a:t>
            </a:r>
          </a:p>
          <a:p>
            <a:pPr algn="ctr"/>
            <a:r>
              <a:rPr lang="en-US" altLang="zh-CN" sz="4800" dirty="0"/>
              <a:t> Outsourcing</a:t>
            </a:r>
            <a:endParaRPr lang="zh-CN" altLang="en-US" sz="4800" dirty="0"/>
          </a:p>
        </p:txBody>
      </p:sp>
      <p:sp>
        <p:nvSpPr>
          <p:cNvPr id="5" name="文本框 4">
            <a:extLst>
              <a:ext uri="{FF2B5EF4-FFF2-40B4-BE49-F238E27FC236}">
                <a16:creationId xmlns:a16="http://schemas.microsoft.com/office/drawing/2014/main" id="{D505BF05-6163-46A7-BDF9-98AC64394C73}"/>
              </a:ext>
            </a:extLst>
          </p:cNvPr>
          <p:cNvSpPr txBox="1"/>
          <p:nvPr/>
        </p:nvSpPr>
        <p:spPr>
          <a:xfrm>
            <a:off x="7358743" y="1893561"/>
            <a:ext cx="3744685" cy="2308324"/>
          </a:xfrm>
          <a:prstGeom prst="rect">
            <a:avLst/>
          </a:prstGeom>
          <a:noFill/>
        </p:spPr>
        <p:txBody>
          <a:bodyPr wrap="square">
            <a:spAutoFit/>
          </a:bodyPr>
          <a:lstStyle/>
          <a:p>
            <a:pPr algn="ctr"/>
            <a:r>
              <a:rPr lang="en-US" altLang="zh-CN" sz="4800" dirty="0"/>
              <a:t>Internet Service</a:t>
            </a:r>
          </a:p>
          <a:p>
            <a:pPr algn="ctr"/>
            <a:r>
              <a:rPr lang="en-US" altLang="zh-CN" sz="4800" dirty="0"/>
              <a:t>Startup</a:t>
            </a:r>
            <a:endParaRPr lang="zh-CN" altLang="en-US" sz="4800" dirty="0"/>
          </a:p>
        </p:txBody>
      </p:sp>
      <p:cxnSp>
        <p:nvCxnSpPr>
          <p:cNvPr id="7" name="直接连接符 6">
            <a:extLst>
              <a:ext uri="{FF2B5EF4-FFF2-40B4-BE49-F238E27FC236}">
                <a16:creationId xmlns:a16="http://schemas.microsoft.com/office/drawing/2014/main" id="{18138636-7288-4150-9596-B00BB967D6A1}"/>
              </a:ext>
            </a:extLst>
          </p:cNvPr>
          <p:cNvCxnSpPr/>
          <p:nvPr/>
        </p:nvCxnSpPr>
        <p:spPr>
          <a:xfrm>
            <a:off x="1016000" y="1328056"/>
            <a:ext cx="3628571" cy="287382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B72C8B9D-3BEE-48D9-A5E1-CBEBB44B8FEA}"/>
              </a:ext>
            </a:extLst>
          </p:cNvPr>
          <p:cNvCxnSpPr>
            <a:cxnSpLocks/>
          </p:cNvCxnSpPr>
          <p:nvPr/>
        </p:nvCxnSpPr>
        <p:spPr>
          <a:xfrm flipV="1">
            <a:off x="1175657" y="1378857"/>
            <a:ext cx="3468914" cy="277222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流程图: 接点 12">
            <a:extLst>
              <a:ext uri="{FF2B5EF4-FFF2-40B4-BE49-F238E27FC236}">
                <a16:creationId xmlns:a16="http://schemas.microsoft.com/office/drawing/2014/main" id="{10D345F8-3AFC-40BD-809F-0A98ED2E3041}"/>
              </a:ext>
            </a:extLst>
          </p:cNvPr>
          <p:cNvSpPr/>
          <p:nvPr/>
        </p:nvSpPr>
        <p:spPr>
          <a:xfrm>
            <a:off x="7438572" y="1151706"/>
            <a:ext cx="3585028" cy="3643086"/>
          </a:xfrm>
          <a:prstGeom prst="flowChartConnector">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51942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27" presetClass="emph" presetSubtype="0" fill="remove" nodeType="afterEffect">
                                  <p:stCondLst>
                                    <p:cond delay="0"/>
                                  </p:stCondLst>
                                  <p:childTnLst>
                                    <p:animClr clrSpc="rgb" dir="cw">
                                      <p:cBhvr override="childStyle">
                                        <p:cTn id="9" dur="250" autoRev="1" fill="remove"/>
                                        <p:tgtEl>
                                          <p:spTgt spid="8"/>
                                        </p:tgtEl>
                                        <p:attrNameLst>
                                          <p:attrName>style.color</p:attrName>
                                        </p:attrNameLst>
                                      </p:cBhvr>
                                      <p:to>
                                        <a:schemeClr val="bg1"/>
                                      </p:to>
                                    </p:animClr>
                                    <p:animClr clrSpc="rgb" dir="cw">
                                      <p:cBhvr>
                                        <p:cTn id="10" dur="250" autoRev="1" fill="remove"/>
                                        <p:tgtEl>
                                          <p:spTgt spid="8"/>
                                        </p:tgtEl>
                                        <p:attrNameLst>
                                          <p:attrName>fillcolor</p:attrName>
                                        </p:attrNameLst>
                                      </p:cBhvr>
                                      <p:to>
                                        <a:schemeClr val="bg1"/>
                                      </p:to>
                                    </p:animClr>
                                    <p:set>
                                      <p:cBhvr>
                                        <p:cTn id="11" dur="250" autoRev="1" fill="remove"/>
                                        <p:tgtEl>
                                          <p:spTgt spid="8"/>
                                        </p:tgtEl>
                                        <p:attrNameLst>
                                          <p:attrName>fill.type</p:attrName>
                                        </p:attrNameLst>
                                      </p:cBhvr>
                                      <p:to>
                                        <p:strVal val="solid"/>
                                      </p:to>
                                    </p:set>
                                    <p:set>
                                      <p:cBhvr>
                                        <p:cTn id="12" dur="250" autoRev="1" fill="remove"/>
                                        <p:tgtEl>
                                          <p:spTgt spid="8"/>
                                        </p:tgtEl>
                                        <p:attrNameLst>
                                          <p:attrName>fill.on</p:attrName>
                                        </p:attrNameLst>
                                      </p:cBhvr>
                                      <p:to>
                                        <p:strVal val="true"/>
                                      </p:to>
                                    </p:set>
                                  </p:childTnLst>
                                </p:cTn>
                              </p:par>
                            </p:childTnLst>
                          </p:cTn>
                        </p:par>
                        <p:par>
                          <p:cTn id="13" fill="hold">
                            <p:stCondLst>
                              <p:cond delay="500"/>
                            </p:stCondLst>
                            <p:childTnLst>
                              <p:par>
                                <p:cTn id="14" presetID="31"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1000" fill="hold"/>
                                        <p:tgtEl>
                                          <p:spTgt spid="5"/>
                                        </p:tgtEl>
                                        <p:attrNameLst>
                                          <p:attrName>ppt_w</p:attrName>
                                        </p:attrNameLst>
                                      </p:cBhvr>
                                      <p:tavLst>
                                        <p:tav tm="0">
                                          <p:val>
                                            <p:fltVal val="0"/>
                                          </p:val>
                                        </p:tav>
                                        <p:tav tm="100000">
                                          <p:val>
                                            <p:strVal val="#ppt_w"/>
                                          </p:val>
                                        </p:tav>
                                      </p:tavLst>
                                    </p:anim>
                                    <p:anim calcmode="lin" valueType="num">
                                      <p:cBhvr>
                                        <p:cTn id="17" dur="1000" fill="hold"/>
                                        <p:tgtEl>
                                          <p:spTgt spid="5"/>
                                        </p:tgtEl>
                                        <p:attrNameLst>
                                          <p:attrName>ppt_h</p:attrName>
                                        </p:attrNameLst>
                                      </p:cBhvr>
                                      <p:tavLst>
                                        <p:tav tm="0">
                                          <p:val>
                                            <p:fltVal val="0"/>
                                          </p:val>
                                        </p:tav>
                                        <p:tav tm="100000">
                                          <p:val>
                                            <p:strVal val="#ppt_h"/>
                                          </p:val>
                                        </p:tav>
                                      </p:tavLst>
                                    </p:anim>
                                    <p:anim calcmode="lin" valueType="num">
                                      <p:cBhvr>
                                        <p:cTn id="18" dur="1000" fill="hold"/>
                                        <p:tgtEl>
                                          <p:spTgt spid="5"/>
                                        </p:tgtEl>
                                        <p:attrNameLst>
                                          <p:attrName>style.rotation</p:attrName>
                                        </p:attrNameLst>
                                      </p:cBhvr>
                                      <p:tavLst>
                                        <p:tav tm="0">
                                          <p:val>
                                            <p:fltVal val="90"/>
                                          </p:val>
                                        </p:tav>
                                        <p:tav tm="100000">
                                          <p:val>
                                            <p:fltVal val="0"/>
                                          </p:val>
                                        </p:tav>
                                      </p:tavLst>
                                    </p:anim>
                                    <p:animEffect transition="in" filter="fade">
                                      <p:cBhvr>
                                        <p:cTn id="19" dur="1000"/>
                                        <p:tgtEl>
                                          <p:spTgt spid="5"/>
                                        </p:tgtEl>
                                      </p:cBhvr>
                                    </p:animEffect>
                                  </p:childTnLst>
                                </p:cTn>
                              </p:par>
                            </p:childTnLst>
                          </p:cTn>
                        </p:par>
                        <p:par>
                          <p:cTn id="20" fill="hold">
                            <p:stCondLst>
                              <p:cond delay="1500"/>
                            </p:stCondLst>
                            <p:childTnLst>
                              <p:par>
                                <p:cTn id="21" presetID="45"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2000"/>
                                        <p:tgtEl>
                                          <p:spTgt spid="13"/>
                                        </p:tgtEl>
                                      </p:cBhvr>
                                    </p:animEffect>
                                    <p:anim calcmode="lin" valueType="num">
                                      <p:cBhvr>
                                        <p:cTn id="24" dur="2000" fill="hold"/>
                                        <p:tgtEl>
                                          <p:spTgt spid="13"/>
                                        </p:tgtEl>
                                        <p:attrNameLst>
                                          <p:attrName>ppt_w</p:attrName>
                                        </p:attrNameLst>
                                      </p:cBhvr>
                                      <p:tavLst>
                                        <p:tav tm="0" fmla="#ppt_w*sin(2.5*pi*$)">
                                          <p:val>
                                            <p:fltVal val="0"/>
                                          </p:val>
                                        </p:tav>
                                        <p:tav tm="100000">
                                          <p:val>
                                            <p:fltVal val="1"/>
                                          </p:val>
                                        </p:tav>
                                      </p:tavLst>
                                    </p:anim>
                                    <p:anim calcmode="lin" valueType="num">
                                      <p:cBhvr>
                                        <p:cTn id="25" dur="2000" fill="hold"/>
                                        <p:tgtEl>
                                          <p:spTgt spid="13"/>
                                        </p:tgtEl>
                                        <p:attrNameLst>
                                          <p:attrName>ppt_h</p:attrName>
                                        </p:attrNameLst>
                                      </p:cBhvr>
                                      <p:tavLst>
                                        <p:tav tm="0">
                                          <p:val>
                                            <p:strVal val="#ppt_h"/>
                                          </p:val>
                                        </p:tav>
                                        <p:tav tm="100000">
                                          <p:val>
                                            <p:strVal val="#ppt_h"/>
                                          </p:val>
                                        </p:tav>
                                      </p:tavLst>
                                    </p:anim>
                                  </p:childTnLst>
                                </p:cTn>
                              </p:par>
                            </p:childTnLst>
                          </p:cTn>
                        </p:par>
                        <p:par>
                          <p:cTn id="26" fill="hold">
                            <p:stCondLst>
                              <p:cond delay="3500"/>
                            </p:stCondLst>
                            <p:childTnLst>
                              <p:par>
                                <p:cTn id="27" presetID="53" presetClass="entr" presetSubtype="16" fill="hold" grpId="0" nodeType="afterEffect">
                                  <p:stCondLst>
                                    <p:cond delay="0"/>
                                  </p:stCondLst>
                                  <p:childTnLst>
                                    <p:set>
                                      <p:cBhvr>
                                        <p:cTn id="28" dur="1" fill="hold">
                                          <p:stCondLst>
                                            <p:cond delay="0"/>
                                          </p:stCondLst>
                                        </p:cTn>
                                        <p:tgtEl>
                                          <p:spTgt spid="9">
                                            <p:txEl>
                                              <p:pRg st="0" end="0"/>
                                            </p:txEl>
                                          </p:spTgt>
                                        </p:tgtEl>
                                        <p:attrNameLst>
                                          <p:attrName>style.visibility</p:attrName>
                                        </p:attrNameLst>
                                      </p:cBhvr>
                                      <p:to>
                                        <p:strVal val="visible"/>
                                      </p:to>
                                    </p:set>
                                    <p:anim calcmode="lin" valueType="num">
                                      <p:cBhvr>
                                        <p:cTn id="29" dur="500" fill="hold"/>
                                        <p:tgtEl>
                                          <p:spTgt spid="9">
                                            <p:txEl>
                                              <p:pRg st="0" end="0"/>
                                            </p:txEl>
                                          </p:spTgt>
                                        </p:tgtEl>
                                        <p:attrNameLst>
                                          <p:attrName>ppt_w</p:attrName>
                                        </p:attrNameLst>
                                      </p:cBhvr>
                                      <p:tavLst>
                                        <p:tav tm="0">
                                          <p:val>
                                            <p:fltVal val="0"/>
                                          </p:val>
                                        </p:tav>
                                        <p:tav tm="100000">
                                          <p:val>
                                            <p:strVal val="#ppt_w"/>
                                          </p:val>
                                        </p:tav>
                                      </p:tavLst>
                                    </p:anim>
                                    <p:anim calcmode="lin" valueType="num">
                                      <p:cBhvr>
                                        <p:cTn id="30" dur="500" fill="hold"/>
                                        <p:tgtEl>
                                          <p:spTgt spid="9">
                                            <p:txEl>
                                              <p:pRg st="0" end="0"/>
                                            </p:txEl>
                                          </p:spTgt>
                                        </p:tgtEl>
                                        <p:attrNameLst>
                                          <p:attrName>ppt_h</p:attrName>
                                        </p:attrNameLst>
                                      </p:cBhvr>
                                      <p:tavLst>
                                        <p:tav tm="0">
                                          <p:val>
                                            <p:fltVal val="0"/>
                                          </p:val>
                                        </p:tav>
                                        <p:tav tm="100000">
                                          <p:val>
                                            <p:strVal val="#ppt_h"/>
                                          </p:val>
                                        </p:tav>
                                      </p:tavLst>
                                    </p:anim>
                                    <p:animEffect transition="in" filter="fade">
                                      <p:cBhvr>
                                        <p:cTn id="31"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4" grpId="0"/>
      <p:bldP spid="5" grpId="0"/>
      <p:bldP spid="1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4A57F1-F59A-4A72-B60A-A4280086313E}"/>
              </a:ext>
            </a:extLst>
          </p:cNvPr>
          <p:cNvSpPr>
            <a:spLocks noGrp="1"/>
          </p:cNvSpPr>
          <p:nvPr>
            <p:ph type="title"/>
          </p:nvPr>
        </p:nvSpPr>
        <p:spPr/>
        <p:txBody>
          <a:bodyPr/>
          <a:lstStyle/>
          <a:p>
            <a:r>
              <a:rPr lang="ja-JP" altLang="en-US" dirty="0"/>
              <a:t>ビジネスモデル</a:t>
            </a:r>
            <a:endParaRPr lang="zh-CN" altLang="en-US" dirty="0"/>
          </a:p>
        </p:txBody>
      </p:sp>
      <p:sp>
        <p:nvSpPr>
          <p:cNvPr id="3" name="日期占位符 2">
            <a:extLst>
              <a:ext uri="{FF2B5EF4-FFF2-40B4-BE49-F238E27FC236}">
                <a16:creationId xmlns:a16="http://schemas.microsoft.com/office/drawing/2014/main" id="{00CA5CAB-B059-407C-82BB-17F672EEFDE0}"/>
              </a:ext>
            </a:extLst>
          </p:cNvPr>
          <p:cNvSpPr>
            <a:spLocks noGrp="1"/>
          </p:cNvSpPr>
          <p:nvPr>
            <p:ph type="dt" sz="half" idx="6"/>
          </p:nvPr>
        </p:nvSpPr>
        <p:spPr/>
        <p:txBody>
          <a:bodyPr/>
          <a:lstStyle/>
          <a:p>
            <a:fld id="{A72248A3-A704-493F-A6B2-2EECB04E2850}" type="datetime1">
              <a:rPr lang="zh-CN" altLang="en-US" smtClean="0"/>
              <a:t>2022/2/18</a:t>
            </a:fld>
            <a:endParaRPr lang="en-US"/>
          </a:p>
        </p:txBody>
      </p:sp>
      <p:sp>
        <p:nvSpPr>
          <p:cNvPr id="4" name="灯片编号占位符 3">
            <a:extLst>
              <a:ext uri="{FF2B5EF4-FFF2-40B4-BE49-F238E27FC236}">
                <a16:creationId xmlns:a16="http://schemas.microsoft.com/office/drawing/2014/main" id="{650EF0A9-FF01-4E7C-91F1-FBE5D60DBA14}"/>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19</a:t>
            </a:fld>
            <a:r>
              <a:rPr spc="-45"/>
              <a:t> </a:t>
            </a:r>
            <a:r>
              <a:rPr spc="-5"/>
              <a:t>-</a:t>
            </a:r>
            <a:endParaRPr spc="-5" dirty="0"/>
          </a:p>
        </p:txBody>
      </p:sp>
      <p:sp>
        <p:nvSpPr>
          <p:cNvPr id="5" name="矩形 4">
            <a:extLst>
              <a:ext uri="{FF2B5EF4-FFF2-40B4-BE49-F238E27FC236}">
                <a16:creationId xmlns:a16="http://schemas.microsoft.com/office/drawing/2014/main" id="{2F82FF0B-3E91-43B5-A0A5-E845C156037E}"/>
              </a:ext>
            </a:extLst>
          </p:cNvPr>
          <p:cNvSpPr/>
          <p:nvPr/>
        </p:nvSpPr>
        <p:spPr>
          <a:xfrm>
            <a:off x="7503457" y="995871"/>
            <a:ext cx="3630706" cy="502395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3E2853FE-721E-40EB-9C8F-782770B1BA7A}"/>
              </a:ext>
            </a:extLst>
          </p:cNvPr>
          <p:cNvSpPr/>
          <p:nvPr/>
        </p:nvSpPr>
        <p:spPr>
          <a:xfrm>
            <a:off x="1068402" y="995871"/>
            <a:ext cx="3630706" cy="5073857"/>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14F32CA9-A15C-414D-888D-CB9066435263}"/>
              </a:ext>
            </a:extLst>
          </p:cNvPr>
          <p:cNvSpPr txBox="1"/>
          <p:nvPr/>
        </p:nvSpPr>
        <p:spPr>
          <a:xfrm>
            <a:off x="8173571" y="1230409"/>
            <a:ext cx="2366683" cy="369332"/>
          </a:xfrm>
          <a:prstGeom prst="rect">
            <a:avLst/>
          </a:prstGeom>
          <a:noFill/>
          <a:ln w="28575">
            <a:solidFill>
              <a:srgbClr val="00B050"/>
            </a:solidFill>
            <a:prstDash val="dash"/>
          </a:ln>
        </p:spPr>
        <p:txBody>
          <a:bodyPr wrap="square" rtlCol="0">
            <a:spAutoFit/>
          </a:bodyPr>
          <a:lstStyle/>
          <a:p>
            <a:pPr algn="ctr"/>
            <a:r>
              <a:rPr lang="en-US" altLang="zh-CN" dirty="0"/>
              <a:t>BPO</a:t>
            </a:r>
            <a:endParaRPr lang="zh-CN" altLang="en-US" dirty="0"/>
          </a:p>
        </p:txBody>
      </p:sp>
      <p:sp>
        <p:nvSpPr>
          <p:cNvPr id="8" name="文本框 7">
            <a:extLst>
              <a:ext uri="{FF2B5EF4-FFF2-40B4-BE49-F238E27FC236}">
                <a16:creationId xmlns:a16="http://schemas.microsoft.com/office/drawing/2014/main" id="{BF9F9DF1-EEC2-4B8F-A114-EB48B39AB0AB}"/>
              </a:ext>
            </a:extLst>
          </p:cNvPr>
          <p:cNvSpPr txBox="1"/>
          <p:nvPr/>
        </p:nvSpPr>
        <p:spPr>
          <a:xfrm>
            <a:off x="8173570" y="1860782"/>
            <a:ext cx="2366683" cy="369332"/>
          </a:xfrm>
          <a:prstGeom prst="rect">
            <a:avLst/>
          </a:prstGeom>
          <a:noFill/>
          <a:ln w="28575">
            <a:solidFill>
              <a:srgbClr val="00B050"/>
            </a:solidFill>
            <a:prstDash val="dash"/>
          </a:ln>
        </p:spPr>
        <p:txBody>
          <a:bodyPr wrap="square" rtlCol="0">
            <a:spAutoFit/>
          </a:bodyPr>
          <a:lstStyle/>
          <a:p>
            <a:pPr algn="ctr"/>
            <a:r>
              <a:rPr lang="ja-JP" altLang="en-US" dirty="0"/>
              <a:t>物流・販売（</a:t>
            </a:r>
            <a:r>
              <a:rPr lang="en-US" altLang="ja-JP" dirty="0"/>
              <a:t>EC</a:t>
            </a:r>
            <a:r>
              <a:rPr lang="ja-JP" altLang="en-US" dirty="0"/>
              <a:t>）代行</a:t>
            </a:r>
            <a:endParaRPr lang="zh-CN" altLang="en-US" dirty="0"/>
          </a:p>
        </p:txBody>
      </p:sp>
      <p:sp>
        <p:nvSpPr>
          <p:cNvPr id="9" name="文本框 8">
            <a:extLst>
              <a:ext uri="{FF2B5EF4-FFF2-40B4-BE49-F238E27FC236}">
                <a16:creationId xmlns:a16="http://schemas.microsoft.com/office/drawing/2014/main" id="{7B380DE2-B37B-4B2B-8A4D-F732390E1E68}"/>
              </a:ext>
            </a:extLst>
          </p:cNvPr>
          <p:cNvSpPr txBox="1"/>
          <p:nvPr/>
        </p:nvSpPr>
        <p:spPr>
          <a:xfrm>
            <a:off x="1700413" y="1188814"/>
            <a:ext cx="2366683" cy="369332"/>
          </a:xfrm>
          <a:prstGeom prst="rect">
            <a:avLst/>
          </a:prstGeom>
          <a:noFill/>
          <a:ln>
            <a:solidFill>
              <a:srgbClr val="0070C0"/>
            </a:solidFill>
            <a:prstDash val="dash"/>
          </a:ln>
        </p:spPr>
        <p:txBody>
          <a:bodyPr wrap="square" rtlCol="0">
            <a:spAutoFit/>
          </a:bodyPr>
          <a:lstStyle/>
          <a:p>
            <a:pPr algn="ctr"/>
            <a:r>
              <a:rPr lang="ja-JP" altLang="en-US" dirty="0"/>
              <a:t>インフラ</a:t>
            </a:r>
            <a:endParaRPr lang="zh-CN" altLang="en-US" dirty="0"/>
          </a:p>
        </p:txBody>
      </p:sp>
      <p:sp>
        <p:nvSpPr>
          <p:cNvPr id="10" name="文本框 9">
            <a:extLst>
              <a:ext uri="{FF2B5EF4-FFF2-40B4-BE49-F238E27FC236}">
                <a16:creationId xmlns:a16="http://schemas.microsoft.com/office/drawing/2014/main" id="{B6408789-F54C-456B-B145-B920155B14AA}"/>
              </a:ext>
            </a:extLst>
          </p:cNvPr>
          <p:cNvSpPr txBox="1"/>
          <p:nvPr/>
        </p:nvSpPr>
        <p:spPr>
          <a:xfrm>
            <a:off x="1651743" y="1832999"/>
            <a:ext cx="2366683" cy="369332"/>
          </a:xfrm>
          <a:prstGeom prst="rect">
            <a:avLst/>
          </a:prstGeom>
          <a:noFill/>
          <a:ln>
            <a:solidFill>
              <a:srgbClr val="0070C0"/>
            </a:solidFill>
            <a:prstDash val="dash"/>
          </a:ln>
        </p:spPr>
        <p:txBody>
          <a:bodyPr wrap="square" rtlCol="0">
            <a:spAutoFit/>
          </a:bodyPr>
          <a:lstStyle/>
          <a:p>
            <a:pPr algn="ctr"/>
            <a:r>
              <a:rPr lang="ja-JP" altLang="en-US" dirty="0"/>
              <a:t>流通・財務</a:t>
            </a:r>
          </a:p>
        </p:txBody>
      </p:sp>
      <p:sp>
        <p:nvSpPr>
          <p:cNvPr id="11" name="文本框 10">
            <a:extLst>
              <a:ext uri="{FF2B5EF4-FFF2-40B4-BE49-F238E27FC236}">
                <a16:creationId xmlns:a16="http://schemas.microsoft.com/office/drawing/2014/main" id="{8808481E-5BD1-452F-A6B3-E79174A7D292}"/>
              </a:ext>
            </a:extLst>
          </p:cNvPr>
          <p:cNvSpPr txBox="1"/>
          <p:nvPr/>
        </p:nvSpPr>
        <p:spPr>
          <a:xfrm>
            <a:off x="1651742" y="3059796"/>
            <a:ext cx="2366683" cy="369332"/>
          </a:xfrm>
          <a:prstGeom prst="rect">
            <a:avLst/>
          </a:prstGeom>
          <a:noFill/>
          <a:ln>
            <a:solidFill>
              <a:srgbClr val="0070C0"/>
            </a:solidFill>
            <a:prstDash val="dash"/>
          </a:ln>
        </p:spPr>
        <p:txBody>
          <a:bodyPr wrap="square" rtlCol="0">
            <a:spAutoFit/>
          </a:bodyPr>
          <a:lstStyle/>
          <a:p>
            <a:pPr algn="ctr"/>
            <a:r>
              <a:rPr lang="ja-JP" altLang="en-US" dirty="0"/>
              <a:t>人材・労務</a:t>
            </a:r>
            <a:endParaRPr lang="en-US" altLang="ja-JP" dirty="0"/>
          </a:p>
        </p:txBody>
      </p:sp>
      <p:sp>
        <p:nvSpPr>
          <p:cNvPr id="12" name="文本框 11">
            <a:extLst>
              <a:ext uri="{FF2B5EF4-FFF2-40B4-BE49-F238E27FC236}">
                <a16:creationId xmlns:a16="http://schemas.microsoft.com/office/drawing/2014/main" id="{F054ABBB-137C-4EE4-AFC1-3A67A5B45D72}"/>
              </a:ext>
            </a:extLst>
          </p:cNvPr>
          <p:cNvSpPr txBox="1"/>
          <p:nvPr/>
        </p:nvSpPr>
        <p:spPr>
          <a:xfrm>
            <a:off x="8135468" y="3107104"/>
            <a:ext cx="2366683" cy="369332"/>
          </a:xfrm>
          <a:prstGeom prst="rect">
            <a:avLst/>
          </a:prstGeom>
          <a:noFill/>
          <a:ln w="28575">
            <a:solidFill>
              <a:srgbClr val="00B050"/>
            </a:solidFill>
            <a:prstDash val="dash"/>
          </a:ln>
        </p:spPr>
        <p:txBody>
          <a:bodyPr wrap="square" rtlCol="0">
            <a:spAutoFit/>
          </a:bodyPr>
          <a:lstStyle/>
          <a:p>
            <a:pPr algn="ctr"/>
            <a:r>
              <a:rPr lang="ja-JP" altLang="en-US" dirty="0"/>
              <a:t>人事・事務支援など</a:t>
            </a:r>
            <a:endParaRPr lang="zh-CN" altLang="en-US" dirty="0"/>
          </a:p>
        </p:txBody>
      </p:sp>
      <p:sp>
        <p:nvSpPr>
          <p:cNvPr id="13" name="文本框 12">
            <a:extLst>
              <a:ext uri="{FF2B5EF4-FFF2-40B4-BE49-F238E27FC236}">
                <a16:creationId xmlns:a16="http://schemas.microsoft.com/office/drawing/2014/main" id="{E4B826B9-0D21-4ECA-A3E3-7C4B4CDCFCE1}"/>
              </a:ext>
            </a:extLst>
          </p:cNvPr>
          <p:cNvSpPr txBox="1"/>
          <p:nvPr/>
        </p:nvSpPr>
        <p:spPr>
          <a:xfrm>
            <a:off x="1651743" y="553662"/>
            <a:ext cx="2366683" cy="369332"/>
          </a:xfrm>
          <a:prstGeom prst="rect">
            <a:avLst/>
          </a:prstGeom>
          <a:noFill/>
          <a:ln>
            <a:noFill/>
            <a:prstDash val="dash"/>
          </a:ln>
        </p:spPr>
        <p:txBody>
          <a:bodyPr wrap="square" rtlCol="0">
            <a:spAutoFit/>
          </a:bodyPr>
          <a:lstStyle/>
          <a:p>
            <a:pPr algn="ctr"/>
            <a:r>
              <a:rPr lang="ja-JP" altLang="en-US" dirty="0"/>
              <a:t>ビジネス</a:t>
            </a:r>
            <a:endParaRPr lang="zh-CN" altLang="en-US" dirty="0"/>
          </a:p>
        </p:txBody>
      </p:sp>
      <p:sp>
        <p:nvSpPr>
          <p:cNvPr id="14" name="文本框 13">
            <a:extLst>
              <a:ext uri="{FF2B5EF4-FFF2-40B4-BE49-F238E27FC236}">
                <a16:creationId xmlns:a16="http://schemas.microsoft.com/office/drawing/2014/main" id="{98B089B4-5650-413F-953F-38138F28E2E5}"/>
              </a:ext>
            </a:extLst>
          </p:cNvPr>
          <p:cNvSpPr txBox="1"/>
          <p:nvPr/>
        </p:nvSpPr>
        <p:spPr>
          <a:xfrm>
            <a:off x="7897724" y="551232"/>
            <a:ext cx="2366683" cy="369332"/>
          </a:xfrm>
          <a:prstGeom prst="rect">
            <a:avLst/>
          </a:prstGeom>
          <a:noFill/>
          <a:ln>
            <a:noFill/>
            <a:prstDash val="dash"/>
          </a:ln>
        </p:spPr>
        <p:txBody>
          <a:bodyPr wrap="square" rtlCol="0">
            <a:spAutoFit/>
          </a:bodyPr>
          <a:lstStyle/>
          <a:p>
            <a:pPr algn="ctr"/>
            <a:r>
              <a:rPr lang="ja-JP" altLang="en-US" dirty="0"/>
              <a:t>サービス</a:t>
            </a:r>
            <a:endParaRPr lang="zh-CN" altLang="en-US" dirty="0"/>
          </a:p>
        </p:txBody>
      </p:sp>
      <p:sp>
        <p:nvSpPr>
          <p:cNvPr id="15" name="文本框 14">
            <a:extLst>
              <a:ext uri="{FF2B5EF4-FFF2-40B4-BE49-F238E27FC236}">
                <a16:creationId xmlns:a16="http://schemas.microsoft.com/office/drawing/2014/main" id="{1D47A1C5-CC6D-426F-80FA-62CD0BDE5A57}"/>
              </a:ext>
            </a:extLst>
          </p:cNvPr>
          <p:cNvSpPr txBox="1"/>
          <p:nvPr/>
        </p:nvSpPr>
        <p:spPr>
          <a:xfrm>
            <a:off x="1651741" y="3820030"/>
            <a:ext cx="2366683" cy="369332"/>
          </a:xfrm>
          <a:prstGeom prst="rect">
            <a:avLst/>
          </a:prstGeom>
          <a:noFill/>
          <a:ln>
            <a:solidFill>
              <a:srgbClr val="0070C0"/>
            </a:solidFill>
            <a:prstDash val="dash"/>
          </a:ln>
        </p:spPr>
        <p:txBody>
          <a:bodyPr wrap="square" rtlCol="0">
            <a:spAutoFit/>
          </a:bodyPr>
          <a:lstStyle/>
          <a:p>
            <a:pPr algn="ctr"/>
            <a:r>
              <a:rPr lang="ja-JP" altLang="en-US" dirty="0"/>
              <a:t>人材、流通</a:t>
            </a:r>
            <a:endParaRPr lang="en-US" altLang="ja-JP" dirty="0"/>
          </a:p>
        </p:txBody>
      </p:sp>
      <p:sp>
        <p:nvSpPr>
          <p:cNvPr id="16" name="文本框 15">
            <a:extLst>
              <a:ext uri="{FF2B5EF4-FFF2-40B4-BE49-F238E27FC236}">
                <a16:creationId xmlns:a16="http://schemas.microsoft.com/office/drawing/2014/main" id="{641D41A8-DAE5-44BA-9677-6D95A297C11B}"/>
              </a:ext>
            </a:extLst>
          </p:cNvPr>
          <p:cNvSpPr txBox="1"/>
          <p:nvPr/>
        </p:nvSpPr>
        <p:spPr>
          <a:xfrm>
            <a:off x="8135467" y="3803585"/>
            <a:ext cx="2366683" cy="369332"/>
          </a:xfrm>
          <a:prstGeom prst="rect">
            <a:avLst/>
          </a:prstGeom>
          <a:noFill/>
          <a:ln w="28575">
            <a:solidFill>
              <a:srgbClr val="FF0000"/>
            </a:solidFill>
            <a:prstDash val="dash"/>
          </a:ln>
        </p:spPr>
        <p:txBody>
          <a:bodyPr wrap="square" rtlCol="0">
            <a:spAutoFit/>
          </a:bodyPr>
          <a:lstStyle/>
          <a:p>
            <a:pPr algn="ctr"/>
            <a:r>
              <a:rPr lang="ja-JP" altLang="en-US" dirty="0">
                <a:solidFill>
                  <a:srgbClr val="FF0000"/>
                </a:solidFill>
              </a:rPr>
              <a:t>バーチャルスクール</a:t>
            </a:r>
            <a:endParaRPr lang="en-US" altLang="ja-JP" dirty="0">
              <a:solidFill>
                <a:srgbClr val="FF0000"/>
              </a:solidFill>
            </a:endParaRPr>
          </a:p>
        </p:txBody>
      </p:sp>
      <p:cxnSp>
        <p:nvCxnSpPr>
          <p:cNvPr id="18" name="直接箭头连接符 17">
            <a:extLst>
              <a:ext uri="{FF2B5EF4-FFF2-40B4-BE49-F238E27FC236}">
                <a16:creationId xmlns:a16="http://schemas.microsoft.com/office/drawing/2014/main" id="{D49398C6-4C9F-4DD0-B915-C2917F7CD596}"/>
              </a:ext>
            </a:extLst>
          </p:cNvPr>
          <p:cNvCxnSpPr>
            <a:stCxn id="9" idx="3"/>
            <a:endCxn id="7" idx="1"/>
          </p:cNvCxnSpPr>
          <p:nvPr/>
        </p:nvCxnSpPr>
        <p:spPr>
          <a:xfrm>
            <a:off x="4067096" y="1373480"/>
            <a:ext cx="4106475" cy="41595"/>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41A6F53E-554D-4805-9510-5768D368893B}"/>
              </a:ext>
            </a:extLst>
          </p:cNvPr>
          <p:cNvCxnSpPr>
            <a:cxnSpLocks/>
            <a:stCxn id="10" idx="3"/>
            <a:endCxn id="8" idx="1"/>
          </p:cNvCxnSpPr>
          <p:nvPr/>
        </p:nvCxnSpPr>
        <p:spPr>
          <a:xfrm>
            <a:off x="4018426" y="2017665"/>
            <a:ext cx="4155144" cy="2778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E003A726-0684-40CE-B361-4909400B87F4}"/>
              </a:ext>
            </a:extLst>
          </p:cNvPr>
          <p:cNvCxnSpPr>
            <a:cxnSpLocks/>
            <a:stCxn id="15" idx="3"/>
            <a:endCxn id="16" idx="1"/>
          </p:cNvCxnSpPr>
          <p:nvPr/>
        </p:nvCxnSpPr>
        <p:spPr>
          <a:xfrm flipV="1">
            <a:off x="4018424" y="3988251"/>
            <a:ext cx="4117043" cy="16445"/>
          </a:xfrm>
          <a:prstGeom prst="straightConnector1">
            <a:avLst/>
          </a:prstGeom>
          <a:ln w="127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C6B8FC21-F540-4186-8B0A-B526101E36B1}"/>
              </a:ext>
            </a:extLst>
          </p:cNvPr>
          <p:cNvCxnSpPr>
            <a:cxnSpLocks/>
            <a:stCxn id="11" idx="3"/>
            <a:endCxn id="12" idx="1"/>
          </p:cNvCxnSpPr>
          <p:nvPr/>
        </p:nvCxnSpPr>
        <p:spPr>
          <a:xfrm>
            <a:off x="4018425" y="3244462"/>
            <a:ext cx="4117043" cy="47308"/>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文本框 14">
            <a:extLst>
              <a:ext uri="{FF2B5EF4-FFF2-40B4-BE49-F238E27FC236}">
                <a16:creationId xmlns:a16="http://schemas.microsoft.com/office/drawing/2014/main" id="{E2F1D2A7-5431-43CB-86D0-45F73DDEBE0B}"/>
              </a:ext>
            </a:extLst>
          </p:cNvPr>
          <p:cNvSpPr txBox="1"/>
          <p:nvPr/>
        </p:nvSpPr>
        <p:spPr>
          <a:xfrm>
            <a:off x="1717232" y="5369091"/>
            <a:ext cx="2366683" cy="369332"/>
          </a:xfrm>
          <a:prstGeom prst="rect">
            <a:avLst/>
          </a:prstGeom>
          <a:noFill/>
          <a:ln>
            <a:solidFill>
              <a:srgbClr val="0070C0"/>
            </a:solidFill>
            <a:prstDash val="dash"/>
          </a:ln>
        </p:spPr>
        <p:txBody>
          <a:bodyPr wrap="square" rtlCol="0">
            <a:spAutoFit/>
          </a:bodyPr>
          <a:lstStyle/>
          <a:p>
            <a:pPr algn="ctr"/>
            <a:r>
              <a:rPr lang="ja-JP" altLang="en-US" dirty="0"/>
              <a:t>ヘルスケア</a:t>
            </a:r>
            <a:endParaRPr lang="en-US" altLang="ja-JP" dirty="0"/>
          </a:p>
        </p:txBody>
      </p:sp>
      <p:sp>
        <p:nvSpPr>
          <p:cNvPr id="26" name="文本框 15">
            <a:extLst>
              <a:ext uri="{FF2B5EF4-FFF2-40B4-BE49-F238E27FC236}">
                <a16:creationId xmlns:a16="http://schemas.microsoft.com/office/drawing/2014/main" id="{157255C2-0DA8-4FAF-8FDE-F5CF062B53BC}"/>
              </a:ext>
            </a:extLst>
          </p:cNvPr>
          <p:cNvSpPr txBox="1"/>
          <p:nvPr/>
        </p:nvSpPr>
        <p:spPr>
          <a:xfrm>
            <a:off x="7974057" y="5369091"/>
            <a:ext cx="2689501" cy="369332"/>
          </a:xfrm>
          <a:prstGeom prst="rect">
            <a:avLst/>
          </a:prstGeom>
          <a:noFill/>
          <a:ln w="28575">
            <a:solidFill>
              <a:srgbClr val="FF0000"/>
            </a:solidFill>
            <a:prstDash val="dash"/>
          </a:ln>
        </p:spPr>
        <p:txBody>
          <a:bodyPr wrap="square" rtlCol="0">
            <a:spAutoFit/>
          </a:bodyPr>
          <a:lstStyle/>
          <a:p>
            <a:pPr algn="ctr"/>
            <a:r>
              <a:rPr lang="ja-JP" altLang="en-US" dirty="0">
                <a:solidFill>
                  <a:srgbClr val="FF0000"/>
                </a:solidFill>
              </a:rPr>
              <a:t>セキュリティ、健康管理</a:t>
            </a:r>
            <a:endParaRPr lang="zh-CN" altLang="en-US" dirty="0">
              <a:solidFill>
                <a:srgbClr val="FF0000"/>
              </a:solidFill>
            </a:endParaRPr>
          </a:p>
        </p:txBody>
      </p:sp>
      <p:cxnSp>
        <p:nvCxnSpPr>
          <p:cNvPr id="27" name="直接箭头连接符 22">
            <a:extLst>
              <a:ext uri="{FF2B5EF4-FFF2-40B4-BE49-F238E27FC236}">
                <a16:creationId xmlns:a16="http://schemas.microsoft.com/office/drawing/2014/main" id="{30AEFAE9-1511-4C64-B82F-304B89139345}"/>
              </a:ext>
            </a:extLst>
          </p:cNvPr>
          <p:cNvCxnSpPr>
            <a:cxnSpLocks/>
            <a:stCxn id="22" idx="3"/>
            <a:endCxn id="26" idx="1"/>
          </p:cNvCxnSpPr>
          <p:nvPr/>
        </p:nvCxnSpPr>
        <p:spPr>
          <a:xfrm>
            <a:off x="4083915" y="5553757"/>
            <a:ext cx="3890142" cy="0"/>
          </a:xfrm>
          <a:prstGeom prst="straightConnector1">
            <a:avLst/>
          </a:prstGeom>
          <a:ln w="127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文本框 15">
            <a:extLst>
              <a:ext uri="{FF2B5EF4-FFF2-40B4-BE49-F238E27FC236}">
                <a16:creationId xmlns:a16="http://schemas.microsoft.com/office/drawing/2014/main" id="{C4750CAE-9E9F-4D51-BC39-F7DB181C4C03}"/>
              </a:ext>
            </a:extLst>
          </p:cNvPr>
          <p:cNvSpPr txBox="1"/>
          <p:nvPr/>
        </p:nvSpPr>
        <p:spPr>
          <a:xfrm>
            <a:off x="8173570" y="2491342"/>
            <a:ext cx="2366683" cy="369332"/>
          </a:xfrm>
          <a:prstGeom prst="rect">
            <a:avLst/>
          </a:prstGeom>
          <a:noFill/>
          <a:ln w="28575">
            <a:solidFill>
              <a:srgbClr val="FF0000"/>
            </a:solidFill>
            <a:prstDash val="dash"/>
          </a:ln>
        </p:spPr>
        <p:txBody>
          <a:bodyPr wrap="square" rtlCol="0">
            <a:spAutoFit/>
          </a:bodyPr>
          <a:lstStyle/>
          <a:p>
            <a:pPr algn="ctr"/>
            <a:r>
              <a:rPr lang="ja-JP" altLang="en-US" dirty="0">
                <a:solidFill>
                  <a:srgbClr val="FF0000"/>
                </a:solidFill>
              </a:rPr>
              <a:t>インバウンド</a:t>
            </a:r>
            <a:endParaRPr lang="zh-CN" altLang="en-US" dirty="0">
              <a:solidFill>
                <a:srgbClr val="FF0000"/>
              </a:solidFill>
            </a:endParaRPr>
          </a:p>
        </p:txBody>
      </p:sp>
      <p:sp>
        <p:nvSpPr>
          <p:cNvPr id="33" name="文本框 9">
            <a:extLst>
              <a:ext uri="{FF2B5EF4-FFF2-40B4-BE49-F238E27FC236}">
                <a16:creationId xmlns:a16="http://schemas.microsoft.com/office/drawing/2014/main" id="{9F3D6E46-4075-40E8-86CC-33FF3E83E2F4}"/>
              </a:ext>
            </a:extLst>
          </p:cNvPr>
          <p:cNvSpPr txBox="1"/>
          <p:nvPr/>
        </p:nvSpPr>
        <p:spPr>
          <a:xfrm>
            <a:off x="1651742" y="2456326"/>
            <a:ext cx="2366683" cy="369332"/>
          </a:xfrm>
          <a:prstGeom prst="rect">
            <a:avLst/>
          </a:prstGeom>
          <a:noFill/>
          <a:ln>
            <a:solidFill>
              <a:srgbClr val="0070C0"/>
            </a:solidFill>
            <a:prstDash val="dash"/>
          </a:ln>
        </p:spPr>
        <p:txBody>
          <a:bodyPr wrap="square" rtlCol="0">
            <a:spAutoFit/>
          </a:bodyPr>
          <a:lstStyle/>
          <a:p>
            <a:pPr algn="ctr"/>
            <a:r>
              <a:rPr lang="ja-JP" altLang="en-US" dirty="0"/>
              <a:t>人材、流通</a:t>
            </a:r>
          </a:p>
        </p:txBody>
      </p:sp>
      <p:cxnSp>
        <p:nvCxnSpPr>
          <p:cNvPr id="34" name="直接箭头连接符 19">
            <a:extLst>
              <a:ext uri="{FF2B5EF4-FFF2-40B4-BE49-F238E27FC236}">
                <a16:creationId xmlns:a16="http://schemas.microsoft.com/office/drawing/2014/main" id="{E5D6DF2C-9F70-4048-A5CF-58C6B8AC36C4}"/>
              </a:ext>
            </a:extLst>
          </p:cNvPr>
          <p:cNvCxnSpPr>
            <a:cxnSpLocks/>
            <a:stCxn id="33" idx="3"/>
            <a:endCxn id="30" idx="1"/>
          </p:cNvCxnSpPr>
          <p:nvPr/>
        </p:nvCxnSpPr>
        <p:spPr>
          <a:xfrm>
            <a:off x="4018425" y="2640992"/>
            <a:ext cx="4155145" cy="3501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9" name="テキスト ボックス 38">
            <a:extLst>
              <a:ext uri="{FF2B5EF4-FFF2-40B4-BE49-F238E27FC236}">
                <a16:creationId xmlns:a16="http://schemas.microsoft.com/office/drawing/2014/main" id="{431A4884-F48A-4CB4-82AE-E395ABDF1BFB}"/>
              </a:ext>
            </a:extLst>
          </p:cNvPr>
          <p:cNvSpPr txBox="1"/>
          <p:nvPr/>
        </p:nvSpPr>
        <p:spPr>
          <a:xfrm>
            <a:off x="768096" y="6145732"/>
            <a:ext cx="10627436" cy="369332"/>
          </a:xfrm>
          <a:prstGeom prst="rect">
            <a:avLst/>
          </a:prstGeom>
          <a:noFill/>
        </p:spPr>
        <p:txBody>
          <a:bodyPr wrap="square">
            <a:spAutoFit/>
          </a:bodyPr>
          <a:lstStyle/>
          <a:p>
            <a:r>
              <a:rPr lang="ja-JP" altLang="en-US" dirty="0">
                <a:solidFill>
                  <a:srgbClr val="FF0000"/>
                </a:solidFill>
              </a:rPr>
              <a:t>赤い字は日本の「観光立国」（インバウンド）、「教育立国」、「少子高齢化社会」により　新規事業です。</a:t>
            </a:r>
          </a:p>
        </p:txBody>
      </p:sp>
    </p:spTree>
    <p:extLst>
      <p:ext uri="{BB962C8B-B14F-4D97-AF65-F5344CB8AC3E}">
        <p14:creationId xmlns:p14="http://schemas.microsoft.com/office/powerpoint/2010/main" val="91493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22" presetClass="entr" presetSubtype="4" fill="hold" grpId="0" nodeType="after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500"/>
                                        <p:tgtEl>
                                          <p:spTgt spid="9"/>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randombar(horizontal)">
                                      <p:cBhvr>
                                        <p:cTn id="14" dur="500"/>
                                        <p:tgtEl>
                                          <p:spTgt spid="18"/>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par>
                          <p:cTn id="19" fill="hold">
                            <p:stCondLst>
                              <p:cond delay="0"/>
                            </p:stCondLst>
                            <p:childTnLst>
                              <p:par>
                                <p:cTn id="20" presetID="22" presetClass="entr" presetSubtype="4"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par>
                          <p:cTn id="23" fill="hold">
                            <p:stCondLst>
                              <p:cond delay="500"/>
                            </p:stCondLst>
                            <p:childTnLst>
                              <p:par>
                                <p:cTn id="24" presetID="14" presetClass="entr" presetSubtype="10" fill="hold" nodeType="after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randombar(horizontal)">
                                      <p:cBhvr>
                                        <p:cTn id="26" dur="500"/>
                                        <p:tgtEl>
                                          <p:spTgt spid="20"/>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par>
                          <p:cTn id="31" fill="hold">
                            <p:stCondLst>
                              <p:cond delay="0"/>
                            </p:stCondLst>
                            <p:childTnLst>
                              <p:par>
                                <p:cTn id="32" presetID="22" presetClass="entr" presetSubtype="4" fill="hold" grpId="0"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down)">
                                      <p:cBhvr>
                                        <p:cTn id="34" dur="500"/>
                                        <p:tgtEl>
                                          <p:spTgt spid="11"/>
                                        </p:tgtEl>
                                      </p:cBhvr>
                                    </p:animEffect>
                                  </p:childTnLst>
                                </p:cTn>
                              </p:par>
                            </p:childTnLst>
                          </p:cTn>
                        </p:par>
                        <p:par>
                          <p:cTn id="35" fill="hold">
                            <p:stCondLst>
                              <p:cond delay="500"/>
                            </p:stCondLst>
                            <p:childTnLst>
                              <p:par>
                                <p:cTn id="36" presetID="1" presetClass="entr" presetSubtype="0" fill="hold" nodeType="afterEffect">
                                  <p:stCondLst>
                                    <p:cond delay="0"/>
                                  </p:stCondLst>
                                  <p:childTnLst>
                                    <p:set>
                                      <p:cBhvr>
                                        <p:cTn id="37" dur="1" fill="hold">
                                          <p:stCondLst>
                                            <p:cond delay="0"/>
                                          </p:stCondLst>
                                        </p:cTn>
                                        <p:tgtEl>
                                          <p:spTgt spid="24"/>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childTnLst>
                                </p:cTn>
                              </p:par>
                            </p:childTnLst>
                          </p:cTn>
                        </p:par>
                        <p:par>
                          <p:cTn id="42" fill="hold">
                            <p:stCondLst>
                              <p:cond delay="0"/>
                            </p:stCondLst>
                            <p:childTnLst>
                              <p:par>
                                <p:cTn id="43" presetID="14" presetClass="entr" presetSubtype="10"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randombar(horizontal)">
                                      <p:cBhvr>
                                        <p:cTn id="45" dur="500"/>
                                        <p:tgtEl>
                                          <p:spTgt spid="15"/>
                                        </p:tgtEl>
                                      </p:cBhvr>
                                    </p:animEffect>
                                  </p:childTnLst>
                                </p:cTn>
                              </p:par>
                            </p:childTnLst>
                          </p:cTn>
                        </p:par>
                        <p:par>
                          <p:cTn id="46" fill="hold">
                            <p:stCondLst>
                              <p:cond delay="500"/>
                            </p:stCondLst>
                            <p:childTnLst>
                              <p:par>
                                <p:cTn id="47" presetID="14" presetClass="entr" presetSubtype="10" fill="hold" nodeType="after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randombar(horizontal)">
                                      <p:cBhvr>
                                        <p:cTn id="49" dur="500"/>
                                        <p:tgtEl>
                                          <p:spTgt spid="23"/>
                                        </p:tgtEl>
                                      </p:cBhvr>
                                    </p:animEffect>
                                  </p:childTnLst>
                                </p:cTn>
                              </p:par>
                            </p:childTnLst>
                          </p:cTn>
                        </p:par>
                        <p:par>
                          <p:cTn id="50" fill="hold">
                            <p:stCondLst>
                              <p:cond delay="1000"/>
                            </p:stCondLst>
                            <p:childTnLst>
                              <p:par>
                                <p:cTn id="51" presetID="14" presetClass="entr" presetSubtype="10" fill="hold" grpId="0" nodeType="after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randombar(horizontal)">
                                      <p:cBhvr>
                                        <p:cTn id="53" dur="500"/>
                                        <p:tgtEl>
                                          <p:spTgt spid="22"/>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26"/>
                                        </p:tgtEl>
                                        <p:attrNameLst>
                                          <p:attrName>style.visibility</p:attrName>
                                        </p:attrNameLst>
                                      </p:cBhvr>
                                      <p:to>
                                        <p:strVal val="visible"/>
                                      </p:to>
                                    </p:set>
                                  </p:childTnLst>
                                </p:cTn>
                              </p:par>
                            </p:childTnLst>
                          </p:cTn>
                        </p:par>
                        <p:par>
                          <p:cTn id="58" fill="hold">
                            <p:stCondLst>
                              <p:cond delay="0"/>
                            </p:stCondLst>
                            <p:childTnLst>
                              <p:par>
                                <p:cTn id="59" presetID="14" presetClass="entr" presetSubtype="10" fill="hold" nodeType="afterEffect">
                                  <p:stCondLst>
                                    <p:cond delay="0"/>
                                  </p:stCondLst>
                                  <p:childTnLst>
                                    <p:set>
                                      <p:cBhvr>
                                        <p:cTn id="60" dur="1" fill="hold">
                                          <p:stCondLst>
                                            <p:cond delay="0"/>
                                          </p:stCondLst>
                                        </p:cTn>
                                        <p:tgtEl>
                                          <p:spTgt spid="27"/>
                                        </p:tgtEl>
                                        <p:attrNameLst>
                                          <p:attrName>style.visibility</p:attrName>
                                        </p:attrNameLst>
                                      </p:cBhvr>
                                      <p:to>
                                        <p:strVal val="visible"/>
                                      </p:to>
                                    </p:set>
                                    <p:animEffect transition="in" filter="randombar(horizontal)">
                                      <p:cBhvr>
                                        <p:cTn id="61" dur="500"/>
                                        <p:tgtEl>
                                          <p:spTgt spid="27"/>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30"/>
                                        </p:tgtEl>
                                        <p:attrNameLst>
                                          <p:attrName>style.visibility</p:attrName>
                                        </p:attrNameLst>
                                      </p:cBhvr>
                                      <p:to>
                                        <p:strVal val="visible"/>
                                      </p:to>
                                    </p:set>
                                  </p:childTnLst>
                                </p:cTn>
                              </p:par>
                            </p:childTnLst>
                          </p:cTn>
                        </p:par>
                        <p:par>
                          <p:cTn id="66" fill="hold">
                            <p:stCondLst>
                              <p:cond delay="0"/>
                            </p:stCondLst>
                            <p:childTnLst>
                              <p:par>
                                <p:cTn id="67" presetID="22" presetClass="entr" presetSubtype="4" fill="hold" grpId="0" nodeType="afterEffect">
                                  <p:stCondLst>
                                    <p:cond delay="0"/>
                                  </p:stCondLst>
                                  <p:childTnLst>
                                    <p:set>
                                      <p:cBhvr>
                                        <p:cTn id="68" dur="1" fill="hold">
                                          <p:stCondLst>
                                            <p:cond delay="0"/>
                                          </p:stCondLst>
                                        </p:cTn>
                                        <p:tgtEl>
                                          <p:spTgt spid="33"/>
                                        </p:tgtEl>
                                        <p:attrNameLst>
                                          <p:attrName>style.visibility</p:attrName>
                                        </p:attrNameLst>
                                      </p:cBhvr>
                                      <p:to>
                                        <p:strVal val="visible"/>
                                      </p:to>
                                    </p:set>
                                    <p:animEffect transition="in" filter="wipe(down)">
                                      <p:cBhvr>
                                        <p:cTn id="69" dur="500"/>
                                        <p:tgtEl>
                                          <p:spTgt spid="33"/>
                                        </p:tgtEl>
                                      </p:cBhvr>
                                    </p:animEffect>
                                  </p:childTnLst>
                                </p:cTn>
                              </p:par>
                            </p:childTnLst>
                          </p:cTn>
                        </p:par>
                        <p:par>
                          <p:cTn id="70" fill="hold">
                            <p:stCondLst>
                              <p:cond delay="500"/>
                            </p:stCondLst>
                            <p:childTnLst>
                              <p:par>
                                <p:cTn id="71" presetID="14" presetClass="entr" presetSubtype="10" fill="hold" nodeType="afterEffect">
                                  <p:stCondLst>
                                    <p:cond delay="0"/>
                                  </p:stCondLst>
                                  <p:childTnLst>
                                    <p:set>
                                      <p:cBhvr>
                                        <p:cTn id="72" dur="1" fill="hold">
                                          <p:stCondLst>
                                            <p:cond delay="0"/>
                                          </p:stCondLst>
                                        </p:cTn>
                                        <p:tgtEl>
                                          <p:spTgt spid="34"/>
                                        </p:tgtEl>
                                        <p:attrNameLst>
                                          <p:attrName>style.visibility</p:attrName>
                                        </p:attrNameLst>
                                      </p:cBhvr>
                                      <p:to>
                                        <p:strVal val="visible"/>
                                      </p:to>
                                    </p:set>
                                    <p:animEffect transition="in" filter="randombar(horizontal)">
                                      <p:cBhvr>
                                        <p:cTn id="73"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5" grpId="0" animBg="1"/>
      <p:bldP spid="16" grpId="0" animBg="1"/>
      <p:bldP spid="22" grpId="0" animBg="1"/>
      <p:bldP spid="26" grpId="0" animBg="1"/>
      <p:bldP spid="30" grpId="0" animBg="1"/>
      <p:bldP spid="3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4C408F5-3D4A-4A8A-967F-DDFDCCE6312E}"/>
              </a:ext>
            </a:extLst>
          </p:cNvPr>
          <p:cNvSpPr>
            <a:spLocks noGrp="1"/>
          </p:cNvSpPr>
          <p:nvPr>
            <p:ph type="title"/>
          </p:nvPr>
        </p:nvSpPr>
        <p:spPr>
          <a:xfrm>
            <a:off x="316983" y="-16806"/>
            <a:ext cx="11540249" cy="1969770"/>
          </a:xfrm>
        </p:spPr>
        <p:txBody>
          <a:bodyPr/>
          <a:lstStyle/>
          <a:p>
            <a:r>
              <a:rPr lang="ja-JP" altLang="en-US" dirty="0"/>
              <a:t>重要説明</a:t>
            </a:r>
            <a:br>
              <a:rPr lang="en-US" altLang="ja-JP" dirty="0"/>
            </a:br>
            <a:br>
              <a:rPr lang="en-US" altLang="ja-JP" dirty="0"/>
            </a:br>
            <a:br>
              <a:rPr lang="en-US" altLang="ja-JP" dirty="0"/>
            </a:br>
            <a:endParaRPr lang="zh-CN" altLang="en-US" dirty="0"/>
          </a:p>
        </p:txBody>
      </p:sp>
      <p:sp>
        <p:nvSpPr>
          <p:cNvPr id="5" name="文本占位符 4">
            <a:extLst>
              <a:ext uri="{FF2B5EF4-FFF2-40B4-BE49-F238E27FC236}">
                <a16:creationId xmlns:a16="http://schemas.microsoft.com/office/drawing/2014/main" id="{9852764F-497E-4C41-8E88-169526872CB5}"/>
              </a:ext>
            </a:extLst>
          </p:cNvPr>
          <p:cNvSpPr>
            <a:spLocks noGrp="1"/>
          </p:cNvSpPr>
          <p:nvPr>
            <p:ph type="body" idx="1"/>
          </p:nvPr>
        </p:nvSpPr>
        <p:spPr>
          <a:xfrm>
            <a:off x="334768" y="475636"/>
            <a:ext cx="11540249" cy="1477328"/>
          </a:xfrm>
        </p:spPr>
        <p:txBody>
          <a:bodyPr/>
          <a:lstStyle/>
          <a:p>
            <a:r>
              <a:rPr lang="ja-JP" altLang="en-US" dirty="0"/>
              <a:t>この文書は　会社ビジネス経営の提案文書ではない、経営意思決定の練習文書です。</a:t>
            </a:r>
            <a:endParaRPr lang="en-US" altLang="ja-JP" dirty="0"/>
          </a:p>
          <a:p>
            <a:r>
              <a:rPr lang="ja-JP" altLang="en-US" dirty="0"/>
              <a:t>今世界</a:t>
            </a:r>
            <a:r>
              <a:rPr lang="en-US" altLang="ja-JP" dirty="0"/>
              <a:t>IT</a:t>
            </a:r>
            <a:r>
              <a:rPr lang="ja-JP" altLang="en-US" dirty="0"/>
              <a:t>業界の最新組織管理理論を元に日本の</a:t>
            </a:r>
            <a:r>
              <a:rPr lang="en-US" altLang="ja-JP" dirty="0"/>
              <a:t>DX</a:t>
            </a:r>
            <a:r>
              <a:rPr lang="ja-JP" altLang="en-US" dirty="0"/>
              <a:t>ニーズにより　ビジネスモデルをデザインします。本資料を用いた運用は必ず自身の責任と判断によって行ってください。これらの情報の運用の結果について 著者はいかなる責任も負けいません。</a:t>
            </a:r>
            <a:endParaRPr lang="en-US" altLang="ja-JP" dirty="0"/>
          </a:p>
        </p:txBody>
      </p:sp>
      <p:graphicFrame>
        <p:nvGraphicFramePr>
          <p:cNvPr id="6" name="表格 4">
            <a:extLst>
              <a:ext uri="{FF2B5EF4-FFF2-40B4-BE49-F238E27FC236}">
                <a16:creationId xmlns:a16="http://schemas.microsoft.com/office/drawing/2014/main" id="{7BF16F50-7394-4A82-AE26-CF6B14C0296C}"/>
              </a:ext>
            </a:extLst>
          </p:cNvPr>
          <p:cNvGraphicFramePr>
            <a:graphicFrameLocks noGrp="1"/>
          </p:cNvGraphicFramePr>
          <p:nvPr>
            <p:extLst>
              <p:ext uri="{D42A27DB-BD31-4B8C-83A1-F6EECF244321}">
                <p14:modId xmlns:p14="http://schemas.microsoft.com/office/powerpoint/2010/main" val="726040173"/>
              </p:ext>
            </p:extLst>
          </p:nvPr>
        </p:nvGraphicFramePr>
        <p:xfrm>
          <a:off x="316983" y="2074458"/>
          <a:ext cx="11458651" cy="4258680"/>
        </p:xfrm>
        <a:graphic>
          <a:graphicData uri="http://schemas.openxmlformats.org/drawingml/2006/table">
            <a:tbl>
              <a:tblPr firstRow="1" bandRow="1">
                <a:tableStyleId>{5C22544A-7EE6-4342-B048-85BDC9FD1C3A}</a:tableStyleId>
              </a:tblPr>
              <a:tblGrid>
                <a:gridCol w="1695694">
                  <a:extLst>
                    <a:ext uri="{9D8B030D-6E8A-4147-A177-3AD203B41FA5}">
                      <a16:colId xmlns:a16="http://schemas.microsoft.com/office/drawing/2014/main" val="3370354385"/>
                    </a:ext>
                  </a:extLst>
                </a:gridCol>
                <a:gridCol w="7963051">
                  <a:extLst>
                    <a:ext uri="{9D8B030D-6E8A-4147-A177-3AD203B41FA5}">
                      <a16:colId xmlns:a16="http://schemas.microsoft.com/office/drawing/2014/main" val="3006470623"/>
                    </a:ext>
                  </a:extLst>
                </a:gridCol>
                <a:gridCol w="1799906">
                  <a:extLst>
                    <a:ext uri="{9D8B030D-6E8A-4147-A177-3AD203B41FA5}">
                      <a16:colId xmlns:a16="http://schemas.microsoft.com/office/drawing/2014/main" val="472525779"/>
                    </a:ext>
                  </a:extLst>
                </a:gridCol>
              </a:tblGrid>
              <a:tr h="425868">
                <a:tc>
                  <a:txBody>
                    <a:bodyPr/>
                    <a:lstStyle/>
                    <a:p>
                      <a:pPr algn="ctr"/>
                      <a:r>
                        <a:rPr lang="ja-JP" altLang="en-US" dirty="0">
                          <a:latin typeface="SimSun" panose="02010600030101010101" pitchFamily="2" charset="-122"/>
                          <a:ea typeface="SimSun" panose="02010600030101010101" pitchFamily="2" charset="-122"/>
                        </a:rPr>
                        <a:t>バージョン</a:t>
                      </a:r>
                      <a:endParaRPr lang="zh-CN" altLang="en-US" dirty="0">
                        <a:latin typeface="SimSun" panose="02010600030101010101" pitchFamily="2" charset="-122"/>
                        <a:ea typeface="SimSun" panose="02010600030101010101" pitchFamily="2" charset="-122"/>
                      </a:endParaRPr>
                    </a:p>
                  </a:txBody>
                  <a:tcPr/>
                </a:tc>
                <a:tc>
                  <a:txBody>
                    <a:bodyPr/>
                    <a:lstStyle/>
                    <a:p>
                      <a:pPr algn="ctr"/>
                      <a:r>
                        <a:rPr lang="ja-JP" altLang="en-US" dirty="0">
                          <a:latin typeface="SimSun" panose="02010600030101010101" pitchFamily="2" charset="-122"/>
                          <a:ea typeface="SimSun" panose="02010600030101010101" pitchFamily="2" charset="-122"/>
                        </a:rPr>
                        <a:t>更新要件</a:t>
                      </a:r>
                      <a:endParaRPr lang="zh-CN" altLang="en-US" dirty="0">
                        <a:latin typeface="SimSun" panose="02010600030101010101" pitchFamily="2" charset="-122"/>
                        <a:ea typeface="SimSun" panose="02010600030101010101" pitchFamily="2" charset="-122"/>
                      </a:endParaRPr>
                    </a:p>
                  </a:txBody>
                  <a:tcPr/>
                </a:tc>
                <a:tc>
                  <a:txBody>
                    <a:bodyPr/>
                    <a:lstStyle/>
                    <a:p>
                      <a:pPr algn="ctr"/>
                      <a:r>
                        <a:rPr lang="ja-JP" altLang="en-US" dirty="0">
                          <a:latin typeface="SimSun" panose="02010600030101010101" pitchFamily="2" charset="-122"/>
                          <a:ea typeface="SimSun" panose="02010600030101010101" pitchFamily="2" charset="-122"/>
                        </a:rPr>
                        <a:t>日付</a:t>
                      </a:r>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1258637187"/>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1343658315"/>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2942028836"/>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3182998428"/>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SimSun" panose="02010600030101010101" pitchFamily="2" charset="-122"/>
                          <a:ea typeface="SimSun" panose="02010600030101010101" pitchFamily="2" charset="-122"/>
                        </a:rPr>
                        <a:t>０．９</a:t>
                      </a:r>
                      <a:endParaRPr lang="zh-CN" altLang="en-US" dirty="0">
                        <a:latin typeface="SimSun" panose="02010600030101010101" pitchFamily="2" charset="-122"/>
                        <a:ea typeface="SimSun" panose="02010600030101010101" pitchFamily="2" charset="-122"/>
                      </a:endParaRPr>
                    </a:p>
                  </a:txBody>
                  <a:tcPr/>
                </a:tc>
                <a:tc>
                  <a:txBody>
                    <a:bodyPr/>
                    <a:lstStyle/>
                    <a:p>
                      <a:r>
                        <a:rPr lang="ja-JP" altLang="en-US" dirty="0">
                          <a:latin typeface="SimSun" panose="02010600030101010101" pitchFamily="2" charset="-122"/>
                          <a:ea typeface="SimSun" panose="02010600030101010101" pitchFamily="2" charset="-122"/>
                        </a:rPr>
                        <a:t>グロバール組織・運営管理</a:t>
                      </a:r>
                      <a:endParaRPr lang="zh-CN" altLang="en-US" dirty="0">
                        <a:latin typeface="SimSun" panose="02010600030101010101" pitchFamily="2" charset="-122"/>
                        <a:ea typeface="SimSun" panose="02010600030101010101" pitchFamily="2" charset="-122"/>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dirty="0">
                          <a:solidFill>
                            <a:schemeClr val="dk1"/>
                          </a:solidFill>
                          <a:latin typeface="SimSun" panose="02010600030101010101" pitchFamily="2" charset="-122"/>
                          <a:ea typeface="SimSun" panose="02010600030101010101" pitchFamily="2" charset="-122"/>
                          <a:cs typeface="+mn-cs"/>
                        </a:rPr>
                        <a:t>2021/</a:t>
                      </a:r>
                      <a:r>
                        <a:rPr lang="en-US" altLang="ja-JP" dirty="0">
                          <a:solidFill>
                            <a:schemeClr val="dk1"/>
                          </a:solidFill>
                          <a:latin typeface="SimSun" panose="02010600030101010101" pitchFamily="2" charset="-122"/>
                          <a:ea typeface="SimSun" panose="02010600030101010101" pitchFamily="2" charset="-122"/>
                          <a:cs typeface="+mn-cs"/>
                        </a:rPr>
                        <a:t>02</a:t>
                      </a:r>
                      <a:r>
                        <a:rPr lang="en-US" altLang="zh-CN" dirty="0">
                          <a:solidFill>
                            <a:schemeClr val="dk1"/>
                          </a:solidFill>
                          <a:latin typeface="SimSun" panose="02010600030101010101" pitchFamily="2" charset="-122"/>
                          <a:ea typeface="SimSun" panose="02010600030101010101" pitchFamily="2" charset="-122"/>
                          <a:cs typeface="+mn-cs"/>
                        </a:rPr>
                        <a:t>/</a:t>
                      </a:r>
                      <a:r>
                        <a:rPr lang="en-US" altLang="ja-JP" dirty="0">
                          <a:solidFill>
                            <a:schemeClr val="dk1"/>
                          </a:solidFill>
                          <a:latin typeface="SimSun" panose="02010600030101010101" pitchFamily="2" charset="-122"/>
                          <a:ea typeface="SimSun" panose="02010600030101010101" pitchFamily="2" charset="-122"/>
                          <a:cs typeface="+mn-cs"/>
                        </a:rPr>
                        <a:t>18</a:t>
                      </a:r>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4247375646"/>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SimSun" panose="02010600030101010101" pitchFamily="2" charset="-122"/>
                          <a:ea typeface="SimSun" panose="02010600030101010101" pitchFamily="2" charset="-122"/>
                        </a:rPr>
                        <a:t>０．８</a:t>
                      </a:r>
                      <a:endParaRPr lang="zh-CN" altLang="en-US" dirty="0">
                        <a:latin typeface="SimSun" panose="02010600030101010101" pitchFamily="2" charset="-122"/>
                        <a:ea typeface="SimSun" panose="02010600030101010101" pitchFamily="2" charset="-122"/>
                      </a:endParaRPr>
                    </a:p>
                  </a:txBody>
                  <a:tcPr/>
                </a:tc>
                <a:tc>
                  <a:txBody>
                    <a:bodyPr/>
                    <a:lstStyle/>
                    <a:p>
                      <a:r>
                        <a:rPr lang="en-US" altLang="ja-JP" dirty="0">
                          <a:latin typeface="SimSun" panose="02010600030101010101" pitchFamily="2" charset="-122"/>
                          <a:ea typeface="SimSun" panose="02010600030101010101" pitchFamily="2" charset="-122"/>
                        </a:rPr>
                        <a:t>10</a:t>
                      </a:r>
                      <a:r>
                        <a:rPr lang="ja-JP" altLang="en-US" dirty="0">
                          <a:latin typeface="SimSun" panose="02010600030101010101" pitchFamily="2" charset="-122"/>
                          <a:ea typeface="SimSun" panose="02010600030101010101" pitchFamily="2" charset="-122"/>
                        </a:rPr>
                        <a:t>年プラン：未来</a:t>
                      </a:r>
                      <a:r>
                        <a:rPr lang="en-US" altLang="ja-JP" dirty="0">
                          <a:latin typeface="SimSun" panose="02010600030101010101" pitchFamily="2" charset="-122"/>
                          <a:ea typeface="SimSun" panose="02010600030101010101" pitchFamily="2" charset="-122"/>
                        </a:rPr>
                        <a:t>10</a:t>
                      </a:r>
                      <a:r>
                        <a:rPr lang="ja-JP" altLang="en-US" dirty="0">
                          <a:latin typeface="SimSun" panose="02010600030101010101" pitchFamily="2" charset="-122"/>
                          <a:ea typeface="SimSun" panose="02010600030101010101" pitchFamily="2" charset="-122"/>
                        </a:rPr>
                        <a:t>年成功可能のビジネスマップ、人事の三つ柱</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dirty="0">
                          <a:solidFill>
                            <a:schemeClr val="dk1"/>
                          </a:solidFill>
                          <a:latin typeface="SimSun" panose="02010600030101010101" pitchFamily="2" charset="-122"/>
                          <a:ea typeface="SimSun" panose="02010600030101010101" pitchFamily="2" charset="-122"/>
                          <a:cs typeface="+mn-cs"/>
                        </a:rPr>
                        <a:t>2021/</a:t>
                      </a:r>
                      <a:r>
                        <a:rPr lang="en-US" altLang="ja-JP" dirty="0">
                          <a:solidFill>
                            <a:schemeClr val="dk1"/>
                          </a:solidFill>
                          <a:latin typeface="SimSun" panose="02010600030101010101" pitchFamily="2" charset="-122"/>
                          <a:ea typeface="SimSun" panose="02010600030101010101" pitchFamily="2" charset="-122"/>
                          <a:cs typeface="+mn-cs"/>
                        </a:rPr>
                        <a:t>02</a:t>
                      </a:r>
                      <a:r>
                        <a:rPr lang="en-US" altLang="zh-CN" dirty="0">
                          <a:solidFill>
                            <a:schemeClr val="dk1"/>
                          </a:solidFill>
                          <a:latin typeface="SimSun" panose="02010600030101010101" pitchFamily="2" charset="-122"/>
                          <a:ea typeface="SimSun" panose="02010600030101010101" pitchFamily="2" charset="-122"/>
                          <a:cs typeface="+mn-cs"/>
                        </a:rPr>
                        <a:t>/</a:t>
                      </a:r>
                      <a:r>
                        <a:rPr lang="en-US" altLang="ja-JP" dirty="0">
                          <a:solidFill>
                            <a:schemeClr val="dk1"/>
                          </a:solidFill>
                          <a:latin typeface="SimSun" panose="02010600030101010101" pitchFamily="2" charset="-122"/>
                          <a:ea typeface="SimSun" panose="02010600030101010101" pitchFamily="2" charset="-122"/>
                          <a:cs typeface="+mn-cs"/>
                        </a:rPr>
                        <a:t>01</a:t>
                      </a:r>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943206869"/>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SimSun" panose="02010600030101010101" pitchFamily="2" charset="-122"/>
                          <a:ea typeface="SimSun" panose="02010600030101010101" pitchFamily="2" charset="-122"/>
                        </a:rPr>
                        <a:t>０．７</a:t>
                      </a:r>
                      <a:endParaRPr lang="zh-CN" altLang="en-US" dirty="0">
                        <a:latin typeface="SimSun" panose="02010600030101010101" pitchFamily="2" charset="-122"/>
                        <a:ea typeface="SimSun" panose="02010600030101010101" pitchFamily="2" charset="-122"/>
                      </a:endParaRPr>
                    </a:p>
                  </a:txBody>
                  <a:tcPr/>
                </a:tc>
                <a:tc>
                  <a:txBody>
                    <a:bodyPr/>
                    <a:lstStyle/>
                    <a:p>
                      <a:r>
                        <a:rPr lang="ja-JP" altLang="en-US" dirty="0">
                          <a:latin typeface="SimSun" panose="02010600030101010101" pitchFamily="2" charset="-122"/>
                          <a:ea typeface="SimSun" panose="02010600030101010101" pitchFamily="2" charset="-122"/>
                        </a:rPr>
                        <a:t>グローバル教育</a:t>
                      </a:r>
                      <a:r>
                        <a:rPr lang="en-US" altLang="ja-JP" dirty="0">
                          <a:latin typeface="SimSun" panose="02010600030101010101" pitchFamily="2" charset="-122"/>
                          <a:ea typeface="SimSun" panose="02010600030101010101" pitchFamily="2" charset="-122"/>
                        </a:rPr>
                        <a:t>DX</a:t>
                      </a:r>
                      <a:r>
                        <a:rPr lang="ja-JP" altLang="en-US" dirty="0">
                          <a:latin typeface="SimSun" panose="02010600030101010101" pitchFamily="2" charset="-122"/>
                          <a:ea typeface="SimSun" panose="02010600030101010101" pitchFamily="2" charset="-122"/>
                        </a:rPr>
                        <a:t>支援事業、マーケティング＆セールス、参考文献</a:t>
                      </a:r>
                      <a:endParaRPr lang="zh-CN" altLang="en-US" dirty="0">
                        <a:latin typeface="SimSun" panose="02010600030101010101" pitchFamily="2" charset="-122"/>
                        <a:ea typeface="SimSun" panose="02010600030101010101" pitchFamily="2" charset="-122"/>
                      </a:endParaRPr>
                    </a:p>
                  </a:txBody>
                  <a:tcPr/>
                </a:tc>
                <a:tc>
                  <a:txBody>
                    <a:bodyPr/>
                    <a:lstStyle/>
                    <a:p>
                      <a:r>
                        <a:rPr lang="en-US" altLang="zh-CN" dirty="0">
                          <a:solidFill>
                            <a:schemeClr val="dk1"/>
                          </a:solidFill>
                          <a:latin typeface="SimSun" panose="02010600030101010101" pitchFamily="2" charset="-122"/>
                          <a:ea typeface="SimSun" panose="02010600030101010101" pitchFamily="2" charset="-122"/>
                          <a:cs typeface="+mn-cs"/>
                        </a:rPr>
                        <a:t>2021/1</a:t>
                      </a:r>
                      <a:r>
                        <a:rPr lang="en-US" altLang="ja-JP" dirty="0">
                          <a:solidFill>
                            <a:schemeClr val="dk1"/>
                          </a:solidFill>
                          <a:latin typeface="SimSun" panose="02010600030101010101" pitchFamily="2" charset="-122"/>
                          <a:ea typeface="SimSun" panose="02010600030101010101" pitchFamily="2" charset="-122"/>
                          <a:cs typeface="+mn-cs"/>
                        </a:rPr>
                        <a:t>2</a:t>
                      </a:r>
                      <a:r>
                        <a:rPr lang="en-US" altLang="zh-CN" dirty="0">
                          <a:solidFill>
                            <a:schemeClr val="dk1"/>
                          </a:solidFill>
                          <a:latin typeface="SimSun" panose="02010600030101010101" pitchFamily="2" charset="-122"/>
                          <a:ea typeface="SimSun" panose="02010600030101010101" pitchFamily="2" charset="-122"/>
                          <a:cs typeface="+mn-cs"/>
                        </a:rPr>
                        <a:t>/</a:t>
                      </a:r>
                      <a:r>
                        <a:rPr lang="en-US" altLang="ja-JP" dirty="0">
                          <a:solidFill>
                            <a:schemeClr val="dk1"/>
                          </a:solidFill>
                          <a:latin typeface="SimSun" panose="02010600030101010101" pitchFamily="2" charset="-122"/>
                          <a:ea typeface="SimSun" panose="02010600030101010101" pitchFamily="2" charset="-122"/>
                          <a:cs typeface="+mn-cs"/>
                        </a:rPr>
                        <a:t>12</a:t>
                      </a:r>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1489224541"/>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SimSun" panose="02010600030101010101" pitchFamily="2" charset="-122"/>
                          <a:ea typeface="SimSun" panose="02010600030101010101" pitchFamily="2" charset="-122"/>
                        </a:rPr>
                        <a:t>０．６</a:t>
                      </a:r>
                      <a:endParaRPr lang="zh-CN" altLang="en-US" dirty="0">
                        <a:latin typeface="SimSun" panose="02010600030101010101" pitchFamily="2" charset="-122"/>
                        <a:ea typeface="SimSun" panose="02010600030101010101" pitchFamily="2" charset="-122"/>
                      </a:endParaRPr>
                    </a:p>
                  </a:txBody>
                  <a:tcPr/>
                </a:tc>
                <a:tc>
                  <a:txBody>
                    <a:bodyPr/>
                    <a:lstStyle/>
                    <a:p>
                      <a:pPr marL="0"/>
                      <a:r>
                        <a:rPr lang="ja-JP" altLang="en-US" dirty="0">
                          <a:solidFill>
                            <a:schemeClr val="dk1"/>
                          </a:solidFill>
                          <a:latin typeface="SimSun" panose="02010600030101010101" pitchFamily="2" charset="-122"/>
                          <a:ea typeface="SimSun" panose="02010600030101010101" pitchFamily="2" charset="-122"/>
                          <a:cs typeface="+mn-cs"/>
                        </a:rPr>
                        <a:t>ビジネスモデル</a:t>
                      </a:r>
                      <a:r>
                        <a:rPr lang="zh-CN" altLang="en-US" dirty="0">
                          <a:solidFill>
                            <a:schemeClr val="dk1"/>
                          </a:solidFill>
                          <a:latin typeface="SimSun" panose="02010600030101010101" pitchFamily="2" charset="-122"/>
                          <a:ea typeface="SimSun" panose="02010600030101010101" pitchFamily="2" charset="-122"/>
                          <a:cs typeface="+mn-cs"/>
                        </a:rPr>
                        <a:t>、</a:t>
                      </a:r>
                      <a:r>
                        <a:rPr lang="en-US" altLang="ja-JP" dirty="0">
                          <a:solidFill>
                            <a:schemeClr val="dk1"/>
                          </a:solidFill>
                          <a:latin typeface="SimSun" panose="02010600030101010101" pitchFamily="2" charset="-122"/>
                          <a:ea typeface="SimSun" panose="02010600030101010101" pitchFamily="2" charset="-122"/>
                          <a:cs typeface="+mn-cs"/>
                        </a:rPr>
                        <a:t>OKR</a:t>
                      </a:r>
                      <a:r>
                        <a:rPr lang="ja-JP" altLang="en-US" dirty="0">
                          <a:solidFill>
                            <a:schemeClr val="dk1"/>
                          </a:solidFill>
                          <a:latin typeface="SimSun" panose="02010600030101010101" pitchFamily="2" charset="-122"/>
                          <a:ea typeface="SimSun" panose="02010600030101010101" pitchFamily="2" charset="-122"/>
                          <a:cs typeface="+mn-cs"/>
                        </a:rPr>
                        <a:t>評価、社員紹介制度、</a:t>
                      </a:r>
                      <a:r>
                        <a:rPr lang="en-US" altLang="ja-JP" dirty="0">
                          <a:solidFill>
                            <a:schemeClr val="dk1"/>
                          </a:solidFill>
                          <a:latin typeface="SimSun" panose="02010600030101010101" pitchFamily="2" charset="-122"/>
                          <a:ea typeface="SimSun" panose="02010600030101010101" pitchFamily="2" charset="-122"/>
                          <a:cs typeface="+mn-cs"/>
                        </a:rPr>
                        <a:t>GIGA</a:t>
                      </a:r>
                      <a:r>
                        <a:rPr lang="ja-JP" altLang="en-US" dirty="0">
                          <a:solidFill>
                            <a:schemeClr val="dk1"/>
                          </a:solidFill>
                          <a:latin typeface="SimSun" panose="02010600030101010101" pitchFamily="2" charset="-122"/>
                          <a:ea typeface="SimSun" panose="02010600030101010101" pitchFamily="2" charset="-122"/>
                          <a:cs typeface="+mn-cs"/>
                        </a:rPr>
                        <a:t>スクールの</a:t>
                      </a:r>
                      <a:r>
                        <a:rPr lang="en-US" altLang="ja-JP" dirty="0">
                          <a:solidFill>
                            <a:schemeClr val="dk1"/>
                          </a:solidFill>
                          <a:latin typeface="SimSun" panose="02010600030101010101" pitchFamily="2" charset="-122"/>
                          <a:ea typeface="SimSun" panose="02010600030101010101" pitchFamily="2" charset="-122"/>
                          <a:cs typeface="+mn-cs"/>
                        </a:rPr>
                        <a:t>ICT</a:t>
                      </a:r>
                      <a:r>
                        <a:rPr lang="ja-JP" altLang="en-US">
                          <a:solidFill>
                            <a:schemeClr val="dk1"/>
                          </a:solidFill>
                          <a:latin typeface="SimSun" panose="02010600030101010101" pitchFamily="2" charset="-122"/>
                          <a:ea typeface="SimSun" panose="02010600030101010101" pitchFamily="2" charset="-122"/>
                          <a:cs typeface="+mn-cs"/>
                        </a:rPr>
                        <a:t>支援</a:t>
                      </a:r>
                      <a:endParaRPr lang="zh-CN" altLang="en-US" dirty="0">
                        <a:solidFill>
                          <a:schemeClr val="dk1"/>
                        </a:solidFill>
                        <a:latin typeface="SimSun" panose="02010600030101010101" pitchFamily="2" charset="-122"/>
                        <a:ea typeface="SimSun" panose="02010600030101010101" pitchFamily="2" charset="-122"/>
                        <a:cs typeface="+mn-cs"/>
                      </a:endParaRPr>
                    </a:p>
                  </a:txBody>
                  <a:tcPr/>
                </a:tc>
                <a:tc>
                  <a:txBody>
                    <a:bodyPr/>
                    <a:lstStyle/>
                    <a:p>
                      <a:pPr marL="0"/>
                      <a:r>
                        <a:rPr lang="en-US" altLang="zh-CN" dirty="0">
                          <a:solidFill>
                            <a:schemeClr val="dk1"/>
                          </a:solidFill>
                          <a:latin typeface="SimSun" panose="02010600030101010101" pitchFamily="2" charset="-122"/>
                          <a:ea typeface="SimSun" panose="02010600030101010101" pitchFamily="2" charset="-122"/>
                          <a:cs typeface="+mn-cs"/>
                        </a:rPr>
                        <a:t>2021/11/26</a:t>
                      </a:r>
                      <a:endParaRPr lang="zh-CN" altLang="en-US" dirty="0">
                        <a:solidFill>
                          <a:schemeClr val="dk1"/>
                        </a:solidFill>
                        <a:latin typeface="SimSun" panose="02010600030101010101" pitchFamily="2" charset="-122"/>
                        <a:ea typeface="SimSun" panose="02010600030101010101" pitchFamily="2" charset="-122"/>
                        <a:cs typeface="+mn-cs"/>
                      </a:endParaRPr>
                    </a:p>
                  </a:txBody>
                  <a:tcPr/>
                </a:tc>
                <a:extLst>
                  <a:ext uri="{0D108BD9-81ED-4DB2-BD59-A6C34878D82A}">
                    <a16:rowId xmlns:a16="http://schemas.microsoft.com/office/drawing/2014/main" val="1229519703"/>
                  </a:ext>
                </a:extLst>
              </a:tr>
              <a:tr h="425868">
                <a:tc>
                  <a:txBody>
                    <a:bodyPr/>
                    <a:lstStyle/>
                    <a:p>
                      <a:r>
                        <a:rPr lang="ja-JP" altLang="en-US" dirty="0">
                          <a:latin typeface="SimSun" panose="02010600030101010101" pitchFamily="2" charset="-122"/>
                          <a:ea typeface="SimSun" panose="02010600030101010101" pitchFamily="2" charset="-122"/>
                        </a:rPr>
                        <a:t>０．５</a:t>
                      </a:r>
                      <a:endParaRPr lang="zh-CN" altLang="en-US" dirty="0">
                        <a:latin typeface="SimSun" panose="02010600030101010101" pitchFamily="2" charset="-122"/>
                        <a:ea typeface="SimSun" panose="02010600030101010101" pitchFamily="2" charset="-122"/>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SimSun" panose="02010600030101010101" pitchFamily="2" charset="-122"/>
                          <a:ea typeface="SimSun" panose="02010600030101010101" pitchFamily="2" charset="-122"/>
                        </a:rPr>
                        <a:t>組織体制、人事</a:t>
                      </a:r>
                      <a:r>
                        <a:rPr lang="ja-JP" altLang="en-US">
                          <a:latin typeface="SimSun" panose="02010600030101010101" pitchFamily="2" charset="-122"/>
                          <a:ea typeface="SimSun" panose="02010600030101010101" pitchFamily="2" charset="-122"/>
                        </a:rPr>
                        <a:t>管理、社内副職、ビジネスマナー、セキュリティ</a:t>
                      </a:r>
                      <a:r>
                        <a:rPr lang="ja-JP" altLang="en-US" dirty="0">
                          <a:latin typeface="SimSun" panose="02010600030101010101" pitchFamily="2" charset="-122"/>
                          <a:ea typeface="SimSun" panose="02010600030101010101" pitchFamily="2" charset="-122"/>
                        </a:rPr>
                        <a:t>対策</a:t>
                      </a:r>
                      <a:endParaRPr lang="zh-CN" altLang="en-US" dirty="0">
                        <a:latin typeface="SimSun" panose="02010600030101010101" pitchFamily="2" charset="-122"/>
                        <a:ea typeface="SimSun" panose="02010600030101010101" pitchFamily="2" charset="-122"/>
                      </a:endParaRPr>
                    </a:p>
                  </a:txBody>
                  <a:tcPr/>
                </a:tc>
                <a:tc>
                  <a:txBody>
                    <a:bodyPr/>
                    <a:lstStyle/>
                    <a:p>
                      <a:r>
                        <a:rPr lang="en-US" altLang="ja-JP" dirty="0">
                          <a:latin typeface="SimSun" panose="02010600030101010101" pitchFamily="2" charset="-122"/>
                          <a:ea typeface="SimSun" panose="02010600030101010101" pitchFamily="2" charset="-122"/>
                        </a:rPr>
                        <a:t>2021/11/18</a:t>
                      </a:r>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1126706897"/>
                  </a:ext>
                </a:extLst>
              </a:tr>
              <a:tr h="425868">
                <a:tc>
                  <a:txBody>
                    <a:bodyPr/>
                    <a:lstStyle/>
                    <a:p>
                      <a:r>
                        <a:rPr lang="ja-JP" altLang="en-US" dirty="0">
                          <a:latin typeface="SimSun" panose="02010600030101010101" pitchFamily="2" charset="-122"/>
                          <a:ea typeface="SimSun" panose="02010600030101010101" pitchFamily="2" charset="-122"/>
                        </a:rPr>
                        <a:t>０．３</a:t>
                      </a:r>
                      <a:endParaRPr lang="zh-CN" altLang="en-US" dirty="0">
                        <a:latin typeface="SimSun" panose="02010600030101010101" pitchFamily="2" charset="-122"/>
                        <a:ea typeface="SimSun" panose="02010600030101010101" pitchFamily="2" charset="-122"/>
                      </a:endParaRPr>
                    </a:p>
                  </a:txBody>
                  <a:tcPr/>
                </a:tc>
                <a:tc>
                  <a:txBody>
                    <a:bodyPr/>
                    <a:lstStyle/>
                    <a:p>
                      <a:r>
                        <a:rPr lang="ja-JP" altLang="en-US" dirty="0">
                          <a:latin typeface="SimSun" panose="02010600030101010101" pitchFamily="2" charset="-122"/>
                          <a:ea typeface="SimSun" panose="02010600030101010101" pitchFamily="2" charset="-122"/>
                        </a:rPr>
                        <a:t>業務改善ポイント</a:t>
                      </a:r>
                      <a:endParaRPr lang="zh-CN" altLang="en-US" dirty="0">
                        <a:latin typeface="SimSun" panose="02010600030101010101" pitchFamily="2" charset="-122"/>
                        <a:ea typeface="SimSun" panose="02010600030101010101" pitchFamily="2" charset="-122"/>
                      </a:endParaRPr>
                    </a:p>
                  </a:txBody>
                  <a:tcPr/>
                </a:tc>
                <a:tc>
                  <a:txBody>
                    <a:bodyPr/>
                    <a:lstStyle/>
                    <a:p>
                      <a:r>
                        <a:rPr lang="en-US" altLang="ja-JP" dirty="0">
                          <a:latin typeface="SimSun" panose="02010600030101010101" pitchFamily="2" charset="-122"/>
                          <a:ea typeface="SimSun" panose="02010600030101010101" pitchFamily="2" charset="-122"/>
                        </a:rPr>
                        <a:t>2021/10/28</a:t>
                      </a:r>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3454455807"/>
                  </a:ext>
                </a:extLst>
              </a:tr>
            </a:tbl>
          </a:graphicData>
        </a:graphic>
      </p:graphicFrame>
      <p:sp>
        <p:nvSpPr>
          <p:cNvPr id="3" name="日期占位符 2">
            <a:extLst>
              <a:ext uri="{FF2B5EF4-FFF2-40B4-BE49-F238E27FC236}">
                <a16:creationId xmlns:a16="http://schemas.microsoft.com/office/drawing/2014/main" id="{CB577406-3945-4A6D-AD2B-63367EA865CC}"/>
              </a:ext>
            </a:extLst>
          </p:cNvPr>
          <p:cNvSpPr>
            <a:spLocks noGrp="1"/>
          </p:cNvSpPr>
          <p:nvPr>
            <p:ph type="dt" sz="half" idx="6"/>
          </p:nvPr>
        </p:nvSpPr>
        <p:spPr/>
        <p:txBody>
          <a:bodyPr/>
          <a:lstStyle/>
          <a:p>
            <a:fld id="{43BFB196-F959-4212-B41C-FB7C238BCB54}" type="datetime1">
              <a:rPr lang="zh-CN" altLang="en-US" smtClean="0"/>
              <a:t>2022/2/18</a:t>
            </a:fld>
            <a:endParaRPr lang="en-US"/>
          </a:p>
        </p:txBody>
      </p:sp>
      <p:sp>
        <p:nvSpPr>
          <p:cNvPr id="7" name="灯片编号占位符 1">
            <a:extLst>
              <a:ext uri="{FF2B5EF4-FFF2-40B4-BE49-F238E27FC236}">
                <a16:creationId xmlns:a16="http://schemas.microsoft.com/office/drawing/2014/main" id="{4F002176-8688-4BAA-B2A2-754AEDC4A80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a:t>
            </a:fld>
            <a:r>
              <a:rPr spc="-45" dirty="0"/>
              <a:t> </a:t>
            </a:r>
            <a:r>
              <a:rPr spc="-5" dirty="0"/>
              <a:t>-</a:t>
            </a:r>
          </a:p>
        </p:txBody>
      </p:sp>
    </p:spTree>
    <p:extLst>
      <p:ext uri="{BB962C8B-B14F-4D97-AF65-F5344CB8AC3E}">
        <p14:creationId xmlns:p14="http://schemas.microsoft.com/office/powerpoint/2010/main" val="16791429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4A57F1-F59A-4A72-B60A-A4280086313E}"/>
              </a:ext>
            </a:extLst>
          </p:cNvPr>
          <p:cNvSpPr>
            <a:spLocks noGrp="1"/>
          </p:cNvSpPr>
          <p:nvPr>
            <p:ph type="title"/>
          </p:nvPr>
        </p:nvSpPr>
        <p:spPr/>
        <p:txBody>
          <a:bodyPr/>
          <a:lstStyle/>
          <a:p>
            <a:r>
              <a:rPr lang="ja-JP" altLang="en-US" dirty="0"/>
              <a:t>ビジネスモデル：サービス（</a:t>
            </a:r>
            <a:r>
              <a:rPr lang="en-US" altLang="ja-JP" dirty="0"/>
              <a:t>B</a:t>
            </a:r>
            <a:r>
              <a:rPr lang="ja-JP" altLang="en-US" dirty="0"/>
              <a:t>　</a:t>
            </a:r>
            <a:r>
              <a:rPr lang="en-US" altLang="ja-JP" dirty="0"/>
              <a:t>to</a:t>
            </a:r>
            <a:r>
              <a:rPr lang="ja-JP" altLang="en-US" dirty="0"/>
              <a:t>　</a:t>
            </a:r>
            <a:r>
              <a:rPr lang="en-US" altLang="ja-JP" dirty="0"/>
              <a:t>B</a:t>
            </a:r>
            <a:r>
              <a:rPr lang="ja-JP" altLang="en-US" dirty="0"/>
              <a:t>）</a:t>
            </a:r>
            <a:endParaRPr lang="zh-CN" altLang="en-US" dirty="0"/>
          </a:p>
        </p:txBody>
      </p:sp>
      <p:sp>
        <p:nvSpPr>
          <p:cNvPr id="4" name="日期占位符 3">
            <a:extLst>
              <a:ext uri="{FF2B5EF4-FFF2-40B4-BE49-F238E27FC236}">
                <a16:creationId xmlns:a16="http://schemas.microsoft.com/office/drawing/2014/main" id="{95D1B0D7-6022-45BD-ADB5-53787D0ECE3E}"/>
              </a:ext>
            </a:extLst>
          </p:cNvPr>
          <p:cNvSpPr>
            <a:spLocks noGrp="1"/>
          </p:cNvSpPr>
          <p:nvPr>
            <p:ph type="dt" sz="half" idx="6"/>
          </p:nvPr>
        </p:nvSpPr>
        <p:spPr/>
        <p:txBody>
          <a:bodyPr/>
          <a:lstStyle/>
          <a:p>
            <a:fld id="{A771675D-E5D8-430A-927F-1A02A3AE2266}" type="datetime1">
              <a:rPr lang="zh-CN" altLang="en-US" smtClean="0"/>
              <a:t>2022/2/18</a:t>
            </a:fld>
            <a:endParaRPr lang="en-US"/>
          </a:p>
        </p:txBody>
      </p:sp>
      <p:sp>
        <p:nvSpPr>
          <p:cNvPr id="5" name="灯片编号占位符 4">
            <a:extLst>
              <a:ext uri="{FF2B5EF4-FFF2-40B4-BE49-F238E27FC236}">
                <a16:creationId xmlns:a16="http://schemas.microsoft.com/office/drawing/2014/main" id="{3B47C603-4581-43DF-B84C-B5758B8E0AB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20</a:t>
            </a:fld>
            <a:r>
              <a:rPr spc="-45"/>
              <a:t> </a:t>
            </a:r>
            <a:r>
              <a:rPr spc="-5"/>
              <a:t>-</a:t>
            </a:r>
            <a:endParaRPr spc="-5" dirty="0"/>
          </a:p>
        </p:txBody>
      </p:sp>
      <p:grpSp>
        <p:nvGrpSpPr>
          <p:cNvPr id="13" name="组合 12">
            <a:extLst>
              <a:ext uri="{FF2B5EF4-FFF2-40B4-BE49-F238E27FC236}">
                <a16:creationId xmlns:a16="http://schemas.microsoft.com/office/drawing/2014/main" id="{170B9BB1-FA74-4564-8E96-0352DF00C0C1}"/>
              </a:ext>
            </a:extLst>
          </p:cNvPr>
          <p:cNvGrpSpPr/>
          <p:nvPr/>
        </p:nvGrpSpPr>
        <p:grpSpPr>
          <a:xfrm>
            <a:off x="5331731" y="2583587"/>
            <a:ext cx="1532965" cy="1940841"/>
            <a:chOff x="5443716" y="2447363"/>
            <a:chExt cx="1532965" cy="1940841"/>
          </a:xfrm>
        </p:grpSpPr>
        <p:pic>
          <p:nvPicPr>
            <p:cNvPr id="8" name="图形 7" descr="用户 纯色填充">
              <a:extLst>
                <a:ext uri="{FF2B5EF4-FFF2-40B4-BE49-F238E27FC236}">
                  <a16:creationId xmlns:a16="http://schemas.microsoft.com/office/drawing/2014/main" id="{B5D9532B-928C-4784-AD62-8ECFC1A9182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97505" y="2447363"/>
              <a:ext cx="1479176" cy="1479176"/>
            </a:xfrm>
            <a:prstGeom prst="rect">
              <a:avLst/>
            </a:prstGeom>
          </p:spPr>
        </p:pic>
        <p:sp>
          <p:nvSpPr>
            <p:cNvPr id="12" name="文本框 11">
              <a:extLst>
                <a:ext uri="{FF2B5EF4-FFF2-40B4-BE49-F238E27FC236}">
                  <a16:creationId xmlns:a16="http://schemas.microsoft.com/office/drawing/2014/main" id="{D4C105E1-9944-4EA6-B7B3-09861C568E03}"/>
                </a:ext>
              </a:extLst>
            </p:cNvPr>
            <p:cNvSpPr txBox="1"/>
            <p:nvPr/>
          </p:nvSpPr>
          <p:spPr>
            <a:xfrm>
              <a:off x="5443716" y="3926539"/>
              <a:ext cx="1532965" cy="461665"/>
            </a:xfrm>
            <a:prstGeom prst="rect">
              <a:avLst/>
            </a:prstGeom>
            <a:noFill/>
          </p:spPr>
          <p:txBody>
            <a:bodyPr wrap="square" rtlCol="0">
              <a:spAutoFit/>
            </a:bodyPr>
            <a:lstStyle/>
            <a:p>
              <a:pPr algn="ctr"/>
              <a:r>
                <a:rPr lang="ja-JP" altLang="en-US" sz="2400" b="1" dirty="0"/>
                <a:t>中小企業</a:t>
              </a:r>
              <a:endParaRPr lang="zh-CN" altLang="en-US" sz="2400" b="1" dirty="0"/>
            </a:p>
          </p:txBody>
        </p:sp>
      </p:grpSp>
      <p:grpSp>
        <p:nvGrpSpPr>
          <p:cNvPr id="19" name="组合 18">
            <a:extLst>
              <a:ext uri="{FF2B5EF4-FFF2-40B4-BE49-F238E27FC236}">
                <a16:creationId xmlns:a16="http://schemas.microsoft.com/office/drawing/2014/main" id="{48765112-DCDC-46BC-A715-2EEA878EA31F}"/>
              </a:ext>
            </a:extLst>
          </p:cNvPr>
          <p:cNvGrpSpPr/>
          <p:nvPr/>
        </p:nvGrpSpPr>
        <p:grpSpPr>
          <a:xfrm>
            <a:off x="569258" y="1882589"/>
            <a:ext cx="2877671" cy="2877671"/>
            <a:chOff x="569258" y="2070847"/>
            <a:chExt cx="2877671" cy="2877671"/>
          </a:xfrm>
        </p:grpSpPr>
        <p:pic>
          <p:nvPicPr>
            <p:cNvPr id="6" name="图形 5" descr="云 纯色填充">
              <a:extLst>
                <a:ext uri="{FF2B5EF4-FFF2-40B4-BE49-F238E27FC236}">
                  <a16:creationId xmlns:a16="http://schemas.microsoft.com/office/drawing/2014/main" id="{D84B12CF-BD04-4D21-8BF4-CE93E44587C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18" name="文本框 17">
              <a:extLst>
                <a:ext uri="{FF2B5EF4-FFF2-40B4-BE49-F238E27FC236}">
                  <a16:creationId xmlns:a16="http://schemas.microsoft.com/office/drawing/2014/main" id="{FBF3B032-7905-40B7-BBB1-99105BE695E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人材・労務</a:t>
              </a:r>
              <a:endParaRPr lang="zh-CN" altLang="en-US" b="1" dirty="0"/>
            </a:p>
          </p:txBody>
        </p:sp>
      </p:grpSp>
      <p:grpSp>
        <p:nvGrpSpPr>
          <p:cNvPr id="20" name="组合 19">
            <a:extLst>
              <a:ext uri="{FF2B5EF4-FFF2-40B4-BE49-F238E27FC236}">
                <a16:creationId xmlns:a16="http://schemas.microsoft.com/office/drawing/2014/main" id="{A0AB5273-0C77-4506-97C9-7F2258A6C1EE}"/>
              </a:ext>
            </a:extLst>
          </p:cNvPr>
          <p:cNvGrpSpPr/>
          <p:nvPr/>
        </p:nvGrpSpPr>
        <p:grpSpPr>
          <a:xfrm>
            <a:off x="8547847" y="1886089"/>
            <a:ext cx="2877671" cy="2877671"/>
            <a:chOff x="569258" y="2070847"/>
            <a:chExt cx="2877671" cy="2877671"/>
          </a:xfrm>
        </p:grpSpPr>
        <p:pic>
          <p:nvPicPr>
            <p:cNvPr id="21" name="图形 20" descr="云 纯色填充">
              <a:extLst>
                <a:ext uri="{FF2B5EF4-FFF2-40B4-BE49-F238E27FC236}">
                  <a16:creationId xmlns:a16="http://schemas.microsoft.com/office/drawing/2014/main" id="{AC958DDF-C8D6-445A-9409-DC46D60D6BE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2" name="文本框 21">
              <a:extLst>
                <a:ext uri="{FF2B5EF4-FFF2-40B4-BE49-F238E27FC236}">
                  <a16:creationId xmlns:a16="http://schemas.microsoft.com/office/drawing/2014/main" id="{FACBBB4C-924B-440F-92E6-0581D8DD61FB}"/>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物流・販売</a:t>
              </a:r>
              <a:endParaRPr lang="zh-CN" altLang="en-US" b="1" dirty="0"/>
            </a:p>
          </p:txBody>
        </p:sp>
      </p:grpSp>
      <p:grpSp>
        <p:nvGrpSpPr>
          <p:cNvPr id="24" name="组合 23">
            <a:extLst>
              <a:ext uri="{FF2B5EF4-FFF2-40B4-BE49-F238E27FC236}">
                <a16:creationId xmlns:a16="http://schemas.microsoft.com/office/drawing/2014/main" id="{7F30B097-7027-484B-A54A-8085BBD89294}"/>
              </a:ext>
            </a:extLst>
          </p:cNvPr>
          <p:cNvGrpSpPr/>
          <p:nvPr/>
        </p:nvGrpSpPr>
        <p:grpSpPr>
          <a:xfrm>
            <a:off x="4789016" y="4210680"/>
            <a:ext cx="2877671" cy="2877671"/>
            <a:chOff x="569258" y="2070847"/>
            <a:chExt cx="2877671" cy="2877671"/>
          </a:xfrm>
        </p:grpSpPr>
        <p:pic>
          <p:nvPicPr>
            <p:cNvPr id="25" name="图形 24" descr="云 纯色填充">
              <a:extLst>
                <a:ext uri="{FF2B5EF4-FFF2-40B4-BE49-F238E27FC236}">
                  <a16:creationId xmlns:a16="http://schemas.microsoft.com/office/drawing/2014/main" id="{B4CD83A7-8ABC-4DE1-8767-F1A88F46C8B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6" name="文本框 25">
              <a:extLst>
                <a:ext uri="{FF2B5EF4-FFF2-40B4-BE49-F238E27FC236}">
                  <a16:creationId xmlns:a16="http://schemas.microsoft.com/office/drawing/2014/main" id="{8A88A5F8-2ABA-468F-847F-4B9CC64EC3B2}"/>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財務・金融</a:t>
              </a:r>
              <a:endParaRPr lang="zh-CN" altLang="en-US" b="1" dirty="0"/>
            </a:p>
          </p:txBody>
        </p:sp>
      </p:grpSp>
      <p:cxnSp>
        <p:nvCxnSpPr>
          <p:cNvPr id="28" name="直接箭头连接符 27">
            <a:extLst>
              <a:ext uri="{FF2B5EF4-FFF2-40B4-BE49-F238E27FC236}">
                <a16:creationId xmlns:a16="http://schemas.microsoft.com/office/drawing/2014/main" id="{134AAE15-3647-4771-A555-047187BC7D49}"/>
              </a:ext>
            </a:extLst>
          </p:cNvPr>
          <p:cNvCxnSpPr>
            <a:stCxn id="21" idx="1"/>
            <a:endCxn id="8" idx="3"/>
          </p:cNvCxnSpPr>
          <p:nvPr/>
        </p:nvCxnSpPr>
        <p:spPr>
          <a:xfrm flipH="1" flipV="1">
            <a:off x="6864696" y="3323175"/>
            <a:ext cx="168315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BECC0986-CC12-453C-ACC3-C8F5AE25DD43}"/>
              </a:ext>
            </a:extLst>
          </p:cNvPr>
          <p:cNvCxnSpPr>
            <a:cxnSpLocks/>
            <a:stCxn id="6" idx="3"/>
            <a:endCxn id="8" idx="1"/>
          </p:cNvCxnSpPr>
          <p:nvPr/>
        </p:nvCxnSpPr>
        <p:spPr>
          <a:xfrm>
            <a:off x="3446929" y="3321425"/>
            <a:ext cx="193859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38C972E1-1B75-4EFA-A3BE-4EBFC0938834}"/>
              </a:ext>
            </a:extLst>
          </p:cNvPr>
          <p:cNvCxnSpPr>
            <a:cxnSpLocks/>
          </p:cNvCxnSpPr>
          <p:nvPr/>
        </p:nvCxnSpPr>
        <p:spPr>
          <a:xfrm flipV="1">
            <a:off x="6096000" y="4439279"/>
            <a:ext cx="0" cy="468897"/>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E8AF4EEE-B471-45BB-B0A2-FAE2DF25F868}"/>
              </a:ext>
            </a:extLst>
          </p:cNvPr>
          <p:cNvCxnSpPr>
            <a:cxnSpLocks/>
            <a:endCxn id="8" idx="0"/>
          </p:cNvCxnSpPr>
          <p:nvPr/>
        </p:nvCxnSpPr>
        <p:spPr>
          <a:xfrm flipH="1">
            <a:off x="6125108" y="2214595"/>
            <a:ext cx="12542" cy="368992"/>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nvGrpSpPr>
          <p:cNvPr id="27" name="组合 19">
            <a:extLst>
              <a:ext uri="{FF2B5EF4-FFF2-40B4-BE49-F238E27FC236}">
                <a16:creationId xmlns:a16="http://schemas.microsoft.com/office/drawing/2014/main" id="{E94DCB09-C99C-4B61-A006-37C705506EF5}"/>
              </a:ext>
            </a:extLst>
          </p:cNvPr>
          <p:cNvGrpSpPr/>
          <p:nvPr/>
        </p:nvGrpSpPr>
        <p:grpSpPr>
          <a:xfrm>
            <a:off x="4698814" y="-263878"/>
            <a:ext cx="2877671" cy="2877671"/>
            <a:chOff x="569258" y="2070847"/>
            <a:chExt cx="2877671" cy="2877671"/>
          </a:xfrm>
        </p:grpSpPr>
        <p:pic>
          <p:nvPicPr>
            <p:cNvPr id="30" name="图形 20" descr="云 纯色填充">
              <a:extLst>
                <a:ext uri="{FF2B5EF4-FFF2-40B4-BE49-F238E27FC236}">
                  <a16:creationId xmlns:a16="http://schemas.microsoft.com/office/drawing/2014/main" id="{C35BD63B-80A1-4A9A-9D26-65F5155CB2F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31" name="文本框 21">
              <a:extLst>
                <a:ext uri="{FF2B5EF4-FFF2-40B4-BE49-F238E27FC236}">
                  <a16:creationId xmlns:a16="http://schemas.microsoft.com/office/drawing/2014/main" id="{D6509B9B-6AAF-4A93-A1A6-FEAB6AF1986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インバウンド</a:t>
              </a:r>
              <a:endParaRPr lang="zh-CN" altLang="en-US" b="1" dirty="0"/>
            </a:p>
          </p:txBody>
        </p:sp>
      </p:grpSp>
    </p:spTree>
    <p:extLst>
      <p:ext uri="{BB962C8B-B14F-4D97-AF65-F5344CB8AC3E}">
        <p14:creationId xmlns:p14="http://schemas.microsoft.com/office/powerpoint/2010/main" val="29072952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4A57F1-F59A-4A72-B60A-A4280086313E}"/>
              </a:ext>
            </a:extLst>
          </p:cNvPr>
          <p:cNvSpPr>
            <a:spLocks noGrp="1"/>
          </p:cNvSpPr>
          <p:nvPr>
            <p:ph type="title"/>
          </p:nvPr>
        </p:nvSpPr>
        <p:spPr/>
        <p:txBody>
          <a:bodyPr/>
          <a:lstStyle/>
          <a:p>
            <a:r>
              <a:rPr lang="ja-JP" altLang="en-US" dirty="0"/>
              <a:t>ビジネスモデル：サービス（</a:t>
            </a:r>
            <a:r>
              <a:rPr lang="en-US" altLang="ja-JP" dirty="0"/>
              <a:t>B</a:t>
            </a:r>
            <a:r>
              <a:rPr lang="ja-JP" altLang="en-US" dirty="0"/>
              <a:t>　</a:t>
            </a:r>
            <a:r>
              <a:rPr lang="en-US" altLang="ja-JP" dirty="0"/>
              <a:t>to</a:t>
            </a:r>
            <a:r>
              <a:rPr lang="ja-JP" altLang="en-US" dirty="0"/>
              <a:t>　</a:t>
            </a:r>
            <a:r>
              <a:rPr lang="en-US" altLang="ja-JP" dirty="0"/>
              <a:t>C</a:t>
            </a:r>
            <a:r>
              <a:rPr lang="ja-JP" altLang="en-US" dirty="0"/>
              <a:t>）</a:t>
            </a:r>
            <a:endParaRPr lang="zh-CN" altLang="en-US" dirty="0"/>
          </a:p>
        </p:txBody>
      </p:sp>
      <p:sp>
        <p:nvSpPr>
          <p:cNvPr id="4" name="日期占位符 3">
            <a:extLst>
              <a:ext uri="{FF2B5EF4-FFF2-40B4-BE49-F238E27FC236}">
                <a16:creationId xmlns:a16="http://schemas.microsoft.com/office/drawing/2014/main" id="{95D1B0D7-6022-45BD-ADB5-53787D0ECE3E}"/>
              </a:ext>
            </a:extLst>
          </p:cNvPr>
          <p:cNvSpPr>
            <a:spLocks noGrp="1"/>
          </p:cNvSpPr>
          <p:nvPr>
            <p:ph type="dt" sz="half" idx="6"/>
          </p:nvPr>
        </p:nvSpPr>
        <p:spPr/>
        <p:txBody>
          <a:bodyPr/>
          <a:lstStyle/>
          <a:p>
            <a:fld id="{A771675D-E5D8-430A-927F-1A02A3AE2266}" type="datetime1">
              <a:rPr lang="zh-CN" altLang="en-US" smtClean="0"/>
              <a:t>2022/2/18</a:t>
            </a:fld>
            <a:endParaRPr lang="en-US"/>
          </a:p>
        </p:txBody>
      </p:sp>
      <p:sp>
        <p:nvSpPr>
          <p:cNvPr id="5" name="灯片编号占位符 4">
            <a:extLst>
              <a:ext uri="{FF2B5EF4-FFF2-40B4-BE49-F238E27FC236}">
                <a16:creationId xmlns:a16="http://schemas.microsoft.com/office/drawing/2014/main" id="{3B47C603-4581-43DF-B84C-B5758B8E0AB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21</a:t>
            </a:fld>
            <a:r>
              <a:rPr spc="-45"/>
              <a:t> </a:t>
            </a:r>
            <a:r>
              <a:rPr spc="-5"/>
              <a:t>-</a:t>
            </a:r>
            <a:endParaRPr spc="-5" dirty="0"/>
          </a:p>
        </p:txBody>
      </p:sp>
      <p:grpSp>
        <p:nvGrpSpPr>
          <p:cNvPr id="13" name="组合 12">
            <a:extLst>
              <a:ext uri="{FF2B5EF4-FFF2-40B4-BE49-F238E27FC236}">
                <a16:creationId xmlns:a16="http://schemas.microsoft.com/office/drawing/2014/main" id="{170B9BB1-FA74-4564-8E96-0352DF00C0C1}"/>
              </a:ext>
            </a:extLst>
          </p:cNvPr>
          <p:cNvGrpSpPr/>
          <p:nvPr/>
        </p:nvGrpSpPr>
        <p:grpSpPr>
          <a:xfrm>
            <a:off x="5331731" y="2583587"/>
            <a:ext cx="1532965" cy="1940841"/>
            <a:chOff x="5443716" y="2447363"/>
            <a:chExt cx="1532965" cy="1940841"/>
          </a:xfrm>
        </p:grpSpPr>
        <p:pic>
          <p:nvPicPr>
            <p:cNvPr id="8" name="图形 7" descr="用户 纯色填充">
              <a:extLst>
                <a:ext uri="{FF2B5EF4-FFF2-40B4-BE49-F238E27FC236}">
                  <a16:creationId xmlns:a16="http://schemas.microsoft.com/office/drawing/2014/main" id="{B5D9532B-928C-4784-AD62-8ECFC1A9182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97505" y="2447363"/>
              <a:ext cx="1479176" cy="1479176"/>
            </a:xfrm>
            <a:prstGeom prst="rect">
              <a:avLst/>
            </a:prstGeom>
          </p:spPr>
        </p:pic>
        <p:sp>
          <p:nvSpPr>
            <p:cNvPr id="12" name="文本框 11">
              <a:extLst>
                <a:ext uri="{FF2B5EF4-FFF2-40B4-BE49-F238E27FC236}">
                  <a16:creationId xmlns:a16="http://schemas.microsoft.com/office/drawing/2014/main" id="{D4C105E1-9944-4EA6-B7B3-09861C568E03}"/>
                </a:ext>
              </a:extLst>
            </p:cNvPr>
            <p:cNvSpPr txBox="1"/>
            <p:nvPr/>
          </p:nvSpPr>
          <p:spPr>
            <a:xfrm>
              <a:off x="5443716" y="3926539"/>
              <a:ext cx="1532965" cy="461665"/>
            </a:xfrm>
            <a:prstGeom prst="rect">
              <a:avLst/>
            </a:prstGeom>
            <a:noFill/>
          </p:spPr>
          <p:txBody>
            <a:bodyPr wrap="square" rtlCol="0">
              <a:spAutoFit/>
            </a:bodyPr>
            <a:lstStyle/>
            <a:p>
              <a:pPr algn="ctr"/>
              <a:r>
                <a:rPr lang="ja-JP" altLang="en-US" sz="2400" b="1" dirty="0"/>
                <a:t>ユーザー</a:t>
              </a:r>
              <a:endParaRPr lang="zh-CN" altLang="en-US" sz="2400" b="1" dirty="0"/>
            </a:p>
          </p:txBody>
        </p:sp>
      </p:grpSp>
      <p:grpSp>
        <p:nvGrpSpPr>
          <p:cNvPr id="19" name="组合 18">
            <a:extLst>
              <a:ext uri="{FF2B5EF4-FFF2-40B4-BE49-F238E27FC236}">
                <a16:creationId xmlns:a16="http://schemas.microsoft.com/office/drawing/2014/main" id="{48765112-DCDC-46BC-A715-2EEA878EA31F}"/>
              </a:ext>
            </a:extLst>
          </p:cNvPr>
          <p:cNvGrpSpPr/>
          <p:nvPr/>
        </p:nvGrpSpPr>
        <p:grpSpPr>
          <a:xfrm>
            <a:off x="569258" y="1882589"/>
            <a:ext cx="2877671" cy="2877671"/>
            <a:chOff x="569258" y="2070847"/>
            <a:chExt cx="2877671" cy="2877671"/>
          </a:xfrm>
        </p:grpSpPr>
        <p:pic>
          <p:nvPicPr>
            <p:cNvPr id="6" name="图形 5" descr="云 纯色填充">
              <a:extLst>
                <a:ext uri="{FF2B5EF4-FFF2-40B4-BE49-F238E27FC236}">
                  <a16:creationId xmlns:a16="http://schemas.microsoft.com/office/drawing/2014/main" id="{D84B12CF-BD04-4D21-8BF4-CE93E44587C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18" name="文本框 17">
              <a:extLst>
                <a:ext uri="{FF2B5EF4-FFF2-40B4-BE49-F238E27FC236}">
                  <a16:creationId xmlns:a16="http://schemas.microsoft.com/office/drawing/2014/main" id="{FBF3B032-7905-40B7-BBB1-99105BE695E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教育・キャリア</a:t>
              </a:r>
              <a:endParaRPr lang="zh-CN" altLang="en-US" b="1" dirty="0"/>
            </a:p>
          </p:txBody>
        </p:sp>
      </p:grpSp>
      <p:grpSp>
        <p:nvGrpSpPr>
          <p:cNvPr id="20" name="组合 19">
            <a:extLst>
              <a:ext uri="{FF2B5EF4-FFF2-40B4-BE49-F238E27FC236}">
                <a16:creationId xmlns:a16="http://schemas.microsoft.com/office/drawing/2014/main" id="{A0AB5273-0C77-4506-97C9-7F2258A6C1EE}"/>
              </a:ext>
            </a:extLst>
          </p:cNvPr>
          <p:cNvGrpSpPr/>
          <p:nvPr/>
        </p:nvGrpSpPr>
        <p:grpSpPr>
          <a:xfrm>
            <a:off x="8547847" y="1886089"/>
            <a:ext cx="2877671" cy="2877671"/>
            <a:chOff x="569258" y="2070847"/>
            <a:chExt cx="2877671" cy="2877671"/>
          </a:xfrm>
        </p:grpSpPr>
        <p:pic>
          <p:nvPicPr>
            <p:cNvPr id="21" name="图形 20" descr="云 纯色填充">
              <a:extLst>
                <a:ext uri="{FF2B5EF4-FFF2-40B4-BE49-F238E27FC236}">
                  <a16:creationId xmlns:a16="http://schemas.microsoft.com/office/drawing/2014/main" id="{AC958DDF-C8D6-445A-9409-DC46D60D6BE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2" name="文本框 21">
              <a:extLst>
                <a:ext uri="{FF2B5EF4-FFF2-40B4-BE49-F238E27FC236}">
                  <a16:creationId xmlns:a16="http://schemas.microsoft.com/office/drawing/2014/main" id="{FACBBB4C-924B-440F-92E6-0581D8DD61FB}"/>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生活</a:t>
              </a:r>
              <a:endParaRPr lang="zh-CN" altLang="en-US" b="1" dirty="0"/>
            </a:p>
          </p:txBody>
        </p:sp>
      </p:grpSp>
      <p:grpSp>
        <p:nvGrpSpPr>
          <p:cNvPr id="24" name="组合 23">
            <a:extLst>
              <a:ext uri="{FF2B5EF4-FFF2-40B4-BE49-F238E27FC236}">
                <a16:creationId xmlns:a16="http://schemas.microsoft.com/office/drawing/2014/main" id="{7F30B097-7027-484B-A54A-8085BBD89294}"/>
              </a:ext>
            </a:extLst>
          </p:cNvPr>
          <p:cNvGrpSpPr/>
          <p:nvPr/>
        </p:nvGrpSpPr>
        <p:grpSpPr>
          <a:xfrm>
            <a:off x="4850091" y="4236289"/>
            <a:ext cx="2877671" cy="2877671"/>
            <a:chOff x="569258" y="2070847"/>
            <a:chExt cx="2877671" cy="2877671"/>
          </a:xfrm>
        </p:grpSpPr>
        <p:pic>
          <p:nvPicPr>
            <p:cNvPr id="25" name="图形 24" descr="云 纯色填充">
              <a:extLst>
                <a:ext uri="{FF2B5EF4-FFF2-40B4-BE49-F238E27FC236}">
                  <a16:creationId xmlns:a16="http://schemas.microsoft.com/office/drawing/2014/main" id="{B4CD83A7-8ABC-4DE1-8767-F1A88F46C8B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6" name="文本框 25">
              <a:extLst>
                <a:ext uri="{FF2B5EF4-FFF2-40B4-BE49-F238E27FC236}">
                  <a16:creationId xmlns:a16="http://schemas.microsoft.com/office/drawing/2014/main" id="{8A88A5F8-2ABA-468F-847F-4B9CC64EC3B2}"/>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ソーシャルネットワーク</a:t>
              </a:r>
              <a:endParaRPr lang="zh-CN" altLang="en-US" b="1" dirty="0"/>
            </a:p>
          </p:txBody>
        </p:sp>
      </p:grpSp>
      <p:cxnSp>
        <p:nvCxnSpPr>
          <p:cNvPr id="28" name="直接箭头连接符 27">
            <a:extLst>
              <a:ext uri="{FF2B5EF4-FFF2-40B4-BE49-F238E27FC236}">
                <a16:creationId xmlns:a16="http://schemas.microsoft.com/office/drawing/2014/main" id="{134AAE15-3647-4771-A555-047187BC7D49}"/>
              </a:ext>
            </a:extLst>
          </p:cNvPr>
          <p:cNvCxnSpPr>
            <a:stCxn id="21" idx="1"/>
            <a:endCxn id="8" idx="3"/>
          </p:cNvCxnSpPr>
          <p:nvPr/>
        </p:nvCxnSpPr>
        <p:spPr>
          <a:xfrm flipH="1" flipV="1">
            <a:off x="6864696" y="3323175"/>
            <a:ext cx="168315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BECC0986-CC12-453C-ACC3-C8F5AE25DD43}"/>
              </a:ext>
            </a:extLst>
          </p:cNvPr>
          <p:cNvCxnSpPr>
            <a:cxnSpLocks/>
            <a:stCxn id="6" idx="3"/>
            <a:endCxn id="8" idx="1"/>
          </p:cNvCxnSpPr>
          <p:nvPr/>
        </p:nvCxnSpPr>
        <p:spPr>
          <a:xfrm>
            <a:off x="3446929" y="3321425"/>
            <a:ext cx="193859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38C972E1-1B75-4EFA-A3BE-4EBFC0938834}"/>
              </a:ext>
            </a:extLst>
          </p:cNvPr>
          <p:cNvCxnSpPr>
            <a:cxnSpLocks/>
          </p:cNvCxnSpPr>
          <p:nvPr/>
        </p:nvCxnSpPr>
        <p:spPr>
          <a:xfrm flipV="1">
            <a:off x="6096000" y="4439279"/>
            <a:ext cx="0" cy="468897"/>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E8AF4EEE-B471-45BB-B0A2-FAE2DF25F868}"/>
              </a:ext>
            </a:extLst>
          </p:cNvPr>
          <p:cNvCxnSpPr>
            <a:cxnSpLocks/>
            <a:endCxn id="8" idx="0"/>
          </p:cNvCxnSpPr>
          <p:nvPr/>
        </p:nvCxnSpPr>
        <p:spPr>
          <a:xfrm flipH="1">
            <a:off x="6125108" y="2214595"/>
            <a:ext cx="12542" cy="368992"/>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nvGrpSpPr>
          <p:cNvPr id="27" name="组合 19">
            <a:extLst>
              <a:ext uri="{FF2B5EF4-FFF2-40B4-BE49-F238E27FC236}">
                <a16:creationId xmlns:a16="http://schemas.microsoft.com/office/drawing/2014/main" id="{E94DCB09-C99C-4B61-A006-37C705506EF5}"/>
              </a:ext>
            </a:extLst>
          </p:cNvPr>
          <p:cNvGrpSpPr/>
          <p:nvPr/>
        </p:nvGrpSpPr>
        <p:grpSpPr>
          <a:xfrm>
            <a:off x="4698814" y="-263878"/>
            <a:ext cx="2877671" cy="2877671"/>
            <a:chOff x="569258" y="2070847"/>
            <a:chExt cx="2877671" cy="2877671"/>
          </a:xfrm>
        </p:grpSpPr>
        <p:pic>
          <p:nvPicPr>
            <p:cNvPr id="30" name="图形 20" descr="云 纯色填充">
              <a:extLst>
                <a:ext uri="{FF2B5EF4-FFF2-40B4-BE49-F238E27FC236}">
                  <a16:creationId xmlns:a16="http://schemas.microsoft.com/office/drawing/2014/main" id="{C35BD63B-80A1-4A9A-9D26-65F5155CB2F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31" name="文本框 21">
              <a:extLst>
                <a:ext uri="{FF2B5EF4-FFF2-40B4-BE49-F238E27FC236}">
                  <a16:creationId xmlns:a16="http://schemas.microsoft.com/office/drawing/2014/main" id="{D6509B9B-6AAF-4A93-A1A6-FEAB6AF1986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健康・ヘルスケア</a:t>
              </a:r>
              <a:endParaRPr lang="zh-CN" altLang="en-US" b="1" dirty="0"/>
            </a:p>
          </p:txBody>
        </p:sp>
      </p:grpSp>
    </p:spTree>
    <p:extLst>
      <p:ext uri="{BB962C8B-B14F-4D97-AF65-F5344CB8AC3E}">
        <p14:creationId xmlns:p14="http://schemas.microsoft.com/office/powerpoint/2010/main" val="5377884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事業目標（第１期①）</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3540911195"/>
              </p:ext>
            </p:extLst>
          </p:nvPr>
        </p:nvGraphicFramePr>
        <p:xfrm>
          <a:off x="315152" y="492443"/>
          <a:ext cx="11561696" cy="274828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8003106">
                  <a:extLst>
                    <a:ext uri="{9D8B030D-6E8A-4147-A177-3AD203B41FA5}">
                      <a16:colId xmlns:a16="http://schemas.microsoft.com/office/drawing/2014/main" val="3720409621"/>
                    </a:ext>
                  </a:extLst>
                </a:gridCol>
                <a:gridCol w="273284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２０２２</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コア技術戦略：ビッグデータプラットフォーム</a:t>
                      </a:r>
                      <a:r>
                        <a:rPr lang="ja-JP" altLang="en-US" b="0" i="0" dirty="0">
                          <a:solidFill>
                            <a:schemeClr val="dk1"/>
                          </a:solidFill>
                          <a:effectLst/>
                          <a:latin typeface="+mn-lt"/>
                          <a:ea typeface="+mn-ea"/>
                          <a:cs typeface="+mn-cs"/>
                        </a:rPr>
                        <a:t>（</a:t>
                      </a:r>
                      <a:r>
                        <a:rPr lang="en-US" altLang="ja-JP" b="0" i="0" dirty="0">
                          <a:solidFill>
                            <a:schemeClr val="dk1"/>
                          </a:solidFill>
                          <a:effectLst/>
                          <a:latin typeface="+mn-lt"/>
                          <a:ea typeface="+mn-ea"/>
                          <a:cs typeface="+mn-cs"/>
                        </a:rPr>
                        <a:t>GCP</a:t>
                      </a:r>
                      <a:r>
                        <a:rPr lang="ja-JP" altLang="en-US" b="0" i="0" dirty="0">
                          <a:solidFill>
                            <a:schemeClr val="dk1"/>
                          </a:solidFill>
                          <a:effectLst/>
                          <a:latin typeface="+mn-lt"/>
                          <a:ea typeface="+mn-ea"/>
                          <a:cs typeface="+mn-cs"/>
                        </a:rPr>
                        <a:t>、</a:t>
                      </a:r>
                      <a:r>
                        <a:rPr lang="en-US" altLang="ja-JP" b="0" i="0" dirty="0">
                          <a:solidFill>
                            <a:schemeClr val="dk1"/>
                          </a:solidFill>
                          <a:effectLst/>
                          <a:latin typeface="+mn-lt"/>
                          <a:ea typeface="+mn-ea"/>
                          <a:cs typeface="+mn-cs"/>
                        </a:rPr>
                        <a:t>VMware</a:t>
                      </a:r>
                      <a:r>
                        <a:rPr lang="ja-JP" altLang="en-US" b="0" i="0" dirty="0">
                          <a:solidFill>
                            <a:schemeClr val="dk1"/>
                          </a:solidFill>
                          <a:effectLst/>
                          <a:latin typeface="+mn-lt"/>
                          <a:ea typeface="+mn-ea"/>
                          <a:cs typeface="+mn-cs"/>
                        </a:rPr>
                        <a:t>）</a:t>
                      </a:r>
                      <a:endParaRPr lang="en-US" altLang="ja-JP" b="0" i="0" dirty="0">
                        <a:solidFill>
                          <a:schemeClr val="dk1"/>
                        </a:solidFill>
                        <a:effectLst/>
                        <a:latin typeface="+mn-lt"/>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ソリューション：小売</a:t>
                      </a:r>
                      <a:r>
                        <a:rPr lang="ja-JP" altLang="en-US" sz="1800" dirty="0">
                          <a:solidFill>
                            <a:schemeClr val="dk1"/>
                          </a:solidFill>
                          <a:effectLst/>
                          <a:latin typeface="+mn-ea"/>
                          <a:ea typeface="+mn-ea"/>
                          <a:cs typeface="+mn-cs"/>
                        </a:rPr>
                        <a:t>（</a:t>
                      </a:r>
                      <a:r>
                        <a:rPr lang="en-US" altLang="ja-JP" sz="1800" dirty="0">
                          <a:solidFill>
                            <a:schemeClr val="dk1"/>
                          </a:solidFill>
                          <a:effectLst/>
                          <a:latin typeface="+mn-ea"/>
                          <a:ea typeface="+mn-ea"/>
                          <a:cs typeface="+mn-cs"/>
                        </a:rPr>
                        <a:t>EC</a:t>
                      </a:r>
                      <a:r>
                        <a:rPr lang="ja-JP" altLang="en-US" sz="1800" dirty="0">
                          <a:solidFill>
                            <a:schemeClr val="dk1"/>
                          </a:solidFill>
                          <a:effectLst/>
                          <a:latin typeface="+mn-ea"/>
                          <a:ea typeface="+mn-ea"/>
                          <a:cs typeface="+mn-cs"/>
                        </a:rPr>
                        <a:t>）</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事業発表：転職エージェント（</a:t>
                      </a:r>
                      <a:r>
                        <a:rPr lang="ja-JP" altLang="en-US" sz="1800" b="1" dirty="0">
                          <a:solidFill>
                            <a:schemeClr val="dk1"/>
                          </a:solidFill>
                          <a:effectLst/>
                          <a:latin typeface="+mn-ea"/>
                          <a:ea typeface="+mn-ea"/>
                          <a:cs typeface="+mn-cs"/>
                        </a:rPr>
                        <a:t>有料職業紹介認定</a:t>
                      </a:r>
                      <a:r>
                        <a:rPr lang="ja-JP" altLang="en-US" sz="1800" dirty="0">
                          <a:solidFill>
                            <a:schemeClr val="dk1"/>
                          </a:solidFill>
                          <a:effectLst/>
                          <a:latin typeface="+mn-ea"/>
                          <a:ea typeface="+mn-ea"/>
                          <a:cs typeface="+mn-cs"/>
                        </a:rPr>
                        <a:t>）</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n-ea"/>
                        <a:ea typeface="+mn-ea"/>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200</a:t>
                      </a:r>
                      <a:r>
                        <a:rPr lang="ja-JP" altLang="en-US" sz="1800" b="0" dirty="0">
                          <a:solidFill>
                            <a:schemeClr val="tx1"/>
                          </a:solidFill>
                          <a:effectLst/>
                          <a:latin typeface="+mn-ea"/>
                          <a:ea typeface="+mn-ea"/>
                          <a:cs typeface="+mn-cs"/>
                        </a:rPr>
                        <a:t>人</a:t>
                      </a:r>
                      <a:endParaRPr lang="en-US" altLang="ja-JP" sz="1800" b="0" dirty="0">
                        <a:solidFill>
                          <a:schemeClr val="tx1"/>
                        </a:solidFill>
                        <a:effectLst/>
                        <a:latin typeface="+mn-ea"/>
                        <a:ea typeface="+mn-ea"/>
                        <a:cs typeface="+mn-cs"/>
                      </a:endParaRPr>
                    </a:p>
                    <a:p>
                      <a:r>
                        <a:rPr lang="en-US" altLang="zh-CN" sz="1800" b="0" dirty="0">
                          <a:solidFill>
                            <a:schemeClr val="tx1"/>
                          </a:solidFill>
                          <a:effectLst/>
                          <a:latin typeface="+mn-ea"/>
                          <a:ea typeface="+mn-ea"/>
                          <a:cs typeface="+mn-cs"/>
                        </a:rPr>
                        <a:t>8</a:t>
                      </a:r>
                      <a:r>
                        <a:rPr lang="zh-CN" altLang="zh-CN" sz="1800" b="0" dirty="0">
                          <a:solidFill>
                            <a:schemeClr val="tx1"/>
                          </a:solidFill>
                          <a:effectLst/>
                          <a:latin typeface="+mn-ea"/>
                          <a:ea typeface="+mn-ea"/>
                          <a:cs typeface="+mn-cs"/>
                        </a:rPr>
                        <a:t>：</a:t>
                      </a:r>
                      <a:r>
                        <a:rPr lang="en-US" altLang="zh-CN" sz="1800" b="0" dirty="0">
                          <a:solidFill>
                            <a:schemeClr val="tx1"/>
                          </a:solidFill>
                          <a:effectLst/>
                          <a:latin typeface="+mn-ea"/>
                          <a:ea typeface="+mn-ea"/>
                          <a:cs typeface="+mn-cs"/>
                        </a:rPr>
                        <a:t>0.5</a:t>
                      </a:r>
                      <a:r>
                        <a:rPr lang="zh-CN" altLang="zh-CN" sz="1800" b="0" dirty="0">
                          <a:solidFill>
                            <a:schemeClr val="tx1"/>
                          </a:solidFill>
                          <a:effectLst/>
                          <a:latin typeface="+mn-ea"/>
                          <a:ea typeface="+mn-ea"/>
                          <a:cs typeface="+mn-cs"/>
                        </a:rPr>
                        <a:t>：</a:t>
                      </a:r>
                      <a:r>
                        <a:rPr lang="en-US" altLang="zh-CN" sz="1800" b="0" dirty="0">
                          <a:solidFill>
                            <a:schemeClr val="tx1"/>
                          </a:solidFill>
                          <a:effectLst/>
                          <a:latin typeface="+mn-ea"/>
                          <a:ea typeface="+mn-ea"/>
                          <a:cs typeface="+mn-cs"/>
                        </a:rPr>
                        <a:t>0.5</a:t>
                      </a:r>
                      <a:r>
                        <a:rPr lang="zh-CN" altLang="zh-CN" sz="1800" b="0" dirty="0">
                          <a:solidFill>
                            <a:schemeClr val="tx1"/>
                          </a:solidFill>
                          <a:effectLst/>
                          <a:latin typeface="+mn-ea"/>
                          <a:ea typeface="+mn-ea"/>
                          <a:cs typeface="+mn-cs"/>
                        </a:rPr>
                        <a:t>：</a:t>
                      </a:r>
                      <a:r>
                        <a:rPr lang="en-US" altLang="ja-JP" sz="1800" b="0" dirty="0">
                          <a:solidFill>
                            <a:schemeClr val="tx1"/>
                          </a:solidFill>
                          <a:effectLst/>
                          <a:latin typeface="+mn-ea"/>
                          <a:ea typeface="+mn-ea"/>
                          <a:cs typeface="+mn-cs"/>
                        </a:rPr>
                        <a:t>1</a:t>
                      </a:r>
                    </a:p>
                    <a:p>
                      <a:r>
                        <a:rPr lang="en-US" altLang="ja-JP" sz="1800" b="0" dirty="0">
                          <a:solidFill>
                            <a:schemeClr val="tx1"/>
                          </a:solidFill>
                          <a:effectLst/>
                          <a:latin typeface="+mn-ea"/>
                          <a:ea typeface="+mn-ea"/>
                          <a:cs typeface="+mn-cs"/>
                        </a:rPr>
                        <a:t>160</a:t>
                      </a:r>
                      <a:r>
                        <a:rPr lang="zh-CN" altLang="zh-CN" sz="1800" b="0" dirty="0">
                          <a:solidFill>
                            <a:schemeClr val="tx1"/>
                          </a:solidFill>
                          <a:effectLst/>
                          <a:latin typeface="+mn-ea"/>
                          <a:ea typeface="+mn-ea"/>
                          <a:cs typeface="+mn-cs"/>
                        </a:rPr>
                        <a:t>：</a:t>
                      </a:r>
                      <a:r>
                        <a:rPr lang="en-US" altLang="ja-JP" sz="1800" b="0" dirty="0">
                          <a:solidFill>
                            <a:schemeClr val="tx1"/>
                          </a:solidFill>
                          <a:effectLst/>
                          <a:latin typeface="+mn-ea"/>
                          <a:ea typeface="+mn-ea"/>
                          <a:cs typeface="+mn-cs"/>
                        </a:rPr>
                        <a:t>10</a:t>
                      </a:r>
                      <a:r>
                        <a:rPr lang="zh-CN" altLang="zh-CN" sz="1800" b="0" dirty="0">
                          <a:solidFill>
                            <a:schemeClr val="tx1"/>
                          </a:solidFill>
                          <a:effectLst/>
                          <a:latin typeface="+mn-ea"/>
                          <a:ea typeface="+mn-ea"/>
                          <a:cs typeface="+mn-cs"/>
                        </a:rPr>
                        <a:t>：</a:t>
                      </a:r>
                      <a:r>
                        <a:rPr lang="en-US" altLang="ja-JP" sz="1800" b="0" dirty="0">
                          <a:solidFill>
                            <a:schemeClr val="tx1"/>
                          </a:solidFill>
                          <a:effectLst/>
                          <a:latin typeface="+mn-ea"/>
                          <a:ea typeface="+mn-ea"/>
                          <a:cs typeface="+mn-cs"/>
                        </a:rPr>
                        <a:t>10</a:t>
                      </a:r>
                      <a:r>
                        <a:rPr lang="zh-CN" altLang="zh-CN" sz="1800" b="0" dirty="0">
                          <a:solidFill>
                            <a:schemeClr val="tx1"/>
                          </a:solidFill>
                          <a:effectLst/>
                          <a:latin typeface="+mn-ea"/>
                          <a:ea typeface="+mn-ea"/>
                          <a:cs typeface="+mn-cs"/>
                        </a:rPr>
                        <a:t>：</a:t>
                      </a:r>
                      <a:r>
                        <a:rPr lang="en-US" altLang="ja-JP" sz="1800" b="0" dirty="0">
                          <a:solidFill>
                            <a:schemeClr val="tx1"/>
                          </a:solidFill>
                          <a:effectLst/>
                          <a:latin typeface="+mn-ea"/>
                          <a:ea typeface="+mn-ea"/>
                          <a:cs typeface="+mn-cs"/>
                        </a:rPr>
                        <a:t>20</a:t>
                      </a:r>
                    </a:p>
                    <a:p>
                      <a:endParaRPr lang="zh-CN" altLang="en-US" b="0" dirty="0">
                        <a:solidFill>
                          <a:schemeClr val="tx1"/>
                        </a:solidFill>
                        <a:latin typeface="+mn-ea"/>
                        <a:ea typeface="+mn-ea"/>
                      </a:endParaRPr>
                    </a:p>
                  </a:txBody>
                  <a:tcPr/>
                </a:tc>
                <a:extLst>
                  <a:ext uri="{0D108BD9-81ED-4DB2-BD59-A6C34878D82A}">
                    <a16:rowId xmlns:a16="http://schemas.microsoft.com/office/drawing/2014/main" val="2054128941"/>
                  </a:ext>
                </a:extLst>
              </a:tr>
              <a:tr h="370840">
                <a:tc>
                  <a:txBody>
                    <a:bodyPr/>
                    <a:lstStyle/>
                    <a:p>
                      <a:r>
                        <a:rPr lang="ja-JP" altLang="en-US" dirty="0">
                          <a:latin typeface="+mn-ea"/>
                          <a:ea typeface="+mn-ea"/>
                        </a:rPr>
                        <a:t>２０２３</a:t>
                      </a:r>
                      <a:endParaRPr lang="zh-CN" altLang="en-US" dirty="0">
                        <a:latin typeface="+mn-ea"/>
                        <a:ea typeface="+mn-ea"/>
                      </a:endParaRPr>
                    </a:p>
                  </a:txBody>
                  <a:tcPr/>
                </a:tc>
                <a:tc>
                  <a:txBody>
                    <a:bodyPr/>
                    <a:lstStyle/>
                    <a:p>
                      <a:r>
                        <a:rPr lang="ja-JP" altLang="en-US" sz="1800">
                          <a:solidFill>
                            <a:schemeClr val="dk1"/>
                          </a:solidFill>
                          <a:effectLst/>
                          <a:latin typeface="+mn-ea"/>
                          <a:ea typeface="+mn-ea"/>
                          <a:cs typeface="+mn-cs"/>
                        </a:rPr>
                        <a:t>コア</a:t>
                      </a:r>
                      <a:r>
                        <a:rPr lang="ja-JP" altLang="en-US" sz="1800" dirty="0">
                          <a:solidFill>
                            <a:schemeClr val="dk1"/>
                          </a:solidFill>
                          <a:effectLst/>
                          <a:latin typeface="+mn-ea"/>
                          <a:ea typeface="+mn-ea"/>
                          <a:cs typeface="+mn-cs"/>
                        </a:rPr>
                        <a:t>技術戦略：機械学習（画像認識）</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ソリューション：小売（</a:t>
                      </a:r>
                      <a:r>
                        <a:rPr lang="en-US" altLang="zh-CN" sz="1800" dirty="0">
                          <a:solidFill>
                            <a:schemeClr val="dk1"/>
                          </a:solidFill>
                          <a:effectLst/>
                          <a:latin typeface="+mn-ea"/>
                          <a:ea typeface="+mn-ea"/>
                          <a:cs typeface="+mn-cs"/>
                        </a:rPr>
                        <a:t>EC</a:t>
                      </a:r>
                      <a:r>
                        <a:rPr lang="zh-CN" altLang="zh-CN" sz="1800" dirty="0">
                          <a:solidFill>
                            <a:schemeClr val="dk1"/>
                          </a:solidFill>
                          <a:effectLst/>
                          <a:latin typeface="+mn-ea"/>
                          <a:ea typeface="+mn-ea"/>
                          <a:cs typeface="+mn-cs"/>
                        </a:rPr>
                        <a:t>、集客、</a:t>
                      </a:r>
                      <a:r>
                        <a:rPr lang="en-US" altLang="zh-CN" sz="1800" dirty="0">
                          <a:solidFill>
                            <a:schemeClr val="dk1"/>
                          </a:solidFill>
                          <a:effectLst/>
                          <a:latin typeface="+mn-ea"/>
                          <a:ea typeface="+mn-ea"/>
                          <a:cs typeface="+mn-cs"/>
                        </a:rPr>
                        <a:t>CRM</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、ニュース（個別最適化）</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　中小企業社内管理（人事）</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200</a:t>
                      </a:r>
                      <a:r>
                        <a:rPr lang="ja-JP" altLang="en-US" sz="1800" b="0" dirty="0">
                          <a:solidFill>
                            <a:schemeClr val="tx1"/>
                          </a:solidFill>
                          <a:effectLst/>
                          <a:latin typeface="+mn-ea"/>
                          <a:ea typeface="+mn-ea"/>
                          <a:cs typeface="+mn-cs"/>
                        </a:rPr>
                        <a:t>人（</a:t>
                      </a:r>
                      <a:r>
                        <a:rPr lang="en-US" altLang="ja-JP" dirty="0">
                          <a:latin typeface="+mn-ea"/>
                          <a:ea typeface="+mn-ea"/>
                        </a:rPr>
                        <a:t>50%UP</a:t>
                      </a:r>
                      <a:r>
                        <a:rPr lang="ja-JP" altLang="en-US" sz="1800" b="0" dirty="0">
                          <a:solidFill>
                            <a:schemeClr val="tx1"/>
                          </a:solidFill>
                          <a:effectLst/>
                          <a:latin typeface="+mn-ea"/>
                          <a:ea typeface="+mn-ea"/>
                          <a:cs typeface="+mn-cs"/>
                        </a:rPr>
                        <a:t>）</a:t>
                      </a:r>
                      <a:endParaRPr lang="en-US" altLang="zh-CN" sz="1800" dirty="0">
                        <a:solidFill>
                          <a:schemeClr val="dk1"/>
                        </a:solidFill>
                        <a:effectLst/>
                        <a:latin typeface="+mn-ea"/>
                        <a:ea typeface="+mn-ea"/>
                        <a:cs typeface="+mn-cs"/>
                      </a:endParaRPr>
                    </a:p>
                    <a:p>
                      <a:r>
                        <a:rPr lang="en-US" altLang="zh-CN" sz="1800" dirty="0">
                          <a:solidFill>
                            <a:schemeClr val="dk1"/>
                          </a:solidFill>
                          <a:effectLst/>
                          <a:latin typeface="+mn-ea"/>
                          <a:ea typeface="+mn-ea"/>
                          <a:cs typeface="+mn-cs"/>
                        </a:rPr>
                        <a:t>7.5</a:t>
                      </a:r>
                      <a:r>
                        <a:rPr lang="zh-CN" altLang="zh-CN" sz="1800" dirty="0">
                          <a:solidFill>
                            <a:schemeClr val="dk1"/>
                          </a:solidFill>
                          <a:effectLst/>
                          <a:latin typeface="+mn-ea"/>
                          <a:ea typeface="+mn-ea"/>
                          <a:cs typeface="+mn-cs"/>
                        </a:rPr>
                        <a:t>：</a:t>
                      </a:r>
                      <a:r>
                        <a:rPr lang="en-US" altLang="ja-JP" sz="1800" dirty="0">
                          <a:solidFill>
                            <a:schemeClr val="dk1"/>
                          </a:solidFill>
                          <a:effectLst/>
                          <a:latin typeface="+mn-ea"/>
                          <a:ea typeface="+mn-ea"/>
                          <a:cs typeface="+mn-cs"/>
                        </a:rPr>
                        <a:t>1</a:t>
                      </a:r>
                      <a:r>
                        <a:rPr lang="zh-CN" altLang="zh-CN" sz="1800" dirty="0">
                          <a:solidFill>
                            <a:schemeClr val="dk1"/>
                          </a:solidFill>
                          <a:effectLst/>
                          <a:latin typeface="+mn-ea"/>
                          <a:ea typeface="+mn-ea"/>
                          <a:cs typeface="+mn-cs"/>
                        </a:rPr>
                        <a:t>：</a:t>
                      </a:r>
                      <a:r>
                        <a:rPr lang="en-US" altLang="ja-JP" sz="1800" dirty="0">
                          <a:solidFill>
                            <a:schemeClr val="dk1"/>
                          </a:solidFill>
                          <a:effectLst/>
                          <a:latin typeface="+mn-ea"/>
                          <a:ea typeface="+mn-ea"/>
                          <a:cs typeface="+mn-cs"/>
                        </a:rPr>
                        <a:t>0.7</a:t>
                      </a:r>
                      <a:r>
                        <a:rPr lang="zh-CN" altLang="zh-CN" sz="1800" b="0" dirty="0">
                          <a:solidFill>
                            <a:schemeClr val="tx1"/>
                          </a:solidFill>
                          <a:effectLst/>
                          <a:latin typeface="+mn-ea"/>
                          <a:ea typeface="+mn-ea"/>
                          <a:cs typeface="+mn-cs"/>
                        </a:rPr>
                        <a:t>：</a:t>
                      </a:r>
                      <a:r>
                        <a:rPr lang="en-US" altLang="ja-JP" sz="1800" dirty="0">
                          <a:solidFill>
                            <a:schemeClr val="dk1"/>
                          </a:solidFill>
                          <a:effectLst/>
                          <a:latin typeface="+mn-ea"/>
                          <a:ea typeface="+mn-ea"/>
                          <a:cs typeface="+mn-cs"/>
                        </a:rPr>
                        <a:t>0.8</a:t>
                      </a:r>
                    </a:p>
                    <a:p>
                      <a:r>
                        <a:rPr lang="en-US" altLang="ja-JP" sz="1800" dirty="0">
                          <a:solidFill>
                            <a:schemeClr val="dk1"/>
                          </a:solidFill>
                          <a:effectLst/>
                          <a:latin typeface="+mn-ea"/>
                          <a:ea typeface="+mn-ea"/>
                          <a:cs typeface="+mn-cs"/>
                        </a:rPr>
                        <a:t>225</a:t>
                      </a:r>
                      <a:r>
                        <a:rPr lang="zh-CN" altLang="zh-CN" sz="1800" b="0" dirty="0">
                          <a:solidFill>
                            <a:schemeClr val="tx1"/>
                          </a:solidFill>
                          <a:effectLst/>
                          <a:latin typeface="+mn-ea"/>
                          <a:ea typeface="+mn-ea"/>
                          <a:cs typeface="+mn-cs"/>
                        </a:rPr>
                        <a:t>：</a:t>
                      </a:r>
                      <a:r>
                        <a:rPr lang="en-US" altLang="ja-JP" sz="1800" dirty="0">
                          <a:solidFill>
                            <a:schemeClr val="dk1"/>
                          </a:solidFill>
                          <a:effectLst/>
                          <a:latin typeface="+mn-ea"/>
                          <a:ea typeface="+mn-ea"/>
                          <a:cs typeface="+mn-cs"/>
                        </a:rPr>
                        <a:t>30</a:t>
                      </a:r>
                      <a:r>
                        <a:rPr lang="zh-CN" altLang="zh-CN" sz="1800" b="0" dirty="0">
                          <a:solidFill>
                            <a:schemeClr val="tx1"/>
                          </a:solidFill>
                          <a:effectLst/>
                          <a:latin typeface="+mn-ea"/>
                          <a:ea typeface="+mn-ea"/>
                          <a:cs typeface="+mn-cs"/>
                        </a:rPr>
                        <a:t>：</a:t>
                      </a:r>
                      <a:r>
                        <a:rPr lang="en-US" altLang="zh-CN" sz="1800" b="0" dirty="0">
                          <a:solidFill>
                            <a:schemeClr val="dk1"/>
                          </a:solidFill>
                          <a:effectLst/>
                          <a:latin typeface="+mn-ea"/>
                          <a:ea typeface="+mn-ea"/>
                          <a:cs typeface="+mn-cs"/>
                        </a:rPr>
                        <a:t>21</a:t>
                      </a:r>
                      <a:r>
                        <a:rPr lang="zh-CN" altLang="zh-CN" sz="1800" b="0" dirty="0">
                          <a:solidFill>
                            <a:schemeClr val="tx1"/>
                          </a:solidFill>
                          <a:effectLst/>
                          <a:latin typeface="+mn-ea"/>
                          <a:ea typeface="+mn-ea"/>
                          <a:cs typeface="+mn-cs"/>
                        </a:rPr>
                        <a:t>：</a:t>
                      </a:r>
                      <a:r>
                        <a:rPr lang="en-US" altLang="zh-CN" sz="1800" b="0" dirty="0">
                          <a:solidFill>
                            <a:schemeClr val="dk1"/>
                          </a:solidFill>
                          <a:effectLst/>
                          <a:latin typeface="+mn-ea"/>
                          <a:ea typeface="+mn-ea"/>
                          <a:cs typeface="+mn-cs"/>
                        </a:rPr>
                        <a:t>24</a:t>
                      </a:r>
                    </a:p>
                    <a:p>
                      <a:endParaRPr lang="zh-CN" altLang="en-US" dirty="0">
                        <a:latin typeface="+mn-ea"/>
                        <a:ea typeface="+mn-ea"/>
                      </a:endParaRPr>
                    </a:p>
                  </a:txBody>
                  <a:tcPr/>
                </a:tc>
                <a:extLst>
                  <a:ext uri="{0D108BD9-81ED-4DB2-BD59-A6C34878D82A}">
                    <a16:rowId xmlns:a16="http://schemas.microsoft.com/office/drawing/2014/main" val="1569618823"/>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22</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2022/2/18</a:t>
            </a:fld>
            <a:endParaRPr lang="en-US"/>
          </a:p>
        </p:txBody>
      </p:sp>
    </p:spTree>
    <p:extLst>
      <p:ext uri="{BB962C8B-B14F-4D97-AF65-F5344CB8AC3E}">
        <p14:creationId xmlns:p14="http://schemas.microsoft.com/office/powerpoint/2010/main" val="79256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事業目標（第１期②）</a:t>
            </a:r>
            <a:endParaRPr lang="zh-CN" altLang="en-US" dirty="0"/>
          </a:p>
        </p:txBody>
      </p:sp>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23</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2022/2/18</a:t>
            </a:fld>
            <a:endParaRPr lang="en-US"/>
          </a:p>
        </p:txBody>
      </p:sp>
      <p:sp>
        <p:nvSpPr>
          <p:cNvPr id="7" name="テキスト ボックス 6">
            <a:extLst>
              <a:ext uri="{FF2B5EF4-FFF2-40B4-BE49-F238E27FC236}">
                <a16:creationId xmlns:a16="http://schemas.microsoft.com/office/drawing/2014/main" id="{71AC6A98-0804-40CA-88C2-5B70745DB705}"/>
              </a:ext>
            </a:extLst>
          </p:cNvPr>
          <p:cNvSpPr txBox="1"/>
          <p:nvPr/>
        </p:nvSpPr>
        <p:spPr>
          <a:xfrm>
            <a:off x="306261" y="615048"/>
            <a:ext cx="11561696" cy="5632311"/>
          </a:xfrm>
          <a:prstGeom prst="rect">
            <a:avLst/>
          </a:prstGeom>
          <a:noFill/>
        </p:spPr>
        <p:txBody>
          <a:bodyPr wrap="square">
            <a:spAutoFit/>
          </a:bodyPr>
          <a:lstStyle/>
          <a:p>
            <a:r>
              <a:rPr lang="ja-JP" altLang="en-US" dirty="0"/>
              <a:t>本社引越：</a:t>
            </a:r>
            <a:endParaRPr lang="en-US" altLang="ja-JP" dirty="0"/>
          </a:p>
          <a:p>
            <a:r>
              <a:rPr lang="ja-JP" altLang="en-US" dirty="0"/>
              <a:t>秋葉原（理由：交通便利、週末イベント集客可能、自社購入優先）</a:t>
            </a:r>
            <a:endParaRPr lang="en-US" altLang="ja-JP" dirty="0"/>
          </a:p>
          <a:p>
            <a:r>
              <a:rPr lang="ja-JP" altLang="en-US" dirty="0"/>
              <a:t>最上階：管理部、営業部</a:t>
            </a:r>
            <a:endParaRPr lang="en-US" altLang="ja-JP" dirty="0"/>
          </a:p>
          <a:p>
            <a:r>
              <a:rPr lang="ja-JP" altLang="en-US" dirty="0"/>
              <a:t>４</a:t>
            </a:r>
            <a:r>
              <a:rPr lang="en-US" altLang="ja-JP" dirty="0"/>
              <a:t>F</a:t>
            </a:r>
            <a:r>
              <a:rPr lang="ja-JP" altLang="en-US" dirty="0"/>
              <a:t>～：事業部用オフェス</a:t>
            </a:r>
            <a:endParaRPr lang="en-US" altLang="ja-JP" dirty="0"/>
          </a:p>
          <a:p>
            <a:r>
              <a:rPr lang="ja-JP" altLang="en-US" dirty="0"/>
              <a:t>３</a:t>
            </a:r>
            <a:r>
              <a:rPr lang="en-US" altLang="ja-JP" dirty="0"/>
              <a:t>F</a:t>
            </a:r>
            <a:r>
              <a:rPr lang="ja-JP" altLang="en-US" dirty="0"/>
              <a:t>：社内用会議室（スライディングウォールで任意分割可能、最大３０名の教室利用も　可能）、電話室（</a:t>
            </a:r>
            <a:r>
              <a:rPr lang="en-US" altLang="ja-JP" dirty="0"/>
              <a:t>2</a:t>
            </a:r>
            <a:r>
              <a:rPr lang="ja-JP" altLang="en-US" dirty="0"/>
              <a:t>名、４名）</a:t>
            </a:r>
            <a:endParaRPr lang="en-US" altLang="ja-JP" dirty="0"/>
          </a:p>
          <a:p>
            <a:endParaRPr lang="en-US" altLang="ja-JP" dirty="0"/>
          </a:p>
          <a:p>
            <a:r>
              <a:rPr lang="ja-JP" altLang="en-US" dirty="0"/>
              <a:t>（１</a:t>
            </a:r>
            <a:r>
              <a:rPr lang="en-US" altLang="ja-JP" dirty="0"/>
              <a:t>F</a:t>
            </a:r>
            <a:r>
              <a:rPr lang="ja-JP" altLang="en-US" dirty="0"/>
              <a:t>と２</a:t>
            </a:r>
            <a:r>
              <a:rPr lang="en-US" altLang="ja-JP" dirty="0"/>
              <a:t>F</a:t>
            </a:r>
            <a:r>
              <a:rPr lang="ja-JP" altLang="en-US" dirty="0"/>
              <a:t>は　</a:t>
            </a:r>
            <a:r>
              <a:rPr lang="en-US" altLang="zh-CN" dirty="0"/>
              <a:t>·</a:t>
            </a:r>
            <a:r>
              <a:rPr lang="ja-JP" altLang="en-US" dirty="0"/>
              <a:t>毎日</a:t>
            </a:r>
            <a:r>
              <a:rPr lang="en-US" altLang="ja-JP" dirty="0"/>
              <a:t>10</a:t>
            </a:r>
            <a:r>
              <a:rPr lang="ja-JP" altLang="en-US" dirty="0"/>
              <a:t>時～</a:t>
            </a:r>
            <a:r>
              <a:rPr lang="en-US" altLang="ja-JP" dirty="0"/>
              <a:t>16</a:t>
            </a:r>
            <a:r>
              <a:rPr lang="ja-JP" altLang="en-US" dirty="0"/>
              <a:t>時（年末年始除外）　社外公衆に</a:t>
            </a:r>
            <a:r>
              <a:rPr lang="ja-JP" altLang="en-US"/>
              <a:t>開放し）</a:t>
            </a:r>
            <a:endParaRPr lang="en-US" altLang="ja-JP" dirty="0"/>
          </a:p>
          <a:p>
            <a:pPr marL="285750" indent="-285750">
              <a:buFont typeface="Wingdings" panose="05000000000000000000" pitchFamily="2" charset="2"/>
              <a:buChar char="l"/>
            </a:pPr>
            <a:r>
              <a:rPr lang="ja-JP" altLang="en-US" dirty="0"/>
              <a:t>２</a:t>
            </a:r>
            <a:r>
              <a:rPr lang="en-US" altLang="ja-JP" dirty="0"/>
              <a:t>F</a:t>
            </a:r>
          </a:p>
          <a:p>
            <a:r>
              <a:rPr lang="ja-JP" altLang="en-US" dirty="0"/>
              <a:t>無人販売スーパー（小売りソリューション展示）</a:t>
            </a:r>
            <a:endParaRPr lang="en-US" altLang="ja-JP" dirty="0"/>
          </a:p>
          <a:p>
            <a:r>
              <a:rPr lang="ja-JP" altLang="en-US" dirty="0"/>
              <a:t>ソリューション実証展示（ビジネスマップ、観光、セキュリティなど）</a:t>
            </a:r>
            <a:endParaRPr lang="en-US" altLang="ja-JP" dirty="0"/>
          </a:p>
          <a:p>
            <a:r>
              <a:rPr lang="ja-JP" altLang="en-US" dirty="0"/>
              <a:t>イベントホール２（座席なし、立食可能） 、ビジネス面談室</a:t>
            </a:r>
            <a:endParaRPr lang="en-US" altLang="ja-JP" dirty="0"/>
          </a:p>
          <a:p>
            <a:pPr marL="285750" indent="-285750">
              <a:buFont typeface="Wingdings" panose="05000000000000000000" pitchFamily="2" charset="2"/>
              <a:buChar char="l"/>
            </a:pPr>
            <a:r>
              <a:rPr lang="ja-JP" altLang="en-US" b="1" dirty="0"/>
              <a:t>１</a:t>
            </a:r>
            <a:r>
              <a:rPr lang="en-US" altLang="ja-JP" b="1" dirty="0"/>
              <a:t>F</a:t>
            </a:r>
            <a:endParaRPr lang="en-US" altLang="ja-JP" dirty="0"/>
          </a:p>
          <a:p>
            <a:r>
              <a:rPr lang="ja-JP" altLang="en-US" dirty="0"/>
              <a:t>受付</a:t>
            </a:r>
            <a:endParaRPr lang="en-US" altLang="ja-JP" dirty="0"/>
          </a:p>
          <a:p>
            <a:r>
              <a:rPr lang="ja-JP" altLang="en-US" dirty="0"/>
              <a:t>転職エージェント</a:t>
            </a:r>
            <a:endParaRPr lang="en-US" altLang="ja-JP" dirty="0"/>
          </a:p>
          <a:p>
            <a:r>
              <a:rPr lang="ja-JP" altLang="en-US" dirty="0"/>
              <a:t>バーチャルスクールソリューション実証展示        イベントホール</a:t>
            </a:r>
            <a:r>
              <a:rPr lang="en-US" altLang="ja-JP" dirty="0"/>
              <a:t>1</a:t>
            </a:r>
            <a:r>
              <a:rPr lang="ja-JP" altLang="en-US" dirty="0"/>
              <a:t>（座席あり、食事不可）</a:t>
            </a:r>
            <a:endParaRPr lang="en-US" altLang="ja-JP" dirty="0"/>
          </a:p>
          <a:p>
            <a:r>
              <a:rPr lang="ja-JP" altLang="en-US" dirty="0"/>
              <a:t>デジタル図書館、デジタル手帳、チャットアプリ</a:t>
            </a:r>
            <a:endParaRPr lang="en-US" altLang="ja-JP" dirty="0"/>
          </a:p>
          <a:p>
            <a:r>
              <a:rPr lang="ja-JP" altLang="en-US" dirty="0"/>
              <a:t>ヘルスケア（位置確認、健康管理、転倒、</a:t>
            </a:r>
            <a:r>
              <a:rPr lang="en-US" altLang="ja-JP" dirty="0"/>
              <a:t>SOS</a:t>
            </a:r>
            <a:r>
              <a:rPr lang="ja-JP" altLang="en-US" dirty="0"/>
              <a:t>）</a:t>
            </a:r>
            <a:endParaRPr lang="en-US" altLang="ja-JP" dirty="0"/>
          </a:p>
          <a:p>
            <a:r>
              <a:rPr lang="en-US" altLang="ja-JP" dirty="0"/>
              <a:t>IoT</a:t>
            </a:r>
            <a:r>
              <a:rPr lang="ja-JP" altLang="en-US" dirty="0"/>
              <a:t>展示</a:t>
            </a:r>
            <a:endParaRPr lang="en-US" altLang="ja-JP" dirty="0"/>
          </a:p>
          <a:p>
            <a:r>
              <a:rPr lang="ja-JP" altLang="en-US" dirty="0"/>
              <a:t>バーチャルスクールデバイスショップ（パソコン、</a:t>
            </a:r>
            <a:r>
              <a:rPr lang="en-US" altLang="ja-JP" dirty="0"/>
              <a:t>iPad</a:t>
            </a:r>
            <a:r>
              <a:rPr lang="ja-JP" altLang="en-US" dirty="0"/>
              <a:t>などの貸出、中古販売、修理受付）</a:t>
            </a:r>
            <a:endParaRPr lang="en-US" altLang="ja-JP" dirty="0"/>
          </a:p>
          <a:p>
            <a:endParaRPr lang="en-US" altLang="ja-JP" dirty="0"/>
          </a:p>
        </p:txBody>
      </p:sp>
    </p:spTree>
    <p:extLst>
      <p:ext uri="{BB962C8B-B14F-4D97-AF65-F5344CB8AC3E}">
        <p14:creationId xmlns:p14="http://schemas.microsoft.com/office/powerpoint/2010/main" val="18069348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事業目標（第１期③）</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4064026948"/>
              </p:ext>
            </p:extLst>
          </p:nvPr>
        </p:nvGraphicFramePr>
        <p:xfrm>
          <a:off x="315152" y="533381"/>
          <a:ext cx="11561696" cy="210820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8003106">
                  <a:extLst>
                    <a:ext uri="{9D8B030D-6E8A-4147-A177-3AD203B41FA5}">
                      <a16:colId xmlns:a16="http://schemas.microsoft.com/office/drawing/2014/main" val="3720409621"/>
                    </a:ext>
                  </a:extLst>
                </a:gridCol>
                <a:gridCol w="273284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２０２４</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文脈分析（音声認識も含め）、自動</a:t>
                      </a:r>
                      <a:r>
                        <a:rPr lang="zh-CN" altLang="zh-CN" sz="1800" dirty="0">
                          <a:solidFill>
                            <a:schemeClr val="dk1"/>
                          </a:solidFill>
                          <a:effectLst/>
                          <a:latin typeface="+mn-ea"/>
                          <a:ea typeface="+mn-ea"/>
                          <a:cs typeface="+mn-cs"/>
                        </a:rPr>
                        <a:t>推薦</a:t>
                      </a:r>
                      <a:r>
                        <a:rPr lang="ja-JP" altLang="en-US" sz="1800" dirty="0">
                          <a:solidFill>
                            <a:schemeClr val="dk1"/>
                          </a:solidFill>
                          <a:effectLst/>
                          <a:latin typeface="+mn-ea"/>
                          <a:ea typeface="+mn-ea"/>
                          <a:cs typeface="+mn-cs"/>
                        </a:rPr>
                        <a:t>、</a:t>
                      </a:r>
                      <a:r>
                        <a:rPr lang="en-US" altLang="ja-JP" sz="1800" dirty="0">
                          <a:solidFill>
                            <a:schemeClr val="dk1"/>
                          </a:solidFill>
                          <a:effectLst/>
                          <a:latin typeface="+mn-ea"/>
                          <a:ea typeface="+mn-ea"/>
                          <a:cs typeface="+mn-cs"/>
                        </a:rPr>
                        <a:t>IoT</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ソリューション：小売（</a:t>
                      </a:r>
                      <a:r>
                        <a:rPr lang="en-US" altLang="zh-CN" sz="1800" dirty="0">
                          <a:solidFill>
                            <a:schemeClr val="dk1"/>
                          </a:solidFill>
                          <a:effectLst/>
                          <a:latin typeface="+mn-ea"/>
                          <a:ea typeface="+mn-ea"/>
                          <a:cs typeface="+mn-cs"/>
                        </a:rPr>
                        <a:t>EC</a:t>
                      </a:r>
                      <a:r>
                        <a:rPr lang="zh-CN" altLang="zh-CN" sz="1800" dirty="0">
                          <a:solidFill>
                            <a:schemeClr val="dk1"/>
                          </a:solidFill>
                          <a:effectLst/>
                          <a:latin typeface="+mn-ea"/>
                          <a:ea typeface="+mn-ea"/>
                          <a:cs typeface="+mn-cs"/>
                        </a:rPr>
                        <a:t>、集客、</a:t>
                      </a:r>
                      <a:r>
                        <a:rPr lang="en-US" altLang="zh-CN" sz="1800" dirty="0">
                          <a:solidFill>
                            <a:schemeClr val="dk1"/>
                          </a:solidFill>
                          <a:effectLst/>
                          <a:latin typeface="+mn-ea"/>
                          <a:ea typeface="+mn-ea"/>
                          <a:cs typeface="+mn-cs"/>
                        </a:rPr>
                        <a:t>CRM</a:t>
                      </a:r>
                      <a:r>
                        <a:rPr lang="ja-JP" altLang="en-US" sz="1800" dirty="0">
                          <a:solidFill>
                            <a:schemeClr val="dk1"/>
                          </a:solidFill>
                          <a:effectLst/>
                          <a:latin typeface="+mn-ea"/>
                          <a:ea typeface="+mn-ea"/>
                          <a:cs typeface="+mn-cs"/>
                        </a:rPr>
                        <a:t>、</a:t>
                      </a:r>
                      <a:r>
                        <a:rPr lang="zh-CN" altLang="zh-CN" sz="1800" dirty="0">
                          <a:solidFill>
                            <a:schemeClr val="dk1"/>
                          </a:solidFill>
                          <a:effectLst/>
                          <a:latin typeface="+mn-ea"/>
                          <a:ea typeface="+mn-ea"/>
                          <a:cs typeface="+mn-cs"/>
                        </a:rPr>
                        <a:t>多</a:t>
                      </a:r>
                      <a:r>
                        <a:rPr lang="ja-JP" altLang="en-US" sz="1800" dirty="0">
                          <a:solidFill>
                            <a:schemeClr val="dk1"/>
                          </a:solidFill>
                          <a:effectLst/>
                          <a:latin typeface="+mn-ea"/>
                          <a:ea typeface="+mn-ea"/>
                          <a:cs typeface="+mn-cs"/>
                        </a:rPr>
                        <a:t>実体</a:t>
                      </a:r>
                      <a:r>
                        <a:rPr lang="zh-CN" altLang="zh-CN" sz="1800" dirty="0">
                          <a:solidFill>
                            <a:schemeClr val="dk1"/>
                          </a:solidFill>
                          <a:effectLst/>
                          <a:latin typeface="+mn-ea"/>
                          <a:ea typeface="+mn-ea"/>
                          <a:cs typeface="+mn-cs"/>
                        </a:rPr>
                        <a:t>店舗、商品管理＆物流）</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　　　　　　　　　　　　スクール業務管理、学力テスト＆分析</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中小企業社内管理（人事、労務、情報）</a:t>
                      </a:r>
                      <a:r>
                        <a:rPr lang="en-US" altLang="ja-JP" sz="1800" dirty="0">
                          <a:solidFill>
                            <a:schemeClr val="dk1"/>
                          </a:solidFill>
                          <a:effectLst/>
                          <a:latin typeface="+mn-ea"/>
                          <a:ea typeface="+mn-ea"/>
                          <a:cs typeface="+mn-cs"/>
                        </a:rPr>
                        <a:t>SaaS</a:t>
                      </a: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500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66</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zh-CN" dirty="0">
                        <a:latin typeface="+mn-ea"/>
                        <a:ea typeface="+mn-ea"/>
                      </a:endParaRPr>
                    </a:p>
                    <a:p>
                      <a:r>
                        <a:rPr lang="en-US" altLang="zh-CN" dirty="0">
                          <a:latin typeface="+mn-ea"/>
                          <a:ea typeface="+mn-ea"/>
                        </a:rPr>
                        <a:t>7</a:t>
                      </a:r>
                      <a:r>
                        <a:rPr lang="zh-CN" altLang="en-US" dirty="0">
                          <a:latin typeface="+mn-ea"/>
                          <a:ea typeface="+mn-ea"/>
                        </a:rPr>
                        <a:t>：</a:t>
                      </a:r>
                      <a:r>
                        <a:rPr lang="en-US" altLang="ja-JP" dirty="0">
                          <a:latin typeface="+mn-ea"/>
                          <a:ea typeface="+mn-ea"/>
                        </a:rPr>
                        <a:t>1.5</a:t>
                      </a:r>
                      <a:r>
                        <a:rPr lang="zh-CN" altLang="en-US" dirty="0">
                          <a:latin typeface="+mn-ea"/>
                          <a:ea typeface="+mn-ea"/>
                        </a:rPr>
                        <a:t>：</a:t>
                      </a:r>
                      <a:r>
                        <a:rPr lang="en-US" altLang="zh-CN" dirty="0">
                          <a:solidFill>
                            <a:schemeClr val="dk1"/>
                          </a:solidFill>
                          <a:latin typeface="+mn-ea"/>
                          <a:ea typeface="+mn-ea"/>
                          <a:cs typeface="+mn-cs"/>
                        </a:rPr>
                        <a:t>0.9</a:t>
                      </a:r>
                      <a:r>
                        <a:rPr lang="zh-CN" altLang="zh-CN" dirty="0">
                          <a:solidFill>
                            <a:schemeClr val="dk1"/>
                          </a:solidFill>
                          <a:latin typeface="+mn-ea"/>
                          <a:ea typeface="+mn-ea"/>
                          <a:cs typeface="+mn-cs"/>
                        </a:rPr>
                        <a:t>：</a:t>
                      </a:r>
                      <a:r>
                        <a:rPr lang="en-US" altLang="zh-CN" dirty="0">
                          <a:solidFill>
                            <a:schemeClr val="dk1"/>
                          </a:solidFill>
                          <a:latin typeface="+mn-ea"/>
                          <a:ea typeface="+mn-ea"/>
                          <a:cs typeface="+mn-cs"/>
                        </a:rPr>
                        <a:t>0.6</a:t>
                      </a:r>
                      <a:endParaRPr lang="en-US" altLang="ja-JP" dirty="0">
                        <a:solidFill>
                          <a:schemeClr val="dk1"/>
                        </a:solidFill>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solidFill>
                            <a:schemeClr val="dk1"/>
                          </a:solidFill>
                          <a:latin typeface="+mn-ea"/>
                          <a:ea typeface="+mn-ea"/>
                          <a:cs typeface="+mn-cs"/>
                        </a:rPr>
                        <a:t>350</a:t>
                      </a:r>
                      <a:r>
                        <a:rPr lang="zh-CN" altLang="zh-CN" dirty="0">
                          <a:solidFill>
                            <a:schemeClr val="dk1"/>
                          </a:solidFill>
                          <a:latin typeface="+mn-ea"/>
                          <a:ea typeface="+mn-ea"/>
                          <a:cs typeface="+mn-cs"/>
                        </a:rPr>
                        <a:t>：</a:t>
                      </a:r>
                      <a:r>
                        <a:rPr lang="en-US" altLang="zh-CN" dirty="0">
                          <a:solidFill>
                            <a:schemeClr val="dk1"/>
                          </a:solidFill>
                          <a:latin typeface="+mn-ea"/>
                          <a:ea typeface="+mn-ea"/>
                          <a:cs typeface="+mn-cs"/>
                        </a:rPr>
                        <a:t>75</a:t>
                      </a:r>
                      <a:r>
                        <a:rPr lang="zh-CN" altLang="zh-CN" dirty="0">
                          <a:solidFill>
                            <a:schemeClr val="dk1"/>
                          </a:solidFill>
                          <a:latin typeface="+mn-ea"/>
                          <a:ea typeface="+mn-ea"/>
                          <a:cs typeface="+mn-cs"/>
                        </a:rPr>
                        <a:t>：</a:t>
                      </a:r>
                      <a:r>
                        <a:rPr lang="en-US" altLang="zh-CN" dirty="0">
                          <a:solidFill>
                            <a:schemeClr val="dk1"/>
                          </a:solidFill>
                          <a:latin typeface="+mn-ea"/>
                          <a:ea typeface="+mn-ea"/>
                          <a:cs typeface="+mn-cs"/>
                        </a:rPr>
                        <a:t>45</a:t>
                      </a:r>
                      <a:r>
                        <a:rPr lang="zh-CN" altLang="zh-CN" dirty="0">
                          <a:solidFill>
                            <a:schemeClr val="dk1"/>
                          </a:solidFill>
                          <a:latin typeface="+mn-ea"/>
                          <a:ea typeface="+mn-ea"/>
                          <a:cs typeface="+mn-cs"/>
                        </a:rPr>
                        <a:t>：</a:t>
                      </a:r>
                      <a:r>
                        <a:rPr lang="en-US" altLang="zh-CN" dirty="0">
                          <a:solidFill>
                            <a:schemeClr val="dk1"/>
                          </a:solidFill>
                          <a:latin typeface="+mn-ea"/>
                          <a:ea typeface="+mn-ea"/>
                          <a:cs typeface="+mn-cs"/>
                        </a:rPr>
                        <a:t>3</a:t>
                      </a:r>
                      <a:r>
                        <a:rPr lang="en-US" altLang="ja-JP" dirty="0">
                          <a:solidFill>
                            <a:schemeClr val="dk1"/>
                          </a:solidFill>
                          <a:latin typeface="+mn-ea"/>
                          <a:ea typeface="+mn-ea"/>
                          <a:cs typeface="+mn-cs"/>
                        </a:rPr>
                        <a:t>0</a:t>
                      </a:r>
                    </a:p>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solidFill>
                          <a:schemeClr val="dk1"/>
                        </a:solidFill>
                        <a:latin typeface="+mn-ea"/>
                        <a:ea typeface="+mn-ea"/>
                        <a:cs typeface="+mn-cs"/>
                      </a:endParaRPr>
                    </a:p>
                  </a:txBody>
                  <a:tcPr/>
                </a:tc>
                <a:extLst>
                  <a:ext uri="{0D108BD9-81ED-4DB2-BD59-A6C34878D82A}">
                    <a16:rowId xmlns:a16="http://schemas.microsoft.com/office/drawing/2014/main" val="3723743411"/>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24</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2022/2/18</a:t>
            </a:fld>
            <a:endParaRPr lang="en-US"/>
          </a:p>
        </p:txBody>
      </p:sp>
    </p:spTree>
    <p:extLst>
      <p:ext uri="{BB962C8B-B14F-4D97-AF65-F5344CB8AC3E}">
        <p14:creationId xmlns:p14="http://schemas.microsoft.com/office/powerpoint/2010/main" val="34987772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事業目標（第１期④）</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3414550274"/>
              </p:ext>
            </p:extLst>
          </p:nvPr>
        </p:nvGraphicFramePr>
        <p:xfrm>
          <a:off x="315152" y="533381"/>
          <a:ext cx="11561696" cy="238252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8003106">
                  <a:extLst>
                    <a:ext uri="{9D8B030D-6E8A-4147-A177-3AD203B41FA5}">
                      <a16:colId xmlns:a16="http://schemas.microsoft.com/office/drawing/2014/main" val="3720409621"/>
                    </a:ext>
                  </a:extLst>
                </a:gridCol>
                <a:gridCol w="273284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２０２５</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意思決定支援システム</a:t>
                      </a:r>
                      <a:r>
                        <a:rPr lang="en-US" altLang="ja-JP" sz="1800" dirty="0">
                          <a:solidFill>
                            <a:schemeClr val="dk1"/>
                          </a:solidFill>
                          <a:effectLst/>
                          <a:latin typeface="+mn-ea"/>
                          <a:ea typeface="+mn-ea"/>
                          <a:cs typeface="+mn-cs"/>
                        </a:rPr>
                        <a:t>V</a:t>
                      </a:r>
                      <a:r>
                        <a:rPr lang="ja-JP" altLang="en-US" sz="1800" dirty="0">
                          <a:solidFill>
                            <a:schemeClr val="dk1"/>
                          </a:solidFill>
                          <a:effectLst/>
                          <a:latin typeface="+mn-ea"/>
                          <a:ea typeface="+mn-ea"/>
                          <a:cs typeface="+mn-cs"/>
                        </a:rPr>
                        <a:t>１、セキュリティー監視</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ソリューション：小売（</a:t>
                      </a:r>
                      <a:r>
                        <a:rPr lang="ja-JP" altLang="en-US" sz="1800" dirty="0">
                          <a:solidFill>
                            <a:schemeClr val="dk1"/>
                          </a:solidFill>
                          <a:effectLst/>
                          <a:latin typeface="+mn-ea"/>
                          <a:ea typeface="+mn-ea"/>
                          <a:cs typeface="+mn-cs"/>
                        </a:rPr>
                        <a:t>チャットロボット、、宅配ボックス</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、健康アナウンス</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　　　　　　　　　　　　セキュリティ（位置、</a:t>
                      </a:r>
                      <a:r>
                        <a:rPr lang="zh-CN" altLang="en-US" b="0" i="0" dirty="0">
                          <a:solidFill>
                            <a:schemeClr val="dk1"/>
                          </a:solidFill>
                          <a:effectLst/>
                          <a:latin typeface="+mn-lt"/>
                          <a:ea typeface="+mn-ea"/>
                          <a:cs typeface="+mn-cs"/>
                        </a:rPr>
                        <a:t>転倒</a:t>
                      </a:r>
                      <a:r>
                        <a:rPr lang="ja-JP" altLang="en-US" sz="1800" dirty="0">
                          <a:solidFill>
                            <a:schemeClr val="dk1"/>
                          </a:solidFill>
                          <a:effectLst/>
                          <a:latin typeface="+mn-ea"/>
                          <a:ea typeface="+mn-ea"/>
                          <a:cs typeface="+mn-cs"/>
                        </a:rPr>
                        <a:t>）、オンライン授業ツール</a:t>
                      </a:r>
                      <a:endParaRPr lang="en-US" altLang="zh-CN"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中小企業社内管理（人事、労務、資産、情報、教育）</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　　　　　　　　バーチャルスクール（業務管理、学力テスト＆分析）</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dirty="0">
                        <a:latin typeface="+mn-ea"/>
                        <a:ea typeface="+mn-ea"/>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700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40</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ja-JP" dirty="0">
                        <a:latin typeface="+mn-ea"/>
                        <a:ea typeface="+mn-ea"/>
                      </a:endParaRPr>
                    </a:p>
                    <a:p>
                      <a:r>
                        <a:rPr lang="en-US" altLang="ja-JP" dirty="0">
                          <a:latin typeface="+mn-ea"/>
                          <a:ea typeface="+mn-ea"/>
                        </a:rPr>
                        <a:t>6.5</a:t>
                      </a:r>
                      <a:r>
                        <a:rPr lang="zh-CN" altLang="en-US" dirty="0">
                          <a:latin typeface="+mn-ea"/>
                          <a:ea typeface="+mn-ea"/>
                        </a:rPr>
                        <a:t>：</a:t>
                      </a:r>
                      <a:r>
                        <a:rPr lang="en-US" altLang="ja-JP" dirty="0">
                          <a:latin typeface="+mn-ea"/>
                          <a:ea typeface="+mn-ea"/>
                        </a:rPr>
                        <a:t>2</a:t>
                      </a:r>
                      <a:r>
                        <a:rPr lang="zh-CN" altLang="en-US" dirty="0">
                          <a:latin typeface="+mn-ea"/>
                          <a:ea typeface="+mn-ea"/>
                        </a:rPr>
                        <a:t>：</a:t>
                      </a:r>
                      <a:r>
                        <a:rPr lang="en-US" altLang="ja-JP" dirty="0">
                          <a:latin typeface="+mn-ea"/>
                          <a:ea typeface="+mn-ea"/>
                        </a:rPr>
                        <a:t>1</a:t>
                      </a:r>
                      <a:r>
                        <a:rPr lang="zh-CN" altLang="zh-CN" sz="1800" b="0" dirty="0">
                          <a:solidFill>
                            <a:schemeClr val="tx1"/>
                          </a:solidFill>
                          <a:effectLst/>
                          <a:latin typeface="+mn-ea"/>
                          <a:ea typeface="+mn-ea"/>
                          <a:cs typeface="+mn-cs"/>
                        </a:rPr>
                        <a:t>：</a:t>
                      </a:r>
                      <a:r>
                        <a:rPr lang="en-US" altLang="zh-CN" sz="1800" b="0" dirty="0">
                          <a:solidFill>
                            <a:schemeClr val="tx1"/>
                          </a:solidFill>
                          <a:effectLst/>
                          <a:latin typeface="+mn-ea"/>
                          <a:ea typeface="+mn-ea"/>
                          <a:cs typeface="+mn-cs"/>
                        </a:rPr>
                        <a:t>0.5</a:t>
                      </a:r>
                      <a:endParaRPr lang="en-US" altLang="ja-JP"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b="0" dirty="0">
                          <a:solidFill>
                            <a:schemeClr val="tx1"/>
                          </a:solidFill>
                          <a:latin typeface="+mn-ea"/>
                          <a:ea typeface="+mn-ea"/>
                        </a:rPr>
                        <a:t>455</a:t>
                      </a:r>
                      <a:r>
                        <a:rPr lang="zh-CN" altLang="en-US" dirty="0">
                          <a:latin typeface="+mn-ea"/>
                          <a:ea typeface="+mn-ea"/>
                        </a:rPr>
                        <a:t>：</a:t>
                      </a:r>
                      <a:r>
                        <a:rPr lang="en-US" altLang="ja-JP" dirty="0">
                          <a:latin typeface="+mn-ea"/>
                          <a:ea typeface="+mn-ea"/>
                        </a:rPr>
                        <a:t>140:</a:t>
                      </a:r>
                      <a:r>
                        <a:rPr lang="zh-CN" altLang="en-US" dirty="0">
                          <a:latin typeface="+mn-ea"/>
                          <a:ea typeface="+mn-ea"/>
                        </a:rPr>
                        <a:t>：</a:t>
                      </a:r>
                      <a:r>
                        <a:rPr lang="en-US" altLang="ja-JP" dirty="0">
                          <a:latin typeface="+mn-ea"/>
                          <a:ea typeface="+mn-ea"/>
                        </a:rPr>
                        <a:t>70</a:t>
                      </a:r>
                      <a:r>
                        <a:rPr lang="zh-CN" altLang="en-US" dirty="0">
                          <a:latin typeface="+mn-ea"/>
                          <a:ea typeface="+mn-ea"/>
                        </a:rPr>
                        <a:t>：</a:t>
                      </a:r>
                      <a:r>
                        <a:rPr lang="en-US" altLang="ja-JP" dirty="0">
                          <a:latin typeface="+mn-ea"/>
                          <a:ea typeface="+mn-ea"/>
                        </a:rPr>
                        <a:t>35</a:t>
                      </a:r>
                      <a:endParaRPr lang="zh-CN" altLang="en-US" b="0" dirty="0">
                        <a:solidFill>
                          <a:schemeClr val="tx1"/>
                        </a:solidFill>
                        <a:latin typeface="+mn-ea"/>
                        <a:ea typeface="+mn-ea"/>
                      </a:endParaRPr>
                    </a:p>
                    <a:p>
                      <a:endParaRPr lang="en-US" altLang="ja-JP" dirty="0">
                        <a:latin typeface="+mn-ea"/>
                        <a:ea typeface="+mn-ea"/>
                      </a:endParaRPr>
                    </a:p>
                  </a:txBody>
                  <a:tcPr/>
                </a:tc>
                <a:extLst>
                  <a:ext uri="{0D108BD9-81ED-4DB2-BD59-A6C34878D82A}">
                    <a16:rowId xmlns:a16="http://schemas.microsoft.com/office/drawing/2014/main" val="2614410228"/>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25</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2022/2/18</a:t>
            </a:fld>
            <a:endParaRPr lang="en-US"/>
          </a:p>
        </p:txBody>
      </p:sp>
    </p:spTree>
    <p:extLst>
      <p:ext uri="{BB962C8B-B14F-4D97-AF65-F5344CB8AC3E}">
        <p14:creationId xmlns:p14="http://schemas.microsoft.com/office/powerpoint/2010/main" val="10246146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事業目標（第２期①）</a:t>
            </a:r>
            <a:endParaRPr lang="zh-CN" altLang="en-US" dirty="0"/>
          </a:p>
        </p:txBody>
      </p:sp>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26</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2022/2/18</a:t>
            </a:fld>
            <a:endParaRPr lang="en-US"/>
          </a:p>
        </p:txBody>
      </p:sp>
      <p:graphicFrame>
        <p:nvGraphicFramePr>
          <p:cNvPr id="6" name="表格 5">
            <a:extLst>
              <a:ext uri="{FF2B5EF4-FFF2-40B4-BE49-F238E27FC236}">
                <a16:creationId xmlns:a16="http://schemas.microsoft.com/office/drawing/2014/main" id="{FC844E38-50B9-40EF-B49F-680077F44DE3}"/>
              </a:ext>
            </a:extLst>
          </p:cNvPr>
          <p:cNvGraphicFramePr>
            <a:graphicFrameLocks noGrp="1"/>
          </p:cNvGraphicFramePr>
          <p:nvPr>
            <p:extLst>
              <p:ext uri="{D42A27DB-BD31-4B8C-83A1-F6EECF244321}">
                <p14:modId xmlns:p14="http://schemas.microsoft.com/office/powerpoint/2010/main" val="1828649144"/>
              </p:ext>
            </p:extLst>
          </p:nvPr>
        </p:nvGraphicFramePr>
        <p:xfrm>
          <a:off x="386107" y="492443"/>
          <a:ext cx="11561696" cy="210820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２０２６</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意思決定支援システム</a:t>
                      </a:r>
                      <a:r>
                        <a:rPr lang="en-US" altLang="ja-JP" sz="1800" dirty="0">
                          <a:solidFill>
                            <a:schemeClr val="dk1"/>
                          </a:solidFill>
                          <a:effectLst/>
                          <a:latin typeface="+mn-ea"/>
                          <a:ea typeface="+mn-ea"/>
                          <a:cs typeface="+mn-cs"/>
                        </a:rPr>
                        <a:t>V</a:t>
                      </a:r>
                      <a:r>
                        <a:rPr lang="ja-JP" altLang="en-US" sz="1800" dirty="0">
                          <a:solidFill>
                            <a:schemeClr val="dk1"/>
                          </a:solidFill>
                          <a:effectLst/>
                          <a:latin typeface="+mn-ea"/>
                          <a:ea typeface="+mn-ea"/>
                          <a:cs typeface="+mn-cs"/>
                        </a:rPr>
                        <a:t>２</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中小企業社内管理（人事、労務、資産、情報、安否、健康）</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　　　　　　　　</a:t>
                      </a:r>
                      <a:r>
                        <a:rPr lang="ja-JP" altLang="en-US" sz="1800" dirty="0">
                          <a:solidFill>
                            <a:schemeClr val="dk1"/>
                          </a:solidFill>
                          <a:effectLst/>
                          <a:latin typeface="+mn-ea"/>
                          <a:ea typeface="+mn-ea"/>
                          <a:cs typeface="+mn-cs"/>
                        </a:rPr>
                        <a:t>バーチャルスクール（業務管理、学力テスト＆分析、セキュリティ、健康）</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dirty="0">
                        <a:latin typeface="+mn-ea"/>
                        <a:ea typeface="+mn-ea"/>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1000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43</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zh-CN" dirty="0">
                        <a:latin typeface="+mn-ea"/>
                        <a:ea typeface="+mn-ea"/>
                      </a:endParaRPr>
                    </a:p>
                    <a:p>
                      <a:r>
                        <a:rPr lang="en-US" altLang="zh-CN" dirty="0">
                          <a:latin typeface="+mn-ea"/>
                          <a:ea typeface="+mn-ea"/>
                        </a:rPr>
                        <a:t>6</a:t>
                      </a:r>
                      <a:r>
                        <a:rPr lang="zh-CN" altLang="en-US" dirty="0">
                          <a:latin typeface="+mn-ea"/>
                          <a:ea typeface="+mn-ea"/>
                        </a:rPr>
                        <a:t>：</a:t>
                      </a:r>
                      <a:r>
                        <a:rPr lang="en-US" altLang="ja-JP" dirty="0">
                          <a:latin typeface="+mn-ea"/>
                          <a:ea typeface="+mn-ea"/>
                        </a:rPr>
                        <a:t>2.5</a:t>
                      </a:r>
                      <a:r>
                        <a:rPr lang="zh-CN" altLang="en-US" dirty="0">
                          <a:latin typeface="+mn-ea"/>
                          <a:ea typeface="+mn-ea"/>
                        </a:rPr>
                        <a:t>：</a:t>
                      </a:r>
                      <a:r>
                        <a:rPr lang="en-US" altLang="zh-CN" dirty="0">
                          <a:latin typeface="+mn-ea"/>
                          <a:ea typeface="+mn-ea"/>
                        </a:rPr>
                        <a:t>1</a:t>
                      </a:r>
                      <a:r>
                        <a:rPr lang="zh-CN" altLang="en-US" dirty="0">
                          <a:latin typeface="+mn-ea"/>
                          <a:ea typeface="+mn-ea"/>
                        </a:rPr>
                        <a:t>：</a:t>
                      </a:r>
                      <a:r>
                        <a:rPr lang="en-US" altLang="zh-CN" dirty="0">
                          <a:latin typeface="+mn-ea"/>
                          <a:ea typeface="+mn-ea"/>
                        </a:rPr>
                        <a:t>0.5</a:t>
                      </a:r>
                      <a:endParaRPr lang="en-US" altLang="ja-JP"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dirty="0">
                          <a:latin typeface="+mn-ea"/>
                          <a:ea typeface="+mn-ea"/>
                        </a:rPr>
                        <a:t>600</a:t>
                      </a:r>
                      <a:r>
                        <a:rPr lang="zh-CN" altLang="en-US" dirty="0">
                          <a:latin typeface="+mn-ea"/>
                          <a:ea typeface="+mn-ea"/>
                        </a:rPr>
                        <a:t>：</a:t>
                      </a:r>
                      <a:r>
                        <a:rPr lang="en-US" altLang="ja-JP" dirty="0">
                          <a:latin typeface="+mn-ea"/>
                          <a:ea typeface="+mn-ea"/>
                        </a:rPr>
                        <a:t>250</a:t>
                      </a:r>
                      <a:r>
                        <a:rPr lang="zh-CN" altLang="en-US" dirty="0">
                          <a:latin typeface="+mn-ea"/>
                          <a:ea typeface="+mn-ea"/>
                        </a:rPr>
                        <a:t>：</a:t>
                      </a:r>
                      <a:r>
                        <a:rPr lang="en-US" altLang="zh-CN" dirty="0">
                          <a:latin typeface="+mn-ea"/>
                          <a:ea typeface="+mn-ea"/>
                        </a:rPr>
                        <a:t>100</a:t>
                      </a:r>
                      <a:r>
                        <a:rPr lang="zh-CN" altLang="en-US" dirty="0">
                          <a:latin typeface="+mn-ea"/>
                          <a:ea typeface="+mn-ea"/>
                        </a:rPr>
                        <a:t>：</a:t>
                      </a:r>
                      <a:r>
                        <a:rPr lang="en-US" altLang="zh-CN" dirty="0">
                          <a:latin typeface="+mn-ea"/>
                          <a:ea typeface="+mn-ea"/>
                        </a:rPr>
                        <a:t>5</a:t>
                      </a:r>
                      <a:r>
                        <a:rPr lang="en-US" altLang="ja-JP" dirty="0">
                          <a:latin typeface="+mn-ea"/>
                          <a:ea typeface="+mn-ea"/>
                        </a:rPr>
                        <a:t>0</a:t>
                      </a:r>
                      <a:endParaRPr lang="zh-CN" altLang="en-US" dirty="0">
                        <a:latin typeface="+mn-ea"/>
                        <a:ea typeface="+mn-ea"/>
                      </a:endParaRPr>
                    </a:p>
                    <a:p>
                      <a:endParaRPr lang="en-US" altLang="ja-JP" dirty="0">
                        <a:latin typeface="+mn-ea"/>
                        <a:ea typeface="+mn-ea"/>
                      </a:endParaRPr>
                    </a:p>
                  </a:txBody>
                  <a:tcPr/>
                </a:tc>
                <a:extLst>
                  <a:ext uri="{0D108BD9-81ED-4DB2-BD59-A6C34878D82A}">
                    <a16:rowId xmlns:a16="http://schemas.microsoft.com/office/drawing/2014/main" val="2054128941"/>
                  </a:ext>
                </a:extLst>
              </a:tr>
            </a:tbl>
          </a:graphicData>
        </a:graphic>
      </p:graphicFrame>
    </p:spTree>
    <p:extLst>
      <p:ext uri="{BB962C8B-B14F-4D97-AF65-F5344CB8AC3E}">
        <p14:creationId xmlns:p14="http://schemas.microsoft.com/office/powerpoint/2010/main" val="37946856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事業目標（第２期②）</a:t>
            </a:r>
            <a:endParaRPr lang="zh-CN" altLang="en-US" dirty="0"/>
          </a:p>
        </p:txBody>
      </p:sp>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27</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2022/2/18</a:t>
            </a:fld>
            <a:endParaRPr lang="en-US"/>
          </a:p>
        </p:txBody>
      </p:sp>
      <p:graphicFrame>
        <p:nvGraphicFramePr>
          <p:cNvPr id="6" name="表格 5">
            <a:extLst>
              <a:ext uri="{FF2B5EF4-FFF2-40B4-BE49-F238E27FC236}">
                <a16:creationId xmlns:a16="http://schemas.microsoft.com/office/drawing/2014/main" id="{FC844E38-50B9-40EF-B49F-680077F44DE3}"/>
              </a:ext>
            </a:extLst>
          </p:cNvPr>
          <p:cNvGraphicFramePr>
            <a:graphicFrameLocks noGrp="1"/>
          </p:cNvGraphicFramePr>
          <p:nvPr>
            <p:extLst>
              <p:ext uri="{D42A27DB-BD31-4B8C-83A1-F6EECF244321}">
                <p14:modId xmlns:p14="http://schemas.microsoft.com/office/powerpoint/2010/main" val="288332108"/>
              </p:ext>
            </p:extLst>
          </p:nvPr>
        </p:nvGraphicFramePr>
        <p:xfrm>
          <a:off x="332319" y="492443"/>
          <a:ext cx="11561696" cy="183388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２０２７</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中小企業社内管理（人事、労務、資産、情報、安否、健康）</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1300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30</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ja-JP" dirty="0">
                        <a:latin typeface="+mn-ea"/>
                        <a:ea typeface="+mn-ea"/>
                      </a:endParaRPr>
                    </a:p>
                    <a:p>
                      <a:r>
                        <a:rPr lang="en-US" altLang="ja-JP" dirty="0">
                          <a:latin typeface="+mn-ea"/>
                          <a:ea typeface="+mn-ea"/>
                        </a:rPr>
                        <a:t>5</a:t>
                      </a:r>
                      <a:r>
                        <a:rPr lang="zh-CN" altLang="en-US" dirty="0">
                          <a:latin typeface="+mn-ea"/>
                          <a:ea typeface="+mn-ea"/>
                        </a:rPr>
                        <a:t>：</a:t>
                      </a:r>
                      <a:r>
                        <a:rPr lang="en-US" altLang="zh-CN" dirty="0">
                          <a:latin typeface="+mn-ea"/>
                          <a:ea typeface="+mn-ea"/>
                        </a:rPr>
                        <a:t>3</a:t>
                      </a:r>
                      <a:r>
                        <a:rPr lang="zh-CN" altLang="en-US" dirty="0">
                          <a:latin typeface="+mn-ea"/>
                          <a:ea typeface="+mn-ea"/>
                        </a:rPr>
                        <a:t>：</a:t>
                      </a:r>
                      <a:r>
                        <a:rPr lang="en-US" altLang="ja-JP" dirty="0">
                          <a:latin typeface="+mn-ea"/>
                          <a:ea typeface="+mn-ea"/>
                        </a:rPr>
                        <a:t>1.5</a:t>
                      </a:r>
                      <a:r>
                        <a:rPr lang="zh-CN" altLang="en-US" dirty="0">
                          <a:latin typeface="+mn-ea"/>
                          <a:ea typeface="+mn-ea"/>
                        </a:rPr>
                        <a:t>：</a:t>
                      </a:r>
                      <a:r>
                        <a:rPr lang="en-US" altLang="zh-CN" dirty="0">
                          <a:latin typeface="+mn-ea"/>
                          <a:ea typeface="+mn-ea"/>
                        </a:rPr>
                        <a:t>0.5</a:t>
                      </a:r>
                      <a:endParaRPr lang="en-US" altLang="ja-JP"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dirty="0">
                          <a:latin typeface="+mn-ea"/>
                          <a:ea typeface="+mn-ea"/>
                        </a:rPr>
                        <a:t>650</a:t>
                      </a:r>
                      <a:r>
                        <a:rPr lang="zh-CN" altLang="en-US" dirty="0">
                          <a:latin typeface="+mn-ea"/>
                          <a:ea typeface="+mn-ea"/>
                        </a:rPr>
                        <a:t>：</a:t>
                      </a:r>
                      <a:r>
                        <a:rPr lang="en-US" altLang="zh-CN" dirty="0">
                          <a:latin typeface="+mn-ea"/>
                          <a:ea typeface="+mn-ea"/>
                        </a:rPr>
                        <a:t>390</a:t>
                      </a:r>
                      <a:r>
                        <a:rPr lang="zh-CN" altLang="en-US" dirty="0">
                          <a:latin typeface="+mn-ea"/>
                          <a:ea typeface="+mn-ea"/>
                        </a:rPr>
                        <a:t>：</a:t>
                      </a:r>
                      <a:r>
                        <a:rPr lang="en-US" altLang="zh-CN" dirty="0">
                          <a:latin typeface="+mn-ea"/>
                          <a:ea typeface="+mn-ea"/>
                        </a:rPr>
                        <a:t>195</a:t>
                      </a:r>
                      <a:r>
                        <a:rPr lang="zh-CN" altLang="en-US" dirty="0">
                          <a:latin typeface="+mn-ea"/>
                          <a:ea typeface="+mn-ea"/>
                        </a:rPr>
                        <a:t>：</a:t>
                      </a:r>
                      <a:r>
                        <a:rPr lang="en-US" altLang="zh-CN" dirty="0">
                          <a:latin typeface="+mn-ea"/>
                          <a:ea typeface="+mn-ea"/>
                        </a:rPr>
                        <a:t>65</a:t>
                      </a:r>
                      <a:endParaRPr lang="zh-CN" altLang="en-US" dirty="0">
                        <a:latin typeface="+mn-ea"/>
                        <a:ea typeface="+mn-ea"/>
                      </a:endParaRPr>
                    </a:p>
                    <a:p>
                      <a:endParaRPr lang="zh-CN" altLang="en-US" strike="sngStrike" dirty="0">
                        <a:latin typeface="+mn-ea"/>
                        <a:ea typeface="+mn-ea"/>
                      </a:endParaRPr>
                    </a:p>
                  </a:txBody>
                  <a:tcPr/>
                </a:tc>
                <a:extLst>
                  <a:ext uri="{0D108BD9-81ED-4DB2-BD59-A6C34878D82A}">
                    <a16:rowId xmlns:a16="http://schemas.microsoft.com/office/drawing/2014/main" val="1569618823"/>
                  </a:ext>
                </a:extLst>
              </a:tr>
            </a:tbl>
          </a:graphicData>
        </a:graphic>
      </p:graphicFrame>
    </p:spTree>
    <p:extLst>
      <p:ext uri="{BB962C8B-B14F-4D97-AF65-F5344CB8AC3E}">
        <p14:creationId xmlns:p14="http://schemas.microsoft.com/office/powerpoint/2010/main" val="12168135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事業目標（第２期③）</a:t>
            </a:r>
            <a:endParaRPr lang="zh-CN" altLang="en-US" dirty="0"/>
          </a:p>
        </p:txBody>
      </p:sp>
      <p:graphicFrame>
        <p:nvGraphicFramePr>
          <p:cNvPr id="3" name="表格 5">
            <a:extLst>
              <a:ext uri="{FF2B5EF4-FFF2-40B4-BE49-F238E27FC236}">
                <a16:creationId xmlns:a16="http://schemas.microsoft.com/office/drawing/2014/main" id="{2810CB38-2F62-4229-9C38-57366961C594}"/>
              </a:ext>
            </a:extLst>
          </p:cNvPr>
          <p:cNvGraphicFramePr>
            <a:graphicFrameLocks noGrp="1"/>
          </p:cNvGraphicFramePr>
          <p:nvPr>
            <p:extLst>
              <p:ext uri="{D42A27DB-BD31-4B8C-83A1-F6EECF244321}">
                <p14:modId xmlns:p14="http://schemas.microsoft.com/office/powerpoint/2010/main" val="4026155869"/>
              </p:ext>
            </p:extLst>
          </p:nvPr>
        </p:nvGraphicFramePr>
        <p:xfrm>
          <a:off x="306261" y="492443"/>
          <a:ext cx="11561696" cy="155956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２０２８</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zh-CN" altLang="en-US" sz="1800" dirty="0">
                        <a:solidFill>
                          <a:schemeClr val="dk1"/>
                        </a:solidFill>
                        <a:effectLst/>
                        <a:latin typeface="+mn-ea"/>
                        <a:ea typeface="+mn-ea"/>
                        <a:cs typeface="+mn-cs"/>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1800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38</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zh-CN" dirty="0">
                        <a:latin typeface="+mn-ea"/>
                        <a:ea typeface="+mn-ea"/>
                      </a:endParaRPr>
                    </a:p>
                    <a:p>
                      <a:r>
                        <a:rPr lang="en-US" altLang="zh-CN" dirty="0">
                          <a:latin typeface="+mn-ea"/>
                          <a:ea typeface="+mn-ea"/>
                        </a:rPr>
                        <a:t>4</a:t>
                      </a:r>
                      <a:r>
                        <a:rPr lang="zh-CN" altLang="en-US" dirty="0">
                          <a:latin typeface="+mn-ea"/>
                          <a:ea typeface="+mn-ea"/>
                        </a:rPr>
                        <a:t>：</a:t>
                      </a:r>
                      <a:r>
                        <a:rPr lang="en-US" altLang="zh-CN" dirty="0">
                          <a:latin typeface="+mn-ea"/>
                          <a:ea typeface="+mn-ea"/>
                        </a:rPr>
                        <a:t>3.5</a:t>
                      </a:r>
                      <a:r>
                        <a:rPr lang="zh-CN" altLang="en-US" dirty="0">
                          <a:latin typeface="+mn-ea"/>
                          <a:ea typeface="+mn-ea"/>
                        </a:rPr>
                        <a:t>：</a:t>
                      </a:r>
                      <a:r>
                        <a:rPr lang="en-US" altLang="zh-CN" dirty="0">
                          <a:latin typeface="+mn-ea"/>
                          <a:ea typeface="+mn-ea"/>
                        </a:rPr>
                        <a:t>2</a:t>
                      </a:r>
                      <a:r>
                        <a:rPr lang="zh-CN" altLang="en-US" dirty="0">
                          <a:latin typeface="+mn-ea"/>
                          <a:ea typeface="+mn-ea"/>
                        </a:rPr>
                        <a:t>：</a:t>
                      </a:r>
                      <a:r>
                        <a:rPr lang="en-US" altLang="zh-CN" dirty="0">
                          <a:latin typeface="+mn-ea"/>
                          <a:ea typeface="+mn-ea"/>
                        </a:rPr>
                        <a:t>0.5</a:t>
                      </a:r>
                      <a:endParaRPr lang="en-US" altLang="ja-JP" strike="sngStrike"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dirty="0">
                          <a:latin typeface="+mn-ea"/>
                          <a:ea typeface="+mn-ea"/>
                        </a:rPr>
                        <a:t>720</a:t>
                      </a:r>
                      <a:r>
                        <a:rPr lang="zh-CN" altLang="en-US" dirty="0">
                          <a:latin typeface="+mn-ea"/>
                          <a:ea typeface="+mn-ea"/>
                        </a:rPr>
                        <a:t>：</a:t>
                      </a:r>
                      <a:r>
                        <a:rPr lang="en-US" altLang="zh-CN" dirty="0">
                          <a:latin typeface="+mn-ea"/>
                          <a:ea typeface="+mn-ea"/>
                        </a:rPr>
                        <a:t>630</a:t>
                      </a:r>
                      <a:r>
                        <a:rPr lang="zh-CN" altLang="en-US" dirty="0">
                          <a:latin typeface="+mn-ea"/>
                          <a:ea typeface="+mn-ea"/>
                        </a:rPr>
                        <a:t>：</a:t>
                      </a:r>
                      <a:r>
                        <a:rPr lang="en-US" altLang="zh-CN" dirty="0">
                          <a:latin typeface="+mn-ea"/>
                          <a:ea typeface="+mn-ea"/>
                        </a:rPr>
                        <a:t>360</a:t>
                      </a:r>
                      <a:r>
                        <a:rPr lang="zh-CN" altLang="en-US" dirty="0">
                          <a:latin typeface="+mn-ea"/>
                          <a:ea typeface="+mn-ea"/>
                        </a:rPr>
                        <a:t>：</a:t>
                      </a:r>
                      <a:r>
                        <a:rPr lang="en-US" altLang="zh-CN" dirty="0">
                          <a:latin typeface="+mn-ea"/>
                          <a:ea typeface="+mn-ea"/>
                        </a:rPr>
                        <a:t>90</a:t>
                      </a:r>
                      <a:endParaRPr lang="en-US" altLang="ja-JP" dirty="0">
                        <a:latin typeface="+mn-ea"/>
                        <a:ea typeface="+mn-ea"/>
                      </a:endParaRPr>
                    </a:p>
                    <a:p>
                      <a:endParaRPr lang="zh-CN" altLang="en-US" strike="sngStrike" dirty="0">
                        <a:latin typeface="+mn-ea"/>
                        <a:ea typeface="+mn-ea"/>
                      </a:endParaRPr>
                    </a:p>
                  </a:txBody>
                  <a:tcPr/>
                </a:tc>
                <a:extLst>
                  <a:ext uri="{0D108BD9-81ED-4DB2-BD59-A6C34878D82A}">
                    <a16:rowId xmlns:a16="http://schemas.microsoft.com/office/drawing/2014/main" val="3723743411"/>
                  </a:ext>
                </a:extLst>
              </a:tr>
            </a:tbl>
          </a:graphicData>
        </a:graphic>
      </p:graphicFrame>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28</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2022/2/18</a:t>
            </a:fld>
            <a:endParaRPr lang="en-US"/>
          </a:p>
        </p:txBody>
      </p:sp>
    </p:spTree>
    <p:extLst>
      <p:ext uri="{BB962C8B-B14F-4D97-AF65-F5344CB8AC3E}">
        <p14:creationId xmlns:p14="http://schemas.microsoft.com/office/powerpoint/2010/main" val="40612468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事業目標（第２期④）</a:t>
            </a:r>
            <a:endParaRPr lang="zh-CN" altLang="en-US" dirty="0"/>
          </a:p>
        </p:txBody>
      </p:sp>
      <p:graphicFrame>
        <p:nvGraphicFramePr>
          <p:cNvPr id="3" name="表格 5">
            <a:extLst>
              <a:ext uri="{FF2B5EF4-FFF2-40B4-BE49-F238E27FC236}">
                <a16:creationId xmlns:a16="http://schemas.microsoft.com/office/drawing/2014/main" id="{2810CB38-2F62-4229-9C38-57366961C594}"/>
              </a:ext>
            </a:extLst>
          </p:cNvPr>
          <p:cNvGraphicFramePr>
            <a:graphicFrameLocks noGrp="1"/>
          </p:cNvGraphicFramePr>
          <p:nvPr>
            <p:extLst>
              <p:ext uri="{D42A27DB-BD31-4B8C-83A1-F6EECF244321}">
                <p14:modId xmlns:p14="http://schemas.microsoft.com/office/powerpoint/2010/main" val="3911186873"/>
              </p:ext>
            </p:extLst>
          </p:nvPr>
        </p:nvGraphicFramePr>
        <p:xfrm>
          <a:off x="306261" y="492443"/>
          <a:ext cx="11561696" cy="128524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２０２９</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endParaRPr lang="en-US" altLang="zh-CN" sz="1800" dirty="0">
                        <a:solidFill>
                          <a:schemeClr val="dk1"/>
                        </a:solidFill>
                        <a:effectLst/>
                        <a:latin typeface="+mn-ea"/>
                        <a:ea typeface="+mn-ea"/>
                        <a:cs typeface="+mn-cs"/>
                      </a:endParaRPr>
                    </a:p>
                    <a:p>
                      <a:endParaRPr lang="zh-CN" altLang="en-US" dirty="0">
                        <a:latin typeface="+mn-ea"/>
                        <a:ea typeface="+mn-ea"/>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2300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28</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zh-CN" dirty="0">
                        <a:latin typeface="+mn-ea"/>
                        <a:ea typeface="+mn-ea"/>
                      </a:endParaRPr>
                    </a:p>
                    <a:p>
                      <a:r>
                        <a:rPr lang="en-US" altLang="zh-CN" dirty="0">
                          <a:latin typeface="+mn-ea"/>
                          <a:ea typeface="+mn-ea"/>
                        </a:rPr>
                        <a:t>3.5</a:t>
                      </a:r>
                      <a:r>
                        <a:rPr lang="zh-CN" altLang="en-US" dirty="0">
                          <a:latin typeface="+mn-ea"/>
                          <a:ea typeface="+mn-ea"/>
                        </a:rPr>
                        <a:t>：</a:t>
                      </a:r>
                      <a:r>
                        <a:rPr lang="en-US" altLang="zh-CN" dirty="0">
                          <a:latin typeface="+mn-ea"/>
                          <a:ea typeface="+mn-ea"/>
                        </a:rPr>
                        <a:t>3</a:t>
                      </a:r>
                      <a:r>
                        <a:rPr lang="en-US" altLang="ja-JP" dirty="0">
                          <a:latin typeface="+mn-ea"/>
                          <a:ea typeface="+mn-ea"/>
                        </a:rPr>
                        <a:t>.5</a:t>
                      </a:r>
                      <a:r>
                        <a:rPr lang="zh-CN" altLang="en-US" dirty="0">
                          <a:latin typeface="+mn-ea"/>
                          <a:ea typeface="+mn-ea"/>
                        </a:rPr>
                        <a:t>：</a:t>
                      </a:r>
                      <a:r>
                        <a:rPr lang="en-US" altLang="zh-CN" dirty="0">
                          <a:latin typeface="+mn-ea"/>
                          <a:ea typeface="+mn-ea"/>
                        </a:rPr>
                        <a:t>2.5</a:t>
                      </a:r>
                      <a:r>
                        <a:rPr lang="zh-CN" altLang="en-US" dirty="0">
                          <a:latin typeface="+mn-ea"/>
                          <a:ea typeface="+mn-ea"/>
                        </a:rPr>
                        <a:t>：</a:t>
                      </a:r>
                      <a:r>
                        <a:rPr lang="en-US" altLang="zh-CN" dirty="0">
                          <a:latin typeface="+mn-ea"/>
                          <a:ea typeface="+mn-ea"/>
                        </a:rPr>
                        <a:t>0.5</a:t>
                      </a:r>
                      <a:endParaRPr lang="en-US" altLang="ja-JP"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dirty="0">
                          <a:latin typeface="+mn-ea"/>
                          <a:ea typeface="+mn-ea"/>
                        </a:rPr>
                        <a:t>805</a:t>
                      </a:r>
                      <a:r>
                        <a:rPr lang="zh-CN" altLang="en-US" dirty="0">
                          <a:latin typeface="+mn-ea"/>
                          <a:ea typeface="+mn-ea"/>
                        </a:rPr>
                        <a:t>：</a:t>
                      </a:r>
                      <a:r>
                        <a:rPr lang="en-US" altLang="zh-CN" dirty="0">
                          <a:latin typeface="+mn-ea"/>
                          <a:ea typeface="+mn-ea"/>
                        </a:rPr>
                        <a:t>805</a:t>
                      </a:r>
                      <a:r>
                        <a:rPr lang="zh-CN" altLang="en-US" dirty="0">
                          <a:latin typeface="+mn-ea"/>
                          <a:ea typeface="+mn-ea"/>
                        </a:rPr>
                        <a:t>：</a:t>
                      </a:r>
                      <a:r>
                        <a:rPr lang="en-US" altLang="zh-CN" dirty="0">
                          <a:latin typeface="+mn-ea"/>
                          <a:ea typeface="+mn-ea"/>
                        </a:rPr>
                        <a:t>575</a:t>
                      </a:r>
                      <a:r>
                        <a:rPr lang="zh-CN" altLang="en-US" dirty="0">
                          <a:latin typeface="+mn-ea"/>
                          <a:ea typeface="+mn-ea"/>
                        </a:rPr>
                        <a:t>：</a:t>
                      </a:r>
                      <a:r>
                        <a:rPr lang="en-US" altLang="zh-CN" dirty="0">
                          <a:latin typeface="+mn-ea"/>
                          <a:ea typeface="+mn-ea"/>
                        </a:rPr>
                        <a:t>115</a:t>
                      </a:r>
                      <a:endParaRPr lang="en-US" altLang="ja-JP" dirty="0">
                        <a:latin typeface="+mn-ea"/>
                        <a:ea typeface="+mn-ea"/>
                      </a:endParaRPr>
                    </a:p>
                  </a:txBody>
                  <a:tcPr/>
                </a:tc>
                <a:extLst>
                  <a:ext uri="{0D108BD9-81ED-4DB2-BD59-A6C34878D82A}">
                    <a16:rowId xmlns:a16="http://schemas.microsoft.com/office/drawing/2014/main" val="2614410228"/>
                  </a:ext>
                </a:extLst>
              </a:tr>
            </a:tbl>
          </a:graphicData>
        </a:graphic>
      </p:graphicFrame>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29</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2022/2/18</a:t>
            </a:fld>
            <a:endParaRPr lang="en-US"/>
          </a:p>
        </p:txBody>
      </p:sp>
    </p:spTree>
    <p:extLst>
      <p:ext uri="{BB962C8B-B14F-4D97-AF65-F5344CB8AC3E}">
        <p14:creationId xmlns:p14="http://schemas.microsoft.com/office/powerpoint/2010/main" val="4245593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E21CFE-C00B-4F4F-8854-197762DD9C63}"/>
              </a:ext>
            </a:extLst>
          </p:cNvPr>
          <p:cNvSpPr>
            <a:spLocks noGrp="1"/>
          </p:cNvSpPr>
          <p:nvPr>
            <p:ph type="title"/>
          </p:nvPr>
        </p:nvSpPr>
        <p:spPr/>
        <p:txBody>
          <a:bodyPr/>
          <a:lstStyle/>
          <a:p>
            <a:r>
              <a:rPr lang="ja-JP" altLang="en-US" dirty="0"/>
              <a:t>キーワード</a:t>
            </a:r>
            <a:endParaRPr lang="zh-CN" altLang="en-US" dirty="0"/>
          </a:p>
        </p:txBody>
      </p:sp>
      <p:sp>
        <p:nvSpPr>
          <p:cNvPr id="4" name="日付プレースホルダー 3">
            <a:extLst>
              <a:ext uri="{FF2B5EF4-FFF2-40B4-BE49-F238E27FC236}">
                <a16:creationId xmlns:a16="http://schemas.microsoft.com/office/drawing/2014/main" id="{DDC84392-377F-449A-90F2-AFE502578B81}"/>
              </a:ext>
            </a:extLst>
          </p:cNvPr>
          <p:cNvSpPr>
            <a:spLocks noGrp="1"/>
          </p:cNvSpPr>
          <p:nvPr>
            <p:ph type="dt" sz="half" idx="6"/>
          </p:nvPr>
        </p:nvSpPr>
        <p:spPr/>
        <p:txBody>
          <a:bodyPr/>
          <a:lstStyle/>
          <a:p>
            <a:fld id="{9526FDD1-8544-47E2-9C82-740ED6BB3910}" type="datetime1">
              <a:rPr lang="zh-CN" altLang="en-US" smtClean="0"/>
              <a:t>2022/2/18</a:t>
            </a:fld>
            <a:endParaRPr lang="en-US"/>
          </a:p>
        </p:txBody>
      </p:sp>
      <p:sp>
        <p:nvSpPr>
          <p:cNvPr id="5" name="スライド番号プレースホルダー 4">
            <a:extLst>
              <a:ext uri="{FF2B5EF4-FFF2-40B4-BE49-F238E27FC236}">
                <a16:creationId xmlns:a16="http://schemas.microsoft.com/office/drawing/2014/main" id="{FFA94002-CA87-457A-83F3-90EE39E7707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a:t>
            </a:fld>
            <a:r>
              <a:rPr spc="-45"/>
              <a:t> </a:t>
            </a:r>
            <a:r>
              <a:rPr spc="-5"/>
              <a:t>-</a:t>
            </a:r>
            <a:endParaRPr spc="-5" dirty="0"/>
          </a:p>
        </p:txBody>
      </p:sp>
      <p:sp>
        <p:nvSpPr>
          <p:cNvPr id="3" name="テキスト プレースホルダー 2">
            <a:extLst>
              <a:ext uri="{FF2B5EF4-FFF2-40B4-BE49-F238E27FC236}">
                <a16:creationId xmlns:a16="http://schemas.microsoft.com/office/drawing/2014/main" id="{C2DF603D-09F7-458D-9B77-36FED229FB3E}"/>
              </a:ext>
            </a:extLst>
          </p:cNvPr>
          <p:cNvSpPr>
            <a:spLocks noGrp="1"/>
          </p:cNvSpPr>
          <p:nvPr>
            <p:ph type="body" idx="4294967295"/>
          </p:nvPr>
        </p:nvSpPr>
        <p:spPr>
          <a:xfrm>
            <a:off x="0" y="557213"/>
            <a:ext cx="11539538" cy="369887"/>
          </a:xfrm>
        </p:spPr>
        <p:txBody>
          <a:bodyPr/>
          <a:lstStyle/>
          <a:p>
            <a:r>
              <a:rPr lang="ja-JP" altLang="en-US" dirty="0"/>
              <a:t>：</a:t>
            </a:r>
            <a:endParaRPr lang="zh-CN" altLang="en-US" dirty="0"/>
          </a:p>
        </p:txBody>
      </p:sp>
      <p:graphicFrame>
        <p:nvGraphicFramePr>
          <p:cNvPr id="6" name="表 6">
            <a:extLst>
              <a:ext uri="{FF2B5EF4-FFF2-40B4-BE49-F238E27FC236}">
                <a16:creationId xmlns:a16="http://schemas.microsoft.com/office/drawing/2014/main" id="{3F687A54-3B1F-4A6B-ADBC-BB24C27EF20D}"/>
              </a:ext>
            </a:extLst>
          </p:cNvPr>
          <p:cNvGraphicFramePr>
            <a:graphicFrameLocks noGrp="1"/>
          </p:cNvGraphicFramePr>
          <p:nvPr>
            <p:extLst>
              <p:ext uri="{D42A27DB-BD31-4B8C-83A1-F6EECF244321}">
                <p14:modId xmlns:p14="http://schemas.microsoft.com/office/powerpoint/2010/main" val="2707729601"/>
              </p:ext>
            </p:extLst>
          </p:nvPr>
        </p:nvGraphicFramePr>
        <p:xfrm>
          <a:off x="336546" y="557213"/>
          <a:ext cx="11518908" cy="4820920"/>
        </p:xfrm>
        <a:graphic>
          <a:graphicData uri="http://schemas.openxmlformats.org/drawingml/2006/table">
            <a:tbl>
              <a:tblPr firstRow="1" bandRow="1">
                <a:tableStyleId>{5C22544A-7EE6-4342-B048-85BDC9FD1C3A}</a:tableStyleId>
              </a:tblPr>
              <a:tblGrid>
                <a:gridCol w="1882219">
                  <a:extLst>
                    <a:ext uri="{9D8B030D-6E8A-4147-A177-3AD203B41FA5}">
                      <a16:colId xmlns:a16="http://schemas.microsoft.com/office/drawing/2014/main" val="3549405539"/>
                    </a:ext>
                  </a:extLst>
                </a:gridCol>
                <a:gridCol w="9636689">
                  <a:extLst>
                    <a:ext uri="{9D8B030D-6E8A-4147-A177-3AD203B41FA5}">
                      <a16:colId xmlns:a16="http://schemas.microsoft.com/office/drawing/2014/main" val="1400478059"/>
                    </a:ext>
                  </a:extLst>
                </a:gridCol>
              </a:tblGrid>
              <a:tr h="370840">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3372371599"/>
                  </a:ext>
                </a:extLst>
              </a:tr>
              <a:tr h="370840">
                <a:tc>
                  <a:txBody>
                    <a:bodyPr/>
                    <a:lstStyle/>
                    <a:p>
                      <a:r>
                        <a:rPr lang="ja-JP" altLang="en-US" dirty="0"/>
                        <a:t>人事の三つ柱</a:t>
                      </a:r>
                      <a:endParaRPr lang="zh-CN" altLang="en-US" dirty="0"/>
                    </a:p>
                  </a:txBody>
                  <a:tcPr/>
                </a:tc>
                <a:tc>
                  <a:txBody>
                    <a:bodyPr/>
                    <a:lstStyle/>
                    <a:p>
                      <a:r>
                        <a:rPr lang="ja-JP" altLang="en-US" dirty="0"/>
                        <a:t>サービスシェアセンター（</a:t>
                      </a:r>
                      <a:r>
                        <a:rPr lang="en-US" altLang="ja-JP" dirty="0"/>
                        <a:t>SSC</a:t>
                      </a:r>
                      <a:r>
                        <a:rPr lang="ja-JP" altLang="en-US" dirty="0"/>
                        <a:t>）、ビジネスパートナー（</a:t>
                      </a:r>
                      <a:r>
                        <a:rPr lang="en-US" altLang="ja-JP" dirty="0"/>
                        <a:t>HRBP</a:t>
                      </a:r>
                      <a:r>
                        <a:rPr lang="ja-JP" altLang="en-US" dirty="0"/>
                        <a:t>）、意思決定支援センター（</a:t>
                      </a:r>
                      <a:r>
                        <a:rPr lang="en-US" altLang="ja-JP" dirty="0"/>
                        <a:t>COE</a:t>
                      </a:r>
                      <a:r>
                        <a:rPr lang="ja-JP" altLang="en-US" dirty="0"/>
                        <a:t>）</a:t>
                      </a:r>
                      <a:endParaRPr lang="zh-CN" altLang="en-US" dirty="0"/>
                    </a:p>
                  </a:txBody>
                  <a:tcPr/>
                </a:tc>
                <a:extLst>
                  <a:ext uri="{0D108BD9-81ED-4DB2-BD59-A6C34878D82A}">
                    <a16:rowId xmlns:a16="http://schemas.microsoft.com/office/drawing/2014/main" val="2772995975"/>
                  </a:ext>
                </a:extLst>
              </a:tr>
              <a:tr h="370840">
                <a:tc>
                  <a:txBody>
                    <a:bodyPr/>
                    <a:lstStyle/>
                    <a:p>
                      <a:r>
                        <a:rPr lang="en-US" altLang="ja-JP" dirty="0"/>
                        <a:t>SSC</a:t>
                      </a:r>
                      <a:endParaRPr lang="zh-CN" altLang="en-US" dirty="0"/>
                    </a:p>
                  </a:txBody>
                  <a:tcPr/>
                </a:tc>
                <a:tc>
                  <a:txBody>
                    <a:bodyPr/>
                    <a:lstStyle/>
                    <a:p>
                      <a:r>
                        <a:rPr lang="en-US" altLang="ja-JP" dirty="0"/>
                        <a:t>Shared Service Center</a:t>
                      </a:r>
                      <a:endParaRPr lang="zh-CN" altLang="en-US" dirty="0"/>
                    </a:p>
                  </a:txBody>
                  <a:tcPr/>
                </a:tc>
                <a:extLst>
                  <a:ext uri="{0D108BD9-81ED-4DB2-BD59-A6C34878D82A}">
                    <a16:rowId xmlns:a16="http://schemas.microsoft.com/office/drawing/2014/main" val="532916652"/>
                  </a:ext>
                </a:extLst>
              </a:tr>
              <a:tr h="370840">
                <a:tc>
                  <a:txBody>
                    <a:bodyPr/>
                    <a:lstStyle/>
                    <a:p>
                      <a:r>
                        <a:rPr lang="en-US" altLang="ja-JP" dirty="0"/>
                        <a:t>HRBP</a:t>
                      </a:r>
                      <a:endParaRPr lang="zh-CN" altLang="en-US" dirty="0"/>
                    </a:p>
                  </a:txBody>
                  <a:tcPr/>
                </a:tc>
                <a:tc>
                  <a:txBody>
                    <a:bodyPr/>
                    <a:lstStyle/>
                    <a:p>
                      <a:r>
                        <a:rPr lang="en-US" altLang="ja-JP" dirty="0"/>
                        <a:t>Human</a:t>
                      </a:r>
                      <a:r>
                        <a:rPr lang="ja-JP" altLang="en-US" dirty="0"/>
                        <a:t> </a:t>
                      </a:r>
                      <a:r>
                        <a:rPr lang="en-US" altLang="ja-JP" dirty="0"/>
                        <a:t>Resource Business Partner</a:t>
                      </a:r>
                      <a:endParaRPr lang="zh-CN" altLang="en-US" dirty="0"/>
                    </a:p>
                  </a:txBody>
                  <a:tcPr/>
                </a:tc>
                <a:extLst>
                  <a:ext uri="{0D108BD9-81ED-4DB2-BD59-A6C34878D82A}">
                    <a16:rowId xmlns:a16="http://schemas.microsoft.com/office/drawing/2014/main" val="1584870634"/>
                  </a:ext>
                </a:extLst>
              </a:tr>
              <a:tr h="370840">
                <a:tc>
                  <a:txBody>
                    <a:bodyPr/>
                    <a:lstStyle/>
                    <a:p>
                      <a:r>
                        <a:rPr lang="en-US" altLang="zh-CN" dirty="0"/>
                        <a:t>COE</a:t>
                      </a:r>
                      <a:endParaRPr lang="zh-CN" altLang="en-US" dirty="0"/>
                    </a:p>
                  </a:txBody>
                  <a:tcPr/>
                </a:tc>
                <a:tc>
                  <a:txBody>
                    <a:bodyPr/>
                    <a:lstStyle/>
                    <a:p>
                      <a:r>
                        <a:rPr lang="en-US" altLang="zh-CN" dirty="0"/>
                        <a:t>Center of Expertise</a:t>
                      </a:r>
                      <a:endParaRPr lang="zh-CN" altLang="en-US" dirty="0"/>
                    </a:p>
                  </a:txBody>
                  <a:tcPr/>
                </a:tc>
                <a:extLst>
                  <a:ext uri="{0D108BD9-81ED-4DB2-BD59-A6C34878D82A}">
                    <a16:rowId xmlns:a16="http://schemas.microsoft.com/office/drawing/2014/main" val="1332583459"/>
                  </a:ext>
                </a:extLst>
              </a:tr>
              <a:tr h="370840">
                <a:tc>
                  <a:txBody>
                    <a:bodyPr/>
                    <a:lstStyle/>
                    <a:p>
                      <a:r>
                        <a:rPr lang="en-US" altLang="ja-JP" dirty="0"/>
                        <a:t>OS</a:t>
                      </a:r>
                      <a:endParaRPr lang="zh-CN" altLang="en-US" dirty="0"/>
                    </a:p>
                  </a:txBody>
                  <a:tcPr/>
                </a:tc>
                <a:tc>
                  <a:txBody>
                    <a:bodyPr/>
                    <a:lstStyle/>
                    <a:p>
                      <a:r>
                        <a:rPr lang="ja-JP" altLang="en-US" dirty="0"/>
                        <a:t>アウトソーシング</a:t>
                      </a:r>
                      <a:endParaRPr lang="zh-CN" altLang="en-US" dirty="0"/>
                    </a:p>
                  </a:txBody>
                  <a:tcPr/>
                </a:tc>
                <a:extLst>
                  <a:ext uri="{0D108BD9-81ED-4DB2-BD59-A6C34878D82A}">
                    <a16:rowId xmlns:a16="http://schemas.microsoft.com/office/drawing/2014/main" val="2975502518"/>
                  </a:ext>
                </a:extLst>
              </a:tr>
              <a:tr h="370840">
                <a:tc>
                  <a:txBody>
                    <a:bodyPr/>
                    <a:lstStyle/>
                    <a:p>
                      <a:r>
                        <a:rPr lang="en-US" altLang="ja-JP" dirty="0"/>
                        <a:t>SS</a:t>
                      </a:r>
                      <a:endParaRPr lang="zh-CN" altLang="en-US" dirty="0"/>
                    </a:p>
                  </a:txBody>
                  <a:tcPr/>
                </a:tc>
                <a:tc>
                  <a:txBody>
                    <a:bodyPr/>
                    <a:lstStyle/>
                    <a:p>
                      <a:r>
                        <a:rPr lang="ja-JP" altLang="en-US" dirty="0"/>
                        <a:t>ソリューションサービス　</a:t>
                      </a:r>
                      <a:endParaRPr lang="zh-CN" altLang="en-US" dirty="0"/>
                    </a:p>
                  </a:txBody>
                  <a:tcPr/>
                </a:tc>
                <a:extLst>
                  <a:ext uri="{0D108BD9-81ED-4DB2-BD59-A6C34878D82A}">
                    <a16:rowId xmlns:a16="http://schemas.microsoft.com/office/drawing/2014/main" val="380907803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err="1"/>
                        <a:t>iLab</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自社研究・新規事業創出</a:t>
                      </a:r>
                    </a:p>
                  </a:txBody>
                  <a:tcPr/>
                </a:tc>
                <a:extLst>
                  <a:ext uri="{0D108BD9-81ED-4DB2-BD59-A6C34878D82A}">
                    <a16:rowId xmlns:a16="http://schemas.microsoft.com/office/drawing/2014/main" val="124955894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38227959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416732020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127704649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144418711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1559080645"/>
                  </a:ext>
                </a:extLst>
              </a:tr>
            </a:tbl>
          </a:graphicData>
        </a:graphic>
      </p:graphicFrame>
    </p:spTree>
    <p:extLst>
      <p:ext uri="{BB962C8B-B14F-4D97-AF65-F5344CB8AC3E}">
        <p14:creationId xmlns:p14="http://schemas.microsoft.com/office/powerpoint/2010/main" val="11940965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事業目標（第２期⑤）</a:t>
            </a:r>
            <a:endParaRPr lang="zh-CN" altLang="en-US" dirty="0"/>
          </a:p>
        </p:txBody>
      </p:sp>
      <p:graphicFrame>
        <p:nvGraphicFramePr>
          <p:cNvPr id="3" name="表格 5">
            <a:extLst>
              <a:ext uri="{FF2B5EF4-FFF2-40B4-BE49-F238E27FC236}">
                <a16:creationId xmlns:a16="http://schemas.microsoft.com/office/drawing/2014/main" id="{2810CB38-2F62-4229-9C38-57366961C594}"/>
              </a:ext>
            </a:extLst>
          </p:cNvPr>
          <p:cNvGraphicFramePr>
            <a:graphicFrameLocks noGrp="1"/>
          </p:cNvGraphicFramePr>
          <p:nvPr>
            <p:extLst>
              <p:ext uri="{D42A27DB-BD31-4B8C-83A1-F6EECF244321}">
                <p14:modId xmlns:p14="http://schemas.microsoft.com/office/powerpoint/2010/main" val="4114212096"/>
              </p:ext>
            </p:extLst>
          </p:nvPr>
        </p:nvGraphicFramePr>
        <p:xfrm>
          <a:off x="306261" y="492443"/>
          <a:ext cx="11561696" cy="155956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２０３０</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endParaRPr lang="en-US" altLang="zh-CN" sz="1800" dirty="0">
                        <a:solidFill>
                          <a:schemeClr val="dk1"/>
                        </a:solidFill>
                        <a:effectLst/>
                        <a:latin typeface="+mn-ea"/>
                        <a:ea typeface="+mn-ea"/>
                        <a:cs typeface="+mn-cs"/>
                      </a:endParaRPr>
                    </a:p>
                    <a:p>
                      <a:endParaRPr lang="zh-CN" altLang="en-US" dirty="0">
                        <a:latin typeface="+mn-ea"/>
                        <a:ea typeface="+mn-ea"/>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3000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30</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zh-CN" dirty="0">
                        <a:latin typeface="+mn-ea"/>
                        <a:ea typeface="+mn-ea"/>
                      </a:endParaRPr>
                    </a:p>
                    <a:p>
                      <a:r>
                        <a:rPr lang="en-US" altLang="zh-CN" dirty="0">
                          <a:latin typeface="+mn-ea"/>
                          <a:ea typeface="+mn-ea"/>
                        </a:rPr>
                        <a:t>3</a:t>
                      </a:r>
                      <a:r>
                        <a:rPr lang="zh-CN" altLang="en-US" dirty="0">
                          <a:latin typeface="+mn-ea"/>
                          <a:ea typeface="+mn-ea"/>
                        </a:rPr>
                        <a:t>：</a:t>
                      </a:r>
                      <a:r>
                        <a:rPr lang="en-US" altLang="ja-JP" dirty="0">
                          <a:latin typeface="+mn-ea"/>
                          <a:ea typeface="+mn-ea"/>
                        </a:rPr>
                        <a:t>3.5</a:t>
                      </a:r>
                      <a:r>
                        <a:rPr lang="zh-CN" altLang="en-US" dirty="0">
                          <a:latin typeface="+mn-ea"/>
                          <a:ea typeface="+mn-ea"/>
                        </a:rPr>
                        <a:t>：</a:t>
                      </a:r>
                      <a:r>
                        <a:rPr lang="en-US" altLang="zh-CN" dirty="0">
                          <a:latin typeface="+mn-ea"/>
                          <a:ea typeface="+mn-ea"/>
                        </a:rPr>
                        <a:t>3</a:t>
                      </a:r>
                      <a:r>
                        <a:rPr lang="zh-CN" altLang="en-US" dirty="0">
                          <a:latin typeface="+mn-ea"/>
                          <a:ea typeface="+mn-ea"/>
                        </a:rPr>
                        <a:t>：</a:t>
                      </a:r>
                      <a:r>
                        <a:rPr lang="en-US" altLang="zh-CN" dirty="0">
                          <a:latin typeface="+mn-ea"/>
                          <a:ea typeface="+mn-ea"/>
                        </a:rPr>
                        <a:t>0.5</a:t>
                      </a:r>
                      <a:endParaRPr lang="en-US" altLang="ja-JP" dirty="0">
                        <a:latin typeface="+mn-ea"/>
                        <a:ea typeface="+mn-ea"/>
                      </a:endParaRPr>
                    </a:p>
                    <a:p>
                      <a:r>
                        <a:rPr lang="en-US" altLang="zh-CN" dirty="0">
                          <a:latin typeface="+mn-ea"/>
                          <a:ea typeface="+mn-ea"/>
                        </a:rPr>
                        <a:t>900</a:t>
                      </a:r>
                      <a:r>
                        <a:rPr lang="zh-CN" altLang="en-US" dirty="0">
                          <a:latin typeface="+mn-ea"/>
                          <a:ea typeface="+mn-ea"/>
                        </a:rPr>
                        <a:t>：</a:t>
                      </a:r>
                      <a:r>
                        <a:rPr lang="en-US" altLang="zh-CN" dirty="0">
                          <a:latin typeface="+mn-ea"/>
                          <a:ea typeface="+mn-ea"/>
                        </a:rPr>
                        <a:t>1050</a:t>
                      </a:r>
                      <a:r>
                        <a:rPr lang="zh-CN" altLang="en-US" dirty="0">
                          <a:latin typeface="+mn-ea"/>
                          <a:ea typeface="+mn-ea"/>
                        </a:rPr>
                        <a:t>：</a:t>
                      </a:r>
                      <a:r>
                        <a:rPr lang="en-US" altLang="zh-CN" dirty="0">
                          <a:latin typeface="+mn-ea"/>
                          <a:ea typeface="+mn-ea"/>
                        </a:rPr>
                        <a:t>900</a:t>
                      </a:r>
                      <a:r>
                        <a:rPr lang="zh-CN" altLang="en-US" dirty="0">
                          <a:latin typeface="+mn-ea"/>
                          <a:ea typeface="+mn-ea"/>
                        </a:rPr>
                        <a:t>：</a:t>
                      </a:r>
                      <a:r>
                        <a:rPr lang="en-US" altLang="zh-CN" dirty="0">
                          <a:latin typeface="+mn-ea"/>
                          <a:ea typeface="+mn-ea"/>
                        </a:rPr>
                        <a:t>150</a:t>
                      </a:r>
                    </a:p>
                    <a:p>
                      <a:endParaRPr lang="zh-CN" altLang="en-US" dirty="0">
                        <a:latin typeface="+mn-ea"/>
                        <a:ea typeface="+mn-ea"/>
                      </a:endParaRPr>
                    </a:p>
                  </a:txBody>
                  <a:tcPr/>
                </a:tc>
                <a:extLst>
                  <a:ext uri="{0D108BD9-81ED-4DB2-BD59-A6C34878D82A}">
                    <a16:rowId xmlns:a16="http://schemas.microsoft.com/office/drawing/2014/main" val="902403135"/>
                  </a:ext>
                </a:extLst>
              </a:tr>
            </a:tbl>
          </a:graphicData>
        </a:graphic>
      </p:graphicFrame>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30</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2022/2/18</a:t>
            </a:fld>
            <a:endParaRPr lang="en-US"/>
          </a:p>
        </p:txBody>
      </p:sp>
    </p:spTree>
    <p:extLst>
      <p:ext uri="{BB962C8B-B14F-4D97-AF65-F5344CB8AC3E}">
        <p14:creationId xmlns:p14="http://schemas.microsoft.com/office/powerpoint/2010/main" val="35290693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508D85-7DEC-43F8-8E40-09A95081BC29}"/>
              </a:ext>
            </a:extLst>
          </p:cNvPr>
          <p:cNvSpPr>
            <a:spLocks noGrp="1"/>
          </p:cNvSpPr>
          <p:nvPr>
            <p:ph type="title"/>
          </p:nvPr>
        </p:nvSpPr>
        <p:spPr/>
        <p:txBody>
          <a:bodyPr/>
          <a:lstStyle/>
          <a:p>
            <a:r>
              <a:rPr lang="ja-JP" altLang="en-US" dirty="0"/>
              <a:t>事業プラン</a:t>
            </a:r>
            <a:endParaRPr lang="zh-CN" altLang="en-US" dirty="0"/>
          </a:p>
        </p:txBody>
      </p:sp>
      <p:sp>
        <p:nvSpPr>
          <p:cNvPr id="3" name="日付プレースホルダー 2">
            <a:extLst>
              <a:ext uri="{FF2B5EF4-FFF2-40B4-BE49-F238E27FC236}">
                <a16:creationId xmlns:a16="http://schemas.microsoft.com/office/drawing/2014/main" id="{877247B4-442F-496E-BC4D-4BC2F464FA49}"/>
              </a:ext>
            </a:extLst>
          </p:cNvPr>
          <p:cNvSpPr>
            <a:spLocks noGrp="1"/>
          </p:cNvSpPr>
          <p:nvPr>
            <p:ph type="dt" sz="half" idx="6"/>
          </p:nvPr>
        </p:nvSpPr>
        <p:spPr/>
        <p:txBody>
          <a:bodyPr/>
          <a:lstStyle/>
          <a:p>
            <a:fld id="{F80A0BA5-CE47-470D-91AB-CBF149FD40F7}" type="datetime1">
              <a:rPr lang="zh-CN" altLang="en-US" smtClean="0"/>
              <a:t>2022/2/18</a:t>
            </a:fld>
            <a:endParaRPr lang="en-US"/>
          </a:p>
        </p:txBody>
      </p:sp>
      <p:sp>
        <p:nvSpPr>
          <p:cNvPr id="4" name="スライド番号プレースホルダー 3">
            <a:extLst>
              <a:ext uri="{FF2B5EF4-FFF2-40B4-BE49-F238E27FC236}">
                <a16:creationId xmlns:a16="http://schemas.microsoft.com/office/drawing/2014/main" id="{CFF16454-BC0F-41D1-A807-6F96C105027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31</a:t>
            </a:fld>
            <a:r>
              <a:rPr spc="-45"/>
              <a:t> </a:t>
            </a:r>
            <a:r>
              <a:rPr spc="-5"/>
              <a:t>-</a:t>
            </a:r>
            <a:endParaRPr spc="-5" dirty="0"/>
          </a:p>
        </p:txBody>
      </p:sp>
      <p:graphicFrame>
        <p:nvGraphicFramePr>
          <p:cNvPr id="5" name="表 5">
            <a:extLst>
              <a:ext uri="{FF2B5EF4-FFF2-40B4-BE49-F238E27FC236}">
                <a16:creationId xmlns:a16="http://schemas.microsoft.com/office/drawing/2014/main" id="{E58D239B-47AE-4F9B-8BD3-5B55D563F929}"/>
              </a:ext>
            </a:extLst>
          </p:cNvPr>
          <p:cNvGraphicFramePr>
            <a:graphicFrameLocks noGrp="1"/>
          </p:cNvGraphicFramePr>
          <p:nvPr>
            <p:extLst>
              <p:ext uri="{D42A27DB-BD31-4B8C-83A1-F6EECF244321}">
                <p14:modId xmlns:p14="http://schemas.microsoft.com/office/powerpoint/2010/main" val="4109108521"/>
              </p:ext>
            </p:extLst>
          </p:nvPr>
        </p:nvGraphicFramePr>
        <p:xfrm>
          <a:off x="315152" y="856142"/>
          <a:ext cx="11572050" cy="1112520"/>
        </p:xfrm>
        <a:graphic>
          <a:graphicData uri="http://schemas.openxmlformats.org/drawingml/2006/table">
            <a:tbl>
              <a:tblPr firstRow="1" bandRow="1">
                <a:tableStyleId>{7DF18680-E054-41AD-8BC1-D1AEF772440D}</a:tableStyleId>
              </a:tblPr>
              <a:tblGrid>
                <a:gridCol w="1157205">
                  <a:extLst>
                    <a:ext uri="{9D8B030D-6E8A-4147-A177-3AD203B41FA5}">
                      <a16:colId xmlns:a16="http://schemas.microsoft.com/office/drawing/2014/main" val="1404189275"/>
                    </a:ext>
                  </a:extLst>
                </a:gridCol>
                <a:gridCol w="1157205">
                  <a:extLst>
                    <a:ext uri="{9D8B030D-6E8A-4147-A177-3AD203B41FA5}">
                      <a16:colId xmlns:a16="http://schemas.microsoft.com/office/drawing/2014/main" val="2796895474"/>
                    </a:ext>
                  </a:extLst>
                </a:gridCol>
                <a:gridCol w="1157205">
                  <a:extLst>
                    <a:ext uri="{9D8B030D-6E8A-4147-A177-3AD203B41FA5}">
                      <a16:colId xmlns:a16="http://schemas.microsoft.com/office/drawing/2014/main" val="1184950784"/>
                    </a:ext>
                  </a:extLst>
                </a:gridCol>
                <a:gridCol w="1157205">
                  <a:extLst>
                    <a:ext uri="{9D8B030D-6E8A-4147-A177-3AD203B41FA5}">
                      <a16:colId xmlns:a16="http://schemas.microsoft.com/office/drawing/2014/main" val="3846639445"/>
                    </a:ext>
                  </a:extLst>
                </a:gridCol>
                <a:gridCol w="1157205">
                  <a:extLst>
                    <a:ext uri="{9D8B030D-6E8A-4147-A177-3AD203B41FA5}">
                      <a16:colId xmlns:a16="http://schemas.microsoft.com/office/drawing/2014/main" val="284240039"/>
                    </a:ext>
                  </a:extLst>
                </a:gridCol>
                <a:gridCol w="1157205">
                  <a:extLst>
                    <a:ext uri="{9D8B030D-6E8A-4147-A177-3AD203B41FA5}">
                      <a16:colId xmlns:a16="http://schemas.microsoft.com/office/drawing/2014/main" val="2690383339"/>
                    </a:ext>
                  </a:extLst>
                </a:gridCol>
                <a:gridCol w="1157205">
                  <a:extLst>
                    <a:ext uri="{9D8B030D-6E8A-4147-A177-3AD203B41FA5}">
                      <a16:colId xmlns:a16="http://schemas.microsoft.com/office/drawing/2014/main" val="1517226622"/>
                    </a:ext>
                  </a:extLst>
                </a:gridCol>
                <a:gridCol w="1157205">
                  <a:extLst>
                    <a:ext uri="{9D8B030D-6E8A-4147-A177-3AD203B41FA5}">
                      <a16:colId xmlns:a16="http://schemas.microsoft.com/office/drawing/2014/main" val="1545877427"/>
                    </a:ext>
                  </a:extLst>
                </a:gridCol>
                <a:gridCol w="1157205">
                  <a:extLst>
                    <a:ext uri="{9D8B030D-6E8A-4147-A177-3AD203B41FA5}">
                      <a16:colId xmlns:a16="http://schemas.microsoft.com/office/drawing/2014/main" val="3637696280"/>
                    </a:ext>
                  </a:extLst>
                </a:gridCol>
                <a:gridCol w="1157205">
                  <a:extLst>
                    <a:ext uri="{9D8B030D-6E8A-4147-A177-3AD203B41FA5}">
                      <a16:colId xmlns:a16="http://schemas.microsoft.com/office/drawing/2014/main" val="2132824691"/>
                    </a:ext>
                  </a:extLst>
                </a:gridCol>
              </a:tblGrid>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852357011"/>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4218184297"/>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540098855"/>
                  </a:ext>
                </a:extLst>
              </a:tr>
            </a:tbl>
          </a:graphicData>
        </a:graphic>
      </p:graphicFrame>
    </p:spTree>
    <p:extLst>
      <p:ext uri="{BB962C8B-B14F-4D97-AF65-F5344CB8AC3E}">
        <p14:creationId xmlns:p14="http://schemas.microsoft.com/office/powerpoint/2010/main" val="5267932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highlight>
                  <a:srgbClr val="00FF00"/>
                </a:highlight>
              </a:rPr>
              <a:t>マーキング戦略</a:t>
            </a:r>
            <a:endParaRPr lang="en-US" altLang="ja-JP" sz="2400" dirty="0">
              <a:highlight>
                <a:srgbClr val="00FF00"/>
              </a:highlight>
            </a:endParaRPr>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32</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2022/2/18</a:t>
            </a:fld>
            <a:endParaRPr lang="en-US"/>
          </a:p>
        </p:txBody>
      </p:sp>
    </p:spTree>
    <p:extLst>
      <p:ext uri="{BB962C8B-B14F-4D97-AF65-F5344CB8AC3E}">
        <p14:creationId xmlns:p14="http://schemas.microsoft.com/office/powerpoint/2010/main" val="28867044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2A5DB15F-692C-4CDE-A576-BD9F14B94F2A}"/>
              </a:ext>
            </a:extLst>
          </p:cNvPr>
          <p:cNvSpPr>
            <a:spLocks noGrp="1"/>
          </p:cNvSpPr>
          <p:nvPr>
            <p:ph type="title"/>
          </p:nvPr>
        </p:nvSpPr>
        <p:spPr>
          <a:xfrm>
            <a:off x="316983" y="-16805"/>
            <a:ext cx="11540249" cy="492443"/>
          </a:xfrm>
        </p:spPr>
        <p:txBody>
          <a:bodyPr/>
          <a:lstStyle/>
          <a:p>
            <a:r>
              <a:rPr lang="ja-JP" altLang="en-US" dirty="0"/>
              <a:t>中小企業向けの人事・労務サービス</a:t>
            </a:r>
            <a:endParaRPr lang="zh-CN" altLang="en-US" dirty="0"/>
          </a:p>
        </p:txBody>
      </p:sp>
      <p:sp>
        <p:nvSpPr>
          <p:cNvPr id="7" name="テキスト プレースホルダー 6">
            <a:extLst>
              <a:ext uri="{FF2B5EF4-FFF2-40B4-BE49-F238E27FC236}">
                <a16:creationId xmlns:a16="http://schemas.microsoft.com/office/drawing/2014/main" id="{CBA10022-1D6B-4DB0-9C7C-1FA5ACF064AB}"/>
              </a:ext>
            </a:extLst>
          </p:cNvPr>
          <p:cNvSpPr>
            <a:spLocks noGrp="1"/>
          </p:cNvSpPr>
          <p:nvPr>
            <p:ph type="body" idx="1"/>
          </p:nvPr>
        </p:nvSpPr>
        <p:spPr>
          <a:xfrm>
            <a:off x="316983" y="557909"/>
            <a:ext cx="11540249" cy="738664"/>
          </a:xfrm>
        </p:spPr>
        <p:txBody>
          <a:bodyPr/>
          <a:lstStyle/>
          <a:p>
            <a:r>
              <a:rPr lang="en-US" altLang="ja-JP" dirty="0"/>
              <a:t>XX</a:t>
            </a:r>
            <a:endParaRPr lang="en-US" altLang="zh-CN" dirty="0"/>
          </a:p>
          <a:p>
            <a:endParaRPr lang="en-US" altLang="zh-CN" dirty="0"/>
          </a:p>
        </p:txBody>
      </p:sp>
      <p:sp>
        <p:nvSpPr>
          <p:cNvPr id="4" name="日付プレースホルダー 3">
            <a:extLst>
              <a:ext uri="{FF2B5EF4-FFF2-40B4-BE49-F238E27FC236}">
                <a16:creationId xmlns:a16="http://schemas.microsoft.com/office/drawing/2014/main" id="{1AFFD2B9-E493-49DF-BFD9-4997B22E751D}"/>
              </a:ext>
            </a:extLst>
          </p:cNvPr>
          <p:cNvSpPr>
            <a:spLocks noGrp="1"/>
          </p:cNvSpPr>
          <p:nvPr>
            <p:ph type="dt" sz="half" idx="6"/>
          </p:nvPr>
        </p:nvSpPr>
        <p:spPr/>
        <p:txBody>
          <a:bodyPr/>
          <a:lstStyle/>
          <a:p>
            <a:fld id="{7741A87D-8854-4856-A598-5B71DC96129A}" type="datetime1">
              <a:rPr kumimoji="1" lang="zh-CN" altLang="en-US" smtClean="0"/>
              <a:t>2022/2/18</a:t>
            </a:fld>
            <a:endParaRPr kumimoji="1" lang="ja-JP" altLang="en-US"/>
          </a:p>
        </p:txBody>
      </p:sp>
      <p:sp>
        <p:nvSpPr>
          <p:cNvPr id="5" name="スライド番号プレースホルダー 4">
            <a:extLst>
              <a:ext uri="{FF2B5EF4-FFF2-40B4-BE49-F238E27FC236}">
                <a16:creationId xmlns:a16="http://schemas.microsoft.com/office/drawing/2014/main" id="{E329216E-BD56-4BBF-9B47-65097E8959E3}"/>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33</a:t>
            </a:fld>
            <a:r>
              <a:rPr spc="-45"/>
              <a:t> </a:t>
            </a:r>
            <a:r>
              <a:rPr spc="-5"/>
              <a:t>-</a:t>
            </a:r>
            <a:endParaRPr spc="-5" dirty="0"/>
          </a:p>
        </p:txBody>
      </p:sp>
      <p:graphicFrame>
        <p:nvGraphicFramePr>
          <p:cNvPr id="2" name="表 2">
            <a:extLst>
              <a:ext uri="{FF2B5EF4-FFF2-40B4-BE49-F238E27FC236}">
                <a16:creationId xmlns:a16="http://schemas.microsoft.com/office/drawing/2014/main" id="{2D505178-736B-42CA-9065-8CDAA2F056E4}"/>
              </a:ext>
            </a:extLst>
          </p:cNvPr>
          <p:cNvGraphicFramePr>
            <a:graphicFrameLocks noGrp="1"/>
          </p:cNvGraphicFramePr>
          <p:nvPr>
            <p:extLst>
              <p:ext uri="{D42A27DB-BD31-4B8C-83A1-F6EECF244321}">
                <p14:modId xmlns:p14="http://schemas.microsoft.com/office/powerpoint/2010/main" val="3812430085"/>
              </p:ext>
            </p:extLst>
          </p:nvPr>
        </p:nvGraphicFramePr>
        <p:xfrm>
          <a:off x="316983" y="2819416"/>
          <a:ext cx="11518910" cy="2661920"/>
        </p:xfrm>
        <a:graphic>
          <a:graphicData uri="http://schemas.openxmlformats.org/drawingml/2006/table">
            <a:tbl>
              <a:tblPr firstRow="1" bandRow="1">
                <a:tableStyleId>{5C22544A-7EE6-4342-B048-85BDC9FD1C3A}</a:tableStyleId>
              </a:tblPr>
              <a:tblGrid>
                <a:gridCol w="1903703">
                  <a:extLst>
                    <a:ext uri="{9D8B030D-6E8A-4147-A177-3AD203B41FA5}">
                      <a16:colId xmlns:a16="http://schemas.microsoft.com/office/drawing/2014/main" val="2037695324"/>
                    </a:ext>
                  </a:extLst>
                </a:gridCol>
                <a:gridCol w="1998617">
                  <a:extLst>
                    <a:ext uri="{9D8B030D-6E8A-4147-A177-3AD203B41FA5}">
                      <a16:colId xmlns:a16="http://schemas.microsoft.com/office/drawing/2014/main" val="3334547513"/>
                    </a:ext>
                  </a:extLst>
                </a:gridCol>
                <a:gridCol w="1946366">
                  <a:extLst>
                    <a:ext uri="{9D8B030D-6E8A-4147-A177-3AD203B41FA5}">
                      <a16:colId xmlns:a16="http://schemas.microsoft.com/office/drawing/2014/main" val="133329368"/>
                    </a:ext>
                  </a:extLst>
                </a:gridCol>
                <a:gridCol w="2194560">
                  <a:extLst>
                    <a:ext uri="{9D8B030D-6E8A-4147-A177-3AD203B41FA5}">
                      <a16:colId xmlns:a16="http://schemas.microsoft.com/office/drawing/2014/main" val="571017580"/>
                    </a:ext>
                  </a:extLst>
                </a:gridCol>
                <a:gridCol w="3475664">
                  <a:extLst>
                    <a:ext uri="{9D8B030D-6E8A-4147-A177-3AD203B41FA5}">
                      <a16:colId xmlns:a16="http://schemas.microsoft.com/office/drawing/2014/main" val="3657628625"/>
                    </a:ext>
                  </a:extLst>
                </a:gridCol>
              </a:tblGrid>
              <a:tr h="370840">
                <a:tc>
                  <a:txBody>
                    <a:bodyPr/>
                    <a:lstStyle/>
                    <a:p>
                      <a:endParaRPr lang="zh-CN" altLang="en-US"/>
                    </a:p>
                  </a:txBody>
                  <a:tcPr/>
                </a:tc>
                <a:tc>
                  <a:txBody>
                    <a:bodyPr/>
                    <a:lstStyle/>
                    <a:p>
                      <a:pPr algn="ctr"/>
                      <a:r>
                        <a:rPr lang="en-US" altLang="ja-JP" dirty="0"/>
                        <a:t>HRBP</a:t>
                      </a:r>
                      <a:endParaRPr lang="zh-CN" altLang="en-US" dirty="0"/>
                    </a:p>
                  </a:txBody>
                  <a:tcPr/>
                </a:tc>
                <a:tc>
                  <a:txBody>
                    <a:bodyPr/>
                    <a:lstStyle/>
                    <a:p>
                      <a:pPr algn="ctr"/>
                      <a:r>
                        <a:rPr lang="en-US" altLang="ja-JP" dirty="0"/>
                        <a:t>SSC</a:t>
                      </a:r>
                      <a:endParaRPr lang="zh-CN" altLang="en-US" dirty="0"/>
                    </a:p>
                  </a:txBody>
                  <a:tcPr/>
                </a:tc>
                <a:tc>
                  <a:txBody>
                    <a:bodyPr/>
                    <a:lstStyle/>
                    <a:p>
                      <a:pPr algn="ctr"/>
                      <a:r>
                        <a:rPr lang="zh-CN" altLang="en-US" dirty="0"/>
                        <a:t>人事・労務</a:t>
                      </a:r>
                      <a:r>
                        <a:rPr lang="en-US" altLang="ja-JP" dirty="0"/>
                        <a:t>SaaS</a:t>
                      </a:r>
                      <a:endParaRPr lang="zh-CN" altLang="en-US" dirty="0"/>
                    </a:p>
                  </a:txBody>
                  <a:tcPr/>
                </a:tc>
                <a:tc>
                  <a:txBody>
                    <a:bodyPr/>
                    <a:lstStyle/>
                    <a:p>
                      <a:r>
                        <a:rPr lang="ja-JP" altLang="en-US" dirty="0"/>
                        <a:t>料金</a:t>
                      </a:r>
                      <a:endParaRPr lang="zh-CN" altLang="en-US" dirty="0"/>
                    </a:p>
                  </a:txBody>
                  <a:tcPr/>
                </a:tc>
                <a:extLst>
                  <a:ext uri="{0D108BD9-81ED-4DB2-BD59-A6C34878D82A}">
                    <a16:rowId xmlns:a16="http://schemas.microsoft.com/office/drawing/2014/main" val="1099873262"/>
                  </a:ext>
                </a:extLst>
              </a:tr>
              <a:tr h="370840">
                <a:tc>
                  <a:txBody>
                    <a:bodyPr/>
                    <a:lstStyle/>
                    <a:p>
                      <a:r>
                        <a:rPr lang="ja-JP" altLang="en-US" dirty="0"/>
                        <a:t>プラン１</a:t>
                      </a:r>
                      <a:endParaRPr lang="zh-CN" altLang="en-US" dirty="0"/>
                    </a:p>
                  </a:txBody>
                  <a:tcPr/>
                </a:tc>
                <a:tc>
                  <a:txBody>
                    <a:bodyPr/>
                    <a:lstStyle/>
                    <a:p>
                      <a:pPr algn="ctr"/>
                      <a:r>
                        <a:rPr lang="ja-JP" altLang="en-US" dirty="0"/>
                        <a:t>●</a:t>
                      </a:r>
                      <a:endParaRPr lang="zh-CN" altLang="en-US" dirty="0"/>
                    </a:p>
                  </a:txBody>
                  <a:tcPr/>
                </a:tc>
                <a:tc>
                  <a:txBody>
                    <a:bodyPr/>
                    <a:lstStyle/>
                    <a:p>
                      <a:pPr algn="ctr"/>
                      <a:r>
                        <a:rPr lang="ja-JP" altLang="en-US" dirty="0"/>
                        <a:t>●</a:t>
                      </a:r>
                      <a:endParaRPr lang="zh-CN" altLang="en-US" dirty="0"/>
                    </a:p>
                  </a:txBody>
                  <a:tcPr/>
                </a:tc>
                <a:tc>
                  <a:txBody>
                    <a:bodyPr/>
                    <a:lstStyle/>
                    <a:p>
                      <a:pPr algn="ctr"/>
                      <a:r>
                        <a:rPr lang="ja-JP" altLang="en-US" dirty="0"/>
                        <a:t>●</a:t>
                      </a:r>
                      <a:endParaRPr lang="zh-CN" altLang="en-US" dirty="0"/>
                    </a:p>
                  </a:txBody>
                  <a:tcPr/>
                </a:tc>
                <a:tc>
                  <a:txBody>
                    <a:bodyPr/>
                    <a:lstStyle/>
                    <a:p>
                      <a:r>
                        <a:rPr lang="en-US" altLang="ja-JP" dirty="0"/>
                        <a:t>HRBP</a:t>
                      </a:r>
                      <a:r>
                        <a:rPr lang="ja-JP" altLang="en-US" dirty="0"/>
                        <a:t>と</a:t>
                      </a:r>
                      <a:r>
                        <a:rPr lang="en-US" altLang="ja-JP" dirty="0"/>
                        <a:t>SSC</a:t>
                      </a:r>
                      <a:r>
                        <a:rPr lang="ja-JP" altLang="en-US" dirty="0"/>
                        <a:t>の料金＞</a:t>
                      </a:r>
                      <a:r>
                        <a:rPr lang="en-US" altLang="ja-JP" dirty="0"/>
                        <a:t>100</a:t>
                      </a:r>
                      <a:r>
                        <a:rPr lang="ja-JP" altLang="en-US" dirty="0"/>
                        <a:t>万円の場合　</a:t>
                      </a:r>
                      <a:r>
                        <a:rPr lang="en-US" altLang="ja-JP" dirty="0"/>
                        <a:t>SaaS</a:t>
                      </a:r>
                      <a:r>
                        <a:rPr lang="ja-JP" altLang="en-US" dirty="0"/>
                        <a:t>無料</a:t>
                      </a:r>
                      <a:endParaRPr lang="zh-CN" altLang="en-US" dirty="0"/>
                    </a:p>
                  </a:txBody>
                  <a:tcPr/>
                </a:tc>
                <a:extLst>
                  <a:ext uri="{0D108BD9-81ED-4DB2-BD59-A6C34878D82A}">
                    <a16:rowId xmlns:a16="http://schemas.microsoft.com/office/drawing/2014/main" val="212676071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プラン２</a:t>
                      </a:r>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a:t>
                      </a:r>
                      <a:endParaRPr lang="zh-CN" altLang="en-US" dirty="0"/>
                    </a:p>
                  </a:txBody>
                  <a:tcPr/>
                </a:tc>
                <a:tc>
                  <a:txBody>
                    <a:bodyPr/>
                    <a:lstStyle/>
                    <a:p>
                      <a:r>
                        <a:rPr lang="en-US" altLang="ja-JP" dirty="0"/>
                        <a:t>SSC</a:t>
                      </a:r>
                      <a:r>
                        <a:rPr lang="ja-JP" altLang="en-US" dirty="0"/>
                        <a:t>の料金＞</a:t>
                      </a:r>
                      <a:r>
                        <a:rPr lang="en-US" altLang="ja-JP" dirty="0"/>
                        <a:t>100</a:t>
                      </a:r>
                      <a:r>
                        <a:rPr lang="ja-JP" altLang="en-US" dirty="0"/>
                        <a:t>万円の場合　</a:t>
                      </a:r>
                      <a:r>
                        <a:rPr lang="en-US" altLang="ja-JP" dirty="0"/>
                        <a:t>SaaS</a:t>
                      </a:r>
                      <a:r>
                        <a:rPr lang="ja-JP" altLang="en-US" dirty="0"/>
                        <a:t>無料</a:t>
                      </a:r>
                      <a:endParaRPr lang="zh-CN" altLang="en-US" dirty="0"/>
                    </a:p>
                  </a:txBody>
                  <a:tcPr/>
                </a:tc>
                <a:extLst>
                  <a:ext uri="{0D108BD9-81ED-4DB2-BD59-A6C34878D82A}">
                    <a16:rowId xmlns:a16="http://schemas.microsoft.com/office/drawing/2014/main" val="354855809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プラン３</a:t>
                      </a:r>
                      <a:endParaRPr lang="zh-CN" altLang="en-US" dirty="0"/>
                    </a:p>
                    <a:p>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a:t>
                      </a:r>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a:t>
                      </a:r>
                      <a:endParaRPr lang="zh-CN" altLang="en-US" dirty="0"/>
                    </a:p>
                  </a:txBody>
                  <a:tcPr/>
                </a:tc>
                <a:tc>
                  <a:txBody>
                    <a:bodyPr/>
                    <a:lstStyle/>
                    <a:p>
                      <a:r>
                        <a:rPr lang="en-US" altLang="ja-JP" dirty="0"/>
                        <a:t>HRBP</a:t>
                      </a:r>
                      <a:r>
                        <a:rPr lang="ja-JP" altLang="en-US" dirty="0"/>
                        <a:t>の料金＞</a:t>
                      </a:r>
                      <a:r>
                        <a:rPr lang="en-US" altLang="ja-JP" dirty="0"/>
                        <a:t>100</a:t>
                      </a:r>
                      <a:r>
                        <a:rPr lang="ja-JP" altLang="en-US" dirty="0"/>
                        <a:t>万円の場合　</a:t>
                      </a:r>
                      <a:r>
                        <a:rPr lang="en-US" altLang="ja-JP" dirty="0"/>
                        <a:t>SaaS</a:t>
                      </a:r>
                      <a:r>
                        <a:rPr lang="ja-JP" altLang="en-US" dirty="0"/>
                        <a:t>無料</a:t>
                      </a:r>
                      <a:endParaRPr lang="zh-CN" altLang="en-US" dirty="0"/>
                    </a:p>
                  </a:txBody>
                  <a:tcPr/>
                </a:tc>
                <a:extLst>
                  <a:ext uri="{0D108BD9-81ED-4DB2-BD59-A6C34878D82A}">
                    <a16:rowId xmlns:a16="http://schemas.microsoft.com/office/drawing/2014/main" val="140008632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プラン４</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a:t>
                      </a:r>
                      <a:endParaRPr lang="zh-CN" altLang="en-US" dirty="0"/>
                    </a:p>
                  </a:txBody>
                  <a:tcPr/>
                </a:tc>
                <a:tc>
                  <a:txBody>
                    <a:bodyPr/>
                    <a:lstStyle/>
                    <a:p>
                      <a:r>
                        <a:rPr lang="ja-JP" altLang="en-US" dirty="0"/>
                        <a:t>精算</a:t>
                      </a:r>
                      <a:endParaRPr lang="zh-CN" altLang="en-US" dirty="0"/>
                    </a:p>
                  </a:txBody>
                  <a:tcPr/>
                </a:tc>
                <a:extLst>
                  <a:ext uri="{0D108BD9-81ED-4DB2-BD59-A6C34878D82A}">
                    <a16:rowId xmlns:a16="http://schemas.microsoft.com/office/drawing/2014/main" val="1284373863"/>
                  </a:ext>
                </a:extLst>
              </a:tr>
            </a:tbl>
          </a:graphicData>
        </a:graphic>
      </p:graphicFrame>
    </p:spTree>
    <p:extLst>
      <p:ext uri="{BB962C8B-B14F-4D97-AF65-F5344CB8AC3E}">
        <p14:creationId xmlns:p14="http://schemas.microsoft.com/office/powerpoint/2010/main" val="42417849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FE8AAC-BE47-4769-8481-5EA7F6332EFB}"/>
              </a:ext>
            </a:extLst>
          </p:cNvPr>
          <p:cNvSpPr>
            <a:spLocks noGrp="1"/>
          </p:cNvSpPr>
          <p:nvPr>
            <p:ph type="title"/>
          </p:nvPr>
        </p:nvSpPr>
        <p:spPr>
          <a:xfrm>
            <a:off x="316983" y="-16805"/>
            <a:ext cx="11540249" cy="492443"/>
          </a:xfrm>
        </p:spPr>
        <p:txBody>
          <a:bodyPr/>
          <a:lstStyle/>
          <a:p>
            <a:r>
              <a:rPr lang="ja-JP" altLang="en-US" dirty="0"/>
              <a:t>バーチャルスクール</a:t>
            </a:r>
            <a:endParaRPr lang="zh-CN" altLang="en-US" dirty="0"/>
          </a:p>
        </p:txBody>
      </p:sp>
      <p:sp>
        <p:nvSpPr>
          <p:cNvPr id="3" name="テキスト プレースホルダー 2">
            <a:extLst>
              <a:ext uri="{FF2B5EF4-FFF2-40B4-BE49-F238E27FC236}">
                <a16:creationId xmlns:a16="http://schemas.microsoft.com/office/drawing/2014/main" id="{62D08387-3A09-43BB-9D7F-357E31D54F36}"/>
              </a:ext>
            </a:extLst>
          </p:cNvPr>
          <p:cNvSpPr>
            <a:spLocks noGrp="1"/>
          </p:cNvSpPr>
          <p:nvPr>
            <p:ph type="body" idx="1"/>
          </p:nvPr>
        </p:nvSpPr>
        <p:spPr>
          <a:xfrm>
            <a:off x="316983" y="557909"/>
            <a:ext cx="11540249" cy="1741538"/>
          </a:xfrm>
        </p:spPr>
        <p:txBody>
          <a:bodyPr/>
          <a:lstStyle/>
          <a:p>
            <a:endParaRPr lang="zh-CN" altLang="en-US" dirty="0"/>
          </a:p>
        </p:txBody>
      </p:sp>
      <p:sp>
        <p:nvSpPr>
          <p:cNvPr id="4" name="日付プレースホルダー 3">
            <a:extLst>
              <a:ext uri="{FF2B5EF4-FFF2-40B4-BE49-F238E27FC236}">
                <a16:creationId xmlns:a16="http://schemas.microsoft.com/office/drawing/2014/main" id="{6B1B419D-4E53-4B26-8ADE-ED804B44AABA}"/>
              </a:ext>
            </a:extLst>
          </p:cNvPr>
          <p:cNvSpPr>
            <a:spLocks noGrp="1"/>
          </p:cNvSpPr>
          <p:nvPr>
            <p:ph type="dt" sz="half" idx="6"/>
          </p:nvPr>
        </p:nvSpPr>
        <p:spPr/>
        <p:txBody>
          <a:bodyPr/>
          <a:lstStyle/>
          <a:p>
            <a:fld id="{9526FDD1-8544-47E2-9C82-740ED6BB3910}" type="datetime1">
              <a:rPr lang="zh-CN" altLang="en-US" smtClean="0"/>
              <a:t>2022/2/18</a:t>
            </a:fld>
            <a:endParaRPr lang="en-US"/>
          </a:p>
        </p:txBody>
      </p:sp>
      <p:sp>
        <p:nvSpPr>
          <p:cNvPr id="5" name="スライド番号プレースホルダー 4">
            <a:extLst>
              <a:ext uri="{FF2B5EF4-FFF2-40B4-BE49-F238E27FC236}">
                <a16:creationId xmlns:a16="http://schemas.microsoft.com/office/drawing/2014/main" id="{9B9C9847-326E-4397-AAA7-FEF59479A933}"/>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34</a:t>
            </a:fld>
            <a:r>
              <a:rPr spc="-45"/>
              <a:t> </a:t>
            </a:r>
            <a:r>
              <a:rPr spc="-5"/>
              <a:t>-</a:t>
            </a:r>
            <a:endParaRPr spc="-5" dirty="0"/>
          </a:p>
        </p:txBody>
      </p:sp>
      <p:graphicFrame>
        <p:nvGraphicFramePr>
          <p:cNvPr id="6" name="表 6">
            <a:extLst>
              <a:ext uri="{FF2B5EF4-FFF2-40B4-BE49-F238E27FC236}">
                <a16:creationId xmlns:a16="http://schemas.microsoft.com/office/drawing/2014/main" id="{0D144BC3-CE3A-4D2E-B5B5-5DD6E8AABF48}"/>
              </a:ext>
            </a:extLst>
          </p:cNvPr>
          <p:cNvGraphicFramePr>
            <a:graphicFrameLocks noGrp="1"/>
          </p:cNvGraphicFramePr>
          <p:nvPr>
            <p:extLst>
              <p:ext uri="{D42A27DB-BD31-4B8C-83A1-F6EECF244321}">
                <p14:modId xmlns:p14="http://schemas.microsoft.com/office/powerpoint/2010/main" val="1077342977"/>
              </p:ext>
            </p:extLst>
          </p:nvPr>
        </p:nvGraphicFramePr>
        <p:xfrm>
          <a:off x="338324" y="2704354"/>
          <a:ext cx="11518905" cy="1854200"/>
        </p:xfrm>
        <a:graphic>
          <a:graphicData uri="http://schemas.openxmlformats.org/drawingml/2006/table">
            <a:tbl>
              <a:tblPr firstRow="1" bandRow="1">
                <a:tableStyleId>{5C22544A-7EE6-4342-B048-85BDC9FD1C3A}</a:tableStyleId>
              </a:tblPr>
              <a:tblGrid>
                <a:gridCol w="2303781">
                  <a:extLst>
                    <a:ext uri="{9D8B030D-6E8A-4147-A177-3AD203B41FA5}">
                      <a16:colId xmlns:a16="http://schemas.microsoft.com/office/drawing/2014/main" val="2318358560"/>
                    </a:ext>
                  </a:extLst>
                </a:gridCol>
                <a:gridCol w="2303781">
                  <a:extLst>
                    <a:ext uri="{9D8B030D-6E8A-4147-A177-3AD203B41FA5}">
                      <a16:colId xmlns:a16="http://schemas.microsoft.com/office/drawing/2014/main" val="3330595114"/>
                    </a:ext>
                  </a:extLst>
                </a:gridCol>
                <a:gridCol w="3028220">
                  <a:extLst>
                    <a:ext uri="{9D8B030D-6E8A-4147-A177-3AD203B41FA5}">
                      <a16:colId xmlns:a16="http://schemas.microsoft.com/office/drawing/2014/main" val="636416403"/>
                    </a:ext>
                  </a:extLst>
                </a:gridCol>
                <a:gridCol w="1579342">
                  <a:extLst>
                    <a:ext uri="{9D8B030D-6E8A-4147-A177-3AD203B41FA5}">
                      <a16:colId xmlns:a16="http://schemas.microsoft.com/office/drawing/2014/main" val="625799516"/>
                    </a:ext>
                  </a:extLst>
                </a:gridCol>
                <a:gridCol w="2303781">
                  <a:extLst>
                    <a:ext uri="{9D8B030D-6E8A-4147-A177-3AD203B41FA5}">
                      <a16:colId xmlns:a16="http://schemas.microsoft.com/office/drawing/2014/main" val="705804663"/>
                    </a:ext>
                  </a:extLst>
                </a:gridCol>
              </a:tblGrid>
              <a:tr h="370840">
                <a:tc>
                  <a:txBody>
                    <a:bodyPr/>
                    <a:lstStyle/>
                    <a:p>
                      <a:endParaRPr lang="zh-CN" altLang="en-US"/>
                    </a:p>
                  </a:txBody>
                  <a:tcPr/>
                </a:tc>
                <a:tc>
                  <a:txBody>
                    <a:bodyPr/>
                    <a:lstStyle/>
                    <a:p>
                      <a:r>
                        <a:rPr lang="ja-JP" altLang="en-US" dirty="0"/>
                        <a:t>パソコンリース</a:t>
                      </a:r>
                      <a:endParaRPr lang="zh-CN" altLang="en-US" dirty="0"/>
                    </a:p>
                  </a:txBody>
                  <a:tcPr/>
                </a:tc>
                <a:tc>
                  <a:txBody>
                    <a:bodyPr/>
                    <a:lstStyle/>
                    <a:p>
                      <a:r>
                        <a:rPr lang="ja-JP" altLang="en-US" dirty="0"/>
                        <a:t>バーチャルスクール</a:t>
                      </a:r>
                      <a:r>
                        <a:rPr lang="en-US" altLang="ja-JP" dirty="0"/>
                        <a:t>SaaS</a:t>
                      </a:r>
                      <a:endParaRPr lang="zh-CN" altLang="en-US" dirty="0"/>
                    </a:p>
                  </a:txBody>
                  <a:tcPr/>
                </a:tc>
                <a:tc>
                  <a:txBody>
                    <a:bodyPr/>
                    <a:lstStyle/>
                    <a:p>
                      <a:r>
                        <a:rPr lang="ja-JP" altLang="en-US" dirty="0"/>
                        <a:t>教員出向</a:t>
                      </a:r>
                      <a:endParaRPr lang="zh-CN" altLang="en-US" dirty="0"/>
                    </a:p>
                  </a:txBody>
                  <a:tcPr/>
                </a:tc>
                <a:tc>
                  <a:txBody>
                    <a:bodyPr/>
                    <a:lstStyle/>
                    <a:p>
                      <a:endParaRPr lang="zh-CN" altLang="en-US"/>
                    </a:p>
                  </a:txBody>
                  <a:tcPr/>
                </a:tc>
                <a:extLst>
                  <a:ext uri="{0D108BD9-81ED-4DB2-BD59-A6C34878D82A}">
                    <a16:rowId xmlns:a16="http://schemas.microsoft.com/office/drawing/2014/main" val="3417945703"/>
                  </a:ext>
                </a:extLst>
              </a:tr>
              <a:tr h="370840">
                <a:tc>
                  <a:txBody>
                    <a:bodyPr/>
                    <a:lstStyle/>
                    <a:p>
                      <a:r>
                        <a:rPr lang="ja-JP" altLang="en-US" dirty="0"/>
                        <a:t>プラン１</a:t>
                      </a:r>
                      <a:endParaRPr lang="zh-CN" altLang="en-US" dirty="0"/>
                    </a:p>
                  </a:txBody>
                  <a:tcPr/>
                </a:tc>
                <a:tc>
                  <a:txBody>
                    <a:bodyPr/>
                    <a:lstStyle/>
                    <a:p>
                      <a:r>
                        <a:rPr lang="ja-JP" altLang="en-US" dirty="0"/>
                        <a:t>●</a:t>
                      </a:r>
                      <a:endParaRPr lang="zh-CN" altLang="en-US" dirty="0"/>
                    </a:p>
                  </a:txBody>
                  <a:tcPr/>
                </a:tc>
                <a:tc>
                  <a:txBody>
                    <a:bodyPr/>
                    <a:lstStyle/>
                    <a:p>
                      <a:r>
                        <a:rPr lang="ja-JP" altLang="en-US" dirty="0"/>
                        <a:t>無料</a:t>
                      </a:r>
                      <a:endParaRPr lang="zh-CN" altLang="en-US" dirty="0"/>
                    </a:p>
                  </a:txBody>
                  <a:tcPr/>
                </a:tc>
                <a:tc>
                  <a:txBody>
                    <a:bodyPr/>
                    <a:lstStyle/>
                    <a:p>
                      <a:r>
                        <a:rPr lang="ja-JP" altLang="en-US" dirty="0"/>
                        <a:t>精算</a:t>
                      </a:r>
                      <a:endParaRPr lang="zh-CN" altLang="en-US" dirty="0"/>
                    </a:p>
                  </a:txBody>
                  <a:tcPr/>
                </a:tc>
                <a:tc>
                  <a:txBody>
                    <a:bodyPr/>
                    <a:lstStyle/>
                    <a:p>
                      <a:endParaRPr lang="zh-CN" altLang="en-US"/>
                    </a:p>
                  </a:txBody>
                  <a:tcPr/>
                </a:tc>
                <a:extLst>
                  <a:ext uri="{0D108BD9-81ED-4DB2-BD59-A6C34878D82A}">
                    <a16:rowId xmlns:a16="http://schemas.microsoft.com/office/drawing/2014/main" val="141950383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プラン２</a:t>
                      </a:r>
                      <a:endParaRPr lang="zh-CN" altLang="en-US" dirty="0"/>
                    </a:p>
                  </a:txBody>
                  <a:tcPr/>
                </a:tc>
                <a:tc>
                  <a:txBody>
                    <a:bodyPr/>
                    <a:lstStyle/>
                    <a:p>
                      <a:endParaRPr lang="zh-CN" altLang="en-US"/>
                    </a:p>
                  </a:txBody>
                  <a:tcPr/>
                </a:tc>
                <a:tc>
                  <a:txBody>
                    <a:bodyPr/>
                    <a:lstStyle/>
                    <a:p>
                      <a:r>
                        <a:rPr lang="ja-JP" altLang="en-US" dirty="0"/>
                        <a:t>１万円</a:t>
                      </a:r>
                      <a:r>
                        <a:rPr lang="en-US" altLang="ja-JP" dirty="0"/>
                        <a:t>/</a:t>
                      </a:r>
                      <a:r>
                        <a:rPr lang="ja-JP" altLang="en-US" dirty="0"/>
                        <a:t>１</a:t>
                      </a:r>
                      <a:r>
                        <a:rPr lang="en-US" altLang="ja-JP" dirty="0"/>
                        <a:t>ID</a:t>
                      </a:r>
                      <a:r>
                        <a:rPr lang="ja-JP" altLang="en-US" dirty="0"/>
                        <a:t>・年</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精算</a:t>
                      </a:r>
                      <a:endParaRPr lang="zh-CN" altLang="en-US" dirty="0"/>
                    </a:p>
                  </a:txBody>
                  <a:tcPr/>
                </a:tc>
                <a:tc>
                  <a:txBody>
                    <a:bodyPr/>
                    <a:lstStyle/>
                    <a:p>
                      <a:endParaRPr lang="zh-CN" altLang="en-US"/>
                    </a:p>
                  </a:txBody>
                  <a:tcPr/>
                </a:tc>
                <a:extLst>
                  <a:ext uri="{0D108BD9-81ED-4DB2-BD59-A6C34878D82A}">
                    <a16:rowId xmlns:a16="http://schemas.microsoft.com/office/drawing/2014/main" val="343653500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プラン３</a:t>
                      </a:r>
                      <a:endParaRPr lang="zh-CN" altLang="en-US" dirty="0"/>
                    </a:p>
                  </a:txBody>
                  <a:tcPr/>
                </a:tc>
                <a:tc>
                  <a:txBody>
                    <a:bodyPr/>
                    <a:lstStyle/>
                    <a:p>
                      <a:endParaRPr lang="zh-CN" altLang="en-US"/>
                    </a:p>
                  </a:txBody>
                  <a:tcPr/>
                </a:tc>
                <a:tc>
                  <a:txBody>
                    <a:bodyPr/>
                    <a:lstStyle/>
                    <a:p>
                      <a:r>
                        <a:rPr lang="ja-JP" altLang="en-US" dirty="0"/>
                        <a:t>１万円</a:t>
                      </a:r>
                      <a:r>
                        <a:rPr lang="en-US" altLang="ja-JP" dirty="0"/>
                        <a:t>/</a:t>
                      </a:r>
                      <a:r>
                        <a:rPr lang="ja-JP" altLang="en-US" dirty="0"/>
                        <a:t>１</a:t>
                      </a:r>
                      <a:r>
                        <a:rPr lang="en-US" altLang="ja-JP" dirty="0"/>
                        <a:t>ID</a:t>
                      </a:r>
                      <a:r>
                        <a:rPr lang="ja-JP" altLang="en-US" dirty="0"/>
                        <a:t>・年</a:t>
                      </a:r>
                      <a:endParaRPr lang="zh-CN" altLang="en-US" dirty="0"/>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25680144"/>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2153134703"/>
                  </a:ext>
                </a:extLst>
              </a:tr>
            </a:tbl>
          </a:graphicData>
        </a:graphic>
      </p:graphicFrame>
    </p:spTree>
    <p:extLst>
      <p:ext uri="{BB962C8B-B14F-4D97-AF65-F5344CB8AC3E}">
        <p14:creationId xmlns:p14="http://schemas.microsoft.com/office/powerpoint/2010/main" val="18281899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highlight>
                  <a:srgbClr val="00FF00"/>
                </a:highlight>
              </a:rPr>
              <a:t>組織改革</a:t>
            </a:r>
            <a:endParaRPr lang="en-US" altLang="ja-JP" sz="2400" dirty="0">
              <a:highlight>
                <a:srgbClr val="00FF00"/>
              </a:highlight>
            </a:endParaRPr>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35</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2022/2/18</a:t>
            </a:fld>
            <a:endParaRPr lang="en-US"/>
          </a:p>
        </p:txBody>
      </p:sp>
    </p:spTree>
    <p:extLst>
      <p:ext uri="{BB962C8B-B14F-4D97-AF65-F5344CB8AC3E}">
        <p14:creationId xmlns:p14="http://schemas.microsoft.com/office/powerpoint/2010/main" val="13180715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4AA7B25-2728-4E67-8C6E-79D1AD07BC89}"/>
              </a:ext>
            </a:extLst>
          </p:cNvPr>
          <p:cNvSpPr>
            <a:spLocks noGrp="1"/>
          </p:cNvSpPr>
          <p:nvPr>
            <p:ph type="title"/>
          </p:nvPr>
        </p:nvSpPr>
        <p:spPr>
          <a:xfrm>
            <a:off x="315152" y="0"/>
            <a:ext cx="11290621" cy="492443"/>
          </a:xfrm>
        </p:spPr>
        <p:txBody>
          <a:bodyPr/>
          <a:lstStyle/>
          <a:p>
            <a:r>
              <a:rPr lang="ja-JP" altLang="en-US" dirty="0"/>
              <a:t>アジャイル組織構造</a:t>
            </a:r>
            <a:r>
              <a:rPr lang="en-US" altLang="ja-JP" dirty="0"/>
              <a:t>(</a:t>
            </a:r>
            <a:r>
              <a:rPr lang="ja-JP" altLang="en-US" dirty="0"/>
              <a:t>三次元の組織</a:t>
            </a:r>
            <a:r>
              <a:rPr lang="en-US" altLang="ja-JP" dirty="0"/>
              <a:t>)</a:t>
            </a:r>
            <a:r>
              <a:rPr lang="ja-JP" altLang="en-US" dirty="0"/>
              <a:t>－グループ体制</a:t>
            </a:r>
          </a:p>
        </p:txBody>
      </p:sp>
      <p:sp>
        <p:nvSpPr>
          <p:cNvPr id="6" name="テキスト ボックス 5">
            <a:extLst>
              <a:ext uri="{FF2B5EF4-FFF2-40B4-BE49-F238E27FC236}">
                <a16:creationId xmlns:a16="http://schemas.microsoft.com/office/drawing/2014/main" id="{B732022A-85F2-4668-9449-09078B700FB7}"/>
              </a:ext>
            </a:extLst>
          </p:cNvPr>
          <p:cNvSpPr txBox="1"/>
          <p:nvPr/>
        </p:nvSpPr>
        <p:spPr>
          <a:xfrm>
            <a:off x="546744" y="5046943"/>
            <a:ext cx="738666" cy="369332"/>
          </a:xfrm>
          <a:prstGeom prst="rect">
            <a:avLst/>
          </a:prstGeom>
          <a:noFill/>
          <a:ln>
            <a:solidFill>
              <a:schemeClr val="tx1"/>
            </a:solidFill>
          </a:ln>
        </p:spPr>
        <p:txBody>
          <a:bodyPr vert="horz" wrap="square" rtlCol="0">
            <a:spAutoFit/>
          </a:bodyPr>
          <a:lstStyle/>
          <a:p>
            <a:pPr algn="ctr"/>
            <a:r>
              <a:rPr lang="ja-JP" altLang="en-US" dirty="0"/>
              <a:t>客先</a:t>
            </a:r>
            <a:endParaRPr kumimoji="1" lang="ja-JP" altLang="en-US" dirty="0"/>
          </a:p>
        </p:txBody>
      </p:sp>
      <p:sp>
        <p:nvSpPr>
          <p:cNvPr id="7" name="テキスト ボックス 6">
            <a:extLst>
              <a:ext uri="{FF2B5EF4-FFF2-40B4-BE49-F238E27FC236}">
                <a16:creationId xmlns:a16="http://schemas.microsoft.com/office/drawing/2014/main" id="{5AB1EDEA-9F40-45CB-A550-BB8BFAF93B7B}"/>
              </a:ext>
            </a:extLst>
          </p:cNvPr>
          <p:cNvSpPr txBox="1"/>
          <p:nvPr/>
        </p:nvSpPr>
        <p:spPr>
          <a:xfrm>
            <a:off x="2327885" y="2733393"/>
            <a:ext cx="8158194" cy="369332"/>
          </a:xfrm>
          <a:prstGeom prst="rect">
            <a:avLst/>
          </a:prstGeom>
          <a:solidFill>
            <a:schemeClr val="bg1"/>
          </a:solidFill>
          <a:ln>
            <a:solidFill>
              <a:schemeClr val="tx1"/>
            </a:solidFill>
          </a:ln>
        </p:spPr>
        <p:txBody>
          <a:bodyPr vert="horz" wrap="square" rtlCol="0">
            <a:spAutoFit/>
          </a:bodyPr>
          <a:lstStyle/>
          <a:p>
            <a:r>
              <a:rPr kumimoji="1" lang="ja-JP" altLang="en-US" dirty="0"/>
              <a:t>客先プロジェクト</a:t>
            </a:r>
          </a:p>
        </p:txBody>
      </p:sp>
      <p:sp>
        <p:nvSpPr>
          <p:cNvPr id="12" name="テキスト ボックス 11">
            <a:extLst>
              <a:ext uri="{FF2B5EF4-FFF2-40B4-BE49-F238E27FC236}">
                <a16:creationId xmlns:a16="http://schemas.microsoft.com/office/drawing/2014/main" id="{D0F1B085-08B7-43AF-BDE9-E1AC2CF1FB33}"/>
              </a:ext>
            </a:extLst>
          </p:cNvPr>
          <p:cNvSpPr txBox="1"/>
          <p:nvPr/>
        </p:nvSpPr>
        <p:spPr>
          <a:xfrm>
            <a:off x="10331591" y="906753"/>
            <a:ext cx="1274182" cy="369332"/>
          </a:xfrm>
          <a:prstGeom prst="rect">
            <a:avLst/>
          </a:prstGeom>
          <a:noFill/>
          <a:ln>
            <a:solidFill>
              <a:schemeClr val="tx1"/>
            </a:solidFill>
          </a:ln>
        </p:spPr>
        <p:txBody>
          <a:bodyPr wrap="square" rtlCol="0">
            <a:spAutoFit/>
          </a:bodyPr>
          <a:lstStyle/>
          <a:p>
            <a:pPr algn="ctr"/>
            <a:r>
              <a:rPr kumimoji="1" lang="ja-JP" altLang="en-US" dirty="0"/>
              <a:t>〇〇</a:t>
            </a:r>
            <a:r>
              <a:rPr kumimoji="1" lang="en-US" altLang="ja-JP" dirty="0"/>
              <a:t>HRD</a:t>
            </a:r>
            <a:endParaRPr kumimoji="1" lang="ja-JP" altLang="en-US" dirty="0"/>
          </a:p>
        </p:txBody>
      </p:sp>
      <p:sp>
        <p:nvSpPr>
          <p:cNvPr id="13" name="テキスト ボックス 12">
            <a:extLst>
              <a:ext uri="{FF2B5EF4-FFF2-40B4-BE49-F238E27FC236}">
                <a16:creationId xmlns:a16="http://schemas.microsoft.com/office/drawing/2014/main" id="{F1AA82F0-9F17-43BF-935A-AE7F9917D18A}"/>
              </a:ext>
            </a:extLst>
          </p:cNvPr>
          <p:cNvSpPr txBox="1"/>
          <p:nvPr/>
        </p:nvSpPr>
        <p:spPr>
          <a:xfrm>
            <a:off x="11362476" y="2341123"/>
            <a:ext cx="461665" cy="3282494"/>
          </a:xfrm>
          <a:prstGeom prst="rect">
            <a:avLst/>
          </a:prstGeom>
          <a:noFill/>
          <a:ln>
            <a:solidFill>
              <a:schemeClr val="tx1"/>
            </a:solidFill>
          </a:ln>
        </p:spPr>
        <p:txBody>
          <a:bodyPr vert="eaVert" wrap="square" rtlCol="0">
            <a:spAutoFit/>
          </a:bodyPr>
          <a:lstStyle/>
          <a:p>
            <a:pPr algn="ctr"/>
            <a:r>
              <a:rPr kumimoji="1" lang="en-US" altLang="ja-JP" dirty="0"/>
              <a:t>HRBP</a:t>
            </a:r>
            <a:endParaRPr kumimoji="1" lang="ja-JP" altLang="en-US" dirty="0"/>
          </a:p>
        </p:txBody>
      </p:sp>
      <p:cxnSp>
        <p:nvCxnSpPr>
          <p:cNvPr id="15" name="コネクタ: カギ線 14">
            <a:extLst>
              <a:ext uri="{FF2B5EF4-FFF2-40B4-BE49-F238E27FC236}">
                <a16:creationId xmlns:a16="http://schemas.microsoft.com/office/drawing/2014/main" id="{20DD6D47-6149-4508-9885-55D574D17421}"/>
              </a:ext>
            </a:extLst>
          </p:cNvPr>
          <p:cNvCxnSpPr>
            <a:cxnSpLocks/>
            <a:stCxn id="7" idx="3"/>
            <a:endCxn id="13" idx="1"/>
          </p:cNvCxnSpPr>
          <p:nvPr/>
        </p:nvCxnSpPr>
        <p:spPr>
          <a:xfrm>
            <a:off x="10486079" y="2918059"/>
            <a:ext cx="876397" cy="1064311"/>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コネクタ: カギ線 21">
            <a:extLst>
              <a:ext uri="{FF2B5EF4-FFF2-40B4-BE49-F238E27FC236}">
                <a16:creationId xmlns:a16="http://schemas.microsoft.com/office/drawing/2014/main" id="{766C66FB-E308-4BCA-AD41-2A40BB2FC76B}"/>
              </a:ext>
            </a:extLst>
          </p:cNvPr>
          <p:cNvCxnSpPr>
            <a:cxnSpLocks/>
            <a:stCxn id="35" idx="3"/>
            <a:endCxn id="13" idx="1"/>
          </p:cNvCxnSpPr>
          <p:nvPr/>
        </p:nvCxnSpPr>
        <p:spPr>
          <a:xfrm flipV="1">
            <a:off x="10494268" y="3982370"/>
            <a:ext cx="868208" cy="64417"/>
          </a:xfrm>
          <a:prstGeom prst="bentConnector3">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F80D418B-288F-4270-9F8A-423B80548D26}"/>
              </a:ext>
            </a:extLst>
          </p:cNvPr>
          <p:cNvCxnSpPr>
            <a:cxnSpLocks/>
            <a:stCxn id="12" idx="1"/>
            <a:endCxn id="97" idx="3"/>
          </p:cNvCxnSpPr>
          <p:nvPr/>
        </p:nvCxnSpPr>
        <p:spPr>
          <a:xfrm flipH="1">
            <a:off x="7219989" y="1091419"/>
            <a:ext cx="3111602" cy="1565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87A73663-3912-41A4-B22E-BF8B94A5B9D3}"/>
              </a:ext>
            </a:extLst>
          </p:cNvPr>
          <p:cNvSpPr txBox="1"/>
          <p:nvPr/>
        </p:nvSpPr>
        <p:spPr>
          <a:xfrm>
            <a:off x="2349527" y="3862121"/>
            <a:ext cx="8144741" cy="369332"/>
          </a:xfrm>
          <a:prstGeom prst="rect">
            <a:avLst/>
          </a:prstGeom>
          <a:solidFill>
            <a:schemeClr val="bg1"/>
          </a:solidFill>
          <a:ln>
            <a:solidFill>
              <a:schemeClr val="tx1"/>
            </a:solidFill>
          </a:ln>
        </p:spPr>
        <p:txBody>
          <a:bodyPr vert="horz" wrap="square" rtlCol="0">
            <a:spAutoFit/>
          </a:bodyPr>
          <a:lstStyle/>
          <a:p>
            <a:r>
              <a:rPr kumimoji="1" lang="ja-JP" altLang="en-US" dirty="0"/>
              <a:t>客先プロジェクト</a:t>
            </a:r>
          </a:p>
        </p:txBody>
      </p:sp>
      <p:sp>
        <p:nvSpPr>
          <p:cNvPr id="43" name="テキスト ボックス 42">
            <a:extLst>
              <a:ext uri="{FF2B5EF4-FFF2-40B4-BE49-F238E27FC236}">
                <a16:creationId xmlns:a16="http://schemas.microsoft.com/office/drawing/2014/main" id="{64803CE8-CE3E-46F7-94E7-3D73143AA731}"/>
              </a:ext>
            </a:extLst>
          </p:cNvPr>
          <p:cNvSpPr txBox="1"/>
          <p:nvPr/>
        </p:nvSpPr>
        <p:spPr>
          <a:xfrm>
            <a:off x="2372956" y="5022026"/>
            <a:ext cx="8108248" cy="369332"/>
          </a:xfrm>
          <a:prstGeom prst="rect">
            <a:avLst/>
          </a:prstGeom>
          <a:solidFill>
            <a:schemeClr val="bg1"/>
          </a:solidFill>
          <a:ln>
            <a:solidFill>
              <a:schemeClr val="tx1"/>
            </a:solidFill>
          </a:ln>
        </p:spPr>
        <p:txBody>
          <a:bodyPr vert="horz" wrap="square" rtlCol="0">
            <a:spAutoFit/>
          </a:bodyPr>
          <a:lstStyle/>
          <a:p>
            <a:r>
              <a:rPr kumimoji="1" lang="ja-JP" altLang="en-US" dirty="0"/>
              <a:t>客先プロジェクト</a:t>
            </a:r>
          </a:p>
        </p:txBody>
      </p:sp>
      <p:sp>
        <p:nvSpPr>
          <p:cNvPr id="8" name="テキスト ボックス 7">
            <a:extLst>
              <a:ext uri="{FF2B5EF4-FFF2-40B4-BE49-F238E27FC236}">
                <a16:creationId xmlns:a16="http://schemas.microsoft.com/office/drawing/2014/main" id="{8BFC4286-B880-4F1B-9017-27C319B70738}"/>
              </a:ext>
            </a:extLst>
          </p:cNvPr>
          <p:cNvSpPr txBox="1"/>
          <p:nvPr/>
        </p:nvSpPr>
        <p:spPr>
          <a:xfrm>
            <a:off x="6011240" y="2385346"/>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〇〇アメリカ</a:t>
            </a:r>
          </a:p>
        </p:txBody>
      </p:sp>
      <p:sp>
        <p:nvSpPr>
          <p:cNvPr id="30" name="テキスト ボックス 29">
            <a:extLst>
              <a:ext uri="{FF2B5EF4-FFF2-40B4-BE49-F238E27FC236}">
                <a16:creationId xmlns:a16="http://schemas.microsoft.com/office/drawing/2014/main" id="{190A8A65-3DB3-4622-A142-B600EE39E2C9}"/>
              </a:ext>
            </a:extLst>
          </p:cNvPr>
          <p:cNvSpPr txBox="1"/>
          <p:nvPr/>
        </p:nvSpPr>
        <p:spPr>
          <a:xfrm>
            <a:off x="6684226" y="2341123"/>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〇〇イギリス</a:t>
            </a:r>
            <a:endParaRPr kumimoji="1" lang="en-US" altLang="ja-JP" dirty="0"/>
          </a:p>
        </p:txBody>
      </p:sp>
      <p:cxnSp>
        <p:nvCxnSpPr>
          <p:cNvPr id="62" name="コネクタ: カギ線 61">
            <a:extLst>
              <a:ext uri="{FF2B5EF4-FFF2-40B4-BE49-F238E27FC236}">
                <a16:creationId xmlns:a16="http://schemas.microsoft.com/office/drawing/2014/main" id="{83559981-9AD0-4D86-889B-8C62560C1BF9}"/>
              </a:ext>
            </a:extLst>
          </p:cNvPr>
          <p:cNvCxnSpPr>
            <a:cxnSpLocks/>
            <a:stCxn id="97" idx="2"/>
            <a:endCxn id="8" idx="0"/>
          </p:cNvCxnSpPr>
          <p:nvPr/>
        </p:nvCxnSpPr>
        <p:spPr>
          <a:xfrm rot="16200000" flipH="1">
            <a:off x="5393927" y="1588032"/>
            <a:ext cx="1093607" cy="50102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コネクタ: カギ線 64">
            <a:extLst>
              <a:ext uri="{FF2B5EF4-FFF2-40B4-BE49-F238E27FC236}">
                <a16:creationId xmlns:a16="http://schemas.microsoft.com/office/drawing/2014/main" id="{FF1A393E-37E2-4930-89F5-2F15524F9393}"/>
              </a:ext>
            </a:extLst>
          </p:cNvPr>
          <p:cNvCxnSpPr>
            <a:cxnSpLocks/>
            <a:stCxn id="97" idx="2"/>
            <a:endCxn id="30" idx="0"/>
          </p:cNvCxnSpPr>
          <p:nvPr/>
        </p:nvCxnSpPr>
        <p:spPr>
          <a:xfrm rot="16200000" flipH="1">
            <a:off x="5744349" y="1237609"/>
            <a:ext cx="1049384" cy="1157643"/>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コネクタ: カギ線 79">
            <a:extLst>
              <a:ext uri="{FF2B5EF4-FFF2-40B4-BE49-F238E27FC236}">
                <a16:creationId xmlns:a16="http://schemas.microsoft.com/office/drawing/2014/main" id="{9C35F133-54D6-4646-BD73-54A292F8DC2B}"/>
              </a:ext>
            </a:extLst>
          </p:cNvPr>
          <p:cNvCxnSpPr>
            <a:cxnSpLocks/>
            <a:stCxn id="43" idx="3"/>
            <a:endCxn id="13" idx="1"/>
          </p:cNvCxnSpPr>
          <p:nvPr/>
        </p:nvCxnSpPr>
        <p:spPr>
          <a:xfrm flipV="1">
            <a:off x="10481204" y="3982370"/>
            <a:ext cx="881272" cy="1224322"/>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83" name="テキスト ボックス 82">
            <a:extLst>
              <a:ext uri="{FF2B5EF4-FFF2-40B4-BE49-F238E27FC236}">
                <a16:creationId xmlns:a16="http://schemas.microsoft.com/office/drawing/2014/main" id="{0125C318-3EFE-455A-9ADA-DAC9DEF7BA82}"/>
              </a:ext>
            </a:extLst>
          </p:cNvPr>
          <p:cNvSpPr txBox="1"/>
          <p:nvPr/>
        </p:nvSpPr>
        <p:spPr>
          <a:xfrm>
            <a:off x="7338810" y="2367536"/>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〇〇ジャパン</a:t>
            </a:r>
            <a:endParaRPr kumimoji="1" lang="en-US" altLang="ja-JP" dirty="0"/>
          </a:p>
        </p:txBody>
      </p:sp>
      <p:sp>
        <p:nvSpPr>
          <p:cNvPr id="84" name="テキスト ボックス 83">
            <a:extLst>
              <a:ext uri="{FF2B5EF4-FFF2-40B4-BE49-F238E27FC236}">
                <a16:creationId xmlns:a16="http://schemas.microsoft.com/office/drawing/2014/main" id="{D09F0FC3-9AD8-489B-99D0-064683B33047}"/>
              </a:ext>
            </a:extLst>
          </p:cNvPr>
          <p:cNvSpPr txBox="1"/>
          <p:nvPr/>
        </p:nvSpPr>
        <p:spPr>
          <a:xfrm>
            <a:off x="8476610" y="2370093"/>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●●物流</a:t>
            </a:r>
            <a:endParaRPr kumimoji="1" lang="en-US" altLang="ja-JP" dirty="0"/>
          </a:p>
        </p:txBody>
      </p:sp>
      <p:sp>
        <p:nvSpPr>
          <p:cNvPr id="87" name="テキスト ボックス 86">
            <a:extLst>
              <a:ext uri="{FF2B5EF4-FFF2-40B4-BE49-F238E27FC236}">
                <a16:creationId xmlns:a16="http://schemas.microsoft.com/office/drawing/2014/main" id="{60D04DBF-5F0C-49DC-BC19-166C0B4450F4}"/>
              </a:ext>
            </a:extLst>
          </p:cNvPr>
          <p:cNvSpPr txBox="1"/>
          <p:nvPr/>
        </p:nvSpPr>
        <p:spPr>
          <a:xfrm>
            <a:off x="7943277" y="2370093"/>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モバイル＆ウエブ</a:t>
            </a:r>
            <a:endParaRPr kumimoji="1" lang="en-US" altLang="ja-JP" dirty="0"/>
          </a:p>
        </p:txBody>
      </p:sp>
      <p:cxnSp>
        <p:nvCxnSpPr>
          <p:cNvPr id="88" name="コネクタ: カギ線 87">
            <a:extLst>
              <a:ext uri="{FF2B5EF4-FFF2-40B4-BE49-F238E27FC236}">
                <a16:creationId xmlns:a16="http://schemas.microsoft.com/office/drawing/2014/main" id="{3668FC7C-F99D-4A93-94BF-643BFE2A080C}"/>
              </a:ext>
            </a:extLst>
          </p:cNvPr>
          <p:cNvCxnSpPr>
            <a:cxnSpLocks/>
            <a:stCxn id="97" idx="2"/>
            <a:endCxn id="83" idx="0"/>
          </p:cNvCxnSpPr>
          <p:nvPr/>
        </p:nvCxnSpPr>
        <p:spPr>
          <a:xfrm rot="16200000" flipH="1">
            <a:off x="6058435" y="923523"/>
            <a:ext cx="1075797" cy="1812227"/>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コネクタ: カギ線 90">
            <a:extLst>
              <a:ext uri="{FF2B5EF4-FFF2-40B4-BE49-F238E27FC236}">
                <a16:creationId xmlns:a16="http://schemas.microsoft.com/office/drawing/2014/main" id="{5EECB3D1-995B-47D4-A791-FEBA3E456089}"/>
              </a:ext>
            </a:extLst>
          </p:cNvPr>
          <p:cNvCxnSpPr>
            <a:cxnSpLocks/>
            <a:stCxn id="97" idx="2"/>
            <a:endCxn id="87" idx="0"/>
          </p:cNvCxnSpPr>
          <p:nvPr/>
        </p:nvCxnSpPr>
        <p:spPr>
          <a:xfrm rot="16200000" flipH="1">
            <a:off x="6367571" y="614387"/>
            <a:ext cx="1078354" cy="2433057"/>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コネクタ: カギ線 93">
            <a:extLst>
              <a:ext uri="{FF2B5EF4-FFF2-40B4-BE49-F238E27FC236}">
                <a16:creationId xmlns:a16="http://schemas.microsoft.com/office/drawing/2014/main" id="{16CF5516-BB36-414D-950A-1C261F34AAA3}"/>
              </a:ext>
            </a:extLst>
          </p:cNvPr>
          <p:cNvCxnSpPr>
            <a:cxnSpLocks/>
            <a:stCxn id="97" idx="2"/>
            <a:endCxn id="84" idx="0"/>
          </p:cNvCxnSpPr>
          <p:nvPr/>
        </p:nvCxnSpPr>
        <p:spPr>
          <a:xfrm rot="16200000" flipH="1">
            <a:off x="6634238" y="347721"/>
            <a:ext cx="1078354" cy="296639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テキスト ボックス 96">
            <a:extLst>
              <a:ext uri="{FF2B5EF4-FFF2-40B4-BE49-F238E27FC236}">
                <a16:creationId xmlns:a16="http://schemas.microsoft.com/office/drawing/2014/main" id="{7281A289-AC00-4073-92CF-8B4E0D7A37D0}"/>
              </a:ext>
            </a:extLst>
          </p:cNvPr>
          <p:cNvSpPr txBox="1"/>
          <p:nvPr/>
        </p:nvSpPr>
        <p:spPr>
          <a:xfrm>
            <a:off x="4160451" y="922407"/>
            <a:ext cx="3059538" cy="369332"/>
          </a:xfrm>
          <a:prstGeom prst="rect">
            <a:avLst/>
          </a:prstGeom>
          <a:noFill/>
          <a:ln>
            <a:solidFill>
              <a:schemeClr val="tx1"/>
            </a:solidFill>
          </a:ln>
        </p:spPr>
        <p:txBody>
          <a:bodyPr wrap="square" rtlCol="0">
            <a:spAutoFit/>
          </a:bodyPr>
          <a:lstStyle/>
          <a:p>
            <a:pPr algn="ctr"/>
            <a:r>
              <a:rPr lang="ja-JP" altLang="en-US" dirty="0"/>
              <a:t>〇〇ホールディングス</a:t>
            </a:r>
            <a:endParaRPr kumimoji="1" lang="ja-JP" altLang="en-US" dirty="0"/>
          </a:p>
        </p:txBody>
      </p:sp>
      <p:cxnSp>
        <p:nvCxnSpPr>
          <p:cNvPr id="104" name="コネクタ: カギ線 103">
            <a:extLst>
              <a:ext uri="{FF2B5EF4-FFF2-40B4-BE49-F238E27FC236}">
                <a16:creationId xmlns:a16="http://schemas.microsoft.com/office/drawing/2014/main" id="{52846C9D-38E1-4C15-997E-01D915A32BD1}"/>
              </a:ext>
            </a:extLst>
          </p:cNvPr>
          <p:cNvCxnSpPr>
            <a:cxnSpLocks/>
            <a:stCxn id="97" idx="1"/>
            <a:endCxn id="6" idx="1"/>
          </p:cNvCxnSpPr>
          <p:nvPr/>
        </p:nvCxnSpPr>
        <p:spPr>
          <a:xfrm rot="10800000" flipV="1">
            <a:off x="546745" y="1107073"/>
            <a:ext cx="3613707" cy="4124536"/>
          </a:xfrm>
          <a:prstGeom prst="bentConnector3">
            <a:avLst>
              <a:gd name="adj1" fmla="val 10632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F4645365-94A6-4586-8E00-D15C5C018F14}"/>
              </a:ext>
            </a:extLst>
          </p:cNvPr>
          <p:cNvSpPr txBox="1"/>
          <p:nvPr/>
        </p:nvSpPr>
        <p:spPr>
          <a:xfrm>
            <a:off x="583124" y="2733081"/>
            <a:ext cx="750415" cy="369332"/>
          </a:xfrm>
          <a:prstGeom prst="rect">
            <a:avLst/>
          </a:prstGeom>
          <a:noFill/>
          <a:ln>
            <a:solidFill>
              <a:schemeClr val="tx1"/>
            </a:solidFill>
          </a:ln>
        </p:spPr>
        <p:txBody>
          <a:bodyPr vert="horz" wrap="square" rtlCol="0">
            <a:spAutoFit/>
          </a:bodyPr>
          <a:lstStyle/>
          <a:p>
            <a:pPr algn="ctr"/>
            <a:r>
              <a:rPr lang="ja-JP" altLang="en-US" dirty="0"/>
              <a:t>客先</a:t>
            </a:r>
            <a:endParaRPr kumimoji="1" lang="ja-JP" altLang="en-US" dirty="0"/>
          </a:p>
        </p:txBody>
      </p:sp>
      <p:cxnSp>
        <p:nvCxnSpPr>
          <p:cNvPr id="47" name="コネクタ: カギ線 46">
            <a:extLst>
              <a:ext uri="{FF2B5EF4-FFF2-40B4-BE49-F238E27FC236}">
                <a16:creationId xmlns:a16="http://schemas.microsoft.com/office/drawing/2014/main" id="{6EF53AD3-3F95-4747-98C2-B86E21DD4D93}"/>
              </a:ext>
            </a:extLst>
          </p:cNvPr>
          <p:cNvCxnSpPr>
            <a:cxnSpLocks/>
            <a:stCxn id="97" idx="1"/>
            <a:endCxn id="66" idx="1"/>
          </p:cNvCxnSpPr>
          <p:nvPr/>
        </p:nvCxnSpPr>
        <p:spPr>
          <a:xfrm rot="10800000" flipV="1">
            <a:off x="583125" y="1107073"/>
            <a:ext cx="3577327" cy="1810674"/>
          </a:xfrm>
          <a:prstGeom prst="bentConnector3">
            <a:avLst>
              <a:gd name="adj1" fmla="val 10639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テキスト ボックス 50">
            <a:extLst>
              <a:ext uri="{FF2B5EF4-FFF2-40B4-BE49-F238E27FC236}">
                <a16:creationId xmlns:a16="http://schemas.microsoft.com/office/drawing/2014/main" id="{2AFA5D62-4620-4A9D-B0FF-34DDDDEDA30C}"/>
              </a:ext>
            </a:extLst>
          </p:cNvPr>
          <p:cNvSpPr txBox="1"/>
          <p:nvPr/>
        </p:nvSpPr>
        <p:spPr>
          <a:xfrm>
            <a:off x="206614" y="6156568"/>
            <a:ext cx="11645154" cy="369332"/>
          </a:xfrm>
          <a:prstGeom prst="rect">
            <a:avLst/>
          </a:prstGeom>
          <a:noFill/>
          <a:ln>
            <a:noFill/>
          </a:ln>
        </p:spPr>
        <p:txBody>
          <a:bodyPr wrap="square">
            <a:spAutoFit/>
          </a:bodyPr>
          <a:lstStyle/>
          <a:p>
            <a:r>
              <a:rPr lang="en-US" altLang="ja-JP" dirty="0" err="1"/>
              <a:t>OS:Out</a:t>
            </a:r>
            <a:r>
              <a:rPr lang="en-US" altLang="ja-JP" dirty="0"/>
              <a:t> Sourcing     </a:t>
            </a:r>
            <a:r>
              <a:rPr lang="en-US" altLang="ja-JP" dirty="0" err="1"/>
              <a:t>SI:</a:t>
            </a:r>
            <a:r>
              <a:rPr lang="en-US" altLang="ja-JP" dirty="0" err="1">
                <a:solidFill>
                  <a:srgbClr val="000000"/>
                </a:solidFill>
                <a:latin typeface="Roboto" panose="02000000000000000000" pitchFamily="2" charset="0"/>
              </a:rPr>
              <a:t>S</a:t>
            </a:r>
            <a:r>
              <a:rPr lang="en-US" altLang="ja-JP" b="0" i="0" dirty="0" err="1">
                <a:solidFill>
                  <a:srgbClr val="000000"/>
                </a:solidFill>
                <a:effectLst/>
                <a:latin typeface="Roboto" panose="02000000000000000000" pitchFamily="2" charset="0"/>
              </a:rPr>
              <a:t>ystem</a:t>
            </a:r>
            <a:r>
              <a:rPr lang="en-US" altLang="ja-JP" b="0" i="0" dirty="0">
                <a:solidFill>
                  <a:srgbClr val="000000"/>
                </a:solidFill>
                <a:effectLst/>
                <a:latin typeface="Roboto" panose="02000000000000000000" pitchFamily="2" charset="0"/>
              </a:rPr>
              <a:t> Integration</a:t>
            </a:r>
            <a:r>
              <a:rPr lang="ja-JP" altLang="en-US" b="0" i="0" dirty="0">
                <a:solidFill>
                  <a:srgbClr val="000000"/>
                </a:solidFill>
                <a:effectLst/>
                <a:latin typeface="Roboto" panose="02000000000000000000" pitchFamily="2" charset="0"/>
              </a:rPr>
              <a:t>　</a:t>
            </a:r>
            <a:r>
              <a:rPr lang="en-US" altLang="ja-JP" b="0" i="0" dirty="0" err="1">
                <a:solidFill>
                  <a:srgbClr val="000000"/>
                </a:solidFill>
                <a:effectLst/>
                <a:latin typeface="Roboto" panose="02000000000000000000" pitchFamily="2" charset="0"/>
              </a:rPr>
              <a:t>PdM</a:t>
            </a:r>
            <a:r>
              <a:rPr lang="ja-JP" altLang="en-US" b="0" i="0" dirty="0">
                <a:solidFill>
                  <a:srgbClr val="000000"/>
                </a:solidFill>
                <a:effectLst/>
                <a:latin typeface="Roboto" panose="02000000000000000000" pitchFamily="2" charset="0"/>
              </a:rPr>
              <a:t>：</a:t>
            </a:r>
            <a:r>
              <a:rPr lang="en-US" altLang="zh-CN" sz="1800" dirty="0">
                <a:effectLst/>
                <a:latin typeface="Tahoma" panose="020B0604030504040204" pitchFamily="34" charset="0"/>
              </a:rPr>
              <a:t>product manager</a:t>
            </a:r>
            <a:r>
              <a:rPr lang="ja-JP" altLang="en-US" sz="1800" dirty="0">
                <a:effectLst/>
                <a:latin typeface="Tahoma" panose="020B0604030504040204" pitchFamily="34" charset="0"/>
              </a:rPr>
              <a:t>　</a:t>
            </a:r>
            <a:r>
              <a:rPr lang="en-US" altLang="ja-JP" sz="1800" dirty="0">
                <a:effectLst/>
                <a:latin typeface="Tahoma" panose="020B0604030504040204" pitchFamily="34" charset="0"/>
              </a:rPr>
              <a:t>SSC</a:t>
            </a:r>
            <a:r>
              <a:rPr lang="ja-JP" altLang="en-US" sz="1800" dirty="0">
                <a:effectLst/>
                <a:latin typeface="Tahoma" panose="020B0604030504040204" pitchFamily="34" charset="0"/>
              </a:rPr>
              <a:t>：</a:t>
            </a:r>
            <a:r>
              <a:rPr lang="en-US" altLang="ja-JP" sz="1800" dirty="0">
                <a:effectLst/>
                <a:latin typeface="Tahoma" panose="020B0604030504040204" pitchFamily="34" charset="0"/>
              </a:rPr>
              <a:t>Service Sharing Center</a:t>
            </a:r>
            <a:endParaRPr lang="ja-JP" altLang="en-US" dirty="0"/>
          </a:p>
        </p:txBody>
      </p:sp>
      <p:sp>
        <p:nvSpPr>
          <p:cNvPr id="68" name="テキスト ボックス 7">
            <a:extLst>
              <a:ext uri="{FF2B5EF4-FFF2-40B4-BE49-F238E27FC236}">
                <a16:creationId xmlns:a16="http://schemas.microsoft.com/office/drawing/2014/main" id="{FD4E1B2B-8F3C-4E29-AF4C-DB02530338DD}"/>
              </a:ext>
            </a:extLst>
          </p:cNvPr>
          <p:cNvSpPr txBox="1"/>
          <p:nvPr/>
        </p:nvSpPr>
        <p:spPr>
          <a:xfrm>
            <a:off x="5234864" y="2405331"/>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品質管理統括本部</a:t>
            </a:r>
          </a:p>
        </p:txBody>
      </p:sp>
      <p:cxnSp>
        <p:nvCxnSpPr>
          <p:cNvPr id="98" name="コネクタ: カギ線 61">
            <a:extLst>
              <a:ext uri="{FF2B5EF4-FFF2-40B4-BE49-F238E27FC236}">
                <a16:creationId xmlns:a16="http://schemas.microsoft.com/office/drawing/2014/main" id="{09C4CA6A-F535-4660-A785-CCCDB54A608C}"/>
              </a:ext>
            </a:extLst>
          </p:cNvPr>
          <p:cNvCxnSpPr>
            <a:cxnSpLocks/>
            <a:stCxn id="97" idx="2"/>
            <a:endCxn id="68" idx="0"/>
          </p:cNvCxnSpPr>
          <p:nvPr/>
        </p:nvCxnSpPr>
        <p:spPr>
          <a:xfrm rot="5400000">
            <a:off x="4998972" y="1714083"/>
            <a:ext cx="1113592" cy="268905"/>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テキスト ボックス 65">
            <a:extLst>
              <a:ext uri="{FF2B5EF4-FFF2-40B4-BE49-F238E27FC236}">
                <a16:creationId xmlns:a16="http://schemas.microsoft.com/office/drawing/2014/main" id="{9A8159C6-C67E-4D0C-BE3C-0556C7D4AF0A}"/>
              </a:ext>
            </a:extLst>
          </p:cNvPr>
          <p:cNvSpPr txBox="1"/>
          <p:nvPr/>
        </p:nvSpPr>
        <p:spPr>
          <a:xfrm>
            <a:off x="538605" y="3882854"/>
            <a:ext cx="750415" cy="369332"/>
          </a:xfrm>
          <a:prstGeom prst="rect">
            <a:avLst/>
          </a:prstGeom>
          <a:noFill/>
          <a:ln>
            <a:solidFill>
              <a:schemeClr val="tx1"/>
            </a:solidFill>
          </a:ln>
        </p:spPr>
        <p:txBody>
          <a:bodyPr vert="horz" wrap="square" rtlCol="0">
            <a:spAutoFit/>
          </a:bodyPr>
          <a:lstStyle/>
          <a:p>
            <a:pPr algn="ctr"/>
            <a:r>
              <a:rPr lang="ja-JP" altLang="en-US" dirty="0"/>
              <a:t>客先</a:t>
            </a:r>
            <a:endParaRPr kumimoji="1" lang="ja-JP" altLang="en-US" dirty="0"/>
          </a:p>
        </p:txBody>
      </p:sp>
      <p:cxnSp>
        <p:nvCxnSpPr>
          <p:cNvPr id="179" name="直線矢印コネクタ 153">
            <a:extLst>
              <a:ext uri="{FF2B5EF4-FFF2-40B4-BE49-F238E27FC236}">
                <a16:creationId xmlns:a16="http://schemas.microsoft.com/office/drawing/2014/main" id="{3F4C8FC0-2256-47BC-8D8D-A4A02FD7C3B9}"/>
              </a:ext>
            </a:extLst>
          </p:cNvPr>
          <p:cNvCxnSpPr>
            <a:cxnSpLocks/>
            <a:stCxn id="143" idx="3"/>
            <a:endCxn id="35" idx="1"/>
          </p:cNvCxnSpPr>
          <p:nvPr/>
        </p:nvCxnSpPr>
        <p:spPr>
          <a:xfrm flipV="1">
            <a:off x="1289020" y="4046787"/>
            <a:ext cx="1060507" cy="207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コネクタ: カギ線 103">
            <a:extLst>
              <a:ext uri="{FF2B5EF4-FFF2-40B4-BE49-F238E27FC236}">
                <a16:creationId xmlns:a16="http://schemas.microsoft.com/office/drawing/2014/main" id="{1826E6A7-19F5-4FFF-A4DF-B1B74CE37913}"/>
              </a:ext>
            </a:extLst>
          </p:cNvPr>
          <p:cNvCxnSpPr>
            <a:cxnSpLocks/>
            <a:stCxn id="97" idx="1"/>
            <a:endCxn id="143" idx="1"/>
          </p:cNvCxnSpPr>
          <p:nvPr/>
        </p:nvCxnSpPr>
        <p:spPr>
          <a:xfrm rot="10800000" flipV="1">
            <a:off x="538605" y="1107072"/>
            <a:ext cx="3621846" cy="2960447"/>
          </a:xfrm>
          <a:prstGeom prst="bentConnector3">
            <a:avLst>
              <a:gd name="adj1" fmla="val 106312"/>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1" name="テキスト ボックス 83">
            <a:extLst>
              <a:ext uri="{FF2B5EF4-FFF2-40B4-BE49-F238E27FC236}">
                <a16:creationId xmlns:a16="http://schemas.microsoft.com/office/drawing/2014/main" id="{553DF769-E949-4352-B7E2-EDE4640ABEAC}"/>
              </a:ext>
            </a:extLst>
          </p:cNvPr>
          <p:cNvSpPr txBox="1"/>
          <p:nvPr/>
        </p:nvSpPr>
        <p:spPr>
          <a:xfrm>
            <a:off x="9004939" y="2356202"/>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●●インフラ</a:t>
            </a:r>
            <a:endParaRPr lang="en-US" altLang="ja-JP" dirty="0"/>
          </a:p>
        </p:txBody>
      </p:sp>
      <p:cxnSp>
        <p:nvCxnSpPr>
          <p:cNvPr id="63" name="コネクタ: カギ線 93">
            <a:extLst>
              <a:ext uri="{FF2B5EF4-FFF2-40B4-BE49-F238E27FC236}">
                <a16:creationId xmlns:a16="http://schemas.microsoft.com/office/drawing/2014/main" id="{4CEFC481-664F-4C41-A3FB-931453B985FD}"/>
              </a:ext>
            </a:extLst>
          </p:cNvPr>
          <p:cNvCxnSpPr>
            <a:cxnSpLocks/>
            <a:stCxn id="97" idx="2"/>
            <a:endCxn id="61" idx="0"/>
          </p:cNvCxnSpPr>
          <p:nvPr/>
        </p:nvCxnSpPr>
        <p:spPr>
          <a:xfrm rot="16200000" flipH="1">
            <a:off x="6905348" y="76610"/>
            <a:ext cx="1064463" cy="349471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C87F9C5D-BA1E-4A8B-82EE-AB4CCD290CEB}"/>
              </a:ext>
            </a:extLst>
          </p:cNvPr>
          <p:cNvSpPr/>
          <p:nvPr/>
        </p:nvSpPr>
        <p:spPr>
          <a:xfrm>
            <a:off x="114773" y="667657"/>
            <a:ext cx="1344904" cy="5341257"/>
          </a:xfrm>
          <a:prstGeom prst="rect">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a:extLst>
              <a:ext uri="{FF2B5EF4-FFF2-40B4-BE49-F238E27FC236}">
                <a16:creationId xmlns:a16="http://schemas.microsoft.com/office/drawing/2014/main" id="{323CAB79-A3AD-4FC4-88EC-BF3B954AD720}"/>
              </a:ext>
            </a:extLst>
          </p:cNvPr>
          <p:cNvSpPr/>
          <p:nvPr/>
        </p:nvSpPr>
        <p:spPr>
          <a:xfrm>
            <a:off x="1601755" y="689170"/>
            <a:ext cx="7912661" cy="5319744"/>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a:extLst>
              <a:ext uri="{FF2B5EF4-FFF2-40B4-BE49-F238E27FC236}">
                <a16:creationId xmlns:a16="http://schemas.microsoft.com/office/drawing/2014/main" id="{52B8D414-44E7-4D88-A007-A5B1921F3C26}"/>
              </a:ext>
            </a:extLst>
          </p:cNvPr>
          <p:cNvSpPr/>
          <p:nvPr/>
        </p:nvSpPr>
        <p:spPr>
          <a:xfrm>
            <a:off x="9757091" y="712769"/>
            <a:ext cx="2268558" cy="531974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灯片编号占位符 31">
            <a:extLst>
              <a:ext uri="{FF2B5EF4-FFF2-40B4-BE49-F238E27FC236}">
                <a16:creationId xmlns:a16="http://schemas.microsoft.com/office/drawing/2014/main" id="{9CD92F98-13F3-4958-9D53-96BD8EA5D3DA}"/>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36</a:t>
            </a:fld>
            <a:r>
              <a:rPr spc="-45"/>
              <a:t> </a:t>
            </a:r>
            <a:r>
              <a:rPr spc="-5"/>
              <a:t>-</a:t>
            </a:r>
            <a:endParaRPr spc="-5" dirty="0"/>
          </a:p>
        </p:txBody>
      </p:sp>
      <p:sp>
        <p:nvSpPr>
          <p:cNvPr id="70" name="テキスト ボックス 7">
            <a:extLst>
              <a:ext uri="{FF2B5EF4-FFF2-40B4-BE49-F238E27FC236}">
                <a16:creationId xmlns:a16="http://schemas.microsoft.com/office/drawing/2014/main" id="{82D58665-B0C3-429E-B201-6B9D8E57D58B}"/>
              </a:ext>
            </a:extLst>
          </p:cNvPr>
          <p:cNvSpPr txBox="1"/>
          <p:nvPr/>
        </p:nvSpPr>
        <p:spPr>
          <a:xfrm>
            <a:off x="4364150" y="2405332"/>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ビジネス統括本部</a:t>
            </a:r>
          </a:p>
        </p:txBody>
      </p:sp>
      <p:cxnSp>
        <p:nvCxnSpPr>
          <p:cNvPr id="71" name="コネクタ: カギ線 61">
            <a:extLst>
              <a:ext uri="{FF2B5EF4-FFF2-40B4-BE49-F238E27FC236}">
                <a16:creationId xmlns:a16="http://schemas.microsoft.com/office/drawing/2014/main" id="{D28CE54E-BE29-4886-B620-2312A361CCC1}"/>
              </a:ext>
            </a:extLst>
          </p:cNvPr>
          <p:cNvCxnSpPr>
            <a:cxnSpLocks/>
            <a:stCxn id="97" idx="2"/>
            <a:endCxn id="70" idx="0"/>
          </p:cNvCxnSpPr>
          <p:nvPr/>
        </p:nvCxnSpPr>
        <p:spPr>
          <a:xfrm rot="5400000">
            <a:off x="4563615" y="1278726"/>
            <a:ext cx="1113593" cy="113961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日期占位符 1">
            <a:extLst>
              <a:ext uri="{FF2B5EF4-FFF2-40B4-BE49-F238E27FC236}">
                <a16:creationId xmlns:a16="http://schemas.microsoft.com/office/drawing/2014/main" id="{DB96032A-960C-45D9-8ABB-010E058C9128}"/>
              </a:ext>
            </a:extLst>
          </p:cNvPr>
          <p:cNvSpPr>
            <a:spLocks noGrp="1"/>
          </p:cNvSpPr>
          <p:nvPr>
            <p:ph type="dt" sz="half" idx="6"/>
          </p:nvPr>
        </p:nvSpPr>
        <p:spPr/>
        <p:txBody>
          <a:bodyPr/>
          <a:lstStyle/>
          <a:p>
            <a:fld id="{7729AD71-AF97-473F-A6D2-AB6965C33D72}" type="datetime1">
              <a:rPr lang="zh-CN" altLang="en-US" smtClean="0"/>
              <a:t>2022/2/18</a:t>
            </a:fld>
            <a:endParaRPr lang="en-US"/>
          </a:p>
        </p:txBody>
      </p:sp>
      <p:cxnSp>
        <p:nvCxnSpPr>
          <p:cNvPr id="34" name="コネクタ: カギ線 33">
            <a:extLst>
              <a:ext uri="{FF2B5EF4-FFF2-40B4-BE49-F238E27FC236}">
                <a16:creationId xmlns:a16="http://schemas.microsoft.com/office/drawing/2014/main" id="{B5B76E6B-BF2D-452F-BBB5-38D838D91922}"/>
              </a:ext>
            </a:extLst>
          </p:cNvPr>
          <p:cNvCxnSpPr>
            <a:cxnSpLocks/>
            <a:stCxn id="12" idx="2"/>
            <a:endCxn id="13" idx="0"/>
          </p:cNvCxnSpPr>
          <p:nvPr/>
        </p:nvCxnSpPr>
        <p:spPr>
          <a:xfrm rot="16200000" flipH="1">
            <a:off x="10748476" y="1496290"/>
            <a:ext cx="1065038" cy="624627"/>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コネクタ: カギ線 84">
            <a:extLst>
              <a:ext uri="{FF2B5EF4-FFF2-40B4-BE49-F238E27FC236}">
                <a16:creationId xmlns:a16="http://schemas.microsoft.com/office/drawing/2014/main" id="{ACF79BA6-46A2-4397-A0D9-4CD670653269}"/>
              </a:ext>
            </a:extLst>
          </p:cNvPr>
          <p:cNvCxnSpPr>
            <a:cxnSpLocks/>
            <a:stCxn id="12" idx="2"/>
            <a:endCxn id="90" idx="0"/>
          </p:cNvCxnSpPr>
          <p:nvPr/>
        </p:nvCxnSpPr>
        <p:spPr>
          <a:xfrm rot="5400000">
            <a:off x="10035525" y="1364988"/>
            <a:ext cx="1022061" cy="844255"/>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テキスト ボックス 89">
            <a:extLst>
              <a:ext uri="{FF2B5EF4-FFF2-40B4-BE49-F238E27FC236}">
                <a16:creationId xmlns:a16="http://schemas.microsoft.com/office/drawing/2014/main" id="{2A540C73-52C3-4A46-95C7-FE3609692043}"/>
              </a:ext>
            </a:extLst>
          </p:cNvPr>
          <p:cNvSpPr txBox="1"/>
          <p:nvPr/>
        </p:nvSpPr>
        <p:spPr>
          <a:xfrm>
            <a:off x="9960790" y="2298146"/>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HRDSSC</a:t>
            </a:r>
          </a:p>
        </p:txBody>
      </p:sp>
      <p:cxnSp>
        <p:nvCxnSpPr>
          <p:cNvPr id="100" name="直線矢印コネクタ 153">
            <a:extLst>
              <a:ext uri="{FF2B5EF4-FFF2-40B4-BE49-F238E27FC236}">
                <a16:creationId xmlns:a16="http://schemas.microsoft.com/office/drawing/2014/main" id="{C89D0DBD-67D5-4137-A4D7-035FD41ABD6A}"/>
              </a:ext>
            </a:extLst>
          </p:cNvPr>
          <p:cNvCxnSpPr>
            <a:cxnSpLocks/>
            <a:stCxn id="66" idx="3"/>
            <a:endCxn id="7" idx="1"/>
          </p:cNvCxnSpPr>
          <p:nvPr/>
        </p:nvCxnSpPr>
        <p:spPr>
          <a:xfrm>
            <a:off x="1333539" y="2917747"/>
            <a:ext cx="994346" cy="3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線矢印コネクタ 153">
            <a:extLst>
              <a:ext uri="{FF2B5EF4-FFF2-40B4-BE49-F238E27FC236}">
                <a16:creationId xmlns:a16="http://schemas.microsoft.com/office/drawing/2014/main" id="{E909A3CE-9E75-44E3-B5CC-101756205B22}"/>
              </a:ext>
            </a:extLst>
          </p:cNvPr>
          <p:cNvCxnSpPr>
            <a:cxnSpLocks/>
            <a:stCxn id="6" idx="3"/>
            <a:endCxn id="43" idx="1"/>
          </p:cNvCxnSpPr>
          <p:nvPr/>
        </p:nvCxnSpPr>
        <p:spPr>
          <a:xfrm flipV="1">
            <a:off x="1285410" y="5206692"/>
            <a:ext cx="1087546" cy="249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79619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テキスト ボックス 180">
            <a:extLst>
              <a:ext uri="{FF2B5EF4-FFF2-40B4-BE49-F238E27FC236}">
                <a16:creationId xmlns:a16="http://schemas.microsoft.com/office/drawing/2014/main" id="{D2EB5CE3-565E-4048-8E7D-E007567F0736}"/>
              </a:ext>
            </a:extLst>
          </p:cNvPr>
          <p:cNvSpPr txBox="1"/>
          <p:nvPr/>
        </p:nvSpPr>
        <p:spPr>
          <a:xfrm>
            <a:off x="3973419" y="5345515"/>
            <a:ext cx="6494652" cy="369332"/>
          </a:xfrm>
          <a:prstGeom prst="rect">
            <a:avLst/>
          </a:prstGeom>
          <a:solidFill>
            <a:schemeClr val="bg1"/>
          </a:solidFill>
          <a:ln>
            <a:solidFill>
              <a:schemeClr val="tx1"/>
            </a:solidFill>
          </a:ln>
        </p:spPr>
        <p:txBody>
          <a:bodyPr vert="horz" wrap="square" rtlCol="0">
            <a:spAutoFit/>
          </a:bodyPr>
          <a:lstStyle/>
          <a:p>
            <a:r>
              <a:rPr lang="ja-JP" altLang="en-US" dirty="0"/>
              <a:t>オフショア</a:t>
            </a:r>
            <a:endParaRPr kumimoji="1" lang="ja-JP" altLang="en-US" dirty="0"/>
          </a:p>
        </p:txBody>
      </p:sp>
      <p:sp>
        <p:nvSpPr>
          <p:cNvPr id="4" name="タイトル 3">
            <a:extLst>
              <a:ext uri="{FF2B5EF4-FFF2-40B4-BE49-F238E27FC236}">
                <a16:creationId xmlns:a16="http://schemas.microsoft.com/office/drawing/2014/main" id="{94AA7B25-2728-4E67-8C6E-79D1AD07BC89}"/>
              </a:ext>
            </a:extLst>
          </p:cNvPr>
          <p:cNvSpPr>
            <a:spLocks noGrp="1"/>
          </p:cNvSpPr>
          <p:nvPr>
            <p:ph type="title"/>
          </p:nvPr>
        </p:nvSpPr>
        <p:spPr>
          <a:xfrm>
            <a:off x="315152" y="0"/>
            <a:ext cx="11290621" cy="492443"/>
          </a:xfrm>
        </p:spPr>
        <p:txBody>
          <a:bodyPr/>
          <a:lstStyle/>
          <a:p>
            <a:r>
              <a:rPr lang="ja-JP" altLang="en-US" dirty="0"/>
              <a:t>アジャイル組織構造</a:t>
            </a:r>
            <a:r>
              <a:rPr lang="en-US" altLang="ja-JP" dirty="0"/>
              <a:t>(</a:t>
            </a:r>
            <a:r>
              <a:rPr lang="ja-JP" altLang="en-US" dirty="0"/>
              <a:t>三次元の組織</a:t>
            </a:r>
            <a:r>
              <a:rPr lang="en-US" altLang="ja-JP" dirty="0"/>
              <a:t>)</a:t>
            </a:r>
            <a:r>
              <a:rPr lang="ja-JP" altLang="en-US"/>
              <a:t>ーユニット体制</a:t>
            </a:r>
            <a:endParaRPr lang="ja-JP" altLang="en-US" dirty="0"/>
          </a:p>
        </p:txBody>
      </p:sp>
      <p:sp>
        <p:nvSpPr>
          <p:cNvPr id="5" name="テキスト ボックス 4">
            <a:extLst>
              <a:ext uri="{FF2B5EF4-FFF2-40B4-BE49-F238E27FC236}">
                <a16:creationId xmlns:a16="http://schemas.microsoft.com/office/drawing/2014/main" id="{E95FC109-19BE-4AD3-8678-637714E44CCE}"/>
              </a:ext>
            </a:extLst>
          </p:cNvPr>
          <p:cNvSpPr txBox="1"/>
          <p:nvPr/>
        </p:nvSpPr>
        <p:spPr>
          <a:xfrm>
            <a:off x="6631632" y="1417668"/>
            <a:ext cx="2497585" cy="369332"/>
          </a:xfrm>
          <a:prstGeom prst="rect">
            <a:avLst/>
          </a:prstGeom>
          <a:noFill/>
          <a:ln>
            <a:solidFill>
              <a:schemeClr val="tx1"/>
            </a:solidFill>
          </a:ln>
        </p:spPr>
        <p:txBody>
          <a:bodyPr wrap="square" rtlCol="0">
            <a:spAutoFit/>
          </a:bodyPr>
          <a:lstStyle/>
          <a:p>
            <a:pPr algn="ctr"/>
            <a:r>
              <a:rPr lang="ja-JP" altLang="en-US" dirty="0"/>
              <a:t>先進技術研究部</a:t>
            </a:r>
            <a:endParaRPr kumimoji="1" lang="ja-JP" altLang="en-US" dirty="0"/>
          </a:p>
        </p:txBody>
      </p:sp>
      <p:sp>
        <p:nvSpPr>
          <p:cNvPr id="6" name="テキスト ボックス 5">
            <a:extLst>
              <a:ext uri="{FF2B5EF4-FFF2-40B4-BE49-F238E27FC236}">
                <a16:creationId xmlns:a16="http://schemas.microsoft.com/office/drawing/2014/main" id="{B732022A-85F2-4668-9449-09078B700FB7}"/>
              </a:ext>
            </a:extLst>
          </p:cNvPr>
          <p:cNvSpPr txBox="1"/>
          <p:nvPr/>
        </p:nvSpPr>
        <p:spPr>
          <a:xfrm>
            <a:off x="546744" y="5046943"/>
            <a:ext cx="738666" cy="369332"/>
          </a:xfrm>
          <a:prstGeom prst="rect">
            <a:avLst/>
          </a:prstGeom>
          <a:noFill/>
          <a:ln>
            <a:solidFill>
              <a:schemeClr val="tx1"/>
            </a:solidFill>
          </a:ln>
        </p:spPr>
        <p:txBody>
          <a:bodyPr vert="horz" wrap="square" rtlCol="0">
            <a:spAutoFit/>
          </a:bodyPr>
          <a:lstStyle/>
          <a:p>
            <a:pPr algn="ctr"/>
            <a:r>
              <a:rPr kumimoji="1" lang="ja-JP" altLang="en-US" dirty="0"/>
              <a:t>営業</a:t>
            </a:r>
          </a:p>
        </p:txBody>
      </p:sp>
      <p:sp>
        <p:nvSpPr>
          <p:cNvPr id="7" name="テキスト ボックス 6">
            <a:extLst>
              <a:ext uri="{FF2B5EF4-FFF2-40B4-BE49-F238E27FC236}">
                <a16:creationId xmlns:a16="http://schemas.microsoft.com/office/drawing/2014/main" id="{5AB1EDEA-9F40-45CB-A550-BB8BFAF93B7B}"/>
              </a:ext>
            </a:extLst>
          </p:cNvPr>
          <p:cNvSpPr txBox="1"/>
          <p:nvPr/>
        </p:nvSpPr>
        <p:spPr>
          <a:xfrm>
            <a:off x="2361243" y="2477793"/>
            <a:ext cx="8158194" cy="369332"/>
          </a:xfrm>
          <a:prstGeom prst="rect">
            <a:avLst/>
          </a:prstGeom>
          <a:solidFill>
            <a:schemeClr val="bg1"/>
          </a:solidFill>
          <a:ln>
            <a:solidFill>
              <a:schemeClr val="tx1"/>
            </a:solidFill>
          </a:ln>
        </p:spPr>
        <p:txBody>
          <a:bodyPr vert="horz" wrap="square" rtlCol="0">
            <a:spAutoFit/>
          </a:bodyPr>
          <a:lstStyle/>
          <a:p>
            <a:r>
              <a:rPr lang="ja-JP" altLang="en-US" dirty="0"/>
              <a:t>人材開発サービス事業部</a:t>
            </a:r>
            <a:endParaRPr kumimoji="1" lang="ja-JP" altLang="en-US" dirty="0"/>
          </a:p>
        </p:txBody>
      </p:sp>
      <p:sp>
        <p:nvSpPr>
          <p:cNvPr id="12" name="テキスト ボックス 11">
            <a:extLst>
              <a:ext uri="{FF2B5EF4-FFF2-40B4-BE49-F238E27FC236}">
                <a16:creationId xmlns:a16="http://schemas.microsoft.com/office/drawing/2014/main" id="{D0F1B085-08B7-43AF-BDE9-E1AC2CF1FB33}"/>
              </a:ext>
            </a:extLst>
          </p:cNvPr>
          <p:cNvSpPr txBox="1"/>
          <p:nvPr/>
        </p:nvSpPr>
        <p:spPr>
          <a:xfrm>
            <a:off x="10331591" y="906753"/>
            <a:ext cx="953655" cy="369332"/>
          </a:xfrm>
          <a:prstGeom prst="rect">
            <a:avLst/>
          </a:prstGeom>
          <a:noFill/>
          <a:ln>
            <a:solidFill>
              <a:schemeClr val="tx1"/>
            </a:solidFill>
          </a:ln>
        </p:spPr>
        <p:txBody>
          <a:bodyPr wrap="square" rtlCol="0">
            <a:spAutoFit/>
          </a:bodyPr>
          <a:lstStyle/>
          <a:p>
            <a:pPr algn="ctr"/>
            <a:r>
              <a:rPr kumimoji="1" lang="ja-JP" altLang="en-US" dirty="0"/>
              <a:t>管理部</a:t>
            </a:r>
          </a:p>
        </p:txBody>
      </p:sp>
      <p:sp>
        <p:nvSpPr>
          <p:cNvPr id="13" name="テキスト ボックス 12">
            <a:extLst>
              <a:ext uri="{FF2B5EF4-FFF2-40B4-BE49-F238E27FC236}">
                <a16:creationId xmlns:a16="http://schemas.microsoft.com/office/drawing/2014/main" id="{F1AA82F0-9F17-43BF-935A-AE7F9917D18A}"/>
              </a:ext>
            </a:extLst>
          </p:cNvPr>
          <p:cNvSpPr txBox="1"/>
          <p:nvPr/>
        </p:nvSpPr>
        <p:spPr>
          <a:xfrm>
            <a:off x="11362476" y="2341123"/>
            <a:ext cx="461665" cy="3282494"/>
          </a:xfrm>
          <a:prstGeom prst="rect">
            <a:avLst/>
          </a:prstGeom>
          <a:noFill/>
          <a:ln>
            <a:solidFill>
              <a:schemeClr val="tx1"/>
            </a:solidFill>
          </a:ln>
        </p:spPr>
        <p:txBody>
          <a:bodyPr vert="eaVert" wrap="square" rtlCol="0">
            <a:spAutoFit/>
          </a:bodyPr>
          <a:lstStyle/>
          <a:p>
            <a:pPr algn="ctr"/>
            <a:r>
              <a:rPr kumimoji="1" lang="en-US" altLang="ja-JP" dirty="0"/>
              <a:t>HRBP</a:t>
            </a:r>
            <a:endParaRPr kumimoji="1" lang="ja-JP" altLang="en-US" dirty="0"/>
          </a:p>
        </p:txBody>
      </p:sp>
      <p:cxnSp>
        <p:nvCxnSpPr>
          <p:cNvPr id="15" name="コネクタ: カギ線 14">
            <a:extLst>
              <a:ext uri="{FF2B5EF4-FFF2-40B4-BE49-F238E27FC236}">
                <a16:creationId xmlns:a16="http://schemas.microsoft.com/office/drawing/2014/main" id="{20DD6D47-6149-4508-9885-55D574D17421}"/>
              </a:ext>
            </a:extLst>
          </p:cNvPr>
          <p:cNvCxnSpPr>
            <a:cxnSpLocks/>
            <a:stCxn id="7" idx="3"/>
            <a:endCxn id="13" idx="1"/>
          </p:cNvCxnSpPr>
          <p:nvPr/>
        </p:nvCxnSpPr>
        <p:spPr>
          <a:xfrm>
            <a:off x="10519437" y="2662459"/>
            <a:ext cx="843039" cy="1319911"/>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BBA22E2B-ADED-4937-B888-51A648862A89}"/>
              </a:ext>
            </a:extLst>
          </p:cNvPr>
          <p:cNvSpPr txBox="1"/>
          <p:nvPr/>
        </p:nvSpPr>
        <p:spPr>
          <a:xfrm>
            <a:off x="2894881" y="3873199"/>
            <a:ext cx="582788" cy="369332"/>
          </a:xfrm>
          <a:prstGeom prst="rect">
            <a:avLst/>
          </a:prstGeom>
          <a:solidFill>
            <a:schemeClr val="bg1"/>
          </a:solidFill>
          <a:ln>
            <a:solidFill>
              <a:schemeClr val="tx1"/>
            </a:solidFill>
          </a:ln>
        </p:spPr>
        <p:txBody>
          <a:bodyPr vert="horz" wrap="square" rtlCol="0">
            <a:spAutoFit/>
          </a:bodyPr>
          <a:lstStyle/>
          <a:p>
            <a:pPr algn="ctr"/>
            <a:r>
              <a:rPr kumimoji="1" lang="en-US" altLang="ja-JP" dirty="0" err="1"/>
              <a:t>PjM</a:t>
            </a:r>
            <a:endParaRPr kumimoji="1" lang="ja-JP" altLang="en-US" dirty="0"/>
          </a:p>
        </p:txBody>
      </p:sp>
      <p:cxnSp>
        <p:nvCxnSpPr>
          <p:cNvPr id="22" name="コネクタ: カギ線 21">
            <a:extLst>
              <a:ext uri="{FF2B5EF4-FFF2-40B4-BE49-F238E27FC236}">
                <a16:creationId xmlns:a16="http://schemas.microsoft.com/office/drawing/2014/main" id="{766C66FB-E308-4BCA-AD41-2A40BB2FC76B}"/>
              </a:ext>
            </a:extLst>
          </p:cNvPr>
          <p:cNvCxnSpPr>
            <a:cxnSpLocks/>
            <a:stCxn id="35" idx="3"/>
            <a:endCxn id="13" idx="1"/>
          </p:cNvCxnSpPr>
          <p:nvPr/>
        </p:nvCxnSpPr>
        <p:spPr>
          <a:xfrm>
            <a:off x="10494268" y="3764400"/>
            <a:ext cx="868208" cy="217970"/>
          </a:xfrm>
          <a:prstGeom prst="bentConnector3">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F80D418B-288F-4270-9F8A-423B80548D26}"/>
              </a:ext>
            </a:extLst>
          </p:cNvPr>
          <p:cNvCxnSpPr>
            <a:cxnSpLocks/>
            <a:stCxn id="12" idx="1"/>
            <a:endCxn id="97" idx="3"/>
          </p:cNvCxnSpPr>
          <p:nvPr/>
        </p:nvCxnSpPr>
        <p:spPr>
          <a:xfrm flipH="1">
            <a:off x="6710099" y="1091419"/>
            <a:ext cx="3621492" cy="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87A73663-3912-41A4-B22E-BF8B94A5B9D3}"/>
              </a:ext>
            </a:extLst>
          </p:cNvPr>
          <p:cNvSpPr txBox="1"/>
          <p:nvPr/>
        </p:nvSpPr>
        <p:spPr>
          <a:xfrm>
            <a:off x="3931348" y="3579734"/>
            <a:ext cx="6562920" cy="369332"/>
          </a:xfrm>
          <a:prstGeom prst="rect">
            <a:avLst/>
          </a:prstGeom>
          <a:solidFill>
            <a:schemeClr val="bg1"/>
          </a:solidFill>
          <a:ln>
            <a:solidFill>
              <a:schemeClr val="tx1"/>
            </a:solidFill>
          </a:ln>
        </p:spPr>
        <p:txBody>
          <a:bodyPr vert="horz" wrap="square" rtlCol="0">
            <a:spAutoFit/>
          </a:bodyPr>
          <a:lstStyle/>
          <a:p>
            <a:r>
              <a:rPr lang="ja-JP" altLang="en-US" dirty="0"/>
              <a:t>オンサイト</a:t>
            </a:r>
            <a:endParaRPr kumimoji="1" lang="ja-JP" altLang="en-US" dirty="0"/>
          </a:p>
        </p:txBody>
      </p:sp>
      <p:sp>
        <p:nvSpPr>
          <p:cNvPr id="37" name="テキスト ボックス 36">
            <a:extLst>
              <a:ext uri="{FF2B5EF4-FFF2-40B4-BE49-F238E27FC236}">
                <a16:creationId xmlns:a16="http://schemas.microsoft.com/office/drawing/2014/main" id="{E8A5FE4E-B7D3-48D7-9A47-7D5AD943346E}"/>
              </a:ext>
            </a:extLst>
          </p:cNvPr>
          <p:cNvSpPr txBox="1"/>
          <p:nvPr/>
        </p:nvSpPr>
        <p:spPr>
          <a:xfrm>
            <a:off x="3931349" y="4069105"/>
            <a:ext cx="6536722" cy="369332"/>
          </a:xfrm>
          <a:prstGeom prst="rect">
            <a:avLst/>
          </a:prstGeom>
          <a:solidFill>
            <a:schemeClr val="bg1"/>
          </a:solidFill>
          <a:ln>
            <a:solidFill>
              <a:schemeClr val="tx1"/>
            </a:solidFill>
          </a:ln>
        </p:spPr>
        <p:txBody>
          <a:bodyPr vert="horz" wrap="square" rtlCol="0">
            <a:spAutoFit/>
          </a:bodyPr>
          <a:lstStyle/>
          <a:p>
            <a:r>
              <a:rPr lang="ja-JP" altLang="en-US" dirty="0"/>
              <a:t>オフショア</a:t>
            </a:r>
            <a:endParaRPr kumimoji="1" lang="ja-JP" altLang="en-US" dirty="0"/>
          </a:p>
        </p:txBody>
      </p:sp>
      <p:cxnSp>
        <p:nvCxnSpPr>
          <p:cNvPr id="39" name="コネクタ: カギ線 38">
            <a:extLst>
              <a:ext uri="{FF2B5EF4-FFF2-40B4-BE49-F238E27FC236}">
                <a16:creationId xmlns:a16="http://schemas.microsoft.com/office/drawing/2014/main" id="{1046F22F-7D74-471B-8F56-2A6A2EF0BF8F}"/>
              </a:ext>
            </a:extLst>
          </p:cNvPr>
          <p:cNvCxnSpPr>
            <a:cxnSpLocks/>
            <a:stCxn id="18" idx="3"/>
            <a:endCxn id="35" idx="1"/>
          </p:cNvCxnSpPr>
          <p:nvPr/>
        </p:nvCxnSpPr>
        <p:spPr>
          <a:xfrm flipV="1">
            <a:off x="3477669" y="3764400"/>
            <a:ext cx="453679" cy="293465"/>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コネクタ: カギ線 40">
            <a:extLst>
              <a:ext uri="{FF2B5EF4-FFF2-40B4-BE49-F238E27FC236}">
                <a16:creationId xmlns:a16="http://schemas.microsoft.com/office/drawing/2014/main" id="{030953DC-C222-4709-BCFE-995B8752BEA4}"/>
              </a:ext>
            </a:extLst>
          </p:cNvPr>
          <p:cNvCxnSpPr>
            <a:cxnSpLocks/>
            <a:stCxn id="18" idx="3"/>
            <a:endCxn id="37" idx="1"/>
          </p:cNvCxnSpPr>
          <p:nvPr/>
        </p:nvCxnSpPr>
        <p:spPr>
          <a:xfrm>
            <a:off x="3477669" y="4057865"/>
            <a:ext cx="453680" cy="195906"/>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64803CE8-CE3E-46F7-94E7-3D73143AA731}"/>
              </a:ext>
            </a:extLst>
          </p:cNvPr>
          <p:cNvSpPr txBox="1"/>
          <p:nvPr/>
        </p:nvSpPr>
        <p:spPr>
          <a:xfrm>
            <a:off x="3963379" y="4673353"/>
            <a:ext cx="6504692" cy="369332"/>
          </a:xfrm>
          <a:prstGeom prst="rect">
            <a:avLst/>
          </a:prstGeom>
          <a:solidFill>
            <a:schemeClr val="bg1"/>
          </a:solidFill>
          <a:ln>
            <a:solidFill>
              <a:schemeClr val="tx1"/>
            </a:solidFill>
          </a:ln>
        </p:spPr>
        <p:txBody>
          <a:bodyPr vert="horz" wrap="square" rtlCol="0">
            <a:spAutoFit/>
          </a:bodyPr>
          <a:lstStyle/>
          <a:p>
            <a:r>
              <a:rPr lang="ja-JP" altLang="en-US" dirty="0"/>
              <a:t>オンサイト</a:t>
            </a:r>
            <a:endParaRPr kumimoji="1" lang="ja-JP" altLang="en-US" dirty="0"/>
          </a:p>
        </p:txBody>
      </p:sp>
      <p:cxnSp>
        <p:nvCxnSpPr>
          <p:cNvPr id="48" name="コネクタ: カギ線 47">
            <a:extLst>
              <a:ext uri="{FF2B5EF4-FFF2-40B4-BE49-F238E27FC236}">
                <a16:creationId xmlns:a16="http://schemas.microsoft.com/office/drawing/2014/main" id="{6F2F4C55-FA25-46AA-9085-A723A8E0D5E5}"/>
              </a:ext>
            </a:extLst>
          </p:cNvPr>
          <p:cNvCxnSpPr>
            <a:cxnSpLocks/>
            <a:stCxn id="152" idx="3"/>
            <a:endCxn id="43" idx="1"/>
          </p:cNvCxnSpPr>
          <p:nvPr/>
        </p:nvCxnSpPr>
        <p:spPr>
          <a:xfrm flipV="1">
            <a:off x="3526059" y="4858019"/>
            <a:ext cx="437320" cy="369332"/>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CE06EB54-1B34-4059-93E8-758FB507DD45}"/>
              </a:ext>
            </a:extLst>
          </p:cNvPr>
          <p:cNvSpPr txBox="1"/>
          <p:nvPr/>
        </p:nvSpPr>
        <p:spPr>
          <a:xfrm>
            <a:off x="2330762" y="2948220"/>
            <a:ext cx="8188675" cy="369332"/>
          </a:xfrm>
          <a:prstGeom prst="rect">
            <a:avLst/>
          </a:prstGeom>
          <a:solidFill>
            <a:schemeClr val="bg1"/>
          </a:solidFill>
          <a:ln>
            <a:solidFill>
              <a:schemeClr val="tx1"/>
            </a:solidFill>
          </a:ln>
        </p:spPr>
        <p:txBody>
          <a:bodyPr vert="horz" wrap="square" rtlCol="0">
            <a:spAutoFit/>
          </a:bodyPr>
          <a:lstStyle/>
          <a:p>
            <a:r>
              <a:rPr lang="ja-JP" altLang="en-US" dirty="0"/>
              <a:t>インフラサービス事業部</a:t>
            </a:r>
            <a:endParaRPr kumimoji="1" lang="ja-JP" altLang="en-US" dirty="0"/>
          </a:p>
        </p:txBody>
      </p:sp>
      <p:cxnSp>
        <p:nvCxnSpPr>
          <p:cNvPr id="60" name="コネクタ: カギ線 59">
            <a:extLst>
              <a:ext uri="{FF2B5EF4-FFF2-40B4-BE49-F238E27FC236}">
                <a16:creationId xmlns:a16="http://schemas.microsoft.com/office/drawing/2014/main" id="{B9CA4202-51B2-4C6F-8F87-284A19AA5AB3}"/>
              </a:ext>
            </a:extLst>
          </p:cNvPr>
          <p:cNvCxnSpPr>
            <a:cxnSpLocks/>
            <a:stCxn id="66" idx="3"/>
            <a:endCxn id="58" idx="1"/>
          </p:cNvCxnSpPr>
          <p:nvPr/>
        </p:nvCxnSpPr>
        <p:spPr>
          <a:xfrm>
            <a:off x="1333539" y="2917747"/>
            <a:ext cx="997223" cy="21513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8BFC4286-B880-4F1B-9017-27C319B70738}"/>
              </a:ext>
            </a:extLst>
          </p:cNvPr>
          <p:cNvSpPr txBox="1"/>
          <p:nvPr/>
        </p:nvSpPr>
        <p:spPr>
          <a:xfrm>
            <a:off x="6442215" y="2356588"/>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ビッグデータ・人工知能</a:t>
            </a:r>
          </a:p>
        </p:txBody>
      </p:sp>
      <p:sp>
        <p:nvSpPr>
          <p:cNvPr id="30" name="テキスト ボックス 29">
            <a:extLst>
              <a:ext uri="{FF2B5EF4-FFF2-40B4-BE49-F238E27FC236}">
                <a16:creationId xmlns:a16="http://schemas.microsoft.com/office/drawing/2014/main" id="{190A8A65-3DB3-4622-A142-B600EE39E2C9}"/>
              </a:ext>
            </a:extLst>
          </p:cNvPr>
          <p:cNvSpPr txBox="1"/>
          <p:nvPr/>
        </p:nvSpPr>
        <p:spPr>
          <a:xfrm>
            <a:off x="6941194" y="2378269"/>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インフラ</a:t>
            </a:r>
            <a:endParaRPr kumimoji="1" lang="en-US" altLang="ja-JP" dirty="0"/>
          </a:p>
        </p:txBody>
      </p:sp>
      <p:cxnSp>
        <p:nvCxnSpPr>
          <p:cNvPr id="62" name="コネクタ: カギ線 61">
            <a:extLst>
              <a:ext uri="{FF2B5EF4-FFF2-40B4-BE49-F238E27FC236}">
                <a16:creationId xmlns:a16="http://schemas.microsoft.com/office/drawing/2014/main" id="{83559981-9AD0-4D86-889B-8C62560C1BF9}"/>
              </a:ext>
            </a:extLst>
          </p:cNvPr>
          <p:cNvCxnSpPr>
            <a:cxnSpLocks/>
            <a:stCxn id="5" idx="2"/>
            <a:endCxn id="8" idx="0"/>
          </p:cNvCxnSpPr>
          <p:nvPr/>
        </p:nvCxnSpPr>
        <p:spPr>
          <a:xfrm rot="5400000">
            <a:off x="6966526" y="1442689"/>
            <a:ext cx="569588" cy="125821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コネクタ: カギ線 64">
            <a:extLst>
              <a:ext uri="{FF2B5EF4-FFF2-40B4-BE49-F238E27FC236}">
                <a16:creationId xmlns:a16="http://schemas.microsoft.com/office/drawing/2014/main" id="{FF1A393E-37E2-4930-89F5-2F15524F9393}"/>
              </a:ext>
            </a:extLst>
          </p:cNvPr>
          <p:cNvCxnSpPr>
            <a:cxnSpLocks/>
            <a:stCxn id="5" idx="2"/>
            <a:endCxn id="30" idx="0"/>
          </p:cNvCxnSpPr>
          <p:nvPr/>
        </p:nvCxnSpPr>
        <p:spPr>
          <a:xfrm rot="5400000">
            <a:off x="7196994" y="1694837"/>
            <a:ext cx="591269" cy="775594"/>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コネクタ: カギ線 73">
            <a:extLst>
              <a:ext uri="{FF2B5EF4-FFF2-40B4-BE49-F238E27FC236}">
                <a16:creationId xmlns:a16="http://schemas.microsoft.com/office/drawing/2014/main" id="{0B97F5FF-6472-4E8F-A9F2-792448F84C0C}"/>
              </a:ext>
            </a:extLst>
          </p:cNvPr>
          <p:cNvCxnSpPr>
            <a:cxnSpLocks/>
            <a:stCxn id="58" idx="3"/>
            <a:endCxn id="13" idx="1"/>
          </p:cNvCxnSpPr>
          <p:nvPr/>
        </p:nvCxnSpPr>
        <p:spPr>
          <a:xfrm>
            <a:off x="10519437" y="3132886"/>
            <a:ext cx="843039" cy="849484"/>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7" name="コネクタ: カギ線 76">
            <a:extLst>
              <a:ext uri="{FF2B5EF4-FFF2-40B4-BE49-F238E27FC236}">
                <a16:creationId xmlns:a16="http://schemas.microsoft.com/office/drawing/2014/main" id="{EF4D3967-C248-4C41-AF5E-07E70437E331}"/>
              </a:ext>
            </a:extLst>
          </p:cNvPr>
          <p:cNvCxnSpPr>
            <a:cxnSpLocks/>
            <a:stCxn id="37" idx="3"/>
            <a:endCxn id="13" idx="1"/>
          </p:cNvCxnSpPr>
          <p:nvPr/>
        </p:nvCxnSpPr>
        <p:spPr>
          <a:xfrm flipV="1">
            <a:off x="10468071" y="3982370"/>
            <a:ext cx="894405" cy="271401"/>
          </a:xfrm>
          <a:prstGeom prst="bentConnector3">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80" name="コネクタ: カギ線 79">
            <a:extLst>
              <a:ext uri="{FF2B5EF4-FFF2-40B4-BE49-F238E27FC236}">
                <a16:creationId xmlns:a16="http://schemas.microsoft.com/office/drawing/2014/main" id="{9C35F133-54D6-4646-BD73-54A292F8DC2B}"/>
              </a:ext>
            </a:extLst>
          </p:cNvPr>
          <p:cNvCxnSpPr>
            <a:cxnSpLocks/>
            <a:stCxn id="43" idx="3"/>
            <a:endCxn id="13" idx="1"/>
          </p:cNvCxnSpPr>
          <p:nvPr/>
        </p:nvCxnSpPr>
        <p:spPr>
          <a:xfrm flipV="1">
            <a:off x="10468071" y="3982370"/>
            <a:ext cx="894405" cy="875649"/>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83" name="テキスト ボックス 82">
            <a:extLst>
              <a:ext uri="{FF2B5EF4-FFF2-40B4-BE49-F238E27FC236}">
                <a16:creationId xmlns:a16="http://schemas.microsoft.com/office/drawing/2014/main" id="{0125C318-3EFE-455A-9ADA-DAC9DEF7BA82}"/>
              </a:ext>
            </a:extLst>
          </p:cNvPr>
          <p:cNvSpPr txBox="1"/>
          <p:nvPr/>
        </p:nvSpPr>
        <p:spPr>
          <a:xfrm>
            <a:off x="7460898" y="2378269"/>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IoT</a:t>
            </a:r>
          </a:p>
        </p:txBody>
      </p:sp>
      <p:sp>
        <p:nvSpPr>
          <p:cNvPr id="84" name="テキスト ボックス 83">
            <a:extLst>
              <a:ext uri="{FF2B5EF4-FFF2-40B4-BE49-F238E27FC236}">
                <a16:creationId xmlns:a16="http://schemas.microsoft.com/office/drawing/2014/main" id="{D09F0FC3-9AD8-489B-99D0-064683B33047}"/>
              </a:ext>
            </a:extLst>
          </p:cNvPr>
          <p:cNvSpPr txBox="1"/>
          <p:nvPr/>
        </p:nvSpPr>
        <p:spPr>
          <a:xfrm>
            <a:off x="8476610" y="2370093"/>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テスト・品質保証</a:t>
            </a:r>
            <a:endParaRPr kumimoji="1" lang="en-US" altLang="ja-JP" dirty="0"/>
          </a:p>
        </p:txBody>
      </p:sp>
      <p:sp>
        <p:nvSpPr>
          <p:cNvPr id="87" name="テキスト ボックス 86">
            <a:extLst>
              <a:ext uri="{FF2B5EF4-FFF2-40B4-BE49-F238E27FC236}">
                <a16:creationId xmlns:a16="http://schemas.microsoft.com/office/drawing/2014/main" id="{60D04DBF-5F0C-49DC-BC19-166C0B4450F4}"/>
              </a:ext>
            </a:extLst>
          </p:cNvPr>
          <p:cNvSpPr txBox="1"/>
          <p:nvPr/>
        </p:nvSpPr>
        <p:spPr>
          <a:xfrm>
            <a:off x="7943277" y="2370093"/>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モバイル＆ウエブ</a:t>
            </a:r>
            <a:endParaRPr kumimoji="1" lang="en-US" altLang="ja-JP" dirty="0"/>
          </a:p>
        </p:txBody>
      </p:sp>
      <p:cxnSp>
        <p:nvCxnSpPr>
          <p:cNvPr id="88" name="コネクタ: カギ線 87">
            <a:extLst>
              <a:ext uri="{FF2B5EF4-FFF2-40B4-BE49-F238E27FC236}">
                <a16:creationId xmlns:a16="http://schemas.microsoft.com/office/drawing/2014/main" id="{3668FC7C-F99D-4A93-94BF-643BFE2A080C}"/>
              </a:ext>
            </a:extLst>
          </p:cNvPr>
          <p:cNvCxnSpPr>
            <a:cxnSpLocks/>
            <a:stCxn id="5" idx="2"/>
            <a:endCxn id="83" idx="0"/>
          </p:cNvCxnSpPr>
          <p:nvPr/>
        </p:nvCxnSpPr>
        <p:spPr>
          <a:xfrm rot="5400000">
            <a:off x="7456846" y="1954689"/>
            <a:ext cx="591269" cy="25589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コネクタ: カギ線 90">
            <a:extLst>
              <a:ext uri="{FF2B5EF4-FFF2-40B4-BE49-F238E27FC236}">
                <a16:creationId xmlns:a16="http://schemas.microsoft.com/office/drawing/2014/main" id="{5EECB3D1-995B-47D4-A791-FEBA3E456089}"/>
              </a:ext>
            </a:extLst>
          </p:cNvPr>
          <p:cNvCxnSpPr>
            <a:cxnSpLocks/>
            <a:stCxn id="5" idx="2"/>
            <a:endCxn id="87" idx="0"/>
          </p:cNvCxnSpPr>
          <p:nvPr/>
        </p:nvCxnSpPr>
        <p:spPr>
          <a:xfrm rot="16200000" flipH="1">
            <a:off x="7710305" y="1957120"/>
            <a:ext cx="583093" cy="24285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コネクタ: カギ線 93">
            <a:extLst>
              <a:ext uri="{FF2B5EF4-FFF2-40B4-BE49-F238E27FC236}">
                <a16:creationId xmlns:a16="http://schemas.microsoft.com/office/drawing/2014/main" id="{16CF5516-BB36-414D-950A-1C261F34AAA3}"/>
              </a:ext>
            </a:extLst>
          </p:cNvPr>
          <p:cNvCxnSpPr>
            <a:cxnSpLocks/>
            <a:stCxn id="5" idx="2"/>
            <a:endCxn id="84" idx="0"/>
          </p:cNvCxnSpPr>
          <p:nvPr/>
        </p:nvCxnSpPr>
        <p:spPr>
          <a:xfrm rot="16200000" flipH="1">
            <a:off x="7976971" y="1690453"/>
            <a:ext cx="583093" cy="776185"/>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テキスト ボックス 96">
            <a:extLst>
              <a:ext uri="{FF2B5EF4-FFF2-40B4-BE49-F238E27FC236}">
                <a16:creationId xmlns:a16="http://schemas.microsoft.com/office/drawing/2014/main" id="{7281A289-AC00-4073-92CF-8B4E0D7A37D0}"/>
              </a:ext>
            </a:extLst>
          </p:cNvPr>
          <p:cNvSpPr txBox="1"/>
          <p:nvPr/>
        </p:nvSpPr>
        <p:spPr>
          <a:xfrm>
            <a:off x="4849467" y="906754"/>
            <a:ext cx="1860632" cy="369332"/>
          </a:xfrm>
          <a:prstGeom prst="rect">
            <a:avLst/>
          </a:prstGeom>
          <a:noFill/>
          <a:ln>
            <a:solidFill>
              <a:schemeClr val="tx1"/>
            </a:solidFill>
          </a:ln>
        </p:spPr>
        <p:txBody>
          <a:bodyPr wrap="square" rtlCol="0">
            <a:spAutoFit/>
          </a:bodyPr>
          <a:lstStyle/>
          <a:p>
            <a:pPr algn="ctr"/>
            <a:r>
              <a:rPr kumimoji="1" lang="ja-JP" altLang="en-US" dirty="0"/>
              <a:t>事業</a:t>
            </a:r>
            <a:r>
              <a:rPr lang="ja-JP" altLang="en-US" dirty="0"/>
              <a:t>統括本部</a:t>
            </a:r>
            <a:endParaRPr kumimoji="1" lang="ja-JP" altLang="en-US" dirty="0"/>
          </a:p>
        </p:txBody>
      </p:sp>
      <p:cxnSp>
        <p:nvCxnSpPr>
          <p:cNvPr id="104" name="コネクタ: カギ線 103">
            <a:extLst>
              <a:ext uri="{FF2B5EF4-FFF2-40B4-BE49-F238E27FC236}">
                <a16:creationId xmlns:a16="http://schemas.microsoft.com/office/drawing/2014/main" id="{52846C9D-38E1-4C15-997E-01D915A32BD1}"/>
              </a:ext>
            </a:extLst>
          </p:cNvPr>
          <p:cNvCxnSpPr>
            <a:cxnSpLocks/>
            <a:stCxn id="112" idx="1"/>
            <a:endCxn id="6" idx="1"/>
          </p:cNvCxnSpPr>
          <p:nvPr/>
        </p:nvCxnSpPr>
        <p:spPr>
          <a:xfrm rot="10800000" flipH="1" flipV="1">
            <a:off x="436984" y="1091419"/>
            <a:ext cx="109760" cy="4140190"/>
          </a:xfrm>
          <a:prstGeom prst="bentConnector3">
            <a:avLst>
              <a:gd name="adj1" fmla="val -20827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7" name="テキスト ボックス 126">
            <a:extLst>
              <a:ext uri="{FF2B5EF4-FFF2-40B4-BE49-F238E27FC236}">
                <a16:creationId xmlns:a16="http://schemas.microsoft.com/office/drawing/2014/main" id="{4F481B69-75D8-4D3F-8458-10E19F1FABFA}"/>
              </a:ext>
            </a:extLst>
          </p:cNvPr>
          <p:cNvSpPr txBox="1"/>
          <p:nvPr/>
        </p:nvSpPr>
        <p:spPr>
          <a:xfrm>
            <a:off x="1697732" y="3740855"/>
            <a:ext cx="954474" cy="646331"/>
          </a:xfrm>
          <a:prstGeom prst="rect">
            <a:avLst/>
          </a:prstGeom>
          <a:solidFill>
            <a:schemeClr val="bg1"/>
          </a:solidFill>
          <a:ln>
            <a:solidFill>
              <a:schemeClr val="tx1"/>
            </a:solidFill>
          </a:ln>
        </p:spPr>
        <p:txBody>
          <a:bodyPr vert="horz" wrap="square" rtlCol="0">
            <a:spAutoFit/>
          </a:bodyPr>
          <a:lstStyle/>
          <a:p>
            <a:pPr algn="ctr"/>
            <a:r>
              <a:rPr kumimoji="1" lang="ja-JP" altLang="en-US" dirty="0"/>
              <a:t>流通事業部</a:t>
            </a:r>
          </a:p>
        </p:txBody>
      </p:sp>
      <p:sp>
        <p:nvSpPr>
          <p:cNvPr id="145" name="テキスト ボックス 144">
            <a:extLst>
              <a:ext uri="{FF2B5EF4-FFF2-40B4-BE49-F238E27FC236}">
                <a16:creationId xmlns:a16="http://schemas.microsoft.com/office/drawing/2014/main" id="{5538BB1F-78D7-449C-9BDB-E1BF7E134660}"/>
              </a:ext>
            </a:extLst>
          </p:cNvPr>
          <p:cNvSpPr txBox="1"/>
          <p:nvPr/>
        </p:nvSpPr>
        <p:spPr>
          <a:xfrm>
            <a:off x="1691767" y="4902268"/>
            <a:ext cx="954474" cy="646331"/>
          </a:xfrm>
          <a:prstGeom prst="rect">
            <a:avLst/>
          </a:prstGeom>
          <a:solidFill>
            <a:schemeClr val="bg1"/>
          </a:solidFill>
          <a:ln>
            <a:solidFill>
              <a:schemeClr val="tx1"/>
            </a:solidFill>
          </a:ln>
        </p:spPr>
        <p:txBody>
          <a:bodyPr vert="horz" wrap="square" rtlCol="0">
            <a:spAutoFit/>
          </a:bodyPr>
          <a:lstStyle/>
          <a:p>
            <a:pPr algn="ctr"/>
            <a:r>
              <a:rPr kumimoji="1" lang="ja-JP" altLang="en-US" dirty="0"/>
              <a:t>金融事業部</a:t>
            </a:r>
          </a:p>
        </p:txBody>
      </p:sp>
      <p:sp>
        <p:nvSpPr>
          <p:cNvPr id="152" name="テキスト ボックス 151">
            <a:extLst>
              <a:ext uri="{FF2B5EF4-FFF2-40B4-BE49-F238E27FC236}">
                <a16:creationId xmlns:a16="http://schemas.microsoft.com/office/drawing/2014/main" id="{C72DA8C4-31A4-486F-B023-676A9F3F5184}"/>
              </a:ext>
            </a:extLst>
          </p:cNvPr>
          <p:cNvSpPr txBox="1"/>
          <p:nvPr/>
        </p:nvSpPr>
        <p:spPr>
          <a:xfrm>
            <a:off x="2931690" y="5042685"/>
            <a:ext cx="594369" cy="369332"/>
          </a:xfrm>
          <a:prstGeom prst="rect">
            <a:avLst/>
          </a:prstGeom>
          <a:solidFill>
            <a:schemeClr val="bg1"/>
          </a:solidFill>
          <a:ln>
            <a:solidFill>
              <a:schemeClr val="tx1"/>
            </a:solidFill>
          </a:ln>
        </p:spPr>
        <p:txBody>
          <a:bodyPr vert="horz" wrap="square" rtlCol="0">
            <a:spAutoFit/>
          </a:bodyPr>
          <a:lstStyle/>
          <a:p>
            <a:pPr algn="ctr"/>
            <a:r>
              <a:rPr kumimoji="1" lang="en-US" altLang="ja-JP" dirty="0" err="1"/>
              <a:t>PjM</a:t>
            </a:r>
            <a:endParaRPr kumimoji="1" lang="en-US" altLang="ja-JP" dirty="0"/>
          </a:p>
        </p:txBody>
      </p:sp>
      <p:cxnSp>
        <p:nvCxnSpPr>
          <p:cNvPr id="154" name="直線矢印コネクタ 153">
            <a:extLst>
              <a:ext uri="{FF2B5EF4-FFF2-40B4-BE49-F238E27FC236}">
                <a16:creationId xmlns:a16="http://schemas.microsoft.com/office/drawing/2014/main" id="{AB56D9F3-607F-4A2A-9E70-22BB9E828704}"/>
              </a:ext>
            </a:extLst>
          </p:cNvPr>
          <p:cNvCxnSpPr>
            <a:cxnSpLocks/>
            <a:stCxn id="127" idx="3"/>
            <a:endCxn id="18" idx="1"/>
          </p:cNvCxnSpPr>
          <p:nvPr/>
        </p:nvCxnSpPr>
        <p:spPr>
          <a:xfrm flipV="1">
            <a:off x="2652206" y="4057865"/>
            <a:ext cx="242675" cy="61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コネクタ: カギ線 174">
            <a:extLst>
              <a:ext uri="{FF2B5EF4-FFF2-40B4-BE49-F238E27FC236}">
                <a16:creationId xmlns:a16="http://schemas.microsoft.com/office/drawing/2014/main" id="{5AC69CE1-F017-4372-A3D5-B879ADBBA10C}"/>
              </a:ext>
            </a:extLst>
          </p:cNvPr>
          <p:cNvCxnSpPr>
            <a:cxnSpLocks/>
            <a:stCxn id="6" idx="3"/>
            <a:endCxn id="145" idx="1"/>
          </p:cNvCxnSpPr>
          <p:nvPr/>
        </p:nvCxnSpPr>
        <p:spPr>
          <a:xfrm flipV="1">
            <a:off x="1285410" y="5225434"/>
            <a:ext cx="406357" cy="6175"/>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178" name="直線矢印コネクタ 177">
            <a:extLst>
              <a:ext uri="{FF2B5EF4-FFF2-40B4-BE49-F238E27FC236}">
                <a16:creationId xmlns:a16="http://schemas.microsoft.com/office/drawing/2014/main" id="{852C29AE-BCA3-41D2-A8D5-45EE7EBBF031}"/>
              </a:ext>
            </a:extLst>
          </p:cNvPr>
          <p:cNvCxnSpPr>
            <a:cxnSpLocks/>
            <a:stCxn id="145" idx="3"/>
            <a:endCxn id="152" idx="1"/>
          </p:cNvCxnSpPr>
          <p:nvPr/>
        </p:nvCxnSpPr>
        <p:spPr>
          <a:xfrm>
            <a:off x="2646241" y="5225434"/>
            <a:ext cx="285449" cy="19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コネクタ: カギ線 181">
            <a:extLst>
              <a:ext uri="{FF2B5EF4-FFF2-40B4-BE49-F238E27FC236}">
                <a16:creationId xmlns:a16="http://schemas.microsoft.com/office/drawing/2014/main" id="{37F15553-54C1-4EDE-9F03-FF27E444A4C2}"/>
              </a:ext>
            </a:extLst>
          </p:cNvPr>
          <p:cNvCxnSpPr>
            <a:cxnSpLocks/>
            <a:stCxn id="152" idx="3"/>
            <a:endCxn id="181" idx="1"/>
          </p:cNvCxnSpPr>
          <p:nvPr/>
        </p:nvCxnSpPr>
        <p:spPr>
          <a:xfrm>
            <a:off x="3526059" y="5227351"/>
            <a:ext cx="447360" cy="30283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F4645365-94A6-4586-8E00-D15C5C018F14}"/>
              </a:ext>
            </a:extLst>
          </p:cNvPr>
          <p:cNvSpPr txBox="1"/>
          <p:nvPr/>
        </p:nvSpPr>
        <p:spPr>
          <a:xfrm>
            <a:off x="583124" y="2733081"/>
            <a:ext cx="750415" cy="369332"/>
          </a:xfrm>
          <a:prstGeom prst="rect">
            <a:avLst/>
          </a:prstGeom>
          <a:noFill/>
          <a:ln>
            <a:solidFill>
              <a:schemeClr val="tx1"/>
            </a:solidFill>
          </a:ln>
        </p:spPr>
        <p:txBody>
          <a:bodyPr vert="horz" wrap="square" rtlCol="0">
            <a:spAutoFit/>
          </a:bodyPr>
          <a:lstStyle/>
          <a:p>
            <a:pPr algn="ctr"/>
            <a:r>
              <a:rPr kumimoji="1" lang="en-US" altLang="ja-JP" dirty="0" err="1"/>
              <a:t>PdM</a:t>
            </a:r>
            <a:endParaRPr kumimoji="1" lang="ja-JP" altLang="en-US" dirty="0"/>
          </a:p>
        </p:txBody>
      </p:sp>
      <p:cxnSp>
        <p:nvCxnSpPr>
          <p:cNvPr id="47" name="コネクタ: カギ線 46">
            <a:extLst>
              <a:ext uri="{FF2B5EF4-FFF2-40B4-BE49-F238E27FC236}">
                <a16:creationId xmlns:a16="http://schemas.microsoft.com/office/drawing/2014/main" id="{6EF53AD3-3F95-4747-98C2-B86E21DD4D93}"/>
              </a:ext>
            </a:extLst>
          </p:cNvPr>
          <p:cNvCxnSpPr>
            <a:cxnSpLocks/>
            <a:stCxn id="112" idx="1"/>
            <a:endCxn id="66" idx="1"/>
          </p:cNvCxnSpPr>
          <p:nvPr/>
        </p:nvCxnSpPr>
        <p:spPr>
          <a:xfrm rot="10800000" flipH="1" flipV="1">
            <a:off x="436984" y="1091419"/>
            <a:ext cx="146140" cy="1826328"/>
          </a:xfrm>
          <a:prstGeom prst="bentConnector3">
            <a:avLst>
              <a:gd name="adj1" fmla="val -15642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テキスト ボックス 50">
            <a:extLst>
              <a:ext uri="{FF2B5EF4-FFF2-40B4-BE49-F238E27FC236}">
                <a16:creationId xmlns:a16="http://schemas.microsoft.com/office/drawing/2014/main" id="{2AFA5D62-4620-4A9D-B0FF-34DDDDEDA30C}"/>
              </a:ext>
            </a:extLst>
          </p:cNvPr>
          <p:cNvSpPr txBox="1"/>
          <p:nvPr/>
        </p:nvSpPr>
        <p:spPr>
          <a:xfrm>
            <a:off x="206614" y="6156568"/>
            <a:ext cx="11645154" cy="369332"/>
          </a:xfrm>
          <a:prstGeom prst="rect">
            <a:avLst/>
          </a:prstGeom>
          <a:noFill/>
          <a:ln>
            <a:noFill/>
          </a:ln>
        </p:spPr>
        <p:txBody>
          <a:bodyPr wrap="square">
            <a:spAutoFit/>
          </a:bodyPr>
          <a:lstStyle/>
          <a:p>
            <a:r>
              <a:rPr lang="en-US" altLang="ja-JP" dirty="0" err="1"/>
              <a:t>OS:Out</a:t>
            </a:r>
            <a:r>
              <a:rPr lang="en-US" altLang="ja-JP" dirty="0"/>
              <a:t> Sourcing     </a:t>
            </a:r>
            <a:r>
              <a:rPr lang="en-US" altLang="ja-JP" dirty="0" err="1"/>
              <a:t>SI:</a:t>
            </a:r>
            <a:r>
              <a:rPr lang="en-US" altLang="ja-JP" dirty="0" err="1">
                <a:solidFill>
                  <a:srgbClr val="000000"/>
                </a:solidFill>
                <a:latin typeface="Roboto" panose="02000000000000000000" pitchFamily="2" charset="0"/>
              </a:rPr>
              <a:t>S</a:t>
            </a:r>
            <a:r>
              <a:rPr lang="en-US" altLang="ja-JP" b="0" i="0" dirty="0" err="1">
                <a:solidFill>
                  <a:srgbClr val="000000"/>
                </a:solidFill>
                <a:effectLst/>
                <a:latin typeface="Roboto" panose="02000000000000000000" pitchFamily="2" charset="0"/>
              </a:rPr>
              <a:t>ystem</a:t>
            </a:r>
            <a:r>
              <a:rPr lang="en-US" altLang="ja-JP" b="0" i="0" dirty="0">
                <a:solidFill>
                  <a:srgbClr val="000000"/>
                </a:solidFill>
                <a:effectLst/>
                <a:latin typeface="Roboto" panose="02000000000000000000" pitchFamily="2" charset="0"/>
              </a:rPr>
              <a:t> Integration</a:t>
            </a:r>
            <a:r>
              <a:rPr lang="ja-JP" altLang="en-US" b="0" i="0" dirty="0">
                <a:solidFill>
                  <a:srgbClr val="000000"/>
                </a:solidFill>
                <a:effectLst/>
                <a:latin typeface="Roboto" panose="02000000000000000000" pitchFamily="2" charset="0"/>
              </a:rPr>
              <a:t>　</a:t>
            </a:r>
            <a:r>
              <a:rPr lang="en-US" altLang="ja-JP" b="0" i="0" dirty="0" err="1">
                <a:solidFill>
                  <a:srgbClr val="000000"/>
                </a:solidFill>
                <a:effectLst/>
                <a:latin typeface="Roboto" panose="02000000000000000000" pitchFamily="2" charset="0"/>
              </a:rPr>
              <a:t>PdM</a:t>
            </a:r>
            <a:r>
              <a:rPr lang="ja-JP" altLang="en-US" b="0" i="0" dirty="0">
                <a:solidFill>
                  <a:srgbClr val="000000"/>
                </a:solidFill>
                <a:effectLst/>
                <a:latin typeface="Roboto" panose="02000000000000000000" pitchFamily="2" charset="0"/>
              </a:rPr>
              <a:t>：</a:t>
            </a:r>
            <a:r>
              <a:rPr lang="en-US" altLang="zh-CN" sz="1800" dirty="0">
                <a:effectLst/>
                <a:latin typeface="Tahoma" panose="020B0604030504040204" pitchFamily="34" charset="0"/>
              </a:rPr>
              <a:t>product manager</a:t>
            </a:r>
            <a:r>
              <a:rPr lang="ja-JP" altLang="en-US" sz="1800" dirty="0">
                <a:effectLst/>
                <a:latin typeface="Tahoma" panose="020B0604030504040204" pitchFamily="34" charset="0"/>
              </a:rPr>
              <a:t>　</a:t>
            </a:r>
            <a:r>
              <a:rPr lang="en-US" altLang="ja-JP" sz="1800" dirty="0">
                <a:effectLst/>
                <a:latin typeface="Tahoma" panose="020B0604030504040204" pitchFamily="34" charset="0"/>
              </a:rPr>
              <a:t>SSC</a:t>
            </a:r>
            <a:r>
              <a:rPr lang="ja-JP" altLang="en-US" sz="1800" dirty="0">
                <a:effectLst/>
                <a:latin typeface="Tahoma" panose="020B0604030504040204" pitchFamily="34" charset="0"/>
              </a:rPr>
              <a:t>：</a:t>
            </a:r>
            <a:r>
              <a:rPr lang="en-US" altLang="ja-JP" sz="1800" dirty="0">
                <a:effectLst/>
                <a:latin typeface="Tahoma" panose="020B0604030504040204" pitchFamily="34" charset="0"/>
              </a:rPr>
              <a:t>Service Sharing Center</a:t>
            </a:r>
            <a:endParaRPr lang="ja-JP" altLang="en-US" dirty="0"/>
          </a:p>
        </p:txBody>
      </p:sp>
      <p:cxnSp>
        <p:nvCxnSpPr>
          <p:cNvPr id="52" name="コネクタ: カギ線 79">
            <a:extLst>
              <a:ext uri="{FF2B5EF4-FFF2-40B4-BE49-F238E27FC236}">
                <a16:creationId xmlns:a16="http://schemas.microsoft.com/office/drawing/2014/main" id="{6490D413-8A3F-47BE-B6DF-80516D58C3AF}"/>
              </a:ext>
            </a:extLst>
          </p:cNvPr>
          <p:cNvCxnSpPr>
            <a:cxnSpLocks/>
            <a:stCxn id="181" idx="3"/>
            <a:endCxn id="13" idx="1"/>
          </p:cNvCxnSpPr>
          <p:nvPr/>
        </p:nvCxnSpPr>
        <p:spPr>
          <a:xfrm flipV="1">
            <a:off x="10468071" y="3982370"/>
            <a:ext cx="894405" cy="1547811"/>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68" name="テキスト ボックス 7">
            <a:extLst>
              <a:ext uri="{FF2B5EF4-FFF2-40B4-BE49-F238E27FC236}">
                <a16:creationId xmlns:a16="http://schemas.microsoft.com/office/drawing/2014/main" id="{FD4E1B2B-8F3C-4E29-AF4C-DB02530338DD}"/>
              </a:ext>
            </a:extLst>
          </p:cNvPr>
          <p:cNvSpPr txBox="1"/>
          <p:nvPr/>
        </p:nvSpPr>
        <p:spPr>
          <a:xfrm>
            <a:off x="5851831" y="2405611"/>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品質管理部</a:t>
            </a:r>
          </a:p>
        </p:txBody>
      </p:sp>
      <p:cxnSp>
        <p:nvCxnSpPr>
          <p:cNvPr id="98" name="コネクタ: カギ線 61">
            <a:extLst>
              <a:ext uri="{FF2B5EF4-FFF2-40B4-BE49-F238E27FC236}">
                <a16:creationId xmlns:a16="http://schemas.microsoft.com/office/drawing/2014/main" id="{09C4CA6A-F535-4660-A785-CCCDB54A608C}"/>
              </a:ext>
            </a:extLst>
          </p:cNvPr>
          <p:cNvCxnSpPr>
            <a:cxnSpLocks/>
            <a:stCxn id="97" idx="2"/>
            <a:endCxn id="68" idx="0"/>
          </p:cNvCxnSpPr>
          <p:nvPr/>
        </p:nvCxnSpPr>
        <p:spPr>
          <a:xfrm rot="16200000" flipH="1">
            <a:off x="5344270" y="1711598"/>
            <a:ext cx="1129525" cy="25849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2" name="テキスト ボックス 7">
            <a:extLst>
              <a:ext uri="{FF2B5EF4-FFF2-40B4-BE49-F238E27FC236}">
                <a16:creationId xmlns:a16="http://schemas.microsoft.com/office/drawing/2014/main" id="{C57DE37B-F1A8-4A78-AE70-35612F9C37D1}"/>
              </a:ext>
            </a:extLst>
          </p:cNvPr>
          <p:cNvSpPr txBox="1"/>
          <p:nvPr/>
        </p:nvSpPr>
        <p:spPr>
          <a:xfrm>
            <a:off x="436984" y="862353"/>
            <a:ext cx="953655" cy="458132"/>
          </a:xfrm>
          <a:prstGeom prst="rect">
            <a:avLst/>
          </a:prstGeom>
          <a:solidFill>
            <a:schemeClr val="bg1"/>
          </a:solidFill>
          <a:ln>
            <a:solidFill>
              <a:schemeClr val="tx1"/>
            </a:solidFill>
          </a:ln>
        </p:spPr>
        <p:txBody>
          <a:bodyPr vert="horz" wrap="square" tIns="36000" rtlCol="0" anchor="ctr">
            <a:noAutofit/>
          </a:bodyPr>
          <a:lstStyle/>
          <a:p>
            <a:r>
              <a:rPr kumimoji="1" lang="ja-JP" altLang="en-US"/>
              <a:t>営業部</a:t>
            </a:r>
            <a:endParaRPr kumimoji="1" lang="ja-JP" altLang="en-US" dirty="0"/>
          </a:p>
        </p:txBody>
      </p:sp>
      <p:cxnSp>
        <p:nvCxnSpPr>
          <p:cNvPr id="67" name="直線コネクタ 98">
            <a:extLst>
              <a:ext uri="{FF2B5EF4-FFF2-40B4-BE49-F238E27FC236}">
                <a16:creationId xmlns:a16="http://schemas.microsoft.com/office/drawing/2014/main" id="{97D90038-EAA5-4593-8946-5903BB38B930}"/>
              </a:ext>
            </a:extLst>
          </p:cNvPr>
          <p:cNvCxnSpPr>
            <a:cxnSpLocks/>
            <a:stCxn id="112" idx="3"/>
            <a:endCxn id="97" idx="1"/>
          </p:cNvCxnSpPr>
          <p:nvPr/>
        </p:nvCxnSpPr>
        <p:spPr>
          <a:xfrm>
            <a:off x="1390639" y="1091419"/>
            <a:ext cx="3458828" cy="1"/>
          </a:xfrm>
          <a:prstGeom prst="line">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9" name="コネクタ: カギ線 59">
            <a:extLst>
              <a:ext uri="{FF2B5EF4-FFF2-40B4-BE49-F238E27FC236}">
                <a16:creationId xmlns:a16="http://schemas.microsoft.com/office/drawing/2014/main" id="{19EAE7C7-C1E0-4B02-A850-FF4A375968CB}"/>
              </a:ext>
            </a:extLst>
          </p:cNvPr>
          <p:cNvCxnSpPr>
            <a:cxnSpLocks/>
            <a:stCxn id="66" idx="3"/>
            <a:endCxn id="7" idx="1"/>
          </p:cNvCxnSpPr>
          <p:nvPr/>
        </p:nvCxnSpPr>
        <p:spPr>
          <a:xfrm flipV="1">
            <a:off x="1333539" y="2662459"/>
            <a:ext cx="1027704" cy="25528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テキスト ボックス 65">
            <a:extLst>
              <a:ext uri="{FF2B5EF4-FFF2-40B4-BE49-F238E27FC236}">
                <a16:creationId xmlns:a16="http://schemas.microsoft.com/office/drawing/2014/main" id="{9A8159C6-C67E-4D0C-BE3C-0556C7D4AF0A}"/>
              </a:ext>
            </a:extLst>
          </p:cNvPr>
          <p:cNvSpPr txBox="1"/>
          <p:nvPr/>
        </p:nvSpPr>
        <p:spPr>
          <a:xfrm>
            <a:off x="538605" y="3882854"/>
            <a:ext cx="750415" cy="369332"/>
          </a:xfrm>
          <a:prstGeom prst="rect">
            <a:avLst/>
          </a:prstGeom>
          <a:noFill/>
          <a:ln>
            <a:solidFill>
              <a:schemeClr val="tx1"/>
            </a:solidFill>
          </a:ln>
        </p:spPr>
        <p:txBody>
          <a:bodyPr vert="horz" wrap="square" rtlCol="0">
            <a:spAutoFit/>
          </a:bodyPr>
          <a:lstStyle/>
          <a:p>
            <a:pPr algn="ctr"/>
            <a:r>
              <a:rPr kumimoji="1" lang="en-US" altLang="ja-JP" dirty="0" err="1"/>
              <a:t>PdM</a:t>
            </a:r>
            <a:endParaRPr kumimoji="1" lang="ja-JP" altLang="en-US" dirty="0"/>
          </a:p>
        </p:txBody>
      </p:sp>
      <p:cxnSp>
        <p:nvCxnSpPr>
          <p:cNvPr id="179" name="直線矢印コネクタ 153">
            <a:extLst>
              <a:ext uri="{FF2B5EF4-FFF2-40B4-BE49-F238E27FC236}">
                <a16:creationId xmlns:a16="http://schemas.microsoft.com/office/drawing/2014/main" id="{3F4C8FC0-2256-47BC-8D8D-A4A02FD7C3B9}"/>
              </a:ext>
            </a:extLst>
          </p:cNvPr>
          <p:cNvCxnSpPr>
            <a:cxnSpLocks/>
            <a:stCxn id="143" idx="3"/>
            <a:endCxn id="127" idx="1"/>
          </p:cNvCxnSpPr>
          <p:nvPr/>
        </p:nvCxnSpPr>
        <p:spPr>
          <a:xfrm flipV="1">
            <a:off x="1289020" y="4064021"/>
            <a:ext cx="408712" cy="34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コネクタ: カギ線 103">
            <a:extLst>
              <a:ext uri="{FF2B5EF4-FFF2-40B4-BE49-F238E27FC236}">
                <a16:creationId xmlns:a16="http://schemas.microsoft.com/office/drawing/2014/main" id="{1826E6A7-19F5-4FFF-A4DF-B1B74CE37913}"/>
              </a:ext>
            </a:extLst>
          </p:cNvPr>
          <p:cNvCxnSpPr>
            <a:cxnSpLocks/>
            <a:stCxn id="112" idx="1"/>
            <a:endCxn id="143" idx="1"/>
          </p:cNvCxnSpPr>
          <p:nvPr/>
        </p:nvCxnSpPr>
        <p:spPr>
          <a:xfrm rot="10800000" flipH="1" flipV="1">
            <a:off x="436983" y="1091418"/>
            <a:ext cx="101621" cy="2976101"/>
          </a:xfrm>
          <a:prstGeom prst="bentConnector3">
            <a:avLst>
              <a:gd name="adj1" fmla="val -224954"/>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1" name="テキスト ボックス 83">
            <a:extLst>
              <a:ext uri="{FF2B5EF4-FFF2-40B4-BE49-F238E27FC236}">
                <a16:creationId xmlns:a16="http://schemas.microsoft.com/office/drawing/2014/main" id="{553DF769-E949-4352-B7E2-EDE4640ABEAC}"/>
              </a:ext>
            </a:extLst>
          </p:cNvPr>
          <p:cNvSpPr txBox="1"/>
          <p:nvPr/>
        </p:nvSpPr>
        <p:spPr>
          <a:xfrm>
            <a:off x="9004939" y="2356202"/>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ビジネス研究院（産学研</a:t>
            </a:r>
            <a:r>
              <a:rPr lang="ja-JP" altLang="en-US" dirty="0"/>
              <a:t>）</a:t>
            </a:r>
            <a:endParaRPr lang="en-US" altLang="ja-JP" dirty="0"/>
          </a:p>
        </p:txBody>
      </p:sp>
      <p:cxnSp>
        <p:nvCxnSpPr>
          <p:cNvPr id="63" name="コネクタ: カギ線 93">
            <a:extLst>
              <a:ext uri="{FF2B5EF4-FFF2-40B4-BE49-F238E27FC236}">
                <a16:creationId xmlns:a16="http://schemas.microsoft.com/office/drawing/2014/main" id="{4CEFC481-664F-4C41-A3FB-931453B985FD}"/>
              </a:ext>
            </a:extLst>
          </p:cNvPr>
          <p:cNvCxnSpPr>
            <a:cxnSpLocks/>
            <a:stCxn id="5" idx="2"/>
            <a:endCxn id="61" idx="0"/>
          </p:cNvCxnSpPr>
          <p:nvPr/>
        </p:nvCxnSpPr>
        <p:spPr>
          <a:xfrm rot="16200000" flipH="1">
            <a:off x="8248081" y="1419344"/>
            <a:ext cx="569202" cy="130451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C87F9C5D-BA1E-4A8B-82EE-AB4CCD290CEB}"/>
              </a:ext>
            </a:extLst>
          </p:cNvPr>
          <p:cNvSpPr/>
          <p:nvPr/>
        </p:nvSpPr>
        <p:spPr>
          <a:xfrm>
            <a:off x="114773" y="667657"/>
            <a:ext cx="1344904" cy="5341257"/>
          </a:xfrm>
          <a:prstGeom prst="rect">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a:extLst>
              <a:ext uri="{FF2B5EF4-FFF2-40B4-BE49-F238E27FC236}">
                <a16:creationId xmlns:a16="http://schemas.microsoft.com/office/drawing/2014/main" id="{323CAB79-A3AD-4FC4-88EC-BF3B954AD720}"/>
              </a:ext>
            </a:extLst>
          </p:cNvPr>
          <p:cNvSpPr/>
          <p:nvPr/>
        </p:nvSpPr>
        <p:spPr>
          <a:xfrm>
            <a:off x="1601755" y="689170"/>
            <a:ext cx="7912661" cy="5319744"/>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a:extLst>
              <a:ext uri="{FF2B5EF4-FFF2-40B4-BE49-F238E27FC236}">
                <a16:creationId xmlns:a16="http://schemas.microsoft.com/office/drawing/2014/main" id="{52B8D414-44E7-4D88-A007-A5B1921F3C26}"/>
              </a:ext>
            </a:extLst>
          </p:cNvPr>
          <p:cNvSpPr/>
          <p:nvPr/>
        </p:nvSpPr>
        <p:spPr>
          <a:xfrm>
            <a:off x="9757091" y="712769"/>
            <a:ext cx="2268558" cy="531974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灯片编号占位符 31">
            <a:extLst>
              <a:ext uri="{FF2B5EF4-FFF2-40B4-BE49-F238E27FC236}">
                <a16:creationId xmlns:a16="http://schemas.microsoft.com/office/drawing/2014/main" id="{9CD92F98-13F3-4958-9D53-96BD8EA5D3DA}"/>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37</a:t>
            </a:fld>
            <a:r>
              <a:rPr spc="-45"/>
              <a:t> </a:t>
            </a:r>
            <a:r>
              <a:rPr spc="-5"/>
              <a:t>-</a:t>
            </a:r>
            <a:endParaRPr spc="-5" dirty="0"/>
          </a:p>
        </p:txBody>
      </p:sp>
      <p:sp>
        <p:nvSpPr>
          <p:cNvPr id="70" name="テキスト ボックス 7">
            <a:extLst>
              <a:ext uri="{FF2B5EF4-FFF2-40B4-BE49-F238E27FC236}">
                <a16:creationId xmlns:a16="http://schemas.microsoft.com/office/drawing/2014/main" id="{82D58665-B0C3-429E-B201-6B9D8E57D58B}"/>
              </a:ext>
            </a:extLst>
          </p:cNvPr>
          <p:cNvSpPr txBox="1"/>
          <p:nvPr/>
        </p:nvSpPr>
        <p:spPr>
          <a:xfrm>
            <a:off x="5317319" y="2417915"/>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事業企画部</a:t>
            </a:r>
          </a:p>
        </p:txBody>
      </p:sp>
      <p:cxnSp>
        <p:nvCxnSpPr>
          <p:cNvPr id="71" name="コネクタ: カギ線 61">
            <a:extLst>
              <a:ext uri="{FF2B5EF4-FFF2-40B4-BE49-F238E27FC236}">
                <a16:creationId xmlns:a16="http://schemas.microsoft.com/office/drawing/2014/main" id="{D28CE54E-BE29-4886-B620-2312A361CCC1}"/>
              </a:ext>
            </a:extLst>
          </p:cNvPr>
          <p:cNvCxnSpPr>
            <a:cxnSpLocks/>
            <a:stCxn id="97" idx="2"/>
            <a:endCxn id="70" idx="0"/>
          </p:cNvCxnSpPr>
          <p:nvPr/>
        </p:nvCxnSpPr>
        <p:spPr>
          <a:xfrm rot="5400000">
            <a:off x="5070863" y="1708994"/>
            <a:ext cx="1141829" cy="27601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日期占位符 1">
            <a:extLst>
              <a:ext uri="{FF2B5EF4-FFF2-40B4-BE49-F238E27FC236}">
                <a16:creationId xmlns:a16="http://schemas.microsoft.com/office/drawing/2014/main" id="{DB96032A-960C-45D9-8ABB-010E058C9128}"/>
              </a:ext>
            </a:extLst>
          </p:cNvPr>
          <p:cNvSpPr>
            <a:spLocks noGrp="1"/>
          </p:cNvSpPr>
          <p:nvPr>
            <p:ph type="dt" sz="half" idx="6"/>
          </p:nvPr>
        </p:nvSpPr>
        <p:spPr/>
        <p:txBody>
          <a:bodyPr/>
          <a:lstStyle/>
          <a:p>
            <a:fld id="{7729AD71-AF97-473F-A6D2-AB6965C33D72}" type="datetime1">
              <a:rPr lang="zh-CN" altLang="en-US" smtClean="0"/>
              <a:t>2022/2/18</a:t>
            </a:fld>
            <a:endParaRPr lang="en-US"/>
          </a:p>
        </p:txBody>
      </p:sp>
      <p:cxnSp>
        <p:nvCxnSpPr>
          <p:cNvPr id="82" name="コネクタ: カギ線 61">
            <a:extLst>
              <a:ext uri="{FF2B5EF4-FFF2-40B4-BE49-F238E27FC236}">
                <a16:creationId xmlns:a16="http://schemas.microsoft.com/office/drawing/2014/main" id="{48CDFA0B-CDFB-4A08-BD4C-460C4C0CAD83}"/>
              </a:ext>
            </a:extLst>
          </p:cNvPr>
          <p:cNvCxnSpPr>
            <a:cxnSpLocks/>
            <a:stCxn id="97" idx="2"/>
            <a:endCxn id="5" idx="1"/>
          </p:cNvCxnSpPr>
          <p:nvPr/>
        </p:nvCxnSpPr>
        <p:spPr>
          <a:xfrm rot="16200000" flipH="1">
            <a:off x="6042583" y="1013285"/>
            <a:ext cx="326248" cy="851849"/>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コネクタ: カギ線 33">
            <a:extLst>
              <a:ext uri="{FF2B5EF4-FFF2-40B4-BE49-F238E27FC236}">
                <a16:creationId xmlns:a16="http://schemas.microsoft.com/office/drawing/2014/main" id="{B5B76E6B-BF2D-452F-BBB5-38D838D91922}"/>
              </a:ext>
            </a:extLst>
          </p:cNvPr>
          <p:cNvCxnSpPr>
            <a:cxnSpLocks/>
            <a:stCxn id="12" idx="2"/>
            <a:endCxn id="13" idx="0"/>
          </p:cNvCxnSpPr>
          <p:nvPr/>
        </p:nvCxnSpPr>
        <p:spPr>
          <a:xfrm rot="16200000" flipH="1">
            <a:off x="10668345" y="1416159"/>
            <a:ext cx="1065038" cy="78489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コネクタ: カギ線 84">
            <a:extLst>
              <a:ext uri="{FF2B5EF4-FFF2-40B4-BE49-F238E27FC236}">
                <a16:creationId xmlns:a16="http://schemas.microsoft.com/office/drawing/2014/main" id="{ACF79BA6-46A2-4397-A0D9-4CD670653269}"/>
              </a:ext>
            </a:extLst>
          </p:cNvPr>
          <p:cNvCxnSpPr>
            <a:cxnSpLocks/>
            <a:stCxn id="12" idx="2"/>
            <a:endCxn id="90" idx="0"/>
          </p:cNvCxnSpPr>
          <p:nvPr/>
        </p:nvCxnSpPr>
        <p:spPr>
          <a:xfrm rot="5400000">
            <a:off x="9933905" y="1466607"/>
            <a:ext cx="1065037" cy="683992"/>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テキスト ボックス 89">
            <a:extLst>
              <a:ext uri="{FF2B5EF4-FFF2-40B4-BE49-F238E27FC236}">
                <a16:creationId xmlns:a16="http://schemas.microsoft.com/office/drawing/2014/main" id="{2A540C73-52C3-4A46-95C7-FE3609692043}"/>
              </a:ext>
            </a:extLst>
          </p:cNvPr>
          <p:cNvSpPr txBox="1"/>
          <p:nvPr/>
        </p:nvSpPr>
        <p:spPr>
          <a:xfrm>
            <a:off x="9960790" y="2341122"/>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SSC</a:t>
            </a:r>
          </a:p>
        </p:txBody>
      </p:sp>
      <p:sp>
        <p:nvSpPr>
          <p:cNvPr id="185" name="吹き出し: 角を丸めた四角形 184">
            <a:extLst>
              <a:ext uri="{FF2B5EF4-FFF2-40B4-BE49-F238E27FC236}">
                <a16:creationId xmlns:a16="http://schemas.microsoft.com/office/drawing/2014/main" id="{F593BE3D-4FA5-4BB1-8216-92584F397D9E}"/>
              </a:ext>
            </a:extLst>
          </p:cNvPr>
          <p:cNvSpPr/>
          <p:nvPr/>
        </p:nvSpPr>
        <p:spPr>
          <a:xfrm>
            <a:off x="7029764" y="421994"/>
            <a:ext cx="2187025" cy="692844"/>
          </a:xfrm>
          <a:prstGeom prst="wedgeRoundRectCallout">
            <a:avLst>
              <a:gd name="adj1" fmla="val -29822"/>
              <a:gd name="adj2" fmla="val 105212"/>
              <a:gd name="adj3" fmla="val 16667"/>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PMBOK</a:t>
            </a:r>
            <a:r>
              <a:rPr kumimoji="1" lang="ja-JP" altLang="en-US" dirty="0">
                <a:solidFill>
                  <a:schemeClr val="tx1"/>
                </a:solidFill>
              </a:rPr>
              <a:t>のマトリックス型組織によって</a:t>
            </a:r>
          </a:p>
        </p:txBody>
      </p:sp>
    </p:spTree>
    <p:extLst>
      <p:ext uri="{BB962C8B-B14F-4D97-AF65-F5344CB8AC3E}">
        <p14:creationId xmlns:p14="http://schemas.microsoft.com/office/powerpoint/2010/main" val="25499966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445321CB-75A7-4527-BACC-33B2BC860C1E}"/>
              </a:ext>
            </a:extLst>
          </p:cNvPr>
          <p:cNvSpPr txBox="1"/>
          <p:nvPr/>
        </p:nvSpPr>
        <p:spPr>
          <a:xfrm>
            <a:off x="616699" y="718955"/>
            <a:ext cx="2877629" cy="3548246"/>
          </a:xfrm>
          <a:prstGeom prst="rect">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oAutofit/>
          </a:bodyPr>
          <a:lstStyle/>
          <a:p>
            <a:pPr algn="l"/>
            <a:endParaRPr lang="zh-CN" altLang="en-US" dirty="0"/>
          </a:p>
        </p:txBody>
      </p:sp>
      <p:sp>
        <p:nvSpPr>
          <p:cNvPr id="10" name="タイトル 9">
            <a:extLst>
              <a:ext uri="{FF2B5EF4-FFF2-40B4-BE49-F238E27FC236}">
                <a16:creationId xmlns:a16="http://schemas.microsoft.com/office/drawing/2014/main" id="{085CE28A-931F-4DFC-BDA8-95F9C055D38B}"/>
              </a:ext>
            </a:extLst>
          </p:cNvPr>
          <p:cNvSpPr>
            <a:spLocks noGrp="1"/>
          </p:cNvSpPr>
          <p:nvPr>
            <p:ph type="title"/>
          </p:nvPr>
        </p:nvSpPr>
        <p:spPr>
          <a:xfrm>
            <a:off x="315152" y="-57150"/>
            <a:ext cx="11394838" cy="492443"/>
          </a:xfrm>
        </p:spPr>
        <p:txBody>
          <a:bodyPr/>
          <a:lstStyle/>
          <a:p>
            <a:r>
              <a:rPr lang="ja-JP" altLang="en-US" dirty="0">
                <a:latin typeface="ＭＳ ゴシック" panose="020B0609070205080204" pitchFamily="49" charset="-128"/>
                <a:ea typeface="ＭＳ ゴシック" panose="020B0609070205080204" pitchFamily="49" charset="-128"/>
              </a:rPr>
              <a:t>ニアショア・オフショアのグローバルリソース活用（例）</a:t>
            </a:r>
            <a:endParaRPr lang="zh-CN" altLang="en-US" dirty="0">
              <a:latin typeface="ＭＳ ゴシック" panose="020B0609070205080204" pitchFamily="49" charset="-128"/>
              <a:ea typeface="ＭＳ ゴシック" panose="020B0609070205080204" pitchFamily="49" charset="-128"/>
            </a:endParaRPr>
          </a:p>
        </p:txBody>
      </p:sp>
      <p:sp>
        <p:nvSpPr>
          <p:cNvPr id="5" name="テキスト ボックス 4">
            <a:extLst>
              <a:ext uri="{FF2B5EF4-FFF2-40B4-BE49-F238E27FC236}">
                <a16:creationId xmlns:a16="http://schemas.microsoft.com/office/drawing/2014/main" id="{1200E6D4-C0A4-438B-8270-C58600D7E047}"/>
              </a:ext>
            </a:extLst>
          </p:cNvPr>
          <p:cNvSpPr txBox="1"/>
          <p:nvPr/>
        </p:nvSpPr>
        <p:spPr>
          <a:xfrm>
            <a:off x="8741765" y="718954"/>
            <a:ext cx="2702133" cy="3032689"/>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3200" b="1" dirty="0">
                <a:latin typeface="ＭＳ ゴシック" panose="020B0609070205080204" pitchFamily="49" charset="-128"/>
                <a:ea typeface="ＭＳ ゴシック" panose="020B0609070205080204" pitchFamily="49" charset="-128"/>
              </a:rPr>
              <a:t>日本企業</a:t>
            </a:r>
            <a:endParaRPr lang="zh-CN" altLang="en-US" sz="3200" b="1" dirty="0">
              <a:latin typeface="ＭＳ ゴシック" panose="020B0609070205080204" pitchFamily="49" charset="-128"/>
              <a:ea typeface="ＭＳ ゴシック" panose="020B0609070205080204" pitchFamily="49" charset="-128"/>
            </a:endParaRPr>
          </a:p>
        </p:txBody>
      </p:sp>
      <p:sp>
        <p:nvSpPr>
          <p:cNvPr id="12" name="テキスト ボックス 11">
            <a:extLst>
              <a:ext uri="{FF2B5EF4-FFF2-40B4-BE49-F238E27FC236}">
                <a16:creationId xmlns:a16="http://schemas.microsoft.com/office/drawing/2014/main" id="{89259DD8-38E9-419F-8960-C115F62320E8}"/>
              </a:ext>
            </a:extLst>
          </p:cNvPr>
          <p:cNvSpPr txBox="1"/>
          <p:nvPr/>
        </p:nvSpPr>
        <p:spPr>
          <a:xfrm>
            <a:off x="616699" y="3751643"/>
            <a:ext cx="7917701" cy="87271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oAutofit/>
          </a:bodyPr>
          <a:lstStyle/>
          <a:p>
            <a:pPr algn="l"/>
            <a:endParaRPr lang="zh-CN" altLang="en-US" dirty="0"/>
          </a:p>
        </p:txBody>
      </p:sp>
      <p:sp>
        <p:nvSpPr>
          <p:cNvPr id="9" name="テキスト ボックス 8">
            <a:extLst>
              <a:ext uri="{FF2B5EF4-FFF2-40B4-BE49-F238E27FC236}">
                <a16:creationId xmlns:a16="http://schemas.microsoft.com/office/drawing/2014/main" id="{56413B95-9000-45FF-8815-58EB0AA03402}"/>
              </a:ext>
            </a:extLst>
          </p:cNvPr>
          <p:cNvSpPr txBox="1"/>
          <p:nvPr/>
        </p:nvSpPr>
        <p:spPr>
          <a:xfrm>
            <a:off x="571500" y="4984158"/>
            <a:ext cx="11049000" cy="1364602"/>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800" b="1" dirty="0">
                <a:latin typeface="ＭＳ ゴシック" panose="020B0609070205080204" pitchFamily="49" charset="-128"/>
                <a:ea typeface="ＭＳ ゴシック" panose="020B0609070205080204" pitchFamily="49" charset="-128"/>
              </a:rPr>
              <a:t>ベトナムオフショア</a:t>
            </a:r>
            <a:endParaRPr lang="zh-CN" altLang="en-US" sz="2800" b="1" dirty="0">
              <a:latin typeface="ＭＳ ゴシック" panose="020B0609070205080204" pitchFamily="49" charset="-128"/>
              <a:ea typeface="ＭＳ ゴシック" panose="020B0609070205080204" pitchFamily="49" charset="-128"/>
            </a:endParaRPr>
          </a:p>
        </p:txBody>
      </p:sp>
      <p:sp>
        <p:nvSpPr>
          <p:cNvPr id="14" name="テキスト ボックス 13">
            <a:extLst>
              <a:ext uri="{FF2B5EF4-FFF2-40B4-BE49-F238E27FC236}">
                <a16:creationId xmlns:a16="http://schemas.microsoft.com/office/drawing/2014/main" id="{5D374117-60D5-4017-80FF-5664E4F95B19}"/>
              </a:ext>
            </a:extLst>
          </p:cNvPr>
          <p:cNvSpPr txBox="1"/>
          <p:nvPr/>
        </p:nvSpPr>
        <p:spPr>
          <a:xfrm>
            <a:off x="697018" y="738629"/>
            <a:ext cx="2764184" cy="3476696"/>
          </a:xfrm>
          <a:prstGeom prst="rect">
            <a:avLst/>
          </a:prstGeom>
          <a:solidFill>
            <a:schemeClr val="bg1"/>
          </a:solidFill>
          <a:ln>
            <a:no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800" b="1" dirty="0">
                <a:latin typeface="ＭＳ ゴシック" panose="020B0609070205080204" pitchFamily="49" charset="-128"/>
                <a:ea typeface="ＭＳ ゴシック" panose="020B0609070205080204" pitchFamily="49" charset="-128"/>
              </a:rPr>
              <a:t>中国オフショア</a:t>
            </a:r>
            <a:endParaRPr lang="zh-CN" altLang="en-US" sz="2800" b="1" dirty="0">
              <a:latin typeface="ＭＳ ゴシック" panose="020B0609070205080204" pitchFamily="49" charset="-128"/>
              <a:ea typeface="ＭＳ ゴシック" panose="020B0609070205080204" pitchFamily="49" charset="-128"/>
            </a:endParaRPr>
          </a:p>
        </p:txBody>
      </p:sp>
      <p:sp>
        <p:nvSpPr>
          <p:cNvPr id="15" name="楕円 14">
            <a:extLst>
              <a:ext uri="{FF2B5EF4-FFF2-40B4-BE49-F238E27FC236}">
                <a16:creationId xmlns:a16="http://schemas.microsoft.com/office/drawing/2014/main" id="{CF9DDBD0-C1C5-43D4-9EA3-23D825C0F161}"/>
              </a:ext>
            </a:extLst>
          </p:cNvPr>
          <p:cNvSpPr/>
          <p:nvPr/>
        </p:nvSpPr>
        <p:spPr>
          <a:xfrm>
            <a:off x="8302609" y="5478424"/>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ラボ</a:t>
            </a:r>
            <a:r>
              <a:rPr lang="zh-CN" altLang="en-US" sz="1800" b="1" dirty="0">
                <a:solidFill>
                  <a:schemeClr val="tx1"/>
                </a:solidFill>
                <a:latin typeface="ＭＳ ゴシック" panose="020B0609070205080204" pitchFamily="49" charset="-128"/>
                <a:ea typeface="ＭＳ ゴシック" panose="020B0609070205080204" pitchFamily="49" charset="-128"/>
                <a:cs typeface="SimSun"/>
              </a:rPr>
              <a:t>開発</a:t>
            </a:r>
          </a:p>
        </p:txBody>
      </p:sp>
      <p:cxnSp>
        <p:nvCxnSpPr>
          <p:cNvPr id="17" name="直線矢印コネクタ 16">
            <a:extLst>
              <a:ext uri="{FF2B5EF4-FFF2-40B4-BE49-F238E27FC236}">
                <a16:creationId xmlns:a16="http://schemas.microsoft.com/office/drawing/2014/main" id="{016ECC0C-9017-418D-BC5D-177F2B39904E}"/>
              </a:ext>
            </a:extLst>
          </p:cNvPr>
          <p:cNvCxnSpPr>
            <a:cxnSpLocks/>
            <a:stCxn id="20" idx="4"/>
            <a:endCxn id="15" idx="0"/>
          </p:cNvCxnSpPr>
          <p:nvPr/>
        </p:nvCxnSpPr>
        <p:spPr>
          <a:xfrm flipH="1">
            <a:off x="8836009" y="3041277"/>
            <a:ext cx="1810719" cy="2437147"/>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20" name="楕円 19">
            <a:extLst>
              <a:ext uri="{FF2B5EF4-FFF2-40B4-BE49-F238E27FC236}">
                <a16:creationId xmlns:a16="http://schemas.microsoft.com/office/drawing/2014/main" id="{0A247621-2A03-4550-ADEA-7D652BF9BE4C}"/>
              </a:ext>
            </a:extLst>
          </p:cNvPr>
          <p:cNvSpPr/>
          <p:nvPr/>
        </p:nvSpPr>
        <p:spPr>
          <a:xfrm>
            <a:off x="10113328" y="2355477"/>
            <a:ext cx="1066800" cy="685800"/>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cs typeface="SimSun"/>
              </a:rPr>
              <a:t>客先</a:t>
            </a:r>
            <a:endParaRPr lang="zh-CN" altLang="en-US"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26" name="楕円 25">
            <a:extLst>
              <a:ext uri="{FF2B5EF4-FFF2-40B4-BE49-F238E27FC236}">
                <a16:creationId xmlns:a16="http://schemas.microsoft.com/office/drawing/2014/main" id="{BA4A1E78-A2A8-47F1-85D5-03270FAA96BB}"/>
              </a:ext>
            </a:extLst>
          </p:cNvPr>
          <p:cNvSpPr/>
          <p:nvPr/>
        </p:nvSpPr>
        <p:spPr>
          <a:xfrm>
            <a:off x="6828104" y="5513968"/>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受注開発</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cxnSp>
        <p:nvCxnSpPr>
          <p:cNvPr id="29" name="直線矢印コネクタ 28">
            <a:extLst>
              <a:ext uri="{FF2B5EF4-FFF2-40B4-BE49-F238E27FC236}">
                <a16:creationId xmlns:a16="http://schemas.microsoft.com/office/drawing/2014/main" id="{A44ED81E-F892-4A10-92A0-9D85CAD3FBBE}"/>
              </a:ext>
            </a:extLst>
          </p:cNvPr>
          <p:cNvCxnSpPr>
            <a:cxnSpLocks/>
            <a:stCxn id="20" idx="4"/>
            <a:endCxn id="26" idx="0"/>
          </p:cNvCxnSpPr>
          <p:nvPr/>
        </p:nvCxnSpPr>
        <p:spPr>
          <a:xfrm flipH="1">
            <a:off x="7361504" y="3041277"/>
            <a:ext cx="3285224" cy="2472691"/>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33" name="楕円 32">
            <a:extLst>
              <a:ext uri="{FF2B5EF4-FFF2-40B4-BE49-F238E27FC236}">
                <a16:creationId xmlns:a16="http://schemas.microsoft.com/office/drawing/2014/main" id="{790E2782-9D7A-469E-BEE1-359D216AD1F1}"/>
              </a:ext>
            </a:extLst>
          </p:cNvPr>
          <p:cNvSpPr/>
          <p:nvPr/>
        </p:nvSpPr>
        <p:spPr>
          <a:xfrm>
            <a:off x="5127244" y="5524568"/>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下流工程</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35" name="楕円 34">
            <a:extLst>
              <a:ext uri="{FF2B5EF4-FFF2-40B4-BE49-F238E27FC236}">
                <a16:creationId xmlns:a16="http://schemas.microsoft.com/office/drawing/2014/main" id="{FE7FC9CA-157B-42E1-8F06-972BCF57886C}"/>
              </a:ext>
            </a:extLst>
          </p:cNvPr>
          <p:cNvSpPr/>
          <p:nvPr/>
        </p:nvSpPr>
        <p:spPr>
          <a:xfrm>
            <a:off x="6566731" y="3837891"/>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cs typeface="SimSun"/>
              </a:rPr>
              <a:t>上流工程</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37" name="楕円 36">
            <a:extLst>
              <a:ext uri="{FF2B5EF4-FFF2-40B4-BE49-F238E27FC236}">
                <a16:creationId xmlns:a16="http://schemas.microsoft.com/office/drawing/2014/main" id="{885D7A94-AC1C-4FD0-8465-E39A120B2841}"/>
              </a:ext>
            </a:extLst>
          </p:cNvPr>
          <p:cNvSpPr/>
          <p:nvPr/>
        </p:nvSpPr>
        <p:spPr>
          <a:xfrm>
            <a:off x="5127882" y="3845098"/>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品質保証</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cxnSp>
        <p:nvCxnSpPr>
          <p:cNvPr id="40" name="直線矢印コネクタ 39">
            <a:extLst>
              <a:ext uri="{FF2B5EF4-FFF2-40B4-BE49-F238E27FC236}">
                <a16:creationId xmlns:a16="http://schemas.microsoft.com/office/drawing/2014/main" id="{8583CF7D-9C8D-420F-B752-6D454C4609AD}"/>
              </a:ext>
            </a:extLst>
          </p:cNvPr>
          <p:cNvCxnSpPr>
            <a:cxnSpLocks/>
            <a:stCxn id="35" idx="4"/>
            <a:endCxn id="33" idx="0"/>
          </p:cNvCxnSpPr>
          <p:nvPr/>
        </p:nvCxnSpPr>
        <p:spPr>
          <a:xfrm flipH="1">
            <a:off x="5660644" y="4523691"/>
            <a:ext cx="1439487" cy="1000877"/>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43" name="直線矢印コネクタ 42">
            <a:extLst>
              <a:ext uri="{FF2B5EF4-FFF2-40B4-BE49-F238E27FC236}">
                <a16:creationId xmlns:a16="http://schemas.microsoft.com/office/drawing/2014/main" id="{A4D9A228-8B79-4919-906F-6ABC9D4767AF}"/>
              </a:ext>
            </a:extLst>
          </p:cNvPr>
          <p:cNvCxnSpPr>
            <a:cxnSpLocks/>
            <a:stCxn id="37" idx="4"/>
            <a:endCxn id="33" idx="0"/>
          </p:cNvCxnSpPr>
          <p:nvPr/>
        </p:nvCxnSpPr>
        <p:spPr>
          <a:xfrm flipH="1">
            <a:off x="5660644" y="4530898"/>
            <a:ext cx="638" cy="99367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51" name="直線矢印コネクタ 50">
            <a:extLst>
              <a:ext uri="{FF2B5EF4-FFF2-40B4-BE49-F238E27FC236}">
                <a16:creationId xmlns:a16="http://schemas.microsoft.com/office/drawing/2014/main" id="{0A3A54FE-629D-4CC7-9540-FC89599CC25E}"/>
              </a:ext>
            </a:extLst>
          </p:cNvPr>
          <p:cNvCxnSpPr>
            <a:cxnSpLocks/>
            <a:stCxn id="20" idx="4"/>
            <a:endCxn id="37" idx="0"/>
          </p:cNvCxnSpPr>
          <p:nvPr/>
        </p:nvCxnSpPr>
        <p:spPr>
          <a:xfrm flipH="1">
            <a:off x="5661282" y="3041277"/>
            <a:ext cx="4985446" cy="803821"/>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54" name="直線矢印コネクタ 53">
            <a:extLst>
              <a:ext uri="{FF2B5EF4-FFF2-40B4-BE49-F238E27FC236}">
                <a16:creationId xmlns:a16="http://schemas.microsoft.com/office/drawing/2014/main" id="{4124E61D-38AF-4F1D-8F5C-863465225723}"/>
              </a:ext>
            </a:extLst>
          </p:cNvPr>
          <p:cNvCxnSpPr>
            <a:cxnSpLocks/>
            <a:stCxn id="20" idx="4"/>
            <a:endCxn id="35" idx="0"/>
          </p:cNvCxnSpPr>
          <p:nvPr/>
        </p:nvCxnSpPr>
        <p:spPr>
          <a:xfrm flipH="1">
            <a:off x="7100131" y="3041277"/>
            <a:ext cx="3546597" cy="796614"/>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58" name="楕円 57">
            <a:extLst>
              <a:ext uri="{FF2B5EF4-FFF2-40B4-BE49-F238E27FC236}">
                <a16:creationId xmlns:a16="http://schemas.microsoft.com/office/drawing/2014/main" id="{128B5852-A13D-4D3E-B8B1-261B1ED7243F}"/>
              </a:ext>
            </a:extLst>
          </p:cNvPr>
          <p:cNvSpPr/>
          <p:nvPr/>
        </p:nvSpPr>
        <p:spPr>
          <a:xfrm>
            <a:off x="3744814" y="3872425"/>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ラボ</a:t>
            </a:r>
            <a:r>
              <a:rPr lang="zh-CN" altLang="en-US" sz="1800" b="1" dirty="0">
                <a:solidFill>
                  <a:schemeClr val="tx1"/>
                </a:solidFill>
                <a:latin typeface="ＭＳ ゴシック" panose="020B0609070205080204" pitchFamily="49" charset="-128"/>
                <a:ea typeface="ＭＳ ゴシック" panose="020B0609070205080204" pitchFamily="49" charset="-128"/>
                <a:cs typeface="SimSun"/>
              </a:rPr>
              <a:t>開発</a:t>
            </a:r>
          </a:p>
        </p:txBody>
      </p:sp>
      <p:cxnSp>
        <p:nvCxnSpPr>
          <p:cNvPr id="59" name="直線矢印コネクタ 58">
            <a:extLst>
              <a:ext uri="{FF2B5EF4-FFF2-40B4-BE49-F238E27FC236}">
                <a16:creationId xmlns:a16="http://schemas.microsoft.com/office/drawing/2014/main" id="{FC4E32BA-971F-4A33-9C28-E8EA9079B908}"/>
              </a:ext>
            </a:extLst>
          </p:cNvPr>
          <p:cNvCxnSpPr>
            <a:cxnSpLocks/>
            <a:stCxn id="20" idx="4"/>
            <a:endCxn id="58" idx="0"/>
          </p:cNvCxnSpPr>
          <p:nvPr/>
        </p:nvCxnSpPr>
        <p:spPr>
          <a:xfrm flipH="1">
            <a:off x="4278214" y="3041277"/>
            <a:ext cx="6368514" cy="831148"/>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63" name="楕円 62">
            <a:extLst>
              <a:ext uri="{FF2B5EF4-FFF2-40B4-BE49-F238E27FC236}">
                <a16:creationId xmlns:a16="http://schemas.microsoft.com/office/drawing/2014/main" id="{7FF20344-291E-406A-B3CD-CEC837BEECC8}"/>
              </a:ext>
            </a:extLst>
          </p:cNvPr>
          <p:cNvSpPr/>
          <p:nvPr/>
        </p:nvSpPr>
        <p:spPr>
          <a:xfrm>
            <a:off x="8990902" y="1517133"/>
            <a:ext cx="1066800" cy="685800"/>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cs typeface="SimSun"/>
              </a:rPr>
              <a:t>客先</a:t>
            </a:r>
            <a:endParaRPr lang="zh-CN" altLang="en-US"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64" name="フローチャート: 代替処理 63">
            <a:extLst>
              <a:ext uri="{FF2B5EF4-FFF2-40B4-BE49-F238E27FC236}">
                <a16:creationId xmlns:a16="http://schemas.microsoft.com/office/drawing/2014/main" id="{E1E8DC19-F2D2-47D4-BE4D-CCDCAE5A4D53}"/>
              </a:ext>
            </a:extLst>
          </p:cNvPr>
          <p:cNvSpPr/>
          <p:nvPr/>
        </p:nvSpPr>
        <p:spPr>
          <a:xfrm>
            <a:off x="788444" y="1369174"/>
            <a:ext cx="2525810" cy="1055926"/>
          </a:xfrm>
          <a:prstGeom prst="flowChartAlternateProcess">
            <a:avLst/>
          </a:prstGeom>
          <a:solidFill>
            <a:srgbClr val="92D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ビジネス研究院</a:t>
            </a:r>
            <a:endParaRPr lang="en-US" altLang="ja-JP" b="1" dirty="0">
              <a:latin typeface="ＭＳ ゴシック" panose="020B0609070205080204" pitchFamily="49" charset="-128"/>
              <a:ea typeface="ＭＳ ゴシック" panose="020B0609070205080204" pitchFamily="49" charset="-128"/>
            </a:endParaRPr>
          </a:p>
          <a:p>
            <a:pPr algn="ctr"/>
            <a:r>
              <a:rPr lang="ja-JP" altLang="en-US" b="1" dirty="0">
                <a:latin typeface="ＭＳ ゴシック" panose="020B0609070205080204" pitchFamily="49" charset="-128"/>
                <a:ea typeface="ＭＳ ゴシック" panose="020B0609070205080204" pitchFamily="49" charset="-128"/>
              </a:rPr>
              <a:t>（大学キャンパスの産学研センター）</a:t>
            </a:r>
            <a:endParaRPr lang="zh-CN" altLang="en-US" b="1" dirty="0">
              <a:latin typeface="ＭＳ ゴシック" panose="020B0609070205080204" pitchFamily="49" charset="-128"/>
              <a:ea typeface="ＭＳ ゴシック" panose="020B0609070205080204" pitchFamily="49" charset="-128"/>
            </a:endParaRPr>
          </a:p>
        </p:txBody>
      </p:sp>
      <p:sp>
        <p:nvSpPr>
          <p:cNvPr id="69" name="フローチャート: 代替処理 68">
            <a:extLst>
              <a:ext uri="{FF2B5EF4-FFF2-40B4-BE49-F238E27FC236}">
                <a16:creationId xmlns:a16="http://schemas.microsoft.com/office/drawing/2014/main" id="{033D9099-8FE9-4FCA-9874-92A0865785E3}"/>
              </a:ext>
            </a:extLst>
          </p:cNvPr>
          <p:cNvSpPr/>
          <p:nvPr/>
        </p:nvSpPr>
        <p:spPr>
          <a:xfrm>
            <a:off x="876171" y="2606764"/>
            <a:ext cx="2348313" cy="637473"/>
          </a:xfrm>
          <a:prstGeom prst="flowChartAlternateProcess">
            <a:avLst/>
          </a:prstGeom>
          <a:solidFill>
            <a:srgbClr val="92D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rPr>
              <a:t>中国市場</a:t>
            </a:r>
            <a:endParaRPr lang="en-US" altLang="ja-JP" b="1" dirty="0">
              <a:solidFill>
                <a:schemeClr val="tx1"/>
              </a:solidFill>
              <a:latin typeface="ＭＳ ゴシック" panose="020B0609070205080204" pitchFamily="49" charset="-128"/>
              <a:ea typeface="ＭＳ ゴシック" panose="020B0609070205080204" pitchFamily="49" charset="-128"/>
            </a:endParaRPr>
          </a:p>
          <a:p>
            <a:pPr algn="ctr"/>
            <a:r>
              <a:rPr lang="ja-JP" altLang="en-US" b="1" dirty="0">
                <a:solidFill>
                  <a:schemeClr val="tx1"/>
                </a:solidFill>
                <a:latin typeface="ＭＳ ゴシック" panose="020B0609070205080204" pitchFamily="49" charset="-128"/>
                <a:ea typeface="ＭＳ ゴシック" panose="020B0609070205080204" pitchFamily="49" charset="-128"/>
              </a:rPr>
              <a:t>運営センター</a:t>
            </a:r>
            <a:endParaRPr lang="zh-CN" altLang="en-US" b="1" dirty="0">
              <a:solidFill>
                <a:schemeClr val="tx1"/>
              </a:solidFill>
              <a:latin typeface="ＭＳ ゴシック" panose="020B0609070205080204" pitchFamily="49" charset="-128"/>
              <a:ea typeface="ＭＳ ゴシック" panose="020B0609070205080204" pitchFamily="49" charset="-128"/>
            </a:endParaRPr>
          </a:p>
        </p:txBody>
      </p:sp>
      <p:cxnSp>
        <p:nvCxnSpPr>
          <p:cNvPr id="70" name="直線矢印コネクタ 69">
            <a:extLst>
              <a:ext uri="{FF2B5EF4-FFF2-40B4-BE49-F238E27FC236}">
                <a16:creationId xmlns:a16="http://schemas.microsoft.com/office/drawing/2014/main" id="{615AFCA8-94D7-4B65-8BCD-84C442C64FE3}"/>
              </a:ext>
            </a:extLst>
          </p:cNvPr>
          <p:cNvCxnSpPr>
            <a:cxnSpLocks/>
            <a:stCxn id="20" idx="4"/>
            <a:endCxn id="69" idx="3"/>
          </p:cNvCxnSpPr>
          <p:nvPr/>
        </p:nvCxnSpPr>
        <p:spPr>
          <a:xfrm flipH="1" flipV="1">
            <a:off x="3224484" y="2925501"/>
            <a:ext cx="7422244" cy="115776"/>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75" name="フローチャート: 代替処理 74">
            <a:extLst>
              <a:ext uri="{FF2B5EF4-FFF2-40B4-BE49-F238E27FC236}">
                <a16:creationId xmlns:a16="http://schemas.microsoft.com/office/drawing/2014/main" id="{8D59D0E5-6043-4D23-825A-26B757A356CB}"/>
              </a:ext>
            </a:extLst>
          </p:cNvPr>
          <p:cNvSpPr/>
          <p:nvPr/>
        </p:nvSpPr>
        <p:spPr>
          <a:xfrm>
            <a:off x="876171" y="3498943"/>
            <a:ext cx="2277689" cy="891561"/>
          </a:xfrm>
          <a:prstGeom prst="flowChartAlternateProcess">
            <a:avLst/>
          </a:prstGeom>
          <a:solidFill>
            <a:srgbClr val="92D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solidFill>
                  <a:schemeClr val="tx1"/>
                </a:solidFill>
                <a:latin typeface="ＭＳ ゴシック" panose="020B0609070205080204" pitchFamily="49" charset="-128"/>
                <a:ea typeface="ＭＳ ゴシック" panose="020B0609070205080204" pitchFamily="49" charset="-128"/>
              </a:rPr>
              <a:t>BPO</a:t>
            </a:r>
            <a:r>
              <a:rPr lang="ja-JP" altLang="en-US" b="1" dirty="0">
                <a:solidFill>
                  <a:schemeClr val="tx1"/>
                </a:solidFill>
                <a:latin typeface="ＭＳ ゴシック" panose="020B0609070205080204" pitchFamily="49" charset="-128"/>
                <a:ea typeface="ＭＳ ゴシック" panose="020B0609070205080204" pitchFamily="49" charset="-128"/>
              </a:rPr>
              <a:t>・インフラ運営センター</a:t>
            </a:r>
            <a:endParaRPr lang="zh-CN" altLang="en-US" b="1" dirty="0">
              <a:solidFill>
                <a:schemeClr val="tx1"/>
              </a:solidFill>
              <a:latin typeface="ＭＳ ゴシック" panose="020B0609070205080204" pitchFamily="49" charset="-128"/>
              <a:ea typeface="ＭＳ ゴシック" panose="020B0609070205080204" pitchFamily="49" charset="-128"/>
            </a:endParaRPr>
          </a:p>
        </p:txBody>
      </p:sp>
      <p:cxnSp>
        <p:nvCxnSpPr>
          <p:cNvPr id="76" name="直線矢印コネクタ 75">
            <a:extLst>
              <a:ext uri="{FF2B5EF4-FFF2-40B4-BE49-F238E27FC236}">
                <a16:creationId xmlns:a16="http://schemas.microsoft.com/office/drawing/2014/main" id="{C109DD58-1CDA-48D3-956A-4C1D3CD0F3FE}"/>
              </a:ext>
            </a:extLst>
          </p:cNvPr>
          <p:cNvCxnSpPr>
            <a:cxnSpLocks/>
            <a:stCxn id="20" idx="4"/>
          </p:cNvCxnSpPr>
          <p:nvPr/>
        </p:nvCxnSpPr>
        <p:spPr>
          <a:xfrm flipH="1">
            <a:off x="3119312" y="3041277"/>
            <a:ext cx="7527416" cy="850189"/>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81" name="フローチャート: 代替処理 80">
            <a:extLst>
              <a:ext uri="{FF2B5EF4-FFF2-40B4-BE49-F238E27FC236}">
                <a16:creationId xmlns:a16="http://schemas.microsoft.com/office/drawing/2014/main" id="{C75E60A2-B744-4429-A154-DE0F41D5E772}"/>
              </a:ext>
            </a:extLst>
          </p:cNvPr>
          <p:cNvSpPr/>
          <p:nvPr/>
        </p:nvSpPr>
        <p:spPr>
          <a:xfrm>
            <a:off x="735713" y="5340336"/>
            <a:ext cx="2578541" cy="771318"/>
          </a:xfrm>
          <a:prstGeom prst="flowChartAlternateProcess">
            <a:avLst/>
          </a:prstGeom>
          <a:solidFill>
            <a:srgbClr val="FFC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rPr>
              <a:t>２４</a:t>
            </a:r>
            <a:r>
              <a:rPr lang="en-US" altLang="ja-JP" b="1" dirty="0">
                <a:solidFill>
                  <a:schemeClr val="tx1"/>
                </a:solidFill>
                <a:latin typeface="ＭＳ ゴシック" panose="020B0609070205080204" pitchFamily="49" charset="-128"/>
                <a:ea typeface="ＭＳ ゴシック" panose="020B0609070205080204" pitchFamily="49" charset="-128"/>
              </a:rPr>
              <a:t>X</a:t>
            </a:r>
            <a:r>
              <a:rPr lang="ja-JP" altLang="en-US" b="1" dirty="0">
                <a:solidFill>
                  <a:schemeClr val="tx1"/>
                </a:solidFill>
                <a:latin typeface="ＭＳ ゴシック" panose="020B0609070205080204" pitchFamily="49" charset="-128"/>
                <a:ea typeface="ＭＳ ゴシック" panose="020B0609070205080204" pitchFamily="49" charset="-128"/>
              </a:rPr>
              <a:t>７運営センター</a:t>
            </a:r>
            <a:endParaRPr lang="en-US" altLang="ja-JP" b="1" dirty="0">
              <a:solidFill>
                <a:schemeClr val="tx1"/>
              </a:solidFill>
              <a:latin typeface="ＭＳ ゴシック" panose="020B0609070205080204" pitchFamily="49" charset="-128"/>
              <a:ea typeface="ＭＳ ゴシック" panose="020B0609070205080204" pitchFamily="49" charset="-128"/>
            </a:endParaRPr>
          </a:p>
          <a:p>
            <a:pPr algn="ctr"/>
            <a:r>
              <a:rPr lang="ja-JP" altLang="en-US" b="1" dirty="0">
                <a:solidFill>
                  <a:schemeClr val="tx1"/>
                </a:solidFill>
                <a:latin typeface="ＭＳ ゴシック" panose="020B0609070205080204" pitchFamily="49" charset="-128"/>
                <a:ea typeface="ＭＳ ゴシック" panose="020B0609070205080204" pitchFamily="49" charset="-128"/>
              </a:rPr>
              <a:t>（</a:t>
            </a:r>
            <a:r>
              <a:rPr lang="en-US" altLang="ja-JP" b="1" dirty="0">
                <a:solidFill>
                  <a:schemeClr val="tx1"/>
                </a:solidFill>
                <a:latin typeface="ＭＳ ゴシック" panose="020B0609070205080204" pitchFamily="49" charset="-128"/>
                <a:ea typeface="ＭＳ ゴシック" panose="020B0609070205080204" pitchFamily="49" charset="-128"/>
              </a:rPr>
              <a:t> BPO</a:t>
            </a:r>
            <a:r>
              <a:rPr lang="ja-JP" altLang="en-US" b="1" dirty="0">
                <a:solidFill>
                  <a:schemeClr val="tx1"/>
                </a:solidFill>
                <a:latin typeface="ＭＳ ゴシック" panose="020B0609070205080204" pitchFamily="49" charset="-128"/>
                <a:ea typeface="ＭＳ ゴシック" panose="020B0609070205080204" pitchFamily="49" charset="-128"/>
              </a:rPr>
              <a:t>・インフラ）</a:t>
            </a:r>
            <a:endParaRPr lang="zh-CN" altLang="en-US" b="1" dirty="0">
              <a:solidFill>
                <a:schemeClr val="tx1"/>
              </a:solidFill>
              <a:latin typeface="ＭＳ ゴシック" panose="020B0609070205080204" pitchFamily="49" charset="-128"/>
              <a:ea typeface="ＭＳ ゴシック" panose="020B0609070205080204" pitchFamily="49" charset="-128"/>
            </a:endParaRPr>
          </a:p>
        </p:txBody>
      </p:sp>
      <p:cxnSp>
        <p:nvCxnSpPr>
          <p:cNvPr id="82" name="直線矢印コネクタ 81">
            <a:extLst>
              <a:ext uri="{FF2B5EF4-FFF2-40B4-BE49-F238E27FC236}">
                <a16:creationId xmlns:a16="http://schemas.microsoft.com/office/drawing/2014/main" id="{C7408A89-F8C9-440B-B891-42BBC2166A8F}"/>
              </a:ext>
            </a:extLst>
          </p:cNvPr>
          <p:cNvCxnSpPr>
            <a:cxnSpLocks/>
            <a:stCxn id="75" idx="2"/>
            <a:endCxn id="81" idx="0"/>
          </p:cNvCxnSpPr>
          <p:nvPr/>
        </p:nvCxnSpPr>
        <p:spPr>
          <a:xfrm>
            <a:off x="2015016" y="4390504"/>
            <a:ext cx="9968" cy="949832"/>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72" name="テキスト ボックス 71">
            <a:extLst>
              <a:ext uri="{FF2B5EF4-FFF2-40B4-BE49-F238E27FC236}">
                <a16:creationId xmlns:a16="http://schemas.microsoft.com/office/drawing/2014/main" id="{E002254B-5D66-448F-9FB2-98F51907CA5B}"/>
              </a:ext>
            </a:extLst>
          </p:cNvPr>
          <p:cNvSpPr txBox="1"/>
          <p:nvPr/>
        </p:nvSpPr>
        <p:spPr>
          <a:xfrm>
            <a:off x="4780720" y="764060"/>
            <a:ext cx="2852811" cy="2024490"/>
          </a:xfrm>
          <a:prstGeom prst="rect">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defPPr>
              <a:defRPr lang="en-US"/>
            </a:defPPr>
            <a:lvl1pPr algn="ctr">
              <a:defRPr sz="2800" b="1">
                <a:latin typeface="ＭＳ ゴシック" panose="020B0609070205080204" pitchFamily="49" charset="-128"/>
                <a:ea typeface="ＭＳ ゴシック" panose="020B0609070205080204" pitchFamily="49" charset="-128"/>
              </a:defRPr>
            </a:lvl1pPr>
          </a:lstStyle>
          <a:p>
            <a:r>
              <a:rPr lang="ja-JP" altLang="en-US" dirty="0"/>
              <a:t>日本ニアショア</a:t>
            </a:r>
            <a:endParaRPr lang="zh-CN" altLang="en-US" dirty="0"/>
          </a:p>
        </p:txBody>
      </p:sp>
      <p:sp>
        <p:nvSpPr>
          <p:cNvPr id="118" name="フローチャート: 代替処理 117">
            <a:extLst>
              <a:ext uri="{FF2B5EF4-FFF2-40B4-BE49-F238E27FC236}">
                <a16:creationId xmlns:a16="http://schemas.microsoft.com/office/drawing/2014/main" id="{293ED503-5A85-47A1-9D1C-07042414D115}"/>
              </a:ext>
            </a:extLst>
          </p:cNvPr>
          <p:cNvSpPr/>
          <p:nvPr/>
        </p:nvSpPr>
        <p:spPr>
          <a:xfrm>
            <a:off x="4918677" y="1311706"/>
            <a:ext cx="2576896" cy="602090"/>
          </a:xfrm>
          <a:prstGeom prst="flowChartAlternateProcess">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先端科学技術研究</a:t>
            </a:r>
            <a:r>
              <a:rPr lang="zh-CN" altLang="en-US" b="1" dirty="0">
                <a:latin typeface="ＭＳ ゴシック" panose="020B0609070205080204" pitchFamily="49" charset="-128"/>
                <a:ea typeface="ＭＳ ゴシック" panose="020B0609070205080204" pitchFamily="49" charset="-128"/>
              </a:rPr>
              <a:t>部</a:t>
            </a:r>
          </a:p>
        </p:txBody>
      </p:sp>
      <p:sp>
        <p:nvSpPr>
          <p:cNvPr id="157" name="フローチャート: 代替処理 156">
            <a:extLst>
              <a:ext uri="{FF2B5EF4-FFF2-40B4-BE49-F238E27FC236}">
                <a16:creationId xmlns:a16="http://schemas.microsoft.com/office/drawing/2014/main" id="{46034C0C-2ED8-4D53-BAA7-9D7BF45599BC}"/>
              </a:ext>
            </a:extLst>
          </p:cNvPr>
          <p:cNvSpPr/>
          <p:nvPr/>
        </p:nvSpPr>
        <p:spPr>
          <a:xfrm>
            <a:off x="4905596" y="2054432"/>
            <a:ext cx="2576896" cy="602090"/>
          </a:xfrm>
          <a:prstGeom prst="flowChartAlternateProcess">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プロジェクト管理</a:t>
            </a:r>
            <a:endParaRPr lang="zh-CN" altLang="en-US" b="1" dirty="0">
              <a:latin typeface="ＭＳ ゴシック" panose="020B0609070205080204" pitchFamily="49" charset="-128"/>
              <a:ea typeface="ＭＳ ゴシック" panose="020B0609070205080204" pitchFamily="49" charset="-128"/>
            </a:endParaRPr>
          </a:p>
        </p:txBody>
      </p:sp>
      <p:cxnSp>
        <p:nvCxnSpPr>
          <p:cNvPr id="125" name="直線矢印コネクタ 124">
            <a:extLst>
              <a:ext uri="{FF2B5EF4-FFF2-40B4-BE49-F238E27FC236}">
                <a16:creationId xmlns:a16="http://schemas.microsoft.com/office/drawing/2014/main" id="{E8A57DBA-8137-4C3E-B7F9-26A70D9845E9}"/>
              </a:ext>
            </a:extLst>
          </p:cNvPr>
          <p:cNvCxnSpPr>
            <a:cxnSpLocks/>
            <a:stCxn id="63" idx="2"/>
            <a:endCxn id="157" idx="3"/>
          </p:cNvCxnSpPr>
          <p:nvPr/>
        </p:nvCxnSpPr>
        <p:spPr>
          <a:xfrm flipH="1">
            <a:off x="7482492" y="1860033"/>
            <a:ext cx="1508410" cy="495444"/>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59" name="直線矢印コネクタ 158">
            <a:extLst>
              <a:ext uri="{FF2B5EF4-FFF2-40B4-BE49-F238E27FC236}">
                <a16:creationId xmlns:a16="http://schemas.microsoft.com/office/drawing/2014/main" id="{FC4E95C5-9085-4AAA-A092-BB6276984236}"/>
              </a:ext>
            </a:extLst>
          </p:cNvPr>
          <p:cNvCxnSpPr>
            <a:cxnSpLocks/>
            <a:stCxn id="157" idx="2"/>
            <a:endCxn id="58" idx="0"/>
          </p:cNvCxnSpPr>
          <p:nvPr/>
        </p:nvCxnSpPr>
        <p:spPr>
          <a:xfrm flipH="1">
            <a:off x="4278214" y="2656522"/>
            <a:ext cx="1915830" cy="121590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65" name="直線矢印コネクタ 64">
            <a:extLst>
              <a:ext uri="{FF2B5EF4-FFF2-40B4-BE49-F238E27FC236}">
                <a16:creationId xmlns:a16="http://schemas.microsoft.com/office/drawing/2014/main" id="{53C05C3C-0B8F-4178-8CFF-3FA425E9E7FB}"/>
              </a:ext>
            </a:extLst>
          </p:cNvPr>
          <p:cNvCxnSpPr>
            <a:cxnSpLocks/>
            <a:stCxn id="118" idx="1"/>
            <a:endCxn id="64" idx="3"/>
          </p:cNvCxnSpPr>
          <p:nvPr/>
        </p:nvCxnSpPr>
        <p:spPr>
          <a:xfrm flipH="1">
            <a:off x="3314254" y="1612751"/>
            <a:ext cx="1604423" cy="284386"/>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22" name="直線矢印コネクタ 121">
            <a:extLst>
              <a:ext uri="{FF2B5EF4-FFF2-40B4-BE49-F238E27FC236}">
                <a16:creationId xmlns:a16="http://schemas.microsoft.com/office/drawing/2014/main" id="{06C1F1CE-2954-4796-94C7-52CB7C6E2FD5}"/>
              </a:ext>
            </a:extLst>
          </p:cNvPr>
          <p:cNvCxnSpPr>
            <a:cxnSpLocks/>
            <a:stCxn id="63" idx="2"/>
            <a:endCxn id="118" idx="3"/>
          </p:cNvCxnSpPr>
          <p:nvPr/>
        </p:nvCxnSpPr>
        <p:spPr>
          <a:xfrm flipH="1" flipV="1">
            <a:off x="7495573" y="1612751"/>
            <a:ext cx="1495329" cy="247282"/>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2" name="灯片编号占位符 1">
            <a:extLst>
              <a:ext uri="{FF2B5EF4-FFF2-40B4-BE49-F238E27FC236}">
                <a16:creationId xmlns:a16="http://schemas.microsoft.com/office/drawing/2014/main" id="{DC5DDCF3-9D00-4B7A-B784-B0245E6B3A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38</a:t>
            </a:fld>
            <a:r>
              <a:rPr spc="-45"/>
              <a:t> </a:t>
            </a:r>
            <a:r>
              <a:rPr spc="-5"/>
              <a:t>-</a:t>
            </a:r>
            <a:endParaRPr spc="-5" dirty="0"/>
          </a:p>
        </p:txBody>
      </p:sp>
      <p:sp>
        <p:nvSpPr>
          <p:cNvPr id="3" name="日期占位符 2">
            <a:extLst>
              <a:ext uri="{FF2B5EF4-FFF2-40B4-BE49-F238E27FC236}">
                <a16:creationId xmlns:a16="http://schemas.microsoft.com/office/drawing/2014/main" id="{4D2A2950-10DD-445F-B17D-1336663AB158}"/>
              </a:ext>
            </a:extLst>
          </p:cNvPr>
          <p:cNvSpPr>
            <a:spLocks noGrp="1"/>
          </p:cNvSpPr>
          <p:nvPr>
            <p:ph type="dt" sz="half" idx="6"/>
          </p:nvPr>
        </p:nvSpPr>
        <p:spPr/>
        <p:txBody>
          <a:bodyPr/>
          <a:lstStyle/>
          <a:p>
            <a:fld id="{B56F27C7-8317-4480-B51C-18B0F81E4FEC}" type="datetime1">
              <a:rPr lang="zh-CN" altLang="en-US" smtClean="0"/>
              <a:t>2022/2/18</a:t>
            </a:fld>
            <a:endParaRPr lang="en-US"/>
          </a:p>
        </p:txBody>
      </p:sp>
      <p:sp>
        <p:nvSpPr>
          <p:cNvPr id="55" name="フローチャート: 代替処理 54">
            <a:extLst>
              <a:ext uri="{FF2B5EF4-FFF2-40B4-BE49-F238E27FC236}">
                <a16:creationId xmlns:a16="http://schemas.microsoft.com/office/drawing/2014/main" id="{DAA09371-4108-4967-8DBE-A127F3E2E10C}"/>
              </a:ext>
            </a:extLst>
          </p:cNvPr>
          <p:cNvSpPr/>
          <p:nvPr/>
        </p:nvSpPr>
        <p:spPr>
          <a:xfrm>
            <a:off x="9758982" y="5491206"/>
            <a:ext cx="1697305" cy="637473"/>
          </a:xfrm>
          <a:prstGeom prst="flowChartAlternateProcess">
            <a:avLst/>
          </a:prstGeom>
          <a:solidFill>
            <a:srgbClr val="FFC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tx1"/>
                </a:solidFill>
                <a:latin typeface="ＭＳ ゴシック" panose="020B0609070205080204" pitchFamily="49" charset="-128"/>
                <a:ea typeface="ＭＳ ゴシック" panose="020B0609070205080204" pitchFamily="49" charset="-128"/>
              </a:rPr>
              <a:t>ビジネス</a:t>
            </a:r>
            <a:endParaRPr lang="en-US" altLang="ja-JP" b="1" dirty="0">
              <a:solidFill>
                <a:schemeClr val="tx1"/>
              </a:solidFill>
              <a:latin typeface="ＭＳ ゴシック" panose="020B0609070205080204" pitchFamily="49" charset="-128"/>
              <a:ea typeface="ＭＳ ゴシック" panose="020B0609070205080204" pitchFamily="49" charset="-128"/>
            </a:endParaRPr>
          </a:p>
          <a:p>
            <a:pPr algn="ctr"/>
            <a:r>
              <a:rPr lang="ja-JP" altLang="en-US" b="1" dirty="0">
                <a:solidFill>
                  <a:schemeClr val="tx1"/>
                </a:solidFill>
                <a:latin typeface="ＭＳ ゴシック" panose="020B0609070205080204" pitchFamily="49" charset="-128"/>
                <a:ea typeface="ＭＳ ゴシック" panose="020B0609070205080204" pitchFamily="49" charset="-128"/>
              </a:rPr>
              <a:t>推進センター</a:t>
            </a:r>
            <a:endParaRPr lang="zh-CN" altLang="en-US" b="1" dirty="0">
              <a:solidFill>
                <a:schemeClr val="tx1"/>
              </a:solidFill>
              <a:latin typeface="ＭＳ ゴシック" panose="020B0609070205080204" pitchFamily="49" charset="-128"/>
              <a:ea typeface="ＭＳ ゴシック" panose="020B0609070205080204" pitchFamily="49" charset="-128"/>
            </a:endParaRPr>
          </a:p>
        </p:txBody>
      </p:sp>
      <p:cxnSp>
        <p:nvCxnSpPr>
          <p:cNvPr id="96" name="直線矢印コネクタ 95">
            <a:extLst>
              <a:ext uri="{FF2B5EF4-FFF2-40B4-BE49-F238E27FC236}">
                <a16:creationId xmlns:a16="http://schemas.microsoft.com/office/drawing/2014/main" id="{560AAC29-F3FE-4772-A0BE-C989A9B1B0C0}"/>
              </a:ext>
            </a:extLst>
          </p:cNvPr>
          <p:cNvCxnSpPr>
            <a:cxnSpLocks/>
            <a:stCxn id="20" idx="4"/>
            <a:endCxn id="55" idx="0"/>
          </p:cNvCxnSpPr>
          <p:nvPr/>
        </p:nvCxnSpPr>
        <p:spPr>
          <a:xfrm flipH="1">
            <a:off x="10607635" y="3041277"/>
            <a:ext cx="39093" cy="2449929"/>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2559829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ABD8F1-CC83-405C-8A5C-14FB79798663}"/>
              </a:ext>
            </a:extLst>
          </p:cNvPr>
          <p:cNvSpPr>
            <a:spLocks noGrp="1"/>
          </p:cNvSpPr>
          <p:nvPr>
            <p:ph type="title"/>
          </p:nvPr>
        </p:nvSpPr>
        <p:spPr>
          <a:xfrm>
            <a:off x="316983" y="-16805"/>
            <a:ext cx="11540249" cy="492443"/>
          </a:xfrm>
        </p:spPr>
        <p:txBody>
          <a:bodyPr/>
          <a:lstStyle/>
          <a:p>
            <a:r>
              <a:rPr lang="ja-JP" altLang="en-US" dirty="0"/>
              <a:t>先進技術研究部</a:t>
            </a:r>
            <a:r>
              <a:rPr lang="zh-CN" altLang="en-US" dirty="0"/>
              <a:t>：</a:t>
            </a:r>
            <a:r>
              <a:rPr lang="ja-JP" altLang="en-US" dirty="0"/>
              <a:t>ビジネス研究院（産学研センター）</a:t>
            </a:r>
            <a:endParaRPr lang="zh-CN" altLang="en-US" dirty="0"/>
          </a:p>
        </p:txBody>
      </p:sp>
      <p:sp>
        <p:nvSpPr>
          <p:cNvPr id="3" name="文本占位符 2">
            <a:extLst>
              <a:ext uri="{FF2B5EF4-FFF2-40B4-BE49-F238E27FC236}">
                <a16:creationId xmlns:a16="http://schemas.microsoft.com/office/drawing/2014/main" id="{F663BCB6-5421-44E0-92B1-27BE6DF28038}"/>
              </a:ext>
            </a:extLst>
          </p:cNvPr>
          <p:cNvSpPr>
            <a:spLocks noGrp="1"/>
          </p:cNvSpPr>
          <p:nvPr>
            <p:ph type="body" idx="1"/>
          </p:nvPr>
        </p:nvSpPr>
        <p:spPr>
          <a:xfrm>
            <a:off x="316983" y="702875"/>
            <a:ext cx="11540249" cy="4247317"/>
          </a:xfrm>
        </p:spPr>
        <p:txBody>
          <a:bodyPr/>
          <a:lstStyle/>
          <a:p>
            <a:r>
              <a:rPr lang="ja-JP" altLang="en-US" dirty="0"/>
              <a:t>研究</a:t>
            </a:r>
            <a:endParaRPr lang="en-US" altLang="ja-JP" dirty="0"/>
          </a:p>
          <a:p>
            <a:pPr marL="800100" lvl="1" indent="-342900">
              <a:buFont typeface="Wingdings" panose="05000000000000000000" pitchFamily="2" charset="2"/>
              <a:buChar char="p"/>
            </a:pPr>
            <a:r>
              <a:rPr lang="ja-JP" altLang="en-US" dirty="0"/>
              <a:t>インフラ：システムアーキテクチャ、分散処理プラットフォーム</a:t>
            </a:r>
            <a:endParaRPr lang="en-US" altLang="ja-JP" dirty="0"/>
          </a:p>
          <a:p>
            <a:pPr marL="800100" lvl="1" indent="-342900">
              <a:buFont typeface="Wingdings" panose="05000000000000000000" pitchFamily="2" charset="2"/>
              <a:buChar char="p"/>
            </a:pPr>
            <a:r>
              <a:rPr lang="ja-JP" altLang="en-US" dirty="0"/>
              <a:t>データアナウンス：機械学習、強化学習</a:t>
            </a:r>
            <a:endParaRPr lang="en-US" altLang="ja-JP" dirty="0"/>
          </a:p>
          <a:p>
            <a:pPr marL="800100" lvl="1" indent="-342900">
              <a:buFont typeface="Wingdings" panose="05000000000000000000" pitchFamily="2" charset="2"/>
              <a:buChar char="p"/>
            </a:pPr>
            <a:r>
              <a:rPr lang="ja-JP" altLang="en-US" dirty="0"/>
              <a:t>データ可視化</a:t>
            </a:r>
            <a:endParaRPr lang="en-US" altLang="ja-JP" dirty="0"/>
          </a:p>
          <a:p>
            <a:pPr marL="800100" lvl="1" indent="-342900">
              <a:buFont typeface="Wingdings" panose="05000000000000000000" pitchFamily="2" charset="2"/>
              <a:buChar char="p"/>
            </a:pPr>
            <a:r>
              <a:rPr lang="ja-JP" altLang="en-US" dirty="0"/>
              <a:t>人工知能：</a:t>
            </a:r>
            <a:r>
              <a:rPr lang="ja-JP" altLang="en-US" sz="1800" dirty="0">
                <a:effectLst/>
                <a:latin typeface="Tahoma" panose="020B0604030504040204" pitchFamily="34" charset="0"/>
              </a:rPr>
              <a:t>サ</a:t>
            </a:r>
            <a:r>
              <a:rPr lang="en-US" altLang="ja-JP" sz="1800" dirty="0">
                <a:effectLst/>
                <a:latin typeface="Tahoma" panose="020B0604030504040204" pitchFamily="34" charset="0"/>
              </a:rPr>
              <a:t>—</a:t>
            </a:r>
            <a:r>
              <a:rPr lang="ja-JP" altLang="en-US" sz="1800" dirty="0">
                <a:effectLst/>
                <a:latin typeface="Tahoma" panose="020B0604030504040204" pitchFamily="34" charset="0"/>
              </a:rPr>
              <a:t>チエンジン</a:t>
            </a:r>
            <a:r>
              <a:rPr lang="ja-JP" altLang="en-US" dirty="0">
                <a:latin typeface="Tahoma" panose="020B0604030504040204" pitchFamily="34" charset="0"/>
              </a:rPr>
              <a:t>、</a:t>
            </a:r>
            <a:r>
              <a:rPr lang="ja-JP" altLang="en-US" dirty="0"/>
              <a:t>推薦システム、意思決定支援システム</a:t>
            </a:r>
            <a:endParaRPr lang="en-US" altLang="ja-JP" dirty="0"/>
          </a:p>
          <a:p>
            <a:pPr marL="800100" lvl="1" indent="-342900">
              <a:buFont typeface="Wingdings" panose="05000000000000000000" pitchFamily="2" charset="2"/>
              <a:buChar char="p"/>
            </a:pPr>
            <a:endParaRPr lang="en-US" altLang="ja-JP" dirty="0"/>
          </a:p>
          <a:p>
            <a:pPr marL="0" lvl="1"/>
            <a:r>
              <a:rPr lang="ja-JP" altLang="en-US" sz="2400" dirty="0">
                <a:solidFill>
                  <a:schemeClr val="tx1"/>
                </a:solidFill>
              </a:rPr>
              <a:t>特長</a:t>
            </a:r>
            <a:endParaRPr lang="en-US" altLang="ja-JP" sz="2400" dirty="0">
              <a:solidFill>
                <a:schemeClr val="tx1"/>
              </a:solidFill>
            </a:endParaRPr>
          </a:p>
          <a:p>
            <a:pPr marL="800100" lvl="2" indent="-342900">
              <a:buFont typeface="Wingdings" panose="05000000000000000000" pitchFamily="2" charset="2"/>
              <a:buChar char="ü"/>
            </a:pPr>
            <a:r>
              <a:rPr lang="ja-JP" altLang="en-US" dirty="0"/>
              <a:t>中国大学キャンパスに設置し、</a:t>
            </a:r>
            <a:r>
              <a:rPr lang="ja-JP" altLang="en-US" dirty="0">
                <a:solidFill>
                  <a:schemeClr val="tx1"/>
                </a:solidFill>
                <a:latin typeface="+mn-ea"/>
              </a:rPr>
              <a:t>博士号の教授は研究チームに参画する</a:t>
            </a:r>
            <a:endParaRPr lang="en-US" altLang="ja-JP" dirty="0">
              <a:solidFill>
                <a:schemeClr val="tx1"/>
              </a:solidFill>
              <a:latin typeface="+mn-ea"/>
            </a:endParaRPr>
          </a:p>
          <a:p>
            <a:pPr marL="800100" lvl="2" indent="-342900">
              <a:buFont typeface="Wingdings" panose="05000000000000000000" pitchFamily="2" charset="2"/>
              <a:buChar char="ü"/>
            </a:pPr>
            <a:r>
              <a:rPr lang="ja-JP" altLang="en-US" dirty="0">
                <a:solidFill>
                  <a:schemeClr val="tx1"/>
                </a:solidFill>
                <a:latin typeface="+mn-ea"/>
              </a:rPr>
              <a:t>１００以上の開発席と</a:t>
            </a:r>
            <a:r>
              <a:rPr lang="ja-JP" altLang="en-US" dirty="0">
                <a:latin typeface="+mn-ea"/>
              </a:rPr>
              <a:t>インターンシップ席</a:t>
            </a:r>
            <a:r>
              <a:rPr lang="ja-JP" altLang="en-US" dirty="0">
                <a:solidFill>
                  <a:schemeClr val="tx1"/>
                </a:solidFill>
                <a:latin typeface="+mn-ea"/>
              </a:rPr>
              <a:t>を確保し、人材確保できる</a:t>
            </a:r>
            <a:endParaRPr lang="en-US" altLang="ja-JP" dirty="0">
              <a:solidFill>
                <a:schemeClr val="tx1"/>
              </a:solidFill>
              <a:latin typeface="+mn-ea"/>
            </a:endParaRPr>
          </a:p>
          <a:p>
            <a:pPr marL="800100" lvl="2" indent="-342900">
              <a:buFont typeface="Wingdings" panose="05000000000000000000" pitchFamily="2" charset="2"/>
              <a:buChar char="ü"/>
            </a:pPr>
            <a:r>
              <a:rPr lang="ja-JP" altLang="en-US" dirty="0">
                <a:solidFill>
                  <a:schemeClr val="tx1"/>
                </a:solidFill>
                <a:latin typeface="+mn-ea"/>
              </a:rPr>
              <a:t>大学第４年の課程と</a:t>
            </a:r>
            <a:r>
              <a:rPr lang="ja-JP" altLang="en-US" dirty="0">
                <a:latin typeface="+mn-ea"/>
              </a:rPr>
              <a:t>インターンシップを連携し、　人材育成できる</a:t>
            </a:r>
            <a:endParaRPr lang="en-US" altLang="ja-JP" dirty="0">
              <a:latin typeface="+mn-ea"/>
            </a:endParaRPr>
          </a:p>
          <a:p>
            <a:r>
              <a:rPr lang="en-US" altLang="zh-CN" dirty="0"/>
              <a:t>	</a:t>
            </a:r>
          </a:p>
          <a:p>
            <a:r>
              <a:rPr lang="ja-JP" altLang="en-US" dirty="0"/>
              <a:t>インターンシップ</a:t>
            </a:r>
            <a:endParaRPr lang="en-US" altLang="ja-JP" dirty="0"/>
          </a:p>
          <a:p>
            <a:pPr marL="800100" lvl="2" indent="-342900">
              <a:buFont typeface="Wingdings" panose="05000000000000000000" pitchFamily="2" charset="2"/>
              <a:buChar char="ü"/>
            </a:pPr>
            <a:endParaRPr lang="zh-CN" altLang="en-US" dirty="0">
              <a:solidFill>
                <a:schemeClr val="tx1"/>
              </a:solidFill>
              <a:latin typeface="+mn-ea"/>
            </a:endParaRPr>
          </a:p>
          <a:p>
            <a:pPr marL="800100" lvl="1" indent="-342900">
              <a:buFont typeface="Wingdings" panose="05000000000000000000" pitchFamily="2" charset="2"/>
              <a:buChar char="p"/>
            </a:pPr>
            <a:endParaRPr lang="zh-CN" altLang="en-US" dirty="0"/>
          </a:p>
        </p:txBody>
      </p:sp>
      <p:sp>
        <p:nvSpPr>
          <p:cNvPr id="4" name="灯片编号占位符 3">
            <a:extLst>
              <a:ext uri="{FF2B5EF4-FFF2-40B4-BE49-F238E27FC236}">
                <a16:creationId xmlns:a16="http://schemas.microsoft.com/office/drawing/2014/main" id="{635018EA-5A35-4D3C-95AA-620E03E016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39</a:t>
            </a:fld>
            <a:r>
              <a:rPr spc="-45"/>
              <a:t> </a:t>
            </a:r>
            <a:r>
              <a:rPr spc="-5"/>
              <a:t>-</a:t>
            </a:r>
            <a:endParaRPr spc="-5" dirty="0"/>
          </a:p>
        </p:txBody>
      </p:sp>
      <p:sp>
        <p:nvSpPr>
          <p:cNvPr id="5" name="日期占位符 4">
            <a:extLst>
              <a:ext uri="{FF2B5EF4-FFF2-40B4-BE49-F238E27FC236}">
                <a16:creationId xmlns:a16="http://schemas.microsoft.com/office/drawing/2014/main" id="{250E5B61-59E2-4ECD-A421-9DC1071F8D30}"/>
              </a:ext>
            </a:extLst>
          </p:cNvPr>
          <p:cNvSpPr>
            <a:spLocks noGrp="1"/>
          </p:cNvSpPr>
          <p:nvPr>
            <p:ph type="dt" sz="half" idx="6"/>
          </p:nvPr>
        </p:nvSpPr>
        <p:spPr/>
        <p:txBody>
          <a:bodyPr/>
          <a:lstStyle/>
          <a:p>
            <a:fld id="{692F20DD-EAE9-4D8D-8259-F36735717C01}" type="datetime1">
              <a:rPr lang="zh-CN" altLang="en-US" smtClean="0"/>
              <a:t>2022/2/18</a:t>
            </a:fld>
            <a:endParaRPr lang="en-US"/>
          </a:p>
        </p:txBody>
      </p:sp>
    </p:spTree>
    <p:extLst>
      <p:ext uri="{BB962C8B-B14F-4D97-AF65-F5344CB8AC3E}">
        <p14:creationId xmlns:p14="http://schemas.microsoft.com/office/powerpoint/2010/main" val="3801938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6" y="843677"/>
            <a:ext cx="6479874" cy="3693319"/>
          </a:xfrm>
        </p:spPr>
        <p:txBody>
          <a:bodyPr/>
          <a:lstStyle/>
          <a:p>
            <a:pPr marL="285750" indent="-285750">
              <a:buFont typeface="Arial" panose="020B0604020202020204" pitchFamily="34" charset="0"/>
              <a:buChar char="•"/>
            </a:pPr>
            <a:r>
              <a:rPr lang="ja-JP" altLang="en-US" dirty="0">
                <a:highlight>
                  <a:srgbClr val="00FF00"/>
                </a:highlight>
              </a:rPr>
              <a:t>経営リスク分析＆対策</a:t>
            </a:r>
            <a:endParaRPr lang="en-US" altLang="ja-JP" sz="2400" dirty="0">
              <a:highlight>
                <a:srgbClr val="00FF00"/>
              </a:highlight>
            </a:endParaRPr>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2022/2/18</a:t>
            </a:fld>
            <a:endParaRPr lang="en-US"/>
          </a:p>
        </p:txBody>
      </p:sp>
    </p:spTree>
    <p:extLst>
      <p:ext uri="{BB962C8B-B14F-4D97-AF65-F5344CB8AC3E}">
        <p14:creationId xmlns:p14="http://schemas.microsoft.com/office/powerpoint/2010/main" val="29846603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标题 27">
            <a:extLst>
              <a:ext uri="{FF2B5EF4-FFF2-40B4-BE49-F238E27FC236}">
                <a16:creationId xmlns:a16="http://schemas.microsoft.com/office/drawing/2014/main" id="{06771E95-099B-4C58-A8E2-DA1119718C2F}"/>
              </a:ext>
            </a:extLst>
          </p:cNvPr>
          <p:cNvSpPr>
            <a:spLocks noGrp="1"/>
          </p:cNvSpPr>
          <p:nvPr>
            <p:ph type="title"/>
          </p:nvPr>
        </p:nvSpPr>
        <p:spPr/>
        <p:txBody>
          <a:bodyPr/>
          <a:lstStyle/>
          <a:p>
            <a:r>
              <a:rPr lang="ja-JP" altLang="en-US" dirty="0"/>
              <a:t>産学研協力（大学キャンパス内有給インターンシップ）</a:t>
            </a:r>
            <a:endParaRPr lang="zh-CN" altLang="en-US" dirty="0"/>
          </a:p>
        </p:txBody>
      </p:sp>
      <p:sp>
        <p:nvSpPr>
          <p:cNvPr id="3" name="正方形/長方形 2">
            <a:extLst>
              <a:ext uri="{FF2B5EF4-FFF2-40B4-BE49-F238E27FC236}">
                <a16:creationId xmlns:a16="http://schemas.microsoft.com/office/drawing/2014/main" id="{0D7FE850-6BC2-4C17-AD2B-F09B9E73D71A}"/>
              </a:ext>
            </a:extLst>
          </p:cNvPr>
          <p:cNvSpPr/>
          <p:nvPr/>
        </p:nvSpPr>
        <p:spPr>
          <a:xfrm>
            <a:off x="6047845" y="1400900"/>
            <a:ext cx="1042192" cy="1204361"/>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ETP</a:t>
            </a:r>
            <a:r>
              <a:rPr lang="ja-JP" altLang="en-US" sz="1800" dirty="0">
                <a:solidFill>
                  <a:schemeClr val="tx1"/>
                </a:solidFill>
                <a:latin typeface="ＭＳ ゴシック" panose="020B0609070205080204" pitchFamily="49" charset="-128"/>
                <a:ea typeface="ＭＳ ゴシック" panose="020B0609070205080204" pitchFamily="49" charset="-128"/>
              </a:rPr>
              <a:t>実践</a:t>
            </a:r>
            <a:endParaRPr lang="en-US" altLang="ja-JP" dirty="0">
              <a:solidFill>
                <a:schemeClr val="tx1"/>
              </a:solidFill>
              <a:latin typeface="ＭＳ ゴシック" panose="020B0609070205080204" pitchFamily="49" charset="-128"/>
              <a:ea typeface="ＭＳ ゴシック" panose="020B0609070205080204" pitchFamily="49" charset="-128"/>
            </a:endParaRPr>
          </a:p>
        </p:txBody>
      </p:sp>
      <p:sp>
        <p:nvSpPr>
          <p:cNvPr id="6" name="正方形/長方形 5">
            <a:extLst>
              <a:ext uri="{FF2B5EF4-FFF2-40B4-BE49-F238E27FC236}">
                <a16:creationId xmlns:a16="http://schemas.microsoft.com/office/drawing/2014/main" id="{F8045EFB-CB33-4BBA-82E2-5C07805145E3}"/>
              </a:ext>
            </a:extLst>
          </p:cNvPr>
          <p:cNvSpPr/>
          <p:nvPr/>
        </p:nvSpPr>
        <p:spPr>
          <a:xfrm>
            <a:off x="7115605" y="1392028"/>
            <a:ext cx="961595" cy="1204361"/>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OJT</a:t>
            </a:r>
          </a:p>
        </p:txBody>
      </p:sp>
      <p:sp>
        <p:nvSpPr>
          <p:cNvPr id="7" name="正方形/長方形 6">
            <a:extLst>
              <a:ext uri="{FF2B5EF4-FFF2-40B4-BE49-F238E27FC236}">
                <a16:creationId xmlns:a16="http://schemas.microsoft.com/office/drawing/2014/main" id="{1A3ED846-3912-451D-BD90-BA3312EF5C10}"/>
              </a:ext>
            </a:extLst>
          </p:cNvPr>
          <p:cNvSpPr/>
          <p:nvPr/>
        </p:nvSpPr>
        <p:spPr>
          <a:xfrm>
            <a:off x="7416640" y="1390856"/>
            <a:ext cx="1655440" cy="602181"/>
          </a:xfrm>
          <a:prstGeom prst="rect">
            <a:avLst/>
          </a:prstGeom>
          <a:solidFill>
            <a:srgbClr val="00B050">
              <a:alpha val="5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H</a:t>
            </a: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 name="正方形/長方形 3">
            <a:extLst>
              <a:ext uri="{FF2B5EF4-FFF2-40B4-BE49-F238E27FC236}">
                <a16:creationId xmlns:a16="http://schemas.microsoft.com/office/drawing/2014/main" id="{4049963F-5154-406E-AC1B-38209D916E5C}"/>
              </a:ext>
            </a:extLst>
          </p:cNvPr>
          <p:cNvSpPr/>
          <p:nvPr/>
        </p:nvSpPr>
        <p:spPr>
          <a:xfrm>
            <a:off x="620776" y="1393880"/>
            <a:ext cx="5378416" cy="647700"/>
          </a:xfrm>
          <a:prstGeom prst="rect">
            <a:avLst/>
          </a:prstGeom>
          <a:solidFill>
            <a:srgbClr val="92D050">
              <a:alpha val="50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ＭＳ ゴシック" panose="020B0609070205080204" pitchFamily="49" charset="-128"/>
                <a:ea typeface="ＭＳ ゴシック" panose="020B0609070205080204" pitchFamily="49" charset="-128"/>
              </a:rPr>
              <a:t>A</a:t>
            </a:r>
            <a:r>
              <a:rPr lang="ja-JP" altLang="en-US" dirty="0">
                <a:solidFill>
                  <a:schemeClr val="tx1"/>
                </a:solidFill>
                <a:latin typeface="ＭＳ ゴシック" panose="020B0609070205080204" pitchFamily="49" charset="-128"/>
                <a:ea typeface="ＭＳ ゴシック" panose="020B0609070205080204" pitchFamily="49" charset="-128"/>
              </a:rPr>
              <a:t>大学</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8" name="正方形/長方形 7">
            <a:extLst>
              <a:ext uri="{FF2B5EF4-FFF2-40B4-BE49-F238E27FC236}">
                <a16:creationId xmlns:a16="http://schemas.microsoft.com/office/drawing/2014/main" id="{D6535F11-AB83-404D-A2CA-BBF385D6C14C}"/>
              </a:ext>
            </a:extLst>
          </p:cNvPr>
          <p:cNvSpPr/>
          <p:nvPr/>
        </p:nvSpPr>
        <p:spPr>
          <a:xfrm>
            <a:off x="609600" y="2048248"/>
            <a:ext cx="5378416" cy="593906"/>
          </a:xfrm>
          <a:prstGeom prst="rect">
            <a:avLst/>
          </a:prstGeom>
          <a:solidFill>
            <a:srgbClr val="92D050">
              <a:alpha val="50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ＭＳ ゴシック" panose="020B0609070205080204" pitchFamily="49" charset="-128"/>
                <a:ea typeface="ＭＳ ゴシック" panose="020B0609070205080204" pitchFamily="49" charset="-128"/>
              </a:rPr>
              <a:t>B</a:t>
            </a:r>
            <a:r>
              <a:rPr lang="ja-JP" altLang="en-US" dirty="0">
                <a:solidFill>
                  <a:schemeClr val="tx1"/>
                </a:solidFill>
                <a:latin typeface="ＭＳ ゴシック" panose="020B0609070205080204" pitchFamily="49" charset="-128"/>
                <a:ea typeface="ＭＳ ゴシック" panose="020B0609070205080204" pitchFamily="49" charset="-128"/>
              </a:rPr>
              <a:t>大学</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1" name="正方形/長方形 10">
            <a:extLst>
              <a:ext uri="{FF2B5EF4-FFF2-40B4-BE49-F238E27FC236}">
                <a16:creationId xmlns:a16="http://schemas.microsoft.com/office/drawing/2014/main" id="{73EF6152-875C-42EF-AAD4-9CCCCDEE8E13}"/>
              </a:ext>
            </a:extLst>
          </p:cNvPr>
          <p:cNvSpPr/>
          <p:nvPr/>
        </p:nvSpPr>
        <p:spPr>
          <a:xfrm>
            <a:off x="10642883" y="1364437"/>
            <a:ext cx="905661" cy="602181"/>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H</a:t>
            </a:r>
            <a:r>
              <a:rPr lang="ja-JP" altLang="en-US" dirty="0">
                <a:solidFill>
                  <a:schemeClr val="tx1"/>
                </a:solidFill>
                <a:latin typeface="ＭＳ ゴシック" panose="020B0609070205080204" pitchFamily="49" charset="-128"/>
                <a:ea typeface="ＭＳ ゴシック" panose="020B0609070205080204" pitchFamily="49" charset="-128"/>
              </a:rPr>
              <a:t>企業</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2" name="正方形/長方形 11">
            <a:extLst>
              <a:ext uri="{FF2B5EF4-FFF2-40B4-BE49-F238E27FC236}">
                <a16:creationId xmlns:a16="http://schemas.microsoft.com/office/drawing/2014/main" id="{37B2636A-F06E-4E6C-919D-31948FA9750D}"/>
              </a:ext>
            </a:extLst>
          </p:cNvPr>
          <p:cNvSpPr/>
          <p:nvPr/>
        </p:nvSpPr>
        <p:spPr>
          <a:xfrm>
            <a:off x="10642883" y="1947592"/>
            <a:ext cx="905661" cy="602181"/>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I</a:t>
            </a:r>
            <a:r>
              <a:rPr lang="ja-JP" altLang="en-US" dirty="0">
                <a:solidFill>
                  <a:schemeClr val="tx1"/>
                </a:solidFill>
                <a:latin typeface="ＭＳ ゴシック" panose="020B0609070205080204" pitchFamily="49" charset="-128"/>
                <a:ea typeface="ＭＳ ゴシック" panose="020B0609070205080204" pitchFamily="49" charset="-128"/>
              </a:rPr>
              <a:t>企業</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5" name="正方形/長方形 14">
            <a:extLst>
              <a:ext uri="{FF2B5EF4-FFF2-40B4-BE49-F238E27FC236}">
                <a16:creationId xmlns:a16="http://schemas.microsoft.com/office/drawing/2014/main" id="{A06550E1-4B7A-484B-9A47-98C055FF0212}"/>
              </a:ext>
            </a:extLst>
          </p:cNvPr>
          <p:cNvSpPr/>
          <p:nvPr/>
        </p:nvSpPr>
        <p:spPr>
          <a:xfrm>
            <a:off x="7424392" y="1991048"/>
            <a:ext cx="1655440" cy="602181"/>
          </a:xfrm>
          <a:prstGeom prst="rect">
            <a:avLst/>
          </a:prstGeom>
          <a:solidFill>
            <a:srgbClr val="00B050">
              <a:alpha val="5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I</a:t>
            </a: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8" name="矢印: 左右 17">
            <a:extLst>
              <a:ext uri="{FF2B5EF4-FFF2-40B4-BE49-F238E27FC236}">
                <a16:creationId xmlns:a16="http://schemas.microsoft.com/office/drawing/2014/main" id="{3C6E2D47-A9D5-4A40-8579-72678F93C999}"/>
              </a:ext>
            </a:extLst>
          </p:cNvPr>
          <p:cNvSpPr/>
          <p:nvPr/>
        </p:nvSpPr>
        <p:spPr>
          <a:xfrm>
            <a:off x="9106724" y="1558292"/>
            <a:ext cx="1536159" cy="228600"/>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endParaRPr lang="en-US" altLang="zh-CN" sz="1600" dirty="0">
              <a:solidFill>
                <a:schemeClr val="tx1"/>
              </a:solidFill>
              <a:latin typeface="ＭＳ ゴシック" panose="020B0609070205080204" pitchFamily="49" charset="-128"/>
              <a:ea typeface="ＭＳ ゴシック" panose="020B0609070205080204" pitchFamily="49" charset="-128"/>
            </a:endParaRPr>
          </a:p>
          <a:p>
            <a:pPr algn="ct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graphicFrame>
        <p:nvGraphicFramePr>
          <p:cNvPr id="24" name="表 24">
            <a:extLst>
              <a:ext uri="{FF2B5EF4-FFF2-40B4-BE49-F238E27FC236}">
                <a16:creationId xmlns:a16="http://schemas.microsoft.com/office/drawing/2014/main" id="{B4E060F4-5D3F-4007-B890-B41DCF668AE0}"/>
              </a:ext>
            </a:extLst>
          </p:cNvPr>
          <p:cNvGraphicFramePr>
            <a:graphicFrameLocks noGrp="1"/>
          </p:cNvGraphicFramePr>
          <p:nvPr/>
        </p:nvGraphicFramePr>
        <p:xfrm>
          <a:off x="617398" y="625544"/>
          <a:ext cx="8489327" cy="741680"/>
        </p:xfrm>
        <a:graphic>
          <a:graphicData uri="http://schemas.openxmlformats.org/drawingml/2006/table">
            <a:tbl>
              <a:tblPr firstRow="1" bandRow="1">
                <a:tableStyleId>{21E4AEA4-8DFA-4A89-87EB-49C32662AFE0}</a:tableStyleId>
              </a:tblPr>
              <a:tblGrid>
                <a:gridCol w="1499378">
                  <a:extLst>
                    <a:ext uri="{9D8B030D-6E8A-4147-A177-3AD203B41FA5}">
                      <a16:colId xmlns:a16="http://schemas.microsoft.com/office/drawing/2014/main" val="1559959160"/>
                    </a:ext>
                  </a:extLst>
                </a:gridCol>
                <a:gridCol w="1499378">
                  <a:extLst>
                    <a:ext uri="{9D8B030D-6E8A-4147-A177-3AD203B41FA5}">
                      <a16:colId xmlns:a16="http://schemas.microsoft.com/office/drawing/2014/main" val="3828631105"/>
                    </a:ext>
                  </a:extLst>
                </a:gridCol>
                <a:gridCol w="1192091">
                  <a:extLst>
                    <a:ext uri="{9D8B030D-6E8A-4147-A177-3AD203B41FA5}">
                      <a16:colId xmlns:a16="http://schemas.microsoft.com/office/drawing/2014/main" val="1107584501"/>
                    </a:ext>
                  </a:extLst>
                </a:gridCol>
                <a:gridCol w="1192091">
                  <a:extLst>
                    <a:ext uri="{9D8B030D-6E8A-4147-A177-3AD203B41FA5}">
                      <a16:colId xmlns:a16="http://schemas.microsoft.com/office/drawing/2014/main" val="2874307494"/>
                    </a:ext>
                  </a:extLst>
                </a:gridCol>
                <a:gridCol w="1066607">
                  <a:extLst>
                    <a:ext uri="{9D8B030D-6E8A-4147-A177-3AD203B41FA5}">
                      <a16:colId xmlns:a16="http://schemas.microsoft.com/office/drawing/2014/main" val="3647952537"/>
                    </a:ext>
                  </a:extLst>
                </a:gridCol>
                <a:gridCol w="1082647">
                  <a:extLst>
                    <a:ext uri="{9D8B030D-6E8A-4147-A177-3AD203B41FA5}">
                      <a16:colId xmlns:a16="http://schemas.microsoft.com/office/drawing/2014/main" val="3483846886"/>
                    </a:ext>
                  </a:extLst>
                </a:gridCol>
                <a:gridCol w="957135">
                  <a:extLst>
                    <a:ext uri="{9D8B030D-6E8A-4147-A177-3AD203B41FA5}">
                      <a16:colId xmlns:a16="http://schemas.microsoft.com/office/drawing/2014/main" val="2708564979"/>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kern="1200" dirty="0">
                          <a:solidFill>
                            <a:schemeClr val="lt1"/>
                          </a:solidFill>
                          <a:latin typeface="+mj-ea"/>
                          <a:ea typeface="+mn-ea"/>
                          <a:cs typeface="+mn-cs"/>
                        </a:rPr>
                        <a:t>大学課程</a:t>
                      </a:r>
                      <a:r>
                        <a:rPr lang="en-US" altLang="ja-JP" b="1" kern="1200" dirty="0">
                          <a:solidFill>
                            <a:schemeClr val="lt1"/>
                          </a:solidFill>
                          <a:latin typeface="+mj-ea"/>
                          <a:ea typeface="+mn-ea"/>
                          <a:cs typeface="+mn-cs"/>
                        </a:rPr>
                        <a:t>1</a:t>
                      </a:r>
                      <a:endParaRPr lang="zh-CN" altLang="en-US" b="1" kern="1200" dirty="0">
                        <a:solidFill>
                          <a:schemeClr val="lt1"/>
                        </a:solidFill>
                        <a:latin typeface="+mj-ea"/>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kern="1200" dirty="0">
                          <a:solidFill>
                            <a:schemeClr val="lt1"/>
                          </a:solidFill>
                          <a:latin typeface="+mj-ea"/>
                          <a:ea typeface="+mn-ea"/>
                          <a:cs typeface="+mn-cs"/>
                        </a:rPr>
                        <a:t>大学課程</a:t>
                      </a:r>
                      <a:r>
                        <a:rPr lang="en-US" altLang="ja-JP" b="1" kern="1200" dirty="0">
                          <a:solidFill>
                            <a:schemeClr val="lt1"/>
                          </a:solidFill>
                          <a:latin typeface="+mj-ea"/>
                          <a:ea typeface="+mn-ea"/>
                          <a:cs typeface="+mn-cs"/>
                        </a:rPr>
                        <a:t>2</a:t>
                      </a:r>
                      <a:endParaRPr lang="zh-CN" altLang="en-US" b="1" kern="1200" dirty="0">
                        <a:solidFill>
                          <a:schemeClr val="lt1"/>
                        </a:solidFill>
                        <a:latin typeface="+mj-ea"/>
                        <a:ea typeface="+mn-ea"/>
                        <a:cs typeface="+mn-cs"/>
                      </a:endParaRPr>
                    </a:p>
                  </a:txBody>
                  <a:tcPr/>
                </a:tc>
                <a:tc>
                  <a:txBody>
                    <a:bodyPr/>
                    <a:lstStyle/>
                    <a:p>
                      <a:pPr algn="ctr"/>
                      <a:r>
                        <a:rPr lang="ja-JP" altLang="en-US" b="1" kern="1200" dirty="0">
                          <a:solidFill>
                            <a:schemeClr val="lt1"/>
                          </a:solidFill>
                          <a:latin typeface="+mj-ea"/>
                          <a:ea typeface="+mn-ea"/>
                          <a:cs typeface="+mn-cs"/>
                        </a:rPr>
                        <a:t>企業１</a:t>
                      </a:r>
                      <a:endParaRPr lang="zh-CN" altLang="en-US" b="1" kern="1200" dirty="0">
                        <a:solidFill>
                          <a:schemeClr val="lt1"/>
                        </a:solidFill>
                        <a:latin typeface="+mj-ea"/>
                        <a:ea typeface="+mn-ea"/>
                        <a:cs typeface="+mn-cs"/>
                      </a:endParaRPr>
                    </a:p>
                  </a:txBody>
                  <a:tcPr/>
                </a:tc>
                <a:tc>
                  <a:txBody>
                    <a:bodyPr/>
                    <a:lstStyle/>
                    <a:p>
                      <a:pPr algn="ctr"/>
                      <a:r>
                        <a:rPr lang="ja-JP" altLang="en-US" dirty="0">
                          <a:latin typeface="+mj-ea"/>
                          <a:ea typeface="+mj-ea"/>
                        </a:rPr>
                        <a:t>企業２</a:t>
                      </a:r>
                      <a:endParaRPr lang="zh-CN" altLang="en-US" dirty="0">
                        <a:latin typeface="+mj-ea"/>
                        <a:ea typeface="+mj-ea"/>
                      </a:endParaRPr>
                    </a:p>
                  </a:txBody>
                  <a:tcPr/>
                </a:tc>
                <a:tc>
                  <a:txBody>
                    <a:bodyPr/>
                    <a:lstStyle/>
                    <a:p>
                      <a:pPr algn="ctr"/>
                      <a:r>
                        <a:rPr lang="ja-JP" altLang="en-US" dirty="0">
                          <a:latin typeface="+mj-ea"/>
                          <a:ea typeface="+mj-ea"/>
                        </a:rPr>
                        <a:t>企業３</a:t>
                      </a:r>
                      <a:endParaRPr lang="zh-CN" altLang="en-US" dirty="0">
                        <a:latin typeface="+mj-ea"/>
                        <a:ea typeface="+mj-ea"/>
                      </a:endParaRPr>
                    </a:p>
                  </a:txBody>
                  <a:tcPr/>
                </a:tc>
                <a:tc>
                  <a:txBody>
                    <a:bodyPr/>
                    <a:lstStyle/>
                    <a:p>
                      <a:pPr algn="ctr"/>
                      <a:r>
                        <a:rPr lang="en-US" altLang="ja-JP" dirty="0">
                          <a:latin typeface="+mj-ea"/>
                          <a:ea typeface="+mj-ea"/>
                        </a:rPr>
                        <a:t>OJT</a:t>
                      </a:r>
                      <a:r>
                        <a:rPr lang="ja-JP" altLang="en-US" dirty="0">
                          <a:latin typeface="+mj-ea"/>
                          <a:ea typeface="+mj-ea"/>
                        </a:rPr>
                        <a:t>期間</a:t>
                      </a:r>
                      <a:endParaRPr lang="zh-CN" altLang="en-US" dirty="0">
                        <a:latin typeface="+mj-ea"/>
                        <a:ea typeface="+mj-ea"/>
                      </a:endParaRPr>
                    </a:p>
                  </a:txBody>
                  <a:tcPr/>
                </a:tc>
                <a:tc>
                  <a:txBody>
                    <a:bodyPr/>
                    <a:lstStyle/>
                    <a:p>
                      <a:pPr algn="ctr"/>
                      <a:r>
                        <a:rPr lang="ja-JP" altLang="en-US" dirty="0">
                          <a:latin typeface="+mj-ea"/>
                          <a:ea typeface="+mj-ea"/>
                        </a:rPr>
                        <a:t>就職期</a:t>
                      </a:r>
                      <a:endParaRPr lang="zh-CN" altLang="en-US" dirty="0">
                        <a:latin typeface="+mj-ea"/>
                        <a:ea typeface="+mj-ea"/>
                      </a:endParaRPr>
                    </a:p>
                  </a:txBody>
                  <a:tcPr/>
                </a:tc>
                <a:extLst>
                  <a:ext uri="{0D108BD9-81ED-4DB2-BD59-A6C34878D82A}">
                    <a16:rowId xmlns:a16="http://schemas.microsoft.com/office/drawing/2014/main" val="1021059406"/>
                  </a:ext>
                </a:extLst>
              </a:tr>
              <a:tr h="370840">
                <a:tc>
                  <a:txBody>
                    <a:bodyPr/>
                    <a:lstStyle/>
                    <a:p>
                      <a:pPr algn="ctr"/>
                      <a:r>
                        <a:rPr lang="ja-JP" altLang="en-US" sz="1600" dirty="0">
                          <a:latin typeface="ＭＳ ゴシック" panose="020B0609070205080204" pitchFamily="49" charset="-128"/>
                          <a:ea typeface="ＭＳ ゴシック" panose="020B0609070205080204" pitchFamily="49" charset="-128"/>
                        </a:rPr>
                        <a:t>一年生</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二年生</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600" dirty="0">
                          <a:latin typeface="ＭＳ ゴシック" panose="020B0609070205080204" pitchFamily="49" charset="-128"/>
                          <a:ea typeface="ＭＳ ゴシック" panose="020B0609070205080204" pitchFamily="49" charset="-128"/>
                        </a:rPr>
                        <a:t>三年生前</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三年生後</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四年生前</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四年生後</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卒業後</a:t>
                      </a:r>
                      <a:endParaRPr lang="zh-CN" altLang="en-US" sz="1600" dirty="0">
                        <a:latin typeface="ＭＳ ゴシック" panose="020B0609070205080204" pitchFamily="49" charset="-128"/>
                        <a:ea typeface="ＭＳ ゴシック" panose="020B0609070205080204" pitchFamily="49" charset="-128"/>
                      </a:endParaRPr>
                    </a:p>
                  </a:txBody>
                  <a:tcPr/>
                </a:tc>
                <a:extLst>
                  <a:ext uri="{0D108BD9-81ED-4DB2-BD59-A6C34878D82A}">
                    <a16:rowId xmlns:a16="http://schemas.microsoft.com/office/drawing/2014/main" val="2203055870"/>
                  </a:ext>
                </a:extLst>
              </a:tr>
            </a:tbl>
          </a:graphicData>
        </a:graphic>
      </p:graphicFrame>
      <p:sp>
        <p:nvSpPr>
          <p:cNvPr id="22" name="矢印: 左右 21">
            <a:extLst>
              <a:ext uri="{FF2B5EF4-FFF2-40B4-BE49-F238E27FC236}">
                <a16:creationId xmlns:a16="http://schemas.microsoft.com/office/drawing/2014/main" id="{D99132ED-CC3B-42FA-B66A-BBC2AD99A0E5}"/>
              </a:ext>
            </a:extLst>
          </p:cNvPr>
          <p:cNvSpPr/>
          <p:nvPr/>
        </p:nvSpPr>
        <p:spPr>
          <a:xfrm>
            <a:off x="9106724" y="2150092"/>
            <a:ext cx="1536159" cy="228600"/>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人材</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endParaRPr lang="en-US" altLang="zh-CN" sz="1600" dirty="0">
              <a:solidFill>
                <a:schemeClr val="tx1"/>
              </a:solidFill>
              <a:latin typeface="ＭＳ ゴシック" panose="020B0609070205080204" pitchFamily="49" charset="-128"/>
              <a:ea typeface="ＭＳ ゴシック" panose="020B0609070205080204" pitchFamily="49" charset="-128"/>
            </a:endParaRPr>
          </a:p>
          <a:p>
            <a:pPr algn="ct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 name="正方形/長方形 1">
            <a:extLst>
              <a:ext uri="{FF2B5EF4-FFF2-40B4-BE49-F238E27FC236}">
                <a16:creationId xmlns:a16="http://schemas.microsoft.com/office/drawing/2014/main" id="{CA99CBC1-2A2C-4727-9E65-8835FA86CF10}"/>
              </a:ext>
            </a:extLst>
          </p:cNvPr>
          <p:cNvSpPr/>
          <p:nvPr/>
        </p:nvSpPr>
        <p:spPr>
          <a:xfrm>
            <a:off x="4812470" y="5116904"/>
            <a:ext cx="1229405"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マナー</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19" name="正方形/長方形 18">
            <a:extLst>
              <a:ext uri="{FF2B5EF4-FFF2-40B4-BE49-F238E27FC236}">
                <a16:creationId xmlns:a16="http://schemas.microsoft.com/office/drawing/2014/main" id="{BA553A4E-545C-4518-BD8B-07A7EAD5E908}"/>
              </a:ext>
            </a:extLst>
          </p:cNvPr>
          <p:cNvSpPr/>
          <p:nvPr/>
        </p:nvSpPr>
        <p:spPr>
          <a:xfrm>
            <a:off x="587674" y="4539553"/>
            <a:ext cx="102182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会計学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0" name="正方形/長方形 19">
            <a:extLst>
              <a:ext uri="{FF2B5EF4-FFF2-40B4-BE49-F238E27FC236}">
                <a16:creationId xmlns:a16="http://schemas.microsoft.com/office/drawing/2014/main" id="{7B771BEC-5AA1-4AE6-93A3-A8B6CA2DB1FD}"/>
              </a:ext>
            </a:extLst>
          </p:cNvPr>
          <p:cNvSpPr/>
          <p:nvPr/>
        </p:nvSpPr>
        <p:spPr>
          <a:xfrm>
            <a:off x="596598" y="4846271"/>
            <a:ext cx="115600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法律</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1" name="正方形/長方形 20">
            <a:extLst>
              <a:ext uri="{FF2B5EF4-FFF2-40B4-BE49-F238E27FC236}">
                <a16:creationId xmlns:a16="http://schemas.microsoft.com/office/drawing/2014/main" id="{6AE0893B-6A92-4792-B195-823400B10CEC}"/>
              </a:ext>
            </a:extLst>
          </p:cNvPr>
          <p:cNvSpPr/>
          <p:nvPr/>
        </p:nvSpPr>
        <p:spPr>
          <a:xfrm>
            <a:off x="4683101" y="4843613"/>
            <a:ext cx="1351321"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err="1">
                <a:solidFill>
                  <a:schemeClr val="tx1"/>
                </a:solidFill>
                <a:latin typeface="ＭＳ ゴシック" panose="020B0609070205080204" pitchFamily="49" charset="-128"/>
                <a:ea typeface="ＭＳ ゴシック" panose="020B0609070205080204" pitchFamily="49" charset="-128"/>
              </a:rPr>
              <a:t>PjM</a:t>
            </a:r>
            <a:r>
              <a:rPr lang="ja-JP" altLang="en-US" sz="1600" dirty="0">
                <a:solidFill>
                  <a:schemeClr val="tx1"/>
                </a:solidFill>
                <a:latin typeface="ＭＳ ゴシック" panose="020B0609070205080204" pitchFamily="49" charset="-128"/>
                <a:ea typeface="ＭＳ ゴシック" panose="020B0609070205080204" pitchFamily="49" charset="-128"/>
              </a:rPr>
              <a:t>（</a:t>
            </a:r>
            <a:r>
              <a:rPr lang="en-US" altLang="ja-JP" sz="1600" dirty="0">
                <a:solidFill>
                  <a:schemeClr val="tx1"/>
                </a:solidFill>
                <a:latin typeface="ＭＳ ゴシック" panose="020B0609070205080204" pitchFamily="49" charset="-128"/>
                <a:ea typeface="ＭＳ ゴシック" panose="020B0609070205080204" pitchFamily="49" charset="-128"/>
              </a:rPr>
              <a:t>PMP</a:t>
            </a:r>
            <a:r>
              <a:rPr lang="ja-JP" altLang="en-US" sz="1600" dirty="0">
                <a:solidFill>
                  <a:schemeClr val="tx1"/>
                </a:solidFill>
                <a:latin typeface="ＭＳ ゴシック" panose="020B0609070205080204" pitchFamily="49" charset="-128"/>
                <a:ea typeface="ＭＳ ゴシック" panose="020B0609070205080204" pitchFamily="49" charset="-128"/>
              </a:rPr>
              <a:t>）</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31" name="正方形/長方形 30">
            <a:extLst>
              <a:ext uri="{FF2B5EF4-FFF2-40B4-BE49-F238E27FC236}">
                <a16:creationId xmlns:a16="http://schemas.microsoft.com/office/drawing/2014/main" id="{A7E51983-8B4D-4719-B5AC-09A4BEFC5A40}"/>
              </a:ext>
            </a:extLst>
          </p:cNvPr>
          <p:cNvSpPr/>
          <p:nvPr/>
        </p:nvSpPr>
        <p:spPr>
          <a:xfrm>
            <a:off x="593158" y="5428671"/>
            <a:ext cx="3018105"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一般日本語：</a:t>
            </a:r>
            <a:r>
              <a:rPr lang="en-US" altLang="ja-JP" sz="1600" dirty="0">
                <a:solidFill>
                  <a:schemeClr val="tx1"/>
                </a:solidFill>
                <a:latin typeface="ＭＳ ゴシック" panose="020B0609070205080204" pitchFamily="49" charset="-128"/>
                <a:ea typeface="ＭＳ ゴシック" panose="020B0609070205080204" pitchFamily="49" charset="-128"/>
              </a:rPr>
              <a:t>300</a:t>
            </a:r>
            <a:r>
              <a:rPr lang="ja-JP" altLang="en-US" sz="1600" dirty="0">
                <a:solidFill>
                  <a:schemeClr val="tx1"/>
                </a:solidFill>
                <a:latin typeface="ＭＳ ゴシック" panose="020B0609070205080204" pitchFamily="49" charset="-128"/>
                <a:ea typeface="ＭＳ ゴシック" panose="020B0609070205080204" pitchFamily="49" charset="-128"/>
              </a:rPr>
              <a:t>時間</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3" name="正方形/長方形 32">
            <a:extLst>
              <a:ext uri="{FF2B5EF4-FFF2-40B4-BE49-F238E27FC236}">
                <a16:creationId xmlns:a16="http://schemas.microsoft.com/office/drawing/2014/main" id="{55A2B72E-4D1B-418A-BBFC-BCEA2499C1A3}"/>
              </a:ext>
            </a:extLst>
          </p:cNvPr>
          <p:cNvSpPr/>
          <p:nvPr/>
        </p:nvSpPr>
        <p:spPr>
          <a:xfrm>
            <a:off x="3603932" y="5425105"/>
            <a:ext cx="349200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日本語：</a:t>
            </a:r>
            <a:r>
              <a:rPr lang="en-US" altLang="ja-JP" sz="1600" dirty="0">
                <a:solidFill>
                  <a:schemeClr val="tx1"/>
                </a:solidFill>
                <a:latin typeface="ＭＳ ゴシック" panose="020B0609070205080204" pitchFamily="49" charset="-128"/>
                <a:ea typeface="ＭＳ ゴシック" panose="020B0609070205080204" pitchFamily="49" charset="-128"/>
              </a:rPr>
              <a:t>300</a:t>
            </a:r>
            <a:r>
              <a:rPr lang="ja-JP" altLang="en-US" sz="1600" dirty="0">
                <a:solidFill>
                  <a:schemeClr val="tx1"/>
                </a:solidFill>
                <a:latin typeface="ＭＳ ゴシック" panose="020B0609070205080204" pitchFamily="49" charset="-128"/>
                <a:ea typeface="ＭＳ ゴシック" panose="020B0609070205080204" pitchFamily="49" charset="-128"/>
              </a:rPr>
              <a:t>時間</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5" name="正方形/長方形 34">
            <a:extLst>
              <a:ext uri="{FF2B5EF4-FFF2-40B4-BE49-F238E27FC236}">
                <a16:creationId xmlns:a16="http://schemas.microsoft.com/office/drawing/2014/main" id="{B597CA62-0A95-4AB1-8D5B-7EACBEE2FA61}"/>
              </a:ext>
            </a:extLst>
          </p:cNvPr>
          <p:cNvSpPr/>
          <p:nvPr/>
        </p:nvSpPr>
        <p:spPr>
          <a:xfrm>
            <a:off x="3608843" y="5135322"/>
            <a:ext cx="118617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文書</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7" name="正方形/長方形 36">
            <a:extLst>
              <a:ext uri="{FF2B5EF4-FFF2-40B4-BE49-F238E27FC236}">
                <a16:creationId xmlns:a16="http://schemas.microsoft.com/office/drawing/2014/main" id="{0369DF00-EA09-49D2-8FF5-CE249A070771}"/>
              </a:ext>
            </a:extLst>
          </p:cNvPr>
          <p:cNvSpPr/>
          <p:nvPr/>
        </p:nvSpPr>
        <p:spPr>
          <a:xfrm>
            <a:off x="2220473" y="3950159"/>
            <a:ext cx="133174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CRM</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9" name="正方形/長方形 38">
            <a:extLst>
              <a:ext uri="{FF2B5EF4-FFF2-40B4-BE49-F238E27FC236}">
                <a16:creationId xmlns:a16="http://schemas.microsoft.com/office/drawing/2014/main" id="{ECB3C7E6-8B45-407C-9D3E-4DA5076FFE52}"/>
              </a:ext>
            </a:extLst>
          </p:cNvPr>
          <p:cNvSpPr/>
          <p:nvPr/>
        </p:nvSpPr>
        <p:spPr>
          <a:xfrm>
            <a:off x="2569278" y="4540223"/>
            <a:ext cx="1014971"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RPA</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1" name="正方形/長方形 40">
            <a:extLst>
              <a:ext uri="{FF2B5EF4-FFF2-40B4-BE49-F238E27FC236}">
                <a16:creationId xmlns:a16="http://schemas.microsoft.com/office/drawing/2014/main" id="{0257788D-86DD-4F69-84E1-AD54A382F34D}"/>
              </a:ext>
            </a:extLst>
          </p:cNvPr>
          <p:cNvSpPr/>
          <p:nvPr/>
        </p:nvSpPr>
        <p:spPr>
          <a:xfrm>
            <a:off x="1483985" y="3939261"/>
            <a:ext cx="723704"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RDB</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3" name="正方形/長方形 42">
            <a:extLst>
              <a:ext uri="{FF2B5EF4-FFF2-40B4-BE49-F238E27FC236}">
                <a16:creationId xmlns:a16="http://schemas.microsoft.com/office/drawing/2014/main" id="{DCF9CCB9-1B6B-40B4-9A04-050E8B841B12}"/>
              </a:ext>
            </a:extLst>
          </p:cNvPr>
          <p:cNvSpPr/>
          <p:nvPr/>
        </p:nvSpPr>
        <p:spPr>
          <a:xfrm>
            <a:off x="609600" y="3340735"/>
            <a:ext cx="1607866"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プログラミング</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45" name="正方形/長方形 44">
            <a:extLst>
              <a:ext uri="{FF2B5EF4-FFF2-40B4-BE49-F238E27FC236}">
                <a16:creationId xmlns:a16="http://schemas.microsoft.com/office/drawing/2014/main" id="{430C0195-B160-4780-A938-5F4DB8BF6114}"/>
              </a:ext>
            </a:extLst>
          </p:cNvPr>
          <p:cNvSpPr/>
          <p:nvPr/>
        </p:nvSpPr>
        <p:spPr>
          <a:xfrm>
            <a:off x="3581400" y="4231347"/>
            <a:ext cx="2427226"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err="1">
                <a:solidFill>
                  <a:schemeClr val="tx1"/>
                </a:solidFill>
                <a:latin typeface="ＭＳ ゴシック" panose="020B0609070205080204" pitchFamily="49" charset="-128"/>
                <a:ea typeface="ＭＳ ゴシック" panose="020B0609070205080204" pitchFamily="49" charset="-128"/>
              </a:rPr>
              <a:t>PdM</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7" name="正方形/長方形 46">
            <a:extLst>
              <a:ext uri="{FF2B5EF4-FFF2-40B4-BE49-F238E27FC236}">
                <a16:creationId xmlns:a16="http://schemas.microsoft.com/office/drawing/2014/main" id="{D146244A-18BD-4C7B-ADAC-30979A3DD59E}"/>
              </a:ext>
            </a:extLst>
          </p:cNvPr>
          <p:cNvSpPr/>
          <p:nvPr/>
        </p:nvSpPr>
        <p:spPr>
          <a:xfrm>
            <a:off x="609600" y="5713105"/>
            <a:ext cx="540000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英語</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1" name="正方形/長方形 50">
            <a:extLst>
              <a:ext uri="{FF2B5EF4-FFF2-40B4-BE49-F238E27FC236}">
                <a16:creationId xmlns:a16="http://schemas.microsoft.com/office/drawing/2014/main" id="{D84F6B3D-E912-4828-ADE8-DE2EB2DEFB26}"/>
              </a:ext>
            </a:extLst>
          </p:cNvPr>
          <p:cNvSpPr/>
          <p:nvPr/>
        </p:nvSpPr>
        <p:spPr>
          <a:xfrm>
            <a:off x="1431416" y="3643658"/>
            <a:ext cx="822517"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IaaS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3" name="正方形/長方形 52">
            <a:extLst>
              <a:ext uri="{FF2B5EF4-FFF2-40B4-BE49-F238E27FC236}">
                <a16:creationId xmlns:a16="http://schemas.microsoft.com/office/drawing/2014/main" id="{3DDD4AE7-A8AE-40B8-A0B7-F0470AF9C99F}"/>
              </a:ext>
            </a:extLst>
          </p:cNvPr>
          <p:cNvSpPr/>
          <p:nvPr/>
        </p:nvSpPr>
        <p:spPr>
          <a:xfrm>
            <a:off x="616699" y="3644360"/>
            <a:ext cx="78578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Linux</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5" name="正方形/長方形 54">
            <a:extLst>
              <a:ext uri="{FF2B5EF4-FFF2-40B4-BE49-F238E27FC236}">
                <a16:creationId xmlns:a16="http://schemas.microsoft.com/office/drawing/2014/main" id="{76264153-C3E6-46C0-B1E7-11B66178F029}"/>
              </a:ext>
            </a:extLst>
          </p:cNvPr>
          <p:cNvSpPr/>
          <p:nvPr/>
        </p:nvSpPr>
        <p:spPr>
          <a:xfrm>
            <a:off x="4779537" y="3646045"/>
            <a:ext cx="1245550" cy="298944"/>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SaaS</a:t>
            </a:r>
            <a:r>
              <a:rPr lang="ja-JP" altLang="en-US" sz="1600" dirty="0">
                <a:solidFill>
                  <a:schemeClr val="tx1"/>
                </a:solidFill>
                <a:latin typeface="ＭＳ ゴシック" panose="020B0609070205080204" pitchFamily="49" charset="-128"/>
                <a:ea typeface="ＭＳ ゴシック" panose="020B0609070205080204" pitchFamily="49" charset="-128"/>
              </a:rPr>
              <a:t>設計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7" name="正方形/長方形 56">
            <a:extLst>
              <a:ext uri="{FF2B5EF4-FFF2-40B4-BE49-F238E27FC236}">
                <a16:creationId xmlns:a16="http://schemas.microsoft.com/office/drawing/2014/main" id="{80A0246C-5391-4CA9-8406-368BF7B7A9F7}"/>
              </a:ext>
            </a:extLst>
          </p:cNvPr>
          <p:cNvSpPr/>
          <p:nvPr/>
        </p:nvSpPr>
        <p:spPr>
          <a:xfrm>
            <a:off x="3592948" y="4837614"/>
            <a:ext cx="109715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ITIL</a:t>
            </a:r>
          </a:p>
        </p:txBody>
      </p:sp>
      <p:sp>
        <p:nvSpPr>
          <p:cNvPr id="59" name="正方形/長方形 58">
            <a:extLst>
              <a:ext uri="{FF2B5EF4-FFF2-40B4-BE49-F238E27FC236}">
                <a16:creationId xmlns:a16="http://schemas.microsoft.com/office/drawing/2014/main" id="{6A10A371-6312-465E-8779-00A5131802B8}"/>
              </a:ext>
            </a:extLst>
          </p:cNvPr>
          <p:cNvSpPr/>
          <p:nvPr/>
        </p:nvSpPr>
        <p:spPr>
          <a:xfrm>
            <a:off x="1631577" y="4540655"/>
            <a:ext cx="911805"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統計学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1" name="正方形/長方形 60">
            <a:extLst>
              <a:ext uri="{FF2B5EF4-FFF2-40B4-BE49-F238E27FC236}">
                <a16:creationId xmlns:a16="http://schemas.microsoft.com/office/drawing/2014/main" id="{AF93B90D-7A32-43C0-B7AD-09ED7A60783D}"/>
              </a:ext>
            </a:extLst>
          </p:cNvPr>
          <p:cNvSpPr/>
          <p:nvPr/>
        </p:nvSpPr>
        <p:spPr>
          <a:xfrm>
            <a:off x="1447800" y="4225643"/>
            <a:ext cx="875103"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SNS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5" name="正方形/長方形 64">
            <a:extLst>
              <a:ext uri="{FF2B5EF4-FFF2-40B4-BE49-F238E27FC236}">
                <a16:creationId xmlns:a16="http://schemas.microsoft.com/office/drawing/2014/main" id="{25FC91A4-66C0-43C6-B4BD-94B510996212}"/>
              </a:ext>
            </a:extLst>
          </p:cNvPr>
          <p:cNvSpPr/>
          <p:nvPr/>
        </p:nvSpPr>
        <p:spPr>
          <a:xfrm>
            <a:off x="7818442" y="6065148"/>
            <a:ext cx="185285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共通基礎学科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9" name="正方形/長方形 68">
            <a:extLst>
              <a:ext uri="{FF2B5EF4-FFF2-40B4-BE49-F238E27FC236}">
                <a16:creationId xmlns:a16="http://schemas.microsoft.com/office/drawing/2014/main" id="{CF666F7C-0521-4EE3-8E42-27268B456768}"/>
              </a:ext>
            </a:extLst>
          </p:cNvPr>
          <p:cNvSpPr/>
          <p:nvPr/>
        </p:nvSpPr>
        <p:spPr>
          <a:xfrm>
            <a:off x="9958817" y="6041924"/>
            <a:ext cx="168440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a:t>
            </a: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基礎学科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71" name="正方形/長方形 70">
            <a:extLst>
              <a:ext uri="{FF2B5EF4-FFF2-40B4-BE49-F238E27FC236}">
                <a16:creationId xmlns:a16="http://schemas.microsoft.com/office/drawing/2014/main" id="{5441439D-01A4-4A14-B88C-D71C93376B9E}"/>
              </a:ext>
            </a:extLst>
          </p:cNvPr>
          <p:cNvSpPr/>
          <p:nvPr/>
        </p:nvSpPr>
        <p:spPr>
          <a:xfrm>
            <a:off x="7823692" y="5709797"/>
            <a:ext cx="185285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共通ビジネス学科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73" name="正方形/長方形 72">
            <a:extLst>
              <a:ext uri="{FF2B5EF4-FFF2-40B4-BE49-F238E27FC236}">
                <a16:creationId xmlns:a16="http://schemas.microsoft.com/office/drawing/2014/main" id="{75C68102-B01E-4499-83E4-003BE62968D9}"/>
              </a:ext>
            </a:extLst>
          </p:cNvPr>
          <p:cNvSpPr/>
          <p:nvPr/>
        </p:nvSpPr>
        <p:spPr>
          <a:xfrm>
            <a:off x="9949880" y="5706071"/>
            <a:ext cx="1699955"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専門学科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75" name="直線コネクタ 74">
            <a:extLst>
              <a:ext uri="{FF2B5EF4-FFF2-40B4-BE49-F238E27FC236}">
                <a16:creationId xmlns:a16="http://schemas.microsoft.com/office/drawing/2014/main" id="{BC92D8A6-F75C-4980-BC5E-0CD14623ADE7}"/>
              </a:ext>
            </a:extLst>
          </p:cNvPr>
          <p:cNvCxnSpPr>
            <a:cxnSpLocks/>
          </p:cNvCxnSpPr>
          <p:nvPr/>
        </p:nvCxnSpPr>
        <p:spPr>
          <a:xfrm flipV="1">
            <a:off x="7468580" y="5170861"/>
            <a:ext cx="4149714" cy="5739"/>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78" name="正方形/長方形 77">
            <a:extLst>
              <a:ext uri="{FF2B5EF4-FFF2-40B4-BE49-F238E27FC236}">
                <a16:creationId xmlns:a16="http://schemas.microsoft.com/office/drawing/2014/main" id="{F3031B68-CACF-4B9B-A3A8-3DE1FBF860E9}"/>
              </a:ext>
            </a:extLst>
          </p:cNvPr>
          <p:cNvSpPr/>
          <p:nvPr/>
        </p:nvSpPr>
        <p:spPr>
          <a:xfrm>
            <a:off x="3566393" y="3330728"/>
            <a:ext cx="2448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データ分析</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80" name="正方形/長方形 79">
            <a:extLst>
              <a:ext uri="{FF2B5EF4-FFF2-40B4-BE49-F238E27FC236}">
                <a16:creationId xmlns:a16="http://schemas.microsoft.com/office/drawing/2014/main" id="{B6CCD0EB-79A4-4209-9282-CF939461C112}"/>
              </a:ext>
            </a:extLst>
          </p:cNvPr>
          <p:cNvSpPr/>
          <p:nvPr/>
        </p:nvSpPr>
        <p:spPr>
          <a:xfrm>
            <a:off x="8197699" y="4794142"/>
            <a:ext cx="2681507"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プロジェクトマネジメント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81" name="直線コネクタ 80">
            <a:extLst>
              <a:ext uri="{FF2B5EF4-FFF2-40B4-BE49-F238E27FC236}">
                <a16:creationId xmlns:a16="http://schemas.microsoft.com/office/drawing/2014/main" id="{4A4B3C3E-2E3D-4E7F-B7C3-0AE8EDE18DAF}"/>
              </a:ext>
            </a:extLst>
          </p:cNvPr>
          <p:cNvCxnSpPr>
            <a:cxnSpLocks/>
          </p:cNvCxnSpPr>
          <p:nvPr/>
        </p:nvCxnSpPr>
        <p:spPr>
          <a:xfrm>
            <a:off x="7441490" y="4580578"/>
            <a:ext cx="4130212" cy="10805"/>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83" name="正方形/長方形 82">
            <a:extLst>
              <a:ext uri="{FF2B5EF4-FFF2-40B4-BE49-F238E27FC236}">
                <a16:creationId xmlns:a16="http://schemas.microsoft.com/office/drawing/2014/main" id="{A6DBCAF7-48F3-44A4-9C64-C81C23795EDA}"/>
              </a:ext>
            </a:extLst>
          </p:cNvPr>
          <p:cNvSpPr/>
          <p:nvPr/>
        </p:nvSpPr>
        <p:spPr>
          <a:xfrm>
            <a:off x="8159146" y="4203761"/>
            <a:ext cx="2716296"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プロダクトマネージャー</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85" name="正方形/長方形 84">
            <a:extLst>
              <a:ext uri="{FF2B5EF4-FFF2-40B4-BE49-F238E27FC236}">
                <a16:creationId xmlns:a16="http://schemas.microsoft.com/office/drawing/2014/main" id="{2D9E9BF9-7915-49F3-835D-C17F9F5A72A3}"/>
              </a:ext>
            </a:extLst>
          </p:cNvPr>
          <p:cNvSpPr/>
          <p:nvPr/>
        </p:nvSpPr>
        <p:spPr>
          <a:xfrm>
            <a:off x="2299316" y="3043313"/>
            <a:ext cx="1282084"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NOSQL</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86" name="直線コネクタ 85">
            <a:extLst>
              <a:ext uri="{FF2B5EF4-FFF2-40B4-BE49-F238E27FC236}">
                <a16:creationId xmlns:a16="http://schemas.microsoft.com/office/drawing/2014/main" id="{C26C9155-778C-4183-BB1B-0ED7EDF16551}"/>
              </a:ext>
            </a:extLst>
          </p:cNvPr>
          <p:cNvCxnSpPr>
            <a:cxnSpLocks/>
          </p:cNvCxnSpPr>
          <p:nvPr/>
        </p:nvCxnSpPr>
        <p:spPr>
          <a:xfrm>
            <a:off x="7452188" y="4104532"/>
            <a:ext cx="4108816" cy="22435"/>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88" name="正方形/長方形 87">
            <a:extLst>
              <a:ext uri="{FF2B5EF4-FFF2-40B4-BE49-F238E27FC236}">
                <a16:creationId xmlns:a16="http://schemas.microsoft.com/office/drawing/2014/main" id="{FAC826B9-1F60-4CAC-A754-069721A81A93}"/>
              </a:ext>
            </a:extLst>
          </p:cNvPr>
          <p:cNvSpPr/>
          <p:nvPr/>
        </p:nvSpPr>
        <p:spPr>
          <a:xfrm>
            <a:off x="7680806" y="3680490"/>
            <a:ext cx="3610681"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ウエブアプリ　エンジニア</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0" name="正方形/長方形 89">
            <a:extLst>
              <a:ext uri="{FF2B5EF4-FFF2-40B4-BE49-F238E27FC236}">
                <a16:creationId xmlns:a16="http://schemas.microsoft.com/office/drawing/2014/main" id="{F40014E4-3F24-4973-8A5F-234F81D13FC7}"/>
              </a:ext>
            </a:extLst>
          </p:cNvPr>
          <p:cNvSpPr/>
          <p:nvPr/>
        </p:nvSpPr>
        <p:spPr>
          <a:xfrm>
            <a:off x="600940" y="5146294"/>
            <a:ext cx="298069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数学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2" name="正方形/長方形 91">
            <a:extLst>
              <a:ext uri="{FF2B5EF4-FFF2-40B4-BE49-F238E27FC236}">
                <a16:creationId xmlns:a16="http://schemas.microsoft.com/office/drawing/2014/main" id="{72B3E424-72BB-4BB2-9789-B344CE8A088F}"/>
              </a:ext>
            </a:extLst>
          </p:cNvPr>
          <p:cNvSpPr/>
          <p:nvPr/>
        </p:nvSpPr>
        <p:spPr>
          <a:xfrm>
            <a:off x="574591" y="3935513"/>
            <a:ext cx="897273"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WEB</a:t>
            </a:r>
            <a:r>
              <a:rPr lang="ja-JP" altLang="en-US" sz="1600" dirty="0">
                <a:solidFill>
                  <a:schemeClr val="tx1"/>
                </a:solidFill>
                <a:latin typeface="ＭＳ ゴシック" panose="020B0609070205080204" pitchFamily="49" charset="-128"/>
                <a:ea typeface="ＭＳ ゴシック" panose="020B0609070205080204" pitchFamily="49" charset="-128"/>
              </a:rPr>
              <a:t>基礎</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4" name="正方形/長方形 93">
            <a:extLst>
              <a:ext uri="{FF2B5EF4-FFF2-40B4-BE49-F238E27FC236}">
                <a16:creationId xmlns:a16="http://schemas.microsoft.com/office/drawing/2014/main" id="{A6B12EDF-AB61-4E9D-B61F-957AAB485E94}"/>
              </a:ext>
            </a:extLst>
          </p:cNvPr>
          <p:cNvSpPr/>
          <p:nvPr/>
        </p:nvSpPr>
        <p:spPr>
          <a:xfrm>
            <a:off x="3535944" y="3926912"/>
            <a:ext cx="2520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モバイルアプリサービス</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6" name="正方形/長方形 95">
            <a:extLst>
              <a:ext uri="{FF2B5EF4-FFF2-40B4-BE49-F238E27FC236}">
                <a16:creationId xmlns:a16="http://schemas.microsoft.com/office/drawing/2014/main" id="{6A35ED06-EFCC-4D0E-B5FF-3745AA830BE2}"/>
              </a:ext>
            </a:extLst>
          </p:cNvPr>
          <p:cNvSpPr/>
          <p:nvPr/>
        </p:nvSpPr>
        <p:spPr>
          <a:xfrm>
            <a:off x="3581400" y="3047531"/>
            <a:ext cx="2451409"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IDSS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8" name="正方形/長方形 97">
            <a:extLst>
              <a:ext uri="{FF2B5EF4-FFF2-40B4-BE49-F238E27FC236}">
                <a16:creationId xmlns:a16="http://schemas.microsoft.com/office/drawing/2014/main" id="{AC58DC98-8EF2-4AE6-9CCE-BA8B3B158BAE}"/>
              </a:ext>
            </a:extLst>
          </p:cNvPr>
          <p:cNvSpPr/>
          <p:nvPr/>
        </p:nvSpPr>
        <p:spPr>
          <a:xfrm>
            <a:off x="3544775" y="3627890"/>
            <a:ext cx="1220474" cy="3168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PaaS</a:t>
            </a:r>
            <a:r>
              <a:rPr lang="ja-JP" altLang="en-US" sz="1600" dirty="0">
                <a:solidFill>
                  <a:schemeClr val="tx1"/>
                </a:solidFill>
                <a:latin typeface="ＭＳ ゴシック" panose="020B0609070205080204" pitchFamily="49" charset="-128"/>
                <a:ea typeface="ＭＳ ゴシック" panose="020B0609070205080204" pitchFamily="49" charset="-128"/>
              </a:rPr>
              <a:t>構築</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 name="正方形/長方形 3">
            <a:extLst>
              <a:ext uri="{FF2B5EF4-FFF2-40B4-BE49-F238E27FC236}">
                <a16:creationId xmlns:a16="http://schemas.microsoft.com/office/drawing/2014/main" id="{1EE7B522-2BAF-437D-9BEB-621005F5CF99}"/>
              </a:ext>
            </a:extLst>
          </p:cNvPr>
          <p:cNvSpPr/>
          <p:nvPr/>
        </p:nvSpPr>
        <p:spPr>
          <a:xfrm>
            <a:off x="3605141" y="1408460"/>
            <a:ext cx="2414659" cy="1203252"/>
          </a:xfrm>
          <a:prstGeom prst="rect">
            <a:avLst/>
          </a:prstGeom>
          <a:solidFill>
            <a:srgbClr val="00B0F0">
              <a:alpha val="50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ＭＳ ゴシック" panose="020B0609070205080204" pitchFamily="49" charset="-128"/>
                <a:ea typeface="ＭＳ ゴシック" panose="020B0609070205080204" pitchFamily="49" charset="-128"/>
              </a:rPr>
              <a:t>企業教師授業課程</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0" name="正方形/長方形 19">
            <a:extLst>
              <a:ext uri="{FF2B5EF4-FFF2-40B4-BE49-F238E27FC236}">
                <a16:creationId xmlns:a16="http://schemas.microsoft.com/office/drawing/2014/main" id="{C89EFF55-19C5-4EDA-9FA4-24AD091323A7}"/>
              </a:ext>
            </a:extLst>
          </p:cNvPr>
          <p:cNvSpPr/>
          <p:nvPr/>
        </p:nvSpPr>
        <p:spPr>
          <a:xfrm>
            <a:off x="2660815" y="4845714"/>
            <a:ext cx="955374"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経営学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54" name="直線コネクタ 85">
            <a:extLst>
              <a:ext uri="{FF2B5EF4-FFF2-40B4-BE49-F238E27FC236}">
                <a16:creationId xmlns:a16="http://schemas.microsoft.com/office/drawing/2014/main" id="{85862A98-3A25-4335-8762-6E56940D135B}"/>
              </a:ext>
            </a:extLst>
          </p:cNvPr>
          <p:cNvCxnSpPr>
            <a:cxnSpLocks/>
          </p:cNvCxnSpPr>
          <p:nvPr/>
        </p:nvCxnSpPr>
        <p:spPr>
          <a:xfrm flipV="1">
            <a:off x="7452188" y="3610235"/>
            <a:ext cx="4149714" cy="5739"/>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13" name="正方形/長方形 87">
            <a:extLst>
              <a:ext uri="{FF2B5EF4-FFF2-40B4-BE49-F238E27FC236}">
                <a16:creationId xmlns:a16="http://schemas.microsoft.com/office/drawing/2014/main" id="{C65E4964-BC26-4DE3-BE03-A00A2A3EEE78}"/>
              </a:ext>
            </a:extLst>
          </p:cNvPr>
          <p:cNvSpPr/>
          <p:nvPr/>
        </p:nvSpPr>
        <p:spPr>
          <a:xfrm>
            <a:off x="8143681" y="3127241"/>
            <a:ext cx="2752920"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人工知能　エンジニア</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4" name="正方形/長方形 60">
            <a:extLst>
              <a:ext uri="{FF2B5EF4-FFF2-40B4-BE49-F238E27FC236}">
                <a16:creationId xmlns:a16="http://schemas.microsoft.com/office/drawing/2014/main" id="{AAA0A947-520A-40DE-9C9F-729F59FB7F1B}"/>
              </a:ext>
            </a:extLst>
          </p:cNvPr>
          <p:cNvSpPr/>
          <p:nvPr/>
        </p:nvSpPr>
        <p:spPr>
          <a:xfrm>
            <a:off x="1752600" y="4845714"/>
            <a:ext cx="91227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経済学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6" name="正方形/長方形 15">
            <a:extLst>
              <a:ext uri="{FF2B5EF4-FFF2-40B4-BE49-F238E27FC236}">
                <a16:creationId xmlns:a16="http://schemas.microsoft.com/office/drawing/2014/main" id="{B9E8F498-D951-4327-885C-69BAC8C8BB70}"/>
              </a:ext>
            </a:extLst>
          </p:cNvPr>
          <p:cNvSpPr/>
          <p:nvPr/>
        </p:nvSpPr>
        <p:spPr>
          <a:xfrm>
            <a:off x="6039375" y="3027905"/>
            <a:ext cx="1046143" cy="2376748"/>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MOT</a:t>
            </a: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上流工程</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下流工程</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品質保証</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面接指導</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就職支援</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7" name="正方形/長方形 60">
            <a:extLst>
              <a:ext uri="{FF2B5EF4-FFF2-40B4-BE49-F238E27FC236}">
                <a16:creationId xmlns:a16="http://schemas.microsoft.com/office/drawing/2014/main" id="{77A25ACB-5231-4FFA-B337-5B8CDA0ED650}"/>
              </a:ext>
            </a:extLst>
          </p:cNvPr>
          <p:cNvSpPr/>
          <p:nvPr/>
        </p:nvSpPr>
        <p:spPr>
          <a:xfrm>
            <a:off x="2329565" y="4240319"/>
            <a:ext cx="1251835" cy="283762"/>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行動経済学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5" name="正方形/長方形 24">
            <a:extLst>
              <a:ext uri="{FF2B5EF4-FFF2-40B4-BE49-F238E27FC236}">
                <a16:creationId xmlns:a16="http://schemas.microsoft.com/office/drawing/2014/main" id="{87CCDE52-F916-413C-82A4-B78614084D57}"/>
              </a:ext>
            </a:extLst>
          </p:cNvPr>
          <p:cNvSpPr/>
          <p:nvPr/>
        </p:nvSpPr>
        <p:spPr>
          <a:xfrm>
            <a:off x="2209800" y="3310705"/>
            <a:ext cx="1334975" cy="3168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WEB</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6" name="正方形/長方形 25">
            <a:extLst>
              <a:ext uri="{FF2B5EF4-FFF2-40B4-BE49-F238E27FC236}">
                <a16:creationId xmlns:a16="http://schemas.microsoft.com/office/drawing/2014/main" id="{8C802DF2-DD6D-45D7-90E8-2089D7B0C01D}"/>
              </a:ext>
            </a:extLst>
          </p:cNvPr>
          <p:cNvSpPr/>
          <p:nvPr/>
        </p:nvSpPr>
        <p:spPr>
          <a:xfrm>
            <a:off x="571948" y="4240319"/>
            <a:ext cx="86852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心理学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7" name="正方形/長方形 26">
            <a:extLst>
              <a:ext uri="{FF2B5EF4-FFF2-40B4-BE49-F238E27FC236}">
                <a16:creationId xmlns:a16="http://schemas.microsoft.com/office/drawing/2014/main" id="{6E2B93BF-8A10-4A31-A97B-6B7BFDF45108}"/>
              </a:ext>
            </a:extLst>
          </p:cNvPr>
          <p:cNvSpPr/>
          <p:nvPr/>
        </p:nvSpPr>
        <p:spPr>
          <a:xfrm>
            <a:off x="3570751" y="4527296"/>
            <a:ext cx="2448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ソフトエンジニアリング</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3" name="正方形/長方形 22">
            <a:extLst>
              <a:ext uri="{FF2B5EF4-FFF2-40B4-BE49-F238E27FC236}">
                <a16:creationId xmlns:a16="http://schemas.microsoft.com/office/drawing/2014/main" id="{3A3F9F33-4071-47A7-8542-8B7B9CA4A521}"/>
              </a:ext>
            </a:extLst>
          </p:cNvPr>
          <p:cNvSpPr/>
          <p:nvPr/>
        </p:nvSpPr>
        <p:spPr>
          <a:xfrm>
            <a:off x="2240173" y="3616780"/>
            <a:ext cx="1282084" cy="3168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機械学習</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 name="灯片编号占位符 4">
            <a:extLst>
              <a:ext uri="{FF2B5EF4-FFF2-40B4-BE49-F238E27FC236}">
                <a16:creationId xmlns:a16="http://schemas.microsoft.com/office/drawing/2014/main" id="{9DDF895E-372A-4BE1-89B7-BF8AD5CB98B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40</a:t>
            </a:fld>
            <a:r>
              <a:rPr spc="-45"/>
              <a:t> </a:t>
            </a:r>
            <a:r>
              <a:rPr spc="-5"/>
              <a:t>-</a:t>
            </a:r>
            <a:endParaRPr spc="-5" dirty="0"/>
          </a:p>
        </p:txBody>
      </p:sp>
      <p:sp>
        <p:nvSpPr>
          <p:cNvPr id="29" name="日期占位符 28">
            <a:extLst>
              <a:ext uri="{FF2B5EF4-FFF2-40B4-BE49-F238E27FC236}">
                <a16:creationId xmlns:a16="http://schemas.microsoft.com/office/drawing/2014/main" id="{08A6CD9C-1823-448D-83B7-EF662E71D782}"/>
              </a:ext>
            </a:extLst>
          </p:cNvPr>
          <p:cNvSpPr>
            <a:spLocks noGrp="1"/>
          </p:cNvSpPr>
          <p:nvPr>
            <p:ph type="dt" sz="half" idx="6"/>
          </p:nvPr>
        </p:nvSpPr>
        <p:spPr/>
        <p:txBody>
          <a:bodyPr/>
          <a:lstStyle/>
          <a:p>
            <a:fld id="{3A2E5D17-CA1B-443D-8CBA-CE7D1C7363AD}" type="datetime1">
              <a:rPr lang="zh-CN" altLang="en-US" smtClean="0"/>
              <a:t>2022/2/18</a:t>
            </a:fld>
            <a:endParaRPr lang="en-US"/>
          </a:p>
        </p:txBody>
      </p:sp>
    </p:spTree>
    <p:extLst>
      <p:ext uri="{BB962C8B-B14F-4D97-AF65-F5344CB8AC3E}">
        <p14:creationId xmlns:p14="http://schemas.microsoft.com/office/powerpoint/2010/main" val="38842773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ABD8F1-CC83-405C-8A5C-14FB79798663}"/>
              </a:ext>
            </a:extLst>
          </p:cNvPr>
          <p:cNvSpPr>
            <a:spLocks noGrp="1"/>
          </p:cNvSpPr>
          <p:nvPr>
            <p:ph type="title"/>
          </p:nvPr>
        </p:nvSpPr>
        <p:spPr>
          <a:xfrm>
            <a:off x="316983" y="-16805"/>
            <a:ext cx="11540249" cy="984885"/>
          </a:xfrm>
        </p:spPr>
        <p:txBody>
          <a:bodyPr/>
          <a:lstStyle/>
          <a:p>
            <a:r>
              <a:rPr lang="ja-JP" altLang="en-US" dirty="0"/>
              <a:t>先進技術研究部</a:t>
            </a:r>
            <a:r>
              <a:rPr lang="zh-CN" altLang="en-US" dirty="0"/>
              <a:t>：</a:t>
            </a:r>
            <a:r>
              <a:rPr lang="ja-JP" altLang="en-US" dirty="0"/>
              <a:t>コミュニティ</a:t>
            </a:r>
            <a:br>
              <a:rPr lang="ja-JP" altLang="en-US" dirty="0"/>
            </a:br>
            <a:endParaRPr lang="zh-CN" altLang="en-US" dirty="0"/>
          </a:p>
        </p:txBody>
      </p:sp>
      <p:sp>
        <p:nvSpPr>
          <p:cNvPr id="3" name="文本占位符 2">
            <a:extLst>
              <a:ext uri="{FF2B5EF4-FFF2-40B4-BE49-F238E27FC236}">
                <a16:creationId xmlns:a16="http://schemas.microsoft.com/office/drawing/2014/main" id="{F663BCB6-5421-44E0-92B1-27BE6DF28038}"/>
              </a:ext>
            </a:extLst>
          </p:cNvPr>
          <p:cNvSpPr>
            <a:spLocks noGrp="1"/>
          </p:cNvSpPr>
          <p:nvPr>
            <p:ph type="body" idx="1"/>
          </p:nvPr>
        </p:nvSpPr>
        <p:spPr>
          <a:xfrm>
            <a:off x="316983" y="702875"/>
            <a:ext cx="11540249" cy="646331"/>
          </a:xfrm>
        </p:spPr>
        <p:txBody>
          <a:bodyPr/>
          <a:lstStyle/>
          <a:p>
            <a:r>
              <a:rPr lang="ja-JP" altLang="en-US" dirty="0"/>
              <a:t>社員育成</a:t>
            </a:r>
            <a:endParaRPr lang="en-US" altLang="ja-JP" dirty="0"/>
          </a:p>
          <a:p>
            <a:pPr marL="800100" lvl="1" indent="-342900">
              <a:buFont typeface="Wingdings" panose="05000000000000000000" pitchFamily="2" charset="2"/>
              <a:buChar char="p"/>
            </a:pPr>
            <a:r>
              <a:rPr lang="ja-JP" altLang="en-US" dirty="0"/>
              <a:t>更新待ち</a:t>
            </a:r>
            <a:endParaRPr lang="en-US" altLang="ja-JP" dirty="0"/>
          </a:p>
        </p:txBody>
      </p:sp>
      <p:sp>
        <p:nvSpPr>
          <p:cNvPr id="4" name="灯片编号占位符 3">
            <a:extLst>
              <a:ext uri="{FF2B5EF4-FFF2-40B4-BE49-F238E27FC236}">
                <a16:creationId xmlns:a16="http://schemas.microsoft.com/office/drawing/2014/main" id="{635018EA-5A35-4D3C-95AA-620E03E016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41</a:t>
            </a:fld>
            <a:r>
              <a:rPr spc="-45"/>
              <a:t> </a:t>
            </a:r>
            <a:r>
              <a:rPr spc="-5"/>
              <a:t>-</a:t>
            </a:r>
            <a:endParaRPr spc="-5" dirty="0"/>
          </a:p>
        </p:txBody>
      </p:sp>
      <p:sp>
        <p:nvSpPr>
          <p:cNvPr id="5" name="日期占位符 4">
            <a:extLst>
              <a:ext uri="{FF2B5EF4-FFF2-40B4-BE49-F238E27FC236}">
                <a16:creationId xmlns:a16="http://schemas.microsoft.com/office/drawing/2014/main" id="{D93A6FBD-B10F-467E-9E85-8BD914ABB513}"/>
              </a:ext>
            </a:extLst>
          </p:cNvPr>
          <p:cNvSpPr>
            <a:spLocks noGrp="1"/>
          </p:cNvSpPr>
          <p:nvPr>
            <p:ph type="dt" sz="half" idx="6"/>
          </p:nvPr>
        </p:nvSpPr>
        <p:spPr/>
        <p:txBody>
          <a:bodyPr/>
          <a:lstStyle/>
          <a:p>
            <a:fld id="{1A4D7834-B09E-4A43-B7BA-F2EE83DAEB56}" type="datetime1">
              <a:rPr lang="zh-CN" altLang="en-US" smtClean="0"/>
              <a:t>2022/2/18</a:t>
            </a:fld>
            <a:endParaRPr lang="en-US"/>
          </a:p>
        </p:txBody>
      </p:sp>
    </p:spTree>
    <p:extLst>
      <p:ext uri="{BB962C8B-B14F-4D97-AF65-F5344CB8AC3E}">
        <p14:creationId xmlns:p14="http://schemas.microsoft.com/office/powerpoint/2010/main" val="7069338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インフラサービス事業部</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4339650"/>
          </a:xfrm>
        </p:spPr>
        <p:txBody>
          <a:bodyPr/>
          <a:lstStyle/>
          <a:p>
            <a:r>
              <a:rPr lang="ja-JP" altLang="en-US" dirty="0"/>
              <a:t>サービス</a:t>
            </a:r>
            <a:endParaRPr lang="en-US" altLang="ja-JP" dirty="0"/>
          </a:p>
          <a:p>
            <a:pPr marL="800100" lvl="1" indent="-342900">
              <a:buFont typeface="Wingdings" panose="05000000000000000000" pitchFamily="2" charset="2"/>
              <a:buChar char="ü"/>
            </a:pPr>
            <a:r>
              <a:rPr lang="ja-JP" altLang="en-US" dirty="0"/>
              <a:t>データーセンター</a:t>
            </a:r>
            <a:endParaRPr lang="en-US" altLang="ja-JP" dirty="0"/>
          </a:p>
          <a:p>
            <a:pPr marL="800100" lvl="1" indent="-342900">
              <a:buFont typeface="Wingdings" panose="05000000000000000000" pitchFamily="2" charset="2"/>
              <a:buChar char="ü"/>
            </a:pPr>
            <a:r>
              <a:rPr lang="ja-JP" altLang="en-US" dirty="0"/>
              <a:t>メールサービス</a:t>
            </a:r>
            <a:endParaRPr lang="en-US" altLang="ja-JP" dirty="0"/>
          </a:p>
          <a:p>
            <a:pPr marL="800100" lvl="1" indent="-342900">
              <a:buFont typeface="Wingdings" panose="05000000000000000000" pitchFamily="2" charset="2"/>
              <a:buChar char="ü"/>
            </a:pPr>
            <a:r>
              <a:rPr lang="ja-JP" altLang="en-US" dirty="0"/>
              <a:t>ビッグデータプラットフォーム</a:t>
            </a:r>
            <a:endParaRPr lang="en-US" altLang="ja-JP" dirty="0"/>
          </a:p>
          <a:p>
            <a:pPr marL="800100" lvl="1" indent="-342900">
              <a:buFont typeface="Wingdings" panose="05000000000000000000" pitchFamily="2" charset="2"/>
              <a:buChar char="ü"/>
            </a:pPr>
            <a:r>
              <a:rPr lang="ja-JP" altLang="en-US" dirty="0"/>
              <a:t>分散処理プラットフォーム</a:t>
            </a:r>
            <a:endParaRPr lang="en-US" altLang="ja-JP" dirty="0"/>
          </a:p>
          <a:p>
            <a:pPr marL="800100" lvl="1" indent="-342900">
              <a:buFont typeface="Wingdings" panose="05000000000000000000" pitchFamily="2" charset="2"/>
              <a:buChar char="ü"/>
            </a:pPr>
            <a:r>
              <a:rPr lang="ja-JP" altLang="en-US" dirty="0"/>
              <a:t>画像識別サービス</a:t>
            </a:r>
            <a:endParaRPr lang="en-US" altLang="ja-JP" dirty="0"/>
          </a:p>
          <a:p>
            <a:pPr marL="800100" lvl="1" indent="-342900">
              <a:buFont typeface="Wingdings" panose="05000000000000000000" pitchFamily="2" charset="2"/>
              <a:buChar char="ü"/>
            </a:pPr>
            <a:r>
              <a:rPr lang="ja-JP" altLang="en-US" dirty="0"/>
              <a:t>音声識別サービス</a:t>
            </a:r>
            <a:endParaRPr lang="en-US" altLang="ja-JP" dirty="0"/>
          </a:p>
          <a:p>
            <a:pPr marL="800100" lvl="1" indent="-342900">
              <a:buFont typeface="Wingdings" panose="05000000000000000000" pitchFamily="2" charset="2"/>
              <a:buChar char="ü"/>
            </a:pPr>
            <a:r>
              <a:rPr lang="ja-JP" altLang="en-US" dirty="0"/>
              <a:t>文脈分析サービス</a:t>
            </a:r>
            <a:endParaRPr lang="en-US" altLang="ja-JP" dirty="0"/>
          </a:p>
          <a:p>
            <a:pPr marL="800100" lvl="1" indent="-342900">
              <a:buFont typeface="Wingdings" panose="05000000000000000000" pitchFamily="2" charset="2"/>
              <a:buChar char="ü"/>
            </a:pPr>
            <a:r>
              <a:rPr lang="en-US" altLang="zh-CN" dirty="0"/>
              <a:t>GIGA</a:t>
            </a:r>
            <a:r>
              <a:rPr lang="ja-JP" altLang="en-US" dirty="0"/>
              <a:t>スクール支援</a:t>
            </a:r>
            <a:endParaRPr lang="en-US" altLang="ja-JP" dirty="0"/>
          </a:p>
          <a:p>
            <a:pPr marL="0" lvl="1"/>
            <a:r>
              <a:rPr lang="ja-JP" altLang="en-US" sz="2400" dirty="0">
                <a:solidFill>
                  <a:schemeClr val="tx1"/>
                </a:solidFill>
              </a:rPr>
              <a:t>プロダクト</a:t>
            </a:r>
            <a:endParaRPr lang="en-US" altLang="ja-JP" sz="2400" dirty="0">
              <a:solidFill>
                <a:schemeClr val="tx1"/>
              </a:solidFill>
            </a:endParaRPr>
          </a:p>
          <a:p>
            <a:pPr marL="800100" lvl="1" indent="-342900">
              <a:buFont typeface="Wingdings" panose="05000000000000000000" pitchFamily="2" charset="2"/>
              <a:buChar char="ü"/>
            </a:pPr>
            <a:r>
              <a:rPr lang="ja-JP" altLang="en-US" dirty="0"/>
              <a:t>オンライン辞書</a:t>
            </a:r>
            <a:endParaRPr lang="en-US" altLang="ja-JP" dirty="0"/>
          </a:p>
          <a:p>
            <a:pPr marL="800100" lvl="1" indent="-342900">
              <a:buFont typeface="Wingdings" panose="05000000000000000000" pitchFamily="2" charset="2"/>
              <a:buChar char="ü"/>
            </a:pPr>
            <a:r>
              <a:rPr lang="ja-JP" altLang="en-US"/>
              <a:t>オンライン手帳</a:t>
            </a:r>
            <a:endParaRPr lang="en-US" altLang="ja-JP" dirty="0"/>
          </a:p>
          <a:p>
            <a:pPr marL="800100" lvl="1" indent="-342900">
              <a:buFont typeface="Wingdings" panose="05000000000000000000" pitchFamily="2" charset="2"/>
              <a:buChar char="ü"/>
            </a:pPr>
            <a:r>
              <a:rPr lang="ja-JP" altLang="en-US" dirty="0"/>
              <a:t>オンライン図書館</a:t>
            </a:r>
            <a:endParaRPr lang="en-US" altLang="ja-JP" dirty="0"/>
          </a:p>
          <a:p>
            <a:pPr marL="800100" lvl="1" indent="-342900">
              <a:buFont typeface="Wingdings" panose="05000000000000000000" pitchFamily="2" charset="2"/>
              <a:buChar char="ü"/>
            </a:pPr>
            <a:endParaRPr lang="en-US" altLang="ja-JP" dirty="0"/>
          </a:p>
          <a:p>
            <a:pPr marL="800100" lvl="1" indent="-342900">
              <a:buFont typeface="Wingdings" panose="05000000000000000000" pitchFamily="2" charset="2"/>
              <a:buChar char="ü"/>
            </a:pPr>
            <a:endParaRPr lang="zh-CN" altLang="en-US" dirty="0"/>
          </a:p>
        </p:txBody>
      </p:sp>
      <p:sp>
        <p:nvSpPr>
          <p:cNvPr id="2" name="灯片编号占位符 1">
            <a:extLst>
              <a:ext uri="{FF2B5EF4-FFF2-40B4-BE49-F238E27FC236}">
                <a16:creationId xmlns:a16="http://schemas.microsoft.com/office/drawing/2014/main" id="{48EA0AA9-9454-4965-A3DB-47684B7F379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42</a:t>
            </a:fld>
            <a:r>
              <a:rPr spc="-45"/>
              <a:t> </a:t>
            </a:r>
            <a:r>
              <a:rPr spc="-5"/>
              <a:t>-</a:t>
            </a:r>
            <a:endParaRPr spc="-5" dirty="0"/>
          </a:p>
        </p:txBody>
      </p:sp>
      <p:sp>
        <p:nvSpPr>
          <p:cNvPr id="5" name="日期占位符 4">
            <a:extLst>
              <a:ext uri="{FF2B5EF4-FFF2-40B4-BE49-F238E27FC236}">
                <a16:creationId xmlns:a16="http://schemas.microsoft.com/office/drawing/2014/main" id="{13CA310C-3DC5-48F4-95DA-A8C916C99145}"/>
              </a:ext>
            </a:extLst>
          </p:cNvPr>
          <p:cNvSpPr>
            <a:spLocks noGrp="1"/>
          </p:cNvSpPr>
          <p:nvPr>
            <p:ph type="dt" sz="half" idx="6"/>
          </p:nvPr>
        </p:nvSpPr>
        <p:spPr/>
        <p:txBody>
          <a:bodyPr/>
          <a:lstStyle/>
          <a:p>
            <a:fld id="{023C56DF-09D8-46AF-9721-7EEE85226494}" type="datetime1">
              <a:rPr lang="zh-CN" altLang="en-US" smtClean="0"/>
              <a:t>2022/2/18</a:t>
            </a:fld>
            <a:endParaRPr lang="en-US"/>
          </a:p>
        </p:txBody>
      </p:sp>
    </p:spTree>
    <p:extLst>
      <p:ext uri="{BB962C8B-B14F-4D97-AF65-F5344CB8AC3E}">
        <p14:creationId xmlns:p14="http://schemas.microsoft.com/office/powerpoint/2010/main" val="14442635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グローバル人材開発サービス事業部</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4985980"/>
          </a:xfrm>
        </p:spPr>
        <p:txBody>
          <a:bodyPr/>
          <a:lstStyle/>
          <a:p>
            <a:r>
              <a:rPr lang="ja-JP" altLang="en-US" dirty="0"/>
              <a:t>サービス</a:t>
            </a:r>
            <a:endParaRPr lang="en-US" altLang="ja-JP" dirty="0"/>
          </a:p>
          <a:p>
            <a:pPr marL="800100" lvl="1" indent="-342900">
              <a:buFont typeface="Wingdings" panose="05000000000000000000" pitchFamily="2" charset="2"/>
              <a:buChar char="ü"/>
            </a:pPr>
            <a:r>
              <a:rPr lang="ja-JP" altLang="en-US" dirty="0"/>
              <a:t>ヘッドハンティング（転職エージェント）</a:t>
            </a:r>
            <a:endParaRPr lang="en-US" altLang="ja-JP" dirty="0"/>
          </a:p>
          <a:p>
            <a:pPr marL="800100" lvl="1" indent="-342900">
              <a:buFont typeface="Wingdings" panose="05000000000000000000" pitchFamily="2" charset="2"/>
              <a:buChar char="ü"/>
            </a:pPr>
            <a:r>
              <a:rPr lang="ja-JP" altLang="en-US" dirty="0"/>
              <a:t>ラーニング管理システム（</a:t>
            </a:r>
            <a:r>
              <a:rPr lang="en-US" altLang="ja-JP" dirty="0"/>
              <a:t>LMS</a:t>
            </a:r>
            <a:r>
              <a:rPr lang="ja-JP" altLang="en-US" dirty="0"/>
              <a:t>、体制</a:t>
            </a:r>
            <a:r>
              <a:rPr lang="en-US" altLang="ja-JP"/>
              <a:t>MAX200</a:t>
            </a:r>
            <a:r>
              <a:rPr lang="ja-JP" altLang="en-US" dirty="0"/>
              <a:t>名）</a:t>
            </a:r>
            <a:endParaRPr lang="en-US" altLang="ja-JP" dirty="0"/>
          </a:p>
          <a:p>
            <a:pPr marL="1257300" lvl="2" indent="-342900">
              <a:buFont typeface="Wingdings" panose="05000000000000000000" pitchFamily="2" charset="2"/>
              <a:buChar char="ü"/>
            </a:pPr>
            <a:r>
              <a:rPr lang="ja-JP" altLang="en-US" dirty="0"/>
              <a:t>オンラインラーニング（</a:t>
            </a:r>
            <a:r>
              <a:rPr lang="en-US" altLang="ja-JP" dirty="0"/>
              <a:t>CMS</a:t>
            </a:r>
            <a:r>
              <a:rPr lang="ja-JP" altLang="en-US" dirty="0"/>
              <a:t>）</a:t>
            </a:r>
            <a:endParaRPr lang="en-US" altLang="ja-JP" dirty="0"/>
          </a:p>
          <a:p>
            <a:pPr marL="1257300" lvl="2" indent="-342900">
              <a:buFont typeface="Wingdings" panose="05000000000000000000" pitchFamily="2" charset="2"/>
              <a:buChar char="ü"/>
            </a:pPr>
            <a:r>
              <a:rPr lang="ja-JP" altLang="en-US" dirty="0"/>
              <a:t>バーチャル教室</a:t>
            </a:r>
            <a:endParaRPr lang="en-US" altLang="ja-JP" dirty="0"/>
          </a:p>
          <a:p>
            <a:pPr marL="1257300" lvl="2" indent="-342900">
              <a:buFont typeface="Wingdings" panose="05000000000000000000" pitchFamily="2" charset="2"/>
              <a:buChar char="ü"/>
            </a:pPr>
            <a:r>
              <a:rPr lang="ja-JP" altLang="en-US" dirty="0"/>
              <a:t>学力テスト・評価</a:t>
            </a:r>
            <a:endParaRPr lang="en-US" altLang="ja-JP" dirty="0"/>
          </a:p>
          <a:p>
            <a:pPr marL="800100" lvl="1" indent="-342900">
              <a:buFont typeface="Wingdings" panose="05000000000000000000" pitchFamily="2" charset="2"/>
              <a:buChar char="ü"/>
            </a:pPr>
            <a:r>
              <a:rPr lang="ja-JP" altLang="en-US" dirty="0"/>
              <a:t>人事・労務管理システム（</a:t>
            </a:r>
            <a:r>
              <a:rPr lang="en-US" altLang="ja-JP" dirty="0"/>
              <a:t>HRMS</a:t>
            </a:r>
            <a:r>
              <a:rPr lang="ja-JP" altLang="en-US" dirty="0"/>
              <a:t>）</a:t>
            </a:r>
            <a:endParaRPr lang="en-US" altLang="ja-JP" dirty="0"/>
          </a:p>
          <a:p>
            <a:pPr marL="1257300" lvl="2" indent="-342900">
              <a:buFont typeface="Wingdings" panose="05000000000000000000" pitchFamily="2" charset="2"/>
              <a:buChar char="p"/>
            </a:pPr>
            <a:r>
              <a:rPr lang="ja-JP" altLang="en-US" dirty="0"/>
              <a:t>目標管理・評価（</a:t>
            </a:r>
            <a:r>
              <a:rPr lang="en-US" altLang="ja-JP" dirty="0"/>
              <a:t>OKR</a:t>
            </a:r>
            <a:r>
              <a:rPr lang="ja-JP" altLang="en-US" dirty="0"/>
              <a:t>）</a:t>
            </a:r>
            <a:endParaRPr lang="zh-CN" altLang="en-US" dirty="0"/>
          </a:p>
          <a:p>
            <a:pPr marL="1257300" lvl="2" indent="-342900">
              <a:buFont typeface="Wingdings" panose="05000000000000000000" pitchFamily="2" charset="2"/>
              <a:buChar char="p"/>
            </a:pPr>
            <a:r>
              <a:rPr lang="ja-JP" altLang="en-US" dirty="0"/>
              <a:t>労務管理</a:t>
            </a:r>
            <a:endParaRPr lang="en-US" altLang="ja-JP" dirty="0"/>
          </a:p>
          <a:p>
            <a:pPr marL="1257300" lvl="2" indent="-342900">
              <a:buFont typeface="Wingdings" panose="05000000000000000000" pitchFamily="2" charset="2"/>
              <a:buChar char="p"/>
            </a:pPr>
            <a:r>
              <a:rPr lang="ja-JP" altLang="en-US" dirty="0"/>
              <a:t>精算・経理</a:t>
            </a:r>
            <a:endParaRPr lang="en-US" altLang="ja-JP" dirty="0"/>
          </a:p>
          <a:p>
            <a:pPr marL="1257300" lvl="2" indent="-342900">
              <a:buFont typeface="Wingdings" panose="05000000000000000000" pitchFamily="2" charset="2"/>
              <a:buChar char="p"/>
            </a:pPr>
            <a:r>
              <a:rPr lang="en-US" altLang="ja-JP" dirty="0"/>
              <a:t>HRBP</a:t>
            </a:r>
          </a:p>
          <a:p>
            <a:pPr marL="800100" lvl="1" indent="-342900">
              <a:buFont typeface="Wingdings" panose="05000000000000000000" pitchFamily="2" charset="2"/>
              <a:buChar char="ü"/>
            </a:pPr>
            <a:r>
              <a:rPr lang="ja-JP" altLang="en-US" dirty="0"/>
              <a:t>図書出版事業</a:t>
            </a:r>
            <a:endParaRPr lang="en-US" altLang="ja-JP" dirty="0"/>
          </a:p>
          <a:p>
            <a:pPr marL="1257300" lvl="2" indent="-342900">
              <a:buFont typeface="Wingdings" panose="05000000000000000000" pitchFamily="2" charset="2"/>
              <a:buChar char="p"/>
            </a:pPr>
            <a:r>
              <a:rPr lang="ja-JP" altLang="en-US" dirty="0"/>
              <a:t>電子書籍アプリ</a:t>
            </a:r>
            <a:endParaRPr lang="en-US" altLang="ja-JP" dirty="0"/>
          </a:p>
          <a:p>
            <a:pPr marL="1257300" lvl="2" indent="-342900">
              <a:buFont typeface="Wingdings" panose="05000000000000000000" pitchFamily="2" charset="2"/>
              <a:buChar char="p"/>
            </a:pPr>
            <a:r>
              <a:rPr lang="ja-JP" altLang="en-US" dirty="0"/>
              <a:t>業界ニュースアプリ</a:t>
            </a:r>
            <a:endParaRPr lang="en-US" altLang="ja-JP" dirty="0"/>
          </a:p>
          <a:p>
            <a:pPr marL="0" lvl="2"/>
            <a:r>
              <a:rPr lang="ja-JP" altLang="en-US" sz="2400" dirty="0">
                <a:solidFill>
                  <a:schemeClr val="tx1"/>
                </a:solidFill>
              </a:rPr>
              <a:t>プロダクト</a:t>
            </a:r>
            <a:endParaRPr lang="en-US" altLang="ja-JP" sz="2400" dirty="0">
              <a:solidFill>
                <a:schemeClr val="tx1"/>
              </a:solidFill>
            </a:endParaRPr>
          </a:p>
          <a:p>
            <a:pPr marL="0" lvl="2"/>
            <a:endParaRPr lang="en-US" altLang="ja-JP" sz="2400" dirty="0">
              <a:solidFill>
                <a:schemeClr val="tx1"/>
              </a:solidFill>
            </a:endParaRPr>
          </a:p>
          <a:p>
            <a:pPr marL="1257300" lvl="2" indent="-342900">
              <a:buFont typeface="Wingdings" panose="05000000000000000000" pitchFamily="2" charset="2"/>
              <a:buChar char="p"/>
            </a:pPr>
            <a:endParaRPr lang="en-US" altLang="ja-JP" dirty="0"/>
          </a:p>
        </p:txBody>
      </p:sp>
      <p:sp>
        <p:nvSpPr>
          <p:cNvPr id="2" name="灯片编号占位符 1">
            <a:extLst>
              <a:ext uri="{FF2B5EF4-FFF2-40B4-BE49-F238E27FC236}">
                <a16:creationId xmlns:a16="http://schemas.microsoft.com/office/drawing/2014/main" id="{118A9779-1388-4337-8163-A46F8BCE585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43</a:t>
            </a:fld>
            <a:r>
              <a:rPr spc="-45"/>
              <a:t> </a:t>
            </a:r>
            <a:r>
              <a:rPr spc="-5"/>
              <a:t>-</a:t>
            </a:r>
            <a:endParaRPr spc="-5" dirty="0"/>
          </a:p>
        </p:txBody>
      </p:sp>
      <p:sp>
        <p:nvSpPr>
          <p:cNvPr id="5" name="日期占位符 4">
            <a:extLst>
              <a:ext uri="{FF2B5EF4-FFF2-40B4-BE49-F238E27FC236}">
                <a16:creationId xmlns:a16="http://schemas.microsoft.com/office/drawing/2014/main" id="{C4B9E05C-4E4E-4F57-AEE9-EAB8F79EDB76}"/>
              </a:ext>
            </a:extLst>
          </p:cNvPr>
          <p:cNvSpPr>
            <a:spLocks noGrp="1"/>
          </p:cNvSpPr>
          <p:nvPr>
            <p:ph type="dt" sz="half" idx="6"/>
          </p:nvPr>
        </p:nvSpPr>
        <p:spPr/>
        <p:txBody>
          <a:bodyPr/>
          <a:lstStyle/>
          <a:p>
            <a:fld id="{72C5CB8C-DC02-447E-B01C-0AB70A4376BA}" type="datetime1">
              <a:rPr lang="zh-CN" altLang="en-US" smtClean="0"/>
              <a:t>2022/2/18</a:t>
            </a:fld>
            <a:endParaRPr lang="en-US"/>
          </a:p>
        </p:txBody>
      </p:sp>
    </p:spTree>
    <p:extLst>
      <p:ext uri="{BB962C8B-B14F-4D97-AF65-F5344CB8AC3E}">
        <p14:creationId xmlns:p14="http://schemas.microsoft.com/office/powerpoint/2010/main" val="2602663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流通・サービスソリューション事業部</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3231654"/>
          </a:xfrm>
        </p:spPr>
        <p:txBody>
          <a:bodyPr/>
          <a:lstStyle/>
          <a:p>
            <a:r>
              <a:rPr lang="ja-JP" altLang="en-US" dirty="0"/>
              <a:t>サービス</a:t>
            </a:r>
            <a:endParaRPr lang="en-US" altLang="ja-JP" dirty="0"/>
          </a:p>
          <a:p>
            <a:pPr marL="800100" lvl="1" indent="-342900">
              <a:buFont typeface="Wingdings" panose="05000000000000000000" pitchFamily="2" charset="2"/>
              <a:buChar char="ü"/>
            </a:pPr>
            <a:r>
              <a:rPr lang="ja-JP" altLang="en-US" dirty="0"/>
              <a:t>オンラインショッピングシステム</a:t>
            </a:r>
            <a:endParaRPr lang="en-US" altLang="ja-JP" dirty="0"/>
          </a:p>
          <a:p>
            <a:pPr marL="800100" lvl="1" indent="-342900">
              <a:buFont typeface="Wingdings" panose="05000000000000000000" pitchFamily="2" charset="2"/>
              <a:buChar char="ü"/>
            </a:pPr>
            <a:r>
              <a:rPr lang="en-US" altLang="ja-JP" dirty="0"/>
              <a:t>CRM</a:t>
            </a:r>
          </a:p>
          <a:p>
            <a:pPr marL="800100" lvl="1" indent="-342900">
              <a:buFont typeface="Wingdings" panose="05000000000000000000" pitchFamily="2" charset="2"/>
              <a:buChar char="ü"/>
            </a:pPr>
            <a:r>
              <a:rPr lang="ja-JP" altLang="en-US" dirty="0"/>
              <a:t>データアナウンス、データ可視化</a:t>
            </a:r>
            <a:endParaRPr lang="en-US" altLang="ja-JP" dirty="0"/>
          </a:p>
          <a:p>
            <a:pPr marL="800100" lvl="1" indent="-342900">
              <a:buFont typeface="Wingdings" panose="05000000000000000000" pitchFamily="2" charset="2"/>
              <a:buChar char="ü"/>
            </a:pPr>
            <a:r>
              <a:rPr lang="ja-JP" altLang="en-US" dirty="0"/>
              <a:t>プロモーションイベント</a:t>
            </a:r>
            <a:endParaRPr lang="en-US" altLang="ja-JP" dirty="0"/>
          </a:p>
          <a:p>
            <a:pPr marL="800100" lvl="1" indent="-342900">
              <a:buFont typeface="Wingdings" panose="05000000000000000000" pitchFamily="2" charset="2"/>
              <a:buChar char="ü"/>
            </a:pPr>
            <a:r>
              <a:rPr lang="ja-JP" altLang="en-US" dirty="0"/>
              <a:t>在庫管理</a:t>
            </a:r>
            <a:endParaRPr lang="en-US" altLang="ja-JP" dirty="0"/>
          </a:p>
          <a:p>
            <a:pPr marL="800100" lvl="1" indent="-342900">
              <a:buFont typeface="Wingdings" panose="05000000000000000000" pitchFamily="2" charset="2"/>
              <a:buChar char="ü"/>
            </a:pPr>
            <a:r>
              <a:rPr lang="ja-JP" altLang="en-US" dirty="0"/>
              <a:t>宅配サービス、宅配ボックス</a:t>
            </a:r>
            <a:endParaRPr lang="en-US" altLang="ja-JP" dirty="0"/>
          </a:p>
          <a:p>
            <a:pPr marL="0" lvl="1"/>
            <a:r>
              <a:rPr lang="ja-JP" altLang="en-US" sz="2400" dirty="0">
                <a:solidFill>
                  <a:schemeClr val="tx1"/>
                </a:solidFill>
              </a:rPr>
              <a:t>プロダクト</a:t>
            </a:r>
            <a:endParaRPr lang="en-US" altLang="ja-JP" sz="2400" dirty="0">
              <a:solidFill>
                <a:schemeClr val="tx1"/>
              </a:solidFill>
            </a:endParaRPr>
          </a:p>
          <a:p>
            <a:pPr marL="800100" lvl="1" indent="-342900">
              <a:buFont typeface="Wingdings" panose="05000000000000000000" pitchFamily="2" charset="2"/>
              <a:buChar char="ü"/>
            </a:pPr>
            <a:r>
              <a:rPr lang="en-US" altLang="ja-JP" dirty="0"/>
              <a:t>EC</a:t>
            </a:r>
            <a:r>
              <a:rPr lang="ja-JP" altLang="en-US" dirty="0"/>
              <a:t>アプリ（</a:t>
            </a:r>
            <a:r>
              <a:rPr lang="en-US" altLang="ja-JP" dirty="0"/>
              <a:t>B to C</a:t>
            </a:r>
            <a:r>
              <a:rPr lang="ja-JP" altLang="en-US" dirty="0"/>
              <a:t>、</a:t>
            </a:r>
            <a:r>
              <a:rPr lang="en-US" altLang="ja-JP" dirty="0"/>
              <a:t>B to B to C</a:t>
            </a:r>
            <a:r>
              <a:rPr lang="ja-JP" altLang="en-US" dirty="0"/>
              <a:t>）</a:t>
            </a:r>
            <a:endParaRPr lang="en-US" altLang="ja-JP" dirty="0"/>
          </a:p>
          <a:p>
            <a:pPr marL="800100" lvl="1" indent="-342900">
              <a:buFont typeface="Wingdings" panose="05000000000000000000" pitchFamily="2" charset="2"/>
              <a:buChar char="ü"/>
            </a:pPr>
            <a:r>
              <a:rPr lang="ja-JP" altLang="en-US" dirty="0"/>
              <a:t>宅配アプリ</a:t>
            </a:r>
            <a:endParaRPr lang="en-US" altLang="ja-JP" dirty="0"/>
          </a:p>
          <a:p>
            <a:pPr marL="800100" lvl="1" indent="-342900">
              <a:buFont typeface="Wingdings" panose="05000000000000000000" pitchFamily="2" charset="2"/>
              <a:buChar char="ü"/>
            </a:pPr>
            <a:endParaRPr lang="zh-CN" altLang="en-US" dirty="0"/>
          </a:p>
        </p:txBody>
      </p:sp>
      <p:sp>
        <p:nvSpPr>
          <p:cNvPr id="2" name="灯片编号占位符 1">
            <a:extLst>
              <a:ext uri="{FF2B5EF4-FFF2-40B4-BE49-F238E27FC236}">
                <a16:creationId xmlns:a16="http://schemas.microsoft.com/office/drawing/2014/main" id="{DB3EF359-9B16-4EAF-84D0-77E0EA00AEF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44</a:t>
            </a:fld>
            <a:r>
              <a:rPr spc="-45"/>
              <a:t> </a:t>
            </a:r>
            <a:r>
              <a:rPr spc="-5"/>
              <a:t>-</a:t>
            </a:r>
            <a:endParaRPr spc="-5" dirty="0"/>
          </a:p>
        </p:txBody>
      </p:sp>
      <p:sp>
        <p:nvSpPr>
          <p:cNvPr id="5" name="日期占位符 4">
            <a:extLst>
              <a:ext uri="{FF2B5EF4-FFF2-40B4-BE49-F238E27FC236}">
                <a16:creationId xmlns:a16="http://schemas.microsoft.com/office/drawing/2014/main" id="{427FB531-32F8-4A4A-8D54-D87EE2808420}"/>
              </a:ext>
            </a:extLst>
          </p:cNvPr>
          <p:cNvSpPr>
            <a:spLocks noGrp="1"/>
          </p:cNvSpPr>
          <p:nvPr>
            <p:ph type="dt" sz="half" idx="6"/>
          </p:nvPr>
        </p:nvSpPr>
        <p:spPr/>
        <p:txBody>
          <a:bodyPr/>
          <a:lstStyle/>
          <a:p>
            <a:fld id="{9D6CA6B1-BE26-45EA-A5D9-CFBBEC137087}" type="datetime1">
              <a:rPr lang="zh-CN" altLang="en-US" smtClean="0"/>
              <a:t>2022/2/18</a:t>
            </a:fld>
            <a:endParaRPr lang="en-US"/>
          </a:p>
        </p:txBody>
      </p:sp>
    </p:spTree>
    <p:extLst>
      <p:ext uri="{BB962C8B-B14F-4D97-AF65-F5344CB8AC3E}">
        <p14:creationId xmlns:p14="http://schemas.microsoft.com/office/powerpoint/2010/main" val="15941051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財務・金融ソリューション事業部</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2123658"/>
          </a:xfrm>
        </p:spPr>
        <p:txBody>
          <a:bodyPr/>
          <a:lstStyle/>
          <a:p>
            <a:r>
              <a:rPr lang="ja-JP" altLang="en-US" dirty="0"/>
              <a:t>サービス</a:t>
            </a:r>
          </a:p>
          <a:p>
            <a:pPr marL="800100" lvl="1" indent="-342900">
              <a:buFont typeface="Wingdings" panose="05000000000000000000" pitchFamily="2" charset="2"/>
              <a:buChar char="ü"/>
            </a:pPr>
            <a:r>
              <a:rPr lang="ja-JP" altLang="en-US" dirty="0"/>
              <a:t>モバイル</a:t>
            </a:r>
            <a:r>
              <a:rPr lang="en-US" altLang="ja-JP" dirty="0"/>
              <a:t>Pay</a:t>
            </a:r>
          </a:p>
          <a:p>
            <a:pPr marL="800100" lvl="1" indent="-342900">
              <a:buFont typeface="Wingdings" panose="05000000000000000000" pitchFamily="2" charset="2"/>
              <a:buChar char="ü"/>
            </a:pPr>
            <a:r>
              <a:rPr lang="ja-JP" altLang="en-US" dirty="0"/>
              <a:t>会計ソリューション</a:t>
            </a:r>
            <a:endParaRPr lang="en-US" altLang="ja-JP" dirty="0"/>
          </a:p>
          <a:p>
            <a:pPr marL="0" lvl="1"/>
            <a:r>
              <a:rPr lang="ja-JP" altLang="en-US" sz="2400" dirty="0">
                <a:solidFill>
                  <a:schemeClr val="tx1"/>
                </a:solidFill>
              </a:rPr>
              <a:t>プロダクト</a:t>
            </a:r>
            <a:endParaRPr lang="en-US" altLang="ja-JP" sz="2400" dirty="0">
              <a:solidFill>
                <a:schemeClr val="tx1"/>
              </a:solidFill>
            </a:endParaRPr>
          </a:p>
          <a:p>
            <a:pPr marL="800100" lvl="1" indent="-342900">
              <a:buFont typeface="Wingdings" panose="05000000000000000000" pitchFamily="2" charset="2"/>
              <a:buChar char="ü"/>
            </a:pPr>
            <a:r>
              <a:rPr lang="ja-JP" altLang="en-US" dirty="0"/>
              <a:t>決済アプリ</a:t>
            </a:r>
            <a:endParaRPr lang="en-US" altLang="ja-JP" dirty="0"/>
          </a:p>
          <a:p>
            <a:pPr marL="800100" lvl="1" indent="-342900">
              <a:buFont typeface="Wingdings" panose="05000000000000000000" pitchFamily="2" charset="2"/>
              <a:buChar char="ü"/>
            </a:pPr>
            <a:endParaRPr lang="en-US" altLang="ja-JP" dirty="0"/>
          </a:p>
          <a:p>
            <a:pPr marL="800100" lvl="1" indent="-342900">
              <a:buFont typeface="Wingdings" panose="05000000000000000000" pitchFamily="2" charset="2"/>
              <a:buChar char="ü"/>
            </a:pPr>
            <a:endParaRPr lang="zh-CN" altLang="en-US" dirty="0"/>
          </a:p>
        </p:txBody>
      </p:sp>
      <p:sp>
        <p:nvSpPr>
          <p:cNvPr id="2" name="灯片编号占位符 1">
            <a:extLst>
              <a:ext uri="{FF2B5EF4-FFF2-40B4-BE49-F238E27FC236}">
                <a16:creationId xmlns:a16="http://schemas.microsoft.com/office/drawing/2014/main" id="{E7132AE8-D337-4401-8CDE-7576345211E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45</a:t>
            </a:fld>
            <a:r>
              <a:rPr spc="-45"/>
              <a:t> </a:t>
            </a:r>
            <a:r>
              <a:rPr spc="-5"/>
              <a:t>-</a:t>
            </a:r>
            <a:endParaRPr spc="-5" dirty="0"/>
          </a:p>
        </p:txBody>
      </p:sp>
      <p:sp>
        <p:nvSpPr>
          <p:cNvPr id="5" name="日期占位符 4">
            <a:extLst>
              <a:ext uri="{FF2B5EF4-FFF2-40B4-BE49-F238E27FC236}">
                <a16:creationId xmlns:a16="http://schemas.microsoft.com/office/drawing/2014/main" id="{AABDF091-4E0D-48E6-A93D-29A62710A61A}"/>
              </a:ext>
            </a:extLst>
          </p:cNvPr>
          <p:cNvSpPr>
            <a:spLocks noGrp="1"/>
          </p:cNvSpPr>
          <p:nvPr>
            <p:ph type="dt" sz="half" idx="6"/>
          </p:nvPr>
        </p:nvSpPr>
        <p:spPr/>
        <p:txBody>
          <a:bodyPr/>
          <a:lstStyle/>
          <a:p>
            <a:fld id="{DC4FC00F-8630-4C46-9A2D-D253FB78654F}" type="datetime1">
              <a:rPr lang="zh-CN" altLang="en-US" smtClean="0"/>
              <a:t>2022/2/18</a:t>
            </a:fld>
            <a:endParaRPr lang="en-US"/>
          </a:p>
        </p:txBody>
      </p:sp>
    </p:spTree>
    <p:extLst>
      <p:ext uri="{BB962C8B-B14F-4D97-AF65-F5344CB8AC3E}">
        <p14:creationId xmlns:p14="http://schemas.microsoft.com/office/powerpoint/2010/main" val="1774041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34499F-30F3-4CB2-B78C-AF7AC536DCC6}"/>
              </a:ext>
            </a:extLst>
          </p:cNvPr>
          <p:cNvSpPr>
            <a:spLocks noGrp="1"/>
          </p:cNvSpPr>
          <p:nvPr>
            <p:ph type="title"/>
          </p:nvPr>
        </p:nvSpPr>
        <p:spPr/>
        <p:txBody>
          <a:bodyPr/>
          <a:lstStyle/>
          <a:p>
            <a:r>
              <a:rPr lang="ja-JP" altLang="en-US" dirty="0"/>
              <a:t>ヘルスケアソリューション事業部</a:t>
            </a:r>
            <a:endParaRPr lang="zh-CN" altLang="en-US" dirty="0"/>
          </a:p>
        </p:txBody>
      </p:sp>
      <p:sp>
        <p:nvSpPr>
          <p:cNvPr id="3" name="日付プレースホルダー 2">
            <a:extLst>
              <a:ext uri="{FF2B5EF4-FFF2-40B4-BE49-F238E27FC236}">
                <a16:creationId xmlns:a16="http://schemas.microsoft.com/office/drawing/2014/main" id="{95183A63-7EB2-4AEF-9729-47E9A4D27469}"/>
              </a:ext>
            </a:extLst>
          </p:cNvPr>
          <p:cNvSpPr>
            <a:spLocks noGrp="1"/>
          </p:cNvSpPr>
          <p:nvPr>
            <p:ph type="dt" sz="half" idx="6"/>
          </p:nvPr>
        </p:nvSpPr>
        <p:spPr/>
        <p:txBody>
          <a:bodyPr/>
          <a:lstStyle/>
          <a:p>
            <a:fld id="{F80A0BA5-CE47-470D-91AB-CBF149FD40F7}" type="datetime1">
              <a:rPr lang="zh-CN" altLang="en-US" smtClean="0"/>
              <a:t>2022/2/18</a:t>
            </a:fld>
            <a:endParaRPr lang="en-US"/>
          </a:p>
        </p:txBody>
      </p:sp>
      <p:sp>
        <p:nvSpPr>
          <p:cNvPr id="4" name="スライド番号プレースホルダー 3">
            <a:extLst>
              <a:ext uri="{FF2B5EF4-FFF2-40B4-BE49-F238E27FC236}">
                <a16:creationId xmlns:a16="http://schemas.microsoft.com/office/drawing/2014/main" id="{C4C9F16C-627F-45E8-B816-039522795133}"/>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46</a:t>
            </a:fld>
            <a:r>
              <a:rPr spc="-45"/>
              <a:t> </a:t>
            </a:r>
            <a:r>
              <a:rPr spc="-5"/>
              <a:t>-</a:t>
            </a:r>
            <a:endParaRPr spc="-5" dirty="0"/>
          </a:p>
        </p:txBody>
      </p:sp>
    </p:spTree>
    <p:extLst>
      <p:ext uri="{BB962C8B-B14F-4D97-AF65-F5344CB8AC3E}">
        <p14:creationId xmlns:p14="http://schemas.microsoft.com/office/powerpoint/2010/main" val="4141675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D9EA3E-3967-46A2-A133-8C673844FAD3}"/>
              </a:ext>
            </a:extLst>
          </p:cNvPr>
          <p:cNvSpPr>
            <a:spLocks noGrp="1"/>
          </p:cNvSpPr>
          <p:nvPr>
            <p:ph type="title"/>
          </p:nvPr>
        </p:nvSpPr>
        <p:spPr>
          <a:xfrm>
            <a:off x="316983" y="-16805"/>
            <a:ext cx="11540249" cy="492443"/>
          </a:xfrm>
        </p:spPr>
        <p:txBody>
          <a:bodyPr/>
          <a:lstStyle/>
          <a:p>
            <a:r>
              <a:rPr lang="ja-JP" altLang="en-US" dirty="0"/>
              <a:t>マーケティング＆セールス部</a:t>
            </a:r>
            <a:endParaRPr lang="zh-CN" altLang="en-US" dirty="0"/>
          </a:p>
        </p:txBody>
      </p:sp>
      <p:sp>
        <p:nvSpPr>
          <p:cNvPr id="3" name="文本占位符 2">
            <a:extLst>
              <a:ext uri="{FF2B5EF4-FFF2-40B4-BE49-F238E27FC236}">
                <a16:creationId xmlns:a16="http://schemas.microsoft.com/office/drawing/2014/main" id="{5EC973E5-0636-48D6-835F-40E09B942A81}"/>
              </a:ext>
            </a:extLst>
          </p:cNvPr>
          <p:cNvSpPr>
            <a:spLocks noGrp="1"/>
          </p:cNvSpPr>
          <p:nvPr>
            <p:ph type="body" idx="1"/>
          </p:nvPr>
        </p:nvSpPr>
        <p:spPr>
          <a:xfrm>
            <a:off x="316983" y="557909"/>
            <a:ext cx="11540249" cy="2308324"/>
          </a:xfrm>
        </p:spPr>
        <p:txBody>
          <a:bodyPr/>
          <a:lstStyle/>
          <a:p>
            <a:r>
              <a:rPr lang="ja-JP" altLang="en-US" dirty="0"/>
              <a:t>プロダクトマネージャー</a:t>
            </a:r>
            <a:endParaRPr lang="en-US" altLang="ja-JP" dirty="0"/>
          </a:p>
          <a:p>
            <a:pPr marL="800100" lvl="1" indent="-342900">
              <a:buFont typeface="Wingdings" panose="05000000000000000000" pitchFamily="2" charset="2"/>
              <a:buChar char="ü"/>
            </a:pPr>
            <a:r>
              <a:rPr lang="ja-JP" altLang="en-US" dirty="0"/>
              <a:t>マーケティングニーズ分析</a:t>
            </a:r>
            <a:endParaRPr lang="en-US" altLang="ja-JP" dirty="0"/>
          </a:p>
          <a:p>
            <a:pPr marL="800100" lvl="1" indent="-342900">
              <a:buFont typeface="Wingdings" panose="05000000000000000000" pitchFamily="2" charset="2"/>
              <a:buChar char="ü"/>
            </a:pPr>
            <a:r>
              <a:rPr lang="ja-JP" altLang="en-US" dirty="0"/>
              <a:t>プロダクトビジネスモデルデザイン＆運営データアナウンス</a:t>
            </a:r>
            <a:endParaRPr lang="en-US" altLang="zh-CN" dirty="0"/>
          </a:p>
          <a:p>
            <a:r>
              <a:rPr lang="ja-JP" altLang="en-US" dirty="0"/>
              <a:t>セールス</a:t>
            </a:r>
            <a:endParaRPr lang="en-US" altLang="ja-JP" dirty="0"/>
          </a:p>
          <a:p>
            <a:pPr marL="800100" lvl="1" indent="-342900">
              <a:buFont typeface="Wingdings" panose="05000000000000000000" pitchFamily="2" charset="2"/>
              <a:buChar char="ü"/>
            </a:pPr>
            <a:r>
              <a:rPr lang="ja-JP" altLang="en-US" dirty="0"/>
              <a:t>受注開発案件</a:t>
            </a:r>
            <a:endParaRPr lang="en-US" altLang="zh-CN" dirty="0"/>
          </a:p>
          <a:p>
            <a:endParaRPr lang="en-US" altLang="zh-CN" dirty="0"/>
          </a:p>
          <a:p>
            <a:endParaRPr lang="zh-CN" altLang="en-US" dirty="0"/>
          </a:p>
        </p:txBody>
      </p:sp>
      <p:sp>
        <p:nvSpPr>
          <p:cNvPr id="4" name="日期占位符 3">
            <a:extLst>
              <a:ext uri="{FF2B5EF4-FFF2-40B4-BE49-F238E27FC236}">
                <a16:creationId xmlns:a16="http://schemas.microsoft.com/office/drawing/2014/main" id="{E7EAAF34-CDEC-4070-BB2C-BF272FC42586}"/>
              </a:ext>
            </a:extLst>
          </p:cNvPr>
          <p:cNvSpPr>
            <a:spLocks noGrp="1"/>
          </p:cNvSpPr>
          <p:nvPr>
            <p:ph type="dt" sz="half" idx="6"/>
          </p:nvPr>
        </p:nvSpPr>
        <p:spPr/>
        <p:txBody>
          <a:bodyPr/>
          <a:lstStyle/>
          <a:p>
            <a:fld id="{8FE51E8E-C10F-4A0F-93A7-73BF0C626025}" type="datetime1">
              <a:rPr lang="zh-CN" altLang="en-US" smtClean="0"/>
              <a:t>2022/2/18</a:t>
            </a:fld>
            <a:endParaRPr lang="en-US"/>
          </a:p>
        </p:txBody>
      </p:sp>
      <p:sp>
        <p:nvSpPr>
          <p:cNvPr id="5" name="灯片编号占位符 4">
            <a:extLst>
              <a:ext uri="{FF2B5EF4-FFF2-40B4-BE49-F238E27FC236}">
                <a16:creationId xmlns:a16="http://schemas.microsoft.com/office/drawing/2014/main" id="{E233F33E-EB37-4896-83E2-7C2B9439D59A}"/>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47</a:t>
            </a:fld>
            <a:r>
              <a:rPr spc="-45"/>
              <a:t> </a:t>
            </a:r>
            <a:r>
              <a:rPr spc="-5"/>
              <a:t>-</a:t>
            </a:r>
            <a:endParaRPr spc="-5" dirty="0"/>
          </a:p>
        </p:txBody>
      </p:sp>
    </p:spTree>
    <p:extLst>
      <p:ext uri="{BB962C8B-B14F-4D97-AF65-F5344CB8AC3E}">
        <p14:creationId xmlns:p14="http://schemas.microsoft.com/office/powerpoint/2010/main" val="21225609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5936F9-4650-4A80-AC87-5E4D42C7B79D}"/>
              </a:ext>
            </a:extLst>
          </p:cNvPr>
          <p:cNvSpPr>
            <a:spLocks noGrp="1"/>
          </p:cNvSpPr>
          <p:nvPr>
            <p:ph type="title"/>
          </p:nvPr>
        </p:nvSpPr>
        <p:spPr>
          <a:xfrm>
            <a:off x="316983" y="-16805"/>
            <a:ext cx="11540249" cy="492443"/>
          </a:xfrm>
        </p:spPr>
        <p:txBody>
          <a:bodyPr/>
          <a:lstStyle/>
          <a:p>
            <a:r>
              <a:rPr lang="ja-JP" altLang="en-US" dirty="0"/>
              <a:t>管理部</a:t>
            </a:r>
            <a:endParaRPr lang="zh-CN" altLang="en-US" dirty="0"/>
          </a:p>
        </p:txBody>
      </p:sp>
      <p:sp>
        <p:nvSpPr>
          <p:cNvPr id="3" name="テキスト プレースホルダー 2">
            <a:extLst>
              <a:ext uri="{FF2B5EF4-FFF2-40B4-BE49-F238E27FC236}">
                <a16:creationId xmlns:a16="http://schemas.microsoft.com/office/drawing/2014/main" id="{A7CFBC71-2129-439E-851D-36702DB81F63}"/>
              </a:ext>
            </a:extLst>
          </p:cNvPr>
          <p:cNvSpPr>
            <a:spLocks noGrp="1"/>
          </p:cNvSpPr>
          <p:nvPr>
            <p:ph type="body" idx="1"/>
          </p:nvPr>
        </p:nvSpPr>
        <p:spPr>
          <a:xfrm>
            <a:off x="316983" y="557909"/>
            <a:ext cx="11540249" cy="2677656"/>
          </a:xfrm>
        </p:spPr>
        <p:txBody>
          <a:bodyPr/>
          <a:lstStyle/>
          <a:p>
            <a:r>
              <a:rPr lang="ja-JP" altLang="en-US" dirty="0"/>
              <a:t>人事</a:t>
            </a:r>
            <a:endParaRPr lang="en-US" altLang="ja-JP" dirty="0"/>
          </a:p>
          <a:p>
            <a:pPr marL="800100" lvl="1" indent="-342900">
              <a:buFont typeface="Wingdings" panose="05000000000000000000" pitchFamily="2" charset="2"/>
              <a:buChar char="ü"/>
            </a:pPr>
            <a:r>
              <a:rPr lang="ja-JP" altLang="en-US" dirty="0"/>
              <a:t>社員紹介</a:t>
            </a:r>
            <a:endParaRPr lang="en-US" altLang="ja-JP" dirty="0"/>
          </a:p>
          <a:p>
            <a:r>
              <a:rPr lang="ja-JP" altLang="en-US" dirty="0"/>
              <a:t>財務</a:t>
            </a:r>
            <a:endParaRPr lang="en-US" altLang="ja-JP" dirty="0"/>
          </a:p>
          <a:p>
            <a:pPr marL="800100" lvl="1" indent="-342900">
              <a:buFont typeface="Wingdings" panose="05000000000000000000" pitchFamily="2" charset="2"/>
              <a:buChar char="ü"/>
            </a:pPr>
            <a:r>
              <a:rPr lang="ja-JP" altLang="en-US" dirty="0"/>
              <a:t>コスト精算、プロジェクト運営リスクの早期発見（課題）</a:t>
            </a:r>
            <a:endParaRPr lang="en-US" altLang="ja-JP" dirty="0"/>
          </a:p>
          <a:p>
            <a:pPr marL="800100" lvl="1" indent="-342900">
              <a:buFont typeface="Wingdings" panose="05000000000000000000" pitchFamily="2" charset="2"/>
              <a:buChar char="ü"/>
            </a:pPr>
            <a:r>
              <a:rPr lang="ja-JP" altLang="en-US" dirty="0"/>
              <a:t>現金流動性（課題）</a:t>
            </a:r>
            <a:endParaRPr lang="en-US" altLang="ja-JP" dirty="0"/>
          </a:p>
          <a:p>
            <a:pPr marL="0" lvl="1"/>
            <a:r>
              <a:rPr lang="ja-JP" altLang="en-US" sz="2400" dirty="0">
                <a:solidFill>
                  <a:schemeClr val="tx1"/>
                </a:solidFill>
              </a:rPr>
              <a:t>セキュリティ</a:t>
            </a:r>
            <a:endParaRPr lang="en-US" altLang="ja-JP" sz="2400" dirty="0">
              <a:solidFill>
                <a:schemeClr val="tx1"/>
              </a:solidFill>
            </a:endParaRPr>
          </a:p>
          <a:p>
            <a:pPr marL="0" lvl="1"/>
            <a:endParaRPr lang="en-US" altLang="ja-JP" sz="2400" dirty="0">
              <a:solidFill>
                <a:schemeClr val="tx1"/>
              </a:solidFill>
            </a:endParaRPr>
          </a:p>
          <a:p>
            <a:pPr marL="800100" lvl="1" indent="-342900">
              <a:buFont typeface="Wingdings" panose="05000000000000000000" pitchFamily="2" charset="2"/>
              <a:buChar char="ü"/>
            </a:pPr>
            <a:endParaRPr lang="zh-CN" altLang="en-US" dirty="0"/>
          </a:p>
        </p:txBody>
      </p:sp>
      <p:sp>
        <p:nvSpPr>
          <p:cNvPr id="4" name="日付プレースホルダー 3">
            <a:extLst>
              <a:ext uri="{FF2B5EF4-FFF2-40B4-BE49-F238E27FC236}">
                <a16:creationId xmlns:a16="http://schemas.microsoft.com/office/drawing/2014/main" id="{559B59E9-9C1A-4523-B698-3CA7926EA293}"/>
              </a:ext>
            </a:extLst>
          </p:cNvPr>
          <p:cNvSpPr>
            <a:spLocks noGrp="1"/>
          </p:cNvSpPr>
          <p:nvPr>
            <p:ph type="dt" sz="half" idx="6"/>
          </p:nvPr>
        </p:nvSpPr>
        <p:spPr/>
        <p:txBody>
          <a:bodyPr/>
          <a:lstStyle/>
          <a:p>
            <a:fld id="{EBD34185-0780-419F-9E23-EE91E7236BDE}" type="datetime1">
              <a:rPr lang="zh-CN" altLang="en-US" smtClean="0"/>
              <a:t>2022/2/18</a:t>
            </a:fld>
            <a:endParaRPr lang="en-US"/>
          </a:p>
        </p:txBody>
      </p:sp>
      <p:sp>
        <p:nvSpPr>
          <p:cNvPr id="5" name="スライド番号プレースホルダー 4">
            <a:extLst>
              <a:ext uri="{FF2B5EF4-FFF2-40B4-BE49-F238E27FC236}">
                <a16:creationId xmlns:a16="http://schemas.microsoft.com/office/drawing/2014/main" id="{E9356ABB-5C22-4E6B-BA87-4DE78BC1035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48</a:t>
            </a:fld>
            <a:r>
              <a:rPr spc="-45"/>
              <a:t> </a:t>
            </a:r>
            <a:r>
              <a:rPr spc="-5"/>
              <a:t>-</a:t>
            </a:r>
            <a:endParaRPr spc="-5" dirty="0"/>
          </a:p>
        </p:txBody>
      </p:sp>
    </p:spTree>
    <p:extLst>
      <p:ext uri="{BB962C8B-B14F-4D97-AF65-F5344CB8AC3E}">
        <p14:creationId xmlns:p14="http://schemas.microsoft.com/office/powerpoint/2010/main" val="1752078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highlight>
                  <a:srgbClr val="00FF00"/>
                </a:highlight>
              </a:rPr>
              <a:t>社内チームワークとコスト精算</a:t>
            </a:r>
            <a:endParaRPr lang="en-US" altLang="ja-JP" sz="2400" dirty="0">
              <a:highlight>
                <a:srgbClr val="00FF00"/>
              </a:highlight>
            </a:endParaRPr>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49</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2022/2/18</a:t>
            </a:fld>
            <a:endParaRPr lang="en-US"/>
          </a:p>
        </p:txBody>
      </p:sp>
    </p:spTree>
    <p:extLst>
      <p:ext uri="{BB962C8B-B14F-4D97-AF65-F5344CB8AC3E}">
        <p14:creationId xmlns:p14="http://schemas.microsoft.com/office/powerpoint/2010/main" val="2894007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法務</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2585323"/>
          </a:xfrm>
        </p:spPr>
        <p:txBody>
          <a:bodyPr/>
          <a:lstStyle/>
          <a:p>
            <a:r>
              <a:rPr lang="ja-JP" altLang="en-US" dirty="0"/>
              <a:t>現状：</a:t>
            </a:r>
            <a:endParaRPr lang="en-US" altLang="ja-JP" dirty="0"/>
          </a:p>
          <a:p>
            <a:r>
              <a:rPr lang="ja-JP" altLang="en-US" dirty="0"/>
              <a:t>　　</a:t>
            </a:r>
            <a:r>
              <a:rPr lang="en-US" altLang="ja-JP" dirty="0"/>
              <a:t>SNS</a:t>
            </a:r>
            <a:r>
              <a:rPr lang="ja-JP" altLang="en-US" dirty="0"/>
              <a:t>の風評などの監視は　ほぼやりません。</a:t>
            </a:r>
            <a:endParaRPr lang="en-US" altLang="ja-JP" dirty="0"/>
          </a:p>
          <a:p>
            <a:r>
              <a:rPr lang="ja-JP" altLang="en-US" dirty="0"/>
              <a:t>　　違法事件報告のフィードバックは　一週間以後　まだ返信しません。</a:t>
            </a:r>
            <a:endParaRPr lang="en-US" altLang="ja-JP" dirty="0"/>
          </a:p>
          <a:p>
            <a:r>
              <a:rPr lang="ja-JP" altLang="en-US" dirty="0"/>
              <a:t>部署：法務部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担当さんは　毎日１回以上を確認します。</a:t>
            </a:r>
            <a:endParaRPr lang="en-US" altLang="ja-JP" dirty="0"/>
          </a:p>
          <a:p>
            <a:pPr marL="342900" indent="-342900">
              <a:buFont typeface="Wingdings" panose="05000000000000000000" pitchFamily="2" charset="2"/>
              <a:buChar char="ü"/>
            </a:pPr>
            <a:r>
              <a:rPr lang="ja-JP" altLang="en-US" dirty="0"/>
              <a:t>社長室メールアドレスを会社ホームページに公開します。</a:t>
            </a:r>
            <a:endParaRPr lang="en-US" altLang="ja-JP" dirty="0"/>
          </a:p>
        </p:txBody>
      </p:sp>
      <p:sp>
        <p:nvSpPr>
          <p:cNvPr id="2" name="灯片编号占位符 1">
            <a:extLst>
              <a:ext uri="{FF2B5EF4-FFF2-40B4-BE49-F238E27FC236}">
                <a16:creationId xmlns:a16="http://schemas.microsoft.com/office/drawing/2014/main" id="{C86F375E-26C9-4B56-A626-CC21CE87541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a:t>
            </a:fld>
            <a:r>
              <a:rPr spc="-45"/>
              <a:t> </a:t>
            </a:r>
            <a:r>
              <a:rPr spc="-5"/>
              <a:t>-</a:t>
            </a:r>
            <a:endParaRPr spc="-5" dirty="0"/>
          </a:p>
        </p:txBody>
      </p:sp>
      <p:sp>
        <p:nvSpPr>
          <p:cNvPr id="3" name="日期占位符 2">
            <a:extLst>
              <a:ext uri="{FF2B5EF4-FFF2-40B4-BE49-F238E27FC236}">
                <a16:creationId xmlns:a16="http://schemas.microsoft.com/office/drawing/2014/main" id="{6321BE96-08A7-41AD-8D5A-BA8C51D64DFA}"/>
              </a:ext>
            </a:extLst>
          </p:cNvPr>
          <p:cNvSpPr>
            <a:spLocks noGrp="1"/>
          </p:cNvSpPr>
          <p:nvPr>
            <p:ph type="dt" sz="half" idx="6"/>
          </p:nvPr>
        </p:nvSpPr>
        <p:spPr/>
        <p:txBody>
          <a:bodyPr/>
          <a:lstStyle/>
          <a:p>
            <a:fld id="{C7F110CF-934C-453F-9158-163D07BF5CC2}" type="datetime1">
              <a:rPr lang="zh-CN" altLang="en-US" smtClean="0"/>
              <a:t>2022/2/18</a:t>
            </a:fld>
            <a:endParaRPr lang="en-US"/>
          </a:p>
        </p:txBody>
      </p:sp>
    </p:spTree>
    <p:extLst>
      <p:ext uri="{BB962C8B-B14F-4D97-AF65-F5344CB8AC3E}">
        <p14:creationId xmlns:p14="http://schemas.microsoft.com/office/powerpoint/2010/main" val="32039154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BDCDFF-7A55-44AA-B048-F762E7391F9F}"/>
              </a:ext>
            </a:extLst>
          </p:cNvPr>
          <p:cNvSpPr>
            <a:spLocks noGrp="1"/>
          </p:cNvSpPr>
          <p:nvPr>
            <p:ph type="title"/>
          </p:nvPr>
        </p:nvSpPr>
        <p:spPr>
          <a:xfrm>
            <a:off x="316983" y="-16805"/>
            <a:ext cx="11540249" cy="492443"/>
          </a:xfrm>
        </p:spPr>
        <p:txBody>
          <a:bodyPr/>
          <a:lstStyle/>
          <a:p>
            <a:r>
              <a:rPr lang="ja-JP" altLang="en-US" dirty="0"/>
              <a:t>社内部署間のチームワーク</a:t>
            </a:r>
            <a:endParaRPr lang="zh-CN" altLang="en-US" dirty="0"/>
          </a:p>
        </p:txBody>
      </p:sp>
      <p:sp>
        <p:nvSpPr>
          <p:cNvPr id="3" name="文本占位符 2">
            <a:extLst>
              <a:ext uri="{FF2B5EF4-FFF2-40B4-BE49-F238E27FC236}">
                <a16:creationId xmlns:a16="http://schemas.microsoft.com/office/drawing/2014/main" id="{A5BA0D3C-9B1C-45D5-B429-C8895393DCE2}"/>
              </a:ext>
            </a:extLst>
          </p:cNvPr>
          <p:cNvSpPr>
            <a:spLocks noGrp="1"/>
          </p:cNvSpPr>
          <p:nvPr>
            <p:ph type="body" idx="1"/>
          </p:nvPr>
        </p:nvSpPr>
        <p:spPr>
          <a:xfrm>
            <a:off x="316983" y="557909"/>
            <a:ext cx="11540249" cy="369332"/>
          </a:xfrm>
        </p:spPr>
        <p:txBody>
          <a:bodyPr/>
          <a:lstStyle/>
          <a:p>
            <a:r>
              <a:rPr lang="ja-JP" altLang="en-US" dirty="0"/>
              <a:t>待ち</a:t>
            </a:r>
            <a:endParaRPr lang="zh-CN" altLang="en-US" dirty="0"/>
          </a:p>
        </p:txBody>
      </p:sp>
      <p:sp>
        <p:nvSpPr>
          <p:cNvPr id="4" name="日期占位符 3">
            <a:extLst>
              <a:ext uri="{FF2B5EF4-FFF2-40B4-BE49-F238E27FC236}">
                <a16:creationId xmlns:a16="http://schemas.microsoft.com/office/drawing/2014/main" id="{107702E7-0C60-4799-A6A1-B3BD5CE6B1CA}"/>
              </a:ext>
            </a:extLst>
          </p:cNvPr>
          <p:cNvSpPr>
            <a:spLocks noGrp="1"/>
          </p:cNvSpPr>
          <p:nvPr>
            <p:ph type="dt" sz="half" idx="6"/>
          </p:nvPr>
        </p:nvSpPr>
        <p:spPr/>
        <p:txBody>
          <a:bodyPr/>
          <a:lstStyle/>
          <a:p>
            <a:fld id="{9526FDD1-8544-47E2-9C82-740ED6BB3910}" type="datetime1">
              <a:rPr lang="zh-CN" altLang="en-US" smtClean="0"/>
              <a:t>2022/2/18</a:t>
            </a:fld>
            <a:endParaRPr lang="en-US"/>
          </a:p>
        </p:txBody>
      </p:sp>
      <p:sp>
        <p:nvSpPr>
          <p:cNvPr id="5" name="灯片编号占位符 4">
            <a:extLst>
              <a:ext uri="{FF2B5EF4-FFF2-40B4-BE49-F238E27FC236}">
                <a16:creationId xmlns:a16="http://schemas.microsoft.com/office/drawing/2014/main" id="{06E4BD4A-C482-415E-9CDD-1C4CEFCDC3E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50</a:t>
            </a:fld>
            <a:r>
              <a:rPr spc="-45"/>
              <a:t> </a:t>
            </a:r>
            <a:r>
              <a:rPr spc="-5"/>
              <a:t>-</a:t>
            </a:r>
            <a:endParaRPr spc="-5" dirty="0"/>
          </a:p>
        </p:txBody>
      </p:sp>
    </p:spTree>
    <p:extLst>
      <p:ext uri="{BB962C8B-B14F-4D97-AF65-F5344CB8AC3E}">
        <p14:creationId xmlns:p14="http://schemas.microsoft.com/office/powerpoint/2010/main" val="42198375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A7EDA3-AC18-4A4E-8150-65AB9A54AA60}"/>
              </a:ext>
            </a:extLst>
          </p:cNvPr>
          <p:cNvSpPr>
            <a:spLocks noGrp="1"/>
          </p:cNvSpPr>
          <p:nvPr>
            <p:ph type="title"/>
          </p:nvPr>
        </p:nvSpPr>
        <p:spPr>
          <a:xfrm>
            <a:off x="316983" y="-16805"/>
            <a:ext cx="11540249" cy="492443"/>
          </a:xfrm>
        </p:spPr>
        <p:txBody>
          <a:bodyPr/>
          <a:lstStyle/>
          <a:p>
            <a:r>
              <a:rPr lang="ja-JP" altLang="en-US" dirty="0"/>
              <a:t>部署間の利益分配</a:t>
            </a:r>
            <a:endParaRPr lang="zh-CN" altLang="en-US" dirty="0"/>
          </a:p>
        </p:txBody>
      </p:sp>
      <p:sp>
        <p:nvSpPr>
          <p:cNvPr id="3" name="文本占位符 2">
            <a:extLst>
              <a:ext uri="{FF2B5EF4-FFF2-40B4-BE49-F238E27FC236}">
                <a16:creationId xmlns:a16="http://schemas.microsoft.com/office/drawing/2014/main" id="{F2E21F12-E68A-4667-BE3E-1E466F68F6CD}"/>
              </a:ext>
            </a:extLst>
          </p:cNvPr>
          <p:cNvSpPr>
            <a:spLocks noGrp="1"/>
          </p:cNvSpPr>
          <p:nvPr>
            <p:ph type="body" idx="1"/>
          </p:nvPr>
        </p:nvSpPr>
        <p:spPr/>
        <p:txBody>
          <a:bodyPr/>
          <a:lstStyle/>
          <a:p>
            <a:endParaRPr lang="zh-CN" altLang="en-US"/>
          </a:p>
        </p:txBody>
      </p:sp>
      <p:sp>
        <p:nvSpPr>
          <p:cNvPr id="4" name="日期占位符 3">
            <a:extLst>
              <a:ext uri="{FF2B5EF4-FFF2-40B4-BE49-F238E27FC236}">
                <a16:creationId xmlns:a16="http://schemas.microsoft.com/office/drawing/2014/main" id="{1F1678D8-5609-4270-A95D-5E8514F43B49}"/>
              </a:ext>
            </a:extLst>
          </p:cNvPr>
          <p:cNvSpPr>
            <a:spLocks noGrp="1"/>
          </p:cNvSpPr>
          <p:nvPr>
            <p:ph type="dt" sz="half" idx="6"/>
          </p:nvPr>
        </p:nvSpPr>
        <p:spPr/>
        <p:txBody>
          <a:bodyPr/>
          <a:lstStyle/>
          <a:p>
            <a:fld id="{9526FDD1-8544-47E2-9C82-740ED6BB3910}" type="datetime1">
              <a:rPr lang="zh-CN" altLang="en-US" smtClean="0"/>
              <a:t>2022/2/18</a:t>
            </a:fld>
            <a:endParaRPr lang="en-US"/>
          </a:p>
        </p:txBody>
      </p:sp>
      <p:sp>
        <p:nvSpPr>
          <p:cNvPr id="5" name="灯片编号占位符 4">
            <a:extLst>
              <a:ext uri="{FF2B5EF4-FFF2-40B4-BE49-F238E27FC236}">
                <a16:creationId xmlns:a16="http://schemas.microsoft.com/office/drawing/2014/main" id="{9660C277-036D-41DE-97DA-F9E27BA2AF7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51</a:t>
            </a:fld>
            <a:r>
              <a:rPr spc="-45"/>
              <a:t> </a:t>
            </a:r>
            <a:r>
              <a:rPr spc="-5"/>
              <a:t>-</a:t>
            </a:r>
            <a:endParaRPr spc="-5" dirty="0"/>
          </a:p>
        </p:txBody>
      </p:sp>
    </p:spTree>
    <p:extLst>
      <p:ext uri="{BB962C8B-B14F-4D97-AF65-F5344CB8AC3E}">
        <p14:creationId xmlns:p14="http://schemas.microsoft.com/office/powerpoint/2010/main" val="27755390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5EE9FD-58F6-48F5-9C2C-C7EFDD12F977}"/>
              </a:ext>
            </a:extLst>
          </p:cNvPr>
          <p:cNvSpPr>
            <a:spLocks noGrp="1"/>
          </p:cNvSpPr>
          <p:nvPr>
            <p:ph type="title"/>
          </p:nvPr>
        </p:nvSpPr>
        <p:spPr>
          <a:xfrm>
            <a:off x="316983" y="-16805"/>
            <a:ext cx="11540249" cy="492443"/>
          </a:xfrm>
        </p:spPr>
        <p:txBody>
          <a:bodyPr/>
          <a:lstStyle/>
          <a:p>
            <a:r>
              <a:rPr lang="ja-JP" altLang="en-US" dirty="0"/>
              <a:t>コスト精算</a:t>
            </a:r>
            <a:endParaRPr lang="zh-CN" altLang="en-US" dirty="0"/>
          </a:p>
        </p:txBody>
      </p:sp>
      <p:sp>
        <p:nvSpPr>
          <p:cNvPr id="3" name="文本占位符 2">
            <a:extLst>
              <a:ext uri="{FF2B5EF4-FFF2-40B4-BE49-F238E27FC236}">
                <a16:creationId xmlns:a16="http://schemas.microsoft.com/office/drawing/2014/main" id="{98D07782-ADB6-407E-B9E6-ACEA97708E2B}"/>
              </a:ext>
            </a:extLst>
          </p:cNvPr>
          <p:cNvSpPr>
            <a:spLocks noGrp="1"/>
          </p:cNvSpPr>
          <p:nvPr>
            <p:ph type="body" idx="1"/>
          </p:nvPr>
        </p:nvSpPr>
        <p:spPr/>
        <p:txBody>
          <a:bodyPr/>
          <a:lstStyle/>
          <a:p>
            <a:endParaRPr lang="zh-CN" altLang="en-US"/>
          </a:p>
        </p:txBody>
      </p:sp>
      <p:sp>
        <p:nvSpPr>
          <p:cNvPr id="4" name="日期占位符 3">
            <a:extLst>
              <a:ext uri="{FF2B5EF4-FFF2-40B4-BE49-F238E27FC236}">
                <a16:creationId xmlns:a16="http://schemas.microsoft.com/office/drawing/2014/main" id="{09FC551D-6F48-4B2B-9FB2-D3B010ECDCBD}"/>
              </a:ext>
            </a:extLst>
          </p:cNvPr>
          <p:cNvSpPr>
            <a:spLocks noGrp="1"/>
          </p:cNvSpPr>
          <p:nvPr>
            <p:ph type="dt" sz="half" idx="6"/>
          </p:nvPr>
        </p:nvSpPr>
        <p:spPr/>
        <p:txBody>
          <a:bodyPr/>
          <a:lstStyle/>
          <a:p>
            <a:fld id="{9526FDD1-8544-47E2-9C82-740ED6BB3910}" type="datetime1">
              <a:rPr lang="zh-CN" altLang="en-US" smtClean="0"/>
              <a:t>2022/2/18</a:t>
            </a:fld>
            <a:endParaRPr lang="en-US"/>
          </a:p>
        </p:txBody>
      </p:sp>
      <p:sp>
        <p:nvSpPr>
          <p:cNvPr id="5" name="灯片编号占位符 4">
            <a:extLst>
              <a:ext uri="{FF2B5EF4-FFF2-40B4-BE49-F238E27FC236}">
                <a16:creationId xmlns:a16="http://schemas.microsoft.com/office/drawing/2014/main" id="{C6FF902D-DD9D-492F-8B8C-C91423509B8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52</a:t>
            </a:fld>
            <a:r>
              <a:rPr spc="-45"/>
              <a:t> </a:t>
            </a:r>
            <a:r>
              <a:rPr spc="-5"/>
              <a:t>-</a:t>
            </a:r>
            <a:endParaRPr spc="-5" dirty="0"/>
          </a:p>
        </p:txBody>
      </p:sp>
    </p:spTree>
    <p:extLst>
      <p:ext uri="{BB962C8B-B14F-4D97-AF65-F5344CB8AC3E}">
        <p14:creationId xmlns:p14="http://schemas.microsoft.com/office/powerpoint/2010/main" val="33067827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highlight>
                  <a:srgbClr val="00FF00"/>
                </a:highlight>
              </a:rPr>
              <a:t>人事管理</a:t>
            </a:r>
            <a:endParaRPr lang="en-US" altLang="ja-JP" sz="2400" dirty="0">
              <a:highlight>
                <a:srgbClr val="00FF00"/>
              </a:highlight>
            </a:endParaRPr>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53</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2022/2/18</a:t>
            </a:fld>
            <a:endParaRPr lang="en-US"/>
          </a:p>
        </p:txBody>
      </p:sp>
    </p:spTree>
    <p:extLst>
      <p:ext uri="{BB962C8B-B14F-4D97-AF65-F5344CB8AC3E}">
        <p14:creationId xmlns:p14="http://schemas.microsoft.com/office/powerpoint/2010/main" val="26360091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F0E1094-00A7-4247-8EA3-E210AB320D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3754" y="595741"/>
            <a:ext cx="10208572" cy="5661600"/>
          </a:xfrm>
          <a:prstGeom prst="rect">
            <a:avLst/>
          </a:prstGeom>
          <a:noFill/>
          <a:extLst>
            <a:ext uri="{909E8E84-426E-40DD-AFC4-6F175D3DCCD1}">
              <a14:hiddenFill xmlns:a14="http://schemas.microsoft.com/office/drawing/2010/main">
                <a:solidFill>
                  <a:srgbClr val="FFFFFF"/>
                </a:solidFill>
              </a14:hiddenFill>
            </a:ext>
          </a:extLst>
        </p:spPr>
      </p:pic>
      <p:sp>
        <p:nvSpPr>
          <p:cNvPr id="5" name="タイトル 4">
            <a:extLst>
              <a:ext uri="{FF2B5EF4-FFF2-40B4-BE49-F238E27FC236}">
                <a16:creationId xmlns:a16="http://schemas.microsoft.com/office/drawing/2014/main" id="{7157027D-2084-43DA-8460-B4E7C82C70F3}"/>
              </a:ext>
            </a:extLst>
          </p:cNvPr>
          <p:cNvSpPr>
            <a:spLocks noGrp="1"/>
          </p:cNvSpPr>
          <p:nvPr>
            <p:ph type="title"/>
          </p:nvPr>
        </p:nvSpPr>
        <p:spPr/>
        <p:txBody>
          <a:bodyPr/>
          <a:lstStyle/>
          <a:p>
            <a:r>
              <a:rPr lang="en-US" altLang="ja-JP" dirty="0"/>
              <a:t>OKR</a:t>
            </a:r>
            <a:r>
              <a:rPr lang="ja-JP" altLang="en-US" dirty="0"/>
              <a:t>の仕組みや考え方</a:t>
            </a:r>
          </a:p>
        </p:txBody>
      </p:sp>
      <p:sp>
        <p:nvSpPr>
          <p:cNvPr id="2" name="灯片编号占位符 1">
            <a:extLst>
              <a:ext uri="{FF2B5EF4-FFF2-40B4-BE49-F238E27FC236}">
                <a16:creationId xmlns:a16="http://schemas.microsoft.com/office/drawing/2014/main" id="{CE5EC3F8-5851-47F4-B4FE-1AD69A4768F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54</a:t>
            </a:fld>
            <a:r>
              <a:rPr spc="-45" dirty="0"/>
              <a:t> </a:t>
            </a:r>
            <a:r>
              <a:rPr spc="-5" dirty="0"/>
              <a:t>-</a:t>
            </a:r>
          </a:p>
        </p:txBody>
      </p:sp>
      <p:sp>
        <p:nvSpPr>
          <p:cNvPr id="3" name="日期占位符 2">
            <a:extLst>
              <a:ext uri="{FF2B5EF4-FFF2-40B4-BE49-F238E27FC236}">
                <a16:creationId xmlns:a16="http://schemas.microsoft.com/office/drawing/2014/main" id="{80A0C2FC-E168-4DBA-B1FA-F1851A8E7033}"/>
              </a:ext>
            </a:extLst>
          </p:cNvPr>
          <p:cNvSpPr>
            <a:spLocks noGrp="1"/>
          </p:cNvSpPr>
          <p:nvPr>
            <p:ph type="dt" sz="half" idx="6"/>
          </p:nvPr>
        </p:nvSpPr>
        <p:spPr/>
        <p:txBody>
          <a:bodyPr/>
          <a:lstStyle/>
          <a:p>
            <a:fld id="{7029ED6D-1DD2-45EF-8F5F-409BD97A52E0}" type="datetime1">
              <a:rPr lang="zh-CN" altLang="en-US" smtClean="0"/>
              <a:t>2022/2/18</a:t>
            </a:fld>
            <a:endParaRPr lang="en-US"/>
          </a:p>
        </p:txBody>
      </p:sp>
    </p:spTree>
    <p:extLst>
      <p:ext uri="{BB962C8B-B14F-4D97-AF65-F5344CB8AC3E}">
        <p14:creationId xmlns:p14="http://schemas.microsoft.com/office/powerpoint/2010/main" val="18507214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CDD689BE-E37F-43E0-9387-FEE56F59BBFE}"/>
              </a:ext>
            </a:extLst>
          </p:cNvPr>
          <p:cNvSpPr>
            <a:spLocks noGrp="1"/>
          </p:cNvSpPr>
          <p:nvPr>
            <p:ph type="title"/>
          </p:nvPr>
        </p:nvSpPr>
        <p:spPr/>
        <p:txBody>
          <a:bodyPr/>
          <a:lstStyle/>
          <a:p>
            <a:r>
              <a:rPr lang="ja-JP" altLang="en-US"/>
              <a:t>社員</a:t>
            </a:r>
            <a:r>
              <a:rPr lang="ja-JP" altLang="en-US" dirty="0"/>
              <a:t>へ</a:t>
            </a:r>
            <a:r>
              <a:rPr lang="ja-JP" altLang="en-US"/>
              <a:t>サポート</a:t>
            </a:r>
            <a:endParaRPr lang="ja-JP" altLang="en-US" dirty="0"/>
          </a:p>
        </p:txBody>
      </p:sp>
      <p:pic>
        <p:nvPicPr>
          <p:cNvPr id="8" name="図 7" descr="頭に手をあてているカスタマーサービスの男性">
            <a:extLst>
              <a:ext uri="{FF2B5EF4-FFF2-40B4-BE49-F238E27FC236}">
                <a16:creationId xmlns:a16="http://schemas.microsoft.com/office/drawing/2014/main" id="{47176D63-5D3E-4B0B-BBFE-7F04A10017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6168" y="3465458"/>
            <a:ext cx="2894247" cy="2588834"/>
          </a:xfrm>
          <a:prstGeom prst="rect">
            <a:avLst/>
          </a:prstGeom>
        </p:spPr>
      </p:pic>
      <p:sp>
        <p:nvSpPr>
          <p:cNvPr id="12" name="テキスト ボックス 11">
            <a:extLst>
              <a:ext uri="{FF2B5EF4-FFF2-40B4-BE49-F238E27FC236}">
                <a16:creationId xmlns:a16="http://schemas.microsoft.com/office/drawing/2014/main" id="{2DD63675-751F-44F6-A72C-40B1E37AD1B6}"/>
              </a:ext>
            </a:extLst>
          </p:cNvPr>
          <p:cNvSpPr txBox="1"/>
          <p:nvPr/>
        </p:nvSpPr>
        <p:spPr>
          <a:xfrm>
            <a:off x="9698850" y="4096214"/>
            <a:ext cx="2011140" cy="1354217"/>
          </a:xfrm>
          <a:prstGeom prst="rect">
            <a:avLst/>
          </a:prstGeom>
          <a:noFill/>
          <a:ln>
            <a:noFill/>
          </a:ln>
        </p:spPr>
        <p:txBody>
          <a:bodyPr wrap="square" rtlCol="0">
            <a:spAutoFit/>
          </a:bodyPr>
          <a:lstStyle/>
          <a:p>
            <a:pPr algn="ctr"/>
            <a:r>
              <a:rPr lang="ja-JP" altLang="en-US" sz="3200" dirty="0">
                <a:effectLst/>
                <a:latin typeface="Tahoma" panose="020B0604030504040204" pitchFamily="34" charset="0"/>
              </a:rPr>
              <a:t>ピーポー</a:t>
            </a:r>
            <a:endParaRPr lang="en-US" altLang="ja-JP" sz="3200" dirty="0">
              <a:effectLst/>
              <a:latin typeface="Tahoma" panose="020B0604030504040204" pitchFamily="34" charset="0"/>
            </a:endParaRPr>
          </a:p>
          <a:p>
            <a:pPr algn="ctr"/>
            <a:r>
              <a:rPr lang="ja-JP" altLang="en-US" sz="3200" dirty="0">
                <a:latin typeface="Tahoma" panose="020B0604030504040204" pitchFamily="34" charset="0"/>
              </a:rPr>
              <a:t>マネージャ</a:t>
            </a:r>
            <a:endParaRPr lang="en-US" altLang="ja-JP" sz="3200" dirty="0">
              <a:latin typeface="Tahoma" panose="020B0604030504040204" pitchFamily="34" charset="0"/>
            </a:endParaRPr>
          </a:p>
          <a:p>
            <a:pPr algn="ctr"/>
            <a:r>
              <a:rPr lang="ja-JP" altLang="en-US" dirty="0">
                <a:latin typeface="Tahoma" panose="020B0604030504040204" pitchFamily="34" charset="0"/>
              </a:rPr>
              <a:t>（人事）</a:t>
            </a:r>
          </a:p>
        </p:txBody>
      </p:sp>
      <p:cxnSp>
        <p:nvCxnSpPr>
          <p:cNvPr id="14" name="直線矢印コネクタ 13">
            <a:extLst>
              <a:ext uri="{FF2B5EF4-FFF2-40B4-BE49-F238E27FC236}">
                <a16:creationId xmlns:a16="http://schemas.microsoft.com/office/drawing/2014/main" id="{BF93FD0B-A6E2-4261-8A6E-409384F95ABA}"/>
              </a:ext>
            </a:extLst>
          </p:cNvPr>
          <p:cNvCxnSpPr>
            <a:cxnSpLocks/>
            <a:stCxn id="8" idx="3"/>
            <a:endCxn id="12" idx="1"/>
          </p:cNvCxnSpPr>
          <p:nvPr/>
        </p:nvCxnSpPr>
        <p:spPr>
          <a:xfrm>
            <a:off x="7610415" y="4759875"/>
            <a:ext cx="2088435" cy="13448"/>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E1CEF86B-591C-4352-AF17-751279CC3D88}"/>
              </a:ext>
            </a:extLst>
          </p:cNvPr>
          <p:cNvSpPr txBox="1"/>
          <p:nvPr/>
        </p:nvSpPr>
        <p:spPr>
          <a:xfrm>
            <a:off x="3557126" y="1181973"/>
            <a:ext cx="5246702" cy="861774"/>
          </a:xfrm>
          <a:prstGeom prst="rect">
            <a:avLst/>
          </a:prstGeom>
          <a:noFill/>
          <a:ln>
            <a:noFill/>
          </a:ln>
        </p:spPr>
        <p:txBody>
          <a:bodyPr wrap="square" rtlCol="0">
            <a:spAutoFit/>
          </a:bodyPr>
          <a:lstStyle/>
          <a:p>
            <a:pPr algn="ctr"/>
            <a:r>
              <a:rPr kumimoji="1" lang="ja-JP" altLang="en-US" sz="3200" dirty="0"/>
              <a:t>テクニックマネージャ</a:t>
            </a:r>
            <a:endParaRPr kumimoji="1" lang="en-US" altLang="ja-JP" sz="3200" dirty="0"/>
          </a:p>
          <a:p>
            <a:pPr algn="ctr"/>
            <a:r>
              <a:rPr lang="ja-JP" altLang="en-US" dirty="0"/>
              <a:t>（</a:t>
            </a:r>
            <a:r>
              <a:rPr kumimoji="1" lang="ja-JP" altLang="en-US" dirty="0"/>
              <a:t>コミュニティー）</a:t>
            </a:r>
          </a:p>
        </p:txBody>
      </p:sp>
      <p:cxnSp>
        <p:nvCxnSpPr>
          <p:cNvPr id="24" name="直線矢印コネクタ 23">
            <a:extLst>
              <a:ext uri="{FF2B5EF4-FFF2-40B4-BE49-F238E27FC236}">
                <a16:creationId xmlns:a16="http://schemas.microsoft.com/office/drawing/2014/main" id="{F84CC5B7-2699-41A8-B09B-FC36842E5E79}"/>
              </a:ext>
            </a:extLst>
          </p:cNvPr>
          <p:cNvCxnSpPr>
            <a:stCxn id="22" idx="2"/>
            <a:endCxn id="8" idx="0"/>
          </p:cNvCxnSpPr>
          <p:nvPr/>
        </p:nvCxnSpPr>
        <p:spPr>
          <a:xfrm flipH="1">
            <a:off x="6163292" y="2043747"/>
            <a:ext cx="17185" cy="1421711"/>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B9CBD955-4134-4FC6-90AC-B59F9CCF7D5C}"/>
              </a:ext>
            </a:extLst>
          </p:cNvPr>
          <p:cNvSpPr txBox="1"/>
          <p:nvPr/>
        </p:nvSpPr>
        <p:spPr>
          <a:xfrm>
            <a:off x="318247" y="4330111"/>
            <a:ext cx="2894246" cy="861774"/>
          </a:xfrm>
          <a:prstGeom prst="rect">
            <a:avLst/>
          </a:prstGeom>
          <a:noFill/>
          <a:ln>
            <a:noFill/>
          </a:ln>
        </p:spPr>
        <p:txBody>
          <a:bodyPr wrap="square" rtlCol="0">
            <a:spAutoFit/>
          </a:bodyPr>
          <a:lstStyle/>
          <a:p>
            <a:pPr algn="ctr"/>
            <a:r>
              <a:rPr kumimoji="1" lang="ja-JP" altLang="en-US" sz="3200" dirty="0"/>
              <a:t>業務マネージャ</a:t>
            </a:r>
            <a:r>
              <a:rPr kumimoji="1" lang="ja-JP" altLang="en-US" dirty="0"/>
              <a:t>（プロジェクト）</a:t>
            </a:r>
          </a:p>
        </p:txBody>
      </p:sp>
      <p:cxnSp>
        <p:nvCxnSpPr>
          <p:cNvPr id="31" name="直線矢印コネクタ 30">
            <a:extLst>
              <a:ext uri="{FF2B5EF4-FFF2-40B4-BE49-F238E27FC236}">
                <a16:creationId xmlns:a16="http://schemas.microsoft.com/office/drawing/2014/main" id="{D0BCA409-F8B4-4054-B75C-461826EF0B1F}"/>
              </a:ext>
            </a:extLst>
          </p:cNvPr>
          <p:cNvCxnSpPr>
            <a:cxnSpLocks/>
            <a:stCxn id="29" idx="3"/>
            <a:endCxn id="8" idx="1"/>
          </p:cNvCxnSpPr>
          <p:nvPr/>
        </p:nvCxnSpPr>
        <p:spPr>
          <a:xfrm flipV="1">
            <a:off x="3212493" y="4759875"/>
            <a:ext cx="1503675" cy="1123"/>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2E41B13C-93A8-42A3-A487-35F9CABC15C4}"/>
              </a:ext>
            </a:extLst>
          </p:cNvPr>
          <p:cNvSpPr txBox="1"/>
          <p:nvPr/>
        </p:nvSpPr>
        <p:spPr>
          <a:xfrm>
            <a:off x="8015998" y="4310772"/>
            <a:ext cx="1475406" cy="369332"/>
          </a:xfrm>
          <a:prstGeom prst="rect">
            <a:avLst/>
          </a:prstGeom>
          <a:noFill/>
          <a:ln>
            <a:noFill/>
          </a:ln>
        </p:spPr>
        <p:txBody>
          <a:bodyPr wrap="square">
            <a:spAutoFit/>
          </a:bodyPr>
          <a:lstStyle/>
          <a:p>
            <a:r>
              <a:rPr lang="ja-JP" altLang="en-US" dirty="0"/>
              <a:t>キャリア支援</a:t>
            </a:r>
          </a:p>
        </p:txBody>
      </p:sp>
      <p:sp>
        <p:nvSpPr>
          <p:cNvPr id="13" name="テキスト ボックス 12">
            <a:extLst>
              <a:ext uri="{FF2B5EF4-FFF2-40B4-BE49-F238E27FC236}">
                <a16:creationId xmlns:a16="http://schemas.microsoft.com/office/drawing/2014/main" id="{EF0503E7-247F-4288-819B-0AFE6B6C52AB}"/>
              </a:ext>
            </a:extLst>
          </p:cNvPr>
          <p:cNvSpPr txBox="1"/>
          <p:nvPr/>
        </p:nvSpPr>
        <p:spPr>
          <a:xfrm>
            <a:off x="6180477" y="2383218"/>
            <a:ext cx="1341278" cy="369332"/>
          </a:xfrm>
          <a:prstGeom prst="rect">
            <a:avLst/>
          </a:prstGeom>
          <a:noFill/>
          <a:ln>
            <a:noFill/>
          </a:ln>
        </p:spPr>
        <p:txBody>
          <a:bodyPr wrap="square">
            <a:spAutoFit/>
          </a:bodyPr>
          <a:lstStyle/>
          <a:p>
            <a:r>
              <a:rPr lang="ja-JP" altLang="en-US"/>
              <a:t>技能支援 </a:t>
            </a:r>
            <a:endParaRPr lang="ja-JP" altLang="en-US" dirty="0"/>
          </a:p>
        </p:txBody>
      </p:sp>
      <p:sp>
        <p:nvSpPr>
          <p:cNvPr id="15" name="テキスト ボックス 14">
            <a:extLst>
              <a:ext uri="{FF2B5EF4-FFF2-40B4-BE49-F238E27FC236}">
                <a16:creationId xmlns:a16="http://schemas.microsoft.com/office/drawing/2014/main" id="{BF50E533-B998-43B5-A0DA-128F6C5266C7}"/>
              </a:ext>
            </a:extLst>
          </p:cNvPr>
          <p:cNvSpPr txBox="1"/>
          <p:nvPr/>
        </p:nvSpPr>
        <p:spPr>
          <a:xfrm>
            <a:off x="3382315" y="4330111"/>
            <a:ext cx="1341278" cy="369332"/>
          </a:xfrm>
          <a:prstGeom prst="rect">
            <a:avLst/>
          </a:prstGeom>
          <a:noFill/>
          <a:ln>
            <a:noFill/>
          </a:ln>
        </p:spPr>
        <p:txBody>
          <a:bodyPr wrap="square">
            <a:spAutoFit/>
          </a:bodyPr>
          <a:lstStyle/>
          <a:p>
            <a:r>
              <a:rPr lang="ja-JP" altLang="en-US" dirty="0"/>
              <a:t>業務支援 </a:t>
            </a:r>
          </a:p>
        </p:txBody>
      </p:sp>
      <p:sp>
        <p:nvSpPr>
          <p:cNvPr id="16" name="灯片编号占位符 1">
            <a:extLst>
              <a:ext uri="{FF2B5EF4-FFF2-40B4-BE49-F238E27FC236}">
                <a16:creationId xmlns:a16="http://schemas.microsoft.com/office/drawing/2014/main" id="{F1FE30A8-3070-4D1B-AEC7-0FDF6304C42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55</a:t>
            </a:fld>
            <a:r>
              <a:rPr spc="-45" dirty="0"/>
              <a:t> </a:t>
            </a:r>
            <a:r>
              <a:rPr spc="-5" dirty="0"/>
              <a:t>-</a:t>
            </a:r>
          </a:p>
        </p:txBody>
      </p:sp>
      <p:sp>
        <p:nvSpPr>
          <p:cNvPr id="2" name="日期占位符 1">
            <a:extLst>
              <a:ext uri="{FF2B5EF4-FFF2-40B4-BE49-F238E27FC236}">
                <a16:creationId xmlns:a16="http://schemas.microsoft.com/office/drawing/2014/main" id="{95065A83-B365-4763-BF0F-6FE2ABA051FF}"/>
              </a:ext>
            </a:extLst>
          </p:cNvPr>
          <p:cNvSpPr>
            <a:spLocks noGrp="1"/>
          </p:cNvSpPr>
          <p:nvPr>
            <p:ph type="dt" sz="half" idx="6"/>
          </p:nvPr>
        </p:nvSpPr>
        <p:spPr/>
        <p:txBody>
          <a:bodyPr/>
          <a:lstStyle/>
          <a:p>
            <a:fld id="{9464D024-8BF2-4DBA-B30A-19D162702B32}" type="datetime1">
              <a:rPr lang="zh-CN" altLang="en-US" smtClean="0"/>
              <a:t>2022/2/18</a:t>
            </a:fld>
            <a:endParaRPr lang="en-US"/>
          </a:p>
        </p:txBody>
      </p:sp>
    </p:spTree>
    <p:extLst>
      <p:ext uri="{BB962C8B-B14F-4D97-AF65-F5344CB8AC3E}">
        <p14:creationId xmlns:p14="http://schemas.microsoft.com/office/powerpoint/2010/main" val="15252672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CE5406-36B0-440A-993E-A29363AA099D}"/>
              </a:ext>
            </a:extLst>
          </p:cNvPr>
          <p:cNvSpPr>
            <a:spLocks noGrp="1"/>
          </p:cNvSpPr>
          <p:nvPr>
            <p:ph type="title"/>
          </p:nvPr>
        </p:nvSpPr>
        <p:spPr/>
        <p:txBody>
          <a:bodyPr/>
          <a:lstStyle/>
          <a:p>
            <a:r>
              <a:rPr lang="en-US" altLang="zh-CN" dirty="0"/>
              <a:t>OKR</a:t>
            </a:r>
            <a:r>
              <a:rPr lang="ja-JP" altLang="en-US" dirty="0"/>
              <a:t>三次元評価</a:t>
            </a:r>
            <a:endParaRPr lang="zh-CN" altLang="en-US" dirty="0"/>
          </a:p>
        </p:txBody>
      </p:sp>
      <p:sp>
        <p:nvSpPr>
          <p:cNvPr id="9" name="文本占位符 8">
            <a:extLst>
              <a:ext uri="{FF2B5EF4-FFF2-40B4-BE49-F238E27FC236}">
                <a16:creationId xmlns:a16="http://schemas.microsoft.com/office/drawing/2014/main" id="{34B0B5C2-1FF6-457F-9B7A-D5C36B3F2866}"/>
              </a:ext>
            </a:extLst>
          </p:cNvPr>
          <p:cNvSpPr>
            <a:spLocks noGrp="1"/>
          </p:cNvSpPr>
          <p:nvPr>
            <p:ph type="body" idx="1"/>
          </p:nvPr>
        </p:nvSpPr>
        <p:spPr>
          <a:xfrm>
            <a:off x="316983" y="557908"/>
            <a:ext cx="5779017" cy="807475"/>
          </a:xfrm>
        </p:spPr>
        <p:txBody>
          <a:bodyPr/>
          <a:lstStyle/>
          <a:p>
            <a:r>
              <a:rPr lang="zh-CN" altLang="en-US" dirty="0"/>
              <a:t>（例）</a:t>
            </a:r>
          </a:p>
        </p:txBody>
      </p:sp>
      <p:sp>
        <p:nvSpPr>
          <p:cNvPr id="3" name="日期占位符 2">
            <a:extLst>
              <a:ext uri="{FF2B5EF4-FFF2-40B4-BE49-F238E27FC236}">
                <a16:creationId xmlns:a16="http://schemas.microsoft.com/office/drawing/2014/main" id="{B4EB669E-3CC7-4CFA-A658-C568AAF5C0AF}"/>
              </a:ext>
            </a:extLst>
          </p:cNvPr>
          <p:cNvSpPr>
            <a:spLocks noGrp="1"/>
          </p:cNvSpPr>
          <p:nvPr>
            <p:ph type="dt" sz="half" idx="6"/>
          </p:nvPr>
        </p:nvSpPr>
        <p:spPr/>
        <p:txBody>
          <a:bodyPr/>
          <a:lstStyle/>
          <a:p>
            <a:fld id="{EE7A6B03-6DA0-441B-BC12-56D10E4D5996}" type="datetime1">
              <a:rPr lang="zh-CN" altLang="en-US" smtClean="0"/>
              <a:t>2022/2/18</a:t>
            </a:fld>
            <a:endParaRPr lang="en-US"/>
          </a:p>
        </p:txBody>
      </p:sp>
      <p:sp>
        <p:nvSpPr>
          <p:cNvPr id="4" name="灯片编号占位符 3">
            <a:extLst>
              <a:ext uri="{FF2B5EF4-FFF2-40B4-BE49-F238E27FC236}">
                <a16:creationId xmlns:a16="http://schemas.microsoft.com/office/drawing/2014/main" id="{19230EBE-6DB6-44FB-95FD-D5A33A55462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56</a:t>
            </a:fld>
            <a:r>
              <a:rPr spc="-45"/>
              <a:t> </a:t>
            </a:r>
            <a:r>
              <a:rPr spc="-5"/>
              <a:t>-</a:t>
            </a:r>
            <a:endParaRPr spc="-5" dirty="0"/>
          </a:p>
        </p:txBody>
      </p:sp>
      <p:pic>
        <p:nvPicPr>
          <p:cNvPr id="8" name="图片 7">
            <a:extLst>
              <a:ext uri="{FF2B5EF4-FFF2-40B4-BE49-F238E27FC236}">
                <a16:creationId xmlns:a16="http://schemas.microsoft.com/office/drawing/2014/main" id="{765FD7DC-88AA-4075-B52B-8885F70D7723}"/>
              </a:ext>
            </a:extLst>
          </p:cNvPr>
          <p:cNvPicPr>
            <a:picLocks noChangeAspect="1"/>
          </p:cNvPicPr>
          <p:nvPr/>
        </p:nvPicPr>
        <p:blipFill>
          <a:blip r:embed="rId3"/>
          <a:stretch>
            <a:fillRect/>
          </a:stretch>
        </p:blipFill>
        <p:spPr>
          <a:xfrm>
            <a:off x="6874986" y="1718115"/>
            <a:ext cx="5317014" cy="3421770"/>
          </a:xfrm>
          <a:prstGeom prst="rect">
            <a:avLst/>
          </a:prstGeom>
        </p:spPr>
      </p:pic>
      <p:graphicFrame>
        <p:nvGraphicFramePr>
          <p:cNvPr id="12" name="对象 11">
            <a:extLst>
              <a:ext uri="{FF2B5EF4-FFF2-40B4-BE49-F238E27FC236}">
                <a16:creationId xmlns:a16="http://schemas.microsoft.com/office/drawing/2014/main" id="{E97F6BA3-1EFD-45BD-8833-71C38BCB0B6F}"/>
              </a:ext>
            </a:extLst>
          </p:cNvPr>
          <p:cNvGraphicFramePr>
            <a:graphicFrameLocks noChangeAspect="1"/>
          </p:cNvGraphicFramePr>
          <p:nvPr>
            <p:extLst>
              <p:ext uri="{D42A27DB-BD31-4B8C-83A1-F6EECF244321}">
                <p14:modId xmlns:p14="http://schemas.microsoft.com/office/powerpoint/2010/main" val="1166399272"/>
              </p:ext>
            </p:extLst>
          </p:nvPr>
        </p:nvGraphicFramePr>
        <p:xfrm>
          <a:off x="316983" y="1469481"/>
          <a:ext cx="6380163" cy="4140200"/>
        </p:xfrm>
        <a:graphic>
          <a:graphicData uri="http://schemas.openxmlformats.org/presentationml/2006/ole">
            <mc:AlternateContent xmlns:mc="http://schemas.openxmlformats.org/markup-compatibility/2006">
              <mc:Choice xmlns:v="urn:schemas-microsoft-com:vml" Requires="v">
                <p:oleObj name="Worksheet" r:id="rId4" imgW="3010023" imgH="1743075" progId="Excel.Sheet.12">
                  <p:embed/>
                </p:oleObj>
              </mc:Choice>
              <mc:Fallback>
                <p:oleObj name="Worksheet" r:id="rId4" imgW="3010023" imgH="1743075" progId="Excel.Sheet.12">
                  <p:embed/>
                  <p:pic>
                    <p:nvPicPr>
                      <p:cNvPr id="12" name="对象 11">
                        <a:extLst>
                          <a:ext uri="{FF2B5EF4-FFF2-40B4-BE49-F238E27FC236}">
                            <a16:creationId xmlns:a16="http://schemas.microsoft.com/office/drawing/2014/main" id="{E97F6BA3-1EFD-45BD-8833-71C38BCB0B6F}"/>
                          </a:ext>
                        </a:extLst>
                      </p:cNvPr>
                      <p:cNvPicPr/>
                      <p:nvPr/>
                    </p:nvPicPr>
                    <p:blipFill>
                      <a:blip r:embed="rId5"/>
                      <a:stretch>
                        <a:fillRect/>
                      </a:stretch>
                    </p:blipFill>
                    <p:spPr>
                      <a:xfrm>
                        <a:off x="316983" y="1469481"/>
                        <a:ext cx="6380163" cy="4140200"/>
                      </a:xfrm>
                      <a:prstGeom prst="rect">
                        <a:avLst/>
                      </a:prstGeom>
                    </p:spPr>
                  </p:pic>
                </p:oleObj>
              </mc:Fallback>
            </mc:AlternateContent>
          </a:graphicData>
        </a:graphic>
      </p:graphicFrame>
      <p:sp>
        <p:nvSpPr>
          <p:cNvPr id="5" name="对话气泡: 圆角矩形 4">
            <a:extLst>
              <a:ext uri="{FF2B5EF4-FFF2-40B4-BE49-F238E27FC236}">
                <a16:creationId xmlns:a16="http://schemas.microsoft.com/office/drawing/2014/main" id="{3400A0D5-E242-476E-81F1-B5D938C07BBB}"/>
              </a:ext>
            </a:extLst>
          </p:cNvPr>
          <p:cNvSpPr/>
          <p:nvPr/>
        </p:nvSpPr>
        <p:spPr>
          <a:xfrm>
            <a:off x="7344393" y="5408318"/>
            <a:ext cx="4111485" cy="1019375"/>
          </a:xfrm>
          <a:prstGeom prst="wedgeRoundRectCallout">
            <a:avLst>
              <a:gd name="adj1" fmla="val -12262"/>
              <a:gd name="adj2" fmla="val -8982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得分不均衡，职业发展遇到困难</a:t>
            </a:r>
          </a:p>
        </p:txBody>
      </p:sp>
    </p:spTree>
    <p:extLst>
      <p:ext uri="{BB962C8B-B14F-4D97-AF65-F5344CB8AC3E}">
        <p14:creationId xmlns:p14="http://schemas.microsoft.com/office/powerpoint/2010/main" val="108258687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CE4508-94EB-426C-AD46-FDFED0EF57AF}"/>
              </a:ext>
            </a:extLst>
          </p:cNvPr>
          <p:cNvSpPr>
            <a:spLocks noGrp="1"/>
          </p:cNvSpPr>
          <p:nvPr>
            <p:ph type="title"/>
          </p:nvPr>
        </p:nvSpPr>
        <p:spPr/>
        <p:txBody>
          <a:bodyPr/>
          <a:lstStyle/>
          <a:p>
            <a:r>
              <a:rPr lang="en-US" altLang="zh-CN" dirty="0"/>
              <a:t>OKR</a:t>
            </a:r>
            <a:r>
              <a:rPr lang="zh-CN" altLang="en-US" dirty="0"/>
              <a:t>三次元評価</a:t>
            </a:r>
            <a:r>
              <a:rPr lang="ja-JP" altLang="en-US" dirty="0"/>
              <a:t>法（例）</a:t>
            </a:r>
            <a:endParaRPr lang="zh-CN" altLang="en-US" dirty="0"/>
          </a:p>
        </p:txBody>
      </p:sp>
      <p:sp>
        <p:nvSpPr>
          <p:cNvPr id="4" name="日期占位符 3">
            <a:extLst>
              <a:ext uri="{FF2B5EF4-FFF2-40B4-BE49-F238E27FC236}">
                <a16:creationId xmlns:a16="http://schemas.microsoft.com/office/drawing/2014/main" id="{5CEF14B4-722D-4020-A5A6-E0EC8B4A72D4}"/>
              </a:ext>
            </a:extLst>
          </p:cNvPr>
          <p:cNvSpPr>
            <a:spLocks noGrp="1"/>
          </p:cNvSpPr>
          <p:nvPr>
            <p:ph type="dt" sz="half" idx="6"/>
          </p:nvPr>
        </p:nvSpPr>
        <p:spPr/>
        <p:txBody>
          <a:bodyPr/>
          <a:lstStyle/>
          <a:p>
            <a:fld id="{9526FDD1-8544-47E2-9C82-740ED6BB3910}" type="datetime1">
              <a:rPr lang="zh-CN" altLang="en-US" smtClean="0"/>
              <a:t>2022/2/18</a:t>
            </a:fld>
            <a:endParaRPr lang="en-US"/>
          </a:p>
        </p:txBody>
      </p:sp>
      <p:sp>
        <p:nvSpPr>
          <p:cNvPr id="5" name="灯片编号占位符 4">
            <a:extLst>
              <a:ext uri="{FF2B5EF4-FFF2-40B4-BE49-F238E27FC236}">
                <a16:creationId xmlns:a16="http://schemas.microsoft.com/office/drawing/2014/main" id="{FD146D83-3B93-450E-8634-1340B064AB7A}"/>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57</a:t>
            </a:fld>
            <a:r>
              <a:rPr spc="-45"/>
              <a:t> </a:t>
            </a:r>
            <a:r>
              <a:rPr spc="-5"/>
              <a:t>-</a:t>
            </a:r>
            <a:endParaRPr spc="-5" dirty="0"/>
          </a:p>
        </p:txBody>
      </p:sp>
      <p:graphicFrame>
        <p:nvGraphicFramePr>
          <p:cNvPr id="6" name="表格 6">
            <a:extLst>
              <a:ext uri="{FF2B5EF4-FFF2-40B4-BE49-F238E27FC236}">
                <a16:creationId xmlns:a16="http://schemas.microsoft.com/office/drawing/2014/main" id="{3BAEC887-5D12-4C3A-9BAA-D8BC2F1E11EC}"/>
              </a:ext>
            </a:extLst>
          </p:cNvPr>
          <p:cNvGraphicFramePr>
            <a:graphicFrameLocks noGrp="1"/>
          </p:cNvGraphicFramePr>
          <p:nvPr>
            <p:extLst>
              <p:ext uri="{D42A27DB-BD31-4B8C-83A1-F6EECF244321}">
                <p14:modId xmlns:p14="http://schemas.microsoft.com/office/powerpoint/2010/main" val="2145418640"/>
              </p:ext>
            </p:extLst>
          </p:nvPr>
        </p:nvGraphicFramePr>
        <p:xfrm>
          <a:off x="312012" y="581641"/>
          <a:ext cx="6161940" cy="2966720"/>
        </p:xfrm>
        <a:graphic>
          <a:graphicData uri="http://schemas.openxmlformats.org/drawingml/2006/table">
            <a:tbl>
              <a:tblPr firstRow="1" bandRow="1">
                <a:tableStyleId>{5C22544A-7EE6-4342-B048-85BDC9FD1C3A}</a:tableStyleId>
              </a:tblPr>
              <a:tblGrid>
                <a:gridCol w="2948773">
                  <a:extLst>
                    <a:ext uri="{9D8B030D-6E8A-4147-A177-3AD203B41FA5}">
                      <a16:colId xmlns:a16="http://schemas.microsoft.com/office/drawing/2014/main" val="3294799541"/>
                    </a:ext>
                  </a:extLst>
                </a:gridCol>
                <a:gridCol w="2398143">
                  <a:extLst>
                    <a:ext uri="{9D8B030D-6E8A-4147-A177-3AD203B41FA5}">
                      <a16:colId xmlns:a16="http://schemas.microsoft.com/office/drawing/2014/main" val="3546114600"/>
                    </a:ext>
                  </a:extLst>
                </a:gridCol>
                <a:gridCol w="815024">
                  <a:extLst>
                    <a:ext uri="{9D8B030D-6E8A-4147-A177-3AD203B41FA5}">
                      <a16:colId xmlns:a16="http://schemas.microsoft.com/office/drawing/2014/main" val="2706805992"/>
                    </a:ext>
                  </a:extLst>
                </a:gridCol>
              </a:tblGrid>
              <a:tr h="370840">
                <a:tc>
                  <a:txBody>
                    <a:bodyPr/>
                    <a:lstStyle/>
                    <a:p>
                      <a:pPr algn="ctr"/>
                      <a:r>
                        <a:rPr lang="ja-JP" altLang="en-US" dirty="0"/>
                        <a:t>業務目標</a:t>
                      </a:r>
                      <a:endParaRPr lang="zh-CN" altLang="en-US" dirty="0"/>
                    </a:p>
                  </a:txBody>
                  <a:tcPr/>
                </a:tc>
                <a:tc>
                  <a:txBody>
                    <a:bodyPr/>
                    <a:lstStyle/>
                    <a:p>
                      <a:pPr algn="ctr"/>
                      <a:r>
                        <a:rPr lang="ja-JP" altLang="en-US" dirty="0"/>
                        <a:t>業務成果</a:t>
                      </a:r>
                      <a:endParaRPr lang="zh-CN" altLang="en-US" dirty="0"/>
                    </a:p>
                  </a:txBody>
                  <a:tcPr/>
                </a:tc>
                <a:tc>
                  <a:txBody>
                    <a:bodyPr/>
                    <a:lstStyle/>
                    <a:p>
                      <a:pPr algn="ctr"/>
                      <a:r>
                        <a:rPr lang="ja-JP" altLang="en-US" dirty="0"/>
                        <a:t>評価</a:t>
                      </a:r>
                      <a:endParaRPr lang="zh-CN" altLang="en-US" dirty="0"/>
                    </a:p>
                  </a:txBody>
                  <a:tcPr/>
                </a:tc>
                <a:extLst>
                  <a:ext uri="{0D108BD9-81ED-4DB2-BD59-A6C34878D82A}">
                    <a16:rowId xmlns:a16="http://schemas.microsoft.com/office/drawing/2014/main" val="2460229809"/>
                  </a:ext>
                </a:extLst>
              </a:tr>
              <a:tr h="370840">
                <a:tc>
                  <a:txBody>
                    <a:bodyPr/>
                    <a:lstStyle/>
                    <a:p>
                      <a:r>
                        <a:rPr lang="ja-JP" altLang="en-US" dirty="0"/>
                        <a:t>前年度より　１０％以上</a:t>
                      </a:r>
                      <a:r>
                        <a:rPr lang="en-US" altLang="ja-JP" dirty="0"/>
                        <a:t>UP</a:t>
                      </a:r>
                      <a:endParaRPr lang="zh-CN" altLang="en-US" dirty="0"/>
                    </a:p>
                  </a:txBody>
                  <a:tcPr/>
                </a:tc>
                <a:tc>
                  <a:txBody>
                    <a:bodyPr/>
                    <a:lstStyle/>
                    <a:p>
                      <a:r>
                        <a:rPr lang="ja-JP" altLang="en-US" dirty="0"/>
                        <a:t>目標より１０％超</a:t>
                      </a:r>
                      <a:endParaRPr lang="zh-CN" altLang="en-US" dirty="0"/>
                    </a:p>
                  </a:txBody>
                  <a:tcPr/>
                </a:tc>
                <a:tc>
                  <a:txBody>
                    <a:bodyPr/>
                    <a:lstStyle/>
                    <a:p>
                      <a:pPr algn="ctr"/>
                      <a:r>
                        <a:rPr lang="ja-JP" altLang="en-US" dirty="0"/>
                        <a:t>５</a:t>
                      </a:r>
                      <a:endParaRPr lang="zh-CN" altLang="en-US" dirty="0"/>
                    </a:p>
                  </a:txBody>
                  <a:tcPr/>
                </a:tc>
                <a:extLst>
                  <a:ext uri="{0D108BD9-81ED-4DB2-BD59-A6C34878D82A}">
                    <a16:rowId xmlns:a16="http://schemas.microsoft.com/office/drawing/2014/main" val="73298365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前年度より　１０％</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目標より５％超</a:t>
                      </a:r>
                      <a:endParaRPr lang="zh-CN" altLang="en-US" dirty="0"/>
                    </a:p>
                  </a:txBody>
                  <a:tcPr/>
                </a:tc>
                <a:tc>
                  <a:txBody>
                    <a:bodyPr/>
                    <a:lstStyle/>
                    <a:p>
                      <a:pPr algn="ctr"/>
                      <a:r>
                        <a:rPr lang="ja-JP" altLang="en-US" dirty="0"/>
                        <a:t>４</a:t>
                      </a:r>
                      <a:endParaRPr lang="en-US" altLang="ja-JP" dirty="0"/>
                    </a:p>
                  </a:txBody>
                  <a:tcPr/>
                </a:tc>
                <a:extLst>
                  <a:ext uri="{0D108BD9-81ED-4DB2-BD59-A6C34878D82A}">
                    <a16:rowId xmlns:a16="http://schemas.microsoft.com/office/drawing/2014/main" val="116259859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前年度より　５％以上</a:t>
                      </a:r>
                      <a:r>
                        <a:rPr lang="en-US" altLang="ja-JP" dirty="0"/>
                        <a:t>UP</a:t>
                      </a:r>
                      <a:endParaRPr lang="zh-CN" altLang="en-US" dirty="0"/>
                    </a:p>
                  </a:txBody>
                  <a:tcPr/>
                </a:tc>
                <a:tc>
                  <a:txBody>
                    <a:bodyPr/>
                    <a:lstStyle/>
                    <a:p>
                      <a:r>
                        <a:rPr lang="ja-JP" altLang="en-US" dirty="0"/>
                        <a:t>目標より１０％超</a:t>
                      </a:r>
                      <a:endParaRPr lang="zh-CN" altLang="en-US" dirty="0"/>
                    </a:p>
                  </a:txBody>
                  <a:tcPr/>
                </a:tc>
                <a:tc>
                  <a:txBody>
                    <a:bodyPr/>
                    <a:lstStyle/>
                    <a:p>
                      <a:pPr algn="ctr"/>
                      <a:r>
                        <a:rPr lang="ja-JP" altLang="en-US" dirty="0"/>
                        <a:t>４</a:t>
                      </a:r>
                      <a:endParaRPr lang="zh-CN" altLang="en-US" dirty="0"/>
                    </a:p>
                  </a:txBody>
                  <a:tcPr/>
                </a:tc>
                <a:extLst>
                  <a:ext uri="{0D108BD9-81ED-4DB2-BD59-A6C34878D82A}">
                    <a16:rowId xmlns:a16="http://schemas.microsoft.com/office/drawing/2014/main" val="2566066000"/>
                  </a:ext>
                </a:extLst>
              </a:tr>
              <a:tr h="370840">
                <a:tc>
                  <a:txBody>
                    <a:bodyPr/>
                    <a:lstStyle/>
                    <a:p>
                      <a:r>
                        <a:rPr lang="ja-JP" altLang="en-US" dirty="0"/>
                        <a:t>前年度より　５％以上</a:t>
                      </a:r>
                      <a:r>
                        <a:rPr lang="en-US" altLang="ja-JP" dirty="0"/>
                        <a:t>UP</a:t>
                      </a:r>
                      <a:endParaRPr lang="zh-CN" altLang="en-US" dirty="0"/>
                    </a:p>
                  </a:txBody>
                  <a:tcPr/>
                </a:tc>
                <a:tc>
                  <a:txBody>
                    <a:bodyPr/>
                    <a:lstStyle/>
                    <a:p>
                      <a:r>
                        <a:rPr lang="ja-JP" altLang="en-US" dirty="0"/>
                        <a:t>目標より５％超</a:t>
                      </a:r>
                      <a:endParaRPr lang="zh-CN" altLang="en-US" dirty="0"/>
                    </a:p>
                  </a:txBody>
                  <a:tcPr/>
                </a:tc>
                <a:tc>
                  <a:txBody>
                    <a:bodyPr/>
                    <a:lstStyle/>
                    <a:p>
                      <a:pPr algn="ctr"/>
                      <a:r>
                        <a:rPr lang="ja-JP" altLang="en-US" dirty="0"/>
                        <a:t>３</a:t>
                      </a:r>
                      <a:endParaRPr lang="zh-CN" altLang="en-US" dirty="0"/>
                    </a:p>
                  </a:txBody>
                  <a:tcPr/>
                </a:tc>
                <a:extLst>
                  <a:ext uri="{0D108BD9-81ED-4DB2-BD59-A6C34878D82A}">
                    <a16:rowId xmlns:a16="http://schemas.microsoft.com/office/drawing/2014/main" val="1543766595"/>
                  </a:ext>
                </a:extLst>
              </a:tr>
              <a:tr h="370840">
                <a:tc>
                  <a:txBody>
                    <a:bodyPr/>
                    <a:lstStyle/>
                    <a:p>
                      <a:r>
                        <a:rPr lang="ja-JP" altLang="en-US" dirty="0"/>
                        <a:t>前年度より　５％</a:t>
                      </a:r>
                      <a:endParaRPr lang="zh-CN" altLang="en-US" dirty="0"/>
                    </a:p>
                  </a:txBody>
                  <a:tcPr/>
                </a:tc>
                <a:tc>
                  <a:txBody>
                    <a:bodyPr/>
                    <a:lstStyle/>
                    <a:p>
                      <a:r>
                        <a:rPr lang="ja-JP" altLang="en-US" dirty="0"/>
                        <a:t>目標実現</a:t>
                      </a:r>
                      <a:endParaRPr lang="zh-CN" altLang="en-US" dirty="0"/>
                    </a:p>
                  </a:txBody>
                  <a:tcPr/>
                </a:tc>
                <a:tc>
                  <a:txBody>
                    <a:bodyPr/>
                    <a:lstStyle/>
                    <a:p>
                      <a:pPr algn="ctr"/>
                      <a:r>
                        <a:rPr lang="ja-JP" altLang="en-US" dirty="0"/>
                        <a:t>２</a:t>
                      </a:r>
                      <a:endParaRPr lang="zh-CN" altLang="en-US" dirty="0"/>
                    </a:p>
                  </a:txBody>
                  <a:tcPr/>
                </a:tc>
                <a:extLst>
                  <a:ext uri="{0D108BD9-81ED-4DB2-BD59-A6C34878D82A}">
                    <a16:rowId xmlns:a16="http://schemas.microsoft.com/office/drawing/2014/main" val="215385562"/>
                  </a:ext>
                </a:extLst>
              </a:tr>
              <a:tr h="370840">
                <a:tc>
                  <a:txBody>
                    <a:bodyPr/>
                    <a:lstStyle/>
                    <a:p>
                      <a:r>
                        <a:rPr lang="ja-JP" altLang="en-US" dirty="0"/>
                        <a:t>前年度より　５％</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目標より５％減少</a:t>
                      </a:r>
                      <a:endParaRPr lang="zh-CN" altLang="en-US" dirty="0"/>
                    </a:p>
                  </a:txBody>
                  <a:tcPr/>
                </a:tc>
                <a:tc>
                  <a:txBody>
                    <a:bodyPr/>
                    <a:lstStyle/>
                    <a:p>
                      <a:pPr algn="ctr"/>
                      <a:r>
                        <a:rPr lang="ja-JP" altLang="en-US" dirty="0"/>
                        <a:t>１</a:t>
                      </a:r>
                      <a:endParaRPr lang="zh-CN" altLang="en-US" dirty="0"/>
                    </a:p>
                  </a:txBody>
                  <a:tcPr/>
                </a:tc>
                <a:extLst>
                  <a:ext uri="{0D108BD9-81ED-4DB2-BD59-A6C34878D82A}">
                    <a16:rowId xmlns:a16="http://schemas.microsoft.com/office/drawing/2014/main" val="219706852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前年度より　５％</a:t>
                      </a:r>
                      <a:endParaRPr lang="zh-CN" altLang="en-US" dirty="0"/>
                    </a:p>
                  </a:txBody>
                  <a:tcPr/>
                </a:tc>
                <a:tc>
                  <a:txBody>
                    <a:bodyPr/>
                    <a:lstStyle/>
                    <a:p>
                      <a:r>
                        <a:rPr lang="ja-JP" altLang="en-US" dirty="0"/>
                        <a:t>目標より１０％減少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427026133"/>
                  </a:ext>
                </a:extLst>
              </a:tr>
            </a:tbl>
          </a:graphicData>
        </a:graphic>
      </p:graphicFrame>
      <p:graphicFrame>
        <p:nvGraphicFramePr>
          <p:cNvPr id="7" name="表格 6">
            <a:extLst>
              <a:ext uri="{FF2B5EF4-FFF2-40B4-BE49-F238E27FC236}">
                <a16:creationId xmlns:a16="http://schemas.microsoft.com/office/drawing/2014/main" id="{B86C2A7A-B236-4DE5-AE1D-99AB0DDBF99D}"/>
              </a:ext>
            </a:extLst>
          </p:cNvPr>
          <p:cNvGraphicFramePr>
            <a:graphicFrameLocks noGrp="1"/>
          </p:cNvGraphicFramePr>
          <p:nvPr>
            <p:extLst>
              <p:ext uri="{D42A27DB-BD31-4B8C-83A1-F6EECF244321}">
                <p14:modId xmlns:p14="http://schemas.microsoft.com/office/powerpoint/2010/main" val="214990238"/>
              </p:ext>
            </p:extLst>
          </p:nvPr>
        </p:nvGraphicFramePr>
        <p:xfrm>
          <a:off x="312012" y="3637559"/>
          <a:ext cx="6168374" cy="1483360"/>
        </p:xfrm>
        <a:graphic>
          <a:graphicData uri="http://schemas.openxmlformats.org/drawingml/2006/table">
            <a:tbl>
              <a:tblPr firstRow="1" bandRow="1">
                <a:tableStyleId>{5C22544A-7EE6-4342-B048-85BDC9FD1C3A}</a:tableStyleId>
              </a:tblPr>
              <a:tblGrid>
                <a:gridCol w="3029236">
                  <a:extLst>
                    <a:ext uri="{9D8B030D-6E8A-4147-A177-3AD203B41FA5}">
                      <a16:colId xmlns:a16="http://schemas.microsoft.com/office/drawing/2014/main" val="3294799541"/>
                    </a:ext>
                  </a:extLst>
                </a:gridCol>
                <a:gridCol w="2018842">
                  <a:extLst>
                    <a:ext uri="{9D8B030D-6E8A-4147-A177-3AD203B41FA5}">
                      <a16:colId xmlns:a16="http://schemas.microsoft.com/office/drawing/2014/main" val="3546114600"/>
                    </a:ext>
                  </a:extLst>
                </a:gridCol>
                <a:gridCol w="1120296">
                  <a:extLst>
                    <a:ext uri="{9D8B030D-6E8A-4147-A177-3AD203B41FA5}">
                      <a16:colId xmlns:a16="http://schemas.microsoft.com/office/drawing/2014/main" val="2706805992"/>
                    </a:ext>
                  </a:extLst>
                </a:gridCol>
              </a:tblGrid>
              <a:tr h="370840">
                <a:tc>
                  <a:txBody>
                    <a:bodyPr/>
                    <a:lstStyle/>
                    <a:p>
                      <a:pPr algn="ctr"/>
                      <a:r>
                        <a:rPr lang="ja-JP" altLang="en-US" dirty="0"/>
                        <a:t>専門技能目標</a:t>
                      </a:r>
                      <a:endParaRPr lang="zh-CN" altLang="en-US" dirty="0"/>
                    </a:p>
                  </a:txBody>
                  <a:tcPr/>
                </a:tc>
                <a:tc>
                  <a:txBody>
                    <a:bodyPr/>
                    <a:lstStyle/>
                    <a:p>
                      <a:pPr algn="ctr"/>
                      <a:r>
                        <a:rPr lang="ja-JP" altLang="en-US" dirty="0"/>
                        <a:t>専門技能成果</a:t>
                      </a:r>
                      <a:endParaRPr lang="zh-CN" altLang="en-US" dirty="0"/>
                    </a:p>
                  </a:txBody>
                  <a:tcPr/>
                </a:tc>
                <a:tc>
                  <a:txBody>
                    <a:bodyPr/>
                    <a:lstStyle/>
                    <a:p>
                      <a:pPr algn="ctr"/>
                      <a:r>
                        <a:rPr lang="ja-JP" altLang="en-US" dirty="0"/>
                        <a:t>評価</a:t>
                      </a:r>
                      <a:endParaRPr lang="zh-CN" altLang="en-US" dirty="0"/>
                    </a:p>
                  </a:txBody>
                  <a:tcPr/>
                </a:tc>
                <a:extLst>
                  <a:ext uri="{0D108BD9-81ED-4DB2-BD59-A6C34878D82A}">
                    <a16:rowId xmlns:a16="http://schemas.microsoft.com/office/drawing/2014/main" val="2460229809"/>
                  </a:ext>
                </a:extLst>
              </a:tr>
              <a:tr h="370840">
                <a:tc>
                  <a:txBody>
                    <a:bodyPr/>
                    <a:lstStyle/>
                    <a:p>
                      <a:r>
                        <a:rPr lang="ja-JP" altLang="en-US" dirty="0"/>
                        <a:t>新技能</a:t>
                      </a:r>
                      <a:r>
                        <a:rPr lang="en-US" altLang="ja-JP" dirty="0"/>
                        <a:t>1</a:t>
                      </a:r>
                      <a:r>
                        <a:rPr lang="ja-JP" altLang="en-US" dirty="0"/>
                        <a:t>件応用可能</a:t>
                      </a:r>
                      <a:endParaRPr lang="zh-CN" altLang="en-US" dirty="0"/>
                    </a:p>
                  </a:txBody>
                  <a:tcPr/>
                </a:tc>
                <a:tc>
                  <a:txBody>
                    <a:bodyPr/>
                    <a:lstStyle/>
                    <a:p>
                      <a:r>
                        <a:rPr lang="ja-JP" altLang="en-US" dirty="0"/>
                        <a:t>目標実現</a:t>
                      </a:r>
                      <a:endParaRPr lang="zh-CN" altLang="en-US" dirty="0"/>
                    </a:p>
                  </a:txBody>
                  <a:tcPr/>
                </a:tc>
                <a:tc>
                  <a:txBody>
                    <a:bodyPr/>
                    <a:lstStyle/>
                    <a:p>
                      <a:pPr algn="ctr"/>
                      <a:r>
                        <a:rPr lang="ja-JP" altLang="en-US" dirty="0"/>
                        <a:t>２</a:t>
                      </a:r>
                      <a:endParaRPr lang="zh-CN" altLang="en-US" dirty="0"/>
                    </a:p>
                  </a:txBody>
                  <a:tcPr/>
                </a:tc>
                <a:extLst>
                  <a:ext uri="{0D108BD9-81ED-4DB2-BD59-A6C34878D82A}">
                    <a16:rowId xmlns:a16="http://schemas.microsoft.com/office/drawing/2014/main" val="21538556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元技能強化、新技能</a:t>
                      </a:r>
                      <a:r>
                        <a:rPr lang="en-US" altLang="ja-JP" dirty="0"/>
                        <a:t>1</a:t>
                      </a:r>
                      <a:r>
                        <a:rPr lang="ja-JP" altLang="en-US" dirty="0"/>
                        <a:t>件習得</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目標実現</a:t>
                      </a:r>
                      <a:endParaRPr lang="zh-CN" altLang="en-US" dirty="0"/>
                    </a:p>
                  </a:txBody>
                  <a:tcPr/>
                </a:tc>
                <a:tc>
                  <a:txBody>
                    <a:bodyPr/>
                    <a:lstStyle/>
                    <a:p>
                      <a:pPr algn="ctr"/>
                      <a:r>
                        <a:rPr lang="ja-JP" altLang="en-US" dirty="0"/>
                        <a:t>１</a:t>
                      </a:r>
                      <a:endParaRPr lang="zh-CN" altLang="en-US" dirty="0"/>
                    </a:p>
                  </a:txBody>
                  <a:tcPr/>
                </a:tc>
                <a:extLst>
                  <a:ext uri="{0D108BD9-81ED-4DB2-BD59-A6C34878D82A}">
                    <a16:rowId xmlns:a16="http://schemas.microsoft.com/office/drawing/2014/main" val="219706852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r>
                        <a:rPr lang="ja-JP" altLang="en-US" dirty="0"/>
                        <a:t>目標実現しない</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427026133"/>
                  </a:ext>
                </a:extLst>
              </a:tr>
            </a:tbl>
          </a:graphicData>
        </a:graphic>
      </p:graphicFrame>
      <p:graphicFrame>
        <p:nvGraphicFramePr>
          <p:cNvPr id="8" name="表格 7">
            <a:extLst>
              <a:ext uri="{FF2B5EF4-FFF2-40B4-BE49-F238E27FC236}">
                <a16:creationId xmlns:a16="http://schemas.microsoft.com/office/drawing/2014/main" id="{C98E2DCF-682B-4E80-861C-9908A336C5E7}"/>
              </a:ext>
            </a:extLst>
          </p:cNvPr>
          <p:cNvGraphicFramePr>
            <a:graphicFrameLocks noGrp="1"/>
          </p:cNvGraphicFramePr>
          <p:nvPr>
            <p:extLst>
              <p:ext uri="{D42A27DB-BD31-4B8C-83A1-F6EECF244321}">
                <p14:modId xmlns:p14="http://schemas.microsoft.com/office/powerpoint/2010/main" val="3070763130"/>
              </p:ext>
            </p:extLst>
          </p:nvPr>
        </p:nvGraphicFramePr>
        <p:xfrm>
          <a:off x="6656832" y="581641"/>
          <a:ext cx="5223158" cy="4450080"/>
        </p:xfrm>
        <a:graphic>
          <a:graphicData uri="http://schemas.openxmlformats.org/drawingml/2006/table">
            <a:tbl>
              <a:tblPr firstRow="1" bandRow="1">
                <a:tableStyleId>{5C22544A-7EE6-4342-B048-85BDC9FD1C3A}</a:tableStyleId>
              </a:tblPr>
              <a:tblGrid>
                <a:gridCol w="2360380">
                  <a:extLst>
                    <a:ext uri="{9D8B030D-6E8A-4147-A177-3AD203B41FA5}">
                      <a16:colId xmlns:a16="http://schemas.microsoft.com/office/drawing/2014/main" val="3294799541"/>
                    </a:ext>
                  </a:extLst>
                </a:gridCol>
                <a:gridCol w="736439">
                  <a:extLst>
                    <a:ext uri="{9D8B030D-6E8A-4147-A177-3AD203B41FA5}">
                      <a16:colId xmlns:a16="http://schemas.microsoft.com/office/drawing/2014/main" val="3611154191"/>
                    </a:ext>
                  </a:extLst>
                </a:gridCol>
                <a:gridCol w="714290">
                  <a:extLst>
                    <a:ext uri="{9D8B030D-6E8A-4147-A177-3AD203B41FA5}">
                      <a16:colId xmlns:a16="http://schemas.microsoft.com/office/drawing/2014/main" val="3546114600"/>
                    </a:ext>
                  </a:extLst>
                </a:gridCol>
                <a:gridCol w="765148">
                  <a:extLst>
                    <a:ext uri="{9D8B030D-6E8A-4147-A177-3AD203B41FA5}">
                      <a16:colId xmlns:a16="http://schemas.microsoft.com/office/drawing/2014/main" val="2706805992"/>
                    </a:ext>
                  </a:extLst>
                </a:gridCol>
                <a:gridCol w="646901">
                  <a:extLst>
                    <a:ext uri="{9D8B030D-6E8A-4147-A177-3AD203B41FA5}">
                      <a16:colId xmlns:a16="http://schemas.microsoft.com/office/drawing/2014/main" val="73271799"/>
                    </a:ext>
                  </a:extLst>
                </a:gridCol>
              </a:tblGrid>
              <a:tr h="370840">
                <a:tc>
                  <a:txBody>
                    <a:bodyPr/>
                    <a:lstStyle/>
                    <a:p>
                      <a:pPr algn="ctr"/>
                      <a:r>
                        <a:rPr lang="ja-JP" altLang="en-US" dirty="0"/>
                        <a:t>キャリア技能</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2460229809"/>
                  </a:ext>
                </a:extLst>
              </a:tr>
              <a:tr h="370840">
                <a:tc>
                  <a:txBody>
                    <a:bodyPr/>
                    <a:lstStyle/>
                    <a:p>
                      <a:r>
                        <a:rPr lang="ja-JP" altLang="en-US" dirty="0"/>
                        <a:t>チームワーク</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優</a:t>
                      </a:r>
                      <a:endParaRPr lang="zh-CN" altLang="en-US" dirty="0"/>
                    </a:p>
                  </a:txBody>
                  <a:tcPr/>
                </a:tc>
                <a:tc>
                  <a:txBody>
                    <a:bodyPr/>
                    <a:lstStyle/>
                    <a:p>
                      <a:pPr algn="ctr"/>
                      <a:r>
                        <a:rPr lang="ja-JP" altLang="en-US" dirty="0"/>
                        <a:t>良</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1543766595"/>
                  </a:ext>
                </a:extLst>
              </a:tr>
              <a:tr h="370840">
                <a:tc>
                  <a:txBody>
                    <a:bodyPr/>
                    <a:lstStyle/>
                    <a:p>
                      <a:r>
                        <a:rPr lang="ja-JP" altLang="en-US" dirty="0"/>
                        <a:t>コミュニケーション</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優</a:t>
                      </a:r>
                      <a:endParaRPr lang="zh-CN" altLang="en-US" dirty="0"/>
                    </a:p>
                  </a:txBody>
                  <a:tcPr/>
                </a:tc>
                <a:tc>
                  <a:txBody>
                    <a:bodyPr/>
                    <a:lstStyle/>
                    <a:p>
                      <a:pPr algn="ctr"/>
                      <a:r>
                        <a:rPr lang="ja-JP" altLang="en-US" dirty="0"/>
                        <a:t>良</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215385562"/>
                  </a:ext>
                </a:extLst>
              </a:tr>
              <a:tr h="370840">
                <a:tc>
                  <a:txBody>
                    <a:bodyPr/>
                    <a:lstStyle/>
                    <a:p>
                      <a:r>
                        <a:rPr lang="ja-JP" altLang="en-US"/>
                        <a:t>提案力（件数）</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３</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２</a:t>
                      </a:r>
                      <a:endParaRPr lang="zh-CN" altLang="en-US" dirty="0"/>
                    </a:p>
                  </a:txBody>
                  <a:tcPr/>
                </a:tc>
                <a:tc>
                  <a:txBody>
                    <a:bodyPr/>
                    <a:lstStyle/>
                    <a:p>
                      <a:pPr algn="ctr"/>
                      <a:r>
                        <a:rPr lang="ja-JP" altLang="en-US" dirty="0"/>
                        <a:t>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219706852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リーダーシップ</a:t>
                      </a:r>
                      <a:endParaRPr lang="en-US" altLang="ja-JP"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dirty="0"/>
                        <a:t>20</a:t>
                      </a:r>
                      <a:r>
                        <a:rPr lang="ja-JP" altLang="en-US" dirty="0"/>
                        <a:t>名</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dirty="0"/>
                        <a:t>10</a:t>
                      </a:r>
                      <a:r>
                        <a:rPr lang="ja-JP" altLang="en-US" dirty="0"/>
                        <a:t>名</a:t>
                      </a:r>
                      <a:endParaRPr lang="zh-CN" altLang="en-US" dirty="0"/>
                    </a:p>
                  </a:txBody>
                  <a:tcPr/>
                </a:tc>
                <a:tc>
                  <a:txBody>
                    <a:bodyPr/>
                    <a:lstStyle/>
                    <a:p>
                      <a:pPr algn="ctr"/>
                      <a:r>
                        <a:rPr lang="en-US" altLang="ja-JP" dirty="0"/>
                        <a:t>5</a:t>
                      </a:r>
                      <a:r>
                        <a:rPr lang="ja-JP" altLang="en-US" dirty="0"/>
                        <a:t>名</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42702613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390232795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社員紹介成功回数</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211251762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社内講師（時間）</a:t>
                      </a:r>
                      <a:endParaRPr lang="en-US" altLang="ja-JP" dirty="0"/>
                    </a:p>
                  </a:txBody>
                  <a:tcPr/>
                </a:tc>
                <a:tc>
                  <a:txBody>
                    <a:bodyPr/>
                    <a:lstStyle/>
                    <a:p>
                      <a:pPr algn="ctr"/>
                      <a:r>
                        <a:rPr lang="ja-JP" altLang="en-US" dirty="0"/>
                        <a:t>４</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０</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9598194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テックショー参加回数</a:t>
                      </a:r>
                      <a:endParaRPr lang="en-US" altLang="ja-JP" dirty="0"/>
                    </a:p>
                  </a:txBody>
                  <a:tcPr/>
                </a:tc>
                <a:tc>
                  <a:txBody>
                    <a:bodyPr/>
                    <a:lstStyle/>
                    <a:p>
                      <a:pPr algn="ctr"/>
                      <a:r>
                        <a:rPr lang="ja-JP" altLang="en-US" dirty="0"/>
                        <a:t>６</a:t>
                      </a:r>
                      <a:endParaRPr lang="zh-CN" altLang="en-US" dirty="0"/>
                    </a:p>
                  </a:txBody>
                  <a:tcPr/>
                </a:tc>
                <a:tc>
                  <a:txBody>
                    <a:bodyPr/>
                    <a:lstStyle/>
                    <a:p>
                      <a:pPr algn="ctr"/>
                      <a:r>
                        <a:rPr lang="ja-JP" altLang="en-US" dirty="0"/>
                        <a:t>４</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70608791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会社例会参加回数</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a:t>１</a:t>
                      </a:r>
                      <a:endParaRPr lang="en-US" altLang="ja-JP"/>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360836704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368213229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976535249"/>
                  </a:ext>
                </a:extLst>
              </a:tr>
            </a:tbl>
          </a:graphicData>
        </a:graphic>
      </p:graphicFrame>
      <p:sp>
        <p:nvSpPr>
          <p:cNvPr id="9" name="对话气泡: 圆角矩形 8">
            <a:extLst>
              <a:ext uri="{FF2B5EF4-FFF2-40B4-BE49-F238E27FC236}">
                <a16:creationId xmlns:a16="http://schemas.microsoft.com/office/drawing/2014/main" id="{D329C303-DE1A-42B7-8C5F-91AB705A76D5}"/>
              </a:ext>
            </a:extLst>
          </p:cNvPr>
          <p:cNvSpPr/>
          <p:nvPr/>
        </p:nvSpPr>
        <p:spPr>
          <a:xfrm>
            <a:off x="1717232" y="5796951"/>
            <a:ext cx="3510376" cy="479408"/>
          </a:xfrm>
          <a:prstGeom prst="wedgeRoundRectCallout">
            <a:avLst>
              <a:gd name="adj1" fmla="val -19159"/>
              <a:gd name="adj2" fmla="val -10304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マネージャー面談により</a:t>
            </a:r>
            <a:endParaRPr lang="zh-CN" altLang="en-US" dirty="0"/>
          </a:p>
        </p:txBody>
      </p:sp>
      <p:sp>
        <p:nvSpPr>
          <p:cNvPr id="10" name="对话气泡: 圆角矩形 9">
            <a:extLst>
              <a:ext uri="{FF2B5EF4-FFF2-40B4-BE49-F238E27FC236}">
                <a16:creationId xmlns:a16="http://schemas.microsoft.com/office/drawing/2014/main" id="{95A0D3E2-9058-431C-91F5-1B9C8AF49F8B}"/>
              </a:ext>
            </a:extLst>
          </p:cNvPr>
          <p:cNvSpPr/>
          <p:nvPr/>
        </p:nvSpPr>
        <p:spPr>
          <a:xfrm>
            <a:off x="7425042" y="5796951"/>
            <a:ext cx="4082595" cy="479408"/>
          </a:xfrm>
          <a:prstGeom prst="wedgeRoundRectCallout">
            <a:avLst>
              <a:gd name="adj1" fmla="val -19159"/>
              <a:gd name="adj2" fmla="val -10304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標準評価カード</a:t>
            </a:r>
            <a:endParaRPr lang="zh-CN" altLang="en-US" dirty="0"/>
          </a:p>
        </p:txBody>
      </p:sp>
    </p:spTree>
    <p:extLst>
      <p:ext uri="{BB962C8B-B14F-4D97-AF65-F5344CB8AC3E}">
        <p14:creationId xmlns:p14="http://schemas.microsoft.com/office/powerpoint/2010/main" val="268238120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46D00A-1936-48AF-A7EB-4B55C0B373C5}"/>
              </a:ext>
            </a:extLst>
          </p:cNvPr>
          <p:cNvSpPr>
            <a:spLocks noGrp="1"/>
          </p:cNvSpPr>
          <p:nvPr>
            <p:ph type="title"/>
          </p:nvPr>
        </p:nvSpPr>
        <p:spPr/>
        <p:txBody>
          <a:bodyPr/>
          <a:lstStyle/>
          <a:p>
            <a:r>
              <a:rPr lang="ja-JP" altLang="en-US" dirty="0"/>
              <a:t>給料制度</a:t>
            </a:r>
            <a:endParaRPr lang="zh-CN" altLang="en-US" dirty="0"/>
          </a:p>
        </p:txBody>
      </p:sp>
      <p:sp>
        <p:nvSpPr>
          <p:cNvPr id="4" name="文本占位符 3">
            <a:extLst>
              <a:ext uri="{FF2B5EF4-FFF2-40B4-BE49-F238E27FC236}">
                <a16:creationId xmlns:a16="http://schemas.microsoft.com/office/drawing/2014/main" id="{FEFA4ADC-E55C-4B7E-9B4E-DABD4BFF3A8D}"/>
              </a:ext>
            </a:extLst>
          </p:cNvPr>
          <p:cNvSpPr>
            <a:spLocks noGrp="1"/>
          </p:cNvSpPr>
          <p:nvPr>
            <p:ph type="body" idx="1"/>
          </p:nvPr>
        </p:nvSpPr>
        <p:spPr>
          <a:xfrm>
            <a:off x="316983" y="702875"/>
            <a:ext cx="11540249" cy="1477328"/>
          </a:xfrm>
        </p:spPr>
        <p:txBody>
          <a:bodyPr/>
          <a:lstStyle/>
          <a:p>
            <a:r>
              <a:rPr lang="ja-JP" altLang="en-US" dirty="0"/>
              <a:t>年収＝月基本給</a:t>
            </a:r>
            <a:r>
              <a:rPr lang="en-US" altLang="ja-JP" dirty="0"/>
              <a:t>×</a:t>
            </a:r>
            <a:r>
              <a:rPr lang="ja-JP" altLang="en-US" dirty="0"/>
              <a:t>１２回＋業績賞与</a:t>
            </a:r>
            <a:r>
              <a:rPr lang="en-US" altLang="ja-JP" dirty="0"/>
              <a:t>×</a:t>
            </a:r>
            <a:r>
              <a:rPr lang="ja-JP" altLang="en-US" dirty="0"/>
              <a:t>２回</a:t>
            </a:r>
            <a:endParaRPr lang="en-US" altLang="ja-JP" dirty="0"/>
          </a:p>
          <a:p>
            <a:r>
              <a:rPr lang="ja-JP" altLang="en-US" dirty="0"/>
              <a:t>基本給：毎年第２、４四半期の</a:t>
            </a:r>
            <a:r>
              <a:rPr lang="en-US" altLang="ja-JP" dirty="0"/>
              <a:t>OKR</a:t>
            </a:r>
            <a:r>
              <a:rPr lang="ja-JP" altLang="en-US" dirty="0"/>
              <a:t>評価により職級と基本給を調整すること</a:t>
            </a:r>
            <a:endParaRPr lang="en-US" altLang="ja-JP" dirty="0"/>
          </a:p>
          <a:p>
            <a:r>
              <a:rPr lang="ja-JP" altLang="en-US" dirty="0"/>
              <a:t>業績賞与：毎年２回（６月と１２月）、毎回最大</a:t>
            </a:r>
            <a:r>
              <a:rPr lang="en-US" altLang="ja-JP" dirty="0"/>
              <a:t>2</a:t>
            </a:r>
            <a:r>
              <a:rPr lang="ja-JP" altLang="en-US" dirty="0"/>
              <a:t>ヶ月基本給</a:t>
            </a:r>
            <a:endParaRPr lang="en-US" altLang="ja-JP" dirty="0"/>
          </a:p>
          <a:p>
            <a:r>
              <a:rPr lang="ja-JP" altLang="en-US" dirty="0"/>
              <a:t>決算賞与：（検討中）</a:t>
            </a:r>
            <a:endParaRPr lang="zh-CN" altLang="en-US" dirty="0"/>
          </a:p>
        </p:txBody>
      </p:sp>
      <p:graphicFrame>
        <p:nvGraphicFramePr>
          <p:cNvPr id="3" name="表格 3">
            <a:extLst>
              <a:ext uri="{FF2B5EF4-FFF2-40B4-BE49-F238E27FC236}">
                <a16:creationId xmlns:a16="http://schemas.microsoft.com/office/drawing/2014/main" id="{E2FC8199-FA06-4477-97A7-E3ED75DC338B}"/>
              </a:ext>
            </a:extLst>
          </p:cNvPr>
          <p:cNvGraphicFramePr>
            <a:graphicFrameLocks noGrp="1"/>
          </p:cNvGraphicFramePr>
          <p:nvPr>
            <p:extLst>
              <p:ext uri="{D42A27DB-BD31-4B8C-83A1-F6EECF244321}">
                <p14:modId xmlns:p14="http://schemas.microsoft.com/office/powerpoint/2010/main" val="3819654019"/>
              </p:ext>
            </p:extLst>
          </p:nvPr>
        </p:nvGraphicFramePr>
        <p:xfrm>
          <a:off x="334768" y="2180203"/>
          <a:ext cx="11225161" cy="3606800"/>
        </p:xfrm>
        <a:graphic>
          <a:graphicData uri="http://schemas.openxmlformats.org/drawingml/2006/table">
            <a:tbl>
              <a:tblPr firstRow="1" bandRow="1">
                <a:tableStyleId>{5C22544A-7EE6-4342-B048-85BDC9FD1C3A}</a:tableStyleId>
              </a:tblPr>
              <a:tblGrid>
                <a:gridCol w="2840286">
                  <a:extLst>
                    <a:ext uri="{9D8B030D-6E8A-4147-A177-3AD203B41FA5}">
                      <a16:colId xmlns:a16="http://schemas.microsoft.com/office/drawing/2014/main" val="811130592"/>
                    </a:ext>
                  </a:extLst>
                </a:gridCol>
                <a:gridCol w="2877772">
                  <a:extLst>
                    <a:ext uri="{9D8B030D-6E8A-4147-A177-3AD203B41FA5}">
                      <a16:colId xmlns:a16="http://schemas.microsoft.com/office/drawing/2014/main" val="501036718"/>
                    </a:ext>
                  </a:extLst>
                </a:gridCol>
                <a:gridCol w="1521700">
                  <a:extLst>
                    <a:ext uri="{9D8B030D-6E8A-4147-A177-3AD203B41FA5}">
                      <a16:colId xmlns:a16="http://schemas.microsoft.com/office/drawing/2014/main" val="3279362958"/>
                    </a:ext>
                  </a:extLst>
                </a:gridCol>
                <a:gridCol w="3985403">
                  <a:extLst>
                    <a:ext uri="{9D8B030D-6E8A-4147-A177-3AD203B41FA5}">
                      <a16:colId xmlns:a16="http://schemas.microsoft.com/office/drawing/2014/main" val="1961493999"/>
                    </a:ext>
                  </a:extLst>
                </a:gridCol>
              </a:tblGrid>
              <a:tr h="370840">
                <a:tc>
                  <a:txBody>
                    <a:bodyPr/>
                    <a:lstStyle/>
                    <a:p>
                      <a:pPr algn="ctr"/>
                      <a:r>
                        <a:rPr lang="en-US" altLang="ja-JP" dirty="0"/>
                        <a:t>OKR</a:t>
                      </a:r>
                      <a:r>
                        <a:rPr lang="ja-JP" altLang="en-US" dirty="0"/>
                        <a:t>評価得点</a:t>
                      </a:r>
                      <a:endParaRPr lang="zh-CN" altLang="en-US" dirty="0"/>
                    </a:p>
                  </a:txBody>
                  <a:tcPr/>
                </a:tc>
                <a:tc>
                  <a:txBody>
                    <a:bodyPr/>
                    <a:lstStyle/>
                    <a:p>
                      <a:pPr algn="ctr"/>
                      <a:r>
                        <a:rPr lang="ja-JP" altLang="en-US" dirty="0"/>
                        <a:t>基本給</a:t>
                      </a:r>
                      <a:endParaRPr lang="zh-CN" altLang="en-US" dirty="0"/>
                    </a:p>
                  </a:txBody>
                  <a:tcPr/>
                </a:tc>
                <a:tc>
                  <a:txBody>
                    <a:bodyPr/>
                    <a:lstStyle/>
                    <a:p>
                      <a:pPr algn="ctr"/>
                      <a:r>
                        <a:rPr lang="ja-JP" altLang="en-US" dirty="0"/>
                        <a:t>業績賞与</a:t>
                      </a:r>
                      <a:endParaRPr lang="zh-CN" altLang="en-US" dirty="0"/>
                    </a:p>
                  </a:txBody>
                  <a:tcPr/>
                </a:tc>
                <a:tc>
                  <a:txBody>
                    <a:bodyPr/>
                    <a:lstStyle/>
                    <a:p>
                      <a:pPr algn="ctr"/>
                      <a:r>
                        <a:rPr lang="ja-JP" altLang="en-US" dirty="0"/>
                        <a:t>メモ</a:t>
                      </a:r>
                      <a:endParaRPr lang="zh-CN" altLang="en-US" dirty="0"/>
                    </a:p>
                  </a:txBody>
                  <a:tcPr/>
                </a:tc>
                <a:extLst>
                  <a:ext uri="{0D108BD9-81ED-4DB2-BD59-A6C34878D82A}">
                    <a16:rowId xmlns:a16="http://schemas.microsoft.com/office/drawing/2014/main" val="4222128786"/>
                  </a:ext>
                </a:extLst>
              </a:tr>
              <a:tr h="543981">
                <a:tc>
                  <a:txBody>
                    <a:bodyPr/>
                    <a:lstStyle/>
                    <a:p>
                      <a:r>
                        <a:rPr lang="en-US" altLang="ja-JP" dirty="0"/>
                        <a:t>OKR</a:t>
                      </a:r>
                      <a:r>
                        <a:rPr lang="ja-JP" altLang="en-US" dirty="0"/>
                        <a:t>得点≦３</a:t>
                      </a:r>
                      <a:endParaRPr lang="zh-CN" altLang="en-US" dirty="0"/>
                    </a:p>
                  </a:txBody>
                  <a:tcPr/>
                </a:tc>
                <a:tc>
                  <a:txBody>
                    <a:bodyPr/>
                    <a:lstStyle/>
                    <a:p>
                      <a:r>
                        <a:rPr lang="ja-JP" altLang="en-US" dirty="0"/>
                        <a:t>職級ダウン、減給</a:t>
                      </a:r>
                      <a:endParaRPr lang="zh-CN" altLang="en-US" dirty="0"/>
                    </a:p>
                  </a:txBody>
                  <a:tcPr/>
                </a:tc>
                <a:tc>
                  <a:txBody>
                    <a:bodyPr/>
                    <a:lstStyle/>
                    <a:p>
                      <a:r>
                        <a:rPr lang="ja-JP" altLang="en-US" dirty="0"/>
                        <a:t>なし</a:t>
                      </a:r>
                      <a:endParaRPr lang="zh-CN" altLang="en-US" dirty="0"/>
                    </a:p>
                  </a:txBody>
                  <a:tcPr/>
                </a:tc>
                <a:tc>
                  <a:txBody>
                    <a:bodyPr/>
                    <a:lstStyle/>
                    <a:p>
                      <a:r>
                        <a:rPr lang="ja-JP" altLang="en-US" dirty="0"/>
                        <a:t>１ヶ月改善期間になり、職位調整</a:t>
                      </a:r>
                      <a:endParaRPr lang="en-US" altLang="ja-JP" dirty="0"/>
                    </a:p>
                    <a:p>
                      <a:r>
                        <a:rPr lang="ja-JP" altLang="en-US" dirty="0"/>
                        <a:t>次月稼働しなければ、退職処分</a:t>
                      </a:r>
                      <a:endParaRPr lang="zh-CN" altLang="en-US" dirty="0"/>
                    </a:p>
                  </a:txBody>
                  <a:tcPr/>
                </a:tc>
                <a:extLst>
                  <a:ext uri="{0D108BD9-81ED-4DB2-BD59-A6C34878D82A}">
                    <a16:rowId xmlns:a16="http://schemas.microsoft.com/office/drawing/2014/main" val="1189609981"/>
                  </a:ext>
                </a:extLst>
              </a:tr>
              <a:tr h="370840">
                <a:tc>
                  <a:txBody>
                    <a:bodyPr/>
                    <a:lstStyle/>
                    <a:p>
                      <a:r>
                        <a:rPr lang="ja-JP" altLang="en-US" dirty="0"/>
                        <a:t>３＜</a:t>
                      </a:r>
                      <a:r>
                        <a:rPr lang="en-US" altLang="ja-JP" dirty="0"/>
                        <a:t>OKR</a:t>
                      </a:r>
                      <a:r>
                        <a:rPr lang="ja-JP" altLang="en-US" dirty="0"/>
                        <a:t>得点≦５</a:t>
                      </a:r>
                      <a:endParaRPr lang="zh-CN" altLang="en-US" dirty="0"/>
                    </a:p>
                  </a:txBody>
                  <a:tcPr/>
                </a:tc>
                <a:tc>
                  <a:txBody>
                    <a:bodyPr/>
                    <a:lstStyle/>
                    <a:p>
                      <a:r>
                        <a:rPr lang="ja-JP" altLang="en-US" dirty="0"/>
                        <a:t>職級不変、減給</a:t>
                      </a:r>
                      <a:endParaRPr lang="zh-CN" altLang="en-US" dirty="0"/>
                    </a:p>
                  </a:txBody>
                  <a:tcPr/>
                </a:tc>
                <a:tc>
                  <a:txBody>
                    <a:bodyPr/>
                    <a:lstStyle/>
                    <a:p>
                      <a:r>
                        <a:rPr lang="ja-JP" altLang="en-US" dirty="0"/>
                        <a:t>なし</a:t>
                      </a:r>
                      <a:endParaRPr lang="zh-CN" altLang="en-US" dirty="0"/>
                    </a:p>
                  </a:txBody>
                  <a:tcPr/>
                </a:tc>
                <a:tc>
                  <a:txBody>
                    <a:bodyPr/>
                    <a:lstStyle/>
                    <a:p>
                      <a:r>
                        <a:rPr lang="ja-JP" altLang="en-US" dirty="0"/>
                        <a:t>１ヶ月改善期間になり、自己改善</a:t>
                      </a:r>
                      <a:endParaRPr lang="en-US" altLang="ja-JP" dirty="0"/>
                    </a:p>
                  </a:txBody>
                  <a:tcPr/>
                </a:tc>
                <a:extLst>
                  <a:ext uri="{0D108BD9-81ED-4DB2-BD59-A6C34878D82A}">
                    <a16:rowId xmlns:a16="http://schemas.microsoft.com/office/drawing/2014/main" val="4018190220"/>
                  </a:ext>
                </a:extLst>
              </a:tr>
              <a:tr h="370840">
                <a:tc>
                  <a:txBody>
                    <a:bodyPr/>
                    <a:lstStyle/>
                    <a:p>
                      <a:r>
                        <a:rPr lang="ja-JP" altLang="en-US" dirty="0"/>
                        <a:t>５＜</a:t>
                      </a:r>
                      <a:r>
                        <a:rPr lang="en-US" altLang="ja-JP" dirty="0"/>
                        <a:t>OKR</a:t>
                      </a:r>
                      <a:r>
                        <a:rPr lang="ja-JP" altLang="en-US" dirty="0"/>
                        <a:t>得点≦６</a:t>
                      </a:r>
                      <a:endParaRPr lang="zh-CN" altLang="en-US" dirty="0"/>
                    </a:p>
                  </a:txBody>
                  <a:tcPr/>
                </a:tc>
                <a:tc>
                  <a:txBody>
                    <a:bodyPr/>
                    <a:lstStyle/>
                    <a:p>
                      <a:r>
                        <a:rPr lang="ja-JP" altLang="en-US" dirty="0"/>
                        <a:t>職級、給料不変</a:t>
                      </a:r>
                      <a:endParaRPr lang="zh-CN" altLang="en-US" dirty="0"/>
                    </a:p>
                  </a:txBody>
                  <a:tcPr/>
                </a:tc>
                <a:tc>
                  <a:txBody>
                    <a:bodyPr/>
                    <a:lstStyle/>
                    <a:p>
                      <a:r>
                        <a:rPr lang="ja-JP" altLang="en-US" dirty="0"/>
                        <a:t>なし</a:t>
                      </a:r>
                      <a:endParaRPr lang="zh-CN" altLang="en-US" dirty="0"/>
                    </a:p>
                  </a:txBody>
                  <a:tcPr/>
                </a:tc>
                <a:tc>
                  <a:txBody>
                    <a:bodyPr/>
                    <a:lstStyle/>
                    <a:p>
                      <a:r>
                        <a:rPr lang="ja-JP" altLang="en-US" dirty="0"/>
                        <a:t>目標ほぼ達成</a:t>
                      </a:r>
                      <a:endParaRPr lang="zh-CN" altLang="en-US" dirty="0"/>
                    </a:p>
                  </a:txBody>
                  <a:tcPr/>
                </a:tc>
                <a:extLst>
                  <a:ext uri="{0D108BD9-81ED-4DB2-BD59-A6C34878D82A}">
                    <a16:rowId xmlns:a16="http://schemas.microsoft.com/office/drawing/2014/main" val="2554974722"/>
                  </a:ext>
                </a:extLst>
              </a:tr>
              <a:tr h="370840">
                <a:tc>
                  <a:txBody>
                    <a:bodyPr/>
                    <a:lstStyle/>
                    <a:p>
                      <a:r>
                        <a:rPr lang="ja-JP" altLang="en-US" dirty="0"/>
                        <a:t>６＜</a:t>
                      </a:r>
                      <a:r>
                        <a:rPr lang="en-US" altLang="ja-JP" dirty="0"/>
                        <a:t>OKR</a:t>
                      </a:r>
                      <a:r>
                        <a:rPr lang="ja-JP" altLang="en-US" dirty="0"/>
                        <a:t>得点≦７</a:t>
                      </a:r>
                      <a:endParaRPr lang="zh-CN" altLang="en-US" dirty="0"/>
                    </a:p>
                  </a:txBody>
                  <a:tcPr/>
                </a:tc>
                <a:tc>
                  <a:txBody>
                    <a:bodyPr/>
                    <a:lstStyle/>
                    <a:p>
                      <a:r>
                        <a:rPr lang="ja-JP" altLang="en-US" dirty="0"/>
                        <a:t>職級、給料不変</a:t>
                      </a:r>
                      <a:endParaRPr lang="zh-CN" altLang="en-US" dirty="0"/>
                    </a:p>
                  </a:txBody>
                  <a:tcPr/>
                </a:tc>
                <a:tc>
                  <a:txBody>
                    <a:bodyPr/>
                    <a:lstStyle/>
                    <a:p>
                      <a:r>
                        <a:rPr lang="ja-JP" altLang="en-US" dirty="0"/>
                        <a:t>０．５ヶ月</a:t>
                      </a:r>
                      <a:endParaRPr lang="zh-CN" altLang="en-US" dirty="0"/>
                    </a:p>
                  </a:txBody>
                  <a:tcPr/>
                </a:tc>
                <a:tc>
                  <a:txBody>
                    <a:bodyPr/>
                    <a:lstStyle/>
                    <a:p>
                      <a:r>
                        <a:rPr lang="ja-JP" altLang="en-US" dirty="0"/>
                        <a:t>目標ほぼ達成</a:t>
                      </a:r>
                      <a:endParaRPr lang="zh-CN" altLang="en-US" dirty="0"/>
                    </a:p>
                  </a:txBody>
                  <a:tcPr/>
                </a:tc>
                <a:extLst>
                  <a:ext uri="{0D108BD9-81ED-4DB2-BD59-A6C34878D82A}">
                    <a16:rowId xmlns:a16="http://schemas.microsoft.com/office/drawing/2014/main" val="737158264"/>
                  </a:ext>
                </a:extLst>
              </a:tr>
              <a:tr h="370840">
                <a:tc>
                  <a:txBody>
                    <a:bodyPr/>
                    <a:lstStyle/>
                    <a:p>
                      <a:r>
                        <a:rPr lang="ja-JP" altLang="en-US" dirty="0"/>
                        <a:t>７＜</a:t>
                      </a:r>
                      <a:r>
                        <a:rPr lang="en-US" altLang="ja-JP" dirty="0"/>
                        <a:t>OKR</a:t>
                      </a:r>
                      <a:r>
                        <a:rPr lang="ja-JP" altLang="en-US" dirty="0"/>
                        <a:t>得点≦８</a:t>
                      </a:r>
                      <a:endParaRPr lang="zh-CN" altLang="en-US" dirty="0"/>
                    </a:p>
                  </a:txBody>
                  <a:tcPr/>
                </a:tc>
                <a:tc>
                  <a:txBody>
                    <a:bodyPr/>
                    <a:lstStyle/>
                    <a:p>
                      <a:r>
                        <a:rPr lang="ja-JP" altLang="en-US" dirty="0"/>
                        <a:t>職級不変、給料アップ可能</a:t>
                      </a:r>
                      <a:endParaRPr lang="zh-CN" altLang="en-US" dirty="0"/>
                    </a:p>
                  </a:txBody>
                  <a:tcPr/>
                </a:tc>
                <a:tc>
                  <a:txBody>
                    <a:bodyPr/>
                    <a:lstStyle/>
                    <a:p>
                      <a:r>
                        <a:rPr lang="en-US" altLang="ja-JP" dirty="0"/>
                        <a:t>1</a:t>
                      </a:r>
                      <a:r>
                        <a:rPr lang="ja-JP" altLang="en-US" dirty="0"/>
                        <a:t>ヶ月</a:t>
                      </a:r>
                      <a:endParaRPr lang="zh-CN" altLang="en-US" dirty="0"/>
                    </a:p>
                  </a:txBody>
                  <a:tcPr/>
                </a:tc>
                <a:tc>
                  <a:txBody>
                    <a:bodyPr/>
                    <a:lstStyle/>
                    <a:p>
                      <a:r>
                        <a:rPr lang="ja-JP" altLang="en-US"/>
                        <a:t>目標達成</a:t>
                      </a:r>
                      <a:endParaRPr lang="zh-CN" altLang="en-US" dirty="0"/>
                    </a:p>
                  </a:txBody>
                  <a:tcPr/>
                </a:tc>
                <a:extLst>
                  <a:ext uri="{0D108BD9-81ED-4DB2-BD59-A6C34878D82A}">
                    <a16:rowId xmlns:a16="http://schemas.microsoft.com/office/drawing/2014/main" val="171050639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８＜</a:t>
                      </a:r>
                      <a:r>
                        <a:rPr lang="en-US" altLang="ja-JP" dirty="0"/>
                        <a:t>OKR</a:t>
                      </a:r>
                      <a:r>
                        <a:rPr lang="ja-JP" altLang="en-US" dirty="0"/>
                        <a:t>得点≦９</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職級、給料アップ可能</a:t>
                      </a:r>
                      <a:endParaRPr lang="zh-CN" altLang="en-US" dirty="0"/>
                    </a:p>
                  </a:txBody>
                  <a:tcPr/>
                </a:tc>
                <a:tc>
                  <a:txBody>
                    <a:bodyPr/>
                    <a:lstStyle/>
                    <a:p>
                      <a:r>
                        <a:rPr lang="en-US" altLang="ja-JP" dirty="0"/>
                        <a:t>1.</a:t>
                      </a:r>
                      <a:r>
                        <a:rPr lang="ja-JP" altLang="en-US" dirty="0"/>
                        <a:t>５ヶ月</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目標超</a:t>
                      </a:r>
                      <a:endParaRPr lang="zh-CN" altLang="en-US" dirty="0"/>
                    </a:p>
                  </a:txBody>
                  <a:tcPr/>
                </a:tc>
                <a:extLst>
                  <a:ext uri="{0D108BD9-81ED-4DB2-BD59-A6C34878D82A}">
                    <a16:rowId xmlns:a16="http://schemas.microsoft.com/office/drawing/2014/main" val="145312006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９＜</a:t>
                      </a:r>
                      <a:r>
                        <a:rPr lang="en-US" altLang="ja-JP" dirty="0"/>
                        <a:t>OKR</a:t>
                      </a:r>
                      <a:r>
                        <a:rPr lang="ja-JP" altLang="en-US" dirty="0"/>
                        <a:t>得点≦１０</a:t>
                      </a:r>
                      <a:endParaRPr lang="zh-CN" altLang="en-US" dirty="0"/>
                    </a:p>
                  </a:txBody>
                  <a:tcPr/>
                </a:tc>
                <a:tc>
                  <a:txBody>
                    <a:bodyPr/>
                    <a:lstStyle/>
                    <a:p>
                      <a:r>
                        <a:rPr lang="ja-JP" altLang="en-US" dirty="0"/>
                        <a:t>職級、給料アップ</a:t>
                      </a:r>
                      <a:endParaRPr lang="zh-CN" altLang="en-US" dirty="0"/>
                    </a:p>
                  </a:txBody>
                  <a:tcPr/>
                </a:tc>
                <a:tc>
                  <a:txBody>
                    <a:bodyPr/>
                    <a:lstStyle/>
                    <a:p>
                      <a:r>
                        <a:rPr lang="en-US" altLang="ja-JP" dirty="0"/>
                        <a:t>2</a:t>
                      </a:r>
                      <a:r>
                        <a:rPr lang="ja-JP" altLang="en-US" dirty="0"/>
                        <a:t>ヶ月</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目標超</a:t>
                      </a:r>
                      <a:endParaRPr lang="zh-CN" altLang="en-US" dirty="0"/>
                    </a:p>
                  </a:txBody>
                  <a:tcPr/>
                </a:tc>
                <a:extLst>
                  <a:ext uri="{0D108BD9-81ED-4DB2-BD59-A6C34878D82A}">
                    <a16:rowId xmlns:a16="http://schemas.microsoft.com/office/drawing/2014/main" val="2848629782"/>
                  </a:ext>
                </a:extLst>
              </a:tr>
              <a:tr h="370840">
                <a:tc gridSpan="3">
                  <a:txBody>
                    <a:bodyPr/>
                    <a:lstStyle/>
                    <a:p>
                      <a:endParaRPr lang="zh-CN" altLang="en-US" dirty="0"/>
                    </a:p>
                  </a:txBody>
                  <a:tcPr/>
                </a:tc>
                <a:tc hMerge="1">
                  <a:txBody>
                    <a:bodyPr/>
                    <a:lstStyle/>
                    <a:p>
                      <a:endParaRPr lang="zh-CN" altLang="en-US"/>
                    </a:p>
                  </a:txBody>
                  <a:tcPr/>
                </a:tc>
                <a:tc hMerge="1">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685716321"/>
                  </a:ext>
                </a:extLst>
              </a:tr>
            </a:tbl>
          </a:graphicData>
        </a:graphic>
      </p:graphicFrame>
      <p:sp>
        <p:nvSpPr>
          <p:cNvPr id="5" name="灯片编号占位符 4">
            <a:extLst>
              <a:ext uri="{FF2B5EF4-FFF2-40B4-BE49-F238E27FC236}">
                <a16:creationId xmlns:a16="http://schemas.microsoft.com/office/drawing/2014/main" id="{DEC30D29-1E0D-46ED-8243-6FCBDA2F29E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58</a:t>
            </a:fld>
            <a:r>
              <a:rPr spc="-45"/>
              <a:t> </a:t>
            </a:r>
            <a:r>
              <a:rPr spc="-5"/>
              <a:t>-</a:t>
            </a:r>
            <a:endParaRPr spc="-5" dirty="0"/>
          </a:p>
        </p:txBody>
      </p:sp>
      <p:sp>
        <p:nvSpPr>
          <p:cNvPr id="6" name="日期占位符 5">
            <a:extLst>
              <a:ext uri="{FF2B5EF4-FFF2-40B4-BE49-F238E27FC236}">
                <a16:creationId xmlns:a16="http://schemas.microsoft.com/office/drawing/2014/main" id="{3638C70D-8456-4A85-B1FF-71D8B6BD2500}"/>
              </a:ext>
            </a:extLst>
          </p:cNvPr>
          <p:cNvSpPr>
            <a:spLocks noGrp="1"/>
          </p:cNvSpPr>
          <p:nvPr>
            <p:ph type="dt" sz="half" idx="6"/>
          </p:nvPr>
        </p:nvSpPr>
        <p:spPr/>
        <p:txBody>
          <a:bodyPr/>
          <a:lstStyle/>
          <a:p>
            <a:fld id="{5496EF75-703A-4CCA-AC24-96A947C68EDD}" type="datetime1">
              <a:rPr lang="zh-CN" altLang="en-US" smtClean="0"/>
              <a:t>2022/2/18</a:t>
            </a:fld>
            <a:endParaRPr lang="en-US"/>
          </a:p>
        </p:txBody>
      </p:sp>
      <p:sp>
        <p:nvSpPr>
          <p:cNvPr id="8" name="テキスト ボックス 7">
            <a:extLst>
              <a:ext uri="{FF2B5EF4-FFF2-40B4-BE49-F238E27FC236}">
                <a16:creationId xmlns:a16="http://schemas.microsoft.com/office/drawing/2014/main" id="{0BDBD03F-7D41-4AB7-B81D-8FF1A13073FE}"/>
              </a:ext>
            </a:extLst>
          </p:cNvPr>
          <p:cNvSpPr txBox="1"/>
          <p:nvPr/>
        </p:nvSpPr>
        <p:spPr>
          <a:xfrm>
            <a:off x="316983" y="6155125"/>
            <a:ext cx="11242946" cy="369332"/>
          </a:xfrm>
          <a:prstGeom prst="rect">
            <a:avLst/>
          </a:prstGeom>
          <a:noFill/>
        </p:spPr>
        <p:txBody>
          <a:bodyPr wrap="square">
            <a:spAutoFit/>
          </a:bodyPr>
          <a:lstStyle/>
          <a:p>
            <a:r>
              <a:rPr lang="zh-CN" altLang="en-US" dirty="0"/>
              <a:t>＊　</a:t>
            </a:r>
            <a:r>
              <a:rPr lang="en-US" altLang="zh-CN" dirty="0"/>
              <a:t>OKR</a:t>
            </a:r>
            <a:r>
              <a:rPr lang="zh-CN" altLang="en-US" dirty="0"/>
              <a:t>得点：満点１０</a:t>
            </a:r>
          </a:p>
        </p:txBody>
      </p:sp>
    </p:spTree>
    <p:extLst>
      <p:ext uri="{BB962C8B-B14F-4D97-AF65-F5344CB8AC3E}">
        <p14:creationId xmlns:p14="http://schemas.microsoft.com/office/powerpoint/2010/main" val="21414548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780564-896E-47AC-B9BF-C99B72BABE7F}"/>
              </a:ext>
            </a:extLst>
          </p:cNvPr>
          <p:cNvSpPr>
            <a:spLocks noGrp="1"/>
          </p:cNvSpPr>
          <p:nvPr>
            <p:ph type="title"/>
          </p:nvPr>
        </p:nvSpPr>
        <p:spPr>
          <a:xfrm>
            <a:off x="316983" y="-16805"/>
            <a:ext cx="11540249" cy="492443"/>
          </a:xfrm>
        </p:spPr>
        <p:txBody>
          <a:bodyPr/>
          <a:lstStyle/>
          <a:p>
            <a:r>
              <a:rPr lang="ja-JP" altLang="en-US" dirty="0"/>
              <a:t>裁量労働制</a:t>
            </a:r>
            <a:r>
              <a:rPr lang="zh-CN" altLang="en-US" dirty="0"/>
              <a:t>、</a:t>
            </a:r>
            <a:r>
              <a:rPr lang="ja-JP" altLang="en-US" dirty="0"/>
              <a:t>高度プロフェッショナル制度</a:t>
            </a:r>
            <a:endParaRPr lang="zh-CN" altLang="en-US" dirty="0"/>
          </a:p>
        </p:txBody>
      </p:sp>
      <p:sp>
        <p:nvSpPr>
          <p:cNvPr id="3" name="文本占位符 2">
            <a:extLst>
              <a:ext uri="{FF2B5EF4-FFF2-40B4-BE49-F238E27FC236}">
                <a16:creationId xmlns:a16="http://schemas.microsoft.com/office/drawing/2014/main" id="{0888EC90-525E-499A-A71D-C4860011BECB}"/>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F3B96C19-AA67-4C2F-8358-FD36ED0363B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59</a:t>
            </a:fld>
            <a:r>
              <a:rPr spc="-45"/>
              <a:t> </a:t>
            </a:r>
            <a:r>
              <a:rPr spc="-5"/>
              <a:t>-</a:t>
            </a:r>
            <a:endParaRPr spc="-5" dirty="0"/>
          </a:p>
        </p:txBody>
      </p:sp>
      <p:sp>
        <p:nvSpPr>
          <p:cNvPr id="5" name="日期占位符 4">
            <a:extLst>
              <a:ext uri="{FF2B5EF4-FFF2-40B4-BE49-F238E27FC236}">
                <a16:creationId xmlns:a16="http://schemas.microsoft.com/office/drawing/2014/main" id="{2186F318-1BA2-4452-903A-731665E60915}"/>
              </a:ext>
            </a:extLst>
          </p:cNvPr>
          <p:cNvSpPr>
            <a:spLocks noGrp="1"/>
          </p:cNvSpPr>
          <p:nvPr>
            <p:ph type="dt" sz="half" idx="6"/>
          </p:nvPr>
        </p:nvSpPr>
        <p:spPr/>
        <p:txBody>
          <a:bodyPr/>
          <a:lstStyle/>
          <a:p>
            <a:fld id="{E32343B6-EFE3-4DEF-8F56-2DE79C954021}" type="datetime1">
              <a:rPr lang="zh-CN" altLang="en-US" smtClean="0"/>
              <a:t>2022/2/18</a:t>
            </a:fld>
            <a:endParaRPr lang="en-US"/>
          </a:p>
        </p:txBody>
      </p:sp>
    </p:spTree>
    <p:extLst>
      <p:ext uri="{BB962C8B-B14F-4D97-AF65-F5344CB8AC3E}">
        <p14:creationId xmlns:p14="http://schemas.microsoft.com/office/powerpoint/2010/main" val="1713594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85FC3B-08E2-4DD1-8BB4-01263A3C1C45}"/>
              </a:ext>
            </a:extLst>
          </p:cNvPr>
          <p:cNvSpPr>
            <a:spLocks noGrp="1"/>
          </p:cNvSpPr>
          <p:nvPr>
            <p:ph type="title"/>
          </p:nvPr>
        </p:nvSpPr>
        <p:spPr>
          <a:xfrm>
            <a:off x="316983" y="-16805"/>
            <a:ext cx="11540249" cy="492443"/>
          </a:xfrm>
        </p:spPr>
        <p:txBody>
          <a:bodyPr/>
          <a:lstStyle/>
          <a:p>
            <a:r>
              <a:rPr lang="ja-JP" altLang="en-US" dirty="0"/>
              <a:t>グロバール戦略・運営管理</a:t>
            </a:r>
            <a:endParaRPr lang="zh-CN" altLang="en-US" dirty="0"/>
          </a:p>
        </p:txBody>
      </p:sp>
      <p:sp>
        <p:nvSpPr>
          <p:cNvPr id="3" name="テキスト プレースホルダー 2">
            <a:extLst>
              <a:ext uri="{FF2B5EF4-FFF2-40B4-BE49-F238E27FC236}">
                <a16:creationId xmlns:a16="http://schemas.microsoft.com/office/drawing/2014/main" id="{0408BA17-BD79-46D7-B888-850D5BAB4ADA}"/>
              </a:ext>
            </a:extLst>
          </p:cNvPr>
          <p:cNvSpPr>
            <a:spLocks noGrp="1"/>
          </p:cNvSpPr>
          <p:nvPr>
            <p:ph type="body" idx="1"/>
          </p:nvPr>
        </p:nvSpPr>
        <p:spPr>
          <a:xfrm>
            <a:off x="316983" y="557909"/>
            <a:ext cx="11540249" cy="2215991"/>
          </a:xfrm>
        </p:spPr>
        <p:txBody>
          <a:bodyPr/>
          <a:lstStyle/>
          <a:p>
            <a:r>
              <a:rPr lang="ja-JP" altLang="en-US" dirty="0"/>
              <a:t>現状：</a:t>
            </a:r>
            <a:endParaRPr lang="en-US" altLang="ja-JP" dirty="0"/>
          </a:p>
          <a:p>
            <a:endParaRPr lang="ja-JP" altLang="en-US" dirty="0"/>
          </a:p>
          <a:p>
            <a:r>
              <a:rPr lang="ja-JP" altLang="en-US" dirty="0"/>
              <a:t>部署：</a:t>
            </a:r>
            <a:endParaRPr lang="en-US" altLang="ja-JP" dirty="0"/>
          </a:p>
          <a:p>
            <a:endParaRPr lang="ja-JP" altLang="en-US" dirty="0"/>
          </a:p>
          <a:p>
            <a:r>
              <a:rPr lang="ja-JP" altLang="en-US" dirty="0"/>
              <a:t>対策：アジャイル組織</a:t>
            </a:r>
          </a:p>
          <a:p>
            <a:endParaRPr lang="zh-CN" altLang="en-US" dirty="0"/>
          </a:p>
        </p:txBody>
      </p:sp>
      <p:sp>
        <p:nvSpPr>
          <p:cNvPr id="4" name="日付プレースホルダー 3">
            <a:extLst>
              <a:ext uri="{FF2B5EF4-FFF2-40B4-BE49-F238E27FC236}">
                <a16:creationId xmlns:a16="http://schemas.microsoft.com/office/drawing/2014/main" id="{105FBF29-9845-4803-A35B-C418F9F1A4B8}"/>
              </a:ext>
            </a:extLst>
          </p:cNvPr>
          <p:cNvSpPr>
            <a:spLocks noGrp="1"/>
          </p:cNvSpPr>
          <p:nvPr>
            <p:ph type="dt" sz="half" idx="6"/>
          </p:nvPr>
        </p:nvSpPr>
        <p:spPr/>
        <p:txBody>
          <a:bodyPr/>
          <a:lstStyle/>
          <a:p>
            <a:fld id="{9526FDD1-8544-47E2-9C82-740ED6BB3910}" type="datetime1">
              <a:rPr lang="zh-CN" altLang="en-US" smtClean="0"/>
              <a:t>2022/2/18</a:t>
            </a:fld>
            <a:endParaRPr lang="en-US"/>
          </a:p>
        </p:txBody>
      </p:sp>
      <p:sp>
        <p:nvSpPr>
          <p:cNvPr id="5" name="スライド番号プレースホルダー 4">
            <a:extLst>
              <a:ext uri="{FF2B5EF4-FFF2-40B4-BE49-F238E27FC236}">
                <a16:creationId xmlns:a16="http://schemas.microsoft.com/office/drawing/2014/main" id="{6ADD8B55-3BB9-442F-B446-C73A806F62F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a:t>
            </a:fld>
            <a:r>
              <a:rPr spc="-45"/>
              <a:t> </a:t>
            </a:r>
            <a:r>
              <a:rPr spc="-5"/>
              <a:t>-</a:t>
            </a:r>
            <a:endParaRPr spc="-5" dirty="0"/>
          </a:p>
        </p:txBody>
      </p:sp>
    </p:spTree>
    <p:extLst>
      <p:ext uri="{BB962C8B-B14F-4D97-AF65-F5344CB8AC3E}">
        <p14:creationId xmlns:p14="http://schemas.microsoft.com/office/powerpoint/2010/main" val="30897525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F317F5-9506-4B66-8B09-3A59B27C53D4}"/>
              </a:ext>
            </a:extLst>
          </p:cNvPr>
          <p:cNvSpPr>
            <a:spLocks noGrp="1"/>
          </p:cNvSpPr>
          <p:nvPr>
            <p:ph type="title"/>
          </p:nvPr>
        </p:nvSpPr>
        <p:spPr/>
        <p:txBody>
          <a:bodyPr/>
          <a:lstStyle/>
          <a:p>
            <a:r>
              <a:rPr lang="ja-JP" altLang="en-US" dirty="0"/>
              <a:t>文書＆コミュニケーション言語</a:t>
            </a:r>
            <a:endParaRPr lang="zh-CN" altLang="en-US" dirty="0"/>
          </a:p>
        </p:txBody>
      </p:sp>
      <p:graphicFrame>
        <p:nvGraphicFramePr>
          <p:cNvPr id="4" name="表格 4">
            <a:extLst>
              <a:ext uri="{FF2B5EF4-FFF2-40B4-BE49-F238E27FC236}">
                <a16:creationId xmlns:a16="http://schemas.microsoft.com/office/drawing/2014/main" id="{B00BB3BA-518A-4417-A156-162C47FD019A}"/>
              </a:ext>
            </a:extLst>
          </p:cNvPr>
          <p:cNvGraphicFramePr>
            <a:graphicFrameLocks noGrp="1"/>
          </p:cNvGraphicFramePr>
          <p:nvPr>
            <p:extLst>
              <p:ext uri="{D42A27DB-BD31-4B8C-83A1-F6EECF244321}">
                <p14:modId xmlns:p14="http://schemas.microsoft.com/office/powerpoint/2010/main" val="590423062"/>
              </p:ext>
            </p:extLst>
          </p:nvPr>
        </p:nvGraphicFramePr>
        <p:xfrm>
          <a:off x="315152" y="661670"/>
          <a:ext cx="11394837" cy="4536440"/>
        </p:xfrm>
        <a:graphic>
          <a:graphicData uri="http://schemas.openxmlformats.org/drawingml/2006/table">
            <a:tbl>
              <a:tblPr firstRow="1" bandRow="1">
                <a:tableStyleId>{5C22544A-7EE6-4342-B048-85BDC9FD1C3A}</a:tableStyleId>
              </a:tblPr>
              <a:tblGrid>
                <a:gridCol w="2280130">
                  <a:extLst>
                    <a:ext uri="{9D8B030D-6E8A-4147-A177-3AD203B41FA5}">
                      <a16:colId xmlns:a16="http://schemas.microsoft.com/office/drawing/2014/main" val="2527151786"/>
                    </a:ext>
                  </a:extLst>
                </a:gridCol>
                <a:gridCol w="4679577">
                  <a:extLst>
                    <a:ext uri="{9D8B030D-6E8A-4147-A177-3AD203B41FA5}">
                      <a16:colId xmlns:a16="http://schemas.microsoft.com/office/drawing/2014/main" val="1063093766"/>
                    </a:ext>
                  </a:extLst>
                </a:gridCol>
                <a:gridCol w="4435130">
                  <a:extLst>
                    <a:ext uri="{9D8B030D-6E8A-4147-A177-3AD203B41FA5}">
                      <a16:colId xmlns:a16="http://schemas.microsoft.com/office/drawing/2014/main" val="3050013542"/>
                    </a:ext>
                  </a:extLst>
                </a:gridCol>
              </a:tblGrid>
              <a:tr h="370840">
                <a:tc>
                  <a:txBody>
                    <a:bodyPr/>
                    <a:lstStyle/>
                    <a:p>
                      <a:pPr algn="ctr"/>
                      <a:r>
                        <a:rPr lang="ja-JP" altLang="en-US" sz="2400" dirty="0"/>
                        <a:t>優先順位</a:t>
                      </a:r>
                      <a:endParaRPr lang="zh-CN" altLang="en-US" sz="2400" dirty="0"/>
                    </a:p>
                  </a:txBody>
                  <a:tcPr/>
                </a:tc>
                <a:tc>
                  <a:txBody>
                    <a:bodyPr/>
                    <a:lstStyle/>
                    <a:p>
                      <a:pPr algn="ctr"/>
                      <a:r>
                        <a:rPr lang="ja-JP" altLang="en-US" sz="2400" dirty="0"/>
                        <a:t>今～２０２４年年末</a:t>
                      </a:r>
                      <a:endParaRPr lang="zh-CN" altLang="en-US" sz="2400" dirty="0"/>
                    </a:p>
                  </a:txBody>
                  <a:tcPr/>
                </a:tc>
                <a:tc>
                  <a:txBody>
                    <a:bodyPr/>
                    <a:lstStyle/>
                    <a:p>
                      <a:pPr algn="ctr"/>
                      <a:r>
                        <a:rPr lang="ja-JP" altLang="en-US" sz="2400" dirty="0"/>
                        <a:t>２０２５年始～未来</a:t>
                      </a:r>
                      <a:endParaRPr lang="zh-CN" altLang="en-US" sz="2400" dirty="0"/>
                    </a:p>
                  </a:txBody>
                  <a:tcPr/>
                </a:tc>
                <a:extLst>
                  <a:ext uri="{0D108BD9-81ED-4DB2-BD59-A6C34878D82A}">
                    <a16:rowId xmlns:a16="http://schemas.microsoft.com/office/drawing/2014/main" val="1224185716"/>
                  </a:ext>
                </a:extLst>
              </a:tr>
              <a:tr h="370840">
                <a:tc>
                  <a:txBody>
                    <a:bodyPr/>
                    <a:lstStyle/>
                    <a:p>
                      <a:r>
                        <a:rPr lang="ja-JP" altLang="en-US" dirty="0"/>
                        <a:t>第一言語</a:t>
                      </a:r>
                      <a:endParaRPr lang="zh-CN" altLang="en-US" dirty="0"/>
                    </a:p>
                  </a:txBody>
                  <a:tcPr/>
                </a:tc>
                <a:tc>
                  <a:txBody>
                    <a:bodyPr/>
                    <a:lstStyle/>
                    <a:p>
                      <a:pPr algn="ctr"/>
                      <a:r>
                        <a:rPr lang="ja-JP" altLang="en-US" dirty="0"/>
                        <a:t>日本語</a:t>
                      </a:r>
                      <a:endParaRPr lang="zh-CN" altLang="en-US" dirty="0"/>
                    </a:p>
                  </a:txBody>
                  <a:tcPr/>
                </a:tc>
                <a:tc>
                  <a:txBody>
                    <a:bodyPr/>
                    <a:lstStyle/>
                    <a:p>
                      <a:pPr algn="ctr"/>
                      <a:r>
                        <a:rPr lang="ja-JP" altLang="en-US" b="1" dirty="0"/>
                        <a:t>英語</a:t>
                      </a:r>
                      <a:endParaRPr lang="zh-CN" altLang="en-US" b="1" dirty="0"/>
                    </a:p>
                  </a:txBody>
                  <a:tcPr/>
                </a:tc>
                <a:extLst>
                  <a:ext uri="{0D108BD9-81ED-4DB2-BD59-A6C34878D82A}">
                    <a16:rowId xmlns:a16="http://schemas.microsoft.com/office/drawing/2014/main" val="3997640766"/>
                  </a:ext>
                </a:extLst>
              </a:tr>
              <a:tr h="370840">
                <a:tc>
                  <a:txBody>
                    <a:bodyPr/>
                    <a:lstStyle/>
                    <a:p>
                      <a:r>
                        <a:rPr lang="ja-JP" altLang="en-US" dirty="0"/>
                        <a:t>第二言語</a:t>
                      </a:r>
                      <a:endParaRPr lang="zh-CN" altLang="en-US" dirty="0"/>
                    </a:p>
                  </a:txBody>
                  <a:tcPr/>
                </a:tc>
                <a:tc>
                  <a:txBody>
                    <a:bodyPr/>
                    <a:lstStyle/>
                    <a:p>
                      <a:pPr algn="ctr"/>
                      <a:r>
                        <a:rPr lang="ja-JP" altLang="en-US" dirty="0"/>
                        <a:t>中国語</a:t>
                      </a:r>
                      <a:endParaRPr lang="zh-CN" altLang="en-US" dirty="0"/>
                    </a:p>
                  </a:txBody>
                  <a:tcPr/>
                </a:tc>
                <a:tc>
                  <a:txBody>
                    <a:bodyPr/>
                    <a:lstStyle/>
                    <a:p>
                      <a:pPr algn="ctr"/>
                      <a:r>
                        <a:rPr lang="ja-JP" altLang="en-US" dirty="0"/>
                        <a:t>中国語</a:t>
                      </a:r>
                      <a:endParaRPr lang="zh-CN" altLang="en-US" dirty="0"/>
                    </a:p>
                  </a:txBody>
                  <a:tcPr/>
                </a:tc>
                <a:extLst>
                  <a:ext uri="{0D108BD9-81ED-4DB2-BD59-A6C34878D82A}">
                    <a16:rowId xmlns:a16="http://schemas.microsoft.com/office/drawing/2014/main" val="81805268"/>
                  </a:ext>
                </a:extLst>
              </a:tr>
              <a:tr h="370840">
                <a:tc>
                  <a:txBody>
                    <a:bodyPr/>
                    <a:lstStyle/>
                    <a:p>
                      <a:r>
                        <a:rPr lang="ja-JP" altLang="en-US" dirty="0"/>
                        <a:t>第三言語</a:t>
                      </a:r>
                      <a:endParaRPr lang="zh-CN" altLang="en-US" dirty="0"/>
                    </a:p>
                  </a:txBody>
                  <a:tcPr/>
                </a:tc>
                <a:tc>
                  <a:txBody>
                    <a:bodyPr/>
                    <a:lstStyle/>
                    <a:p>
                      <a:pPr algn="ctr"/>
                      <a:r>
                        <a:rPr lang="ja-JP" altLang="en-US" b="1" dirty="0"/>
                        <a:t>英語</a:t>
                      </a:r>
                      <a:endParaRPr lang="zh-CN" altLang="en-US" b="1" dirty="0"/>
                    </a:p>
                  </a:txBody>
                  <a:tcPr/>
                </a:tc>
                <a:tc>
                  <a:txBody>
                    <a:bodyPr/>
                    <a:lstStyle/>
                    <a:p>
                      <a:pPr algn="ctr"/>
                      <a:r>
                        <a:rPr lang="ja-JP" altLang="en-US" dirty="0"/>
                        <a:t>日本語</a:t>
                      </a:r>
                      <a:endParaRPr lang="zh-CN" altLang="en-US" dirty="0"/>
                    </a:p>
                  </a:txBody>
                  <a:tcPr/>
                </a:tc>
                <a:extLst>
                  <a:ext uri="{0D108BD9-81ED-4DB2-BD59-A6C34878D82A}">
                    <a16:rowId xmlns:a16="http://schemas.microsoft.com/office/drawing/2014/main" val="3017940448"/>
                  </a:ext>
                </a:extLst>
              </a:tr>
              <a:tr h="370840">
                <a:tc>
                  <a:txBody>
                    <a:bodyPr/>
                    <a:lstStyle/>
                    <a:p>
                      <a:endParaRPr lang="zh-CN" altLang="en-US" dirty="0"/>
                    </a:p>
                  </a:txBody>
                  <a:tcPr/>
                </a:tc>
                <a:tc>
                  <a:txBody>
                    <a:bodyPr/>
                    <a:lstStyle/>
                    <a:p>
                      <a:pPr algn="ctr"/>
                      <a:r>
                        <a:rPr lang="ja-JP" altLang="en-US" dirty="0"/>
                        <a:t>韓国語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韓国語</a:t>
                      </a:r>
                      <a:endParaRPr lang="zh-CN" altLang="en-US" dirty="0"/>
                    </a:p>
                  </a:txBody>
                  <a:tcPr/>
                </a:tc>
                <a:extLst>
                  <a:ext uri="{0D108BD9-81ED-4DB2-BD59-A6C34878D82A}">
                    <a16:rowId xmlns:a16="http://schemas.microsoft.com/office/drawing/2014/main" val="36220290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r>
                        <a:rPr lang="ja-JP" altLang="en-US" dirty="0"/>
                        <a:t>ベトナム語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ベトナム語</a:t>
                      </a:r>
                      <a:endParaRPr lang="zh-CN" altLang="en-US" dirty="0"/>
                    </a:p>
                  </a:txBody>
                  <a:tcPr/>
                </a:tc>
                <a:extLst>
                  <a:ext uri="{0D108BD9-81ED-4DB2-BD59-A6C34878D82A}">
                    <a16:rowId xmlns:a16="http://schemas.microsoft.com/office/drawing/2014/main" val="2445085341"/>
                  </a:ext>
                </a:extLst>
              </a:tr>
              <a:tr h="370840">
                <a:tc>
                  <a:txBody>
                    <a:bodyPr/>
                    <a:lstStyle/>
                    <a:p>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b="0" i="0" dirty="0">
                          <a:solidFill>
                            <a:schemeClr val="dk1"/>
                          </a:solidFill>
                          <a:effectLst/>
                          <a:latin typeface="+mn-lt"/>
                          <a:ea typeface="+mn-ea"/>
                          <a:cs typeface="+mn-cs"/>
                        </a:rPr>
                        <a:t>ラオス</a:t>
                      </a:r>
                      <a:endParaRPr lang="zh-CN" altLang="en-US" dirty="0"/>
                    </a:p>
                  </a:txBody>
                  <a:tcPr/>
                </a:tc>
                <a:extLst>
                  <a:ext uri="{0D108BD9-81ED-4DB2-BD59-A6C34878D82A}">
                    <a16:rowId xmlns:a16="http://schemas.microsoft.com/office/drawing/2014/main" val="1715561023"/>
                  </a:ext>
                </a:extLst>
              </a:tr>
              <a:tr h="370840">
                <a:tc>
                  <a:txBody>
                    <a:bodyPr/>
                    <a:lstStyle/>
                    <a:p>
                      <a:endParaRPr lang="zh-CN" altLang="en-US" dirty="0"/>
                    </a:p>
                  </a:txBody>
                  <a:tcPr/>
                </a:tc>
                <a:tc>
                  <a:txBody>
                    <a:bodyPr/>
                    <a:lstStyle/>
                    <a:p>
                      <a:pPr algn="ctr"/>
                      <a:r>
                        <a:rPr lang="ja-JP" altLang="en-US" sz="1800" dirty="0">
                          <a:solidFill>
                            <a:schemeClr val="dk1"/>
                          </a:solidFill>
                          <a:effectLst/>
                          <a:latin typeface="+mn-lt"/>
                          <a:ea typeface="+mn-ea"/>
                          <a:cs typeface="+mn-cs"/>
                        </a:rPr>
                        <a:t>スペイン</a:t>
                      </a:r>
                      <a:r>
                        <a:rPr lang="ja-JP" altLang="en-US" dirty="0"/>
                        <a:t>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lt"/>
                          <a:ea typeface="+mn-ea"/>
                          <a:cs typeface="+mn-cs"/>
                        </a:rPr>
                        <a:t>スペイン</a:t>
                      </a:r>
                      <a:r>
                        <a:rPr lang="ja-JP" altLang="en-US" dirty="0"/>
                        <a:t>語</a:t>
                      </a:r>
                      <a:endParaRPr lang="zh-CN" altLang="en-US" dirty="0"/>
                    </a:p>
                  </a:txBody>
                  <a:tcPr/>
                </a:tc>
                <a:extLst>
                  <a:ext uri="{0D108BD9-81ED-4DB2-BD59-A6C34878D82A}">
                    <a16:rowId xmlns:a16="http://schemas.microsoft.com/office/drawing/2014/main" val="3247431810"/>
                  </a:ext>
                </a:extLst>
              </a:tr>
              <a:tr h="370840">
                <a:tc>
                  <a:txBody>
                    <a:bodyPr/>
                    <a:lstStyle/>
                    <a:p>
                      <a:endParaRPr lang="zh-CN" altLang="en-US" dirty="0"/>
                    </a:p>
                  </a:txBody>
                  <a:tcPr/>
                </a:tc>
                <a:tc>
                  <a:txBody>
                    <a:bodyPr/>
                    <a:lstStyle/>
                    <a:p>
                      <a:pPr algn="ctr"/>
                      <a:r>
                        <a:rPr lang="ja-JP" altLang="en-US" dirty="0"/>
                        <a:t>フランス語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フランス語</a:t>
                      </a:r>
                      <a:endParaRPr lang="zh-CN" altLang="en-US" dirty="0"/>
                    </a:p>
                  </a:txBody>
                  <a:tcPr/>
                </a:tc>
                <a:extLst>
                  <a:ext uri="{0D108BD9-81ED-4DB2-BD59-A6C34878D82A}">
                    <a16:rowId xmlns:a16="http://schemas.microsoft.com/office/drawing/2014/main" val="2152927440"/>
                  </a:ext>
                </a:extLst>
              </a:tr>
              <a:tr h="370840">
                <a:tc>
                  <a:txBody>
                    <a:bodyPr/>
                    <a:lstStyle/>
                    <a:p>
                      <a:endParaRPr lang="zh-CN" altLang="en-US" dirty="0"/>
                    </a:p>
                  </a:txBody>
                  <a:tcPr/>
                </a:tc>
                <a:tc>
                  <a:txBody>
                    <a:bodyPr/>
                    <a:lstStyle/>
                    <a:p>
                      <a:pPr algn="ctr"/>
                      <a:r>
                        <a:rPr lang="ja-JP" altLang="en-US" dirty="0"/>
                        <a:t>イタリア語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イタリア語</a:t>
                      </a:r>
                      <a:endParaRPr lang="zh-CN" altLang="en-US" dirty="0"/>
                    </a:p>
                  </a:txBody>
                  <a:tcPr/>
                </a:tc>
                <a:extLst>
                  <a:ext uri="{0D108BD9-81ED-4DB2-BD59-A6C34878D82A}">
                    <a16:rowId xmlns:a16="http://schemas.microsoft.com/office/drawing/2014/main" val="2383311656"/>
                  </a:ext>
                </a:extLst>
              </a:tr>
              <a:tr h="370840">
                <a:tc>
                  <a:txBody>
                    <a:bodyPr/>
                    <a:lstStyle/>
                    <a:p>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319392207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696851365"/>
                  </a:ext>
                </a:extLst>
              </a:tr>
            </a:tbl>
          </a:graphicData>
        </a:graphic>
      </p:graphicFrame>
      <p:sp>
        <p:nvSpPr>
          <p:cNvPr id="3" name="灯片编号占位符 2">
            <a:extLst>
              <a:ext uri="{FF2B5EF4-FFF2-40B4-BE49-F238E27FC236}">
                <a16:creationId xmlns:a16="http://schemas.microsoft.com/office/drawing/2014/main" id="{D3F4E14B-FEFD-4B0C-9011-B3CEB2ABD04E}"/>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60</a:t>
            </a:fld>
            <a:r>
              <a:rPr spc="-45"/>
              <a:t> </a:t>
            </a:r>
            <a:r>
              <a:rPr spc="-5"/>
              <a:t>-</a:t>
            </a:r>
            <a:endParaRPr spc="-5" dirty="0"/>
          </a:p>
        </p:txBody>
      </p:sp>
      <p:sp>
        <p:nvSpPr>
          <p:cNvPr id="5" name="日期占位符 4">
            <a:extLst>
              <a:ext uri="{FF2B5EF4-FFF2-40B4-BE49-F238E27FC236}">
                <a16:creationId xmlns:a16="http://schemas.microsoft.com/office/drawing/2014/main" id="{85B238AC-594D-4B78-8622-88AAC71E2994}"/>
              </a:ext>
            </a:extLst>
          </p:cNvPr>
          <p:cNvSpPr>
            <a:spLocks noGrp="1"/>
          </p:cNvSpPr>
          <p:nvPr>
            <p:ph type="dt" sz="half" idx="6"/>
          </p:nvPr>
        </p:nvSpPr>
        <p:spPr/>
        <p:txBody>
          <a:bodyPr/>
          <a:lstStyle/>
          <a:p>
            <a:fld id="{133654B9-F9EA-4C3E-894C-5EF368BAF762}" type="datetime1">
              <a:rPr lang="zh-CN" altLang="en-US" smtClean="0"/>
              <a:t>2022/2/18</a:t>
            </a:fld>
            <a:endParaRPr lang="en-US"/>
          </a:p>
        </p:txBody>
      </p:sp>
    </p:spTree>
    <p:extLst>
      <p:ext uri="{BB962C8B-B14F-4D97-AF65-F5344CB8AC3E}">
        <p14:creationId xmlns:p14="http://schemas.microsoft.com/office/powerpoint/2010/main" val="78726349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C598974-8DB3-4612-9207-B0D2B002F84B}"/>
              </a:ext>
            </a:extLst>
          </p:cNvPr>
          <p:cNvSpPr>
            <a:spLocks noGrp="1"/>
          </p:cNvSpPr>
          <p:nvPr>
            <p:ph type="title"/>
          </p:nvPr>
        </p:nvSpPr>
        <p:spPr>
          <a:xfrm>
            <a:off x="316983" y="-16805"/>
            <a:ext cx="11540249" cy="492443"/>
          </a:xfrm>
        </p:spPr>
        <p:txBody>
          <a:bodyPr/>
          <a:lstStyle/>
          <a:p>
            <a:r>
              <a:rPr lang="ja-JP" altLang="en-US" dirty="0"/>
              <a:t>ビジネスマナー</a:t>
            </a:r>
            <a:endParaRPr lang="zh-CN" altLang="en-US" dirty="0"/>
          </a:p>
        </p:txBody>
      </p:sp>
      <p:sp>
        <p:nvSpPr>
          <p:cNvPr id="4" name="文本占位符 3">
            <a:extLst>
              <a:ext uri="{FF2B5EF4-FFF2-40B4-BE49-F238E27FC236}">
                <a16:creationId xmlns:a16="http://schemas.microsoft.com/office/drawing/2014/main" id="{1D0FA80E-4D76-4CD8-8587-A7850F0C62FE}"/>
              </a:ext>
            </a:extLst>
          </p:cNvPr>
          <p:cNvSpPr>
            <a:spLocks noGrp="1"/>
          </p:cNvSpPr>
          <p:nvPr>
            <p:ph type="body" idx="1"/>
          </p:nvPr>
        </p:nvSpPr>
        <p:spPr>
          <a:xfrm>
            <a:off x="316983" y="702875"/>
            <a:ext cx="11540249" cy="3693319"/>
          </a:xfrm>
        </p:spPr>
        <p:txBody>
          <a:bodyPr/>
          <a:lstStyle/>
          <a:p>
            <a:r>
              <a:rPr lang="zh-CN" altLang="en-US" b="1" dirty="0"/>
              <a:t>着装</a:t>
            </a:r>
            <a:endParaRPr lang="en-US" altLang="zh-CN" b="1" dirty="0"/>
          </a:p>
          <a:p>
            <a:pPr marL="342900" indent="-342900">
              <a:buFont typeface="Wingdings" panose="05000000000000000000" pitchFamily="2" charset="2"/>
              <a:buChar char="p"/>
            </a:pPr>
            <a:r>
              <a:rPr lang="ja-JP" altLang="en-US" dirty="0"/>
              <a:t>月曜日～木曜日　ビジネスカジュアル、ネクタイ</a:t>
            </a:r>
            <a:endParaRPr lang="en-US" altLang="ja-JP" dirty="0"/>
          </a:p>
          <a:p>
            <a:pPr marL="342900" indent="-342900">
              <a:buFont typeface="Wingdings" panose="05000000000000000000" pitchFamily="2" charset="2"/>
              <a:buChar char="p"/>
            </a:pPr>
            <a:r>
              <a:rPr lang="ja-JP" altLang="en-US" dirty="0"/>
              <a:t>金曜日　　カジュアル</a:t>
            </a:r>
            <a:endParaRPr lang="en-US" altLang="ja-JP" dirty="0"/>
          </a:p>
          <a:p>
            <a:pPr marL="342900" indent="-342900">
              <a:buFont typeface="Wingdings" panose="05000000000000000000" pitchFamily="2" charset="2"/>
              <a:buChar char="p"/>
            </a:pPr>
            <a:endParaRPr lang="en-US" altLang="zh-CN" dirty="0"/>
          </a:p>
          <a:p>
            <a:r>
              <a:rPr lang="ja-JP" altLang="en-US" dirty="0"/>
              <a:t>禁止</a:t>
            </a:r>
            <a:endParaRPr lang="en-US" altLang="ja-JP" dirty="0"/>
          </a:p>
          <a:p>
            <a:pPr marL="342900" indent="-342900">
              <a:buFont typeface="Arial" panose="020B0604020202020204" pitchFamily="34" charset="0"/>
              <a:buChar char="•"/>
            </a:pPr>
            <a:r>
              <a:rPr lang="ja-JP" altLang="en-US" dirty="0"/>
              <a:t>スポーツシューズ</a:t>
            </a:r>
            <a:endParaRPr lang="en-US" altLang="ja-JP" dirty="0"/>
          </a:p>
          <a:p>
            <a:pPr marL="342900" indent="-342900">
              <a:buFont typeface="Arial" panose="020B0604020202020204" pitchFamily="34" charset="0"/>
              <a:buChar char="•"/>
            </a:pPr>
            <a:r>
              <a:rPr lang="ja-JP" altLang="en-US" dirty="0"/>
              <a:t>スリッパ</a:t>
            </a:r>
            <a:endParaRPr lang="en-US" altLang="ja-JP" dirty="0"/>
          </a:p>
          <a:p>
            <a:pPr marL="342900" indent="-342900">
              <a:buFont typeface="Arial" panose="020B0604020202020204" pitchFamily="34" charset="0"/>
              <a:buChar char="•"/>
            </a:pPr>
            <a:r>
              <a:rPr lang="ja-JP" altLang="en-US" dirty="0"/>
              <a:t>ストラップの衣装</a:t>
            </a:r>
            <a:endParaRPr lang="en-US" altLang="ja-JP" dirty="0"/>
          </a:p>
          <a:p>
            <a:pPr marL="342900" indent="-342900">
              <a:buFont typeface="Arial" panose="020B0604020202020204" pitchFamily="34" charset="0"/>
              <a:buChar char="•"/>
            </a:pPr>
            <a:r>
              <a:rPr lang="ja-JP" altLang="en-US" dirty="0"/>
              <a:t>ミニスカート</a:t>
            </a:r>
            <a:endParaRPr lang="en-US" altLang="ja-JP" dirty="0"/>
          </a:p>
          <a:p>
            <a:pPr marL="342900" indent="-342900">
              <a:buFont typeface="Arial" panose="020B0604020202020204" pitchFamily="34" charset="0"/>
              <a:buChar char="•"/>
            </a:pPr>
            <a:endParaRPr lang="zh-CN" altLang="en-US" dirty="0"/>
          </a:p>
        </p:txBody>
      </p:sp>
      <p:sp>
        <p:nvSpPr>
          <p:cNvPr id="2" name="日期占位符 1">
            <a:extLst>
              <a:ext uri="{FF2B5EF4-FFF2-40B4-BE49-F238E27FC236}">
                <a16:creationId xmlns:a16="http://schemas.microsoft.com/office/drawing/2014/main" id="{9164BC68-9D99-4642-905B-46E284FB13ED}"/>
              </a:ext>
            </a:extLst>
          </p:cNvPr>
          <p:cNvSpPr>
            <a:spLocks noGrp="1"/>
          </p:cNvSpPr>
          <p:nvPr>
            <p:ph type="dt" sz="half" idx="6"/>
          </p:nvPr>
        </p:nvSpPr>
        <p:spPr/>
        <p:txBody>
          <a:bodyPr/>
          <a:lstStyle/>
          <a:p>
            <a:fld id="{1D9FC478-800C-45C4-A272-3CA8A1D21D90}" type="datetime1">
              <a:rPr lang="zh-CN" altLang="en-US" smtClean="0"/>
              <a:t>2022/2/18</a:t>
            </a:fld>
            <a:endParaRPr lang="en-US"/>
          </a:p>
        </p:txBody>
      </p:sp>
      <p:sp>
        <p:nvSpPr>
          <p:cNvPr id="5" name="灯片编号占位符 4">
            <a:extLst>
              <a:ext uri="{FF2B5EF4-FFF2-40B4-BE49-F238E27FC236}">
                <a16:creationId xmlns:a16="http://schemas.microsoft.com/office/drawing/2014/main" id="{CEB82CD6-98ED-4AD5-9D12-DBDE57B893E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61</a:t>
            </a:fld>
            <a:r>
              <a:rPr spc="-45"/>
              <a:t> </a:t>
            </a:r>
            <a:r>
              <a:rPr spc="-5"/>
              <a:t>-</a:t>
            </a:r>
            <a:endParaRPr spc="-5" dirty="0"/>
          </a:p>
        </p:txBody>
      </p:sp>
    </p:spTree>
    <p:extLst>
      <p:ext uri="{BB962C8B-B14F-4D97-AF65-F5344CB8AC3E}">
        <p14:creationId xmlns:p14="http://schemas.microsoft.com/office/powerpoint/2010/main" val="343457213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5A501C-B284-41DD-92A1-48FFB02F5D89}"/>
              </a:ext>
            </a:extLst>
          </p:cNvPr>
          <p:cNvSpPr>
            <a:spLocks noGrp="1"/>
          </p:cNvSpPr>
          <p:nvPr>
            <p:ph type="title"/>
          </p:nvPr>
        </p:nvSpPr>
        <p:spPr>
          <a:xfrm>
            <a:off x="316983" y="-16805"/>
            <a:ext cx="11540249" cy="492443"/>
          </a:xfrm>
        </p:spPr>
        <p:txBody>
          <a:bodyPr/>
          <a:lstStyle/>
          <a:p>
            <a:r>
              <a:rPr lang="ja-JP" altLang="en-US" dirty="0"/>
              <a:t>職位異動</a:t>
            </a:r>
            <a:endParaRPr lang="zh-CN" altLang="en-US" dirty="0"/>
          </a:p>
        </p:txBody>
      </p:sp>
      <p:sp>
        <p:nvSpPr>
          <p:cNvPr id="3" name="文本占位符 2">
            <a:extLst>
              <a:ext uri="{FF2B5EF4-FFF2-40B4-BE49-F238E27FC236}">
                <a16:creationId xmlns:a16="http://schemas.microsoft.com/office/drawing/2014/main" id="{C8A12E8F-EA43-4373-9DC9-440DE01753AE}"/>
              </a:ext>
            </a:extLst>
          </p:cNvPr>
          <p:cNvSpPr>
            <a:spLocks noGrp="1"/>
          </p:cNvSpPr>
          <p:nvPr>
            <p:ph type="body" idx="1"/>
          </p:nvPr>
        </p:nvSpPr>
        <p:spPr>
          <a:xfrm>
            <a:off x="316982" y="612844"/>
            <a:ext cx="11540249" cy="5632311"/>
          </a:xfrm>
        </p:spPr>
        <p:txBody>
          <a:bodyPr/>
          <a:lstStyle/>
          <a:p>
            <a:r>
              <a:rPr lang="ja-JP" altLang="en-US" dirty="0"/>
              <a:t>社内職位異動の成立条件：</a:t>
            </a:r>
            <a:endParaRPr lang="en-US" altLang="ja-JP" dirty="0"/>
          </a:p>
          <a:p>
            <a:pPr marL="342900" indent="-342900">
              <a:buFont typeface="Wingdings" panose="05000000000000000000" pitchFamily="2" charset="2"/>
              <a:buChar char="p"/>
            </a:pPr>
            <a:r>
              <a:rPr lang="ja-JP" altLang="en-US" sz="1800" dirty="0"/>
              <a:t>原部署業務の影響は　ない</a:t>
            </a:r>
            <a:endParaRPr lang="en-US" altLang="ja-JP" sz="1800" dirty="0"/>
          </a:p>
          <a:p>
            <a:pPr marL="342900" indent="-342900">
              <a:buFont typeface="Wingdings" panose="05000000000000000000" pitchFamily="2" charset="2"/>
              <a:buChar char="p"/>
            </a:pPr>
            <a:r>
              <a:rPr lang="ja-JP" altLang="en-US" sz="1800" dirty="0"/>
              <a:t>新部署部門長、</a:t>
            </a:r>
            <a:r>
              <a:rPr lang="en-US" altLang="ja-JP" sz="1800" dirty="0"/>
              <a:t>PM</a:t>
            </a:r>
            <a:r>
              <a:rPr lang="ja-JP" altLang="en-US" sz="1800" dirty="0"/>
              <a:t>と社員は合意したら　人事に異動理由・</a:t>
            </a:r>
            <a:r>
              <a:rPr lang="en-US" altLang="ja-JP" sz="1800" dirty="0"/>
              <a:t>OKR</a:t>
            </a:r>
            <a:r>
              <a:rPr lang="ja-JP" altLang="en-US" sz="1800" dirty="0"/>
              <a:t>を提出する</a:t>
            </a:r>
            <a:endParaRPr lang="en-US" altLang="ja-JP" sz="1800" dirty="0"/>
          </a:p>
          <a:p>
            <a:endParaRPr lang="en-US" altLang="zh-CN" dirty="0"/>
          </a:p>
          <a:p>
            <a:r>
              <a:rPr lang="ja-JP" altLang="en-US" dirty="0"/>
              <a:t>チームの新メンバー、社員の新職位を探す方法：</a:t>
            </a:r>
            <a:endParaRPr lang="en-US" altLang="ja-JP" dirty="0"/>
          </a:p>
          <a:p>
            <a:pPr marL="342900" indent="-342900">
              <a:buFont typeface="Wingdings" panose="05000000000000000000" pitchFamily="2" charset="2"/>
              <a:buChar char="ü"/>
            </a:pPr>
            <a:r>
              <a:rPr lang="ja-JP" altLang="en-US" sz="1800" dirty="0"/>
              <a:t>人事に情報を提出する、人事から　公開する</a:t>
            </a:r>
            <a:endParaRPr lang="en-US" altLang="ja-JP" sz="1800" dirty="0"/>
          </a:p>
          <a:p>
            <a:pPr marL="342900" indent="-342900">
              <a:buFont typeface="Wingdings" panose="05000000000000000000" pitchFamily="2" charset="2"/>
              <a:buChar char="ü"/>
            </a:pPr>
            <a:r>
              <a:rPr lang="ja-JP" altLang="en-US" sz="1800" dirty="0"/>
              <a:t>「テックショー」で情報をアピールする</a:t>
            </a:r>
            <a:endParaRPr lang="en-US" altLang="ja-JP" sz="1800" dirty="0"/>
          </a:p>
          <a:p>
            <a:pPr marL="342900" indent="-342900">
              <a:buFont typeface="Wingdings" panose="05000000000000000000" pitchFamily="2" charset="2"/>
              <a:buChar char="ü"/>
            </a:pPr>
            <a:endParaRPr lang="en-US" altLang="zh-CN" dirty="0"/>
          </a:p>
          <a:p>
            <a:r>
              <a:rPr lang="ja-JP" altLang="en-US" dirty="0"/>
              <a:t>待機ルール</a:t>
            </a:r>
            <a:endParaRPr lang="en-US" altLang="ja-JP" dirty="0"/>
          </a:p>
          <a:p>
            <a:pPr marL="342900" indent="-342900" algn="l">
              <a:buFont typeface="Wingdings" panose="05000000000000000000" pitchFamily="2" charset="2"/>
              <a:buChar char="ü"/>
            </a:pPr>
            <a:r>
              <a:rPr lang="ja-JP" altLang="en-US" sz="1800" dirty="0"/>
              <a:t>通常　プロジェクト完了日の</a:t>
            </a:r>
            <a:r>
              <a:rPr lang="en-US" altLang="ja-JP" sz="1800" dirty="0"/>
              <a:t>2</a:t>
            </a:r>
            <a:r>
              <a:rPr lang="ja-JP" altLang="en-US" sz="1800" dirty="0"/>
              <a:t>か月前、プロジェクトマネージャーは　社員のピーポーマネージャに連絡する。プロジェクト退出日まで</a:t>
            </a:r>
            <a:r>
              <a:rPr lang="en-US" altLang="ja-JP" sz="1800" dirty="0"/>
              <a:t>30</a:t>
            </a:r>
            <a:r>
              <a:rPr lang="ja-JP" altLang="en-US" sz="1800" dirty="0"/>
              <a:t>日以内連絡の時、社員の</a:t>
            </a:r>
            <a:r>
              <a:rPr lang="en-US" altLang="ja-JP" sz="1800" dirty="0"/>
              <a:t>1</a:t>
            </a:r>
            <a:r>
              <a:rPr lang="ja-JP" altLang="en-US" sz="1800" dirty="0"/>
              <a:t>ヶ月コストを負担する。</a:t>
            </a:r>
            <a:endParaRPr lang="en-US" altLang="ja-JP" sz="1800" dirty="0"/>
          </a:p>
          <a:p>
            <a:pPr marL="342900" indent="-342900" algn="l">
              <a:buFont typeface="Wingdings" panose="05000000000000000000" pitchFamily="2" charset="2"/>
              <a:buChar char="ü"/>
            </a:pPr>
            <a:r>
              <a:rPr lang="ja-JP" altLang="en-US" sz="1800" dirty="0"/>
              <a:t>社員のピーポーマネージャとテクニックマネージャは　社員へサポートする。</a:t>
            </a:r>
            <a:endParaRPr lang="en-US" altLang="ja-JP" sz="1800" dirty="0"/>
          </a:p>
          <a:p>
            <a:pPr marL="342900" indent="-342900" algn="l">
              <a:buFont typeface="Wingdings" panose="05000000000000000000" pitchFamily="2" charset="2"/>
              <a:buChar char="ü"/>
            </a:pPr>
            <a:r>
              <a:rPr lang="ja-JP" altLang="en-US" sz="1800" dirty="0"/>
              <a:t>社員は待機期間、テクニックマネージャの指示により　コミュニティーの社内作業を参画する。</a:t>
            </a:r>
            <a:endParaRPr lang="en-US" altLang="zh-CN" sz="1800" dirty="0"/>
          </a:p>
          <a:p>
            <a:endParaRPr lang="en-US" altLang="zh-CN" dirty="0"/>
          </a:p>
          <a:p>
            <a:r>
              <a:rPr lang="ja-JP" altLang="en-US" dirty="0"/>
              <a:t>再採用</a:t>
            </a:r>
            <a:endParaRPr lang="en-US" altLang="ja-JP" dirty="0"/>
          </a:p>
          <a:p>
            <a:r>
              <a:rPr lang="ja-JP" altLang="en-US" sz="1800" dirty="0"/>
              <a:t>通常は　退職したら　再採用できない。</a:t>
            </a:r>
            <a:endParaRPr lang="en-US" altLang="zh-CN" sz="1800" dirty="0"/>
          </a:p>
          <a:p>
            <a:r>
              <a:rPr lang="ja-JP" altLang="en-US" sz="1800" dirty="0"/>
              <a:t>ただし　合意して　一旦休職することができる、休職期間に　他社のアルバイト、副職就職などは　禁止だ。</a:t>
            </a:r>
            <a:endParaRPr lang="en-US" altLang="ja-JP" sz="1800" dirty="0"/>
          </a:p>
          <a:p>
            <a:r>
              <a:rPr lang="ja-JP" altLang="en-US" sz="1800" dirty="0"/>
              <a:t>復職の新職級、職位などは　人事規則によって　実施する。</a:t>
            </a:r>
            <a:endParaRPr lang="zh-CN" altLang="en-US" sz="1800" dirty="0"/>
          </a:p>
        </p:txBody>
      </p:sp>
      <p:sp>
        <p:nvSpPr>
          <p:cNvPr id="4" name="日期占位符 3">
            <a:extLst>
              <a:ext uri="{FF2B5EF4-FFF2-40B4-BE49-F238E27FC236}">
                <a16:creationId xmlns:a16="http://schemas.microsoft.com/office/drawing/2014/main" id="{12292973-FE5E-4844-959D-CAAADEB8841A}"/>
              </a:ext>
            </a:extLst>
          </p:cNvPr>
          <p:cNvSpPr>
            <a:spLocks noGrp="1"/>
          </p:cNvSpPr>
          <p:nvPr>
            <p:ph type="dt" sz="half" idx="6"/>
          </p:nvPr>
        </p:nvSpPr>
        <p:spPr/>
        <p:txBody>
          <a:bodyPr/>
          <a:lstStyle/>
          <a:p>
            <a:fld id="{8D2FD430-42DF-4B5E-BF61-F47F745AE49B}" type="datetime1">
              <a:rPr lang="zh-CN" altLang="en-US" smtClean="0"/>
              <a:t>2022/2/18</a:t>
            </a:fld>
            <a:endParaRPr lang="en-US"/>
          </a:p>
        </p:txBody>
      </p:sp>
      <p:sp>
        <p:nvSpPr>
          <p:cNvPr id="5" name="灯片编号占位符 4">
            <a:extLst>
              <a:ext uri="{FF2B5EF4-FFF2-40B4-BE49-F238E27FC236}">
                <a16:creationId xmlns:a16="http://schemas.microsoft.com/office/drawing/2014/main" id="{9369D589-7ADB-456C-B517-39617C576663}"/>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62</a:t>
            </a:fld>
            <a:r>
              <a:rPr spc="-45"/>
              <a:t> </a:t>
            </a:r>
            <a:r>
              <a:rPr spc="-5"/>
              <a:t>-</a:t>
            </a:r>
            <a:endParaRPr spc="-5" dirty="0"/>
          </a:p>
        </p:txBody>
      </p:sp>
    </p:spTree>
    <p:extLst>
      <p:ext uri="{BB962C8B-B14F-4D97-AF65-F5344CB8AC3E}">
        <p14:creationId xmlns:p14="http://schemas.microsoft.com/office/powerpoint/2010/main" val="225649986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28CA80-3660-48F9-837D-034D08C10792}"/>
              </a:ext>
            </a:extLst>
          </p:cNvPr>
          <p:cNvSpPr>
            <a:spLocks noGrp="1"/>
          </p:cNvSpPr>
          <p:nvPr>
            <p:ph type="title"/>
          </p:nvPr>
        </p:nvSpPr>
        <p:spPr>
          <a:xfrm>
            <a:off x="316983" y="-16805"/>
            <a:ext cx="11540249" cy="492443"/>
          </a:xfrm>
        </p:spPr>
        <p:txBody>
          <a:bodyPr/>
          <a:lstStyle/>
          <a:p>
            <a:r>
              <a:rPr lang="ja-JP" altLang="en-US" dirty="0"/>
              <a:t>社内副職</a:t>
            </a:r>
            <a:endParaRPr lang="zh-CN" altLang="en-US" dirty="0"/>
          </a:p>
        </p:txBody>
      </p:sp>
      <p:sp>
        <p:nvSpPr>
          <p:cNvPr id="3" name="文本占位符 2">
            <a:extLst>
              <a:ext uri="{FF2B5EF4-FFF2-40B4-BE49-F238E27FC236}">
                <a16:creationId xmlns:a16="http://schemas.microsoft.com/office/drawing/2014/main" id="{BB9AE3D5-8A28-45AF-96C0-0BC8104E180E}"/>
              </a:ext>
            </a:extLst>
          </p:cNvPr>
          <p:cNvSpPr>
            <a:spLocks noGrp="1"/>
          </p:cNvSpPr>
          <p:nvPr>
            <p:ph type="body" idx="1"/>
          </p:nvPr>
        </p:nvSpPr>
        <p:spPr>
          <a:xfrm>
            <a:off x="316983" y="702875"/>
            <a:ext cx="11540249" cy="2954655"/>
          </a:xfrm>
        </p:spPr>
        <p:txBody>
          <a:bodyPr/>
          <a:lstStyle/>
          <a:p>
            <a:r>
              <a:rPr lang="ja-JP" altLang="en-US" dirty="0"/>
              <a:t>原則：自社事業のビジネス秘密を守るために　社外副業は　一切禁止になります。</a:t>
            </a:r>
            <a:endParaRPr lang="en-US" altLang="ja-JP" dirty="0"/>
          </a:p>
          <a:p>
            <a:r>
              <a:rPr lang="ja-JP" altLang="en-US" dirty="0"/>
              <a:t>　　　　（ルール違反の処分：即時退職）</a:t>
            </a:r>
            <a:endParaRPr lang="en-US" altLang="ja-JP" dirty="0"/>
          </a:p>
          <a:p>
            <a:endParaRPr lang="en-US" altLang="zh-CN" dirty="0"/>
          </a:p>
          <a:p>
            <a:r>
              <a:rPr lang="ja-JP" altLang="en-US" dirty="0"/>
              <a:t>社内に幅広い業務の副職チャンスを提供しています。</a:t>
            </a:r>
            <a:endParaRPr lang="en-US" altLang="ja-JP" dirty="0"/>
          </a:p>
          <a:p>
            <a:r>
              <a:rPr lang="ja-JP" altLang="en-US" dirty="0"/>
              <a:t>人事部から　定期な情報を公開します。</a:t>
            </a:r>
            <a:endParaRPr lang="en-US" altLang="ja-JP" dirty="0"/>
          </a:p>
          <a:p>
            <a:r>
              <a:rPr lang="ja-JP" altLang="en-US" dirty="0"/>
              <a:t>まだ　社内イベント「テックショー」に　求人部署、</a:t>
            </a:r>
            <a:r>
              <a:rPr lang="en-US" altLang="ja-JP" dirty="0"/>
              <a:t>PM</a:t>
            </a:r>
            <a:r>
              <a:rPr lang="ja-JP" altLang="en-US" dirty="0"/>
              <a:t>は　副職の求人ニーズを発表します。</a:t>
            </a:r>
            <a:endParaRPr lang="en-US" altLang="ja-JP" dirty="0"/>
          </a:p>
          <a:p>
            <a:r>
              <a:rPr lang="ja-JP" altLang="en-US" dirty="0"/>
              <a:t>情報を確認したら　人事担当者へ連絡してください。</a:t>
            </a:r>
            <a:endParaRPr lang="en-US" altLang="ja-JP" dirty="0"/>
          </a:p>
          <a:p>
            <a:r>
              <a:rPr lang="ja-JP" altLang="en-US" dirty="0"/>
              <a:t>社員は　社内イベント「テックショー」に　個人のアピールすることができる。</a:t>
            </a:r>
            <a:endParaRPr lang="zh-CN" altLang="en-US" dirty="0"/>
          </a:p>
        </p:txBody>
      </p:sp>
      <p:sp>
        <p:nvSpPr>
          <p:cNvPr id="4" name="日期占位符 3">
            <a:extLst>
              <a:ext uri="{FF2B5EF4-FFF2-40B4-BE49-F238E27FC236}">
                <a16:creationId xmlns:a16="http://schemas.microsoft.com/office/drawing/2014/main" id="{C0565075-AE28-4C50-9420-C8E5957475C7}"/>
              </a:ext>
            </a:extLst>
          </p:cNvPr>
          <p:cNvSpPr>
            <a:spLocks noGrp="1"/>
          </p:cNvSpPr>
          <p:nvPr>
            <p:ph type="dt" sz="half" idx="6"/>
          </p:nvPr>
        </p:nvSpPr>
        <p:spPr/>
        <p:txBody>
          <a:bodyPr/>
          <a:lstStyle/>
          <a:p>
            <a:fld id="{EAD997CA-6309-4237-BE5A-950251F49BF6}" type="datetime1">
              <a:rPr lang="zh-CN" altLang="en-US" smtClean="0"/>
              <a:t>2022/2/18</a:t>
            </a:fld>
            <a:endParaRPr lang="en-US"/>
          </a:p>
        </p:txBody>
      </p:sp>
      <p:sp>
        <p:nvSpPr>
          <p:cNvPr id="5" name="灯片编号占位符 4">
            <a:extLst>
              <a:ext uri="{FF2B5EF4-FFF2-40B4-BE49-F238E27FC236}">
                <a16:creationId xmlns:a16="http://schemas.microsoft.com/office/drawing/2014/main" id="{8CC5CB5E-6300-4223-908A-0790E2F71B8E}"/>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63</a:t>
            </a:fld>
            <a:r>
              <a:rPr spc="-45"/>
              <a:t> </a:t>
            </a:r>
            <a:r>
              <a:rPr spc="-5"/>
              <a:t>-</a:t>
            </a:r>
            <a:endParaRPr spc="-5" dirty="0"/>
          </a:p>
        </p:txBody>
      </p:sp>
    </p:spTree>
    <p:extLst>
      <p:ext uri="{BB962C8B-B14F-4D97-AF65-F5344CB8AC3E}">
        <p14:creationId xmlns:p14="http://schemas.microsoft.com/office/powerpoint/2010/main" val="10790426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a:xfrm>
            <a:off x="316983" y="-16805"/>
            <a:ext cx="11540249" cy="492443"/>
          </a:xfrm>
        </p:spPr>
        <p:txBody>
          <a:bodyPr/>
          <a:lstStyle/>
          <a:p>
            <a:r>
              <a:rPr lang="ja-JP" altLang="en-US" dirty="0"/>
              <a:t>人材採用プラン（新卒①）</a:t>
            </a:r>
            <a:endParaRPr lang="zh-CN" altLang="en-US" dirty="0"/>
          </a:p>
        </p:txBody>
      </p:sp>
      <p:sp>
        <p:nvSpPr>
          <p:cNvPr id="3" name="文本占位符 2">
            <a:extLst>
              <a:ext uri="{FF2B5EF4-FFF2-40B4-BE49-F238E27FC236}">
                <a16:creationId xmlns:a16="http://schemas.microsoft.com/office/drawing/2014/main" id="{A647E0BD-040A-4321-9E88-811D22A0D6FB}"/>
              </a:ext>
            </a:extLst>
          </p:cNvPr>
          <p:cNvSpPr>
            <a:spLocks noGrp="1"/>
          </p:cNvSpPr>
          <p:nvPr>
            <p:ph type="body" idx="1"/>
          </p:nvPr>
        </p:nvSpPr>
        <p:spPr>
          <a:xfrm>
            <a:off x="316982" y="5615496"/>
            <a:ext cx="11540249" cy="830997"/>
          </a:xfrm>
        </p:spPr>
        <p:txBody>
          <a:bodyPr/>
          <a:lstStyle/>
          <a:p>
            <a:r>
              <a:rPr lang="ja-JP" altLang="en-US" sz="1800" dirty="0">
                <a:latin typeface="SimSun" panose="02010600030101010101" pitchFamily="2" charset="-122"/>
                <a:ea typeface="SimSun" panose="02010600030101010101" pitchFamily="2" charset="-122"/>
              </a:rPr>
              <a:t>新卒採用：中国の大学キャンパスに現地採用、</a:t>
            </a:r>
            <a:r>
              <a:rPr lang="en-US" altLang="ja-JP" sz="1800" dirty="0">
                <a:latin typeface="SimSun" panose="02010600030101010101" pitchFamily="2" charset="-122"/>
                <a:ea typeface="SimSun" panose="02010600030101010101" pitchFamily="2" charset="-122"/>
              </a:rPr>
              <a:t> 1</a:t>
            </a:r>
            <a:r>
              <a:rPr lang="ja-JP" altLang="en-US" sz="1800" dirty="0">
                <a:latin typeface="SimSun" panose="02010600030101010101" pitchFamily="2" charset="-122"/>
                <a:ea typeface="SimSun" panose="02010600030101010101" pitchFamily="2" charset="-122"/>
              </a:rPr>
              <a:t>年～</a:t>
            </a:r>
            <a:r>
              <a:rPr lang="en-US" altLang="ja-JP" sz="1800" dirty="0">
                <a:latin typeface="SimSun" panose="02010600030101010101" pitchFamily="2" charset="-122"/>
                <a:ea typeface="SimSun" panose="02010600030101010101" pitchFamily="2" charset="-122"/>
              </a:rPr>
              <a:t>2</a:t>
            </a:r>
            <a:r>
              <a:rPr lang="ja-JP" altLang="en-US" sz="1800" dirty="0">
                <a:latin typeface="SimSun" panose="02010600030101010101" pitchFamily="2" charset="-122"/>
                <a:ea typeface="SimSun" panose="02010600030101010101" pitchFamily="2" charset="-122"/>
              </a:rPr>
              <a:t>年の社員研修を参画する、修了したら新職位により社内のグロバール転職する。</a:t>
            </a:r>
            <a:endParaRPr lang="en-US" altLang="ja-JP" sz="1800" dirty="0">
              <a:latin typeface="SimSun" panose="02010600030101010101" pitchFamily="2" charset="-122"/>
              <a:ea typeface="SimSun" panose="02010600030101010101" pitchFamily="2" charset="-122"/>
            </a:endParaRPr>
          </a:p>
          <a:p>
            <a:r>
              <a:rPr lang="en-US" altLang="ja-JP" sz="1800" dirty="0">
                <a:latin typeface="SimSun" panose="02010600030101010101" pitchFamily="2" charset="-122"/>
                <a:ea typeface="SimSun" panose="02010600030101010101" pitchFamily="2" charset="-122"/>
              </a:rPr>
              <a:t>R</a:t>
            </a:r>
            <a:r>
              <a:rPr lang="ja-JP" altLang="en-US" sz="1800" dirty="0">
                <a:latin typeface="SimSun" panose="02010600030101010101" pitchFamily="2" charset="-122"/>
                <a:ea typeface="SimSun" panose="02010600030101010101" pitchFamily="2" charset="-122"/>
              </a:rPr>
              <a:t>＆</a:t>
            </a:r>
            <a:r>
              <a:rPr lang="en-US" altLang="ja-JP" sz="1800" dirty="0">
                <a:latin typeface="SimSun" panose="02010600030101010101" pitchFamily="2" charset="-122"/>
                <a:ea typeface="SimSun" panose="02010600030101010101" pitchFamily="2" charset="-122"/>
              </a:rPr>
              <a:t>D</a:t>
            </a:r>
            <a:r>
              <a:rPr lang="ja-JP" altLang="en-US" sz="1800" dirty="0">
                <a:latin typeface="SimSun" panose="02010600030101010101" pitchFamily="2" charset="-122"/>
                <a:ea typeface="SimSun" panose="02010600030101010101" pitchFamily="2" charset="-122"/>
              </a:rPr>
              <a:t>：研究＆開発関連の職位　　　</a:t>
            </a:r>
            <a:r>
              <a:rPr lang="en-US" altLang="ja-JP" sz="1800" dirty="0" err="1">
                <a:latin typeface="SimSun" panose="02010600030101010101" pitchFamily="2" charset="-122"/>
                <a:ea typeface="SimSun" panose="02010600030101010101" pitchFamily="2" charset="-122"/>
              </a:rPr>
              <a:t>PdM</a:t>
            </a:r>
            <a:r>
              <a:rPr lang="ja-JP" altLang="en-US" sz="1800" dirty="0">
                <a:latin typeface="SimSun" panose="02010600030101010101" pitchFamily="2" charset="-122"/>
                <a:ea typeface="SimSun" panose="02010600030101010101" pitchFamily="2" charset="-122"/>
              </a:rPr>
              <a:t>：プロダクトマネージャー、所属：マーキング＆セールス部署</a:t>
            </a:r>
            <a:endParaRPr lang="zh-CN" altLang="en-US" sz="1800" dirty="0">
              <a:latin typeface="SimSun" panose="02010600030101010101" pitchFamily="2" charset="-122"/>
              <a:ea typeface="SimSun" panose="02010600030101010101" pitchFamily="2" charset="-122"/>
            </a:endParaRPr>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1117077245"/>
              </p:ext>
            </p:extLst>
          </p:nvPr>
        </p:nvGraphicFramePr>
        <p:xfrm>
          <a:off x="376901" y="534618"/>
          <a:ext cx="11438195" cy="1854200"/>
        </p:xfrm>
        <a:graphic>
          <a:graphicData uri="http://schemas.openxmlformats.org/drawingml/2006/table">
            <a:tbl>
              <a:tblPr firstRow="1" bandRow="1">
                <a:tableStyleId>{5C22544A-7EE6-4342-B048-85BDC9FD1C3A}</a:tableStyleId>
              </a:tblPr>
              <a:tblGrid>
                <a:gridCol w="945338">
                  <a:extLst>
                    <a:ext uri="{9D8B030D-6E8A-4147-A177-3AD203B41FA5}">
                      <a16:colId xmlns:a16="http://schemas.microsoft.com/office/drawing/2014/main" val="1900070774"/>
                    </a:ext>
                  </a:extLst>
                </a:gridCol>
                <a:gridCol w="1421389">
                  <a:extLst>
                    <a:ext uri="{9D8B030D-6E8A-4147-A177-3AD203B41FA5}">
                      <a16:colId xmlns:a16="http://schemas.microsoft.com/office/drawing/2014/main" val="3022389948"/>
                    </a:ext>
                  </a:extLst>
                </a:gridCol>
                <a:gridCol w="2565434">
                  <a:extLst>
                    <a:ext uri="{9D8B030D-6E8A-4147-A177-3AD203B41FA5}">
                      <a16:colId xmlns:a16="http://schemas.microsoft.com/office/drawing/2014/main" val="3806104774"/>
                    </a:ext>
                  </a:extLst>
                </a:gridCol>
                <a:gridCol w="4639052">
                  <a:extLst>
                    <a:ext uri="{9D8B030D-6E8A-4147-A177-3AD203B41FA5}">
                      <a16:colId xmlns:a16="http://schemas.microsoft.com/office/drawing/2014/main" val="3596976658"/>
                    </a:ext>
                  </a:extLst>
                </a:gridCol>
                <a:gridCol w="1086265">
                  <a:extLst>
                    <a:ext uri="{9D8B030D-6E8A-4147-A177-3AD203B41FA5}">
                      <a16:colId xmlns:a16="http://schemas.microsoft.com/office/drawing/2014/main" val="2563808643"/>
                    </a:ext>
                  </a:extLst>
                </a:gridCol>
                <a:gridCol w="780717">
                  <a:extLst>
                    <a:ext uri="{9D8B030D-6E8A-4147-A177-3AD203B41FA5}">
                      <a16:colId xmlns:a16="http://schemas.microsoft.com/office/drawing/2014/main" val="983892282"/>
                    </a:ext>
                  </a:extLst>
                </a:gridCol>
              </a:tblGrid>
              <a:tr h="370840">
                <a:tc>
                  <a:txBody>
                    <a:bodyPr/>
                    <a:lstStyle/>
                    <a:p>
                      <a:r>
                        <a:rPr lang="ja-JP" altLang="en-US" dirty="0"/>
                        <a:t>職位</a:t>
                      </a:r>
                      <a:endParaRPr lang="zh-CN" altLang="en-US" dirty="0"/>
                    </a:p>
                  </a:txBody>
                  <a:tcPr/>
                </a:tc>
                <a:tc>
                  <a:txBody>
                    <a:bodyPr/>
                    <a:lstStyle/>
                    <a:p>
                      <a:r>
                        <a:rPr lang="ja-JP" altLang="en-US" dirty="0"/>
                        <a:t>最低学歴</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tc>
                  <a:txBody>
                    <a:bodyPr/>
                    <a:lstStyle/>
                    <a:p>
                      <a:r>
                        <a:rPr lang="ja-JP" altLang="en-US" dirty="0"/>
                        <a:t>担当</a:t>
                      </a:r>
                      <a:endParaRPr lang="zh-CN" altLang="en-US" dirty="0"/>
                    </a:p>
                  </a:txBody>
                  <a:tcPr/>
                </a:tc>
                <a:extLst>
                  <a:ext uri="{0D108BD9-81ED-4DB2-BD59-A6C34878D82A}">
                    <a16:rowId xmlns:a16="http://schemas.microsoft.com/office/drawing/2014/main" val="3881897796"/>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日本国籍</a:t>
                      </a:r>
                      <a:endParaRPr lang="zh-CN" altLang="en-US" dirty="0"/>
                    </a:p>
                  </a:txBody>
                  <a:tcPr/>
                </a:tc>
                <a:tc>
                  <a:txBody>
                    <a:bodyPr/>
                    <a:lstStyle/>
                    <a:p>
                      <a:r>
                        <a:rPr lang="en-US" altLang="ja-JP" dirty="0"/>
                        <a:t>2024</a:t>
                      </a:r>
                      <a:r>
                        <a:rPr lang="ja-JP" altLang="en-US" dirty="0"/>
                        <a:t>年から毎年</a:t>
                      </a:r>
                      <a:r>
                        <a:rPr lang="en-US" altLang="ja-JP" dirty="0"/>
                        <a:t>30</a:t>
                      </a:r>
                      <a:r>
                        <a:rPr lang="ja-JP" altLang="en-US" dirty="0"/>
                        <a:t>名採用</a:t>
                      </a:r>
                      <a:endParaRPr lang="zh-CN" altLang="en-US" dirty="0"/>
                    </a:p>
                  </a:txBody>
                  <a:tcPr/>
                </a:tc>
                <a:tc>
                  <a:txBody>
                    <a:bodyPr/>
                    <a:lstStyle/>
                    <a:p>
                      <a:endParaRPr lang="zh-CN" altLang="en-US" dirty="0"/>
                    </a:p>
                  </a:txBody>
                  <a:tcPr/>
                </a:tc>
                <a:tc>
                  <a:txBody>
                    <a:bodyPr/>
                    <a:lstStyle/>
                    <a:p>
                      <a:r>
                        <a:rPr lang="ja-JP" altLang="en-US" dirty="0"/>
                        <a:t>人事</a:t>
                      </a:r>
                      <a:endParaRPr lang="zh-CN" altLang="en-US" dirty="0"/>
                    </a:p>
                  </a:txBody>
                  <a:tcPr/>
                </a:tc>
                <a:extLst>
                  <a:ext uri="{0D108BD9-81ED-4DB2-BD59-A6C34878D82A}">
                    <a16:rowId xmlns:a16="http://schemas.microsoft.com/office/drawing/2014/main" val="999663775"/>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中国国籍</a:t>
                      </a:r>
                      <a:endParaRPr lang="zh-CN" altLang="en-US" dirty="0"/>
                    </a:p>
                  </a:txBody>
                  <a:tcPr/>
                </a:tc>
                <a:tc>
                  <a:txBody>
                    <a:bodyPr/>
                    <a:lstStyle/>
                    <a:p>
                      <a:r>
                        <a:rPr lang="en-US" altLang="ja-JP" dirty="0"/>
                        <a:t>2023</a:t>
                      </a:r>
                      <a:r>
                        <a:rPr lang="ja-JP" altLang="en-US" dirty="0"/>
                        <a:t>年から毎年</a:t>
                      </a:r>
                      <a:r>
                        <a:rPr lang="en-US" altLang="ja-JP" dirty="0"/>
                        <a:t>30</a:t>
                      </a:r>
                      <a:r>
                        <a:rPr lang="ja-JP" altLang="en-US" dirty="0"/>
                        <a:t>名以上採用</a:t>
                      </a:r>
                      <a:endParaRPr lang="en-US" altLang="ja-JP"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2344412342"/>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ベトナム国籍</a:t>
                      </a:r>
                      <a:endParaRPr lang="zh-CN" altLang="en-US" dirty="0"/>
                    </a:p>
                  </a:txBody>
                  <a:tcPr/>
                </a:tc>
                <a:tc>
                  <a:txBody>
                    <a:bodyPr/>
                    <a:lstStyle/>
                    <a:p>
                      <a:r>
                        <a:rPr lang="en-US" altLang="ja-JP" dirty="0"/>
                        <a:t>2024</a:t>
                      </a:r>
                      <a:r>
                        <a:rPr lang="ja-JP" altLang="en-US" dirty="0"/>
                        <a:t>年から毎年？名採用（予定）</a:t>
                      </a:r>
                      <a:endParaRPr lang="en-US" altLang="ja-JP" dirty="0"/>
                    </a:p>
                  </a:txBody>
                  <a:tcPr/>
                </a:tc>
                <a:tc>
                  <a:txBody>
                    <a:bodyPr/>
                    <a:lstStyle/>
                    <a:p>
                      <a:endParaRPr lang="zh-CN" altLang="en-US" dirty="0"/>
                    </a:p>
                  </a:txBody>
                  <a:tcPr/>
                </a:tc>
                <a:tc>
                  <a:txBody>
                    <a:bodyPr/>
                    <a:lstStyle/>
                    <a:p>
                      <a:r>
                        <a:rPr lang="ja-JP" altLang="en-US" dirty="0"/>
                        <a:t>人事</a:t>
                      </a:r>
                      <a:endParaRPr lang="zh-CN" altLang="en-US" dirty="0"/>
                    </a:p>
                  </a:txBody>
                  <a:tcPr/>
                </a:tc>
                <a:extLst>
                  <a:ext uri="{0D108BD9-81ED-4DB2-BD59-A6C34878D82A}">
                    <a16:rowId xmlns:a16="http://schemas.microsoft.com/office/drawing/2014/main" val="1636237012"/>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ラオス国籍</a:t>
                      </a:r>
                      <a:endParaRPr lang="zh-CN" altLang="en-US" dirty="0"/>
                    </a:p>
                  </a:txBody>
                  <a:tcPr/>
                </a:tc>
                <a:tc>
                  <a:txBody>
                    <a:bodyPr/>
                    <a:lstStyle/>
                    <a:p>
                      <a:r>
                        <a:rPr lang="ja-JP" altLang="en-US" dirty="0"/>
                        <a:t>予定なし</a:t>
                      </a:r>
                      <a:endParaRPr lang="en-US" altLang="ja-JP"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670349358"/>
                  </a:ext>
                </a:extLst>
              </a:tr>
            </a:tbl>
          </a:graphicData>
        </a:graphic>
      </p:graphicFrame>
      <p:sp>
        <p:nvSpPr>
          <p:cNvPr id="5" name="灯片编号占位符 4">
            <a:extLst>
              <a:ext uri="{FF2B5EF4-FFF2-40B4-BE49-F238E27FC236}">
                <a16:creationId xmlns:a16="http://schemas.microsoft.com/office/drawing/2014/main" id="{FBB534E0-9E00-4C28-B58E-1B73A4C664B9}"/>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64</a:t>
            </a:fld>
            <a:r>
              <a:rPr spc="-45"/>
              <a:t> </a:t>
            </a:r>
            <a:r>
              <a:rPr spc="-5"/>
              <a:t>-</a:t>
            </a:r>
            <a:endParaRPr spc="-5" dirty="0"/>
          </a:p>
        </p:txBody>
      </p:sp>
      <p:sp>
        <p:nvSpPr>
          <p:cNvPr id="7" name="文本框 6">
            <a:extLst>
              <a:ext uri="{FF2B5EF4-FFF2-40B4-BE49-F238E27FC236}">
                <a16:creationId xmlns:a16="http://schemas.microsoft.com/office/drawing/2014/main" id="{F6E90420-5EE0-4306-B127-9735E133A618}"/>
              </a:ext>
            </a:extLst>
          </p:cNvPr>
          <p:cNvSpPr txBox="1"/>
          <p:nvPr/>
        </p:nvSpPr>
        <p:spPr>
          <a:xfrm>
            <a:off x="6810233" y="-68240"/>
            <a:ext cx="4205758" cy="584775"/>
          </a:xfrm>
          <a:prstGeom prst="rect">
            <a:avLst/>
          </a:prstGeom>
          <a:noFill/>
        </p:spPr>
        <p:txBody>
          <a:bodyPr wrap="square">
            <a:spAutoFit/>
          </a:bodyPr>
          <a:lstStyle/>
          <a:p>
            <a:pPr algn="ctr"/>
            <a:r>
              <a:rPr lang="zh-CN" altLang="en-US" sz="3200" b="1" dirty="0">
                <a:solidFill>
                  <a:srgbClr val="002060"/>
                </a:solidFill>
              </a:rPr>
              <a:t>不拘一格降人才</a:t>
            </a:r>
          </a:p>
        </p:txBody>
      </p:sp>
      <p:sp>
        <p:nvSpPr>
          <p:cNvPr id="6" name="日期占位符 5">
            <a:extLst>
              <a:ext uri="{FF2B5EF4-FFF2-40B4-BE49-F238E27FC236}">
                <a16:creationId xmlns:a16="http://schemas.microsoft.com/office/drawing/2014/main" id="{BEA7A82A-62E1-40DF-8908-74A1ACBA0F2A}"/>
              </a:ext>
            </a:extLst>
          </p:cNvPr>
          <p:cNvSpPr>
            <a:spLocks noGrp="1"/>
          </p:cNvSpPr>
          <p:nvPr>
            <p:ph type="dt" sz="half" idx="6"/>
          </p:nvPr>
        </p:nvSpPr>
        <p:spPr/>
        <p:txBody>
          <a:bodyPr/>
          <a:lstStyle/>
          <a:p>
            <a:fld id="{0D0E8126-C506-4925-8A68-A0F7416A3C32}" type="datetime1">
              <a:rPr lang="zh-CN" altLang="en-US" smtClean="0"/>
              <a:t>2022/2/18</a:t>
            </a:fld>
            <a:endParaRPr lang="en-US"/>
          </a:p>
        </p:txBody>
      </p:sp>
    </p:spTree>
    <p:extLst>
      <p:ext uri="{BB962C8B-B14F-4D97-AF65-F5344CB8AC3E}">
        <p14:creationId xmlns:p14="http://schemas.microsoft.com/office/powerpoint/2010/main" val="97239578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a:xfrm>
            <a:off x="316983" y="-16805"/>
            <a:ext cx="11540249" cy="492443"/>
          </a:xfrm>
        </p:spPr>
        <p:txBody>
          <a:bodyPr/>
          <a:lstStyle/>
          <a:p>
            <a:r>
              <a:rPr lang="ja-JP" altLang="en-US" dirty="0"/>
              <a:t>人材採用プラン（新卒②）</a:t>
            </a:r>
            <a:endParaRPr lang="zh-CN" altLang="en-US" dirty="0"/>
          </a:p>
        </p:txBody>
      </p:sp>
      <p:sp>
        <p:nvSpPr>
          <p:cNvPr id="3" name="文本占位符 2">
            <a:extLst>
              <a:ext uri="{FF2B5EF4-FFF2-40B4-BE49-F238E27FC236}">
                <a16:creationId xmlns:a16="http://schemas.microsoft.com/office/drawing/2014/main" id="{A647E0BD-040A-4321-9E88-811D22A0D6FB}"/>
              </a:ext>
            </a:extLst>
          </p:cNvPr>
          <p:cNvSpPr>
            <a:spLocks noGrp="1"/>
          </p:cNvSpPr>
          <p:nvPr>
            <p:ph type="body" idx="1"/>
          </p:nvPr>
        </p:nvSpPr>
        <p:spPr>
          <a:xfrm>
            <a:off x="316982" y="5615496"/>
            <a:ext cx="11540249" cy="830997"/>
          </a:xfrm>
        </p:spPr>
        <p:txBody>
          <a:bodyPr/>
          <a:lstStyle/>
          <a:p>
            <a:r>
              <a:rPr lang="ja-JP" altLang="en-US" sz="1800" dirty="0">
                <a:latin typeface="SimSun" panose="02010600030101010101" pitchFamily="2" charset="-122"/>
                <a:ea typeface="SimSun" panose="02010600030101010101" pitchFamily="2" charset="-122"/>
              </a:rPr>
              <a:t>新卒採用：中国の大学キャンパスに現地採用、</a:t>
            </a:r>
            <a:r>
              <a:rPr lang="en-US" altLang="ja-JP" sz="1800" dirty="0">
                <a:latin typeface="SimSun" panose="02010600030101010101" pitchFamily="2" charset="-122"/>
                <a:ea typeface="SimSun" panose="02010600030101010101" pitchFamily="2" charset="-122"/>
              </a:rPr>
              <a:t> 1</a:t>
            </a:r>
            <a:r>
              <a:rPr lang="ja-JP" altLang="en-US" sz="1800" dirty="0">
                <a:latin typeface="SimSun" panose="02010600030101010101" pitchFamily="2" charset="-122"/>
                <a:ea typeface="SimSun" panose="02010600030101010101" pitchFamily="2" charset="-122"/>
              </a:rPr>
              <a:t>年～</a:t>
            </a:r>
            <a:r>
              <a:rPr lang="en-US" altLang="ja-JP" sz="1800" dirty="0">
                <a:latin typeface="SimSun" panose="02010600030101010101" pitchFamily="2" charset="-122"/>
                <a:ea typeface="SimSun" panose="02010600030101010101" pitchFamily="2" charset="-122"/>
              </a:rPr>
              <a:t>2</a:t>
            </a:r>
            <a:r>
              <a:rPr lang="ja-JP" altLang="en-US" sz="1800" dirty="0">
                <a:latin typeface="SimSun" panose="02010600030101010101" pitchFamily="2" charset="-122"/>
                <a:ea typeface="SimSun" panose="02010600030101010101" pitchFamily="2" charset="-122"/>
              </a:rPr>
              <a:t>年の社員研修を参画する、修了したら新職位により社内のグロバール転職する。</a:t>
            </a:r>
            <a:endParaRPr lang="en-US" altLang="ja-JP" sz="1800" dirty="0">
              <a:latin typeface="SimSun" panose="02010600030101010101" pitchFamily="2" charset="-122"/>
              <a:ea typeface="SimSun" panose="02010600030101010101" pitchFamily="2" charset="-122"/>
            </a:endParaRPr>
          </a:p>
          <a:p>
            <a:r>
              <a:rPr lang="en-US" altLang="ja-JP" sz="1800" dirty="0">
                <a:latin typeface="SimSun" panose="02010600030101010101" pitchFamily="2" charset="-122"/>
                <a:ea typeface="SimSun" panose="02010600030101010101" pitchFamily="2" charset="-122"/>
              </a:rPr>
              <a:t>R</a:t>
            </a:r>
            <a:r>
              <a:rPr lang="ja-JP" altLang="en-US" sz="1800" dirty="0">
                <a:latin typeface="SimSun" panose="02010600030101010101" pitchFamily="2" charset="-122"/>
                <a:ea typeface="SimSun" panose="02010600030101010101" pitchFamily="2" charset="-122"/>
              </a:rPr>
              <a:t>＆</a:t>
            </a:r>
            <a:r>
              <a:rPr lang="en-US" altLang="ja-JP" sz="1800" dirty="0">
                <a:latin typeface="SimSun" panose="02010600030101010101" pitchFamily="2" charset="-122"/>
                <a:ea typeface="SimSun" panose="02010600030101010101" pitchFamily="2" charset="-122"/>
              </a:rPr>
              <a:t>D</a:t>
            </a:r>
            <a:r>
              <a:rPr lang="ja-JP" altLang="en-US" sz="1800" dirty="0">
                <a:latin typeface="SimSun" panose="02010600030101010101" pitchFamily="2" charset="-122"/>
                <a:ea typeface="SimSun" panose="02010600030101010101" pitchFamily="2" charset="-122"/>
              </a:rPr>
              <a:t>：研究＆開発関連の職位　　　</a:t>
            </a:r>
            <a:r>
              <a:rPr lang="en-US" altLang="ja-JP" sz="1800" dirty="0" err="1">
                <a:latin typeface="SimSun" panose="02010600030101010101" pitchFamily="2" charset="-122"/>
                <a:ea typeface="SimSun" panose="02010600030101010101" pitchFamily="2" charset="-122"/>
              </a:rPr>
              <a:t>PdM</a:t>
            </a:r>
            <a:r>
              <a:rPr lang="ja-JP" altLang="en-US" sz="1800" dirty="0">
                <a:latin typeface="SimSun" panose="02010600030101010101" pitchFamily="2" charset="-122"/>
                <a:ea typeface="SimSun" panose="02010600030101010101" pitchFamily="2" charset="-122"/>
              </a:rPr>
              <a:t>：プロダクトマネージャー、所属：マーキング＆セールス部署</a:t>
            </a:r>
            <a:endParaRPr lang="zh-CN" altLang="en-US" sz="1800" dirty="0">
              <a:latin typeface="SimSun" panose="02010600030101010101" pitchFamily="2" charset="-122"/>
              <a:ea typeface="SimSun" panose="02010600030101010101" pitchFamily="2" charset="-122"/>
            </a:endParaRPr>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4246284648"/>
              </p:ext>
            </p:extLst>
          </p:nvPr>
        </p:nvGraphicFramePr>
        <p:xfrm>
          <a:off x="376901" y="534618"/>
          <a:ext cx="11438195" cy="3032760"/>
        </p:xfrm>
        <a:graphic>
          <a:graphicData uri="http://schemas.openxmlformats.org/drawingml/2006/table">
            <a:tbl>
              <a:tblPr firstRow="1" bandRow="1">
                <a:tableStyleId>{5C22544A-7EE6-4342-B048-85BDC9FD1C3A}</a:tableStyleId>
              </a:tblPr>
              <a:tblGrid>
                <a:gridCol w="945338">
                  <a:extLst>
                    <a:ext uri="{9D8B030D-6E8A-4147-A177-3AD203B41FA5}">
                      <a16:colId xmlns:a16="http://schemas.microsoft.com/office/drawing/2014/main" val="1900070774"/>
                    </a:ext>
                  </a:extLst>
                </a:gridCol>
                <a:gridCol w="1421389">
                  <a:extLst>
                    <a:ext uri="{9D8B030D-6E8A-4147-A177-3AD203B41FA5}">
                      <a16:colId xmlns:a16="http://schemas.microsoft.com/office/drawing/2014/main" val="3022389948"/>
                    </a:ext>
                  </a:extLst>
                </a:gridCol>
                <a:gridCol w="2565434">
                  <a:extLst>
                    <a:ext uri="{9D8B030D-6E8A-4147-A177-3AD203B41FA5}">
                      <a16:colId xmlns:a16="http://schemas.microsoft.com/office/drawing/2014/main" val="3806104774"/>
                    </a:ext>
                  </a:extLst>
                </a:gridCol>
                <a:gridCol w="4639052">
                  <a:extLst>
                    <a:ext uri="{9D8B030D-6E8A-4147-A177-3AD203B41FA5}">
                      <a16:colId xmlns:a16="http://schemas.microsoft.com/office/drawing/2014/main" val="3596976658"/>
                    </a:ext>
                  </a:extLst>
                </a:gridCol>
                <a:gridCol w="1086265">
                  <a:extLst>
                    <a:ext uri="{9D8B030D-6E8A-4147-A177-3AD203B41FA5}">
                      <a16:colId xmlns:a16="http://schemas.microsoft.com/office/drawing/2014/main" val="2563808643"/>
                    </a:ext>
                  </a:extLst>
                </a:gridCol>
                <a:gridCol w="780717">
                  <a:extLst>
                    <a:ext uri="{9D8B030D-6E8A-4147-A177-3AD203B41FA5}">
                      <a16:colId xmlns:a16="http://schemas.microsoft.com/office/drawing/2014/main" val="983892282"/>
                    </a:ext>
                  </a:extLst>
                </a:gridCol>
              </a:tblGrid>
              <a:tr h="370840">
                <a:tc>
                  <a:txBody>
                    <a:bodyPr/>
                    <a:lstStyle/>
                    <a:p>
                      <a:r>
                        <a:rPr lang="ja-JP" altLang="en-US" dirty="0"/>
                        <a:t>職位</a:t>
                      </a:r>
                      <a:endParaRPr lang="zh-CN" altLang="en-US" dirty="0"/>
                    </a:p>
                  </a:txBody>
                  <a:tcPr/>
                </a:tc>
                <a:tc>
                  <a:txBody>
                    <a:bodyPr/>
                    <a:lstStyle/>
                    <a:p>
                      <a:r>
                        <a:rPr lang="ja-JP" altLang="en-US" dirty="0"/>
                        <a:t>最低学歴</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tc>
                  <a:txBody>
                    <a:bodyPr/>
                    <a:lstStyle/>
                    <a:p>
                      <a:r>
                        <a:rPr lang="ja-JP" altLang="en-US" dirty="0"/>
                        <a:t>担当</a:t>
                      </a:r>
                      <a:endParaRPr lang="zh-CN" altLang="en-US" dirty="0"/>
                    </a:p>
                  </a:txBody>
                  <a:tcPr/>
                </a:tc>
                <a:extLst>
                  <a:ext uri="{0D108BD9-81ED-4DB2-BD59-A6C34878D82A}">
                    <a16:rowId xmlns:a16="http://schemas.microsoft.com/office/drawing/2014/main" val="3881897796"/>
                  </a:ext>
                </a:extLst>
              </a:tr>
              <a:tr h="370840">
                <a:tc>
                  <a:txBody>
                    <a:bodyPr/>
                    <a:lstStyle/>
                    <a:p>
                      <a:r>
                        <a:rPr lang="en-US" altLang="ja-JP" dirty="0"/>
                        <a:t>R</a:t>
                      </a:r>
                      <a:r>
                        <a:rPr lang="ja-JP" altLang="en-US" dirty="0"/>
                        <a:t>＆</a:t>
                      </a:r>
                      <a:r>
                        <a:rPr lang="en-US" altLang="ja-JP" dirty="0"/>
                        <a:t>D</a:t>
                      </a:r>
                      <a:endParaRPr lang="zh-CN" altLang="en-US" dirty="0"/>
                    </a:p>
                  </a:txBody>
                  <a:tcPr/>
                </a:tc>
                <a:tc>
                  <a:txBody>
                    <a:bodyPr/>
                    <a:lstStyle/>
                    <a:p>
                      <a:r>
                        <a:rPr lang="ja-JP" altLang="en-US" dirty="0"/>
                        <a:t>修士、</a:t>
                      </a:r>
                      <a:r>
                        <a:rPr lang="en-US" altLang="ja-JP" dirty="0"/>
                        <a:t>PhD</a:t>
                      </a:r>
                      <a:endParaRPr lang="zh-CN" altLang="en-US" dirty="0"/>
                    </a:p>
                  </a:txBody>
                  <a:tcPr/>
                </a:tc>
                <a:tc>
                  <a:txBody>
                    <a:bodyPr/>
                    <a:lstStyle/>
                    <a:p>
                      <a:r>
                        <a:rPr lang="ja-JP" altLang="en-US" dirty="0"/>
                        <a:t>数学、経営管理学</a:t>
                      </a:r>
                      <a:endParaRPr lang="zh-CN" altLang="en-US" dirty="0"/>
                    </a:p>
                  </a:txBody>
                  <a:tcPr/>
                </a:tc>
                <a:tc>
                  <a:txBody>
                    <a:bodyPr/>
                    <a:lstStyle/>
                    <a:p>
                      <a:r>
                        <a:rPr lang="en-US" altLang="ja-JP" dirty="0"/>
                        <a:t>Python</a:t>
                      </a:r>
                      <a:r>
                        <a:rPr lang="ja-JP" altLang="en-US" dirty="0"/>
                        <a:t>でデータアナウンスできる</a:t>
                      </a:r>
                      <a:endParaRPr lang="en-US" altLang="ja-JP" dirty="0"/>
                    </a:p>
                  </a:txBody>
                  <a:tcPr/>
                </a:tc>
                <a:tc>
                  <a:txBody>
                    <a:bodyPr/>
                    <a:lstStyle/>
                    <a:p>
                      <a:r>
                        <a:rPr lang="ja-JP" altLang="en-US" dirty="0"/>
                        <a:t>上限なし</a:t>
                      </a:r>
                      <a:endParaRPr lang="zh-CN" altLang="en-US" dirty="0"/>
                    </a:p>
                  </a:txBody>
                  <a:tcPr/>
                </a:tc>
                <a:tc>
                  <a:txBody>
                    <a:bodyPr/>
                    <a:lstStyle/>
                    <a:p>
                      <a:r>
                        <a:rPr lang="ja-JP" altLang="en-US" dirty="0"/>
                        <a:t>人事</a:t>
                      </a:r>
                      <a:endParaRPr lang="zh-CN" altLang="en-US" dirty="0"/>
                    </a:p>
                  </a:txBody>
                  <a:tcPr/>
                </a:tc>
                <a:extLst>
                  <a:ext uri="{0D108BD9-81ED-4DB2-BD59-A6C34878D82A}">
                    <a16:rowId xmlns:a16="http://schemas.microsoft.com/office/drawing/2014/main" val="677840917"/>
                  </a:ext>
                </a:extLst>
              </a:tr>
              <a:tr h="370840">
                <a:tc>
                  <a:txBody>
                    <a:bodyPr/>
                    <a:lstStyle/>
                    <a:p>
                      <a:r>
                        <a:rPr lang="en-US" altLang="ja-JP" dirty="0" err="1"/>
                        <a:t>PdM</a:t>
                      </a:r>
                      <a:endParaRPr lang="zh-CN" altLang="en-US" dirty="0"/>
                    </a:p>
                  </a:txBody>
                  <a:tcPr/>
                </a:tc>
                <a:tc>
                  <a:txBody>
                    <a:bodyPr/>
                    <a:lstStyle/>
                    <a:p>
                      <a:r>
                        <a:rPr lang="ja-JP" altLang="en-US" dirty="0"/>
                        <a:t>修士、</a:t>
                      </a:r>
                      <a:r>
                        <a:rPr lang="en-US" altLang="ja-JP" dirty="0"/>
                        <a:t>PhD</a:t>
                      </a:r>
                      <a:endParaRPr lang="zh-CN" altLang="en-US" dirty="0"/>
                    </a:p>
                  </a:txBody>
                  <a:tcPr/>
                </a:tc>
                <a:tc>
                  <a:txBody>
                    <a:bodyPr/>
                    <a:lstStyle/>
                    <a:p>
                      <a:r>
                        <a:rPr lang="ja-JP" altLang="en-US" dirty="0"/>
                        <a:t>教育技術学</a:t>
                      </a:r>
                      <a:endParaRPr lang="zh-CN" altLang="en-US" dirty="0"/>
                    </a:p>
                  </a:txBody>
                  <a:tcPr/>
                </a:tc>
                <a:tc>
                  <a:txBody>
                    <a:bodyPr/>
                    <a:lstStyle/>
                    <a:p>
                      <a:r>
                        <a:rPr lang="ja-JP" altLang="en-US" dirty="0"/>
                        <a:t>女性だけ、イノベーション経験優先</a:t>
                      </a:r>
                      <a:endParaRPr lang="en-US" altLang="ja-JP" dirty="0"/>
                    </a:p>
                  </a:txBody>
                  <a:tcPr/>
                </a:tc>
                <a:tc>
                  <a:txBody>
                    <a:bodyPr/>
                    <a:lstStyle/>
                    <a:p>
                      <a:r>
                        <a:rPr lang="ja-JP" altLang="en-US" dirty="0"/>
                        <a:t>１名</a:t>
                      </a:r>
                      <a:r>
                        <a:rPr lang="ja-JP" altLang="en-US" dirty="0">
                          <a:solidFill>
                            <a:srgbClr val="FF0000"/>
                          </a:solidFill>
                        </a:rPr>
                        <a:t>急</a:t>
                      </a:r>
                      <a:endParaRPr lang="zh-CN" altLang="en-US" dirty="0">
                        <a:solidFill>
                          <a:srgbClr val="FF0000"/>
                        </a:solidFill>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3239050344"/>
                  </a:ext>
                </a:extLst>
              </a:tr>
              <a:tr h="370840">
                <a:tc>
                  <a:txBody>
                    <a:bodyPr/>
                    <a:lstStyle/>
                    <a:p>
                      <a:r>
                        <a:rPr lang="en-US" altLang="ja-JP" dirty="0" err="1"/>
                        <a:t>PdM</a:t>
                      </a:r>
                      <a:endParaRPr lang="zh-CN" altLang="en-US" dirty="0"/>
                    </a:p>
                  </a:txBody>
                  <a:tcPr/>
                </a:tc>
                <a:tc>
                  <a:txBody>
                    <a:bodyPr/>
                    <a:lstStyle/>
                    <a:p>
                      <a:r>
                        <a:rPr lang="ja-JP" altLang="en-US" dirty="0"/>
                        <a:t>修士</a:t>
                      </a:r>
                      <a:endParaRPr lang="zh-CN" altLang="en-US" dirty="0"/>
                    </a:p>
                  </a:txBody>
                  <a:tcPr/>
                </a:tc>
                <a:tc>
                  <a:txBody>
                    <a:bodyPr/>
                    <a:lstStyle/>
                    <a:p>
                      <a:r>
                        <a:rPr lang="ja-JP" altLang="en-US" dirty="0"/>
                        <a:t>行動経済学、消費心理学</a:t>
                      </a:r>
                      <a:endParaRPr lang="zh-CN" altLang="en-US" dirty="0"/>
                    </a:p>
                  </a:txBody>
                  <a:tcPr/>
                </a:tc>
                <a:tc>
                  <a:txBody>
                    <a:bodyPr/>
                    <a:lstStyle/>
                    <a:p>
                      <a:r>
                        <a:rPr lang="ja-JP" altLang="en-US" dirty="0"/>
                        <a:t>女性だけ、部活企画、プレゼン経験あり</a:t>
                      </a:r>
                      <a:endParaRPr lang="en-US" altLang="ja-JP" dirty="0"/>
                    </a:p>
                    <a:p>
                      <a:r>
                        <a:rPr lang="ja-JP" altLang="en-US" dirty="0"/>
                        <a:t>マーケティング調査経験優先</a:t>
                      </a:r>
                      <a:endParaRPr lang="zh-CN" altLang="en-US" dirty="0"/>
                    </a:p>
                  </a:txBody>
                  <a:tcPr/>
                </a:tc>
                <a:tc>
                  <a:txBody>
                    <a:bodyPr/>
                    <a:lstStyle/>
                    <a:p>
                      <a:r>
                        <a:rPr lang="ja-JP" altLang="en-US" dirty="0"/>
                        <a:t>１名</a:t>
                      </a:r>
                      <a:r>
                        <a:rPr lang="ja-JP" altLang="en-US" dirty="0">
                          <a:solidFill>
                            <a:srgbClr val="FF0000"/>
                          </a:solidFill>
                        </a:rPr>
                        <a:t>急</a:t>
                      </a:r>
                      <a:endParaRPr lang="zh-CN" altLang="en-US" dirty="0">
                        <a:solidFill>
                          <a:srgbClr val="FF0000"/>
                        </a:solidFill>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1591882903"/>
                  </a:ext>
                </a:extLst>
              </a:tr>
              <a:tr h="370840">
                <a:tc>
                  <a:txBody>
                    <a:bodyPr/>
                    <a:lstStyle/>
                    <a:p>
                      <a:r>
                        <a:rPr lang="en-US" altLang="ja-JP" dirty="0" err="1"/>
                        <a:t>PdM</a:t>
                      </a:r>
                      <a:endParaRPr lang="zh-CN" altLang="en-US" dirty="0"/>
                    </a:p>
                  </a:txBody>
                  <a:tcPr/>
                </a:tc>
                <a:tc>
                  <a:txBody>
                    <a:bodyPr/>
                    <a:lstStyle/>
                    <a:p>
                      <a:r>
                        <a:rPr lang="ja-JP" altLang="en-US" dirty="0"/>
                        <a:t>修士</a:t>
                      </a:r>
                      <a:endParaRPr lang="zh-CN" altLang="en-US" dirty="0"/>
                    </a:p>
                  </a:txBody>
                  <a:tcPr/>
                </a:tc>
                <a:tc>
                  <a:txBody>
                    <a:bodyPr/>
                    <a:lstStyle/>
                    <a:p>
                      <a:r>
                        <a:rPr lang="ja-JP" altLang="en-US" dirty="0"/>
                        <a:t>情報学、図書館学</a:t>
                      </a:r>
                      <a:endParaRPr lang="zh-CN" altLang="en-US" dirty="0"/>
                    </a:p>
                  </a:txBody>
                  <a:tcPr/>
                </a:tc>
                <a:tc>
                  <a:txBody>
                    <a:bodyPr/>
                    <a:lstStyle/>
                    <a:p>
                      <a:r>
                        <a:rPr lang="ja-JP" altLang="en-US" dirty="0"/>
                        <a:t>女性だけ、部活企画、プレゼン経験あり</a:t>
                      </a:r>
                      <a:endParaRPr lang="en-US" altLang="ja-JP" dirty="0"/>
                    </a:p>
                    <a:p>
                      <a:r>
                        <a:rPr lang="ja-JP" altLang="en-US" dirty="0"/>
                        <a:t>情報処理（</a:t>
                      </a:r>
                      <a:r>
                        <a:rPr lang="en-US" altLang="ja-JP" dirty="0"/>
                        <a:t>IT</a:t>
                      </a:r>
                      <a:r>
                        <a:rPr lang="ja-JP" altLang="en-US" dirty="0"/>
                        <a:t>）基本知識優先</a:t>
                      </a:r>
                      <a:endParaRPr lang="zh-CN" altLang="en-US" dirty="0"/>
                    </a:p>
                  </a:txBody>
                  <a:tcPr/>
                </a:tc>
                <a:tc>
                  <a:txBody>
                    <a:bodyPr/>
                    <a:lstStyle/>
                    <a:p>
                      <a:r>
                        <a:rPr lang="ja-JP" altLang="en-US" dirty="0"/>
                        <a:t>１名</a:t>
                      </a:r>
                      <a:endParaRPr lang="zh-CN" altLang="en-US" dirty="0">
                        <a:solidFill>
                          <a:srgbClr val="FF0000"/>
                        </a:solidFill>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1700624882"/>
                  </a:ext>
                </a:extLst>
              </a:tr>
              <a:tr h="370840">
                <a:tc>
                  <a:txBody>
                    <a:bodyPr/>
                    <a:lstStyle/>
                    <a:p>
                      <a:r>
                        <a:rPr lang="en-US" altLang="ja-JP" dirty="0" err="1"/>
                        <a:t>PdM</a:t>
                      </a:r>
                      <a:endParaRPr lang="zh-CN" altLang="en-US" dirty="0"/>
                    </a:p>
                  </a:txBody>
                  <a:tcPr/>
                </a:tc>
                <a:tc>
                  <a:txBody>
                    <a:bodyPr/>
                    <a:lstStyle/>
                    <a:p>
                      <a:r>
                        <a:rPr lang="ja-JP" altLang="en-US" dirty="0"/>
                        <a:t>修士</a:t>
                      </a:r>
                      <a:endParaRPr lang="zh-CN" altLang="en-US" dirty="0"/>
                    </a:p>
                  </a:txBody>
                  <a:tcPr/>
                </a:tc>
                <a:tc>
                  <a:txBody>
                    <a:bodyPr/>
                    <a:lstStyle/>
                    <a:p>
                      <a:r>
                        <a:rPr lang="ja-JP" altLang="en-US" dirty="0"/>
                        <a:t>社会学（ソーシャルネットワーク、新聞</a:t>
                      </a:r>
                      <a:r>
                        <a:rPr lang="zh-CN" altLang="en-US" sz="1800" dirty="0">
                          <a:solidFill>
                            <a:schemeClr val="dk1"/>
                          </a:solidFill>
                          <a:effectLst/>
                          <a:latin typeface="+mn-lt"/>
                          <a:ea typeface="+mn-ea"/>
                          <a:cs typeface="+mn-cs"/>
                        </a:rPr>
                        <a:t>伝播</a:t>
                      </a:r>
                      <a:r>
                        <a:rPr lang="ja-JP" altLang="en-US" dirty="0"/>
                        <a:t>）</a:t>
                      </a:r>
                      <a:endParaRPr lang="zh-CN" altLang="en-US" dirty="0"/>
                    </a:p>
                  </a:txBody>
                  <a:tcPr/>
                </a:tc>
                <a:tc>
                  <a:txBody>
                    <a:bodyPr/>
                    <a:lstStyle/>
                    <a:p>
                      <a:r>
                        <a:rPr lang="ja-JP" altLang="en-US" dirty="0"/>
                        <a:t>女性だけ、部活企画、プレゼン経験あり</a:t>
                      </a:r>
                      <a:endParaRPr lang="en-US" altLang="ja-JP" dirty="0"/>
                    </a:p>
                    <a:p>
                      <a:r>
                        <a:rPr lang="ja-JP" altLang="en-US" dirty="0"/>
                        <a:t>社会課題調査経験優先</a:t>
                      </a:r>
                      <a:endParaRPr lang="zh-CN" altLang="en-US" dirty="0"/>
                    </a:p>
                  </a:txBody>
                  <a:tcPr/>
                </a:tc>
                <a:tc>
                  <a:txBody>
                    <a:bodyPr/>
                    <a:lstStyle/>
                    <a:p>
                      <a:r>
                        <a:rPr lang="ja-JP" altLang="en-US" dirty="0"/>
                        <a:t>１名</a:t>
                      </a:r>
                      <a:r>
                        <a:rPr lang="ja-JP" altLang="en-US" dirty="0">
                          <a:solidFill>
                            <a:srgbClr val="FF0000"/>
                          </a:solidFill>
                        </a:rPr>
                        <a:t>急</a:t>
                      </a:r>
                      <a:endParaRPr lang="zh-CN" altLang="en-US" dirty="0">
                        <a:solidFill>
                          <a:srgbClr val="FF0000"/>
                        </a:solidFill>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2344042072"/>
                  </a:ext>
                </a:extLst>
              </a:tr>
            </a:tbl>
          </a:graphicData>
        </a:graphic>
      </p:graphicFrame>
      <p:sp>
        <p:nvSpPr>
          <p:cNvPr id="5" name="灯片编号占位符 4">
            <a:extLst>
              <a:ext uri="{FF2B5EF4-FFF2-40B4-BE49-F238E27FC236}">
                <a16:creationId xmlns:a16="http://schemas.microsoft.com/office/drawing/2014/main" id="{FBB534E0-9E00-4C28-B58E-1B73A4C664B9}"/>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65</a:t>
            </a:fld>
            <a:r>
              <a:rPr spc="-45"/>
              <a:t> </a:t>
            </a:r>
            <a:r>
              <a:rPr spc="-5"/>
              <a:t>-</a:t>
            </a:r>
            <a:endParaRPr spc="-5" dirty="0"/>
          </a:p>
        </p:txBody>
      </p:sp>
      <p:sp>
        <p:nvSpPr>
          <p:cNvPr id="7" name="文本框 6">
            <a:extLst>
              <a:ext uri="{FF2B5EF4-FFF2-40B4-BE49-F238E27FC236}">
                <a16:creationId xmlns:a16="http://schemas.microsoft.com/office/drawing/2014/main" id="{F6E90420-5EE0-4306-B127-9735E133A618}"/>
              </a:ext>
            </a:extLst>
          </p:cNvPr>
          <p:cNvSpPr txBox="1"/>
          <p:nvPr/>
        </p:nvSpPr>
        <p:spPr>
          <a:xfrm>
            <a:off x="6810233" y="-68240"/>
            <a:ext cx="4205758" cy="584775"/>
          </a:xfrm>
          <a:prstGeom prst="rect">
            <a:avLst/>
          </a:prstGeom>
          <a:noFill/>
        </p:spPr>
        <p:txBody>
          <a:bodyPr wrap="square">
            <a:spAutoFit/>
          </a:bodyPr>
          <a:lstStyle/>
          <a:p>
            <a:pPr algn="ctr"/>
            <a:r>
              <a:rPr lang="zh-CN" altLang="en-US" sz="3200" b="1" dirty="0">
                <a:solidFill>
                  <a:srgbClr val="002060"/>
                </a:solidFill>
              </a:rPr>
              <a:t>不拘一格降人才</a:t>
            </a:r>
          </a:p>
        </p:txBody>
      </p:sp>
      <p:sp>
        <p:nvSpPr>
          <p:cNvPr id="6" name="日期占位符 5">
            <a:extLst>
              <a:ext uri="{FF2B5EF4-FFF2-40B4-BE49-F238E27FC236}">
                <a16:creationId xmlns:a16="http://schemas.microsoft.com/office/drawing/2014/main" id="{BEA7A82A-62E1-40DF-8908-74A1ACBA0F2A}"/>
              </a:ext>
            </a:extLst>
          </p:cNvPr>
          <p:cNvSpPr>
            <a:spLocks noGrp="1"/>
          </p:cNvSpPr>
          <p:nvPr>
            <p:ph type="dt" sz="half" idx="6"/>
          </p:nvPr>
        </p:nvSpPr>
        <p:spPr/>
        <p:txBody>
          <a:bodyPr/>
          <a:lstStyle/>
          <a:p>
            <a:fld id="{0D0E8126-C506-4925-8A68-A0F7416A3C32}" type="datetime1">
              <a:rPr lang="zh-CN" altLang="en-US" smtClean="0"/>
              <a:t>2022/2/18</a:t>
            </a:fld>
            <a:endParaRPr lang="en-US"/>
          </a:p>
        </p:txBody>
      </p:sp>
    </p:spTree>
    <p:extLst>
      <p:ext uri="{BB962C8B-B14F-4D97-AF65-F5344CB8AC3E}">
        <p14:creationId xmlns:p14="http://schemas.microsoft.com/office/powerpoint/2010/main" val="187679641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p:txBody>
          <a:bodyPr/>
          <a:lstStyle/>
          <a:p>
            <a:r>
              <a:rPr lang="ja-JP" altLang="en-US" dirty="0"/>
              <a:t>人材採用プラン（中途）</a:t>
            </a:r>
            <a:endParaRPr lang="zh-CN" altLang="en-US" dirty="0"/>
          </a:p>
        </p:txBody>
      </p:sp>
      <p:sp>
        <p:nvSpPr>
          <p:cNvPr id="3" name="文本占位符 2">
            <a:extLst>
              <a:ext uri="{FF2B5EF4-FFF2-40B4-BE49-F238E27FC236}">
                <a16:creationId xmlns:a16="http://schemas.microsoft.com/office/drawing/2014/main" id="{13F77969-8280-4300-A70D-157923200ECD}"/>
              </a:ext>
            </a:extLst>
          </p:cNvPr>
          <p:cNvSpPr>
            <a:spLocks noGrp="1"/>
          </p:cNvSpPr>
          <p:nvPr>
            <p:ph type="body" idx="1"/>
          </p:nvPr>
        </p:nvSpPr>
        <p:spPr>
          <a:xfrm>
            <a:off x="325875" y="6148830"/>
            <a:ext cx="11540249" cy="276999"/>
          </a:xfrm>
        </p:spPr>
        <p:txBody>
          <a:bodyPr/>
          <a:lstStyle/>
          <a:p>
            <a:r>
              <a:rPr lang="en-US" altLang="ja-JP" sz="1800" dirty="0"/>
              <a:t>HRD</a:t>
            </a:r>
            <a:r>
              <a:rPr lang="ja-JP" altLang="en-US" sz="1800" dirty="0"/>
              <a:t>：人材開発＆紹介</a:t>
            </a:r>
            <a:endParaRPr lang="zh-CN" altLang="en-US" sz="1800" dirty="0"/>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3393798241"/>
              </p:ext>
            </p:extLst>
          </p:nvPr>
        </p:nvGraphicFramePr>
        <p:xfrm>
          <a:off x="368009" y="481625"/>
          <a:ext cx="11438195" cy="5491480"/>
        </p:xfrm>
        <a:graphic>
          <a:graphicData uri="http://schemas.openxmlformats.org/drawingml/2006/table">
            <a:tbl>
              <a:tblPr firstRow="1" bandRow="1">
                <a:tableStyleId>{5C22544A-7EE6-4342-B048-85BDC9FD1C3A}</a:tableStyleId>
              </a:tblPr>
              <a:tblGrid>
                <a:gridCol w="945338">
                  <a:extLst>
                    <a:ext uri="{9D8B030D-6E8A-4147-A177-3AD203B41FA5}">
                      <a16:colId xmlns:a16="http://schemas.microsoft.com/office/drawing/2014/main" val="1900070774"/>
                    </a:ext>
                  </a:extLst>
                </a:gridCol>
                <a:gridCol w="1421389">
                  <a:extLst>
                    <a:ext uri="{9D8B030D-6E8A-4147-A177-3AD203B41FA5}">
                      <a16:colId xmlns:a16="http://schemas.microsoft.com/office/drawing/2014/main" val="3022389948"/>
                    </a:ext>
                  </a:extLst>
                </a:gridCol>
                <a:gridCol w="2565434">
                  <a:extLst>
                    <a:ext uri="{9D8B030D-6E8A-4147-A177-3AD203B41FA5}">
                      <a16:colId xmlns:a16="http://schemas.microsoft.com/office/drawing/2014/main" val="3806104774"/>
                    </a:ext>
                  </a:extLst>
                </a:gridCol>
                <a:gridCol w="4639052">
                  <a:extLst>
                    <a:ext uri="{9D8B030D-6E8A-4147-A177-3AD203B41FA5}">
                      <a16:colId xmlns:a16="http://schemas.microsoft.com/office/drawing/2014/main" val="3596976658"/>
                    </a:ext>
                  </a:extLst>
                </a:gridCol>
                <a:gridCol w="1086265">
                  <a:extLst>
                    <a:ext uri="{9D8B030D-6E8A-4147-A177-3AD203B41FA5}">
                      <a16:colId xmlns:a16="http://schemas.microsoft.com/office/drawing/2014/main" val="2563808643"/>
                    </a:ext>
                  </a:extLst>
                </a:gridCol>
                <a:gridCol w="780717">
                  <a:extLst>
                    <a:ext uri="{9D8B030D-6E8A-4147-A177-3AD203B41FA5}">
                      <a16:colId xmlns:a16="http://schemas.microsoft.com/office/drawing/2014/main" val="983892282"/>
                    </a:ext>
                  </a:extLst>
                </a:gridCol>
              </a:tblGrid>
              <a:tr h="370840">
                <a:tc>
                  <a:txBody>
                    <a:bodyPr/>
                    <a:lstStyle/>
                    <a:p>
                      <a:r>
                        <a:rPr lang="ja-JP" altLang="en-US" dirty="0"/>
                        <a:t>職位</a:t>
                      </a:r>
                      <a:endParaRPr lang="zh-CN" altLang="en-US" dirty="0"/>
                    </a:p>
                  </a:txBody>
                  <a:tcPr/>
                </a:tc>
                <a:tc>
                  <a:txBody>
                    <a:bodyPr/>
                    <a:lstStyle/>
                    <a:p>
                      <a:r>
                        <a:rPr lang="ja-JP" altLang="en-US" dirty="0"/>
                        <a:t>学歴</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tc>
                  <a:txBody>
                    <a:bodyPr/>
                    <a:lstStyle/>
                    <a:p>
                      <a:r>
                        <a:rPr lang="ja-JP" altLang="en-US" dirty="0"/>
                        <a:t>担当</a:t>
                      </a:r>
                      <a:endParaRPr lang="zh-CN" altLang="en-US" dirty="0"/>
                    </a:p>
                  </a:txBody>
                  <a:tcPr/>
                </a:tc>
                <a:extLst>
                  <a:ext uri="{0D108BD9-81ED-4DB2-BD59-A6C34878D82A}">
                    <a16:rowId xmlns:a16="http://schemas.microsoft.com/office/drawing/2014/main" val="3881897796"/>
                  </a:ext>
                </a:extLst>
              </a:tr>
              <a:tr h="370840">
                <a:tc>
                  <a:txBody>
                    <a:bodyPr/>
                    <a:lstStyle/>
                    <a:p>
                      <a:r>
                        <a:rPr lang="en-US" altLang="ja-JP" dirty="0"/>
                        <a:t>R</a:t>
                      </a:r>
                      <a:r>
                        <a:rPr lang="ja-JP" altLang="en-US" dirty="0"/>
                        <a:t>＆</a:t>
                      </a:r>
                      <a:r>
                        <a:rPr lang="en-US" altLang="ja-JP" dirty="0"/>
                        <a:t>D</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修士、</a:t>
                      </a:r>
                      <a:r>
                        <a:rPr lang="en-US" altLang="ja-JP" dirty="0"/>
                        <a:t>PhD</a:t>
                      </a:r>
                      <a:endParaRPr lang="zh-CN" altLang="en-US" dirty="0"/>
                    </a:p>
                  </a:txBody>
                  <a:tcPr/>
                </a:tc>
                <a:tc>
                  <a:txBody>
                    <a:bodyPr/>
                    <a:lstStyle/>
                    <a:p>
                      <a:r>
                        <a:rPr lang="ja-JP" altLang="en-US" dirty="0"/>
                        <a:t>データアナウンス</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lt"/>
                          <a:ea typeface="+mn-ea"/>
                          <a:cs typeface="+mn-cs"/>
                        </a:rPr>
                        <a:t>ソーシャルネットワーク、</a:t>
                      </a:r>
                      <a:r>
                        <a:rPr lang="en-US" altLang="ja-JP" sz="1800" dirty="0">
                          <a:solidFill>
                            <a:schemeClr val="dk1"/>
                          </a:solidFill>
                          <a:effectLst/>
                          <a:latin typeface="+mn-lt"/>
                          <a:ea typeface="+mn-ea"/>
                          <a:cs typeface="+mn-cs"/>
                        </a:rPr>
                        <a:t>EC</a:t>
                      </a:r>
                      <a:r>
                        <a:rPr lang="ja-JP" altLang="en-US" sz="1800" dirty="0">
                          <a:solidFill>
                            <a:schemeClr val="dk1"/>
                          </a:solidFill>
                          <a:effectLst/>
                          <a:latin typeface="+mn-lt"/>
                          <a:ea typeface="+mn-ea"/>
                          <a:cs typeface="+mn-cs"/>
                        </a:rPr>
                        <a:t>など業界の関連経験</a:t>
                      </a:r>
                      <a:r>
                        <a:rPr lang="ja-JP" altLang="en-US" dirty="0"/>
                        <a:t>６年以上</a:t>
                      </a:r>
                      <a:endParaRPr lang="en-US" altLang="ja-JP"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社員紹介</a:t>
                      </a:r>
                      <a:endParaRPr lang="zh-CN" altLang="en-US" dirty="0"/>
                    </a:p>
                  </a:txBody>
                  <a:tcPr/>
                </a:tc>
                <a:extLst>
                  <a:ext uri="{0D108BD9-81ED-4DB2-BD59-A6C34878D82A}">
                    <a16:rowId xmlns:a16="http://schemas.microsoft.com/office/drawing/2014/main" val="435195502"/>
                  </a:ext>
                </a:extLst>
              </a:tr>
              <a:tr h="370840">
                <a:tc>
                  <a:txBody>
                    <a:bodyPr/>
                    <a:lstStyle/>
                    <a:p>
                      <a:r>
                        <a:rPr lang="en-US" altLang="ja-JP" dirty="0"/>
                        <a:t>HRD</a:t>
                      </a:r>
                      <a:endParaRPr lang="zh-CN" altLang="en-US" dirty="0"/>
                    </a:p>
                  </a:txBody>
                  <a:tcPr/>
                </a:tc>
                <a:tc>
                  <a:txBody>
                    <a:bodyPr/>
                    <a:lstStyle/>
                    <a:p>
                      <a:r>
                        <a:rPr lang="ja-JP" altLang="en-US" dirty="0"/>
                        <a:t>修士</a:t>
                      </a:r>
                      <a:endParaRPr lang="zh-CN" altLang="en-US" dirty="0"/>
                    </a:p>
                  </a:txBody>
                  <a:tcPr/>
                </a:tc>
                <a:tc>
                  <a:txBody>
                    <a:bodyPr/>
                    <a:lstStyle/>
                    <a:p>
                      <a:endParaRPr lang="zh-CN" altLang="en-US" dirty="0"/>
                    </a:p>
                  </a:txBody>
                  <a:tcPr/>
                </a:tc>
                <a:tc>
                  <a:txBody>
                    <a:bodyPr/>
                    <a:lstStyle/>
                    <a:p>
                      <a:r>
                        <a:rPr lang="en-US" altLang="zh-CN" sz="1800" dirty="0">
                          <a:solidFill>
                            <a:schemeClr val="dk1"/>
                          </a:solidFill>
                          <a:effectLst/>
                          <a:latin typeface="+mn-lt"/>
                          <a:ea typeface="+mn-ea"/>
                          <a:cs typeface="+mn-cs"/>
                        </a:rPr>
                        <a:t>IT</a:t>
                      </a:r>
                      <a:r>
                        <a:rPr lang="ja-JP" altLang="en-US" sz="1800" dirty="0">
                          <a:solidFill>
                            <a:schemeClr val="dk1"/>
                          </a:solidFill>
                          <a:effectLst/>
                          <a:latin typeface="+mn-lt"/>
                          <a:ea typeface="+mn-ea"/>
                          <a:cs typeface="+mn-cs"/>
                        </a:rPr>
                        <a:t>業界の人事、エージェントサービス関連経験３年以上、基本の</a:t>
                      </a:r>
                      <a:r>
                        <a:rPr lang="en-US" altLang="ja-JP" sz="1800" dirty="0">
                          <a:solidFill>
                            <a:schemeClr val="dk1"/>
                          </a:solidFill>
                          <a:effectLst/>
                          <a:latin typeface="+mn-lt"/>
                          <a:ea typeface="+mn-ea"/>
                          <a:cs typeface="+mn-cs"/>
                        </a:rPr>
                        <a:t>IT</a:t>
                      </a:r>
                      <a:r>
                        <a:rPr lang="ja-JP" altLang="en-US" sz="1800" dirty="0">
                          <a:solidFill>
                            <a:schemeClr val="dk1"/>
                          </a:solidFill>
                          <a:effectLst/>
                          <a:latin typeface="+mn-lt"/>
                          <a:ea typeface="+mn-ea"/>
                          <a:cs typeface="+mn-cs"/>
                        </a:rPr>
                        <a:t>知識と英語会話優先</a:t>
                      </a:r>
                      <a:endParaRPr lang="en-US" altLang="zh-CN" sz="1800" dirty="0">
                        <a:solidFill>
                          <a:schemeClr val="dk1"/>
                        </a:solidFill>
                        <a:effectLst/>
                        <a:latin typeface="+mn-lt"/>
                        <a:ea typeface="+mn-ea"/>
                        <a:cs typeface="+mn-cs"/>
                      </a:endParaRPr>
                    </a:p>
                  </a:txBody>
                  <a:tcPr/>
                </a:tc>
                <a:tc>
                  <a:txBody>
                    <a:bodyPr/>
                    <a:lstStyle/>
                    <a:p>
                      <a:r>
                        <a:rPr lang="ja-JP" altLang="en-US" dirty="0"/>
                        <a:t>５名</a:t>
                      </a:r>
                      <a:endParaRPr lang="zh-CN" altLang="en-US" dirty="0">
                        <a:solidFill>
                          <a:srgbClr val="FF0000"/>
                        </a:solidFill>
                      </a:endParaRPr>
                    </a:p>
                  </a:txBody>
                  <a:tcPr/>
                </a:tc>
                <a:tc>
                  <a:txBody>
                    <a:bodyPr/>
                    <a:lstStyle/>
                    <a:p>
                      <a:r>
                        <a:rPr lang="ja-JP" altLang="en-US" dirty="0"/>
                        <a:t>社員紹介</a:t>
                      </a:r>
                      <a:endParaRPr lang="zh-CN" altLang="en-US" dirty="0"/>
                    </a:p>
                  </a:txBody>
                  <a:tcPr/>
                </a:tc>
                <a:extLst>
                  <a:ext uri="{0D108BD9-81ED-4DB2-BD59-A6C34878D82A}">
                    <a16:rowId xmlns:a16="http://schemas.microsoft.com/office/drawing/2014/main" val="4275338514"/>
                  </a:ext>
                </a:extLst>
              </a:tr>
              <a:tr h="370840">
                <a:tc>
                  <a:txBody>
                    <a:bodyPr/>
                    <a:lstStyle/>
                    <a:p>
                      <a:r>
                        <a:rPr lang="en-US" altLang="ja-JP" dirty="0"/>
                        <a:t>SSE</a:t>
                      </a:r>
                      <a:endParaRPr lang="zh-CN" altLang="en-US" dirty="0"/>
                    </a:p>
                  </a:txBody>
                  <a:tcPr/>
                </a:tc>
                <a:tc>
                  <a:txBody>
                    <a:bodyPr/>
                    <a:lstStyle/>
                    <a:p>
                      <a:r>
                        <a:rPr lang="ja-JP" altLang="en-US" dirty="0"/>
                        <a:t>修士</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コンピューターサイエンス関連優先</a:t>
                      </a:r>
                      <a:endParaRPr lang="zh-CN" altLang="en-US" dirty="0"/>
                    </a:p>
                  </a:txBody>
                  <a:tcPr/>
                </a:tc>
                <a:tc>
                  <a:txBody>
                    <a:bodyPr/>
                    <a:lstStyle/>
                    <a:p>
                      <a:r>
                        <a:rPr lang="ja-JP" altLang="en-US" sz="1800" dirty="0">
                          <a:solidFill>
                            <a:schemeClr val="dk1"/>
                          </a:solidFill>
                          <a:effectLst/>
                          <a:latin typeface="+mn-lt"/>
                          <a:ea typeface="+mn-ea"/>
                          <a:cs typeface="+mn-cs"/>
                        </a:rPr>
                        <a:t>ビッグデータプラットフォーム、データアナウンス、実務経験３年以上</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r>
                        <a:rPr lang="ja-JP" altLang="en-US" dirty="0">
                          <a:solidFill>
                            <a:srgbClr val="FF0000"/>
                          </a:solidFill>
                        </a:rPr>
                        <a:t>急</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社員紹介</a:t>
                      </a:r>
                      <a:endParaRPr lang="zh-CN" altLang="en-US" dirty="0"/>
                    </a:p>
                  </a:txBody>
                  <a:tcPr/>
                </a:tc>
                <a:extLst>
                  <a:ext uri="{0D108BD9-81ED-4DB2-BD59-A6C34878D82A}">
                    <a16:rowId xmlns:a16="http://schemas.microsoft.com/office/drawing/2014/main" val="3815922313"/>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コンピューターサイエンス関連優先</a:t>
                      </a:r>
                      <a:endParaRPr lang="zh-CN" altLang="en-US" dirty="0"/>
                    </a:p>
                  </a:txBody>
                  <a:tcPr/>
                </a:tc>
                <a:tc>
                  <a:txBody>
                    <a:bodyPr/>
                    <a:lstStyle/>
                    <a:p>
                      <a:r>
                        <a:rPr lang="ja-JP" altLang="en-US" dirty="0"/>
                        <a:t>システム開発経験６年以上、在日３年以上</a:t>
                      </a:r>
                      <a:endParaRPr lang="en-US" altLang="ja-JP" dirty="0"/>
                    </a:p>
                    <a:p>
                      <a:r>
                        <a:rPr lang="ja-JP" altLang="en-US" dirty="0"/>
                        <a:t>いずれか一つを満足：</a:t>
                      </a:r>
                      <a:endParaRPr lang="en-US" altLang="ja-JP" dirty="0"/>
                    </a:p>
                    <a:p>
                      <a:r>
                        <a:rPr lang="zh-CN" altLang="zh-CN" sz="1800" dirty="0">
                          <a:solidFill>
                            <a:schemeClr val="dk1"/>
                          </a:solidFill>
                          <a:effectLst/>
                          <a:latin typeface="+mn-lt"/>
                          <a:ea typeface="+mn-ea"/>
                          <a:cs typeface="+mn-cs"/>
                        </a:rPr>
                        <a:t>インフラ（</a:t>
                      </a:r>
                      <a:r>
                        <a:rPr lang="en-US" altLang="zh-CN" sz="1800" dirty="0">
                          <a:solidFill>
                            <a:schemeClr val="dk1"/>
                          </a:solidFill>
                          <a:effectLst/>
                          <a:latin typeface="+mn-lt"/>
                          <a:ea typeface="+mn-ea"/>
                          <a:cs typeface="+mn-cs"/>
                        </a:rPr>
                        <a:t>GCP</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IBM Cloud</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Microsoft Azure</a:t>
                      </a:r>
                      <a:r>
                        <a:rPr lang="zh-CN" altLang="zh-CN" sz="1800" dirty="0">
                          <a:solidFill>
                            <a:schemeClr val="dk1"/>
                          </a:solidFill>
                          <a:effectLst/>
                          <a:latin typeface="+mn-lt"/>
                          <a:ea typeface="+mn-ea"/>
                          <a:cs typeface="+mn-cs"/>
                        </a:rPr>
                        <a:t>）</a:t>
                      </a:r>
                      <a:endParaRPr lang="en-US" altLang="zh-CN" sz="1800" dirty="0">
                        <a:solidFill>
                          <a:schemeClr val="dk1"/>
                        </a:solidFill>
                        <a:effectLst/>
                        <a:latin typeface="+mn-lt"/>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sz="1800" dirty="0">
                          <a:solidFill>
                            <a:schemeClr val="dk1"/>
                          </a:solidFill>
                          <a:effectLst/>
                          <a:latin typeface="+mn-lt"/>
                          <a:ea typeface="+mn-ea"/>
                          <a:cs typeface="+mn-cs"/>
                        </a:rPr>
                        <a:t>CRM</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Salesforce</a:t>
                      </a:r>
                      <a:r>
                        <a:rPr lang="zh-CN" altLang="zh-CN" sz="1800" dirty="0">
                          <a:solidFill>
                            <a:schemeClr val="dk1"/>
                          </a:solidFill>
                          <a:effectLst/>
                          <a:latin typeface="+mn-lt"/>
                          <a:ea typeface="+mn-ea"/>
                          <a:cs typeface="+mn-cs"/>
                        </a:rPr>
                        <a:t>）</a:t>
                      </a:r>
                    </a:p>
                    <a:p>
                      <a:r>
                        <a:rPr lang="en-US" altLang="zh-CN" sz="1800" dirty="0">
                          <a:solidFill>
                            <a:schemeClr val="dk1"/>
                          </a:solidFill>
                          <a:effectLst/>
                          <a:latin typeface="+mn-lt"/>
                          <a:ea typeface="+mn-ea"/>
                          <a:cs typeface="+mn-cs"/>
                        </a:rPr>
                        <a:t>RPA</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UiPath</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Microsoft Power Automate Desktop</a:t>
                      </a:r>
                      <a:r>
                        <a:rPr lang="zh-CN" altLang="zh-CN" sz="1800" dirty="0">
                          <a:solidFill>
                            <a:schemeClr val="dk1"/>
                          </a:solidFill>
                          <a:effectLst/>
                          <a:latin typeface="+mn-lt"/>
                          <a:ea typeface="+mn-ea"/>
                          <a:cs typeface="+mn-cs"/>
                        </a:rPr>
                        <a:t>）</a:t>
                      </a:r>
                      <a:endParaRPr lang="en-US" altLang="zh-CN" sz="1800" dirty="0">
                        <a:solidFill>
                          <a:schemeClr val="dk1"/>
                        </a:solidFill>
                        <a:effectLst/>
                        <a:latin typeface="+mn-lt"/>
                        <a:ea typeface="+mn-ea"/>
                        <a:cs typeface="+mn-cs"/>
                      </a:endParaRPr>
                    </a:p>
                    <a:p>
                      <a:r>
                        <a:rPr lang="ja-JP" altLang="en-US" sz="1800" dirty="0">
                          <a:solidFill>
                            <a:schemeClr val="dk1"/>
                          </a:solidFill>
                          <a:effectLst/>
                          <a:latin typeface="+mn-lt"/>
                          <a:ea typeface="+mn-ea"/>
                          <a:cs typeface="+mn-cs"/>
                        </a:rPr>
                        <a:t>ビッグデータプラットフォーム（分散処理）</a:t>
                      </a:r>
                      <a:endParaRPr lang="en-US" altLang="zh-CN" sz="1800" dirty="0">
                        <a:solidFill>
                          <a:schemeClr val="dk1"/>
                        </a:solidFill>
                        <a:effectLst/>
                        <a:latin typeface="+mn-lt"/>
                        <a:ea typeface="+mn-ea"/>
                        <a:cs typeface="+mn-cs"/>
                      </a:endParaRPr>
                    </a:p>
                    <a:p>
                      <a:r>
                        <a:rPr lang="zh-CN" altLang="zh-CN" sz="1800" dirty="0">
                          <a:solidFill>
                            <a:schemeClr val="dk1"/>
                          </a:solidFill>
                          <a:effectLst/>
                          <a:latin typeface="+mn-lt"/>
                          <a:ea typeface="+mn-ea"/>
                          <a:cs typeface="+mn-cs"/>
                        </a:rPr>
                        <a:t>機械学習</a:t>
                      </a:r>
                      <a:r>
                        <a:rPr lang="ja-JP" altLang="en-US" sz="1800" dirty="0">
                          <a:solidFill>
                            <a:schemeClr val="dk1"/>
                          </a:solidFill>
                          <a:effectLst/>
                          <a:latin typeface="+mn-lt"/>
                          <a:ea typeface="+mn-ea"/>
                          <a:cs typeface="+mn-cs"/>
                        </a:rPr>
                        <a:t>、データアナウンス</a:t>
                      </a:r>
                      <a:endParaRPr lang="en-US" altLang="ja-JP" sz="1800" dirty="0">
                        <a:solidFill>
                          <a:schemeClr val="dk1"/>
                        </a:solidFill>
                        <a:effectLst/>
                        <a:latin typeface="+mn-lt"/>
                        <a:ea typeface="+mn-ea"/>
                        <a:cs typeface="+mn-cs"/>
                      </a:endParaRPr>
                    </a:p>
                    <a:p>
                      <a:r>
                        <a:rPr lang="ja-JP" altLang="en-US" sz="1800" dirty="0">
                          <a:solidFill>
                            <a:schemeClr val="dk1"/>
                          </a:solidFill>
                          <a:effectLst/>
                          <a:latin typeface="+mn-lt"/>
                          <a:ea typeface="+mn-ea"/>
                          <a:cs typeface="+mn-cs"/>
                        </a:rPr>
                        <a:t>意思決定支援システム</a:t>
                      </a:r>
                      <a:endParaRPr lang="en-US" altLang="zh-CN" sz="1800" dirty="0">
                        <a:solidFill>
                          <a:schemeClr val="dk1"/>
                        </a:solidFill>
                        <a:effectLst/>
                        <a:latin typeface="+mn-lt"/>
                        <a:ea typeface="+mn-ea"/>
                        <a:cs typeface="+mn-cs"/>
                      </a:endParaRPr>
                    </a:p>
                  </a:txBody>
                  <a:tcPr/>
                </a:tc>
                <a:tc>
                  <a:txBody>
                    <a:bodyPr/>
                    <a:lstStyle/>
                    <a:p>
                      <a:r>
                        <a:rPr lang="ja-JP" altLang="en-US" dirty="0"/>
                        <a:t>上限なし</a:t>
                      </a:r>
                      <a:endParaRPr lang="zh-CN" altLang="en-US" dirty="0"/>
                    </a:p>
                  </a:txBody>
                  <a:tcPr/>
                </a:tc>
                <a:tc>
                  <a:txBody>
                    <a:bodyPr/>
                    <a:lstStyle/>
                    <a:p>
                      <a:r>
                        <a:rPr lang="ja-JP" altLang="en-US" dirty="0"/>
                        <a:t>社員紹介／</a:t>
                      </a:r>
                      <a:endParaRPr lang="en-US" altLang="ja-JP" dirty="0"/>
                    </a:p>
                    <a:p>
                      <a:r>
                        <a:rPr lang="ja-JP" altLang="en-US" dirty="0"/>
                        <a:t>イベント</a:t>
                      </a:r>
                      <a:endParaRPr lang="zh-CN" altLang="en-US" dirty="0"/>
                    </a:p>
                  </a:txBody>
                  <a:tcPr/>
                </a:tc>
                <a:extLst>
                  <a:ext uri="{0D108BD9-81ED-4DB2-BD59-A6C34878D82A}">
                    <a16:rowId xmlns:a16="http://schemas.microsoft.com/office/drawing/2014/main" val="3351413024"/>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コンピューターサイエンス関連優先</a:t>
                      </a:r>
                      <a:endParaRPr lang="zh-CN" altLang="en-US" dirty="0"/>
                    </a:p>
                  </a:txBody>
                  <a:tcPr/>
                </a:tc>
                <a:tc>
                  <a:txBody>
                    <a:bodyPr/>
                    <a:lstStyle/>
                    <a:p>
                      <a:r>
                        <a:rPr lang="ja-JP" altLang="en-US" sz="1800" dirty="0">
                          <a:solidFill>
                            <a:schemeClr val="dk1"/>
                          </a:solidFill>
                          <a:effectLst/>
                          <a:latin typeface="+mn-lt"/>
                          <a:ea typeface="+mn-ea"/>
                          <a:cs typeface="+mn-cs"/>
                        </a:rPr>
                        <a:t>プロジェクトニーズによってグローバル社内転職、リーダー経験＆</a:t>
                      </a:r>
                      <a:r>
                        <a:rPr lang="en-US" altLang="ja-JP" sz="1800" dirty="0">
                          <a:solidFill>
                            <a:schemeClr val="dk1"/>
                          </a:solidFill>
                          <a:effectLst/>
                          <a:latin typeface="+mn-lt"/>
                          <a:ea typeface="+mn-ea"/>
                          <a:cs typeface="+mn-cs"/>
                        </a:rPr>
                        <a:t>N</a:t>
                      </a:r>
                      <a:r>
                        <a:rPr lang="ja-JP" altLang="en-US" sz="1800" dirty="0">
                          <a:solidFill>
                            <a:schemeClr val="dk1"/>
                          </a:solidFill>
                          <a:effectLst/>
                          <a:latin typeface="+mn-lt"/>
                          <a:ea typeface="+mn-ea"/>
                          <a:cs typeface="+mn-cs"/>
                        </a:rPr>
                        <a:t>１優先、英語会話優先</a:t>
                      </a:r>
                      <a:endParaRPr lang="en-US" altLang="zh-CN" sz="1800" dirty="0">
                        <a:solidFill>
                          <a:schemeClr val="dk1"/>
                        </a:solidFill>
                        <a:effectLst/>
                        <a:latin typeface="+mn-lt"/>
                        <a:ea typeface="+mn-ea"/>
                        <a:cs typeface="+mn-cs"/>
                      </a:endParaRPr>
                    </a:p>
                  </a:txBody>
                  <a:tcPr/>
                </a:tc>
                <a:tc>
                  <a:txBody>
                    <a:bodyPr/>
                    <a:lstStyle/>
                    <a:p>
                      <a:pPr algn="ctr"/>
                      <a:r>
                        <a:rPr lang="en-US" altLang="zh-CN" dirty="0"/>
                        <a:t>-</a:t>
                      </a:r>
                      <a:endParaRPr lang="zh-CN" altLang="en-US" dirty="0"/>
                    </a:p>
                  </a:txBody>
                  <a:tcPr/>
                </a:tc>
                <a:tc>
                  <a:txBody>
                    <a:bodyPr/>
                    <a:lstStyle/>
                    <a:p>
                      <a:pPr algn="ctr"/>
                      <a:r>
                        <a:rPr lang="en-US" altLang="zh-CN" dirty="0"/>
                        <a:t>-</a:t>
                      </a:r>
                      <a:endParaRPr lang="zh-CN" altLang="en-US" dirty="0"/>
                    </a:p>
                  </a:txBody>
                  <a:tcPr/>
                </a:tc>
                <a:extLst>
                  <a:ext uri="{0D108BD9-81ED-4DB2-BD59-A6C34878D82A}">
                    <a16:rowId xmlns:a16="http://schemas.microsoft.com/office/drawing/2014/main" val="2363630936"/>
                  </a:ext>
                </a:extLst>
              </a:tr>
            </a:tbl>
          </a:graphicData>
        </a:graphic>
      </p:graphicFrame>
      <p:sp>
        <p:nvSpPr>
          <p:cNvPr id="5" name="灯片编号占位符 4">
            <a:extLst>
              <a:ext uri="{FF2B5EF4-FFF2-40B4-BE49-F238E27FC236}">
                <a16:creationId xmlns:a16="http://schemas.microsoft.com/office/drawing/2014/main" id="{0889AECA-2EA5-469F-A3EE-FED7253492B4}"/>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66</a:t>
            </a:fld>
            <a:r>
              <a:rPr spc="-45"/>
              <a:t> </a:t>
            </a:r>
            <a:r>
              <a:rPr spc="-5"/>
              <a:t>-</a:t>
            </a:r>
            <a:endParaRPr spc="-5" dirty="0"/>
          </a:p>
        </p:txBody>
      </p:sp>
      <p:sp>
        <p:nvSpPr>
          <p:cNvPr id="6" name="日期占位符 5">
            <a:extLst>
              <a:ext uri="{FF2B5EF4-FFF2-40B4-BE49-F238E27FC236}">
                <a16:creationId xmlns:a16="http://schemas.microsoft.com/office/drawing/2014/main" id="{164AA51D-1CCE-4378-BC60-B4DEE2F3C2FE}"/>
              </a:ext>
            </a:extLst>
          </p:cNvPr>
          <p:cNvSpPr>
            <a:spLocks noGrp="1"/>
          </p:cNvSpPr>
          <p:nvPr>
            <p:ph type="dt" sz="half" idx="6"/>
          </p:nvPr>
        </p:nvSpPr>
        <p:spPr/>
        <p:txBody>
          <a:bodyPr/>
          <a:lstStyle/>
          <a:p>
            <a:fld id="{25658A3A-30B7-4520-ABE0-6F05F7FBA297}" type="datetime1">
              <a:rPr lang="zh-CN" altLang="en-US" smtClean="0"/>
              <a:t>2022/2/18</a:t>
            </a:fld>
            <a:endParaRPr lang="en-US" dirty="0"/>
          </a:p>
        </p:txBody>
      </p:sp>
    </p:spTree>
    <p:extLst>
      <p:ext uri="{BB962C8B-B14F-4D97-AF65-F5344CB8AC3E}">
        <p14:creationId xmlns:p14="http://schemas.microsoft.com/office/powerpoint/2010/main" val="200844247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a:xfrm>
            <a:off x="316983" y="-16805"/>
            <a:ext cx="11540249" cy="492443"/>
          </a:xfrm>
        </p:spPr>
        <p:txBody>
          <a:bodyPr/>
          <a:lstStyle/>
          <a:p>
            <a:r>
              <a:rPr lang="ja-JP" altLang="en-US" dirty="0"/>
              <a:t>人材採用プラン（社内副職：コミュニティリーダークラス）</a:t>
            </a:r>
            <a:endParaRPr lang="zh-CN" altLang="en-US" dirty="0"/>
          </a:p>
        </p:txBody>
      </p:sp>
      <p:sp>
        <p:nvSpPr>
          <p:cNvPr id="3" name="文本占位符 2">
            <a:extLst>
              <a:ext uri="{FF2B5EF4-FFF2-40B4-BE49-F238E27FC236}">
                <a16:creationId xmlns:a16="http://schemas.microsoft.com/office/drawing/2014/main" id="{13F77969-8280-4300-A70D-157923200ECD}"/>
              </a:ext>
            </a:extLst>
          </p:cNvPr>
          <p:cNvSpPr>
            <a:spLocks noGrp="1"/>
          </p:cNvSpPr>
          <p:nvPr>
            <p:ph type="body" idx="1"/>
          </p:nvPr>
        </p:nvSpPr>
        <p:spPr>
          <a:xfrm>
            <a:off x="325873" y="482945"/>
            <a:ext cx="11540249" cy="1107996"/>
          </a:xfrm>
        </p:spPr>
        <p:txBody>
          <a:bodyPr/>
          <a:lstStyle/>
          <a:p>
            <a:r>
              <a:rPr lang="ja-JP" altLang="en-US" dirty="0"/>
              <a:t>職位：先進技術研究部の職位</a:t>
            </a:r>
            <a:endParaRPr lang="en-US" altLang="ja-JP" dirty="0"/>
          </a:p>
          <a:p>
            <a:r>
              <a:rPr lang="ja-JP" altLang="en-US" dirty="0"/>
              <a:t>職能：プロジェクトに技術をサポートし、社員に新技能を教育する</a:t>
            </a:r>
            <a:endParaRPr lang="en-US" altLang="ja-JP" dirty="0"/>
          </a:p>
          <a:p>
            <a:r>
              <a:rPr lang="ja-JP" altLang="en-US" dirty="0"/>
              <a:t>給料：関連業務責任者の承認により精算（</a:t>
            </a:r>
            <a:r>
              <a:rPr lang="en-US" altLang="ja-JP" dirty="0"/>
              <a:t>OKR</a:t>
            </a:r>
            <a:r>
              <a:rPr lang="ja-JP" altLang="en-US" dirty="0"/>
              <a:t>評価にも記入）</a:t>
            </a:r>
            <a:endParaRPr lang="zh-CN" altLang="en-US" dirty="0"/>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1703016147"/>
              </p:ext>
            </p:extLst>
          </p:nvPr>
        </p:nvGraphicFramePr>
        <p:xfrm>
          <a:off x="351385" y="1705428"/>
          <a:ext cx="11489223" cy="3337560"/>
        </p:xfrm>
        <a:graphic>
          <a:graphicData uri="http://schemas.openxmlformats.org/drawingml/2006/table">
            <a:tbl>
              <a:tblPr firstRow="1" bandRow="1">
                <a:tableStyleId>{5C22544A-7EE6-4342-B048-85BDC9FD1C3A}</a:tableStyleId>
              </a:tblPr>
              <a:tblGrid>
                <a:gridCol w="2176662">
                  <a:extLst>
                    <a:ext uri="{9D8B030D-6E8A-4147-A177-3AD203B41FA5}">
                      <a16:colId xmlns:a16="http://schemas.microsoft.com/office/drawing/2014/main" val="3022389948"/>
                    </a:ext>
                  </a:extLst>
                </a:gridCol>
                <a:gridCol w="1936377">
                  <a:extLst>
                    <a:ext uri="{9D8B030D-6E8A-4147-A177-3AD203B41FA5}">
                      <a16:colId xmlns:a16="http://schemas.microsoft.com/office/drawing/2014/main" val="3806104774"/>
                    </a:ext>
                  </a:extLst>
                </a:gridCol>
                <a:gridCol w="6091159">
                  <a:extLst>
                    <a:ext uri="{9D8B030D-6E8A-4147-A177-3AD203B41FA5}">
                      <a16:colId xmlns:a16="http://schemas.microsoft.com/office/drawing/2014/main" val="3596976658"/>
                    </a:ext>
                  </a:extLst>
                </a:gridCol>
                <a:gridCol w="1285025">
                  <a:extLst>
                    <a:ext uri="{9D8B030D-6E8A-4147-A177-3AD203B41FA5}">
                      <a16:colId xmlns:a16="http://schemas.microsoft.com/office/drawing/2014/main" val="2563808643"/>
                    </a:ext>
                  </a:extLst>
                </a:gridCol>
              </a:tblGrid>
              <a:tr h="370840">
                <a:tc>
                  <a:txBody>
                    <a:bodyPr/>
                    <a:lstStyle/>
                    <a:p>
                      <a:r>
                        <a:rPr lang="ja-JP" altLang="en-US" dirty="0"/>
                        <a:t>部署</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extLst>
                  <a:ext uri="{0D108BD9-81ED-4DB2-BD59-A6C34878D82A}">
                    <a16:rowId xmlns:a16="http://schemas.microsoft.com/office/drawing/2014/main" val="3881897796"/>
                  </a:ext>
                </a:extLst>
              </a:tr>
              <a:tr h="370840">
                <a:tc>
                  <a:txBody>
                    <a:bodyPr/>
                    <a:lstStyle/>
                    <a:p>
                      <a:r>
                        <a:rPr lang="ja-JP" altLang="en-US" dirty="0"/>
                        <a:t>マネージャー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部長</a:t>
                      </a:r>
                      <a:endParaRPr lang="zh-CN" altLang="en-US" dirty="0"/>
                    </a:p>
                  </a:txBody>
                  <a:tcPr/>
                </a:tc>
                <a:tc>
                  <a:txBody>
                    <a:bodyPr/>
                    <a:lstStyle/>
                    <a:p>
                      <a:endParaRPr lang="en-US" altLang="zh-CN" sz="1800" dirty="0">
                        <a:solidFill>
                          <a:schemeClr val="dk1"/>
                        </a:solidFill>
                        <a:effectLst/>
                        <a:latin typeface="+mn-lt"/>
                        <a:ea typeface="+mn-ea"/>
                        <a:cs typeface="+mn-cs"/>
                      </a:endParaRPr>
                    </a:p>
                  </a:txBody>
                  <a:tcPr/>
                </a:tc>
                <a:tc>
                  <a:txBody>
                    <a:bodyPr/>
                    <a:lstStyle/>
                    <a:p>
                      <a:r>
                        <a:rPr lang="ja-JP" altLang="en-US"/>
                        <a:t>１名</a:t>
                      </a:r>
                      <a:endParaRPr lang="zh-CN" altLang="en-US" dirty="0"/>
                    </a:p>
                  </a:txBody>
                  <a:tcPr/>
                </a:tc>
                <a:extLst>
                  <a:ext uri="{0D108BD9-81ED-4DB2-BD59-A6C34878D82A}">
                    <a16:rowId xmlns:a16="http://schemas.microsoft.com/office/drawing/2014/main" val="1753066742"/>
                  </a:ext>
                </a:extLst>
              </a:tr>
              <a:tr h="370840">
                <a:tc>
                  <a:txBody>
                    <a:bodyPr/>
                    <a:lstStyle/>
                    <a:p>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インフラ</a:t>
                      </a:r>
                      <a:endParaRPr lang="zh-CN" altLang="en-US" dirty="0"/>
                    </a:p>
                  </a:txBody>
                  <a:tcPr/>
                </a:tc>
                <a:tc>
                  <a:txBody>
                    <a:bodyPr/>
                    <a:lstStyle/>
                    <a:p>
                      <a:r>
                        <a:rPr lang="ja-JP" altLang="en-US" dirty="0"/>
                        <a:t>３年以上ビッグデータプラットフォーム経験</a:t>
                      </a:r>
                      <a:endParaRPr lang="en-US" altLang="zh-CN" sz="1800" dirty="0">
                        <a:solidFill>
                          <a:schemeClr val="dk1"/>
                        </a:solidFill>
                        <a:effectLst/>
                        <a:latin typeface="+mn-lt"/>
                        <a:ea typeface="+mn-ea"/>
                        <a:cs typeface="+mn-cs"/>
                      </a:endParaRPr>
                    </a:p>
                  </a:txBody>
                  <a:tcPr/>
                </a:tc>
                <a:tc>
                  <a:txBody>
                    <a:bodyPr/>
                    <a:lstStyle/>
                    <a:p>
                      <a:r>
                        <a:rPr lang="ja-JP" altLang="en-US" dirty="0"/>
                        <a:t>２名</a:t>
                      </a:r>
                      <a:endParaRPr lang="zh-CN" altLang="en-US" dirty="0"/>
                    </a:p>
                  </a:txBody>
                  <a:tcPr/>
                </a:tc>
                <a:extLst>
                  <a:ext uri="{0D108BD9-81ED-4DB2-BD59-A6C34878D82A}">
                    <a16:rowId xmlns:a16="http://schemas.microsoft.com/office/drawing/2014/main" val="427533851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データアナウンス</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３年以上ビッグデータ・人工知能の経験</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２名</a:t>
                      </a:r>
                      <a:endParaRPr lang="zh-CN" altLang="en-US" dirty="0"/>
                    </a:p>
                  </a:txBody>
                  <a:tcPr/>
                </a:tc>
                <a:extLst>
                  <a:ext uri="{0D108BD9-81ED-4DB2-BD59-A6C34878D82A}">
                    <a16:rowId xmlns:a16="http://schemas.microsoft.com/office/drawing/2014/main" val="3815922313"/>
                  </a:ext>
                </a:extLst>
              </a:tr>
              <a:tr h="370840">
                <a:tc>
                  <a:txBody>
                    <a:bodyPr/>
                    <a:lstStyle/>
                    <a:p>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t>IoT</a:t>
                      </a:r>
                      <a:endParaRPr lang="zh-CN" altLang="en-US" dirty="0"/>
                    </a:p>
                  </a:txBody>
                  <a:tcPr/>
                </a:tc>
                <a:tc>
                  <a:txBody>
                    <a:bodyPr/>
                    <a:lstStyle/>
                    <a:p>
                      <a:r>
                        <a:rPr lang="ja-JP" altLang="en-US" dirty="0"/>
                        <a:t>バーチャル教室関連の</a:t>
                      </a:r>
                      <a:r>
                        <a:rPr lang="en-US" altLang="ja-JP" dirty="0"/>
                        <a:t>IoT</a:t>
                      </a:r>
                      <a:r>
                        <a:rPr lang="ja-JP" altLang="en-US" dirty="0"/>
                        <a:t>経験</a:t>
                      </a:r>
                      <a:endParaRPr lang="en-US" altLang="zh-CN" sz="1800" dirty="0">
                        <a:solidFill>
                          <a:schemeClr val="dk1"/>
                        </a:solidFill>
                        <a:effectLst/>
                        <a:latin typeface="+mn-lt"/>
                        <a:ea typeface="+mn-ea"/>
                        <a:cs typeface="+mn-cs"/>
                      </a:endParaRPr>
                    </a:p>
                  </a:txBody>
                  <a:tcPr/>
                </a:tc>
                <a:tc>
                  <a:txBody>
                    <a:bodyPr/>
                    <a:lstStyle/>
                    <a:p>
                      <a:r>
                        <a:rPr lang="ja-JP" altLang="en-US" dirty="0"/>
                        <a:t>２名</a:t>
                      </a:r>
                      <a:endParaRPr lang="zh-CN" altLang="en-US" dirty="0"/>
                    </a:p>
                  </a:txBody>
                  <a:tcPr/>
                </a:tc>
                <a:extLst>
                  <a:ext uri="{0D108BD9-81ED-4DB2-BD59-A6C34878D82A}">
                    <a16:rowId xmlns:a16="http://schemas.microsoft.com/office/drawing/2014/main" val="2363630936"/>
                  </a:ext>
                </a:extLst>
              </a:tr>
              <a:tr h="370840">
                <a:tc>
                  <a:txBody>
                    <a:bodyPr/>
                    <a:lstStyle/>
                    <a:p>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ウエブサイト</a:t>
                      </a:r>
                      <a:endParaRPr lang="zh-CN" altLang="en-US" dirty="0"/>
                    </a:p>
                  </a:txBody>
                  <a:tcPr/>
                </a:tc>
                <a:tc>
                  <a:txBody>
                    <a:bodyPr/>
                    <a:lstStyle/>
                    <a:p>
                      <a:r>
                        <a:rPr lang="ja-JP" altLang="en-US" dirty="0"/>
                        <a:t>３年以上モバイルアプリ関連の経験</a:t>
                      </a:r>
                      <a:endParaRPr lang="en-US" altLang="zh-CN" sz="1800" dirty="0">
                        <a:solidFill>
                          <a:schemeClr val="dk1"/>
                        </a:solidFill>
                        <a:effectLst/>
                        <a:latin typeface="+mn-lt"/>
                        <a:ea typeface="+mn-ea"/>
                        <a:cs typeface="+mn-cs"/>
                      </a:endParaRPr>
                    </a:p>
                  </a:txBody>
                  <a:tcPr/>
                </a:tc>
                <a:tc>
                  <a:txBody>
                    <a:bodyPr/>
                    <a:lstStyle/>
                    <a:p>
                      <a:r>
                        <a:rPr lang="ja-JP" altLang="en-US" dirty="0"/>
                        <a:t>２名</a:t>
                      </a:r>
                      <a:endParaRPr lang="zh-CN" altLang="en-US" dirty="0"/>
                    </a:p>
                  </a:txBody>
                  <a:tcPr/>
                </a:tc>
                <a:extLst>
                  <a:ext uri="{0D108BD9-81ED-4DB2-BD59-A6C34878D82A}">
                    <a16:rowId xmlns:a16="http://schemas.microsoft.com/office/drawing/2014/main" val="606636777"/>
                  </a:ext>
                </a:extLst>
              </a:tr>
              <a:tr h="370840">
                <a:tc>
                  <a:txBody>
                    <a:bodyPr/>
                    <a:lstStyle/>
                    <a:p>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テスト、</a:t>
                      </a:r>
                      <a:r>
                        <a:rPr lang="en-US" altLang="ja-JP" dirty="0"/>
                        <a:t>CI/CD </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３年以上品質保証の経験</a:t>
                      </a:r>
                      <a:endParaRPr lang="zh-CN" altLang="en-US" dirty="0"/>
                    </a:p>
                  </a:txBody>
                  <a:tcPr/>
                </a:tc>
                <a:tc>
                  <a:txBody>
                    <a:bodyPr/>
                    <a:lstStyle/>
                    <a:p>
                      <a:r>
                        <a:rPr lang="ja-JP" altLang="en-US" dirty="0"/>
                        <a:t>２名</a:t>
                      </a:r>
                      <a:endParaRPr lang="zh-CN" altLang="en-US" dirty="0"/>
                    </a:p>
                  </a:txBody>
                  <a:tcPr/>
                </a:tc>
                <a:extLst>
                  <a:ext uri="{0D108BD9-81ED-4DB2-BD59-A6C34878D82A}">
                    <a16:rowId xmlns:a16="http://schemas.microsoft.com/office/drawing/2014/main" val="2108794109"/>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extLst>
                  <a:ext uri="{0D108BD9-81ED-4DB2-BD59-A6C34878D82A}">
                    <a16:rowId xmlns:a16="http://schemas.microsoft.com/office/drawing/2014/main" val="1439159050"/>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extLst>
                  <a:ext uri="{0D108BD9-81ED-4DB2-BD59-A6C34878D82A}">
                    <a16:rowId xmlns:a16="http://schemas.microsoft.com/office/drawing/2014/main" val="1616202857"/>
                  </a:ext>
                </a:extLst>
              </a:tr>
            </a:tbl>
          </a:graphicData>
        </a:graphic>
      </p:graphicFrame>
      <p:sp>
        <p:nvSpPr>
          <p:cNvPr id="5" name="灯片编号占位符 4">
            <a:extLst>
              <a:ext uri="{FF2B5EF4-FFF2-40B4-BE49-F238E27FC236}">
                <a16:creationId xmlns:a16="http://schemas.microsoft.com/office/drawing/2014/main" id="{0889AECA-2EA5-469F-A3EE-FED7253492B4}"/>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67</a:t>
            </a:fld>
            <a:r>
              <a:rPr spc="-45"/>
              <a:t> </a:t>
            </a:r>
            <a:r>
              <a:rPr spc="-5"/>
              <a:t>-</a:t>
            </a:r>
            <a:endParaRPr spc="-5" dirty="0"/>
          </a:p>
        </p:txBody>
      </p:sp>
      <p:sp>
        <p:nvSpPr>
          <p:cNvPr id="6" name="日期占位符 5">
            <a:extLst>
              <a:ext uri="{FF2B5EF4-FFF2-40B4-BE49-F238E27FC236}">
                <a16:creationId xmlns:a16="http://schemas.microsoft.com/office/drawing/2014/main" id="{FFD03D9B-109A-4B04-889E-DE1E21E6BF2B}"/>
              </a:ext>
            </a:extLst>
          </p:cNvPr>
          <p:cNvSpPr>
            <a:spLocks noGrp="1"/>
          </p:cNvSpPr>
          <p:nvPr>
            <p:ph type="dt" sz="half" idx="6"/>
          </p:nvPr>
        </p:nvSpPr>
        <p:spPr/>
        <p:txBody>
          <a:bodyPr/>
          <a:lstStyle/>
          <a:p>
            <a:fld id="{7F4765CF-FD26-4D33-B0F1-C276171C9921}" type="datetime1">
              <a:rPr lang="zh-CN" altLang="en-US" smtClean="0"/>
              <a:t>2022/2/18</a:t>
            </a:fld>
            <a:endParaRPr lang="en-US"/>
          </a:p>
        </p:txBody>
      </p:sp>
    </p:spTree>
    <p:extLst>
      <p:ext uri="{BB962C8B-B14F-4D97-AF65-F5344CB8AC3E}">
        <p14:creationId xmlns:p14="http://schemas.microsoft.com/office/powerpoint/2010/main" val="33431188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a:xfrm>
            <a:off x="316983" y="-16805"/>
            <a:ext cx="11540249" cy="492443"/>
          </a:xfrm>
        </p:spPr>
        <p:txBody>
          <a:bodyPr/>
          <a:lstStyle/>
          <a:p>
            <a:r>
              <a:rPr lang="ja-JP" altLang="en-US" dirty="0"/>
              <a:t>人材採用プラン（社内副職：コミュニティ運営メンバー）</a:t>
            </a:r>
            <a:endParaRPr lang="zh-CN" altLang="en-US" dirty="0"/>
          </a:p>
        </p:txBody>
      </p:sp>
      <p:sp>
        <p:nvSpPr>
          <p:cNvPr id="3" name="文本占位符 2">
            <a:extLst>
              <a:ext uri="{FF2B5EF4-FFF2-40B4-BE49-F238E27FC236}">
                <a16:creationId xmlns:a16="http://schemas.microsoft.com/office/drawing/2014/main" id="{13F77969-8280-4300-A70D-157923200ECD}"/>
              </a:ext>
            </a:extLst>
          </p:cNvPr>
          <p:cNvSpPr>
            <a:spLocks noGrp="1"/>
          </p:cNvSpPr>
          <p:nvPr>
            <p:ph type="body" idx="1"/>
          </p:nvPr>
        </p:nvSpPr>
        <p:spPr>
          <a:xfrm>
            <a:off x="325873" y="482945"/>
            <a:ext cx="11540249" cy="1107996"/>
          </a:xfrm>
        </p:spPr>
        <p:txBody>
          <a:bodyPr/>
          <a:lstStyle/>
          <a:p>
            <a:r>
              <a:rPr lang="ja-JP" altLang="en-US" dirty="0"/>
              <a:t>職位：先進技術研究部の職位</a:t>
            </a:r>
            <a:endParaRPr lang="en-US" altLang="ja-JP" dirty="0"/>
          </a:p>
          <a:p>
            <a:r>
              <a:rPr lang="ja-JP" altLang="en-US" dirty="0"/>
              <a:t>職能：プロジェクトに技術をサポートし、社員に新技能を教育する</a:t>
            </a:r>
            <a:endParaRPr lang="en-US" altLang="ja-JP" dirty="0"/>
          </a:p>
          <a:p>
            <a:r>
              <a:rPr lang="ja-JP" altLang="en-US" dirty="0"/>
              <a:t>給料：関連業務責任者の承認により精算（</a:t>
            </a:r>
            <a:r>
              <a:rPr lang="en-US" altLang="ja-JP" dirty="0"/>
              <a:t>OKR</a:t>
            </a:r>
            <a:r>
              <a:rPr lang="ja-JP" altLang="en-US" dirty="0"/>
              <a:t>評価に記入）</a:t>
            </a:r>
            <a:endParaRPr lang="zh-CN" altLang="en-US" dirty="0"/>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2697576248"/>
              </p:ext>
            </p:extLst>
          </p:nvPr>
        </p:nvGraphicFramePr>
        <p:xfrm>
          <a:off x="351385" y="1705428"/>
          <a:ext cx="11489223" cy="2966720"/>
        </p:xfrm>
        <a:graphic>
          <a:graphicData uri="http://schemas.openxmlformats.org/drawingml/2006/table">
            <a:tbl>
              <a:tblPr firstRow="1" bandRow="1">
                <a:tableStyleId>{5C22544A-7EE6-4342-B048-85BDC9FD1C3A}</a:tableStyleId>
              </a:tblPr>
              <a:tblGrid>
                <a:gridCol w="2176662">
                  <a:extLst>
                    <a:ext uri="{9D8B030D-6E8A-4147-A177-3AD203B41FA5}">
                      <a16:colId xmlns:a16="http://schemas.microsoft.com/office/drawing/2014/main" val="3022389948"/>
                    </a:ext>
                  </a:extLst>
                </a:gridCol>
                <a:gridCol w="1936377">
                  <a:extLst>
                    <a:ext uri="{9D8B030D-6E8A-4147-A177-3AD203B41FA5}">
                      <a16:colId xmlns:a16="http://schemas.microsoft.com/office/drawing/2014/main" val="3806104774"/>
                    </a:ext>
                  </a:extLst>
                </a:gridCol>
                <a:gridCol w="6091159">
                  <a:extLst>
                    <a:ext uri="{9D8B030D-6E8A-4147-A177-3AD203B41FA5}">
                      <a16:colId xmlns:a16="http://schemas.microsoft.com/office/drawing/2014/main" val="3596976658"/>
                    </a:ext>
                  </a:extLst>
                </a:gridCol>
                <a:gridCol w="1285025">
                  <a:extLst>
                    <a:ext uri="{9D8B030D-6E8A-4147-A177-3AD203B41FA5}">
                      <a16:colId xmlns:a16="http://schemas.microsoft.com/office/drawing/2014/main" val="2563808643"/>
                    </a:ext>
                  </a:extLst>
                </a:gridCol>
              </a:tblGrid>
              <a:tr h="370840">
                <a:tc>
                  <a:txBody>
                    <a:bodyPr/>
                    <a:lstStyle/>
                    <a:p>
                      <a:r>
                        <a:rPr lang="ja-JP" altLang="en-US" dirty="0"/>
                        <a:t>部署</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extLst>
                  <a:ext uri="{0D108BD9-81ED-4DB2-BD59-A6C34878D82A}">
                    <a16:rowId xmlns:a16="http://schemas.microsoft.com/office/drawing/2014/main" val="3881897796"/>
                  </a:ext>
                </a:extLst>
              </a:tr>
              <a:tr h="370840">
                <a:tc>
                  <a:txBody>
                    <a:bodyPr/>
                    <a:lstStyle/>
                    <a:p>
                      <a:r>
                        <a:rPr lang="ja-JP" altLang="en-US" dirty="0"/>
                        <a:t>編集者</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図書出版</a:t>
                      </a:r>
                      <a:endParaRPr lang="en-US" altLang="zh-CN" sz="1800" dirty="0">
                        <a:solidFill>
                          <a:schemeClr val="dk1"/>
                        </a:solidFill>
                        <a:effectLst/>
                        <a:latin typeface="+mn-lt"/>
                        <a:ea typeface="+mn-ea"/>
                        <a:cs typeface="+mn-cs"/>
                      </a:endParaRPr>
                    </a:p>
                  </a:txBody>
                  <a:tcPr/>
                </a:tc>
                <a:tc>
                  <a:txBody>
                    <a:bodyPr/>
                    <a:lstStyle/>
                    <a:p>
                      <a:r>
                        <a:rPr lang="ja-JP" altLang="en-US" sz="1800" dirty="0">
                          <a:solidFill>
                            <a:schemeClr val="dk1"/>
                          </a:solidFill>
                          <a:effectLst/>
                          <a:latin typeface="+mn-lt"/>
                          <a:ea typeface="+mn-ea"/>
                          <a:cs typeface="+mn-cs"/>
                        </a:rPr>
                        <a:t>日本語１級</a:t>
                      </a:r>
                      <a:endParaRPr lang="en-US" altLang="zh-CN" sz="1800" dirty="0">
                        <a:solidFill>
                          <a:schemeClr val="dk1"/>
                        </a:solidFill>
                        <a:effectLst/>
                        <a:latin typeface="+mn-lt"/>
                        <a:ea typeface="+mn-ea"/>
                        <a:cs typeface="+mn-cs"/>
                      </a:endParaRPr>
                    </a:p>
                  </a:txBody>
                  <a:tcPr/>
                </a:tc>
                <a:tc>
                  <a:txBody>
                    <a:bodyPr/>
                    <a:lstStyle/>
                    <a:p>
                      <a:r>
                        <a:rPr lang="ja-JP" altLang="en-US" dirty="0"/>
                        <a:t>上限なし</a:t>
                      </a:r>
                      <a:endParaRPr lang="zh-CN" altLang="en-US" dirty="0"/>
                    </a:p>
                  </a:txBody>
                  <a:tcPr/>
                </a:tc>
                <a:extLst>
                  <a:ext uri="{0D108BD9-81ED-4DB2-BD59-A6C34878D82A}">
                    <a16:rowId xmlns:a16="http://schemas.microsoft.com/office/drawing/2014/main" val="1866145534"/>
                  </a:ext>
                </a:extLst>
              </a:tr>
              <a:tr h="370840">
                <a:tc>
                  <a:txBody>
                    <a:bodyPr/>
                    <a:lstStyle/>
                    <a:p>
                      <a:r>
                        <a:rPr lang="ja-JP" altLang="en-US" dirty="0"/>
                        <a:t>編集者</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ビデオ</a:t>
                      </a:r>
                      <a:endParaRPr lang="en-US" altLang="zh-CN" sz="1800" dirty="0">
                        <a:solidFill>
                          <a:schemeClr val="dk1"/>
                        </a:solidFill>
                        <a:effectLst/>
                        <a:latin typeface="+mn-lt"/>
                        <a:ea typeface="+mn-ea"/>
                        <a:cs typeface="+mn-cs"/>
                      </a:endParaRPr>
                    </a:p>
                  </a:txBody>
                  <a:tcPr/>
                </a:tc>
                <a:tc>
                  <a:txBody>
                    <a:bodyPr/>
                    <a:lstStyle/>
                    <a:p>
                      <a:r>
                        <a:rPr lang="ja-JP" altLang="en-US" sz="1800" dirty="0">
                          <a:solidFill>
                            <a:schemeClr val="dk1"/>
                          </a:solidFill>
                          <a:effectLst/>
                          <a:latin typeface="+mn-lt"/>
                          <a:ea typeface="+mn-ea"/>
                          <a:cs typeface="+mn-cs"/>
                        </a:rPr>
                        <a:t>オンラインライニング、イベントなどのビデオ</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extLst>
                  <a:ext uri="{0D108BD9-81ED-4DB2-BD59-A6C34878D82A}">
                    <a16:rowId xmlns:a16="http://schemas.microsoft.com/office/drawing/2014/main" val="519977222"/>
                  </a:ext>
                </a:extLst>
              </a:tr>
              <a:tr h="370840">
                <a:tc>
                  <a:txBody>
                    <a:bodyPr/>
                    <a:lstStyle/>
                    <a:p>
                      <a:r>
                        <a:rPr lang="ja-JP" altLang="en-US" dirty="0"/>
                        <a:t>アナウンサー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r>
                        <a:rPr lang="ja-JP" altLang="en-US" sz="1800" dirty="0">
                          <a:solidFill>
                            <a:schemeClr val="dk1"/>
                          </a:solidFill>
                          <a:effectLst/>
                          <a:latin typeface="+mn-lt"/>
                          <a:ea typeface="+mn-ea"/>
                          <a:cs typeface="+mn-cs"/>
                        </a:rPr>
                        <a:t>オンラインイベント開催の経験</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extLst>
                  <a:ext uri="{0D108BD9-81ED-4DB2-BD59-A6C34878D82A}">
                    <a16:rowId xmlns:a16="http://schemas.microsoft.com/office/drawing/2014/main" val="1124096588"/>
                  </a:ext>
                </a:extLst>
              </a:tr>
              <a:tr h="370840">
                <a:tc>
                  <a:txBody>
                    <a:bodyPr/>
                    <a:lstStyle/>
                    <a:p>
                      <a:r>
                        <a:rPr lang="ja-JP" altLang="en-US" sz="1800" dirty="0">
                          <a:solidFill>
                            <a:schemeClr val="dk1"/>
                          </a:solidFill>
                          <a:effectLst/>
                          <a:latin typeface="+mn-lt"/>
                          <a:ea typeface="+mn-ea"/>
                          <a:cs typeface="+mn-cs"/>
                        </a:rPr>
                        <a:t>イベントの司会者</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lt"/>
                          <a:ea typeface="+mn-ea"/>
                          <a:cs typeface="+mn-cs"/>
                        </a:rPr>
                        <a:t>オンライン・オフラインイベント開催経験</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extLst>
                  <a:ext uri="{0D108BD9-81ED-4DB2-BD59-A6C34878D82A}">
                    <a16:rowId xmlns:a16="http://schemas.microsoft.com/office/drawing/2014/main" val="1371156491"/>
                  </a:ext>
                </a:extLst>
              </a:tr>
              <a:tr h="370840">
                <a:tc>
                  <a:txBody>
                    <a:bodyPr/>
                    <a:lstStyle/>
                    <a:p>
                      <a:r>
                        <a:rPr lang="en-US" altLang="ja-JP" dirty="0"/>
                        <a:t>SNS</a:t>
                      </a:r>
                      <a:r>
                        <a:rPr lang="ja-JP" altLang="en-US" dirty="0"/>
                        <a:t>アプリ運営</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r>
                        <a:rPr lang="en-US" altLang="ja-JP" sz="1800" dirty="0">
                          <a:solidFill>
                            <a:schemeClr val="dk1"/>
                          </a:solidFill>
                          <a:effectLst/>
                          <a:latin typeface="+mn-lt"/>
                          <a:ea typeface="+mn-ea"/>
                          <a:cs typeface="+mn-cs"/>
                        </a:rPr>
                        <a:t>LinkedIn</a:t>
                      </a:r>
                      <a:r>
                        <a:rPr lang="ja-JP" altLang="en-US" sz="1800" dirty="0">
                          <a:solidFill>
                            <a:schemeClr val="dk1"/>
                          </a:solidFill>
                          <a:effectLst/>
                          <a:latin typeface="+mn-lt"/>
                          <a:ea typeface="+mn-ea"/>
                          <a:cs typeface="+mn-cs"/>
                        </a:rPr>
                        <a:t>、</a:t>
                      </a:r>
                      <a:r>
                        <a:rPr lang="en-US" altLang="ja-JP" sz="1800" dirty="0">
                          <a:solidFill>
                            <a:schemeClr val="dk1"/>
                          </a:solidFill>
                          <a:effectLst/>
                          <a:latin typeface="+mn-lt"/>
                          <a:ea typeface="+mn-ea"/>
                          <a:cs typeface="+mn-cs"/>
                        </a:rPr>
                        <a:t>Twitter</a:t>
                      </a:r>
                      <a:r>
                        <a:rPr lang="ja-JP" altLang="en-US" sz="1800" dirty="0">
                          <a:solidFill>
                            <a:schemeClr val="dk1"/>
                          </a:solidFill>
                          <a:effectLst/>
                          <a:latin typeface="+mn-lt"/>
                          <a:ea typeface="+mn-ea"/>
                          <a:cs typeface="+mn-cs"/>
                        </a:rPr>
                        <a:t>、</a:t>
                      </a:r>
                      <a:r>
                        <a:rPr lang="en-US" altLang="ja-JP" sz="1800" dirty="0" err="1">
                          <a:solidFill>
                            <a:schemeClr val="dk1"/>
                          </a:solidFill>
                          <a:effectLst/>
                          <a:latin typeface="+mn-lt"/>
                          <a:ea typeface="+mn-ea"/>
                          <a:cs typeface="+mn-cs"/>
                        </a:rPr>
                        <a:t>Youtube</a:t>
                      </a:r>
                      <a:r>
                        <a:rPr lang="zh-CN" altLang="en-US"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Clubhouse</a:t>
                      </a:r>
                      <a:r>
                        <a:rPr lang="ja-JP" altLang="en-US" sz="1800" dirty="0">
                          <a:solidFill>
                            <a:schemeClr val="dk1"/>
                          </a:solidFill>
                          <a:effectLst/>
                          <a:latin typeface="+mn-lt"/>
                          <a:ea typeface="+mn-ea"/>
                          <a:cs typeface="+mn-cs"/>
                        </a:rPr>
                        <a:t>など（言語：英日中）</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extLst>
                  <a:ext uri="{0D108BD9-81ED-4DB2-BD59-A6C34878D82A}">
                    <a16:rowId xmlns:a16="http://schemas.microsoft.com/office/drawing/2014/main" val="3428085827"/>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539798359"/>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487269988"/>
                  </a:ext>
                </a:extLst>
              </a:tr>
            </a:tbl>
          </a:graphicData>
        </a:graphic>
      </p:graphicFrame>
      <p:sp>
        <p:nvSpPr>
          <p:cNvPr id="5" name="灯片编号占位符 4">
            <a:extLst>
              <a:ext uri="{FF2B5EF4-FFF2-40B4-BE49-F238E27FC236}">
                <a16:creationId xmlns:a16="http://schemas.microsoft.com/office/drawing/2014/main" id="{0889AECA-2EA5-469F-A3EE-FED7253492B4}"/>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68</a:t>
            </a:fld>
            <a:r>
              <a:rPr spc="-45"/>
              <a:t> </a:t>
            </a:r>
            <a:r>
              <a:rPr spc="-5"/>
              <a:t>-</a:t>
            </a:r>
            <a:endParaRPr spc="-5" dirty="0"/>
          </a:p>
        </p:txBody>
      </p:sp>
      <p:sp>
        <p:nvSpPr>
          <p:cNvPr id="6" name="日期占位符 5">
            <a:extLst>
              <a:ext uri="{FF2B5EF4-FFF2-40B4-BE49-F238E27FC236}">
                <a16:creationId xmlns:a16="http://schemas.microsoft.com/office/drawing/2014/main" id="{FFD03D9B-109A-4B04-889E-DE1E21E6BF2B}"/>
              </a:ext>
            </a:extLst>
          </p:cNvPr>
          <p:cNvSpPr>
            <a:spLocks noGrp="1"/>
          </p:cNvSpPr>
          <p:nvPr>
            <p:ph type="dt" sz="half" idx="6"/>
          </p:nvPr>
        </p:nvSpPr>
        <p:spPr/>
        <p:txBody>
          <a:bodyPr/>
          <a:lstStyle/>
          <a:p>
            <a:fld id="{0EB404AA-6D1D-4465-B8D0-66AAEEDFD81D}" type="datetime1">
              <a:rPr lang="zh-CN" altLang="en-US" smtClean="0"/>
              <a:t>2022/2/18</a:t>
            </a:fld>
            <a:endParaRPr lang="en-US"/>
          </a:p>
        </p:txBody>
      </p:sp>
    </p:spTree>
    <p:extLst>
      <p:ext uri="{BB962C8B-B14F-4D97-AF65-F5344CB8AC3E}">
        <p14:creationId xmlns:p14="http://schemas.microsoft.com/office/powerpoint/2010/main" val="217006561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5BCA11-97E9-4BD7-94C2-192AAFAD2A33}"/>
              </a:ext>
            </a:extLst>
          </p:cNvPr>
          <p:cNvSpPr>
            <a:spLocks noGrp="1"/>
          </p:cNvSpPr>
          <p:nvPr>
            <p:ph type="title"/>
          </p:nvPr>
        </p:nvSpPr>
        <p:spPr>
          <a:xfrm>
            <a:off x="316983" y="-16805"/>
            <a:ext cx="11540249" cy="492443"/>
          </a:xfrm>
        </p:spPr>
        <p:txBody>
          <a:bodyPr/>
          <a:lstStyle/>
          <a:p>
            <a:r>
              <a:rPr lang="ja-JP" altLang="en-US" dirty="0"/>
              <a:t>社員紹介制度（人材紹介エージェントサポート）</a:t>
            </a:r>
            <a:endParaRPr lang="zh-CN" altLang="en-US" dirty="0"/>
          </a:p>
        </p:txBody>
      </p:sp>
      <p:sp>
        <p:nvSpPr>
          <p:cNvPr id="3" name="文本占位符 2">
            <a:extLst>
              <a:ext uri="{FF2B5EF4-FFF2-40B4-BE49-F238E27FC236}">
                <a16:creationId xmlns:a16="http://schemas.microsoft.com/office/drawing/2014/main" id="{E0A65984-A197-4D0A-A994-BECB252A5BAA}"/>
              </a:ext>
            </a:extLst>
          </p:cNvPr>
          <p:cNvSpPr>
            <a:spLocks noGrp="1"/>
          </p:cNvSpPr>
          <p:nvPr>
            <p:ph type="body" idx="1"/>
          </p:nvPr>
        </p:nvSpPr>
        <p:spPr>
          <a:xfrm>
            <a:off x="316983" y="557909"/>
            <a:ext cx="11540249" cy="2954655"/>
          </a:xfrm>
        </p:spPr>
        <p:txBody>
          <a:bodyPr/>
          <a:lstStyle/>
          <a:p>
            <a:r>
              <a:rPr lang="ja-JP" altLang="en-US" dirty="0"/>
              <a:t>このページは　社員紹介制度の例ですが、人事から公開される社内制度を確認する</a:t>
            </a:r>
            <a:endParaRPr lang="en-US" altLang="ja-JP" dirty="0"/>
          </a:p>
          <a:p>
            <a:r>
              <a:rPr lang="ja-JP" altLang="en-US" dirty="0"/>
              <a:t>入職者第１、２，</a:t>
            </a:r>
            <a:r>
              <a:rPr lang="en-US" altLang="ja-JP" dirty="0"/>
              <a:t>4</a:t>
            </a:r>
            <a:r>
              <a:rPr lang="ja-JP" altLang="en-US" dirty="0"/>
              <a:t>回の</a:t>
            </a:r>
            <a:r>
              <a:rPr lang="en-US" altLang="ja-JP" dirty="0"/>
              <a:t>OKR</a:t>
            </a:r>
            <a:r>
              <a:rPr lang="ja-JP" altLang="en-US" dirty="0"/>
              <a:t>評価は６（普通レベル）の以上になったら　紹介人に紹介賞を支払い、入職者に入職賞を支払い（自社採用、他社採用は不問、管理署は除外）</a:t>
            </a:r>
            <a:endParaRPr lang="en-US" altLang="ja-JP" dirty="0"/>
          </a:p>
          <a:p>
            <a:r>
              <a:rPr lang="ja-JP" altLang="en-US" dirty="0"/>
              <a:t>例①：入職者</a:t>
            </a:r>
            <a:r>
              <a:rPr lang="en-US" altLang="ja-JP" dirty="0"/>
              <a:t>PM</a:t>
            </a:r>
            <a:r>
              <a:rPr lang="ja-JP" altLang="en-US" dirty="0"/>
              <a:t>、第１、２，</a:t>
            </a:r>
            <a:r>
              <a:rPr lang="en-US" altLang="ja-JP" dirty="0"/>
              <a:t>4</a:t>
            </a:r>
            <a:r>
              <a:rPr lang="ja-JP" altLang="en-US" dirty="0"/>
              <a:t>回の</a:t>
            </a:r>
            <a:r>
              <a:rPr lang="en-US" altLang="ja-JP" dirty="0"/>
              <a:t>OKR</a:t>
            </a:r>
            <a:r>
              <a:rPr lang="ja-JP" altLang="en-US" dirty="0"/>
              <a:t>評価は６、８、７、</a:t>
            </a:r>
            <a:endParaRPr lang="en-US" altLang="ja-JP" dirty="0"/>
          </a:p>
          <a:p>
            <a:r>
              <a:rPr lang="ja-JP" altLang="en-US" dirty="0"/>
              <a:t>紹介人の紹介賞：５＋５＋１０＝２０、入職者の入職賞： ５＋５＋１０＝２０</a:t>
            </a:r>
            <a:endParaRPr lang="en-US" altLang="ja-JP" dirty="0"/>
          </a:p>
          <a:p>
            <a:r>
              <a:rPr lang="ja-JP" altLang="en-US" dirty="0"/>
              <a:t>例②：入職者</a:t>
            </a:r>
            <a:r>
              <a:rPr lang="en-US" altLang="ja-JP" dirty="0"/>
              <a:t>SSE</a:t>
            </a:r>
            <a:r>
              <a:rPr lang="ja-JP" altLang="en-US" dirty="0"/>
              <a:t>、第１、２，</a:t>
            </a:r>
            <a:r>
              <a:rPr lang="en-US" altLang="ja-JP" dirty="0"/>
              <a:t>4</a:t>
            </a:r>
            <a:r>
              <a:rPr lang="ja-JP" altLang="en-US" dirty="0"/>
              <a:t>回の</a:t>
            </a:r>
            <a:r>
              <a:rPr lang="en-US" altLang="ja-JP" dirty="0"/>
              <a:t>OKR</a:t>
            </a:r>
            <a:r>
              <a:rPr lang="ja-JP" altLang="en-US" dirty="0"/>
              <a:t>評価は６、４、７、第２回６点不満なので　賞金終止</a:t>
            </a:r>
            <a:endParaRPr lang="en-US" altLang="ja-JP" dirty="0"/>
          </a:p>
          <a:p>
            <a:r>
              <a:rPr lang="ja-JP" altLang="en-US" dirty="0"/>
              <a:t>紹介人の紹介賞：４＋０＋０＝４、入職者の入職賞： ４＋０＋０＝４</a:t>
            </a:r>
            <a:endParaRPr lang="en-US" altLang="ja-JP" dirty="0"/>
          </a:p>
          <a:p>
            <a:r>
              <a:rPr lang="ja-JP" altLang="en-US" dirty="0"/>
              <a:t>例③：入職者</a:t>
            </a:r>
            <a:r>
              <a:rPr lang="en-US" altLang="ja-JP" dirty="0"/>
              <a:t>SE</a:t>
            </a:r>
            <a:r>
              <a:rPr lang="ja-JP" altLang="en-US" dirty="0"/>
              <a:t>第１回の</a:t>
            </a:r>
            <a:r>
              <a:rPr lang="en-US" altLang="ja-JP" dirty="0"/>
              <a:t>OKR</a:t>
            </a:r>
            <a:r>
              <a:rPr lang="ja-JP" altLang="en-US" dirty="0"/>
              <a:t>評価は５、試用期間</a:t>
            </a:r>
            <a:r>
              <a:rPr lang="en-US" altLang="ja-JP" dirty="0"/>
              <a:t>OKR</a:t>
            </a:r>
            <a:r>
              <a:rPr lang="ja-JP" altLang="en-US" dirty="0"/>
              <a:t>評価６点不満なので　本採用できない</a:t>
            </a:r>
          </a:p>
        </p:txBody>
      </p:sp>
      <p:sp>
        <p:nvSpPr>
          <p:cNvPr id="4" name="日期占位符 3">
            <a:extLst>
              <a:ext uri="{FF2B5EF4-FFF2-40B4-BE49-F238E27FC236}">
                <a16:creationId xmlns:a16="http://schemas.microsoft.com/office/drawing/2014/main" id="{FB5E45CF-53B1-4BD0-8572-CE2426B4FBED}"/>
              </a:ext>
            </a:extLst>
          </p:cNvPr>
          <p:cNvSpPr>
            <a:spLocks noGrp="1"/>
          </p:cNvSpPr>
          <p:nvPr>
            <p:ph type="dt" sz="half" idx="6"/>
          </p:nvPr>
        </p:nvSpPr>
        <p:spPr/>
        <p:txBody>
          <a:bodyPr/>
          <a:lstStyle/>
          <a:p>
            <a:fld id="{3C29E764-458C-45B1-A0D0-498EC2ADD03D}" type="datetime1">
              <a:rPr lang="zh-CN" altLang="en-US" smtClean="0"/>
              <a:t>2022/2/18</a:t>
            </a:fld>
            <a:endParaRPr lang="en-US"/>
          </a:p>
        </p:txBody>
      </p:sp>
      <p:sp>
        <p:nvSpPr>
          <p:cNvPr id="5" name="灯片编号占位符 4">
            <a:extLst>
              <a:ext uri="{FF2B5EF4-FFF2-40B4-BE49-F238E27FC236}">
                <a16:creationId xmlns:a16="http://schemas.microsoft.com/office/drawing/2014/main" id="{CCC34AC2-F552-447C-B58D-2CAE1CBCD5E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69</a:t>
            </a:fld>
            <a:r>
              <a:rPr spc="-45"/>
              <a:t> </a:t>
            </a:r>
            <a:r>
              <a:rPr spc="-5"/>
              <a:t>-</a:t>
            </a:r>
            <a:endParaRPr spc="-5" dirty="0"/>
          </a:p>
        </p:txBody>
      </p:sp>
      <p:graphicFrame>
        <p:nvGraphicFramePr>
          <p:cNvPr id="6" name="表格 6">
            <a:extLst>
              <a:ext uri="{FF2B5EF4-FFF2-40B4-BE49-F238E27FC236}">
                <a16:creationId xmlns:a16="http://schemas.microsoft.com/office/drawing/2014/main" id="{1BD5F3E3-24CF-48DA-8D6B-744B0093B2AA}"/>
              </a:ext>
            </a:extLst>
          </p:cNvPr>
          <p:cNvGraphicFramePr>
            <a:graphicFrameLocks noGrp="1"/>
          </p:cNvGraphicFramePr>
          <p:nvPr>
            <p:extLst>
              <p:ext uri="{D42A27DB-BD31-4B8C-83A1-F6EECF244321}">
                <p14:modId xmlns:p14="http://schemas.microsoft.com/office/powerpoint/2010/main" val="445604640"/>
              </p:ext>
            </p:extLst>
          </p:nvPr>
        </p:nvGraphicFramePr>
        <p:xfrm>
          <a:off x="338325" y="4300967"/>
          <a:ext cx="11518906" cy="1854200"/>
        </p:xfrm>
        <a:graphic>
          <a:graphicData uri="http://schemas.openxmlformats.org/drawingml/2006/table">
            <a:tbl>
              <a:tblPr firstRow="1" bandRow="1">
                <a:tableStyleId>{5C22544A-7EE6-4342-B048-85BDC9FD1C3A}</a:tableStyleId>
              </a:tblPr>
              <a:tblGrid>
                <a:gridCol w="1562126">
                  <a:extLst>
                    <a:ext uri="{9D8B030D-6E8A-4147-A177-3AD203B41FA5}">
                      <a16:colId xmlns:a16="http://schemas.microsoft.com/office/drawing/2014/main" val="95650343"/>
                    </a:ext>
                  </a:extLst>
                </a:gridCol>
                <a:gridCol w="2162814">
                  <a:extLst>
                    <a:ext uri="{9D8B030D-6E8A-4147-A177-3AD203B41FA5}">
                      <a16:colId xmlns:a16="http://schemas.microsoft.com/office/drawing/2014/main" val="243948747"/>
                    </a:ext>
                  </a:extLst>
                </a:gridCol>
                <a:gridCol w="2162290">
                  <a:extLst>
                    <a:ext uri="{9D8B030D-6E8A-4147-A177-3AD203B41FA5}">
                      <a16:colId xmlns:a16="http://schemas.microsoft.com/office/drawing/2014/main" val="3724985110"/>
                    </a:ext>
                  </a:extLst>
                </a:gridCol>
                <a:gridCol w="2231674">
                  <a:extLst>
                    <a:ext uri="{9D8B030D-6E8A-4147-A177-3AD203B41FA5}">
                      <a16:colId xmlns:a16="http://schemas.microsoft.com/office/drawing/2014/main" val="352286357"/>
                    </a:ext>
                  </a:extLst>
                </a:gridCol>
                <a:gridCol w="1700001">
                  <a:extLst>
                    <a:ext uri="{9D8B030D-6E8A-4147-A177-3AD203B41FA5}">
                      <a16:colId xmlns:a16="http://schemas.microsoft.com/office/drawing/2014/main" val="2743847948"/>
                    </a:ext>
                  </a:extLst>
                </a:gridCol>
                <a:gridCol w="1700001">
                  <a:extLst>
                    <a:ext uri="{9D8B030D-6E8A-4147-A177-3AD203B41FA5}">
                      <a16:colId xmlns:a16="http://schemas.microsoft.com/office/drawing/2014/main" val="1012060162"/>
                    </a:ext>
                  </a:extLst>
                </a:gridCol>
              </a:tblGrid>
              <a:tr h="370840">
                <a:tc>
                  <a:txBody>
                    <a:bodyPr/>
                    <a:lstStyle/>
                    <a:p>
                      <a:pPr algn="ctr"/>
                      <a:r>
                        <a:rPr lang="ja-JP" altLang="en-US" dirty="0"/>
                        <a:t>入職者職級</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入職者年収（万円）</a:t>
                      </a:r>
                      <a:endParaRPr lang="zh-CN" altLang="en-US" dirty="0"/>
                    </a:p>
                  </a:txBody>
                  <a:tcPr/>
                </a:tc>
                <a:tc>
                  <a:txBody>
                    <a:bodyPr/>
                    <a:lstStyle/>
                    <a:p>
                      <a:pPr algn="ctr"/>
                      <a:r>
                        <a:rPr lang="ja-JP" altLang="en-US" dirty="0"/>
                        <a:t>第１期賞</a:t>
                      </a:r>
                      <a:endParaRPr lang="en-US" altLang="ja-JP"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第２期賞</a:t>
                      </a:r>
                      <a:endParaRPr lang="en-US" altLang="ja-JP" dirty="0"/>
                    </a:p>
                  </a:txBody>
                  <a:tcPr/>
                </a:tc>
                <a:tc>
                  <a:txBody>
                    <a:bodyPr/>
                    <a:lstStyle/>
                    <a:p>
                      <a:pPr algn="ctr"/>
                      <a:r>
                        <a:rPr lang="ja-JP" altLang="en-US" dirty="0"/>
                        <a:t>第３期賞</a:t>
                      </a:r>
                      <a:endParaRPr lang="zh-CN" altLang="en-US" dirty="0"/>
                    </a:p>
                  </a:txBody>
                  <a:tcPr/>
                </a:tc>
                <a:tc>
                  <a:txBody>
                    <a:bodyPr/>
                    <a:lstStyle/>
                    <a:p>
                      <a:pPr algn="ctr"/>
                      <a:r>
                        <a:rPr lang="ja-JP" altLang="en-US" dirty="0"/>
                        <a:t>採用コスト</a:t>
                      </a:r>
                      <a:endParaRPr lang="zh-CN" altLang="en-US" dirty="0"/>
                    </a:p>
                  </a:txBody>
                  <a:tcPr/>
                </a:tc>
                <a:extLst>
                  <a:ext uri="{0D108BD9-81ED-4DB2-BD59-A6C34878D82A}">
                    <a16:rowId xmlns:a16="http://schemas.microsoft.com/office/drawing/2014/main" val="1126283049"/>
                  </a:ext>
                </a:extLst>
              </a:tr>
              <a:tr h="370840">
                <a:tc>
                  <a:txBody>
                    <a:bodyPr/>
                    <a:lstStyle/>
                    <a:p>
                      <a:pPr algn="ctr"/>
                      <a:r>
                        <a:rPr lang="en-US" altLang="ja-JP" dirty="0"/>
                        <a:t>PM</a:t>
                      </a:r>
                      <a:endParaRPr lang="zh-CN" altLang="en-US" dirty="0"/>
                    </a:p>
                  </a:txBody>
                  <a:tcPr/>
                </a:tc>
                <a:tc>
                  <a:txBody>
                    <a:bodyPr/>
                    <a:lstStyle/>
                    <a:p>
                      <a:pPr algn="ctr"/>
                      <a:r>
                        <a:rPr lang="ja-JP" altLang="en-US" dirty="0"/>
                        <a:t>８００</a:t>
                      </a:r>
                      <a:endParaRPr lang="zh-CN" altLang="en-US" dirty="0"/>
                    </a:p>
                  </a:txBody>
                  <a:tcPr/>
                </a:tc>
                <a:tc>
                  <a:txBody>
                    <a:bodyPr/>
                    <a:lstStyle/>
                    <a:p>
                      <a:pPr algn="ctr"/>
                      <a:r>
                        <a:rPr lang="ja-JP" altLang="en-US" dirty="0"/>
                        <a:t>５</a:t>
                      </a:r>
                      <a:endParaRPr lang="zh-CN" altLang="en-US" dirty="0"/>
                    </a:p>
                  </a:txBody>
                  <a:tcPr/>
                </a:tc>
                <a:tc>
                  <a:txBody>
                    <a:bodyPr/>
                    <a:lstStyle/>
                    <a:p>
                      <a:pPr algn="ctr"/>
                      <a:r>
                        <a:rPr lang="ja-JP" altLang="en-US" dirty="0"/>
                        <a:t>５</a:t>
                      </a:r>
                      <a:endParaRPr lang="zh-CN" altLang="en-US" dirty="0"/>
                    </a:p>
                  </a:txBody>
                  <a:tcPr/>
                </a:tc>
                <a:tc>
                  <a:txBody>
                    <a:bodyPr/>
                    <a:lstStyle/>
                    <a:p>
                      <a:pPr algn="ctr"/>
                      <a:r>
                        <a:rPr lang="ja-JP" altLang="en-US" dirty="0"/>
                        <a:t>１０</a:t>
                      </a:r>
                      <a:endParaRPr lang="zh-CN" altLang="en-US" dirty="0"/>
                    </a:p>
                  </a:txBody>
                  <a:tcPr/>
                </a:tc>
                <a:tc>
                  <a:txBody>
                    <a:bodyPr/>
                    <a:lstStyle/>
                    <a:p>
                      <a:pPr algn="ctr"/>
                      <a:r>
                        <a:rPr lang="ja-JP" altLang="en-US" dirty="0">
                          <a:solidFill>
                            <a:srgbClr val="FF0000"/>
                          </a:solidFill>
                        </a:rPr>
                        <a:t>４０</a:t>
                      </a:r>
                      <a:endParaRPr lang="zh-CN" altLang="en-US" dirty="0">
                        <a:solidFill>
                          <a:srgbClr val="FF0000"/>
                        </a:solidFill>
                      </a:endParaRPr>
                    </a:p>
                  </a:txBody>
                  <a:tcPr/>
                </a:tc>
                <a:extLst>
                  <a:ext uri="{0D108BD9-81ED-4DB2-BD59-A6C34878D82A}">
                    <a16:rowId xmlns:a16="http://schemas.microsoft.com/office/drawing/2014/main" val="3915385372"/>
                  </a:ext>
                </a:extLst>
              </a:tr>
              <a:tr h="370840">
                <a:tc>
                  <a:txBody>
                    <a:bodyPr/>
                    <a:lstStyle/>
                    <a:p>
                      <a:pPr algn="ctr"/>
                      <a:r>
                        <a:rPr lang="en-US" altLang="ja-JP" dirty="0"/>
                        <a:t>SSE</a:t>
                      </a:r>
                      <a:endParaRPr lang="zh-CN" altLang="en-US" dirty="0"/>
                    </a:p>
                  </a:txBody>
                  <a:tcPr/>
                </a:tc>
                <a:tc>
                  <a:txBody>
                    <a:bodyPr/>
                    <a:lstStyle/>
                    <a:p>
                      <a:pPr algn="ctr"/>
                      <a:r>
                        <a:rPr lang="ja-JP" altLang="en-US" dirty="0"/>
                        <a:t>７００</a:t>
                      </a:r>
                      <a:endParaRPr lang="zh-CN" altLang="en-US" dirty="0"/>
                    </a:p>
                  </a:txBody>
                  <a:tcPr/>
                </a:tc>
                <a:tc>
                  <a:txBody>
                    <a:bodyPr/>
                    <a:lstStyle/>
                    <a:p>
                      <a:pPr algn="ctr"/>
                      <a:r>
                        <a:rPr lang="ja-JP" altLang="en-US" dirty="0"/>
                        <a:t>４</a:t>
                      </a:r>
                      <a:endParaRPr lang="zh-CN" altLang="en-US" dirty="0"/>
                    </a:p>
                  </a:txBody>
                  <a:tcPr/>
                </a:tc>
                <a:tc>
                  <a:txBody>
                    <a:bodyPr/>
                    <a:lstStyle/>
                    <a:p>
                      <a:pPr algn="ctr"/>
                      <a:r>
                        <a:rPr lang="ja-JP" altLang="en-US" dirty="0"/>
                        <a:t>４</a:t>
                      </a:r>
                      <a:endParaRPr lang="zh-CN" altLang="en-US" dirty="0"/>
                    </a:p>
                  </a:txBody>
                  <a:tcPr/>
                </a:tc>
                <a:tc>
                  <a:txBody>
                    <a:bodyPr/>
                    <a:lstStyle/>
                    <a:p>
                      <a:pPr algn="ctr"/>
                      <a:r>
                        <a:rPr lang="ja-JP" altLang="en-US" dirty="0"/>
                        <a:t>８</a:t>
                      </a:r>
                      <a:endParaRPr lang="zh-CN" altLang="en-US" dirty="0"/>
                    </a:p>
                  </a:txBody>
                  <a:tcPr/>
                </a:tc>
                <a:tc>
                  <a:txBody>
                    <a:bodyPr/>
                    <a:lstStyle/>
                    <a:p>
                      <a:pPr algn="ctr"/>
                      <a:r>
                        <a:rPr lang="ja-JP" altLang="en-US" dirty="0">
                          <a:solidFill>
                            <a:srgbClr val="FF0000"/>
                          </a:solidFill>
                        </a:rPr>
                        <a:t>３２</a:t>
                      </a:r>
                      <a:endParaRPr lang="zh-CN" altLang="en-US" dirty="0">
                        <a:solidFill>
                          <a:srgbClr val="FF0000"/>
                        </a:solidFill>
                      </a:endParaRPr>
                    </a:p>
                  </a:txBody>
                  <a:tcPr/>
                </a:tc>
                <a:extLst>
                  <a:ext uri="{0D108BD9-81ED-4DB2-BD59-A6C34878D82A}">
                    <a16:rowId xmlns:a16="http://schemas.microsoft.com/office/drawing/2014/main" val="832370110"/>
                  </a:ext>
                </a:extLst>
              </a:tr>
              <a:tr h="370840">
                <a:tc>
                  <a:txBody>
                    <a:bodyPr/>
                    <a:lstStyle/>
                    <a:p>
                      <a:pPr algn="ctr"/>
                      <a:r>
                        <a:rPr lang="en-US" altLang="ja-JP" dirty="0"/>
                        <a:t>SE</a:t>
                      </a:r>
                      <a:endParaRPr lang="zh-CN" altLang="en-US" dirty="0"/>
                    </a:p>
                  </a:txBody>
                  <a:tcPr/>
                </a:tc>
                <a:tc>
                  <a:txBody>
                    <a:bodyPr/>
                    <a:lstStyle/>
                    <a:p>
                      <a:pPr algn="ctr"/>
                      <a:r>
                        <a:rPr lang="ja-JP" altLang="en-US" dirty="0"/>
                        <a:t>６００</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６</a:t>
                      </a:r>
                      <a:endParaRPr lang="zh-CN" altLang="en-US" dirty="0"/>
                    </a:p>
                  </a:txBody>
                  <a:tcPr/>
                </a:tc>
                <a:tc>
                  <a:txBody>
                    <a:bodyPr/>
                    <a:lstStyle/>
                    <a:p>
                      <a:pPr algn="ctr"/>
                      <a:r>
                        <a:rPr lang="ja-JP" altLang="en-US" dirty="0">
                          <a:solidFill>
                            <a:srgbClr val="FF0000"/>
                          </a:solidFill>
                        </a:rPr>
                        <a:t>２４</a:t>
                      </a:r>
                      <a:endParaRPr lang="zh-CN" altLang="en-US" dirty="0">
                        <a:solidFill>
                          <a:srgbClr val="FF0000"/>
                        </a:solidFill>
                      </a:endParaRPr>
                    </a:p>
                  </a:txBody>
                  <a:tcPr/>
                </a:tc>
                <a:extLst>
                  <a:ext uri="{0D108BD9-81ED-4DB2-BD59-A6C34878D82A}">
                    <a16:rowId xmlns:a16="http://schemas.microsoft.com/office/drawing/2014/main" val="2003071680"/>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396098793"/>
                  </a:ext>
                </a:extLst>
              </a:tr>
            </a:tbl>
          </a:graphicData>
        </a:graphic>
      </p:graphicFrame>
    </p:spTree>
    <p:extLst>
      <p:ext uri="{BB962C8B-B14F-4D97-AF65-F5344CB8AC3E}">
        <p14:creationId xmlns:p14="http://schemas.microsoft.com/office/powerpoint/2010/main" val="3977463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会社ブラント①：ドメイン</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2585323"/>
          </a:xfrm>
        </p:spPr>
        <p:txBody>
          <a:bodyPr/>
          <a:lstStyle/>
          <a:p>
            <a:r>
              <a:rPr lang="ja-JP" altLang="en-US" dirty="0"/>
              <a:t>現状：</a:t>
            </a:r>
            <a:endParaRPr lang="en-US" altLang="ja-JP" dirty="0"/>
          </a:p>
          <a:p>
            <a:endParaRPr lang="en-US" altLang="ja-JP" dirty="0"/>
          </a:p>
          <a:p>
            <a:endParaRPr lang="en-US" altLang="ja-JP" dirty="0"/>
          </a:p>
          <a:p>
            <a:r>
              <a:rPr lang="ja-JP" altLang="en-US" dirty="0"/>
              <a:t>部署：</a:t>
            </a:r>
            <a:r>
              <a:rPr lang="en-US" altLang="ja-JP" dirty="0"/>
              <a:t> IT</a:t>
            </a:r>
            <a:r>
              <a:rPr lang="ja-JP" altLang="en-US" dirty="0"/>
              <a:t>管理一元化</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X</a:t>
            </a:r>
          </a:p>
          <a:p>
            <a:pPr marL="342900" indent="-342900">
              <a:buFont typeface="Wingdings" panose="05000000000000000000" pitchFamily="2" charset="2"/>
              <a:buChar char="ü"/>
            </a:pPr>
            <a:r>
              <a:rPr lang="en-US" altLang="ja-JP" dirty="0"/>
              <a:t>X</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2022/2/18</a:t>
            </a:fld>
            <a:endParaRPr lang="en-US"/>
          </a:p>
        </p:txBody>
      </p:sp>
    </p:spTree>
    <p:extLst>
      <p:ext uri="{BB962C8B-B14F-4D97-AF65-F5344CB8AC3E}">
        <p14:creationId xmlns:p14="http://schemas.microsoft.com/office/powerpoint/2010/main" val="104857944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highlight>
                  <a:srgbClr val="00FF00"/>
                </a:highlight>
              </a:rPr>
              <a:t>セキュリティ対策</a:t>
            </a:r>
            <a:endParaRPr lang="en-US" altLang="ja-JP" sz="2400" dirty="0">
              <a:highlight>
                <a:srgbClr val="00FF00"/>
              </a:highlight>
            </a:endParaRPr>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70</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2022/2/18</a:t>
            </a:fld>
            <a:endParaRPr lang="en-US"/>
          </a:p>
        </p:txBody>
      </p:sp>
    </p:spTree>
    <p:extLst>
      <p:ext uri="{BB962C8B-B14F-4D97-AF65-F5344CB8AC3E}">
        <p14:creationId xmlns:p14="http://schemas.microsoft.com/office/powerpoint/2010/main" val="70627560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171F87-C90D-43C6-9D25-E5266C56BA55}"/>
              </a:ext>
            </a:extLst>
          </p:cNvPr>
          <p:cNvSpPr>
            <a:spLocks noGrp="1"/>
          </p:cNvSpPr>
          <p:nvPr>
            <p:ph type="title"/>
          </p:nvPr>
        </p:nvSpPr>
        <p:spPr>
          <a:xfrm>
            <a:off x="316983" y="-16805"/>
            <a:ext cx="11540249" cy="492443"/>
          </a:xfrm>
        </p:spPr>
        <p:txBody>
          <a:bodyPr/>
          <a:lstStyle/>
          <a:p>
            <a:r>
              <a:rPr lang="ja-JP" altLang="en-US" dirty="0"/>
              <a:t>パソコンのロック</a:t>
            </a:r>
            <a:endParaRPr lang="zh-CN" altLang="en-US" dirty="0"/>
          </a:p>
        </p:txBody>
      </p:sp>
      <p:sp>
        <p:nvSpPr>
          <p:cNvPr id="3" name="テキスト プレースホルダー 2">
            <a:extLst>
              <a:ext uri="{FF2B5EF4-FFF2-40B4-BE49-F238E27FC236}">
                <a16:creationId xmlns:a16="http://schemas.microsoft.com/office/drawing/2014/main" id="{22D7F8EA-87B7-4C57-8A38-4BDC673E211F}"/>
              </a:ext>
            </a:extLst>
          </p:cNvPr>
          <p:cNvSpPr>
            <a:spLocks noGrp="1"/>
          </p:cNvSpPr>
          <p:nvPr>
            <p:ph type="body" idx="1"/>
          </p:nvPr>
        </p:nvSpPr>
        <p:spPr>
          <a:xfrm>
            <a:off x="316983" y="557909"/>
            <a:ext cx="11540249" cy="738664"/>
          </a:xfrm>
        </p:spPr>
        <p:txBody>
          <a:bodyPr/>
          <a:lstStyle/>
          <a:p>
            <a:r>
              <a:rPr lang="ja-JP" altLang="en-US" dirty="0"/>
              <a:t>着席時　パソコンの錠をロックする。</a:t>
            </a:r>
            <a:endParaRPr lang="en-US" altLang="ja-JP" dirty="0"/>
          </a:p>
          <a:p>
            <a:r>
              <a:rPr lang="ja-JP" altLang="en-US" dirty="0"/>
              <a:t>離席時　パソコン画面をロックする。</a:t>
            </a:r>
            <a:endParaRPr lang="en-US" altLang="ja-JP" dirty="0"/>
          </a:p>
        </p:txBody>
      </p:sp>
      <p:sp>
        <p:nvSpPr>
          <p:cNvPr id="4" name="日付プレースホルダー 3">
            <a:extLst>
              <a:ext uri="{FF2B5EF4-FFF2-40B4-BE49-F238E27FC236}">
                <a16:creationId xmlns:a16="http://schemas.microsoft.com/office/drawing/2014/main" id="{719254F2-24B6-44BD-9FF2-8D9F6B747696}"/>
              </a:ext>
            </a:extLst>
          </p:cNvPr>
          <p:cNvSpPr>
            <a:spLocks noGrp="1"/>
          </p:cNvSpPr>
          <p:nvPr>
            <p:ph type="dt" sz="half" idx="6"/>
          </p:nvPr>
        </p:nvSpPr>
        <p:spPr/>
        <p:txBody>
          <a:bodyPr/>
          <a:lstStyle/>
          <a:p>
            <a:fld id="{9526FDD1-8544-47E2-9C82-740ED6BB3910}" type="datetime1">
              <a:rPr lang="zh-CN" altLang="en-US" smtClean="0"/>
              <a:t>2022/2/18</a:t>
            </a:fld>
            <a:endParaRPr lang="en-US"/>
          </a:p>
        </p:txBody>
      </p:sp>
      <p:sp>
        <p:nvSpPr>
          <p:cNvPr id="5" name="スライド番号プレースホルダー 4">
            <a:extLst>
              <a:ext uri="{FF2B5EF4-FFF2-40B4-BE49-F238E27FC236}">
                <a16:creationId xmlns:a16="http://schemas.microsoft.com/office/drawing/2014/main" id="{2B908156-4300-4B0A-8573-4C26311B761C}"/>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71</a:t>
            </a:fld>
            <a:r>
              <a:rPr spc="-45"/>
              <a:t> </a:t>
            </a:r>
            <a:r>
              <a:rPr spc="-5"/>
              <a:t>-</a:t>
            </a:r>
            <a:endParaRPr spc="-5" dirty="0"/>
          </a:p>
        </p:txBody>
      </p:sp>
    </p:spTree>
    <p:extLst>
      <p:ext uri="{BB962C8B-B14F-4D97-AF65-F5344CB8AC3E}">
        <p14:creationId xmlns:p14="http://schemas.microsoft.com/office/powerpoint/2010/main" val="75332556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50D1374-8515-4E48-BB47-4999354C1F6C}"/>
              </a:ext>
            </a:extLst>
          </p:cNvPr>
          <p:cNvSpPr>
            <a:spLocks noGrp="1"/>
          </p:cNvSpPr>
          <p:nvPr>
            <p:ph type="title"/>
          </p:nvPr>
        </p:nvSpPr>
        <p:spPr>
          <a:xfrm>
            <a:off x="316983" y="-16805"/>
            <a:ext cx="11540249" cy="492443"/>
          </a:xfrm>
        </p:spPr>
        <p:txBody>
          <a:bodyPr/>
          <a:lstStyle/>
          <a:p>
            <a:r>
              <a:rPr lang="ja-JP" altLang="en-US" dirty="0"/>
              <a:t>仮想化技術を活用して　</a:t>
            </a:r>
            <a:r>
              <a:rPr lang="en-US" altLang="zh-CN" dirty="0"/>
              <a:t>VDI</a:t>
            </a:r>
            <a:r>
              <a:rPr lang="ja-JP" altLang="en-US" dirty="0"/>
              <a:t>で専用開発環境を構築すること</a:t>
            </a:r>
            <a:endParaRPr lang="zh-CN" altLang="en-US" dirty="0"/>
          </a:p>
        </p:txBody>
      </p:sp>
      <p:sp>
        <p:nvSpPr>
          <p:cNvPr id="5" name="文本占位符 4">
            <a:extLst>
              <a:ext uri="{FF2B5EF4-FFF2-40B4-BE49-F238E27FC236}">
                <a16:creationId xmlns:a16="http://schemas.microsoft.com/office/drawing/2014/main" id="{780F6F50-18AE-4192-9BDA-97B20607E6AB}"/>
              </a:ext>
            </a:extLst>
          </p:cNvPr>
          <p:cNvSpPr>
            <a:spLocks noGrp="1"/>
          </p:cNvSpPr>
          <p:nvPr>
            <p:ph type="body" idx="1"/>
          </p:nvPr>
        </p:nvSpPr>
        <p:spPr/>
        <p:txBody>
          <a:bodyPr/>
          <a:lstStyle/>
          <a:p>
            <a:r>
              <a:rPr lang="ja-JP" altLang="en-US"/>
              <a:t>更新待ち</a:t>
            </a:r>
            <a:endParaRPr lang="zh-CN" altLang="en-US"/>
          </a:p>
        </p:txBody>
      </p:sp>
      <p:sp>
        <p:nvSpPr>
          <p:cNvPr id="2" name="日期占位符 1">
            <a:extLst>
              <a:ext uri="{FF2B5EF4-FFF2-40B4-BE49-F238E27FC236}">
                <a16:creationId xmlns:a16="http://schemas.microsoft.com/office/drawing/2014/main" id="{A7359966-51B0-4A6E-A5E1-BD17FD776B9A}"/>
              </a:ext>
            </a:extLst>
          </p:cNvPr>
          <p:cNvSpPr>
            <a:spLocks noGrp="1"/>
          </p:cNvSpPr>
          <p:nvPr>
            <p:ph type="dt" sz="half" idx="6"/>
          </p:nvPr>
        </p:nvSpPr>
        <p:spPr/>
        <p:txBody>
          <a:bodyPr/>
          <a:lstStyle/>
          <a:p>
            <a:fld id="{333B4E8C-8034-455A-ACC4-0F401B4D8DB0}" type="datetime1">
              <a:rPr lang="zh-CN" altLang="en-US" smtClean="0"/>
              <a:t>2022/2/18</a:t>
            </a:fld>
            <a:endParaRPr lang="en-US"/>
          </a:p>
        </p:txBody>
      </p:sp>
      <p:sp>
        <p:nvSpPr>
          <p:cNvPr id="3" name="灯片编号占位符 2">
            <a:extLst>
              <a:ext uri="{FF2B5EF4-FFF2-40B4-BE49-F238E27FC236}">
                <a16:creationId xmlns:a16="http://schemas.microsoft.com/office/drawing/2014/main" id="{C233F755-7852-4565-B19E-1F8321882D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72</a:t>
            </a:fld>
            <a:r>
              <a:rPr spc="-45"/>
              <a:t> </a:t>
            </a:r>
            <a:r>
              <a:rPr spc="-5"/>
              <a:t>-</a:t>
            </a:r>
            <a:endParaRPr spc="-5" dirty="0"/>
          </a:p>
        </p:txBody>
      </p:sp>
    </p:spTree>
    <p:extLst>
      <p:ext uri="{BB962C8B-B14F-4D97-AF65-F5344CB8AC3E}">
        <p14:creationId xmlns:p14="http://schemas.microsoft.com/office/powerpoint/2010/main" val="243154454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highlight>
                  <a:srgbClr val="00FF00"/>
                </a:highlight>
              </a:rPr>
              <a:t>社内イベント</a:t>
            </a:r>
            <a:endParaRPr lang="en-US" altLang="ja-JP" sz="2400" dirty="0">
              <a:highlight>
                <a:srgbClr val="00FF00"/>
              </a:highlight>
            </a:endParaRPr>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73</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2022/2/18</a:t>
            </a:fld>
            <a:endParaRPr lang="en-US"/>
          </a:p>
        </p:txBody>
      </p:sp>
    </p:spTree>
    <p:extLst>
      <p:ext uri="{BB962C8B-B14F-4D97-AF65-F5344CB8AC3E}">
        <p14:creationId xmlns:p14="http://schemas.microsoft.com/office/powerpoint/2010/main" val="3662438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A014D56-F117-4419-9BC2-1C8FCD98FC44}"/>
              </a:ext>
            </a:extLst>
          </p:cNvPr>
          <p:cNvSpPr>
            <a:spLocks noGrp="1"/>
          </p:cNvSpPr>
          <p:nvPr>
            <p:ph type="title"/>
          </p:nvPr>
        </p:nvSpPr>
        <p:spPr/>
        <p:txBody>
          <a:bodyPr/>
          <a:lstStyle/>
          <a:p>
            <a:r>
              <a:rPr lang="ja-JP" altLang="en-US" dirty="0"/>
              <a:t>スケージュール</a:t>
            </a:r>
            <a:endParaRPr lang="zh-CN" altLang="en-US" dirty="0"/>
          </a:p>
        </p:txBody>
      </p:sp>
      <p:graphicFrame>
        <p:nvGraphicFramePr>
          <p:cNvPr id="5" name="表格 5">
            <a:extLst>
              <a:ext uri="{FF2B5EF4-FFF2-40B4-BE49-F238E27FC236}">
                <a16:creationId xmlns:a16="http://schemas.microsoft.com/office/drawing/2014/main" id="{48C2363E-9936-43D3-AE66-7F251FFEC4FA}"/>
              </a:ext>
            </a:extLst>
          </p:cNvPr>
          <p:cNvGraphicFramePr>
            <a:graphicFrameLocks noGrp="1"/>
          </p:cNvGraphicFramePr>
          <p:nvPr>
            <p:extLst>
              <p:ext uri="{D42A27DB-BD31-4B8C-83A1-F6EECF244321}">
                <p14:modId xmlns:p14="http://schemas.microsoft.com/office/powerpoint/2010/main" val="124995533"/>
              </p:ext>
            </p:extLst>
          </p:nvPr>
        </p:nvGraphicFramePr>
        <p:xfrm>
          <a:off x="315152" y="603551"/>
          <a:ext cx="11518260" cy="2595880"/>
        </p:xfrm>
        <a:graphic>
          <a:graphicData uri="http://schemas.openxmlformats.org/drawingml/2006/table">
            <a:tbl>
              <a:tblPr firstRow="1" bandRow="1">
                <a:tableStyleId>{5C22544A-7EE6-4342-B048-85BDC9FD1C3A}</a:tableStyleId>
              </a:tblPr>
              <a:tblGrid>
                <a:gridCol w="2195819">
                  <a:extLst>
                    <a:ext uri="{9D8B030D-6E8A-4147-A177-3AD203B41FA5}">
                      <a16:colId xmlns:a16="http://schemas.microsoft.com/office/drawing/2014/main" val="307620705"/>
                    </a:ext>
                  </a:extLst>
                </a:gridCol>
                <a:gridCol w="1874944">
                  <a:extLst>
                    <a:ext uri="{9D8B030D-6E8A-4147-A177-3AD203B41FA5}">
                      <a16:colId xmlns:a16="http://schemas.microsoft.com/office/drawing/2014/main" val="1080546064"/>
                    </a:ext>
                  </a:extLst>
                </a:gridCol>
                <a:gridCol w="2998558">
                  <a:extLst>
                    <a:ext uri="{9D8B030D-6E8A-4147-A177-3AD203B41FA5}">
                      <a16:colId xmlns:a16="http://schemas.microsoft.com/office/drawing/2014/main" val="3931214509"/>
                    </a:ext>
                  </a:extLst>
                </a:gridCol>
                <a:gridCol w="4448939">
                  <a:extLst>
                    <a:ext uri="{9D8B030D-6E8A-4147-A177-3AD203B41FA5}">
                      <a16:colId xmlns:a16="http://schemas.microsoft.com/office/drawing/2014/main" val="3227559133"/>
                    </a:ext>
                  </a:extLst>
                </a:gridCol>
              </a:tblGrid>
              <a:tr h="370840">
                <a:tc>
                  <a:txBody>
                    <a:bodyPr/>
                    <a:lstStyle/>
                    <a:p>
                      <a:r>
                        <a:rPr lang="ja-JP" altLang="en-US" dirty="0"/>
                        <a:t>日程</a:t>
                      </a:r>
                      <a:endParaRPr lang="zh-CN" altLang="en-US" dirty="0"/>
                    </a:p>
                  </a:txBody>
                  <a:tcPr/>
                </a:tc>
                <a:tc>
                  <a:txBody>
                    <a:bodyPr/>
                    <a:lstStyle/>
                    <a:p>
                      <a:r>
                        <a:rPr lang="ja-JP" altLang="en-US" dirty="0"/>
                        <a:t>時間</a:t>
                      </a:r>
                      <a:endParaRPr lang="zh-CN" altLang="en-US" dirty="0"/>
                    </a:p>
                  </a:txBody>
                  <a:tcPr/>
                </a:tc>
                <a:tc>
                  <a:txBody>
                    <a:bodyPr/>
                    <a:lstStyle/>
                    <a:p>
                      <a:r>
                        <a:rPr lang="ja-JP" altLang="en-US" dirty="0"/>
                        <a:t>方式</a:t>
                      </a:r>
                      <a:endParaRPr lang="zh-CN" altLang="en-US" dirty="0"/>
                    </a:p>
                  </a:txBody>
                  <a:tcPr/>
                </a:tc>
                <a:tc>
                  <a:txBody>
                    <a:bodyPr/>
                    <a:lstStyle/>
                    <a:p>
                      <a:pPr algn="ctr"/>
                      <a:r>
                        <a:rPr lang="ja-JP" altLang="en-US" dirty="0"/>
                        <a:t>コンテンツ</a:t>
                      </a:r>
                      <a:endParaRPr lang="zh-CN" altLang="en-US" dirty="0"/>
                    </a:p>
                  </a:txBody>
                  <a:tcPr/>
                </a:tc>
                <a:extLst>
                  <a:ext uri="{0D108BD9-81ED-4DB2-BD59-A6C34878D82A}">
                    <a16:rowId xmlns:a16="http://schemas.microsoft.com/office/drawing/2014/main" val="2312056138"/>
                  </a:ext>
                </a:extLst>
              </a:tr>
              <a:tr h="370840">
                <a:tc>
                  <a:txBody>
                    <a:bodyPr/>
                    <a:lstStyle/>
                    <a:p>
                      <a:r>
                        <a:rPr lang="ja-JP" altLang="en-US" dirty="0"/>
                        <a:t>金曜日（第１、２、４）</a:t>
                      </a:r>
                      <a:endParaRPr lang="zh-CN" altLang="en-US" dirty="0"/>
                    </a:p>
                  </a:txBody>
                  <a:tcPr/>
                </a:tc>
                <a:tc>
                  <a:txBody>
                    <a:bodyPr/>
                    <a:lstStyle/>
                    <a:p>
                      <a:r>
                        <a:rPr lang="ja-JP" altLang="en-US" dirty="0"/>
                        <a:t>１８時～</a:t>
                      </a:r>
                      <a:endParaRPr lang="zh-CN" altLang="en-US" dirty="0"/>
                    </a:p>
                  </a:txBody>
                  <a:tcPr/>
                </a:tc>
                <a:tc>
                  <a:txBody>
                    <a:bodyPr/>
                    <a:lstStyle/>
                    <a:p>
                      <a:r>
                        <a:rPr lang="ja-JP" altLang="en-US" dirty="0"/>
                        <a:t>本社６階（オンライン可能）</a:t>
                      </a:r>
                      <a:endParaRPr lang="zh-CN" altLang="en-US" dirty="0"/>
                    </a:p>
                  </a:txBody>
                  <a:tcPr/>
                </a:tc>
                <a:tc>
                  <a:txBody>
                    <a:bodyPr/>
                    <a:lstStyle/>
                    <a:p>
                      <a:r>
                        <a:rPr lang="ja-JP" altLang="en-US" dirty="0"/>
                        <a:t>テックショー、職位ニーズ</a:t>
                      </a:r>
                      <a:endParaRPr lang="zh-CN" altLang="en-US" dirty="0"/>
                    </a:p>
                  </a:txBody>
                  <a:tcPr/>
                </a:tc>
                <a:extLst>
                  <a:ext uri="{0D108BD9-81ED-4DB2-BD59-A6C34878D82A}">
                    <a16:rowId xmlns:a16="http://schemas.microsoft.com/office/drawing/2014/main" val="165832087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金曜日（第３）</a:t>
                      </a:r>
                      <a:endParaRPr lang="zh-CN" altLang="en-US" dirty="0"/>
                    </a:p>
                  </a:txBody>
                  <a:tcPr/>
                </a:tc>
                <a:tc>
                  <a:txBody>
                    <a:bodyPr/>
                    <a:lstStyle/>
                    <a:p>
                      <a:r>
                        <a:rPr lang="ja-JP" altLang="en-US" dirty="0"/>
                        <a:t>１８時～</a:t>
                      </a:r>
                      <a:endParaRPr lang="zh-CN" altLang="en-US" dirty="0"/>
                    </a:p>
                  </a:txBody>
                  <a:tcPr/>
                </a:tc>
                <a:tc>
                  <a:txBody>
                    <a:bodyPr/>
                    <a:lstStyle/>
                    <a:p>
                      <a:r>
                        <a:rPr lang="ja-JP" altLang="en-US" dirty="0"/>
                        <a:t>本社６階</a:t>
                      </a:r>
                      <a:endParaRPr lang="zh-CN" altLang="en-US" dirty="0"/>
                    </a:p>
                  </a:txBody>
                  <a:tcPr/>
                </a:tc>
                <a:tc>
                  <a:txBody>
                    <a:bodyPr/>
                    <a:lstStyle/>
                    <a:p>
                      <a:r>
                        <a:rPr lang="ja-JP" altLang="en-US" dirty="0"/>
                        <a:t>全体</a:t>
                      </a:r>
                      <a:r>
                        <a:rPr lang="zh-CN" altLang="en-US" dirty="0"/>
                        <a:t>社員</a:t>
                      </a:r>
                      <a:r>
                        <a:rPr lang="ja-JP" altLang="en-US" dirty="0"/>
                        <a:t>の</a:t>
                      </a:r>
                      <a:r>
                        <a:rPr lang="zh-CN" altLang="en-US" dirty="0"/>
                        <a:t>「吐槽」大会</a:t>
                      </a:r>
                    </a:p>
                  </a:txBody>
                  <a:tcPr/>
                </a:tc>
                <a:extLst>
                  <a:ext uri="{0D108BD9-81ED-4DB2-BD59-A6C34878D82A}">
                    <a16:rowId xmlns:a16="http://schemas.microsoft.com/office/drawing/2014/main" val="1311417019"/>
                  </a:ext>
                </a:extLst>
              </a:tr>
              <a:tr h="370840">
                <a:tc>
                  <a:txBody>
                    <a:bodyPr/>
                    <a:lstStyle/>
                    <a:p>
                      <a:r>
                        <a:rPr lang="ja-JP" altLang="en-US" dirty="0"/>
                        <a:t>日曜日</a:t>
                      </a:r>
                      <a:endParaRPr lang="zh-CN" altLang="en-US" dirty="0"/>
                    </a:p>
                  </a:txBody>
                  <a:tcPr/>
                </a:tc>
                <a:tc>
                  <a:txBody>
                    <a:bodyPr/>
                    <a:lstStyle/>
                    <a:p>
                      <a:r>
                        <a:rPr lang="ja-JP" altLang="en-US" dirty="0"/>
                        <a:t>８時～１２時</a:t>
                      </a:r>
                      <a:endParaRPr lang="zh-CN" altLang="en-US" dirty="0"/>
                    </a:p>
                  </a:txBody>
                  <a:tcPr/>
                </a:tc>
                <a:tc>
                  <a:txBody>
                    <a:bodyPr/>
                    <a:lstStyle/>
                    <a:p>
                      <a:r>
                        <a:rPr lang="ja-JP" altLang="en-US" dirty="0"/>
                        <a:t>オンライン</a:t>
                      </a:r>
                      <a:endParaRPr lang="zh-CN" altLang="en-US" dirty="0"/>
                    </a:p>
                  </a:txBody>
                  <a:tcPr/>
                </a:tc>
                <a:tc>
                  <a:txBody>
                    <a:bodyPr/>
                    <a:lstStyle/>
                    <a:p>
                      <a:r>
                        <a:rPr lang="ja-JP" altLang="en-US" dirty="0"/>
                        <a:t>トレニンーグ（ビジネス）</a:t>
                      </a:r>
                      <a:endParaRPr lang="zh-CN" altLang="en-US" dirty="0"/>
                    </a:p>
                  </a:txBody>
                  <a:tcPr/>
                </a:tc>
                <a:extLst>
                  <a:ext uri="{0D108BD9-81ED-4DB2-BD59-A6C34878D82A}">
                    <a16:rowId xmlns:a16="http://schemas.microsoft.com/office/drawing/2014/main" val="235560906"/>
                  </a:ext>
                </a:extLst>
              </a:tr>
              <a:tr h="370840">
                <a:tc>
                  <a:txBody>
                    <a:bodyPr/>
                    <a:lstStyle/>
                    <a:p>
                      <a:r>
                        <a:rPr lang="ja-JP" altLang="en-US" dirty="0"/>
                        <a:t>日曜日</a:t>
                      </a:r>
                      <a:endParaRPr lang="zh-CN" altLang="en-US" dirty="0"/>
                    </a:p>
                  </a:txBody>
                  <a:tcPr/>
                </a:tc>
                <a:tc>
                  <a:txBody>
                    <a:bodyPr/>
                    <a:lstStyle/>
                    <a:p>
                      <a:r>
                        <a:rPr lang="ja-JP" altLang="en-US" dirty="0"/>
                        <a:t>１３時～１７時</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a:t>オンライン</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トレニンーグ（テック）</a:t>
                      </a:r>
                      <a:endParaRPr lang="zh-CN" altLang="en-US" dirty="0"/>
                    </a:p>
                  </a:txBody>
                  <a:tcPr/>
                </a:tc>
                <a:extLst>
                  <a:ext uri="{0D108BD9-81ED-4DB2-BD59-A6C34878D82A}">
                    <a16:rowId xmlns:a16="http://schemas.microsoft.com/office/drawing/2014/main" val="832394441"/>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875740104"/>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70344761"/>
                  </a:ext>
                </a:extLst>
              </a:tr>
            </a:tbl>
          </a:graphicData>
        </a:graphic>
      </p:graphicFrame>
      <p:sp>
        <p:nvSpPr>
          <p:cNvPr id="2" name="日期占位符 1">
            <a:extLst>
              <a:ext uri="{FF2B5EF4-FFF2-40B4-BE49-F238E27FC236}">
                <a16:creationId xmlns:a16="http://schemas.microsoft.com/office/drawing/2014/main" id="{55FC14BE-3EBF-457B-8D19-89FD475965B3}"/>
              </a:ext>
            </a:extLst>
          </p:cNvPr>
          <p:cNvSpPr>
            <a:spLocks noGrp="1"/>
          </p:cNvSpPr>
          <p:nvPr>
            <p:ph type="dt" sz="half" idx="6"/>
          </p:nvPr>
        </p:nvSpPr>
        <p:spPr/>
        <p:txBody>
          <a:bodyPr/>
          <a:lstStyle/>
          <a:p>
            <a:fld id="{99B51388-469A-4181-9FA7-BAF44B810561}" type="datetime1">
              <a:rPr lang="zh-CN" altLang="en-US" smtClean="0"/>
              <a:t>2022/2/18</a:t>
            </a:fld>
            <a:endParaRPr lang="en-US"/>
          </a:p>
        </p:txBody>
      </p:sp>
      <p:sp>
        <p:nvSpPr>
          <p:cNvPr id="3" name="灯片编号占位符 2">
            <a:extLst>
              <a:ext uri="{FF2B5EF4-FFF2-40B4-BE49-F238E27FC236}">
                <a16:creationId xmlns:a16="http://schemas.microsoft.com/office/drawing/2014/main" id="{F63A176A-E7E1-4DDF-AC10-EF576C7CADE9}"/>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74</a:t>
            </a:fld>
            <a:r>
              <a:rPr spc="-45"/>
              <a:t> </a:t>
            </a:r>
            <a:r>
              <a:rPr spc="-5"/>
              <a:t>-</a:t>
            </a:r>
            <a:endParaRPr spc="-5" dirty="0"/>
          </a:p>
        </p:txBody>
      </p:sp>
    </p:spTree>
    <p:extLst>
      <p:ext uri="{BB962C8B-B14F-4D97-AF65-F5344CB8AC3E}">
        <p14:creationId xmlns:p14="http://schemas.microsoft.com/office/powerpoint/2010/main" val="213031941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184EC9-60D8-4D01-AFC6-47465A14D147}"/>
              </a:ext>
            </a:extLst>
          </p:cNvPr>
          <p:cNvSpPr>
            <a:spLocks noGrp="1"/>
          </p:cNvSpPr>
          <p:nvPr>
            <p:ph type="title"/>
          </p:nvPr>
        </p:nvSpPr>
        <p:spPr>
          <a:xfrm>
            <a:off x="316983" y="-16804"/>
            <a:ext cx="11540249" cy="492443"/>
          </a:xfrm>
        </p:spPr>
        <p:txBody>
          <a:bodyPr/>
          <a:lstStyle/>
          <a:p>
            <a:r>
              <a:rPr lang="ja-JP" altLang="en-US" dirty="0"/>
              <a:t>テックショー</a:t>
            </a:r>
            <a:endParaRPr lang="zh-CN" altLang="en-US" dirty="0"/>
          </a:p>
        </p:txBody>
      </p:sp>
      <p:sp>
        <p:nvSpPr>
          <p:cNvPr id="3" name="文本占位符 2">
            <a:extLst>
              <a:ext uri="{FF2B5EF4-FFF2-40B4-BE49-F238E27FC236}">
                <a16:creationId xmlns:a16="http://schemas.microsoft.com/office/drawing/2014/main" id="{2B9BFC51-9B36-4E41-8C4B-0DFCD24B359B}"/>
              </a:ext>
            </a:extLst>
          </p:cNvPr>
          <p:cNvSpPr>
            <a:spLocks noGrp="1"/>
          </p:cNvSpPr>
          <p:nvPr>
            <p:ph type="body" idx="1"/>
          </p:nvPr>
        </p:nvSpPr>
        <p:spPr>
          <a:xfrm>
            <a:off x="316983" y="702875"/>
            <a:ext cx="11540249" cy="2308324"/>
          </a:xfrm>
        </p:spPr>
        <p:txBody>
          <a:bodyPr/>
          <a:lstStyle/>
          <a:p>
            <a:pPr rtl="0"/>
            <a:r>
              <a:rPr lang="ja-JP" altLang="en-US" dirty="0"/>
              <a:t>趣旨：</a:t>
            </a:r>
            <a:r>
              <a:rPr lang="ja-JP" altLang="en-US" sz="1800" dirty="0">
                <a:latin typeface="+mn-ea"/>
              </a:rPr>
              <a:t>事業部＆プロジェクトの</a:t>
            </a:r>
            <a:r>
              <a:rPr lang="ja-JP" altLang="en-US" sz="1800" dirty="0">
                <a:solidFill>
                  <a:srgbClr val="000000"/>
                </a:solidFill>
                <a:effectLst/>
                <a:latin typeface="+mn-ea"/>
              </a:rPr>
              <a:t>プレゼンテーション</a:t>
            </a:r>
            <a:r>
              <a:rPr lang="ja-JP" altLang="en-US" sz="1800" dirty="0">
                <a:solidFill>
                  <a:srgbClr val="808080"/>
                </a:solidFill>
                <a:effectLst/>
                <a:latin typeface="+mn-ea"/>
              </a:rPr>
              <a:t> 、</a:t>
            </a:r>
            <a:r>
              <a:rPr lang="ja-JP" altLang="en-US" sz="1800" dirty="0">
                <a:effectLst/>
                <a:latin typeface="+mn-ea"/>
              </a:rPr>
              <a:t>社員の技能＆アイデアのアピール、業界情報、知識＆経験の交流など</a:t>
            </a:r>
            <a:r>
              <a:rPr lang="ja-JP" altLang="en-US" sz="1800" dirty="0">
                <a:latin typeface="+mn-ea"/>
              </a:rPr>
              <a:t>、待機・昇職の方は　必ず活用する</a:t>
            </a:r>
            <a:endParaRPr lang="ja-JP" altLang="en-US" sz="1800" dirty="0">
              <a:effectLst/>
              <a:latin typeface="+mn-ea"/>
            </a:endParaRPr>
          </a:p>
          <a:p>
            <a:r>
              <a:rPr lang="ja-JP" altLang="en-US" dirty="0"/>
              <a:t>参加者：</a:t>
            </a:r>
            <a:r>
              <a:rPr lang="ja-JP" altLang="en-US" sz="1800" dirty="0">
                <a:latin typeface="+mn-ea"/>
              </a:rPr>
              <a:t>社員、社員の家族（事前連絡要</a:t>
            </a:r>
            <a:r>
              <a:rPr lang="zh-CN" altLang="en-US" sz="1800" dirty="0">
                <a:latin typeface="+mn-ea"/>
              </a:rPr>
              <a:t>、</a:t>
            </a:r>
            <a:r>
              <a:rPr lang="ja-JP" altLang="en-US" sz="1800" dirty="0">
                <a:latin typeface="+mn-ea"/>
              </a:rPr>
              <a:t>子供確認要）</a:t>
            </a:r>
            <a:endParaRPr lang="en-US" altLang="ja-JP" sz="1800" dirty="0">
              <a:latin typeface="+mn-ea"/>
            </a:endParaRPr>
          </a:p>
          <a:p>
            <a:r>
              <a:rPr lang="ja-JP" altLang="en-US" dirty="0"/>
              <a:t>サポート：</a:t>
            </a:r>
            <a:r>
              <a:rPr lang="ja-JP" altLang="en-US" sz="1800" dirty="0"/>
              <a:t>無料飲食を提供する</a:t>
            </a:r>
            <a:endParaRPr lang="en-US" altLang="ja-JP" sz="1800" dirty="0"/>
          </a:p>
          <a:p>
            <a:r>
              <a:rPr lang="ja-JP" altLang="en-US" dirty="0"/>
              <a:t>ルール：</a:t>
            </a:r>
            <a:endParaRPr lang="en-US" altLang="ja-JP" dirty="0"/>
          </a:p>
          <a:p>
            <a:r>
              <a:rPr lang="ja-JP" altLang="en-US" sz="1800" dirty="0"/>
              <a:t>事前スライドを準備し、イベント担当に資料を提出する。日程表によって　出席する。</a:t>
            </a:r>
            <a:endParaRPr lang="en-US" altLang="ja-JP" sz="1800" dirty="0"/>
          </a:p>
          <a:p>
            <a:r>
              <a:rPr lang="ja-JP" altLang="en-US" sz="1800" dirty="0"/>
              <a:t>原則：</a:t>
            </a:r>
            <a:r>
              <a:rPr lang="en-US" altLang="ja-JP" sz="1800" dirty="0"/>
              <a:t>18</a:t>
            </a:r>
            <a:r>
              <a:rPr lang="ja-JP" altLang="en-US" sz="1800" dirty="0"/>
              <a:t>時～</a:t>
            </a:r>
            <a:r>
              <a:rPr lang="en-US" altLang="ja-JP" sz="1800" dirty="0"/>
              <a:t>21</a:t>
            </a:r>
            <a:r>
              <a:rPr lang="ja-JP" altLang="en-US" sz="1800" dirty="0"/>
              <a:t>時（清掃したら、</a:t>
            </a:r>
            <a:r>
              <a:rPr lang="en-US" altLang="ja-JP" sz="1800" dirty="0"/>
              <a:t>22</a:t>
            </a:r>
            <a:r>
              <a:rPr lang="ja-JP" altLang="en-US" sz="1800" dirty="0"/>
              <a:t>時前帰宅）</a:t>
            </a:r>
            <a:endParaRPr lang="zh-CN" altLang="en-US" sz="1800" dirty="0"/>
          </a:p>
        </p:txBody>
      </p:sp>
      <p:graphicFrame>
        <p:nvGraphicFramePr>
          <p:cNvPr id="4" name="表格 4">
            <a:extLst>
              <a:ext uri="{FF2B5EF4-FFF2-40B4-BE49-F238E27FC236}">
                <a16:creationId xmlns:a16="http://schemas.microsoft.com/office/drawing/2014/main" id="{4D923AA7-EB77-4AEF-92C2-178B84DFB5AB}"/>
              </a:ext>
            </a:extLst>
          </p:cNvPr>
          <p:cNvGraphicFramePr>
            <a:graphicFrameLocks noGrp="1"/>
          </p:cNvGraphicFramePr>
          <p:nvPr>
            <p:extLst>
              <p:ext uri="{D42A27DB-BD31-4B8C-83A1-F6EECF244321}">
                <p14:modId xmlns:p14="http://schemas.microsoft.com/office/powerpoint/2010/main" val="354486640"/>
              </p:ext>
            </p:extLst>
          </p:nvPr>
        </p:nvGraphicFramePr>
        <p:xfrm>
          <a:off x="316983" y="3667141"/>
          <a:ext cx="11425074" cy="1112520"/>
        </p:xfrm>
        <a:graphic>
          <a:graphicData uri="http://schemas.openxmlformats.org/drawingml/2006/table">
            <a:tbl>
              <a:tblPr firstRow="1" bandRow="1">
                <a:tableStyleId>{5C22544A-7EE6-4342-B048-85BDC9FD1C3A}</a:tableStyleId>
              </a:tblPr>
              <a:tblGrid>
                <a:gridCol w="2304495">
                  <a:extLst>
                    <a:ext uri="{9D8B030D-6E8A-4147-A177-3AD203B41FA5}">
                      <a16:colId xmlns:a16="http://schemas.microsoft.com/office/drawing/2014/main" val="438994959"/>
                    </a:ext>
                  </a:extLst>
                </a:gridCol>
                <a:gridCol w="9120579">
                  <a:extLst>
                    <a:ext uri="{9D8B030D-6E8A-4147-A177-3AD203B41FA5}">
                      <a16:colId xmlns:a16="http://schemas.microsoft.com/office/drawing/2014/main" val="591853182"/>
                    </a:ext>
                  </a:extLst>
                </a:gridCol>
              </a:tblGrid>
              <a:tr h="370840">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2348500464"/>
                  </a:ext>
                </a:extLst>
              </a:tr>
              <a:tr h="370840">
                <a:tc>
                  <a:txBody>
                    <a:bodyPr/>
                    <a:lstStyle/>
                    <a:p>
                      <a:r>
                        <a:rPr lang="ja-JP" altLang="en-US" dirty="0"/>
                        <a:t>ミニ講演</a:t>
                      </a:r>
                      <a:endParaRPr lang="zh-CN" altLang="en-US" dirty="0"/>
                    </a:p>
                  </a:txBody>
                  <a:tcPr/>
                </a:tc>
                <a:tc>
                  <a:txBody>
                    <a:bodyPr/>
                    <a:lstStyle/>
                    <a:p>
                      <a:r>
                        <a:rPr lang="ja-JP" altLang="en-US" dirty="0"/>
                        <a:t>８セション、講演と</a:t>
                      </a:r>
                      <a:r>
                        <a:rPr lang="zh-CN" altLang="en-US" sz="1800" dirty="0">
                          <a:solidFill>
                            <a:schemeClr val="dk1"/>
                          </a:solidFill>
                          <a:effectLst/>
                          <a:latin typeface="+mn-lt"/>
                          <a:ea typeface="+mn-ea"/>
                          <a:cs typeface="+mn-cs"/>
                        </a:rPr>
                        <a:t>問答</a:t>
                      </a:r>
                      <a:r>
                        <a:rPr lang="ja-JP" altLang="en-US" sz="1800" dirty="0">
                          <a:solidFill>
                            <a:schemeClr val="dk1"/>
                          </a:solidFill>
                          <a:effectLst/>
                          <a:latin typeface="+mn-lt"/>
                          <a:ea typeface="+mn-ea"/>
                          <a:cs typeface="+mn-cs"/>
                        </a:rPr>
                        <a:t>は１５分以内</a:t>
                      </a:r>
                      <a:endParaRPr lang="zh-CN" altLang="en-US" dirty="0"/>
                    </a:p>
                  </a:txBody>
                  <a:tcPr/>
                </a:tc>
                <a:extLst>
                  <a:ext uri="{0D108BD9-81ED-4DB2-BD59-A6C34878D82A}">
                    <a16:rowId xmlns:a16="http://schemas.microsoft.com/office/drawing/2014/main" val="2748459052"/>
                  </a:ext>
                </a:extLst>
              </a:tr>
              <a:tr h="370840">
                <a:tc>
                  <a:txBody>
                    <a:bodyPr/>
                    <a:lstStyle/>
                    <a:p>
                      <a:r>
                        <a:rPr lang="ja-JP" altLang="en-US" dirty="0"/>
                        <a:t>交流会</a:t>
                      </a:r>
                      <a:endParaRPr lang="zh-CN" altLang="en-US" dirty="0"/>
                    </a:p>
                  </a:txBody>
                  <a:tcPr/>
                </a:tc>
                <a:tc>
                  <a:txBody>
                    <a:bodyPr/>
                    <a:lstStyle/>
                    <a:p>
                      <a:endParaRPr lang="zh-CN" altLang="en-US" dirty="0"/>
                    </a:p>
                  </a:txBody>
                  <a:tcPr/>
                </a:tc>
                <a:extLst>
                  <a:ext uri="{0D108BD9-81ED-4DB2-BD59-A6C34878D82A}">
                    <a16:rowId xmlns:a16="http://schemas.microsoft.com/office/drawing/2014/main" val="2006644126"/>
                  </a:ext>
                </a:extLst>
              </a:tr>
            </a:tbl>
          </a:graphicData>
        </a:graphic>
      </p:graphicFrame>
      <p:sp>
        <p:nvSpPr>
          <p:cNvPr id="5" name="日期占位符 4">
            <a:extLst>
              <a:ext uri="{FF2B5EF4-FFF2-40B4-BE49-F238E27FC236}">
                <a16:creationId xmlns:a16="http://schemas.microsoft.com/office/drawing/2014/main" id="{D58DFC05-D657-4C37-A8B6-0C3FFCF7735C}"/>
              </a:ext>
            </a:extLst>
          </p:cNvPr>
          <p:cNvSpPr>
            <a:spLocks noGrp="1"/>
          </p:cNvSpPr>
          <p:nvPr>
            <p:ph type="dt" sz="half" idx="6"/>
          </p:nvPr>
        </p:nvSpPr>
        <p:spPr/>
        <p:txBody>
          <a:bodyPr/>
          <a:lstStyle/>
          <a:p>
            <a:fld id="{54B7E981-CB53-4C66-A553-E5C8EF1BED3B}" type="datetime1">
              <a:rPr lang="zh-CN" altLang="en-US" smtClean="0"/>
              <a:t>2022/2/18</a:t>
            </a:fld>
            <a:endParaRPr lang="en-US"/>
          </a:p>
        </p:txBody>
      </p:sp>
      <p:sp>
        <p:nvSpPr>
          <p:cNvPr id="6" name="灯片编号占位符 5">
            <a:extLst>
              <a:ext uri="{FF2B5EF4-FFF2-40B4-BE49-F238E27FC236}">
                <a16:creationId xmlns:a16="http://schemas.microsoft.com/office/drawing/2014/main" id="{837F5546-3BD7-488C-B855-EE1F9F93298C}"/>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75</a:t>
            </a:fld>
            <a:r>
              <a:rPr spc="-45"/>
              <a:t> </a:t>
            </a:r>
            <a:r>
              <a:rPr spc="-5"/>
              <a:t>-</a:t>
            </a:r>
            <a:endParaRPr spc="-5" dirty="0"/>
          </a:p>
        </p:txBody>
      </p:sp>
    </p:spTree>
    <p:extLst>
      <p:ext uri="{BB962C8B-B14F-4D97-AF65-F5344CB8AC3E}">
        <p14:creationId xmlns:p14="http://schemas.microsoft.com/office/powerpoint/2010/main" val="407897559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63596B4-2449-4C46-97FD-010A02635381}"/>
              </a:ext>
            </a:extLst>
          </p:cNvPr>
          <p:cNvSpPr>
            <a:spLocks noGrp="1"/>
          </p:cNvSpPr>
          <p:nvPr>
            <p:ph type="title"/>
          </p:nvPr>
        </p:nvSpPr>
        <p:spPr/>
        <p:txBody>
          <a:bodyPr/>
          <a:lstStyle/>
          <a:p>
            <a:r>
              <a:rPr lang="zh-TW" altLang="en-US" dirty="0"/>
              <a:t>定例社員会議</a:t>
            </a:r>
            <a:endParaRPr lang="zh-CN" altLang="en-US" dirty="0"/>
          </a:p>
        </p:txBody>
      </p:sp>
      <p:sp>
        <p:nvSpPr>
          <p:cNvPr id="5" name="文本占位符 4">
            <a:extLst>
              <a:ext uri="{FF2B5EF4-FFF2-40B4-BE49-F238E27FC236}">
                <a16:creationId xmlns:a16="http://schemas.microsoft.com/office/drawing/2014/main" id="{349C7938-48E2-42F9-B2B5-C1F6740770B3}"/>
              </a:ext>
            </a:extLst>
          </p:cNvPr>
          <p:cNvSpPr>
            <a:spLocks noGrp="1"/>
          </p:cNvSpPr>
          <p:nvPr>
            <p:ph type="body" idx="1"/>
          </p:nvPr>
        </p:nvSpPr>
        <p:spPr>
          <a:xfrm>
            <a:off x="316983" y="799022"/>
            <a:ext cx="11540249" cy="4062651"/>
          </a:xfrm>
        </p:spPr>
        <p:txBody>
          <a:bodyPr/>
          <a:lstStyle/>
          <a:p>
            <a:r>
              <a:rPr lang="ja-JP" altLang="en-US" dirty="0"/>
              <a:t>月一回（通常第三週金曜日</a:t>
            </a:r>
            <a:r>
              <a:rPr lang="en-US" altLang="ja-JP" dirty="0"/>
              <a:t>18</a:t>
            </a:r>
            <a:r>
              <a:rPr lang="ja-JP" altLang="en-US" dirty="0"/>
              <a:t>時）　社員「吐槽」大会</a:t>
            </a:r>
          </a:p>
          <a:p>
            <a:r>
              <a:rPr lang="ja-JP" altLang="en-US" dirty="0"/>
              <a:t>ルール：社員は毎年</a:t>
            </a:r>
            <a:r>
              <a:rPr lang="en-US" altLang="ja-JP" dirty="0"/>
              <a:t>4</a:t>
            </a:r>
            <a:r>
              <a:rPr lang="ja-JP" altLang="en-US" dirty="0"/>
              <a:t>回参加します。毎</a:t>
            </a:r>
            <a:r>
              <a:rPr lang="en-US" altLang="ja-JP" dirty="0"/>
              <a:t>4</a:t>
            </a:r>
            <a:r>
              <a:rPr lang="ja-JP" altLang="en-US" dirty="0"/>
              <a:t>半期</a:t>
            </a:r>
            <a:r>
              <a:rPr lang="ja-JP" altLang="en-US"/>
              <a:t>一回（最低）</a:t>
            </a:r>
            <a:endParaRPr lang="ja-JP" altLang="en-US" dirty="0"/>
          </a:p>
          <a:p>
            <a:r>
              <a:rPr lang="ja-JP" altLang="en-US" dirty="0"/>
              <a:t>ポイント：</a:t>
            </a:r>
          </a:p>
          <a:p>
            <a:r>
              <a:rPr lang="ja-JP" altLang="en-US" dirty="0"/>
              <a:t>・社員悩みを聞く（社内ルールを改善する）</a:t>
            </a:r>
          </a:p>
          <a:p>
            <a:r>
              <a:rPr lang="ja-JP" altLang="en-US" dirty="0"/>
              <a:t>・社内イノベーションのため　社員アイデアを聞く（社内事業を改善する）</a:t>
            </a:r>
          </a:p>
          <a:p>
            <a:r>
              <a:rPr lang="ja-JP" altLang="en-US" dirty="0"/>
              <a:t>・業界情報を共有する（社員は　毎</a:t>
            </a:r>
            <a:r>
              <a:rPr lang="en-US" altLang="ja-JP" dirty="0"/>
              <a:t>4</a:t>
            </a:r>
            <a:r>
              <a:rPr lang="ja-JP" altLang="en-US" dirty="0"/>
              <a:t>半期　</a:t>
            </a:r>
            <a:r>
              <a:rPr lang="en-US" altLang="ja-JP" dirty="0"/>
              <a:t>1</a:t>
            </a:r>
            <a:r>
              <a:rPr lang="ja-JP" altLang="en-US" dirty="0"/>
              <a:t>社を調査して　資料を整理して　発表する。他社の面接会を参加でも構いません。）</a:t>
            </a:r>
          </a:p>
          <a:p>
            <a:r>
              <a:rPr lang="ja-JP" altLang="en-US" dirty="0"/>
              <a:t>・自社事業により　新職位の創出、事業メンバー採用</a:t>
            </a:r>
          </a:p>
          <a:p>
            <a:r>
              <a:rPr lang="ja-JP" altLang="en-US" dirty="0"/>
              <a:t>職位は　社員家族を優先採用すること（</a:t>
            </a:r>
            <a:r>
              <a:rPr lang="en-US" altLang="ja-JP" dirty="0"/>
              <a:t>BPO</a:t>
            </a:r>
            <a:r>
              <a:rPr lang="ja-JP" altLang="en-US" dirty="0"/>
              <a:t>のような仕事もあり、リモートも</a:t>
            </a:r>
            <a:r>
              <a:rPr lang="en-US" altLang="ja-JP" dirty="0"/>
              <a:t>OK</a:t>
            </a:r>
            <a:r>
              <a:rPr lang="ja-JP" altLang="en-US" dirty="0"/>
              <a:t>、大学生アルバイトも可能）</a:t>
            </a:r>
          </a:p>
          <a:p>
            <a:endParaRPr lang="zh-CN" altLang="en-US" dirty="0"/>
          </a:p>
        </p:txBody>
      </p:sp>
      <p:sp>
        <p:nvSpPr>
          <p:cNvPr id="2" name="灯片编号占位符 1">
            <a:extLst>
              <a:ext uri="{FF2B5EF4-FFF2-40B4-BE49-F238E27FC236}">
                <a16:creationId xmlns:a16="http://schemas.microsoft.com/office/drawing/2014/main" id="{D1885E02-0F7C-4C99-BBCB-F2895A836E6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76</a:t>
            </a:fld>
            <a:r>
              <a:rPr spc="-45"/>
              <a:t> </a:t>
            </a:r>
            <a:r>
              <a:rPr spc="-5"/>
              <a:t>-</a:t>
            </a:r>
            <a:endParaRPr spc="-5" dirty="0"/>
          </a:p>
        </p:txBody>
      </p:sp>
      <p:sp>
        <p:nvSpPr>
          <p:cNvPr id="3" name="日期占位符 2">
            <a:extLst>
              <a:ext uri="{FF2B5EF4-FFF2-40B4-BE49-F238E27FC236}">
                <a16:creationId xmlns:a16="http://schemas.microsoft.com/office/drawing/2014/main" id="{F98CD52E-C2B4-4194-93B6-13F9DEE34D52}"/>
              </a:ext>
            </a:extLst>
          </p:cNvPr>
          <p:cNvSpPr>
            <a:spLocks noGrp="1"/>
          </p:cNvSpPr>
          <p:nvPr>
            <p:ph type="dt" sz="half" idx="6"/>
          </p:nvPr>
        </p:nvSpPr>
        <p:spPr/>
        <p:txBody>
          <a:bodyPr/>
          <a:lstStyle/>
          <a:p>
            <a:fld id="{50D4CF0D-7D66-4750-93AD-EC01ECDE6714}" type="datetime1">
              <a:rPr lang="zh-CN" altLang="en-US" smtClean="0"/>
              <a:t>2022/2/18</a:t>
            </a:fld>
            <a:endParaRPr lang="en-US"/>
          </a:p>
        </p:txBody>
      </p:sp>
    </p:spTree>
    <p:extLst>
      <p:ext uri="{BB962C8B-B14F-4D97-AF65-F5344CB8AC3E}">
        <p14:creationId xmlns:p14="http://schemas.microsoft.com/office/powerpoint/2010/main" val="386718504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F81A501A-DC33-43DB-B727-843EC77DB0A6}"/>
              </a:ext>
            </a:extLst>
          </p:cNvPr>
          <p:cNvSpPr>
            <a:spLocks noGrp="1"/>
          </p:cNvSpPr>
          <p:nvPr>
            <p:ph type="title"/>
          </p:nvPr>
        </p:nvSpPr>
        <p:spPr>
          <a:xfrm>
            <a:off x="316983" y="-16805"/>
            <a:ext cx="11540249" cy="492443"/>
          </a:xfrm>
        </p:spPr>
        <p:txBody>
          <a:bodyPr/>
          <a:lstStyle/>
          <a:p>
            <a:r>
              <a:rPr lang="ja-JP" altLang="en-US" dirty="0"/>
              <a:t>社員教育</a:t>
            </a:r>
          </a:p>
        </p:txBody>
      </p:sp>
      <p:sp>
        <p:nvSpPr>
          <p:cNvPr id="8" name="テキスト プレースホルダー 7">
            <a:extLst>
              <a:ext uri="{FF2B5EF4-FFF2-40B4-BE49-F238E27FC236}">
                <a16:creationId xmlns:a16="http://schemas.microsoft.com/office/drawing/2014/main" id="{FCA9EF2C-955B-4DC1-94FB-41A96495306B}"/>
              </a:ext>
            </a:extLst>
          </p:cNvPr>
          <p:cNvSpPr>
            <a:spLocks noGrp="1"/>
          </p:cNvSpPr>
          <p:nvPr>
            <p:ph type="body" idx="1"/>
          </p:nvPr>
        </p:nvSpPr>
        <p:spPr>
          <a:xfrm>
            <a:off x="325875" y="684722"/>
            <a:ext cx="11540249" cy="4801314"/>
          </a:xfrm>
        </p:spPr>
        <p:txBody>
          <a:bodyPr/>
          <a:lstStyle/>
          <a:p>
            <a:pPr marL="285750" indent="-285750">
              <a:buFont typeface="Wingdings" panose="05000000000000000000" pitchFamily="2" charset="2"/>
              <a:buChar char="l"/>
            </a:pPr>
            <a:r>
              <a:rPr lang="ja-JP" altLang="en-US" sz="2400" dirty="0"/>
              <a:t>目標</a:t>
            </a:r>
            <a:endParaRPr lang="en-US" altLang="ja-JP" sz="2400" dirty="0"/>
          </a:p>
          <a:p>
            <a:pPr marL="742950" lvl="1" indent="-285750">
              <a:buFont typeface="Wingdings" panose="05000000000000000000" pitchFamily="2" charset="2"/>
              <a:buChar char="l"/>
            </a:pPr>
            <a:r>
              <a:rPr lang="ja-JP" altLang="en-US" sz="2400" dirty="0"/>
              <a:t>人材の選出（社内）：主なプロジェクトリーダー、テックリーダーなどコアメンバー</a:t>
            </a:r>
            <a:endParaRPr lang="en-US" altLang="ja-JP" sz="2400" dirty="0"/>
          </a:p>
          <a:p>
            <a:pPr marL="742950" lvl="1" indent="-285750">
              <a:buFont typeface="Wingdings" panose="05000000000000000000" pitchFamily="2" charset="2"/>
              <a:buChar char="l"/>
            </a:pPr>
            <a:r>
              <a:rPr lang="ja-JP" altLang="en-US" sz="2400" dirty="0"/>
              <a:t>人材の育成（社内・社外）：若い技術者にトレーニングプランと資料をサポートする</a:t>
            </a:r>
            <a:endParaRPr lang="en-US" altLang="ja-JP" sz="2400" dirty="0"/>
          </a:p>
          <a:p>
            <a:pPr marL="285750" indent="-285750">
              <a:buFont typeface="Wingdings" panose="05000000000000000000" pitchFamily="2" charset="2"/>
              <a:buChar char="l"/>
            </a:pPr>
            <a:r>
              <a:rPr lang="ja-JP" altLang="en-US" sz="2400" dirty="0"/>
              <a:t>セッション</a:t>
            </a:r>
            <a:endParaRPr lang="en-US" altLang="ja-JP" sz="2400" dirty="0"/>
          </a:p>
          <a:p>
            <a:pPr marL="742950" lvl="1" indent="-285750">
              <a:buFont typeface="Wingdings" panose="05000000000000000000" pitchFamily="2" charset="2"/>
              <a:buChar char="l"/>
            </a:pPr>
            <a:r>
              <a:rPr lang="ja-JP" altLang="en-US" sz="2400" dirty="0"/>
              <a:t>毎サイクルの成果発表会＆フォーラムは　原則として　</a:t>
            </a:r>
            <a:r>
              <a:rPr lang="en-US" altLang="ja-JP" sz="2400" dirty="0"/>
              <a:t>8</a:t>
            </a:r>
            <a:r>
              <a:rPr lang="ja-JP" altLang="en-US" sz="2400" dirty="0"/>
              <a:t>回（最大</a:t>
            </a:r>
            <a:r>
              <a:rPr lang="en-US" altLang="ja-JP" sz="2400" dirty="0"/>
              <a:t>10</a:t>
            </a:r>
            <a:r>
              <a:rPr lang="ja-JP" altLang="en-US" sz="2400" dirty="0"/>
              <a:t>週）だけだ。</a:t>
            </a:r>
            <a:endParaRPr lang="en-US" altLang="ja-JP" sz="2400" dirty="0"/>
          </a:p>
          <a:p>
            <a:pPr marL="285750" lvl="1" indent="-285750">
              <a:buFont typeface="Wingdings" panose="05000000000000000000" pitchFamily="2" charset="2"/>
              <a:buChar char="l"/>
            </a:pPr>
            <a:r>
              <a:rPr lang="ja-JP" altLang="en-US" sz="2400" dirty="0">
                <a:solidFill>
                  <a:schemeClr val="tx1"/>
                </a:solidFill>
              </a:rPr>
              <a:t>学習チーム</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solidFill>
                  <a:schemeClr val="tx1"/>
                </a:solidFill>
              </a:rPr>
              <a:t>チームメンバー人数は原則として</a:t>
            </a:r>
            <a:r>
              <a:rPr lang="en-US" altLang="ja-JP" sz="2400" dirty="0">
                <a:solidFill>
                  <a:schemeClr val="tx1"/>
                </a:solidFill>
              </a:rPr>
              <a:t>8</a:t>
            </a:r>
            <a:r>
              <a:rPr lang="ja-JP" altLang="en-US" sz="2400" dirty="0">
                <a:solidFill>
                  <a:schemeClr val="tx1"/>
                </a:solidFill>
              </a:rPr>
              <a:t>名だけだ。毎チームは一つ課題だ。</a:t>
            </a:r>
            <a:endParaRPr lang="en-US" altLang="ja-JP" sz="2400" dirty="0">
              <a:solidFill>
                <a:schemeClr val="tx1"/>
              </a:solidFill>
            </a:endParaRPr>
          </a:p>
          <a:p>
            <a:pPr marL="285750" lvl="1" indent="-285750">
              <a:buFont typeface="Wingdings" panose="05000000000000000000" pitchFamily="2" charset="2"/>
              <a:buChar char="l"/>
            </a:pPr>
            <a:r>
              <a:rPr lang="ja-JP" altLang="en-US" sz="2400" dirty="0">
                <a:solidFill>
                  <a:schemeClr val="tx1"/>
                </a:solidFill>
              </a:rPr>
              <a:t>実施方法</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solidFill>
                  <a:schemeClr val="tx1"/>
                </a:solidFill>
              </a:rPr>
              <a:t>テキスト、ケーススタディ</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solidFill>
                  <a:schemeClr val="tx1"/>
                </a:solidFill>
              </a:rPr>
              <a:t>ワークショップ</a:t>
            </a:r>
            <a:endParaRPr lang="en-US" altLang="ja-JP" sz="2400" dirty="0">
              <a:solidFill>
                <a:schemeClr val="tx1"/>
              </a:solidFill>
            </a:endParaRPr>
          </a:p>
          <a:p>
            <a:pPr marL="285750" lvl="1" indent="-285750">
              <a:buFont typeface="Wingdings" panose="05000000000000000000" pitchFamily="2" charset="2"/>
              <a:buChar char="l"/>
            </a:pPr>
            <a:r>
              <a:rPr lang="ja-JP" altLang="en-US" sz="2400" dirty="0">
                <a:solidFill>
                  <a:schemeClr val="tx1"/>
                </a:solidFill>
              </a:rPr>
              <a:t>実施期間</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t>毎サイクルの期間は　</a:t>
            </a:r>
            <a:r>
              <a:rPr lang="ja-JP" altLang="en-US" sz="2400" dirty="0">
                <a:solidFill>
                  <a:schemeClr val="tx1"/>
                </a:solidFill>
              </a:rPr>
              <a:t>原則として</a:t>
            </a:r>
            <a:r>
              <a:rPr lang="en-US" altLang="ja-JP" sz="2400" dirty="0">
                <a:solidFill>
                  <a:schemeClr val="tx1"/>
                </a:solidFill>
              </a:rPr>
              <a:t>3</a:t>
            </a:r>
            <a:r>
              <a:rPr lang="ja-JP" altLang="en-US" sz="2400" dirty="0">
                <a:solidFill>
                  <a:schemeClr val="tx1"/>
                </a:solidFill>
              </a:rPr>
              <a:t>ヶ月以内だ。</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solidFill>
                  <a:schemeClr val="tx1"/>
                </a:solidFill>
              </a:rPr>
              <a:t>毎年　</a:t>
            </a:r>
            <a:r>
              <a:rPr lang="en-US" altLang="ja-JP" sz="2400" dirty="0">
                <a:solidFill>
                  <a:schemeClr val="tx1"/>
                </a:solidFill>
              </a:rPr>
              <a:t>4</a:t>
            </a:r>
            <a:r>
              <a:rPr lang="ja-JP" altLang="en-US" sz="2400" dirty="0">
                <a:solidFill>
                  <a:schemeClr val="tx1"/>
                </a:solidFill>
              </a:rPr>
              <a:t>サイクルを実施することだ。</a:t>
            </a:r>
          </a:p>
        </p:txBody>
      </p:sp>
      <p:sp>
        <p:nvSpPr>
          <p:cNvPr id="2" name="灯片编号占位符 1">
            <a:extLst>
              <a:ext uri="{FF2B5EF4-FFF2-40B4-BE49-F238E27FC236}">
                <a16:creationId xmlns:a16="http://schemas.microsoft.com/office/drawing/2014/main" id="{E356733F-5510-4D42-8A6F-23AAC087E89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77</a:t>
            </a:fld>
            <a:r>
              <a:rPr spc="-45"/>
              <a:t> </a:t>
            </a:r>
            <a:r>
              <a:rPr spc="-5"/>
              <a:t>-</a:t>
            </a:r>
            <a:endParaRPr spc="-5" dirty="0"/>
          </a:p>
        </p:txBody>
      </p:sp>
      <p:sp>
        <p:nvSpPr>
          <p:cNvPr id="3" name="日期占位符 2">
            <a:extLst>
              <a:ext uri="{FF2B5EF4-FFF2-40B4-BE49-F238E27FC236}">
                <a16:creationId xmlns:a16="http://schemas.microsoft.com/office/drawing/2014/main" id="{C375B133-A7CB-4AE1-B2F9-18C85ED2E8FE}"/>
              </a:ext>
            </a:extLst>
          </p:cNvPr>
          <p:cNvSpPr>
            <a:spLocks noGrp="1"/>
          </p:cNvSpPr>
          <p:nvPr>
            <p:ph type="dt" sz="half" idx="6"/>
          </p:nvPr>
        </p:nvSpPr>
        <p:spPr/>
        <p:txBody>
          <a:bodyPr/>
          <a:lstStyle/>
          <a:p>
            <a:fld id="{3BFC3DC1-F979-429D-A47A-5B06298535D1}" type="datetime1">
              <a:rPr lang="zh-CN" altLang="en-US" smtClean="0"/>
              <a:t>2022/2/18</a:t>
            </a:fld>
            <a:endParaRPr lang="en-US"/>
          </a:p>
        </p:txBody>
      </p:sp>
    </p:spTree>
    <p:extLst>
      <p:ext uri="{BB962C8B-B14F-4D97-AF65-F5344CB8AC3E}">
        <p14:creationId xmlns:p14="http://schemas.microsoft.com/office/powerpoint/2010/main" val="82701581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1D00BB62-E5CE-4DD4-BA37-B44590978CF9}"/>
              </a:ext>
            </a:extLst>
          </p:cNvPr>
          <p:cNvSpPr>
            <a:spLocks noGrp="1"/>
          </p:cNvSpPr>
          <p:nvPr>
            <p:ph type="title"/>
          </p:nvPr>
        </p:nvSpPr>
        <p:spPr>
          <a:xfrm>
            <a:off x="307218" y="-7940"/>
            <a:ext cx="5895000" cy="492443"/>
          </a:xfrm>
        </p:spPr>
        <p:txBody>
          <a:bodyPr/>
          <a:lstStyle/>
          <a:p>
            <a:r>
              <a:rPr lang="ja-JP" altLang="en-US" dirty="0">
                <a:solidFill>
                  <a:schemeClr val="bg1"/>
                </a:solidFill>
              </a:rPr>
              <a:t>関係図</a:t>
            </a:r>
          </a:p>
        </p:txBody>
      </p:sp>
      <p:sp>
        <p:nvSpPr>
          <p:cNvPr id="5" name="フローチャート: 抜出し 4">
            <a:extLst>
              <a:ext uri="{FF2B5EF4-FFF2-40B4-BE49-F238E27FC236}">
                <a16:creationId xmlns:a16="http://schemas.microsoft.com/office/drawing/2014/main" id="{FACB77F5-1ADE-4FF6-B836-3B2A62E80D45}"/>
              </a:ext>
            </a:extLst>
          </p:cNvPr>
          <p:cNvSpPr/>
          <p:nvPr/>
        </p:nvSpPr>
        <p:spPr>
          <a:xfrm>
            <a:off x="307218" y="574078"/>
            <a:ext cx="10908145" cy="5019652"/>
          </a:xfrm>
          <a:prstGeom prst="flowChartExtra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コネクタ 6">
            <a:extLst>
              <a:ext uri="{FF2B5EF4-FFF2-40B4-BE49-F238E27FC236}">
                <a16:creationId xmlns:a16="http://schemas.microsoft.com/office/drawing/2014/main" id="{9C474443-DC33-4132-954B-E81086A1FB37}"/>
              </a:ext>
            </a:extLst>
          </p:cNvPr>
          <p:cNvCxnSpPr/>
          <p:nvPr/>
        </p:nvCxnSpPr>
        <p:spPr>
          <a:xfrm>
            <a:off x="1216993" y="4744358"/>
            <a:ext cx="90885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CA59B51E-B2D9-41C4-AB8A-FE82AF100ECD}"/>
              </a:ext>
            </a:extLst>
          </p:cNvPr>
          <p:cNvSpPr txBox="1"/>
          <p:nvPr/>
        </p:nvSpPr>
        <p:spPr>
          <a:xfrm>
            <a:off x="896013" y="4892600"/>
            <a:ext cx="1477818" cy="646331"/>
          </a:xfrm>
          <a:prstGeom prst="rect">
            <a:avLst/>
          </a:prstGeom>
          <a:noFill/>
        </p:spPr>
        <p:txBody>
          <a:bodyPr wrap="square">
            <a:spAutoFit/>
          </a:bodyPr>
          <a:lstStyle/>
          <a:p>
            <a:pPr algn="ctr"/>
            <a:r>
              <a:rPr lang="ja-JP" altLang="en-US" dirty="0"/>
              <a:t>真実の瞬間</a:t>
            </a:r>
            <a:endParaRPr lang="en-US" altLang="ja-JP" dirty="0"/>
          </a:p>
          <a:p>
            <a:pPr algn="ctr"/>
            <a:r>
              <a:rPr lang="ja-JP" altLang="en-US" dirty="0"/>
              <a:t>（</a:t>
            </a:r>
            <a:r>
              <a:rPr lang="en-US" altLang="ja-JP" dirty="0"/>
              <a:t>MOT</a:t>
            </a:r>
            <a:r>
              <a:rPr lang="ja-JP" altLang="en-US" dirty="0"/>
              <a:t>）</a:t>
            </a:r>
          </a:p>
        </p:txBody>
      </p:sp>
      <p:sp>
        <p:nvSpPr>
          <p:cNvPr id="11" name="テキスト ボックス 10">
            <a:extLst>
              <a:ext uri="{FF2B5EF4-FFF2-40B4-BE49-F238E27FC236}">
                <a16:creationId xmlns:a16="http://schemas.microsoft.com/office/drawing/2014/main" id="{695E74BE-DB41-4589-B56B-7DC729B09CE0}"/>
              </a:ext>
            </a:extLst>
          </p:cNvPr>
          <p:cNvSpPr txBox="1"/>
          <p:nvPr/>
        </p:nvSpPr>
        <p:spPr>
          <a:xfrm>
            <a:off x="2482356" y="5007010"/>
            <a:ext cx="1745673" cy="369332"/>
          </a:xfrm>
          <a:prstGeom prst="rect">
            <a:avLst/>
          </a:prstGeom>
          <a:noFill/>
        </p:spPr>
        <p:txBody>
          <a:bodyPr wrap="square">
            <a:spAutoFit/>
          </a:bodyPr>
          <a:lstStyle/>
          <a:p>
            <a:r>
              <a:rPr lang="ja-JP" altLang="en-US" dirty="0"/>
              <a:t>ビジネスマナー</a:t>
            </a:r>
          </a:p>
        </p:txBody>
      </p:sp>
      <p:sp>
        <p:nvSpPr>
          <p:cNvPr id="13" name="テキスト ボックス 12">
            <a:extLst>
              <a:ext uri="{FF2B5EF4-FFF2-40B4-BE49-F238E27FC236}">
                <a16:creationId xmlns:a16="http://schemas.microsoft.com/office/drawing/2014/main" id="{1FE07945-ADBC-4555-A6BF-C0EB418A18B9}"/>
              </a:ext>
            </a:extLst>
          </p:cNvPr>
          <p:cNvSpPr txBox="1"/>
          <p:nvPr/>
        </p:nvSpPr>
        <p:spPr>
          <a:xfrm>
            <a:off x="7331464" y="4979484"/>
            <a:ext cx="1043709" cy="369332"/>
          </a:xfrm>
          <a:prstGeom prst="rect">
            <a:avLst/>
          </a:prstGeom>
          <a:noFill/>
        </p:spPr>
        <p:txBody>
          <a:bodyPr wrap="square">
            <a:spAutoFit/>
          </a:bodyPr>
          <a:lstStyle/>
          <a:p>
            <a:r>
              <a:rPr lang="en-US" altLang="ja-JP" dirty="0"/>
              <a:t>DX</a:t>
            </a:r>
            <a:r>
              <a:rPr lang="ja-JP" altLang="en-US" dirty="0"/>
              <a:t>概要</a:t>
            </a:r>
          </a:p>
        </p:txBody>
      </p:sp>
      <p:sp>
        <p:nvSpPr>
          <p:cNvPr id="15" name="テキスト ボックス 14">
            <a:extLst>
              <a:ext uri="{FF2B5EF4-FFF2-40B4-BE49-F238E27FC236}">
                <a16:creationId xmlns:a16="http://schemas.microsoft.com/office/drawing/2014/main" id="{08BE9514-1DB7-4CBD-84E1-A9052392535D}"/>
              </a:ext>
            </a:extLst>
          </p:cNvPr>
          <p:cNvSpPr txBox="1"/>
          <p:nvPr/>
        </p:nvSpPr>
        <p:spPr>
          <a:xfrm>
            <a:off x="8504482" y="4984333"/>
            <a:ext cx="2189018" cy="369332"/>
          </a:xfrm>
          <a:prstGeom prst="rect">
            <a:avLst/>
          </a:prstGeom>
          <a:noFill/>
        </p:spPr>
        <p:txBody>
          <a:bodyPr wrap="square">
            <a:spAutoFit/>
          </a:bodyPr>
          <a:lstStyle/>
          <a:p>
            <a:r>
              <a:rPr lang="en-US" altLang="ja-JP" dirty="0"/>
              <a:t>IT</a:t>
            </a:r>
            <a:r>
              <a:rPr lang="ja-JP" altLang="en-US" dirty="0"/>
              <a:t>モダナイゼーション</a:t>
            </a:r>
          </a:p>
        </p:txBody>
      </p:sp>
      <p:cxnSp>
        <p:nvCxnSpPr>
          <p:cNvPr id="16" name="直線コネクタ 15">
            <a:extLst>
              <a:ext uri="{FF2B5EF4-FFF2-40B4-BE49-F238E27FC236}">
                <a16:creationId xmlns:a16="http://schemas.microsoft.com/office/drawing/2014/main" id="{34F2A57B-E1CA-4E8D-BD81-4073439BBF04}"/>
              </a:ext>
            </a:extLst>
          </p:cNvPr>
          <p:cNvCxnSpPr>
            <a:cxnSpLocks/>
          </p:cNvCxnSpPr>
          <p:nvPr/>
        </p:nvCxnSpPr>
        <p:spPr>
          <a:xfrm>
            <a:off x="2136011" y="3903787"/>
            <a:ext cx="721129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281E09A3-641A-4FE5-BB67-2362FF2CA5B5}"/>
              </a:ext>
            </a:extLst>
          </p:cNvPr>
          <p:cNvSpPr txBox="1"/>
          <p:nvPr/>
        </p:nvSpPr>
        <p:spPr>
          <a:xfrm>
            <a:off x="2228375" y="4105719"/>
            <a:ext cx="951345" cy="369332"/>
          </a:xfrm>
          <a:prstGeom prst="rect">
            <a:avLst/>
          </a:prstGeom>
          <a:noFill/>
        </p:spPr>
        <p:txBody>
          <a:bodyPr wrap="square">
            <a:spAutoFit/>
          </a:bodyPr>
          <a:lstStyle/>
          <a:p>
            <a:r>
              <a:rPr lang="ja-JP" altLang="en-US" dirty="0"/>
              <a:t>仮想化</a:t>
            </a:r>
          </a:p>
        </p:txBody>
      </p:sp>
      <p:sp>
        <p:nvSpPr>
          <p:cNvPr id="22" name="テキスト ボックス 21">
            <a:extLst>
              <a:ext uri="{FF2B5EF4-FFF2-40B4-BE49-F238E27FC236}">
                <a16:creationId xmlns:a16="http://schemas.microsoft.com/office/drawing/2014/main" id="{72412436-219F-4774-8740-740227184A65}"/>
              </a:ext>
            </a:extLst>
          </p:cNvPr>
          <p:cNvSpPr txBox="1"/>
          <p:nvPr/>
        </p:nvSpPr>
        <p:spPr>
          <a:xfrm>
            <a:off x="3239756" y="4105719"/>
            <a:ext cx="1496291" cy="369332"/>
          </a:xfrm>
          <a:prstGeom prst="rect">
            <a:avLst/>
          </a:prstGeom>
          <a:noFill/>
        </p:spPr>
        <p:txBody>
          <a:bodyPr wrap="square">
            <a:spAutoFit/>
          </a:bodyPr>
          <a:lstStyle/>
          <a:p>
            <a:r>
              <a:rPr lang="ja-JP" altLang="en-US" dirty="0"/>
              <a:t>ビッグデータ</a:t>
            </a:r>
          </a:p>
        </p:txBody>
      </p:sp>
      <p:sp>
        <p:nvSpPr>
          <p:cNvPr id="24" name="テキスト ボックス 23">
            <a:extLst>
              <a:ext uri="{FF2B5EF4-FFF2-40B4-BE49-F238E27FC236}">
                <a16:creationId xmlns:a16="http://schemas.microsoft.com/office/drawing/2014/main" id="{54B57D84-26C9-4508-8282-9B7D2110FEA1}"/>
              </a:ext>
            </a:extLst>
          </p:cNvPr>
          <p:cNvSpPr txBox="1"/>
          <p:nvPr/>
        </p:nvSpPr>
        <p:spPr>
          <a:xfrm>
            <a:off x="5087028" y="4121551"/>
            <a:ext cx="775855" cy="369332"/>
          </a:xfrm>
          <a:prstGeom prst="rect">
            <a:avLst/>
          </a:prstGeom>
          <a:noFill/>
        </p:spPr>
        <p:txBody>
          <a:bodyPr wrap="square">
            <a:spAutoFit/>
          </a:bodyPr>
          <a:lstStyle/>
          <a:p>
            <a:r>
              <a:rPr lang="en-US" altLang="ja-JP" dirty="0"/>
              <a:t>AI</a:t>
            </a:r>
            <a:endParaRPr lang="ja-JP" altLang="en-US" dirty="0"/>
          </a:p>
        </p:txBody>
      </p:sp>
      <p:sp>
        <p:nvSpPr>
          <p:cNvPr id="26" name="テキスト ボックス 25">
            <a:extLst>
              <a:ext uri="{FF2B5EF4-FFF2-40B4-BE49-F238E27FC236}">
                <a16:creationId xmlns:a16="http://schemas.microsoft.com/office/drawing/2014/main" id="{1C55E532-D18D-4D23-9075-748D293F88C5}"/>
              </a:ext>
            </a:extLst>
          </p:cNvPr>
          <p:cNvSpPr txBox="1"/>
          <p:nvPr/>
        </p:nvSpPr>
        <p:spPr>
          <a:xfrm>
            <a:off x="5932156" y="4110276"/>
            <a:ext cx="738909" cy="369332"/>
          </a:xfrm>
          <a:prstGeom prst="rect">
            <a:avLst/>
          </a:prstGeom>
          <a:noFill/>
        </p:spPr>
        <p:txBody>
          <a:bodyPr wrap="square">
            <a:spAutoFit/>
          </a:bodyPr>
          <a:lstStyle/>
          <a:p>
            <a:r>
              <a:rPr lang="en-US" altLang="ja-JP" dirty="0"/>
              <a:t>IoT</a:t>
            </a:r>
            <a:endParaRPr lang="ja-JP" altLang="en-US" dirty="0"/>
          </a:p>
        </p:txBody>
      </p:sp>
      <p:sp>
        <p:nvSpPr>
          <p:cNvPr id="28" name="テキスト ボックス 27">
            <a:extLst>
              <a:ext uri="{FF2B5EF4-FFF2-40B4-BE49-F238E27FC236}">
                <a16:creationId xmlns:a16="http://schemas.microsoft.com/office/drawing/2014/main" id="{BE907136-7D58-42F4-8C94-F85CAA03C39E}"/>
              </a:ext>
            </a:extLst>
          </p:cNvPr>
          <p:cNvSpPr txBox="1"/>
          <p:nvPr/>
        </p:nvSpPr>
        <p:spPr>
          <a:xfrm>
            <a:off x="8273574" y="4105719"/>
            <a:ext cx="1496291" cy="369332"/>
          </a:xfrm>
          <a:prstGeom prst="rect">
            <a:avLst/>
          </a:prstGeom>
          <a:noFill/>
        </p:spPr>
        <p:txBody>
          <a:bodyPr wrap="square">
            <a:spAutoFit/>
          </a:bodyPr>
          <a:lstStyle/>
          <a:p>
            <a:r>
              <a:rPr lang="ja-JP" altLang="en-US" dirty="0"/>
              <a:t>セキュリティ</a:t>
            </a:r>
          </a:p>
        </p:txBody>
      </p:sp>
      <p:sp>
        <p:nvSpPr>
          <p:cNvPr id="30" name="テキスト ボックス 29">
            <a:extLst>
              <a:ext uri="{FF2B5EF4-FFF2-40B4-BE49-F238E27FC236}">
                <a16:creationId xmlns:a16="http://schemas.microsoft.com/office/drawing/2014/main" id="{3228B564-5202-4286-9A6D-C4BE60FCAE5E}"/>
              </a:ext>
            </a:extLst>
          </p:cNvPr>
          <p:cNvSpPr txBox="1"/>
          <p:nvPr/>
        </p:nvSpPr>
        <p:spPr>
          <a:xfrm>
            <a:off x="4029482" y="2523042"/>
            <a:ext cx="1607127" cy="369332"/>
          </a:xfrm>
          <a:prstGeom prst="rect">
            <a:avLst/>
          </a:prstGeom>
          <a:noFill/>
        </p:spPr>
        <p:txBody>
          <a:bodyPr wrap="square">
            <a:spAutoFit/>
          </a:bodyPr>
          <a:lstStyle/>
          <a:p>
            <a:r>
              <a:rPr lang="ja-JP" altLang="en-US" dirty="0"/>
              <a:t>アジャイル</a:t>
            </a:r>
          </a:p>
        </p:txBody>
      </p:sp>
      <p:sp>
        <p:nvSpPr>
          <p:cNvPr id="32" name="テキスト ボックス 31">
            <a:extLst>
              <a:ext uri="{FF2B5EF4-FFF2-40B4-BE49-F238E27FC236}">
                <a16:creationId xmlns:a16="http://schemas.microsoft.com/office/drawing/2014/main" id="{CE59FF6D-06BA-48CA-A90D-5EBF4C16D560}"/>
              </a:ext>
            </a:extLst>
          </p:cNvPr>
          <p:cNvSpPr txBox="1"/>
          <p:nvPr/>
        </p:nvSpPr>
        <p:spPr>
          <a:xfrm>
            <a:off x="2967284" y="3351976"/>
            <a:ext cx="1607127" cy="369332"/>
          </a:xfrm>
          <a:prstGeom prst="rect">
            <a:avLst/>
          </a:prstGeom>
          <a:noFill/>
        </p:spPr>
        <p:txBody>
          <a:bodyPr wrap="square">
            <a:spAutoFit/>
          </a:bodyPr>
          <a:lstStyle/>
          <a:p>
            <a:r>
              <a:rPr lang="en-US" altLang="ja-JP" dirty="0"/>
              <a:t>GIGA</a:t>
            </a:r>
            <a:r>
              <a:rPr lang="ja-JP" altLang="en-US" dirty="0"/>
              <a:t>スクール</a:t>
            </a:r>
          </a:p>
        </p:txBody>
      </p:sp>
      <p:sp>
        <p:nvSpPr>
          <p:cNvPr id="34" name="テキスト ボックス 33">
            <a:extLst>
              <a:ext uri="{FF2B5EF4-FFF2-40B4-BE49-F238E27FC236}">
                <a16:creationId xmlns:a16="http://schemas.microsoft.com/office/drawing/2014/main" id="{139531F4-95EA-4EEB-8871-FB324AC1DA5F}"/>
              </a:ext>
            </a:extLst>
          </p:cNvPr>
          <p:cNvSpPr txBox="1"/>
          <p:nvPr/>
        </p:nvSpPr>
        <p:spPr>
          <a:xfrm>
            <a:off x="4736047" y="3351976"/>
            <a:ext cx="1283855" cy="369332"/>
          </a:xfrm>
          <a:prstGeom prst="rect">
            <a:avLst/>
          </a:prstGeom>
          <a:noFill/>
        </p:spPr>
        <p:txBody>
          <a:bodyPr wrap="square">
            <a:spAutoFit/>
          </a:bodyPr>
          <a:lstStyle/>
          <a:p>
            <a:r>
              <a:rPr lang="ja-JP" altLang="en-US" dirty="0"/>
              <a:t>ヘルスケア</a:t>
            </a:r>
          </a:p>
        </p:txBody>
      </p:sp>
      <p:sp>
        <p:nvSpPr>
          <p:cNvPr id="36" name="テキスト ボックス 35">
            <a:extLst>
              <a:ext uri="{FF2B5EF4-FFF2-40B4-BE49-F238E27FC236}">
                <a16:creationId xmlns:a16="http://schemas.microsoft.com/office/drawing/2014/main" id="{6C347299-F8DA-4E18-8792-32CC0424251D}"/>
              </a:ext>
            </a:extLst>
          </p:cNvPr>
          <p:cNvSpPr txBox="1"/>
          <p:nvPr/>
        </p:nvSpPr>
        <p:spPr>
          <a:xfrm>
            <a:off x="6260047" y="3364310"/>
            <a:ext cx="766618" cy="369332"/>
          </a:xfrm>
          <a:prstGeom prst="rect">
            <a:avLst/>
          </a:prstGeom>
          <a:noFill/>
        </p:spPr>
        <p:txBody>
          <a:bodyPr wrap="square">
            <a:spAutoFit/>
          </a:bodyPr>
          <a:lstStyle/>
          <a:p>
            <a:r>
              <a:rPr lang="ja-JP" altLang="en-US" dirty="0"/>
              <a:t>観光</a:t>
            </a:r>
          </a:p>
        </p:txBody>
      </p:sp>
      <p:sp>
        <p:nvSpPr>
          <p:cNvPr id="38" name="テキスト ボックス 37">
            <a:extLst>
              <a:ext uri="{FF2B5EF4-FFF2-40B4-BE49-F238E27FC236}">
                <a16:creationId xmlns:a16="http://schemas.microsoft.com/office/drawing/2014/main" id="{2A2D6670-8C41-48B0-8744-246AD4929A8E}"/>
              </a:ext>
            </a:extLst>
          </p:cNvPr>
          <p:cNvSpPr txBox="1"/>
          <p:nvPr/>
        </p:nvSpPr>
        <p:spPr>
          <a:xfrm>
            <a:off x="7225248" y="3348627"/>
            <a:ext cx="1607127" cy="369332"/>
          </a:xfrm>
          <a:prstGeom prst="rect">
            <a:avLst/>
          </a:prstGeom>
          <a:noFill/>
        </p:spPr>
        <p:txBody>
          <a:bodyPr wrap="square">
            <a:spAutoFit/>
          </a:bodyPr>
          <a:lstStyle/>
          <a:p>
            <a:r>
              <a:rPr lang="ja-JP" altLang="en-US" dirty="0"/>
              <a:t>物流＆小売</a:t>
            </a:r>
          </a:p>
        </p:txBody>
      </p:sp>
      <p:sp>
        <p:nvSpPr>
          <p:cNvPr id="40" name="テキスト ボックス 39">
            <a:extLst>
              <a:ext uri="{FF2B5EF4-FFF2-40B4-BE49-F238E27FC236}">
                <a16:creationId xmlns:a16="http://schemas.microsoft.com/office/drawing/2014/main" id="{56B26992-AE6C-408A-B1B9-115B2D9F3B06}"/>
              </a:ext>
            </a:extLst>
          </p:cNvPr>
          <p:cNvSpPr txBox="1"/>
          <p:nvPr/>
        </p:nvSpPr>
        <p:spPr>
          <a:xfrm>
            <a:off x="6149211" y="2560992"/>
            <a:ext cx="1607127" cy="369332"/>
          </a:xfrm>
          <a:prstGeom prst="rect">
            <a:avLst/>
          </a:prstGeom>
          <a:noFill/>
        </p:spPr>
        <p:txBody>
          <a:bodyPr wrap="square">
            <a:spAutoFit/>
          </a:bodyPr>
          <a:lstStyle/>
          <a:p>
            <a:r>
              <a:rPr lang="ja-JP" altLang="en-US" dirty="0"/>
              <a:t>デザイン思考</a:t>
            </a:r>
          </a:p>
        </p:txBody>
      </p:sp>
      <p:cxnSp>
        <p:nvCxnSpPr>
          <p:cNvPr id="41" name="直線コネクタ 40">
            <a:extLst>
              <a:ext uri="{FF2B5EF4-FFF2-40B4-BE49-F238E27FC236}">
                <a16:creationId xmlns:a16="http://schemas.microsoft.com/office/drawing/2014/main" id="{8BA203A5-9C8A-4963-A895-8AA401BCFB2F}"/>
              </a:ext>
            </a:extLst>
          </p:cNvPr>
          <p:cNvCxnSpPr>
            <a:cxnSpLocks/>
            <a:endCxn id="5" idx="3"/>
          </p:cNvCxnSpPr>
          <p:nvPr/>
        </p:nvCxnSpPr>
        <p:spPr>
          <a:xfrm>
            <a:off x="3066573" y="3083904"/>
            <a:ext cx="54217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67D328A1-9AC8-4682-BB8F-06EF7793077A}"/>
              </a:ext>
            </a:extLst>
          </p:cNvPr>
          <p:cNvSpPr txBox="1"/>
          <p:nvPr/>
        </p:nvSpPr>
        <p:spPr>
          <a:xfrm>
            <a:off x="4772992" y="1650590"/>
            <a:ext cx="2179782" cy="369332"/>
          </a:xfrm>
          <a:prstGeom prst="rect">
            <a:avLst/>
          </a:prstGeom>
          <a:noFill/>
        </p:spPr>
        <p:txBody>
          <a:bodyPr wrap="square">
            <a:spAutoFit/>
          </a:bodyPr>
          <a:lstStyle/>
          <a:p>
            <a:r>
              <a:rPr lang="ja-JP" altLang="en-US" dirty="0"/>
              <a:t>顧客分析・企画力</a:t>
            </a:r>
          </a:p>
        </p:txBody>
      </p:sp>
      <p:cxnSp>
        <p:nvCxnSpPr>
          <p:cNvPr id="45" name="直線コネクタ 44">
            <a:extLst>
              <a:ext uri="{FF2B5EF4-FFF2-40B4-BE49-F238E27FC236}">
                <a16:creationId xmlns:a16="http://schemas.microsoft.com/office/drawing/2014/main" id="{8EEC5936-57B1-4BDA-BF41-451F120BC5A7}"/>
              </a:ext>
            </a:extLst>
          </p:cNvPr>
          <p:cNvCxnSpPr>
            <a:cxnSpLocks/>
          </p:cNvCxnSpPr>
          <p:nvPr/>
        </p:nvCxnSpPr>
        <p:spPr>
          <a:xfrm>
            <a:off x="3881684" y="2287422"/>
            <a:ext cx="3722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E771C948-FD87-43CD-ABF8-EE83B0246EF6}"/>
              </a:ext>
            </a:extLst>
          </p:cNvPr>
          <p:cNvSpPr txBox="1"/>
          <p:nvPr/>
        </p:nvSpPr>
        <p:spPr>
          <a:xfrm>
            <a:off x="4445099" y="4997834"/>
            <a:ext cx="2757057" cy="369332"/>
          </a:xfrm>
          <a:prstGeom prst="rect">
            <a:avLst/>
          </a:prstGeom>
          <a:noFill/>
        </p:spPr>
        <p:txBody>
          <a:bodyPr wrap="square">
            <a:spAutoFit/>
          </a:bodyPr>
          <a:lstStyle/>
          <a:p>
            <a:r>
              <a:rPr lang="ja-JP" altLang="en-US" dirty="0"/>
              <a:t>ビジネスコミュニケーション</a:t>
            </a:r>
          </a:p>
        </p:txBody>
      </p:sp>
      <p:sp>
        <p:nvSpPr>
          <p:cNvPr id="17" name="テキスト ボックス 16">
            <a:extLst>
              <a:ext uri="{FF2B5EF4-FFF2-40B4-BE49-F238E27FC236}">
                <a16:creationId xmlns:a16="http://schemas.microsoft.com/office/drawing/2014/main" id="{A5510783-00B6-49C4-A521-F15651DA7070}"/>
              </a:ext>
            </a:extLst>
          </p:cNvPr>
          <p:cNvSpPr txBox="1"/>
          <p:nvPr/>
        </p:nvSpPr>
        <p:spPr>
          <a:xfrm>
            <a:off x="10991273" y="4903893"/>
            <a:ext cx="1122212" cy="369332"/>
          </a:xfrm>
          <a:prstGeom prst="rect">
            <a:avLst/>
          </a:prstGeom>
          <a:noFill/>
        </p:spPr>
        <p:txBody>
          <a:bodyPr wrap="square" rtlCol="0">
            <a:spAutoFit/>
          </a:bodyPr>
          <a:lstStyle/>
          <a:p>
            <a:r>
              <a:rPr kumimoji="1" lang="ja-JP" altLang="en-US" dirty="0"/>
              <a:t>入社</a:t>
            </a:r>
            <a:r>
              <a:rPr lang="ja-JP" altLang="en-US" dirty="0"/>
              <a:t>教育</a:t>
            </a:r>
            <a:endParaRPr kumimoji="1" lang="ja-JP" altLang="en-US" dirty="0"/>
          </a:p>
        </p:txBody>
      </p:sp>
      <p:sp>
        <p:nvSpPr>
          <p:cNvPr id="33" name="テキスト ボックス 32">
            <a:extLst>
              <a:ext uri="{FF2B5EF4-FFF2-40B4-BE49-F238E27FC236}">
                <a16:creationId xmlns:a16="http://schemas.microsoft.com/office/drawing/2014/main" id="{543C668B-03A5-459F-A8B7-40FCA12EDD3A}"/>
              </a:ext>
            </a:extLst>
          </p:cNvPr>
          <p:cNvSpPr txBox="1"/>
          <p:nvPr/>
        </p:nvSpPr>
        <p:spPr>
          <a:xfrm>
            <a:off x="11328406" y="4053974"/>
            <a:ext cx="780463" cy="369332"/>
          </a:xfrm>
          <a:prstGeom prst="rect">
            <a:avLst/>
          </a:prstGeom>
          <a:noFill/>
        </p:spPr>
        <p:txBody>
          <a:bodyPr wrap="square" rtlCol="0">
            <a:spAutoFit/>
          </a:bodyPr>
          <a:lstStyle/>
          <a:p>
            <a:r>
              <a:rPr kumimoji="1" lang="en-US" altLang="ja-JP" dirty="0"/>
              <a:t>SE</a:t>
            </a:r>
            <a:endParaRPr kumimoji="1" lang="ja-JP" altLang="en-US" dirty="0"/>
          </a:p>
        </p:txBody>
      </p:sp>
      <p:sp>
        <p:nvSpPr>
          <p:cNvPr id="35" name="テキスト ボックス 34">
            <a:extLst>
              <a:ext uri="{FF2B5EF4-FFF2-40B4-BE49-F238E27FC236}">
                <a16:creationId xmlns:a16="http://schemas.microsoft.com/office/drawing/2014/main" id="{47BA8224-AFC5-47D0-AE23-FA516BF49E7F}"/>
              </a:ext>
            </a:extLst>
          </p:cNvPr>
          <p:cNvSpPr txBox="1"/>
          <p:nvPr/>
        </p:nvSpPr>
        <p:spPr>
          <a:xfrm>
            <a:off x="11053637" y="3180037"/>
            <a:ext cx="1055232" cy="369332"/>
          </a:xfrm>
          <a:prstGeom prst="rect">
            <a:avLst/>
          </a:prstGeom>
          <a:noFill/>
        </p:spPr>
        <p:txBody>
          <a:bodyPr wrap="square" rtlCol="0">
            <a:spAutoFit/>
          </a:bodyPr>
          <a:lstStyle/>
          <a:p>
            <a:r>
              <a:rPr lang="ja-JP" altLang="en-US" dirty="0"/>
              <a:t>コンサル</a:t>
            </a:r>
            <a:endParaRPr kumimoji="1" lang="ja-JP" altLang="en-US" dirty="0"/>
          </a:p>
        </p:txBody>
      </p:sp>
      <p:sp>
        <p:nvSpPr>
          <p:cNvPr id="37" name="テキスト ボックス 36">
            <a:extLst>
              <a:ext uri="{FF2B5EF4-FFF2-40B4-BE49-F238E27FC236}">
                <a16:creationId xmlns:a16="http://schemas.microsoft.com/office/drawing/2014/main" id="{6D5C5912-B829-4BE8-B583-24BEA9850A59}"/>
              </a:ext>
            </a:extLst>
          </p:cNvPr>
          <p:cNvSpPr txBox="1"/>
          <p:nvPr/>
        </p:nvSpPr>
        <p:spPr>
          <a:xfrm>
            <a:off x="10898916" y="2363588"/>
            <a:ext cx="1209953" cy="369332"/>
          </a:xfrm>
          <a:prstGeom prst="rect">
            <a:avLst/>
          </a:prstGeom>
          <a:noFill/>
        </p:spPr>
        <p:txBody>
          <a:bodyPr wrap="square" rtlCol="0">
            <a:spAutoFit/>
          </a:bodyPr>
          <a:lstStyle/>
          <a:p>
            <a:r>
              <a:rPr lang="en-US" altLang="ja-JP" dirty="0" err="1"/>
              <a:t>PjM</a:t>
            </a:r>
            <a:r>
              <a:rPr lang="ja-JP" altLang="en-US" dirty="0"/>
              <a:t>、</a:t>
            </a:r>
            <a:r>
              <a:rPr lang="en-US" altLang="ja-JP" dirty="0" err="1"/>
              <a:t>PdM</a:t>
            </a:r>
            <a:endParaRPr kumimoji="1" lang="ja-JP" altLang="en-US" dirty="0"/>
          </a:p>
        </p:txBody>
      </p:sp>
      <p:sp>
        <p:nvSpPr>
          <p:cNvPr id="39" name="テキスト ボックス 38">
            <a:extLst>
              <a:ext uri="{FF2B5EF4-FFF2-40B4-BE49-F238E27FC236}">
                <a16:creationId xmlns:a16="http://schemas.microsoft.com/office/drawing/2014/main" id="{4C5AEF0A-3170-4DF0-BC17-BD885AC507E0}"/>
              </a:ext>
            </a:extLst>
          </p:cNvPr>
          <p:cNvSpPr txBox="1"/>
          <p:nvPr/>
        </p:nvSpPr>
        <p:spPr>
          <a:xfrm>
            <a:off x="11122917" y="1369307"/>
            <a:ext cx="651158" cy="369332"/>
          </a:xfrm>
          <a:prstGeom prst="rect">
            <a:avLst/>
          </a:prstGeom>
          <a:noFill/>
        </p:spPr>
        <p:txBody>
          <a:bodyPr wrap="square" rtlCol="0">
            <a:spAutoFit/>
          </a:bodyPr>
          <a:lstStyle/>
          <a:p>
            <a:r>
              <a:rPr lang="en-US" altLang="ja-JP" dirty="0" err="1"/>
              <a:t>PdM</a:t>
            </a:r>
            <a:endParaRPr kumimoji="1" lang="ja-JP" altLang="en-US" dirty="0"/>
          </a:p>
        </p:txBody>
      </p:sp>
      <p:sp>
        <p:nvSpPr>
          <p:cNvPr id="18" name="矢印: 上 17">
            <a:extLst>
              <a:ext uri="{FF2B5EF4-FFF2-40B4-BE49-F238E27FC236}">
                <a16:creationId xmlns:a16="http://schemas.microsoft.com/office/drawing/2014/main" id="{540BD4BC-03CC-4586-8409-5862B15433FB}"/>
              </a:ext>
            </a:extLst>
          </p:cNvPr>
          <p:cNvSpPr/>
          <p:nvPr/>
        </p:nvSpPr>
        <p:spPr>
          <a:xfrm>
            <a:off x="11342260" y="3594848"/>
            <a:ext cx="332509" cy="4383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矢印: 上 41">
            <a:extLst>
              <a:ext uri="{FF2B5EF4-FFF2-40B4-BE49-F238E27FC236}">
                <a16:creationId xmlns:a16="http://schemas.microsoft.com/office/drawing/2014/main" id="{1DD10699-C94A-4C87-B391-7DDD8E227204}"/>
              </a:ext>
            </a:extLst>
          </p:cNvPr>
          <p:cNvSpPr/>
          <p:nvPr/>
        </p:nvSpPr>
        <p:spPr>
          <a:xfrm>
            <a:off x="11372282" y="4427474"/>
            <a:ext cx="332509" cy="44840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矢印: 上 42">
            <a:extLst>
              <a:ext uri="{FF2B5EF4-FFF2-40B4-BE49-F238E27FC236}">
                <a16:creationId xmlns:a16="http://schemas.microsoft.com/office/drawing/2014/main" id="{027409FD-AEDA-40BF-8B7E-FFAE2A1442C2}"/>
              </a:ext>
            </a:extLst>
          </p:cNvPr>
          <p:cNvSpPr/>
          <p:nvPr/>
        </p:nvSpPr>
        <p:spPr>
          <a:xfrm>
            <a:off x="11298396" y="2711129"/>
            <a:ext cx="332509" cy="4383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矢印: 上 45">
            <a:extLst>
              <a:ext uri="{FF2B5EF4-FFF2-40B4-BE49-F238E27FC236}">
                <a16:creationId xmlns:a16="http://schemas.microsoft.com/office/drawing/2014/main" id="{08D78560-2130-4ED2-ABBF-DCE0C59D7A1B}"/>
              </a:ext>
            </a:extLst>
          </p:cNvPr>
          <p:cNvSpPr/>
          <p:nvPr/>
        </p:nvSpPr>
        <p:spPr>
          <a:xfrm>
            <a:off x="11282242" y="1865091"/>
            <a:ext cx="332509" cy="4383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17A28B1C-D6FB-459D-8DE1-2E2500BC005B}"/>
              </a:ext>
            </a:extLst>
          </p:cNvPr>
          <p:cNvSpPr txBox="1"/>
          <p:nvPr/>
        </p:nvSpPr>
        <p:spPr>
          <a:xfrm>
            <a:off x="5636609" y="6155961"/>
            <a:ext cx="6781691" cy="369332"/>
          </a:xfrm>
          <a:prstGeom prst="rect">
            <a:avLst/>
          </a:prstGeom>
          <a:noFill/>
        </p:spPr>
        <p:txBody>
          <a:bodyPr wrap="square">
            <a:spAutoFit/>
          </a:bodyPr>
          <a:lstStyle/>
          <a:p>
            <a:r>
              <a:rPr lang="en-US" altLang="ja-JP" dirty="0"/>
              <a:t>P</a:t>
            </a:r>
            <a:r>
              <a:rPr lang="ja-JP" altLang="en-US" dirty="0"/>
              <a:t>ｊＭ：プロジェクトマネージャー　　　ＰｄＭ：プロダクトマネージャー</a:t>
            </a:r>
          </a:p>
        </p:txBody>
      </p:sp>
    </p:spTree>
    <p:extLst>
      <p:ext uri="{BB962C8B-B14F-4D97-AF65-F5344CB8AC3E}">
        <p14:creationId xmlns:p14="http://schemas.microsoft.com/office/powerpoint/2010/main" val="213680688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657AF5E-3A49-4493-BF12-AF5EF02BE79E}"/>
              </a:ext>
            </a:extLst>
          </p:cNvPr>
          <p:cNvSpPr>
            <a:spLocks noGrp="1"/>
          </p:cNvSpPr>
          <p:nvPr>
            <p:ph type="title"/>
          </p:nvPr>
        </p:nvSpPr>
        <p:spPr/>
        <p:txBody>
          <a:bodyPr/>
          <a:lstStyle/>
          <a:p>
            <a:r>
              <a:rPr lang="ja-JP" altLang="en-US" dirty="0"/>
              <a:t>トレニンーグトピック（ビジネス）</a:t>
            </a:r>
            <a:endParaRPr lang="zh-CN" altLang="en-US" dirty="0"/>
          </a:p>
        </p:txBody>
      </p:sp>
      <p:graphicFrame>
        <p:nvGraphicFramePr>
          <p:cNvPr id="5" name="表格 5">
            <a:extLst>
              <a:ext uri="{FF2B5EF4-FFF2-40B4-BE49-F238E27FC236}">
                <a16:creationId xmlns:a16="http://schemas.microsoft.com/office/drawing/2014/main" id="{5FB88797-58B7-48D9-B149-FD2F63176C6F}"/>
              </a:ext>
            </a:extLst>
          </p:cNvPr>
          <p:cNvGraphicFramePr>
            <a:graphicFrameLocks noGrp="1"/>
          </p:cNvGraphicFramePr>
          <p:nvPr>
            <p:extLst>
              <p:ext uri="{D42A27DB-BD31-4B8C-83A1-F6EECF244321}">
                <p14:modId xmlns:p14="http://schemas.microsoft.com/office/powerpoint/2010/main" val="2416861869"/>
              </p:ext>
            </p:extLst>
          </p:nvPr>
        </p:nvGraphicFramePr>
        <p:xfrm>
          <a:off x="446643" y="673946"/>
          <a:ext cx="11394839" cy="5562600"/>
        </p:xfrm>
        <a:graphic>
          <a:graphicData uri="http://schemas.openxmlformats.org/drawingml/2006/table">
            <a:tbl>
              <a:tblPr firstRow="1" bandRow="1">
                <a:tableStyleId>{5C22544A-7EE6-4342-B048-85BDC9FD1C3A}</a:tableStyleId>
              </a:tblPr>
              <a:tblGrid>
                <a:gridCol w="3359104">
                  <a:extLst>
                    <a:ext uri="{9D8B030D-6E8A-4147-A177-3AD203B41FA5}">
                      <a16:colId xmlns:a16="http://schemas.microsoft.com/office/drawing/2014/main" val="3948727593"/>
                    </a:ext>
                  </a:extLst>
                </a:gridCol>
                <a:gridCol w="1328560">
                  <a:extLst>
                    <a:ext uri="{9D8B030D-6E8A-4147-A177-3AD203B41FA5}">
                      <a16:colId xmlns:a16="http://schemas.microsoft.com/office/drawing/2014/main" val="236633133"/>
                    </a:ext>
                  </a:extLst>
                </a:gridCol>
                <a:gridCol w="890273">
                  <a:extLst>
                    <a:ext uri="{9D8B030D-6E8A-4147-A177-3AD203B41FA5}">
                      <a16:colId xmlns:a16="http://schemas.microsoft.com/office/drawing/2014/main" val="2443955635"/>
                    </a:ext>
                  </a:extLst>
                </a:gridCol>
                <a:gridCol w="1027236">
                  <a:extLst>
                    <a:ext uri="{9D8B030D-6E8A-4147-A177-3AD203B41FA5}">
                      <a16:colId xmlns:a16="http://schemas.microsoft.com/office/drawing/2014/main" val="2125255742"/>
                    </a:ext>
                  </a:extLst>
                </a:gridCol>
                <a:gridCol w="1164203">
                  <a:extLst>
                    <a:ext uri="{9D8B030D-6E8A-4147-A177-3AD203B41FA5}">
                      <a16:colId xmlns:a16="http://schemas.microsoft.com/office/drawing/2014/main" val="1199080456"/>
                    </a:ext>
                  </a:extLst>
                </a:gridCol>
                <a:gridCol w="3625463">
                  <a:extLst>
                    <a:ext uri="{9D8B030D-6E8A-4147-A177-3AD203B41FA5}">
                      <a16:colId xmlns:a16="http://schemas.microsoft.com/office/drawing/2014/main" val="2419402647"/>
                    </a:ext>
                  </a:extLst>
                </a:gridCol>
              </a:tblGrid>
              <a:tr h="370840">
                <a:tc>
                  <a:txBody>
                    <a:bodyPr/>
                    <a:lstStyle/>
                    <a:p>
                      <a:endParaRPr lang="zh-CN" altLang="en-US" dirty="0"/>
                    </a:p>
                  </a:txBody>
                  <a:tcPr/>
                </a:tc>
                <a:tc>
                  <a:txBody>
                    <a:bodyPr/>
                    <a:lstStyle/>
                    <a:p>
                      <a:r>
                        <a:rPr lang="ja-JP" altLang="en-US" dirty="0"/>
                        <a:t>開催</a:t>
                      </a:r>
                      <a:endParaRPr lang="zh-CN" altLang="en-US" dirty="0"/>
                    </a:p>
                  </a:txBody>
                  <a:tcPr/>
                </a:tc>
                <a:tc>
                  <a:txBody>
                    <a:bodyPr/>
                    <a:lstStyle/>
                    <a:p>
                      <a:r>
                        <a:rPr lang="ja-JP" altLang="en-US" dirty="0"/>
                        <a:t>時間</a:t>
                      </a:r>
                      <a:r>
                        <a:rPr lang="en-US" altLang="ja-JP" dirty="0"/>
                        <a:t>H</a:t>
                      </a:r>
                      <a:endParaRPr lang="zh-CN" altLang="en-US" dirty="0"/>
                    </a:p>
                  </a:txBody>
                  <a:tcPr/>
                </a:tc>
                <a:tc>
                  <a:txBody>
                    <a:bodyPr/>
                    <a:lstStyle/>
                    <a:p>
                      <a:r>
                        <a:rPr lang="ja-JP" altLang="en-US" dirty="0"/>
                        <a:t>受講者</a:t>
                      </a:r>
                      <a:endParaRPr lang="zh-CN" altLang="en-US" dirty="0"/>
                    </a:p>
                  </a:txBody>
                  <a:tcPr/>
                </a:tc>
                <a:tc>
                  <a:txBody>
                    <a:bodyPr/>
                    <a:lstStyle/>
                    <a:p>
                      <a:r>
                        <a:rPr lang="ja-JP" altLang="en-US" dirty="0"/>
                        <a:t>責任者</a:t>
                      </a:r>
                      <a:endParaRPr lang="zh-CN" altLang="en-US" dirty="0"/>
                    </a:p>
                  </a:txBody>
                  <a:tcPr/>
                </a:tc>
                <a:tc>
                  <a:txBody>
                    <a:bodyPr/>
                    <a:lstStyle/>
                    <a:p>
                      <a:r>
                        <a:rPr lang="ja-JP" altLang="en-US" dirty="0"/>
                        <a:t>方式／講師</a:t>
                      </a:r>
                      <a:endParaRPr lang="zh-CN" altLang="en-US" dirty="0"/>
                    </a:p>
                  </a:txBody>
                  <a:tcPr/>
                </a:tc>
                <a:extLst>
                  <a:ext uri="{0D108BD9-81ED-4DB2-BD59-A6C34878D82A}">
                    <a16:rowId xmlns:a16="http://schemas.microsoft.com/office/drawing/2014/main" val="2796161219"/>
                  </a:ext>
                </a:extLst>
              </a:tr>
              <a:tr h="370840">
                <a:tc>
                  <a:txBody>
                    <a:bodyPr/>
                    <a:lstStyle/>
                    <a:p>
                      <a:r>
                        <a:rPr lang="en-US" altLang="ja-JP" dirty="0"/>
                        <a:t>IT</a:t>
                      </a:r>
                      <a:r>
                        <a:rPr lang="ja-JP" altLang="en-US" dirty="0"/>
                        <a:t>業界関連法律</a:t>
                      </a:r>
                      <a:endParaRPr lang="zh-CN" altLang="en-US" dirty="0"/>
                    </a:p>
                  </a:txBody>
                  <a:tcPr/>
                </a:tc>
                <a:tc>
                  <a:txBody>
                    <a:bodyPr/>
                    <a:lstStyle/>
                    <a:p>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1366569229"/>
                  </a:ext>
                </a:extLst>
              </a:tr>
              <a:tr h="370840">
                <a:tc>
                  <a:txBody>
                    <a:bodyPr/>
                    <a:lstStyle/>
                    <a:p>
                      <a:r>
                        <a:rPr lang="ja-JP" altLang="en-US" dirty="0"/>
                        <a:t>ビジネスマナー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2657066421"/>
                  </a:ext>
                </a:extLst>
              </a:tr>
              <a:tr h="370840">
                <a:tc>
                  <a:txBody>
                    <a:bodyPr/>
                    <a:lstStyle/>
                    <a:p>
                      <a:r>
                        <a:rPr lang="ja-JP" altLang="en-US" dirty="0"/>
                        <a:t>ビジネス文書</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151926147"/>
                  </a:ext>
                </a:extLst>
              </a:tr>
              <a:tr h="370840">
                <a:tc>
                  <a:txBody>
                    <a:bodyPr/>
                    <a:lstStyle/>
                    <a:p>
                      <a:r>
                        <a:rPr lang="ja-JP" altLang="en-US" dirty="0"/>
                        <a:t>コミュニケーションと講演</a:t>
                      </a:r>
                      <a:endParaRPr lang="zh-CN" altLang="en-US" dirty="0"/>
                    </a:p>
                  </a:txBody>
                  <a:tcPr/>
                </a:tc>
                <a:tc>
                  <a:txBody>
                    <a:bodyPr/>
                    <a:lstStyle/>
                    <a:p>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2413689359"/>
                  </a:ext>
                </a:extLst>
              </a:tr>
              <a:tr h="370840">
                <a:tc>
                  <a:txBody>
                    <a:bodyPr/>
                    <a:lstStyle/>
                    <a:p>
                      <a:r>
                        <a:rPr lang="ja-JP" altLang="en-US" dirty="0"/>
                        <a:t>人事評価（</a:t>
                      </a:r>
                      <a:r>
                        <a:rPr lang="en-US" altLang="ja-JP" dirty="0"/>
                        <a:t>OKR</a:t>
                      </a:r>
                      <a:r>
                        <a:rPr lang="ja-JP" altLang="en-US" dirty="0"/>
                        <a:t>）</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2569692292"/>
                  </a:ext>
                </a:extLst>
              </a:tr>
              <a:tr h="370840">
                <a:tc>
                  <a:txBody>
                    <a:bodyPr/>
                    <a:lstStyle/>
                    <a:p>
                      <a:r>
                        <a:rPr lang="ja-JP" altLang="en-US" dirty="0"/>
                        <a:t>真実の瞬間（</a:t>
                      </a:r>
                      <a:r>
                        <a:rPr lang="en-US" altLang="ja-JP" dirty="0"/>
                        <a:t>MOT</a:t>
                      </a:r>
                      <a:r>
                        <a:rPr lang="ja-JP" altLang="en-US" dirty="0"/>
                        <a:t>）</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tc>
                  <a:txBody>
                    <a:bodyPr/>
                    <a:lstStyle/>
                    <a:p>
                      <a:r>
                        <a:rPr lang="en-US" altLang="zh-CN" dirty="0"/>
                        <a:t>16</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2470169822"/>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2985301603"/>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4289581732"/>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668408687"/>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991851529"/>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156243766"/>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098765593"/>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080551452"/>
                  </a:ext>
                </a:extLst>
              </a:tr>
              <a:tr h="370840">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011102554"/>
                  </a:ext>
                </a:extLst>
              </a:tr>
            </a:tbl>
          </a:graphicData>
        </a:graphic>
      </p:graphicFrame>
      <p:sp>
        <p:nvSpPr>
          <p:cNvPr id="2" name="灯片编号占位符 1">
            <a:extLst>
              <a:ext uri="{FF2B5EF4-FFF2-40B4-BE49-F238E27FC236}">
                <a16:creationId xmlns:a16="http://schemas.microsoft.com/office/drawing/2014/main" id="{80427D80-509F-4173-AB9D-F440E7248656}"/>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79</a:t>
            </a:fld>
            <a:r>
              <a:rPr spc="-45"/>
              <a:t> </a:t>
            </a:r>
            <a:r>
              <a:rPr spc="-5"/>
              <a:t>-</a:t>
            </a:r>
            <a:endParaRPr spc="-5" dirty="0"/>
          </a:p>
        </p:txBody>
      </p:sp>
      <p:sp>
        <p:nvSpPr>
          <p:cNvPr id="3" name="日期占位符 2">
            <a:extLst>
              <a:ext uri="{FF2B5EF4-FFF2-40B4-BE49-F238E27FC236}">
                <a16:creationId xmlns:a16="http://schemas.microsoft.com/office/drawing/2014/main" id="{07A526A6-C65D-4E2B-9083-7FE4446873F5}"/>
              </a:ext>
            </a:extLst>
          </p:cNvPr>
          <p:cNvSpPr>
            <a:spLocks noGrp="1"/>
          </p:cNvSpPr>
          <p:nvPr>
            <p:ph type="dt" sz="half" idx="6"/>
          </p:nvPr>
        </p:nvSpPr>
        <p:spPr/>
        <p:txBody>
          <a:bodyPr/>
          <a:lstStyle/>
          <a:p>
            <a:fld id="{CC39D435-9051-44E2-8D38-9EE2B1FE9ABB}" type="datetime1">
              <a:rPr lang="zh-CN" altLang="en-US" smtClean="0"/>
              <a:t>2022/2/18</a:t>
            </a:fld>
            <a:endParaRPr lang="en-US"/>
          </a:p>
        </p:txBody>
      </p:sp>
    </p:spTree>
    <p:extLst>
      <p:ext uri="{BB962C8B-B14F-4D97-AF65-F5344CB8AC3E}">
        <p14:creationId xmlns:p14="http://schemas.microsoft.com/office/powerpoint/2010/main" val="1180505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会社ブラント②：ホームページ</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2585323"/>
          </a:xfrm>
        </p:spPr>
        <p:txBody>
          <a:bodyPr/>
          <a:lstStyle/>
          <a:p>
            <a:r>
              <a:rPr lang="ja-JP" altLang="en-US" dirty="0"/>
              <a:t>現状：</a:t>
            </a:r>
            <a:endParaRPr lang="en-US" altLang="ja-JP" dirty="0"/>
          </a:p>
          <a:p>
            <a:endParaRPr lang="en-US" altLang="ja-JP" dirty="0"/>
          </a:p>
          <a:p>
            <a:endParaRPr lang="en-US" altLang="ja-JP" dirty="0"/>
          </a:p>
          <a:p>
            <a:r>
              <a:rPr lang="ja-JP" altLang="en-US" dirty="0"/>
              <a:t>部署：</a:t>
            </a:r>
            <a:r>
              <a:rPr lang="en-US" altLang="ja-JP" dirty="0"/>
              <a:t> IT</a:t>
            </a:r>
            <a:r>
              <a:rPr lang="ja-JP" altLang="en-US" dirty="0"/>
              <a:t>管理一元化</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X</a:t>
            </a:r>
          </a:p>
          <a:p>
            <a:pPr marL="342900" indent="-342900">
              <a:buFont typeface="Wingdings" panose="05000000000000000000" pitchFamily="2" charset="2"/>
              <a:buChar char="ü"/>
            </a:pPr>
            <a:r>
              <a:rPr lang="en-US" altLang="ja-JP" dirty="0"/>
              <a:t>X</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2022/2/18</a:t>
            </a:fld>
            <a:endParaRPr lang="en-US"/>
          </a:p>
        </p:txBody>
      </p:sp>
    </p:spTree>
    <p:extLst>
      <p:ext uri="{BB962C8B-B14F-4D97-AF65-F5344CB8AC3E}">
        <p14:creationId xmlns:p14="http://schemas.microsoft.com/office/powerpoint/2010/main" val="369962293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657AF5E-3A49-4493-BF12-AF5EF02BE79E}"/>
              </a:ext>
            </a:extLst>
          </p:cNvPr>
          <p:cNvSpPr>
            <a:spLocks noGrp="1"/>
          </p:cNvSpPr>
          <p:nvPr>
            <p:ph type="title"/>
          </p:nvPr>
        </p:nvSpPr>
        <p:spPr/>
        <p:txBody>
          <a:bodyPr/>
          <a:lstStyle/>
          <a:p>
            <a:r>
              <a:rPr lang="ja-JP" altLang="en-US" dirty="0"/>
              <a:t>トレニンーグトピック（テック）</a:t>
            </a:r>
            <a:endParaRPr lang="zh-CN" altLang="en-US" dirty="0"/>
          </a:p>
        </p:txBody>
      </p:sp>
      <p:graphicFrame>
        <p:nvGraphicFramePr>
          <p:cNvPr id="5" name="表格 5">
            <a:extLst>
              <a:ext uri="{FF2B5EF4-FFF2-40B4-BE49-F238E27FC236}">
                <a16:creationId xmlns:a16="http://schemas.microsoft.com/office/drawing/2014/main" id="{5FB88797-58B7-48D9-B149-FD2F63176C6F}"/>
              </a:ext>
            </a:extLst>
          </p:cNvPr>
          <p:cNvGraphicFramePr>
            <a:graphicFrameLocks noGrp="1"/>
          </p:cNvGraphicFramePr>
          <p:nvPr>
            <p:extLst>
              <p:ext uri="{D42A27DB-BD31-4B8C-83A1-F6EECF244321}">
                <p14:modId xmlns:p14="http://schemas.microsoft.com/office/powerpoint/2010/main" val="1678600529"/>
              </p:ext>
            </p:extLst>
          </p:nvPr>
        </p:nvGraphicFramePr>
        <p:xfrm>
          <a:off x="315152" y="673946"/>
          <a:ext cx="11526329" cy="4450080"/>
        </p:xfrm>
        <a:graphic>
          <a:graphicData uri="http://schemas.openxmlformats.org/drawingml/2006/table">
            <a:tbl>
              <a:tblPr firstRow="1" bandRow="1">
                <a:tableStyleId>{5C22544A-7EE6-4342-B048-85BDC9FD1C3A}</a:tableStyleId>
              </a:tblPr>
              <a:tblGrid>
                <a:gridCol w="3192323">
                  <a:extLst>
                    <a:ext uri="{9D8B030D-6E8A-4147-A177-3AD203B41FA5}">
                      <a16:colId xmlns:a16="http://schemas.microsoft.com/office/drawing/2014/main" val="3948727593"/>
                    </a:ext>
                  </a:extLst>
                </a:gridCol>
                <a:gridCol w="1351128">
                  <a:extLst>
                    <a:ext uri="{9D8B030D-6E8A-4147-A177-3AD203B41FA5}">
                      <a16:colId xmlns:a16="http://schemas.microsoft.com/office/drawing/2014/main" val="236633133"/>
                    </a:ext>
                  </a:extLst>
                </a:gridCol>
                <a:gridCol w="1078173">
                  <a:extLst>
                    <a:ext uri="{9D8B030D-6E8A-4147-A177-3AD203B41FA5}">
                      <a16:colId xmlns:a16="http://schemas.microsoft.com/office/drawing/2014/main" val="2443955635"/>
                    </a:ext>
                  </a:extLst>
                </a:gridCol>
                <a:gridCol w="900752">
                  <a:extLst>
                    <a:ext uri="{9D8B030D-6E8A-4147-A177-3AD203B41FA5}">
                      <a16:colId xmlns:a16="http://schemas.microsoft.com/office/drawing/2014/main" val="2125255742"/>
                    </a:ext>
                  </a:extLst>
                </a:gridCol>
                <a:gridCol w="1037230">
                  <a:extLst>
                    <a:ext uri="{9D8B030D-6E8A-4147-A177-3AD203B41FA5}">
                      <a16:colId xmlns:a16="http://schemas.microsoft.com/office/drawing/2014/main" val="1199080456"/>
                    </a:ext>
                  </a:extLst>
                </a:gridCol>
                <a:gridCol w="3966723">
                  <a:extLst>
                    <a:ext uri="{9D8B030D-6E8A-4147-A177-3AD203B41FA5}">
                      <a16:colId xmlns:a16="http://schemas.microsoft.com/office/drawing/2014/main" val="2419402647"/>
                    </a:ext>
                  </a:extLst>
                </a:gridCol>
              </a:tblGrid>
              <a:tr h="370840">
                <a:tc>
                  <a:txBody>
                    <a:bodyPr/>
                    <a:lstStyle/>
                    <a:p>
                      <a:endParaRPr lang="zh-CN" altLang="en-US" dirty="0"/>
                    </a:p>
                  </a:txBody>
                  <a:tcPr/>
                </a:tc>
                <a:tc>
                  <a:txBody>
                    <a:bodyPr/>
                    <a:lstStyle/>
                    <a:p>
                      <a:r>
                        <a:rPr lang="ja-JP" altLang="en-US" dirty="0"/>
                        <a:t>開催</a:t>
                      </a:r>
                      <a:endParaRPr lang="zh-CN" altLang="en-US" dirty="0"/>
                    </a:p>
                  </a:txBody>
                  <a:tcPr/>
                </a:tc>
                <a:tc>
                  <a:txBody>
                    <a:bodyPr/>
                    <a:lstStyle/>
                    <a:p>
                      <a:r>
                        <a:rPr lang="ja-JP" altLang="en-US" dirty="0"/>
                        <a:t>時間</a:t>
                      </a:r>
                      <a:r>
                        <a:rPr lang="en-US" altLang="ja-JP" dirty="0"/>
                        <a:t>H</a:t>
                      </a:r>
                      <a:endParaRPr lang="zh-CN" altLang="en-US" dirty="0"/>
                    </a:p>
                  </a:txBody>
                  <a:tcPr/>
                </a:tc>
                <a:tc>
                  <a:txBody>
                    <a:bodyPr/>
                    <a:lstStyle/>
                    <a:p>
                      <a:r>
                        <a:rPr lang="ja-JP" altLang="en-US" dirty="0"/>
                        <a:t>受講者</a:t>
                      </a:r>
                      <a:endParaRPr lang="zh-CN" altLang="en-US" dirty="0"/>
                    </a:p>
                  </a:txBody>
                  <a:tcPr/>
                </a:tc>
                <a:tc>
                  <a:txBody>
                    <a:bodyPr/>
                    <a:lstStyle/>
                    <a:p>
                      <a:r>
                        <a:rPr lang="ja-JP" altLang="en-US" dirty="0"/>
                        <a:t>責任者</a:t>
                      </a:r>
                      <a:endParaRPr lang="zh-CN" altLang="en-US" dirty="0"/>
                    </a:p>
                  </a:txBody>
                  <a:tcPr/>
                </a:tc>
                <a:tc>
                  <a:txBody>
                    <a:bodyPr/>
                    <a:lstStyle/>
                    <a:p>
                      <a:r>
                        <a:rPr lang="ja-JP" altLang="en-US" dirty="0"/>
                        <a:t>方式／講師</a:t>
                      </a:r>
                      <a:endParaRPr lang="zh-CN" altLang="en-US" dirty="0"/>
                    </a:p>
                  </a:txBody>
                  <a:tcPr/>
                </a:tc>
                <a:extLst>
                  <a:ext uri="{0D108BD9-81ED-4DB2-BD59-A6C34878D82A}">
                    <a16:rowId xmlns:a16="http://schemas.microsoft.com/office/drawing/2014/main" val="2796161219"/>
                  </a:ext>
                </a:extLst>
              </a:tr>
              <a:tr h="370840">
                <a:tc>
                  <a:txBody>
                    <a:bodyPr/>
                    <a:lstStyle/>
                    <a:p>
                      <a:r>
                        <a:rPr lang="en-US" altLang="ja-JP" dirty="0"/>
                        <a:t>Salesforce</a:t>
                      </a:r>
                      <a:r>
                        <a:rPr lang="ja-JP" altLang="en-US" dirty="0"/>
                        <a:t>基本</a:t>
                      </a:r>
                      <a:endParaRPr lang="zh-CN" altLang="en-US" dirty="0"/>
                    </a:p>
                  </a:txBody>
                  <a:tcPr/>
                </a:tc>
                <a:tc>
                  <a:txBody>
                    <a:bodyPr/>
                    <a:lstStyle/>
                    <a:p>
                      <a:r>
                        <a:rPr lang="ja-JP" altLang="en-US" dirty="0"/>
                        <a:t>コミュニティ</a:t>
                      </a:r>
                      <a:endParaRPr lang="zh-CN" altLang="en-US" dirty="0"/>
                    </a:p>
                  </a:txBody>
                  <a:tcPr/>
                </a:tc>
                <a:tc>
                  <a:txBody>
                    <a:bodyPr/>
                    <a:lstStyle/>
                    <a:p>
                      <a:r>
                        <a:rPr lang="en-US" altLang="ja-JP" dirty="0"/>
                        <a:t>32+32</a:t>
                      </a:r>
                      <a:endParaRPr lang="zh-CN" altLang="en-US" dirty="0"/>
                    </a:p>
                  </a:txBody>
                  <a:tcPr/>
                </a:tc>
                <a:tc>
                  <a:txBody>
                    <a:bodyPr/>
                    <a:lstStyle/>
                    <a:p>
                      <a:r>
                        <a:rPr lang="ja-JP" altLang="en-US" dirty="0"/>
                        <a:t>申込</a:t>
                      </a:r>
                      <a:endParaRPr lang="zh-CN" altLang="en-US" dirty="0"/>
                    </a:p>
                  </a:txBody>
                  <a:tcPr/>
                </a:tc>
                <a:tc>
                  <a:txBody>
                    <a:bodyPr/>
                    <a:lstStyle/>
                    <a:p>
                      <a:r>
                        <a:rPr lang="ja-JP" altLang="en-US" dirty="0"/>
                        <a:t>孫</a:t>
                      </a:r>
                      <a:endParaRPr lang="zh-CN" altLang="en-US" dirty="0"/>
                    </a:p>
                  </a:txBody>
                  <a:tcPr/>
                </a:tc>
                <a:tc>
                  <a:txBody>
                    <a:bodyPr/>
                    <a:lstStyle/>
                    <a:p>
                      <a:r>
                        <a:rPr lang="ja-JP" altLang="en-US" dirty="0"/>
                        <a:t>対面座学／孫　ケーススタディあり</a:t>
                      </a:r>
                      <a:endParaRPr lang="zh-CN" altLang="en-US" dirty="0"/>
                    </a:p>
                  </a:txBody>
                  <a:tcPr/>
                </a:tc>
                <a:extLst>
                  <a:ext uri="{0D108BD9-81ED-4DB2-BD59-A6C34878D82A}">
                    <a16:rowId xmlns:a16="http://schemas.microsoft.com/office/drawing/2014/main" val="2569692292"/>
                  </a:ext>
                </a:extLst>
              </a:tr>
              <a:tr h="370840">
                <a:tc>
                  <a:txBody>
                    <a:bodyPr/>
                    <a:lstStyle/>
                    <a:p>
                      <a:r>
                        <a:rPr lang="en-US" altLang="ja-JP" dirty="0"/>
                        <a:t>RPA</a:t>
                      </a:r>
                      <a:r>
                        <a:rPr lang="ja-JP" altLang="en-US" dirty="0"/>
                        <a:t>基本</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コミュニティ</a:t>
                      </a:r>
                      <a:endParaRPr lang="zh-CN" altLang="en-US" dirty="0"/>
                    </a:p>
                  </a:txBody>
                  <a:tcPr/>
                </a:tc>
                <a:tc>
                  <a:txBody>
                    <a:bodyPr/>
                    <a:lstStyle/>
                    <a:p>
                      <a:r>
                        <a:rPr lang="en-US" altLang="ja-JP" dirty="0"/>
                        <a:t>32+32</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申込</a:t>
                      </a:r>
                      <a:endParaRPr lang="zh-CN" altLang="en-US" dirty="0"/>
                    </a:p>
                  </a:txBody>
                  <a:tcPr/>
                </a:tc>
                <a:tc>
                  <a:txBody>
                    <a:bodyPr/>
                    <a:lstStyle/>
                    <a:p>
                      <a:r>
                        <a:rPr lang="ja-JP" altLang="en-US" dirty="0"/>
                        <a:t>孫</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対面座学／孫　ケーススタディあり</a:t>
                      </a:r>
                      <a:endParaRPr lang="zh-CN" altLang="en-US" dirty="0"/>
                    </a:p>
                  </a:txBody>
                  <a:tcPr/>
                </a:tc>
                <a:extLst>
                  <a:ext uri="{0D108BD9-81ED-4DB2-BD59-A6C34878D82A}">
                    <a16:rowId xmlns:a16="http://schemas.microsoft.com/office/drawing/2014/main" val="2470169822"/>
                  </a:ext>
                </a:extLst>
              </a:tr>
              <a:tr h="370840">
                <a:tc>
                  <a:txBody>
                    <a:bodyPr/>
                    <a:lstStyle/>
                    <a:p>
                      <a:r>
                        <a:rPr lang="ja-JP" altLang="en-US" dirty="0"/>
                        <a:t>アジャイル開発・業務自動化</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コミュニティ</a:t>
                      </a:r>
                      <a:endParaRPr lang="zh-CN" altLang="en-US" dirty="0"/>
                    </a:p>
                  </a:txBody>
                  <a:tcPr/>
                </a:tc>
                <a:tc>
                  <a:txBody>
                    <a:bodyPr/>
                    <a:lstStyle/>
                    <a:p>
                      <a:r>
                        <a:rPr lang="en-US" altLang="ja-JP" dirty="0"/>
                        <a:t>32+32</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全員</a:t>
                      </a:r>
                      <a:endParaRPr lang="zh-CN" altLang="en-US" dirty="0"/>
                    </a:p>
                  </a:txBody>
                  <a:tcPr/>
                </a:tc>
                <a:tc>
                  <a:txBody>
                    <a:bodyPr/>
                    <a:lstStyle/>
                    <a:p>
                      <a:r>
                        <a:rPr lang="ja-JP" altLang="en-US" dirty="0"/>
                        <a:t>孫</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対面座学／孫　ケーススタディあり</a:t>
                      </a:r>
                      <a:endParaRPr lang="zh-CN" altLang="en-US" dirty="0"/>
                    </a:p>
                  </a:txBody>
                  <a:tcPr/>
                </a:tc>
                <a:extLst>
                  <a:ext uri="{0D108BD9-81ED-4DB2-BD59-A6C34878D82A}">
                    <a16:rowId xmlns:a16="http://schemas.microsoft.com/office/drawing/2014/main" val="2985301603"/>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4289581732"/>
                  </a:ext>
                </a:extLst>
              </a:tr>
              <a:tr h="370840">
                <a:tc>
                  <a:txBody>
                    <a:bodyPr/>
                    <a:lstStyle/>
                    <a:p>
                      <a:r>
                        <a:rPr lang="ja-JP" altLang="en-US" dirty="0"/>
                        <a:t>人材ビジネス基本</a:t>
                      </a:r>
                      <a:endParaRPr lang="zh-CN" altLang="en-US" dirty="0"/>
                    </a:p>
                  </a:txBody>
                  <a:tcPr/>
                </a:tc>
                <a:tc>
                  <a:txBody>
                    <a:bodyPr/>
                    <a:lstStyle/>
                    <a:p>
                      <a:r>
                        <a:rPr lang="ja-JP" altLang="en-US" dirty="0"/>
                        <a:t>コミュニティ</a:t>
                      </a:r>
                      <a:endParaRPr lang="zh-CN" altLang="en-US" dirty="0"/>
                    </a:p>
                  </a:txBody>
                  <a:tcPr/>
                </a:tc>
                <a:tc>
                  <a:txBody>
                    <a:bodyPr/>
                    <a:lstStyle/>
                    <a:p>
                      <a:r>
                        <a:rPr lang="en-US" altLang="ja-JP" dirty="0"/>
                        <a:t>16</a:t>
                      </a:r>
                      <a:endParaRPr lang="zh-CN" altLang="en-US" dirty="0"/>
                    </a:p>
                  </a:txBody>
                  <a:tcPr/>
                </a:tc>
                <a:tc>
                  <a:txBody>
                    <a:bodyPr/>
                    <a:lstStyle/>
                    <a:p>
                      <a:r>
                        <a:rPr lang="ja-JP" altLang="en-US" dirty="0"/>
                        <a:t>申込</a:t>
                      </a:r>
                      <a:endParaRPr lang="zh-CN" altLang="en-US" dirty="0"/>
                    </a:p>
                  </a:txBody>
                  <a:tcPr/>
                </a:tc>
                <a:tc>
                  <a:txBody>
                    <a:bodyPr/>
                    <a:lstStyle/>
                    <a:p>
                      <a:r>
                        <a:rPr lang="ja-JP" altLang="en-US" dirty="0"/>
                        <a:t>孫</a:t>
                      </a:r>
                      <a:endParaRPr lang="zh-CN" altLang="en-US" dirty="0"/>
                    </a:p>
                  </a:txBody>
                  <a:tcPr/>
                </a:tc>
                <a:tc>
                  <a:txBody>
                    <a:bodyPr/>
                    <a:lstStyle/>
                    <a:p>
                      <a:r>
                        <a:rPr lang="ja-JP" altLang="en-US" dirty="0"/>
                        <a:t>ビデオ　ペーパーあり</a:t>
                      </a:r>
                      <a:endParaRPr lang="zh-CN" altLang="en-US" dirty="0"/>
                    </a:p>
                  </a:txBody>
                  <a:tcPr/>
                </a:tc>
                <a:extLst>
                  <a:ext uri="{0D108BD9-81ED-4DB2-BD59-A6C34878D82A}">
                    <a16:rowId xmlns:a16="http://schemas.microsoft.com/office/drawing/2014/main" val="2668408687"/>
                  </a:ext>
                </a:extLst>
              </a:tr>
              <a:tr h="370840">
                <a:tc>
                  <a:txBody>
                    <a:bodyPr/>
                    <a:lstStyle/>
                    <a:p>
                      <a:r>
                        <a:rPr lang="ja-JP" altLang="en-US" dirty="0"/>
                        <a:t>小売業界ビジネス基本</a:t>
                      </a:r>
                      <a:endParaRPr lang="zh-CN" altLang="en-US" dirty="0"/>
                    </a:p>
                  </a:txBody>
                  <a:tcPr/>
                </a:tc>
                <a:tc>
                  <a:txBody>
                    <a:bodyPr/>
                    <a:lstStyle/>
                    <a:p>
                      <a:r>
                        <a:rPr lang="ja-JP" altLang="en-US" dirty="0"/>
                        <a:t>コミュニティ</a:t>
                      </a:r>
                      <a:endParaRPr lang="zh-CN" altLang="en-US" dirty="0"/>
                    </a:p>
                  </a:txBody>
                  <a:tcPr/>
                </a:tc>
                <a:tc>
                  <a:txBody>
                    <a:bodyPr/>
                    <a:lstStyle/>
                    <a:p>
                      <a:r>
                        <a:rPr lang="en-US" altLang="ja-JP" dirty="0"/>
                        <a:t>32</a:t>
                      </a:r>
                      <a:endParaRPr lang="zh-CN" altLang="en-US" dirty="0"/>
                    </a:p>
                  </a:txBody>
                  <a:tcPr/>
                </a:tc>
                <a:tc>
                  <a:txBody>
                    <a:bodyPr/>
                    <a:lstStyle/>
                    <a:p>
                      <a:r>
                        <a:rPr lang="ja-JP" altLang="en-US" dirty="0"/>
                        <a:t>申込</a:t>
                      </a:r>
                      <a:endParaRPr lang="zh-CN" altLang="en-US" dirty="0"/>
                    </a:p>
                  </a:txBody>
                  <a:tcPr/>
                </a:tc>
                <a:tc>
                  <a:txBody>
                    <a:bodyPr/>
                    <a:lstStyle/>
                    <a:p>
                      <a:r>
                        <a:rPr lang="ja-JP" altLang="en-US" dirty="0"/>
                        <a:t>孫</a:t>
                      </a:r>
                      <a:endParaRPr lang="zh-CN" altLang="en-US" dirty="0"/>
                    </a:p>
                  </a:txBody>
                  <a:tcPr/>
                </a:tc>
                <a:tc>
                  <a:txBody>
                    <a:bodyPr/>
                    <a:lstStyle/>
                    <a:p>
                      <a:r>
                        <a:rPr lang="ja-JP" altLang="en-US" dirty="0"/>
                        <a:t>ビデオ　ペーパーあり</a:t>
                      </a:r>
                      <a:endParaRPr lang="zh-CN" altLang="en-US" dirty="0"/>
                    </a:p>
                  </a:txBody>
                  <a:tcPr/>
                </a:tc>
                <a:extLst>
                  <a:ext uri="{0D108BD9-81ED-4DB2-BD59-A6C34878D82A}">
                    <a16:rowId xmlns:a16="http://schemas.microsoft.com/office/drawing/2014/main" val="2991851529"/>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156243766"/>
                  </a:ext>
                </a:extLst>
              </a:tr>
              <a:tr h="370840">
                <a:tc>
                  <a:txBody>
                    <a:bodyPr/>
                    <a:lstStyle/>
                    <a:p>
                      <a:r>
                        <a:rPr lang="ja-JP" altLang="en-US" dirty="0"/>
                        <a:t>プロジェクトマネージャー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コミュニティ</a:t>
                      </a:r>
                      <a:endParaRPr lang="zh-CN" altLang="en-US" dirty="0"/>
                    </a:p>
                  </a:txBody>
                  <a:tcPr/>
                </a:tc>
                <a:tc>
                  <a:txBody>
                    <a:bodyPr/>
                    <a:lstStyle/>
                    <a:p>
                      <a:endParaRPr lang="zh-CN" altLang="en-US" dirty="0"/>
                    </a:p>
                  </a:txBody>
                  <a:tcPr/>
                </a:tc>
                <a:tc>
                  <a:txBody>
                    <a:bodyPr/>
                    <a:lstStyle/>
                    <a:p>
                      <a:r>
                        <a:rPr lang="ja-JP" altLang="en-US" dirty="0"/>
                        <a:t>申込</a:t>
                      </a:r>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098765593"/>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20841994"/>
                  </a:ext>
                </a:extLst>
              </a:tr>
              <a:tr h="370840">
                <a:tc>
                  <a:txBody>
                    <a:bodyPr/>
                    <a:lstStyle/>
                    <a:p>
                      <a:r>
                        <a:rPr lang="ja-JP" altLang="en-US" dirty="0"/>
                        <a:t>プロダクトマネージャー</a:t>
                      </a:r>
                      <a:endParaRPr lang="zh-CN" altLang="en-US" dirty="0"/>
                    </a:p>
                  </a:txBody>
                  <a:tcPr/>
                </a:tc>
                <a:tc>
                  <a:txBody>
                    <a:bodyPr/>
                    <a:lstStyle/>
                    <a:p>
                      <a:r>
                        <a:rPr lang="ja-JP" altLang="en-US" dirty="0"/>
                        <a:t>営業</a:t>
                      </a:r>
                      <a:endParaRPr lang="zh-CN" altLang="en-US" dirty="0"/>
                    </a:p>
                  </a:txBody>
                  <a:tcPr/>
                </a:tc>
                <a:tc>
                  <a:txBody>
                    <a:bodyPr/>
                    <a:lstStyle/>
                    <a:p>
                      <a:r>
                        <a:rPr lang="en-US" altLang="ja-JP" dirty="0"/>
                        <a:t>600+300</a:t>
                      </a:r>
                      <a:endParaRPr lang="zh-CN" altLang="en-US" dirty="0"/>
                    </a:p>
                  </a:txBody>
                  <a:tcPr/>
                </a:tc>
                <a:tc>
                  <a:txBody>
                    <a:bodyPr/>
                    <a:lstStyle/>
                    <a:p>
                      <a:endParaRPr lang="zh-CN" altLang="en-US" dirty="0"/>
                    </a:p>
                  </a:txBody>
                  <a:tcPr/>
                </a:tc>
                <a:tc>
                  <a:txBody>
                    <a:bodyPr/>
                    <a:lstStyle/>
                    <a:p>
                      <a:r>
                        <a:rPr lang="ja-JP" altLang="en-US" dirty="0"/>
                        <a:t>孫</a:t>
                      </a:r>
                      <a:endParaRPr lang="zh-CN" altLang="en-US" dirty="0"/>
                    </a:p>
                  </a:txBody>
                  <a:tcPr/>
                </a:tc>
                <a:tc>
                  <a:txBody>
                    <a:bodyPr/>
                    <a:lstStyle/>
                    <a:p>
                      <a:r>
                        <a:rPr lang="ja-JP" altLang="en-US" dirty="0"/>
                        <a:t>孫、ケーススタディ、ペーパーあり</a:t>
                      </a:r>
                      <a:endParaRPr lang="zh-CN" altLang="en-US" dirty="0"/>
                    </a:p>
                  </a:txBody>
                  <a:tcPr/>
                </a:tc>
                <a:extLst>
                  <a:ext uri="{0D108BD9-81ED-4DB2-BD59-A6C34878D82A}">
                    <a16:rowId xmlns:a16="http://schemas.microsoft.com/office/drawing/2014/main" val="1080551452"/>
                  </a:ext>
                </a:extLst>
              </a:tr>
              <a:tr h="370840">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011102554"/>
                  </a:ext>
                </a:extLst>
              </a:tr>
            </a:tbl>
          </a:graphicData>
        </a:graphic>
      </p:graphicFrame>
      <p:sp>
        <p:nvSpPr>
          <p:cNvPr id="2" name="灯片编号占位符 1">
            <a:extLst>
              <a:ext uri="{FF2B5EF4-FFF2-40B4-BE49-F238E27FC236}">
                <a16:creationId xmlns:a16="http://schemas.microsoft.com/office/drawing/2014/main" id="{80427D80-509F-4173-AB9D-F440E7248656}"/>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80</a:t>
            </a:fld>
            <a:r>
              <a:rPr spc="-45"/>
              <a:t> </a:t>
            </a:r>
            <a:r>
              <a:rPr spc="-5"/>
              <a:t>-</a:t>
            </a:r>
            <a:endParaRPr spc="-5" dirty="0"/>
          </a:p>
        </p:txBody>
      </p:sp>
      <p:sp>
        <p:nvSpPr>
          <p:cNvPr id="3" name="日期占位符 2">
            <a:extLst>
              <a:ext uri="{FF2B5EF4-FFF2-40B4-BE49-F238E27FC236}">
                <a16:creationId xmlns:a16="http://schemas.microsoft.com/office/drawing/2014/main" id="{0BE4B23C-F899-4A19-B57D-F9E66EDCE78E}"/>
              </a:ext>
            </a:extLst>
          </p:cNvPr>
          <p:cNvSpPr>
            <a:spLocks noGrp="1"/>
          </p:cNvSpPr>
          <p:nvPr>
            <p:ph type="dt" sz="half" idx="6"/>
          </p:nvPr>
        </p:nvSpPr>
        <p:spPr/>
        <p:txBody>
          <a:bodyPr/>
          <a:lstStyle/>
          <a:p>
            <a:fld id="{45EE374C-85ED-4A23-BB53-84E882C3FD43}" type="datetime1">
              <a:rPr lang="zh-CN" altLang="en-US" smtClean="0"/>
              <a:t>2022/2/18</a:t>
            </a:fld>
            <a:endParaRPr lang="en-US"/>
          </a:p>
        </p:txBody>
      </p:sp>
    </p:spTree>
    <p:extLst>
      <p:ext uri="{BB962C8B-B14F-4D97-AF65-F5344CB8AC3E}">
        <p14:creationId xmlns:p14="http://schemas.microsoft.com/office/powerpoint/2010/main" val="227788527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D8C93D50-CA33-4145-A4BF-3D0A231B0DC4}"/>
              </a:ext>
            </a:extLst>
          </p:cNvPr>
          <p:cNvSpPr>
            <a:spLocks noGrp="1"/>
          </p:cNvSpPr>
          <p:nvPr>
            <p:ph type="title"/>
          </p:nvPr>
        </p:nvSpPr>
        <p:spPr>
          <a:xfrm>
            <a:off x="316983" y="-16805"/>
            <a:ext cx="11540249" cy="492443"/>
          </a:xfrm>
        </p:spPr>
        <p:txBody>
          <a:bodyPr/>
          <a:lstStyle/>
          <a:p>
            <a:r>
              <a:rPr lang="ja-JP" altLang="en-US" dirty="0"/>
              <a:t>実施方法の例</a:t>
            </a:r>
          </a:p>
        </p:txBody>
      </p:sp>
      <p:graphicFrame>
        <p:nvGraphicFramePr>
          <p:cNvPr id="3" name="表 5">
            <a:extLst>
              <a:ext uri="{FF2B5EF4-FFF2-40B4-BE49-F238E27FC236}">
                <a16:creationId xmlns:a16="http://schemas.microsoft.com/office/drawing/2014/main" id="{42423973-FE32-484D-8CAC-027FAF447ADC}"/>
              </a:ext>
            </a:extLst>
          </p:cNvPr>
          <p:cNvGraphicFramePr>
            <a:graphicFrameLocks noGrp="1"/>
          </p:cNvGraphicFramePr>
          <p:nvPr>
            <p:extLst>
              <p:ext uri="{D42A27DB-BD31-4B8C-83A1-F6EECF244321}">
                <p14:modId xmlns:p14="http://schemas.microsoft.com/office/powerpoint/2010/main" val="1819048248"/>
              </p:ext>
            </p:extLst>
          </p:nvPr>
        </p:nvGraphicFramePr>
        <p:xfrm>
          <a:off x="325875" y="661015"/>
          <a:ext cx="11447026" cy="3337560"/>
        </p:xfrm>
        <a:graphic>
          <a:graphicData uri="http://schemas.openxmlformats.org/drawingml/2006/table">
            <a:tbl>
              <a:tblPr firstRow="1" bandRow="1">
                <a:tableStyleId>{5C22544A-7EE6-4342-B048-85BDC9FD1C3A}</a:tableStyleId>
              </a:tblPr>
              <a:tblGrid>
                <a:gridCol w="2312154">
                  <a:extLst>
                    <a:ext uri="{9D8B030D-6E8A-4147-A177-3AD203B41FA5}">
                      <a16:colId xmlns:a16="http://schemas.microsoft.com/office/drawing/2014/main" val="3772425127"/>
                    </a:ext>
                  </a:extLst>
                </a:gridCol>
                <a:gridCol w="6999747">
                  <a:extLst>
                    <a:ext uri="{9D8B030D-6E8A-4147-A177-3AD203B41FA5}">
                      <a16:colId xmlns:a16="http://schemas.microsoft.com/office/drawing/2014/main" val="1851502509"/>
                    </a:ext>
                  </a:extLst>
                </a:gridCol>
                <a:gridCol w="2135125">
                  <a:extLst>
                    <a:ext uri="{9D8B030D-6E8A-4147-A177-3AD203B41FA5}">
                      <a16:colId xmlns:a16="http://schemas.microsoft.com/office/drawing/2014/main" val="460097512"/>
                    </a:ext>
                  </a:extLst>
                </a:gridCol>
              </a:tblGrid>
              <a:tr h="370840">
                <a:tc>
                  <a:txBody>
                    <a:bodyPr/>
                    <a:lstStyle/>
                    <a:p>
                      <a:r>
                        <a:rPr kumimoji="1" lang="ja-JP" altLang="en-US" dirty="0"/>
                        <a:t>イベント</a:t>
                      </a:r>
                    </a:p>
                  </a:txBody>
                  <a:tcPr/>
                </a:tc>
                <a:tc>
                  <a:txBody>
                    <a:bodyPr/>
                    <a:lstStyle/>
                    <a:p>
                      <a:r>
                        <a:rPr kumimoji="1" lang="ja-JP" altLang="en-US" dirty="0"/>
                        <a:t>内容</a:t>
                      </a:r>
                    </a:p>
                  </a:txBody>
                  <a:tcPr/>
                </a:tc>
                <a:tc>
                  <a:txBody>
                    <a:bodyPr/>
                    <a:lstStyle/>
                    <a:p>
                      <a:r>
                        <a:rPr kumimoji="1" lang="en-US" altLang="ja-JP" dirty="0"/>
                        <a:t>OKR</a:t>
                      </a:r>
                      <a:endParaRPr kumimoji="1" lang="ja-JP" altLang="en-US" dirty="0"/>
                    </a:p>
                  </a:txBody>
                  <a:tcPr/>
                </a:tc>
                <a:extLst>
                  <a:ext uri="{0D108BD9-81ED-4DB2-BD59-A6C34878D82A}">
                    <a16:rowId xmlns:a16="http://schemas.microsoft.com/office/drawing/2014/main" val="1203014606"/>
                  </a:ext>
                </a:extLst>
              </a:tr>
              <a:tr h="370840">
                <a:tc>
                  <a:txBody>
                    <a:bodyPr/>
                    <a:lstStyle/>
                    <a:p>
                      <a:r>
                        <a:rPr kumimoji="1" lang="ja-JP" altLang="en-US" dirty="0"/>
                        <a:t>第</a:t>
                      </a:r>
                      <a:r>
                        <a:rPr kumimoji="1" lang="en-US" altLang="ja-JP" dirty="0"/>
                        <a:t>1</a:t>
                      </a:r>
                      <a:r>
                        <a:rPr kumimoji="1" lang="ja-JP" altLang="en-US" dirty="0"/>
                        <a:t>回</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t>課題検討、目標設定、役割明確、チームワーク説明</a:t>
                      </a:r>
                      <a:endParaRPr lang="en-US" altLang="ja-JP" sz="1800" dirty="0"/>
                    </a:p>
                  </a:txBody>
                  <a:tcPr/>
                </a:tc>
                <a:tc>
                  <a:txBody>
                    <a:bodyPr/>
                    <a:lstStyle/>
                    <a:p>
                      <a:r>
                        <a:rPr kumimoji="1" lang="ja-JP" altLang="en-US" dirty="0"/>
                        <a:t>対話</a:t>
                      </a:r>
                    </a:p>
                  </a:txBody>
                  <a:tcPr/>
                </a:tc>
                <a:extLst>
                  <a:ext uri="{0D108BD9-81ED-4DB2-BD59-A6C34878D82A}">
                    <a16:rowId xmlns:a16="http://schemas.microsoft.com/office/drawing/2014/main" val="23467222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2</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1593113732"/>
                  </a:ext>
                </a:extLst>
              </a:tr>
              <a:tr h="370840">
                <a:tc>
                  <a:txBody>
                    <a:bodyPr/>
                    <a:lstStyle/>
                    <a:p>
                      <a:r>
                        <a:rPr kumimoji="1" lang="ja-JP" altLang="en-US" dirty="0"/>
                        <a:t>第</a:t>
                      </a:r>
                      <a:r>
                        <a:rPr kumimoji="1" lang="en-US" altLang="ja-JP" dirty="0"/>
                        <a:t>3</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2450073226"/>
                  </a:ext>
                </a:extLst>
              </a:tr>
              <a:tr h="370840">
                <a:tc>
                  <a:txBody>
                    <a:bodyPr/>
                    <a:lstStyle/>
                    <a:p>
                      <a:r>
                        <a:rPr kumimoji="1" lang="ja-JP" altLang="en-US" dirty="0"/>
                        <a:t>第</a:t>
                      </a:r>
                      <a:r>
                        <a:rPr kumimoji="1" lang="en-US" altLang="ja-JP" dirty="0"/>
                        <a:t>4</a:t>
                      </a:r>
                      <a:r>
                        <a:rPr kumimoji="1" lang="ja-JP" altLang="en-US" dirty="0"/>
                        <a:t>回</a:t>
                      </a:r>
                    </a:p>
                  </a:txBody>
                  <a:tcPr/>
                </a:tc>
                <a:tc>
                  <a:txBody>
                    <a:bodyPr/>
                    <a:lstStyle/>
                    <a:p>
                      <a:r>
                        <a:rPr kumimoji="1" lang="ja-JP" altLang="en-US" dirty="0"/>
                        <a:t>成果発表、課題検討、対策案決定</a:t>
                      </a:r>
                    </a:p>
                  </a:txBody>
                  <a:tcPr/>
                </a:tc>
                <a:tc>
                  <a:txBody>
                    <a:bodyPr/>
                    <a:lstStyle/>
                    <a:p>
                      <a:r>
                        <a:rPr kumimoji="1" lang="ja-JP" altLang="en-US" dirty="0"/>
                        <a:t>中期成果審査</a:t>
                      </a:r>
                    </a:p>
                  </a:txBody>
                  <a:tcPr/>
                </a:tc>
                <a:extLst>
                  <a:ext uri="{0D108BD9-81ED-4DB2-BD59-A6C34878D82A}">
                    <a16:rowId xmlns:a16="http://schemas.microsoft.com/office/drawing/2014/main" val="3668440990"/>
                  </a:ext>
                </a:extLst>
              </a:tr>
              <a:tr h="370840">
                <a:tc>
                  <a:txBody>
                    <a:bodyPr/>
                    <a:lstStyle/>
                    <a:p>
                      <a:r>
                        <a:rPr kumimoji="1" lang="ja-JP" altLang="en-US" dirty="0"/>
                        <a:t>第</a:t>
                      </a:r>
                      <a:r>
                        <a:rPr kumimoji="1" lang="en-US" altLang="ja-JP" dirty="0"/>
                        <a:t>5</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21634569"/>
                  </a:ext>
                </a:extLst>
              </a:tr>
              <a:tr h="370840">
                <a:tc>
                  <a:txBody>
                    <a:bodyPr/>
                    <a:lstStyle/>
                    <a:p>
                      <a:r>
                        <a:rPr kumimoji="1" lang="ja-JP" altLang="en-US" dirty="0"/>
                        <a:t>第</a:t>
                      </a:r>
                      <a:r>
                        <a:rPr kumimoji="1" lang="en-US" altLang="ja-JP" dirty="0"/>
                        <a:t>6</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4134135002"/>
                  </a:ext>
                </a:extLst>
              </a:tr>
              <a:tr h="370840">
                <a:tc>
                  <a:txBody>
                    <a:bodyPr/>
                    <a:lstStyle/>
                    <a:p>
                      <a:r>
                        <a:rPr kumimoji="1" lang="ja-JP" altLang="en-US" dirty="0"/>
                        <a:t>第</a:t>
                      </a:r>
                      <a:r>
                        <a:rPr kumimoji="1" lang="en-US" altLang="ja-JP" dirty="0"/>
                        <a:t>7</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2949796093"/>
                  </a:ext>
                </a:extLst>
              </a:tr>
              <a:tr h="370840">
                <a:tc>
                  <a:txBody>
                    <a:bodyPr/>
                    <a:lstStyle/>
                    <a:p>
                      <a:r>
                        <a:rPr kumimoji="1" lang="ja-JP" altLang="en-US" dirty="0"/>
                        <a:t>第</a:t>
                      </a:r>
                      <a:r>
                        <a:rPr kumimoji="1" lang="en-US" altLang="ja-JP" dirty="0"/>
                        <a:t>8</a:t>
                      </a:r>
                      <a:r>
                        <a:rPr kumimoji="1" lang="ja-JP" altLang="en-US" dirty="0"/>
                        <a:t>回</a:t>
                      </a:r>
                    </a:p>
                  </a:txBody>
                  <a:tcPr/>
                </a:tc>
                <a:tc>
                  <a:txBody>
                    <a:bodyPr/>
                    <a:lstStyle/>
                    <a:p>
                      <a:r>
                        <a:rPr kumimoji="1" lang="ja-JP" altLang="en-US" dirty="0"/>
                        <a:t>成果発表</a:t>
                      </a:r>
                    </a:p>
                  </a:txBody>
                  <a:tcPr/>
                </a:tc>
                <a:tc>
                  <a:txBody>
                    <a:bodyPr/>
                    <a:lstStyle/>
                    <a:p>
                      <a:r>
                        <a:rPr kumimoji="1" lang="ja-JP" altLang="en-US" dirty="0"/>
                        <a:t>成果確認</a:t>
                      </a:r>
                    </a:p>
                  </a:txBody>
                  <a:tcPr/>
                </a:tc>
                <a:extLst>
                  <a:ext uri="{0D108BD9-81ED-4DB2-BD59-A6C34878D82A}">
                    <a16:rowId xmlns:a16="http://schemas.microsoft.com/office/drawing/2014/main" val="729828558"/>
                  </a:ext>
                </a:extLst>
              </a:tr>
            </a:tbl>
          </a:graphicData>
        </a:graphic>
      </p:graphicFrame>
      <p:sp>
        <p:nvSpPr>
          <p:cNvPr id="2" name="灯片编号占位符 1">
            <a:extLst>
              <a:ext uri="{FF2B5EF4-FFF2-40B4-BE49-F238E27FC236}">
                <a16:creationId xmlns:a16="http://schemas.microsoft.com/office/drawing/2014/main" id="{7781B750-A1BD-427A-99BD-88BBFCEDB166}"/>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81</a:t>
            </a:fld>
            <a:r>
              <a:rPr spc="-45"/>
              <a:t> </a:t>
            </a:r>
            <a:r>
              <a:rPr spc="-5"/>
              <a:t>-</a:t>
            </a:r>
            <a:endParaRPr spc="-5" dirty="0"/>
          </a:p>
        </p:txBody>
      </p:sp>
      <p:sp>
        <p:nvSpPr>
          <p:cNvPr id="5" name="日期占位符 4">
            <a:extLst>
              <a:ext uri="{FF2B5EF4-FFF2-40B4-BE49-F238E27FC236}">
                <a16:creationId xmlns:a16="http://schemas.microsoft.com/office/drawing/2014/main" id="{96F1BB19-216F-4FB9-84A2-D01D2A1701EC}"/>
              </a:ext>
            </a:extLst>
          </p:cNvPr>
          <p:cNvSpPr>
            <a:spLocks noGrp="1"/>
          </p:cNvSpPr>
          <p:nvPr>
            <p:ph type="dt" sz="half" idx="6"/>
          </p:nvPr>
        </p:nvSpPr>
        <p:spPr/>
        <p:txBody>
          <a:bodyPr/>
          <a:lstStyle/>
          <a:p>
            <a:fld id="{62FCBCC1-9A10-44DC-B18D-7CCB7888A529}" type="datetime1">
              <a:rPr lang="zh-CN" altLang="en-US" smtClean="0"/>
              <a:t>2022/2/18</a:t>
            </a:fld>
            <a:endParaRPr lang="en-US"/>
          </a:p>
        </p:txBody>
      </p:sp>
    </p:spTree>
    <p:extLst>
      <p:ext uri="{BB962C8B-B14F-4D97-AF65-F5344CB8AC3E}">
        <p14:creationId xmlns:p14="http://schemas.microsoft.com/office/powerpoint/2010/main" val="428100485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773B6E9-ECDE-4E4B-944E-0311BB01F8F5}"/>
              </a:ext>
            </a:extLst>
          </p:cNvPr>
          <p:cNvSpPr>
            <a:spLocks noGrp="1"/>
          </p:cNvSpPr>
          <p:nvPr>
            <p:ph type="title"/>
          </p:nvPr>
        </p:nvSpPr>
        <p:spPr/>
        <p:txBody>
          <a:bodyPr/>
          <a:lstStyle/>
          <a:p>
            <a:r>
              <a:rPr lang="ja-JP" altLang="en-US" dirty="0"/>
              <a:t>実施方法の例：チームワークツール</a:t>
            </a:r>
          </a:p>
        </p:txBody>
      </p:sp>
      <p:graphicFrame>
        <p:nvGraphicFramePr>
          <p:cNvPr id="5" name="表 5">
            <a:extLst>
              <a:ext uri="{FF2B5EF4-FFF2-40B4-BE49-F238E27FC236}">
                <a16:creationId xmlns:a16="http://schemas.microsoft.com/office/drawing/2014/main" id="{4D567E35-0EBA-47CB-869F-64964C8F7C6E}"/>
              </a:ext>
            </a:extLst>
          </p:cNvPr>
          <p:cNvGraphicFramePr>
            <a:graphicFrameLocks noGrp="1"/>
          </p:cNvGraphicFramePr>
          <p:nvPr>
            <p:extLst>
              <p:ext uri="{D42A27DB-BD31-4B8C-83A1-F6EECF244321}">
                <p14:modId xmlns:p14="http://schemas.microsoft.com/office/powerpoint/2010/main" val="698829599"/>
              </p:ext>
            </p:extLst>
          </p:nvPr>
        </p:nvGraphicFramePr>
        <p:xfrm>
          <a:off x="330679" y="602294"/>
          <a:ext cx="11530641" cy="2966720"/>
        </p:xfrm>
        <a:graphic>
          <a:graphicData uri="http://schemas.openxmlformats.org/drawingml/2006/table">
            <a:tbl>
              <a:tblPr firstRow="1" bandRow="1">
                <a:tableStyleId>{5C22544A-7EE6-4342-B048-85BDC9FD1C3A}</a:tableStyleId>
              </a:tblPr>
              <a:tblGrid>
                <a:gridCol w="3042422">
                  <a:extLst>
                    <a:ext uri="{9D8B030D-6E8A-4147-A177-3AD203B41FA5}">
                      <a16:colId xmlns:a16="http://schemas.microsoft.com/office/drawing/2014/main" val="3060832321"/>
                    </a:ext>
                  </a:extLst>
                </a:gridCol>
                <a:gridCol w="4644672">
                  <a:extLst>
                    <a:ext uri="{9D8B030D-6E8A-4147-A177-3AD203B41FA5}">
                      <a16:colId xmlns:a16="http://schemas.microsoft.com/office/drawing/2014/main" val="346638221"/>
                    </a:ext>
                  </a:extLst>
                </a:gridCol>
                <a:gridCol w="3843547">
                  <a:extLst>
                    <a:ext uri="{9D8B030D-6E8A-4147-A177-3AD203B41FA5}">
                      <a16:colId xmlns:a16="http://schemas.microsoft.com/office/drawing/2014/main" val="740543445"/>
                    </a:ext>
                  </a:extLst>
                </a:gridCol>
              </a:tblGrid>
              <a:tr h="370840">
                <a:tc>
                  <a:txBody>
                    <a:bodyPr/>
                    <a:lstStyle/>
                    <a:p>
                      <a:pPr algn="ctr"/>
                      <a:endParaRPr kumimoji="1" lang="ja-JP" altLang="en-US" dirty="0"/>
                    </a:p>
                  </a:txBody>
                  <a:tcPr/>
                </a:tc>
                <a:tc>
                  <a:txBody>
                    <a:bodyPr/>
                    <a:lstStyle/>
                    <a:p>
                      <a:pPr algn="ctr"/>
                      <a:r>
                        <a:rPr kumimoji="1" lang="en-US" altLang="ja-JP" dirty="0"/>
                        <a:t>Internal </a:t>
                      </a:r>
                      <a:endParaRPr kumimoji="1" lang="ja-JP" altLang="en-US" dirty="0"/>
                    </a:p>
                  </a:txBody>
                  <a:tcPr/>
                </a:tc>
                <a:tc>
                  <a:txBody>
                    <a:bodyPr/>
                    <a:lstStyle/>
                    <a:p>
                      <a:pPr algn="ctr"/>
                      <a:r>
                        <a:rPr lang="en-US" altLang="ja-JP" b="0" i="0" dirty="0">
                          <a:solidFill>
                            <a:schemeClr val="bg1"/>
                          </a:solidFill>
                          <a:effectLst/>
                          <a:latin typeface="Arial" panose="020B0604020202020204" pitchFamily="34" charset="0"/>
                        </a:rPr>
                        <a:t>Public </a:t>
                      </a:r>
                      <a:endParaRPr kumimoji="1" lang="ja-JP" altLang="en-US" dirty="0">
                        <a:solidFill>
                          <a:schemeClr val="bg1"/>
                        </a:solidFill>
                      </a:endParaRPr>
                    </a:p>
                  </a:txBody>
                  <a:tcPr/>
                </a:tc>
                <a:extLst>
                  <a:ext uri="{0D108BD9-81ED-4DB2-BD59-A6C34878D82A}">
                    <a16:rowId xmlns:a16="http://schemas.microsoft.com/office/drawing/2014/main" val="4227205235"/>
                  </a:ext>
                </a:extLst>
              </a:tr>
              <a:tr h="370840">
                <a:tc>
                  <a:txBody>
                    <a:bodyPr/>
                    <a:lstStyle/>
                    <a:p>
                      <a:r>
                        <a:rPr kumimoji="1" lang="ja-JP" altLang="en-US" dirty="0"/>
                        <a:t>コミュニケーション</a:t>
                      </a:r>
                    </a:p>
                  </a:txBody>
                  <a:tcPr/>
                </a:tc>
                <a:tc>
                  <a:txBody>
                    <a:bodyPr/>
                    <a:lstStyle/>
                    <a:p>
                      <a:r>
                        <a:rPr kumimoji="1" lang="en-US" altLang="ja-JP" dirty="0"/>
                        <a:t>Zoom</a:t>
                      </a:r>
                      <a:r>
                        <a:rPr kumimoji="1" lang="ja-JP" altLang="en-US" dirty="0"/>
                        <a:t>、</a:t>
                      </a:r>
                      <a:r>
                        <a:rPr kumimoji="1" lang="en-US" altLang="ja-JP" dirty="0"/>
                        <a:t>Teams</a:t>
                      </a:r>
                      <a:r>
                        <a:rPr kumimoji="1" lang="ja-JP" altLang="en-US" dirty="0"/>
                        <a:t>、</a:t>
                      </a:r>
                      <a:r>
                        <a:rPr kumimoji="1" lang="en-US" altLang="ja-JP" dirty="0" err="1"/>
                        <a:t>WeCom</a:t>
                      </a:r>
                      <a:r>
                        <a:rPr kumimoji="1" lang="ja-JP" altLang="en-US" dirty="0"/>
                        <a:t>、</a:t>
                      </a:r>
                      <a:r>
                        <a:rPr kumimoji="1" lang="en-US" altLang="ja-JP" dirty="0" err="1"/>
                        <a:t>DingTalk</a:t>
                      </a:r>
                      <a:r>
                        <a:rPr kumimoji="1" lang="ja-JP" altLang="en-US" dirty="0"/>
                        <a:t>など可能</a:t>
                      </a:r>
                    </a:p>
                  </a:txBody>
                  <a:tcPr/>
                </a:tc>
                <a:tc>
                  <a:txBody>
                    <a:bodyPr/>
                    <a:lstStyle/>
                    <a:p>
                      <a:r>
                        <a:rPr kumimoji="1" lang="en-US" altLang="ja-JP" dirty="0"/>
                        <a:t>Clubhouse</a:t>
                      </a:r>
                      <a:r>
                        <a:rPr kumimoji="1" lang="ja-JP" altLang="en-US" dirty="0"/>
                        <a:t>、</a:t>
                      </a:r>
                      <a:r>
                        <a:rPr kumimoji="1" lang="en-US" altLang="ja-JP" dirty="0"/>
                        <a:t>Skype</a:t>
                      </a:r>
                      <a:endParaRPr kumimoji="1" lang="ja-JP" altLang="en-US" dirty="0"/>
                    </a:p>
                  </a:txBody>
                  <a:tcPr/>
                </a:tc>
                <a:extLst>
                  <a:ext uri="{0D108BD9-81ED-4DB2-BD59-A6C34878D82A}">
                    <a16:rowId xmlns:a16="http://schemas.microsoft.com/office/drawing/2014/main" val="3358362321"/>
                  </a:ext>
                </a:extLst>
              </a:tr>
              <a:tr h="370840">
                <a:tc>
                  <a:txBody>
                    <a:bodyPr/>
                    <a:lstStyle/>
                    <a:p>
                      <a:r>
                        <a:rPr kumimoji="1" lang="ja-JP" altLang="en-US" dirty="0"/>
                        <a:t>チームワーク</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Teams</a:t>
                      </a:r>
                      <a:r>
                        <a:rPr kumimoji="1" lang="ja-JP" altLang="en-US" dirty="0"/>
                        <a:t>、</a:t>
                      </a:r>
                      <a:r>
                        <a:rPr kumimoji="1" lang="en-US" altLang="ja-JP" dirty="0"/>
                        <a:t>Google</a:t>
                      </a:r>
                      <a:r>
                        <a:rPr kumimoji="1" lang="ja-JP" altLang="en-US" dirty="0"/>
                        <a:t>ワークスペース</a:t>
                      </a:r>
                    </a:p>
                  </a:txBody>
                  <a:tcPr/>
                </a:tc>
                <a:extLst>
                  <a:ext uri="{0D108BD9-81ED-4DB2-BD59-A6C34878D82A}">
                    <a16:rowId xmlns:a16="http://schemas.microsoft.com/office/drawing/2014/main" val="3059606016"/>
                  </a:ext>
                </a:extLst>
              </a:tr>
              <a:tr h="370840">
                <a:tc>
                  <a:txBody>
                    <a:bodyPr/>
                    <a:lstStyle/>
                    <a:p>
                      <a:r>
                        <a:rPr kumimoji="1" lang="en-US" altLang="ja-JP" dirty="0"/>
                        <a:t>CI</a:t>
                      </a:r>
                      <a:r>
                        <a:rPr kumimoji="1" lang="ja-JP" altLang="en-US" dirty="0"/>
                        <a:t>、</a:t>
                      </a:r>
                      <a:r>
                        <a:rPr kumimoji="1" lang="en-US" altLang="ja-JP" dirty="0"/>
                        <a:t>CD</a:t>
                      </a:r>
                      <a:endParaRPr kumimoji="1" lang="ja-JP"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GitHub</a:t>
                      </a:r>
                      <a:r>
                        <a:rPr kumimoji="1" lang="ja-JP" altLang="en-US" dirty="0"/>
                        <a:t>可能</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GitHub</a:t>
                      </a:r>
                      <a:endParaRPr kumimoji="1" lang="ja-JP" altLang="en-US" dirty="0"/>
                    </a:p>
                  </a:txBody>
                  <a:tcPr/>
                </a:tc>
                <a:extLst>
                  <a:ext uri="{0D108BD9-81ED-4DB2-BD59-A6C34878D82A}">
                    <a16:rowId xmlns:a16="http://schemas.microsoft.com/office/drawing/2014/main" val="1157638177"/>
                  </a:ext>
                </a:extLst>
              </a:tr>
              <a:tr h="370840">
                <a:tc>
                  <a:txBody>
                    <a:bodyPr/>
                    <a:lstStyle/>
                    <a:p>
                      <a:r>
                        <a:rPr kumimoji="1" lang="ja-JP" altLang="en-US" dirty="0"/>
                        <a:t>資料共有</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GitHub</a:t>
                      </a:r>
                      <a:r>
                        <a:rPr kumimoji="1" lang="ja-JP" altLang="en-US" dirty="0"/>
                        <a:t>、</a:t>
                      </a:r>
                      <a:r>
                        <a:rPr kumimoji="1" lang="en-US" altLang="ja-JP" dirty="0" err="1"/>
                        <a:t>WeCom</a:t>
                      </a:r>
                      <a:r>
                        <a:rPr kumimoji="1" lang="ja-JP" altLang="en-US" dirty="0"/>
                        <a:t>、</a:t>
                      </a:r>
                      <a:r>
                        <a:rPr kumimoji="1" lang="en-US" altLang="ja-JP" dirty="0" err="1"/>
                        <a:t>DingTalk</a:t>
                      </a:r>
                      <a:r>
                        <a:rPr kumimoji="1" lang="ja-JP" altLang="en-US" dirty="0"/>
                        <a:t>など可能</a:t>
                      </a:r>
                    </a:p>
                  </a:txBody>
                  <a:tcPr/>
                </a:tc>
                <a:tc>
                  <a:txBody>
                    <a:bodyPr/>
                    <a:lstStyle/>
                    <a:p>
                      <a:r>
                        <a:rPr kumimoji="1" lang="en-US" altLang="ja-JP" dirty="0"/>
                        <a:t>GitHub</a:t>
                      </a:r>
                      <a:endParaRPr kumimoji="1" lang="ja-JP" altLang="en-US" dirty="0"/>
                    </a:p>
                  </a:txBody>
                  <a:tcPr/>
                </a:tc>
                <a:extLst>
                  <a:ext uri="{0D108BD9-81ED-4DB2-BD59-A6C34878D82A}">
                    <a16:rowId xmlns:a16="http://schemas.microsoft.com/office/drawing/2014/main" val="2994597266"/>
                  </a:ext>
                </a:extLst>
              </a:tr>
              <a:tr h="370840">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2047274782"/>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280192307"/>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729829435"/>
                  </a:ext>
                </a:extLst>
              </a:tr>
            </a:tbl>
          </a:graphicData>
        </a:graphic>
      </p:graphicFrame>
      <p:sp>
        <p:nvSpPr>
          <p:cNvPr id="2" name="吹き出し: 角を丸めた四角形 1">
            <a:extLst>
              <a:ext uri="{FF2B5EF4-FFF2-40B4-BE49-F238E27FC236}">
                <a16:creationId xmlns:a16="http://schemas.microsoft.com/office/drawing/2014/main" id="{1328B5A8-3793-44D2-A63C-DD359789E5BE}"/>
              </a:ext>
            </a:extLst>
          </p:cNvPr>
          <p:cNvSpPr/>
          <p:nvPr/>
        </p:nvSpPr>
        <p:spPr>
          <a:xfrm>
            <a:off x="5273964" y="5111073"/>
            <a:ext cx="3297382" cy="1031965"/>
          </a:xfrm>
          <a:prstGeom prst="wedgeRoundRectCallout">
            <a:avLst>
              <a:gd name="adj1" fmla="val -36936"/>
              <a:gd name="adj2" fmla="val -13861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検討中</a:t>
            </a:r>
          </a:p>
        </p:txBody>
      </p:sp>
      <p:sp>
        <p:nvSpPr>
          <p:cNvPr id="3" name="灯片编号占位符 2">
            <a:extLst>
              <a:ext uri="{FF2B5EF4-FFF2-40B4-BE49-F238E27FC236}">
                <a16:creationId xmlns:a16="http://schemas.microsoft.com/office/drawing/2014/main" id="{C2AA12E1-5C80-491C-A8C4-33F04A5698D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82</a:t>
            </a:fld>
            <a:r>
              <a:rPr spc="-45"/>
              <a:t> </a:t>
            </a:r>
            <a:r>
              <a:rPr spc="-5"/>
              <a:t>-</a:t>
            </a:r>
            <a:endParaRPr spc="-5" dirty="0"/>
          </a:p>
        </p:txBody>
      </p:sp>
      <p:sp>
        <p:nvSpPr>
          <p:cNvPr id="6" name="日期占位符 5">
            <a:extLst>
              <a:ext uri="{FF2B5EF4-FFF2-40B4-BE49-F238E27FC236}">
                <a16:creationId xmlns:a16="http://schemas.microsoft.com/office/drawing/2014/main" id="{4225AE24-83ED-4CDF-B00B-20806CDDDD2B}"/>
              </a:ext>
            </a:extLst>
          </p:cNvPr>
          <p:cNvSpPr>
            <a:spLocks noGrp="1"/>
          </p:cNvSpPr>
          <p:nvPr>
            <p:ph type="dt" sz="half" idx="6"/>
          </p:nvPr>
        </p:nvSpPr>
        <p:spPr/>
        <p:txBody>
          <a:bodyPr/>
          <a:lstStyle/>
          <a:p>
            <a:fld id="{F4A64697-6786-4124-9922-CFC597FB4143}" type="datetime1">
              <a:rPr lang="zh-CN" altLang="en-US" smtClean="0"/>
              <a:t>2022/2/18</a:t>
            </a:fld>
            <a:endParaRPr lang="en-US"/>
          </a:p>
        </p:txBody>
      </p:sp>
    </p:spTree>
    <p:extLst>
      <p:ext uri="{BB962C8B-B14F-4D97-AF65-F5344CB8AC3E}">
        <p14:creationId xmlns:p14="http://schemas.microsoft.com/office/powerpoint/2010/main" val="228438644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95220AE-5161-4E9F-9F56-2B865DE3A047}"/>
              </a:ext>
            </a:extLst>
          </p:cNvPr>
          <p:cNvSpPr>
            <a:spLocks noGrp="1"/>
          </p:cNvSpPr>
          <p:nvPr>
            <p:ph type="title"/>
          </p:nvPr>
        </p:nvSpPr>
        <p:spPr/>
        <p:txBody>
          <a:bodyPr/>
          <a:lstStyle/>
          <a:p>
            <a:r>
              <a:rPr lang="ja-JP" altLang="en-US" dirty="0"/>
              <a:t>実施方法の例：全体目標（予想）</a:t>
            </a:r>
          </a:p>
        </p:txBody>
      </p:sp>
      <p:graphicFrame>
        <p:nvGraphicFramePr>
          <p:cNvPr id="7" name="表 7">
            <a:extLst>
              <a:ext uri="{FF2B5EF4-FFF2-40B4-BE49-F238E27FC236}">
                <a16:creationId xmlns:a16="http://schemas.microsoft.com/office/drawing/2014/main" id="{378337C1-8731-44C9-B73E-353C2486C4A0}"/>
              </a:ext>
            </a:extLst>
          </p:cNvPr>
          <p:cNvGraphicFramePr>
            <a:graphicFrameLocks noGrp="1"/>
          </p:cNvGraphicFramePr>
          <p:nvPr>
            <p:extLst>
              <p:ext uri="{D42A27DB-BD31-4B8C-83A1-F6EECF244321}">
                <p14:modId xmlns:p14="http://schemas.microsoft.com/office/powerpoint/2010/main" val="2632783118"/>
              </p:ext>
            </p:extLst>
          </p:nvPr>
        </p:nvGraphicFramePr>
        <p:xfrm>
          <a:off x="315152" y="633768"/>
          <a:ext cx="11521404" cy="2966720"/>
        </p:xfrm>
        <a:graphic>
          <a:graphicData uri="http://schemas.openxmlformats.org/drawingml/2006/table">
            <a:tbl>
              <a:tblPr firstRow="1" bandRow="1">
                <a:tableStyleId>{5C22544A-7EE6-4342-B048-85BDC9FD1C3A}</a:tableStyleId>
              </a:tblPr>
              <a:tblGrid>
                <a:gridCol w="1112022">
                  <a:extLst>
                    <a:ext uri="{9D8B030D-6E8A-4147-A177-3AD203B41FA5}">
                      <a16:colId xmlns:a16="http://schemas.microsoft.com/office/drawing/2014/main" val="3534562965"/>
                    </a:ext>
                  </a:extLst>
                </a:gridCol>
                <a:gridCol w="2050473">
                  <a:extLst>
                    <a:ext uri="{9D8B030D-6E8A-4147-A177-3AD203B41FA5}">
                      <a16:colId xmlns:a16="http://schemas.microsoft.com/office/drawing/2014/main" val="3571588840"/>
                    </a:ext>
                  </a:extLst>
                </a:gridCol>
                <a:gridCol w="8358909">
                  <a:extLst>
                    <a:ext uri="{9D8B030D-6E8A-4147-A177-3AD203B41FA5}">
                      <a16:colId xmlns:a16="http://schemas.microsoft.com/office/drawing/2014/main" val="1314327286"/>
                    </a:ext>
                  </a:extLst>
                </a:gridCol>
              </a:tblGrid>
              <a:tr h="370840">
                <a:tc>
                  <a:txBody>
                    <a:bodyPr/>
                    <a:lstStyle/>
                    <a:p>
                      <a:pPr algn="ctr"/>
                      <a:r>
                        <a:rPr kumimoji="1" lang="ja-JP" altLang="en-US" dirty="0"/>
                        <a:t>サイクル</a:t>
                      </a:r>
                    </a:p>
                  </a:txBody>
                  <a:tcPr/>
                </a:tc>
                <a:tc>
                  <a:txBody>
                    <a:bodyPr/>
                    <a:lstStyle/>
                    <a:p>
                      <a:pPr algn="ctr"/>
                      <a:r>
                        <a:rPr kumimoji="1" lang="ja-JP" altLang="en-US" dirty="0"/>
                        <a:t>期限</a:t>
                      </a:r>
                    </a:p>
                  </a:txBody>
                  <a:tcPr/>
                </a:tc>
                <a:tc>
                  <a:txBody>
                    <a:bodyPr/>
                    <a:lstStyle/>
                    <a:p>
                      <a:pPr algn="ctr"/>
                      <a:r>
                        <a:rPr kumimoji="1" lang="ja-JP" altLang="en-US" dirty="0"/>
                        <a:t>目標</a:t>
                      </a:r>
                    </a:p>
                  </a:txBody>
                  <a:tcPr/>
                </a:tc>
                <a:extLst>
                  <a:ext uri="{0D108BD9-81ED-4DB2-BD59-A6C34878D82A}">
                    <a16:rowId xmlns:a16="http://schemas.microsoft.com/office/drawing/2014/main" val="3119170601"/>
                  </a:ext>
                </a:extLst>
              </a:tr>
              <a:tr h="370840">
                <a:tc>
                  <a:txBody>
                    <a:bodyPr/>
                    <a:lstStyle/>
                    <a:p>
                      <a:pPr algn="ctr"/>
                      <a:r>
                        <a:rPr kumimoji="1" lang="ja-JP" altLang="en-US" dirty="0"/>
                        <a:t>１</a:t>
                      </a:r>
                    </a:p>
                  </a:txBody>
                  <a:tcPr/>
                </a:tc>
                <a:tc>
                  <a:txBody>
                    <a:bodyPr/>
                    <a:lstStyle/>
                    <a:p>
                      <a:r>
                        <a:rPr kumimoji="1" lang="en-US" altLang="ja-JP" dirty="0"/>
                        <a:t>2021</a:t>
                      </a:r>
                      <a:r>
                        <a:rPr kumimoji="1" lang="ja-JP" altLang="en-US" dirty="0"/>
                        <a:t>年</a:t>
                      </a:r>
                      <a:r>
                        <a:rPr kumimoji="1" lang="en-US" altLang="ja-JP" dirty="0"/>
                        <a:t>10</a:t>
                      </a:r>
                      <a:r>
                        <a:rPr kumimoji="1" lang="ja-JP" altLang="en-US" dirty="0"/>
                        <a:t>月</a:t>
                      </a:r>
                    </a:p>
                  </a:txBody>
                  <a:tcPr/>
                </a:tc>
                <a:tc>
                  <a:txBody>
                    <a:bodyPr/>
                    <a:lstStyle/>
                    <a:p>
                      <a:r>
                        <a:rPr kumimoji="1" lang="ja-JP" altLang="en-US" dirty="0"/>
                        <a:t>各課題の基本知識の習得、各テーマの自習資料を更新</a:t>
                      </a:r>
                    </a:p>
                  </a:txBody>
                  <a:tcPr/>
                </a:tc>
                <a:extLst>
                  <a:ext uri="{0D108BD9-81ED-4DB2-BD59-A6C34878D82A}">
                    <a16:rowId xmlns:a16="http://schemas.microsoft.com/office/drawing/2014/main" val="2934987957"/>
                  </a:ext>
                </a:extLst>
              </a:tr>
              <a:tr h="370840">
                <a:tc>
                  <a:txBody>
                    <a:bodyPr/>
                    <a:lstStyle/>
                    <a:p>
                      <a:pPr algn="ctr"/>
                      <a:r>
                        <a:rPr kumimoji="1" lang="ja-JP" altLang="en-US" dirty="0"/>
                        <a:t>２</a:t>
                      </a:r>
                    </a:p>
                  </a:txBody>
                  <a:tcPr/>
                </a:tc>
                <a:tc>
                  <a:txBody>
                    <a:bodyPr/>
                    <a:lstStyle/>
                    <a:p>
                      <a:r>
                        <a:rPr kumimoji="1" lang="en-US" altLang="ja-JP" dirty="0"/>
                        <a:t>2021</a:t>
                      </a:r>
                      <a:r>
                        <a:rPr kumimoji="1" lang="ja-JP" altLang="en-US" dirty="0"/>
                        <a:t>年</a:t>
                      </a:r>
                      <a:r>
                        <a:rPr kumimoji="1" lang="en-US" altLang="ja-JP" dirty="0"/>
                        <a:t>12</a:t>
                      </a:r>
                      <a:r>
                        <a:rPr kumimoji="1" lang="ja-JP" altLang="en-US" dirty="0"/>
                        <a:t>月</a:t>
                      </a:r>
                    </a:p>
                  </a:txBody>
                  <a:tcPr/>
                </a:tc>
                <a:tc>
                  <a:txBody>
                    <a:bodyPr/>
                    <a:lstStyle/>
                    <a:p>
                      <a:r>
                        <a:rPr kumimoji="1" lang="ja-JP" altLang="en-US" dirty="0"/>
                        <a:t>各課題の基本サービスの開発可能、各テーマの外部設計書を作成</a:t>
                      </a:r>
                    </a:p>
                  </a:txBody>
                  <a:tcPr/>
                </a:tc>
                <a:extLst>
                  <a:ext uri="{0D108BD9-81ED-4DB2-BD59-A6C34878D82A}">
                    <a16:rowId xmlns:a16="http://schemas.microsoft.com/office/drawing/2014/main" val="2907183335"/>
                  </a:ext>
                </a:extLst>
              </a:tr>
              <a:tr h="370840">
                <a:tc>
                  <a:txBody>
                    <a:bodyPr/>
                    <a:lstStyle/>
                    <a:p>
                      <a:pPr algn="ctr"/>
                      <a:r>
                        <a:rPr kumimoji="1" lang="ja-JP" altLang="en-US" dirty="0"/>
                        <a:t>３</a:t>
                      </a:r>
                    </a:p>
                  </a:txBody>
                  <a:tcPr/>
                </a:tc>
                <a:tc>
                  <a:txBody>
                    <a:bodyPr/>
                    <a:lstStyle/>
                    <a:p>
                      <a:r>
                        <a:rPr kumimoji="1" lang="en-US" altLang="ja-JP" dirty="0"/>
                        <a:t>2022</a:t>
                      </a:r>
                      <a:r>
                        <a:rPr kumimoji="1" lang="ja-JP" altLang="en-US" dirty="0"/>
                        <a:t>年</a:t>
                      </a:r>
                      <a:r>
                        <a:rPr kumimoji="1" lang="en-US" altLang="ja-JP" dirty="0"/>
                        <a:t>3</a:t>
                      </a:r>
                      <a:r>
                        <a:rPr kumimoji="1" lang="ja-JP" altLang="en-US" dirty="0"/>
                        <a:t>月</a:t>
                      </a:r>
                    </a:p>
                  </a:txBody>
                  <a:tcPr/>
                </a:tc>
                <a:tc>
                  <a:txBody>
                    <a:bodyPr/>
                    <a:lstStyle/>
                    <a:p>
                      <a:r>
                        <a:rPr kumimoji="1" lang="ja-JP" altLang="en-US" dirty="0"/>
                        <a:t>各課題の基本サービスの連携可能（</a:t>
                      </a:r>
                      <a:r>
                        <a:rPr kumimoji="1" lang="en-US" altLang="ja-JP" dirty="0"/>
                        <a:t>API</a:t>
                      </a:r>
                      <a:r>
                        <a:rPr kumimoji="1" lang="ja-JP" altLang="en-US" dirty="0"/>
                        <a:t>設計）、各テーマの外部設計書を作成</a:t>
                      </a:r>
                    </a:p>
                  </a:txBody>
                  <a:tcPr/>
                </a:tc>
                <a:extLst>
                  <a:ext uri="{0D108BD9-81ED-4DB2-BD59-A6C34878D82A}">
                    <a16:rowId xmlns:a16="http://schemas.microsoft.com/office/drawing/2014/main" val="1441309995"/>
                  </a:ext>
                </a:extLst>
              </a:tr>
              <a:tr h="370840">
                <a:tc>
                  <a:txBody>
                    <a:bodyPr/>
                    <a:lstStyle/>
                    <a:p>
                      <a:pPr algn="ctr"/>
                      <a:r>
                        <a:rPr kumimoji="1" lang="en-US" altLang="ja-JP" dirty="0"/>
                        <a:t>4</a:t>
                      </a:r>
                      <a:endParaRPr kumimoji="1" lang="ja-JP"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2022</a:t>
                      </a:r>
                      <a:r>
                        <a:rPr kumimoji="1" lang="ja-JP" altLang="en-US" dirty="0"/>
                        <a:t>年</a:t>
                      </a:r>
                      <a:r>
                        <a:rPr kumimoji="1" lang="en-US" altLang="ja-JP" dirty="0"/>
                        <a:t>6</a:t>
                      </a:r>
                      <a:r>
                        <a:rPr kumimoji="1" lang="ja-JP" altLang="en-US" dirty="0"/>
                        <a:t>月</a:t>
                      </a:r>
                    </a:p>
                  </a:txBody>
                  <a:tcPr/>
                </a:tc>
                <a:tc>
                  <a:txBody>
                    <a:bodyPr/>
                    <a:lstStyle/>
                    <a:p>
                      <a:r>
                        <a:rPr kumimoji="1" lang="ja-JP" altLang="en-US" dirty="0"/>
                        <a:t>プロダクトデモ版作成＆発表、システムアーキテクチャなど資料を作成</a:t>
                      </a:r>
                    </a:p>
                  </a:txBody>
                  <a:tcPr/>
                </a:tc>
                <a:extLst>
                  <a:ext uri="{0D108BD9-81ED-4DB2-BD59-A6C34878D82A}">
                    <a16:rowId xmlns:a16="http://schemas.microsoft.com/office/drawing/2014/main" val="556732394"/>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4124038258"/>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800839516"/>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419741554"/>
                  </a:ext>
                </a:extLst>
              </a:tr>
            </a:tbl>
          </a:graphicData>
        </a:graphic>
      </p:graphicFrame>
      <p:sp>
        <p:nvSpPr>
          <p:cNvPr id="2" name="灯片编号占位符 1">
            <a:extLst>
              <a:ext uri="{FF2B5EF4-FFF2-40B4-BE49-F238E27FC236}">
                <a16:creationId xmlns:a16="http://schemas.microsoft.com/office/drawing/2014/main" id="{A451C04D-2D9C-4074-AEE5-88B9261D26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83</a:t>
            </a:fld>
            <a:r>
              <a:rPr spc="-45"/>
              <a:t> </a:t>
            </a:r>
            <a:r>
              <a:rPr spc="-5"/>
              <a:t>-</a:t>
            </a:r>
            <a:endParaRPr spc="-5" dirty="0"/>
          </a:p>
        </p:txBody>
      </p:sp>
      <p:sp>
        <p:nvSpPr>
          <p:cNvPr id="3" name="日期占位符 2">
            <a:extLst>
              <a:ext uri="{FF2B5EF4-FFF2-40B4-BE49-F238E27FC236}">
                <a16:creationId xmlns:a16="http://schemas.microsoft.com/office/drawing/2014/main" id="{753E59EA-A8F4-466D-BC5D-FE5EAA7AAA50}"/>
              </a:ext>
            </a:extLst>
          </p:cNvPr>
          <p:cNvSpPr>
            <a:spLocks noGrp="1"/>
          </p:cNvSpPr>
          <p:nvPr>
            <p:ph type="dt" sz="half" idx="6"/>
          </p:nvPr>
        </p:nvSpPr>
        <p:spPr/>
        <p:txBody>
          <a:bodyPr/>
          <a:lstStyle/>
          <a:p>
            <a:fld id="{47B126F6-A4DE-4B31-8DD0-AB8A3BC8A39A}" type="datetime1">
              <a:rPr lang="zh-CN" altLang="en-US" smtClean="0"/>
              <a:t>2022/2/18</a:t>
            </a:fld>
            <a:endParaRPr lang="en-US"/>
          </a:p>
        </p:txBody>
      </p:sp>
    </p:spTree>
    <p:extLst>
      <p:ext uri="{BB962C8B-B14F-4D97-AF65-F5344CB8AC3E}">
        <p14:creationId xmlns:p14="http://schemas.microsoft.com/office/powerpoint/2010/main" val="320655628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95220AE-5161-4E9F-9F56-2B865DE3A047}"/>
              </a:ext>
            </a:extLst>
          </p:cNvPr>
          <p:cNvSpPr>
            <a:spLocks noGrp="1"/>
          </p:cNvSpPr>
          <p:nvPr>
            <p:ph type="title"/>
          </p:nvPr>
        </p:nvSpPr>
        <p:spPr/>
        <p:txBody>
          <a:bodyPr/>
          <a:lstStyle/>
          <a:p>
            <a:r>
              <a:rPr lang="ja-JP" altLang="en-US" dirty="0"/>
              <a:t>実施方法の例：課題検討</a:t>
            </a:r>
          </a:p>
        </p:txBody>
      </p:sp>
      <p:graphicFrame>
        <p:nvGraphicFramePr>
          <p:cNvPr id="7" name="表 7">
            <a:extLst>
              <a:ext uri="{FF2B5EF4-FFF2-40B4-BE49-F238E27FC236}">
                <a16:creationId xmlns:a16="http://schemas.microsoft.com/office/drawing/2014/main" id="{378337C1-8731-44C9-B73E-353C2486C4A0}"/>
              </a:ext>
            </a:extLst>
          </p:cNvPr>
          <p:cNvGraphicFramePr>
            <a:graphicFrameLocks noGrp="1"/>
          </p:cNvGraphicFramePr>
          <p:nvPr>
            <p:extLst>
              <p:ext uri="{D42A27DB-BD31-4B8C-83A1-F6EECF244321}">
                <p14:modId xmlns:p14="http://schemas.microsoft.com/office/powerpoint/2010/main" val="217100672"/>
              </p:ext>
            </p:extLst>
          </p:nvPr>
        </p:nvGraphicFramePr>
        <p:xfrm>
          <a:off x="315152" y="622338"/>
          <a:ext cx="11465985" cy="3708400"/>
        </p:xfrm>
        <a:graphic>
          <a:graphicData uri="http://schemas.openxmlformats.org/drawingml/2006/table">
            <a:tbl>
              <a:tblPr firstRow="1" bandRow="1">
                <a:tableStyleId>{5C22544A-7EE6-4342-B048-85BDC9FD1C3A}</a:tableStyleId>
              </a:tblPr>
              <a:tblGrid>
                <a:gridCol w="779513">
                  <a:extLst>
                    <a:ext uri="{9D8B030D-6E8A-4147-A177-3AD203B41FA5}">
                      <a16:colId xmlns:a16="http://schemas.microsoft.com/office/drawing/2014/main" val="4275659460"/>
                    </a:ext>
                  </a:extLst>
                </a:gridCol>
                <a:gridCol w="1874982">
                  <a:extLst>
                    <a:ext uri="{9D8B030D-6E8A-4147-A177-3AD203B41FA5}">
                      <a16:colId xmlns:a16="http://schemas.microsoft.com/office/drawing/2014/main" val="3571588840"/>
                    </a:ext>
                  </a:extLst>
                </a:gridCol>
                <a:gridCol w="7363073">
                  <a:extLst>
                    <a:ext uri="{9D8B030D-6E8A-4147-A177-3AD203B41FA5}">
                      <a16:colId xmlns:a16="http://schemas.microsoft.com/office/drawing/2014/main" val="1314327286"/>
                    </a:ext>
                  </a:extLst>
                </a:gridCol>
                <a:gridCol w="1448417">
                  <a:extLst>
                    <a:ext uri="{9D8B030D-6E8A-4147-A177-3AD203B41FA5}">
                      <a16:colId xmlns:a16="http://schemas.microsoft.com/office/drawing/2014/main" val="1689492279"/>
                    </a:ext>
                  </a:extLst>
                </a:gridCol>
              </a:tblGrid>
              <a:tr h="370840">
                <a:tc>
                  <a:txBody>
                    <a:bodyPr/>
                    <a:lstStyle/>
                    <a:p>
                      <a:pPr algn="ctr"/>
                      <a:r>
                        <a:rPr kumimoji="1" lang="ja-JP" altLang="en-US" dirty="0"/>
                        <a:t>順番</a:t>
                      </a:r>
                    </a:p>
                  </a:txBody>
                  <a:tcPr/>
                </a:tc>
                <a:tc>
                  <a:txBody>
                    <a:bodyPr/>
                    <a:lstStyle/>
                    <a:p>
                      <a:pPr algn="ctr"/>
                      <a:r>
                        <a:rPr kumimoji="1" lang="ja-JP" altLang="en-US" dirty="0"/>
                        <a:t>サービス・課題</a:t>
                      </a:r>
                    </a:p>
                  </a:txBody>
                  <a:tcPr/>
                </a:tc>
                <a:tc>
                  <a:txBody>
                    <a:bodyPr/>
                    <a:lstStyle/>
                    <a:p>
                      <a:pPr algn="ctr"/>
                      <a:r>
                        <a:rPr kumimoji="1" lang="ja-JP" altLang="en-US" dirty="0"/>
                        <a:t>内容</a:t>
                      </a:r>
                    </a:p>
                  </a:txBody>
                  <a:tcPr/>
                </a:tc>
                <a:tc>
                  <a:txBody>
                    <a:bodyPr/>
                    <a:lstStyle/>
                    <a:p>
                      <a:pPr algn="ctr"/>
                      <a:r>
                        <a:rPr kumimoji="1" lang="ja-JP" altLang="en-US" dirty="0"/>
                        <a:t>サイクル</a:t>
                      </a:r>
                    </a:p>
                  </a:txBody>
                  <a:tcPr/>
                </a:tc>
                <a:extLst>
                  <a:ext uri="{0D108BD9-81ED-4DB2-BD59-A6C34878D82A}">
                    <a16:rowId xmlns:a16="http://schemas.microsoft.com/office/drawing/2014/main" val="3119170601"/>
                  </a:ext>
                </a:extLst>
              </a:tr>
              <a:tr h="370840">
                <a:tc>
                  <a:txBody>
                    <a:bodyPr/>
                    <a:lstStyle/>
                    <a:p>
                      <a:pPr algn="ctr"/>
                      <a:r>
                        <a:rPr kumimoji="1" lang="en-US" altLang="ja-JP" dirty="0"/>
                        <a:t>1</a:t>
                      </a:r>
                      <a:endParaRPr kumimoji="1" lang="ja-JP" altLang="en-US" dirty="0"/>
                    </a:p>
                  </a:txBody>
                  <a:tcPr/>
                </a:tc>
                <a:tc>
                  <a:txBody>
                    <a:bodyPr/>
                    <a:lstStyle/>
                    <a:p>
                      <a:r>
                        <a:rPr kumimoji="1" lang="ja-JP" altLang="en-US" dirty="0"/>
                        <a:t>マイクロサービス</a:t>
                      </a:r>
                    </a:p>
                  </a:txBody>
                  <a:tcPr/>
                </a:tc>
                <a:tc>
                  <a:txBody>
                    <a:bodyPr/>
                    <a:lstStyle/>
                    <a:p>
                      <a:r>
                        <a:rPr kumimoji="1" lang="ja-JP" altLang="en-US" dirty="0"/>
                        <a:t>アーキテクチャ、導入設計（アプリ分割、データ分割、</a:t>
                      </a:r>
                      <a:r>
                        <a:rPr kumimoji="1" lang="en-US" altLang="ja-JP" dirty="0" err="1"/>
                        <a:t>Devops</a:t>
                      </a:r>
                      <a:r>
                        <a:rPr kumimoji="1" lang="ja-JP" altLang="en-US" dirty="0"/>
                        <a:t>）</a:t>
                      </a:r>
                    </a:p>
                  </a:txBody>
                  <a:tcPr/>
                </a:tc>
                <a:tc>
                  <a:txBody>
                    <a:bodyPr/>
                    <a:lstStyle/>
                    <a:p>
                      <a:pPr algn="ctr"/>
                      <a:r>
                        <a:rPr kumimoji="1" lang="en-US" altLang="ja-JP" dirty="0"/>
                        <a:t>1</a:t>
                      </a:r>
                      <a:endParaRPr kumimoji="1" lang="ja-JP" altLang="en-US" dirty="0"/>
                    </a:p>
                  </a:txBody>
                  <a:tcPr/>
                </a:tc>
                <a:extLst>
                  <a:ext uri="{0D108BD9-81ED-4DB2-BD59-A6C34878D82A}">
                    <a16:rowId xmlns:a16="http://schemas.microsoft.com/office/drawing/2014/main" val="2934987957"/>
                  </a:ext>
                </a:extLst>
              </a:tr>
              <a:tr h="370840">
                <a:tc>
                  <a:txBody>
                    <a:bodyPr/>
                    <a:lstStyle/>
                    <a:p>
                      <a:pPr algn="ctr"/>
                      <a:r>
                        <a:rPr kumimoji="1" lang="en-US" altLang="ja-JP" dirty="0"/>
                        <a:t>2</a:t>
                      </a:r>
                      <a:endParaRPr kumimoji="1" lang="ja-JP" altLang="en-US" dirty="0"/>
                    </a:p>
                  </a:txBody>
                  <a:tcPr/>
                </a:tc>
                <a:tc>
                  <a:txBody>
                    <a:bodyPr/>
                    <a:lstStyle/>
                    <a:p>
                      <a:r>
                        <a:rPr kumimoji="1" lang="ja-JP" altLang="en-US" dirty="0"/>
                        <a:t>仮想マシン</a:t>
                      </a:r>
                    </a:p>
                  </a:txBody>
                  <a:tcPr/>
                </a:tc>
                <a:tc>
                  <a:txBody>
                    <a:bodyPr/>
                    <a:lstStyle/>
                    <a:p>
                      <a:r>
                        <a:rPr kumimoji="1" lang="en-US" altLang="ja-JP" dirty="0"/>
                        <a:t>VMWare</a:t>
                      </a:r>
                      <a:r>
                        <a:rPr kumimoji="1" lang="ja-JP" altLang="en-US" dirty="0"/>
                        <a:t>、</a:t>
                      </a:r>
                      <a:r>
                        <a:rPr kumimoji="1" lang="en-US" altLang="ja-JP" dirty="0"/>
                        <a:t>Docker</a:t>
                      </a:r>
                      <a:r>
                        <a:rPr kumimoji="1" lang="ja-JP" altLang="en-US" dirty="0"/>
                        <a:t>、</a:t>
                      </a:r>
                      <a:r>
                        <a:rPr kumimoji="1" lang="en-US" altLang="ja-JP" dirty="0"/>
                        <a:t>AWS</a:t>
                      </a:r>
                      <a:r>
                        <a:rPr kumimoji="1" lang="ja-JP" altLang="en-US" dirty="0"/>
                        <a:t>、</a:t>
                      </a:r>
                      <a:r>
                        <a:rPr kumimoji="1" lang="en-US" altLang="ja-JP" dirty="0"/>
                        <a:t>GCP</a:t>
                      </a: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907183335"/>
                  </a:ext>
                </a:extLst>
              </a:tr>
              <a:tr h="370840">
                <a:tc>
                  <a:txBody>
                    <a:bodyPr/>
                    <a:lstStyle/>
                    <a:p>
                      <a:pPr algn="ctr"/>
                      <a:r>
                        <a:rPr kumimoji="1" lang="en-US" altLang="ja-JP" dirty="0"/>
                        <a:t>3</a:t>
                      </a:r>
                      <a:endParaRPr kumimoji="1" lang="ja-JP" altLang="en-US" dirty="0"/>
                    </a:p>
                  </a:txBody>
                  <a:tcPr/>
                </a:tc>
                <a:tc>
                  <a:txBody>
                    <a:bodyPr/>
                    <a:lstStyle/>
                    <a:p>
                      <a:r>
                        <a:rPr kumimoji="1" lang="ja-JP" altLang="en-US"/>
                        <a:t>データアナウンス</a:t>
                      </a:r>
                      <a:endParaRPr kumimoji="1" lang="ja-JP" altLang="en-US" dirty="0"/>
                    </a:p>
                  </a:txBody>
                  <a:tcPr/>
                </a:tc>
                <a:tc>
                  <a:txBody>
                    <a:bodyPr/>
                    <a:lstStyle/>
                    <a:p>
                      <a:r>
                        <a:rPr kumimoji="1" lang="ja-JP" altLang="en-US" dirty="0"/>
                        <a:t>機械学習、強化学習、ディープラーニング</a:t>
                      </a:r>
                    </a:p>
                  </a:txBody>
                  <a:tcPr/>
                </a:tc>
                <a:tc>
                  <a:txBody>
                    <a:bodyPr/>
                    <a:lstStyle/>
                    <a:p>
                      <a:pPr algn="ctr"/>
                      <a:endParaRPr kumimoji="1" lang="ja-JP" altLang="en-US" dirty="0"/>
                    </a:p>
                  </a:txBody>
                  <a:tcPr/>
                </a:tc>
                <a:extLst>
                  <a:ext uri="{0D108BD9-81ED-4DB2-BD59-A6C34878D82A}">
                    <a16:rowId xmlns:a16="http://schemas.microsoft.com/office/drawing/2014/main" val="1441309995"/>
                  </a:ext>
                </a:extLst>
              </a:tr>
              <a:tr h="370840">
                <a:tc>
                  <a:txBody>
                    <a:bodyPr/>
                    <a:lstStyle/>
                    <a:p>
                      <a:pPr algn="ctr"/>
                      <a:r>
                        <a:rPr kumimoji="1" lang="en-US" altLang="ja-JP" dirty="0"/>
                        <a:t>4</a:t>
                      </a:r>
                      <a:endParaRPr kumimoji="1" lang="ja-JP" altLang="en-US" dirty="0"/>
                    </a:p>
                  </a:txBody>
                  <a:tcPr/>
                </a:tc>
                <a:tc>
                  <a:txBody>
                    <a:bodyPr/>
                    <a:lstStyle/>
                    <a:p>
                      <a:r>
                        <a:rPr kumimoji="1" lang="ja-JP" altLang="en-US" dirty="0"/>
                        <a:t>ユーザー認証</a:t>
                      </a:r>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3493259001"/>
                  </a:ext>
                </a:extLst>
              </a:tr>
              <a:tr h="370840">
                <a:tc>
                  <a:txBody>
                    <a:bodyPr/>
                    <a:lstStyle/>
                    <a:p>
                      <a:pPr algn="ctr"/>
                      <a:r>
                        <a:rPr kumimoji="1" lang="en-US" altLang="ja-JP" dirty="0"/>
                        <a:t>5</a:t>
                      </a:r>
                      <a:endParaRPr kumimoji="1" lang="ja-JP" altLang="en-US" dirty="0"/>
                    </a:p>
                  </a:txBody>
                  <a:tcPr/>
                </a:tc>
                <a:tc>
                  <a:txBody>
                    <a:bodyPr/>
                    <a:lstStyle/>
                    <a:p>
                      <a:r>
                        <a:rPr kumimoji="1" lang="ja-JP" altLang="en-US" dirty="0"/>
                        <a:t>セキュリティ</a:t>
                      </a:r>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107996877"/>
                  </a:ext>
                </a:extLst>
              </a:tr>
              <a:tr h="370840">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dirty="0"/>
                        <a:t>6</a:t>
                      </a:r>
                      <a:endParaRPr kumimoji="1" lang="ja-JP"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ウエブサービス</a:t>
                      </a:r>
                    </a:p>
                  </a:txBody>
                  <a:tcPr/>
                </a:tc>
                <a:tc>
                  <a:txBody>
                    <a:bodyPr/>
                    <a:lstStyle/>
                    <a:p>
                      <a:r>
                        <a:rPr kumimoji="1" lang="ja-JP" altLang="en-US" dirty="0"/>
                        <a:t>モバイルアプリケーション（</a:t>
                      </a:r>
                      <a:r>
                        <a:rPr kumimoji="1" lang="en-US" altLang="ja-JP" dirty="0"/>
                        <a:t>IOS</a:t>
                      </a:r>
                      <a:r>
                        <a:rPr kumimoji="1" lang="ja-JP" altLang="en-US" dirty="0"/>
                        <a:t>）</a:t>
                      </a:r>
                    </a:p>
                  </a:txBody>
                  <a:tcPr/>
                </a:tc>
                <a:tc>
                  <a:txBody>
                    <a:bodyPr/>
                    <a:lstStyle/>
                    <a:p>
                      <a:pPr algn="ctr"/>
                      <a:endParaRPr kumimoji="1" lang="ja-JP" altLang="en-US" dirty="0"/>
                    </a:p>
                  </a:txBody>
                  <a:tcPr/>
                </a:tc>
                <a:extLst>
                  <a:ext uri="{0D108BD9-81ED-4DB2-BD59-A6C34878D82A}">
                    <a16:rowId xmlns:a16="http://schemas.microsoft.com/office/drawing/2014/main" val="556732394"/>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419741554"/>
                  </a:ext>
                </a:extLst>
              </a:tr>
              <a:tr h="370840">
                <a:tc>
                  <a:txBody>
                    <a:bodyPr/>
                    <a:lstStyle/>
                    <a:p>
                      <a:pPr algn="ctr"/>
                      <a:endParaRPr kumimoji="1" lang="ja-JP" altLang="en-US" dirty="0"/>
                    </a:p>
                  </a:txBody>
                  <a:tcPr/>
                </a:tc>
                <a:tc>
                  <a:txBody>
                    <a:bodyPr/>
                    <a:lstStyle/>
                    <a:p>
                      <a:r>
                        <a:rPr kumimoji="1" lang="ja-JP" altLang="en-US" dirty="0"/>
                        <a:t>意思決定支援</a:t>
                      </a:r>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1541634306"/>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290057584"/>
                  </a:ext>
                </a:extLst>
              </a:tr>
            </a:tbl>
          </a:graphicData>
        </a:graphic>
      </p:graphicFrame>
      <p:sp>
        <p:nvSpPr>
          <p:cNvPr id="2" name="灯片编号占位符 1">
            <a:extLst>
              <a:ext uri="{FF2B5EF4-FFF2-40B4-BE49-F238E27FC236}">
                <a16:creationId xmlns:a16="http://schemas.microsoft.com/office/drawing/2014/main" id="{D889EED1-0E7B-458F-9B7F-1697F839CF4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84</a:t>
            </a:fld>
            <a:r>
              <a:rPr spc="-45"/>
              <a:t> </a:t>
            </a:r>
            <a:r>
              <a:rPr spc="-5"/>
              <a:t>-</a:t>
            </a:r>
            <a:endParaRPr spc="-5" dirty="0"/>
          </a:p>
        </p:txBody>
      </p:sp>
      <p:sp>
        <p:nvSpPr>
          <p:cNvPr id="3" name="日期占位符 2">
            <a:extLst>
              <a:ext uri="{FF2B5EF4-FFF2-40B4-BE49-F238E27FC236}">
                <a16:creationId xmlns:a16="http://schemas.microsoft.com/office/drawing/2014/main" id="{85855EF9-AD67-4414-BBD0-827E66DD3414}"/>
              </a:ext>
            </a:extLst>
          </p:cNvPr>
          <p:cNvSpPr>
            <a:spLocks noGrp="1"/>
          </p:cNvSpPr>
          <p:nvPr>
            <p:ph type="dt" sz="half" idx="6"/>
          </p:nvPr>
        </p:nvSpPr>
        <p:spPr/>
        <p:txBody>
          <a:bodyPr/>
          <a:lstStyle/>
          <a:p>
            <a:fld id="{2D9D584C-F8EB-415B-9219-805D972A261F}" type="datetime1">
              <a:rPr lang="zh-CN" altLang="en-US" smtClean="0"/>
              <a:t>2022/2/18</a:t>
            </a:fld>
            <a:endParaRPr lang="en-US"/>
          </a:p>
        </p:txBody>
      </p:sp>
    </p:spTree>
    <p:extLst>
      <p:ext uri="{BB962C8B-B14F-4D97-AF65-F5344CB8AC3E}">
        <p14:creationId xmlns:p14="http://schemas.microsoft.com/office/powerpoint/2010/main" val="1695426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773B6E9-ECDE-4E4B-944E-0311BB01F8F5}"/>
              </a:ext>
            </a:extLst>
          </p:cNvPr>
          <p:cNvSpPr>
            <a:spLocks noGrp="1"/>
          </p:cNvSpPr>
          <p:nvPr>
            <p:ph type="title"/>
          </p:nvPr>
        </p:nvSpPr>
        <p:spPr>
          <a:xfrm>
            <a:off x="316983" y="-16805"/>
            <a:ext cx="11540249" cy="492443"/>
          </a:xfrm>
        </p:spPr>
        <p:txBody>
          <a:bodyPr/>
          <a:lstStyle/>
          <a:p>
            <a:r>
              <a:rPr lang="ja-JP" altLang="en-US" dirty="0"/>
              <a:t>実施方法の例：サイクル１目標</a:t>
            </a:r>
          </a:p>
        </p:txBody>
      </p:sp>
      <p:sp>
        <p:nvSpPr>
          <p:cNvPr id="6" name="テキスト プレースホルダー 5">
            <a:extLst>
              <a:ext uri="{FF2B5EF4-FFF2-40B4-BE49-F238E27FC236}">
                <a16:creationId xmlns:a16="http://schemas.microsoft.com/office/drawing/2014/main" id="{1A86F5AB-8757-404E-944F-6F233370F18C}"/>
              </a:ext>
            </a:extLst>
          </p:cNvPr>
          <p:cNvSpPr>
            <a:spLocks noGrp="1"/>
          </p:cNvSpPr>
          <p:nvPr>
            <p:ph type="body" idx="1"/>
          </p:nvPr>
        </p:nvSpPr>
        <p:spPr>
          <a:xfrm>
            <a:off x="325875" y="755588"/>
            <a:ext cx="11540249" cy="1846659"/>
          </a:xfrm>
        </p:spPr>
        <p:txBody>
          <a:bodyPr/>
          <a:lstStyle/>
          <a:p>
            <a:pPr marL="285750" indent="-285750">
              <a:buFont typeface="Wingdings" panose="05000000000000000000" pitchFamily="2" charset="2"/>
              <a:buChar char="l"/>
            </a:pPr>
            <a:r>
              <a:rPr lang="ja-JP" altLang="en-US" sz="2400" dirty="0"/>
              <a:t>コンミュニティ情報共有</a:t>
            </a:r>
            <a:endParaRPr lang="en-US" altLang="ja-JP" sz="2400" dirty="0"/>
          </a:p>
          <a:p>
            <a:pPr marL="742950" lvl="1" indent="-285750">
              <a:buFont typeface="Wingdings" panose="05000000000000000000" pitchFamily="2" charset="2"/>
              <a:buChar char="l"/>
            </a:pPr>
            <a:endParaRPr lang="en-US" altLang="ja-JP" sz="2400" dirty="0"/>
          </a:p>
          <a:p>
            <a:pPr marL="285750" lvl="1" indent="-285750">
              <a:buFont typeface="Wingdings" panose="05000000000000000000" pitchFamily="2" charset="2"/>
              <a:buChar char="l"/>
            </a:pPr>
            <a:r>
              <a:rPr lang="ja-JP" altLang="en-US" sz="2400" dirty="0">
                <a:solidFill>
                  <a:schemeClr val="tx1"/>
                </a:solidFill>
              </a:rPr>
              <a:t>勉強会プランと資料の説明（検証）</a:t>
            </a:r>
            <a:endParaRPr lang="en-US" altLang="ja-JP" sz="2400" dirty="0">
              <a:solidFill>
                <a:schemeClr val="tx1"/>
              </a:solidFill>
            </a:endParaRPr>
          </a:p>
          <a:p>
            <a:pPr marL="285750" lvl="1" indent="-285750">
              <a:buFont typeface="Wingdings" panose="05000000000000000000" pitchFamily="2" charset="2"/>
              <a:buChar char="l"/>
            </a:pPr>
            <a:endParaRPr lang="en-US" altLang="ja-JP" sz="2400" dirty="0">
              <a:solidFill>
                <a:schemeClr val="tx1"/>
              </a:solidFill>
            </a:endParaRPr>
          </a:p>
          <a:p>
            <a:pPr marL="285750" lvl="1" indent="-285750">
              <a:buFont typeface="Wingdings" panose="05000000000000000000" pitchFamily="2" charset="2"/>
              <a:buChar char="l"/>
            </a:pPr>
            <a:r>
              <a:rPr lang="ja-JP" altLang="en-US" sz="2400" dirty="0">
                <a:solidFill>
                  <a:schemeClr val="tx1"/>
                </a:solidFill>
              </a:rPr>
              <a:t>各コンミュニティ体制、リーダー選出、課題設定</a:t>
            </a:r>
            <a:endParaRPr lang="en-US" altLang="ja-JP" sz="2400" dirty="0">
              <a:solidFill>
                <a:schemeClr val="tx1"/>
              </a:solidFill>
            </a:endParaRPr>
          </a:p>
        </p:txBody>
      </p:sp>
      <p:sp>
        <p:nvSpPr>
          <p:cNvPr id="2" name="灯片编号占位符 1">
            <a:extLst>
              <a:ext uri="{FF2B5EF4-FFF2-40B4-BE49-F238E27FC236}">
                <a16:creationId xmlns:a16="http://schemas.microsoft.com/office/drawing/2014/main" id="{4F2F56DB-5FF4-496C-BCA7-E8477A31AB02}"/>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85</a:t>
            </a:fld>
            <a:r>
              <a:rPr spc="-45"/>
              <a:t> </a:t>
            </a:r>
            <a:r>
              <a:rPr spc="-5"/>
              <a:t>-</a:t>
            </a:r>
            <a:endParaRPr spc="-5" dirty="0"/>
          </a:p>
        </p:txBody>
      </p:sp>
      <p:sp>
        <p:nvSpPr>
          <p:cNvPr id="3" name="日期占位符 2">
            <a:extLst>
              <a:ext uri="{FF2B5EF4-FFF2-40B4-BE49-F238E27FC236}">
                <a16:creationId xmlns:a16="http://schemas.microsoft.com/office/drawing/2014/main" id="{998FCE71-7F30-4096-8496-F2847C22EFED}"/>
              </a:ext>
            </a:extLst>
          </p:cNvPr>
          <p:cNvSpPr>
            <a:spLocks noGrp="1"/>
          </p:cNvSpPr>
          <p:nvPr>
            <p:ph type="dt" sz="half" idx="6"/>
          </p:nvPr>
        </p:nvSpPr>
        <p:spPr/>
        <p:txBody>
          <a:bodyPr/>
          <a:lstStyle/>
          <a:p>
            <a:fld id="{BF8BFB9E-8138-4D33-8BB8-D4C310D4325F}" type="datetime1">
              <a:rPr lang="zh-CN" altLang="en-US" smtClean="0"/>
              <a:t>2022/2/18</a:t>
            </a:fld>
            <a:endParaRPr lang="en-US"/>
          </a:p>
        </p:txBody>
      </p:sp>
    </p:spTree>
    <p:extLst>
      <p:ext uri="{BB962C8B-B14F-4D97-AF65-F5344CB8AC3E}">
        <p14:creationId xmlns:p14="http://schemas.microsoft.com/office/powerpoint/2010/main" val="193605986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773B6E9-ECDE-4E4B-944E-0311BB01F8F5}"/>
              </a:ext>
            </a:extLst>
          </p:cNvPr>
          <p:cNvSpPr>
            <a:spLocks noGrp="1"/>
          </p:cNvSpPr>
          <p:nvPr>
            <p:ph type="title"/>
          </p:nvPr>
        </p:nvSpPr>
        <p:spPr/>
        <p:txBody>
          <a:bodyPr/>
          <a:lstStyle/>
          <a:p>
            <a:r>
              <a:rPr lang="ja-JP" altLang="en-US" dirty="0"/>
              <a:t>実施方法の例：サイクル１スケジュール（前半）</a:t>
            </a:r>
          </a:p>
        </p:txBody>
      </p:sp>
      <p:graphicFrame>
        <p:nvGraphicFramePr>
          <p:cNvPr id="2" name="表 2">
            <a:extLst>
              <a:ext uri="{FF2B5EF4-FFF2-40B4-BE49-F238E27FC236}">
                <a16:creationId xmlns:a16="http://schemas.microsoft.com/office/drawing/2014/main" id="{CE9158AE-22A4-4C91-BCBB-33ED8B382E74}"/>
              </a:ext>
            </a:extLst>
          </p:cNvPr>
          <p:cNvGraphicFramePr>
            <a:graphicFrameLocks noGrp="1"/>
          </p:cNvGraphicFramePr>
          <p:nvPr>
            <p:extLst>
              <p:ext uri="{D42A27DB-BD31-4B8C-83A1-F6EECF244321}">
                <p14:modId xmlns:p14="http://schemas.microsoft.com/office/powerpoint/2010/main" val="535299409"/>
              </p:ext>
            </p:extLst>
          </p:nvPr>
        </p:nvGraphicFramePr>
        <p:xfrm>
          <a:off x="363006" y="689239"/>
          <a:ext cx="11465987" cy="2931160"/>
        </p:xfrm>
        <a:graphic>
          <a:graphicData uri="http://schemas.openxmlformats.org/drawingml/2006/table">
            <a:tbl>
              <a:tblPr firstRow="1" bandRow="1">
                <a:tableStyleId>{5C22544A-7EE6-4342-B048-85BDC9FD1C3A}</a:tableStyleId>
              </a:tblPr>
              <a:tblGrid>
                <a:gridCol w="871877">
                  <a:extLst>
                    <a:ext uri="{9D8B030D-6E8A-4147-A177-3AD203B41FA5}">
                      <a16:colId xmlns:a16="http://schemas.microsoft.com/office/drawing/2014/main" val="3619135891"/>
                    </a:ext>
                  </a:extLst>
                </a:gridCol>
                <a:gridCol w="4839855">
                  <a:extLst>
                    <a:ext uri="{9D8B030D-6E8A-4147-A177-3AD203B41FA5}">
                      <a16:colId xmlns:a16="http://schemas.microsoft.com/office/drawing/2014/main" val="1131299099"/>
                    </a:ext>
                  </a:extLst>
                </a:gridCol>
                <a:gridCol w="1150851">
                  <a:extLst>
                    <a:ext uri="{9D8B030D-6E8A-4147-A177-3AD203B41FA5}">
                      <a16:colId xmlns:a16="http://schemas.microsoft.com/office/drawing/2014/main" val="3707854252"/>
                    </a:ext>
                  </a:extLst>
                </a:gridCol>
                <a:gridCol w="1150851">
                  <a:extLst>
                    <a:ext uri="{9D8B030D-6E8A-4147-A177-3AD203B41FA5}">
                      <a16:colId xmlns:a16="http://schemas.microsoft.com/office/drawing/2014/main" val="2819671132"/>
                    </a:ext>
                  </a:extLst>
                </a:gridCol>
                <a:gridCol w="1150851">
                  <a:extLst>
                    <a:ext uri="{9D8B030D-6E8A-4147-A177-3AD203B41FA5}">
                      <a16:colId xmlns:a16="http://schemas.microsoft.com/office/drawing/2014/main" val="1303657766"/>
                    </a:ext>
                  </a:extLst>
                </a:gridCol>
                <a:gridCol w="1150851">
                  <a:extLst>
                    <a:ext uri="{9D8B030D-6E8A-4147-A177-3AD203B41FA5}">
                      <a16:colId xmlns:a16="http://schemas.microsoft.com/office/drawing/2014/main" val="2496856956"/>
                    </a:ext>
                  </a:extLst>
                </a:gridCol>
                <a:gridCol w="1150851">
                  <a:extLst>
                    <a:ext uri="{9D8B030D-6E8A-4147-A177-3AD203B41FA5}">
                      <a16:colId xmlns:a16="http://schemas.microsoft.com/office/drawing/2014/main" val="2028982161"/>
                    </a:ext>
                  </a:extLst>
                </a:gridCol>
              </a:tblGrid>
              <a:tr h="370840">
                <a:tc>
                  <a:txBody>
                    <a:bodyPr/>
                    <a:lstStyle/>
                    <a:p>
                      <a:pPr algn="ctr"/>
                      <a:endParaRPr kumimoji="1" lang="ja-JP"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マイクロサービス</a:t>
                      </a:r>
                      <a:r>
                        <a:rPr kumimoji="1" lang="en-US" altLang="ja-JP" dirty="0"/>
                        <a:t>》</a:t>
                      </a:r>
                      <a:r>
                        <a:rPr kumimoji="1" lang="ja-JP" altLang="en-US" dirty="0"/>
                        <a:t>目標</a:t>
                      </a:r>
                    </a:p>
                  </a:txBody>
                  <a:tcPr/>
                </a:tc>
                <a:tc>
                  <a:txBody>
                    <a:bodyPr/>
                    <a:lstStyle/>
                    <a:p>
                      <a:pPr algn="ctr"/>
                      <a:r>
                        <a:rPr kumimoji="1" lang="ja-JP" altLang="en-US" dirty="0"/>
                        <a:t>第</a:t>
                      </a:r>
                      <a:r>
                        <a:rPr kumimoji="1" lang="en-US" altLang="ja-JP" dirty="0"/>
                        <a:t>1</a:t>
                      </a:r>
                      <a:r>
                        <a:rPr kumimoji="1" lang="ja-JP" altLang="en-US" dirty="0"/>
                        <a:t>週</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2</a:t>
                      </a:r>
                      <a:r>
                        <a:rPr kumimoji="1" lang="ja-JP" altLang="en-US" dirty="0"/>
                        <a:t>週</a:t>
                      </a:r>
                    </a:p>
                  </a:txBody>
                  <a:tcPr/>
                </a:tc>
                <a:tc>
                  <a:txBody>
                    <a:bodyPr/>
                    <a:lstStyle/>
                    <a:p>
                      <a:pPr algn="ctr"/>
                      <a:r>
                        <a:rPr kumimoji="1" lang="ja-JP" altLang="en-US" dirty="0"/>
                        <a:t>第</a:t>
                      </a:r>
                      <a:r>
                        <a:rPr kumimoji="1" lang="en-US" altLang="ja-JP" dirty="0"/>
                        <a:t>3</a:t>
                      </a:r>
                      <a:r>
                        <a:rPr kumimoji="1" lang="ja-JP" altLang="en-US" dirty="0"/>
                        <a:t>週</a:t>
                      </a:r>
                    </a:p>
                  </a:txBody>
                  <a:tcPr/>
                </a:tc>
                <a:tc>
                  <a:txBody>
                    <a:bodyPr/>
                    <a:lstStyle/>
                    <a:p>
                      <a:pPr algn="ctr"/>
                      <a:r>
                        <a:rPr kumimoji="1" lang="ja-JP" altLang="en-US" dirty="0"/>
                        <a:t>第</a:t>
                      </a:r>
                      <a:r>
                        <a:rPr kumimoji="1" lang="en-US" altLang="ja-JP" dirty="0"/>
                        <a:t>4</a:t>
                      </a:r>
                      <a:r>
                        <a:rPr kumimoji="1" lang="ja-JP" altLang="en-US" dirty="0"/>
                        <a:t>週</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5</a:t>
                      </a:r>
                      <a:r>
                        <a:rPr kumimoji="1" lang="ja-JP" altLang="en-US" dirty="0"/>
                        <a:t>週</a:t>
                      </a:r>
                    </a:p>
                  </a:txBody>
                  <a:tcPr/>
                </a:tc>
                <a:extLst>
                  <a:ext uri="{0D108BD9-81ED-4DB2-BD59-A6C34878D82A}">
                    <a16:rowId xmlns:a16="http://schemas.microsoft.com/office/drawing/2014/main" val="3274058944"/>
                  </a:ext>
                </a:extLst>
              </a:tr>
              <a:tr h="370840">
                <a:tc>
                  <a:txBody>
                    <a:bodyPr/>
                    <a:lstStyle/>
                    <a:p>
                      <a:r>
                        <a:rPr kumimoji="1" lang="ja-JP" altLang="en-US" dirty="0"/>
                        <a:t>第</a:t>
                      </a:r>
                      <a:r>
                        <a:rPr kumimoji="1" lang="en-US" altLang="ja-JP" dirty="0"/>
                        <a:t>1</a:t>
                      </a:r>
                      <a:r>
                        <a:rPr kumimoji="1" lang="ja-JP" altLang="en-US" dirty="0"/>
                        <a:t>回</a:t>
                      </a:r>
                    </a:p>
                  </a:txBody>
                  <a:tcPr anchor="ctr"/>
                </a:tc>
                <a:tc>
                  <a:txBody>
                    <a:bodyPr/>
                    <a:lstStyle/>
                    <a:p>
                      <a:r>
                        <a:rPr kumimoji="1" lang="ja-JP" altLang="en-US" dirty="0"/>
                        <a:t>課題：サービス分割</a:t>
                      </a:r>
                      <a:endParaRPr kumimoji="1" lang="en-US" altLang="ja-JP" dirty="0"/>
                    </a:p>
                    <a:p>
                      <a:r>
                        <a:rPr kumimoji="1" lang="ja-JP" altLang="en-US" dirty="0"/>
                        <a:t>成果：作業ガイド作成、仮アプリ設計</a:t>
                      </a:r>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89517647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2</a:t>
                      </a:r>
                      <a:r>
                        <a:rPr kumimoji="1" lang="ja-JP" altLang="en-US" dirty="0"/>
                        <a:t>回</a:t>
                      </a:r>
                    </a:p>
                  </a:txBody>
                  <a:tcPr anchor="ctr"/>
                </a:tc>
                <a:tc>
                  <a:txBody>
                    <a:bodyPr/>
                    <a:lstStyle/>
                    <a:p>
                      <a:r>
                        <a:rPr kumimoji="1" lang="ja-JP" altLang="en-US" dirty="0"/>
                        <a:t>課題：データ分割</a:t>
                      </a:r>
                      <a:endParaRPr kumimoji="1" lang="en-US" altLang="ja-JP" dirty="0"/>
                    </a:p>
                    <a:p>
                      <a:r>
                        <a:rPr kumimoji="1" lang="ja-JP" altLang="en-US" dirty="0"/>
                        <a:t>成果：作業ガイド作成、仮アプリ設計</a:t>
                      </a:r>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83871665"/>
                  </a:ext>
                </a:extLst>
              </a:tr>
              <a:tr h="370840">
                <a:tc>
                  <a:txBody>
                    <a:bodyPr/>
                    <a:lstStyle/>
                    <a:p>
                      <a:r>
                        <a:rPr kumimoji="1" lang="ja-JP" altLang="en-US" dirty="0"/>
                        <a:t>第</a:t>
                      </a:r>
                      <a:r>
                        <a:rPr kumimoji="1" lang="en-US" altLang="ja-JP" dirty="0"/>
                        <a:t>3</a:t>
                      </a:r>
                      <a:r>
                        <a:rPr kumimoji="1" lang="ja-JP" altLang="en-US" dirty="0"/>
                        <a:t>回</a:t>
                      </a:r>
                    </a:p>
                  </a:txBody>
                  <a:tcPr anchor="ctr"/>
                </a:tc>
                <a:tc>
                  <a:txBody>
                    <a:bodyPr/>
                    <a:lstStyle/>
                    <a:p>
                      <a:r>
                        <a:rPr kumimoji="1" lang="ja-JP" altLang="en-US" dirty="0"/>
                        <a:t>課題：</a:t>
                      </a:r>
                      <a:r>
                        <a:rPr kumimoji="1" lang="en-US" altLang="ja-JP" dirty="0" err="1"/>
                        <a:t>Devops</a:t>
                      </a:r>
                      <a:endParaRPr kumimoji="1" lang="en-US" altLang="ja-JP" dirty="0"/>
                    </a:p>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成果：作業ガイド作成、仮アプリ設計</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620276259"/>
                  </a:ext>
                </a:extLst>
              </a:tr>
              <a:tr h="370840">
                <a:tc>
                  <a:txBody>
                    <a:bodyPr/>
                    <a:lstStyle/>
                    <a:p>
                      <a:r>
                        <a:rPr kumimoji="1" lang="ja-JP" altLang="en-US" dirty="0"/>
                        <a:t>第</a:t>
                      </a:r>
                      <a:r>
                        <a:rPr kumimoji="1" lang="en-US" altLang="ja-JP" dirty="0"/>
                        <a:t>4</a:t>
                      </a:r>
                      <a:r>
                        <a:rPr kumimoji="1" lang="ja-JP" altLang="en-US" dirty="0"/>
                        <a:t>回</a:t>
                      </a:r>
                    </a:p>
                  </a:txBody>
                  <a:tcPr anchor="ctr"/>
                </a:tc>
                <a:tc>
                  <a:txBody>
                    <a:bodyPr/>
                    <a:lstStyle/>
                    <a:p>
                      <a:r>
                        <a:rPr kumimoji="1" lang="ja-JP" altLang="en-US" dirty="0"/>
                        <a:t>成果審査：マイクロサービス設計方針</a:t>
                      </a:r>
                      <a:endParaRPr kumimoji="1" lang="en-US" altLang="ja-JP" dirty="0"/>
                    </a:p>
                    <a:p>
                      <a:r>
                        <a:rPr kumimoji="1" lang="ja-JP" altLang="en-US" dirty="0"/>
                        <a:t>仮アプリ機能要件定義</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57554442"/>
                  </a:ext>
                </a:extLst>
              </a:tr>
            </a:tbl>
          </a:graphicData>
        </a:graphic>
      </p:graphicFrame>
      <p:cxnSp>
        <p:nvCxnSpPr>
          <p:cNvPr id="8" name="直線コネクタ 7">
            <a:extLst>
              <a:ext uri="{FF2B5EF4-FFF2-40B4-BE49-F238E27FC236}">
                <a16:creationId xmlns:a16="http://schemas.microsoft.com/office/drawing/2014/main" id="{B8C57E85-19F1-4E55-98FE-247E558C6A14}"/>
              </a:ext>
            </a:extLst>
          </p:cNvPr>
          <p:cNvCxnSpPr/>
          <p:nvPr/>
        </p:nvCxnSpPr>
        <p:spPr>
          <a:xfrm>
            <a:off x="6096000" y="1365352"/>
            <a:ext cx="11360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7B6EEDB1-1C65-43AE-9F10-67C9480BD450}"/>
              </a:ext>
            </a:extLst>
          </p:cNvPr>
          <p:cNvCxnSpPr>
            <a:cxnSpLocks/>
          </p:cNvCxnSpPr>
          <p:nvPr/>
        </p:nvCxnSpPr>
        <p:spPr>
          <a:xfrm>
            <a:off x="7232073" y="1989836"/>
            <a:ext cx="2290618"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BC3CD888-7CD8-4B77-BE2F-340EB5E809B7}"/>
              </a:ext>
            </a:extLst>
          </p:cNvPr>
          <p:cNvCxnSpPr>
            <a:cxnSpLocks/>
          </p:cNvCxnSpPr>
          <p:nvPr/>
        </p:nvCxnSpPr>
        <p:spPr>
          <a:xfrm>
            <a:off x="9522691" y="2632015"/>
            <a:ext cx="1161351"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0B74D7F1-4EBF-47A2-B6C1-2DBC43731BD3}"/>
              </a:ext>
            </a:extLst>
          </p:cNvPr>
          <p:cNvCxnSpPr>
            <a:cxnSpLocks/>
          </p:cNvCxnSpPr>
          <p:nvPr/>
        </p:nvCxnSpPr>
        <p:spPr>
          <a:xfrm>
            <a:off x="10690489" y="3243454"/>
            <a:ext cx="1138504"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8CFD411B-6FAC-4117-8402-466ADC3D8341}"/>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86</a:t>
            </a:fld>
            <a:r>
              <a:rPr spc="-45"/>
              <a:t> </a:t>
            </a:r>
            <a:r>
              <a:rPr spc="-5"/>
              <a:t>-</a:t>
            </a:r>
            <a:endParaRPr spc="-5" dirty="0"/>
          </a:p>
        </p:txBody>
      </p:sp>
      <p:sp>
        <p:nvSpPr>
          <p:cNvPr id="5" name="日期占位符 4">
            <a:extLst>
              <a:ext uri="{FF2B5EF4-FFF2-40B4-BE49-F238E27FC236}">
                <a16:creationId xmlns:a16="http://schemas.microsoft.com/office/drawing/2014/main" id="{AA16BF3B-D0AE-41BE-809C-9DB49A69D2B9}"/>
              </a:ext>
            </a:extLst>
          </p:cNvPr>
          <p:cNvSpPr>
            <a:spLocks noGrp="1"/>
          </p:cNvSpPr>
          <p:nvPr>
            <p:ph type="dt" sz="half" idx="6"/>
          </p:nvPr>
        </p:nvSpPr>
        <p:spPr/>
        <p:txBody>
          <a:bodyPr/>
          <a:lstStyle/>
          <a:p>
            <a:fld id="{EAAC2B72-1C35-4242-A6FA-4FB8FE8EDCD2}" type="datetime1">
              <a:rPr lang="zh-CN" altLang="en-US" smtClean="0"/>
              <a:t>2022/2/18</a:t>
            </a:fld>
            <a:endParaRPr lang="en-US"/>
          </a:p>
        </p:txBody>
      </p:sp>
    </p:spTree>
    <p:extLst>
      <p:ext uri="{BB962C8B-B14F-4D97-AF65-F5344CB8AC3E}">
        <p14:creationId xmlns:p14="http://schemas.microsoft.com/office/powerpoint/2010/main" val="280235489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773B6E9-ECDE-4E4B-944E-0311BB01F8F5}"/>
              </a:ext>
            </a:extLst>
          </p:cNvPr>
          <p:cNvSpPr>
            <a:spLocks noGrp="1"/>
          </p:cNvSpPr>
          <p:nvPr>
            <p:ph type="title"/>
          </p:nvPr>
        </p:nvSpPr>
        <p:spPr/>
        <p:txBody>
          <a:bodyPr/>
          <a:lstStyle/>
          <a:p>
            <a:r>
              <a:rPr lang="ja-JP" altLang="en-US" dirty="0"/>
              <a:t>実施方法の例：サイクル１スケジュール（後半）</a:t>
            </a:r>
          </a:p>
        </p:txBody>
      </p:sp>
      <p:graphicFrame>
        <p:nvGraphicFramePr>
          <p:cNvPr id="2" name="表 2">
            <a:extLst>
              <a:ext uri="{FF2B5EF4-FFF2-40B4-BE49-F238E27FC236}">
                <a16:creationId xmlns:a16="http://schemas.microsoft.com/office/drawing/2014/main" id="{CE9158AE-22A4-4C91-BCBB-33ED8B382E74}"/>
              </a:ext>
            </a:extLst>
          </p:cNvPr>
          <p:cNvGraphicFramePr>
            <a:graphicFrameLocks noGrp="1"/>
          </p:cNvGraphicFramePr>
          <p:nvPr>
            <p:extLst>
              <p:ext uri="{D42A27DB-BD31-4B8C-83A1-F6EECF244321}">
                <p14:modId xmlns:p14="http://schemas.microsoft.com/office/powerpoint/2010/main" val="3209903871"/>
              </p:ext>
            </p:extLst>
          </p:nvPr>
        </p:nvGraphicFramePr>
        <p:xfrm>
          <a:off x="315152" y="705962"/>
          <a:ext cx="11475219" cy="3754120"/>
        </p:xfrm>
        <a:graphic>
          <a:graphicData uri="http://schemas.openxmlformats.org/drawingml/2006/table">
            <a:tbl>
              <a:tblPr firstRow="1" bandRow="1">
                <a:tableStyleId>{5C22544A-7EE6-4342-B048-85BDC9FD1C3A}</a:tableStyleId>
              </a:tblPr>
              <a:tblGrid>
                <a:gridCol w="871876">
                  <a:extLst>
                    <a:ext uri="{9D8B030D-6E8A-4147-A177-3AD203B41FA5}">
                      <a16:colId xmlns:a16="http://schemas.microsoft.com/office/drawing/2014/main" val="3619135891"/>
                    </a:ext>
                  </a:extLst>
                </a:gridCol>
                <a:gridCol w="4858328">
                  <a:extLst>
                    <a:ext uri="{9D8B030D-6E8A-4147-A177-3AD203B41FA5}">
                      <a16:colId xmlns:a16="http://schemas.microsoft.com/office/drawing/2014/main" val="2028982161"/>
                    </a:ext>
                  </a:extLst>
                </a:gridCol>
                <a:gridCol w="1149003">
                  <a:extLst>
                    <a:ext uri="{9D8B030D-6E8A-4147-A177-3AD203B41FA5}">
                      <a16:colId xmlns:a16="http://schemas.microsoft.com/office/drawing/2014/main" val="120706387"/>
                    </a:ext>
                  </a:extLst>
                </a:gridCol>
                <a:gridCol w="1149003">
                  <a:extLst>
                    <a:ext uri="{9D8B030D-6E8A-4147-A177-3AD203B41FA5}">
                      <a16:colId xmlns:a16="http://schemas.microsoft.com/office/drawing/2014/main" val="667038197"/>
                    </a:ext>
                  </a:extLst>
                </a:gridCol>
                <a:gridCol w="1149003">
                  <a:extLst>
                    <a:ext uri="{9D8B030D-6E8A-4147-A177-3AD203B41FA5}">
                      <a16:colId xmlns:a16="http://schemas.microsoft.com/office/drawing/2014/main" val="3107107332"/>
                    </a:ext>
                  </a:extLst>
                </a:gridCol>
                <a:gridCol w="1149003">
                  <a:extLst>
                    <a:ext uri="{9D8B030D-6E8A-4147-A177-3AD203B41FA5}">
                      <a16:colId xmlns:a16="http://schemas.microsoft.com/office/drawing/2014/main" val="1690174843"/>
                    </a:ext>
                  </a:extLst>
                </a:gridCol>
                <a:gridCol w="1149003">
                  <a:extLst>
                    <a:ext uri="{9D8B030D-6E8A-4147-A177-3AD203B41FA5}">
                      <a16:colId xmlns:a16="http://schemas.microsoft.com/office/drawing/2014/main" val="3473164470"/>
                    </a:ext>
                  </a:extLst>
                </a:gridCol>
              </a:tblGrid>
              <a:tr h="370840">
                <a:tc>
                  <a:txBody>
                    <a:bodyPr/>
                    <a:lstStyle/>
                    <a:p>
                      <a:pPr algn="ctr"/>
                      <a:endParaRPr kumimoji="1" lang="ja-JP"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マイクロサービス</a:t>
                      </a:r>
                      <a:r>
                        <a:rPr kumimoji="1" lang="en-US" altLang="ja-JP" dirty="0"/>
                        <a:t>》</a:t>
                      </a:r>
                      <a:r>
                        <a:rPr kumimoji="1" lang="ja-JP" altLang="en-US" dirty="0"/>
                        <a:t>目標</a:t>
                      </a:r>
                    </a:p>
                  </a:txBody>
                  <a:tcPr/>
                </a:tc>
                <a:tc>
                  <a:txBody>
                    <a:bodyPr/>
                    <a:lstStyle/>
                    <a:p>
                      <a:pPr algn="ctr"/>
                      <a:r>
                        <a:rPr kumimoji="1" lang="ja-JP" altLang="en-US" dirty="0"/>
                        <a:t>第</a:t>
                      </a:r>
                      <a:r>
                        <a:rPr kumimoji="1" lang="en-US" altLang="ja-JP" dirty="0"/>
                        <a:t>6</a:t>
                      </a:r>
                      <a:r>
                        <a:rPr kumimoji="1" lang="ja-JP" altLang="en-US" dirty="0"/>
                        <a:t>週</a:t>
                      </a:r>
                    </a:p>
                  </a:txBody>
                  <a:tcPr/>
                </a:tc>
                <a:tc>
                  <a:txBody>
                    <a:bodyPr/>
                    <a:lstStyle/>
                    <a:p>
                      <a:pPr algn="ctr"/>
                      <a:r>
                        <a:rPr kumimoji="1" lang="ja-JP" altLang="en-US" dirty="0"/>
                        <a:t>第</a:t>
                      </a:r>
                      <a:r>
                        <a:rPr kumimoji="1" lang="en-US" altLang="ja-JP" dirty="0"/>
                        <a:t>7</a:t>
                      </a:r>
                      <a:r>
                        <a:rPr kumimoji="1" lang="ja-JP" altLang="en-US" dirty="0"/>
                        <a:t>週</a:t>
                      </a:r>
                    </a:p>
                  </a:txBody>
                  <a:tcPr/>
                </a:tc>
                <a:tc>
                  <a:txBody>
                    <a:bodyPr/>
                    <a:lstStyle/>
                    <a:p>
                      <a:pPr algn="ctr"/>
                      <a:r>
                        <a:rPr kumimoji="1" lang="ja-JP" altLang="en-US" dirty="0"/>
                        <a:t>第</a:t>
                      </a:r>
                      <a:r>
                        <a:rPr kumimoji="1" lang="en-US" altLang="ja-JP" dirty="0"/>
                        <a:t>8</a:t>
                      </a:r>
                      <a:r>
                        <a:rPr kumimoji="1" lang="ja-JP" altLang="en-US" dirty="0"/>
                        <a:t>週</a:t>
                      </a:r>
                    </a:p>
                  </a:txBody>
                  <a:tcPr/>
                </a:tc>
                <a:tc>
                  <a:txBody>
                    <a:bodyPr/>
                    <a:lstStyle/>
                    <a:p>
                      <a:pPr algn="ctr"/>
                      <a:r>
                        <a:rPr kumimoji="1" lang="ja-JP" altLang="en-US" dirty="0"/>
                        <a:t>第</a:t>
                      </a:r>
                      <a:r>
                        <a:rPr kumimoji="1" lang="en-US" altLang="ja-JP" dirty="0"/>
                        <a:t>9</a:t>
                      </a:r>
                      <a:r>
                        <a:rPr kumimoji="1" lang="ja-JP" altLang="en-US" dirty="0"/>
                        <a:t>週</a:t>
                      </a:r>
                    </a:p>
                  </a:txBody>
                  <a:tcPr/>
                </a:tc>
                <a:tc>
                  <a:txBody>
                    <a:bodyPr/>
                    <a:lstStyle/>
                    <a:p>
                      <a:pPr algn="ctr"/>
                      <a:r>
                        <a:rPr kumimoji="1" lang="ja-JP" altLang="en-US" dirty="0"/>
                        <a:t>第</a:t>
                      </a:r>
                      <a:r>
                        <a:rPr kumimoji="1" lang="en-US" altLang="ja-JP" dirty="0"/>
                        <a:t>10</a:t>
                      </a:r>
                      <a:r>
                        <a:rPr kumimoji="1" lang="ja-JP" altLang="en-US" dirty="0"/>
                        <a:t>週</a:t>
                      </a:r>
                    </a:p>
                  </a:txBody>
                  <a:tcPr/>
                </a:tc>
                <a:extLst>
                  <a:ext uri="{0D108BD9-81ED-4DB2-BD59-A6C34878D82A}">
                    <a16:rowId xmlns:a16="http://schemas.microsoft.com/office/drawing/2014/main" val="3274058944"/>
                  </a:ext>
                </a:extLst>
              </a:tr>
              <a:tr h="370840">
                <a:tc>
                  <a:txBody>
                    <a:bodyPr/>
                    <a:lstStyle/>
                    <a:p>
                      <a:r>
                        <a:rPr kumimoji="1" lang="ja-JP" altLang="en-US" dirty="0"/>
                        <a:t>第</a:t>
                      </a:r>
                      <a:r>
                        <a:rPr kumimoji="1" lang="en-US" altLang="ja-JP" dirty="0"/>
                        <a:t>5</a:t>
                      </a:r>
                      <a:r>
                        <a:rPr kumimoji="1" lang="ja-JP" altLang="en-US" dirty="0"/>
                        <a:t>回</a:t>
                      </a:r>
                    </a:p>
                  </a:txBody>
                  <a:tcPr anchor="ct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ワークショップ：サービス分割</a:t>
                      </a:r>
                      <a:endParaRPr kumimoji="1" lang="en-US" altLang="ja-JP" dirty="0"/>
                    </a:p>
                    <a:p>
                      <a:r>
                        <a:rPr kumimoji="1" lang="ja-JP" altLang="en-US" dirty="0"/>
                        <a:t>成果：アクティビティ図、ユースケース図、シーケンス図、サービス</a:t>
                      </a:r>
                      <a:r>
                        <a:rPr kumimoji="1" lang="en-US" altLang="ja-JP" dirty="0"/>
                        <a:t>API</a:t>
                      </a:r>
                      <a:r>
                        <a:rPr kumimoji="1" lang="ja-JP" altLang="en-US" dirty="0"/>
                        <a:t>設計</a:t>
                      </a:r>
                      <a:endParaRPr kumimoji="1" lang="en-US" altLang="ja-JP"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89517647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6</a:t>
                      </a:r>
                      <a:r>
                        <a:rPr kumimoji="1" lang="ja-JP" altLang="en-US" dirty="0"/>
                        <a:t>回</a:t>
                      </a:r>
                    </a:p>
                  </a:txBody>
                  <a:tcPr anchor="ct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ワークショップ：データ分割</a:t>
                      </a:r>
                      <a:endParaRPr kumimoji="1" lang="en-US" altLang="ja-JP" dirty="0"/>
                    </a:p>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成果：ファイル定義、データベース定義、</a:t>
                      </a:r>
                      <a:r>
                        <a:rPr kumimoji="1" lang="en-US" altLang="ja-JP" dirty="0"/>
                        <a:t>API</a:t>
                      </a:r>
                      <a:r>
                        <a:rPr kumimoji="1" lang="ja-JP" altLang="en-US" dirty="0"/>
                        <a:t>データ連携</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83871665"/>
                  </a:ext>
                </a:extLst>
              </a:tr>
              <a:tr h="370840">
                <a:tc>
                  <a:txBody>
                    <a:bodyPr/>
                    <a:lstStyle/>
                    <a:p>
                      <a:r>
                        <a:rPr kumimoji="1" lang="ja-JP" altLang="en-US" dirty="0"/>
                        <a:t>第</a:t>
                      </a:r>
                      <a:r>
                        <a:rPr kumimoji="1" lang="en-US" altLang="ja-JP" dirty="0"/>
                        <a:t>7</a:t>
                      </a:r>
                      <a:r>
                        <a:rPr kumimoji="1" lang="ja-JP" altLang="en-US" dirty="0"/>
                        <a:t>回</a:t>
                      </a:r>
                    </a:p>
                  </a:txBody>
                  <a:tcPr anchor="ct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ワークショップ：</a:t>
                      </a:r>
                      <a:r>
                        <a:rPr kumimoji="1" lang="en-US" altLang="ja-JP" dirty="0" err="1"/>
                        <a:t>Devops</a:t>
                      </a:r>
                      <a:endParaRPr kumimoji="1" lang="en-US" altLang="ja-JP" dirty="0"/>
                    </a:p>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成果：ビルド環境、開発／テスト環境、ステージング環境、本番環境</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3620276259"/>
                  </a:ext>
                </a:extLst>
              </a:tr>
              <a:tr h="370840">
                <a:tc>
                  <a:txBody>
                    <a:bodyPr/>
                    <a:lstStyle/>
                    <a:p>
                      <a:r>
                        <a:rPr kumimoji="1" lang="ja-JP" altLang="en-US" dirty="0"/>
                        <a:t>第</a:t>
                      </a:r>
                      <a:r>
                        <a:rPr kumimoji="1" lang="en-US" altLang="ja-JP" dirty="0"/>
                        <a:t>8</a:t>
                      </a:r>
                      <a:r>
                        <a:rPr kumimoji="1" lang="ja-JP" altLang="en-US" dirty="0"/>
                        <a:t>回</a:t>
                      </a:r>
                    </a:p>
                  </a:txBody>
                  <a:tcPr anchor="ctr"/>
                </a:tc>
                <a:tc>
                  <a:txBody>
                    <a:bodyPr/>
                    <a:lstStyle/>
                    <a:p>
                      <a:r>
                        <a:rPr kumimoji="1" lang="ja-JP" altLang="en-US" dirty="0"/>
                        <a:t>成果発表・審査</a:t>
                      </a:r>
                      <a:endParaRPr kumimoji="1" lang="en-US" altLang="ja-JP" dirty="0"/>
                    </a:p>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57554442"/>
                  </a:ext>
                </a:extLst>
              </a:tr>
            </a:tbl>
          </a:graphicData>
        </a:graphic>
      </p:graphicFrame>
      <p:cxnSp>
        <p:nvCxnSpPr>
          <p:cNvPr id="5" name="直線コネクタ 4">
            <a:extLst>
              <a:ext uri="{FF2B5EF4-FFF2-40B4-BE49-F238E27FC236}">
                <a16:creationId xmlns:a16="http://schemas.microsoft.com/office/drawing/2014/main" id="{61436230-1A0F-49D3-87FB-C27C26F0A889}"/>
              </a:ext>
            </a:extLst>
          </p:cNvPr>
          <p:cNvCxnSpPr/>
          <p:nvPr/>
        </p:nvCxnSpPr>
        <p:spPr>
          <a:xfrm>
            <a:off x="6096000" y="1575071"/>
            <a:ext cx="11360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75D43063-2805-4249-A992-E92338BCA4C6}"/>
              </a:ext>
            </a:extLst>
          </p:cNvPr>
          <p:cNvCxnSpPr/>
          <p:nvPr/>
        </p:nvCxnSpPr>
        <p:spPr>
          <a:xfrm>
            <a:off x="7232073" y="2445327"/>
            <a:ext cx="11360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E38A44AA-D86C-4FA5-A82C-A35535F69D11}"/>
              </a:ext>
            </a:extLst>
          </p:cNvPr>
          <p:cNvCxnSpPr>
            <a:cxnSpLocks/>
          </p:cNvCxnSpPr>
          <p:nvPr/>
        </p:nvCxnSpPr>
        <p:spPr>
          <a:xfrm>
            <a:off x="8368146" y="3429000"/>
            <a:ext cx="2318327"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2A68C665-AA53-439B-B494-13CC2737627D}"/>
              </a:ext>
            </a:extLst>
          </p:cNvPr>
          <p:cNvCxnSpPr/>
          <p:nvPr/>
        </p:nvCxnSpPr>
        <p:spPr>
          <a:xfrm>
            <a:off x="10654298" y="4135719"/>
            <a:ext cx="11360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08F286AD-FB89-476C-88EE-D2EAAF710C4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87</a:t>
            </a:fld>
            <a:r>
              <a:rPr spc="-45"/>
              <a:t> </a:t>
            </a:r>
            <a:r>
              <a:rPr spc="-5"/>
              <a:t>-</a:t>
            </a:r>
            <a:endParaRPr spc="-5" dirty="0"/>
          </a:p>
        </p:txBody>
      </p:sp>
      <p:sp>
        <p:nvSpPr>
          <p:cNvPr id="9" name="日期占位符 8">
            <a:extLst>
              <a:ext uri="{FF2B5EF4-FFF2-40B4-BE49-F238E27FC236}">
                <a16:creationId xmlns:a16="http://schemas.microsoft.com/office/drawing/2014/main" id="{69C4D8ED-D3E6-4B50-9C87-F42F5E0C3ABF}"/>
              </a:ext>
            </a:extLst>
          </p:cNvPr>
          <p:cNvSpPr>
            <a:spLocks noGrp="1"/>
          </p:cNvSpPr>
          <p:nvPr>
            <p:ph type="dt" sz="half" idx="6"/>
          </p:nvPr>
        </p:nvSpPr>
        <p:spPr/>
        <p:txBody>
          <a:bodyPr/>
          <a:lstStyle/>
          <a:p>
            <a:fld id="{52F49171-39A7-4D76-A3E4-7982B4735AC4}" type="datetime1">
              <a:rPr lang="zh-CN" altLang="en-US" smtClean="0"/>
              <a:t>2022/2/18</a:t>
            </a:fld>
            <a:endParaRPr lang="en-US"/>
          </a:p>
        </p:txBody>
      </p:sp>
    </p:spTree>
    <p:extLst>
      <p:ext uri="{BB962C8B-B14F-4D97-AF65-F5344CB8AC3E}">
        <p14:creationId xmlns:p14="http://schemas.microsoft.com/office/powerpoint/2010/main" val="315475252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highlight>
                  <a:srgbClr val="00FF00"/>
                </a:highlight>
              </a:rPr>
              <a:t>会社プレゼン</a:t>
            </a:r>
            <a:endParaRPr lang="en-US" altLang="ja-JP" sz="2400" dirty="0">
              <a:highlight>
                <a:srgbClr val="00FF00"/>
              </a:highlight>
            </a:endParaRPr>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highlight>
                <a:srgbClr val="00FF00"/>
              </a:highlight>
            </a:endParaRPr>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88</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2022/2/18</a:t>
            </a:fld>
            <a:endParaRPr lang="en-US"/>
          </a:p>
        </p:txBody>
      </p:sp>
    </p:spTree>
    <p:extLst>
      <p:ext uri="{BB962C8B-B14F-4D97-AF65-F5344CB8AC3E}">
        <p14:creationId xmlns:p14="http://schemas.microsoft.com/office/powerpoint/2010/main" val="235810387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0D88722-8F68-4222-8647-8F188F662F9E}"/>
              </a:ext>
            </a:extLst>
          </p:cNvPr>
          <p:cNvSpPr>
            <a:spLocks noGrp="1"/>
          </p:cNvSpPr>
          <p:nvPr>
            <p:ph type="title"/>
          </p:nvPr>
        </p:nvSpPr>
        <p:spPr/>
        <p:txBody>
          <a:bodyPr/>
          <a:lstStyle/>
          <a:p>
            <a:r>
              <a:rPr lang="ja-JP" altLang="en-US" dirty="0"/>
              <a:t>図書出版</a:t>
            </a:r>
            <a:r>
              <a:rPr lang="en-US" altLang="ja-JP" dirty="0"/>
              <a:t>(</a:t>
            </a:r>
            <a:r>
              <a:rPr lang="zh-TW" altLang="en-US" dirty="0"/>
              <a:t>出版社限定：技術評論社</a:t>
            </a:r>
            <a:r>
              <a:rPr lang="en-US" altLang="ja-JP" dirty="0"/>
              <a:t>)</a:t>
            </a:r>
            <a:endParaRPr lang="zh-CN" altLang="en-US" dirty="0"/>
          </a:p>
        </p:txBody>
      </p:sp>
      <p:sp>
        <p:nvSpPr>
          <p:cNvPr id="5" name="日期占位符 4">
            <a:extLst>
              <a:ext uri="{FF2B5EF4-FFF2-40B4-BE49-F238E27FC236}">
                <a16:creationId xmlns:a16="http://schemas.microsoft.com/office/drawing/2014/main" id="{162EE762-CA87-4685-BFD2-20D4C64F2BC0}"/>
              </a:ext>
            </a:extLst>
          </p:cNvPr>
          <p:cNvSpPr>
            <a:spLocks noGrp="1"/>
          </p:cNvSpPr>
          <p:nvPr>
            <p:ph type="dt" sz="half" idx="6"/>
          </p:nvPr>
        </p:nvSpPr>
        <p:spPr/>
        <p:txBody>
          <a:bodyPr/>
          <a:lstStyle/>
          <a:p>
            <a:fld id="{1E17D28E-E581-4F30-BDA8-4526797523A4}" type="datetime1">
              <a:rPr lang="zh-CN" altLang="en-US" smtClean="0"/>
              <a:t>2022/2/18</a:t>
            </a:fld>
            <a:endParaRPr lang="en-US"/>
          </a:p>
        </p:txBody>
      </p:sp>
      <p:sp>
        <p:nvSpPr>
          <p:cNvPr id="3" name="灯片编号占位符 2">
            <a:extLst>
              <a:ext uri="{FF2B5EF4-FFF2-40B4-BE49-F238E27FC236}">
                <a16:creationId xmlns:a16="http://schemas.microsoft.com/office/drawing/2014/main" id="{CE9EC3C8-9939-43B3-BBC1-821F40E3971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89</a:t>
            </a:fld>
            <a:r>
              <a:rPr spc="-45"/>
              <a:t> </a:t>
            </a:r>
            <a:r>
              <a:rPr spc="-5"/>
              <a:t>-</a:t>
            </a:r>
            <a:endParaRPr spc="-5" dirty="0"/>
          </a:p>
        </p:txBody>
      </p:sp>
      <p:graphicFrame>
        <p:nvGraphicFramePr>
          <p:cNvPr id="6" name="表格 6">
            <a:extLst>
              <a:ext uri="{FF2B5EF4-FFF2-40B4-BE49-F238E27FC236}">
                <a16:creationId xmlns:a16="http://schemas.microsoft.com/office/drawing/2014/main" id="{4A13023D-0784-4A41-8AB4-331C90B67538}"/>
              </a:ext>
            </a:extLst>
          </p:cNvPr>
          <p:cNvGraphicFramePr>
            <a:graphicFrameLocks noGrp="1"/>
          </p:cNvGraphicFramePr>
          <p:nvPr>
            <p:extLst>
              <p:ext uri="{D42A27DB-BD31-4B8C-83A1-F6EECF244321}">
                <p14:modId xmlns:p14="http://schemas.microsoft.com/office/powerpoint/2010/main" val="751340813"/>
              </p:ext>
            </p:extLst>
          </p:nvPr>
        </p:nvGraphicFramePr>
        <p:xfrm>
          <a:off x="315152" y="665236"/>
          <a:ext cx="11558601" cy="2595880"/>
        </p:xfrm>
        <a:graphic>
          <a:graphicData uri="http://schemas.openxmlformats.org/drawingml/2006/table">
            <a:tbl>
              <a:tblPr firstRow="1" bandRow="1">
                <a:tableStyleId>{5C22544A-7EE6-4342-B048-85BDC9FD1C3A}</a:tableStyleId>
              </a:tblPr>
              <a:tblGrid>
                <a:gridCol w="2184408">
                  <a:extLst>
                    <a:ext uri="{9D8B030D-6E8A-4147-A177-3AD203B41FA5}">
                      <a16:colId xmlns:a16="http://schemas.microsoft.com/office/drawing/2014/main" val="879779731"/>
                    </a:ext>
                  </a:extLst>
                </a:gridCol>
                <a:gridCol w="6404360">
                  <a:extLst>
                    <a:ext uri="{9D8B030D-6E8A-4147-A177-3AD203B41FA5}">
                      <a16:colId xmlns:a16="http://schemas.microsoft.com/office/drawing/2014/main" val="2909073703"/>
                    </a:ext>
                  </a:extLst>
                </a:gridCol>
                <a:gridCol w="2969833">
                  <a:extLst>
                    <a:ext uri="{9D8B030D-6E8A-4147-A177-3AD203B41FA5}">
                      <a16:colId xmlns:a16="http://schemas.microsoft.com/office/drawing/2014/main" val="2785280706"/>
                    </a:ext>
                  </a:extLst>
                </a:gridCol>
              </a:tblGrid>
              <a:tr h="370840">
                <a:tc>
                  <a:txBody>
                    <a:bodyPr/>
                    <a:lstStyle/>
                    <a:p>
                      <a:r>
                        <a:rPr lang="ja-JP" altLang="en-US" dirty="0"/>
                        <a:t>書名（暫定名）</a:t>
                      </a:r>
                      <a:endParaRPr lang="zh-CN" altLang="en-US" dirty="0"/>
                    </a:p>
                  </a:txBody>
                  <a:tcPr/>
                </a:tc>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23757927"/>
                  </a:ext>
                </a:extLst>
              </a:tr>
              <a:tr h="370840">
                <a:tc>
                  <a:txBody>
                    <a:bodyPr/>
                    <a:lstStyle/>
                    <a:p>
                      <a:r>
                        <a:rPr lang="en-US" altLang="ja-JP" dirty="0"/>
                        <a:t>Salesforce</a:t>
                      </a:r>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501229982"/>
                  </a:ext>
                </a:extLst>
              </a:tr>
              <a:tr h="370840">
                <a:tc>
                  <a:txBody>
                    <a:bodyPr/>
                    <a:lstStyle/>
                    <a:p>
                      <a:r>
                        <a:rPr lang="en-US" altLang="ja-JP" dirty="0"/>
                        <a:t>RPA</a:t>
                      </a:r>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660363799"/>
                  </a:ext>
                </a:extLst>
              </a:tr>
              <a:tr h="370840">
                <a:tc>
                  <a:txBody>
                    <a:bodyPr/>
                    <a:lstStyle/>
                    <a:p>
                      <a:r>
                        <a:rPr lang="ja-JP" altLang="en-US" dirty="0"/>
                        <a:t>テスト自動化</a:t>
                      </a:r>
                      <a:endParaRPr lang="zh-CN" altLang="en-US" dirty="0"/>
                    </a:p>
                  </a:txBody>
                  <a:tcPr/>
                </a:tc>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1626623447"/>
                  </a:ext>
                </a:extLst>
              </a:tr>
              <a:tr h="370840">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93380032"/>
                  </a:ext>
                </a:extLst>
              </a:tr>
              <a:tr h="370840">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60860770"/>
                  </a:ext>
                </a:extLst>
              </a:tr>
              <a:tr h="370840">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768136693"/>
                  </a:ext>
                </a:extLst>
              </a:tr>
            </a:tbl>
          </a:graphicData>
        </a:graphic>
      </p:graphicFrame>
    </p:spTree>
    <p:extLst>
      <p:ext uri="{BB962C8B-B14F-4D97-AF65-F5344CB8AC3E}">
        <p14:creationId xmlns:p14="http://schemas.microsoft.com/office/powerpoint/2010/main" val="1095665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会社ブラント</a:t>
            </a:r>
            <a:r>
              <a:rPr lang="ja-JP" altLang="en-US"/>
              <a:t>③：イベント及び情報アピール</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1846659"/>
          </a:xfrm>
        </p:spPr>
        <p:txBody>
          <a:bodyPr/>
          <a:lstStyle/>
          <a:p>
            <a:r>
              <a:rPr lang="ja-JP" altLang="en-US" dirty="0"/>
              <a:t>現状：ソーシャルメディアに会社情報が発信する件数・質は　不足</a:t>
            </a:r>
            <a:endParaRPr lang="en-US" altLang="ja-JP" dirty="0"/>
          </a:p>
          <a:p>
            <a:r>
              <a:rPr lang="ja-JP" altLang="en-US" dirty="0"/>
              <a:t>部署：マーキング、営業関連の部署</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ソーシャルメディア</a:t>
            </a:r>
            <a:endParaRPr lang="en-US" altLang="ja-JP" dirty="0"/>
          </a:p>
          <a:p>
            <a:pPr marL="342900" indent="-342900">
              <a:buFont typeface="Wingdings" panose="05000000000000000000" pitchFamily="2" charset="2"/>
              <a:buChar char="ü"/>
            </a:pPr>
            <a:r>
              <a:rPr lang="ja-JP" altLang="en-US" dirty="0"/>
              <a:t>オンラインイベント</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2022/2/18</a:t>
            </a:fld>
            <a:endParaRPr lang="en-US"/>
          </a:p>
        </p:txBody>
      </p:sp>
    </p:spTree>
    <p:extLst>
      <p:ext uri="{BB962C8B-B14F-4D97-AF65-F5344CB8AC3E}">
        <p14:creationId xmlns:p14="http://schemas.microsoft.com/office/powerpoint/2010/main" val="106787361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8E8F2A-8BF0-4E21-B4C5-CA2440266259}"/>
              </a:ext>
            </a:extLst>
          </p:cNvPr>
          <p:cNvSpPr>
            <a:spLocks noGrp="1"/>
          </p:cNvSpPr>
          <p:nvPr>
            <p:ph type="title"/>
          </p:nvPr>
        </p:nvSpPr>
        <p:spPr>
          <a:xfrm>
            <a:off x="316983" y="-16805"/>
            <a:ext cx="11540249" cy="492443"/>
          </a:xfrm>
        </p:spPr>
        <p:txBody>
          <a:bodyPr/>
          <a:lstStyle/>
          <a:p>
            <a:r>
              <a:rPr lang="ja-JP" altLang="en-US" dirty="0"/>
              <a:t>ジャーナル</a:t>
            </a:r>
            <a:endParaRPr lang="zh-CN" altLang="en-US" dirty="0"/>
          </a:p>
        </p:txBody>
      </p:sp>
      <p:sp>
        <p:nvSpPr>
          <p:cNvPr id="3" name="文本占位符 2">
            <a:extLst>
              <a:ext uri="{FF2B5EF4-FFF2-40B4-BE49-F238E27FC236}">
                <a16:creationId xmlns:a16="http://schemas.microsoft.com/office/drawing/2014/main" id="{A18CBDA4-E863-4E88-B4E5-E5142ADF3174}"/>
              </a:ext>
            </a:extLst>
          </p:cNvPr>
          <p:cNvSpPr>
            <a:spLocks noGrp="1"/>
          </p:cNvSpPr>
          <p:nvPr>
            <p:ph type="body" idx="1"/>
          </p:nvPr>
        </p:nvSpPr>
        <p:spPr>
          <a:xfrm>
            <a:off x="476250" y="696152"/>
            <a:ext cx="11239500" cy="1846659"/>
          </a:xfrm>
        </p:spPr>
        <p:txBody>
          <a:bodyPr/>
          <a:lstStyle/>
          <a:p>
            <a:r>
              <a:rPr lang="ja-JP" altLang="en-US" dirty="0"/>
              <a:t>月～金　朝</a:t>
            </a:r>
            <a:r>
              <a:rPr lang="en-US" altLang="ja-JP" dirty="0"/>
              <a:t>7</a:t>
            </a:r>
            <a:r>
              <a:rPr lang="ja-JP" altLang="en-US" dirty="0"/>
              <a:t>時</a:t>
            </a:r>
            <a:r>
              <a:rPr lang="en-US" altLang="ja-JP" dirty="0"/>
              <a:t>30</a:t>
            </a:r>
            <a:r>
              <a:rPr lang="ja-JP" altLang="en-US" dirty="0"/>
              <a:t>分～</a:t>
            </a:r>
            <a:r>
              <a:rPr lang="en-US" altLang="ja-JP" dirty="0"/>
              <a:t>8</a:t>
            </a:r>
            <a:r>
              <a:rPr lang="ja-JP" altLang="en-US" dirty="0"/>
              <a:t>時</a:t>
            </a:r>
            <a:r>
              <a:rPr lang="en-US" altLang="ja-JP" dirty="0"/>
              <a:t>30</a:t>
            </a:r>
            <a:r>
              <a:rPr lang="ja-JP" altLang="en-US" dirty="0"/>
              <a:t>分　</a:t>
            </a:r>
          </a:p>
          <a:p>
            <a:r>
              <a:rPr lang="ja-JP" altLang="en-US" dirty="0"/>
              <a:t>オンライン：</a:t>
            </a:r>
            <a:r>
              <a:rPr lang="en-US" altLang="ja-JP" dirty="0"/>
              <a:t>Clubhouse</a:t>
            </a:r>
          </a:p>
          <a:p>
            <a:r>
              <a:rPr lang="ja-JP" altLang="en-US" dirty="0"/>
              <a:t>チャンネル：</a:t>
            </a:r>
            <a:r>
              <a:rPr lang="en-US" altLang="ja-JP" dirty="0" err="1"/>
              <a:t>Youtube</a:t>
            </a:r>
            <a:r>
              <a:rPr lang="zh-CN" altLang="en-US" dirty="0"/>
              <a:t>、腾讯视频</a:t>
            </a:r>
            <a:endParaRPr lang="en-US" altLang="ja-JP" dirty="0"/>
          </a:p>
          <a:p>
            <a:r>
              <a:rPr lang="ja-JP" altLang="en-US" dirty="0"/>
              <a:t>番組サイト：</a:t>
            </a:r>
            <a:endParaRPr lang="en-US" altLang="ja-JP" dirty="0"/>
          </a:p>
          <a:p>
            <a:endParaRPr lang="zh-CN" altLang="en-US" dirty="0"/>
          </a:p>
        </p:txBody>
      </p:sp>
      <p:graphicFrame>
        <p:nvGraphicFramePr>
          <p:cNvPr id="4" name="表格 4">
            <a:extLst>
              <a:ext uri="{FF2B5EF4-FFF2-40B4-BE49-F238E27FC236}">
                <a16:creationId xmlns:a16="http://schemas.microsoft.com/office/drawing/2014/main" id="{BB08E787-9F45-4A51-A2C0-04BBD29D3045}"/>
              </a:ext>
            </a:extLst>
          </p:cNvPr>
          <p:cNvGraphicFramePr>
            <a:graphicFrameLocks noGrp="1"/>
          </p:cNvGraphicFramePr>
          <p:nvPr>
            <p:extLst>
              <p:ext uri="{D42A27DB-BD31-4B8C-83A1-F6EECF244321}">
                <p14:modId xmlns:p14="http://schemas.microsoft.com/office/powerpoint/2010/main" val="2536404789"/>
              </p:ext>
            </p:extLst>
          </p:nvPr>
        </p:nvGraphicFramePr>
        <p:xfrm>
          <a:off x="476250" y="2542810"/>
          <a:ext cx="11239500" cy="3362688"/>
        </p:xfrm>
        <a:graphic>
          <a:graphicData uri="http://schemas.openxmlformats.org/drawingml/2006/table">
            <a:tbl>
              <a:tblPr firstRow="1" bandRow="1">
                <a:tableStyleId>{5C22544A-7EE6-4342-B048-85BDC9FD1C3A}</a:tableStyleId>
              </a:tblPr>
              <a:tblGrid>
                <a:gridCol w="5079907">
                  <a:extLst>
                    <a:ext uri="{9D8B030D-6E8A-4147-A177-3AD203B41FA5}">
                      <a16:colId xmlns:a16="http://schemas.microsoft.com/office/drawing/2014/main" val="1084558633"/>
                    </a:ext>
                  </a:extLst>
                </a:gridCol>
                <a:gridCol w="2413093">
                  <a:extLst>
                    <a:ext uri="{9D8B030D-6E8A-4147-A177-3AD203B41FA5}">
                      <a16:colId xmlns:a16="http://schemas.microsoft.com/office/drawing/2014/main" val="2265570437"/>
                    </a:ext>
                  </a:extLst>
                </a:gridCol>
                <a:gridCol w="3746500">
                  <a:extLst>
                    <a:ext uri="{9D8B030D-6E8A-4147-A177-3AD203B41FA5}">
                      <a16:colId xmlns:a16="http://schemas.microsoft.com/office/drawing/2014/main" val="2081634486"/>
                    </a:ext>
                  </a:extLst>
                </a:gridCol>
              </a:tblGrid>
              <a:tr h="480384">
                <a:tc>
                  <a:txBody>
                    <a:bodyPr/>
                    <a:lstStyle/>
                    <a:p>
                      <a:r>
                        <a:rPr lang="ja-JP" altLang="en-US" dirty="0"/>
                        <a:t>テーマ</a:t>
                      </a:r>
                      <a:endParaRPr lang="zh-CN" altLang="en-US" dirty="0"/>
                    </a:p>
                  </a:txBody>
                  <a:tcPr/>
                </a:tc>
                <a:tc>
                  <a:txBody>
                    <a:bodyPr/>
                    <a:lstStyle/>
                    <a:p>
                      <a:r>
                        <a:rPr lang="ja-JP" altLang="en-US" dirty="0"/>
                        <a:t>時間</a:t>
                      </a:r>
                      <a:endParaRPr lang="zh-CN" altLang="en-US" dirty="0"/>
                    </a:p>
                  </a:txBody>
                  <a:tcPr/>
                </a:tc>
                <a:tc>
                  <a:txBody>
                    <a:bodyPr/>
                    <a:lstStyle/>
                    <a:p>
                      <a:endParaRPr lang="zh-CN" altLang="en-US"/>
                    </a:p>
                  </a:txBody>
                  <a:tcPr/>
                </a:tc>
                <a:extLst>
                  <a:ext uri="{0D108BD9-81ED-4DB2-BD59-A6C34878D82A}">
                    <a16:rowId xmlns:a16="http://schemas.microsoft.com/office/drawing/2014/main" val="3643234288"/>
                  </a:ext>
                </a:extLst>
              </a:tr>
              <a:tr h="480384">
                <a:tc>
                  <a:txBody>
                    <a:bodyPr/>
                    <a:lstStyle/>
                    <a:p>
                      <a:endParaRPr lang="zh-CN" altLang="en-US" dirty="0"/>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66536818"/>
                  </a:ext>
                </a:extLst>
              </a:tr>
              <a:tr h="480384">
                <a:tc>
                  <a:txBody>
                    <a:bodyPr/>
                    <a:lstStyle/>
                    <a:p>
                      <a:r>
                        <a:rPr lang="ja-JP" altLang="en-US" dirty="0"/>
                        <a:t>業界情報</a:t>
                      </a:r>
                      <a:endParaRPr lang="zh-CN" altLang="en-US" dirty="0"/>
                    </a:p>
                  </a:txBody>
                  <a:tcPr/>
                </a:tc>
                <a:tc>
                  <a:txBody>
                    <a:bodyPr/>
                    <a:lstStyle/>
                    <a:p>
                      <a:r>
                        <a:rPr lang="ja-JP" altLang="en-US" dirty="0"/>
                        <a:t>２０分</a:t>
                      </a:r>
                      <a:endParaRPr lang="zh-CN" altLang="en-US" dirty="0"/>
                    </a:p>
                  </a:txBody>
                  <a:tcPr/>
                </a:tc>
                <a:tc>
                  <a:txBody>
                    <a:bodyPr/>
                    <a:lstStyle/>
                    <a:p>
                      <a:endParaRPr lang="zh-CN" altLang="en-US"/>
                    </a:p>
                  </a:txBody>
                  <a:tcPr/>
                </a:tc>
                <a:extLst>
                  <a:ext uri="{0D108BD9-81ED-4DB2-BD59-A6C34878D82A}">
                    <a16:rowId xmlns:a16="http://schemas.microsoft.com/office/drawing/2014/main" val="4016736822"/>
                  </a:ext>
                </a:extLst>
              </a:tr>
              <a:tr h="480384">
                <a:tc>
                  <a:txBody>
                    <a:bodyPr/>
                    <a:lstStyle/>
                    <a:p>
                      <a:r>
                        <a:rPr lang="ja-JP" altLang="en-US" dirty="0"/>
                        <a:t>会社情報</a:t>
                      </a:r>
                      <a:endParaRPr lang="zh-CN" altLang="en-US" dirty="0"/>
                    </a:p>
                  </a:txBody>
                  <a:tcPr/>
                </a:tc>
                <a:tc>
                  <a:txBody>
                    <a:bodyPr/>
                    <a:lstStyle/>
                    <a:p>
                      <a:r>
                        <a:rPr lang="ja-JP" altLang="en-US" dirty="0"/>
                        <a:t>１０分</a:t>
                      </a:r>
                      <a:endParaRPr lang="zh-CN" altLang="en-US" dirty="0"/>
                    </a:p>
                  </a:txBody>
                  <a:tcPr/>
                </a:tc>
                <a:tc>
                  <a:txBody>
                    <a:bodyPr/>
                    <a:lstStyle/>
                    <a:p>
                      <a:endParaRPr lang="zh-CN" altLang="en-US"/>
                    </a:p>
                  </a:txBody>
                  <a:tcPr/>
                </a:tc>
                <a:extLst>
                  <a:ext uri="{0D108BD9-81ED-4DB2-BD59-A6C34878D82A}">
                    <a16:rowId xmlns:a16="http://schemas.microsoft.com/office/drawing/2014/main" val="4225822117"/>
                  </a:ext>
                </a:extLst>
              </a:tr>
              <a:tr h="480384">
                <a:tc>
                  <a:txBody>
                    <a:bodyPr/>
                    <a:lstStyle/>
                    <a:p>
                      <a:r>
                        <a:rPr lang="ja-JP" altLang="en-US" dirty="0"/>
                        <a:t>ビジネスコミュニケーション</a:t>
                      </a:r>
                      <a:endParaRPr lang="zh-CN" altLang="en-US" dirty="0"/>
                    </a:p>
                  </a:txBody>
                  <a:tcPr/>
                </a:tc>
                <a:tc>
                  <a:txBody>
                    <a:bodyPr/>
                    <a:lstStyle/>
                    <a:p>
                      <a:r>
                        <a:rPr lang="ja-JP" altLang="en-US" dirty="0"/>
                        <a:t>２０分</a:t>
                      </a:r>
                      <a:endParaRPr lang="zh-CN" altLang="en-US" dirty="0"/>
                    </a:p>
                  </a:txBody>
                  <a:tcPr/>
                </a:tc>
                <a:tc>
                  <a:txBody>
                    <a:bodyPr/>
                    <a:lstStyle/>
                    <a:p>
                      <a:endParaRPr lang="zh-CN" altLang="en-US" dirty="0"/>
                    </a:p>
                  </a:txBody>
                  <a:tcPr/>
                </a:tc>
                <a:extLst>
                  <a:ext uri="{0D108BD9-81ED-4DB2-BD59-A6C34878D82A}">
                    <a16:rowId xmlns:a16="http://schemas.microsoft.com/office/drawing/2014/main" val="3578358357"/>
                  </a:ext>
                </a:extLst>
              </a:tr>
              <a:tr h="480384">
                <a:tc>
                  <a:txBody>
                    <a:bodyPr/>
                    <a:lstStyle/>
                    <a:p>
                      <a:r>
                        <a:rPr lang="ja-JP" altLang="en-US" dirty="0"/>
                        <a:t>トレニンーグトピック</a:t>
                      </a:r>
                      <a:endParaRPr lang="zh-CN" altLang="en-US" dirty="0"/>
                    </a:p>
                  </a:txBody>
                  <a:tcPr/>
                </a:tc>
                <a:tc>
                  <a:txBody>
                    <a:bodyPr/>
                    <a:lstStyle/>
                    <a:p>
                      <a:r>
                        <a:rPr lang="ja-JP" altLang="en-US" dirty="0"/>
                        <a:t>４０分</a:t>
                      </a:r>
                      <a:endParaRPr lang="zh-CN" altLang="en-US" dirty="0"/>
                    </a:p>
                  </a:txBody>
                  <a:tcPr/>
                </a:tc>
                <a:tc>
                  <a:txBody>
                    <a:bodyPr/>
                    <a:lstStyle/>
                    <a:p>
                      <a:endParaRPr lang="zh-CN" altLang="en-US" dirty="0"/>
                    </a:p>
                  </a:txBody>
                  <a:tcPr/>
                </a:tc>
                <a:extLst>
                  <a:ext uri="{0D108BD9-81ED-4DB2-BD59-A6C34878D82A}">
                    <a16:rowId xmlns:a16="http://schemas.microsoft.com/office/drawing/2014/main" val="4028336248"/>
                  </a:ext>
                </a:extLst>
              </a:tr>
              <a:tr h="480384">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319315164"/>
                  </a:ext>
                </a:extLst>
              </a:tr>
            </a:tbl>
          </a:graphicData>
        </a:graphic>
      </p:graphicFrame>
      <p:sp>
        <p:nvSpPr>
          <p:cNvPr id="5" name="灯片编号占位符 4">
            <a:extLst>
              <a:ext uri="{FF2B5EF4-FFF2-40B4-BE49-F238E27FC236}">
                <a16:creationId xmlns:a16="http://schemas.microsoft.com/office/drawing/2014/main" id="{09B3F2AE-5079-4313-854F-311C43CCF2F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90</a:t>
            </a:fld>
            <a:r>
              <a:rPr spc="-45"/>
              <a:t> </a:t>
            </a:r>
            <a:r>
              <a:rPr spc="-5"/>
              <a:t>-</a:t>
            </a:r>
            <a:endParaRPr spc="-5" dirty="0"/>
          </a:p>
        </p:txBody>
      </p:sp>
      <p:sp>
        <p:nvSpPr>
          <p:cNvPr id="6" name="日期占位符 5">
            <a:extLst>
              <a:ext uri="{FF2B5EF4-FFF2-40B4-BE49-F238E27FC236}">
                <a16:creationId xmlns:a16="http://schemas.microsoft.com/office/drawing/2014/main" id="{9623D9BB-3EAB-422C-91D7-5208E70ED4F4}"/>
              </a:ext>
            </a:extLst>
          </p:cNvPr>
          <p:cNvSpPr>
            <a:spLocks noGrp="1"/>
          </p:cNvSpPr>
          <p:nvPr>
            <p:ph type="dt" sz="half" idx="6"/>
          </p:nvPr>
        </p:nvSpPr>
        <p:spPr/>
        <p:txBody>
          <a:bodyPr/>
          <a:lstStyle/>
          <a:p>
            <a:fld id="{81F22A5A-D947-4028-9210-6E080B0E9E44}" type="datetime1">
              <a:rPr lang="zh-CN" altLang="en-US" smtClean="0"/>
              <a:t>2022/2/18</a:t>
            </a:fld>
            <a:endParaRPr lang="en-US"/>
          </a:p>
        </p:txBody>
      </p:sp>
    </p:spTree>
    <p:extLst>
      <p:ext uri="{BB962C8B-B14F-4D97-AF65-F5344CB8AC3E}">
        <p14:creationId xmlns:p14="http://schemas.microsoft.com/office/powerpoint/2010/main" val="305366884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B0C9A0-549B-45F4-899D-B0BF01AF7AFD}"/>
              </a:ext>
            </a:extLst>
          </p:cNvPr>
          <p:cNvSpPr>
            <a:spLocks noGrp="1"/>
          </p:cNvSpPr>
          <p:nvPr>
            <p:ph type="title"/>
          </p:nvPr>
        </p:nvSpPr>
        <p:spPr/>
        <p:txBody>
          <a:bodyPr/>
          <a:lstStyle/>
          <a:p>
            <a:r>
              <a:rPr lang="ja-JP" altLang="en-US" dirty="0"/>
              <a:t>キャリアディベロップメントフォーラム</a:t>
            </a:r>
            <a:endParaRPr lang="zh-CN" altLang="en-US" dirty="0"/>
          </a:p>
        </p:txBody>
      </p:sp>
      <p:sp>
        <p:nvSpPr>
          <p:cNvPr id="6" name="日期占位符 5">
            <a:extLst>
              <a:ext uri="{FF2B5EF4-FFF2-40B4-BE49-F238E27FC236}">
                <a16:creationId xmlns:a16="http://schemas.microsoft.com/office/drawing/2014/main" id="{811435A2-99C6-4356-AB43-8F349F76EE24}"/>
              </a:ext>
            </a:extLst>
          </p:cNvPr>
          <p:cNvSpPr>
            <a:spLocks noGrp="1"/>
          </p:cNvSpPr>
          <p:nvPr>
            <p:ph type="dt" sz="half" idx="6"/>
          </p:nvPr>
        </p:nvSpPr>
        <p:spPr/>
        <p:txBody>
          <a:bodyPr/>
          <a:lstStyle/>
          <a:p>
            <a:fld id="{028FBF57-EFBE-4307-BFAA-694E65C29CF4}" type="datetime1">
              <a:rPr lang="zh-CN" altLang="en-US" smtClean="0"/>
              <a:t>2022/2/18</a:t>
            </a:fld>
            <a:endParaRPr lang="en-US"/>
          </a:p>
        </p:txBody>
      </p:sp>
      <p:sp>
        <p:nvSpPr>
          <p:cNvPr id="5" name="灯片编号占位符 4">
            <a:extLst>
              <a:ext uri="{FF2B5EF4-FFF2-40B4-BE49-F238E27FC236}">
                <a16:creationId xmlns:a16="http://schemas.microsoft.com/office/drawing/2014/main" id="{A950C854-039B-4DF5-AC91-66D843C95CF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91</a:t>
            </a:fld>
            <a:r>
              <a:rPr spc="-45"/>
              <a:t> </a:t>
            </a:r>
            <a:r>
              <a:rPr spc="-5"/>
              <a:t>-</a:t>
            </a:r>
            <a:endParaRPr spc="-5" dirty="0"/>
          </a:p>
        </p:txBody>
      </p:sp>
      <p:graphicFrame>
        <p:nvGraphicFramePr>
          <p:cNvPr id="4" name="表格 4">
            <a:extLst>
              <a:ext uri="{FF2B5EF4-FFF2-40B4-BE49-F238E27FC236}">
                <a16:creationId xmlns:a16="http://schemas.microsoft.com/office/drawing/2014/main" id="{6365D187-18EA-4B33-B2F2-09910AEB644F}"/>
              </a:ext>
            </a:extLst>
          </p:cNvPr>
          <p:cNvGraphicFramePr>
            <a:graphicFrameLocks noGrp="1"/>
          </p:cNvGraphicFramePr>
          <p:nvPr>
            <p:extLst>
              <p:ext uri="{D42A27DB-BD31-4B8C-83A1-F6EECF244321}">
                <p14:modId xmlns:p14="http://schemas.microsoft.com/office/powerpoint/2010/main" val="389223773"/>
              </p:ext>
            </p:extLst>
          </p:nvPr>
        </p:nvGraphicFramePr>
        <p:xfrm>
          <a:off x="348057" y="626657"/>
          <a:ext cx="11361933" cy="2023536"/>
        </p:xfrm>
        <a:graphic>
          <a:graphicData uri="http://schemas.openxmlformats.org/drawingml/2006/table">
            <a:tbl>
              <a:tblPr firstRow="1" bandRow="1">
                <a:tableStyleId>{5C22544A-7EE6-4342-B048-85BDC9FD1C3A}</a:tableStyleId>
              </a:tblPr>
              <a:tblGrid>
                <a:gridCol w="2724151">
                  <a:extLst>
                    <a:ext uri="{9D8B030D-6E8A-4147-A177-3AD203B41FA5}">
                      <a16:colId xmlns:a16="http://schemas.microsoft.com/office/drawing/2014/main" val="2506841735"/>
                    </a:ext>
                  </a:extLst>
                </a:gridCol>
                <a:gridCol w="4013459">
                  <a:extLst>
                    <a:ext uri="{9D8B030D-6E8A-4147-A177-3AD203B41FA5}">
                      <a16:colId xmlns:a16="http://schemas.microsoft.com/office/drawing/2014/main" val="3543310575"/>
                    </a:ext>
                  </a:extLst>
                </a:gridCol>
                <a:gridCol w="4624323">
                  <a:extLst>
                    <a:ext uri="{9D8B030D-6E8A-4147-A177-3AD203B41FA5}">
                      <a16:colId xmlns:a16="http://schemas.microsoft.com/office/drawing/2014/main" val="348268678"/>
                    </a:ext>
                  </a:extLst>
                </a:gridCol>
              </a:tblGrid>
              <a:tr h="505884">
                <a:tc>
                  <a:txBody>
                    <a:bodyPr/>
                    <a:lstStyle/>
                    <a:p>
                      <a:endParaRPr lang="zh-CN" altLang="en-US" dirty="0"/>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236559134"/>
                  </a:ext>
                </a:extLst>
              </a:tr>
              <a:tr h="505884">
                <a:tc>
                  <a:txBody>
                    <a:bodyPr/>
                    <a:lstStyle/>
                    <a:p>
                      <a:r>
                        <a:rPr lang="ja-JP" altLang="en-US" dirty="0"/>
                        <a:t>土曜日朝６時～</a:t>
                      </a:r>
                      <a:r>
                        <a:rPr lang="en-US" altLang="ja-JP" dirty="0"/>
                        <a:t>7</a:t>
                      </a:r>
                      <a:r>
                        <a:rPr lang="ja-JP" altLang="en-US" dirty="0"/>
                        <a:t>時半</a:t>
                      </a:r>
                      <a:endParaRPr lang="zh-CN" altLang="en-US" dirty="0"/>
                    </a:p>
                  </a:txBody>
                  <a:tcPr/>
                </a:tc>
                <a:tc>
                  <a:txBody>
                    <a:bodyPr/>
                    <a:lstStyle/>
                    <a:p>
                      <a:r>
                        <a:rPr lang="ja-JP" altLang="en-US" dirty="0"/>
                        <a:t>日本向け</a:t>
                      </a:r>
                      <a:endParaRPr lang="zh-CN" altLang="en-US" dirty="0"/>
                    </a:p>
                  </a:txBody>
                  <a:tcPr/>
                </a:tc>
                <a:tc>
                  <a:txBody>
                    <a:bodyPr/>
                    <a:lstStyle/>
                    <a:p>
                      <a:endParaRPr lang="zh-CN" altLang="en-US"/>
                    </a:p>
                  </a:txBody>
                  <a:tcPr/>
                </a:tc>
                <a:extLst>
                  <a:ext uri="{0D108BD9-81ED-4DB2-BD59-A6C34878D82A}">
                    <a16:rowId xmlns:a16="http://schemas.microsoft.com/office/drawing/2014/main" val="1282948068"/>
                  </a:ext>
                </a:extLst>
              </a:tr>
              <a:tr h="505884">
                <a:tc>
                  <a:txBody>
                    <a:bodyPr/>
                    <a:lstStyle/>
                    <a:p>
                      <a:r>
                        <a:rPr lang="ja-JP" altLang="en-US" dirty="0"/>
                        <a:t>日曜日朝６時～</a:t>
                      </a:r>
                      <a:r>
                        <a:rPr lang="en-US" altLang="ja-JP" dirty="0"/>
                        <a:t>7</a:t>
                      </a:r>
                      <a:r>
                        <a:rPr lang="ja-JP" altLang="en-US" dirty="0"/>
                        <a:t>時半</a:t>
                      </a:r>
                      <a:endParaRPr lang="zh-CN" altLang="en-US" dirty="0"/>
                    </a:p>
                  </a:txBody>
                  <a:tcPr/>
                </a:tc>
                <a:tc>
                  <a:txBody>
                    <a:bodyPr/>
                    <a:lstStyle/>
                    <a:p>
                      <a:r>
                        <a:rPr lang="ja-JP" altLang="en-US" dirty="0"/>
                        <a:t>グローバル向け</a:t>
                      </a:r>
                      <a:endParaRPr lang="zh-CN" altLang="en-US" dirty="0"/>
                    </a:p>
                  </a:txBody>
                  <a:tcPr/>
                </a:tc>
                <a:tc>
                  <a:txBody>
                    <a:bodyPr/>
                    <a:lstStyle/>
                    <a:p>
                      <a:endParaRPr lang="zh-CN" altLang="en-US"/>
                    </a:p>
                  </a:txBody>
                  <a:tcPr/>
                </a:tc>
                <a:extLst>
                  <a:ext uri="{0D108BD9-81ED-4DB2-BD59-A6C34878D82A}">
                    <a16:rowId xmlns:a16="http://schemas.microsoft.com/office/drawing/2014/main" val="961043404"/>
                  </a:ext>
                </a:extLst>
              </a:tr>
              <a:tr h="505884">
                <a:tc>
                  <a:txBody>
                    <a:bodyPr/>
                    <a:lstStyle/>
                    <a:p>
                      <a:r>
                        <a:rPr lang="ja-JP" altLang="en-US" dirty="0"/>
                        <a:t>月曜日朝６時～</a:t>
                      </a:r>
                      <a:r>
                        <a:rPr lang="en-US" altLang="ja-JP" dirty="0"/>
                        <a:t>7</a:t>
                      </a:r>
                      <a:r>
                        <a:rPr lang="ja-JP" altLang="en-US" dirty="0"/>
                        <a:t>時半</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グローバル向け</a:t>
                      </a:r>
                      <a:endParaRPr lang="zh-CN" altLang="en-US" dirty="0"/>
                    </a:p>
                  </a:txBody>
                  <a:tcPr/>
                </a:tc>
                <a:tc>
                  <a:txBody>
                    <a:bodyPr/>
                    <a:lstStyle/>
                    <a:p>
                      <a:endParaRPr lang="zh-CN" altLang="en-US" dirty="0"/>
                    </a:p>
                  </a:txBody>
                  <a:tcPr/>
                </a:tc>
                <a:extLst>
                  <a:ext uri="{0D108BD9-81ED-4DB2-BD59-A6C34878D82A}">
                    <a16:rowId xmlns:a16="http://schemas.microsoft.com/office/drawing/2014/main" val="1688459525"/>
                  </a:ext>
                </a:extLst>
              </a:tr>
            </a:tbl>
          </a:graphicData>
        </a:graphic>
      </p:graphicFrame>
    </p:spTree>
    <p:extLst>
      <p:ext uri="{BB962C8B-B14F-4D97-AF65-F5344CB8AC3E}">
        <p14:creationId xmlns:p14="http://schemas.microsoft.com/office/powerpoint/2010/main" val="119241701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highlight>
                  <a:srgbClr val="00FF00"/>
                </a:highlight>
              </a:rPr>
              <a:t>付録</a:t>
            </a:r>
            <a:endParaRPr lang="en-US" altLang="ja-JP" sz="2400" dirty="0">
              <a:highlight>
                <a:srgbClr val="00FF00"/>
              </a:highlight>
            </a:endParaRPr>
          </a:p>
          <a:p>
            <a:pPr marL="285750" indent="-285750">
              <a:buFont typeface="Arial" panose="020B0604020202020204" pitchFamily="34" charset="0"/>
              <a:buChar char="•"/>
            </a:pPr>
            <a:endParaRPr lang="en-US" altLang="ja-JP" sz="2400" dirty="0">
              <a:highlight>
                <a:srgbClr val="00FF00"/>
              </a:highlight>
            </a:endParaRPr>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92</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2022/2/18</a:t>
            </a:fld>
            <a:endParaRPr lang="en-US"/>
          </a:p>
        </p:txBody>
      </p:sp>
    </p:spTree>
    <p:extLst>
      <p:ext uri="{BB962C8B-B14F-4D97-AF65-F5344CB8AC3E}">
        <p14:creationId xmlns:p14="http://schemas.microsoft.com/office/powerpoint/2010/main" val="240644874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415995-C26B-4862-A977-E55C7D8AE300}"/>
              </a:ext>
            </a:extLst>
          </p:cNvPr>
          <p:cNvSpPr>
            <a:spLocks noGrp="1"/>
          </p:cNvSpPr>
          <p:nvPr>
            <p:ph type="title"/>
          </p:nvPr>
        </p:nvSpPr>
        <p:spPr>
          <a:xfrm>
            <a:off x="316983" y="-16805"/>
            <a:ext cx="11540249" cy="492443"/>
          </a:xfrm>
        </p:spPr>
        <p:txBody>
          <a:bodyPr/>
          <a:lstStyle/>
          <a:p>
            <a:r>
              <a:rPr lang="ja-JP" altLang="en-US" dirty="0"/>
              <a:t>付録：参考文献</a:t>
            </a:r>
            <a:endParaRPr lang="zh-CN" altLang="en-US" dirty="0"/>
          </a:p>
        </p:txBody>
      </p:sp>
      <p:sp>
        <p:nvSpPr>
          <p:cNvPr id="3" name="テキスト プレースホルダー 2">
            <a:extLst>
              <a:ext uri="{FF2B5EF4-FFF2-40B4-BE49-F238E27FC236}">
                <a16:creationId xmlns:a16="http://schemas.microsoft.com/office/drawing/2014/main" id="{831B4901-A419-459D-9056-C30D13065F40}"/>
              </a:ext>
            </a:extLst>
          </p:cNvPr>
          <p:cNvSpPr>
            <a:spLocks noGrp="1"/>
          </p:cNvSpPr>
          <p:nvPr>
            <p:ph type="body" idx="1"/>
          </p:nvPr>
        </p:nvSpPr>
        <p:spPr>
          <a:xfrm>
            <a:off x="316983" y="557909"/>
            <a:ext cx="11540249" cy="5539978"/>
          </a:xfrm>
        </p:spPr>
        <p:txBody>
          <a:bodyPr/>
          <a:lstStyle/>
          <a:p>
            <a:r>
              <a:rPr lang="ja-JP" altLang="en-US" dirty="0">
                <a:latin typeface="SimSun" panose="02010600030101010101" pitchFamily="2" charset="-122"/>
                <a:ea typeface="SimSun" panose="02010600030101010101" pitchFamily="2" charset="-122"/>
              </a:rPr>
              <a:t>行動経済学</a:t>
            </a:r>
          </a:p>
          <a:p>
            <a:r>
              <a:rPr lang="ja-JP" altLang="en-US" dirty="0">
                <a:latin typeface="SimSun" panose="02010600030101010101" pitchFamily="2" charset="-122"/>
                <a:ea typeface="SimSun" panose="02010600030101010101" pitchFamily="2" charset="-122"/>
              </a:rPr>
              <a:t>ソーシャルネットワーク</a:t>
            </a:r>
          </a:p>
          <a:p>
            <a:r>
              <a:rPr lang="ja-JP" altLang="en-US" dirty="0">
                <a:latin typeface="SimSun" panose="02010600030101010101" pitchFamily="2" charset="-122"/>
                <a:ea typeface="SimSun" panose="02010600030101010101" pitchFamily="2" charset="-122"/>
              </a:rPr>
              <a:t>心理学</a:t>
            </a:r>
          </a:p>
          <a:p>
            <a:r>
              <a:rPr lang="ja-JP" altLang="en-US" dirty="0">
                <a:latin typeface="SimSun" panose="02010600030101010101" pitchFamily="2" charset="-122"/>
                <a:ea typeface="SimSun" panose="02010600030101010101" pitchFamily="2" charset="-122"/>
              </a:rPr>
              <a:t>社会学</a:t>
            </a:r>
            <a:endParaRPr lang="en-US" altLang="ja-JP" dirty="0">
              <a:latin typeface="SimSun" panose="02010600030101010101" pitchFamily="2" charset="-122"/>
              <a:ea typeface="SimSun" panose="02010600030101010101" pitchFamily="2" charset="-122"/>
            </a:endParaRPr>
          </a:p>
          <a:p>
            <a:r>
              <a:rPr lang="zh-CN" altLang="en-US" dirty="0">
                <a:latin typeface="SimSun" panose="02010600030101010101" pitchFamily="2" charset="-122"/>
                <a:ea typeface="SimSun" panose="02010600030101010101" pitchFamily="2" charset="-122"/>
              </a:rPr>
              <a:t>演讲、沟通与谈判</a:t>
            </a:r>
          </a:p>
          <a:p>
            <a:r>
              <a:rPr lang="zh-CN" altLang="en-US" dirty="0">
                <a:latin typeface="SimSun" panose="02010600030101010101" pitchFamily="2" charset="-122"/>
                <a:ea typeface="SimSun" panose="02010600030101010101" pitchFamily="2" charset="-122"/>
              </a:rPr>
              <a:t>商业模式、商业计划书</a:t>
            </a:r>
            <a:endParaRPr lang="en-US" altLang="zh-CN" dirty="0">
              <a:latin typeface="SimSun" panose="02010600030101010101" pitchFamily="2" charset="-122"/>
              <a:ea typeface="SimSun" panose="02010600030101010101" pitchFamily="2" charset="-122"/>
            </a:endParaRPr>
          </a:p>
          <a:p>
            <a:r>
              <a:rPr lang="zh-CN" altLang="en-US" dirty="0">
                <a:latin typeface="SimSun" panose="02010600030101010101" pitchFamily="2" charset="-122"/>
                <a:ea typeface="SimSun" panose="02010600030101010101" pitchFamily="2" charset="-122"/>
              </a:rPr>
              <a:t>定位</a:t>
            </a:r>
          </a:p>
          <a:p>
            <a:r>
              <a:rPr lang="zh-CN" altLang="en-US" dirty="0">
                <a:latin typeface="SimSun" panose="02010600030101010101" pitchFamily="2" charset="-122"/>
                <a:ea typeface="SimSun" panose="02010600030101010101" pitchFamily="2" charset="-122"/>
              </a:rPr>
              <a:t>社交网络</a:t>
            </a:r>
          </a:p>
          <a:p>
            <a:r>
              <a:rPr lang="zh-CN" altLang="en-US" dirty="0">
                <a:latin typeface="SimSun" panose="02010600030101010101" pitchFamily="2" charset="-122"/>
                <a:ea typeface="SimSun" panose="02010600030101010101" pitchFamily="2" charset="-122"/>
              </a:rPr>
              <a:t>长尾理论</a:t>
            </a:r>
          </a:p>
          <a:p>
            <a:r>
              <a:rPr lang="zh-CN" altLang="en-US" dirty="0">
                <a:latin typeface="SimSun" panose="02010600030101010101" pitchFamily="2" charset="-122"/>
                <a:ea typeface="SimSun" panose="02010600030101010101" pitchFamily="2" charset="-122"/>
              </a:rPr>
              <a:t>免费</a:t>
            </a:r>
            <a:endParaRPr lang="en-US" altLang="zh-CN" dirty="0">
              <a:latin typeface="SimSun" panose="02010600030101010101" pitchFamily="2" charset="-122"/>
              <a:ea typeface="SimSun" panose="02010600030101010101" pitchFamily="2" charset="-122"/>
            </a:endParaRPr>
          </a:p>
          <a:p>
            <a:r>
              <a:rPr lang="zh-CN" altLang="en-US" dirty="0">
                <a:latin typeface="SimSun" panose="02010600030101010101" pitchFamily="2" charset="-122"/>
                <a:ea typeface="SimSun" panose="02010600030101010101" pitchFamily="2" charset="-122"/>
              </a:rPr>
              <a:t>众包</a:t>
            </a:r>
          </a:p>
          <a:p>
            <a:r>
              <a:rPr lang="zh-CN" altLang="en-US" dirty="0">
                <a:latin typeface="SimSun" panose="02010600030101010101" pitchFamily="2" charset="-122"/>
                <a:ea typeface="SimSun" panose="02010600030101010101" pitchFamily="2" charset="-122"/>
              </a:rPr>
              <a:t>统计学</a:t>
            </a:r>
            <a:endParaRPr lang="en-US" altLang="zh-CN" dirty="0">
              <a:latin typeface="SimSun" panose="02010600030101010101" pitchFamily="2" charset="-122"/>
              <a:ea typeface="SimSun" panose="02010600030101010101" pitchFamily="2" charset="-122"/>
            </a:endParaRPr>
          </a:p>
          <a:p>
            <a:r>
              <a:rPr lang="zh-CN" altLang="en-US" dirty="0">
                <a:latin typeface="SimSun" panose="02010600030101010101" pitchFamily="2" charset="-122"/>
                <a:ea typeface="SimSun" panose="02010600030101010101" pitchFamily="2" charset="-122"/>
              </a:rPr>
              <a:t>行为经济学</a:t>
            </a:r>
          </a:p>
          <a:p>
            <a:r>
              <a:rPr lang="zh-CN" altLang="en-US" dirty="0">
                <a:latin typeface="SimSun" panose="02010600030101010101" pitchFamily="2" charset="-122"/>
                <a:ea typeface="SimSun" panose="02010600030101010101" pitchFamily="2" charset="-122"/>
              </a:rPr>
              <a:t>游戏化思维</a:t>
            </a:r>
            <a:endParaRPr lang="en-US" altLang="zh-CN" dirty="0">
              <a:latin typeface="SimSun" panose="02010600030101010101" pitchFamily="2" charset="-122"/>
              <a:ea typeface="SimSun" panose="02010600030101010101" pitchFamily="2" charset="-122"/>
            </a:endParaRPr>
          </a:p>
          <a:p>
            <a:r>
              <a:rPr lang="zh-CN" altLang="en-US" dirty="0">
                <a:latin typeface="SimSun" panose="02010600030101010101" pitchFamily="2" charset="-122"/>
                <a:ea typeface="SimSun" panose="02010600030101010101" pitchFamily="2" charset="-122"/>
              </a:rPr>
              <a:t>产品游戏化</a:t>
            </a:r>
            <a:endParaRPr lang="zh-CN" altLang="en-US" dirty="0"/>
          </a:p>
        </p:txBody>
      </p:sp>
      <p:sp>
        <p:nvSpPr>
          <p:cNvPr id="4" name="日付プレースホルダー 3">
            <a:extLst>
              <a:ext uri="{FF2B5EF4-FFF2-40B4-BE49-F238E27FC236}">
                <a16:creationId xmlns:a16="http://schemas.microsoft.com/office/drawing/2014/main" id="{FA0B6B20-46CC-4F87-8C76-92B534840EB4}"/>
              </a:ext>
            </a:extLst>
          </p:cNvPr>
          <p:cNvSpPr>
            <a:spLocks noGrp="1"/>
          </p:cNvSpPr>
          <p:nvPr>
            <p:ph type="dt" sz="half" idx="6"/>
          </p:nvPr>
        </p:nvSpPr>
        <p:spPr/>
        <p:txBody>
          <a:bodyPr/>
          <a:lstStyle/>
          <a:p>
            <a:fld id="{9526FDD1-8544-47E2-9C82-740ED6BB3910}" type="datetime1">
              <a:rPr lang="zh-CN" altLang="en-US" smtClean="0"/>
              <a:t>2022/2/18</a:t>
            </a:fld>
            <a:endParaRPr lang="en-US"/>
          </a:p>
        </p:txBody>
      </p:sp>
      <p:sp>
        <p:nvSpPr>
          <p:cNvPr id="5" name="スライド番号プレースホルダー 4">
            <a:extLst>
              <a:ext uri="{FF2B5EF4-FFF2-40B4-BE49-F238E27FC236}">
                <a16:creationId xmlns:a16="http://schemas.microsoft.com/office/drawing/2014/main" id="{28085F15-2DF9-4041-982D-00CAA99EFCC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93</a:t>
            </a:fld>
            <a:r>
              <a:rPr spc="-45"/>
              <a:t> </a:t>
            </a:r>
            <a:r>
              <a:rPr spc="-5"/>
              <a:t>-</a:t>
            </a:r>
            <a:endParaRPr spc="-5" dirty="0"/>
          </a:p>
        </p:txBody>
      </p:sp>
    </p:spTree>
    <p:extLst>
      <p:ext uri="{BB962C8B-B14F-4D97-AF65-F5344CB8AC3E}">
        <p14:creationId xmlns:p14="http://schemas.microsoft.com/office/powerpoint/2010/main" val="161862487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415995-C26B-4862-A977-E55C7D8AE300}"/>
              </a:ext>
            </a:extLst>
          </p:cNvPr>
          <p:cNvSpPr>
            <a:spLocks noGrp="1"/>
          </p:cNvSpPr>
          <p:nvPr>
            <p:ph type="title"/>
          </p:nvPr>
        </p:nvSpPr>
        <p:spPr>
          <a:xfrm>
            <a:off x="316983" y="-16805"/>
            <a:ext cx="11540249" cy="492443"/>
          </a:xfrm>
        </p:spPr>
        <p:txBody>
          <a:bodyPr/>
          <a:lstStyle/>
          <a:p>
            <a:r>
              <a:rPr lang="ja-JP" altLang="en-US" dirty="0"/>
              <a:t>付録：参考文献</a:t>
            </a:r>
            <a:endParaRPr lang="zh-CN" altLang="en-US" dirty="0"/>
          </a:p>
        </p:txBody>
      </p:sp>
      <p:sp>
        <p:nvSpPr>
          <p:cNvPr id="3" name="テキスト プレースホルダー 2">
            <a:extLst>
              <a:ext uri="{FF2B5EF4-FFF2-40B4-BE49-F238E27FC236}">
                <a16:creationId xmlns:a16="http://schemas.microsoft.com/office/drawing/2014/main" id="{831B4901-A419-459D-9056-C30D13065F40}"/>
              </a:ext>
            </a:extLst>
          </p:cNvPr>
          <p:cNvSpPr>
            <a:spLocks noGrp="1"/>
          </p:cNvSpPr>
          <p:nvPr>
            <p:ph type="body" idx="1"/>
          </p:nvPr>
        </p:nvSpPr>
        <p:spPr>
          <a:xfrm>
            <a:off x="316983" y="557909"/>
            <a:ext cx="11540249" cy="2954655"/>
          </a:xfrm>
        </p:spPr>
        <p:txBody>
          <a:bodyPr/>
          <a:lstStyle/>
          <a:p>
            <a:r>
              <a:rPr lang="ja-JP" altLang="en-US" dirty="0"/>
              <a:t>会計学</a:t>
            </a:r>
            <a:endParaRPr lang="en-US" altLang="ja-JP" dirty="0"/>
          </a:p>
          <a:p>
            <a:r>
              <a:rPr lang="ja-JP" altLang="en-US" dirty="0"/>
              <a:t>金融学</a:t>
            </a:r>
            <a:endParaRPr lang="en-US" altLang="ja-JP" dirty="0"/>
          </a:p>
          <a:p>
            <a:pPr defTabSz="990752">
              <a:defRPr/>
            </a:pPr>
            <a:r>
              <a:rPr lang="ja-JP" altLang="en-US" dirty="0"/>
              <a:t>稲盛和夫の実践　アメーバ経営</a:t>
            </a:r>
            <a:endParaRPr lang="en-US" altLang="ja-JP" dirty="0"/>
          </a:p>
          <a:p>
            <a:pPr defTabSz="990752">
              <a:defRPr/>
            </a:pPr>
            <a:r>
              <a:rPr lang="ja-JP" altLang="en-US" dirty="0"/>
              <a:t>管理会計</a:t>
            </a:r>
            <a:endParaRPr lang="en-US" altLang="ja-JP" dirty="0"/>
          </a:p>
          <a:p>
            <a:r>
              <a:rPr lang="zh-CN" altLang="en-US" sz="2400" dirty="0"/>
              <a:t>绩效使能：超越</a:t>
            </a:r>
            <a:r>
              <a:rPr lang="en-US" altLang="zh-CN" sz="2400" dirty="0"/>
              <a:t>OKR</a:t>
            </a:r>
          </a:p>
          <a:p>
            <a:r>
              <a:rPr lang="zh-CN" altLang="en-US" sz="2400" dirty="0"/>
              <a:t>敏捷团队绩效考核</a:t>
            </a:r>
            <a:endParaRPr lang="zh-CN" altLang="en-US" dirty="0"/>
          </a:p>
          <a:p>
            <a:endParaRPr lang="zh-CN" altLang="en-US" dirty="0">
              <a:latin typeface="SimSun" panose="02010600030101010101" pitchFamily="2" charset="-122"/>
              <a:ea typeface="SimSun" panose="02010600030101010101" pitchFamily="2" charset="-122"/>
            </a:endParaRPr>
          </a:p>
          <a:p>
            <a:endParaRPr lang="zh-CN" altLang="en-US" dirty="0"/>
          </a:p>
        </p:txBody>
      </p:sp>
      <p:sp>
        <p:nvSpPr>
          <p:cNvPr id="4" name="日付プレースホルダー 3">
            <a:extLst>
              <a:ext uri="{FF2B5EF4-FFF2-40B4-BE49-F238E27FC236}">
                <a16:creationId xmlns:a16="http://schemas.microsoft.com/office/drawing/2014/main" id="{FA0B6B20-46CC-4F87-8C76-92B534840EB4}"/>
              </a:ext>
            </a:extLst>
          </p:cNvPr>
          <p:cNvSpPr>
            <a:spLocks noGrp="1"/>
          </p:cNvSpPr>
          <p:nvPr>
            <p:ph type="dt" sz="half" idx="6"/>
          </p:nvPr>
        </p:nvSpPr>
        <p:spPr/>
        <p:txBody>
          <a:bodyPr/>
          <a:lstStyle/>
          <a:p>
            <a:fld id="{9526FDD1-8544-47E2-9C82-740ED6BB3910}" type="datetime1">
              <a:rPr lang="zh-CN" altLang="en-US" smtClean="0"/>
              <a:t>2022/2/18</a:t>
            </a:fld>
            <a:endParaRPr lang="en-US"/>
          </a:p>
        </p:txBody>
      </p:sp>
      <p:sp>
        <p:nvSpPr>
          <p:cNvPr id="5" name="スライド番号プレースホルダー 4">
            <a:extLst>
              <a:ext uri="{FF2B5EF4-FFF2-40B4-BE49-F238E27FC236}">
                <a16:creationId xmlns:a16="http://schemas.microsoft.com/office/drawing/2014/main" id="{28085F15-2DF9-4041-982D-00CAA99EFCC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94</a:t>
            </a:fld>
            <a:r>
              <a:rPr spc="-45"/>
              <a:t> </a:t>
            </a:r>
            <a:r>
              <a:rPr spc="-5"/>
              <a:t>-</a:t>
            </a:r>
            <a:endParaRPr spc="-5" dirty="0"/>
          </a:p>
        </p:txBody>
      </p:sp>
    </p:spTree>
    <p:extLst>
      <p:ext uri="{BB962C8B-B14F-4D97-AF65-F5344CB8AC3E}">
        <p14:creationId xmlns:p14="http://schemas.microsoft.com/office/powerpoint/2010/main" val="34242544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4450</TotalTime>
  <Words>11345</Words>
  <Application>Microsoft Office PowerPoint</Application>
  <PresentationFormat>ワイド画面</PresentationFormat>
  <Paragraphs>2282</Paragraphs>
  <Slides>94</Slides>
  <Notes>94</Notes>
  <HiddenSlides>0</HiddenSlides>
  <MMClips>0</MMClips>
  <ScaleCrop>false</ScaleCrop>
  <HeadingPairs>
    <vt:vector size="8" baseType="variant">
      <vt:variant>
        <vt:lpstr>使用されているフォント</vt:lpstr>
      </vt:variant>
      <vt:variant>
        <vt:i4>14</vt:i4>
      </vt:variant>
      <vt:variant>
        <vt:lpstr>テーマ</vt:lpstr>
      </vt:variant>
      <vt:variant>
        <vt:i4>1</vt:i4>
      </vt:variant>
      <vt:variant>
        <vt:lpstr>埋め込まれた OLE サーバー</vt:lpstr>
      </vt:variant>
      <vt:variant>
        <vt:i4>1</vt:i4>
      </vt:variant>
      <vt:variant>
        <vt:lpstr>スライド タイトル</vt:lpstr>
      </vt:variant>
      <vt:variant>
        <vt:i4>94</vt:i4>
      </vt:variant>
    </vt:vector>
  </HeadingPairs>
  <TitlesOfParts>
    <vt:vector size="110" baseType="lpstr">
      <vt:lpstr>Meiryo</vt:lpstr>
      <vt:lpstr>ＭＳ ゴシック</vt:lpstr>
      <vt:lpstr>ＭＳ Ｐゴシック</vt:lpstr>
      <vt:lpstr>等线</vt:lpstr>
      <vt:lpstr>宋体</vt:lpstr>
      <vt:lpstr>宋体</vt:lpstr>
      <vt:lpstr>宋体</vt:lpstr>
      <vt:lpstr>Arial</vt:lpstr>
      <vt:lpstr>Calibri</vt:lpstr>
      <vt:lpstr>Roboto</vt:lpstr>
      <vt:lpstr>Segoe UI</vt:lpstr>
      <vt:lpstr>Tahoma</vt:lpstr>
      <vt:lpstr>Times New Roman</vt:lpstr>
      <vt:lpstr>Wingdings</vt:lpstr>
      <vt:lpstr>Office Theme</vt:lpstr>
      <vt:lpstr>Worksheet</vt:lpstr>
      <vt:lpstr>Startup Plan</vt:lpstr>
      <vt:lpstr>重要説明   </vt:lpstr>
      <vt:lpstr>キーワード</vt:lpstr>
      <vt:lpstr>目次</vt:lpstr>
      <vt:lpstr>法務</vt:lpstr>
      <vt:lpstr>グロバール戦略・運営管理</vt:lpstr>
      <vt:lpstr>会社ブラント①：ドメイン</vt:lpstr>
      <vt:lpstr>会社ブラント②：ホームページ</vt:lpstr>
      <vt:lpstr>会社ブラント③：イベント及び情報アピール</vt:lpstr>
      <vt:lpstr>HR①SSC:組織体制、人事管理、業績評価</vt:lpstr>
      <vt:lpstr>HR②HRBP:人材採用、育成</vt:lpstr>
      <vt:lpstr>HR③COE:ビジネスモデル・イノベーション</vt:lpstr>
      <vt:lpstr>品質管理・品質保証</vt:lpstr>
      <vt:lpstr>運営コスト①：IT設備のリース</vt:lpstr>
      <vt:lpstr>運営コスト②：座席指定</vt:lpstr>
      <vt:lpstr>目次</vt:lpstr>
      <vt:lpstr>社風</vt:lpstr>
      <vt:lpstr>ビジネスモデル：戦略目標</vt:lpstr>
      <vt:lpstr>ビジネスモデル</vt:lpstr>
      <vt:lpstr>ビジネスモデル：サービス（B　to　B）</vt:lpstr>
      <vt:lpstr>ビジネスモデル：サービス（B　to　C）</vt:lpstr>
      <vt:lpstr>事業目標（第１期①）</vt:lpstr>
      <vt:lpstr>事業目標（第１期②）</vt:lpstr>
      <vt:lpstr>事業目標（第１期③）</vt:lpstr>
      <vt:lpstr>事業目標（第１期④）</vt:lpstr>
      <vt:lpstr>事業目標（第２期①）</vt:lpstr>
      <vt:lpstr>事業目標（第２期②）</vt:lpstr>
      <vt:lpstr>事業目標（第２期③）</vt:lpstr>
      <vt:lpstr>事業目標（第２期④）</vt:lpstr>
      <vt:lpstr>事業目標（第２期⑤）</vt:lpstr>
      <vt:lpstr>事業プラン</vt:lpstr>
      <vt:lpstr>目次</vt:lpstr>
      <vt:lpstr>中小企業向けの人事・労務サービス</vt:lpstr>
      <vt:lpstr>バーチャルスクール</vt:lpstr>
      <vt:lpstr>目次</vt:lpstr>
      <vt:lpstr>アジャイル組織構造(三次元の組織)－グループ体制</vt:lpstr>
      <vt:lpstr>アジャイル組織構造(三次元の組織)ーユニット体制</vt:lpstr>
      <vt:lpstr>ニアショア・オフショアのグローバルリソース活用（例）</vt:lpstr>
      <vt:lpstr>先進技術研究部：ビジネス研究院（産学研センター）</vt:lpstr>
      <vt:lpstr>産学研協力（大学キャンパス内有給インターンシップ）</vt:lpstr>
      <vt:lpstr>先進技術研究部：コミュニティ </vt:lpstr>
      <vt:lpstr>インフラサービス事業部</vt:lpstr>
      <vt:lpstr>グローバル人材開発サービス事業部</vt:lpstr>
      <vt:lpstr>流通・サービスソリューション事業部</vt:lpstr>
      <vt:lpstr>財務・金融ソリューション事業部</vt:lpstr>
      <vt:lpstr>ヘルスケアソリューション事業部</vt:lpstr>
      <vt:lpstr>マーケティング＆セールス部</vt:lpstr>
      <vt:lpstr>管理部</vt:lpstr>
      <vt:lpstr>目次</vt:lpstr>
      <vt:lpstr>社内部署間のチームワーク</vt:lpstr>
      <vt:lpstr>部署間の利益分配</vt:lpstr>
      <vt:lpstr>コスト精算</vt:lpstr>
      <vt:lpstr>目次</vt:lpstr>
      <vt:lpstr>OKRの仕組みや考え方</vt:lpstr>
      <vt:lpstr>社員へサポート</vt:lpstr>
      <vt:lpstr>OKR三次元評価</vt:lpstr>
      <vt:lpstr>OKR三次元評価法（例）</vt:lpstr>
      <vt:lpstr>給料制度</vt:lpstr>
      <vt:lpstr>裁量労働制、高度プロフェッショナル制度</vt:lpstr>
      <vt:lpstr>文書＆コミュニケーション言語</vt:lpstr>
      <vt:lpstr>ビジネスマナー</vt:lpstr>
      <vt:lpstr>職位異動</vt:lpstr>
      <vt:lpstr>社内副職</vt:lpstr>
      <vt:lpstr>人材採用プラン（新卒①）</vt:lpstr>
      <vt:lpstr>人材採用プラン（新卒②）</vt:lpstr>
      <vt:lpstr>人材採用プラン（中途）</vt:lpstr>
      <vt:lpstr>人材採用プラン（社内副職：コミュニティリーダークラス）</vt:lpstr>
      <vt:lpstr>人材採用プラン（社内副職：コミュニティ運営メンバー）</vt:lpstr>
      <vt:lpstr>社員紹介制度（人材紹介エージェントサポート）</vt:lpstr>
      <vt:lpstr>目次</vt:lpstr>
      <vt:lpstr>パソコンのロック</vt:lpstr>
      <vt:lpstr>仮想化技術を活用して　VDIで専用開発環境を構築すること</vt:lpstr>
      <vt:lpstr>目次</vt:lpstr>
      <vt:lpstr>スケージュール</vt:lpstr>
      <vt:lpstr>テックショー</vt:lpstr>
      <vt:lpstr>定例社員会議</vt:lpstr>
      <vt:lpstr>社員教育</vt:lpstr>
      <vt:lpstr>関係図</vt:lpstr>
      <vt:lpstr>トレニンーグトピック（ビジネス）</vt:lpstr>
      <vt:lpstr>トレニンーグトピック（テック）</vt:lpstr>
      <vt:lpstr>実施方法の例</vt:lpstr>
      <vt:lpstr>実施方法の例：チームワークツール</vt:lpstr>
      <vt:lpstr>実施方法の例：全体目標（予想）</vt:lpstr>
      <vt:lpstr>実施方法の例：課題検討</vt:lpstr>
      <vt:lpstr>実施方法の例：サイクル１目標</vt:lpstr>
      <vt:lpstr>実施方法の例：サイクル１スケジュール（前半）</vt:lpstr>
      <vt:lpstr>実施方法の例：サイクル１スケジュール（後半）</vt:lpstr>
      <vt:lpstr>目次</vt:lpstr>
      <vt:lpstr>図書出版(出版社限定：技術評論社)</vt:lpstr>
      <vt:lpstr>ジャーナル</vt:lpstr>
      <vt:lpstr>キャリアディベロップメントフォーラム</vt:lpstr>
      <vt:lpstr>目次</vt:lpstr>
      <vt:lpstr>付録：参考文献</vt:lpstr>
      <vt:lpstr>付録：参考文献</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トランスコスモス業務改善</dc:title>
  <dc:creator>孫　樹斌</dc:creator>
  <cp:lastModifiedBy>Japan Sun Shubin</cp:lastModifiedBy>
  <cp:revision>1362</cp:revision>
  <cp:lastPrinted>2022-02-04T10:31:37Z</cp:lastPrinted>
  <dcterms:created xsi:type="dcterms:W3CDTF">2021-07-14T02:05:05Z</dcterms:created>
  <dcterms:modified xsi:type="dcterms:W3CDTF">2022-02-18T03:50:37Z</dcterms:modified>
</cp:coreProperties>
</file>